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82A656E-0187-4318-A520-FE016674F35C}">
  <a:tblStyle styleId="{982A656E-0187-4318-A520-FE016674F3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fb8d274a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fb8d274a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bf8af930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bf8af930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bf8af930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bf8af930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dfc08013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dfc08013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dfc08013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dfc08013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becba3e0d_3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becba3e0d_3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b0197cc6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b0197cc6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634676b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634676b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634676b4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634676b4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634676b4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634676b4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b062cfb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b062cfb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fb8d274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fb8d274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fb8d274a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fb8d274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b0197cc6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3b0197cc6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a2a9b18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3a2a9b18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a2a9b18c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3a2a9b18c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a2a9b18ca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3a2a9b18ca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b0327747e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b0327747e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68dad5e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68dad5e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68dad5ec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68dad5ec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bf8af93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bf8af93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bf8af930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bf8af930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bf8af930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bf8af930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bf8af930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bf8af930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bf8af930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bf8af930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33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840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CHUẨN BỊ KIẾN THỨC </a:t>
            </a:r>
            <a:r>
              <a:rPr b="1" lang="en">
                <a:solidFill>
                  <a:schemeClr val="accent3"/>
                </a:solidFill>
              </a:rPr>
              <a:t>TUẦN 3 </a:t>
            </a:r>
            <a:r>
              <a:rPr b="1" lang="en">
                <a:solidFill>
                  <a:srgbClr val="569CD6"/>
                </a:solidFill>
              </a:rPr>
              <a:t>TASK 10-13</a:t>
            </a:r>
            <a:endParaRPr b="1">
              <a:solidFill>
                <a:srgbClr val="569CD6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59300" y="545650"/>
            <a:ext cx="8520600" cy="3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solidFill>
                  <a:schemeClr val="accent1"/>
                </a:solidFill>
              </a:rPr>
              <a:t>Mục tiêu</a:t>
            </a:r>
            <a:r>
              <a:rPr lang="en" sz="1695"/>
              <a:t>, </a:t>
            </a:r>
            <a:endParaRPr sz="1695"/>
          </a:p>
          <a:p>
            <a:pPr indent="-33623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95"/>
              <a:buChar char="●"/>
            </a:pPr>
            <a:r>
              <a:rPr lang="en" sz="1695">
                <a:solidFill>
                  <a:schemeClr val="dk1"/>
                </a:solidFill>
              </a:rPr>
              <a:t>Khái n</a:t>
            </a:r>
            <a:r>
              <a:rPr lang="en" sz="1695">
                <a:solidFill>
                  <a:schemeClr val="dk1"/>
                </a:solidFill>
              </a:rPr>
              <a:t>iệm</a:t>
            </a:r>
            <a:r>
              <a:rPr b="1" lang="en" sz="1895">
                <a:solidFill>
                  <a:schemeClr val="dk1"/>
                </a:solidFill>
              </a:rPr>
              <a:t> </a:t>
            </a:r>
            <a:r>
              <a:rPr b="1" lang="en" sz="1895">
                <a:solidFill>
                  <a:schemeClr val="accent1"/>
                </a:solidFill>
              </a:rPr>
              <a:t>đối tượng</a:t>
            </a:r>
            <a:endParaRPr b="1" sz="1895">
              <a:solidFill>
                <a:schemeClr val="accent1"/>
              </a:solidFill>
            </a:endParaRPr>
          </a:p>
          <a:p>
            <a:pPr indent="-336232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5"/>
              <a:buChar char="○"/>
            </a:pPr>
            <a:r>
              <a:rPr b="1" lang="en" sz="1695">
                <a:solidFill>
                  <a:schemeClr val="dk1"/>
                </a:solidFill>
              </a:rPr>
              <a:t>mục đích sử dụng</a:t>
            </a:r>
            <a:endParaRPr sz="1695">
              <a:solidFill>
                <a:schemeClr val="dk1"/>
              </a:solidFill>
            </a:endParaRPr>
          </a:p>
          <a:p>
            <a:pPr indent="-336232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5"/>
              <a:buChar char="○"/>
            </a:pPr>
            <a:r>
              <a:rPr b="1" lang="en" sz="1695">
                <a:solidFill>
                  <a:schemeClr val="dk1"/>
                </a:solidFill>
              </a:rPr>
              <a:t>Liên hệ </a:t>
            </a:r>
            <a:r>
              <a:rPr lang="en" sz="1695">
                <a:solidFill>
                  <a:schemeClr val="dk1"/>
                </a:solidFill>
              </a:rPr>
              <a:t>được với </a:t>
            </a:r>
            <a:r>
              <a:rPr b="1" lang="en" sz="1695">
                <a:solidFill>
                  <a:schemeClr val="dk1"/>
                </a:solidFill>
              </a:rPr>
              <a:t>ví dụ thực tế</a:t>
            </a:r>
            <a:endParaRPr sz="1695">
              <a:solidFill>
                <a:schemeClr val="dk1"/>
              </a:solidFill>
            </a:endParaRPr>
          </a:p>
          <a:p>
            <a:pPr indent="-336232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5"/>
              <a:buChar char="○"/>
            </a:pPr>
            <a:r>
              <a:rPr b="1" lang="en" sz="1695">
                <a:solidFill>
                  <a:schemeClr val="dk1"/>
                </a:solidFill>
              </a:rPr>
              <a:t>Thực hiện được thao tác cơ bản</a:t>
            </a:r>
            <a:endParaRPr b="1" sz="1695">
              <a:solidFill>
                <a:schemeClr val="dk1"/>
              </a:solidFill>
            </a:endParaRPr>
          </a:p>
          <a:p>
            <a:pPr indent="-336232" lvl="0" marL="457200" rtl="0" algn="l"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b="1" lang="en" sz="1695">
                <a:solidFill>
                  <a:schemeClr val="accent2"/>
                </a:solidFill>
              </a:rPr>
              <a:t>Hiểu, thao tác căn bản các bước chuyển</a:t>
            </a:r>
            <a:r>
              <a:rPr b="1" lang="en" sz="1695"/>
              <a:t> </a:t>
            </a:r>
            <a:r>
              <a:rPr b="1" lang="en" sz="1695">
                <a:solidFill>
                  <a:schemeClr val="accent1"/>
                </a:solidFill>
              </a:rPr>
              <a:t>Dữ liệu trên web vào Đối tượng</a:t>
            </a:r>
            <a:endParaRPr b="1" sz="1695">
              <a:solidFill>
                <a:schemeClr val="accent1"/>
              </a:solidFill>
            </a:endParaRPr>
          </a:p>
          <a:p>
            <a:pPr indent="-336232" lvl="0" marL="457200" rtl="0" algn="l"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b="1" lang="en" sz="1695">
                <a:solidFill>
                  <a:schemeClr val="dk1"/>
                </a:solidFill>
              </a:rPr>
              <a:t>Hiểu, thao tác căn bản các bước chuyển</a:t>
            </a:r>
            <a:r>
              <a:rPr b="1" lang="en" sz="1695">
                <a:solidFill>
                  <a:schemeClr val="accent1"/>
                </a:solidFill>
              </a:rPr>
              <a:t> Dữ liệu trên web, </a:t>
            </a:r>
            <a:r>
              <a:rPr b="1" lang="en" sz="1695"/>
              <a:t>dạng menu</a:t>
            </a:r>
            <a:r>
              <a:rPr b="1" lang="en" sz="1695">
                <a:solidFill>
                  <a:schemeClr val="accent1"/>
                </a:solidFill>
              </a:rPr>
              <a:t>, vào đối tượng (</a:t>
            </a:r>
            <a:r>
              <a:rPr b="1" lang="en" sz="1695">
                <a:solidFill>
                  <a:srgbClr val="B7B7B7"/>
                </a:solidFill>
              </a:rPr>
              <a:t>để sau</a:t>
            </a:r>
            <a:r>
              <a:rPr b="1" lang="en" sz="1695">
                <a:solidFill>
                  <a:schemeClr val="accent1"/>
                </a:solidFill>
              </a:rPr>
              <a:t>)</a:t>
            </a:r>
            <a:endParaRPr b="1" sz="1695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695">
                <a:solidFill>
                  <a:schemeClr val="accent1"/>
                </a:solidFill>
              </a:rPr>
              <a:t>Yêu cầu: </a:t>
            </a:r>
            <a:endParaRPr b="1" sz="1695">
              <a:solidFill>
                <a:schemeClr val="accent1"/>
              </a:solidFill>
            </a:endParaRPr>
          </a:p>
          <a:p>
            <a:pPr indent="-336232" lvl="0" marL="457200" rtl="0" algn="l">
              <a:spcBef>
                <a:spcPts val="120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ACE làm bài tập được giao từng cá nhân, nhưng nên chia sẻ và hỏi nhóm, các bạn có thể hỏi thành viên nhóm, hoặc technical lead.</a:t>
            </a:r>
            <a:endParaRPr sz="1695"/>
          </a:p>
          <a:p>
            <a:pPr indent="-336232" lvl="0" marL="457200" rtl="0" algn="l"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Lưu ý: giờ học </a:t>
            </a:r>
            <a:r>
              <a:rPr b="1" lang="en" sz="1695"/>
              <a:t>chỉ giúp ace hiểu căn bản</a:t>
            </a:r>
            <a:r>
              <a:rPr lang="en" sz="1695"/>
              <a:t>, để hiểu sâu, biết thao tác kĩ, các thầy sẽ dạy ở S10 từng ngày học. Để thực sự biết áp dụng, phải làm bài S50. </a:t>
            </a:r>
            <a:endParaRPr sz="169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95"/>
              <a:t> </a:t>
            </a:r>
            <a:endParaRPr sz="169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89550" y="1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</a:t>
            </a:r>
            <a:r>
              <a:rPr lang="en">
                <a:solidFill>
                  <a:schemeClr val="accent1"/>
                </a:solidFill>
              </a:rPr>
              <a:t>ask 320.20 Khai báo đối tượng, ghi ra console log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152400" y="740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Làm nút mới giống như nút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Khi ấn ghi ra console đối tượng sau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Loài: chó, tên: </a:t>
            </a:r>
            <a:r>
              <a:rPr b="1" lang="en">
                <a:solidFill>
                  <a:schemeClr val="accent1"/>
                </a:solidFill>
              </a:rPr>
              <a:t>bon</a:t>
            </a:r>
            <a:r>
              <a:rPr lang="en">
                <a:solidFill>
                  <a:schemeClr val="accent1"/>
                </a:solidFill>
              </a:rPr>
              <a:t>, năm sinh: 2016, giống: corgi</a:t>
            </a:r>
            <a:endParaRPr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675" y="694425"/>
            <a:ext cx="10572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440650" y="2694200"/>
            <a:ext cx="50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Dùng code, 320.10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189550" y="1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1987">
                <a:solidFill>
                  <a:schemeClr val="accent1"/>
                </a:solidFill>
              </a:rPr>
              <a:t>Task 320.30 Khai báo đối tượng và khởi t</a:t>
            </a:r>
            <a:r>
              <a:rPr lang="en" sz="1987">
                <a:solidFill>
                  <a:schemeClr val="accent1"/>
                </a:solidFill>
              </a:rPr>
              <a:t>ạo </a:t>
            </a:r>
            <a:r>
              <a:rPr lang="en" sz="1987">
                <a:solidFill>
                  <a:schemeClr val="accent1"/>
                </a:solidFill>
              </a:rPr>
              <a:t>qua </a:t>
            </a:r>
            <a:r>
              <a:rPr b="1" lang="en" sz="1987">
                <a:solidFill>
                  <a:schemeClr val="accent1"/>
                </a:solidFill>
              </a:rPr>
              <a:t>hàm</a:t>
            </a:r>
            <a:r>
              <a:rPr lang="en" sz="1987">
                <a:solidFill>
                  <a:schemeClr val="accent1"/>
                </a:solidFill>
              </a:rPr>
              <a:t>, ghi ra console log</a:t>
            </a:r>
            <a:endParaRPr sz="1987">
              <a:solidFill>
                <a:schemeClr val="accent1"/>
              </a:solidFill>
            </a:endParaRPr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152400" y="740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Làm nút mới giống như nút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Khi ấn ghi ra console 03 đối tượng sau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Loài: chó, tên: bon, năm sinh: 2016, giống: corgi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Loài: chó, tên: mít, năm sinh: 2020, giống: phú quốc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Loài: mèo, tên: doc, năm sinh 2019, giống: ba tư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025" y="785450"/>
            <a:ext cx="2181225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288250" y="2694200"/>
            <a:ext cx="50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Dùng code,</a:t>
            </a:r>
            <a:r>
              <a:rPr b="1" lang="en"/>
              <a:t> 320.10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96725" y="70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</a:t>
            </a:r>
            <a:r>
              <a:rPr lang="en">
                <a:solidFill>
                  <a:schemeClr val="accent1"/>
                </a:solidFill>
              </a:rPr>
              <a:t>ask 320.80 Tự làm thêm 1 slide vào slideshow này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25" y="724725"/>
            <a:ext cx="5595100" cy="264877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5989225" y="850575"/>
            <a:ext cx="27915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Trong code 320.80 START đi kèm. Có 1 ứng dụng. Thể h</a:t>
            </a:r>
            <a:r>
              <a:rPr lang="en"/>
              <a:t>iện 1 slide show gồm 03 slide (ảnh).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Bạn hãy </a:t>
            </a:r>
            <a:r>
              <a:rPr b="1" lang="en"/>
              <a:t>tự tìm hiểu </a:t>
            </a:r>
            <a:r>
              <a:rPr lang="en"/>
              <a:t>và làm thêm 01 slide nữa. (thành slide show có 04 slide)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Tìm theo kiểu Search Từ Code (có code rồi tìm).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Đoạn cần tìm hiểu là</a:t>
            </a:r>
            <a:br>
              <a:rPr lang="en"/>
            </a:br>
            <a:br>
              <a:rPr lang="en"/>
            </a:br>
            <a:r>
              <a:rPr lang="en">
                <a:solidFill>
                  <a:schemeClr val="accent1"/>
                </a:solidFill>
              </a:rPr>
              <a:t>c</a:t>
            </a:r>
            <a:r>
              <a:rPr lang="en">
                <a:solidFill>
                  <a:schemeClr val="accent1"/>
                </a:solidFill>
              </a:rPr>
              <a:t>arousel  bootstrap </a:t>
            </a:r>
            <a:r>
              <a:rPr lang="en">
                <a:solidFill>
                  <a:srgbClr val="FF00FF"/>
                </a:solidFill>
              </a:rPr>
              <a:t>html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194650" y="3585100"/>
            <a:ext cx="522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Nh</a:t>
            </a:r>
            <a:r>
              <a:rPr b="1" lang="en"/>
              <a:t>ững việc phải làm:</a:t>
            </a:r>
            <a:br>
              <a:rPr lang="en"/>
            </a:br>
            <a:r>
              <a:rPr lang="en"/>
              <a:t>* Thêm </a:t>
            </a:r>
            <a:r>
              <a:rPr b="1" lang="en"/>
              <a:t>01 ảnh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Thêm </a:t>
            </a:r>
            <a:r>
              <a:rPr b="1" lang="en"/>
              <a:t>01 nút ấn</a:t>
            </a:r>
            <a:endParaRPr b="1"/>
          </a:p>
        </p:txBody>
      </p:sp>
      <p:sp>
        <p:nvSpPr>
          <p:cNvPr id="153" name="Google Shape;153;p24"/>
          <p:cNvSpPr/>
          <p:nvPr/>
        </p:nvSpPr>
        <p:spPr>
          <a:xfrm>
            <a:off x="1724675" y="3170050"/>
            <a:ext cx="1294000" cy="1066125"/>
          </a:xfrm>
          <a:custGeom>
            <a:rect b="b" l="l" r="r" t="t"/>
            <a:pathLst>
              <a:path extrusionOk="0" h="42645" w="51760">
                <a:moveTo>
                  <a:pt x="0" y="42645"/>
                </a:moveTo>
                <a:cubicBezTo>
                  <a:pt x="5263" y="42320"/>
                  <a:pt x="25500" y="42103"/>
                  <a:pt x="31577" y="40692"/>
                </a:cubicBezTo>
                <a:cubicBezTo>
                  <a:pt x="37654" y="39281"/>
                  <a:pt x="34453" y="38196"/>
                  <a:pt x="36460" y="34181"/>
                </a:cubicBezTo>
                <a:cubicBezTo>
                  <a:pt x="38468" y="30166"/>
                  <a:pt x="41072" y="22299"/>
                  <a:pt x="43622" y="16602"/>
                </a:cubicBezTo>
                <a:cubicBezTo>
                  <a:pt x="46172" y="10905"/>
                  <a:pt x="50404" y="2767"/>
                  <a:pt x="5176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54" name="Google Shape;154;p24"/>
          <p:cNvSpPr txBox="1"/>
          <p:nvPr/>
        </p:nvSpPr>
        <p:spPr>
          <a:xfrm>
            <a:off x="219050" y="4592025"/>
            <a:ext cx="83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Hãy nộp</a:t>
            </a:r>
            <a:r>
              <a:rPr lang="en">
                <a:solidFill>
                  <a:schemeClr val="accent1"/>
                </a:solidFill>
              </a:rPr>
              <a:t> code,</a:t>
            </a:r>
            <a:r>
              <a:rPr lang="en"/>
              <a:t> và thêm </a:t>
            </a:r>
            <a:r>
              <a:rPr lang="en">
                <a:solidFill>
                  <a:schemeClr val="accent1"/>
                </a:solidFill>
              </a:rPr>
              <a:t>ch</a:t>
            </a:r>
            <a:r>
              <a:rPr lang="en">
                <a:solidFill>
                  <a:schemeClr val="accent1"/>
                </a:solidFill>
              </a:rPr>
              <a:t>ụp màn hình tìm kiếm, kết quả tìm kiếm</a:t>
            </a:r>
            <a:r>
              <a:rPr lang="en"/>
              <a:t> được chọn vào TDD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3125" y="62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20">
                <a:solidFill>
                  <a:schemeClr val="accent1"/>
                </a:solidFill>
              </a:rPr>
              <a:t>T</a:t>
            </a:r>
            <a:r>
              <a:rPr lang="en" sz="1520">
                <a:solidFill>
                  <a:schemeClr val="accent1"/>
                </a:solidFill>
              </a:rPr>
              <a:t>ask 320.90 Khai báo, đọc, sửa </a:t>
            </a:r>
            <a:r>
              <a:rPr b="1" lang="en" sz="1520">
                <a:solidFill>
                  <a:schemeClr val="accent1"/>
                </a:solidFill>
              </a:rPr>
              <a:t>thuộc tính tùy biến (thuộc tính thêm)</a:t>
            </a:r>
            <a:r>
              <a:rPr lang="en" sz="1520">
                <a:solidFill>
                  <a:schemeClr val="accent1"/>
                </a:solidFill>
              </a:rPr>
              <a:t> của phần tử HMTL</a:t>
            </a:r>
            <a:endParaRPr sz="1520">
              <a:solidFill>
                <a:schemeClr val="accent1"/>
              </a:solidFill>
            </a:endParaRPr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50" y="893425"/>
            <a:ext cx="6130343" cy="4170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1" name="Google Shape;161;p25"/>
          <p:cNvSpPr txBox="1"/>
          <p:nvPr/>
        </p:nvSpPr>
        <p:spPr>
          <a:xfrm>
            <a:off x="6542625" y="875000"/>
            <a:ext cx="2466000" cy="169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Trong đ</a:t>
            </a:r>
            <a:r>
              <a:rPr lang="en"/>
              <a:t>oạn code html trên ta đã KHAI BÁO THÊM cho phần tử h1, một thuộc tính mới </a:t>
            </a:r>
            <a:r>
              <a:rPr b="1" lang="en"/>
              <a:t>data-thuoc-tinh-moi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Tại console, ta đã thử đọc, và sửa giá trị thuộc tính này.</a:t>
            </a:r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6599625" y="2655575"/>
            <a:ext cx="2211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Bạn h</a:t>
            </a:r>
            <a:r>
              <a:rPr b="1" lang="en">
                <a:solidFill>
                  <a:schemeClr val="accent1"/>
                </a:solidFill>
              </a:rPr>
              <a:t>ãy </a:t>
            </a:r>
            <a:r>
              <a:rPr b="1" lang="en"/>
              <a:t>khai báo thêm một thuộc tính nữa</a:t>
            </a:r>
            <a:r>
              <a:rPr lang="en"/>
              <a:t> cho tag h1 này, ví dụ data-so-lieu-di-kem, và l</a:t>
            </a:r>
            <a:r>
              <a:rPr b="1" lang="en"/>
              <a:t>ập trình 02 nút</a:t>
            </a:r>
            <a:r>
              <a:rPr lang="en"/>
              <a:t> để đọc và sửa giá trị của thuộc tính này. </a:t>
            </a:r>
            <a:endParaRPr/>
          </a:p>
        </p:txBody>
      </p:sp>
      <p:sp>
        <p:nvSpPr>
          <p:cNvPr id="163" name="Google Shape;163;p25"/>
          <p:cNvSpPr/>
          <p:nvPr/>
        </p:nvSpPr>
        <p:spPr>
          <a:xfrm>
            <a:off x="3433750" y="982907"/>
            <a:ext cx="3800650" cy="1430275"/>
          </a:xfrm>
          <a:custGeom>
            <a:rect b="b" l="l" r="r" t="t"/>
            <a:pathLst>
              <a:path extrusionOk="0" h="57211" w="152026">
                <a:moveTo>
                  <a:pt x="152026" y="10008"/>
                </a:moveTo>
                <a:cubicBezTo>
                  <a:pt x="144539" y="8380"/>
                  <a:pt x="120883" y="-1441"/>
                  <a:pt x="107102" y="241"/>
                </a:cubicBezTo>
                <a:cubicBezTo>
                  <a:pt x="93321" y="1923"/>
                  <a:pt x="87189" y="10604"/>
                  <a:pt x="69339" y="20099"/>
                </a:cubicBezTo>
                <a:cubicBezTo>
                  <a:pt x="51489" y="29594"/>
                  <a:pt x="11557" y="51026"/>
                  <a:pt x="0" y="5721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64" name="Google Shape;164;p25"/>
          <p:cNvSpPr/>
          <p:nvPr/>
        </p:nvSpPr>
        <p:spPr>
          <a:xfrm>
            <a:off x="4272000" y="2185275"/>
            <a:ext cx="2360150" cy="1391675"/>
          </a:xfrm>
          <a:custGeom>
            <a:rect b="b" l="l" r="r" t="t"/>
            <a:pathLst>
              <a:path extrusionOk="0" h="55667" w="94406">
                <a:moveTo>
                  <a:pt x="94406" y="0"/>
                </a:moveTo>
                <a:cubicBezTo>
                  <a:pt x="89035" y="1574"/>
                  <a:pt x="71836" y="4938"/>
                  <a:pt x="62178" y="9441"/>
                </a:cubicBezTo>
                <a:cubicBezTo>
                  <a:pt x="52521" y="13944"/>
                  <a:pt x="46824" y="19316"/>
                  <a:pt x="36461" y="27020"/>
                </a:cubicBezTo>
                <a:cubicBezTo>
                  <a:pt x="26098" y="34724"/>
                  <a:pt x="6077" y="50893"/>
                  <a:pt x="0" y="5566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65" name="Google Shape;165;p25"/>
          <p:cNvSpPr txBox="1"/>
          <p:nvPr/>
        </p:nvSpPr>
        <p:spPr>
          <a:xfrm>
            <a:off x="6469400" y="4423350"/>
            <a:ext cx="2535000" cy="831300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Gợi ý Tìm k</a:t>
            </a:r>
            <a:r>
              <a:rPr lang="en"/>
              <a:t>iếm: setAttribute javascript / getAttribute javascript</a:t>
            </a:r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184950" y="443650"/>
            <a:ext cx="7391400" cy="35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(trong tag HTML có nh</a:t>
            </a:r>
            <a:r>
              <a:rPr lang="en" sz="1100"/>
              <a:t>ững thuộc tính </a:t>
            </a:r>
            <a:r>
              <a:rPr b="1" lang="en" sz="1100"/>
              <a:t>có sẵn</a:t>
            </a:r>
            <a:r>
              <a:rPr lang="en" sz="1100"/>
              <a:t> (predefined attribute) và </a:t>
            </a:r>
            <a:r>
              <a:rPr b="1" lang="en" sz="1100"/>
              <a:t>thuộc tính thêm</a:t>
            </a:r>
            <a:r>
              <a:rPr lang="en" sz="1100"/>
              <a:t> (custom attribute)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900">
                <a:solidFill>
                  <a:schemeClr val="accent1"/>
                </a:solidFill>
              </a:rPr>
              <a:t>PHỤ LỤC  - PH</a:t>
            </a:r>
            <a:r>
              <a:rPr b="1" lang="en" sz="2900">
                <a:solidFill>
                  <a:schemeClr val="accent1"/>
                </a:solidFill>
              </a:rPr>
              <a:t>ẦN NÀY CHỈ ĐỂ THAM KHẢO</a:t>
            </a:r>
            <a:endParaRPr b="1" sz="29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1"/>
                </a:solidFill>
              </a:rPr>
              <a:t>JS b</a:t>
            </a:r>
            <a:r>
              <a:rPr b="1" lang="en" sz="3200">
                <a:solidFill>
                  <a:schemeClr val="accent1"/>
                </a:solidFill>
              </a:rPr>
              <a:t>asic skills </a:t>
            </a:r>
            <a:endParaRPr b="1" sz="32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Hàm - Function</a:t>
            </a:r>
            <a:endParaRPr sz="4300"/>
          </a:p>
        </p:txBody>
      </p:sp>
      <p:sp>
        <p:nvSpPr>
          <p:cNvPr id="177" name="Google Shape;177;p27"/>
          <p:cNvSpPr/>
          <p:nvPr/>
        </p:nvSpPr>
        <p:spPr>
          <a:xfrm>
            <a:off x="930375" y="2828450"/>
            <a:ext cx="7663800" cy="171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Hàm (function) là </a:t>
            </a:r>
            <a:r>
              <a:rPr b="1" lang="en" sz="1600">
                <a:solidFill>
                  <a:srgbClr val="FF9900"/>
                </a:solidFill>
              </a:rPr>
              <a:t>một đoạn code được viết sẵn để thực hiện một việc gì đó. </a:t>
            </a:r>
            <a:endParaRPr b="1" sz="16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Mục đích: </a:t>
            </a:r>
            <a:r>
              <a:rPr b="1" lang="en" sz="1600">
                <a:solidFill>
                  <a:srgbClr val="FF9900"/>
                </a:solidFill>
              </a:rPr>
              <a:t>Để dùng lại được nhiều lần</a:t>
            </a:r>
            <a:endParaRPr sz="1600">
              <a:solidFill>
                <a:srgbClr val="FF9900"/>
              </a:solidFill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488" y="219700"/>
            <a:ext cx="1343025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198750" y="14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Ví dụ thực tế (liên hệ)</a:t>
            </a:r>
            <a:endParaRPr b="1"/>
          </a:p>
        </p:txBody>
      </p:sp>
      <p:graphicFrame>
        <p:nvGraphicFramePr>
          <p:cNvPr id="184" name="Google Shape;184;p28"/>
          <p:cNvGraphicFramePr/>
          <p:nvPr/>
        </p:nvGraphicFramePr>
        <p:xfrm>
          <a:off x="114050" y="71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{982A656E-0187-4318-A520-FE016674F35C}</a:tableStyleId>
              </a:tblPr>
              <a:tblGrid>
                <a:gridCol w="1233525"/>
                <a:gridCol w="2185775"/>
                <a:gridCol w="3053225"/>
                <a:gridCol w="1919225"/>
              </a:tblGrid>
              <a:tr h="40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9900"/>
                          </a:solidFill>
                        </a:rPr>
                        <a:t>Khai báo</a:t>
                      </a:r>
                      <a:endParaRPr b="1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Đi làm 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Khởi động xe m</a:t>
                      </a:r>
                      <a:r>
                        <a:rPr b="1" lang="en"/>
                        <a:t>áy ga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Đi ngủ đêm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578725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Lệnh viết sẵn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 hMerge="1"/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r>
                        <a:rPr lang="en"/>
                        <a:t>ậy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r>
                        <a:rPr lang="en"/>
                        <a:t>ật khóa xe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Vệ sinh cá nh</a:t>
                      </a:r>
                      <a:r>
                        <a:rPr lang="en"/>
                        <a:t>ân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Vệ sinh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Gạt phanh chân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Lên gi</a:t>
                      </a:r>
                      <a:r>
                        <a:rPr lang="en"/>
                        <a:t>ường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Ăn sáng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Bóp phanh tay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Hẹn giờ đ</a:t>
                      </a:r>
                      <a:r>
                        <a:rPr lang="en"/>
                        <a:t>iện thoại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Đến sở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Lên ga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Ngủ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</a:t>
                      </a:r>
                      <a:r>
                        <a:rPr lang="en"/>
                        <a:t>ẹt thẻ, chấm công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Gọi </a:t>
                      </a:r>
                      <a:r>
                        <a:rPr b="1" lang="en"/>
                        <a:t>khi nào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Hàng ngày, 8h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Khi m</a:t>
                      </a:r>
                      <a:r>
                        <a:rPr lang="en"/>
                        <a:t>uốn di chuyển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Hàng ngày, kh</a:t>
                      </a:r>
                      <a:r>
                        <a:rPr lang="en"/>
                        <a:t>oảng 22h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0" y="-9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>
                <a:solidFill>
                  <a:schemeClr val="accent1"/>
                </a:solidFill>
              </a:rPr>
              <a:t>Hàm (function)</a:t>
            </a:r>
            <a:r>
              <a:rPr lang="en" sz="2420">
                <a:solidFill>
                  <a:schemeClr val="accent1"/>
                </a:solidFill>
              </a:rPr>
              <a:t>: Khai báo hàm  - Gọi hàm</a:t>
            </a:r>
            <a:r>
              <a:rPr lang="en" sz="2420">
                <a:solidFill>
                  <a:schemeClr val="accent1"/>
                </a:solidFill>
              </a:rPr>
              <a:t> </a:t>
            </a:r>
            <a:endParaRPr sz="2420">
              <a:solidFill>
                <a:schemeClr val="accent1"/>
              </a:solidFill>
            </a:endParaRPr>
          </a:p>
        </p:txBody>
      </p:sp>
      <p:sp>
        <p:nvSpPr>
          <p:cNvPr id="190" name="Google Shape;190;p29"/>
          <p:cNvSpPr/>
          <p:nvPr/>
        </p:nvSpPr>
        <p:spPr>
          <a:xfrm>
            <a:off x="25975" y="358325"/>
            <a:ext cx="2960700" cy="1321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Khai báo</a:t>
            </a:r>
            <a:r>
              <a:rPr b="1" lang="en" sz="1300"/>
              <a:t> </a:t>
            </a:r>
            <a:r>
              <a:rPr lang="en" sz="1300"/>
              <a:t>hàm: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Char char="●"/>
            </a:pPr>
            <a:r>
              <a:rPr lang="en" sz="1300">
                <a:solidFill>
                  <a:srgbClr val="FF0000"/>
                </a:solidFill>
              </a:rPr>
              <a:t>Tên hàm: thể h</a:t>
            </a:r>
            <a:r>
              <a:rPr lang="en" sz="1300">
                <a:solidFill>
                  <a:srgbClr val="FF0000"/>
                </a:solidFill>
              </a:rPr>
              <a:t>iện mục đích</a:t>
            </a:r>
            <a:endParaRPr sz="1300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solidFill>
                  <a:schemeClr val="accent5"/>
                </a:solidFill>
              </a:rPr>
              <a:t>Đ</a:t>
            </a:r>
            <a:r>
              <a:rPr lang="en" sz="1300">
                <a:solidFill>
                  <a:schemeClr val="accent5"/>
                </a:solidFill>
              </a:rPr>
              <a:t>oạn code</a:t>
            </a:r>
            <a:r>
              <a:rPr lang="en" sz="1300">
                <a:solidFill>
                  <a:schemeClr val="accent3"/>
                </a:solidFill>
              </a:rPr>
              <a:t> </a:t>
            </a:r>
            <a:r>
              <a:rPr lang="en" sz="1300"/>
              <a:t>sẽ chạy khi thực hiện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Char char="●"/>
            </a:pPr>
            <a:r>
              <a:rPr lang="en" sz="1300">
                <a:solidFill>
                  <a:srgbClr val="38761D"/>
                </a:solidFill>
              </a:rPr>
              <a:t>Tham số </a:t>
            </a:r>
            <a:r>
              <a:rPr b="1" lang="en" sz="1300">
                <a:solidFill>
                  <a:srgbClr val="38761D"/>
                </a:solidFill>
              </a:rPr>
              <a:t>hình thức</a:t>
            </a:r>
            <a:endParaRPr b="1" sz="1300">
              <a:solidFill>
                <a:srgbClr val="38761D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300"/>
              <a:buChar char="●"/>
            </a:pPr>
            <a:r>
              <a:rPr lang="en" sz="1300">
                <a:solidFill>
                  <a:srgbClr val="741B47"/>
                </a:solidFill>
              </a:rPr>
              <a:t>Giá trị trả về</a:t>
            </a:r>
            <a:endParaRPr sz="1300">
              <a:solidFill>
                <a:srgbClr val="741B47"/>
              </a:solidFill>
            </a:endParaRPr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100" y="1529325"/>
            <a:ext cx="7848600" cy="866775"/>
          </a:xfrm>
          <a:prstGeom prst="rect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2" name="Google Shape;192;p29"/>
          <p:cNvSpPr/>
          <p:nvPr/>
        </p:nvSpPr>
        <p:spPr>
          <a:xfrm>
            <a:off x="3051100" y="358325"/>
            <a:ext cx="3215100" cy="111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Khai báo </a:t>
            </a:r>
            <a:r>
              <a:rPr lang="en" sz="1100"/>
              <a:t>hàm </a:t>
            </a:r>
            <a:r>
              <a:rPr b="1" lang="en" sz="1100">
                <a:solidFill>
                  <a:schemeClr val="accent2"/>
                </a:solidFill>
              </a:rPr>
              <a:t>ví dụ 1:</a:t>
            </a:r>
            <a:endParaRPr b="1" sz="11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Tên hàm:</a:t>
            </a:r>
            <a:r>
              <a:rPr lang="en" sz="1100"/>
              <a:t> tinhLapPhuong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5"/>
                </a:solidFill>
              </a:rPr>
              <a:t>Đ</a:t>
            </a:r>
            <a:r>
              <a:rPr b="1" lang="en" sz="1100">
                <a:solidFill>
                  <a:schemeClr val="accent5"/>
                </a:solidFill>
              </a:rPr>
              <a:t>oạn code sẽ chạy </a:t>
            </a:r>
            <a:r>
              <a:rPr lang="en" sz="1100">
                <a:solidFill>
                  <a:schemeClr val="accent5"/>
                </a:solidFill>
              </a:rPr>
              <a:t>:</a:t>
            </a:r>
            <a:r>
              <a:rPr lang="en" sz="1100"/>
              <a:t> từ dòng 48 đến dòng 49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</a:rPr>
              <a:t>Tham số</a:t>
            </a:r>
            <a:r>
              <a:rPr lang="en" sz="1100"/>
              <a:t>: paramSoInput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41B47"/>
                </a:solidFill>
              </a:rPr>
              <a:t>Giá trị trả về: </a:t>
            </a:r>
            <a:r>
              <a:rPr lang="en" sz="1100"/>
              <a:t>trả về vKetQua ở dòng 49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3" name="Google Shape;193;p29"/>
          <p:cNvSpPr/>
          <p:nvPr/>
        </p:nvSpPr>
        <p:spPr>
          <a:xfrm>
            <a:off x="25975" y="2604725"/>
            <a:ext cx="2960700" cy="812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G</a:t>
            </a:r>
            <a:r>
              <a:rPr b="1" lang="en" sz="1200"/>
              <a:t>ọi hàm:</a:t>
            </a:r>
            <a:r>
              <a:rPr lang="en" sz="1200"/>
              <a:t> gọi bằng </a:t>
            </a:r>
            <a:r>
              <a:rPr lang="en" sz="1200">
                <a:solidFill>
                  <a:srgbClr val="FF0000"/>
                </a:solidFill>
              </a:rPr>
              <a:t>Tên hàm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Đưa: </a:t>
            </a:r>
            <a:r>
              <a:rPr lang="en" sz="1200">
                <a:solidFill>
                  <a:srgbClr val="38761D"/>
                </a:solidFill>
              </a:rPr>
              <a:t>tham số thực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Thực hiện đoạn: </a:t>
            </a:r>
            <a:r>
              <a:rPr lang="en" sz="1200">
                <a:solidFill>
                  <a:schemeClr val="accent5"/>
                </a:solidFill>
              </a:rPr>
              <a:t>code</a:t>
            </a:r>
            <a:r>
              <a:rPr lang="en" sz="1200"/>
              <a:t> của hàm đó,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Nhận: </a:t>
            </a:r>
            <a:r>
              <a:rPr lang="en" sz="1200">
                <a:solidFill>
                  <a:srgbClr val="741B47"/>
                </a:solidFill>
              </a:rPr>
              <a:t>Giá trị trả về</a:t>
            </a:r>
            <a:r>
              <a:rPr lang="en" sz="1200"/>
              <a:t> như kết quả</a:t>
            </a:r>
            <a:endParaRPr sz="1200"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2550" y="3458075"/>
            <a:ext cx="3552825" cy="695325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5" name="Google Shape;195;p29"/>
          <p:cNvSpPr/>
          <p:nvPr/>
        </p:nvSpPr>
        <p:spPr>
          <a:xfrm>
            <a:off x="1245175" y="3458075"/>
            <a:ext cx="4340100" cy="81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</a:t>
            </a:r>
            <a:r>
              <a:rPr lang="en" sz="1100"/>
              <a:t>ọi hàm bằng </a:t>
            </a:r>
            <a:r>
              <a:rPr lang="en" sz="1100">
                <a:solidFill>
                  <a:srgbClr val="FF0000"/>
                </a:solidFill>
              </a:rPr>
              <a:t>Tên</a:t>
            </a:r>
            <a:r>
              <a:rPr lang="en" sz="1100"/>
              <a:t>: tinhLapPhuong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Đưa t</a:t>
            </a:r>
            <a:r>
              <a:rPr lang="en" sz="1100">
                <a:solidFill>
                  <a:srgbClr val="38761D"/>
                </a:solidFill>
              </a:rPr>
              <a:t>ham số thực:</a:t>
            </a:r>
            <a:r>
              <a:rPr lang="en" sz="1100"/>
              <a:t> </a:t>
            </a:r>
            <a:r>
              <a:rPr lang="en" sz="1100">
                <a:solidFill>
                  <a:srgbClr val="38761D"/>
                </a:solidFill>
              </a:rPr>
              <a:t>9</a:t>
            </a:r>
            <a:endParaRPr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Thực hiện </a:t>
            </a:r>
            <a:r>
              <a:rPr lang="en" sz="1100">
                <a:solidFill>
                  <a:schemeClr val="accent3"/>
                </a:solidFill>
              </a:rPr>
              <a:t>đoạn code:</a:t>
            </a:r>
            <a:r>
              <a:rPr lang="en" sz="1100"/>
              <a:t> của hàm đã định nghĩa (dòng 48-49 ở trên)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Nhận: giá trị trả về như kết quả, là </a:t>
            </a:r>
            <a:r>
              <a:rPr lang="en" sz="1100">
                <a:solidFill>
                  <a:srgbClr val="741B47"/>
                </a:solidFill>
              </a:rPr>
              <a:t>729</a:t>
            </a:r>
            <a:endParaRPr sz="1100">
              <a:solidFill>
                <a:srgbClr val="741B47"/>
              </a:solidFill>
            </a:endParaRPr>
          </a:p>
        </p:txBody>
      </p:sp>
      <p:sp>
        <p:nvSpPr>
          <p:cNvPr id="196" name="Google Shape;196;p29"/>
          <p:cNvSpPr/>
          <p:nvPr/>
        </p:nvSpPr>
        <p:spPr>
          <a:xfrm>
            <a:off x="1245175" y="4372475"/>
            <a:ext cx="4340100" cy="81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Gọi hàm bằng </a:t>
            </a:r>
            <a:r>
              <a:rPr lang="en" sz="1100">
                <a:solidFill>
                  <a:srgbClr val="FF0000"/>
                </a:solidFill>
              </a:rPr>
              <a:t>Tên</a:t>
            </a:r>
            <a:r>
              <a:rPr lang="en" sz="1100"/>
              <a:t>: tinhLapPhuong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Đưa </a:t>
            </a:r>
            <a:r>
              <a:rPr lang="en" sz="1100">
                <a:solidFill>
                  <a:srgbClr val="38761D"/>
                </a:solidFill>
              </a:rPr>
              <a:t>tham số </a:t>
            </a:r>
            <a:r>
              <a:rPr b="1" lang="en" sz="1100">
                <a:solidFill>
                  <a:srgbClr val="38761D"/>
                </a:solidFill>
              </a:rPr>
              <a:t>thực</a:t>
            </a:r>
            <a:r>
              <a:rPr lang="en" sz="1100">
                <a:solidFill>
                  <a:srgbClr val="38761D"/>
                </a:solidFill>
              </a:rPr>
              <a:t>:</a:t>
            </a:r>
            <a:r>
              <a:rPr lang="en" sz="1100"/>
              <a:t> 12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Thực hiện</a:t>
            </a:r>
            <a:r>
              <a:rPr b="1" lang="en" sz="1100">
                <a:solidFill>
                  <a:schemeClr val="accent5"/>
                </a:solidFill>
              </a:rPr>
              <a:t> </a:t>
            </a:r>
            <a:r>
              <a:rPr lang="en" sz="1100">
                <a:solidFill>
                  <a:schemeClr val="accent5"/>
                </a:solidFill>
              </a:rPr>
              <a:t>đoạn code</a:t>
            </a:r>
            <a:r>
              <a:rPr lang="en" sz="1100"/>
              <a:t>: của hàm đã định nghĩa (dòng 48-49 ở trên)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Nhận: giá trị trả về như kết quả, là </a:t>
            </a:r>
            <a:r>
              <a:rPr lang="en" sz="1100">
                <a:solidFill>
                  <a:srgbClr val="741B47"/>
                </a:solidFill>
              </a:rPr>
              <a:t>1278</a:t>
            </a:r>
            <a:endParaRPr sz="1100">
              <a:solidFill>
                <a:srgbClr val="741B47"/>
              </a:solidFill>
            </a:endParaRPr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2550" y="4372475"/>
            <a:ext cx="2877797" cy="528575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Gọi hàm thế nào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76200" y="636125"/>
            <a:ext cx="29973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16332" lvl="0" marL="54864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lang="en" sz="1400">
                <a:solidFill>
                  <a:schemeClr val="accent5"/>
                </a:solidFill>
              </a:rPr>
              <a:t>Gọi từ c</a:t>
            </a:r>
            <a:r>
              <a:rPr lang="en" sz="1400">
                <a:solidFill>
                  <a:schemeClr val="accent5"/>
                </a:solidFill>
              </a:rPr>
              <a:t>onsole</a:t>
            </a:r>
            <a:endParaRPr sz="1400">
              <a:solidFill>
                <a:schemeClr val="accent5"/>
              </a:solidFill>
            </a:endParaRPr>
          </a:p>
          <a:p>
            <a:pPr indent="-116332" lvl="0" marL="54864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400"/>
              <a:buAutoNum type="arabicPeriod"/>
            </a:pPr>
            <a:r>
              <a:rPr lang="en" sz="1400">
                <a:solidFill>
                  <a:srgbClr val="FF00FF"/>
                </a:solidFill>
              </a:rPr>
              <a:t>Gọi từ Sự kiện của  phần tử HTML</a:t>
            </a:r>
            <a:endParaRPr sz="1400">
              <a:solidFill>
                <a:srgbClr val="FF00FF"/>
              </a:solidFill>
            </a:endParaRPr>
          </a:p>
          <a:p>
            <a:pPr indent="-116332" lvl="0" marL="54864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AutoNum type="arabicPeriod"/>
            </a:pPr>
            <a:r>
              <a:rPr lang="en" sz="1400">
                <a:solidFill>
                  <a:srgbClr val="38761D"/>
                </a:solidFill>
              </a:rPr>
              <a:t>Gọi từ hàm số khác</a:t>
            </a:r>
            <a:endParaRPr sz="1400">
              <a:solidFill>
                <a:srgbClr val="38761D"/>
              </a:solidFill>
            </a:endParaRPr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075" y="299725"/>
            <a:ext cx="5741775" cy="1722525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5" name="Google Shape;20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50" y="2324425"/>
            <a:ext cx="4250075" cy="2619825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6" name="Google Shape;206;p30"/>
          <p:cNvSpPr/>
          <p:nvPr/>
        </p:nvSpPr>
        <p:spPr>
          <a:xfrm>
            <a:off x="2079000" y="2440750"/>
            <a:ext cx="897475" cy="2145475"/>
          </a:xfrm>
          <a:custGeom>
            <a:rect b="b" l="l" r="r" t="t"/>
            <a:pathLst>
              <a:path extrusionOk="0" h="85819" w="35899">
                <a:moveTo>
                  <a:pt x="375" y="0"/>
                </a:moveTo>
                <a:cubicBezTo>
                  <a:pt x="2873" y="937"/>
                  <a:pt x="12617" y="2873"/>
                  <a:pt x="15365" y="5621"/>
                </a:cubicBezTo>
                <a:cubicBezTo>
                  <a:pt x="18113" y="8369"/>
                  <a:pt x="17051" y="13116"/>
                  <a:pt x="16864" y="16489"/>
                </a:cubicBezTo>
                <a:cubicBezTo>
                  <a:pt x="16677" y="19862"/>
                  <a:pt x="11118" y="19550"/>
                  <a:pt x="14241" y="25858"/>
                </a:cubicBezTo>
                <a:cubicBezTo>
                  <a:pt x="17364" y="32166"/>
                  <a:pt x="37976" y="44346"/>
                  <a:pt x="35602" y="54339"/>
                </a:cubicBezTo>
                <a:cubicBezTo>
                  <a:pt x="33229" y="64333"/>
                  <a:pt x="5934" y="80572"/>
                  <a:pt x="0" y="85819"/>
                </a:cubicBezTo>
              </a:path>
            </a:pathLst>
          </a:cu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7" name="Google Shape;207;p30"/>
          <p:cNvSpPr/>
          <p:nvPr/>
        </p:nvSpPr>
        <p:spPr>
          <a:xfrm>
            <a:off x="1346274" y="2871725"/>
            <a:ext cx="517250" cy="974350"/>
          </a:xfrm>
          <a:custGeom>
            <a:rect b="b" l="l" r="r" t="t"/>
            <a:pathLst>
              <a:path extrusionOk="0" h="38974" w="20690">
                <a:moveTo>
                  <a:pt x="20690" y="0"/>
                </a:moveTo>
                <a:cubicBezTo>
                  <a:pt x="18504" y="1561"/>
                  <a:pt x="11009" y="5621"/>
                  <a:pt x="7574" y="9368"/>
                </a:cubicBezTo>
                <a:cubicBezTo>
                  <a:pt x="4139" y="13116"/>
                  <a:pt x="-234" y="17551"/>
                  <a:pt x="78" y="22485"/>
                </a:cubicBezTo>
                <a:cubicBezTo>
                  <a:pt x="390" y="27419"/>
                  <a:pt x="7886" y="36226"/>
                  <a:pt x="9447" y="38974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208" name="Google Shape;20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5263" y="2775288"/>
            <a:ext cx="5324475" cy="1476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30"/>
          <p:cNvCxnSpPr/>
          <p:nvPr/>
        </p:nvCxnSpPr>
        <p:spPr>
          <a:xfrm>
            <a:off x="6932075" y="3563750"/>
            <a:ext cx="1368000" cy="93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30"/>
          <p:cNvSpPr/>
          <p:nvPr/>
        </p:nvSpPr>
        <p:spPr>
          <a:xfrm>
            <a:off x="2281200" y="1213275"/>
            <a:ext cx="216475" cy="1025250"/>
          </a:xfrm>
          <a:custGeom>
            <a:rect b="b" l="l" r="r" t="t"/>
            <a:pathLst>
              <a:path extrusionOk="0" h="41010" w="8659">
                <a:moveTo>
                  <a:pt x="0" y="0"/>
                </a:moveTo>
                <a:cubicBezTo>
                  <a:pt x="1321" y="1206"/>
                  <a:pt x="6549" y="3906"/>
                  <a:pt x="7927" y="7237"/>
                </a:cubicBezTo>
                <a:cubicBezTo>
                  <a:pt x="9306" y="10568"/>
                  <a:pt x="8271" y="16025"/>
                  <a:pt x="8271" y="19988"/>
                </a:cubicBezTo>
                <a:cubicBezTo>
                  <a:pt x="8271" y="23951"/>
                  <a:pt x="8214" y="27512"/>
                  <a:pt x="7927" y="31016"/>
                </a:cubicBezTo>
                <a:cubicBezTo>
                  <a:pt x="7640" y="34520"/>
                  <a:pt x="6778" y="39344"/>
                  <a:pt x="6548" y="41010"/>
                </a:cubicBez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1" name="Google Shape;211;p30"/>
          <p:cNvSpPr/>
          <p:nvPr/>
        </p:nvSpPr>
        <p:spPr>
          <a:xfrm>
            <a:off x="1609199" y="1454525"/>
            <a:ext cx="4066550" cy="1335400"/>
          </a:xfrm>
          <a:custGeom>
            <a:rect b="b" l="l" r="r" t="t"/>
            <a:pathLst>
              <a:path extrusionOk="0" h="53416" w="162662">
                <a:moveTo>
                  <a:pt x="0" y="0"/>
                </a:moveTo>
                <a:cubicBezTo>
                  <a:pt x="287" y="632"/>
                  <a:pt x="-574" y="1379"/>
                  <a:pt x="1723" y="3791"/>
                </a:cubicBezTo>
                <a:cubicBezTo>
                  <a:pt x="4021" y="6203"/>
                  <a:pt x="10224" y="11660"/>
                  <a:pt x="13785" y="14474"/>
                </a:cubicBezTo>
                <a:cubicBezTo>
                  <a:pt x="17346" y="17288"/>
                  <a:pt x="16370" y="18437"/>
                  <a:pt x="23090" y="20677"/>
                </a:cubicBezTo>
                <a:cubicBezTo>
                  <a:pt x="29810" y="22917"/>
                  <a:pt x="38139" y="25961"/>
                  <a:pt x="54106" y="27914"/>
                </a:cubicBezTo>
                <a:cubicBezTo>
                  <a:pt x="70074" y="29867"/>
                  <a:pt x="103272" y="30958"/>
                  <a:pt x="118895" y="32394"/>
                </a:cubicBezTo>
                <a:cubicBezTo>
                  <a:pt x="134518" y="33830"/>
                  <a:pt x="140549" y="33026"/>
                  <a:pt x="147843" y="36530"/>
                </a:cubicBezTo>
                <a:cubicBezTo>
                  <a:pt x="155138" y="40034"/>
                  <a:pt x="160192" y="50602"/>
                  <a:pt x="162662" y="53416"/>
                </a:cubicBez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925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Task 300.10 Gọi </a:t>
            </a:r>
            <a:r>
              <a:rPr lang="en">
                <a:solidFill>
                  <a:schemeClr val="accent1"/>
                </a:solidFill>
              </a:rPr>
              <a:t>Hàm có sẵn trong từ c</a:t>
            </a:r>
            <a:r>
              <a:rPr lang="en">
                <a:solidFill>
                  <a:schemeClr val="accent1"/>
                </a:solidFill>
              </a:rPr>
              <a:t>onsole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7" name="Google Shape;217;p31"/>
          <p:cNvSpPr/>
          <p:nvPr/>
        </p:nvSpPr>
        <p:spPr>
          <a:xfrm>
            <a:off x="152400" y="424701"/>
            <a:ext cx="7982700" cy="145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Mở file </a:t>
            </a:r>
            <a:r>
              <a:rPr b="1" lang="en" sz="1500"/>
              <a:t>T</a:t>
            </a:r>
            <a:r>
              <a:rPr b="1" lang="en" sz="1500"/>
              <a:t>ask 300.html</a:t>
            </a:r>
            <a:r>
              <a:rPr lang="en" sz="1500"/>
              <a:t> trên Brave và mở Console. </a:t>
            </a:r>
            <a:br>
              <a:rPr lang="en" sz="1500"/>
            </a:br>
            <a:r>
              <a:rPr lang="en" sz="1500"/>
              <a:t>Trên </a:t>
            </a:r>
            <a:r>
              <a:rPr b="1" lang="en" sz="1500"/>
              <a:t>console</a:t>
            </a:r>
            <a:r>
              <a:rPr lang="en" sz="1500"/>
              <a:t> </a:t>
            </a:r>
            <a:r>
              <a:rPr b="1" lang="en" sz="2100"/>
              <a:t>gọi hàm thử các hàm sau</a:t>
            </a:r>
            <a:endParaRPr b="1" sz="2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</a:t>
            </a:r>
            <a:r>
              <a:rPr lang="en" sz="1500"/>
              <a:t>kiemTraChiaHetCho3 từ C</a:t>
            </a:r>
            <a:r>
              <a:rPr lang="en" sz="1500"/>
              <a:t>onsole</a:t>
            </a:r>
            <a:r>
              <a:rPr b="1" lang="en" sz="1500"/>
              <a:t> với nhiều giá trị input (THAM SỐ)</a:t>
            </a:r>
            <a:endParaRPr b="1"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tinhLapPhuong</a:t>
            </a:r>
            <a:br>
              <a:rPr lang="en" sz="1500"/>
            </a:br>
            <a:r>
              <a:rPr lang="en" sz="1500"/>
              <a:t>	 tinhTongCacSoTrongArray </a:t>
            </a:r>
            <a:endParaRPr sz="1500"/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88975"/>
            <a:ext cx="5542904" cy="300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0076" y="2504676"/>
            <a:ext cx="4919324" cy="1879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0" name="Google Shape;220;p31"/>
          <p:cNvSpPr/>
          <p:nvPr/>
        </p:nvSpPr>
        <p:spPr>
          <a:xfrm>
            <a:off x="4793025" y="870396"/>
            <a:ext cx="3762025" cy="2184500"/>
          </a:xfrm>
          <a:custGeom>
            <a:rect b="b" l="l" r="r" t="t"/>
            <a:pathLst>
              <a:path extrusionOk="0" h="87380" w="150481">
                <a:moveTo>
                  <a:pt x="0" y="292"/>
                </a:moveTo>
                <a:cubicBezTo>
                  <a:pt x="9741" y="292"/>
                  <a:pt x="40816" y="0"/>
                  <a:pt x="58448" y="292"/>
                </a:cubicBezTo>
                <a:cubicBezTo>
                  <a:pt x="76080" y="584"/>
                  <a:pt x="94589" y="779"/>
                  <a:pt x="105792" y="2045"/>
                </a:cubicBezTo>
                <a:cubicBezTo>
                  <a:pt x="116995" y="3311"/>
                  <a:pt x="118749" y="4675"/>
                  <a:pt x="125665" y="7890"/>
                </a:cubicBezTo>
                <a:cubicBezTo>
                  <a:pt x="132582" y="11105"/>
                  <a:pt x="143297" y="16657"/>
                  <a:pt x="147291" y="21333"/>
                </a:cubicBezTo>
                <a:cubicBezTo>
                  <a:pt x="151285" y="26009"/>
                  <a:pt x="150506" y="24937"/>
                  <a:pt x="149629" y="35945"/>
                </a:cubicBezTo>
                <a:cubicBezTo>
                  <a:pt x="148752" y="46953"/>
                  <a:pt x="143297" y="78808"/>
                  <a:pt x="142030" y="87380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67900" y="-97850"/>
            <a:ext cx="8520600" cy="6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80">
                <a:solidFill>
                  <a:schemeClr val="accent1"/>
                </a:solidFill>
              </a:rPr>
              <a:t>PreSkill Task 10-13</a:t>
            </a:r>
            <a:endParaRPr b="1" sz="3080">
              <a:solidFill>
                <a:schemeClr val="accent1"/>
              </a:solidFill>
            </a:endParaRPr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132025" y="60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{982A656E-0187-4318-A520-FE016674F35C}</a:tableStyleId>
              </a:tblPr>
              <a:tblGrid>
                <a:gridCol w="1676325"/>
                <a:gridCol w="7106625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Giảng dạy và hỏi đáp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Đối tượng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Hàm trả l</a:t>
                      </a:r>
                      <a:r>
                        <a:rPr lang="en"/>
                        <a:t>ại đối tượng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Đối t</a:t>
                      </a:r>
                      <a:r>
                        <a:rPr lang="en"/>
                        <a:t>ượng có method (hàm của đối tượng)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</a:t>
                      </a:r>
                      <a:r>
                        <a:rPr lang="en"/>
                        <a:t>uyển dữ liệu trên form vào đối tượng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Th</a:t>
                      </a:r>
                      <a:r>
                        <a:rPr b="1" lang="en"/>
                        <a:t>ực hành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Những chủ đề trên, thực hành tại chỗ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Bài tập về nhà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Các bạn làm đến trưa thứ Ba. Thành vi</a:t>
                      </a:r>
                      <a:r>
                        <a:rPr i="1" lang="en"/>
                        <a:t>ên nhóm làm và nộp riêng, nhưng trao đổi với nhau trong zalo.</a:t>
                      </a:r>
                      <a:endParaRPr i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320.20  (bạn hãy dùng code 320.10)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320.30  (bạn h</a:t>
                      </a:r>
                      <a:r>
                        <a:rPr lang="en"/>
                        <a:t>ãy dùng code, từ kết quả, 320.20)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320.80 (tự nghiên c</a:t>
                      </a:r>
                      <a:r>
                        <a:rPr lang="en"/>
                        <a:t>ứu và làm được  thêm như yêu cầu)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320.90 (tự nghiên cứu và làm đ</a:t>
                      </a:r>
                      <a:r>
                        <a:rPr lang="en"/>
                        <a:t>ược thêm như yêu cầu)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311700" y="256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T</a:t>
            </a:r>
            <a:r>
              <a:rPr b="1" lang="en">
                <a:solidFill>
                  <a:schemeClr val="accent1"/>
                </a:solidFill>
              </a:rPr>
              <a:t>ask 300.20 Viết và gọi hàm như sau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311700" y="989400"/>
            <a:ext cx="8520600" cy="18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</a:t>
            </a:r>
            <a:r>
              <a:rPr lang="en"/>
              <a:t>iết hàm vào file task 300.html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Gọi từ console để thử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của hàm là tên người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Hoạt động của hàm hiện cửa sổ  lời chào người ấy</a:t>
            </a:r>
            <a:endParaRPr/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200" y="2571750"/>
            <a:ext cx="3619606" cy="200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8" name="Google Shape;228;p32"/>
          <p:cNvSpPr/>
          <p:nvPr/>
        </p:nvSpPr>
        <p:spPr>
          <a:xfrm>
            <a:off x="3299475" y="1518775"/>
            <a:ext cx="5834525" cy="2534125"/>
          </a:xfrm>
          <a:custGeom>
            <a:rect b="b" l="l" r="r" t="t"/>
            <a:pathLst>
              <a:path extrusionOk="0" h="101365" w="233381">
                <a:moveTo>
                  <a:pt x="0" y="0"/>
                </a:moveTo>
                <a:cubicBezTo>
                  <a:pt x="3596" y="167"/>
                  <a:pt x="9786" y="837"/>
                  <a:pt x="21578" y="1004"/>
                </a:cubicBezTo>
                <a:cubicBezTo>
                  <a:pt x="33370" y="1171"/>
                  <a:pt x="48006" y="670"/>
                  <a:pt x="70754" y="1004"/>
                </a:cubicBezTo>
                <a:cubicBezTo>
                  <a:pt x="93503" y="1339"/>
                  <a:pt x="134484" y="1924"/>
                  <a:pt x="158069" y="3011"/>
                </a:cubicBezTo>
                <a:cubicBezTo>
                  <a:pt x="181654" y="4098"/>
                  <a:pt x="200722" y="3094"/>
                  <a:pt x="212263" y="7527"/>
                </a:cubicBezTo>
                <a:cubicBezTo>
                  <a:pt x="223805" y="11960"/>
                  <a:pt x="223889" y="22833"/>
                  <a:pt x="227318" y="29607"/>
                </a:cubicBezTo>
                <a:cubicBezTo>
                  <a:pt x="230747" y="36381"/>
                  <a:pt x="232168" y="39726"/>
                  <a:pt x="232837" y="48173"/>
                </a:cubicBezTo>
                <a:cubicBezTo>
                  <a:pt x="233506" y="56620"/>
                  <a:pt x="233674" y="72595"/>
                  <a:pt x="231332" y="80289"/>
                </a:cubicBezTo>
                <a:cubicBezTo>
                  <a:pt x="228990" y="87983"/>
                  <a:pt x="226481" y="90826"/>
                  <a:pt x="218787" y="94339"/>
                </a:cubicBezTo>
                <a:cubicBezTo>
                  <a:pt x="211093" y="97852"/>
                  <a:pt x="190770" y="100194"/>
                  <a:pt x="185166" y="10136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29" name="Google Shape;229;p32"/>
          <p:cNvSpPr/>
          <p:nvPr/>
        </p:nvSpPr>
        <p:spPr>
          <a:xfrm>
            <a:off x="3801275" y="1832400"/>
            <a:ext cx="3159275" cy="1931950"/>
          </a:xfrm>
          <a:custGeom>
            <a:rect b="b" l="l" r="r" t="t"/>
            <a:pathLst>
              <a:path extrusionOk="0" h="77278" w="126371">
                <a:moveTo>
                  <a:pt x="0" y="0"/>
                </a:moveTo>
                <a:cubicBezTo>
                  <a:pt x="8196" y="251"/>
                  <a:pt x="33370" y="1422"/>
                  <a:pt x="49177" y="1506"/>
                </a:cubicBezTo>
                <a:cubicBezTo>
                  <a:pt x="64984" y="1590"/>
                  <a:pt x="83049" y="0"/>
                  <a:pt x="94841" y="502"/>
                </a:cubicBezTo>
                <a:cubicBezTo>
                  <a:pt x="106634" y="1004"/>
                  <a:pt x="114747" y="2175"/>
                  <a:pt x="119932" y="4517"/>
                </a:cubicBezTo>
                <a:cubicBezTo>
                  <a:pt x="125117" y="6859"/>
                  <a:pt x="125117" y="4015"/>
                  <a:pt x="125953" y="14553"/>
                </a:cubicBezTo>
                <a:cubicBezTo>
                  <a:pt x="126789" y="25091"/>
                  <a:pt x="125034" y="57290"/>
                  <a:pt x="124950" y="67744"/>
                </a:cubicBezTo>
                <a:cubicBezTo>
                  <a:pt x="124866" y="78198"/>
                  <a:pt x="125368" y="75689"/>
                  <a:pt x="125451" y="772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0" name="Google Shape;230;p32"/>
          <p:cNvSpPr/>
          <p:nvPr/>
        </p:nvSpPr>
        <p:spPr>
          <a:xfrm>
            <a:off x="2760401" y="2346750"/>
            <a:ext cx="2019400" cy="891750"/>
          </a:xfrm>
          <a:custGeom>
            <a:rect b="b" l="l" r="r" t="t"/>
            <a:pathLst>
              <a:path extrusionOk="0" h="35670" w="80776">
                <a:moveTo>
                  <a:pt x="14036" y="0"/>
                </a:moveTo>
                <a:cubicBezTo>
                  <a:pt x="12447" y="2676"/>
                  <a:pt x="6175" y="11625"/>
                  <a:pt x="4502" y="16058"/>
                </a:cubicBezTo>
                <a:cubicBezTo>
                  <a:pt x="2829" y="20491"/>
                  <a:pt x="-4363" y="23502"/>
                  <a:pt x="4000" y="26596"/>
                </a:cubicBezTo>
                <a:cubicBezTo>
                  <a:pt x="12363" y="29691"/>
                  <a:pt x="41886" y="33120"/>
                  <a:pt x="54682" y="34625"/>
                </a:cubicBezTo>
                <a:cubicBezTo>
                  <a:pt x="67478" y="36130"/>
                  <a:pt x="76427" y="35461"/>
                  <a:pt x="80776" y="35628"/>
                </a:cubicBezTo>
              </a:path>
            </a:pathLst>
          </a:cu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608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</a:t>
            </a:r>
            <a:r>
              <a:rPr lang="en">
                <a:solidFill>
                  <a:schemeClr val="accent1"/>
                </a:solidFill>
              </a:rPr>
              <a:t>ask 300.30 Viết và gọi hàm như sau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311700" y="725250"/>
            <a:ext cx="8520600" cy="18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Viết hàm </a:t>
            </a:r>
            <a:r>
              <a:rPr lang="en"/>
              <a:t>vào file task 300.html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Gọi từ console để thử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của hàm là </a:t>
            </a:r>
            <a:r>
              <a:rPr b="1" lang="en"/>
              <a:t>Số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Hoạt động của hàm hiện cửa sổ  Bình ph</a:t>
            </a:r>
            <a:r>
              <a:rPr lang="en"/>
              <a:t>ương của số input</a:t>
            </a:r>
            <a:endParaRPr/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5225" y="2310150"/>
            <a:ext cx="4489450" cy="2266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8" name="Google Shape;238;p33"/>
          <p:cNvSpPr/>
          <p:nvPr/>
        </p:nvSpPr>
        <p:spPr>
          <a:xfrm>
            <a:off x="3183246" y="1245423"/>
            <a:ext cx="5995875" cy="2963850"/>
          </a:xfrm>
          <a:custGeom>
            <a:rect b="b" l="l" r="r" t="t"/>
            <a:pathLst>
              <a:path extrusionOk="0" h="118554" w="239835">
                <a:moveTo>
                  <a:pt x="5357" y="1072"/>
                </a:moveTo>
                <a:cubicBezTo>
                  <a:pt x="6818" y="1072"/>
                  <a:pt x="0" y="1170"/>
                  <a:pt x="14125" y="1072"/>
                </a:cubicBezTo>
                <a:cubicBezTo>
                  <a:pt x="28250" y="975"/>
                  <a:pt x="66242" y="585"/>
                  <a:pt x="90108" y="487"/>
                </a:cubicBezTo>
                <a:cubicBezTo>
                  <a:pt x="113975" y="390"/>
                  <a:pt x="140471" y="487"/>
                  <a:pt x="157324" y="487"/>
                </a:cubicBezTo>
                <a:cubicBezTo>
                  <a:pt x="174177" y="487"/>
                  <a:pt x="181678" y="-487"/>
                  <a:pt x="191225" y="487"/>
                </a:cubicBezTo>
                <a:cubicBezTo>
                  <a:pt x="200772" y="1461"/>
                  <a:pt x="209441" y="2143"/>
                  <a:pt x="214604" y="6332"/>
                </a:cubicBezTo>
                <a:cubicBezTo>
                  <a:pt x="219767" y="10521"/>
                  <a:pt x="218404" y="18217"/>
                  <a:pt x="222203" y="25620"/>
                </a:cubicBezTo>
                <a:cubicBezTo>
                  <a:pt x="226002" y="33024"/>
                  <a:pt x="234672" y="41206"/>
                  <a:pt x="237399" y="50753"/>
                </a:cubicBezTo>
                <a:cubicBezTo>
                  <a:pt x="240127" y="60300"/>
                  <a:pt x="240322" y="73353"/>
                  <a:pt x="238568" y="82900"/>
                </a:cubicBezTo>
                <a:cubicBezTo>
                  <a:pt x="236815" y="92447"/>
                  <a:pt x="242854" y="102091"/>
                  <a:pt x="226878" y="108033"/>
                </a:cubicBezTo>
                <a:cubicBezTo>
                  <a:pt x="210902" y="113975"/>
                  <a:pt x="156740" y="116801"/>
                  <a:pt x="142712" y="11855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9" name="Google Shape;239;p33"/>
          <p:cNvSpPr/>
          <p:nvPr/>
        </p:nvSpPr>
        <p:spPr>
          <a:xfrm>
            <a:off x="3004998" y="2061275"/>
            <a:ext cx="1013575" cy="993625"/>
          </a:xfrm>
          <a:custGeom>
            <a:rect b="b" l="l" r="r" t="t"/>
            <a:pathLst>
              <a:path extrusionOk="0" h="39745" w="40543">
                <a:moveTo>
                  <a:pt x="23593" y="0"/>
                </a:moveTo>
                <a:cubicBezTo>
                  <a:pt x="20281" y="1851"/>
                  <a:pt x="7032" y="7988"/>
                  <a:pt x="3720" y="11105"/>
                </a:cubicBezTo>
                <a:cubicBezTo>
                  <a:pt x="408" y="14222"/>
                  <a:pt x="-2417" y="13931"/>
                  <a:pt x="3720" y="18704"/>
                </a:cubicBezTo>
                <a:cubicBezTo>
                  <a:pt x="9857" y="23477"/>
                  <a:pt x="34406" y="36238"/>
                  <a:pt x="40543" y="3974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44600" y="-47450"/>
            <a:ext cx="899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solidFill>
                  <a:schemeClr val="accent1"/>
                </a:solidFill>
              </a:rPr>
              <a:t>HTML Element ( phần tử html)- HTML DOM (</a:t>
            </a:r>
            <a:r>
              <a:rPr b="1" lang="en" sz="2220">
                <a:solidFill>
                  <a:schemeClr val="accent1"/>
                </a:solidFill>
              </a:rPr>
              <a:t>đối tượng HTML)</a:t>
            </a:r>
            <a:endParaRPr b="1" sz="2220">
              <a:solidFill>
                <a:schemeClr val="accent1"/>
              </a:solidFill>
            </a:endParaRPr>
          </a:p>
        </p:txBody>
      </p:sp>
      <p:sp>
        <p:nvSpPr>
          <p:cNvPr id="245" name="Google Shape;245;p34"/>
          <p:cNvSpPr txBox="1"/>
          <p:nvPr>
            <p:ph idx="1" type="body"/>
          </p:nvPr>
        </p:nvSpPr>
        <p:spPr>
          <a:xfrm>
            <a:off x="-9975" y="296650"/>
            <a:ext cx="8520600" cy="23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Để javascript xử lý (đọc, thay đổi) được trang HTML</a:t>
            </a:r>
            <a:r>
              <a:rPr b="1" lang="en"/>
              <a:t>, với mỗi trang HTML ta sử dụng một DOM (mô hình đối tượng tài liệu html).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HTML element</a:t>
            </a:r>
            <a:r>
              <a:rPr lang="en">
                <a:solidFill>
                  <a:schemeClr val="accent1"/>
                </a:solidFill>
              </a:rPr>
              <a:t>:</a:t>
            </a:r>
            <a:r>
              <a:rPr lang="en"/>
              <a:t> phần tử HTML, </a:t>
            </a:r>
            <a:r>
              <a:rPr b="1" lang="en"/>
              <a:t>để h</a:t>
            </a:r>
            <a:r>
              <a:rPr b="1" lang="en"/>
              <a:t>iện thị thông tin </a:t>
            </a:r>
            <a:r>
              <a:rPr lang="en">
                <a:solidFill>
                  <a:schemeClr val="dk1"/>
                </a:solidFill>
              </a:rPr>
              <a:t>trên</a:t>
            </a:r>
            <a:r>
              <a:rPr b="1" lang="en"/>
              <a:t> trang web</a:t>
            </a:r>
            <a:br>
              <a:rPr lang="en"/>
            </a:br>
            <a:r>
              <a:rPr b="1" lang="en">
                <a:solidFill>
                  <a:schemeClr val="accent1"/>
                </a:solidFill>
              </a:rPr>
              <a:t>HTML element object</a:t>
            </a:r>
            <a:r>
              <a:rPr lang="en">
                <a:solidFill>
                  <a:schemeClr val="accent1"/>
                </a:solidFill>
              </a:rPr>
              <a:t>,</a:t>
            </a:r>
            <a:r>
              <a:rPr lang="en"/>
              <a:t> </a:t>
            </a:r>
            <a:r>
              <a:rPr lang="en"/>
              <a:t>đối tượng phần tử HTML trong </a:t>
            </a:r>
            <a:r>
              <a:rPr b="1" lang="en"/>
              <a:t>Document Object Model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r>
              <a:rPr lang="en"/>
              <a:t> </a:t>
            </a:r>
            <a:r>
              <a:rPr lang="en"/>
              <a:t> </a:t>
            </a:r>
            <a:endParaRPr/>
          </a:p>
        </p:txBody>
      </p:sp>
      <p:grpSp>
        <p:nvGrpSpPr>
          <p:cNvPr id="246" name="Google Shape;246;p34"/>
          <p:cNvGrpSpPr/>
          <p:nvPr/>
        </p:nvGrpSpPr>
        <p:grpSpPr>
          <a:xfrm>
            <a:off x="5987250" y="2621600"/>
            <a:ext cx="3113400" cy="1709325"/>
            <a:chOff x="5987250" y="2545400"/>
            <a:chExt cx="3113400" cy="1709325"/>
          </a:xfrm>
        </p:grpSpPr>
        <p:sp>
          <p:nvSpPr>
            <p:cNvPr id="247" name="Google Shape;247;p34"/>
            <p:cNvSpPr/>
            <p:nvPr/>
          </p:nvSpPr>
          <p:spPr>
            <a:xfrm>
              <a:off x="6503025" y="2545400"/>
              <a:ext cx="1570500" cy="37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Html (document) </a:t>
              </a:r>
              <a:endParaRPr/>
            </a:p>
          </p:txBody>
        </p:sp>
        <p:sp>
          <p:nvSpPr>
            <p:cNvPr id="248" name="Google Shape;248;p34"/>
            <p:cNvSpPr/>
            <p:nvPr/>
          </p:nvSpPr>
          <p:spPr>
            <a:xfrm>
              <a:off x="5987250" y="3193325"/>
              <a:ext cx="682200" cy="37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Head</a:t>
              </a:r>
              <a:endParaRPr/>
            </a:p>
          </p:txBody>
        </p:sp>
        <p:sp>
          <p:nvSpPr>
            <p:cNvPr id="249" name="Google Shape;249;p34"/>
            <p:cNvSpPr/>
            <p:nvPr/>
          </p:nvSpPr>
          <p:spPr>
            <a:xfrm>
              <a:off x="7738925" y="3193325"/>
              <a:ext cx="817500" cy="37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Body</a:t>
              </a:r>
              <a:endParaRPr/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5987250" y="3879125"/>
              <a:ext cx="682200" cy="37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Title</a:t>
              </a: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7130250" y="3879125"/>
              <a:ext cx="682200" cy="37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H1</a:t>
              </a: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8349450" y="3879125"/>
              <a:ext cx="751200" cy="37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Button</a:t>
              </a:r>
              <a:endParaRPr/>
            </a:p>
          </p:txBody>
        </p:sp>
      </p:grpSp>
      <p:cxnSp>
        <p:nvCxnSpPr>
          <p:cNvPr id="253" name="Google Shape;253;p34"/>
          <p:cNvCxnSpPr>
            <a:stCxn id="247" idx="2"/>
            <a:endCxn id="248" idx="0"/>
          </p:cNvCxnSpPr>
          <p:nvPr/>
        </p:nvCxnSpPr>
        <p:spPr>
          <a:xfrm rot="5400000">
            <a:off x="6672075" y="2653400"/>
            <a:ext cx="272400" cy="9600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34"/>
          <p:cNvCxnSpPr>
            <a:stCxn id="247" idx="2"/>
            <a:endCxn id="249" idx="0"/>
          </p:cNvCxnSpPr>
          <p:nvPr/>
        </p:nvCxnSpPr>
        <p:spPr>
          <a:xfrm flipH="1" rot="-5400000">
            <a:off x="7581825" y="2703650"/>
            <a:ext cx="272400" cy="8595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34"/>
          <p:cNvCxnSpPr>
            <a:stCxn id="248" idx="2"/>
            <a:endCxn id="250" idx="0"/>
          </p:cNvCxnSpPr>
          <p:nvPr/>
        </p:nvCxnSpPr>
        <p:spPr>
          <a:xfrm flipH="1" rot="-5400000">
            <a:off x="6173550" y="3799925"/>
            <a:ext cx="3102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4"/>
          <p:cNvCxnSpPr>
            <a:stCxn id="249" idx="2"/>
            <a:endCxn id="251" idx="0"/>
          </p:cNvCxnSpPr>
          <p:nvPr/>
        </p:nvCxnSpPr>
        <p:spPr>
          <a:xfrm rot="5400000">
            <a:off x="7654475" y="3462125"/>
            <a:ext cx="310200" cy="676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34"/>
          <p:cNvCxnSpPr>
            <a:stCxn id="249" idx="2"/>
            <a:endCxn id="252" idx="0"/>
          </p:cNvCxnSpPr>
          <p:nvPr/>
        </p:nvCxnSpPr>
        <p:spPr>
          <a:xfrm flipH="1" rot="-5400000">
            <a:off x="8281325" y="3511475"/>
            <a:ext cx="310200" cy="57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8" name="Google Shape;25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03400"/>
            <a:ext cx="2454450" cy="660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9" name="Google Shape;259;p34"/>
          <p:cNvSpPr/>
          <p:nvPr/>
        </p:nvSpPr>
        <p:spPr>
          <a:xfrm>
            <a:off x="-23825" y="4469675"/>
            <a:ext cx="54039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trang WEB, gồm các (phần tử) </a:t>
            </a:r>
            <a:r>
              <a:rPr b="1" lang="en"/>
              <a:t>HTML (HTML element)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 dụ: </a:t>
            </a:r>
            <a:r>
              <a:rPr b="1" lang="en">
                <a:solidFill>
                  <a:schemeClr val="accent1"/>
                </a:solidFill>
              </a:rPr>
              <a:t>phần tử h1 ở dòng 6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60" name="Google Shape;260;p34"/>
          <p:cNvSpPr/>
          <p:nvPr/>
        </p:nvSpPr>
        <p:spPr>
          <a:xfrm>
            <a:off x="5546125" y="4369850"/>
            <a:ext cx="3554400" cy="73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Mô hình document object model  t</a:t>
            </a:r>
            <a:r>
              <a:rPr lang="en" sz="1300"/>
              <a:t>ương ứng, </a:t>
            </a:r>
            <a:br>
              <a:rPr lang="en" sz="1300"/>
            </a:br>
            <a:r>
              <a:rPr lang="en" sz="1300"/>
              <a:t>Gồm các </a:t>
            </a:r>
            <a:r>
              <a:rPr b="1" lang="en" sz="1300"/>
              <a:t>Đối tượng</a:t>
            </a:r>
            <a:r>
              <a:rPr lang="en" sz="1300"/>
              <a:t> phẩn tử HTML.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Ví dụ: đối tượng phần tử HTML H1</a:t>
            </a:r>
            <a:endParaRPr sz="1300"/>
          </a:p>
        </p:txBody>
      </p:sp>
      <p:pic>
        <p:nvPicPr>
          <p:cNvPr id="261" name="Google Shape;26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25" y="2949988"/>
            <a:ext cx="4851300" cy="1357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100225" y="9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Trang HTML - HTML DOM li</a:t>
            </a:r>
            <a:r>
              <a:rPr lang="en"/>
              <a:t>ên hệ thực tế</a:t>
            </a:r>
            <a:endParaRPr/>
          </a:p>
        </p:txBody>
      </p:sp>
      <p:grpSp>
        <p:nvGrpSpPr>
          <p:cNvPr id="267" name="Google Shape;267;p35"/>
          <p:cNvGrpSpPr/>
          <p:nvPr/>
        </p:nvGrpSpPr>
        <p:grpSpPr>
          <a:xfrm>
            <a:off x="5758650" y="792800"/>
            <a:ext cx="3113400" cy="1709325"/>
            <a:chOff x="5987250" y="2545400"/>
            <a:chExt cx="3113400" cy="1709325"/>
          </a:xfrm>
        </p:grpSpPr>
        <p:sp>
          <p:nvSpPr>
            <p:cNvPr id="268" name="Google Shape;268;p35"/>
            <p:cNvSpPr/>
            <p:nvPr/>
          </p:nvSpPr>
          <p:spPr>
            <a:xfrm>
              <a:off x="6503025" y="2545400"/>
              <a:ext cx="1570500" cy="37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Html (document) </a:t>
              </a: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5987250" y="3193325"/>
              <a:ext cx="682200" cy="37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Head</a:t>
              </a: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7738925" y="3193325"/>
              <a:ext cx="817500" cy="37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Body</a:t>
              </a: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5987250" y="3879125"/>
              <a:ext cx="682200" cy="37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Title</a:t>
              </a: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7130250" y="3879125"/>
              <a:ext cx="682200" cy="37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H1</a:t>
              </a: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8349450" y="3879125"/>
              <a:ext cx="751200" cy="37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Button</a:t>
              </a:r>
              <a:endParaRPr/>
            </a:p>
          </p:txBody>
        </p:sp>
      </p:grpSp>
      <p:cxnSp>
        <p:nvCxnSpPr>
          <p:cNvPr id="274" name="Google Shape;274;p35"/>
          <p:cNvCxnSpPr>
            <a:stCxn id="268" idx="2"/>
            <a:endCxn id="270" idx="0"/>
          </p:cNvCxnSpPr>
          <p:nvPr/>
        </p:nvCxnSpPr>
        <p:spPr>
          <a:xfrm flipH="1" rot="-5400000">
            <a:off x="7353225" y="874850"/>
            <a:ext cx="272400" cy="8595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35"/>
          <p:cNvCxnSpPr>
            <a:stCxn id="268" idx="2"/>
            <a:endCxn id="269" idx="0"/>
          </p:cNvCxnSpPr>
          <p:nvPr/>
        </p:nvCxnSpPr>
        <p:spPr>
          <a:xfrm rot="5400000">
            <a:off x="6443475" y="824600"/>
            <a:ext cx="272400" cy="9600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35"/>
          <p:cNvCxnSpPr>
            <a:stCxn id="269" idx="2"/>
            <a:endCxn id="271" idx="0"/>
          </p:cNvCxnSpPr>
          <p:nvPr/>
        </p:nvCxnSpPr>
        <p:spPr>
          <a:xfrm flipH="1" rot="-5400000">
            <a:off x="5944950" y="1971125"/>
            <a:ext cx="3102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35"/>
          <p:cNvCxnSpPr>
            <a:stCxn id="270" idx="2"/>
            <a:endCxn id="272" idx="0"/>
          </p:cNvCxnSpPr>
          <p:nvPr/>
        </p:nvCxnSpPr>
        <p:spPr>
          <a:xfrm rot="5400000">
            <a:off x="7425875" y="1633325"/>
            <a:ext cx="310200" cy="676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35"/>
          <p:cNvCxnSpPr>
            <a:stCxn id="270" idx="2"/>
            <a:endCxn id="273" idx="0"/>
          </p:cNvCxnSpPr>
          <p:nvPr/>
        </p:nvCxnSpPr>
        <p:spPr>
          <a:xfrm flipH="1" rot="-5400000">
            <a:off x="8052725" y="1682675"/>
            <a:ext cx="310200" cy="57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35"/>
          <p:cNvSpPr txBox="1"/>
          <p:nvPr/>
        </p:nvSpPr>
        <p:spPr>
          <a:xfrm>
            <a:off x="1465775" y="2426775"/>
            <a:ext cx="13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Trang web</a:t>
            </a:r>
            <a:endParaRPr b="1"/>
          </a:p>
        </p:txBody>
      </p:sp>
      <p:sp>
        <p:nvSpPr>
          <p:cNvPr id="280" name="Google Shape;280;p35"/>
          <p:cNvSpPr txBox="1"/>
          <p:nvPr/>
        </p:nvSpPr>
        <p:spPr>
          <a:xfrm>
            <a:off x="5188650" y="2426775"/>
            <a:ext cx="34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Mô hình đối tượng DOM của trang</a:t>
            </a:r>
            <a:endParaRPr b="1"/>
          </a:p>
        </p:txBody>
      </p:sp>
      <p:pic>
        <p:nvPicPr>
          <p:cNvPr id="281" name="Google Shape;2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75" y="2979375"/>
            <a:ext cx="2906531" cy="185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 txBox="1"/>
          <p:nvPr/>
        </p:nvSpPr>
        <p:spPr>
          <a:xfrm>
            <a:off x="1158800" y="4788975"/>
            <a:ext cx="192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TP Hồ Chí Minh</a:t>
            </a:r>
            <a:endParaRPr b="1"/>
          </a:p>
        </p:txBody>
      </p:sp>
      <p:sp>
        <p:nvSpPr>
          <p:cNvPr id="283" name="Google Shape;283;p35"/>
          <p:cNvSpPr/>
          <p:nvPr/>
        </p:nvSpPr>
        <p:spPr>
          <a:xfrm>
            <a:off x="5942925" y="3000925"/>
            <a:ext cx="15198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Thành phố</a:t>
            </a:r>
            <a:endParaRPr/>
          </a:p>
        </p:txBody>
      </p:sp>
      <p:sp>
        <p:nvSpPr>
          <p:cNvPr id="284" name="Google Shape;284;p35"/>
          <p:cNvSpPr/>
          <p:nvPr/>
        </p:nvSpPr>
        <p:spPr>
          <a:xfrm>
            <a:off x="4799925" y="3610525"/>
            <a:ext cx="10710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Quận 1</a:t>
            </a:r>
            <a:endParaRPr/>
          </a:p>
        </p:txBody>
      </p:sp>
      <p:sp>
        <p:nvSpPr>
          <p:cNvPr id="285" name="Google Shape;285;p35"/>
          <p:cNvSpPr/>
          <p:nvPr/>
        </p:nvSpPr>
        <p:spPr>
          <a:xfrm>
            <a:off x="6511600" y="3610525"/>
            <a:ext cx="14712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Quận T</a:t>
            </a:r>
            <a:r>
              <a:rPr lang="en"/>
              <a:t>ân bình</a:t>
            </a:r>
            <a:endParaRPr/>
          </a:p>
        </p:txBody>
      </p:sp>
      <p:sp>
        <p:nvSpPr>
          <p:cNvPr id="286" name="Google Shape;286;p35"/>
          <p:cNvSpPr/>
          <p:nvPr/>
        </p:nvSpPr>
        <p:spPr>
          <a:xfrm>
            <a:off x="3809325" y="4220125"/>
            <a:ext cx="8595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Ph</a:t>
            </a:r>
            <a:r>
              <a:rPr lang="en" sz="1200"/>
              <a:t>ường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Đa cao</a:t>
            </a:r>
            <a:endParaRPr sz="1200"/>
          </a:p>
        </p:txBody>
      </p:sp>
      <p:sp>
        <p:nvSpPr>
          <p:cNvPr id="287" name="Google Shape;287;p35"/>
          <p:cNvSpPr/>
          <p:nvPr/>
        </p:nvSpPr>
        <p:spPr>
          <a:xfrm>
            <a:off x="4876125" y="4220125"/>
            <a:ext cx="10329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Phường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Bến Thành</a:t>
            </a:r>
            <a:endParaRPr sz="1200"/>
          </a:p>
        </p:txBody>
      </p:sp>
      <p:sp>
        <p:nvSpPr>
          <p:cNvPr id="288" name="Google Shape;288;p35"/>
          <p:cNvSpPr/>
          <p:nvPr/>
        </p:nvSpPr>
        <p:spPr>
          <a:xfrm>
            <a:off x="6400125" y="4220125"/>
            <a:ext cx="8595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Phường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289" name="Google Shape;289;p35"/>
          <p:cNvSpPr/>
          <p:nvPr/>
        </p:nvSpPr>
        <p:spPr>
          <a:xfrm>
            <a:off x="7466925" y="4220125"/>
            <a:ext cx="10329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Phường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cxnSp>
        <p:nvCxnSpPr>
          <p:cNvPr id="290" name="Google Shape;290;p35"/>
          <p:cNvCxnSpPr>
            <a:stCxn id="284" idx="2"/>
            <a:endCxn id="286" idx="0"/>
          </p:cNvCxnSpPr>
          <p:nvPr/>
        </p:nvCxnSpPr>
        <p:spPr>
          <a:xfrm rot="5400000">
            <a:off x="4682625" y="3567325"/>
            <a:ext cx="209400" cy="1096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5"/>
          <p:cNvCxnSpPr>
            <a:stCxn id="284" idx="2"/>
            <a:endCxn id="287" idx="0"/>
          </p:cNvCxnSpPr>
          <p:nvPr/>
        </p:nvCxnSpPr>
        <p:spPr>
          <a:xfrm flipH="1" rot="-5400000">
            <a:off x="5259375" y="4086775"/>
            <a:ext cx="209400" cy="57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5"/>
          <p:cNvCxnSpPr>
            <a:stCxn id="285" idx="2"/>
            <a:endCxn id="288" idx="0"/>
          </p:cNvCxnSpPr>
          <p:nvPr/>
        </p:nvCxnSpPr>
        <p:spPr>
          <a:xfrm rot="5400000">
            <a:off x="6933850" y="3906775"/>
            <a:ext cx="209400" cy="417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5"/>
          <p:cNvCxnSpPr>
            <a:stCxn id="285" idx="2"/>
            <a:endCxn id="289" idx="0"/>
          </p:cNvCxnSpPr>
          <p:nvPr/>
        </p:nvCxnSpPr>
        <p:spPr>
          <a:xfrm flipH="1" rot="-5400000">
            <a:off x="7510600" y="3747325"/>
            <a:ext cx="209400" cy="736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5"/>
          <p:cNvCxnSpPr>
            <a:stCxn id="283" idx="2"/>
            <a:endCxn id="284" idx="0"/>
          </p:cNvCxnSpPr>
          <p:nvPr/>
        </p:nvCxnSpPr>
        <p:spPr>
          <a:xfrm rot="5400000">
            <a:off x="5914425" y="2822125"/>
            <a:ext cx="209400" cy="1367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35"/>
          <p:cNvCxnSpPr>
            <a:stCxn id="283" idx="2"/>
            <a:endCxn id="285" idx="0"/>
          </p:cNvCxnSpPr>
          <p:nvPr/>
        </p:nvCxnSpPr>
        <p:spPr>
          <a:xfrm flipH="1" rot="-5400000">
            <a:off x="6870375" y="3233575"/>
            <a:ext cx="209400" cy="544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35"/>
          <p:cNvSpPr txBox="1"/>
          <p:nvPr/>
        </p:nvSpPr>
        <p:spPr>
          <a:xfrm>
            <a:off x="3809325" y="4712775"/>
            <a:ext cx="48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Mô hình đối tượng trong</a:t>
            </a:r>
            <a:r>
              <a:rPr b="1" lang="en"/>
              <a:t> quản lý của thành phố</a:t>
            </a:r>
            <a:endParaRPr b="1"/>
          </a:p>
        </p:txBody>
      </p:sp>
      <p:pic>
        <p:nvPicPr>
          <p:cNvPr id="297" name="Google Shape;29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975" y="892750"/>
            <a:ext cx="4851300" cy="1357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>
            <p:ph type="title"/>
          </p:nvPr>
        </p:nvSpPr>
        <p:spPr>
          <a:xfrm>
            <a:off x="73800" y="1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20">
                <a:solidFill>
                  <a:schemeClr val="accent1"/>
                </a:solidFill>
              </a:rPr>
              <a:t>Ph</a:t>
            </a:r>
            <a:r>
              <a:rPr b="1" lang="en" sz="1820">
                <a:solidFill>
                  <a:schemeClr val="accent1"/>
                </a:solidFill>
              </a:rPr>
              <a:t>ần tử HMTL (HTML Element) - Phần tử đối tượng HTML: </a:t>
            </a:r>
            <a:r>
              <a:rPr b="1" lang="en" sz="1820">
                <a:solidFill>
                  <a:schemeClr val="accent2"/>
                </a:solidFill>
              </a:rPr>
              <a:t>Liên hệ thực tế</a:t>
            </a:r>
            <a:endParaRPr b="1" sz="1820">
              <a:solidFill>
                <a:schemeClr val="accent2"/>
              </a:solidFill>
            </a:endParaRPr>
          </a:p>
        </p:txBody>
      </p:sp>
      <p:grpSp>
        <p:nvGrpSpPr>
          <p:cNvPr id="303" name="Google Shape;303;p36"/>
          <p:cNvGrpSpPr/>
          <p:nvPr/>
        </p:nvGrpSpPr>
        <p:grpSpPr>
          <a:xfrm>
            <a:off x="239575" y="1914200"/>
            <a:ext cx="3113400" cy="1709325"/>
            <a:chOff x="5987250" y="2545400"/>
            <a:chExt cx="3113400" cy="1709325"/>
          </a:xfrm>
        </p:grpSpPr>
        <p:sp>
          <p:nvSpPr>
            <p:cNvPr id="304" name="Google Shape;304;p36"/>
            <p:cNvSpPr/>
            <p:nvPr/>
          </p:nvSpPr>
          <p:spPr>
            <a:xfrm>
              <a:off x="6503025" y="2545400"/>
              <a:ext cx="1570500" cy="37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Html (document) </a:t>
              </a:r>
              <a:endParaRPr/>
            </a:p>
          </p:txBody>
        </p:sp>
        <p:sp>
          <p:nvSpPr>
            <p:cNvPr id="305" name="Google Shape;305;p36"/>
            <p:cNvSpPr/>
            <p:nvPr/>
          </p:nvSpPr>
          <p:spPr>
            <a:xfrm>
              <a:off x="5987250" y="3193325"/>
              <a:ext cx="682200" cy="37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Head</a:t>
              </a:r>
              <a:endParaRPr/>
            </a:p>
          </p:txBody>
        </p:sp>
        <p:sp>
          <p:nvSpPr>
            <p:cNvPr id="306" name="Google Shape;306;p36"/>
            <p:cNvSpPr/>
            <p:nvPr/>
          </p:nvSpPr>
          <p:spPr>
            <a:xfrm>
              <a:off x="7738925" y="3193325"/>
              <a:ext cx="817500" cy="37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Body</a:t>
              </a:r>
              <a:endParaRPr/>
            </a:p>
          </p:txBody>
        </p:sp>
        <p:sp>
          <p:nvSpPr>
            <p:cNvPr id="307" name="Google Shape;307;p36"/>
            <p:cNvSpPr/>
            <p:nvPr/>
          </p:nvSpPr>
          <p:spPr>
            <a:xfrm>
              <a:off x="5987250" y="3879125"/>
              <a:ext cx="682200" cy="37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Title</a:t>
              </a:r>
              <a:endParaRPr/>
            </a:p>
          </p:txBody>
        </p:sp>
        <p:sp>
          <p:nvSpPr>
            <p:cNvPr id="308" name="Google Shape;308;p36"/>
            <p:cNvSpPr/>
            <p:nvPr/>
          </p:nvSpPr>
          <p:spPr>
            <a:xfrm>
              <a:off x="7130250" y="3879125"/>
              <a:ext cx="682200" cy="37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H1</a:t>
              </a:r>
              <a:endParaRPr/>
            </a:p>
          </p:txBody>
        </p:sp>
        <p:sp>
          <p:nvSpPr>
            <p:cNvPr id="309" name="Google Shape;309;p36"/>
            <p:cNvSpPr/>
            <p:nvPr/>
          </p:nvSpPr>
          <p:spPr>
            <a:xfrm>
              <a:off x="8349450" y="3879125"/>
              <a:ext cx="751200" cy="375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Button</a:t>
              </a:r>
              <a:endParaRPr/>
            </a:p>
          </p:txBody>
        </p:sp>
      </p:grpSp>
      <p:cxnSp>
        <p:nvCxnSpPr>
          <p:cNvPr id="310" name="Google Shape;310;p36"/>
          <p:cNvCxnSpPr>
            <a:stCxn id="304" idx="2"/>
            <a:endCxn id="306" idx="0"/>
          </p:cNvCxnSpPr>
          <p:nvPr/>
        </p:nvCxnSpPr>
        <p:spPr>
          <a:xfrm flipH="1" rot="-5400000">
            <a:off x="1834150" y="1996250"/>
            <a:ext cx="272400" cy="8595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6"/>
          <p:cNvCxnSpPr>
            <a:stCxn id="304" idx="2"/>
            <a:endCxn id="305" idx="0"/>
          </p:cNvCxnSpPr>
          <p:nvPr/>
        </p:nvCxnSpPr>
        <p:spPr>
          <a:xfrm rot="5400000">
            <a:off x="924400" y="1946000"/>
            <a:ext cx="272400" cy="9600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36"/>
          <p:cNvCxnSpPr>
            <a:stCxn id="305" idx="2"/>
            <a:endCxn id="307" idx="0"/>
          </p:cNvCxnSpPr>
          <p:nvPr/>
        </p:nvCxnSpPr>
        <p:spPr>
          <a:xfrm flipH="1" rot="-5400000">
            <a:off x="425875" y="3092525"/>
            <a:ext cx="3102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6"/>
          <p:cNvCxnSpPr>
            <a:stCxn id="306" idx="2"/>
            <a:endCxn id="308" idx="0"/>
          </p:cNvCxnSpPr>
          <p:nvPr/>
        </p:nvCxnSpPr>
        <p:spPr>
          <a:xfrm rot="5400000">
            <a:off x="1906800" y="2754725"/>
            <a:ext cx="310200" cy="676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6"/>
          <p:cNvCxnSpPr>
            <a:stCxn id="306" idx="2"/>
            <a:endCxn id="309" idx="0"/>
          </p:cNvCxnSpPr>
          <p:nvPr/>
        </p:nvCxnSpPr>
        <p:spPr>
          <a:xfrm flipH="1" rot="-5400000">
            <a:off x="2533650" y="2804075"/>
            <a:ext cx="310200" cy="57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5" name="Google Shape;3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75" y="435550"/>
            <a:ext cx="4851300" cy="135735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6"/>
          <p:cNvSpPr/>
          <p:nvPr/>
        </p:nvSpPr>
        <p:spPr>
          <a:xfrm>
            <a:off x="734125" y="3776625"/>
            <a:ext cx="2400600" cy="32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Đối t</a:t>
            </a:r>
            <a:r>
              <a:rPr lang="en" sz="1200"/>
              <a:t>ượng: H1</a:t>
            </a:r>
            <a:endParaRPr sz="1200"/>
          </a:p>
        </p:txBody>
      </p:sp>
      <p:sp>
        <p:nvSpPr>
          <p:cNvPr id="317" name="Google Shape;317;p36"/>
          <p:cNvSpPr/>
          <p:nvPr/>
        </p:nvSpPr>
        <p:spPr>
          <a:xfrm>
            <a:off x="734125" y="4125825"/>
            <a:ext cx="2400600" cy="105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</a:t>
            </a:r>
            <a:r>
              <a:rPr lang="en" sz="1200"/>
              <a:t>uộc tính:</a:t>
            </a:r>
            <a:br>
              <a:rPr lang="en" sz="1200"/>
            </a:br>
            <a:r>
              <a:rPr lang="en" sz="1200"/>
              <a:t>* tagname: H1</a:t>
            </a:r>
            <a:br>
              <a:rPr lang="en" sz="1200"/>
            </a:br>
            <a:r>
              <a:rPr lang="en" sz="1200"/>
              <a:t>* id: </a:t>
            </a:r>
            <a:r>
              <a:rPr b="1" lang="en" sz="1200">
                <a:solidFill>
                  <a:schemeClr val="accent1"/>
                </a:solidFill>
              </a:rPr>
              <a:t>id-loi-chao</a:t>
            </a:r>
            <a:br>
              <a:rPr lang="en" sz="1200"/>
            </a:br>
            <a:r>
              <a:rPr lang="en" sz="1200"/>
              <a:t>* style: “color:blue”</a:t>
            </a:r>
            <a:br>
              <a:rPr lang="en" sz="1200"/>
            </a:br>
            <a:r>
              <a:rPr lang="en" sz="1200"/>
              <a:t>* innerHTML: chào anh….</a:t>
            </a:r>
            <a:endParaRPr sz="1200"/>
          </a:p>
        </p:txBody>
      </p:sp>
      <p:sp>
        <p:nvSpPr>
          <p:cNvPr id="318" name="Google Shape;318;p36"/>
          <p:cNvSpPr/>
          <p:nvPr/>
        </p:nvSpPr>
        <p:spPr>
          <a:xfrm>
            <a:off x="6575200" y="1930375"/>
            <a:ext cx="1609800" cy="43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</a:t>
            </a:r>
            <a:r>
              <a:rPr lang="en"/>
              <a:t>ường đại học Nam Hà</a:t>
            </a:r>
            <a:endParaRPr/>
          </a:p>
        </p:txBody>
      </p:sp>
      <p:sp>
        <p:nvSpPr>
          <p:cNvPr id="319" name="Google Shape;319;p36"/>
          <p:cNvSpPr/>
          <p:nvPr/>
        </p:nvSpPr>
        <p:spPr>
          <a:xfrm>
            <a:off x="4822600" y="2692375"/>
            <a:ext cx="1609800" cy="43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</a:t>
            </a:r>
            <a:r>
              <a:rPr lang="en"/>
              <a:t>óa 98</a:t>
            </a:r>
            <a:endParaRPr/>
          </a:p>
        </p:txBody>
      </p:sp>
      <p:sp>
        <p:nvSpPr>
          <p:cNvPr id="320" name="Google Shape;320;p36"/>
          <p:cNvSpPr/>
          <p:nvPr/>
        </p:nvSpPr>
        <p:spPr>
          <a:xfrm>
            <a:off x="6745725" y="2692375"/>
            <a:ext cx="1609800" cy="43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Khóa 02</a:t>
            </a:r>
            <a:endParaRPr/>
          </a:p>
        </p:txBody>
      </p:sp>
      <p:cxnSp>
        <p:nvCxnSpPr>
          <p:cNvPr id="321" name="Google Shape;321;p36"/>
          <p:cNvCxnSpPr>
            <a:stCxn id="318" idx="2"/>
            <a:endCxn id="319" idx="0"/>
          </p:cNvCxnSpPr>
          <p:nvPr/>
        </p:nvCxnSpPr>
        <p:spPr>
          <a:xfrm rot="5400000">
            <a:off x="6340300" y="1652575"/>
            <a:ext cx="327000" cy="1752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36"/>
          <p:cNvCxnSpPr>
            <a:stCxn id="318" idx="2"/>
            <a:endCxn id="320" idx="0"/>
          </p:cNvCxnSpPr>
          <p:nvPr/>
        </p:nvCxnSpPr>
        <p:spPr>
          <a:xfrm flipH="1" rot="-5400000">
            <a:off x="7301800" y="2443675"/>
            <a:ext cx="327000" cy="170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36"/>
          <p:cNvSpPr/>
          <p:nvPr/>
        </p:nvSpPr>
        <p:spPr>
          <a:xfrm>
            <a:off x="4298575" y="3279475"/>
            <a:ext cx="1042500" cy="38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 Nga</a:t>
            </a:r>
            <a:endParaRPr/>
          </a:p>
        </p:txBody>
      </p:sp>
      <p:sp>
        <p:nvSpPr>
          <p:cNvPr id="324" name="Google Shape;324;p36"/>
          <p:cNvSpPr/>
          <p:nvPr/>
        </p:nvSpPr>
        <p:spPr>
          <a:xfrm>
            <a:off x="5746375" y="3279475"/>
            <a:ext cx="1042500" cy="38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 Hải</a:t>
            </a:r>
            <a:endParaRPr/>
          </a:p>
        </p:txBody>
      </p:sp>
      <p:cxnSp>
        <p:nvCxnSpPr>
          <p:cNvPr id="325" name="Google Shape;325;p36"/>
          <p:cNvCxnSpPr>
            <a:stCxn id="319" idx="2"/>
            <a:endCxn id="323" idx="0"/>
          </p:cNvCxnSpPr>
          <p:nvPr/>
        </p:nvCxnSpPr>
        <p:spPr>
          <a:xfrm rot="5400000">
            <a:off x="5147650" y="2799625"/>
            <a:ext cx="152100" cy="807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6"/>
          <p:cNvCxnSpPr>
            <a:stCxn id="319" idx="2"/>
            <a:endCxn id="324" idx="0"/>
          </p:cNvCxnSpPr>
          <p:nvPr/>
        </p:nvCxnSpPr>
        <p:spPr>
          <a:xfrm flipH="1" rot="-5400000">
            <a:off x="5871550" y="2883325"/>
            <a:ext cx="152100" cy="640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36"/>
          <p:cNvSpPr/>
          <p:nvPr/>
        </p:nvSpPr>
        <p:spPr>
          <a:xfrm>
            <a:off x="7422775" y="3279475"/>
            <a:ext cx="1042500" cy="38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 An</a:t>
            </a:r>
            <a:endParaRPr/>
          </a:p>
        </p:txBody>
      </p:sp>
      <p:cxnSp>
        <p:nvCxnSpPr>
          <p:cNvPr id="328" name="Google Shape;328;p36"/>
          <p:cNvCxnSpPr>
            <a:stCxn id="320" idx="2"/>
            <a:endCxn id="327" idx="0"/>
          </p:cNvCxnSpPr>
          <p:nvPr/>
        </p:nvCxnSpPr>
        <p:spPr>
          <a:xfrm flipH="1" rot="-5400000">
            <a:off x="7671225" y="3006775"/>
            <a:ext cx="152100" cy="393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36"/>
          <p:cNvSpPr/>
          <p:nvPr/>
        </p:nvSpPr>
        <p:spPr>
          <a:xfrm>
            <a:off x="5229925" y="3714525"/>
            <a:ext cx="2400600" cy="38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Đối tượng: SV Hải</a:t>
            </a:r>
            <a:endParaRPr sz="1200"/>
          </a:p>
        </p:txBody>
      </p:sp>
      <p:sp>
        <p:nvSpPr>
          <p:cNvPr id="330" name="Google Shape;330;p36"/>
          <p:cNvSpPr/>
          <p:nvPr/>
        </p:nvSpPr>
        <p:spPr>
          <a:xfrm>
            <a:off x="5229925" y="4125825"/>
            <a:ext cx="2400600" cy="105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Thuộc tính:</a:t>
            </a:r>
            <a:br>
              <a:rPr lang="en" sz="1200"/>
            </a:br>
            <a:r>
              <a:rPr lang="en" sz="1200"/>
              <a:t>* T</a:t>
            </a:r>
            <a:r>
              <a:rPr lang="en" sz="1200"/>
              <a:t>ên: …Hải</a:t>
            </a:r>
            <a:br>
              <a:rPr lang="en" sz="1200"/>
            </a:br>
            <a:r>
              <a:rPr lang="en" sz="1200"/>
              <a:t>* Mã SV: </a:t>
            </a:r>
            <a:r>
              <a:rPr b="1" lang="en" sz="1200">
                <a:solidFill>
                  <a:schemeClr val="accent1"/>
                </a:solidFill>
              </a:rPr>
              <a:t>224108</a:t>
            </a:r>
            <a:br>
              <a:rPr lang="en" sz="1200"/>
            </a:br>
            <a:r>
              <a:rPr lang="en" sz="1200"/>
              <a:t>* Ng</a:t>
            </a:r>
            <a:r>
              <a:rPr lang="en" sz="1200"/>
              <a:t>ành: Thương mại</a:t>
            </a:r>
            <a:br>
              <a:rPr lang="en" sz="1200"/>
            </a:br>
            <a:r>
              <a:rPr lang="en" sz="1200"/>
              <a:t>* L</a:t>
            </a:r>
            <a:r>
              <a:rPr lang="en" sz="1200"/>
              <a:t>ớp: 20A</a:t>
            </a:r>
            <a:endParaRPr sz="1200"/>
          </a:p>
        </p:txBody>
      </p:sp>
      <p:sp>
        <p:nvSpPr>
          <p:cNvPr id="331" name="Google Shape;331;p36"/>
          <p:cNvSpPr txBox="1"/>
          <p:nvPr/>
        </p:nvSpPr>
        <p:spPr>
          <a:xfrm>
            <a:off x="5509700" y="563975"/>
            <a:ext cx="2997300" cy="12621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Đối v</a:t>
            </a:r>
            <a:r>
              <a:rPr lang="en"/>
              <a:t>ới đối tượng HTML Element quan trọng nhất là ID.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như số CCCD, là </a:t>
            </a:r>
            <a:r>
              <a:rPr b="1" lang="en"/>
              <a:t>duy nhất</a:t>
            </a:r>
            <a:r>
              <a:rPr lang="en"/>
              <a:t>.</a:t>
            </a:r>
            <a:br>
              <a:rPr lang="en"/>
            </a:br>
            <a:r>
              <a:rPr lang="en"/>
              <a:t>Mỗi người có nhiều nhất là 1.</a:t>
            </a:r>
            <a:br>
              <a:rPr lang="en"/>
            </a:br>
            <a:r>
              <a:rPr lang="en"/>
              <a:t>Không thể trùng.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/>
          <p:nvPr>
            <p:ph type="title"/>
          </p:nvPr>
        </p:nvSpPr>
        <p:spPr>
          <a:xfrm>
            <a:off x="-29950" y="-7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20">
                <a:solidFill>
                  <a:schemeClr val="accent1"/>
                </a:solidFill>
              </a:rPr>
              <a:t>Liên hệ </a:t>
            </a:r>
            <a:r>
              <a:rPr b="1" lang="en" sz="1820"/>
              <a:t>giữa đối t</a:t>
            </a:r>
            <a:r>
              <a:rPr b="1" lang="en" sz="1820"/>
              <a:t>ượng DOM (ở javascript)  và HTML element (ở html)</a:t>
            </a:r>
            <a:endParaRPr b="1" sz="1820"/>
          </a:p>
        </p:txBody>
      </p:sp>
      <p:pic>
        <p:nvPicPr>
          <p:cNvPr id="337" name="Google Shape;3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0" y="825725"/>
            <a:ext cx="5036700" cy="1171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8" name="Google Shape;33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6250" y="1129200"/>
            <a:ext cx="4117925" cy="26205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9" name="Google Shape;339;p37"/>
          <p:cNvSpPr/>
          <p:nvPr/>
        </p:nvSpPr>
        <p:spPr>
          <a:xfrm>
            <a:off x="3404875" y="703584"/>
            <a:ext cx="2500625" cy="934750"/>
          </a:xfrm>
          <a:custGeom>
            <a:rect b="b" l="l" r="r" t="t"/>
            <a:pathLst>
              <a:path extrusionOk="0" h="37390" w="100025">
                <a:moveTo>
                  <a:pt x="0" y="37390"/>
                </a:moveTo>
                <a:cubicBezTo>
                  <a:pt x="799" y="36342"/>
                  <a:pt x="3295" y="33347"/>
                  <a:pt x="4792" y="31101"/>
                </a:cubicBezTo>
                <a:cubicBezTo>
                  <a:pt x="6289" y="28855"/>
                  <a:pt x="4991" y="27008"/>
                  <a:pt x="8984" y="23913"/>
                </a:cubicBezTo>
                <a:cubicBezTo>
                  <a:pt x="12977" y="20818"/>
                  <a:pt x="21363" y="16426"/>
                  <a:pt x="28750" y="12533"/>
                </a:cubicBezTo>
                <a:cubicBezTo>
                  <a:pt x="36137" y="8640"/>
                  <a:pt x="43424" y="2051"/>
                  <a:pt x="53307" y="554"/>
                </a:cubicBezTo>
                <a:cubicBezTo>
                  <a:pt x="63190" y="-943"/>
                  <a:pt x="80260" y="804"/>
                  <a:pt x="88046" y="3549"/>
                </a:cubicBezTo>
                <a:cubicBezTo>
                  <a:pt x="95832" y="6294"/>
                  <a:pt x="98029" y="14779"/>
                  <a:pt x="100025" y="1702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40" name="Google Shape;340;p37"/>
          <p:cNvSpPr txBox="1"/>
          <p:nvPr/>
        </p:nvSpPr>
        <p:spPr>
          <a:xfrm>
            <a:off x="5298963" y="275775"/>
            <a:ext cx="431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Truy vấn qua </a:t>
            </a:r>
            <a:r>
              <a:rPr lang="en"/>
              <a:t>i</a:t>
            </a:r>
            <a:r>
              <a:rPr lang="en"/>
              <a:t>d, và có đ</a:t>
            </a:r>
            <a:r>
              <a:rPr lang="en"/>
              <a:t>ại diện ở </a:t>
            </a:r>
            <a:r>
              <a:rPr b="1" lang="en"/>
              <a:t>thế giới javascript</a:t>
            </a:r>
            <a:r>
              <a:rPr b="1" lang="en"/>
              <a:t> </a:t>
            </a:r>
            <a:endParaRPr b="1"/>
          </a:p>
        </p:txBody>
      </p:sp>
      <p:sp>
        <p:nvSpPr>
          <p:cNvPr id="341" name="Google Shape;341;p37"/>
          <p:cNvSpPr txBox="1"/>
          <p:nvPr/>
        </p:nvSpPr>
        <p:spPr>
          <a:xfrm>
            <a:off x="2415750" y="1129200"/>
            <a:ext cx="4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Đ</a:t>
            </a:r>
            <a:r>
              <a:rPr b="1" lang="en"/>
              <a:t>ược tạo ở thế giới html</a:t>
            </a:r>
            <a:endParaRPr b="1"/>
          </a:p>
        </p:txBody>
      </p:sp>
      <p:pic>
        <p:nvPicPr>
          <p:cNvPr id="342" name="Google Shape;34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0450" y="2171550"/>
            <a:ext cx="4802400" cy="4002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3" name="Google Shape;343;p37"/>
          <p:cNvSpPr txBox="1"/>
          <p:nvPr/>
        </p:nvSpPr>
        <p:spPr>
          <a:xfrm>
            <a:off x="5451363" y="1629075"/>
            <a:ext cx="431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Qua đ</a:t>
            </a:r>
            <a:r>
              <a:rPr lang="en" sz="1100"/>
              <a:t>ại diện ở </a:t>
            </a:r>
            <a:r>
              <a:rPr b="1" lang="en" sz="1100"/>
              <a:t>thế giới javascript, mã javascript đ</a:t>
            </a:r>
            <a:r>
              <a:rPr b="1" lang="en" sz="1100"/>
              <a:t>ọc được 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Từng thuộc tính của phần tử html</a:t>
            </a:r>
            <a:r>
              <a:rPr b="1" lang="en" sz="1100"/>
              <a:t> </a:t>
            </a:r>
            <a:endParaRPr b="1" sz="1100"/>
          </a:p>
        </p:txBody>
      </p:sp>
      <p:sp>
        <p:nvSpPr>
          <p:cNvPr id="344" name="Google Shape;344;p37"/>
          <p:cNvSpPr/>
          <p:nvPr/>
        </p:nvSpPr>
        <p:spPr>
          <a:xfrm>
            <a:off x="6070200" y="1443650"/>
            <a:ext cx="486650" cy="726225"/>
          </a:xfrm>
          <a:custGeom>
            <a:rect b="b" l="l" r="r" t="t"/>
            <a:pathLst>
              <a:path extrusionOk="0" h="29049" w="19466">
                <a:moveTo>
                  <a:pt x="0" y="0"/>
                </a:moveTo>
                <a:cubicBezTo>
                  <a:pt x="599" y="799"/>
                  <a:pt x="2596" y="3195"/>
                  <a:pt x="3594" y="4792"/>
                </a:cubicBezTo>
                <a:cubicBezTo>
                  <a:pt x="4592" y="6389"/>
                  <a:pt x="3345" y="5540"/>
                  <a:pt x="5990" y="9583"/>
                </a:cubicBezTo>
                <a:cubicBezTo>
                  <a:pt x="8635" y="13626"/>
                  <a:pt x="17220" y="25805"/>
                  <a:pt x="19466" y="2904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345" name="Google Shape;345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4175" y="3504450"/>
            <a:ext cx="4638675" cy="3810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6" name="Google Shape;346;p37"/>
          <p:cNvSpPr txBox="1"/>
          <p:nvPr/>
        </p:nvSpPr>
        <p:spPr>
          <a:xfrm>
            <a:off x="5201675" y="2889975"/>
            <a:ext cx="431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</a:t>
            </a:r>
            <a:r>
              <a:rPr lang="en">
                <a:solidFill>
                  <a:schemeClr val="dk2"/>
                </a:solidFill>
              </a:rPr>
              <a:t>ửa</a:t>
            </a:r>
            <a:r>
              <a:rPr lang="en">
                <a:solidFill>
                  <a:schemeClr val="dk2"/>
                </a:solidFill>
              </a:rPr>
              <a:t> th</a:t>
            </a:r>
            <a:r>
              <a:rPr lang="en">
                <a:solidFill>
                  <a:schemeClr val="dk2"/>
                </a:solidFill>
              </a:rPr>
              <a:t>uộc tính của đại diện ở thế giới Javascript,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Tác động ngược vào thuộc tính của Html Element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47" name="Google Shape;347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250" y="3250675"/>
            <a:ext cx="2647950" cy="156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8" name="Google Shape;348;p37"/>
          <p:cNvSpPr/>
          <p:nvPr/>
        </p:nvSpPr>
        <p:spPr>
          <a:xfrm>
            <a:off x="6122625" y="1428675"/>
            <a:ext cx="1924125" cy="1969050"/>
          </a:xfrm>
          <a:custGeom>
            <a:rect b="b" l="l" r="r" t="t"/>
            <a:pathLst>
              <a:path extrusionOk="0" h="78762" w="76965">
                <a:moveTo>
                  <a:pt x="0" y="0"/>
                </a:moveTo>
                <a:cubicBezTo>
                  <a:pt x="5041" y="449"/>
                  <a:pt x="21912" y="1249"/>
                  <a:pt x="30247" y="2696"/>
                </a:cubicBezTo>
                <a:cubicBezTo>
                  <a:pt x="38582" y="4144"/>
                  <a:pt x="44921" y="6339"/>
                  <a:pt x="50012" y="8685"/>
                </a:cubicBezTo>
                <a:cubicBezTo>
                  <a:pt x="55103" y="11031"/>
                  <a:pt x="57100" y="11381"/>
                  <a:pt x="60793" y="16771"/>
                </a:cubicBezTo>
                <a:cubicBezTo>
                  <a:pt x="64487" y="22162"/>
                  <a:pt x="70027" y="33741"/>
                  <a:pt x="72173" y="41028"/>
                </a:cubicBezTo>
                <a:cubicBezTo>
                  <a:pt x="74319" y="48315"/>
                  <a:pt x="72872" y="54205"/>
                  <a:pt x="73671" y="60494"/>
                </a:cubicBezTo>
                <a:cubicBezTo>
                  <a:pt x="74470" y="66783"/>
                  <a:pt x="76416" y="75717"/>
                  <a:pt x="76965" y="7876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49" name="Google Shape;349;p37"/>
          <p:cNvSpPr/>
          <p:nvPr/>
        </p:nvSpPr>
        <p:spPr>
          <a:xfrm>
            <a:off x="2686125" y="3891875"/>
            <a:ext cx="4035450" cy="1034125"/>
          </a:xfrm>
          <a:custGeom>
            <a:rect b="b" l="l" r="r" t="t"/>
            <a:pathLst>
              <a:path extrusionOk="0" h="41365" w="161418">
                <a:moveTo>
                  <a:pt x="161418" y="0"/>
                </a:moveTo>
                <a:cubicBezTo>
                  <a:pt x="159272" y="4093"/>
                  <a:pt x="156027" y="18568"/>
                  <a:pt x="148540" y="24557"/>
                </a:cubicBezTo>
                <a:cubicBezTo>
                  <a:pt x="141053" y="30547"/>
                  <a:pt x="129224" y="33142"/>
                  <a:pt x="116496" y="35937"/>
                </a:cubicBezTo>
                <a:cubicBezTo>
                  <a:pt x="103768" y="38732"/>
                  <a:pt x="87298" y="41178"/>
                  <a:pt x="72174" y="41328"/>
                </a:cubicBezTo>
                <a:cubicBezTo>
                  <a:pt x="57051" y="41478"/>
                  <a:pt x="37784" y="38782"/>
                  <a:pt x="25755" y="36835"/>
                </a:cubicBezTo>
                <a:cubicBezTo>
                  <a:pt x="13726" y="34888"/>
                  <a:pt x="4293" y="30846"/>
                  <a:pt x="0" y="2964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50" name="Google Shape;350;p37"/>
          <p:cNvSpPr txBox="1"/>
          <p:nvPr/>
        </p:nvSpPr>
        <p:spPr>
          <a:xfrm>
            <a:off x="0" y="2699775"/>
            <a:ext cx="431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</a:t>
            </a:r>
            <a:r>
              <a:rPr lang="en"/>
              <a:t>uộc tính của html element (thế giới html) được đồng bộ,  Với giá trị ở thế giới javascript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0" y="152400"/>
            <a:ext cx="3419347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8"/>
          <p:cNvSpPr/>
          <p:nvPr/>
        </p:nvSpPr>
        <p:spPr>
          <a:xfrm>
            <a:off x="2368198" y="314275"/>
            <a:ext cx="1805400" cy="6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Đối tượng HTML element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Ở code javascript</a:t>
            </a: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2277875" y="3187900"/>
            <a:ext cx="1895700" cy="6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Trang HTML:</a:t>
            </a:r>
            <a:br>
              <a:rPr lang="en"/>
            </a:br>
            <a:r>
              <a:rPr lang="en"/>
              <a:t>H1 HTML element (phần tử) </a:t>
            </a: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2351828" y="1757750"/>
            <a:ext cx="1805400" cy="5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Truy vấn bằng ID.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Để xác định kết nối.</a:t>
            </a:r>
            <a:endParaRPr/>
          </a:p>
        </p:txBody>
      </p:sp>
      <p:cxnSp>
        <p:nvCxnSpPr>
          <p:cNvPr id="359" name="Google Shape;359;p38"/>
          <p:cNvCxnSpPr>
            <a:stCxn id="356" idx="1"/>
          </p:cNvCxnSpPr>
          <p:nvPr/>
        </p:nvCxnSpPr>
        <p:spPr>
          <a:xfrm rot="10800000">
            <a:off x="1615498" y="626275"/>
            <a:ext cx="7527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38"/>
          <p:cNvCxnSpPr/>
          <p:nvPr/>
        </p:nvCxnSpPr>
        <p:spPr>
          <a:xfrm rot="10800000">
            <a:off x="1562775" y="1997875"/>
            <a:ext cx="7527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38"/>
          <p:cNvCxnSpPr/>
          <p:nvPr/>
        </p:nvCxnSpPr>
        <p:spPr>
          <a:xfrm rot="10800000">
            <a:off x="1562775" y="3521875"/>
            <a:ext cx="7527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62" name="Google Shape;36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963" y="4566138"/>
            <a:ext cx="90011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5790" y="3751600"/>
            <a:ext cx="4794760" cy="39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6022" y="2395538"/>
            <a:ext cx="574357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8"/>
          <p:cNvPicPr preferRelativeResize="0"/>
          <p:nvPr/>
        </p:nvPicPr>
        <p:blipFill rotWithShape="1">
          <a:blip r:embed="rId6">
            <a:alphaModFix/>
          </a:blip>
          <a:srcRect b="0" l="0" r="72606" t="0"/>
          <a:stretch/>
        </p:blipFill>
        <p:spPr>
          <a:xfrm>
            <a:off x="4406623" y="490550"/>
            <a:ext cx="157337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8"/>
          <p:cNvSpPr/>
          <p:nvPr/>
        </p:nvSpPr>
        <p:spPr>
          <a:xfrm>
            <a:off x="6213025" y="152400"/>
            <a:ext cx="2829300" cy="185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 </a:t>
            </a:r>
            <a:r>
              <a:rPr b="1" lang="en"/>
              <a:t>đối t</a:t>
            </a:r>
            <a:r>
              <a:rPr b="1" lang="en"/>
              <a:t>ượng</a:t>
            </a:r>
            <a:r>
              <a:rPr lang="en"/>
              <a:t> vH1Element, trong javascript,  ta có thể:</a:t>
            </a:r>
            <a:br>
              <a:rPr lang="en"/>
            </a:br>
            <a:r>
              <a:rPr lang="en"/>
              <a:t>* Đọc được các thuộc tính của H1 HTML element ở trang HTML.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Đổi thuộc tính của vH1Element =&gt; thuộc tính của HTML element cũng </a:t>
            </a:r>
            <a:r>
              <a:rPr b="1" lang="en"/>
              <a:t>đổi theo.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72650" y="127650"/>
            <a:ext cx="8520600" cy="58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>
                <a:solidFill>
                  <a:schemeClr val="accent1"/>
                </a:solidFill>
              </a:rPr>
              <a:t>1 </a:t>
            </a:r>
            <a:r>
              <a:rPr lang="en" sz="3580">
                <a:solidFill>
                  <a:schemeClr val="accent1"/>
                </a:solidFill>
              </a:rPr>
              <a:t>Đối t</a:t>
            </a:r>
            <a:r>
              <a:rPr lang="en" sz="3580">
                <a:solidFill>
                  <a:schemeClr val="accent1"/>
                </a:solidFill>
              </a:rPr>
              <a:t>ượng trong javascript</a:t>
            </a:r>
            <a:endParaRPr sz="3580">
              <a:solidFill>
                <a:schemeClr val="accent1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273150" y="816200"/>
            <a:ext cx="8520600" cy="1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</a:t>
            </a:r>
            <a:r>
              <a:rPr b="1" lang="en"/>
              <a:t>iến</a:t>
            </a:r>
            <a:r>
              <a:rPr lang="en"/>
              <a:t> (variable) để lưu dữ liệu, sử dụng, và thay đổi </a:t>
            </a:r>
            <a:endParaRPr/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Số dư tài khoản: lưu 1 số , ví dụ 1 000 000</a:t>
            </a:r>
            <a:endParaRPr/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Họ và tên: lưu 1 đoạn văn, ví dụ “trần thị nga”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19425" y="1818500"/>
            <a:ext cx="70134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Nếu ta m</a:t>
            </a:r>
            <a:r>
              <a:rPr b="1" lang="en"/>
              <a:t>uốn lưu dữ liệu, đa dạng hơn, không phải là 1 trường duy nhất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Ví dụ ô tô: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Thương hiệu: Mazda, Loại: Mazda 6, sản xuất 2015, bks: 30a 22121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Thương hiệu: Toyota, Loại: Vios E, Sản xuất 2020, bks: 99b 34588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Ví dụ thú cưng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Loài: chó, tên: bon, năm sinh: 2016, giống: corgi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Loài: chó, tên: mít, năm sinh: 2020, giống: phú quốc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Loài: mèo, tên: doc, năm sinh 2019, giống: ba tư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Ví dụ Học sinh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Tên: Huy, Trường: FTU, Ngày sinh: 14 tháng 1, Giới tính Nam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Tên: Hoa, Trường: hutech, ngày sinh: 20 tháng 2, Giới tính: Nữ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Ví dụ Sản phẩm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Loại: bàn, giá: 5 triệu, mã sp: BT, màu sắc: màu gỗ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Loại: ghế, giá: 1 triệu, mã sp: GH, màu sắc: trắng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6898100" y="1965975"/>
            <a:ext cx="1750500" cy="40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Đối t</a:t>
            </a:r>
            <a:r>
              <a:rPr b="1" lang="en"/>
              <a:t>ượng:</a:t>
            </a:r>
            <a:r>
              <a:rPr lang="en"/>
              <a:t> ô tô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6898100" y="2346975"/>
            <a:ext cx="1750500" cy="145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Th</a:t>
            </a:r>
            <a:r>
              <a:rPr b="1" lang="en" sz="1300"/>
              <a:t>uộc tính: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00"/>
            </a:br>
            <a:r>
              <a:rPr lang="en" sz="1300"/>
              <a:t>Thương hiệu: Mazda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Loại: Mazda 6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Năm sx: 2015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Vid: 30a 22121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88500" y="51775"/>
            <a:ext cx="8520600" cy="58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>
                <a:solidFill>
                  <a:schemeClr val="accent1"/>
                </a:solidFill>
              </a:rPr>
              <a:t>Thao tác trong Javascript </a:t>
            </a:r>
            <a:endParaRPr sz="2780">
              <a:solidFill>
                <a:schemeClr val="accent1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129875" y="635875"/>
            <a:ext cx="70134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Ví dụ ô tô: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Thương hiệu: Mazda, Loại: Mazda 6, sản xuất 2015, bks: 30a 22121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Thương hiệu: Toyota, Loại: Vios E, Sản xuất 2020, bks: 99b 34588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7080150" y="479075"/>
            <a:ext cx="1750500" cy="145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Thuộc tính: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00"/>
            </a:br>
            <a:r>
              <a:rPr lang="en" sz="1300"/>
              <a:t>Thương hiệu: Mazda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Loại: Mazda 6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Năm sx: 2015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bks</a:t>
            </a:r>
            <a:r>
              <a:rPr lang="en" sz="1300"/>
              <a:t>: 30a 22121</a:t>
            </a:r>
            <a:endParaRPr sz="1300"/>
          </a:p>
        </p:txBody>
      </p:sp>
      <p:sp>
        <p:nvSpPr>
          <p:cNvPr id="78" name="Google Shape;78;p16"/>
          <p:cNvSpPr/>
          <p:nvPr/>
        </p:nvSpPr>
        <p:spPr>
          <a:xfrm>
            <a:off x="7080150" y="70475"/>
            <a:ext cx="1750500" cy="40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Đối tượng:</a:t>
            </a:r>
            <a:r>
              <a:rPr lang="en"/>
              <a:t> ô tô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1739" r="0" t="3567"/>
          <a:stretch/>
        </p:blipFill>
        <p:spPr>
          <a:xfrm>
            <a:off x="565525" y="2054975"/>
            <a:ext cx="7581375" cy="16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53825" y="3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0">
                <a:solidFill>
                  <a:schemeClr val="accent1"/>
                </a:solidFill>
              </a:rPr>
              <a:t>2 </a:t>
            </a:r>
            <a:r>
              <a:rPr b="1" lang="en" sz="2020">
                <a:solidFill>
                  <a:schemeClr val="accent1"/>
                </a:solidFill>
              </a:rPr>
              <a:t>Dùng hàm để t</a:t>
            </a:r>
            <a:r>
              <a:rPr b="1" lang="en" sz="2020">
                <a:solidFill>
                  <a:schemeClr val="accent1"/>
                </a:solidFill>
              </a:rPr>
              <a:t>ạo đối tượng</a:t>
            </a:r>
            <a:endParaRPr b="1" sz="2020">
              <a:solidFill>
                <a:schemeClr val="accent1"/>
              </a:solidFill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276538" y="435925"/>
            <a:ext cx="85206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</a:t>
            </a:r>
            <a:r>
              <a:rPr lang="en"/>
              <a:t>àm là đoạn code viết sẵn, để có thể gọi. Giúp chúng ta làm lại việc đó nhiều lần mà ko phải thiết kế lại, nghĩ lại. </a:t>
            </a:r>
            <a:r>
              <a:rPr lang="en">
                <a:solidFill>
                  <a:schemeClr val="accent1"/>
                </a:solidFill>
              </a:rPr>
              <a:t>Ví dụ thực tế</a:t>
            </a:r>
            <a:r>
              <a:rPr lang="en"/>
              <a:t>: nổ xe máy ga, đi siêu thị …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352750" y="1310750"/>
            <a:ext cx="723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 các ví dụ tr</a:t>
            </a:r>
            <a:r>
              <a:rPr lang="en"/>
              <a:t>ên chúng ta thấy, nếu phải tạo nhiều đối tượng gần như nhau, sẽ phải code rất nhiều (code giống nhau). ⇒ </a:t>
            </a:r>
            <a:r>
              <a:rPr b="1" lang="en">
                <a:solidFill>
                  <a:schemeClr val="accent1"/>
                </a:solidFill>
              </a:rPr>
              <a:t>Có thể dùng hàm để làm gọn hơn</a:t>
            </a:r>
            <a:r>
              <a:rPr b="1" lang="en"/>
              <a:t>.</a:t>
            </a:r>
            <a:endParaRPr b="1"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50499" l="0" r="1312" t="0"/>
          <a:stretch/>
        </p:blipFill>
        <p:spPr>
          <a:xfrm>
            <a:off x="309650" y="4070575"/>
            <a:ext cx="6467326" cy="74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650" y="2017902"/>
            <a:ext cx="5862549" cy="19678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6992375" y="2109125"/>
            <a:ext cx="1924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???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Trong th</a:t>
            </a:r>
            <a:r>
              <a:rPr b="1" lang="en">
                <a:solidFill>
                  <a:schemeClr val="accent1"/>
                </a:solidFill>
              </a:rPr>
              <a:t>ực tế, để sản xuất một đối tượng như ô tô, có 1 quy trình SX sẵn 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???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48300" y="70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4594"/>
              <a:buNone/>
            </a:pPr>
            <a:r>
              <a:rPr lang="en" sz="2220">
                <a:solidFill>
                  <a:schemeClr val="accent1"/>
                </a:solidFill>
              </a:rPr>
              <a:t>3 </a:t>
            </a:r>
            <a:r>
              <a:rPr lang="en" sz="2220">
                <a:solidFill>
                  <a:schemeClr val="accent1"/>
                </a:solidFill>
              </a:rPr>
              <a:t>Đối t</a:t>
            </a:r>
            <a:r>
              <a:rPr lang="en" sz="2220">
                <a:solidFill>
                  <a:schemeClr val="accent1"/>
                </a:solidFill>
              </a:rPr>
              <a:t>ượng có hàm đi kèm </a:t>
            </a:r>
            <a:endParaRPr sz="222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4594"/>
              <a:buNone/>
            </a:pPr>
            <a:r>
              <a:rPr lang="en" sz="2220">
                <a:solidFill>
                  <a:schemeClr val="accent1"/>
                </a:solidFill>
              </a:rPr>
              <a:t>(còn gọi là method hay phương thức)</a:t>
            </a:r>
            <a:endParaRPr sz="2220">
              <a:solidFill>
                <a:schemeClr val="accent1"/>
              </a:solidFill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181925" y="863550"/>
            <a:ext cx="5583900" cy="23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Mục </a:t>
            </a:r>
            <a:r>
              <a:rPr lang="en"/>
              <a:t>đích: để làm một việc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Lặp đi lặp lại </a:t>
            </a:r>
            <a:endParaRPr b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Liên quan trực tiếp đến thông tin đối tượng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Thực tế: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Tài khoản =&gt; xem số dư, chuyển tiền,...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Ô tô =&gt; ra hạn khí thải, bảo dưỡng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Vật nuôi =&gt; ghi thông tin vật nuôi</a:t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6851550" y="402875"/>
            <a:ext cx="1980900" cy="11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Thuộc tính: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/>
            </a:br>
            <a:r>
              <a:rPr lang="en" sz="1200"/>
              <a:t>Số t</a:t>
            </a:r>
            <a:r>
              <a:rPr lang="en" sz="1200"/>
              <a:t>ài khoản: 70445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Chủ TK: nguyen nam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Ngân hàng: bidv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Số dư: 10 000</a:t>
            </a:r>
            <a:endParaRPr sz="1200"/>
          </a:p>
        </p:txBody>
      </p:sp>
      <p:sp>
        <p:nvSpPr>
          <p:cNvPr id="97" name="Google Shape;97;p18"/>
          <p:cNvSpPr/>
          <p:nvPr/>
        </p:nvSpPr>
        <p:spPr>
          <a:xfrm>
            <a:off x="6851550" y="70475"/>
            <a:ext cx="1980900" cy="30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Đối tượng:</a:t>
            </a:r>
            <a:r>
              <a:rPr lang="en" sz="1300"/>
              <a:t> tài kh</a:t>
            </a:r>
            <a:r>
              <a:rPr lang="en" sz="1300"/>
              <a:t>oản</a:t>
            </a:r>
            <a:endParaRPr sz="1300"/>
          </a:p>
        </p:txBody>
      </p:sp>
      <p:sp>
        <p:nvSpPr>
          <p:cNvPr id="98" name="Google Shape;98;p18"/>
          <p:cNvSpPr/>
          <p:nvPr/>
        </p:nvSpPr>
        <p:spPr>
          <a:xfrm>
            <a:off x="6851550" y="1622075"/>
            <a:ext cx="1980900" cy="6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Method (phương thức)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/>
            </a:br>
            <a:r>
              <a:rPr lang="en" sz="1200"/>
              <a:t>gh</a:t>
            </a:r>
            <a:r>
              <a:rPr lang="en" sz="1200"/>
              <a:t>iSoDu();</a:t>
            </a:r>
            <a:endParaRPr sz="1200"/>
          </a:p>
        </p:txBody>
      </p:sp>
      <p:sp>
        <p:nvSpPr>
          <p:cNvPr id="99" name="Google Shape;99;p18"/>
          <p:cNvSpPr txBox="1"/>
          <p:nvPr/>
        </p:nvSpPr>
        <p:spPr>
          <a:xfrm>
            <a:off x="321600" y="3307225"/>
            <a:ext cx="425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Thao tác: h</a:t>
            </a:r>
            <a:r>
              <a:rPr lang="en"/>
              <a:t>ãy thao tác trên console.log với đối tượng tài khoản 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075" y="2316625"/>
            <a:ext cx="4292200" cy="21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7248150" y="2241625"/>
            <a:ext cx="802647" cy="1245874"/>
          </a:xfrm>
          <a:custGeom>
            <a:rect b="b" l="l" r="r" t="t"/>
            <a:pathLst>
              <a:path extrusionOk="0" h="57626" w="47298">
                <a:moveTo>
                  <a:pt x="39291" y="0"/>
                </a:moveTo>
                <a:cubicBezTo>
                  <a:pt x="40561" y="1072"/>
                  <a:pt x="45800" y="2938"/>
                  <a:pt x="46911" y="6430"/>
                </a:cubicBezTo>
                <a:cubicBezTo>
                  <a:pt x="48022" y="9923"/>
                  <a:pt x="46434" y="15637"/>
                  <a:pt x="45958" y="20955"/>
                </a:cubicBezTo>
                <a:cubicBezTo>
                  <a:pt x="45482" y="26273"/>
                  <a:pt x="46950" y="33298"/>
                  <a:pt x="44053" y="38338"/>
                </a:cubicBezTo>
                <a:cubicBezTo>
                  <a:pt x="41156" y="43378"/>
                  <a:pt x="35917" y="47982"/>
                  <a:pt x="28575" y="51197"/>
                </a:cubicBezTo>
                <a:cubicBezTo>
                  <a:pt x="21233" y="54412"/>
                  <a:pt x="4763" y="56555"/>
                  <a:pt x="0" y="57626"/>
                </a:cubicBezTo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923" y="4306098"/>
            <a:ext cx="5548200" cy="118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-25250" y="11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4 </a:t>
            </a:r>
            <a:r>
              <a:rPr lang="en">
                <a:solidFill>
                  <a:schemeClr val="accent1"/>
                </a:solidFill>
              </a:rPr>
              <a:t>Ch</a:t>
            </a:r>
            <a:r>
              <a:rPr lang="en">
                <a:solidFill>
                  <a:schemeClr val="accent1"/>
                </a:solidFill>
              </a:rPr>
              <a:t>uyển dữ liệu trên form web vào </a:t>
            </a:r>
            <a:r>
              <a:rPr b="1" lang="en">
                <a:solidFill>
                  <a:schemeClr val="accent1"/>
                </a:solidFill>
              </a:rPr>
              <a:t>đối tượng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0" y="584350"/>
            <a:ext cx="8839200" cy="308730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9" name="Google Shape;109;p19"/>
          <p:cNvSpPr/>
          <p:nvPr/>
        </p:nvSpPr>
        <p:spPr>
          <a:xfrm>
            <a:off x="4551000" y="2320925"/>
            <a:ext cx="4165800" cy="126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Trong thực tế, </a:t>
            </a:r>
            <a:r>
              <a:rPr b="1" lang="en"/>
              <a:t>hầu hết dữ l</a:t>
            </a:r>
            <a:r>
              <a:rPr b="1" lang="en"/>
              <a:t>iệu trên form đều cần trải qua 03 bước:</a:t>
            </a:r>
            <a:br>
              <a:rPr b="1" lang="en"/>
            </a:br>
            <a:r>
              <a:rPr lang="en"/>
              <a:t>1) Đọc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Kiểm tra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Xử lý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1650" y="3791775"/>
            <a:ext cx="4234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Ví dụ th</a:t>
            </a:r>
            <a:r>
              <a:rPr lang="en"/>
              <a:t>ực tế</a:t>
            </a:r>
            <a:r>
              <a:rPr lang="en"/>
              <a:t>: đăng ký số đ</a:t>
            </a:r>
            <a:r>
              <a:rPr lang="en"/>
              <a:t>iện thoại viettel, Sau khi ta điền dữ liệu lên form (giấy), giao dịch viên sẽ:</a:t>
            </a:r>
            <a:br>
              <a:rPr lang="en"/>
            </a:br>
            <a:r>
              <a:rPr lang="en"/>
              <a:t>1) Đọc nội dung</a:t>
            </a:r>
            <a:br>
              <a:rPr lang="en"/>
            </a:br>
            <a:r>
              <a:rPr lang="en"/>
              <a:t>2) Kiểm tra, nếu có vấn đề sẽ nhắc sửa</a:t>
            </a:r>
            <a:br>
              <a:rPr lang="en"/>
            </a:br>
            <a:r>
              <a:rPr lang="en"/>
              <a:t>3) Xử lý để có số SIM mới cho ta dùng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4684950" y="3878850"/>
            <a:ext cx="38979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Ví dụ: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" y="0"/>
            <a:ext cx="864248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3399075" y="653300"/>
            <a:ext cx="25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Khai </a:t>
            </a:r>
            <a:r>
              <a:rPr lang="en">
                <a:solidFill>
                  <a:schemeClr val="lt1"/>
                </a:solidFill>
              </a:rPr>
              <a:t>đối t</a:t>
            </a:r>
            <a:r>
              <a:rPr lang="en">
                <a:solidFill>
                  <a:schemeClr val="lt1"/>
                </a:solidFill>
              </a:rPr>
              <a:t>ượng Sản phẩm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4181025" y="1656400"/>
            <a:ext cx="35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Đọc dữ liệu từ web form vào đối tượng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4562025" y="4094800"/>
            <a:ext cx="35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Kiểm tra dữ liệu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3876225" y="4628200"/>
            <a:ext cx="35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Xử lý dữ liệu - hiện thị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191150" y="4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Tổng kết</a:t>
            </a:r>
            <a:endParaRPr b="1"/>
          </a:p>
        </p:txBody>
      </p:sp>
      <p:graphicFrame>
        <p:nvGraphicFramePr>
          <p:cNvPr id="128" name="Google Shape;128;p21"/>
          <p:cNvGraphicFramePr/>
          <p:nvPr/>
        </p:nvGraphicFramePr>
        <p:xfrm>
          <a:off x="191150" y="61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{982A656E-0187-4318-A520-FE016674F35C}</a:tableStyleId>
              </a:tblPr>
              <a:tblGrid>
                <a:gridCol w="1848600"/>
                <a:gridCol w="2067050"/>
                <a:gridCol w="2582750"/>
                <a:gridCol w="21407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Khái n</a:t>
                      </a:r>
                      <a:r>
                        <a:rPr b="1" lang="en"/>
                        <a:t>iệm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Là </a:t>
                      </a:r>
                      <a:r>
                        <a:rPr b="1" lang="en"/>
                        <a:t>gì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</a:t>
                      </a:r>
                      <a:r>
                        <a:rPr b="1" lang="en"/>
                        <a:t>ục đích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Ví dụ thực tế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06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Đối t</a:t>
                      </a:r>
                      <a:r>
                        <a:rPr lang="en"/>
                        <a:t>ượng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Lưu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nhiều dữ liệu cùng nhau, liên quan đến một khái niệm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Lưu, sử dụng, thay </a:t>
                      </a:r>
                      <a:r>
                        <a:rPr lang="en"/>
                        <a:t>đổi những dữ liệu này cùng nhau.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Tài kh</a:t>
                      </a:r>
                      <a:r>
                        <a:rPr lang="en"/>
                        <a:t>oản (số tk, ngân hàng, số dư…);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Thú cưng (tên, năm, loài…)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r>
                        <a:rPr lang="en"/>
                        <a:t>ạo Đối tượng qua </a:t>
                      </a:r>
                      <a:r>
                        <a:rPr b="1" lang="en"/>
                        <a:t>hàm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Dùng hàm để t</a:t>
                      </a:r>
                      <a:r>
                        <a:rPr lang="en"/>
                        <a:t>ạo nhiều đối tượng giống nhau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r>
                        <a:rPr lang="en"/>
                        <a:t>iết kiệm việc viết lại 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Sản x</a:t>
                      </a:r>
                      <a:r>
                        <a:rPr lang="en"/>
                        <a:t>uất ô tô;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Đối t</a:t>
                      </a:r>
                      <a:r>
                        <a:rPr lang="en"/>
                        <a:t>ượng có phương thức (hàm , method)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Đối t</a:t>
                      </a:r>
                      <a:r>
                        <a:rPr lang="en"/>
                        <a:t>ượng, kèm phương thức (hàm) đi kèm.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Để thực thi v</a:t>
                      </a:r>
                      <a:r>
                        <a:rPr lang="en"/>
                        <a:t>iệc </a:t>
                      </a:r>
                      <a:r>
                        <a:rPr b="1" lang="en"/>
                        <a:t>lặp đi lặp lại </a:t>
                      </a:r>
                      <a:r>
                        <a:rPr lang="en"/>
                        <a:t>liên quan đến đối tượng đó.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Tài kh</a:t>
                      </a:r>
                      <a:r>
                        <a:rPr lang="en"/>
                        <a:t>oản =&gt; xem số dư; chuyển khoản;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E9E9E"/>
                          </a:solidFill>
                        </a:rPr>
                        <a:t>Vật nuôi =&gt; ghi thông tin vật nuôi</a:t>
                      </a:r>
                      <a:endParaRPr>
                        <a:solidFill>
                          <a:srgbClr val="9E9E9E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Ô tô =&gt; nổ máy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Lấy thông tin từ form web vào đối t</a:t>
                      </a:r>
                      <a:r>
                        <a:rPr b="1" lang="en"/>
                        <a:t>ượng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Đọc - K</a:t>
                      </a:r>
                      <a:r>
                        <a:rPr b="1" lang="en"/>
                        <a:t>iểm tra - xử lý </a:t>
                      </a:r>
                      <a:r>
                        <a:rPr lang="en"/>
                        <a:t>hiện thị thông tin trên form vào đối tượng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Từ dữ l</a:t>
                      </a:r>
                      <a:r>
                        <a:rPr lang="en"/>
                        <a:t>iệu thực tế được điền, tạo ra đối tượng, dùng đối tượng đó để đáp ứng nhu cầu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Cô giao dịch viên Viettel đọc form, k</a:t>
                      </a:r>
                      <a:r>
                        <a:rPr lang="en"/>
                        <a:t>iểm tra, xử lý ..để ta có SIM mới.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