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gXna4qF5181ywu1I7Yb55hYODg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637192D-1DF3-4847-9A03-C79D31C3CCE5}">
  <a:tblStyle styleId="{8637192D-1DF3-4847-9A03-C79D31C3CCE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8797BAA5-3698-44F1-A7BF-61D5A97A1A7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A92B36D-EA15-4A59-BEC2-D834D9BFC12A}" styleName="Table_2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1bfbe328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1bfbe328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1bfbe328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1bfbe328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1bfbe328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1bfbe328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rive.google.com/drive/u/0/folders/1rX5c7nrsLVuEN3JhT9Q0s8vjtAc2c6CH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hyperlink" Target="https://www.techonthenet.com/html/elements/select_tag.ph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0" y="363575"/>
            <a:ext cx="8520600" cy="10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921"/>
              <a:buNone/>
            </a:pPr>
            <a:r>
              <a:rPr b="1" lang="en" sz="4100">
                <a:solidFill>
                  <a:schemeClr val="accent1"/>
                </a:solidFill>
              </a:rPr>
              <a:t>Task 733: Kỹ năng cơ bản </a:t>
            </a:r>
            <a:endParaRPr b="1" sz="41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921"/>
              <a:buNone/>
            </a:pPr>
            <a:r>
              <a:rPr b="1" lang="en" sz="4100">
                <a:solidFill>
                  <a:schemeClr val="accent1"/>
                </a:solidFill>
              </a:rPr>
              <a:t>Select Element</a:t>
            </a:r>
            <a:endParaRPr b="1" sz="4100">
              <a:solidFill>
                <a:schemeClr val="accent1"/>
              </a:solidFill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2371675" y="2444425"/>
            <a:ext cx="288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Link vào folder có slide và code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ctrTitle"/>
          </p:nvPr>
        </p:nvSpPr>
        <p:spPr>
          <a:xfrm>
            <a:off x="0" y="0"/>
            <a:ext cx="9144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200">
                <a:solidFill>
                  <a:schemeClr val="accent1"/>
                </a:solidFill>
              </a:rPr>
              <a:t>PHẦN TỬ SELECT - SELECT ELEMENT (danh sách sổ xuống)</a:t>
            </a:r>
            <a:endParaRPr b="1" sz="2200">
              <a:solidFill>
                <a:schemeClr val="accent1"/>
              </a:solidFill>
            </a:endParaRPr>
          </a:p>
        </p:txBody>
      </p:sp>
      <p:pic>
        <p:nvPicPr>
          <p:cNvPr id="61" name="Google Shape;6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2200" y="592775"/>
            <a:ext cx="4443987" cy="431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2" name="Google Shape;6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592775"/>
            <a:ext cx="3877400" cy="339906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3" name="Google Shape;63;p2"/>
          <p:cNvSpPr txBox="1"/>
          <p:nvPr/>
        </p:nvSpPr>
        <p:spPr>
          <a:xfrm>
            <a:off x="220100" y="3971850"/>
            <a:ext cx="29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Link để thử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2355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solidFill>
                  <a:schemeClr val="accent1"/>
                </a:solidFill>
              </a:rPr>
              <a:t>Task 733.5 Mở code 733.10 đi kèm. </a:t>
            </a:r>
            <a:r>
              <a:rPr b="1" lang="en">
                <a:solidFill>
                  <a:schemeClr val="accent3"/>
                </a:solidFill>
              </a:rPr>
              <a:t>Thực hiện lệnh trên Console  1 / 2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9" name="Google Shape;69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0" name="Google Shape;7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500" y="1290158"/>
            <a:ext cx="9143999" cy="4017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7645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solidFill>
                  <a:schemeClr val="accent1"/>
                </a:solidFill>
              </a:rPr>
              <a:t>Task 733.5 Thực hiện lệnh trên console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76" name="Google Shape;76;p4"/>
          <p:cNvSpPr txBox="1"/>
          <p:nvPr>
            <p:ph idx="1" type="body"/>
          </p:nvPr>
        </p:nvSpPr>
        <p:spPr>
          <a:xfrm>
            <a:off x="235500" y="3444725"/>
            <a:ext cx="8648400" cy="3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AutoNum type="alphaLcParenR"/>
            </a:pPr>
            <a:r>
              <a:rPr b="1" lang="en" sz="2200">
                <a:solidFill>
                  <a:schemeClr val="accent1"/>
                </a:solidFill>
              </a:rPr>
              <a:t>Thực hiện lại các lệnh </a:t>
            </a:r>
            <a:r>
              <a:rPr b="1" lang="en" sz="2200">
                <a:solidFill>
                  <a:schemeClr val="accent3"/>
                </a:solidFill>
              </a:rPr>
              <a:t>như </a:t>
            </a:r>
            <a:r>
              <a:rPr b="1" lang="en" sz="2200">
                <a:solidFill>
                  <a:schemeClr val="accent1"/>
                </a:solidFill>
              </a:rPr>
              <a:t>mẫu trên</a:t>
            </a:r>
            <a:endParaRPr b="1" sz="2200">
              <a:solidFill>
                <a:schemeClr val="accen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AutoNum type="alphaLcParenR"/>
            </a:pPr>
            <a:r>
              <a:rPr b="1" lang="en" sz="2200">
                <a:solidFill>
                  <a:schemeClr val="accent1"/>
                </a:solidFill>
              </a:rPr>
              <a:t>Chỉnh value của lựa chọn = 2</a:t>
            </a:r>
            <a:endParaRPr b="1" sz="2200">
              <a:solidFill>
                <a:schemeClr val="accen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AutoNum type="alphaLcParenR"/>
            </a:pPr>
            <a:r>
              <a:rPr b="1" lang="en" sz="2200">
                <a:solidFill>
                  <a:schemeClr val="accent1"/>
                </a:solidFill>
              </a:rPr>
              <a:t>Thêm mới lựa chọn “Tím than”, giá trị là 88</a:t>
            </a:r>
            <a:endParaRPr b="1" sz="2200">
              <a:solidFill>
                <a:schemeClr val="accent1"/>
              </a:solidFill>
            </a:endParaRPr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572700"/>
            <a:ext cx="8271770" cy="28332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"/>
          <p:cNvSpPr/>
          <p:nvPr/>
        </p:nvSpPr>
        <p:spPr>
          <a:xfrm>
            <a:off x="6928275" y="2920825"/>
            <a:ext cx="1904100" cy="81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Thêm mới lựa chọn “hồng nhạt” giá trị là 99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4"/>
          <p:cNvSpPr/>
          <p:nvPr/>
        </p:nvSpPr>
        <p:spPr>
          <a:xfrm>
            <a:off x="7309275" y="1950350"/>
            <a:ext cx="2031900" cy="33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Gán value lựa chọn là 3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6852075" y="1112150"/>
            <a:ext cx="2031900" cy="33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Truy vấn element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/>
          <p:nvPr/>
        </p:nvSpPr>
        <p:spPr>
          <a:xfrm>
            <a:off x="7156875" y="1493150"/>
            <a:ext cx="2031900" cy="33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Đọc value được chọn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chemeClr val="accent1"/>
                </a:solidFill>
              </a:rPr>
              <a:t>Task 733.10 a, b, c, d Làm theo mẫu (04 bài)</a:t>
            </a:r>
            <a:endParaRPr>
              <a:solidFill>
                <a:schemeClr val="accent1"/>
              </a:solidFill>
            </a:endParaRPr>
          </a:p>
        </p:txBody>
      </p:sp>
      <p:graphicFrame>
        <p:nvGraphicFramePr>
          <p:cNvPr id="87" name="Google Shape;87;p5"/>
          <p:cNvGraphicFramePr/>
          <p:nvPr/>
        </p:nvGraphicFramePr>
        <p:xfrm>
          <a:off x="171875" y="81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{8637192D-1DF3-4847-9A03-C79D31C3CCE5}</a:tableStyleId>
              </a:tblPr>
              <a:tblGrid>
                <a:gridCol w="391975"/>
                <a:gridCol w="4434025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Yêu cầu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Ghi chú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Làm nút truy vấn phần tử Select </a:t>
                      </a:r>
                      <a:r>
                        <a:rPr b="1" lang="en" sz="1400" u="none" cap="none" strike="noStrike"/>
                        <a:t>chọn tháng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Làm nút Đọc giá trị được chọn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Làm nút Viết value vào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Làm nút Đổ dữ liệu mới vào từ array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Từ tháng 4 đến tháng 12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solidFill>
                  <a:srgbClr val="1155CC"/>
                </a:solidFill>
              </a:rPr>
              <a:t>Task 733.30 Đổi màu theo lựa chọn</a:t>
            </a:r>
            <a:endParaRPr b="1">
              <a:solidFill>
                <a:srgbClr val="1155CC"/>
              </a:solidFill>
            </a:endParaRPr>
          </a:p>
        </p:txBody>
      </p:sp>
      <p:pic>
        <p:nvPicPr>
          <p:cNvPr id="93" name="Google Shape;9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350" y="988400"/>
            <a:ext cx="4040050" cy="180578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94" name="Google Shape;94;p6"/>
          <p:cNvGraphicFramePr/>
          <p:nvPr/>
        </p:nvGraphicFramePr>
        <p:xfrm>
          <a:off x="307750" y="311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{8637192D-1DF3-4847-9A03-C79D31C3CCE5}</a:tableStyleId>
              </a:tblPr>
              <a:tblGrid>
                <a:gridCol w="382850"/>
                <a:gridCol w="8280125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Yêu cầu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Đủ element trên web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Khi load (tải trang) ghi được giá trị hiện tại, id của SELECT ELEMENT,  PARAGRAPH cần đổi màu ra console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Khi ấn nút </a:t>
                      </a:r>
                      <a:r>
                        <a:rPr b="1" lang="en" sz="1400" u="none" cap="none" strike="noStrike"/>
                        <a:t>Đổi màu</a:t>
                      </a:r>
                      <a:r>
                        <a:rPr lang="en" sz="1400" u="none" cap="none" strike="noStrike"/>
                        <a:t> - đổi màu của paragraph theo màu được chọn ở ô select chọn màu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5" name="Google Shape;95;p6"/>
          <p:cNvGraphicFramePr/>
          <p:nvPr/>
        </p:nvGraphicFramePr>
        <p:xfrm>
          <a:off x="5217325" y="88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{8637192D-1DF3-4847-9A03-C79D31C3CCE5}</a:tableStyleId>
              </a:tblPr>
              <a:tblGrid>
                <a:gridCol w="1934025"/>
                <a:gridCol w="19340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Giá trị (value)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Hiện (text)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red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Đỏ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orange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Cam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blue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Xanh Dương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purple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Tím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6" name="Google Shape;96;p6"/>
          <p:cNvSpPr/>
          <p:nvPr/>
        </p:nvSpPr>
        <p:spPr>
          <a:xfrm>
            <a:off x="3707725" y="1107190"/>
            <a:ext cx="1465375" cy="505550"/>
          </a:xfrm>
          <a:custGeom>
            <a:rect b="b" l="l" r="r" t="t"/>
            <a:pathLst>
              <a:path extrusionOk="0" h="20222" w="58615">
                <a:moveTo>
                  <a:pt x="58615" y="1465"/>
                </a:moveTo>
                <a:cubicBezTo>
                  <a:pt x="55880" y="1465"/>
                  <a:pt x="47674" y="1465"/>
                  <a:pt x="42203" y="1465"/>
                </a:cubicBezTo>
                <a:cubicBezTo>
                  <a:pt x="36732" y="1465"/>
                  <a:pt x="32824" y="-1661"/>
                  <a:pt x="25790" y="1465"/>
                </a:cubicBezTo>
                <a:cubicBezTo>
                  <a:pt x="18756" y="4591"/>
                  <a:pt x="4298" y="17096"/>
                  <a:pt x="0" y="20222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1bfbe3283_0_1"/>
          <p:cNvSpPr txBox="1"/>
          <p:nvPr>
            <p:ph type="title"/>
          </p:nvPr>
        </p:nvSpPr>
        <p:spPr>
          <a:xfrm>
            <a:off x="25" y="59650"/>
            <a:ext cx="390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Task 733.35 Nhập hàng</a:t>
            </a:r>
            <a:endParaRPr b="1">
              <a:solidFill>
                <a:schemeClr val="accent1"/>
              </a:solidFill>
            </a:endParaRPr>
          </a:p>
        </p:txBody>
      </p:sp>
      <p:graphicFrame>
        <p:nvGraphicFramePr>
          <p:cNvPr id="102" name="Google Shape;102;g131bfbe3283_0_1"/>
          <p:cNvGraphicFramePr/>
          <p:nvPr/>
        </p:nvGraphicFramePr>
        <p:xfrm>
          <a:off x="126050" y="272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{8797BAA5-3698-44F1-A7BF-61D5A97A1A7E}</a:tableStyleId>
              </a:tblPr>
              <a:tblGrid>
                <a:gridCol w="550575"/>
                <a:gridCol w="83509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yêu cầu với subtask</a:t>
                      </a:r>
                      <a:endParaRPr b="1"/>
                    </a:p>
                  </a:txBody>
                  <a:tcPr marT="9125" marB="91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25" marB="91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Đủ element trên web </a:t>
                      </a:r>
                      <a:endParaRPr/>
                    </a:p>
                  </a:txBody>
                  <a:tcPr marT="9125" marB="9125" marR="91425" marL="91425" anchor="ctr"/>
                </a:tc>
              </a:tr>
              <a:tr h="31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25" marB="91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Khi load (tải trang)  ghi được </a:t>
                      </a:r>
                      <a:r>
                        <a:rPr b="1" lang="en"/>
                        <a:t>giá trị hiện tại</a:t>
                      </a:r>
                      <a:r>
                        <a:rPr lang="en"/>
                        <a:t>, </a:t>
                      </a:r>
                      <a:r>
                        <a:rPr b="1" lang="en"/>
                        <a:t>id</a:t>
                      </a:r>
                      <a:r>
                        <a:rPr lang="en"/>
                        <a:t> của ô select; và </a:t>
                      </a:r>
                      <a:r>
                        <a:rPr b="1" lang="en"/>
                        <a:t>id</a:t>
                      </a:r>
                      <a:r>
                        <a:rPr lang="en"/>
                        <a:t>, </a:t>
                      </a:r>
                      <a:r>
                        <a:rPr b="1" lang="en"/>
                        <a:t>placeholder</a:t>
                      </a:r>
                      <a:r>
                        <a:rPr lang="en"/>
                        <a:t> của ô Số lượng ra Console</a:t>
                      </a:r>
                      <a:endParaRPr/>
                    </a:p>
                  </a:txBody>
                  <a:tcPr marT="9125" marB="9125" marR="91425" marL="91425" anchor="ctr"/>
                </a:tc>
              </a:tr>
              <a:tr h="55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25" marB="91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Khi ấn nút </a:t>
                      </a:r>
                      <a:r>
                        <a:rPr b="1" lang="en"/>
                        <a:t>Lưu  dữ liệu - </a:t>
                      </a:r>
                      <a:r>
                        <a:rPr lang="en"/>
                        <a:t>kiểm tra dữ liệu.  Ô Số lượng phải là số nguyên lớn hơn 0, Ô Mã hàng phải được chọn. (không phải giá trị chọn mặc định là 0).  Cảnh báo nếu cần</a:t>
                      </a:r>
                      <a:endParaRPr/>
                    </a:p>
                  </a:txBody>
                  <a:tcPr marT="9125" marB="91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25" marB="91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Nếu ok, ghi dữ liệu ra console, </a:t>
                      </a:r>
                      <a:endParaRPr/>
                    </a:p>
                  </a:txBody>
                  <a:tcPr marT="9125" marB="9125" marR="91425" marL="91425" anchor="ctr"/>
                </a:tc>
              </a:tr>
            </a:tbl>
          </a:graphicData>
        </a:graphic>
      </p:graphicFrame>
      <p:pic>
        <p:nvPicPr>
          <p:cNvPr id="103" name="Google Shape;103;g131bfbe3283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450" y="632350"/>
            <a:ext cx="3013385" cy="186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104" name="Google Shape;104;g131bfbe3283_0_1"/>
          <p:cNvGraphicFramePr/>
          <p:nvPr/>
        </p:nvGraphicFramePr>
        <p:xfrm>
          <a:off x="4612875" y="68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{BA92B36D-EA15-4A59-BEC2-D834D9BFC12A}</a:tableStyleId>
              </a:tblPr>
              <a:tblGrid>
                <a:gridCol w="569800"/>
                <a:gridCol w="39227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value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text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Chọn mã hàng</a:t>
                      </a:r>
                      <a:endParaRPr sz="12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TVSamsung 4K Crystal UHD 55 inch UA55AU8100</a:t>
                      </a:r>
                      <a:endParaRPr sz="1200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Android Tivi QLED TCL 4K 55 inch 55Q726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Smart Tivi LG 4K 55 inch 55UP7750PTB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Android Tivi Casper 32 inch 32HG5200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Máy lọc nước RO AOSmith C1 4 lõi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Quạt điều hòa Kangaroo KG50F79N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5" name="Google Shape;105;g131bfbe3283_0_1"/>
          <p:cNvSpPr/>
          <p:nvPr/>
        </p:nvSpPr>
        <p:spPr>
          <a:xfrm>
            <a:off x="4030975" y="838200"/>
            <a:ext cx="617225" cy="144775"/>
          </a:xfrm>
          <a:custGeom>
            <a:rect b="b" l="l" r="r" t="t"/>
            <a:pathLst>
              <a:path extrusionOk="0" h="5791" w="24689">
                <a:moveTo>
                  <a:pt x="24689" y="0"/>
                </a:moveTo>
                <a:cubicBezTo>
                  <a:pt x="16670" y="2674"/>
                  <a:pt x="8453" y="5791"/>
                  <a:pt x="0" y="5791"/>
                </a:cubicBezTo>
              </a:path>
            </a:pathLst>
          </a:cu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06" name="Google Shape;106;g131bfbe3283_0_1"/>
          <p:cNvSpPr/>
          <p:nvPr/>
        </p:nvSpPr>
        <p:spPr>
          <a:xfrm>
            <a:off x="42765" y="632470"/>
            <a:ext cx="1305900" cy="522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Đối tượng</a:t>
            </a:r>
            <a:r>
              <a:rPr lang="en" sz="1200"/>
              <a:t>: hangHoa</a:t>
            </a:r>
            <a:endParaRPr sz="1200"/>
          </a:p>
        </p:txBody>
      </p:sp>
      <p:sp>
        <p:nvSpPr>
          <p:cNvPr id="107" name="Google Shape;107;g131bfbe3283_0_1"/>
          <p:cNvSpPr/>
          <p:nvPr/>
        </p:nvSpPr>
        <p:spPr>
          <a:xfrm>
            <a:off x="42765" y="1130995"/>
            <a:ext cx="1305900" cy="743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Property: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maHang: string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soLuong: string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8" name="Google Shape;108;g131bfbe3283_0_1"/>
          <p:cNvSpPr/>
          <p:nvPr/>
        </p:nvSpPr>
        <p:spPr>
          <a:xfrm>
            <a:off x="42765" y="1885375"/>
            <a:ext cx="1305900" cy="629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Phương thức: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(Không có)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1bfbe3283_0_12"/>
          <p:cNvSpPr txBox="1"/>
          <p:nvPr>
            <p:ph type="title"/>
          </p:nvPr>
        </p:nvSpPr>
        <p:spPr>
          <a:xfrm>
            <a:off x="0" y="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Task 733.40 Thông tin học sinh</a:t>
            </a:r>
            <a:endParaRPr b="1">
              <a:solidFill>
                <a:schemeClr val="accent1"/>
              </a:solidFill>
            </a:endParaRPr>
          </a:p>
        </p:txBody>
      </p:sp>
      <p:pic>
        <p:nvPicPr>
          <p:cNvPr id="114" name="Google Shape;114;g131bfbe3283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7500" y="78675"/>
            <a:ext cx="4010025" cy="23717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115" name="Google Shape;115;g131bfbe3283_0_12"/>
          <p:cNvGraphicFramePr/>
          <p:nvPr/>
        </p:nvGraphicFramePr>
        <p:xfrm>
          <a:off x="126050" y="272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{8797BAA5-3698-44F1-A7BF-61D5A97A1A7E}</a:tableStyleId>
              </a:tblPr>
              <a:tblGrid>
                <a:gridCol w="550575"/>
                <a:gridCol w="83509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25" marB="91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Yêu cầu với subtask</a:t>
                      </a:r>
                      <a:endParaRPr b="1"/>
                    </a:p>
                  </a:txBody>
                  <a:tcPr marT="9125" marB="91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25" marB="91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Đủ element trên web (Lớp lựa chọn từ 1 đến 12; Giới tính có Nam và Nữ)</a:t>
                      </a:r>
                      <a:endParaRPr/>
                    </a:p>
                  </a:txBody>
                  <a:tcPr marT="9125" marB="9125" marR="91425" marL="91425" anchor="ctr"/>
                </a:tc>
              </a:tr>
              <a:tr h="31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25" marB="91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Khi load (tải trang)  ghi được giá trị hiện tại, id của các ô select; và id và placeholder các ô input  ra console </a:t>
                      </a:r>
                      <a:endParaRPr/>
                    </a:p>
                  </a:txBody>
                  <a:tcPr marT="9125" marB="9125" marR="91425" marL="91425" anchor="ctr"/>
                </a:tc>
              </a:tr>
              <a:tr h="55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25" marB="91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Khi ấn nút </a:t>
                      </a:r>
                      <a:r>
                        <a:rPr b="1" lang="en"/>
                        <a:t>Gửi dữ liệu - </a:t>
                      </a:r>
                      <a:r>
                        <a:rPr lang="en"/>
                        <a:t>kiểm tra dữ liệu phải không rỗng; năm sinh phải là số lớn hơn 1990;  Lớp và Giới tính và được chọn (khác giá trị mặc định ban đầu, ví dụ với lớp giá trị mặc định là 0). Cảnh báo nếu cần</a:t>
                      </a:r>
                      <a:endParaRPr/>
                    </a:p>
                  </a:txBody>
                  <a:tcPr marT="9125" marB="91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25" marB="91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Nếu ok, ghi dữ liệu ra console, </a:t>
                      </a:r>
                      <a:endParaRPr/>
                    </a:p>
                  </a:txBody>
                  <a:tcPr marT="9125" marB="9125" marR="91425" marL="91425" anchor="ctr"/>
                </a:tc>
              </a:tr>
            </a:tbl>
          </a:graphicData>
        </a:graphic>
      </p:graphicFrame>
      <p:graphicFrame>
        <p:nvGraphicFramePr>
          <p:cNvPr id="116" name="Google Shape;116;g131bfbe3283_0_12"/>
          <p:cNvGraphicFramePr/>
          <p:nvPr/>
        </p:nvGraphicFramePr>
        <p:xfrm>
          <a:off x="58625" y="620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{8797BAA5-3698-44F1-A7BF-61D5A97A1A7E}</a:tableStyleId>
              </a:tblPr>
              <a:tblGrid>
                <a:gridCol w="1392425"/>
                <a:gridCol w="1275175"/>
              </a:tblGrid>
              <a:tr h="32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text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2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chọn lớp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Lớp 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…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...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32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Lớp 12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7" name="Google Shape;117;g131bfbe3283_0_12"/>
          <p:cNvSpPr/>
          <p:nvPr/>
        </p:nvSpPr>
        <p:spPr>
          <a:xfrm>
            <a:off x="2725900" y="657807"/>
            <a:ext cx="2667000" cy="588600"/>
          </a:xfrm>
          <a:custGeom>
            <a:rect b="b" l="l" r="r" t="t"/>
            <a:pathLst>
              <a:path extrusionOk="0" h="23544" w="106680">
                <a:moveTo>
                  <a:pt x="0" y="6546"/>
                </a:moveTo>
                <a:cubicBezTo>
                  <a:pt x="6643" y="5471"/>
                  <a:pt x="26084" y="-293"/>
                  <a:pt x="39859" y="98"/>
                </a:cubicBezTo>
                <a:cubicBezTo>
                  <a:pt x="53634" y="489"/>
                  <a:pt x="71511" y="4983"/>
                  <a:pt x="82648" y="8891"/>
                </a:cubicBezTo>
                <a:cubicBezTo>
                  <a:pt x="93785" y="12799"/>
                  <a:pt x="102675" y="21102"/>
                  <a:pt x="106680" y="2354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18" name="Google Shape;118;g131bfbe3283_0_12"/>
          <p:cNvSpPr/>
          <p:nvPr/>
        </p:nvSpPr>
        <p:spPr>
          <a:xfrm>
            <a:off x="2885025" y="833815"/>
            <a:ext cx="1681200" cy="351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Đối tượng: Person</a:t>
            </a:r>
            <a:endParaRPr/>
          </a:p>
        </p:txBody>
      </p:sp>
      <p:sp>
        <p:nvSpPr>
          <p:cNvPr id="119" name="Google Shape;119;g131bfbe3283_0_12"/>
          <p:cNvSpPr/>
          <p:nvPr/>
        </p:nvSpPr>
        <p:spPr>
          <a:xfrm>
            <a:off x="2885025" y="1158250"/>
            <a:ext cx="1681200" cy="1077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Property: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hoVaTen: string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namSinh: string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lop:string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gioiTinh: string</a:t>
            </a:r>
            <a:endParaRPr/>
          </a:p>
        </p:txBody>
      </p:sp>
      <p:sp>
        <p:nvSpPr>
          <p:cNvPr id="120" name="Google Shape;120;g131bfbe3283_0_12"/>
          <p:cNvSpPr/>
          <p:nvPr/>
        </p:nvSpPr>
        <p:spPr>
          <a:xfrm>
            <a:off x="2877425" y="2243515"/>
            <a:ext cx="1994100" cy="351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Phương thức:</a:t>
            </a:r>
            <a:r>
              <a:rPr lang="en" sz="1200"/>
              <a:t>(Không có)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1bfbe3283_0_23"/>
          <p:cNvSpPr txBox="1"/>
          <p:nvPr>
            <p:ph type="title"/>
          </p:nvPr>
        </p:nvSpPr>
        <p:spPr>
          <a:xfrm>
            <a:off x="0" y="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820">
                <a:solidFill>
                  <a:schemeClr val="accent1"/>
                </a:solidFill>
              </a:rPr>
              <a:t>Task 733.45 Gửi học sinh vào danh sách</a:t>
            </a:r>
            <a:endParaRPr b="1" sz="1820">
              <a:solidFill>
                <a:schemeClr val="accent1"/>
              </a:solidFill>
            </a:endParaRPr>
          </a:p>
        </p:txBody>
      </p:sp>
      <p:pic>
        <p:nvPicPr>
          <p:cNvPr id="126" name="Google Shape;126;g131bfbe3283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7500" y="78675"/>
            <a:ext cx="4010025" cy="23717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127" name="Google Shape;127;g131bfbe3283_0_23"/>
          <p:cNvGraphicFramePr/>
          <p:nvPr/>
        </p:nvGraphicFramePr>
        <p:xfrm>
          <a:off x="126050" y="272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{8797BAA5-3698-44F1-A7BF-61D5A97A1A7E}</a:tableStyleId>
              </a:tblPr>
              <a:tblGrid>
                <a:gridCol w="393700"/>
                <a:gridCol w="7848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25" marB="91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Yêu cầu</a:t>
                      </a:r>
                      <a:endParaRPr b="1" sz="1200"/>
                    </a:p>
                  </a:txBody>
                  <a:tcPr marT="9125" marB="9125" marR="91425" marL="91425"/>
                </a:tc>
              </a:tr>
              <a:tr h="22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25" marB="91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Đủ element trên web (Lớp lựa chọn từ 1 đến 12; Giới tính có Nam và Nữ)</a:t>
                      </a:r>
                      <a:endParaRPr sz="1200"/>
                    </a:p>
                  </a:txBody>
                  <a:tcPr marT="9125" marB="9125" marR="91425" marL="91425"/>
                </a:tc>
              </a:tr>
              <a:tr h="29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25" marB="91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Khi load ghi được giá trị hiện tại, id của các ô select; và id và placeholder các ô input  ra console </a:t>
                      </a:r>
                      <a:endParaRPr sz="1200"/>
                    </a:p>
                  </a:txBody>
                  <a:tcPr marT="9125" marB="9125" marR="91425" marL="91425"/>
                </a:tc>
              </a:tr>
              <a:tr h="55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25" marB="91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Khi ấn nút </a:t>
                      </a:r>
                      <a:r>
                        <a:rPr b="1" lang="en" sz="1200"/>
                        <a:t>Gửi dữ liệu - Đọc dữ liệu vào đối tượng Học sinh - Viết và gọi hàm </a:t>
                      </a:r>
                      <a:r>
                        <a:rPr lang="en" sz="1200"/>
                        <a:t>kiểm tra dữ liệu. (tham số  là đối tượng đọc được). </a:t>
                      </a:r>
                      <a:br>
                        <a:rPr lang="en" sz="1200"/>
                      </a:br>
                      <a:r>
                        <a:rPr lang="en" sz="1200"/>
                        <a:t>Yêu cầu  phải không rỗng; năm sinh phải là số lớn hơn 1990;  Lớp và Giới tính và được chọn (khác giá trị mặc định). Cảnh báo nếu cần</a:t>
                      </a:r>
                      <a:endParaRPr sz="1200"/>
                    </a:p>
                  </a:txBody>
                  <a:tcPr marT="9125" marB="91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25" marB="91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Nếu ok, thêm dữ liệu như một đối tượng học sinh  vào 01 array đối tượng học sinh được định nghĩa như Global variable</a:t>
                      </a:r>
                      <a:endParaRPr sz="1200"/>
                    </a:p>
                  </a:txBody>
                  <a:tcPr marT="9125" marB="91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25" marB="91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Ấn nút liệt kê DS, thì ghi hết các Học sinh đã Gửi ra console.log</a:t>
                      </a:r>
                      <a:endParaRPr sz="1200"/>
                    </a:p>
                  </a:txBody>
                  <a:tcPr marT="9125" marB="9125" marR="91425" marL="91425"/>
                </a:tc>
              </a:tr>
            </a:tbl>
          </a:graphicData>
        </a:graphic>
      </p:graphicFrame>
      <p:graphicFrame>
        <p:nvGraphicFramePr>
          <p:cNvPr id="128" name="Google Shape;128;g131bfbe3283_0_23"/>
          <p:cNvGraphicFramePr/>
          <p:nvPr/>
        </p:nvGraphicFramePr>
        <p:xfrm>
          <a:off x="58625" y="620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{8797BAA5-3698-44F1-A7BF-61D5A97A1A7E}</a:tableStyleId>
              </a:tblPr>
              <a:tblGrid>
                <a:gridCol w="1392425"/>
                <a:gridCol w="1275175"/>
              </a:tblGrid>
              <a:tr h="32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text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2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chọn lớp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Lớp 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Lớp 12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9" name="Google Shape;129;g131bfbe3283_0_23"/>
          <p:cNvSpPr/>
          <p:nvPr/>
        </p:nvSpPr>
        <p:spPr>
          <a:xfrm>
            <a:off x="2725900" y="657807"/>
            <a:ext cx="2667000" cy="588600"/>
          </a:xfrm>
          <a:custGeom>
            <a:rect b="b" l="l" r="r" t="t"/>
            <a:pathLst>
              <a:path extrusionOk="0" h="23544" w="106680">
                <a:moveTo>
                  <a:pt x="0" y="6546"/>
                </a:moveTo>
                <a:cubicBezTo>
                  <a:pt x="6643" y="5471"/>
                  <a:pt x="26084" y="-293"/>
                  <a:pt x="39859" y="98"/>
                </a:cubicBezTo>
                <a:cubicBezTo>
                  <a:pt x="53634" y="489"/>
                  <a:pt x="71511" y="4983"/>
                  <a:pt x="82648" y="8891"/>
                </a:cubicBezTo>
                <a:cubicBezTo>
                  <a:pt x="93785" y="12799"/>
                  <a:pt x="102675" y="21102"/>
                  <a:pt x="106680" y="2354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30" name="Google Shape;130;g131bfbe3283_0_23"/>
          <p:cNvSpPr/>
          <p:nvPr/>
        </p:nvSpPr>
        <p:spPr>
          <a:xfrm>
            <a:off x="5143500" y="2000850"/>
            <a:ext cx="1054800" cy="29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Liệt kê DS</a:t>
            </a:r>
            <a:endParaRPr/>
          </a:p>
        </p:txBody>
      </p:sp>
      <p:sp>
        <p:nvSpPr>
          <p:cNvPr id="131" name="Google Shape;131;g131bfbe3283_0_23"/>
          <p:cNvSpPr/>
          <p:nvPr/>
        </p:nvSpPr>
        <p:spPr>
          <a:xfrm>
            <a:off x="2885025" y="833815"/>
            <a:ext cx="1681200" cy="351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Đối tượng: Person</a:t>
            </a:r>
            <a:endParaRPr/>
          </a:p>
        </p:txBody>
      </p:sp>
      <p:sp>
        <p:nvSpPr>
          <p:cNvPr id="132" name="Google Shape;132;g131bfbe3283_0_23"/>
          <p:cNvSpPr/>
          <p:nvPr/>
        </p:nvSpPr>
        <p:spPr>
          <a:xfrm>
            <a:off x="2885025" y="1158250"/>
            <a:ext cx="1681200" cy="1077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Property: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hoVaTen: string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namSinh: string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lop:string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gioiTinh: string</a:t>
            </a:r>
            <a:endParaRPr/>
          </a:p>
        </p:txBody>
      </p:sp>
      <p:sp>
        <p:nvSpPr>
          <p:cNvPr id="133" name="Google Shape;133;g131bfbe3283_0_23"/>
          <p:cNvSpPr/>
          <p:nvPr/>
        </p:nvSpPr>
        <p:spPr>
          <a:xfrm>
            <a:off x="2877425" y="2243515"/>
            <a:ext cx="1994100" cy="351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Phương thức:</a:t>
            </a:r>
            <a:r>
              <a:rPr lang="en" sz="1200"/>
              <a:t>(Không có)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