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g0hIJw+k1iWaE5KJfaIay6qcC4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3FC4C0-CA22-44BC-BFC1-3B4E95E26B8C}">
  <a:tblStyle styleId="{433FC4C0-CA22-44BC-BFC1-3B4E95E26B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7754A92-5E3B-4A00-94B6-A5DFAFAC565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cf6277f3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3cf6277f3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cf6277f3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3cf6277f3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cf6277f3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cf6277f3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cf6277f3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cf6277f3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cf6277f3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cf6277f3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cf6277f3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cf6277f3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85a118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85a118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cf6277f3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cf6277f3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cf6277f3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cf6277f3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cf6277f3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cf6277f3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c855db1a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c855db1a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cf6277f3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cf6277f3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cf6277f3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cf6277f3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cf6277f3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cf6277f3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cf6277f3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cf6277f3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cf6277f3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cf6277f3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cf6277f3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cf6277f3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cf6277f3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cf6277f3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cf6277f3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cf6277f3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3cf6277f3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3cf6277f3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cf6277f3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cf6277f3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cf6277f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cf6277f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cf6277f3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cf6277f3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cf6277f3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cf6277f3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cf6277f3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cf6277f3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cf6277f3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3cf6277f3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cf6277f3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cf6277f3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3cf6277f3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3cf6277f3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cf6277f3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3cf6277f3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cf6277f3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3cf6277f3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3cf6277f3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3cf6277f3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cf6277f3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cf6277f3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cf6277f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cf6277f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cf6277f3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cf6277f3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cf6277f3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cf6277f3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c855db1a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c855db1a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cf6277f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cf6277f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f6277f3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cf6277f3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cf6277f3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3cf6277f3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cf6277f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3cf6277f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d3b6f8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d3b6f8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s://drive.google.com/drive/folders/1YMOzv-LrrTq0BvYi9mKfslW4glVIL82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d/1K0l-cjn4aT_isEDwfpWVARh4rU484wu3/edit" TargetMode="External"/><Relationship Id="rId4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presentation/d/1K0l-cjn4aT_isEDwfpWVARh4rU484wu3/edit" TargetMode="External"/><Relationship Id="rId4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presentation/d/1K0l-cjn4aT_isEDwfpWVARh4rU484wu3/edit" TargetMode="External"/><Relationship Id="rId4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presentation/d/1K0l-cjn4aT_isEDwfpWVARh4rU484wu3/edit" TargetMode="External"/><Relationship Id="rId4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presentation/d/1K0l-cjn4aT_isEDwfpWVARh4rU484wu3/edit" TargetMode="External"/><Relationship Id="rId4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presentation/d/1QA8FwBQecQX1wiwiBbF0xnEX9PsDHFJPUsjxRqKBUFU/edit#slide=id.g12c8dbd573a_0_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39.xml"/><Relationship Id="rId4" Type="http://schemas.openxmlformats.org/officeDocument/2006/relationships/slide" Target="/ppt/slides/slide38.xml"/><Relationship Id="rId5" Type="http://schemas.openxmlformats.org/officeDocument/2006/relationships/slide" Target="/ppt/slides/slide40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9.xml"/><Relationship Id="rId4" Type="http://schemas.openxmlformats.org/officeDocument/2006/relationships/slide" Target="/ppt/slides/slide38.xml"/><Relationship Id="rId5" Type="http://schemas.openxmlformats.org/officeDocument/2006/relationships/slide" Target="/ppt/slides/slide3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38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200">
                <a:solidFill>
                  <a:schemeClr val="accent1"/>
                </a:solidFill>
              </a:rPr>
              <a:t>JS basic skills </a:t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300"/>
              <a:t>Hàm - Function</a:t>
            </a:r>
            <a:endParaRPr sz="4300"/>
          </a:p>
        </p:txBody>
      </p:sp>
      <p:sp>
        <p:nvSpPr>
          <p:cNvPr id="55" name="Google Shape;55;p1"/>
          <p:cNvSpPr/>
          <p:nvPr/>
        </p:nvSpPr>
        <p:spPr>
          <a:xfrm>
            <a:off x="930375" y="2447450"/>
            <a:ext cx="7663800" cy="171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Hàm (function) là một đoạn code được viết sẵn để thực hiện một việc gì đó. </a:t>
            </a:r>
            <a:endParaRPr b="1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Mục tiêu: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01) Chia để trị: chia nhỏ code thành những phần nhỏ hơn, để viết cho dễ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02) Dùng lại nhiều lần: cùng 1 đoạn code, không phải viết lại nhiều lần.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488" y="219700"/>
            <a:ext cx="13430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10575" y="4579800"/>
            <a:ext cx="39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LINK VÀO FOLDER SLIDE VÀ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f6277f3e_0_121"/>
          <p:cNvSpPr txBox="1"/>
          <p:nvPr>
            <p:ph type="title"/>
          </p:nvPr>
        </p:nvSpPr>
        <p:spPr>
          <a:xfrm>
            <a:off x="49625" y="0"/>
            <a:ext cx="905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20"/>
              <a:t>Các bạn lấy Ví dụ</a:t>
            </a:r>
            <a:r>
              <a:rPr lang="en" sz="2420">
                <a:solidFill>
                  <a:schemeClr val="accent1"/>
                </a:solidFill>
              </a:rPr>
              <a:t> thực tế</a:t>
            </a:r>
            <a:r>
              <a:rPr b="1" lang="en" sz="2420"/>
              <a:t> (liên hệ): Gọi hàm, hàm gọi hàm</a:t>
            </a:r>
            <a:endParaRPr b="1" sz="2420"/>
          </a:p>
        </p:txBody>
      </p:sp>
      <p:graphicFrame>
        <p:nvGraphicFramePr>
          <p:cNvPr id="198" name="Google Shape;198;g13cf6277f3e_0_121"/>
          <p:cNvGraphicFramePr/>
          <p:nvPr/>
        </p:nvGraphicFramePr>
        <p:xfrm>
          <a:off x="2115300" y="102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{B7754A92-5E3B-4A00-94B6-A5DFAFAC5658}</a:tableStyleId>
              </a:tblPr>
              <a:tblGrid>
                <a:gridCol w="1109825"/>
                <a:gridCol w="1719075"/>
                <a:gridCol w="1583975"/>
                <a:gridCol w="1804600"/>
              </a:tblGrid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FF9900"/>
                          </a:solidFill>
                        </a:rPr>
                        <a:t>Khai báo  hàm(tên và nhiều lệnh viết sẵn)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65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chemeClr val="accent4"/>
                          </a:solidFill>
                        </a:rPr>
                        <a:t>Gọi/ Sử dụng </a:t>
                      </a:r>
                      <a:r>
                        <a:rPr b="1" lang="en" sz="800" u="none" cap="none" strike="noStrike"/>
                        <a:t>khi nào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g13cf6277f3e_0_121"/>
          <p:cNvSpPr txBox="1"/>
          <p:nvPr/>
        </p:nvSpPr>
        <p:spPr>
          <a:xfrm>
            <a:off x="1893250" y="562650"/>
            <a:ext cx="6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gọi hàm trong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sự kiện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hoặc trong hàm này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gọi hàm khác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3cf6277f3e_0_121"/>
          <p:cNvSpPr/>
          <p:nvPr/>
        </p:nvSpPr>
        <p:spPr>
          <a:xfrm>
            <a:off x="34025" y="1024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3cf6277f3e_0_121"/>
          <p:cNvSpPr/>
          <p:nvPr/>
        </p:nvSpPr>
        <p:spPr>
          <a:xfrm>
            <a:off x="34025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2: Gọi Hàm 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3cf6277f3e_0_121"/>
          <p:cNvSpPr/>
          <p:nvPr/>
        </p:nvSpPr>
        <p:spPr>
          <a:xfrm>
            <a:off x="34025" y="2929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g13cf6277f3e_0_121"/>
          <p:cNvCxnSpPr>
            <a:endCxn id="200" idx="0"/>
          </p:cNvCxnSpPr>
          <p:nvPr/>
        </p:nvCxnSpPr>
        <p:spPr>
          <a:xfrm flipH="1">
            <a:off x="476225" y="548175"/>
            <a:ext cx="51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g13cf6277f3e_0_121"/>
          <p:cNvCxnSpPr>
            <a:stCxn id="200" idx="4"/>
            <a:endCxn id="201" idx="0"/>
          </p:cNvCxnSpPr>
          <p:nvPr/>
        </p:nvCxnSpPr>
        <p:spPr>
          <a:xfrm>
            <a:off x="476225" y="15975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g13cf6277f3e_0_121"/>
          <p:cNvCxnSpPr>
            <a:stCxn id="202" idx="4"/>
          </p:cNvCxnSpPr>
          <p:nvPr/>
        </p:nvCxnSpPr>
        <p:spPr>
          <a:xfrm>
            <a:off x="476225" y="35025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g13cf6277f3e_0_121"/>
          <p:cNvSpPr/>
          <p:nvPr/>
        </p:nvSpPr>
        <p:spPr>
          <a:xfrm>
            <a:off x="1096800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Hàm 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g13cf6277f3e_0_121"/>
          <p:cNvCxnSpPr>
            <a:stCxn id="201" idx="6"/>
            <a:endCxn id="206" idx="2"/>
          </p:cNvCxnSpPr>
          <p:nvPr/>
        </p:nvCxnSpPr>
        <p:spPr>
          <a:xfrm>
            <a:off x="918425" y="2225625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g13cf6277f3e_0_121"/>
          <p:cNvCxnSpPr>
            <a:stCxn id="206" idx="4"/>
            <a:endCxn id="202" idx="6"/>
          </p:cNvCxnSpPr>
          <p:nvPr/>
        </p:nvCxnSpPr>
        <p:spPr>
          <a:xfrm rot="5400000">
            <a:off x="876450" y="2553825"/>
            <a:ext cx="704400" cy="6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9" name="Google Shape;209;g13cf6277f3e_0_121"/>
          <p:cNvSpPr/>
          <p:nvPr/>
        </p:nvSpPr>
        <p:spPr>
          <a:xfrm>
            <a:off x="456375" y="3973900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hàm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3cf6277f3e_0_121"/>
          <p:cNvSpPr txBox="1"/>
          <p:nvPr/>
        </p:nvSpPr>
        <p:spPr>
          <a:xfrm>
            <a:off x="1893250" y="4753650"/>
            <a:ext cx="6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gọi hàm khi “thích thì gọi”: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ví dụ gọi từ console =  đi siêu thị khi thích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cf6277f3e_0_138"/>
          <p:cNvSpPr txBox="1"/>
          <p:nvPr>
            <p:ph type="title"/>
          </p:nvPr>
        </p:nvSpPr>
        <p:spPr>
          <a:xfrm>
            <a:off x="-32550" y="-59475"/>
            <a:ext cx="730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3846"/>
              <a:buNone/>
            </a:pPr>
            <a:r>
              <a:rPr b="1" lang="en" sz="1820"/>
              <a:t>Ví dụ thực tế: </a:t>
            </a:r>
            <a:r>
              <a:rPr b="1" lang="en" sz="1820">
                <a:solidFill>
                  <a:schemeClr val="accent1"/>
                </a:solidFill>
              </a:rPr>
              <a:t>Vòng lặp - </a:t>
            </a:r>
            <a:r>
              <a:rPr b="1" lang="en" sz="1820"/>
              <a:t>trong ví dụ thực tế</a:t>
            </a:r>
            <a:r>
              <a:rPr b="1" lang="en" sz="1820">
                <a:solidFill>
                  <a:schemeClr val="accent1"/>
                </a:solidFill>
              </a:rPr>
              <a:t>: </a:t>
            </a:r>
            <a:r>
              <a:rPr b="1" lang="en" sz="1820">
                <a:solidFill>
                  <a:schemeClr val="accent4"/>
                </a:solidFill>
              </a:rPr>
              <a:t>Điểm danh sinh viên</a:t>
            </a:r>
            <a:endParaRPr b="1" sz="1820">
              <a:solidFill>
                <a:schemeClr val="accent4"/>
              </a:solidFill>
            </a:endParaRPr>
          </a:p>
        </p:txBody>
      </p:sp>
      <p:grpSp>
        <p:nvGrpSpPr>
          <p:cNvPr id="216" name="Google Shape;216;g13cf6277f3e_0_138"/>
          <p:cNvGrpSpPr/>
          <p:nvPr/>
        </p:nvGrpSpPr>
        <p:grpSpPr>
          <a:xfrm>
            <a:off x="5672825" y="624200"/>
            <a:ext cx="3116450" cy="3922400"/>
            <a:chOff x="5672825" y="624200"/>
            <a:chExt cx="3116450" cy="3922400"/>
          </a:xfrm>
        </p:grpSpPr>
        <p:sp>
          <p:nvSpPr>
            <p:cNvPr id="217" name="Google Shape;217;g13cf6277f3e_0_138"/>
            <p:cNvSpPr/>
            <p:nvPr/>
          </p:nvSpPr>
          <p:spPr>
            <a:xfrm>
              <a:off x="6375350" y="905000"/>
              <a:ext cx="1392500" cy="9032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Điều kiện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13cf6277f3e_0_138"/>
            <p:cNvSpPr/>
            <p:nvPr/>
          </p:nvSpPr>
          <p:spPr>
            <a:xfrm>
              <a:off x="5672825" y="2015475"/>
              <a:ext cx="974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  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g13cf6277f3e_0_138"/>
            <p:cNvCxnSpPr>
              <a:stCxn id="217" idx="3"/>
              <a:endCxn id="220" idx="6"/>
            </p:cNvCxnSpPr>
            <p:nvPr/>
          </p:nvCxnSpPr>
          <p:spPr>
            <a:xfrm flipH="1">
              <a:off x="7662850" y="1356625"/>
              <a:ext cx="105000" cy="1859700"/>
            </a:xfrm>
            <a:prstGeom prst="bentConnector3">
              <a:avLst>
                <a:gd fmla="val -15266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1" name="Google Shape;221;g13cf6277f3e_0_138"/>
            <p:cNvCxnSpPr>
              <a:stCxn id="217" idx="1"/>
              <a:endCxn id="218" idx="0"/>
            </p:cNvCxnSpPr>
            <p:nvPr/>
          </p:nvCxnSpPr>
          <p:spPr>
            <a:xfrm flipH="1">
              <a:off x="6159950" y="1356625"/>
              <a:ext cx="215400" cy="658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20" name="Google Shape;220;g13cf6277f3e_0_138"/>
            <p:cNvSpPr/>
            <p:nvPr/>
          </p:nvSpPr>
          <p:spPr>
            <a:xfrm>
              <a:off x="6688525" y="2929875"/>
              <a:ext cx="974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 tiếp theo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3cf6277f3e_0_138"/>
            <p:cNvSpPr txBox="1"/>
            <p:nvPr/>
          </p:nvSpPr>
          <p:spPr>
            <a:xfrm>
              <a:off x="5932075" y="956375"/>
              <a:ext cx="65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đúng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3cf6277f3e_0_138"/>
            <p:cNvSpPr txBox="1"/>
            <p:nvPr/>
          </p:nvSpPr>
          <p:spPr>
            <a:xfrm>
              <a:off x="7608475" y="727775"/>
              <a:ext cx="118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Sai (hết vòng lặp)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g13cf6277f3e_0_138"/>
            <p:cNvCxnSpPr>
              <a:endCxn id="217" idx="0"/>
            </p:cNvCxnSpPr>
            <p:nvPr/>
          </p:nvCxnSpPr>
          <p:spPr>
            <a:xfrm flipH="1">
              <a:off x="7071600" y="624200"/>
              <a:ext cx="132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5" name="Google Shape;225;g13cf6277f3e_0_138"/>
            <p:cNvCxnSpPr>
              <a:stCxn id="218" idx="6"/>
              <a:endCxn id="217" idx="2"/>
            </p:cNvCxnSpPr>
            <p:nvPr/>
          </p:nvCxnSpPr>
          <p:spPr>
            <a:xfrm flipH="1" rot="10800000">
              <a:off x="6647225" y="1808325"/>
              <a:ext cx="424500" cy="493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26" name="Google Shape;226;g13cf6277f3e_0_138"/>
            <p:cNvCxnSpPr/>
            <p:nvPr/>
          </p:nvCxnSpPr>
          <p:spPr>
            <a:xfrm>
              <a:off x="7196525" y="3502575"/>
              <a:ext cx="0" cy="23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7" name="Google Shape;227;g13cf6277f3e_0_138"/>
            <p:cNvSpPr/>
            <p:nvPr/>
          </p:nvSpPr>
          <p:spPr>
            <a:xfrm>
              <a:off x="6628575" y="3973900"/>
              <a:ext cx="8844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Vòng lặp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g13cf6277f3e_0_138"/>
          <p:cNvGrpSpPr/>
          <p:nvPr/>
        </p:nvGrpSpPr>
        <p:grpSpPr>
          <a:xfrm>
            <a:off x="372675" y="624200"/>
            <a:ext cx="4628800" cy="3922400"/>
            <a:chOff x="4106475" y="624200"/>
            <a:chExt cx="4628800" cy="3922400"/>
          </a:xfrm>
        </p:grpSpPr>
        <p:sp>
          <p:nvSpPr>
            <p:cNvPr id="229" name="Google Shape;229;g13cf6277f3e_0_138"/>
            <p:cNvSpPr/>
            <p:nvPr/>
          </p:nvSpPr>
          <p:spPr>
            <a:xfrm>
              <a:off x="6098000" y="905000"/>
              <a:ext cx="1811825" cy="9032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Còn HS trong danh sách lớp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13cf6277f3e_0_138"/>
            <p:cNvSpPr/>
            <p:nvPr/>
          </p:nvSpPr>
          <p:spPr>
            <a:xfrm>
              <a:off x="4106475" y="2015475"/>
              <a:ext cx="1778700" cy="768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 Gọi tên;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 Ghi sổ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g13cf6277f3e_0_138"/>
            <p:cNvCxnSpPr>
              <a:stCxn id="229" idx="3"/>
              <a:endCxn id="232" idx="6"/>
            </p:cNvCxnSpPr>
            <p:nvPr/>
          </p:nvCxnSpPr>
          <p:spPr>
            <a:xfrm flipH="1">
              <a:off x="7662925" y="1356625"/>
              <a:ext cx="246900" cy="1859700"/>
            </a:xfrm>
            <a:prstGeom prst="bentConnector3">
              <a:avLst>
                <a:gd fmla="val -1608718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33" name="Google Shape;233;g13cf6277f3e_0_138"/>
            <p:cNvCxnSpPr>
              <a:stCxn id="229" idx="1"/>
              <a:endCxn id="230" idx="0"/>
            </p:cNvCxnSpPr>
            <p:nvPr/>
          </p:nvCxnSpPr>
          <p:spPr>
            <a:xfrm flipH="1">
              <a:off x="4995800" y="1356625"/>
              <a:ext cx="1102200" cy="658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32" name="Google Shape;232;g13cf6277f3e_0_138"/>
            <p:cNvSpPr/>
            <p:nvPr/>
          </p:nvSpPr>
          <p:spPr>
            <a:xfrm>
              <a:off x="6688525" y="2929875"/>
              <a:ext cx="974400" cy="57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Dạy học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13cf6277f3e_0_138"/>
            <p:cNvSpPr txBox="1"/>
            <p:nvPr/>
          </p:nvSpPr>
          <p:spPr>
            <a:xfrm>
              <a:off x="5932075" y="956375"/>
              <a:ext cx="65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đúng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3cf6277f3e_0_138"/>
            <p:cNvSpPr txBox="1"/>
            <p:nvPr/>
          </p:nvSpPr>
          <p:spPr>
            <a:xfrm>
              <a:off x="7760875" y="803975"/>
              <a:ext cx="974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Sai (hết danh sách)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6" name="Google Shape;236;g13cf6277f3e_0_138"/>
            <p:cNvCxnSpPr>
              <a:endCxn id="229" idx="0"/>
            </p:cNvCxnSpPr>
            <p:nvPr/>
          </p:nvCxnSpPr>
          <p:spPr>
            <a:xfrm flipH="1">
              <a:off x="7003913" y="624200"/>
              <a:ext cx="13200" cy="28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7" name="Google Shape;237;g13cf6277f3e_0_138"/>
            <p:cNvCxnSpPr>
              <a:stCxn id="230" idx="6"/>
              <a:endCxn id="229" idx="2"/>
            </p:cNvCxnSpPr>
            <p:nvPr/>
          </p:nvCxnSpPr>
          <p:spPr>
            <a:xfrm flipH="1" rot="10800000">
              <a:off x="5885175" y="1808325"/>
              <a:ext cx="1118700" cy="591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38" name="Google Shape;238;g13cf6277f3e_0_138"/>
            <p:cNvCxnSpPr/>
            <p:nvPr/>
          </p:nvCxnSpPr>
          <p:spPr>
            <a:xfrm>
              <a:off x="7196525" y="3502575"/>
              <a:ext cx="0" cy="23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9" name="Google Shape;239;g13cf6277f3e_0_138"/>
            <p:cNvSpPr/>
            <p:nvPr/>
          </p:nvSpPr>
          <p:spPr>
            <a:xfrm>
              <a:off x="5837225" y="3973900"/>
              <a:ext cx="19896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Điểm danh </a:t>
              </a:r>
              <a:endParaRPr b="1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1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Sinh viên</a:t>
              </a:r>
              <a:endParaRPr b="1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cf6277f3e_0_166"/>
          <p:cNvSpPr txBox="1"/>
          <p:nvPr>
            <p:ph type="title"/>
          </p:nvPr>
        </p:nvSpPr>
        <p:spPr>
          <a:xfrm>
            <a:off x="75275" y="-48700"/>
            <a:ext cx="438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/>
              <a:t>Liên hệ thực tế:</a:t>
            </a:r>
            <a:r>
              <a:rPr b="1" lang="en" sz="2020">
                <a:solidFill>
                  <a:schemeClr val="accent1"/>
                </a:solidFill>
              </a:rPr>
              <a:t> rẽ nhánh (if-else)</a:t>
            </a:r>
            <a:endParaRPr b="1" sz="2020">
              <a:solidFill>
                <a:schemeClr val="accent1"/>
              </a:solidFill>
            </a:endParaRPr>
          </a:p>
        </p:txBody>
      </p:sp>
      <p:sp>
        <p:nvSpPr>
          <p:cNvPr id="245" name="Google Shape;245;g13cf6277f3e_0_166"/>
          <p:cNvSpPr/>
          <p:nvPr/>
        </p:nvSpPr>
        <p:spPr>
          <a:xfrm>
            <a:off x="736550" y="981200"/>
            <a:ext cx="1392500" cy="903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Điều kiện</a:t>
            </a:r>
            <a:endParaRPr/>
          </a:p>
        </p:txBody>
      </p:sp>
      <p:sp>
        <p:nvSpPr>
          <p:cNvPr id="246" name="Google Shape;246;g13cf6277f3e_0_166"/>
          <p:cNvSpPr/>
          <p:nvPr/>
        </p:nvSpPr>
        <p:spPr>
          <a:xfrm>
            <a:off x="34025" y="20916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 If</a:t>
            </a:r>
            <a:endParaRPr sz="1200"/>
          </a:p>
        </p:txBody>
      </p:sp>
      <p:sp>
        <p:nvSpPr>
          <p:cNvPr id="247" name="Google Shape;247;g13cf6277f3e_0_166"/>
          <p:cNvSpPr/>
          <p:nvPr/>
        </p:nvSpPr>
        <p:spPr>
          <a:xfrm>
            <a:off x="1939025" y="20916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else</a:t>
            </a:r>
            <a:endParaRPr sz="1200"/>
          </a:p>
        </p:txBody>
      </p:sp>
      <p:cxnSp>
        <p:nvCxnSpPr>
          <p:cNvPr id="248" name="Google Shape;248;g13cf6277f3e_0_166"/>
          <p:cNvCxnSpPr>
            <a:stCxn id="245" idx="3"/>
            <a:endCxn id="247" idx="0"/>
          </p:cNvCxnSpPr>
          <p:nvPr/>
        </p:nvCxnSpPr>
        <p:spPr>
          <a:xfrm>
            <a:off x="2129050" y="1432825"/>
            <a:ext cx="297300" cy="6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" name="Google Shape;249;g13cf6277f3e_0_166"/>
          <p:cNvCxnSpPr>
            <a:stCxn id="245" idx="1"/>
            <a:endCxn id="246" idx="0"/>
          </p:cNvCxnSpPr>
          <p:nvPr/>
        </p:nvCxnSpPr>
        <p:spPr>
          <a:xfrm flipH="1">
            <a:off x="521150" y="1432825"/>
            <a:ext cx="215400" cy="6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Google Shape;250;g13cf6277f3e_0_166"/>
          <p:cNvSpPr/>
          <p:nvPr/>
        </p:nvSpPr>
        <p:spPr>
          <a:xfrm>
            <a:off x="1024625" y="30060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 tiếp theo</a:t>
            </a:r>
            <a:endParaRPr sz="1100"/>
          </a:p>
        </p:txBody>
      </p:sp>
      <p:cxnSp>
        <p:nvCxnSpPr>
          <p:cNvPr id="251" name="Google Shape;251;g13cf6277f3e_0_166"/>
          <p:cNvCxnSpPr>
            <a:stCxn id="246" idx="4"/>
            <a:endCxn id="250" idx="2"/>
          </p:cNvCxnSpPr>
          <p:nvPr/>
        </p:nvCxnSpPr>
        <p:spPr>
          <a:xfrm flipH="1" rot="-5400000">
            <a:off x="458825" y="2726775"/>
            <a:ext cx="628200" cy="50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" name="Google Shape;252;g13cf6277f3e_0_166"/>
          <p:cNvCxnSpPr>
            <a:stCxn id="247" idx="4"/>
            <a:endCxn id="250" idx="6"/>
          </p:cNvCxnSpPr>
          <p:nvPr/>
        </p:nvCxnSpPr>
        <p:spPr>
          <a:xfrm rot="5400000">
            <a:off x="1898525" y="2764875"/>
            <a:ext cx="6282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3" name="Google Shape;253;g13cf6277f3e_0_166"/>
          <p:cNvSpPr txBox="1"/>
          <p:nvPr/>
        </p:nvSpPr>
        <p:spPr>
          <a:xfrm>
            <a:off x="293275" y="9563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đúng</a:t>
            </a:r>
            <a:endParaRPr/>
          </a:p>
        </p:txBody>
      </p:sp>
      <p:sp>
        <p:nvSpPr>
          <p:cNvPr id="254" name="Google Shape;254;g13cf6277f3e_0_166"/>
          <p:cNvSpPr txBox="1"/>
          <p:nvPr/>
        </p:nvSpPr>
        <p:spPr>
          <a:xfrm>
            <a:off x="1969675" y="10325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  <p:cxnSp>
        <p:nvCxnSpPr>
          <p:cNvPr id="255" name="Google Shape;255;g13cf6277f3e_0_166"/>
          <p:cNvCxnSpPr>
            <a:endCxn id="245" idx="0"/>
          </p:cNvCxnSpPr>
          <p:nvPr/>
        </p:nvCxnSpPr>
        <p:spPr>
          <a:xfrm>
            <a:off x="1421400" y="637700"/>
            <a:ext cx="114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13cf6277f3e_0_166"/>
          <p:cNvCxnSpPr/>
          <p:nvPr/>
        </p:nvCxnSpPr>
        <p:spPr>
          <a:xfrm>
            <a:off x="1511825" y="35787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g13cf6277f3e_0_166"/>
          <p:cNvSpPr/>
          <p:nvPr/>
        </p:nvSpPr>
        <p:spPr>
          <a:xfrm>
            <a:off x="39725" y="4455475"/>
            <a:ext cx="2173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Rẽ nhánh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58" name="Google Shape;258;g13cf6277f3e_0_166"/>
          <p:cNvSpPr/>
          <p:nvPr/>
        </p:nvSpPr>
        <p:spPr>
          <a:xfrm>
            <a:off x="3728100" y="4455475"/>
            <a:ext cx="206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Soát vé lên máy bay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259" name="Google Shape;259;g13cf6277f3e_0_166"/>
          <p:cNvSpPr/>
          <p:nvPr/>
        </p:nvSpPr>
        <p:spPr>
          <a:xfrm>
            <a:off x="3936950" y="676400"/>
            <a:ext cx="1392500" cy="903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Khách có vé</a:t>
            </a:r>
            <a:endParaRPr/>
          </a:p>
        </p:txBody>
      </p:sp>
      <p:sp>
        <p:nvSpPr>
          <p:cNvPr id="260" name="Google Shape;260;g13cf6277f3e_0_166"/>
          <p:cNvSpPr/>
          <p:nvPr/>
        </p:nvSpPr>
        <p:spPr>
          <a:xfrm>
            <a:off x="3127700" y="2015425"/>
            <a:ext cx="1110000" cy="80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Mời khách lên</a:t>
            </a:r>
            <a:endParaRPr sz="1200"/>
          </a:p>
        </p:txBody>
      </p:sp>
      <p:sp>
        <p:nvSpPr>
          <p:cNvPr id="261" name="Google Shape;261;g13cf6277f3e_0_166"/>
          <p:cNvSpPr/>
          <p:nvPr/>
        </p:nvSpPr>
        <p:spPr>
          <a:xfrm>
            <a:off x="4927554" y="2015425"/>
            <a:ext cx="1110000" cy="80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Yêu cầu quay lại</a:t>
            </a:r>
            <a:endParaRPr sz="1200"/>
          </a:p>
        </p:txBody>
      </p:sp>
      <p:sp>
        <p:nvSpPr>
          <p:cNvPr id="262" name="Google Shape;262;g13cf6277f3e_0_166"/>
          <p:cNvSpPr/>
          <p:nvPr/>
        </p:nvSpPr>
        <p:spPr>
          <a:xfrm>
            <a:off x="4118300" y="3158425"/>
            <a:ext cx="1110000" cy="80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Chỉ hàng ghế</a:t>
            </a:r>
            <a:endParaRPr sz="1200"/>
          </a:p>
        </p:txBody>
      </p:sp>
      <p:cxnSp>
        <p:nvCxnSpPr>
          <p:cNvPr id="263" name="Google Shape;263;g13cf6277f3e_0_166"/>
          <p:cNvCxnSpPr>
            <a:stCxn id="259" idx="3"/>
            <a:endCxn id="261" idx="0"/>
          </p:cNvCxnSpPr>
          <p:nvPr/>
        </p:nvCxnSpPr>
        <p:spPr>
          <a:xfrm>
            <a:off x="5329450" y="1128025"/>
            <a:ext cx="153000" cy="8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g13cf6277f3e_0_166"/>
          <p:cNvCxnSpPr>
            <a:stCxn id="259" idx="1"/>
            <a:endCxn id="260" idx="0"/>
          </p:cNvCxnSpPr>
          <p:nvPr/>
        </p:nvCxnSpPr>
        <p:spPr>
          <a:xfrm flipH="1">
            <a:off x="3682550" y="1128025"/>
            <a:ext cx="254400" cy="8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" name="Google Shape;265;g13cf6277f3e_0_166"/>
          <p:cNvCxnSpPr>
            <a:stCxn id="260" idx="4"/>
            <a:endCxn id="262" idx="2"/>
          </p:cNvCxnSpPr>
          <p:nvPr/>
        </p:nvCxnSpPr>
        <p:spPr>
          <a:xfrm flipH="1" rot="-5400000">
            <a:off x="3529250" y="2970175"/>
            <a:ext cx="742500" cy="43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6" name="Google Shape;266;g13cf6277f3e_0_166"/>
          <p:cNvCxnSpPr>
            <a:stCxn id="261" idx="4"/>
            <a:endCxn id="262" idx="6"/>
          </p:cNvCxnSpPr>
          <p:nvPr/>
        </p:nvCxnSpPr>
        <p:spPr>
          <a:xfrm rot="5400000">
            <a:off x="4984104" y="3060775"/>
            <a:ext cx="742500" cy="25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g13cf6277f3e_0_166"/>
          <p:cNvCxnSpPr/>
          <p:nvPr/>
        </p:nvCxnSpPr>
        <p:spPr>
          <a:xfrm>
            <a:off x="4605725" y="39597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g13cf6277f3e_0_166"/>
          <p:cNvCxnSpPr/>
          <p:nvPr/>
        </p:nvCxnSpPr>
        <p:spPr>
          <a:xfrm>
            <a:off x="4621800" y="332900"/>
            <a:ext cx="114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g13cf6277f3e_0_166"/>
          <p:cNvSpPr/>
          <p:nvPr/>
        </p:nvSpPr>
        <p:spPr>
          <a:xfrm>
            <a:off x="6660950" y="4455475"/>
            <a:ext cx="248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4"/>
                </a:solidFill>
              </a:rPr>
              <a:t>Tiếp khách đến nhà hàng (có đặt chỗ, chưa đặt)</a:t>
            </a:r>
            <a:endParaRPr b="1" sz="1500">
              <a:solidFill>
                <a:schemeClr val="accent4"/>
              </a:solidFill>
            </a:endParaRPr>
          </a:p>
        </p:txBody>
      </p:sp>
      <p:sp>
        <p:nvSpPr>
          <p:cNvPr id="270" name="Google Shape;270;g13cf6277f3e_0_166"/>
          <p:cNvSpPr txBox="1"/>
          <p:nvPr/>
        </p:nvSpPr>
        <p:spPr>
          <a:xfrm>
            <a:off x="3265075" y="7277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đúng</a:t>
            </a:r>
            <a:endParaRPr/>
          </a:p>
        </p:txBody>
      </p:sp>
      <p:sp>
        <p:nvSpPr>
          <p:cNvPr id="271" name="Google Shape;271;g13cf6277f3e_0_166"/>
          <p:cNvSpPr txBox="1"/>
          <p:nvPr/>
        </p:nvSpPr>
        <p:spPr>
          <a:xfrm>
            <a:off x="5257700" y="676400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  <p:sp>
        <p:nvSpPr>
          <p:cNvPr id="272" name="Google Shape;272;g13cf6277f3e_0_166"/>
          <p:cNvSpPr/>
          <p:nvPr/>
        </p:nvSpPr>
        <p:spPr>
          <a:xfrm>
            <a:off x="6908750" y="676400"/>
            <a:ext cx="1392500" cy="903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  <p:sp>
        <p:nvSpPr>
          <p:cNvPr id="273" name="Google Shape;273;g13cf6277f3e_0_166"/>
          <p:cNvSpPr/>
          <p:nvPr/>
        </p:nvSpPr>
        <p:spPr>
          <a:xfrm>
            <a:off x="6099500" y="2015425"/>
            <a:ext cx="1193700" cy="80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???</a:t>
            </a:r>
            <a:endParaRPr sz="1200"/>
          </a:p>
        </p:txBody>
      </p:sp>
      <p:sp>
        <p:nvSpPr>
          <p:cNvPr id="274" name="Google Shape;274;g13cf6277f3e_0_166"/>
          <p:cNvSpPr/>
          <p:nvPr/>
        </p:nvSpPr>
        <p:spPr>
          <a:xfrm>
            <a:off x="7815650" y="2015425"/>
            <a:ext cx="1193700" cy="80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???</a:t>
            </a:r>
            <a:endParaRPr sz="1200"/>
          </a:p>
        </p:txBody>
      </p:sp>
      <p:sp>
        <p:nvSpPr>
          <p:cNvPr id="275" name="Google Shape;275;g13cf6277f3e_0_166"/>
          <p:cNvSpPr/>
          <p:nvPr/>
        </p:nvSpPr>
        <p:spPr>
          <a:xfrm>
            <a:off x="7090100" y="3158425"/>
            <a:ext cx="1110000" cy="80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???</a:t>
            </a:r>
            <a:endParaRPr sz="1200"/>
          </a:p>
        </p:txBody>
      </p:sp>
      <p:cxnSp>
        <p:nvCxnSpPr>
          <p:cNvPr id="276" name="Google Shape;276;g13cf6277f3e_0_166"/>
          <p:cNvCxnSpPr>
            <a:stCxn id="272" idx="3"/>
            <a:endCxn id="274" idx="0"/>
          </p:cNvCxnSpPr>
          <p:nvPr/>
        </p:nvCxnSpPr>
        <p:spPr>
          <a:xfrm>
            <a:off x="8301250" y="1128025"/>
            <a:ext cx="111300" cy="8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7" name="Google Shape;277;g13cf6277f3e_0_166"/>
          <p:cNvCxnSpPr>
            <a:stCxn id="272" idx="1"/>
            <a:endCxn id="273" idx="0"/>
          </p:cNvCxnSpPr>
          <p:nvPr/>
        </p:nvCxnSpPr>
        <p:spPr>
          <a:xfrm flipH="1">
            <a:off x="6696350" y="1128025"/>
            <a:ext cx="212400" cy="8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" name="Google Shape;278;g13cf6277f3e_0_166"/>
          <p:cNvCxnSpPr>
            <a:stCxn id="273" idx="4"/>
            <a:endCxn id="275" idx="2"/>
          </p:cNvCxnSpPr>
          <p:nvPr/>
        </p:nvCxnSpPr>
        <p:spPr>
          <a:xfrm flipH="1" rot="-5400000">
            <a:off x="6522050" y="2991025"/>
            <a:ext cx="742500" cy="39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" name="Google Shape;279;g13cf6277f3e_0_166"/>
          <p:cNvCxnSpPr>
            <a:stCxn id="274" idx="4"/>
            <a:endCxn id="275" idx="6"/>
          </p:cNvCxnSpPr>
          <p:nvPr/>
        </p:nvCxnSpPr>
        <p:spPr>
          <a:xfrm rot="5400000">
            <a:off x="7935050" y="3081775"/>
            <a:ext cx="742500" cy="21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0" name="Google Shape;280;g13cf6277f3e_0_166"/>
          <p:cNvCxnSpPr/>
          <p:nvPr/>
        </p:nvCxnSpPr>
        <p:spPr>
          <a:xfrm>
            <a:off x="7577525" y="39597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g13cf6277f3e_0_166"/>
          <p:cNvCxnSpPr/>
          <p:nvPr/>
        </p:nvCxnSpPr>
        <p:spPr>
          <a:xfrm>
            <a:off x="7593600" y="332900"/>
            <a:ext cx="114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13cf6277f3e_0_166"/>
          <p:cNvSpPr txBox="1"/>
          <p:nvPr/>
        </p:nvSpPr>
        <p:spPr>
          <a:xfrm>
            <a:off x="6236875" y="6515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đúng</a:t>
            </a:r>
            <a:endParaRPr/>
          </a:p>
        </p:txBody>
      </p:sp>
      <p:sp>
        <p:nvSpPr>
          <p:cNvPr id="283" name="Google Shape;283;g13cf6277f3e_0_166"/>
          <p:cNvSpPr txBox="1"/>
          <p:nvPr/>
        </p:nvSpPr>
        <p:spPr>
          <a:xfrm>
            <a:off x="8077100" y="676400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cf6277f3e_0_209"/>
          <p:cNvSpPr txBox="1"/>
          <p:nvPr>
            <p:ph type="title"/>
          </p:nvPr>
        </p:nvSpPr>
        <p:spPr>
          <a:xfrm>
            <a:off x="58425" y="-975"/>
            <a:ext cx="90855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accent1"/>
                </a:solidFill>
              </a:rPr>
              <a:t>04  luồng code căn bản của javascript (basic code control flow) </a:t>
            </a:r>
            <a:endParaRPr b="1" sz="2320">
              <a:solidFill>
                <a:schemeClr val="accent1"/>
              </a:solidFill>
            </a:endParaRPr>
          </a:p>
        </p:txBody>
      </p:sp>
      <p:graphicFrame>
        <p:nvGraphicFramePr>
          <p:cNvPr id="289" name="Google Shape;289;g13cf6277f3e_0_209"/>
          <p:cNvGraphicFramePr/>
          <p:nvPr/>
        </p:nvGraphicFramePr>
        <p:xfrm>
          <a:off x="134625" y="5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{433FC4C0-CA22-44BC-BFC1-3B4E95E26B8C}</a:tableStyleId>
              </a:tblPr>
              <a:tblGrid>
                <a:gridCol w="1413350"/>
                <a:gridCol w="2020775"/>
                <a:gridCol w="2031050"/>
                <a:gridCol w="3299175"/>
              </a:tblGrid>
              <a:tr h="3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Mục đích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Ví dụ: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Nối tiếp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Thực hiện tuần tự từng dòng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Khai báo một mảng số; 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Rồi viết ra console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myNumbers = [10, 2, 8 ];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console.log(myNumbers);   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5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Rẽ nhánh (if)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Tùy trường hợp chạy nhánh code nào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Nếu email điền không có @ thì báo lỗi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 (!vEmailStr.includes("@") { alert("Không phải email") } </a:t>
                      </a:r>
                      <a:endParaRPr sz="1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Vòng lặp (for)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Chạy lại nhiều lần cho đến khi một điều kiện còn đúng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Ghi tất cả học sinh trong ds lớp ra.</a:t>
                      </a:r>
                      <a:br>
                        <a:rPr lang="en" sz="1100"/>
                      </a:br>
                      <a:r>
                        <a:rPr lang="en" sz="1100"/>
                        <a:t>Lặp lại: việc ghi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Đến khi:  vị trí hiện tại vẫn nhỏ hơn số học sinh trong danh sách.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 i=0; i&lt; dsHS.length; i++) {</a:t>
                      </a:r>
                      <a:b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console.log ( dsHS[i] );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2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Xuống 1 tầng chi tiết hơn (gọi </a:t>
                      </a:r>
                      <a:r>
                        <a:rPr b="1" lang="en" sz="1100"/>
                        <a:t>function</a:t>
                      </a:r>
                      <a:r>
                        <a:rPr lang="en" sz="1100"/>
                        <a:t>)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Xuống thực hiện code ở tầng chi tiết hơn rồi quay lại.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Gọi function tìm ô tô có biển số là trong một mảng chứa ô tô.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vCar= getCarByID("A2.33.22");</a:t>
                      </a:r>
                      <a:b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getCarByID (paramID) {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g13cf6277f3e_0_209"/>
          <p:cNvSpPr txBox="1"/>
          <p:nvPr/>
        </p:nvSpPr>
        <p:spPr>
          <a:xfrm>
            <a:off x="125550" y="4349325"/>
            <a:ext cx="87816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Luồng code (code control flow -  CCF): </a:t>
            </a:r>
            <a:r>
              <a:rPr lang="en"/>
              <a:t>ngoài 4 loại căn bản trên còn có 3 loại là: đệ quy (recursive), nondeterminacy (tùy biến), redudant (song song) - những loại này là nâng cao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cf6277f3e_0_215"/>
          <p:cNvSpPr txBox="1"/>
          <p:nvPr>
            <p:ph idx="1" type="body"/>
          </p:nvPr>
        </p:nvSpPr>
        <p:spPr>
          <a:xfrm>
            <a:off x="437150" y="1619150"/>
            <a:ext cx="852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PHẦN LUYỆN TẬP KỸ NĂNG VỚI HÀM (FUNCTION)</a:t>
            </a:r>
            <a:endParaRPr b="1"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cf6277f3e_0_219"/>
          <p:cNvSpPr txBox="1"/>
          <p:nvPr>
            <p:ph type="title"/>
          </p:nvPr>
        </p:nvSpPr>
        <p:spPr>
          <a:xfrm>
            <a:off x="83750" y="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Task 712.01 Sửa lỗi + vẽ luồng</a:t>
            </a:r>
            <a:endParaRPr sz="21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 </a:t>
            </a:r>
            <a:r>
              <a:rPr lang="en" sz="1420"/>
              <a:t> Dùng file code đi kèm </a:t>
            </a:r>
            <a:r>
              <a:rPr b="1" lang="en" sz="1420">
                <a:solidFill>
                  <a:srgbClr val="FF9900"/>
                </a:solidFill>
              </a:rPr>
              <a:t>Task 712.01.html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301" name="Google Shape;301;g13cf6277f3e_0_219"/>
          <p:cNvSpPr txBox="1"/>
          <p:nvPr/>
        </p:nvSpPr>
        <p:spPr>
          <a:xfrm>
            <a:off x="83750" y="833375"/>
            <a:ext cx="665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lang="en" sz="1800">
                <a:solidFill>
                  <a:schemeClr val="accent1"/>
                </a:solidFill>
              </a:rPr>
              <a:t>Sửa lỗi theo phương pháp BGCF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phương pháp</a:t>
            </a:r>
            <a:r>
              <a:rPr lang="en">
                <a:solidFill>
                  <a:schemeClr val="dk1"/>
                </a:solidFill>
              </a:rPr>
              <a:t>) 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b="1" lang="en" sz="1800">
                <a:solidFill>
                  <a:schemeClr val="accent1"/>
                </a:solidFill>
              </a:rPr>
              <a:t>Hãy điền bảng </a:t>
            </a:r>
            <a:r>
              <a:rPr lang="en" sz="1800">
                <a:solidFill>
                  <a:schemeClr val="dk1"/>
                </a:solidFill>
              </a:rPr>
              <a:t>Code Control Flow Table khi bấm nút  (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85a118361_0_0"/>
          <p:cNvSpPr txBox="1"/>
          <p:nvPr>
            <p:ph type="title"/>
          </p:nvPr>
        </p:nvSpPr>
        <p:spPr>
          <a:xfrm>
            <a:off x="83750" y="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Task 712.02 Sửa lỗi + vẽ luồng</a:t>
            </a:r>
            <a:endParaRPr sz="21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 </a:t>
            </a:r>
            <a:r>
              <a:rPr lang="en" sz="1420"/>
              <a:t> Dùng file code đi kèm </a:t>
            </a:r>
            <a:r>
              <a:rPr b="1" lang="en" sz="1420">
                <a:solidFill>
                  <a:srgbClr val="FF9900"/>
                </a:solidFill>
              </a:rPr>
              <a:t>Task 712.02.html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307" name="Google Shape;307;g1485a118361_0_0"/>
          <p:cNvSpPr txBox="1"/>
          <p:nvPr/>
        </p:nvSpPr>
        <p:spPr>
          <a:xfrm>
            <a:off x="83750" y="833375"/>
            <a:ext cx="665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lang="en" sz="1800">
                <a:solidFill>
                  <a:schemeClr val="accent1"/>
                </a:solidFill>
              </a:rPr>
              <a:t>Sửa lỗi theo phương pháp BGCF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phương pháp</a:t>
            </a:r>
            <a:r>
              <a:rPr lang="en">
                <a:solidFill>
                  <a:schemeClr val="dk1"/>
                </a:solidFill>
              </a:rPr>
              <a:t>) 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b="1" lang="en" sz="1800">
                <a:solidFill>
                  <a:schemeClr val="accent1"/>
                </a:solidFill>
              </a:rPr>
              <a:t>Hãy điền bảng </a:t>
            </a:r>
            <a:r>
              <a:rPr lang="en" sz="1800">
                <a:solidFill>
                  <a:schemeClr val="dk1"/>
                </a:solidFill>
              </a:rPr>
              <a:t>Code Control Flow Table khi bấm nút  (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cf6277f3e_0_224"/>
          <p:cNvSpPr txBox="1"/>
          <p:nvPr>
            <p:ph type="title"/>
          </p:nvPr>
        </p:nvSpPr>
        <p:spPr>
          <a:xfrm>
            <a:off x="8375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712.05 Hãy xác định luồng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code chạy dưới đây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g13cf6277f3e_0_224"/>
          <p:cNvSpPr txBox="1"/>
          <p:nvPr>
            <p:ph idx="1" type="body"/>
          </p:nvPr>
        </p:nvSpPr>
        <p:spPr>
          <a:xfrm>
            <a:off x="311700" y="787350"/>
            <a:ext cx="4591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var  x  = 10; //1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var  y = 20; //2</a:t>
            </a:r>
            <a:br>
              <a:rPr lang="en" sz="1900"/>
            </a:br>
            <a:br>
              <a:rPr lang="en" sz="1900"/>
            </a:br>
            <a:r>
              <a:rPr lang="en" sz="1900"/>
              <a:t>if  (( x + y)  %  2 === 0) {  //3</a:t>
            </a:r>
            <a:br>
              <a:rPr lang="en" sz="1900"/>
            </a:br>
            <a:r>
              <a:rPr lang="en" sz="1900"/>
              <a:t>   console.log ("Chia hết cho 2");  //4</a:t>
            </a:r>
            <a:br>
              <a:rPr lang="en" sz="1900"/>
            </a:br>
            <a:r>
              <a:rPr lang="en" sz="1900"/>
              <a:t>} //5</a:t>
            </a:r>
            <a:br>
              <a:rPr lang="en" sz="1900"/>
            </a:br>
            <a:r>
              <a:rPr lang="en" sz="1900"/>
              <a:t>else  { //6</a:t>
            </a:r>
            <a:br>
              <a:rPr lang="en" sz="1900"/>
            </a:br>
            <a:r>
              <a:rPr lang="en" sz="1900"/>
              <a:t>   console.log("Không chia hết cho 2");//7</a:t>
            </a:r>
            <a:br>
              <a:rPr lang="en" sz="1900"/>
            </a:br>
            <a:r>
              <a:rPr lang="en" sz="1900"/>
              <a:t>} //8</a:t>
            </a:r>
            <a:endParaRPr sz="1900"/>
          </a:p>
        </p:txBody>
      </p:sp>
      <p:sp>
        <p:nvSpPr>
          <p:cNvPr id="314" name="Google Shape;314;g13cf6277f3e_0_224"/>
          <p:cNvSpPr/>
          <p:nvPr/>
        </p:nvSpPr>
        <p:spPr>
          <a:xfrm>
            <a:off x="4974600" y="40074"/>
            <a:ext cx="2160300" cy="16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Những dòng code nào được thực hiện;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Dòng nào luồng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b="1" lang="en">
                <a:solidFill>
                  <a:srgbClr val="38761D"/>
                </a:solidFill>
              </a:rPr>
              <a:t>Nối tiếp</a:t>
            </a:r>
            <a:endParaRPr b="1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en">
                <a:solidFill>
                  <a:srgbClr val="351C75"/>
                </a:solidFill>
              </a:rPr>
              <a:t>Rẽ nhánh</a:t>
            </a:r>
            <a:endParaRPr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Vòng lặp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Gọi hàm</a:t>
            </a:r>
            <a:endParaRPr/>
          </a:p>
        </p:txBody>
      </p:sp>
      <p:sp>
        <p:nvSpPr>
          <p:cNvPr id="315" name="Google Shape;315;g13cf6277f3e_0_224"/>
          <p:cNvSpPr/>
          <p:nvPr/>
        </p:nvSpPr>
        <p:spPr>
          <a:xfrm>
            <a:off x="7549" y="1053675"/>
            <a:ext cx="305250" cy="464175"/>
          </a:xfrm>
          <a:custGeom>
            <a:rect b="b" l="l" r="r" t="t"/>
            <a:pathLst>
              <a:path extrusionOk="0" h="18567" w="12210">
                <a:moveTo>
                  <a:pt x="12210" y="0"/>
                </a:moveTo>
                <a:cubicBezTo>
                  <a:pt x="10454" y="502"/>
                  <a:pt x="3512" y="1338"/>
                  <a:pt x="1672" y="3011"/>
                </a:cubicBezTo>
                <a:cubicBezTo>
                  <a:pt x="-168" y="4684"/>
                  <a:pt x="-502" y="7443"/>
                  <a:pt x="1171" y="10036"/>
                </a:cubicBezTo>
                <a:cubicBezTo>
                  <a:pt x="2844" y="12629"/>
                  <a:pt x="9952" y="17145"/>
                  <a:pt x="11708" y="18567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6" name="Google Shape;316;g13cf6277f3e_0_224"/>
          <p:cNvSpPr/>
          <p:nvPr/>
        </p:nvSpPr>
        <p:spPr>
          <a:xfrm>
            <a:off x="29815" y="1580575"/>
            <a:ext cx="270425" cy="501800"/>
          </a:xfrm>
          <a:custGeom>
            <a:rect b="b" l="l" r="r" t="t"/>
            <a:pathLst>
              <a:path extrusionOk="0" h="20072" w="10817">
                <a:moveTo>
                  <a:pt x="10817" y="0"/>
                </a:moveTo>
                <a:cubicBezTo>
                  <a:pt x="9312" y="920"/>
                  <a:pt x="3458" y="3262"/>
                  <a:pt x="1785" y="5520"/>
                </a:cubicBezTo>
                <a:cubicBezTo>
                  <a:pt x="112" y="7778"/>
                  <a:pt x="-641" y="11124"/>
                  <a:pt x="781" y="13549"/>
                </a:cubicBezTo>
                <a:cubicBezTo>
                  <a:pt x="2203" y="15974"/>
                  <a:pt x="8727" y="18985"/>
                  <a:pt x="10316" y="20072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17" name="Google Shape;317;g13cf6277f3e_0_224"/>
          <p:cNvSpPr/>
          <p:nvPr/>
        </p:nvSpPr>
        <p:spPr>
          <a:xfrm>
            <a:off x="57196" y="2292850"/>
            <a:ext cx="368500" cy="238375"/>
          </a:xfrm>
          <a:custGeom>
            <a:rect b="b" l="l" r="r" t="t"/>
            <a:pathLst>
              <a:path extrusionOk="0" h="9535" w="14740">
                <a:moveTo>
                  <a:pt x="10224" y="0"/>
                </a:moveTo>
                <a:cubicBezTo>
                  <a:pt x="8551" y="1087"/>
                  <a:pt x="-565" y="4935"/>
                  <a:pt x="188" y="6524"/>
                </a:cubicBezTo>
                <a:cubicBezTo>
                  <a:pt x="941" y="8113"/>
                  <a:pt x="12315" y="9033"/>
                  <a:pt x="14740" y="9535"/>
                </a:cubicBezTo>
              </a:path>
            </a:pathLst>
          </a:cu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318" name="Google Shape;318;g13cf6277f3e_0_224"/>
          <p:cNvGraphicFramePr/>
          <p:nvPr/>
        </p:nvGraphicFramePr>
        <p:xfrm>
          <a:off x="4930625" y="18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{433FC4C0-CA22-44BC-BFC1-3B4E95E26B8C}</a:tableStyleId>
              </a:tblPr>
              <a:tblGrid>
                <a:gridCol w="548000"/>
                <a:gridCol w="1377100"/>
                <a:gridCol w="382850"/>
                <a:gridCol w="835950"/>
                <a:gridCol w="1039700"/>
              </a:tblGrid>
              <a:tr h="4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Lệnh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Ghi console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</a:tr>
              <a:tr h="6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Khai báo biến x , gán giá trị 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undefined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Khai báo biến y , gán giá trị 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" name="Google Shape;319;g13cf6277f3e_0_224"/>
          <p:cNvSpPr txBox="1"/>
          <p:nvPr/>
        </p:nvSpPr>
        <p:spPr>
          <a:xfrm>
            <a:off x="4754700" y="4205275"/>
            <a:ext cx="4172100" cy="6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Điền tiếp bảng Control Flow Table  CFT này 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(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20" name="Google Shape;320;g13cf6277f3e_0_224"/>
          <p:cNvSpPr/>
          <p:nvPr/>
        </p:nvSpPr>
        <p:spPr>
          <a:xfrm>
            <a:off x="6724300" y="3839625"/>
            <a:ext cx="453200" cy="401450"/>
          </a:xfrm>
          <a:custGeom>
            <a:rect b="b" l="l" r="r" t="t"/>
            <a:pathLst>
              <a:path extrusionOk="0" h="16058" w="18128">
                <a:moveTo>
                  <a:pt x="11039" y="16058"/>
                </a:moveTo>
                <a:cubicBezTo>
                  <a:pt x="12210" y="14971"/>
                  <a:pt x="18316" y="11290"/>
                  <a:pt x="18065" y="9534"/>
                </a:cubicBezTo>
                <a:cubicBezTo>
                  <a:pt x="17814" y="7778"/>
                  <a:pt x="12545" y="7109"/>
                  <a:pt x="9534" y="5520"/>
                </a:cubicBezTo>
                <a:cubicBezTo>
                  <a:pt x="6523" y="3931"/>
                  <a:pt x="1589" y="920"/>
                  <a:pt x="0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cf6277f3e_0_236"/>
          <p:cNvSpPr txBox="1"/>
          <p:nvPr>
            <p:ph type="title"/>
          </p:nvPr>
        </p:nvSpPr>
        <p:spPr>
          <a:xfrm>
            <a:off x="311700" y="11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712.10 Hàm trả lại đúng/sai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6" name="Google Shape;326;g13cf6277f3e_0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00" y="1763500"/>
            <a:ext cx="2447925" cy="1276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g13cf6277f3e_0_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75" y="1749213"/>
            <a:ext cx="46863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3cf6277f3e_0_236"/>
          <p:cNvSpPr/>
          <p:nvPr/>
        </p:nvSpPr>
        <p:spPr>
          <a:xfrm>
            <a:off x="448825" y="763700"/>
            <a:ext cx="7663800" cy="8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Bạn hãy gọi hàm kiemTraChiaHetCho3 từ Console với nhiều giá trị.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cf6277f3e_0_243"/>
          <p:cNvSpPr txBox="1"/>
          <p:nvPr>
            <p:ph type="title"/>
          </p:nvPr>
        </p:nvSpPr>
        <p:spPr>
          <a:xfrm>
            <a:off x="8375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712.15 Hãy xác định luồng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code chạy dưới đây (</a:t>
            </a:r>
            <a:r>
              <a:rPr lang="en" sz="2355">
                <a:solidFill>
                  <a:srgbClr val="FF0000"/>
                </a:solidFill>
              </a:rPr>
              <a:t>làm vào TDD 20</a:t>
            </a:r>
            <a:r>
              <a:rPr lang="en">
                <a:solidFill>
                  <a:schemeClr val="accent1"/>
                </a:solidFill>
              </a:rPr>
              <a:t>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4" name="Google Shape;334;g13cf6277f3e_0_243"/>
          <p:cNvSpPr txBox="1"/>
          <p:nvPr>
            <p:ph idx="1" type="body"/>
          </p:nvPr>
        </p:nvSpPr>
        <p:spPr>
          <a:xfrm>
            <a:off x="311700" y="787350"/>
            <a:ext cx="45918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var  x  = 9; //1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var  y = 20; //2</a:t>
            </a:r>
            <a:br>
              <a:rPr lang="en" sz="1900"/>
            </a:br>
            <a:br>
              <a:rPr lang="en" sz="1900"/>
            </a:br>
            <a:r>
              <a:rPr lang="en" sz="1900"/>
              <a:t>if  (( y - x)  %  2 === 0) {  //3</a:t>
            </a:r>
            <a:br>
              <a:rPr lang="en" sz="1900"/>
            </a:br>
            <a:r>
              <a:rPr lang="en" sz="1900"/>
              <a:t>   console.log ("Chia hết cho 2");  //4</a:t>
            </a:r>
            <a:br>
              <a:rPr lang="en" sz="1900"/>
            </a:br>
            <a:r>
              <a:rPr lang="en" sz="1900"/>
              <a:t>} //5</a:t>
            </a:r>
            <a:br>
              <a:rPr lang="en" sz="1900"/>
            </a:br>
            <a:r>
              <a:rPr lang="en" sz="1900"/>
              <a:t>else  { //6</a:t>
            </a:r>
            <a:br>
              <a:rPr lang="en" sz="1900"/>
            </a:br>
            <a:r>
              <a:rPr lang="en" sz="1900"/>
              <a:t>   console.log("Không chia hết cho 2");//7</a:t>
            </a:r>
            <a:br>
              <a:rPr lang="en" sz="1900"/>
            </a:br>
            <a:r>
              <a:rPr lang="en" sz="1900"/>
              <a:t>} //8</a:t>
            </a:r>
            <a:endParaRPr sz="1900"/>
          </a:p>
        </p:txBody>
      </p:sp>
      <p:sp>
        <p:nvSpPr>
          <p:cNvPr id="335" name="Google Shape;335;g13cf6277f3e_0_243"/>
          <p:cNvSpPr/>
          <p:nvPr/>
        </p:nvSpPr>
        <p:spPr>
          <a:xfrm>
            <a:off x="6117600" y="40074"/>
            <a:ext cx="2160300" cy="16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Những dòng code nào được thực hiện;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Dòng nào luồng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b="1" lang="en">
                <a:solidFill>
                  <a:srgbClr val="38761D"/>
                </a:solidFill>
              </a:rPr>
              <a:t>Nối tiếp</a:t>
            </a:r>
            <a:endParaRPr b="1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en">
                <a:solidFill>
                  <a:srgbClr val="351C75"/>
                </a:solidFill>
              </a:rPr>
              <a:t>Rẽ nhánh</a:t>
            </a:r>
            <a:endParaRPr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Vòng lặp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Gọi hàm</a:t>
            </a:r>
            <a:endParaRPr/>
          </a:p>
        </p:txBody>
      </p:sp>
      <p:sp>
        <p:nvSpPr>
          <p:cNvPr id="336" name="Google Shape;336;g13cf6277f3e_0_243"/>
          <p:cNvSpPr/>
          <p:nvPr/>
        </p:nvSpPr>
        <p:spPr>
          <a:xfrm>
            <a:off x="7549" y="1053675"/>
            <a:ext cx="305250" cy="464175"/>
          </a:xfrm>
          <a:custGeom>
            <a:rect b="b" l="l" r="r" t="t"/>
            <a:pathLst>
              <a:path extrusionOk="0" h="18567" w="12210">
                <a:moveTo>
                  <a:pt x="12210" y="0"/>
                </a:moveTo>
                <a:cubicBezTo>
                  <a:pt x="10454" y="502"/>
                  <a:pt x="3512" y="1338"/>
                  <a:pt x="1672" y="3011"/>
                </a:cubicBezTo>
                <a:cubicBezTo>
                  <a:pt x="-168" y="4684"/>
                  <a:pt x="-502" y="7443"/>
                  <a:pt x="1171" y="10036"/>
                </a:cubicBezTo>
                <a:cubicBezTo>
                  <a:pt x="2844" y="12629"/>
                  <a:pt x="9952" y="17145"/>
                  <a:pt x="11708" y="18567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7" name="Google Shape;337;g13cf6277f3e_0_243"/>
          <p:cNvSpPr/>
          <p:nvPr/>
        </p:nvSpPr>
        <p:spPr>
          <a:xfrm>
            <a:off x="29815" y="1580575"/>
            <a:ext cx="270425" cy="501800"/>
          </a:xfrm>
          <a:custGeom>
            <a:rect b="b" l="l" r="r" t="t"/>
            <a:pathLst>
              <a:path extrusionOk="0" h="20072" w="10817">
                <a:moveTo>
                  <a:pt x="10817" y="0"/>
                </a:moveTo>
                <a:cubicBezTo>
                  <a:pt x="9312" y="920"/>
                  <a:pt x="3458" y="3262"/>
                  <a:pt x="1785" y="5520"/>
                </a:cubicBezTo>
                <a:cubicBezTo>
                  <a:pt x="112" y="7778"/>
                  <a:pt x="-641" y="11124"/>
                  <a:pt x="781" y="13549"/>
                </a:cubicBezTo>
                <a:cubicBezTo>
                  <a:pt x="2203" y="15974"/>
                  <a:pt x="8727" y="18985"/>
                  <a:pt x="10316" y="20072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8" name="Google Shape;338;g13cf6277f3e_0_243"/>
          <p:cNvSpPr/>
          <p:nvPr/>
        </p:nvSpPr>
        <p:spPr>
          <a:xfrm>
            <a:off x="57196" y="2292850"/>
            <a:ext cx="368500" cy="238375"/>
          </a:xfrm>
          <a:custGeom>
            <a:rect b="b" l="l" r="r" t="t"/>
            <a:pathLst>
              <a:path extrusionOk="0" h="9535" w="14740">
                <a:moveTo>
                  <a:pt x="10224" y="0"/>
                </a:moveTo>
                <a:cubicBezTo>
                  <a:pt x="8551" y="1087"/>
                  <a:pt x="-565" y="4935"/>
                  <a:pt x="188" y="6524"/>
                </a:cubicBezTo>
                <a:cubicBezTo>
                  <a:pt x="941" y="8113"/>
                  <a:pt x="12315" y="9033"/>
                  <a:pt x="14740" y="9535"/>
                </a:cubicBezTo>
              </a:path>
            </a:pathLst>
          </a:custGeom>
          <a:noFill/>
          <a:ln cap="flat" cmpd="sng" w="19050">
            <a:solidFill>
              <a:srgbClr val="351C75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339" name="Google Shape;339;g13cf6277f3e_0_243"/>
          <p:cNvGraphicFramePr/>
          <p:nvPr/>
        </p:nvGraphicFramePr>
        <p:xfrm>
          <a:off x="4930625" y="18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{433FC4C0-CA22-44BC-BFC1-3B4E95E26B8C}</a:tableStyleId>
              </a:tblPr>
              <a:tblGrid>
                <a:gridCol w="548000"/>
                <a:gridCol w="1377100"/>
                <a:gridCol w="382850"/>
                <a:gridCol w="835950"/>
                <a:gridCol w="1039700"/>
              </a:tblGrid>
              <a:tr h="42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Lệnh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x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y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Ghi console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3F3F3"/>
                    </a:solidFill>
                  </a:tcPr>
                </a:tc>
              </a:tr>
              <a:tr h="6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Khai báo biến x , gán giá trị 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undefined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Khai báo biến y , gán giá trị 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g13cf6277f3e_0_243"/>
          <p:cNvSpPr txBox="1"/>
          <p:nvPr/>
        </p:nvSpPr>
        <p:spPr>
          <a:xfrm>
            <a:off x="4754700" y="4205275"/>
            <a:ext cx="4172100" cy="6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Điền tiếp bảng Control Flow Table  CFT này 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(</a:t>
            </a: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341" name="Google Shape;341;g13cf6277f3e_0_243"/>
          <p:cNvSpPr/>
          <p:nvPr/>
        </p:nvSpPr>
        <p:spPr>
          <a:xfrm>
            <a:off x="6724300" y="3839625"/>
            <a:ext cx="453200" cy="401450"/>
          </a:xfrm>
          <a:custGeom>
            <a:rect b="b" l="l" r="r" t="t"/>
            <a:pathLst>
              <a:path extrusionOk="0" h="16058" w="18128">
                <a:moveTo>
                  <a:pt x="11039" y="16058"/>
                </a:moveTo>
                <a:cubicBezTo>
                  <a:pt x="12210" y="14971"/>
                  <a:pt x="18316" y="11290"/>
                  <a:pt x="18065" y="9534"/>
                </a:cubicBezTo>
                <a:cubicBezTo>
                  <a:pt x="17814" y="7778"/>
                  <a:pt x="12545" y="7109"/>
                  <a:pt x="9534" y="5520"/>
                </a:cubicBezTo>
                <a:cubicBezTo>
                  <a:pt x="6523" y="3931"/>
                  <a:pt x="1589" y="920"/>
                  <a:pt x="0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c855db1af_0_237"/>
          <p:cNvSpPr txBox="1"/>
          <p:nvPr>
            <p:ph idx="1" type="body"/>
          </p:nvPr>
        </p:nvSpPr>
        <p:spPr>
          <a:xfrm>
            <a:off x="437150" y="1619150"/>
            <a:ext cx="852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HƯỚNG DẪN CƠ BẢN VỀ HÀM (FUNCTION)</a:t>
            </a:r>
            <a:endParaRPr b="1"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cf6277f3e_0_255"/>
          <p:cNvSpPr txBox="1"/>
          <p:nvPr>
            <p:ph type="title"/>
          </p:nvPr>
        </p:nvSpPr>
        <p:spPr>
          <a:xfrm>
            <a:off x="11495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712.20 Viết hàm kiểm tra chia hết cho 7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7" name="Google Shape;347;g13cf6277f3e_0_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375" y="1296325"/>
            <a:ext cx="2790825" cy="121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g13cf6277f3e_0_255"/>
          <p:cNvSpPr/>
          <p:nvPr/>
        </p:nvSpPr>
        <p:spPr>
          <a:xfrm>
            <a:off x="317675" y="1026025"/>
            <a:ext cx="4881300" cy="14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hàm vào file HTML đi kèm.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Gọi từ Console với nhiều giá trị.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Làm nút (button) để gọi kiểm tra hàm số này  (gọi từ hàm xử lý sự kiện). Viết kết quả gọi ra console.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cf6277f3e_0_261"/>
          <p:cNvSpPr txBox="1"/>
          <p:nvPr>
            <p:ph type="title"/>
          </p:nvPr>
        </p:nvSpPr>
        <p:spPr>
          <a:xfrm>
            <a:off x="8375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Task 712.20A Sửa lỗi + vẽ luồng</a:t>
            </a:r>
            <a:endParaRPr sz="21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 </a:t>
            </a:r>
            <a:r>
              <a:rPr lang="en" sz="1420"/>
              <a:t> Dùng file code đi kèm </a:t>
            </a:r>
            <a:r>
              <a:rPr b="1" lang="en" sz="1420">
                <a:solidFill>
                  <a:srgbClr val="FF9900"/>
                </a:solidFill>
              </a:rPr>
              <a:t>Task 712.20A.v1.3.html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354" name="Google Shape;354;g13cf6277f3e_0_261"/>
          <p:cNvSpPr txBox="1"/>
          <p:nvPr/>
        </p:nvSpPr>
        <p:spPr>
          <a:xfrm>
            <a:off x="83750" y="833375"/>
            <a:ext cx="665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lang="en" sz="1800">
                <a:solidFill>
                  <a:schemeClr val="accent1"/>
                </a:solidFill>
              </a:rPr>
              <a:t>Sửa lỗi theo phương pháp BGCF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phương pháp</a:t>
            </a:r>
            <a:r>
              <a:rPr lang="en">
                <a:solidFill>
                  <a:schemeClr val="dk1"/>
                </a:solidFill>
              </a:rPr>
              <a:t>) 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b="1" lang="en" sz="1800">
                <a:solidFill>
                  <a:schemeClr val="accent1"/>
                </a:solidFill>
              </a:rPr>
              <a:t>Hãy điền bảng </a:t>
            </a:r>
            <a:r>
              <a:rPr lang="en" sz="1800">
                <a:solidFill>
                  <a:schemeClr val="dk1"/>
                </a:solidFill>
              </a:rPr>
              <a:t>Code Control Flow Table khi bấm nút  (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cf6277f3e_0_267"/>
          <p:cNvSpPr txBox="1"/>
          <p:nvPr>
            <p:ph type="title"/>
          </p:nvPr>
        </p:nvSpPr>
        <p:spPr>
          <a:xfrm>
            <a:off x="11495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712.25 Viết hàm kiểm tra chia hết cho 5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0" name="Google Shape;360;g13cf6277f3e_0_267"/>
          <p:cNvSpPr/>
          <p:nvPr/>
        </p:nvSpPr>
        <p:spPr>
          <a:xfrm>
            <a:off x="317675" y="1026025"/>
            <a:ext cx="4881300" cy="148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hàm vào file HTML đi kèm.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Gọi từ Console với nhiều giá trị.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Làm nút (button) để gọi kiểm tra hàm số này  (gọi từ hàm xử lý sự kiện). Viết kết quả gọi ra console.</a:t>
            </a:r>
            <a:endParaRPr/>
          </a:p>
        </p:txBody>
      </p:sp>
      <p:pic>
        <p:nvPicPr>
          <p:cNvPr id="361" name="Google Shape;361;g13cf6277f3e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00" y="1086375"/>
            <a:ext cx="3457575" cy="16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cf6277f3e_0_273"/>
          <p:cNvSpPr txBox="1"/>
          <p:nvPr>
            <p:ph type="title"/>
          </p:nvPr>
        </p:nvSpPr>
        <p:spPr>
          <a:xfrm>
            <a:off x="83750" y="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Task 712.25A Sửa lỗi + vẽ luồng</a:t>
            </a:r>
            <a:endParaRPr sz="21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 </a:t>
            </a:r>
            <a:r>
              <a:rPr lang="en" sz="1420"/>
              <a:t> Dùng file code đi kèm (code của bài 712.20, nhưng có lỗi khi bấm nút kiểm tra chia hết cho 5)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367" name="Google Shape;367;g13cf6277f3e_0_273"/>
          <p:cNvSpPr txBox="1"/>
          <p:nvPr/>
        </p:nvSpPr>
        <p:spPr>
          <a:xfrm>
            <a:off x="83750" y="833375"/>
            <a:ext cx="665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lang="en" sz="1800">
                <a:solidFill>
                  <a:schemeClr val="accent1"/>
                </a:solidFill>
              </a:rPr>
              <a:t>Sửa lỗi theo phương pháp BGCF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phương pháp</a:t>
            </a:r>
            <a:r>
              <a:rPr lang="en">
                <a:solidFill>
                  <a:schemeClr val="dk1"/>
                </a:solidFill>
              </a:rPr>
              <a:t>) 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b="1" lang="en" sz="1800">
                <a:solidFill>
                  <a:schemeClr val="accent1"/>
                </a:solidFill>
              </a:rPr>
              <a:t>Hãy điền bảng </a:t>
            </a:r>
            <a:r>
              <a:rPr lang="en" sz="1800">
                <a:solidFill>
                  <a:schemeClr val="dk1"/>
                </a:solidFill>
              </a:rPr>
              <a:t>Code Control Flow Table khi bấm nút  (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cf6277f3e_0_278"/>
          <p:cNvSpPr txBox="1"/>
          <p:nvPr>
            <p:ph type="title"/>
          </p:nvPr>
        </p:nvSpPr>
        <p:spPr>
          <a:xfrm>
            <a:off x="208650" y="15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Task 712.30 Tham số là mảng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3" name="Google Shape;373;g13cf6277f3e_0_278"/>
          <p:cNvSpPr txBox="1"/>
          <p:nvPr>
            <p:ph idx="1" type="body"/>
          </p:nvPr>
        </p:nvSpPr>
        <p:spPr>
          <a:xfrm>
            <a:off x="311700" y="786000"/>
            <a:ext cx="83754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Gọi thử hàm số (đã có sẵn) tinhTongCacSoTrongArray từ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</a:t>
            </a:r>
            <a:r>
              <a:rPr b="1" lang="en"/>
              <a:t>nút (button)</a:t>
            </a:r>
            <a:r>
              <a:rPr lang="en"/>
              <a:t> để gọi test hàm này từ  hàm xử lý sự kiện, viết kết quả ra console.</a:t>
            </a:r>
            <a:endParaRPr/>
          </a:p>
        </p:txBody>
      </p:sp>
      <p:pic>
        <p:nvPicPr>
          <p:cNvPr id="374" name="Google Shape;374;g13cf6277f3e_0_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875" y="2678525"/>
            <a:ext cx="5172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cf6277f3e_0_284"/>
          <p:cNvSpPr txBox="1"/>
          <p:nvPr>
            <p:ph type="title"/>
          </p:nvPr>
        </p:nvSpPr>
        <p:spPr>
          <a:xfrm>
            <a:off x="83750" y="-7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Task 712.30A Sửa lỗi + vẽ luồng</a:t>
            </a:r>
            <a:endParaRPr sz="212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 </a:t>
            </a:r>
            <a:r>
              <a:rPr lang="en" sz="1420"/>
              <a:t> Dùng file code đi kèm </a:t>
            </a:r>
            <a:r>
              <a:rPr b="1" lang="en" sz="1420">
                <a:solidFill>
                  <a:srgbClr val="FF9900"/>
                </a:solidFill>
              </a:rPr>
              <a:t>Task 712.30A.html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380" name="Google Shape;380;g13cf6277f3e_0_284"/>
          <p:cNvSpPr txBox="1"/>
          <p:nvPr/>
        </p:nvSpPr>
        <p:spPr>
          <a:xfrm>
            <a:off x="83750" y="833375"/>
            <a:ext cx="665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lang="en" sz="1800">
                <a:solidFill>
                  <a:schemeClr val="accent1"/>
                </a:solidFill>
              </a:rPr>
              <a:t>Sửa lỗi theo phương pháp BGCF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phương pháp</a:t>
            </a:r>
            <a:r>
              <a:rPr lang="en">
                <a:solidFill>
                  <a:schemeClr val="dk1"/>
                </a:solidFill>
              </a:rPr>
              <a:t>) 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LcParenR"/>
            </a:pPr>
            <a:r>
              <a:rPr b="1" lang="en" sz="1800">
                <a:solidFill>
                  <a:schemeClr val="accent1"/>
                </a:solidFill>
              </a:rPr>
              <a:t>Hãy điền bảng </a:t>
            </a:r>
            <a:r>
              <a:rPr lang="en" sz="1800">
                <a:solidFill>
                  <a:schemeClr val="dk1"/>
                </a:solidFill>
              </a:rPr>
              <a:t>Code Control Flow Table khi bấm nút (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cf6277f3e_0_289"/>
          <p:cNvSpPr txBox="1"/>
          <p:nvPr>
            <p:ph type="title"/>
          </p:nvPr>
        </p:nvSpPr>
        <p:spPr>
          <a:xfrm>
            <a:off x="208650" y="154575"/>
            <a:ext cx="893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accent1"/>
                </a:solidFill>
              </a:rPr>
              <a:t>Task 712.40 Tham số là mảng, tăng giá trị phần tử mảng</a:t>
            </a:r>
            <a:endParaRPr sz="2320">
              <a:solidFill>
                <a:schemeClr val="accent1"/>
              </a:solidFill>
            </a:endParaRPr>
          </a:p>
        </p:txBody>
      </p:sp>
      <p:sp>
        <p:nvSpPr>
          <p:cNvPr id="386" name="Google Shape;386;g13cf6277f3e_0_289"/>
          <p:cNvSpPr txBox="1"/>
          <p:nvPr>
            <p:ph idx="1" type="body"/>
          </p:nvPr>
        </p:nvSpPr>
        <p:spPr>
          <a:xfrm>
            <a:off x="311700" y="786000"/>
            <a:ext cx="8375400" cy="1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Gọi thử hàm số (đã có sẵn) tangCacSoTrongArray từ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</a:t>
            </a:r>
            <a:r>
              <a:rPr b="1" lang="en"/>
              <a:t>nút (button)</a:t>
            </a:r>
            <a:r>
              <a:rPr lang="en"/>
              <a:t> để gọi test hàm này từ  hàm xử lý sự kiện, viết kết quả ra console.</a:t>
            </a:r>
            <a:endParaRPr/>
          </a:p>
        </p:txBody>
      </p:sp>
      <p:pic>
        <p:nvPicPr>
          <p:cNvPr id="387" name="Google Shape;387;g13cf6277f3e_0_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00" y="2028600"/>
            <a:ext cx="3714750" cy="88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cf6277f3e_0_295"/>
          <p:cNvSpPr txBox="1"/>
          <p:nvPr/>
        </p:nvSpPr>
        <p:spPr>
          <a:xfrm>
            <a:off x="186300" y="169025"/>
            <a:ext cx="8771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0">
                <a:solidFill>
                  <a:srgbClr val="4285F4"/>
                </a:solidFill>
              </a:rPr>
              <a:t>Task 712.40A - Yêu cầu là vẽ CFT khi bấm nút gọi hàm tăng các số trong array ở Task 712.40</a:t>
            </a:r>
            <a:endParaRPr sz="2120">
              <a:solidFill>
                <a:srgbClr val="4285F4"/>
              </a:solidFill>
            </a:endParaRPr>
          </a:p>
        </p:txBody>
      </p:sp>
      <p:sp>
        <p:nvSpPr>
          <p:cNvPr id="393" name="Google Shape;393;g13cf6277f3e_0_295"/>
          <p:cNvSpPr txBox="1"/>
          <p:nvPr/>
        </p:nvSpPr>
        <p:spPr>
          <a:xfrm>
            <a:off x="152400" y="1066800"/>
            <a:ext cx="842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</a:rPr>
              <a:t>Hãy điền bảng </a:t>
            </a:r>
            <a:r>
              <a:rPr lang="en" sz="1500">
                <a:solidFill>
                  <a:srgbClr val="000000"/>
                </a:solidFill>
              </a:rPr>
              <a:t>Code Control Flow Table (</a:t>
            </a:r>
            <a:r>
              <a:rPr lang="en" sz="15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tham khảo</a:t>
            </a:r>
            <a:r>
              <a:rPr lang="en" sz="1500">
                <a:solidFill>
                  <a:srgbClr val="000000"/>
                </a:solidFill>
              </a:rPr>
              <a:t>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cf6277f3e_0_300"/>
          <p:cNvSpPr txBox="1"/>
          <p:nvPr>
            <p:ph type="title"/>
          </p:nvPr>
        </p:nvSpPr>
        <p:spPr>
          <a:xfrm>
            <a:off x="208650" y="15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>
                <a:solidFill>
                  <a:schemeClr val="accent1"/>
                </a:solidFill>
              </a:rPr>
              <a:t>Task 712.45</a:t>
            </a:r>
            <a:r>
              <a:rPr lang="en" sz="2120">
                <a:solidFill>
                  <a:schemeClr val="accent1"/>
                </a:solidFill>
              </a:rPr>
              <a:t> Viết hàm tính ra số tự nhiên bất kỳ từ 1 đến 6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399" name="Google Shape;399;g13cf6277f3e_0_300"/>
          <p:cNvSpPr txBox="1"/>
          <p:nvPr>
            <p:ph idx="1" type="body"/>
          </p:nvPr>
        </p:nvSpPr>
        <p:spPr>
          <a:xfrm>
            <a:off x="311700" y="786000"/>
            <a:ext cx="8375400" cy="21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Hãy viết hàm tính ra số tự nhiên bất kỳ từ 1 đến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Tên hàm: getRandomNumber1To6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Trả lại: Số tự nhiên bất kỳ từ 1 đến 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</a:t>
            </a:r>
            <a:r>
              <a:rPr b="1" lang="en"/>
              <a:t>nút (button)</a:t>
            </a:r>
            <a:r>
              <a:rPr lang="en"/>
              <a:t> để gọi test hàm này từ  hàm xử lý sự kiện, viết kết quả ra console.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cf6277f3e_0_305"/>
          <p:cNvSpPr/>
          <p:nvPr/>
        </p:nvSpPr>
        <p:spPr>
          <a:xfrm>
            <a:off x="125300" y="829275"/>
            <a:ext cx="3691500" cy="197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3cf6277f3e_0_305"/>
          <p:cNvSpPr txBox="1"/>
          <p:nvPr>
            <p:ph type="title"/>
          </p:nvPr>
        </p:nvSpPr>
        <p:spPr>
          <a:xfrm>
            <a:off x="83100" y="5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712.48 Viết hàm kiểm tra nhập ô input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6" name="Google Shape;406;g13cf6277f3e_0_305"/>
          <p:cNvSpPr txBox="1"/>
          <p:nvPr>
            <p:ph idx="1" type="body"/>
          </p:nvPr>
        </p:nvSpPr>
        <p:spPr>
          <a:xfrm>
            <a:off x="125300" y="3936475"/>
            <a:ext cx="3952500" cy="1062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bình phương của số nhập vào </a:t>
            </a:r>
            <a:br>
              <a:rPr lang="en"/>
            </a:br>
            <a:r>
              <a:rPr lang="en"/>
              <a:t>Lưu ý: kiểm tra dữ liệu phải </a:t>
            </a:r>
            <a:r>
              <a:rPr b="1" lang="en"/>
              <a:t>khác rỗng</a:t>
            </a:r>
            <a:r>
              <a:rPr lang="en"/>
              <a:t> và </a:t>
            </a:r>
            <a:r>
              <a:rPr b="1" lang="en"/>
              <a:t>là số.</a:t>
            </a:r>
            <a:br>
              <a:rPr lang="en"/>
            </a:br>
            <a:r>
              <a:rPr i="1" lang="en"/>
              <a:t>Gợi ý: viết 1 hàm để kiểm tra dữ liệu có phải là số không.</a:t>
            </a:r>
            <a:endParaRPr i="1"/>
          </a:p>
        </p:txBody>
      </p:sp>
      <p:sp>
        <p:nvSpPr>
          <p:cNvPr id="407" name="Google Shape;407;g13cf6277f3e_0_305"/>
          <p:cNvSpPr txBox="1"/>
          <p:nvPr/>
        </p:nvSpPr>
        <p:spPr>
          <a:xfrm>
            <a:off x="172125" y="960450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Tính bình phương của số nhập vào:</a:t>
            </a:r>
            <a:endParaRPr b="1"/>
          </a:p>
        </p:txBody>
      </p:sp>
      <p:sp>
        <p:nvSpPr>
          <p:cNvPr id="408" name="Google Shape;408;g13cf6277f3e_0_305"/>
          <p:cNvSpPr/>
          <p:nvPr/>
        </p:nvSpPr>
        <p:spPr>
          <a:xfrm>
            <a:off x="1543150" y="2084550"/>
            <a:ext cx="21222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bình phương</a:t>
            </a:r>
            <a:endParaRPr/>
          </a:p>
        </p:txBody>
      </p:sp>
      <p:sp>
        <p:nvSpPr>
          <p:cNvPr id="409" name="Google Shape;409;g13cf6277f3e_0_305"/>
          <p:cNvSpPr txBox="1"/>
          <p:nvPr/>
        </p:nvSpPr>
        <p:spPr>
          <a:xfrm>
            <a:off x="325900" y="1424525"/>
            <a:ext cx="12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Số hạng A:</a:t>
            </a:r>
            <a:endParaRPr/>
          </a:p>
        </p:txBody>
      </p:sp>
      <p:sp>
        <p:nvSpPr>
          <p:cNvPr id="410" name="Google Shape;410;g13cf6277f3e_0_305"/>
          <p:cNvSpPr/>
          <p:nvPr/>
        </p:nvSpPr>
        <p:spPr>
          <a:xfrm>
            <a:off x="1576450" y="1424525"/>
            <a:ext cx="2055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graphicFrame>
        <p:nvGraphicFramePr>
          <p:cNvPr id="411" name="Google Shape;411;g13cf6277f3e_0_305"/>
          <p:cNvGraphicFramePr/>
          <p:nvPr/>
        </p:nvGraphicFramePr>
        <p:xfrm>
          <a:off x="4029900" y="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{433FC4C0-CA22-44BC-BFC1-3B4E95E26B8C}</a:tableStyleId>
              </a:tblPr>
              <a:tblGrid>
                <a:gridCol w="487875"/>
                <a:gridCol w="3773450"/>
                <a:gridCol w="743000"/>
              </a:tblGrid>
              <a:tr h="33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Yêu cầu subtask (công việc bước nhỏ)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Làm được form đủ 4 phần tử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load form ghi được ra đủ id, placeholder của  ô input (nhập)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Viết hàm kiểm tra xem dữ liệu truyền vào có ko rỗng và có phải là số không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laSo(paramDoanVanInput)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Trả lại đúng/sai (boolean);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Gọi kiểm tra hàm này trên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ấn tính Bình phương, truy vấn  ô nhập liệu, và dùng hàm laSo ở trên để kiểm tra, nếu ko đúng hãy cảnh báo và dừng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Nếu đúng là số, hay ghi Bình phương ra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cf6277f3e_0_15"/>
          <p:cNvSpPr txBox="1"/>
          <p:nvPr>
            <p:ph type="title"/>
          </p:nvPr>
        </p:nvSpPr>
        <p:spPr>
          <a:xfrm>
            <a:off x="0" y="-9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chemeClr val="accent1"/>
                </a:solidFill>
              </a:rPr>
              <a:t>Hàm (function)</a:t>
            </a:r>
            <a:r>
              <a:rPr lang="en" sz="2420">
                <a:solidFill>
                  <a:schemeClr val="accent1"/>
                </a:solidFill>
              </a:rPr>
              <a:t>: Định nghĩa hàm  - Gọi hàm </a:t>
            </a:r>
            <a:endParaRPr sz="2420">
              <a:solidFill>
                <a:schemeClr val="accent1"/>
              </a:solidFill>
            </a:endParaRPr>
          </a:p>
        </p:txBody>
      </p:sp>
      <p:sp>
        <p:nvSpPr>
          <p:cNvPr id="68" name="Google Shape;68;g13cf6277f3e_0_15"/>
          <p:cNvSpPr/>
          <p:nvPr/>
        </p:nvSpPr>
        <p:spPr>
          <a:xfrm>
            <a:off x="25975" y="358325"/>
            <a:ext cx="2960700" cy="1321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Định nghĩa </a:t>
            </a:r>
            <a:r>
              <a:rPr lang="en" sz="1300"/>
              <a:t>hàm: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 sz="1300">
                <a:solidFill>
                  <a:srgbClr val="FF0000"/>
                </a:solidFill>
              </a:rPr>
              <a:t>Tên hàm: thể hiện mục đích</a:t>
            </a:r>
            <a:endParaRPr sz="13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accent5"/>
                </a:solidFill>
              </a:rPr>
              <a:t>Đoạn code</a:t>
            </a:r>
            <a:r>
              <a:rPr lang="en" sz="1300">
                <a:solidFill>
                  <a:schemeClr val="accent3"/>
                </a:solidFill>
              </a:rPr>
              <a:t> </a:t>
            </a:r>
            <a:r>
              <a:rPr lang="en" sz="1300"/>
              <a:t>sẽ chạy khi thực hiện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en" sz="1300">
                <a:solidFill>
                  <a:srgbClr val="38761D"/>
                </a:solidFill>
              </a:rPr>
              <a:t>Tham số </a:t>
            </a:r>
            <a:r>
              <a:rPr b="1" lang="en" sz="1300">
                <a:solidFill>
                  <a:srgbClr val="38761D"/>
                </a:solidFill>
              </a:rPr>
              <a:t>hình thức</a:t>
            </a:r>
            <a:endParaRPr b="1" sz="1300"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300"/>
              <a:buChar char="●"/>
            </a:pPr>
            <a:r>
              <a:rPr lang="en" sz="1300">
                <a:solidFill>
                  <a:srgbClr val="741B47"/>
                </a:solidFill>
              </a:rPr>
              <a:t>Giá trị trả về</a:t>
            </a:r>
            <a:endParaRPr sz="1300">
              <a:solidFill>
                <a:srgbClr val="741B47"/>
              </a:solidFill>
            </a:endParaRPr>
          </a:p>
        </p:txBody>
      </p:sp>
      <p:pic>
        <p:nvPicPr>
          <p:cNvPr id="69" name="Google Shape;69;g13cf6277f3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100" y="1529325"/>
            <a:ext cx="7848600" cy="866775"/>
          </a:xfrm>
          <a:prstGeom prst="rect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g13cf6277f3e_0_15"/>
          <p:cNvSpPr/>
          <p:nvPr/>
        </p:nvSpPr>
        <p:spPr>
          <a:xfrm>
            <a:off x="3051100" y="358325"/>
            <a:ext cx="3215100" cy="11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Định nghĩa hàm </a:t>
            </a:r>
            <a:r>
              <a:rPr b="1" lang="en" sz="1100">
                <a:solidFill>
                  <a:schemeClr val="accent2"/>
                </a:solidFill>
              </a:rPr>
              <a:t>ví dụ 1: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Tên hàm:</a:t>
            </a:r>
            <a:r>
              <a:rPr lang="en" sz="1100"/>
              <a:t>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</a:rPr>
              <a:t>Đoạn code sẽ chạy </a:t>
            </a:r>
            <a:r>
              <a:rPr lang="en" sz="1100">
                <a:solidFill>
                  <a:schemeClr val="accent5"/>
                </a:solidFill>
              </a:rPr>
              <a:t>:</a:t>
            </a:r>
            <a:r>
              <a:rPr lang="en" sz="1100"/>
              <a:t> từ dòng 48 đến dòng 49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Tham số</a:t>
            </a:r>
            <a:r>
              <a:rPr lang="en" sz="1100"/>
              <a:t>: paramSoInput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41B47"/>
                </a:solidFill>
              </a:rPr>
              <a:t>Giá trị trả về: </a:t>
            </a:r>
            <a:r>
              <a:rPr lang="en" sz="1100"/>
              <a:t>trả về vKetQua ở dòng 49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1" name="Google Shape;71;g13cf6277f3e_0_15"/>
          <p:cNvSpPr/>
          <p:nvPr/>
        </p:nvSpPr>
        <p:spPr>
          <a:xfrm>
            <a:off x="25975" y="2604725"/>
            <a:ext cx="2960700" cy="812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Gọi hàm:</a:t>
            </a:r>
            <a:r>
              <a:rPr lang="en" sz="1200"/>
              <a:t> gọi bằng </a:t>
            </a:r>
            <a:r>
              <a:rPr lang="en" sz="1200">
                <a:solidFill>
                  <a:srgbClr val="FF0000"/>
                </a:solidFill>
              </a:rPr>
              <a:t>Tên hàm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Đưa: </a:t>
            </a:r>
            <a:r>
              <a:rPr lang="en" sz="1200">
                <a:solidFill>
                  <a:srgbClr val="38761D"/>
                </a:solidFill>
              </a:rPr>
              <a:t>tham số thực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Thực hiện đoạn: </a:t>
            </a:r>
            <a:r>
              <a:rPr lang="en" sz="1200">
                <a:solidFill>
                  <a:schemeClr val="accent5"/>
                </a:solidFill>
              </a:rPr>
              <a:t>code</a:t>
            </a:r>
            <a:r>
              <a:rPr lang="en" sz="1200"/>
              <a:t> của hàm đó,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Nhận: </a:t>
            </a:r>
            <a:r>
              <a:rPr lang="en" sz="1200">
                <a:solidFill>
                  <a:srgbClr val="741B47"/>
                </a:solidFill>
              </a:rPr>
              <a:t>Giá trị trả về</a:t>
            </a:r>
            <a:r>
              <a:rPr lang="en" sz="1200"/>
              <a:t> như kết quả</a:t>
            </a:r>
            <a:endParaRPr sz="1200"/>
          </a:p>
        </p:txBody>
      </p:sp>
      <p:pic>
        <p:nvPicPr>
          <p:cNvPr id="72" name="Google Shape;72;g13cf6277f3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50" y="3458075"/>
            <a:ext cx="3552825" cy="69532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g13cf6277f3e_0_15"/>
          <p:cNvSpPr/>
          <p:nvPr/>
        </p:nvSpPr>
        <p:spPr>
          <a:xfrm>
            <a:off x="1245175" y="3458075"/>
            <a:ext cx="43401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Gọi hàm bằng </a:t>
            </a:r>
            <a:r>
              <a:rPr lang="en" sz="1100">
                <a:solidFill>
                  <a:srgbClr val="FF0000"/>
                </a:solidFill>
              </a:rPr>
              <a:t>Tên</a:t>
            </a:r>
            <a:r>
              <a:rPr lang="en" sz="1100"/>
              <a:t>: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Đưa t</a:t>
            </a:r>
            <a:r>
              <a:rPr lang="en" sz="1100">
                <a:solidFill>
                  <a:srgbClr val="38761D"/>
                </a:solidFill>
              </a:rPr>
              <a:t>ham số thực:</a:t>
            </a:r>
            <a:r>
              <a:rPr lang="en" sz="1100"/>
              <a:t> </a:t>
            </a:r>
            <a:r>
              <a:rPr lang="en" sz="1100">
                <a:solidFill>
                  <a:srgbClr val="38761D"/>
                </a:solidFill>
              </a:rPr>
              <a:t>9</a:t>
            </a:r>
            <a:endParaRPr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Thực hiện </a:t>
            </a:r>
            <a:r>
              <a:rPr lang="en" sz="1100">
                <a:solidFill>
                  <a:schemeClr val="accent3"/>
                </a:solidFill>
              </a:rPr>
              <a:t>đoạn code:</a:t>
            </a:r>
            <a:r>
              <a:rPr lang="en" sz="1100"/>
              <a:t> của hàm đã định nghĩa (dòng 48-49 ở trên)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Nhận: giá trị trả về như kết quả, là </a:t>
            </a:r>
            <a:r>
              <a:rPr lang="en" sz="1100">
                <a:solidFill>
                  <a:srgbClr val="741B47"/>
                </a:solidFill>
              </a:rPr>
              <a:t>729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74" name="Google Shape;74;g13cf6277f3e_0_15"/>
          <p:cNvSpPr/>
          <p:nvPr/>
        </p:nvSpPr>
        <p:spPr>
          <a:xfrm>
            <a:off x="1245175" y="4372475"/>
            <a:ext cx="4340100" cy="8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Gọi hàm bằng </a:t>
            </a:r>
            <a:r>
              <a:rPr lang="en" sz="1100">
                <a:solidFill>
                  <a:srgbClr val="FF0000"/>
                </a:solidFill>
              </a:rPr>
              <a:t>Tên</a:t>
            </a:r>
            <a:r>
              <a:rPr lang="en" sz="1100"/>
              <a:t>: tinhLapPhuong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Đưa </a:t>
            </a:r>
            <a:r>
              <a:rPr lang="en" sz="1100">
                <a:solidFill>
                  <a:srgbClr val="38761D"/>
                </a:solidFill>
              </a:rPr>
              <a:t>tham số </a:t>
            </a:r>
            <a:r>
              <a:rPr b="1" lang="en" sz="1100">
                <a:solidFill>
                  <a:srgbClr val="38761D"/>
                </a:solidFill>
              </a:rPr>
              <a:t>thực</a:t>
            </a:r>
            <a:r>
              <a:rPr lang="en" sz="1100">
                <a:solidFill>
                  <a:srgbClr val="38761D"/>
                </a:solidFill>
              </a:rPr>
              <a:t>:</a:t>
            </a:r>
            <a:r>
              <a:rPr lang="en" sz="1100"/>
              <a:t> 12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Thực hiện</a:t>
            </a:r>
            <a:r>
              <a:rPr b="1" lang="en" sz="1100">
                <a:solidFill>
                  <a:schemeClr val="accent5"/>
                </a:solidFill>
              </a:rPr>
              <a:t> </a:t>
            </a:r>
            <a:r>
              <a:rPr lang="en" sz="1100">
                <a:solidFill>
                  <a:schemeClr val="accent5"/>
                </a:solidFill>
              </a:rPr>
              <a:t>đoạn code</a:t>
            </a:r>
            <a:r>
              <a:rPr lang="en" sz="1100"/>
              <a:t>: của hàm đã định nghĩa (dòng 48-49 ở trên)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Nhận: giá trị trả về như kết quả, là </a:t>
            </a:r>
            <a:r>
              <a:rPr lang="en" sz="1100">
                <a:solidFill>
                  <a:srgbClr val="741B47"/>
                </a:solidFill>
              </a:rPr>
              <a:t>1278</a:t>
            </a:r>
            <a:endParaRPr sz="1100">
              <a:solidFill>
                <a:srgbClr val="741B47"/>
              </a:solidFill>
            </a:endParaRPr>
          </a:p>
        </p:txBody>
      </p:sp>
      <p:pic>
        <p:nvPicPr>
          <p:cNvPr id="75" name="Google Shape;75;g13cf6277f3e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550" y="4372475"/>
            <a:ext cx="2877797" cy="52857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3cf6277f3e_0_316"/>
          <p:cNvSpPr/>
          <p:nvPr/>
        </p:nvSpPr>
        <p:spPr>
          <a:xfrm>
            <a:off x="125300" y="829275"/>
            <a:ext cx="3691500" cy="246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3cf6277f3e_0_316"/>
          <p:cNvSpPr txBox="1"/>
          <p:nvPr>
            <p:ph type="title"/>
          </p:nvPr>
        </p:nvSpPr>
        <p:spPr>
          <a:xfrm>
            <a:off x="83100" y="5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712.49 Viết hàm kiểm tra nhập ô input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8" name="Google Shape;418;g13cf6277f3e_0_316"/>
          <p:cNvSpPr txBox="1"/>
          <p:nvPr>
            <p:ph idx="1" type="body"/>
          </p:nvPr>
        </p:nvSpPr>
        <p:spPr>
          <a:xfrm>
            <a:off x="125300" y="3770475"/>
            <a:ext cx="4300500" cy="1228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tổng hai số hạng trên và ghi ra console.</a:t>
            </a:r>
            <a:br>
              <a:rPr lang="en"/>
            </a:br>
            <a:r>
              <a:rPr lang="en"/>
              <a:t>Lưu ý: kiểm tra hai dữ liệu phải </a:t>
            </a:r>
            <a:r>
              <a:rPr b="1" lang="en"/>
              <a:t>khác rỗng</a:t>
            </a:r>
            <a:r>
              <a:rPr lang="en"/>
              <a:t> và </a:t>
            </a:r>
            <a:r>
              <a:rPr b="1" lang="en"/>
              <a:t>là số.</a:t>
            </a:r>
            <a:br>
              <a:rPr lang="en"/>
            </a:br>
            <a:r>
              <a:rPr i="1" lang="en"/>
              <a:t>Gợi ý: viết 1 hàm để kiểm tra dữ liệu có phải là số không.</a:t>
            </a:r>
            <a:endParaRPr i="1"/>
          </a:p>
        </p:txBody>
      </p:sp>
      <p:sp>
        <p:nvSpPr>
          <p:cNvPr id="419" name="Google Shape;419;g13cf6277f3e_0_316"/>
          <p:cNvSpPr txBox="1"/>
          <p:nvPr/>
        </p:nvSpPr>
        <p:spPr>
          <a:xfrm>
            <a:off x="172125" y="960450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Tính tổng hai số sau:</a:t>
            </a:r>
            <a:endParaRPr b="1"/>
          </a:p>
        </p:txBody>
      </p:sp>
      <p:sp>
        <p:nvSpPr>
          <p:cNvPr id="420" name="Google Shape;420;g13cf6277f3e_0_316"/>
          <p:cNvSpPr/>
          <p:nvPr/>
        </p:nvSpPr>
        <p:spPr>
          <a:xfrm>
            <a:off x="2227025" y="26630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tổng</a:t>
            </a:r>
            <a:endParaRPr/>
          </a:p>
        </p:txBody>
      </p:sp>
      <p:sp>
        <p:nvSpPr>
          <p:cNvPr id="421" name="Google Shape;421;g13cf6277f3e_0_316"/>
          <p:cNvSpPr txBox="1"/>
          <p:nvPr/>
        </p:nvSpPr>
        <p:spPr>
          <a:xfrm>
            <a:off x="325900" y="1424525"/>
            <a:ext cx="12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Số hạng A:</a:t>
            </a:r>
            <a:endParaRPr/>
          </a:p>
        </p:txBody>
      </p:sp>
      <p:sp>
        <p:nvSpPr>
          <p:cNvPr id="422" name="Google Shape;422;g13cf6277f3e_0_316"/>
          <p:cNvSpPr/>
          <p:nvPr/>
        </p:nvSpPr>
        <p:spPr>
          <a:xfrm>
            <a:off x="1576450" y="1424525"/>
            <a:ext cx="2055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423" name="Google Shape;423;g13cf6277f3e_0_316"/>
          <p:cNvSpPr/>
          <p:nvPr/>
        </p:nvSpPr>
        <p:spPr>
          <a:xfrm>
            <a:off x="1576450" y="1957925"/>
            <a:ext cx="2055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424" name="Google Shape;424;g13cf6277f3e_0_316"/>
          <p:cNvSpPr txBox="1"/>
          <p:nvPr/>
        </p:nvSpPr>
        <p:spPr>
          <a:xfrm>
            <a:off x="402100" y="1957925"/>
            <a:ext cx="12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Số hạng B:</a:t>
            </a:r>
            <a:endParaRPr/>
          </a:p>
        </p:txBody>
      </p:sp>
      <p:graphicFrame>
        <p:nvGraphicFramePr>
          <p:cNvPr id="425" name="Google Shape;425;g13cf6277f3e_0_316"/>
          <p:cNvGraphicFramePr/>
          <p:nvPr/>
        </p:nvGraphicFramePr>
        <p:xfrm>
          <a:off x="4029900" y="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{433FC4C0-CA22-44BC-BFC1-3B4E95E26B8C}</a:tableStyleId>
              </a:tblPr>
              <a:tblGrid>
                <a:gridCol w="487875"/>
                <a:gridCol w="3773450"/>
                <a:gridCol w="743000"/>
              </a:tblGrid>
              <a:tr h="33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Yêu cầu subtask (công việc bước nhỏ)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Làm được form đủ 6 phần tử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load form ghi được ra đủ id, placeholder của hai ô input (nhập)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Viết hàm kiểm tra xem dữ liệu truyền vào có ko rỗng và có phải là số không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laSo(paramDoanVanInput)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Trả lại đúng/sai (boolean);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Gọi kiểm tra hàm này trên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Khi ấn tính tổng, truy vấn hai ô, và dùng hàm laSo ở trên để kiểm tra, nếu ko đúng hãy cảnh báo và dừng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Nếu đúng là số, hay ghi tổng ra console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console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cf6277f3e_0_329"/>
          <p:cNvSpPr/>
          <p:nvPr/>
        </p:nvSpPr>
        <p:spPr>
          <a:xfrm>
            <a:off x="430100" y="829275"/>
            <a:ext cx="4918500" cy="163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3cf6277f3e_0_329"/>
          <p:cNvSpPr txBox="1"/>
          <p:nvPr>
            <p:ph type="title"/>
          </p:nvPr>
        </p:nvSpPr>
        <p:spPr>
          <a:xfrm>
            <a:off x="311700" y="21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712.50</a:t>
            </a:r>
            <a:r>
              <a:rPr lang="en">
                <a:solidFill>
                  <a:schemeClr val="accent1"/>
                </a:solidFill>
              </a:rPr>
              <a:t> Viết hàm đổi màu của Paragraph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2" name="Google Shape;432;g13cf6277f3e_0_329"/>
          <p:cNvSpPr txBox="1"/>
          <p:nvPr>
            <p:ph idx="1" type="body"/>
          </p:nvPr>
        </p:nvSpPr>
        <p:spPr>
          <a:xfrm>
            <a:off x="430100" y="2896250"/>
            <a:ext cx="79449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trang web như trên. Mỗi lần ấn nút hãy đổi màu paragraph “Hello Devcamp 120”.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Gợi ý: Viết một hàm đổi màu của paragraph “Hello Devcamp 120”, tham số hình thức là màu. Gọi hàm này trong các hàm xử lý sự kiện của các nút. </a:t>
            </a:r>
            <a:endParaRPr i="1"/>
          </a:p>
        </p:txBody>
      </p:sp>
      <p:sp>
        <p:nvSpPr>
          <p:cNvPr id="433" name="Google Shape;433;g13cf6277f3e_0_329"/>
          <p:cNvSpPr txBox="1"/>
          <p:nvPr/>
        </p:nvSpPr>
        <p:spPr>
          <a:xfrm>
            <a:off x="476925" y="960450"/>
            <a:ext cx="5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Hello Devcamp 120 !</a:t>
            </a:r>
            <a:endParaRPr b="1"/>
          </a:p>
        </p:txBody>
      </p:sp>
      <p:sp>
        <p:nvSpPr>
          <p:cNvPr id="434" name="Google Shape;434;g13cf6277f3e_0_329"/>
          <p:cNvSpPr/>
          <p:nvPr/>
        </p:nvSpPr>
        <p:spPr>
          <a:xfrm>
            <a:off x="550625" y="15962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Đổi màu green</a:t>
            </a:r>
            <a:endParaRPr/>
          </a:p>
        </p:txBody>
      </p:sp>
      <p:sp>
        <p:nvSpPr>
          <p:cNvPr id="435" name="Google Shape;435;g13cf6277f3e_0_329"/>
          <p:cNvSpPr/>
          <p:nvPr/>
        </p:nvSpPr>
        <p:spPr>
          <a:xfrm>
            <a:off x="2074625" y="15962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Đổi màu red</a:t>
            </a:r>
            <a:endParaRPr/>
          </a:p>
        </p:txBody>
      </p:sp>
      <p:sp>
        <p:nvSpPr>
          <p:cNvPr id="436" name="Google Shape;436;g13cf6277f3e_0_329"/>
          <p:cNvSpPr/>
          <p:nvPr/>
        </p:nvSpPr>
        <p:spPr>
          <a:xfrm>
            <a:off x="3598625" y="1596275"/>
            <a:ext cx="1395900" cy="4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Đổi màu purple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cf6277f3e_0_339"/>
          <p:cNvSpPr txBox="1"/>
          <p:nvPr>
            <p:ph type="title"/>
          </p:nvPr>
        </p:nvSpPr>
        <p:spPr>
          <a:xfrm>
            <a:off x="159300" y="64025"/>
            <a:ext cx="88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Task 712.50A (bạn có thể làm bài này trước 712.50 để làm quen)  1/2</a:t>
            </a:r>
            <a:endParaRPr sz="2120">
              <a:solidFill>
                <a:schemeClr val="accent1"/>
              </a:solidFill>
            </a:endParaRPr>
          </a:p>
        </p:txBody>
      </p:sp>
      <p:sp>
        <p:nvSpPr>
          <p:cNvPr id="442" name="Google Shape;442;g13cf6277f3e_0_339"/>
          <p:cNvSpPr txBox="1"/>
          <p:nvPr>
            <p:ph idx="1" type="body"/>
          </p:nvPr>
        </p:nvSpPr>
        <p:spPr>
          <a:xfrm>
            <a:off x="235500" y="61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60"/>
              <a:t>Copy pase và Lưu code sau vào file HTML, mở trên brave, và làm theo yêu cầu trên trang web hiện ra (mở console)</a:t>
            </a:r>
            <a:endParaRPr b="1" sz="1160"/>
          </a:p>
        </p:txBody>
      </p:sp>
      <p:pic>
        <p:nvPicPr>
          <p:cNvPr id="443" name="Google Shape;443;g13cf6277f3e_0_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975"/>
            <a:ext cx="8839201" cy="25234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cf6277f3e_0_345"/>
          <p:cNvSpPr txBox="1"/>
          <p:nvPr>
            <p:ph type="title"/>
          </p:nvPr>
        </p:nvSpPr>
        <p:spPr>
          <a:xfrm>
            <a:off x="-47400" y="-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chemeClr val="accent1"/>
                </a:solidFill>
              </a:rPr>
              <a:t>Task 712.50A code để bạn copy  2/2</a:t>
            </a:r>
            <a:endParaRPr sz="2420">
              <a:solidFill>
                <a:schemeClr val="accent1"/>
              </a:solidFill>
            </a:endParaRPr>
          </a:p>
        </p:txBody>
      </p:sp>
      <p:sp>
        <p:nvSpPr>
          <p:cNvPr id="449" name="Google Shape;449;g13cf6277f3e_0_345"/>
          <p:cNvSpPr/>
          <p:nvPr/>
        </p:nvSpPr>
        <p:spPr>
          <a:xfrm>
            <a:off x="0" y="586075"/>
            <a:ext cx="9144000" cy="4404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Task 712.50A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"p-test-par"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Paragraph - Đoạn văn - Để thử (id = "p-test-par")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bạn hãy thử trên console những lệnh sau, để truy vấn và tác động vào paragraph "p-test-par"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document.getElementById("p-test-par");   //truy vấn phần tử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document.getElementById("p-test-par").innerHTML;   //truy vấn phẩn tử, và truy vấn innerHTML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document.getElementById("p-test-par").innerHTML = "Xin chào";   //truy vấn phẩn tử, và đổi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document.getElementById("p-test-par").style.color = "red";   //truy vấn phẩn tử, và đổi màu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Hãy đổi màu paragraph thành green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Hãy đổi nội dung paragraph thành tên bạn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cf6277f3e_0_350"/>
          <p:cNvSpPr txBox="1"/>
          <p:nvPr>
            <p:ph type="title"/>
          </p:nvPr>
        </p:nvSpPr>
        <p:spPr>
          <a:xfrm>
            <a:off x="311700" y="21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712.55</a:t>
            </a:r>
            <a:r>
              <a:rPr lang="en">
                <a:solidFill>
                  <a:schemeClr val="accent1"/>
                </a:solidFill>
              </a:rPr>
              <a:t> Viết hàm kiểm tra số nguyên và thử trên console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5" name="Google Shape;455;g13cf6277f3e_0_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50" y="1057700"/>
            <a:ext cx="4379599" cy="25244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6" name="Google Shape;456;g13cf6277f3e_0_350"/>
          <p:cNvSpPr/>
          <p:nvPr/>
        </p:nvSpPr>
        <p:spPr>
          <a:xfrm>
            <a:off x="364500" y="4361400"/>
            <a:ext cx="437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Viết vào file html và thử trên console </a:t>
            </a:r>
            <a:endParaRPr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cf6277f3e_0_356"/>
          <p:cNvSpPr/>
          <p:nvPr/>
        </p:nvSpPr>
        <p:spPr>
          <a:xfrm>
            <a:off x="280175" y="585675"/>
            <a:ext cx="4450200" cy="268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3cf6277f3e_0_356"/>
          <p:cNvSpPr txBox="1"/>
          <p:nvPr>
            <p:ph type="title"/>
          </p:nvPr>
        </p:nvSpPr>
        <p:spPr>
          <a:xfrm>
            <a:off x="0" y="4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50">
                <a:solidFill>
                  <a:schemeClr val="accent1"/>
                </a:solidFill>
              </a:rPr>
              <a:t>Task 712.60</a:t>
            </a:r>
            <a:r>
              <a:rPr lang="en" sz="2220">
                <a:solidFill>
                  <a:schemeClr val="accent1"/>
                </a:solidFill>
              </a:rPr>
              <a:t> Đọc input ra đối tượng, kiểm tra, và ghi ra console</a:t>
            </a:r>
            <a:endParaRPr sz="2220">
              <a:solidFill>
                <a:schemeClr val="accent1"/>
              </a:solidFill>
            </a:endParaRPr>
          </a:p>
        </p:txBody>
      </p:sp>
      <p:sp>
        <p:nvSpPr>
          <p:cNvPr id="463" name="Google Shape;463;g13cf6277f3e_0_356"/>
          <p:cNvSpPr txBox="1"/>
          <p:nvPr/>
        </p:nvSpPr>
        <p:spPr>
          <a:xfrm>
            <a:off x="561250" y="1091600"/>
            <a:ext cx="14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Họ và Tên</a:t>
            </a:r>
            <a:endParaRPr/>
          </a:p>
        </p:txBody>
      </p:sp>
      <p:sp>
        <p:nvSpPr>
          <p:cNvPr id="464" name="Google Shape;464;g13cf6277f3e_0_356"/>
          <p:cNvSpPr/>
          <p:nvPr/>
        </p:nvSpPr>
        <p:spPr>
          <a:xfrm>
            <a:off x="1826050" y="1110350"/>
            <a:ext cx="2492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3cf6277f3e_0_356"/>
          <p:cNvSpPr/>
          <p:nvPr/>
        </p:nvSpPr>
        <p:spPr>
          <a:xfrm>
            <a:off x="1826050" y="1567550"/>
            <a:ext cx="2492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3cf6277f3e_0_356"/>
          <p:cNvSpPr txBox="1"/>
          <p:nvPr/>
        </p:nvSpPr>
        <p:spPr>
          <a:xfrm>
            <a:off x="561250" y="1548800"/>
            <a:ext cx="14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Tuổi</a:t>
            </a:r>
            <a:endParaRPr/>
          </a:p>
        </p:txBody>
      </p:sp>
      <p:sp>
        <p:nvSpPr>
          <p:cNvPr id="467" name="Google Shape;467;g13cf6277f3e_0_356"/>
          <p:cNvSpPr txBox="1"/>
          <p:nvPr/>
        </p:nvSpPr>
        <p:spPr>
          <a:xfrm>
            <a:off x="561250" y="2006000"/>
            <a:ext cx="14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Lớp</a:t>
            </a:r>
            <a:endParaRPr/>
          </a:p>
        </p:txBody>
      </p:sp>
      <p:sp>
        <p:nvSpPr>
          <p:cNvPr id="468" name="Google Shape;468;g13cf6277f3e_0_356"/>
          <p:cNvSpPr/>
          <p:nvPr/>
        </p:nvSpPr>
        <p:spPr>
          <a:xfrm>
            <a:off x="1826050" y="2024750"/>
            <a:ext cx="2492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3cf6277f3e_0_356"/>
          <p:cNvSpPr txBox="1"/>
          <p:nvPr/>
        </p:nvSpPr>
        <p:spPr>
          <a:xfrm>
            <a:off x="1488750" y="634400"/>
            <a:ext cx="2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Dữ liệu học sinh</a:t>
            </a:r>
            <a:endParaRPr/>
          </a:p>
        </p:txBody>
      </p:sp>
      <p:sp>
        <p:nvSpPr>
          <p:cNvPr id="470" name="Google Shape;470;g13cf6277f3e_0_356"/>
          <p:cNvSpPr/>
          <p:nvPr/>
        </p:nvSpPr>
        <p:spPr>
          <a:xfrm>
            <a:off x="3437500" y="2558775"/>
            <a:ext cx="880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Gửi</a:t>
            </a:r>
            <a:endParaRPr/>
          </a:p>
        </p:txBody>
      </p:sp>
      <p:sp>
        <p:nvSpPr>
          <p:cNvPr id="471" name="Google Shape;471;g13cf6277f3e_0_356"/>
          <p:cNvSpPr txBox="1"/>
          <p:nvPr/>
        </p:nvSpPr>
        <p:spPr>
          <a:xfrm>
            <a:off x="5095775" y="623150"/>
            <a:ext cx="342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Làm trang web này.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Định nghĩa đối tượg gHocSinhObject. Ví dụ có cấu trúc như sau: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 ấn nút Gửi. Bạn hãy.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Đọc giá trị các trường vào Đối tượng HocSinh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Kiểm tra các giá trị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Báo lỗi hoặc Ghi Đối tượng ra console</a:t>
            </a:r>
            <a:endParaRPr/>
          </a:p>
        </p:txBody>
      </p:sp>
      <p:pic>
        <p:nvPicPr>
          <p:cNvPr id="472" name="Google Shape;472;g13cf6277f3e_0_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487" y="1567550"/>
            <a:ext cx="3671765" cy="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13cf6277f3e_0_356"/>
          <p:cNvSpPr/>
          <p:nvPr/>
        </p:nvSpPr>
        <p:spPr>
          <a:xfrm>
            <a:off x="261450" y="4029675"/>
            <a:ext cx="8259300" cy="8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cầu: </a:t>
            </a:r>
            <a:r>
              <a:rPr b="1" lang="en"/>
              <a:t>viết thành 03 function riêng biệt</a:t>
            </a:r>
            <a:r>
              <a:rPr lang="en"/>
              <a:t>. Gồm có:  Đọc, Kiểm tra, Xử lý hiện thị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Tham số là Đối tượng học sinh.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cf6277f3e_0_372"/>
          <p:cNvSpPr txBox="1"/>
          <p:nvPr>
            <p:ph type="title"/>
          </p:nvPr>
        </p:nvSpPr>
        <p:spPr>
          <a:xfrm>
            <a:off x="104400" y="210800"/>
            <a:ext cx="87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1"/>
                </a:solidFill>
              </a:rPr>
              <a:t>Task 712.65</a:t>
            </a:r>
            <a:r>
              <a:rPr lang="en">
                <a:solidFill>
                  <a:schemeClr val="accent1"/>
                </a:solidFill>
              </a:rPr>
              <a:t> Liệt kê những phần tử là số nguyên có trong mảng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9" name="Google Shape;479;g13cf6277f3e_0_372"/>
          <p:cNvSpPr/>
          <p:nvPr/>
        </p:nvSpPr>
        <p:spPr>
          <a:xfrm>
            <a:off x="669300" y="2761200"/>
            <a:ext cx="437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Viết vào file html và thử trên console </a:t>
            </a:r>
            <a:endParaRPr i="1"/>
          </a:p>
        </p:txBody>
      </p:sp>
      <p:sp>
        <p:nvSpPr>
          <p:cNvPr id="480" name="Google Shape;480;g13cf6277f3e_0_372"/>
          <p:cNvSpPr txBox="1"/>
          <p:nvPr/>
        </p:nvSpPr>
        <p:spPr>
          <a:xfrm>
            <a:off x="640325" y="1164500"/>
            <a:ext cx="7579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Cho mảng var vNumbers  = [ 10, 15, 4.5 , 7, 9, 2.1, 1.11, 8 ]; 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Yêu cầu liệt kê những phần tử là số nguyên.</a:t>
            </a:r>
            <a:endParaRPr sz="1150"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Gợi ý: Viết một </a:t>
            </a:r>
            <a:r>
              <a:rPr b="1" lang="en" sz="1150">
                <a:solidFill>
                  <a:srgbClr val="1D1C1D"/>
                </a:solidFill>
                <a:highlight>
                  <a:schemeClr val="lt1"/>
                </a:highlight>
              </a:rPr>
              <a:t>hàm</a:t>
            </a:r>
            <a:r>
              <a:rPr lang="en" sz="1150">
                <a:solidFill>
                  <a:srgbClr val="1D1C1D"/>
                </a:solidFill>
                <a:highlight>
                  <a:schemeClr val="lt1"/>
                </a:highlight>
              </a:rPr>
              <a:t> kiểm tra phần tử có phải là số nguyên hay không. Dùng vòng for và kiểm tra từng phần tử.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cf6277f3e_0_37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solidFill>
                  <a:schemeClr val="accent1"/>
                </a:solidFill>
              </a:rPr>
              <a:t>PHỤ LỤC 1: LƯU Ý VỀ HÀM SỐ VỚI LTV MỚI</a:t>
            </a:r>
            <a:endParaRPr sz="1720">
              <a:solidFill>
                <a:schemeClr val="accent1"/>
              </a:solidFill>
            </a:endParaRPr>
          </a:p>
        </p:txBody>
      </p:sp>
      <p:graphicFrame>
        <p:nvGraphicFramePr>
          <p:cNvPr id="486" name="Google Shape;486;g13cf6277f3e_0_378"/>
          <p:cNvGraphicFramePr/>
          <p:nvPr/>
        </p:nvGraphicFramePr>
        <p:xfrm>
          <a:off x="99975" y="4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{433FC4C0-CA22-44BC-BFC1-3B4E95E26B8C}</a:tableStyleId>
              </a:tblPr>
              <a:tblGrid>
                <a:gridCol w="933550"/>
                <a:gridCol w="7179950"/>
                <a:gridCol w="832650"/>
              </a:tblGrid>
              <a:tr h="33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Định nghĩa</a:t>
                      </a:r>
                      <a:endParaRPr b="1" sz="13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Trong thời gian đầu, bạn </a:t>
                      </a:r>
                      <a:r>
                        <a:rPr b="1" lang="en" sz="1300"/>
                        <a:t>không được </a:t>
                      </a:r>
                      <a:r>
                        <a:rPr lang="en" sz="1300"/>
                        <a:t>định nghĩa hàm này </a:t>
                      </a:r>
                      <a:r>
                        <a:rPr b="1" lang="en" sz="1300"/>
                        <a:t>bên trong</a:t>
                      </a:r>
                      <a:r>
                        <a:rPr lang="en" sz="1300"/>
                        <a:t> hàm khác. 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23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Gọi hàm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Đoạn code của hàm, thực hiện khi </a:t>
                      </a:r>
                      <a:r>
                        <a:rPr b="1" lang="en" sz="1300"/>
                        <a:t>gọi hàm</a:t>
                      </a:r>
                      <a:r>
                        <a:rPr lang="en" sz="1300"/>
                        <a:t>.Bản thân việc định nghĩa hàm, </a:t>
                      </a:r>
                      <a:r>
                        <a:rPr b="1" lang="en" sz="1300"/>
                        <a:t>không</a:t>
                      </a:r>
                      <a:r>
                        <a:rPr lang="en" sz="1300"/>
                        <a:t> thực hiện được dòng code nào cả.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236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Gọi hàm xong, chương trình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chạy tiếp từ sau dòng gọi.</a:t>
                      </a:r>
                      <a:endParaRPr b="1"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025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Tham số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</a:t>
                      </a:r>
                      <a:r>
                        <a:rPr b="1" lang="en" sz="1300"/>
                        <a:t>không </a:t>
                      </a:r>
                      <a:r>
                        <a:rPr lang="en" sz="1300"/>
                        <a:t>có tham số hình thức, hoặc có </a:t>
                      </a:r>
                      <a:r>
                        <a:rPr b="1" lang="en" sz="1300"/>
                        <a:t>nhiều</a:t>
                      </a:r>
                      <a:r>
                        <a:rPr lang="en" sz="1300"/>
                        <a:t> tham số hình thức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4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có thể là </a:t>
                      </a:r>
                      <a:r>
                        <a:rPr b="1" lang="en" sz="1300"/>
                        <a:t>giá trị đơn giản</a:t>
                      </a:r>
                      <a:r>
                        <a:rPr lang="en" sz="1300"/>
                        <a:t> (số, string, đúng/sai) hoặc </a:t>
                      </a:r>
                      <a:r>
                        <a:rPr b="1" lang="en" sz="1300"/>
                        <a:t>đối tượng</a:t>
                      </a:r>
                      <a:r>
                        <a:rPr lang="en" sz="1300"/>
                        <a:t> (object, mảng )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4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hình thức </a:t>
                      </a:r>
                      <a:r>
                        <a:rPr b="1" lang="en" sz="1300"/>
                        <a:t>chỉ có 1 ,</a:t>
                      </a:r>
                      <a:r>
                        <a:rPr lang="en" sz="1300"/>
                        <a:t>tham số thực có thể </a:t>
                      </a:r>
                      <a:r>
                        <a:rPr b="1" lang="en" sz="1300"/>
                        <a:t>có nhiều </a:t>
                      </a:r>
                      <a:r>
                        <a:rPr lang="en" sz="1300"/>
                        <a:t>mỗi lần gọi lại có một tham số thực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69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giá trị đơn giản (số, string,đúng/sai,...), Sửa tham số hình thức, không sửa tham số thực.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1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Object (ví dụ mảng, hay object tự định nghĩa): Sửa thuộc tính của tham số hình thức, sẽ làm thuộc tính của tham số thực thay đổi.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Giá trị Trả lại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</a:t>
                      </a:r>
                      <a:r>
                        <a:rPr b="1" lang="en" sz="1300"/>
                        <a:t>không trả</a:t>
                      </a:r>
                      <a:r>
                        <a:rPr lang="en" sz="1300"/>
                        <a:t> lại giá trị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return ở nhiều chỗ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Sau lệnh return, việc thực hiện hàm số kết thúc ngay.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cf6277f3e_0_383"/>
          <p:cNvSpPr txBox="1"/>
          <p:nvPr>
            <p:ph type="title"/>
          </p:nvPr>
        </p:nvSpPr>
        <p:spPr>
          <a:xfrm>
            <a:off x="0" y="-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accent1"/>
                </a:solidFill>
              </a:rPr>
              <a:t>Tham số là object (cụ thể ở đây là mảng): </a:t>
            </a:r>
            <a:r>
              <a:rPr b="1" lang="en" sz="2120">
                <a:solidFill>
                  <a:srgbClr val="FF0000"/>
                </a:solidFill>
              </a:rPr>
              <a:t>sửa</a:t>
            </a:r>
            <a:r>
              <a:rPr lang="en" sz="2120">
                <a:solidFill>
                  <a:schemeClr val="accent1"/>
                </a:solidFill>
              </a:rPr>
              <a:t> thuộc tham số hình thức, </a:t>
            </a:r>
            <a:r>
              <a:rPr b="1" lang="en" sz="2120">
                <a:solidFill>
                  <a:srgbClr val="FF0000"/>
                </a:solidFill>
              </a:rPr>
              <a:t>tác động</a:t>
            </a:r>
            <a:r>
              <a:rPr lang="en" sz="2120">
                <a:solidFill>
                  <a:schemeClr val="accent1"/>
                </a:solidFill>
              </a:rPr>
              <a:t> vào thuộc tính tham số thực</a:t>
            </a:r>
            <a:endParaRPr sz="2120">
              <a:solidFill>
                <a:schemeClr val="accent1"/>
              </a:solidFill>
            </a:endParaRPr>
          </a:p>
        </p:txBody>
      </p:sp>
      <p:pic>
        <p:nvPicPr>
          <p:cNvPr id="492" name="Google Shape;492;g13cf6277f3e_0_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5" y="723900"/>
            <a:ext cx="73342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13cf6277f3e_0_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025" y="1420250"/>
            <a:ext cx="3714750" cy="88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4" name="Google Shape;494;g13cf6277f3e_0_3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00" y="2737925"/>
            <a:ext cx="5008275" cy="22837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cf6277f3e_0_390"/>
          <p:cNvSpPr txBox="1"/>
          <p:nvPr>
            <p:ph type="title"/>
          </p:nvPr>
        </p:nvSpPr>
        <p:spPr>
          <a:xfrm>
            <a:off x="227400" y="10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Tham số là giá trị đơn giản (số , đoạn văn, đúng/sai…) sửa tham số hình thức </a:t>
            </a:r>
            <a:r>
              <a:rPr lang="en">
                <a:solidFill>
                  <a:srgbClr val="FF9900"/>
                </a:solidFill>
              </a:rPr>
              <a:t>không</a:t>
            </a:r>
            <a:r>
              <a:rPr lang="en"/>
              <a:t> tác động vào tham số thực.</a:t>
            </a:r>
            <a:endParaRPr/>
          </a:p>
        </p:txBody>
      </p:sp>
      <p:pic>
        <p:nvPicPr>
          <p:cNvPr id="500" name="Google Shape;500;g13cf6277f3e_0_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5" y="1441825"/>
            <a:ext cx="5257800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cf6277f3e_0_2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Gọi hàm thế nào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1" name="Google Shape;81;g13cf6277f3e_0_27"/>
          <p:cNvSpPr txBox="1"/>
          <p:nvPr>
            <p:ph idx="1" type="body"/>
          </p:nvPr>
        </p:nvSpPr>
        <p:spPr>
          <a:xfrm>
            <a:off x="76200" y="636125"/>
            <a:ext cx="29973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n" sz="1400">
                <a:solidFill>
                  <a:schemeClr val="accent5"/>
                </a:solidFill>
              </a:rPr>
              <a:t>Gọi từ console</a:t>
            </a:r>
            <a:endParaRPr sz="1400">
              <a:solidFill>
                <a:schemeClr val="accent5"/>
              </a:solidFill>
            </a:endParaRPr>
          </a:p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AutoNum type="arabicPeriod"/>
            </a:pPr>
            <a:r>
              <a:rPr lang="en" sz="1400">
                <a:solidFill>
                  <a:srgbClr val="FF00FF"/>
                </a:solidFill>
              </a:rPr>
              <a:t>Gọi từ Sự kiện của  phần tử HTML</a:t>
            </a:r>
            <a:endParaRPr sz="1400">
              <a:solidFill>
                <a:srgbClr val="FF00FF"/>
              </a:solidFill>
            </a:endParaRPr>
          </a:p>
          <a:p>
            <a:pPr indent="-116332" lvl="0" marL="54864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rabicPeriod"/>
            </a:pPr>
            <a:r>
              <a:rPr lang="en" sz="1400">
                <a:solidFill>
                  <a:srgbClr val="38761D"/>
                </a:solidFill>
              </a:rPr>
              <a:t>Gọi từ hàm số khác</a:t>
            </a:r>
            <a:endParaRPr sz="1400">
              <a:solidFill>
                <a:srgbClr val="38761D"/>
              </a:solidFill>
            </a:endParaRPr>
          </a:p>
        </p:txBody>
      </p:sp>
      <p:pic>
        <p:nvPicPr>
          <p:cNvPr id="82" name="Google Shape;82;g13cf6277f3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75" y="299725"/>
            <a:ext cx="5741775" cy="172252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g13cf6277f3e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0" y="2324425"/>
            <a:ext cx="4250075" cy="2619825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g13cf6277f3e_0_27"/>
          <p:cNvSpPr/>
          <p:nvPr/>
        </p:nvSpPr>
        <p:spPr>
          <a:xfrm>
            <a:off x="2079000" y="2440750"/>
            <a:ext cx="897475" cy="2145475"/>
          </a:xfrm>
          <a:custGeom>
            <a:rect b="b" l="l" r="r" t="t"/>
            <a:pathLst>
              <a:path extrusionOk="0" h="85819" w="35899">
                <a:moveTo>
                  <a:pt x="375" y="0"/>
                </a:moveTo>
                <a:cubicBezTo>
                  <a:pt x="2873" y="937"/>
                  <a:pt x="12617" y="2873"/>
                  <a:pt x="15365" y="5621"/>
                </a:cubicBezTo>
                <a:cubicBezTo>
                  <a:pt x="18113" y="8369"/>
                  <a:pt x="17051" y="13116"/>
                  <a:pt x="16864" y="16489"/>
                </a:cubicBezTo>
                <a:cubicBezTo>
                  <a:pt x="16677" y="19862"/>
                  <a:pt x="11118" y="19550"/>
                  <a:pt x="14241" y="25858"/>
                </a:cubicBezTo>
                <a:cubicBezTo>
                  <a:pt x="17364" y="32166"/>
                  <a:pt x="37976" y="44346"/>
                  <a:pt x="35602" y="54339"/>
                </a:cubicBezTo>
                <a:cubicBezTo>
                  <a:pt x="33229" y="64333"/>
                  <a:pt x="5934" y="80572"/>
                  <a:pt x="0" y="85819"/>
                </a:cubicBez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5" name="Google Shape;85;g13cf6277f3e_0_27"/>
          <p:cNvSpPr/>
          <p:nvPr/>
        </p:nvSpPr>
        <p:spPr>
          <a:xfrm>
            <a:off x="1346274" y="2871725"/>
            <a:ext cx="517250" cy="974350"/>
          </a:xfrm>
          <a:custGeom>
            <a:rect b="b" l="l" r="r" t="t"/>
            <a:pathLst>
              <a:path extrusionOk="0" h="38974" w="20690">
                <a:moveTo>
                  <a:pt x="20690" y="0"/>
                </a:moveTo>
                <a:cubicBezTo>
                  <a:pt x="18504" y="1561"/>
                  <a:pt x="11009" y="5621"/>
                  <a:pt x="7574" y="9368"/>
                </a:cubicBezTo>
                <a:cubicBezTo>
                  <a:pt x="4139" y="13116"/>
                  <a:pt x="-234" y="17551"/>
                  <a:pt x="78" y="22485"/>
                </a:cubicBezTo>
                <a:cubicBezTo>
                  <a:pt x="390" y="27419"/>
                  <a:pt x="7886" y="36226"/>
                  <a:pt x="9447" y="3897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86" name="Google Shape;86;g13cf6277f3e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263" y="2775288"/>
            <a:ext cx="5324475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g13cf6277f3e_0_27"/>
          <p:cNvCxnSpPr/>
          <p:nvPr/>
        </p:nvCxnSpPr>
        <p:spPr>
          <a:xfrm>
            <a:off x="6932075" y="3563750"/>
            <a:ext cx="1368000" cy="9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3cf6277f3e_0_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Return có thể có nhiều chỗ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6" name="Google Shape;506;g13cf6277f3e_0_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525"/>
            <a:ext cx="55816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cf6277f3e_0_40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accent1"/>
                </a:solidFill>
              </a:rPr>
              <a:t>Định nghĩa hàm </a:t>
            </a:r>
            <a:r>
              <a:rPr b="1" lang="en" sz="1820">
                <a:solidFill>
                  <a:srgbClr val="E69138"/>
                </a:solidFill>
              </a:rPr>
              <a:t>(function) &amp;</a:t>
            </a:r>
            <a:r>
              <a:rPr b="1" lang="en" sz="1820">
                <a:solidFill>
                  <a:srgbClr val="FF00FF"/>
                </a:solidFill>
              </a:rPr>
              <a:t> gọi hàm </a:t>
            </a:r>
            <a:endParaRPr b="1" sz="1820">
              <a:solidFill>
                <a:srgbClr val="FF00FF"/>
              </a:solidFill>
            </a:endParaRPr>
          </a:p>
        </p:txBody>
      </p:sp>
      <p:pic>
        <p:nvPicPr>
          <p:cNvPr id="512" name="Google Shape;512;g13cf6277f3e_0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8" y="678550"/>
            <a:ext cx="7839075" cy="397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g13cf6277f3e_0_400"/>
          <p:cNvCxnSpPr/>
          <p:nvPr/>
        </p:nvCxnSpPr>
        <p:spPr>
          <a:xfrm>
            <a:off x="1348825" y="1063075"/>
            <a:ext cx="1285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g13cf6277f3e_0_400"/>
          <p:cNvCxnSpPr/>
          <p:nvPr/>
        </p:nvCxnSpPr>
        <p:spPr>
          <a:xfrm>
            <a:off x="2772750" y="1092150"/>
            <a:ext cx="1671000" cy="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g13cf6277f3e_0_400"/>
          <p:cNvCxnSpPr/>
          <p:nvPr/>
        </p:nvCxnSpPr>
        <p:spPr>
          <a:xfrm>
            <a:off x="854825" y="3613050"/>
            <a:ext cx="14238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g13cf6277f3e_0_400"/>
          <p:cNvSpPr/>
          <p:nvPr/>
        </p:nvSpPr>
        <p:spPr>
          <a:xfrm>
            <a:off x="404400" y="1084875"/>
            <a:ext cx="4167600" cy="25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13cf6277f3e_0_400"/>
          <p:cNvSpPr/>
          <p:nvPr/>
        </p:nvSpPr>
        <p:spPr>
          <a:xfrm>
            <a:off x="5591525" y="1092150"/>
            <a:ext cx="2201100" cy="13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Định nghĩa hàm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Tên:</a:t>
            </a:r>
            <a:r>
              <a:rPr lang="en"/>
              <a:t> thể hiện </a:t>
            </a:r>
            <a:r>
              <a:rPr b="1" lang="en">
                <a:solidFill>
                  <a:srgbClr val="FF0000"/>
                </a:solidFill>
              </a:rPr>
              <a:t>mục đích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Tham số hình thức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Đoạn code định sẵn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Trả lại giá trị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3cf6277f3e_0_400"/>
          <p:cNvSpPr/>
          <p:nvPr/>
        </p:nvSpPr>
        <p:spPr>
          <a:xfrm>
            <a:off x="2533000" y="385723"/>
            <a:ext cx="3094825" cy="1040600"/>
          </a:xfrm>
          <a:custGeom>
            <a:rect b="b" l="l" r="r" t="t"/>
            <a:pathLst>
              <a:path extrusionOk="0" h="41624" w="123793">
                <a:moveTo>
                  <a:pt x="123793" y="41624"/>
                </a:moveTo>
                <a:cubicBezTo>
                  <a:pt x="121565" y="38863"/>
                  <a:pt x="116383" y="31550"/>
                  <a:pt x="110426" y="25060"/>
                </a:cubicBezTo>
                <a:cubicBezTo>
                  <a:pt x="104469" y="18570"/>
                  <a:pt x="98221" y="6463"/>
                  <a:pt x="88050" y="2685"/>
                </a:cubicBezTo>
                <a:cubicBezTo>
                  <a:pt x="77879" y="-1093"/>
                  <a:pt x="64076" y="-560"/>
                  <a:pt x="49401" y="2394"/>
                </a:cubicBezTo>
                <a:cubicBezTo>
                  <a:pt x="34726" y="5348"/>
                  <a:pt x="8234" y="17408"/>
                  <a:pt x="0" y="204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9" name="Google Shape;519;g13cf6277f3e_0_400"/>
          <p:cNvSpPr/>
          <p:nvPr/>
        </p:nvSpPr>
        <p:spPr>
          <a:xfrm>
            <a:off x="4210878" y="1106675"/>
            <a:ext cx="1387900" cy="559400"/>
          </a:xfrm>
          <a:custGeom>
            <a:rect b="b" l="l" r="r" t="t"/>
            <a:pathLst>
              <a:path extrusionOk="0" h="22376" w="55516">
                <a:moveTo>
                  <a:pt x="55516" y="22376"/>
                </a:moveTo>
                <a:cubicBezTo>
                  <a:pt x="51738" y="21698"/>
                  <a:pt x="41422" y="20874"/>
                  <a:pt x="32849" y="18307"/>
                </a:cubicBezTo>
                <a:cubicBezTo>
                  <a:pt x="24277" y="15740"/>
                  <a:pt x="9554" y="10025"/>
                  <a:pt x="4081" y="6974"/>
                </a:cubicBezTo>
                <a:cubicBezTo>
                  <a:pt x="-1392" y="3923"/>
                  <a:pt x="690" y="1162"/>
                  <a:pt x="1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0" name="Google Shape;520;g13cf6277f3e_0_400"/>
          <p:cNvSpPr/>
          <p:nvPr/>
        </p:nvSpPr>
        <p:spPr>
          <a:xfrm>
            <a:off x="4581675" y="1920325"/>
            <a:ext cx="1111525" cy="515825"/>
          </a:xfrm>
          <a:custGeom>
            <a:rect b="b" l="l" r="r" t="t"/>
            <a:pathLst>
              <a:path extrusionOk="0" h="20633" w="44461">
                <a:moveTo>
                  <a:pt x="44461" y="0"/>
                </a:moveTo>
                <a:cubicBezTo>
                  <a:pt x="40441" y="920"/>
                  <a:pt x="27752" y="2083"/>
                  <a:pt x="20342" y="5522"/>
                </a:cubicBezTo>
                <a:cubicBezTo>
                  <a:pt x="12932" y="8961"/>
                  <a:pt x="3390" y="18115"/>
                  <a:pt x="0" y="206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21" name="Google Shape;521;g13cf6277f3e_0_400"/>
          <p:cNvSpPr/>
          <p:nvPr/>
        </p:nvSpPr>
        <p:spPr>
          <a:xfrm>
            <a:off x="2591125" y="2174600"/>
            <a:ext cx="3244125" cy="1380325"/>
          </a:xfrm>
          <a:custGeom>
            <a:rect b="b" l="l" r="r" t="t"/>
            <a:pathLst>
              <a:path extrusionOk="0" h="55213" w="129765">
                <a:moveTo>
                  <a:pt x="126989" y="0"/>
                </a:moveTo>
                <a:cubicBezTo>
                  <a:pt x="126456" y="4698"/>
                  <a:pt x="125004" y="20923"/>
                  <a:pt x="123793" y="28188"/>
                </a:cubicBezTo>
                <a:cubicBezTo>
                  <a:pt x="122582" y="35453"/>
                  <a:pt x="140356" y="39085"/>
                  <a:pt x="119724" y="43589"/>
                </a:cubicBezTo>
                <a:cubicBezTo>
                  <a:pt x="99092" y="48093"/>
                  <a:pt x="19954" y="53276"/>
                  <a:pt x="0" y="552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22" name="Google Shape;522;g13cf6277f3e_0_400"/>
          <p:cNvSpPr/>
          <p:nvPr/>
        </p:nvSpPr>
        <p:spPr>
          <a:xfrm>
            <a:off x="6463275" y="3155350"/>
            <a:ext cx="2412000" cy="9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Gọi hàm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Tên hàm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Tham số thực tế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Nhận lại giá trị (nếu có)</a:t>
            </a:r>
            <a:endParaRPr b="1"/>
          </a:p>
        </p:txBody>
      </p:sp>
      <p:cxnSp>
        <p:nvCxnSpPr>
          <p:cNvPr id="523" name="Google Shape;523;g13cf6277f3e_0_400"/>
          <p:cNvCxnSpPr/>
          <p:nvPr/>
        </p:nvCxnSpPr>
        <p:spPr>
          <a:xfrm>
            <a:off x="3114200" y="4136100"/>
            <a:ext cx="1772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g13cf6277f3e_0_400"/>
          <p:cNvSpPr/>
          <p:nvPr/>
        </p:nvSpPr>
        <p:spPr>
          <a:xfrm>
            <a:off x="4770575" y="3567936"/>
            <a:ext cx="1750825" cy="372025"/>
          </a:xfrm>
          <a:custGeom>
            <a:rect b="b" l="l" r="r" t="t"/>
            <a:pathLst>
              <a:path extrusionOk="0" h="14881" w="70033">
                <a:moveTo>
                  <a:pt x="70033" y="6745"/>
                </a:moveTo>
                <a:cubicBezTo>
                  <a:pt x="65819" y="5631"/>
                  <a:pt x="55358" y="303"/>
                  <a:pt x="44751" y="61"/>
                </a:cubicBezTo>
                <a:cubicBezTo>
                  <a:pt x="34144" y="-181"/>
                  <a:pt x="13852" y="2822"/>
                  <a:pt x="6393" y="5292"/>
                </a:cubicBezTo>
                <a:cubicBezTo>
                  <a:pt x="-1065" y="7762"/>
                  <a:pt x="1066" y="13283"/>
                  <a:pt x="0" y="14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25" name="Google Shape;525;g13cf6277f3e_0_400"/>
          <p:cNvSpPr/>
          <p:nvPr/>
        </p:nvSpPr>
        <p:spPr>
          <a:xfrm>
            <a:off x="2939825" y="4056200"/>
            <a:ext cx="4678550" cy="673200"/>
          </a:xfrm>
          <a:custGeom>
            <a:rect b="b" l="l" r="r" t="t"/>
            <a:pathLst>
              <a:path extrusionOk="0" h="26928" w="187142">
                <a:moveTo>
                  <a:pt x="187142" y="0"/>
                </a:moveTo>
                <a:cubicBezTo>
                  <a:pt x="183994" y="3536"/>
                  <a:pt x="179926" y="16806"/>
                  <a:pt x="168254" y="21213"/>
                </a:cubicBezTo>
                <a:cubicBezTo>
                  <a:pt x="156582" y="25620"/>
                  <a:pt x="133043" y="25814"/>
                  <a:pt x="117109" y="26444"/>
                </a:cubicBezTo>
                <a:cubicBezTo>
                  <a:pt x="101175" y="27074"/>
                  <a:pt x="89164" y="27122"/>
                  <a:pt x="72649" y="24991"/>
                </a:cubicBezTo>
                <a:cubicBezTo>
                  <a:pt x="56134" y="22860"/>
                  <a:pt x="30125" y="17242"/>
                  <a:pt x="18017" y="13658"/>
                </a:cubicBezTo>
                <a:cubicBezTo>
                  <a:pt x="5909" y="10074"/>
                  <a:pt x="3003" y="5182"/>
                  <a:pt x="0" y="34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6" name="Google Shape;526;g13cf6277f3e_0_400"/>
          <p:cNvSpPr/>
          <p:nvPr/>
        </p:nvSpPr>
        <p:spPr>
          <a:xfrm>
            <a:off x="5598775" y="237200"/>
            <a:ext cx="3450900" cy="67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dụ: Cần xếp loại nhiều học sinh, ta viết hàm xepLoaiHocSinh để sử dụng cho từng học sinh.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c855db1af_0_39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accent1"/>
                </a:solidFill>
              </a:rPr>
              <a:t>Định nghĩa hàm </a:t>
            </a:r>
            <a:r>
              <a:rPr b="1" lang="en" sz="1820">
                <a:solidFill>
                  <a:srgbClr val="E69138"/>
                </a:solidFill>
              </a:rPr>
              <a:t>(function) &amp;</a:t>
            </a:r>
            <a:r>
              <a:rPr b="1" lang="en" sz="1820">
                <a:solidFill>
                  <a:srgbClr val="FF00FF"/>
                </a:solidFill>
              </a:rPr>
              <a:t> gọi hàm </a:t>
            </a:r>
            <a:endParaRPr b="1" sz="1820">
              <a:solidFill>
                <a:srgbClr val="FF00FF"/>
              </a:solidFill>
            </a:endParaRPr>
          </a:p>
        </p:txBody>
      </p:sp>
      <p:pic>
        <p:nvPicPr>
          <p:cNvPr id="532" name="Google Shape;532;g11c855db1af_0_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38" y="678550"/>
            <a:ext cx="7839075" cy="397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g11c855db1af_0_398"/>
          <p:cNvCxnSpPr/>
          <p:nvPr/>
        </p:nvCxnSpPr>
        <p:spPr>
          <a:xfrm>
            <a:off x="1348825" y="1063075"/>
            <a:ext cx="1285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g11c855db1af_0_398"/>
          <p:cNvCxnSpPr/>
          <p:nvPr/>
        </p:nvCxnSpPr>
        <p:spPr>
          <a:xfrm>
            <a:off x="2772750" y="1092150"/>
            <a:ext cx="1671000" cy="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g11c855db1af_0_398"/>
          <p:cNvCxnSpPr/>
          <p:nvPr/>
        </p:nvCxnSpPr>
        <p:spPr>
          <a:xfrm>
            <a:off x="854825" y="3613050"/>
            <a:ext cx="14238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g11c855db1af_0_398"/>
          <p:cNvSpPr/>
          <p:nvPr/>
        </p:nvSpPr>
        <p:spPr>
          <a:xfrm>
            <a:off x="404400" y="1084875"/>
            <a:ext cx="4167600" cy="257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1c855db1af_0_398"/>
          <p:cNvSpPr/>
          <p:nvPr/>
        </p:nvSpPr>
        <p:spPr>
          <a:xfrm>
            <a:off x="5591525" y="1092150"/>
            <a:ext cx="2201100" cy="13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Định nghĩa hàm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Tên:</a:t>
            </a:r>
            <a:r>
              <a:rPr lang="en"/>
              <a:t> thể hiện </a:t>
            </a:r>
            <a:r>
              <a:rPr b="1" lang="en">
                <a:solidFill>
                  <a:srgbClr val="FF0000"/>
                </a:solidFill>
              </a:rPr>
              <a:t>mục đích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Tham số hình thức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Đoạn code định sẵn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Trả lại giá trị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1c855db1af_0_398"/>
          <p:cNvSpPr/>
          <p:nvPr/>
        </p:nvSpPr>
        <p:spPr>
          <a:xfrm>
            <a:off x="2533000" y="385723"/>
            <a:ext cx="3094825" cy="1040600"/>
          </a:xfrm>
          <a:custGeom>
            <a:rect b="b" l="l" r="r" t="t"/>
            <a:pathLst>
              <a:path extrusionOk="0" h="41624" w="123793">
                <a:moveTo>
                  <a:pt x="123793" y="41624"/>
                </a:moveTo>
                <a:cubicBezTo>
                  <a:pt x="121565" y="38863"/>
                  <a:pt x="116383" y="31550"/>
                  <a:pt x="110426" y="25060"/>
                </a:cubicBezTo>
                <a:cubicBezTo>
                  <a:pt x="104469" y="18570"/>
                  <a:pt x="98221" y="6463"/>
                  <a:pt x="88050" y="2685"/>
                </a:cubicBezTo>
                <a:cubicBezTo>
                  <a:pt x="77879" y="-1093"/>
                  <a:pt x="64076" y="-560"/>
                  <a:pt x="49401" y="2394"/>
                </a:cubicBezTo>
                <a:cubicBezTo>
                  <a:pt x="34726" y="5348"/>
                  <a:pt x="8234" y="17408"/>
                  <a:pt x="0" y="2041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39" name="Google Shape;539;g11c855db1af_0_398"/>
          <p:cNvSpPr/>
          <p:nvPr/>
        </p:nvSpPr>
        <p:spPr>
          <a:xfrm>
            <a:off x="4210878" y="1106675"/>
            <a:ext cx="1387900" cy="559400"/>
          </a:xfrm>
          <a:custGeom>
            <a:rect b="b" l="l" r="r" t="t"/>
            <a:pathLst>
              <a:path extrusionOk="0" h="22376" w="55516">
                <a:moveTo>
                  <a:pt x="55516" y="22376"/>
                </a:moveTo>
                <a:cubicBezTo>
                  <a:pt x="51738" y="21698"/>
                  <a:pt x="41422" y="20874"/>
                  <a:pt x="32849" y="18307"/>
                </a:cubicBezTo>
                <a:cubicBezTo>
                  <a:pt x="24277" y="15740"/>
                  <a:pt x="9554" y="10025"/>
                  <a:pt x="4081" y="6974"/>
                </a:cubicBezTo>
                <a:cubicBezTo>
                  <a:pt x="-1392" y="3923"/>
                  <a:pt x="690" y="1162"/>
                  <a:pt x="1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0" name="Google Shape;540;g11c855db1af_0_398"/>
          <p:cNvSpPr/>
          <p:nvPr/>
        </p:nvSpPr>
        <p:spPr>
          <a:xfrm>
            <a:off x="4581675" y="1920325"/>
            <a:ext cx="1111525" cy="515825"/>
          </a:xfrm>
          <a:custGeom>
            <a:rect b="b" l="l" r="r" t="t"/>
            <a:pathLst>
              <a:path extrusionOk="0" h="20633" w="44461">
                <a:moveTo>
                  <a:pt x="44461" y="0"/>
                </a:moveTo>
                <a:cubicBezTo>
                  <a:pt x="40441" y="920"/>
                  <a:pt x="27752" y="2083"/>
                  <a:pt x="20342" y="5522"/>
                </a:cubicBezTo>
                <a:cubicBezTo>
                  <a:pt x="12932" y="8961"/>
                  <a:pt x="3390" y="18115"/>
                  <a:pt x="0" y="206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41" name="Google Shape;541;g11c855db1af_0_398"/>
          <p:cNvSpPr/>
          <p:nvPr/>
        </p:nvSpPr>
        <p:spPr>
          <a:xfrm>
            <a:off x="2591125" y="2174600"/>
            <a:ext cx="3244125" cy="1380325"/>
          </a:xfrm>
          <a:custGeom>
            <a:rect b="b" l="l" r="r" t="t"/>
            <a:pathLst>
              <a:path extrusionOk="0" h="55213" w="129765">
                <a:moveTo>
                  <a:pt x="126989" y="0"/>
                </a:moveTo>
                <a:cubicBezTo>
                  <a:pt x="126456" y="4698"/>
                  <a:pt x="125004" y="20923"/>
                  <a:pt x="123793" y="28188"/>
                </a:cubicBezTo>
                <a:cubicBezTo>
                  <a:pt x="122582" y="35453"/>
                  <a:pt x="140356" y="39085"/>
                  <a:pt x="119724" y="43589"/>
                </a:cubicBezTo>
                <a:cubicBezTo>
                  <a:pt x="99092" y="48093"/>
                  <a:pt x="19954" y="53276"/>
                  <a:pt x="0" y="5521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42" name="Google Shape;542;g11c855db1af_0_398"/>
          <p:cNvSpPr/>
          <p:nvPr/>
        </p:nvSpPr>
        <p:spPr>
          <a:xfrm>
            <a:off x="6463275" y="3155350"/>
            <a:ext cx="2412000" cy="95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Gọi hàm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Tên hàm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Tham số thực tế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Nhận lại giá trị (nếu có)</a:t>
            </a:r>
            <a:endParaRPr b="1"/>
          </a:p>
        </p:txBody>
      </p:sp>
      <p:cxnSp>
        <p:nvCxnSpPr>
          <p:cNvPr id="543" name="Google Shape;543;g11c855db1af_0_398"/>
          <p:cNvCxnSpPr/>
          <p:nvPr/>
        </p:nvCxnSpPr>
        <p:spPr>
          <a:xfrm>
            <a:off x="3114200" y="4136100"/>
            <a:ext cx="1772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g11c855db1af_0_398"/>
          <p:cNvSpPr/>
          <p:nvPr/>
        </p:nvSpPr>
        <p:spPr>
          <a:xfrm>
            <a:off x="4770575" y="3567936"/>
            <a:ext cx="1750825" cy="372025"/>
          </a:xfrm>
          <a:custGeom>
            <a:rect b="b" l="l" r="r" t="t"/>
            <a:pathLst>
              <a:path extrusionOk="0" h="14881" w="70033">
                <a:moveTo>
                  <a:pt x="70033" y="6745"/>
                </a:moveTo>
                <a:cubicBezTo>
                  <a:pt x="65819" y="5631"/>
                  <a:pt x="55358" y="303"/>
                  <a:pt x="44751" y="61"/>
                </a:cubicBezTo>
                <a:cubicBezTo>
                  <a:pt x="34144" y="-181"/>
                  <a:pt x="13852" y="2822"/>
                  <a:pt x="6393" y="5292"/>
                </a:cubicBezTo>
                <a:cubicBezTo>
                  <a:pt x="-1065" y="7762"/>
                  <a:pt x="1066" y="13283"/>
                  <a:pt x="0" y="148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45" name="Google Shape;545;g11c855db1af_0_398"/>
          <p:cNvSpPr/>
          <p:nvPr/>
        </p:nvSpPr>
        <p:spPr>
          <a:xfrm>
            <a:off x="2939825" y="4056200"/>
            <a:ext cx="4678550" cy="673200"/>
          </a:xfrm>
          <a:custGeom>
            <a:rect b="b" l="l" r="r" t="t"/>
            <a:pathLst>
              <a:path extrusionOk="0" h="26928" w="187142">
                <a:moveTo>
                  <a:pt x="187142" y="0"/>
                </a:moveTo>
                <a:cubicBezTo>
                  <a:pt x="183994" y="3536"/>
                  <a:pt x="179926" y="16806"/>
                  <a:pt x="168254" y="21213"/>
                </a:cubicBezTo>
                <a:cubicBezTo>
                  <a:pt x="156582" y="25620"/>
                  <a:pt x="133043" y="25814"/>
                  <a:pt x="117109" y="26444"/>
                </a:cubicBezTo>
                <a:cubicBezTo>
                  <a:pt x="101175" y="27074"/>
                  <a:pt x="89164" y="27122"/>
                  <a:pt x="72649" y="24991"/>
                </a:cubicBezTo>
                <a:cubicBezTo>
                  <a:pt x="56134" y="22860"/>
                  <a:pt x="30125" y="17242"/>
                  <a:pt x="18017" y="13658"/>
                </a:cubicBezTo>
                <a:cubicBezTo>
                  <a:pt x="5909" y="10074"/>
                  <a:pt x="3003" y="5182"/>
                  <a:pt x="0" y="348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6" name="Google Shape;546;g11c855db1af_0_398"/>
          <p:cNvSpPr/>
          <p:nvPr/>
        </p:nvSpPr>
        <p:spPr>
          <a:xfrm>
            <a:off x="5598775" y="237200"/>
            <a:ext cx="3450900" cy="67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dụ: Cần xếp loại nhiều học sinh, ta viết hàm xepLoaiHocSinh để sử dụng cho từng học sinh.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f6277f3e_0_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solidFill>
                  <a:schemeClr val="accent5"/>
                </a:solidFill>
              </a:rPr>
              <a:t>Lưu ý với LTV mới</a:t>
            </a:r>
            <a:endParaRPr sz="1920">
              <a:solidFill>
                <a:schemeClr val="accent5"/>
              </a:solidFill>
            </a:endParaRPr>
          </a:p>
        </p:txBody>
      </p:sp>
      <p:graphicFrame>
        <p:nvGraphicFramePr>
          <p:cNvPr id="93" name="Google Shape;93;g13cf6277f3e_0_38"/>
          <p:cNvGraphicFramePr/>
          <p:nvPr/>
        </p:nvGraphicFramePr>
        <p:xfrm>
          <a:off x="99975" y="4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{433FC4C0-CA22-44BC-BFC1-3B4E95E26B8C}</a:tableStyleId>
              </a:tblPr>
              <a:tblGrid>
                <a:gridCol w="933550"/>
                <a:gridCol w="7179950"/>
                <a:gridCol w="832650"/>
              </a:tblGrid>
              <a:tr h="33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Định nghĩa</a:t>
                      </a:r>
                      <a:endParaRPr b="1" sz="1300"/>
                    </a:p>
                  </a:txBody>
                  <a:tcPr marT="9125" marB="91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Trong thời gian đầu, bạn </a:t>
                      </a:r>
                      <a:r>
                        <a:rPr b="1" lang="en" sz="1300"/>
                        <a:t>không được </a:t>
                      </a:r>
                      <a:r>
                        <a:rPr lang="en" sz="1300"/>
                        <a:t>định nghĩa hàm này </a:t>
                      </a:r>
                      <a:r>
                        <a:rPr b="1" lang="en" sz="1300"/>
                        <a:t>bên trong</a:t>
                      </a:r>
                      <a:r>
                        <a:rPr lang="en" sz="1300"/>
                        <a:t> hàm khác. 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23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Gọi hàm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Đoạn code của hàm, thực hiện khi </a:t>
                      </a:r>
                      <a:r>
                        <a:rPr b="1" lang="en" sz="1300"/>
                        <a:t>gọi hàm</a:t>
                      </a:r>
                      <a:r>
                        <a:rPr lang="en" sz="1300"/>
                        <a:t>. Bản thân việc định nghĩa hàm, </a:t>
                      </a:r>
                      <a:r>
                        <a:rPr b="1" lang="en" sz="1300"/>
                        <a:t>không</a:t>
                      </a:r>
                      <a:r>
                        <a:rPr lang="en" sz="1300"/>
                        <a:t> thực hiện được dòng code nào cả.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236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Gọi hàm xong, chương trình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chạy tiếp từ sau dòng gọi.</a:t>
                      </a:r>
                      <a:endParaRPr b="1"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025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Tham số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</a:t>
                      </a:r>
                      <a:r>
                        <a:rPr b="1" lang="en" sz="1300"/>
                        <a:t>không </a:t>
                      </a:r>
                      <a:r>
                        <a:rPr lang="en" sz="1300"/>
                        <a:t>có tham số hình thức, hoặc có </a:t>
                      </a:r>
                      <a:r>
                        <a:rPr b="1" lang="en" sz="1300"/>
                        <a:t>nhiều</a:t>
                      </a:r>
                      <a:r>
                        <a:rPr lang="en" sz="1300"/>
                        <a:t> tham số hình thức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4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có thể là </a:t>
                      </a:r>
                      <a:r>
                        <a:rPr b="1" lang="en" sz="1300"/>
                        <a:t>giá trị đơn giản</a:t>
                      </a:r>
                      <a:r>
                        <a:rPr lang="en" sz="1300"/>
                        <a:t> (số, string, đúng/sai) hoặc </a:t>
                      </a:r>
                      <a:r>
                        <a:rPr b="1" lang="en" sz="1300"/>
                        <a:t>đối tượng</a:t>
                      </a:r>
                      <a:r>
                        <a:rPr lang="en" sz="1300"/>
                        <a:t> (object, mảng )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4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Tham số hình thức </a:t>
                      </a:r>
                      <a:r>
                        <a:rPr b="1" lang="en" sz="1300"/>
                        <a:t>chỉ có 1 ,</a:t>
                      </a:r>
                      <a:r>
                        <a:rPr lang="en" sz="1300"/>
                        <a:t>tham số thực có thể </a:t>
                      </a:r>
                      <a:r>
                        <a:rPr b="1" lang="en" sz="1300"/>
                        <a:t>có nhiều </a:t>
                      </a:r>
                      <a:r>
                        <a:rPr lang="en" sz="1300"/>
                        <a:t>mỗi lần gọi lại có một tham số thực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69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giá trị đơn giản (số, string,đúng/sai,...), Sửa tham số hình thức, không sửa tham số thực.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3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41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Với tham số là Object (ví dụ mảng, hay object tự định nghĩa): Sửa thuộc tính của tham số hình thức, sẽ làm thuộc tính của tham số thực thay đổi.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4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Giá trị Trả lại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</a:t>
                      </a:r>
                      <a:r>
                        <a:rPr b="1" lang="en" sz="1300"/>
                        <a:t>không trả</a:t>
                      </a:r>
                      <a:r>
                        <a:rPr lang="en" sz="1300"/>
                        <a:t> lại giá trị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Có thể return ở nhiều chỗ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linkClick action="ppaction://hlinksldjump" r:id="rId5"/>
                        </a:rPr>
                        <a:t>link</a:t>
                      </a:r>
                      <a:endParaRPr sz="1300"/>
                    </a:p>
                  </a:txBody>
                  <a:tcPr marT="9125" marB="91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Sau lệnh return, việc thực hiện hàm số kết thúc ngay.</a:t>
                      </a:r>
                      <a:endParaRPr sz="1300"/>
                    </a:p>
                  </a:txBody>
                  <a:tcPr marT="9125" marB="91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25" marB="91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cf6277f3e_0_43"/>
          <p:cNvSpPr txBox="1"/>
          <p:nvPr>
            <p:ph type="title"/>
          </p:nvPr>
        </p:nvSpPr>
        <p:spPr>
          <a:xfrm>
            <a:off x="9700" y="-200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4 basic control flow - 4 luồng code chính của javascript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9" name="Google Shape;99;g13cf6277f3e_0_43"/>
          <p:cNvSpPr/>
          <p:nvPr/>
        </p:nvSpPr>
        <p:spPr>
          <a:xfrm>
            <a:off x="34025" y="11010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Lệnh 1</a:t>
            </a:r>
            <a:endParaRPr sz="1100"/>
          </a:p>
        </p:txBody>
      </p:sp>
      <p:sp>
        <p:nvSpPr>
          <p:cNvPr id="100" name="Google Shape;100;g13cf6277f3e_0_43"/>
          <p:cNvSpPr/>
          <p:nvPr/>
        </p:nvSpPr>
        <p:spPr>
          <a:xfrm>
            <a:off x="34025" y="20154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Lệnh tiếp theo</a:t>
            </a:r>
            <a:endParaRPr sz="1100"/>
          </a:p>
        </p:txBody>
      </p:sp>
      <p:cxnSp>
        <p:nvCxnSpPr>
          <p:cNvPr id="101" name="Google Shape;101;g13cf6277f3e_0_43"/>
          <p:cNvCxnSpPr>
            <a:endCxn id="99" idx="0"/>
          </p:cNvCxnSpPr>
          <p:nvPr/>
        </p:nvCxnSpPr>
        <p:spPr>
          <a:xfrm flipH="1">
            <a:off x="476225" y="624375"/>
            <a:ext cx="51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g13cf6277f3e_0_43"/>
          <p:cNvCxnSpPr>
            <a:stCxn id="99" idx="4"/>
            <a:endCxn id="100" idx="0"/>
          </p:cNvCxnSpPr>
          <p:nvPr/>
        </p:nvCxnSpPr>
        <p:spPr>
          <a:xfrm>
            <a:off x="476225" y="16737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g13cf6277f3e_0_43"/>
          <p:cNvCxnSpPr>
            <a:stCxn id="100" idx="4"/>
            <a:endCxn id="104" idx="0"/>
          </p:cNvCxnSpPr>
          <p:nvPr/>
        </p:nvCxnSpPr>
        <p:spPr>
          <a:xfrm>
            <a:off x="476225" y="2588175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g13cf6277f3e_0_43"/>
          <p:cNvSpPr/>
          <p:nvPr/>
        </p:nvSpPr>
        <p:spPr>
          <a:xfrm>
            <a:off x="1879550" y="905000"/>
            <a:ext cx="1392500" cy="903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Điều kiện</a:t>
            </a:r>
            <a:endParaRPr/>
          </a:p>
        </p:txBody>
      </p:sp>
      <p:sp>
        <p:nvSpPr>
          <p:cNvPr id="106" name="Google Shape;106;g13cf6277f3e_0_43"/>
          <p:cNvSpPr/>
          <p:nvPr/>
        </p:nvSpPr>
        <p:spPr>
          <a:xfrm>
            <a:off x="1100825" y="20154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 If</a:t>
            </a:r>
            <a:endParaRPr sz="1200"/>
          </a:p>
        </p:txBody>
      </p:sp>
      <p:sp>
        <p:nvSpPr>
          <p:cNvPr id="107" name="Google Shape;107;g13cf6277f3e_0_43"/>
          <p:cNvSpPr/>
          <p:nvPr/>
        </p:nvSpPr>
        <p:spPr>
          <a:xfrm>
            <a:off x="3082025" y="20154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else</a:t>
            </a:r>
            <a:endParaRPr sz="1200"/>
          </a:p>
        </p:txBody>
      </p:sp>
      <p:cxnSp>
        <p:nvCxnSpPr>
          <p:cNvPr id="108" name="Google Shape;108;g13cf6277f3e_0_43"/>
          <p:cNvCxnSpPr>
            <a:stCxn id="105" idx="3"/>
            <a:endCxn id="107" idx="0"/>
          </p:cNvCxnSpPr>
          <p:nvPr/>
        </p:nvCxnSpPr>
        <p:spPr>
          <a:xfrm>
            <a:off x="3272050" y="1356625"/>
            <a:ext cx="297300" cy="6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g13cf6277f3e_0_43"/>
          <p:cNvCxnSpPr>
            <a:stCxn id="105" idx="1"/>
            <a:endCxn id="106" idx="0"/>
          </p:cNvCxnSpPr>
          <p:nvPr/>
        </p:nvCxnSpPr>
        <p:spPr>
          <a:xfrm flipH="1">
            <a:off x="1587950" y="1356625"/>
            <a:ext cx="291600" cy="6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0" name="Google Shape;110;g13cf6277f3e_0_43"/>
          <p:cNvSpPr/>
          <p:nvPr/>
        </p:nvSpPr>
        <p:spPr>
          <a:xfrm>
            <a:off x="2167625" y="29298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 tiếp theo</a:t>
            </a:r>
            <a:endParaRPr sz="1100"/>
          </a:p>
        </p:txBody>
      </p:sp>
      <p:cxnSp>
        <p:nvCxnSpPr>
          <p:cNvPr id="111" name="Google Shape;111;g13cf6277f3e_0_43"/>
          <p:cNvCxnSpPr>
            <a:stCxn id="106" idx="4"/>
            <a:endCxn id="110" idx="2"/>
          </p:cNvCxnSpPr>
          <p:nvPr/>
        </p:nvCxnSpPr>
        <p:spPr>
          <a:xfrm flipH="1" rot="-5400000">
            <a:off x="1563725" y="2612475"/>
            <a:ext cx="628200" cy="579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g13cf6277f3e_0_43"/>
          <p:cNvCxnSpPr>
            <a:stCxn id="107" idx="4"/>
            <a:endCxn id="110" idx="6"/>
          </p:cNvCxnSpPr>
          <p:nvPr/>
        </p:nvCxnSpPr>
        <p:spPr>
          <a:xfrm rot="5400000">
            <a:off x="3041525" y="2688675"/>
            <a:ext cx="6282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g13cf6277f3e_0_43"/>
          <p:cNvSpPr txBox="1"/>
          <p:nvPr/>
        </p:nvSpPr>
        <p:spPr>
          <a:xfrm>
            <a:off x="1360075" y="9563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đúng</a:t>
            </a:r>
            <a:endParaRPr/>
          </a:p>
        </p:txBody>
      </p:sp>
      <p:sp>
        <p:nvSpPr>
          <p:cNvPr id="114" name="Google Shape;114;g13cf6277f3e_0_43"/>
          <p:cNvSpPr txBox="1"/>
          <p:nvPr/>
        </p:nvSpPr>
        <p:spPr>
          <a:xfrm>
            <a:off x="3112675" y="9563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  <p:sp>
        <p:nvSpPr>
          <p:cNvPr id="115" name="Google Shape;115;g13cf6277f3e_0_43"/>
          <p:cNvSpPr/>
          <p:nvPr/>
        </p:nvSpPr>
        <p:spPr>
          <a:xfrm>
            <a:off x="4927550" y="905000"/>
            <a:ext cx="1392500" cy="903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Điều kiện</a:t>
            </a:r>
            <a:endParaRPr/>
          </a:p>
        </p:txBody>
      </p:sp>
      <p:sp>
        <p:nvSpPr>
          <p:cNvPr id="116" name="Google Shape;116;g13cf6277f3e_0_43"/>
          <p:cNvSpPr/>
          <p:nvPr/>
        </p:nvSpPr>
        <p:spPr>
          <a:xfrm>
            <a:off x="4225025" y="20154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  A</a:t>
            </a:r>
            <a:endParaRPr sz="1200"/>
          </a:p>
        </p:txBody>
      </p:sp>
      <p:cxnSp>
        <p:nvCxnSpPr>
          <p:cNvPr id="117" name="Google Shape;117;g13cf6277f3e_0_43"/>
          <p:cNvCxnSpPr>
            <a:stCxn id="115" idx="3"/>
            <a:endCxn id="118" idx="6"/>
          </p:cNvCxnSpPr>
          <p:nvPr/>
        </p:nvCxnSpPr>
        <p:spPr>
          <a:xfrm flipH="1">
            <a:off x="6215050" y="1356625"/>
            <a:ext cx="105000" cy="1859700"/>
          </a:xfrm>
          <a:prstGeom prst="bentConnector3">
            <a:avLst>
              <a:gd fmla="val -152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9" name="Google Shape;119;g13cf6277f3e_0_43"/>
          <p:cNvCxnSpPr>
            <a:stCxn id="115" idx="1"/>
            <a:endCxn id="116" idx="0"/>
          </p:cNvCxnSpPr>
          <p:nvPr/>
        </p:nvCxnSpPr>
        <p:spPr>
          <a:xfrm flipH="1">
            <a:off x="4712150" y="1356625"/>
            <a:ext cx="215400" cy="65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g13cf6277f3e_0_43"/>
          <p:cNvSpPr/>
          <p:nvPr/>
        </p:nvSpPr>
        <p:spPr>
          <a:xfrm>
            <a:off x="5240725" y="2929875"/>
            <a:ext cx="97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 tiếp theo</a:t>
            </a:r>
            <a:endParaRPr sz="1100"/>
          </a:p>
        </p:txBody>
      </p:sp>
      <p:sp>
        <p:nvSpPr>
          <p:cNvPr id="120" name="Google Shape;120;g13cf6277f3e_0_43"/>
          <p:cNvSpPr txBox="1"/>
          <p:nvPr/>
        </p:nvSpPr>
        <p:spPr>
          <a:xfrm>
            <a:off x="4484275" y="9563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đúng</a:t>
            </a:r>
            <a:endParaRPr/>
          </a:p>
        </p:txBody>
      </p:sp>
      <p:sp>
        <p:nvSpPr>
          <p:cNvPr id="121" name="Google Shape;121;g13cf6277f3e_0_43"/>
          <p:cNvSpPr txBox="1"/>
          <p:nvPr/>
        </p:nvSpPr>
        <p:spPr>
          <a:xfrm>
            <a:off x="6160675" y="95637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  <p:cxnSp>
        <p:nvCxnSpPr>
          <p:cNvPr id="122" name="Google Shape;122;g13cf6277f3e_0_43"/>
          <p:cNvCxnSpPr>
            <a:endCxn id="105" idx="0"/>
          </p:cNvCxnSpPr>
          <p:nvPr/>
        </p:nvCxnSpPr>
        <p:spPr>
          <a:xfrm>
            <a:off x="2564400" y="561500"/>
            <a:ext cx="1140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g13cf6277f3e_0_43"/>
          <p:cNvCxnSpPr>
            <a:endCxn id="115" idx="0"/>
          </p:cNvCxnSpPr>
          <p:nvPr/>
        </p:nvCxnSpPr>
        <p:spPr>
          <a:xfrm flipH="1">
            <a:off x="5623800" y="624200"/>
            <a:ext cx="1320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g13cf6277f3e_0_43"/>
          <p:cNvCxnSpPr>
            <a:stCxn id="116" idx="6"/>
            <a:endCxn id="115" idx="2"/>
          </p:cNvCxnSpPr>
          <p:nvPr/>
        </p:nvCxnSpPr>
        <p:spPr>
          <a:xfrm flipH="1" rot="10800000">
            <a:off x="5199425" y="1808325"/>
            <a:ext cx="424500" cy="49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g13cf6277f3e_0_43"/>
          <p:cNvCxnSpPr/>
          <p:nvPr/>
        </p:nvCxnSpPr>
        <p:spPr>
          <a:xfrm>
            <a:off x="2700725" y="35025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13cf6277f3e_0_43"/>
          <p:cNvCxnSpPr/>
          <p:nvPr/>
        </p:nvCxnSpPr>
        <p:spPr>
          <a:xfrm>
            <a:off x="5748725" y="35025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g13cf6277f3e_0_43"/>
          <p:cNvSpPr/>
          <p:nvPr/>
        </p:nvSpPr>
        <p:spPr>
          <a:xfrm>
            <a:off x="7120625" y="1024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Lệnh 1</a:t>
            </a:r>
            <a:endParaRPr/>
          </a:p>
        </p:txBody>
      </p:sp>
      <p:sp>
        <p:nvSpPr>
          <p:cNvPr id="128" name="Google Shape;128;g13cf6277f3e_0_43"/>
          <p:cNvSpPr/>
          <p:nvPr/>
        </p:nvSpPr>
        <p:spPr>
          <a:xfrm>
            <a:off x="7120625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Lệnh 2: Gọi Hàm F</a:t>
            </a:r>
            <a:endParaRPr sz="1100"/>
          </a:p>
        </p:txBody>
      </p:sp>
      <p:sp>
        <p:nvSpPr>
          <p:cNvPr id="129" name="Google Shape;129;g13cf6277f3e_0_43"/>
          <p:cNvSpPr/>
          <p:nvPr/>
        </p:nvSpPr>
        <p:spPr>
          <a:xfrm>
            <a:off x="7120625" y="2929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Lệnh 3</a:t>
            </a:r>
            <a:endParaRPr sz="1200"/>
          </a:p>
        </p:txBody>
      </p:sp>
      <p:cxnSp>
        <p:nvCxnSpPr>
          <p:cNvPr id="130" name="Google Shape;130;g13cf6277f3e_0_43"/>
          <p:cNvCxnSpPr>
            <a:endCxn id="127" idx="0"/>
          </p:cNvCxnSpPr>
          <p:nvPr/>
        </p:nvCxnSpPr>
        <p:spPr>
          <a:xfrm flipH="1">
            <a:off x="7562825" y="548175"/>
            <a:ext cx="51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g13cf6277f3e_0_43"/>
          <p:cNvCxnSpPr>
            <a:stCxn id="127" idx="4"/>
            <a:endCxn id="128" idx="0"/>
          </p:cNvCxnSpPr>
          <p:nvPr/>
        </p:nvCxnSpPr>
        <p:spPr>
          <a:xfrm>
            <a:off x="7562825" y="15975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13cf6277f3e_0_43"/>
          <p:cNvCxnSpPr>
            <a:stCxn id="129" idx="4"/>
          </p:cNvCxnSpPr>
          <p:nvPr/>
        </p:nvCxnSpPr>
        <p:spPr>
          <a:xfrm>
            <a:off x="7562825" y="35025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g13cf6277f3e_0_43"/>
          <p:cNvSpPr/>
          <p:nvPr/>
        </p:nvSpPr>
        <p:spPr>
          <a:xfrm>
            <a:off x="8183400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CODE Hàm F</a:t>
            </a:r>
            <a:endParaRPr sz="1100"/>
          </a:p>
        </p:txBody>
      </p:sp>
      <p:cxnSp>
        <p:nvCxnSpPr>
          <p:cNvPr id="134" name="Google Shape;134;g13cf6277f3e_0_43"/>
          <p:cNvCxnSpPr>
            <a:stCxn id="128" idx="6"/>
            <a:endCxn id="133" idx="2"/>
          </p:cNvCxnSpPr>
          <p:nvPr/>
        </p:nvCxnSpPr>
        <p:spPr>
          <a:xfrm>
            <a:off x="8005025" y="2225625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13cf6277f3e_0_43"/>
          <p:cNvCxnSpPr>
            <a:stCxn id="133" idx="4"/>
            <a:endCxn id="129" idx="6"/>
          </p:cNvCxnSpPr>
          <p:nvPr/>
        </p:nvCxnSpPr>
        <p:spPr>
          <a:xfrm rot="5400000">
            <a:off x="7963050" y="2553825"/>
            <a:ext cx="704400" cy="6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6" name="Google Shape;136;g13cf6277f3e_0_43"/>
          <p:cNvSpPr/>
          <p:nvPr/>
        </p:nvSpPr>
        <p:spPr>
          <a:xfrm>
            <a:off x="75375" y="3973900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Nối tiếp</a:t>
            </a:r>
            <a:endParaRPr/>
          </a:p>
        </p:txBody>
      </p:sp>
      <p:sp>
        <p:nvSpPr>
          <p:cNvPr id="137" name="Google Shape;137;g13cf6277f3e_0_43"/>
          <p:cNvSpPr/>
          <p:nvPr/>
        </p:nvSpPr>
        <p:spPr>
          <a:xfrm>
            <a:off x="2056575" y="3973900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Rẽ nhánh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38" name="Google Shape;138;g13cf6277f3e_0_43"/>
          <p:cNvSpPr/>
          <p:nvPr/>
        </p:nvSpPr>
        <p:spPr>
          <a:xfrm>
            <a:off x="5180775" y="3973900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Vòng lặp</a:t>
            </a:r>
            <a:endParaRPr/>
          </a:p>
        </p:txBody>
      </p:sp>
      <p:sp>
        <p:nvSpPr>
          <p:cNvPr id="139" name="Google Shape;139;g13cf6277f3e_0_43"/>
          <p:cNvSpPr/>
          <p:nvPr/>
        </p:nvSpPr>
        <p:spPr>
          <a:xfrm>
            <a:off x="7542975" y="3973900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Gọi hàm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cf6277f3e_0_88"/>
          <p:cNvSpPr txBox="1"/>
          <p:nvPr>
            <p:ph type="title"/>
          </p:nvPr>
        </p:nvSpPr>
        <p:spPr>
          <a:xfrm>
            <a:off x="49625" y="0"/>
            <a:ext cx="88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Ví dụ</a:t>
            </a:r>
            <a:r>
              <a:rPr lang="en">
                <a:solidFill>
                  <a:schemeClr val="accent1"/>
                </a:solidFill>
              </a:rPr>
              <a:t> thực tế</a:t>
            </a:r>
            <a:r>
              <a:rPr b="1" lang="en"/>
              <a:t> (liên hệ): Nối tiếp, If, Vòng xoáy, Gọi hàm</a:t>
            </a:r>
            <a:endParaRPr b="1"/>
          </a:p>
        </p:txBody>
      </p:sp>
      <p:graphicFrame>
        <p:nvGraphicFramePr>
          <p:cNvPr id="145" name="Google Shape;145;g13cf6277f3e_0_88"/>
          <p:cNvGraphicFramePr/>
          <p:nvPr/>
        </p:nvGraphicFramePr>
        <p:xfrm>
          <a:off x="1954250" y="106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{B7754A92-5E3B-4A00-94B6-A5DFAFAC5658}</a:tableStyleId>
              </a:tblPr>
              <a:tblGrid>
                <a:gridCol w="1440825"/>
                <a:gridCol w="1443975"/>
                <a:gridCol w="1676675"/>
                <a:gridCol w="2300150"/>
              </a:tblGrid>
              <a:tr h="4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FF9900"/>
                          </a:solidFill>
                        </a:rPr>
                        <a:t>Khai báo  hàm(tên và nhiều lệnh viết sẵn)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Đi làm SÁNG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Đi siêu thị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Bắt đầu lớp học devcamp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Dậy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Đến siêu thị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Bật máy tính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Vệ sinh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Gửi xe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Login lms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Ăn sáng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Vào siêu thị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Chờ đến giờ giảng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Đến sở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Chọn sản phẩm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Làm bài tập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Chấm công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Thanh toán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Logout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Lấy xe đi về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g13cf6277f3e_0_88"/>
          <p:cNvSpPr/>
          <p:nvPr/>
        </p:nvSpPr>
        <p:spPr>
          <a:xfrm>
            <a:off x="34025" y="11010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3cf6277f3e_0_88"/>
          <p:cNvSpPr/>
          <p:nvPr/>
        </p:nvSpPr>
        <p:spPr>
          <a:xfrm>
            <a:off x="34025" y="20154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tiếp theo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13cf6277f3e_0_88"/>
          <p:cNvCxnSpPr>
            <a:endCxn id="146" idx="0"/>
          </p:cNvCxnSpPr>
          <p:nvPr/>
        </p:nvCxnSpPr>
        <p:spPr>
          <a:xfrm flipH="1">
            <a:off x="476225" y="624375"/>
            <a:ext cx="51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g13cf6277f3e_0_88"/>
          <p:cNvCxnSpPr>
            <a:stCxn id="146" idx="4"/>
            <a:endCxn id="147" idx="0"/>
          </p:cNvCxnSpPr>
          <p:nvPr/>
        </p:nvCxnSpPr>
        <p:spPr>
          <a:xfrm>
            <a:off x="476225" y="16737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g13cf6277f3e_0_88"/>
          <p:cNvCxnSpPr>
            <a:stCxn id="147" idx="4"/>
          </p:cNvCxnSpPr>
          <p:nvPr/>
        </p:nvCxnSpPr>
        <p:spPr>
          <a:xfrm>
            <a:off x="476225" y="2588175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g13cf6277f3e_0_88"/>
          <p:cNvSpPr/>
          <p:nvPr/>
        </p:nvSpPr>
        <p:spPr>
          <a:xfrm>
            <a:off x="97950" y="3333425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Nối tiếp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3cf6277f3e_0_88"/>
          <p:cNvSpPr txBox="1"/>
          <p:nvPr/>
        </p:nvSpPr>
        <p:spPr>
          <a:xfrm>
            <a:off x="1893250" y="562650"/>
            <a:ext cx="678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Hầu hết hoạt động là </a:t>
            </a:r>
            <a:r>
              <a:rPr b="1" i="0" lang="en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nối tiếp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nhau. Hết việc này đến việc khác.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f6277f3e_0_100"/>
          <p:cNvSpPr txBox="1"/>
          <p:nvPr>
            <p:ph type="title"/>
          </p:nvPr>
        </p:nvSpPr>
        <p:spPr>
          <a:xfrm>
            <a:off x="49625" y="0"/>
            <a:ext cx="88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Ví dụ</a:t>
            </a:r>
            <a:r>
              <a:rPr lang="en">
                <a:solidFill>
                  <a:schemeClr val="accent1"/>
                </a:solidFill>
              </a:rPr>
              <a:t> thực tế</a:t>
            </a:r>
            <a:r>
              <a:rPr b="1" lang="en"/>
              <a:t> (liên hệ): Gọi hàm</a:t>
            </a:r>
            <a:endParaRPr b="1"/>
          </a:p>
        </p:txBody>
      </p:sp>
      <p:graphicFrame>
        <p:nvGraphicFramePr>
          <p:cNvPr id="158" name="Google Shape;158;g13cf6277f3e_0_100"/>
          <p:cNvGraphicFramePr/>
          <p:nvPr/>
        </p:nvGraphicFramePr>
        <p:xfrm>
          <a:off x="3182100" y="102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{B7754A92-5E3B-4A00-94B6-A5DFAFAC5658}</a:tableStyleId>
              </a:tblPr>
              <a:tblGrid>
                <a:gridCol w="1440825"/>
                <a:gridCol w="1443975"/>
                <a:gridCol w="2300150"/>
              </a:tblGrid>
              <a:tr h="45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FF9900"/>
                          </a:solidFill>
                        </a:rPr>
                        <a:t>Khai báo  hàm(tên và nhiều lệnh viết sẵn)</a:t>
                      </a:r>
                      <a:endParaRPr b="1" sz="8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Đi làm SÁNG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/>
                        <a:t>Bắt đầu lớp học devcamp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Dậy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Bật máy tính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Vệ sinh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FF0000"/>
                          </a:solidFill>
                        </a:rPr>
                        <a:t>Login lms</a:t>
                      </a:r>
                      <a:endParaRPr b="1"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Ăn sáng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Chờ đến giờ giảng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Đến sở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Làm bài tập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rgbClr val="FF0000"/>
                          </a:solidFill>
                        </a:rPr>
                        <a:t>Chấm công</a:t>
                      </a:r>
                      <a:endParaRPr b="1"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Logout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65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chemeClr val="accent4"/>
                          </a:solidFill>
                        </a:rPr>
                        <a:t>Gọi/ Sử dụng </a:t>
                      </a:r>
                      <a:r>
                        <a:rPr b="1" lang="en" sz="800" u="none" cap="none" strike="noStrike"/>
                        <a:t>khi nào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* Hàng ngày, 8h (</a:t>
                      </a:r>
                      <a:r>
                        <a:rPr b="1" lang="en" sz="800" u="none" cap="none" strike="noStrike">
                          <a:solidFill>
                            <a:schemeClr val="accent1"/>
                          </a:solidFill>
                        </a:rPr>
                        <a:t>sự kiện</a:t>
                      </a:r>
                      <a:r>
                        <a:rPr lang="en" sz="800" u="none" cap="none" strike="noStrike"/>
                        <a:t>: đồng hồ 8h)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none" cap="none" strike="noStrike">
                          <a:solidFill>
                            <a:schemeClr val="accent1"/>
                          </a:solidFill>
                        </a:rPr>
                        <a:t>Sự kiện</a:t>
                      </a:r>
                      <a:r>
                        <a:rPr b="1" lang="en" sz="800" u="none" cap="none" strike="noStrike"/>
                        <a:t>:</a:t>
                      </a:r>
                      <a:r>
                        <a:rPr lang="en" sz="800" u="none" cap="none" strike="noStrike"/>
                        <a:t> Khi có giờ học</a:t>
                      </a:r>
                      <a:endParaRPr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g13cf6277f3e_0_100"/>
          <p:cNvSpPr txBox="1"/>
          <p:nvPr/>
        </p:nvSpPr>
        <p:spPr>
          <a:xfrm>
            <a:off x="1893250" y="562650"/>
            <a:ext cx="6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gọi hàm trong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sự kiện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hoặc trong hàm này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gọi hàm khác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3cf6277f3e_0_100"/>
          <p:cNvSpPr/>
          <p:nvPr/>
        </p:nvSpPr>
        <p:spPr>
          <a:xfrm>
            <a:off x="34025" y="1024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3cf6277f3e_0_100"/>
          <p:cNvSpPr/>
          <p:nvPr/>
        </p:nvSpPr>
        <p:spPr>
          <a:xfrm>
            <a:off x="34025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2: Gọi Hàm 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3cf6277f3e_0_100"/>
          <p:cNvSpPr/>
          <p:nvPr/>
        </p:nvSpPr>
        <p:spPr>
          <a:xfrm>
            <a:off x="34025" y="2929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g13cf6277f3e_0_100"/>
          <p:cNvCxnSpPr>
            <a:endCxn id="160" idx="0"/>
          </p:cNvCxnSpPr>
          <p:nvPr/>
        </p:nvCxnSpPr>
        <p:spPr>
          <a:xfrm flipH="1">
            <a:off x="476225" y="548175"/>
            <a:ext cx="51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g13cf6277f3e_0_100"/>
          <p:cNvCxnSpPr>
            <a:stCxn id="160" idx="4"/>
            <a:endCxn id="161" idx="0"/>
          </p:cNvCxnSpPr>
          <p:nvPr/>
        </p:nvCxnSpPr>
        <p:spPr>
          <a:xfrm>
            <a:off x="476225" y="15975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g13cf6277f3e_0_100"/>
          <p:cNvCxnSpPr>
            <a:stCxn id="162" idx="4"/>
          </p:cNvCxnSpPr>
          <p:nvPr/>
        </p:nvCxnSpPr>
        <p:spPr>
          <a:xfrm>
            <a:off x="476225" y="35025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g13cf6277f3e_0_100"/>
          <p:cNvSpPr/>
          <p:nvPr/>
        </p:nvSpPr>
        <p:spPr>
          <a:xfrm>
            <a:off x="1096800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Hàm 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g13cf6277f3e_0_100"/>
          <p:cNvCxnSpPr>
            <a:stCxn id="161" idx="6"/>
            <a:endCxn id="166" idx="2"/>
          </p:cNvCxnSpPr>
          <p:nvPr/>
        </p:nvCxnSpPr>
        <p:spPr>
          <a:xfrm>
            <a:off x="918425" y="2225625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g13cf6277f3e_0_100"/>
          <p:cNvCxnSpPr>
            <a:stCxn id="166" idx="4"/>
            <a:endCxn id="162" idx="6"/>
          </p:cNvCxnSpPr>
          <p:nvPr/>
        </p:nvCxnSpPr>
        <p:spPr>
          <a:xfrm rot="5400000">
            <a:off x="876450" y="2553825"/>
            <a:ext cx="704400" cy="6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9" name="Google Shape;169;g13cf6277f3e_0_100"/>
          <p:cNvSpPr/>
          <p:nvPr/>
        </p:nvSpPr>
        <p:spPr>
          <a:xfrm>
            <a:off x="456375" y="3973900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hàm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3cf6277f3e_0_100"/>
          <p:cNvSpPr/>
          <p:nvPr/>
        </p:nvSpPr>
        <p:spPr>
          <a:xfrm>
            <a:off x="7540300" y="1181625"/>
            <a:ext cx="1288050" cy="875950"/>
          </a:xfrm>
          <a:prstGeom prst="flowChartOffpageConnector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Vào web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Gõ username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Gõ mk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Ấn login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3cf6277f3e_0_100"/>
          <p:cNvSpPr/>
          <p:nvPr/>
        </p:nvSpPr>
        <p:spPr>
          <a:xfrm>
            <a:off x="7692700" y="2629425"/>
            <a:ext cx="1288050" cy="875950"/>
          </a:xfrm>
          <a:prstGeom prst="flowChartOffpageConnector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Lấy thẻ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Quẹt thẻ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Cất thẻ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3cf6277f3e_0_100"/>
          <p:cNvSpPr/>
          <p:nvPr/>
        </p:nvSpPr>
        <p:spPr>
          <a:xfrm>
            <a:off x="5441300" y="3158150"/>
            <a:ext cx="2463200" cy="501625"/>
          </a:xfrm>
          <a:custGeom>
            <a:rect b="b" l="l" r="r" t="t"/>
            <a:pathLst>
              <a:path extrusionOk="0" h="20065" w="98528">
                <a:moveTo>
                  <a:pt x="0" y="0"/>
                </a:moveTo>
                <a:cubicBezTo>
                  <a:pt x="3544" y="2346"/>
                  <a:pt x="13726" y="10832"/>
                  <a:pt x="21263" y="14076"/>
                </a:cubicBezTo>
                <a:cubicBezTo>
                  <a:pt x="28800" y="17320"/>
                  <a:pt x="36636" y="18568"/>
                  <a:pt x="45221" y="19466"/>
                </a:cubicBezTo>
                <a:cubicBezTo>
                  <a:pt x="53806" y="20364"/>
                  <a:pt x="65436" y="20065"/>
                  <a:pt x="72773" y="19466"/>
                </a:cubicBezTo>
                <a:cubicBezTo>
                  <a:pt x="80110" y="18867"/>
                  <a:pt x="84952" y="17270"/>
                  <a:pt x="89244" y="15872"/>
                </a:cubicBezTo>
                <a:cubicBezTo>
                  <a:pt x="93537" y="14475"/>
                  <a:pt x="96981" y="11880"/>
                  <a:pt x="98528" y="1108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3cf6277f3e_0_100"/>
          <p:cNvSpPr/>
          <p:nvPr/>
        </p:nvSpPr>
        <p:spPr>
          <a:xfrm>
            <a:off x="6706600" y="2042600"/>
            <a:ext cx="1145500" cy="112300"/>
          </a:xfrm>
          <a:custGeom>
            <a:rect b="b" l="l" r="r" t="t"/>
            <a:pathLst>
              <a:path extrusionOk="0" h="4492" w="45820">
                <a:moveTo>
                  <a:pt x="0" y="899"/>
                </a:moveTo>
                <a:cubicBezTo>
                  <a:pt x="2695" y="1498"/>
                  <a:pt x="9683" y="4492"/>
                  <a:pt x="16172" y="4492"/>
                </a:cubicBezTo>
                <a:cubicBezTo>
                  <a:pt x="22661" y="4492"/>
                  <a:pt x="33991" y="1648"/>
                  <a:pt x="38932" y="899"/>
                </a:cubicBezTo>
                <a:cubicBezTo>
                  <a:pt x="43873" y="150"/>
                  <a:pt x="44672" y="150"/>
                  <a:pt x="4582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3cf6277f3e_0_100"/>
          <p:cNvSpPr txBox="1"/>
          <p:nvPr/>
        </p:nvSpPr>
        <p:spPr>
          <a:xfrm>
            <a:off x="1893250" y="4448850"/>
            <a:ext cx="6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gọi hàm khi “thích thì gọi”: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ví dụ gọi từ console =  đi siêu thị khi thích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d3b6f858e_0_0"/>
          <p:cNvSpPr txBox="1"/>
          <p:nvPr>
            <p:ph type="title"/>
          </p:nvPr>
        </p:nvSpPr>
        <p:spPr>
          <a:xfrm>
            <a:off x="49625" y="0"/>
            <a:ext cx="905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20"/>
              <a:t>Các bạn lấy Ví dụ</a:t>
            </a:r>
            <a:r>
              <a:rPr lang="en" sz="2420">
                <a:solidFill>
                  <a:schemeClr val="accent1"/>
                </a:solidFill>
              </a:rPr>
              <a:t> thực tế</a:t>
            </a:r>
            <a:r>
              <a:rPr b="1" lang="en" sz="2420"/>
              <a:t> (liên hệ): Gọi hàm, hàm gọi hàm</a:t>
            </a:r>
            <a:endParaRPr b="1" sz="2420"/>
          </a:p>
        </p:txBody>
      </p:sp>
      <p:graphicFrame>
        <p:nvGraphicFramePr>
          <p:cNvPr id="180" name="Google Shape;180;g13d3b6f858e_0_0"/>
          <p:cNvGraphicFramePr/>
          <p:nvPr/>
        </p:nvGraphicFramePr>
        <p:xfrm>
          <a:off x="2159575" y="10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{B7754A92-5E3B-4A00-94B6-A5DFAFAC5658}</a:tableStyleId>
              </a:tblPr>
              <a:tblGrid>
                <a:gridCol w="1109825"/>
                <a:gridCol w="1719075"/>
                <a:gridCol w="1583975"/>
                <a:gridCol w="1804600"/>
              </a:tblGrid>
              <a:tr h="67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9900"/>
                          </a:solidFill>
                        </a:rPr>
                        <a:t>Khai báo  hàm(tên và nhiều lệnh viết sẵn)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65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4"/>
                          </a:solidFill>
                        </a:rPr>
                        <a:t>Gọi/ Sử dụng </a:t>
                      </a:r>
                      <a:r>
                        <a:rPr b="1" lang="en" sz="1200" u="none" cap="none" strike="noStrike"/>
                        <a:t>khi nào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 ???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???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g13d3b6f858e_0_0"/>
          <p:cNvSpPr txBox="1"/>
          <p:nvPr/>
        </p:nvSpPr>
        <p:spPr>
          <a:xfrm>
            <a:off x="2173425" y="429915"/>
            <a:ext cx="6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gọi hàm trong</a:t>
            </a: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sự kiện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hoặc trong hàm này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gọi hàm khác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3d3b6f858e_0_0"/>
          <p:cNvSpPr/>
          <p:nvPr/>
        </p:nvSpPr>
        <p:spPr>
          <a:xfrm>
            <a:off x="34025" y="1024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3d3b6f858e_0_0"/>
          <p:cNvSpPr/>
          <p:nvPr/>
        </p:nvSpPr>
        <p:spPr>
          <a:xfrm>
            <a:off x="34025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2: Gọi Hàm 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3d3b6f858e_0_0"/>
          <p:cNvSpPr/>
          <p:nvPr/>
        </p:nvSpPr>
        <p:spPr>
          <a:xfrm>
            <a:off x="34025" y="29298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Lệnh 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13d3b6f858e_0_0"/>
          <p:cNvCxnSpPr>
            <a:endCxn id="182" idx="0"/>
          </p:cNvCxnSpPr>
          <p:nvPr/>
        </p:nvCxnSpPr>
        <p:spPr>
          <a:xfrm flipH="1">
            <a:off x="476225" y="548175"/>
            <a:ext cx="51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g13d3b6f858e_0_0"/>
          <p:cNvCxnSpPr>
            <a:stCxn id="182" idx="4"/>
            <a:endCxn id="183" idx="0"/>
          </p:cNvCxnSpPr>
          <p:nvPr/>
        </p:nvCxnSpPr>
        <p:spPr>
          <a:xfrm>
            <a:off x="476225" y="15975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g13d3b6f858e_0_0"/>
          <p:cNvCxnSpPr>
            <a:stCxn id="184" idx="4"/>
          </p:cNvCxnSpPr>
          <p:nvPr/>
        </p:nvCxnSpPr>
        <p:spPr>
          <a:xfrm>
            <a:off x="476225" y="3502575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g13d3b6f858e_0_0"/>
          <p:cNvSpPr/>
          <p:nvPr/>
        </p:nvSpPr>
        <p:spPr>
          <a:xfrm>
            <a:off x="1096800" y="1939275"/>
            <a:ext cx="88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Hàm 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13d3b6f858e_0_0"/>
          <p:cNvCxnSpPr>
            <a:stCxn id="183" idx="6"/>
            <a:endCxn id="188" idx="2"/>
          </p:cNvCxnSpPr>
          <p:nvPr/>
        </p:nvCxnSpPr>
        <p:spPr>
          <a:xfrm>
            <a:off x="918425" y="2225625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g13d3b6f858e_0_0"/>
          <p:cNvCxnSpPr>
            <a:stCxn id="188" idx="4"/>
            <a:endCxn id="184" idx="6"/>
          </p:cNvCxnSpPr>
          <p:nvPr/>
        </p:nvCxnSpPr>
        <p:spPr>
          <a:xfrm rot="5400000">
            <a:off x="876450" y="2553825"/>
            <a:ext cx="704400" cy="62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1" name="Google Shape;191;g13d3b6f858e_0_0"/>
          <p:cNvSpPr/>
          <p:nvPr/>
        </p:nvSpPr>
        <p:spPr>
          <a:xfrm>
            <a:off x="456375" y="3973900"/>
            <a:ext cx="88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hàm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3d3b6f858e_0_0"/>
          <p:cNvSpPr txBox="1"/>
          <p:nvPr/>
        </p:nvSpPr>
        <p:spPr>
          <a:xfrm>
            <a:off x="2013325" y="4819500"/>
            <a:ext cx="6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gọi hàm khi “thích thì gọi”: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ví dụ gọi từ console =  đi siêu thị khi thích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