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B24BF0-79EF-4123-A482-88D96C143562}">
  <a:tblStyle styleId="{90B24BF0-79EF-4123-A482-88D96C1435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cf6277f3e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cf6277f3e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cf6277f3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cf6277f3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cf6277f3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cf6277f3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cf6277f3e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cf6277f3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cf6277f3e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cf6277f3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cf6277f3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cf6277f3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cf6277f3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cf6277f3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cf6277f3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cf6277f3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cf6277f3e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cf6277f3e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cf6277f3e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cf6277f3e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c855db1af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c855db1a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cf6277f3e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cf6277f3e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cf6277f3e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cf6277f3e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cf6277f3e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cf6277f3e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cf6277f3e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cf6277f3e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cf6277f3e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cf6277f3e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7f6f3d58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7f6f3d58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7f6f3d5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7f6f3d5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cf6277f3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cf6277f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7f6f3d58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7f6f3d58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7f6f3d58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7f6f3d58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cf6277f3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cf6277f3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cf6277f3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cf6277f3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2.xml"/><Relationship Id="rId4" Type="http://schemas.openxmlformats.org/officeDocument/2006/relationships/slide" Target="/ppt/slides/slide21.xml"/><Relationship Id="rId5" Type="http://schemas.openxmlformats.org/officeDocument/2006/relationships/slide" Target="/ppt/slides/slide23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2.xml"/><Relationship Id="rId4" Type="http://schemas.openxmlformats.org/officeDocument/2006/relationships/slide" Target="/ppt/slides/slide21.xml"/><Relationship Id="rId5" Type="http://schemas.openxmlformats.org/officeDocument/2006/relationships/slide" Target="/ppt/slides/slide2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81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200">
                <a:solidFill>
                  <a:schemeClr val="accent1"/>
                </a:solidFill>
              </a:rPr>
              <a:t>JS basic skills </a:t>
            </a:r>
            <a:endParaRPr b="1" sz="32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300"/>
              <a:t>Hàm - Function</a:t>
            </a:r>
            <a:endParaRPr sz="4300"/>
          </a:p>
        </p:txBody>
      </p:sp>
      <p:sp>
        <p:nvSpPr>
          <p:cNvPr id="55" name="Google Shape;55;p13"/>
          <p:cNvSpPr/>
          <p:nvPr/>
        </p:nvSpPr>
        <p:spPr>
          <a:xfrm>
            <a:off x="930375" y="2447450"/>
            <a:ext cx="7663800" cy="171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Hàm (function) là một đoạn code được viết sẵn để thực hiện một việc gì đó. 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Mục tiêu: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01) Chia để trị: chia nhỏ code thành những phần nhỏ hơn, để viết cho dễ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02) Dùng lại nhiều lần: cùng 1 đoạn code, không phải viết lại nhiều lần.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6488" y="219700"/>
            <a:ext cx="134302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14950" y="12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Task 712.20 Viết hàm kiểm tra chia hết cho 7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575" y="949825"/>
            <a:ext cx="3409559" cy="148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22"/>
          <p:cNvSpPr/>
          <p:nvPr/>
        </p:nvSpPr>
        <p:spPr>
          <a:xfrm>
            <a:off x="177200" y="949825"/>
            <a:ext cx="5117700" cy="205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Khai báo </a:t>
            </a:r>
            <a:r>
              <a:rPr lang="en"/>
              <a:t>hàm vào file HTML đi kèm (tham khảo hàm chia hết cho 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 đó, gọi hàm theo 2 cách: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a) </a:t>
            </a:r>
            <a:r>
              <a:rPr lang="en"/>
              <a:t>Gọi từ Console với nhiều giá trị.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b) Làm nút (button) để gọi kiểm tra hàm số này (gọi từ hàm xử lý sự kiện). Viết kết quả gọi ra console.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08650" y="15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Task 712.30 Tham số là mảng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786000"/>
            <a:ext cx="8375400" cy="12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Gọi thử hàm số (đã có sẵn) tinhTongCacSoTrongArray từ console.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Viết </a:t>
            </a:r>
            <a:r>
              <a:rPr b="1" lang="en"/>
              <a:t>nút (button)</a:t>
            </a:r>
            <a:r>
              <a:rPr lang="en"/>
              <a:t> để gọi test hàm này từ  hàm xử lý sự kiện, viết kết quả ra console.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875" y="2678525"/>
            <a:ext cx="51720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208650" y="154575"/>
            <a:ext cx="893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accent1"/>
                </a:solidFill>
              </a:rPr>
              <a:t>Task 712.40 Tham số là mảng, tăng giá trị phần tử mảng</a:t>
            </a:r>
            <a:endParaRPr sz="2320">
              <a:solidFill>
                <a:schemeClr val="accent1"/>
              </a:solidFill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786000"/>
            <a:ext cx="8375400" cy="12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Gọi thử hàm số (đã có sẵn) tangCacSoTrongArray từ console.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Viết </a:t>
            </a:r>
            <a:r>
              <a:rPr b="1" lang="en"/>
              <a:t>nút (button)</a:t>
            </a:r>
            <a:r>
              <a:rPr lang="en"/>
              <a:t> để gọi test hàm này từ  hàm xử lý sự kiện, viết kết quả ra console.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500" y="2028600"/>
            <a:ext cx="3714750" cy="885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08650" y="15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>
                <a:solidFill>
                  <a:schemeClr val="accent1"/>
                </a:solidFill>
              </a:rPr>
              <a:t>Task 712.45</a:t>
            </a:r>
            <a:r>
              <a:rPr lang="en" sz="2120">
                <a:solidFill>
                  <a:schemeClr val="accent1"/>
                </a:solidFill>
              </a:rPr>
              <a:t> Viết hàm tính ra số tự nhiên bất kỳ từ 1 đến 6</a:t>
            </a:r>
            <a:endParaRPr sz="2120">
              <a:solidFill>
                <a:schemeClr val="accent1"/>
              </a:solidFill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786000"/>
            <a:ext cx="8375400" cy="21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Hãy viết hàm tính ra số tự nhiên bất kỳ từ 1 đến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Tên hàm: getRandomNumber1To6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Trả lại: Số tự nhiên bất kỳ từ 1 đến 6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Viết </a:t>
            </a:r>
            <a:r>
              <a:rPr b="1" lang="en"/>
              <a:t>nút (button)</a:t>
            </a:r>
            <a:r>
              <a:rPr lang="en"/>
              <a:t> để gọi test hàm này từ  hàm xử lý sự kiện, viết kết quả ra console.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/>
          <p:nvPr/>
        </p:nvSpPr>
        <p:spPr>
          <a:xfrm>
            <a:off x="125300" y="829275"/>
            <a:ext cx="3691500" cy="197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type="title"/>
          </p:nvPr>
        </p:nvSpPr>
        <p:spPr>
          <a:xfrm>
            <a:off x="83100" y="5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accent1"/>
                </a:solidFill>
              </a:rPr>
              <a:t>Task 712.48 Viết hàm kiểm tra nhập ô input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125300" y="3936475"/>
            <a:ext cx="3952500" cy="10629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Tính bình phương của số nhập vào </a:t>
            </a:r>
            <a:br>
              <a:rPr lang="en"/>
            </a:br>
            <a:r>
              <a:rPr lang="en"/>
              <a:t>Lưu ý: kiểm tra dữ liệu phải </a:t>
            </a:r>
            <a:r>
              <a:rPr b="1" lang="en"/>
              <a:t>khác rỗng</a:t>
            </a:r>
            <a:r>
              <a:rPr lang="en"/>
              <a:t> và </a:t>
            </a:r>
            <a:r>
              <a:rPr b="1" lang="en"/>
              <a:t>là số.</a:t>
            </a:r>
            <a:br>
              <a:rPr lang="en"/>
            </a:br>
            <a:r>
              <a:rPr i="1" lang="en"/>
              <a:t>Gợi ý: viết 1 hàm để kiểm tra dữ liệu có phải là số không.</a:t>
            </a:r>
            <a:endParaRPr i="1"/>
          </a:p>
        </p:txBody>
      </p:sp>
      <p:sp>
        <p:nvSpPr>
          <p:cNvPr id="156" name="Google Shape;156;p26"/>
          <p:cNvSpPr txBox="1"/>
          <p:nvPr/>
        </p:nvSpPr>
        <p:spPr>
          <a:xfrm>
            <a:off x="172125" y="960450"/>
            <a:ext cx="53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Tính bình phương của số nhập vào:</a:t>
            </a:r>
            <a:endParaRPr b="1"/>
          </a:p>
        </p:txBody>
      </p:sp>
      <p:sp>
        <p:nvSpPr>
          <p:cNvPr id="157" name="Google Shape;157;p26"/>
          <p:cNvSpPr/>
          <p:nvPr/>
        </p:nvSpPr>
        <p:spPr>
          <a:xfrm>
            <a:off x="1543150" y="2084550"/>
            <a:ext cx="2122200" cy="48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Tính bình phương</a:t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325900" y="1424525"/>
            <a:ext cx="12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Số hạng A:</a:t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1576450" y="1424525"/>
            <a:ext cx="2055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graphicFrame>
        <p:nvGraphicFramePr>
          <p:cNvPr id="160" name="Google Shape;160;p26"/>
          <p:cNvGraphicFramePr/>
          <p:nvPr/>
        </p:nvGraphicFramePr>
        <p:xfrm>
          <a:off x="4029900" y="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{90B24BF0-79EF-4123-A482-88D96C143562}</a:tableStyleId>
              </a:tblPr>
              <a:tblGrid>
                <a:gridCol w="487875"/>
                <a:gridCol w="3773450"/>
                <a:gridCol w="743000"/>
              </a:tblGrid>
              <a:tr h="33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Yêu cầu subtask (công việc bước nhỏ)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Làm được form đủ 4 phần tử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web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Khi load form ghi được ra đủ id, placeholder của  ô input (nhập)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console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2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Viết hàm kiểm tra xem dữ liệu truyền vào có ko rỗng và có phải là số không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 laSo(paramDoanVanInput)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Trả lại đúng/sai (boolean);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Gọi kiểm tra hàm này trên console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console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Khi ấn tính Bình phương, truy vấn  ô nhập liệu, và dùng hàm laSo ở trên để kiểm tra, nếu ko đúng hãy cảnh báo và dừng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Nếu đúng là số, hay ghi Bình phương ra console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console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125300" y="829275"/>
            <a:ext cx="3691500" cy="246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type="title"/>
          </p:nvPr>
        </p:nvSpPr>
        <p:spPr>
          <a:xfrm>
            <a:off x="83100" y="5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accent1"/>
                </a:solidFill>
              </a:rPr>
              <a:t>Task 712.49 Viết hàm kiểm tra nhập ô input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125300" y="3770475"/>
            <a:ext cx="4300500" cy="1228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Tính tổng hai số hạng trên và ghi ra console.</a:t>
            </a:r>
            <a:br>
              <a:rPr lang="en"/>
            </a:br>
            <a:r>
              <a:rPr lang="en"/>
              <a:t>Lưu ý: kiểm tra hai dữ liệu phải </a:t>
            </a:r>
            <a:r>
              <a:rPr b="1" lang="en"/>
              <a:t>khác rỗng</a:t>
            </a:r>
            <a:r>
              <a:rPr lang="en"/>
              <a:t> và </a:t>
            </a:r>
            <a:r>
              <a:rPr b="1" lang="en"/>
              <a:t>là số.</a:t>
            </a:r>
            <a:br>
              <a:rPr lang="en"/>
            </a:br>
            <a:r>
              <a:rPr i="1" lang="en"/>
              <a:t>Gợi ý: viết 1 hàm để kiểm tra dữ liệu có phải là số không.</a:t>
            </a:r>
            <a:endParaRPr i="1"/>
          </a:p>
        </p:txBody>
      </p:sp>
      <p:sp>
        <p:nvSpPr>
          <p:cNvPr id="168" name="Google Shape;168;p27"/>
          <p:cNvSpPr txBox="1"/>
          <p:nvPr/>
        </p:nvSpPr>
        <p:spPr>
          <a:xfrm>
            <a:off x="172125" y="960450"/>
            <a:ext cx="53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Tính tổng hai số sau:</a:t>
            </a:r>
            <a:endParaRPr b="1"/>
          </a:p>
        </p:txBody>
      </p:sp>
      <p:sp>
        <p:nvSpPr>
          <p:cNvPr id="169" name="Google Shape;169;p27"/>
          <p:cNvSpPr/>
          <p:nvPr/>
        </p:nvSpPr>
        <p:spPr>
          <a:xfrm>
            <a:off x="2227025" y="2663075"/>
            <a:ext cx="1395900" cy="48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Tính tổng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325900" y="1424525"/>
            <a:ext cx="12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Số hạng A:</a:t>
            </a:r>
            <a:endParaRPr/>
          </a:p>
        </p:txBody>
      </p:sp>
      <p:sp>
        <p:nvSpPr>
          <p:cNvPr id="171" name="Google Shape;171;p27"/>
          <p:cNvSpPr/>
          <p:nvPr/>
        </p:nvSpPr>
        <p:spPr>
          <a:xfrm>
            <a:off x="1576450" y="1424525"/>
            <a:ext cx="2055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>
            <a:off x="1576450" y="1957925"/>
            <a:ext cx="2055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402100" y="1957925"/>
            <a:ext cx="12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Số hạng B:</a:t>
            </a:r>
            <a:endParaRPr/>
          </a:p>
        </p:txBody>
      </p:sp>
      <p:graphicFrame>
        <p:nvGraphicFramePr>
          <p:cNvPr id="174" name="Google Shape;174;p27"/>
          <p:cNvGraphicFramePr/>
          <p:nvPr/>
        </p:nvGraphicFramePr>
        <p:xfrm>
          <a:off x="4029900" y="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{90B24BF0-79EF-4123-A482-88D96C143562}</a:tableStyleId>
              </a:tblPr>
              <a:tblGrid>
                <a:gridCol w="487875"/>
                <a:gridCol w="3773450"/>
                <a:gridCol w="743000"/>
              </a:tblGrid>
              <a:tr h="33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Yêu cầu subtask (công việc bước nhỏ)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Làm được form đủ 6 phần tử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web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Khi load form ghi được ra đủ id, placeholder của hai ô input (nhập)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console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2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Viết hàm kiểm tra xem dữ liệu truyền vào có ko rỗng và có phải là số không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 laSo(paramDoanVanInput)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Trả lại đúng/sai (boolean);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Gọi kiểm tra hàm này trên console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console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Khi ấn tính tổng, truy vấn hai ô, và dùng hàm laSo ở trên để kiểm tra, nếu ko đúng hãy cảnh báo và dừng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Nếu đúng là số, hay ghi tổng ra console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console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430100" y="829275"/>
            <a:ext cx="4918500" cy="163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21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accent1"/>
                </a:solidFill>
              </a:rPr>
              <a:t>Task 712.50</a:t>
            </a:r>
            <a:r>
              <a:rPr lang="en">
                <a:solidFill>
                  <a:schemeClr val="accent1"/>
                </a:solidFill>
              </a:rPr>
              <a:t> Viết hàm đổi màu của Paragraph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430100" y="2896250"/>
            <a:ext cx="7944900" cy="12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Làm trang web như trên. Mỗi lần ấn nút hãy đổi màu paragraph “Hello Devcamp 120”.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Gợi ý: Viết một hàm đổi màu của paragraph “Hello Devcamp 120”, tham số hình thức là màu. Gọi hàm này trong các hàm xử lý sự kiện của các nút. </a:t>
            </a:r>
            <a:endParaRPr i="1"/>
          </a:p>
        </p:txBody>
      </p:sp>
      <p:sp>
        <p:nvSpPr>
          <p:cNvPr id="182" name="Google Shape;182;p28"/>
          <p:cNvSpPr txBox="1"/>
          <p:nvPr/>
        </p:nvSpPr>
        <p:spPr>
          <a:xfrm>
            <a:off x="476925" y="960450"/>
            <a:ext cx="53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Hello Devcamp 120 !</a:t>
            </a:r>
            <a:endParaRPr b="1"/>
          </a:p>
        </p:txBody>
      </p:sp>
      <p:sp>
        <p:nvSpPr>
          <p:cNvPr id="183" name="Google Shape;183;p28"/>
          <p:cNvSpPr/>
          <p:nvPr/>
        </p:nvSpPr>
        <p:spPr>
          <a:xfrm>
            <a:off x="550625" y="1596275"/>
            <a:ext cx="1395900" cy="48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Đổi màu green</a:t>
            </a:r>
            <a:endParaRPr/>
          </a:p>
        </p:txBody>
      </p:sp>
      <p:sp>
        <p:nvSpPr>
          <p:cNvPr id="184" name="Google Shape;184;p28"/>
          <p:cNvSpPr/>
          <p:nvPr/>
        </p:nvSpPr>
        <p:spPr>
          <a:xfrm>
            <a:off x="2074625" y="1596275"/>
            <a:ext cx="1395900" cy="48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Đổi màu red</a:t>
            </a: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3598625" y="1596275"/>
            <a:ext cx="1395900" cy="48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Đổi màu purple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21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accent1"/>
                </a:solidFill>
              </a:rPr>
              <a:t>Task 712.55</a:t>
            </a:r>
            <a:r>
              <a:rPr lang="en">
                <a:solidFill>
                  <a:schemeClr val="accent1"/>
                </a:solidFill>
              </a:rPr>
              <a:t> Viết hàm kiểm tra số nguyên và thử trên console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50" y="1057700"/>
            <a:ext cx="4379599" cy="252448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2" name="Google Shape;192;p29"/>
          <p:cNvSpPr/>
          <p:nvPr/>
        </p:nvSpPr>
        <p:spPr>
          <a:xfrm>
            <a:off x="364500" y="4361400"/>
            <a:ext cx="4379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Viết vào file html và thử trên console </a:t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/>
          <p:nvPr/>
        </p:nvSpPr>
        <p:spPr>
          <a:xfrm>
            <a:off x="280175" y="585675"/>
            <a:ext cx="4450200" cy="268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 txBox="1"/>
          <p:nvPr>
            <p:ph type="title"/>
          </p:nvPr>
        </p:nvSpPr>
        <p:spPr>
          <a:xfrm>
            <a:off x="0" y="4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50">
                <a:solidFill>
                  <a:schemeClr val="accent1"/>
                </a:solidFill>
              </a:rPr>
              <a:t>Task 712.60</a:t>
            </a:r>
            <a:r>
              <a:rPr lang="en" sz="2220">
                <a:solidFill>
                  <a:schemeClr val="accent1"/>
                </a:solidFill>
              </a:rPr>
              <a:t> Đọc input ra đối tượng, kiểm tra, và ghi ra console</a:t>
            </a:r>
            <a:endParaRPr sz="2220">
              <a:solidFill>
                <a:schemeClr val="accent1"/>
              </a:solidFill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561250" y="1091600"/>
            <a:ext cx="14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Họ và Tên</a:t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>
            <a:off x="1826050" y="1110350"/>
            <a:ext cx="2492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1826050" y="1567550"/>
            <a:ext cx="2492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 txBox="1"/>
          <p:nvPr/>
        </p:nvSpPr>
        <p:spPr>
          <a:xfrm>
            <a:off x="561250" y="1548800"/>
            <a:ext cx="14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Tuổi</a:t>
            </a:r>
            <a:endParaRPr/>
          </a:p>
        </p:txBody>
      </p:sp>
      <p:sp>
        <p:nvSpPr>
          <p:cNvPr id="203" name="Google Shape;203;p30"/>
          <p:cNvSpPr txBox="1"/>
          <p:nvPr/>
        </p:nvSpPr>
        <p:spPr>
          <a:xfrm>
            <a:off x="561250" y="2006000"/>
            <a:ext cx="14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Lớp</a:t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1826050" y="2024750"/>
            <a:ext cx="2492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 txBox="1"/>
          <p:nvPr/>
        </p:nvSpPr>
        <p:spPr>
          <a:xfrm>
            <a:off x="1488750" y="634400"/>
            <a:ext cx="20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Dữ liệu học sinh</a:t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3437500" y="2558775"/>
            <a:ext cx="880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Gửi</a:t>
            </a:r>
            <a:endParaRPr/>
          </a:p>
        </p:txBody>
      </p:sp>
      <p:sp>
        <p:nvSpPr>
          <p:cNvPr id="207" name="Google Shape;207;p30"/>
          <p:cNvSpPr txBox="1"/>
          <p:nvPr/>
        </p:nvSpPr>
        <p:spPr>
          <a:xfrm>
            <a:off x="5095775" y="623150"/>
            <a:ext cx="3424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Làm trang web này.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Định nghĩa đối tượg gHocSinhObject. Ví dụ có cấu trúc như sau: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Khi ấn nút Gửi. Bạn hãy.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Đọc giá trị các trường vào Đối tượng HocSinh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Kiểm tra các giá trị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Báo lỗi hoặc Ghi Đối tượng ra console</a:t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487" y="1567550"/>
            <a:ext cx="3671765" cy="7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261450" y="4029675"/>
            <a:ext cx="8259300" cy="88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Yêu cầu: </a:t>
            </a:r>
            <a:r>
              <a:rPr b="1" lang="en"/>
              <a:t>viết thành 03 function riêng biệt</a:t>
            </a:r>
            <a:r>
              <a:rPr lang="en"/>
              <a:t>. Gồm có:  Đọc, Kiểm tra, Xử lý hiện thị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Tham số là Đối tượng học sinh.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104400" y="210800"/>
            <a:ext cx="87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accent1"/>
                </a:solidFill>
              </a:rPr>
              <a:t>Task 712.65</a:t>
            </a:r>
            <a:r>
              <a:rPr lang="en">
                <a:solidFill>
                  <a:schemeClr val="accent1"/>
                </a:solidFill>
              </a:rPr>
              <a:t> Liệt kê những phần tử là số nguyên có trong mảng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669300" y="2761200"/>
            <a:ext cx="4379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Viết vào file html và thử trên console </a:t>
            </a:r>
            <a:endParaRPr i="1"/>
          </a:p>
        </p:txBody>
      </p:sp>
      <p:sp>
        <p:nvSpPr>
          <p:cNvPr id="216" name="Google Shape;216;p31"/>
          <p:cNvSpPr txBox="1"/>
          <p:nvPr/>
        </p:nvSpPr>
        <p:spPr>
          <a:xfrm>
            <a:off x="640325" y="1164500"/>
            <a:ext cx="7579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chemeClr val="lt1"/>
                </a:highlight>
              </a:rPr>
              <a:t>Cho mảng var vNumbers  = [ 10, 15, 4.5 , 7, 9, 2.1, 1.11, 8 ]; 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chemeClr val="lt1"/>
                </a:highlight>
              </a:rPr>
              <a:t>Yêu cầu liệt kê những phần tử là số nguyên.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chemeClr val="lt1"/>
                </a:highlight>
              </a:rPr>
              <a:t>Gợi ý: Viết một </a:t>
            </a:r>
            <a:r>
              <a:rPr b="1" lang="en" sz="1150">
                <a:solidFill>
                  <a:srgbClr val="1D1C1D"/>
                </a:solidFill>
                <a:highlight>
                  <a:schemeClr val="lt1"/>
                </a:highlight>
              </a:rPr>
              <a:t>hàm</a:t>
            </a:r>
            <a:r>
              <a:rPr lang="en" sz="1150">
                <a:solidFill>
                  <a:srgbClr val="1D1C1D"/>
                </a:solidFill>
                <a:highlight>
                  <a:schemeClr val="lt1"/>
                </a:highlight>
              </a:rPr>
              <a:t> kiểm tra phần tử có phải là số nguyên hay không. Dùng vòng for và kiểm tra từng phần tử.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37150" y="1619150"/>
            <a:ext cx="85206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1"/>
                </a:solidFill>
              </a:rPr>
              <a:t>HƯỚNG DẪN CƠ BẢN VỀ HÀM (FUNCTION)</a:t>
            </a:r>
            <a:endParaRPr b="1"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>
                <a:solidFill>
                  <a:schemeClr val="accent1"/>
                </a:solidFill>
              </a:rPr>
              <a:t>PHỤ LỤC 1: LƯU Ý VỀ HÀM SỐ VỚI LTV MỚI</a:t>
            </a:r>
            <a:endParaRPr sz="1720">
              <a:solidFill>
                <a:schemeClr val="accent1"/>
              </a:solidFill>
            </a:endParaRPr>
          </a:p>
        </p:txBody>
      </p:sp>
      <p:graphicFrame>
        <p:nvGraphicFramePr>
          <p:cNvPr id="222" name="Google Shape;222;p32"/>
          <p:cNvGraphicFramePr/>
          <p:nvPr/>
        </p:nvGraphicFramePr>
        <p:xfrm>
          <a:off x="99975" y="49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{90B24BF0-79EF-4123-A482-88D96C143562}</a:tableStyleId>
              </a:tblPr>
              <a:tblGrid>
                <a:gridCol w="933550"/>
                <a:gridCol w="7179950"/>
                <a:gridCol w="832650"/>
              </a:tblGrid>
              <a:tr h="33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Định nghĩa</a:t>
                      </a:r>
                      <a:endParaRPr b="1" sz="1300"/>
                    </a:p>
                  </a:txBody>
                  <a:tcPr marT="9125" marB="91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Trong thời gian đầu, bạn </a:t>
                      </a:r>
                      <a:r>
                        <a:rPr b="1" lang="en" sz="1300"/>
                        <a:t>không được </a:t>
                      </a:r>
                      <a:r>
                        <a:rPr lang="en" sz="1300"/>
                        <a:t>định nghĩa hàm này </a:t>
                      </a:r>
                      <a:r>
                        <a:rPr b="1" lang="en" sz="1300"/>
                        <a:t>bên trong</a:t>
                      </a:r>
                      <a:r>
                        <a:rPr lang="en" sz="1300"/>
                        <a:t> hàm khác. 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2369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Gọi hàm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Đoạn code của hàm, thực hiện khi </a:t>
                      </a:r>
                      <a:r>
                        <a:rPr b="1" lang="en" sz="1300"/>
                        <a:t>gọi hàm</a:t>
                      </a:r>
                      <a:r>
                        <a:rPr lang="en" sz="1300"/>
                        <a:t>.Bản thân việc định nghĩa hàm, </a:t>
                      </a:r>
                      <a:r>
                        <a:rPr b="1" lang="en" sz="1300"/>
                        <a:t>không</a:t>
                      </a:r>
                      <a:r>
                        <a:rPr lang="en" sz="1300"/>
                        <a:t> thực hiện được dòng code nào cả.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2369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Gọi hàm xong, chương trình 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chạy tiếp từ sau dòng gọi.</a:t>
                      </a:r>
                      <a:endParaRPr b="1"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30250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Tham số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Có thể </a:t>
                      </a:r>
                      <a:r>
                        <a:rPr b="1" lang="en" sz="1300"/>
                        <a:t>không </a:t>
                      </a:r>
                      <a:r>
                        <a:rPr lang="en" sz="1300"/>
                        <a:t>có tham số hình thức, hoặc có </a:t>
                      </a:r>
                      <a:r>
                        <a:rPr b="1" lang="en" sz="1300"/>
                        <a:t>nhiều</a:t>
                      </a:r>
                      <a:r>
                        <a:rPr lang="en" sz="1300"/>
                        <a:t> tham số hình thức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347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Tham số có thể là </a:t>
                      </a:r>
                      <a:r>
                        <a:rPr b="1" lang="en" sz="1300"/>
                        <a:t>giá trị đơn giản</a:t>
                      </a:r>
                      <a:r>
                        <a:rPr lang="en" sz="1300"/>
                        <a:t> (số, string, đúng/sai) hoặc </a:t>
                      </a:r>
                      <a:r>
                        <a:rPr b="1" lang="en" sz="1300"/>
                        <a:t>đối tượng</a:t>
                      </a:r>
                      <a:r>
                        <a:rPr lang="en" sz="1300"/>
                        <a:t> (object, mảng )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347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Tham số hình thức </a:t>
                      </a:r>
                      <a:r>
                        <a:rPr b="1" lang="en" sz="1300"/>
                        <a:t>chỉ có 1 ,</a:t>
                      </a:r>
                      <a:r>
                        <a:rPr lang="en" sz="1300"/>
                        <a:t>tham số thực có thể </a:t>
                      </a:r>
                      <a:r>
                        <a:rPr b="1" lang="en" sz="1300"/>
                        <a:t>có nhiều </a:t>
                      </a:r>
                      <a:r>
                        <a:rPr lang="en" sz="1300"/>
                        <a:t>mỗi lần gọi lại có một tham số thực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4690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Với tham số là giá trị đơn giản (số, string,đúng/sai,...), Sửa tham số hình thức, không sửa tham số thực.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hlinkClick action="ppaction://hlinksldjump" r:id="rId3"/>
                        </a:rPr>
                        <a:t>link</a:t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414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Với tham số là Object (ví dụ mảng, hay object tự định nghĩa): Sửa thuộc tính của tham số hình thức, sẽ làm thuộc tính của tham số thực thay đổi.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link</a:t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Giá trị Trả lại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Có thể </a:t>
                      </a:r>
                      <a:r>
                        <a:rPr b="1" lang="en" sz="1300"/>
                        <a:t>không trả</a:t>
                      </a:r>
                      <a:r>
                        <a:rPr lang="en" sz="1300"/>
                        <a:t> lại giá trị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Có thể return ở nhiều chỗ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hlinkClick action="ppaction://hlinksldjump" r:id="rId5"/>
                        </a:rPr>
                        <a:t>link</a:t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Sau lệnh return, việc thực hiện hàm số kết thúc ngay.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25" marB="91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0" y="-6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solidFill>
                  <a:schemeClr val="accent1"/>
                </a:solidFill>
              </a:rPr>
              <a:t>Tham số là object (cụ thể ở đây là mảng): </a:t>
            </a:r>
            <a:r>
              <a:rPr b="1" lang="en" sz="2120">
                <a:solidFill>
                  <a:srgbClr val="FF0000"/>
                </a:solidFill>
              </a:rPr>
              <a:t>sửa</a:t>
            </a:r>
            <a:r>
              <a:rPr lang="en" sz="2120">
                <a:solidFill>
                  <a:schemeClr val="accent1"/>
                </a:solidFill>
              </a:rPr>
              <a:t> thuộc tham số hình thức, </a:t>
            </a:r>
            <a:r>
              <a:rPr b="1" lang="en" sz="2120">
                <a:solidFill>
                  <a:srgbClr val="FF0000"/>
                </a:solidFill>
              </a:rPr>
              <a:t>tác động</a:t>
            </a:r>
            <a:r>
              <a:rPr lang="en" sz="2120">
                <a:solidFill>
                  <a:schemeClr val="accent1"/>
                </a:solidFill>
              </a:rPr>
              <a:t> vào thuộc tính tham số thực</a:t>
            </a:r>
            <a:endParaRPr sz="2120">
              <a:solidFill>
                <a:schemeClr val="accent1"/>
              </a:solidFill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75" y="723900"/>
            <a:ext cx="733425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025" y="1420250"/>
            <a:ext cx="3714750" cy="885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0" name="Google Shape;23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100" y="2737925"/>
            <a:ext cx="5008275" cy="228377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227400" y="10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Tham số là giá trị đơn giản (số , đoạn văn, đúng/sai…) sửa tham số hình thức </a:t>
            </a:r>
            <a:r>
              <a:rPr lang="en">
                <a:solidFill>
                  <a:srgbClr val="FF9900"/>
                </a:solidFill>
              </a:rPr>
              <a:t>không</a:t>
            </a:r>
            <a:r>
              <a:rPr lang="en"/>
              <a:t> tác động vào tham số thực.</a:t>
            </a:r>
            <a:endParaRPr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75" y="1441825"/>
            <a:ext cx="5257800" cy="1381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Return có thể có nhiều chỗ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771525"/>
            <a:ext cx="8444401" cy="4294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>
                <a:solidFill>
                  <a:schemeClr val="accent1"/>
                </a:solidFill>
              </a:rPr>
              <a:t>Định nghĩa hàm </a:t>
            </a:r>
            <a:r>
              <a:rPr b="1" lang="en" sz="1820">
                <a:solidFill>
                  <a:srgbClr val="E69138"/>
                </a:solidFill>
              </a:rPr>
              <a:t>(function) &amp;</a:t>
            </a:r>
            <a:r>
              <a:rPr b="1" lang="en" sz="1820">
                <a:solidFill>
                  <a:srgbClr val="FF00FF"/>
                </a:solidFill>
              </a:rPr>
              <a:t> gọi hàm </a:t>
            </a:r>
            <a:endParaRPr b="1" sz="1820">
              <a:solidFill>
                <a:srgbClr val="FF00FF"/>
              </a:solidFill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38" y="678550"/>
            <a:ext cx="7839075" cy="397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6"/>
          <p:cNvCxnSpPr/>
          <p:nvPr/>
        </p:nvCxnSpPr>
        <p:spPr>
          <a:xfrm>
            <a:off x="1348825" y="1063075"/>
            <a:ext cx="12858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6"/>
          <p:cNvCxnSpPr/>
          <p:nvPr/>
        </p:nvCxnSpPr>
        <p:spPr>
          <a:xfrm>
            <a:off x="2772750" y="1092150"/>
            <a:ext cx="1671000" cy="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6"/>
          <p:cNvCxnSpPr/>
          <p:nvPr/>
        </p:nvCxnSpPr>
        <p:spPr>
          <a:xfrm>
            <a:off x="854825" y="3613050"/>
            <a:ext cx="14238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36"/>
          <p:cNvSpPr/>
          <p:nvPr/>
        </p:nvSpPr>
        <p:spPr>
          <a:xfrm>
            <a:off x="404400" y="1084875"/>
            <a:ext cx="4167600" cy="257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6"/>
          <p:cNvSpPr/>
          <p:nvPr/>
        </p:nvSpPr>
        <p:spPr>
          <a:xfrm>
            <a:off x="5591525" y="1092150"/>
            <a:ext cx="2201100" cy="138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Định nghĩa hàm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Tên:</a:t>
            </a:r>
            <a:r>
              <a:rPr lang="en"/>
              <a:t> thể hiện </a:t>
            </a:r>
            <a:r>
              <a:rPr b="1" lang="en">
                <a:solidFill>
                  <a:srgbClr val="FF0000"/>
                </a:solidFill>
              </a:rPr>
              <a:t>mục đích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Tham số hình thức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Đoạn code định sẵn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Trả lại giá trị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6"/>
          <p:cNvSpPr/>
          <p:nvPr/>
        </p:nvSpPr>
        <p:spPr>
          <a:xfrm>
            <a:off x="2533000" y="385723"/>
            <a:ext cx="3094825" cy="1040600"/>
          </a:xfrm>
          <a:custGeom>
            <a:rect b="b" l="l" r="r" t="t"/>
            <a:pathLst>
              <a:path extrusionOk="0" h="41624" w="123793">
                <a:moveTo>
                  <a:pt x="123793" y="41624"/>
                </a:moveTo>
                <a:cubicBezTo>
                  <a:pt x="121565" y="38863"/>
                  <a:pt x="116383" y="31550"/>
                  <a:pt x="110426" y="25060"/>
                </a:cubicBezTo>
                <a:cubicBezTo>
                  <a:pt x="104469" y="18570"/>
                  <a:pt x="98221" y="6463"/>
                  <a:pt x="88050" y="2685"/>
                </a:cubicBezTo>
                <a:cubicBezTo>
                  <a:pt x="77879" y="-1093"/>
                  <a:pt x="64076" y="-560"/>
                  <a:pt x="49401" y="2394"/>
                </a:cubicBezTo>
                <a:cubicBezTo>
                  <a:pt x="34726" y="5348"/>
                  <a:pt x="8234" y="17408"/>
                  <a:pt x="0" y="2041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55" name="Google Shape;255;p36"/>
          <p:cNvSpPr/>
          <p:nvPr/>
        </p:nvSpPr>
        <p:spPr>
          <a:xfrm>
            <a:off x="4210878" y="1106675"/>
            <a:ext cx="1387900" cy="559400"/>
          </a:xfrm>
          <a:custGeom>
            <a:rect b="b" l="l" r="r" t="t"/>
            <a:pathLst>
              <a:path extrusionOk="0" h="22376" w="55516">
                <a:moveTo>
                  <a:pt x="55516" y="22376"/>
                </a:moveTo>
                <a:cubicBezTo>
                  <a:pt x="51738" y="21698"/>
                  <a:pt x="41422" y="20874"/>
                  <a:pt x="32849" y="18307"/>
                </a:cubicBezTo>
                <a:cubicBezTo>
                  <a:pt x="24277" y="15740"/>
                  <a:pt x="9554" y="10025"/>
                  <a:pt x="4081" y="6974"/>
                </a:cubicBezTo>
                <a:cubicBezTo>
                  <a:pt x="-1392" y="3923"/>
                  <a:pt x="690" y="1162"/>
                  <a:pt x="1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6" name="Google Shape;256;p36"/>
          <p:cNvSpPr/>
          <p:nvPr/>
        </p:nvSpPr>
        <p:spPr>
          <a:xfrm>
            <a:off x="4581675" y="1920325"/>
            <a:ext cx="1111525" cy="515825"/>
          </a:xfrm>
          <a:custGeom>
            <a:rect b="b" l="l" r="r" t="t"/>
            <a:pathLst>
              <a:path extrusionOk="0" h="20633" w="44461">
                <a:moveTo>
                  <a:pt x="44461" y="0"/>
                </a:moveTo>
                <a:cubicBezTo>
                  <a:pt x="40441" y="920"/>
                  <a:pt x="27752" y="2083"/>
                  <a:pt x="20342" y="5522"/>
                </a:cubicBezTo>
                <a:cubicBezTo>
                  <a:pt x="12932" y="8961"/>
                  <a:pt x="3390" y="18115"/>
                  <a:pt x="0" y="2063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57" name="Google Shape;257;p36"/>
          <p:cNvSpPr/>
          <p:nvPr/>
        </p:nvSpPr>
        <p:spPr>
          <a:xfrm>
            <a:off x="2591125" y="2174600"/>
            <a:ext cx="3244125" cy="1380325"/>
          </a:xfrm>
          <a:custGeom>
            <a:rect b="b" l="l" r="r" t="t"/>
            <a:pathLst>
              <a:path extrusionOk="0" h="55213" w="129765">
                <a:moveTo>
                  <a:pt x="126989" y="0"/>
                </a:moveTo>
                <a:cubicBezTo>
                  <a:pt x="126456" y="4698"/>
                  <a:pt x="125004" y="20923"/>
                  <a:pt x="123793" y="28188"/>
                </a:cubicBezTo>
                <a:cubicBezTo>
                  <a:pt x="122582" y="35453"/>
                  <a:pt x="140356" y="39085"/>
                  <a:pt x="119724" y="43589"/>
                </a:cubicBezTo>
                <a:cubicBezTo>
                  <a:pt x="99092" y="48093"/>
                  <a:pt x="19954" y="53276"/>
                  <a:pt x="0" y="5521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58" name="Google Shape;258;p36"/>
          <p:cNvSpPr/>
          <p:nvPr/>
        </p:nvSpPr>
        <p:spPr>
          <a:xfrm>
            <a:off x="6463275" y="3155350"/>
            <a:ext cx="2412000" cy="95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Gọi hàm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Tên hàm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Tham số thực tế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Nhận lại giá trị (nếu có)</a:t>
            </a:r>
            <a:endParaRPr b="1"/>
          </a:p>
        </p:txBody>
      </p:sp>
      <p:cxnSp>
        <p:nvCxnSpPr>
          <p:cNvPr id="259" name="Google Shape;259;p36"/>
          <p:cNvCxnSpPr/>
          <p:nvPr/>
        </p:nvCxnSpPr>
        <p:spPr>
          <a:xfrm>
            <a:off x="3114200" y="4136100"/>
            <a:ext cx="1772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36"/>
          <p:cNvSpPr/>
          <p:nvPr/>
        </p:nvSpPr>
        <p:spPr>
          <a:xfrm>
            <a:off x="4770575" y="3567936"/>
            <a:ext cx="1750825" cy="372025"/>
          </a:xfrm>
          <a:custGeom>
            <a:rect b="b" l="l" r="r" t="t"/>
            <a:pathLst>
              <a:path extrusionOk="0" h="14881" w="70033">
                <a:moveTo>
                  <a:pt x="70033" y="6745"/>
                </a:moveTo>
                <a:cubicBezTo>
                  <a:pt x="65819" y="5631"/>
                  <a:pt x="55358" y="303"/>
                  <a:pt x="44751" y="61"/>
                </a:cubicBezTo>
                <a:cubicBezTo>
                  <a:pt x="34144" y="-181"/>
                  <a:pt x="13852" y="2822"/>
                  <a:pt x="6393" y="5292"/>
                </a:cubicBezTo>
                <a:cubicBezTo>
                  <a:pt x="-1065" y="7762"/>
                  <a:pt x="1066" y="13283"/>
                  <a:pt x="0" y="148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61" name="Google Shape;261;p36"/>
          <p:cNvSpPr/>
          <p:nvPr/>
        </p:nvSpPr>
        <p:spPr>
          <a:xfrm>
            <a:off x="2939825" y="4056200"/>
            <a:ext cx="4678550" cy="673200"/>
          </a:xfrm>
          <a:custGeom>
            <a:rect b="b" l="l" r="r" t="t"/>
            <a:pathLst>
              <a:path extrusionOk="0" h="26928" w="187142">
                <a:moveTo>
                  <a:pt x="187142" y="0"/>
                </a:moveTo>
                <a:cubicBezTo>
                  <a:pt x="183994" y="3536"/>
                  <a:pt x="179926" y="16806"/>
                  <a:pt x="168254" y="21213"/>
                </a:cubicBezTo>
                <a:cubicBezTo>
                  <a:pt x="156582" y="25620"/>
                  <a:pt x="133043" y="25814"/>
                  <a:pt x="117109" y="26444"/>
                </a:cubicBezTo>
                <a:cubicBezTo>
                  <a:pt x="101175" y="27074"/>
                  <a:pt x="89164" y="27122"/>
                  <a:pt x="72649" y="24991"/>
                </a:cubicBezTo>
                <a:cubicBezTo>
                  <a:pt x="56134" y="22860"/>
                  <a:pt x="30125" y="17242"/>
                  <a:pt x="18017" y="13658"/>
                </a:cubicBezTo>
                <a:cubicBezTo>
                  <a:pt x="5909" y="10074"/>
                  <a:pt x="3003" y="5182"/>
                  <a:pt x="0" y="348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2" name="Google Shape;262;p36"/>
          <p:cNvSpPr/>
          <p:nvPr/>
        </p:nvSpPr>
        <p:spPr>
          <a:xfrm>
            <a:off x="5598775" y="237200"/>
            <a:ext cx="3450900" cy="67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Ví dụ: Cần xếp loại nhiều học sinh, ta viết hàm xepLoaiHocSinh để sử dụng cho từng học sinh.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66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>
                <a:solidFill>
                  <a:schemeClr val="accent1"/>
                </a:solidFill>
              </a:rPr>
              <a:t>Khai báo hàm trong Javascript</a:t>
            </a:r>
            <a:endParaRPr sz="1920">
              <a:solidFill>
                <a:schemeClr val="accent1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74000" y="3122275"/>
            <a:ext cx="8762400" cy="1985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Từ khóa </a:t>
            </a:r>
            <a:r>
              <a:rPr b="1" lang="en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function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dùng để khai báo một hàm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Tên hàm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người lập trình tự đặt theo sở thích, ý nghĩa của hàm. Lưu ý không chứa ký tự đặc biệt.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Dấu </a:t>
            </a:r>
            <a:r>
              <a:rPr b="1" lang="en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( )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để chứa các tham số đầu vào. Nếu không có tham số đầu vào thì để trống </a:t>
            </a:r>
            <a:r>
              <a:rPr b="1" lang="en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( 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Các biến tham số đầu vào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một hàm có thể 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không có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hoặc 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 nhiều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biến tham số đầu vào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{  }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bắt đầu và kết thúc phạm vi của hàm. Các dòng lệnh bên trong </a:t>
            </a:r>
            <a:r>
              <a:rPr b="1" lang="en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{  }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sẽ chạy khi hàm được gọi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00" y="411725"/>
            <a:ext cx="6574955" cy="262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850800" y="411725"/>
            <a:ext cx="2085600" cy="1585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 function (hàm) là một đoạn code để thực hiện một việc cụ thể nào đó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2/ function chỉ được thực thi khi có "chỗ nào đó" gọi nó (call function)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0" y="-9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>
                <a:solidFill>
                  <a:schemeClr val="accent1"/>
                </a:solidFill>
              </a:rPr>
              <a:t>Khai báo hàm và gọi hàm</a:t>
            </a:r>
            <a:endParaRPr b="1" sz="2420">
              <a:solidFill>
                <a:schemeClr val="accent1"/>
              </a:solidFill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25975" y="358325"/>
            <a:ext cx="3053700" cy="1321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Khai báo </a:t>
            </a:r>
            <a:r>
              <a:rPr lang="en" sz="1300"/>
              <a:t>hàm: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en" sz="1300">
                <a:solidFill>
                  <a:srgbClr val="FF0000"/>
                </a:solidFill>
              </a:rPr>
              <a:t>Tên hàm: thể hiện mục đích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chemeClr val="accent5"/>
                </a:solidFill>
              </a:rPr>
              <a:t>Đoạn code</a:t>
            </a:r>
            <a:r>
              <a:rPr lang="en" sz="1300">
                <a:solidFill>
                  <a:schemeClr val="accent3"/>
                </a:solidFill>
              </a:rPr>
              <a:t> </a:t>
            </a:r>
            <a:r>
              <a:rPr lang="en" sz="1300"/>
              <a:t>sẽ chạy khi thực hiện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●"/>
            </a:pPr>
            <a:r>
              <a:rPr lang="en" sz="1300">
                <a:solidFill>
                  <a:srgbClr val="38761D"/>
                </a:solidFill>
              </a:rPr>
              <a:t>Tham số </a:t>
            </a:r>
            <a:r>
              <a:rPr b="1" lang="en" sz="1300">
                <a:solidFill>
                  <a:srgbClr val="38761D"/>
                </a:solidFill>
              </a:rPr>
              <a:t>hình thức </a:t>
            </a:r>
            <a:r>
              <a:rPr lang="en" sz="1300">
                <a:solidFill>
                  <a:srgbClr val="38761D"/>
                </a:solidFill>
              </a:rPr>
              <a:t>(tham số đầu vào)</a:t>
            </a:r>
            <a:endParaRPr sz="1300">
              <a:solidFill>
                <a:srgbClr val="38761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Giá trị trả về</a:t>
            </a:r>
            <a:endParaRPr sz="1300">
              <a:solidFill>
                <a:srgbClr val="741B47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23324" t="0"/>
          <a:stretch/>
        </p:blipFill>
        <p:spPr>
          <a:xfrm>
            <a:off x="3127300" y="1529325"/>
            <a:ext cx="6018076" cy="866774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6"/>
          <p:cNvSpPr/>
          <p:nvPr/>
        </p:nvSpPr>
        <p:spPr>
          <a:xfrm>
            <a:off x="3127300" y="358325"/>
            <a:ext cx="3215100" cy="111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Khai báo hàm </a:t>
            </a:r>
            <a:r>
              <a:rPr b="1" lang="en" sz="1100">
                <a:solidFill>
                  <a:schemeClr val="accent2"/>
                </a:solidFill>
              </a:rPr>
              <a:t>ví dụ 1:</a:t>
            </a:r>
            <a:endParaRPr b="1" sz="11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Tên hàm:</a:t>
            </a:r>
            <a:r>
              <a:rPr lang="en" sz="1100"/>
              <a:t> tinhLapPhuong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5"/>
                </a:solidFill>
              </a:rPr>
              <a:t>Đoạn code sẽ chạy </a:t>
            </a:r>
            <a:r>
              <a:rPr lang="en" sz="1100">
                <a:solidFill>
                  <a:schemeClr val="accent5"/>
                </a:solidFill>
              </a:rPr>
              <a:t>:</a:t>
            </a:r>
            <a:r>
              <a:rPr lang="en" sz="1100"/>
              <a:t> từ dòng 48 đến dòng 49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</a:rPr>
              <a:t>Tham số đầu vào</a:t>
            </a:r>
            <a:r>
              <a:rPr lang="en" sz="1100"/>
              <a:t>: paramSoInput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41B47"/>
                </a:solidFill>
              </a:rPr>
              <a:t>Giá trị trả về: </a:t>
            </a:r>
            <a:r>
              <a:rPr lang="en" sz="1100"/>
              <a:t>trả về vKetQua ở dòng 49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8" name="Google Shape;78;p16"/>
          <p:cNvSpPr/>
          <p:nvPr/>
        </p:nvSpPr>
        <p:spPr>
          <a:xfrm>
            <a:off x="25975" y="2604725"/>
            <a:ext cx="2960700" cy="812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Gọi hàm:</a:t>
            </a:r>
            <a:r>
              <a:rPr lang="en" sz="1200"/>
              <a:t> gọi bằng </a:t>
            </a:r>
            <a:r>
              <a:rPr lang="en" sz="1200">
                <a:solidFill>
                  <a:srgbClr val="FF0000"/>
                </a:solidFill>
              </a:rPr>
              <a:t>Tên hàm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Đưa: </a:t>
            </a:r>
            <a:r>
              <a:rPr lang="en" sz="1200">
                <a:solidFill>
                  <a:srgbClr val="38761D"/>
                </a:solidFill>
              </a:rPr>
              <a:t>tham số </a:t>
            </a:r>
            <a:r>
              <a:rPr b="1" lang="en" sz="1200">
                <a:solidFill>
                  <a:srgbClr val="38761D"/>
                </a:solidFill>
              </a:rPr>
              <a:t>thực</a:t>
            </a:r>
            <a:endParaRPr b="1"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Thực hiện đoạn: </a:t>
            </a:r>
            <a:r>
              <a:rPr lang="en" sz="1200">
                <a:solidFill>
                  <a:schemeClr val="accent5"/>
                </a:solidFill>
              </a:rPr>
              <a:t>code</a:t>
            </a:r>
            <a:r>
              <a:rPr lang="en" sz="1200"/>
              <a:t> của hàm đó,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Nhận: </a:t>
            </a:r>
            <a:r>
              <a:rPr lang="en" sz="1200">
                <a:solidFill>
                  <a:srgbClr val="741B47"/>
                </a:solidFill>
              </a:rPr>
              <a:t>Giá trị trả về</a:t>
            </a:r>
            <a:r>
              <a:rPr lang="en" sz="1200"/>
              <a:t> như kết quả</a:t>
            </a:r>
            <a:endParaRPr sz="12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550" y="3458075"/>
            <a:ext cx="3552825" cy="695325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" name="Google Shape;80;p16"/>
          <p:cNvSpPr/>
          <p:nvPr/>
        </p:nvSpPr>
        <p:spPr>
          <a:xfrm>
            <a:off x="1245175" y="3458075"/>
            <a:ext cx="4340100" cy="81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Gọi hàm bằng </a:t>
            </a:r>
            <a:r>
              <a:rPr lang="en" sz="1100">
                <a:solidFill>
                  <a:srgbClr val="FF0000"/>
                </a:solidFill>
              </a:rPr>
              <a:t>Tên</a:t>
            </a:r>
            <a:r>
              <a:rPr lang="en" sz="1100"/>
              <a:t>: tinhLapPhuong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Đưa t</a:t>
            </a:r>
            <a:r>
              <a:rPr lang="en" sz="1100">
                <a:solidFill>
                  <a:srgbClr val="38761D"/>
                </a:solidFill>
              </a:rPr>
              <a:t>ham số thực:</a:t>
            </a:r>
            <a:r>
              <a:rPr lang="en" sz="1100"/>
              <a:t> </a:t>
            </a:r>
            <a:r>
              <a:rPr lang="en" sz="1100">
                <a:solidFill>
                  <a:srgbClr val="38761D"/>
                </a:solidFill>
              </a:rPr>
              <a:t>9</a:t>
            </a:r>
            <a:endParaRPr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Thực hiện </a:t>
            </a:r>
            <a:r>
              <a:rPr lang="en" sz="1100">
                <a:solidFill>
                  <a:schemeClr val="accent3"/>
                </a:solidFill>
              </a:rPr>
              <a:t>đoạn code:</a:t>
            </a:r>
            <a:r>
              <a:rPr lang="en" sz="1100"/>
              <a:t> của hàm đã định nghĩa (dòng 48-49 ở trên)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Nhận: giá trị trả về của hàm được lưu vào biến vLapPhuong9</a:t>
            </a:r>
            <a:endParaRPr sz="1100">
              <a:solidFill>
                <a:srgbClr val="741B47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1245175" y="4372475"/>
            <a:ext cx="4340100" cy="81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Gọi hàm bằng </a:t>
            </a:r>
            <a:r>
              <a:rPr lang="en" sz="1100">
                <a:solidFill>
                  <a:srgbClr val="FF0000"/>
                </a:solidFill>
              </a:rPr>
              <a:t>Tên</a:t>
            </a:r>
            <a:r>
              <a:rPr lang="en" sz="1100"/>
              <a:t>: tinhLapPhuong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Đưa </a:t>
            </a:r>
            <a:r>
              <a:rPr lang="en" sz="1100">
                <a:solidFill>
                  <a:srgbClr val="38761D"/>
                </a:solidFill>
              </a:rPr>
              <a:t>tham số </a:t>
            </a:r>
            <a:r>
              <a:rPr b="1" lang="en" sz="1100">
                <a:solidFill>
                  <a:srgbClr val="38761D"/>
                </a:solidFill>
              </a:rPr>
              <a:t>thực</a:t>
            </a:r>
            <a:r>
              <a:rPr lang="en" sz="1100">
                <a:solidFill>
                  <a:srgbClr val="38761D"/>
                </a:solidFill>
              </a:rPr>
              <a:t>:</a:t>
            </a:r>
            <a:r>
              <a:rPr lang="en" sz="1100"/>
              <a:t> 12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Thực hiện</a:t>
            </a:r>
            <a:r>
              <a:rPr b="1" lang="en" sz="1100">
                <a:solidFill>
                  <a:schemeClr val="accent5"/>
                </a:solidFill>
              </a:rPr>
              <a:t> </a:t>
            </a:r>
            <a:r>
              <a:rPr lang="en" sz="1100">
                <a:solidFill>
                  <a:schemeClr val="accent5"/>
                </a:solidFill>
              </a:rPr>
              <a:t>đoạn code</a:t>
            </a:r>
            <a:r>
              <a:rPr lang="en" sz="1100"/>
              <a:t>: của hàm đã định nghĩa (dòng 48-49 ở trên)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Nhận: giá trị trả về của hàm được lưu vào biến vLapPhuong12</a:t>
            </a:r>
            <a:endParaRPr sz="1100">
              <a:solidFill>
                <a:srgbClr val="741B47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2550" y="4372475"/>
            <a:ext cx="2877797" cy="528575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chemeClr val="accent1"/>
                </a:solidFill>
              </a:rPr>
              <a:t>Gọi hàm chỗ nào?</a:t>
            </a:r>
            <a:endParaRPr b="1" sz="2320">
              <a:solidFill>
                <a:schemeClr val="accent1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76200" y="636125"/>
            <a:ext cx="29973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16332" lvl="0" marL="54864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 sz="1400">
                <a:solidFill>
                  <a:schemeClr val="accent5"/>
                </a:solidFill>
              </a:rPr>
              <a:t>Gọi từ console</a:t>
            </a:r>
            <a:endParaRPr sz="1400">
              <a:solidFill>
                <a:schemeClr val="accent5"/>
              </a:solidFill>
            </a:endParaRPr>
          </a:p>
          <a:p>
            <a:pPr indent="-116332" lvl="0" marL="54864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400"/>
              <a:buAutoNum type="arabicPeriod"/>
            </a:pPr>
            <a:r>
              <a:rPr lang="en" sz="1400">
                <a:solidFill>
                  <a:srgbClr val="FF00FF"/>
                </a:solidFill>
              </a:rPr>
              <a:t>Gọi từ Sự kiện của  phần tử HTML</a:t>
            </a:r>
            <a:endParaRPr sz="1400">
              <a:solidFill>
                <a:srgbClr val="FF00FF"/>
              </a:solidFill>
            </a:endParaRPr>
          </a:p>
          <a:p>
            <a:pPr indent="-116332" lvl="0" marL="54864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AutoNum type="arabicPeriod"/>
            </a:pPr>
            <a:r>
              <a:rPr lang="en" sz="1400">
                <a:solidFill>
                  <a:srgbClr val="38761D"/>
                </a:solidFill>
              </a:rPr>
              <a:t>Gọi từ hàm số khác</a:t>
            </a:r>
            <a:endParaRPr sz="1400">
              <a:solidFill>
                <a:srgbClr val="38761D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075" y="299725"/>
            <a:ext cx="5741775" cy="1722525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0" y="2324425"/>
            <a:ext cx="4250075" cy="2619825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17"/>
          <p:cNvSpPr/>
          <p:nvPr/>
        </p:nvSpPr>
        <p:spPr>
          <a:xfrm>
            <a:off x="2079000" y="2440750"/>
            <a:ext cx="897475" cy="2145475"/>
          </a:xfrm>
          <a:custGeom>
            <a:rect b="b" l="l" r="r" t="t"/>
            <a:pathLst>
              <a:path extrusionOk="0" h="85819" w="35899">
                <a:moveTo>
                  <a:pt x="375" y="0"/>
                </a:moveTo>
                <a:cubicBezTo>
                  <a:pt x="2873" y="937"/>
                  <a:pt x="12617" y="2873"/>
                  <a:pt x="15365" y="5621"/>
                </a:cubicBezTo>
                <a:cubicBezTo>
                  <a:pt x="18113" y="8369"/>
                  <a:pt x="17051" y="13116"/>
                  <a:pt x="16864" y="16489"/>
                </a:cubicBezTo>
                <a:cubicBezTo>
                  <a:pt x="16677" y="19862"/>
                  <a:pt x="11118" y="19550"/>
                  <a:pt x="14241" y="25858"/>
                </a:cubicBezTo>
                <a:cubicBezTo>
                  <a:pt x="17364" y="32166"/>
                  <a:pt x="37976" y="44346"/>
                  <a:pt x="35602" y="54339"/>
                </a:cubicBezTo>
                <a:cubicBezTo>
                  <a:pt x="33229" y="64333"/>
                  <a:pt x="5934" y="80572"/>
                  <a:pt x="0" y="85819"/>
                </a:cubicBez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2" name="Google Shape;92;p17"/>
          <p:cNvSpPr/>
          <p:nvPr/>
        </p:nvSpPr>
        <p:spPr>
          <a:xfrm>
            <a:off x="1346274" y="2871725"/>
            <a:ext cx="517250" cy="974350"/>
          </a:xfrm>
          <a:custGeom>
            <a:rect b="b" l="l" r="r" t="t"/>
            <a:pathLst>
              <a:path extrusionOk="0" h="38974" w="20690">
                <a:moveTo>
                  <a:pt x="20690" y="0"/>
                </a:moveTo>
                <a:cubicBezTo>
                  <a:pt x="18504" y="1561"/>
                  <a:pt x="11009" y="5621"/>
                  <a:pt x="7574" y="9368"/>
                </a:cubicBezTo>
                <a:cubicBezTo>
                  <a:pt x="4139" y="13116"/>
                  <a:pt x="-234" y="17551"/>
                  <a:pt x="78" y="22485"/>
                </a:cubicBezTo>
                <a:cubicBezTo>
                  <a:pt x="390" y="27419"/>
                  <a:pt x="7886" y="36226"/>
                  <a:pt x="9447" y="38974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5274" y="2775299"/>
            <a:ext cx="4808725" cy="1333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/>
          <p:nvPr/>
        </p:nvCxnSpPr>
        <p:spPr>
          <a:xfrm>
            <a:off x="6932075" y="3563750"/>
            <a:ext cx="1368000" cy="9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solidFill>
                  <a:schemeClr val="accent1"/>
                </a:solidFill>
              </a:rPr>
              <a:t>Một số câu hỏi (1/2)</a:t>
            </a:r>
            <a:r>
              <a:rPr b="1" lang="en" sz="2320">
                <a:solidFill>
                  <a:schemeClr val="accent1"/>
                </a:solidFill>
              </a:rPr>
              <a:t> </a:t>
            </a:r>
            <a:r>
              <a:rPr lang="en" sz="1620">
                <a:solidFill>
                  <a:schemeClr val="accent1"/>
                </a:solidFill>
              </a:rPr>
              <a:t>(Giảng viên hỏi học viên trả lời)</a:t>
            </a:r>
            <a:endParaRPr b="1" sz="2320">
              <a:solidFill>
                <a:schemeClr val="accent1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00" y="572700"/>
            <a:ext cx="585787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6046175" y="572700"/>
            <a:ext cx="3000000" cy="2601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1/ </a:t>
            </a:r>
            <a:r>
              <a:rPr b="1" lang="en"/>
              <a:t>Ảnh này thực hiện việc gì?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/>
            </a:br>
            <a:r>
              <a:rPr lang="en" sz="1300"/>
              <a:t>a) Gọi một function để hiển thị thông tin person</a:t>
            </a:r>
            <a:br>
              <a:rPr lang="en" sz="1300"/>
            </a:b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b) Gọi một function để trả về giá trị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/>
            </a:br>
            <a:r>
              <a:rPr lang="en" sz="1300"/>
              <a:t>c) Khai báo một function có 1 tham số là vPersonJohn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/>
            </a:br>
            <a:r>
              <a:rPr lang="en" sz="1300"/>
              <a:t>d) Khai báo một function không có tham số đầu vào</a:t>
            </a:r>
            <a:endParaRPr sz="1300"/>
          </a:p>
        </p:txBody>
      </p:sp>
      <p:sp>
        <p:nvSpPr>
          <p:cNvPr id="102" name="Google Shape;102;p18"/>
          <p:cNvSpPr txBox="1"/>
          <p:nvPr/>
        </p:nvSpPr>
        <p:spPr>
          <a:xfrm>
            <a:off x="130800" y="3565325"/>
            <a:ext cx="5857800" cy="1400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2/ </a:t>
            </a:r>
            <a:r>
              <a:rPr b="1" lang="en">
                <a:solidFill>
                  <a:srgbClr val="FF0000"/>
                </a:solidFill>
              </a:rPr>
              <a:t>vPersonJohn</a:t>
            </a:r>
            <a:r>
              <a:rPr b="1" lang="en">
                <a:solidFill>
                  <a:schemeClr val="dk1"/>
                </a:solidFill>
              </a:rPr>
              <a:t> ở trong function có ý nghĩa là gì?</a:t>
            </a:r>
            <a:br>
              <a:rPr b="1" lang="en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a) Tham số đầu vào của function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b) Biến cục bộ được khai báo trong function</a:t>
            </a:r>
            <a:br>
              <a:rPr lang="en" sz="1300">
                <a:solidFill>
                  <a:schemeClr val="dk1"/>
                </a:solidFill>
              </a:rPr>
            </a:b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c) Một biến toàn cục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0" y="-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solidFill>
                  <a:schemeClr val="accent1"/>
                </a:solidFill>
              </a:rPr>
              <a:t>Một số câu hỏi (2/2)</a:t>
            </a:r>
            <a:r>
              <a:rPr b="1" lang="en" sz="2320">
                <a:solidFill>
                  <a:schemeClr val="accent1"/>
                </a:solidFill>
              </a:rPr>
              <a:t> </a:t>
            </a:r>
            <a:r>
              <a:rPr lang="en" sz="1620">
                <a:solidFill>
                  <a:schemeClr val="accent1"/>
                </a:solidFill>
              </a:rPr>
              <a:t>(Giảng viên hỏi học viên trả lời)</a:t>
            </a:r>
            <a:endParaRPr sz="1620">
              <a:solidFill>
                <a:schemeClr val="accent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76200" y="3717725"/>
            <a:ext cx="6155700" cy="1015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1/ Xác định chỗ khai báo hàm và gọi hàm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(các điểm đánh số 1, 2, 3, 4)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420300"/>
            <a:ext cx="6155549" cy="31239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6307200" y="420300"/>
            <a:ext cx="2813400" cy="2801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2/ Kết quả của đoạn code trên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/>
            </a:br>
            <a:r>
              <a:rPr lang="en" sz="1300">
                <a:solidFill>
                  <a:schemeClr val="dk1"/>
                </a:solidFill>
              </a:rPr>
              <a:t>a) Bị lỗi khi chạy</a:t>
            </a:r>
            <a:br>
              <a:rPr lang="en" sz="1300"/>
            </a:b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b) Có chạy nhưng không hiển thị hay trả lại gì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/>
            </a:br>
            <a:r>
              <a:rPr lang="en" sz="1300">
                <a:solidFill>
                  <a:schemeClr val="dk1"/>
                </a:solidFill>
              </a:rPr>
              <a:t>c) Hiển thị fullname và email của đối tượng Person John vào Console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/>
            </a:br>
            <a:r>
              <a:rPr lang="en" sz="1300">
                <a:solidFill>
                  <a:schemeClr val="dk1"/>
                </a:solidFill>
              </a:rPr>
              <a:t>d) Hiển thị toàn bộ thông tin của đối tượng Person John vào Console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>
                <a:solidFill>
                  <a:schemeClr val="accent1"/>
                </a:solidFill>
              </a:rPr>
              <a:t>Lưu ý với LTV mới</a:t>
            </a:r>
            <a:endParaRPr sz="1920">
              <a:solidFill>
                <a:schemeClr val="accent1"/>
              </a:solidFill>
            </a:endParaRPr>
          </a:p>
        </p:txBody>
      </p:sp>
      <p:graphicFrame>
        <p:nvGraphicFramePr>
          <p:cNvPr id="116" name="Google Shape;116;p20"/>
          <p:cNvGraphicFramePr/>
          <p:nvPr/>
        </p:nvGraphicFramePr>
        <p:xfrm>
          <a:off x="99975" y="49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{90B24BF0-79EF-4123-A482-88D96C143562}</a:tableStyleId>
              </a:tblPr>
              <a:tblGrid>
                <a:gridCol w="933550"/>
                <a:gridCol w="7179950"/>
                <a:gridCol w="832650"/>
              </a:tblGrid>
              <a:tr h="2698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Gọi hàm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Các dòng code trong hàm chỉ được thực thi khi hàm được gọi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3563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Gọi hàm xong, chương trình 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chạy tiếp từ sau dòng gọi</a:t>
                      </a:r>
                      <a:endParaRPr b="1"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link</a:t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38780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Tham số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Có thể </a:t>
                      </a:r>
                      <a:r>
                        <a:rPr b="1" lang="en" sz="1300"/>
                        <a:t>không </a:t>
                      </a:r>
                      <a:r>
                        <a:rPr lang="en" sz="1300"/>
                        <a:t>có tham số hình thức, hoặc có </a:t>
                      </a:r>
                      <a:r>
                        <a:rPr b="1" lang="en" sz="1300"/>
                        <a:t>nhiều</a:t>
                      </a:r>
                      <a:r>
                        <a:rPr lang="en" sz="1300"/>
                        <a:t> tham số hình thức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link</a:t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449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Tham số có thể là </a:t>
                      </a:r>
                      <a:r>
                        <a:rPr b="1" lang="en" sz="1300"/>
                        <a:t>giá trị đơn giản</a:t>
                      </a:r>
                      <a:r>
                        <a:rPr lang="en" sz="1300"/>
                        <a:t> (số, string, đúng/sai) hoặc </a:t>
                      </a:r>
                      <a:r>
                        <a:rPr b="1" lang="en" sz="1300"/>
                        <a:t>đối tượng</a:t>
                      </a:r>
                      <a:r>
                        <a:rPr lang="en" sz="1300"/>
                        <a:t> (object, mảng )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link</a:t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4711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Tham số hình thức </a:t>
                      </a:r>
                      <a:r>
                        <a:rPr b="1" lang="en" sz="1300"/>
                        <a:t>chỉ có 1 ,</a:t>
                      </a:r>
                      <a:r>
                        <a:rPr lang="en" sz="1300"/>
                        <a:t>tham số thực có thể </a:t>
                      </a:r>
                      <a:r>
                        <a:rPr b="1" lang="en" sz="1300"/>
                        <a:t>có nhiều </a:t>
                      </a:r>
                      <a:r>
                        <a:rPr lang="en" sz="1300"/>
                        <a:t>mỗi lần gọi lại có một tham số thực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link</a:t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555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Với tham số là giá trị đơn giản (số, string,đúng/sai,...), Sửa tham số hình thức, không sửa tham số thực.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hlinkClick action="ppaction://hlinksldjump" r:id="rId3"/>
                        </a:rPr>
                        <a:t>link</a:t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4721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Với tham số là Object (ví dụ mảng, hay object tự định nghĩa): Sửa thuộc tính của tham số hình thức, sẽ làm thuộc tính của tham số thực thay đổi.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link</a:t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4339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Giá trị Trả lại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Hàm c</a:t>
                      </a:r>
                      <a:r>
                        <a:rPr lang="en" sz="1300"/>
                        <a:t>ó thể </a:t>
                      </a:r>
                      <a:r>
                        <a:rPr b="1" lang="en" sz="1300"/>
                        <a:t>không trả</a:t>
                      </a:r>
                      <a:r>
                        <a:rPr lang="en" sz="1300"/>
                        <a:t> lại giá trị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433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Hàm c</a:t>
                      </a:r>
                      <a:r>
                        <a:rPr lang="en" sz="1300"/>
                        <a:t>ó thể return ở nhiều chỗ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hlinkClick action="ppaction://hlinksldjump" r:id="rId5"/>
                        </a:rPr>
                        <a:t>link</a:t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433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Sau lệnh return, việc thực hiện hàm sẽ kết thúc ngay.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25" marB="91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37150" y="1619150"/>
            <a:ext cx="85206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1"/>
                </a:solidFill>
              </a:rPr>
              <a:t>PHẦN LUYỆN TẬP KỸ NĂNG VỚI HÀM (FUNCTION)</a:t>
            </a:r>
            <a:endParaRPr b="1"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