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9144000" cy="6858000"/>
  <p:embeddedFontLst>
    <p:embeddedFont>
      <p:font typeface="Calibri" panose="020F050202020403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Lato Black" panose="020F0502020204030203" pitchFamily="3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3oJarYw4P8KKg0ZcMkEfA+ED2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406B6-006C-490F-B9BB-B6C90D0F47C2}">
  <a:tblStyle styleId="{6CB406B6-006C-490F-B9BB-B6C90D0F47C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7EA"/>
          </a:solidFill>
        </a:fill>
      </a:tcStyle>
    </a:wholeTbl>
    <a:band1H>
      <a:tcTxStyle/>
      <a:tcStyle>
        <a:tcBdr/>
        <a:fill>
          <a:solidFill>
            <a:srgbClr val="D0CCD3"/>
          </a:solidFill>
        </a:fill>
      </a:tcStyle>
    </a:band1H>
    <a:band2H>
      <a:tcTxStyle/>
      <a:tcStyle>
        <a:tcBdr/>
      </a:tcStyle>
    </a:band2H>
    <a:band1V>
      <a:tcTxStyle/>
      <a:tcStyle>
        <a:tcBdr/>
        <a:fill>
          <a:solidFill>
            <a:srgbClr val="D0CCD3"/>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3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09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4091"/>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409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notes"/>
          <p:cNvSpPr txBox="1">
            <a:spLocks noGrp="1"/>
          </p:cNvSpPr>
          <p:nvPr>
            <p:ph type="body" idx="1"/>
          </p:nvPr>
        </p:nvSpPr>
        <p:spPr>
          <a:xfrm>
            <a:off x="914400" y="3300412"/>
            <a:ext cx="73152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Hello everyone. When I joined the Foundation a few years ago, I wanted to bring my area of expertise to apply to the Education field. Classification methods have been widely utilized in recent years, and now I also work on a project at the Foundation which is related to the classification topic. Therefore, I’m motivated to deliver a classification method that can be useful to you. This session provides you with the method of using a decision tree for a classification purpose; for example, to classify your work priorities, or to classify the change ideas in your continuous improvement effort. Decision trees can also be used in other classification tasks, and serve as the basis for more advanced classification machine learning techniques such as the random forest. You can use the decision tree to solve a classification problem at work or in your personal life, or in any other classification problems. There will be a few technical concepts, but I will explain them in detail. I will provide space before the 2 breakout sessions for questions. There will also be Question and Answer space at the end. Now, let’s get started!</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73" name="Google Shape;173;p1: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 hope everyone has a good discussion. The graphics shown here can be a decision tree for this example. The first node is age and the branches are whether age is lower than and equal to 30 years old or higher than 30 years old. If the age is higher than 30, the person belongs to level 1. From the table, we see that person C and E, who are above 30 years old, belong to level 1.</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For people below and equal to 30 years old, person A, B and D, we use another input measure as height. I use lower than and equal to 5.0 feet or higher than 5.0 feet as the associated rules for height. Person A, who is 5 feet tall, belongs to the leaf denoted with label 1. Person B and D belong to the other leaf denoted with label 2.</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You can see that there can be more than one path leading to level 1. A possible explanation in this scenario is that people above 30 years old participate in a less rigorous level class (level 1). People who are younger but do not meet the height requirement also participate in level 1 class. To put it in a different context, a decision tree can demonstrate the fact that there can be multiple ways that can lead to the same goal. In the case of contact lens example, the age node appears more than once. In this example, the leaf which indicates level 1 appears more than once in the tree. To reiterate, nodes and leaves can appear multiple times in a decision tree. Therefore, you can use the same input measure in different layers of the decision tree. And there are multiple ways in the decision tree that can create the same leaf.</a:t>
            </a:r>
            <a:endParaRPr/>
          </a:p>
        </p:txBody>
      </p:sp>
      <p:sp>
        <p:nvSpPr>
          <p:cNvPr id="290" name="Google Shape;290;p1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200" b="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breakout session exercise can be applicable in practice. Given historical data, we can determine the input measures that are important to reflect accurately the classification we observe in reality. For example, age and height can serve as important measures to help us find the shared characteristics of the students in two levels we observe in the gym class.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These input measures with high levels of importance can be used more frequently for future prediction. That is, we observe a classification in reality. We work backwards to find the shared characteristics of individuals in the existing groups. We identify input measures which have a high level of importance. In the future, a new individual that has not been classified. We can rely on the important input measures to predict to which group the individual may belong.</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question is which node is important in a decision tree, or which input measures that are important in a classification? It’s not about the location, whether it appears first or later in the decision tree. The goal of a good classification is to group objects of similar characteristics into the same category. Therefore, the node can partition data into subsets that are pure and has a higher level of importance. “Purity” in this context as in physical science, which means the level of mixtures of elements. </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A subset is pure means that the subset contains samples of only one class. In other words, objects with similar traits are grouped together. As you see from this group, objects with different traits are grouped together; we see some pluses and some circles.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This subset is not pure, and the node that leads to this classification has a lower level of importance, because of the node and its associated rules, objects with different traits are grouped together.</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 [Click] (2 times)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node that creates a purer subset on the right hand side has a higher level of importance. This node and its associated rules, perfectly categorize objects with the same characteristics together.</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In summary, an input measure has a high level of importance when it can classify objects in pure subsets, or subsets that include objects of similar characteristics.</a:t>
            </a:r>
            <a:endParaRPr sz="1000">
              <a:latin typeface="Arial"/>
              <a:ea typeface="Arial"/>
              <a:cs typeface="Arial"/>
              <a:sym typeface="Arial"/>
            </a:endParaRPr>
          </a:p>
          <a:p>
            <a:pPr marL="228600" marR="0" lvl="0" indent="0" algn="l" rtl="0">
              <a:lnSpc>
                <a:spcPct val="100000"/>
              </a:lnSpc>
              <a:spcBef>
                <a:spcPts val="0"/>
              </a:spcBef>
              <a:spcAft>
                <a:spcPts val="0"/>
              </a:spcAft>
              <a:buClr>
                <a:srgbClr val="000000"/>
              </a:buClr>
              <a:buSzPts val="1400"/>
              <a:buFont typeface="Arial"/>
              <a:buNone/>
            </a:pPr>
            <a:endParaRPr>
              <a:latin typeface="Lato"/>
              <a:ea typeface="Lato"/>
              <a:cs typeface="Lato"/>
              <a:sym typeface="Lato"/>
            </a:endParaRPr>
          </a:p>
        </p:txBody>
      </p:sp>
      <p:sp>
        <p:nvSpPr>
          <p:cNvPr id="316" name="Google Shape;316;p1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1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Now let’s look at the application of the decision tree to classify work priorities. </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This slide shows the Eisenhower Urgent Importance decision matrix where urgency and importance are used to make decisions about the work priorities. This method was shown as the quadrant method in the LifeLabs Learning about Productivity and Prioritization at Carnegie.</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Urgency, which is under the columns, indicates whether the task has time pressure. Importance, which is in the rows, indicates whether the task adds long-term value to the organization or team.</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1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Tasks that are both urgent and important, that is, tasks with clear deadlines and have significant long-term values, you want to implement immediately.</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2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Tasks that are urgent and need to get done, but do not need your expertise, you can delegate the tasks.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3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Tasks that are important but not urgent, you schedule them. That is, you will do them but not immediately.</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4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Tasks that are neither urgent nor important, you may think twice whether to engage in the tasks.</a:t>
            </a:r>
            <a:endParaRPr sz="1000">
              <a:latin typeface="Arial"/>
              <a:ea typeface="Arial"/>
              <a:cs typeface="Arial"/>
              <a:sym typeface="Arial"/>
            </a:endParaRPr>
          </a:p>
          <a:p>
            <a:pPr marL="457200" marR="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endParaRPr/>
          </a:p>
        </p:txBody>
      </p:sp>
      <p:sp>
        <p:nvSpPr>
          <p:cNvPr id="328" name="Google Shape;328;p1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1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This is the Eisenhower decision matrix translated into the decision tree language. The nodes, or input measures are urgent and important. The branches, or the rules associated with each node are either yes and no. This classification has 4 leaves, or 4 labels. Yes I mentioned earlier, the order of the node does not indicate its importance. You can start with urgency, or importance.</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1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tasks that are both urgent and important, you want to implement right away.</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2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tasks that need to be done but do not need your expertise, you want to delegate.</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3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tasks that are not urgent but bring long-term value, you want to schedule. For example, today's presentation about the decision tree was classified in the ‘schedule’ bucket for me in March. I believe it brings great long-term value to myself and the foundation to learn about a basic classification method as a foundation for more advanced techniques that can be applicable in different contexts. However, in March, Carnegie was busy with the Summit, so I scheduled the task and present now.</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4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Finally, the tasks are neither urgent or important, you may want to delete them.</a:t>
            </a:r>
            <a:endParaRPr sz="1000">
              <a:latin typeface="Arial"/>
              <a:ea typeface="Arial"/>
              <a:cs typeface="Arial"/>
              <a:sym typeface="Arial"/>
            </a:endParaRPr>
          </a:p>
          <a:p>
            <a:pPr marL="457200" marR="0" lvl="0" indent="-228600" algn="l" rtl="0">
              <a:lnSpc>
                <a:spcPct val="100000"/>
              </a:lnSpc>
              <a:spcBef>
                <a:spcPts val="0"/>
              </a:spcBef>
              <a:spcAft>
                <a:spcPts val="0"/>
              </a:spcAft>
              <a:buSzPts val="1400"/>
              <a:buNone/>
            </a:pPr>
            <a:endParaRPr/>
          </a:p>
        </p:txBody>
      </p:sp>
      <p:sp>
        <p:nvSpPr>
          <p:cNvPr id="345" name="Google Shape;345;p1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14: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In the case of Eisenhower decision matrix, or the quadrant method as named by LifeLabs Learning, you are constrained with two input measures, for example, urgency and importance. However, for the decision tree, you do not face such constraints. You can create as many layers and nodes as you would like.</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What if I want to add my interest, i.e. whether I am interested in the task, into my decision tree?</a:t>
            </a:r>
            <a:endParaRPr/>
          </a:p>
          <a:p>
            <a:pPr marL="457200" marR="0" lvl="0" indent="-228600" algn="l" rtl="0">
              <a:lnSpc>
                <a:spcPct val="100000"/>
              </a:lnSpc>
              <a:spcBef>
                <a:spcPts val="0"/>
              </a:spcBef>
              <a:spcAft>
                <a:spcPts val="0"/>
              </a:spcAft>
              <a:buSzPts val="1400"/>
              <a:buNone/>
            </a:pPr>
            <a:endParaRPr/>
          </a:p>
        </p:txBody>
      </p:sp>
      <p:sp>
        <p:nvSpPr>
          <p:cNvPr id="378" name="Google Shape;378;p14: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1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In the case that I want to add my interest in the task to my decision tree. The work is urgent but does not need my expertise. Earlier I would choose to delegate the tasks. However, if I’m very interested in the task and would like to contribute, I would still take the task.</a:t>
            </a:r>
            <a:endParaRPr/>
          </a:p>
        </p:txBody>
      </p:sp>
      <p:sp>
        <p:nvSpPr>
          <p:cNvPr id="385" name="Google Shape;385;p1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1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 just gave an example of how the urgency and importance matrix can be expanded using the decision tree. I was able to add my interest as an additional node to identify work priorities. Now it’s an opportunity for you to build your own decision tree to classify your ideas. To start, here is another two-by-two decision matrix is the Impact Effort matrix to classify change ideas, or ideas in general. I learned about this matrix during the Summit this year in the ‘Meaningful engaging students in Continuous Improvement’ from the CARPE College Access Network. This decision matrix is used by high school students to evaluate and choose their change ideas with highest impact and lowest effort.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Effort, which is under the columns, indicates whether the ideas require lots of resources such as time, money, and capacity to be implemented. Impact, which is in the rows, indicates whether the task adds long-term value to the organization or team.</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1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Ideas that have high impact and require low effort, these ideas have high return on investment. You can say yes to these ideas and work on them right now.</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2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Ideas that require low effort and have low impact. These can be your quick wins. You can engage in the work immediately, but the accomplishment will not have a long-term significant impact.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3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Ideas that are impactful but also require a lot of time, money, resources, to implement. These can be strategic ideas, which are impactful but also require lots of effort to put the ideas into practice. Your team can work towards but will need further work.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4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Ideas that have low impact but require high effort. These are luxury. You may not want to engage with ideas in this category.</a:t>
            </a:r>
            <a:endParaRPr/>
          </a:p>
          <a:p>
            <a:pPr marL="457200" marR="0" lvl="0" indent="-228600" algn="l" rtl="0">
              <a:lnSpc>
                <a:spcPct val="100000"/>
              </a:lnSpc>
              <a:spcBef>
                <a:spcPts val="0"/>
              </a:spcBef>
              <a:spcAft>
                <a:spcPts val="0"/>
              </a:spcAft>
              <a:buSzPts val="1400"/>
              <a:buNone/>
            </a:pPr>
            <a:endParaRPr/>
          </a:p>
        </p:txBody>
      </p:sp>
      <p:sp>
        <p:nvSpPr>
          <p:cNvPr id="426" name="Google Shape;426;p1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296e18f5a_0_7:notes"/>
          <p:cNvSpPr>
            <a:spLocks noGrp="1" noRot="1" noChangeAspect="1"/>
          </p:cNvSpPr>
          <p:nvPr>
            <p:ph type="sldImg" idx="2"/>
          </p:nvPr>
        </p:nvSpPr>
        <p:spPr>
          <a:xfrm>
            <a:off x="2514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g12296e18f5a_0_7:notes"/>
          <p:cNvSpPr txBox="1">
            <a:spLocks noGrp="1"/>
          </p:cNvSpPr>
          <p:nvPr>
            <p:ph type="body" idx="1"/>
          </p:nvPr>
        </p:nvSpPr>
        <p:spPr>
          <a:xfrm>
            <a:off x="914400" y="3300412"/>
            <a:ext cx="73152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Here is an example of an expansion of Impact Effort matrix using the decision tree, where I can add partnerships, which means whether I have multiple collaborators to implement the idea. Now it’s your turn to build a decision tree as an expansion from the Impact Effort matrix to classify ideas. Which additional nodes or input measures that you can add?</a:t>
            </a:r>
            <a:endParaRPr/>
          </a:p>
        </p:txBody>
      </p:sp>
      <p:sp>
        <p:nvSpPr>
          <p:cNvPr id="445" name="Google Shape;445;g12296e18f5a_0_7: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p1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Now we will work in groups to apply the decision tree method to classify change ideas. We have 10 minutes for this breakout session. As I mentioned earlier, the decision tree does not have the constraint of the number of layers or input measures. This exercise is an opportunity for us to work together, not only to translate the Impact Effort matrix into the language of a decision tree, but also go beyond to add more input measures in our decision.</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[Hit enter]</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In a group of 3-4 people, build a decision tree to illustrate your decision when you have good exciting ideas that you want to implement. For example, giving a presentation about the decision tree is an idea that I had for the purpose of self-improvement and transferring my knowledge to others.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[Hit enter]</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Do you use any other input measures for the nodes beyond effort and impact to make your decision?</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[Hit enter]</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Among your input measures, such as effort and impact, what input measures do you think can have a high level of importance in your decision tree, that is, the measures that help you classify your ideas most accurately? </a:t>
            </a:r>
            <a:endParaRPr/>
          </a:p>
        </p:txBody>
      </p:sp>
      <p:sp>
        <p:nvSpPr>
          <p:cNvPr id="486" name="Google Shape;486;p17: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2296e18f5a_0_87:notes"/>
          <p:cNvSpPr>
            <a:spLocks noGrp="1" noRot="1" noChangeAspect="1"/>
          </p:cNvSpPr>
          <p:nvPr>
            <p:ph type="sldImg" idx="2"/>
          </p:nvPr>
        </p:nvSpPr>
        <p:spPr>
          <a:xfrm>
            <a:off x="2514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12296e18f5a_0_87:notes"/>
          <p:cNvSpPr txBox="1">
            <a:spLocks noGrp="1"/>
          </p:cNvSpPr>
          <p:nvPr>
            <p:ph type="body" idx="1"/>
          </p:nvPr>
        </p:nvSpPr>
        <p:spPr>
          <a:xfrm>
            <a:off x="914400" y="3300412"/>
            <a:ext cx="73152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You can create a new slide and feel free to build the decision tree based on your decision making.</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As a reminder:</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nodes, i.e. the input measures, are illustrated in circles.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branches, i.e. the associated decision rule of each node, are illustrated by lines.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Squares denote leaves, which are classified labels. </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You can have as many nodes, labels, and layers. However, there are only two branches coming from each node, yes or no, green or yellow, below or above 30 years old. In the chat, Ana and Tselot will put the link to the slide that you can work on for this exercise. You can add more nodes, more rules, more leaves for your classification. The provided graphic is only a suggestion. Any questions?</a:t>
            </a:r>
            <a:endParaRPr/>
          </a:p>
        </p:txBody>
      </p:sp>
      <p:sp>
        <p:nvSpPr>
          <p:cNvPr id="493" name="Google Shape;493;g12296e18f5a_0_87: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Classification is a process to put items into categories based on their shared qualities and characteristics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Classifying objects can help you in your decision-making process. In the context of figuring out different work priorities, we face constraints, such as time and money, so we can’t implement everything that we want. Thus, we may want to classify work tasks, for example, by their urgency and importance, to decide what to do first, and what can wait longer.</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In the context of choosing change ideas to implement in a continuous improvement effort, we can classify the ideas, then choose the ideas with high leverage but do not require lots of resources.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In the context of classifying educational institutions into different categories, institutions can learn from others through the effective traits and characteristics.</a:t>
            </a:r>
            <a:endParaRPr>
              <a:latin typeface="Lato"/>
              <a:ea typeface="Lato"/>
              <a:cs typeface="Lato"/>
              <a:sym typeface="Lato"/>
            </a:endParaRPr>
          </a:p>
        </p:txBody>
      </p:sp>
      <p:sp>
        <p:nvSpPr>
          <p:cNvPr id="180" name="Google Shape;180;p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2296e18f5a_0_128:notes"/>
          <p:cNvSpPr>
            <a:spLocks noGrp="1" noRot="1" noChangeAspect="1"/>
          </p:cNvSpPr>
          <p:nvPr>
            <p:ph type="sldImg" idx="2"/>
          </p:nvPr>
        </p:nvSpPr>
        <p:spPr>
          <a:xfrm>
            <a:off x="2514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g12296e18f5a_0_128:notes"/>
          <p:cNvSpPr txBox="1">
            <a:spLocks noGrp="1"/>
          </p:cNvSpPr>
          <p:nvPr>
            <p:ph type="body" idx="1"/>
          </p:nvPr>
        </p:nvSpPr>
        <p:spPr>
          <a:xfrm>
            <a:off x="914400" y="3300412"/>
            <a:ext cx="7315200" cy="2700300"/>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0"/>
              </a:spcBef>
              <a:spcAft>
                <a:spcPts val="0"/>
              </a:spcAft>
              <a:buSzPts val="1400"/>
              <a:buNone/>
            </a:pPr>
            <a:r>
              <a:rPr lang="en-US"/>
              <a:t>I would like to summarize the benefits of a classification method using a decision tree. </a:t>
            </a:r>
            <a:endParaRPr/>
          </a:p>
          <a:p>
            <a:pPr marL="228600" marR="0" lvl="0" indent="0" algn="l" rtl="0">
              <a:lnSpc>
                <a:spcPct val="100000"/>
              </a:lnSpc>
              <a:spcBef>
                <a:spcPts val="0"/>
              </a:spcBef>
              <a:spcAft>
                <a:spcPts val="0"/>
              </a:spcAft>
              <a:buSzPts val="1400"/>
              <a:buNone/>
            </a:pPr>
            <a:endParaRPr/>
          </a:p>
          <a:p>
            <a:pPr marL="228600" marR="0" lvl="0" indent="0" algn="l" rtl="0">
              <a:lnSpc>
                <a:spcPct val="100000"/>
              </a:lnSpc>
              <a:spcBef>
                <a:spcPts val="0"/>
              </a:spcBef>
              <a:spcAft>
                <a:spcPts val="0"/>
              </a:spcAft>
              <a:buSzPts val="1400"/>
              <a:buNone/>
            </a:pPr>
            <a:r>
              <a:rPr lang="en-US"/>
              <a:t>[Click]</a:t>
            </a:r>
            <a:endParaRPr/>
          </a:p>
          <a:p>
            <a:pPr marL="228600" marR="0" lvl="0" indent="0" algn="l" rtl="0">
              <a:lnSpc>
                <a:spcPct val="100000"/>
              </a:lnSpc>
              <a:spcBef>
                <a:spcPts val="0"/>
              </a:spcBef>
              <a:spcAft>
                <a:spcPts val="0"/>
              </a:spcAft>
              <a:buSzPts val="1400"/>
              <a:buNone/>
            </a:pPr>
            <a:r>
              <a:rPr lang="en-US"/>
              <a:t>A decision tree is a tool for your decision making to answer classification questions</a:t>
            </a:r>
            <a:endParaRPr/>
          </a:p>
          <a:p>
            <a:pPr marL="228600" marR="0" lvl="0" indent="0" algn="l" rtl="0">
              <a:lnSpc>
                <a:spcPct val="100000"/>
              </a:lnSpc>
              <a:spcBef>
                <a:spcPts val="0"/>
              </a:spcBef>
              <a:spcAft>
                <a:spcPts val="0"/>
              </a:spcAft>
              <a:buSzPts val="1400"/>
              <a:buNone/>
            </a:pPr>
            <a:endParaRPr/>
          </a:p>
          <a:p>
            <a:pPr marL="228600" marR="0" lvl="0" indent="0" algn="l" rtl="0">
              <a:lnSpc>
                <a:spcPct val="100000"/>
              </a:lnSpc>
              <a:spcBef>
                <a:spcPts val="0"/>
              </a:spcBef>
              <a:spcAft>
                <a:spcPts val="0"/>
              </a:spcAft>
              <a:buSzPts val="1400"/>
              <a:buNone/>
            </a:pPr>
            <a:r>
              <a:rPr lang="en-US"/>
              <a:t>[Click]</a:t>
            </a:r>
            <a:endParaRPr/>
          </a:p>
          <a:p>
            <a:pPr marL="228600" marR="0" lvl="0" indent="0" algn="l" rtl="0">
              <a:lnSpc>
                <a:spcPct val="100000"/>
              </a:lnSpc>
              <a:spcBef>
                <a:spcPts val="0"/>
              </a:spcBef>
              <a:spcAft>
                <a:spcPts val="0"/>
              </a:spcAft>
              <a:buSzPts val="1400"/>
              <a:buNone/>
            </a:pPr>
            <a:r>
              <a:rPr lang="en-US"/>
              <a:t>A decision tree illustrates the paths from node to leaves, which explains clearly your decision, and helps you make consistent decisions based on an existing tree structure.</a:t>
            </a:r>
            <a:endParaRPr/>
          </a:p>
          <a:p>
            <a:pPr marL="228600" marR="0" lvl="0" indent="0" algn="l" rtl="0">
              <a:lnSpc>
                <a:spcPct val="100000"/>
              </a:lnSpc>
              <a:spcBef>
                <a:spcPts val="0"/>
              </a:spcBef>
              <a:spcAft>
                <a:spcPts val="0"/>
              </a:spcAft>
              <a:buSzPts val="1400"/>
              <a:buNone/>
            </a:pPr>
            <a:endParaRPr/>
          </a:p>
          <a:p>
            <a:pPr marL="228600" marR="0" lvl="0" indent="0" algn="l" rtl="0">
              <a:lnSpc>
                <a:spcPct val="100000"/>
              </a:lnSpc>
              <a:spcBef>
                <a:spcPts val="0"/>
              </a:spcBef>
              <a:spcAft>
                <a:spcPts val="0"/>
              </a:spcAft>
              <a:buSzPts val="1400"/>
              <a:buNone/>
            </a:pPr>
            <a:r>
              <a:rPr lang="en-US"/>
              <a:t>[Click]</a:t>
            </a:r>
            <a:endParaRPr/>
          </a:p>
          <a:p>
            <a:pPr marL="228600" marR="0" lvl="0" indent="0" algn="l" rtl="0">
              <a:lnSpc>
                <a:spcPct val="100000"/>
              </a:lnSpc>
              <a:spcBef>
                <a:spcPts val="0"/>
              </a:spcBef>
              <a:spcAft>
                <a:spcPts val="0"/>
              </a:spcAft>
              <a:buSzPts val="1400"/>
              <a:buNone/>
            </a:pPr>
            <a:r>
              <a:rPr lang="en-US"/>
              <a:t>A decision tree stands at the beginning of your process to implement a new idea. You have many ideas and use a decision tree to pick which idea to implement. You can utilize Run Charts or Degree of Belief after you implement the idea to have evidence whether your change idea can lead to an improvement.</a:t>
            </a:r>
            <a:endParaRPr/>
          </a:p>
          <a:p>
            <a:pPr marL="228600" marR="0" lvl="0" indent="0" algn="l" rtl="0">
              <a:lnSpc>
                <a:spcPct val="100000"/>
              </a:lnSpc>
              <a:spcBef>
                <a:spcPts val="0"/>
              </a:spcBef>
              <a:spcAft>
                <a:spcPts val="0"/>
              </a:spcAft>
              <a:buSzPts val="1400"/>
              <a:buNone/>
            </a:pPr>
            <a:endParaRPr/>
          </a:p>
          <a:p>
            <a:pPr marL="228600" marR="0" lvl="0" indent="0" algn="l" rtl="0">
              <a:lnSpc>
                <a:spcPct val="100000"/>
              </a:lnSpc>
              <a:spcBef>
                <a:spcPts val="0"/>
              </a:spcBef>
              <a:spcAft>
                <a:spcPts val="0"/>
              </a:spcAft>
              <a:buSzPts val="1400"/>
              <a:buNone/>
            </a:pPr>
            <a:r>
              <a:rPr lang="en-US"/>
              <a:t>[Click]</a:t>
            </a:r>
            <a:endParaRPr/>
          </a:p>
          <a:p>
            <a:pPr marL="228600" marR="0" lvl="0" indent="0" algn="l" rtl="0">
              <a:lnSpc>
                <a:spcPct val="100000"/>
              </a:lnSpc>
              <a:spcBef>
                <a:spcPts val="0"/>
              </a:spcBef>
              <a:spcAft>
                <a:spcPts val="0"/>
              </a:spcAft>
              <a:buSzPts val="1400"/>
              <a:buNone/>
            </a:pPr>
            <a:r>
              <a:rPr lang="en-US"/>
              <a:t>Now you are a part of a data science community. I learned about the decision tree concept in my machine learning class. The decision tree is the basis of the popular random forest method in machine learning, which is widely used among data scientists. So welcome to the community!</a:t>
            </a:r>
            <a:endParaRPr/>
          </a:p>
          <a:p>
            <a:pPr marL="228600" marR="0" lvl="0" indent="0" algn="l" rtl="0">
              <a:lnSpc>
                <a:spcPct val="100000"/>
              </a:lnSpc>
              <a:spcBef>
                <a:spcPts val="0"/>
              </a:spcBef>
              <a:spcAft>
                <a:spcPts val="0"/>
              </a:spcAft>
              <a:buSzPts val="1400"/>
              <a:buNone/>
            </a:pPr>
            <a:endParaRPr/>
          </a:p>
        </p:txBody>
      </p:sp>
      <p:sp>
        <p:nvSpPr>
          <p:cNvPr id="528" name="Google Shape;528;g12296e18f5a_0_128: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5" name="Google Shape;535;p19:notes"/>
          <p:cNvSpPr txBox="1">
            <a:spLocks noGrp="1"/>
          </p:cNvSpPr>
          <p:nvPr>
            <p:ph type="body" idx="1"/>
          </p:nvPr>
        </p:nvSpPr>
        <p:spPr>
          <a:xfrm>
            <a:off x="914400" y="3300413"/>
            <a:ext cx="7315200" cy="27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Thank you very much for participating in this session. I hope you can learn about the concept of the decision tree as a classification method, and apply it in the decision making of work prioritization or evaluating your change ideas. I put in the chat the link to I like, I wish, I wonder. I would appreciate your feedback to improve on future presentations. Thank you very much Jon and Angel, Jon, Ana, Tselot for giving me feedback for this presentation. Thank you Ana and Tselot for giving this slot to present and help with session monitoring. Thank you Fernanda for helping me set up this meeting.  Now is a time for question or reflection to apply this decision tree method?</a:t>
            </a:r>
            <a:endParaRPr/>
          </a:p>
        </p:txBody>
      </p:sp>
      <p:sp>
        <p:nvSpPr>
          <p:cNvPr id="536" name="Google Shape;536;p19:notes"/>
          <p:cNvSpPr txBox="1"/>
          <p:nvPr/>
        </p:nvSpPr>
        <p:spPr>
          <a:xfrm>
            <a:off x="5179483" y="6513909"/>
            <a:ext cx="3962400" cy="3441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This session introduces you to the concept of a decision tree.</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second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We will go through a practice of using a decision tree for classification</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third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Afterwards, we will use a decision tree to classify work priorities and change ideas. I will explain why using a decision tree can be an expansion of the Eisenhower Urgency importance decision matrix due to its capacity to include more input measures, which is a technical term for characteristics, for making decisions.</a:t>
            </a:r>
            <a:endParaRPr/>
          </a:p>
          <a:p>
            <a:pPr marL="457200" marR="0" lvl="0" indent="-228600" algn="l" rtl="0">
              <a:lnSpc>
                <a:spcPct val="100000"/>
              </a:lnSpc>
              <a:spcBef>
                <a:spcPts val="0"/>
              </a:spcBef>
              <a:spcAft>
                <a:spcPts val="0"/>
              </a:spcAft>
              <a:buSzPts val="1400"/>
              <a:buNone/>
            </a:pPr>
            <a:endParaRPr/>
          </a:p>
        </p:txBody>
      </p:sp>
      <p:sp>
        <p:nvSpPr>
          <p:cNvPr id="188" name="Google Shape;188;p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4: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200" b="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A decision tree is a flowchart-like structure in which the paths from root to leaf represent classification rules.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[Enter to show the second bullet point]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Decision trees are the basis of random forest, a more advanced and popular tool in machine learning and classification methods.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Thus, understanding decision trees can help you explore more advanced classification tools.</a:t>
            </a:r>
            <a:endParaRPr>
              <a:latin typeface="Lato"/>
              <a:ea typeface="Lato"/>
              <a:cs typeface="Lato"/>
              <a:sym typeface="Lato"/>
            </a:endParaRPr>
          </a:p>
          <a:p>
            <a:pPr marL="457200" marR="0" lvl="0" indent="-228600" algn="l" rtl="0">
              <a:lnSpc>
                <a:spcPct val="100000"/>
              </a:lnSpc>
              <a:spcBef>
                <a:spcPts val="0"/>
              </a:spcBef>
              <a:spcAft>
                <a:spcPts val="0"/>
              </a:spcAft>
              <a:buSzPts val="1400"/>
              <a:buNone/>
            </a:pPr>
            <a:endParaRPr/>
          </a:p>
        </p:txBody>
      </p:sp>
      <p:sp>
        <p:nvSpPr>
          <p:cNvPr id="196" name="Google Shape;196;p4: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A decision tree includes: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A node is an input measure (i.e., an attribute or a characteristic). We rely on the node as a characteristic to put items into different classes (i.e., categories). We start with a binary classification example in which there are only two categories to identify the object: whether it’s a lemon or a lime. Color appears in the first node, which serves an input measure that provides a criteria for the classification.</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Branches indicate a decision rule based on the input feature. In this binary classification, the branches indicate whether the object’s color is either yellow or green.</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Leaves: class labels as a result of the split. In this example, the objects are classified as lemon, which stays in one leaf, or lime, which stays in another leaf.</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You can have different input measures to help you classify the object besides color, such as size, weight, or taste. In this example, color is one characteristic that can help you differentiate right away, and you need only one layer of a tree to make an accurate decision. What happens if we have more than 2 categories such as lime, lemon, and orange. In such a case, you need a more sophisticated tree, which includes more nodes and more layers. I will provide you with a more complicated tree in the next example.</a:t>
            </a:r>
            <a:endParaRPr sz="1000">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400"/>
              <a:buFont typeface="Arial"/>
              <a:buNone/>
            </a:pPr>
            <a:endParaRPr/>
          </a:p>
          <a:p>
            <a:pPr marL="457200" marR="0" lvl="0" indent="-228600" algn="l" rtl="0">
              <a:lnSpc>
                <a:spcPct val="100000"/>
              </a:lnSpc>
              <a:spcBef>
                <a:spcPts val="0"/>
              </a:spcBef>
              <a:spcAft>
                <a:spcPts val="0"/>
              </a:spcAft>
              <a:buClr>
                <a:srgbClr val="000000"/>
              </a:buClr>
              <a:buSzPts val="1400"/>
              <a:buFont typeface="Arial"/>
              <a:buNone/>
            </a:pPr>
            <a:endParaRPr sz="1200">
              <a:latin typeface="Lato"/>
              <a:ea typeface="Lato"/>
              <a:cs typeface="Lato"/>
              <a:sym typeface="Lato"/>
            </a:endParaRPr>
          </a:p>
          <a:p>
            <a:pPr marL="457200" marR="0" lvl="0" indent="-228600" algn="l" rtl="0">
              <a:lnSpc>
                <a:spcPct val="100000"/>
              </a:lnSpc>
              <a:spcBef>
                <a:spcPts val="0"/>
              </a:spcBef>
              <a:spcAft>
                <a:spcPts val="0"/>
              </a:spcAft>
              <a:buClr>
                <a:srgbClr val="000000"/>
              </a:buClr>
              <a:buSzPts val="1400"/>
              <a:buFont typeface="Arial"/>
              <a:buNone/>
            </a:pPr>
            <a:endParaRPr sz="1200">
              <a:latin typeface="Lato"/>
              <a:ea typeface="Lato"/>
              <a:cs typeface="Lato"/>
              <a:sym typeface="Lato"/>
            </a:endParaRPr>
          </a:p>
          <a:p>
            <a:pPr marL="457200" marR="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endParaRPr/>
          </a:p>
        </p:txBody>
      </p:sp>
      <p:sp>
        <p:nvSpPr>
          <p:cNvPr id="215" name="Google Shape;215;p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This example provides a decision tree with more than one node and one layer, when one node and one layer are not sufficient for an accurate classification. A classification using a decision tree shown here has more layers of the tree to figure out the suitable type of contact lens to wear. It is not a binary example, because there are three classes: people don’t wear contact lenses, wear a soft type, or wear a hard type.</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nodes in different classification layers include the input measures such as tear production rate, astigmatism, age, and spectacle prescription.</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For each node, we have two branches, which are the decision rules associated with each node. That is, each input measure has two options to classify the labels. For example, in the first layer of this decision tree, the tear production rate has two branches whether the tear production rate is reduced or normal. If the tear production rate is reduced, the person is classified into the class of no contact lens. If the tear production rate is normal, we need more nodes and layers to classify.</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In this example, there are three types of leaves. That is, there are three classified labels, whether the user chooses a soft, a hard, or no contact lens to wear.</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order of the nodes does not indicate the hierarchy of importance. You can start with tear production rate, or start with age. The goal is to design a tree structure that reflects an accurate classification in reality or according to your intention.  Nodes can appear multiple times, so do leaves; as you can see from this example, age appears twice as an input measure to help classify. This example illustrates the fact that a decision tree can include many different nodes and layers, rather than only one node and one layer like in the previous example. </a:t>
            </a:r>
            <a:endParaRPr sz="1000">
              <a:latin typeface="Arial"/>
              <a:ea typeface="Arial"/>
              <a:cs typeface="Arial"/>
              <a:sym typeface="Arial"/>
            </a:endParaRPr>
          </a:p>
          <a:p>
            <a:pPr marL="457200" marR="0" lvl="0" indent="-228600" algn="l" rtl="0">
              <a:lnSpc>
                <a:spcPct val="100000"/>
              </a:lnSpc>
              <a:spcBef>
                <a:spcPts val="0"/>
              </a:spcBef>
              <a:spcAft>
                <a:spcPts val="0"/>
              </a:spcAft>
              <a:buSzPts val="1400"/>
              <a:buNone/>
            </a:pPr>
            <a:endParaRPr/>
          </a:p>
        </p:txBody>
      </p:sp>
      <p:sp>
        <p:nvSpPr>
          <p:cNvPr id="243" name="Google Shape;243;p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You are an analyst observing data at a gym class. The levels are already pre-determined by the teacher. You observe some people belong to level 1 and others belong to level 2.</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[Click]</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Your task is to find the underlying characteristics of the individuals in the classroom that the teacher uses to classify students into 2 levels: level 1 and level 2.</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In this scenario, rather than starting from your own input measures to classify students, you will need to work backwards. You already observe the reality that certain students belong to a certain level in the class. You cannot change this reality and want to work backwards to find out the root causes or root reasons for this classification. Which input measures determine the shared characteristics of the student in each level?</a:t>
            </a:r>
            <a:endParaRPr sz="1000">
              <a:latin typeface="Arial"/>
              <a:ea typeface="Arial"/>
              <a:cs typeface="Arial"/>
              <a:sym typeface="Arial"/>
            </a:endParaRPr>
          </a:p>
          <a:p>
            <a:pPr marL="0" lvl="0" indent="0" algn="l" rtl="0">
              <a:lnSpc>
                <a:spcPct val="100000"/>
              </a:lnSpc>
              <a:spcBef>
                <a:spcPts val="1000"/>
              </a:spcBef>
              <a:spcAft>
                <a:spcPts val="0"/>
              </a:spcAft>
              <a:buClr>
                <a:schemeClr val="accent5"/>
              </a:buClr>
              <a:buSzPts val="2750"/>
              <a:buNone/>
            </a:pPr>
            <a:endParaRPr/>
          </a:p>
        </p:txBody>
      </p:sp>
      <p:sp>
        <p:nvSpPr>
          <p:cNvPr id="253" name="Google Shape;25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rgbClr val="000000"/>
                </a:solidFill>
                <a:latin typeface="Calibri"/>
                <a:ea typeface="Calibri"/>
                <a:cs typeface="Calibri"/>
                <a:sym typeface="Calibri"/>
              </a:rPr>
              <a:t>7</a:t>
            </a:fld>
            <a:endParaRPr sz="1200">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8: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Now it’s an opportunity for us to build a decision tree together. </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b="1">
                <a:latin typeface="Arial"/>
                <a:ea typeface="Arial"/>
                <a:cs typeface="Arial"/>
                <a:sym typeface="Arial"/>
              </a:rPr>
              <a:t>Group discussion </a:t>
            </a:r>
            <a:r>
              <a:rPr lang="en-US" sz="1000">
                <a:latin typeface="Arial"/>
                <a:ea typeface="Arial"/>
                <a:cs typeface="Arial"/>
                <a:sym typeface="Arial"/>
              </a:rPr>
              <a:t>(10 minutes)</a:t>
            </a:r>
            <a:r>
              <a:rPr lang="en-US" sz="1000" b="1">
                <a:latin typeface="Arial"/>
                <a:ea typeface="Arial"/>
                <a:cs typeface="Arial"/>
                <a:sym typeface="Arial"/>
              </a:rPr>
              <a:t>:</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We have two classified labels: level 1 and 2 for the 5 students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You observe that age and height can be good input measures that help you reflect the classification you observe in reality. In a group of 3-4 people, how can you use age and height as input measures to build a decision tree for this binary classification?</a:t>
            </a:r>
            <a:endParaRPr/>
          </a:p>
        </p:txBody>
      </p:sp>
      <p:sp>
        <p:nvSpPr>
          <p:cNvPr id="260" name="Google Shape;260;p8: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You can use the provided graphics to fill in the nodes, i.e. the input measures, either age or height. Nodes are illustrated in circles.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The branches, i.e. the associated decision rule of each node, are illustrated by lines.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Squares denote leaves, which are classified labels. In this case, we have two labels, either 1 or 2.</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To summarize, circles denote nodes, which are either age or height. Squares denote the classified labels, which are either 1 or 2, indicating whether students belong to level 1 or 2. And the lines denote the rules. For example, if the node is age, the rule can be either the age is higher or lower than and equal to 30 years old. You can add more layers, more nodes, more branches to the decision tree. You don’t have to stick to the provided graphics. In the chat, Ana and Tselot will put the link to the slide that you can work on for this exercise. You can add more nodes, more rules, more leaves for your classification. The provided graphic is only a suggestion. You can also rely on the suggestion on the right to build the decision tree.</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You can rely on the suggested graphics and suggestions on the right to build your decision tree. Any questions?</a:t>
            </a:r>
            <a:endParaRPr/>
          </a:p>
        </p:txBody>
      </p:sp>
      <p:sp>
        <p:nvSpPr>
          <p:cNvPr id="272" name="Google Shape;272;p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Title Slide" type="title">
  <p:cSld name="TITLE">
    <p:bg>
      <p:bgPr>
        <a:solidFill>
          <a:schemeClr val="lt1"/>
        </a:solidFill>
        <a:effectLst/>
      </p:bgPr>
    </p:bg>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4305670"/>
            <a:ext cx="9144000" cy="115738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BA6DE"/>
              </a:buClr>
              <a:buSzPts val="4000"/>
              <a:buFont typeface="Lato"/>
              <a:buNone/>
              <a:defRPr sz="4000" b="1" i="0" u="none" strike="noStrike" cap="none">
                <a:solidFill>
                  <a:srgbClr val="4BA6DE"/>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1"/>
          <p:cNvSpPr txBox="1">
            <a:spLocks noGrp="1"/>
          </p:cNvSpPr>
          <p:nvPr>
            <p:ph type="subTitle" idx="1"/>
          </p:nvPr>
        </p:nvSpPr>
        <p:spPr>
          <a:xfrm>
            <a:off x="1524000" y="5513033"/>
            <a:ext cx="9144000" cy="739066"/>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rgbClr val="4BA6DE"/>
              </a:buClr>
              <a:buSzPts val="3000"/>
              <a:buFont typeface="Arial"/>
              <a:buNone/>
              <a:defRPr sz="3000" b="0" i="0" u="none" strike="noStrike" cap="none">
                <a:solidFill>
                  <a:srgbClr val="4BA6DE"/>
                </a:solidFill>
                <a:latin typeface="Lato"/>
                <a:ea typeface="Lato"/>
                <a:cs typeface="Lato"/>
                <a:sym typeface="Lato"/>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dt" idx="10"/>
          </p:nvPr>
        </p:nvSpPr>
        <p:spPr>
          <a:xfrm>
            <a:off x="4771008" y="6356350"/>
            <a:ext cx="27432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500" b="1" i="0" u="none" strike="noStrike" cap="none">
                <a:solidFill>
                  <a:srgbClr val="008266"/>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5" name="Google Shape;15;p21" descr="A picture containing text, vector graphics&#10;&#10;Description automatically generated"/>
          <p:cNvPicPr preferRelativeResize="0"/>
          <p:nvPr/>
        </p:nvPicPr>
        <p:blipFill rotWithShape="1">
          <a:blip r:embed="rId2">
            <a:alphaModFix/>
          </a:blip>
          <a:srcRect/>
          <a:stretch/>
        </p:blipFill>
        <p:spPr>
          <a:xfrm>
            <a:off x="4667817" y="263951"/>
            <a:ext cx="2835387" cy="3855563"/>
          </a:xfrm>
          <a:prstGeom prst="rect">
            <a:avLst/>
          </a:prstGeom>
          <a:noFill/>
          <a:ln>
            <a:noFill/>
          </a:ln>
        </p:spPr>
      </p:pic>
      <p:sp>
        <p:nvSpPr>
          <p:cNvPr id="16" name="Google Shape;16;p21"/>
          <p:cNvSpPr txBox="1"/>
          <p:nvPr/>
        </p:nvSpPr>
        <p:spPr>
          <a:xfrm>
            <a:off x="0" y="-556181"/>
            <a:ext cx="23472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Standard Title Slide</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2/3-1/3 Content - Vines">
  <p:cSld name="Two Column 2/3-1/3 Content - Vines">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30"/>
          <p:cNvSpPr txBox="1">
            <a:spLocks noGrp="1"/>
          </p:cNvSpPr>
          <p:nvPr>
            <p:ph type="title"/>
          </p:nvPr>
        </p:nvSpPr>
        <p:spPr>
          <a:xfrm>
            <a:off x="1535836" y="-34106"/>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30"/>
          <p:cNvSpPr txBox="1">
            <a:spLocks noGrp="1"/>
          </p:cNvSpPr>
          <p:nvPr>
            <p:ph type="body" idx="1"/>
          </p:nvPr>
        </p:nvSpPr>
        <p:spPr>
          <a:xfrm>
            <a:off x="1543200" y="1524000"/>
            <a:ext cx="5893500" cy="48948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69" name="Google Shape;69;p30"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70" name="Google Shape;70;p30"/>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71" name="Google Shape;71;p30"/>
          <p:cNvSpPr>
            <a:spLocks noGrp="1"/>
          </p:cNvSpPr>
          <p:nvPr>
            <p:ph type="pic" idx="2"/>
          </p:nvPr>
        </p:nvSpPr>
        <p:spPr>
          <a:xfrm>
            <a:off x="7760650" y="1524000"/>
            <a:ext cx="3657600" cy="48921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Content - Vines Without Text">
  <p:cSld name="Title - Content - Vines Without Text">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1535836" y="-34106"/>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1"/>
          <p:cNvSpPr txBox="1">
            <a:spLocks noGrp="1"/>
          </p:cNvSpPr>
          <p:nvPr>
            <p:ph type="body" idx="1"/>
          </p:nvPr>
        </p:nvSpPr>
        <p:spPr>
          <a:xfrm>
            <a:off x="1465374" y="1543403"/>
            <a:ext cx="4823666" cy="4789664"/>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31"/>
          <p:cNvSpPr txBox="1">
            <a:spLocks noGrp="1"/>
          </p:cNvSpPr>
          <p:nvPr>
            <p:ph type="body" idx="2"/>
          </p:nvPr>
        </p:nvSpPr>
        <p:spPr>
          <a:xfrm>
            <a:off x="6461760" y="1543404"/>
            <a:ext cx="4885118" cy="4800114"/>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6" name="Google Shape;76;p31"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77" name="Google Shape;77;p31"/>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l 1/3 - 2/3 Vines Without Text">
  <p:cSld name="2 Col 1/3 - 2/3 Vines Without Text">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80" name="Google Shape;80;p32"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81" name="Google Shape;81;p32"/>
          <p:cNvSpPr txBox="1"/>
          <p:nvPr/>
        </p:nvSpPr>
        <p:spPr>
          <a:xfrm>
            <a:off x="6490252" y="6504892"/>
            <a:ext cx="4856259" cy="200055"/>
          </a:xfrm>
          <a:prstGeom prst="rect">
            <a:avLst/>
          </a:prstGeom>
          <a:noFill/>
          <a:ln>
            <a:noFill/>
          </a:ln>
        </p:spPr>
        <p:txBody>
          <a:bodyPr spcFirstLastPara="1" wrap="square" lIns="91425" tIns="45700" rIns="0" bIns="4570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82" name="Google Shape;82;p32"/>
          <p:cNvSpPr txBox="1">
            <a:spLocks noGrp="1"/>
          </p:cNvSpPr>
          <p:nvPr>
            <p:ph type="body" idx="1"/>
          </p:nvPr>
        </p:nvSpPr>
        <p:spPr>
          <a:xfrm>
            <a:off x="5453349" y="1524000"/>
            <a:ext cx="5893500" cy="48948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32"/>
          <p:cNvSpPr>
            <a:spLocks noGrp="1"/>
          </p:cNvSpPr>
          <p:nvPr>
            <p:ph type="pic" idx="2"/>
          </p:nvPr>
        </p:nvSpPr>
        <p:spPr>
          <a:xfrm>
            <a:off x="1629500" y="1524000"/>
            <a:ext cx="3657600" cy="48921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l- No Text - 2/3 - 1/3 Vines Without Text">
  <p:cSld name="2 Col- No Text - 2/3 - 1/3 Vines Without Text">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33"/>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86" name="Google Shape;86;p33"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87" name="Google Shape;87;p33"/>
          <p:cNvSpPr txBox="1"/>
          <p:nvPr/>
        </p:nvSpPr>
        <p:spPr>
          <a:xfrm>
            <a:off x="6490252" y="6504892"/>
            <a:ext cx="4856259" cy="200055"/>
          </a:xfrm>
          <a:prstGeom prst="rect">
            <a:avLst/>
          </a:prstGeom>
          <a:noFill/>
          <a:ln>
            <a:noFill/>
          </a:ln>
        </p:spPr>
        <p:txBody>
          <a:bodyPr spcFirstLastPara="1" wrap="square" lIns="91425" tIns="45700" rIns="0" bIns="4570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88" name="Google Shape;88;p33"/>
          <p:cNvSpPr txBox="1">
            <a:spLocks noGrp="1"/>
          </p:cNvSpPr>
          <p:nvPr>
            <p:ph type="body" idx="1"/>
          </p:nvPr>
        </p:nvSpPr>
        <p:spPr>
          <a:xfrm>
            <a:off x="1544289" y="1524000"/>
            <a:ext cx="5893500" cy="48948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33"/>
          <p:cNvSpPr>
            <a:spLocks noGrp="1"/>
          </p:cNvSpPr>
          <p:nvPr>
            <p:ph type="pic" idx="2"/>
          </p:nvPr>
        </p:nvSpPr>
        <p:spPr>
          <a:xfrm>
            <a:off x="7760675" y="1524000"/>
            <a:ext cx="3657600" cy="48921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ngle Column Alt - Leaf Cluster">
  <p:cSld name="Single Column Alt - Leaf Cluster">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34"/>
          <p:cNvSpPr txBox="1">
            <a:spLocks noGrp="1"/>
          </p:cNvSpPr>
          <p:nvPr>
            <p:ph type="title"/>
          </p:nvPr>
        </p:nvSpPr>
        <p:spPr>
          <a:xfrm>
            <a:off x="904568" y="-24481"/>
            <a:ext cx="10449231"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2" name="Google Shape;92;p34"/>
          <p:cNvSpPr txBox="1">
            <a:spLocks noGrp="1"/>
          </p:cNvSpPr>
          <p:nvPr>
            <p:ph type="body" idx="1"/>
          </p:nvPr>
        </p:nvSpPr>
        <p:spPr>
          <a:xfrm>
            <a:off x="904568" y="1576880"/>
            <a:ext cx="10449232" cy="4782814"/>
          </a:xfrm>
          <a:prstGeom prst="rect">
            <a:avLst/>
          </a:prstGeom>
          <a:noFill/>
          <a:ln>
            <a:noFill/>
          </a:ln>
        </p:spPr>
        <p:txBody>
          <a:bodyPr spcFirstLastPara="1" wrap="square" lIns="91425" tIns="45700" rIns="91425" bIns="45700" anchor="t" anchorCtr="0">
            <a:noAutofit/>
          </a:bodyPr>
          <a:lstStyle>
            <a:lvl1pPr marL="457200" marR="0" lvl="0" indent="-433069" algn="l" rtl="0">
              <a:lnSpc>
                <a:spcPct val="100000"/>
              </a:lnSpc>
              <a:spcBef>
                <a:spcPts val="1000"/>
              </a:spcBef>
              <a:spcAft>
                <a:spcPts val="0"/>
              </a:spcAft>
              <a:buClr>
                <a:srgbClr val="00A7E1"/>
              </a:buClr>
              <a:buSzPts val="3220"/>
              <a:buFont typeface="Noto Sans Symbols"/>
              <a:buChar char="▪"/>
              <a:defRPr sz="2800" b="0" i="0" u="none" strike="noStrike" cap="none">
                <a:solidFill>
                  <a:schemeClr val="dk1"/>
                </a:solidFill>
                <a:latin typeface="Lato"/>
                <a:ea typeface="Lato"/>
                <a:cs typeface="Lato"/>
                <a:sym typeface="Lato"/>
              </a:defRPr>
            </a:lvl1pPr>
            <a:lvl2pPr marL="914400" marR="0" lvl="1" indent="-403860" algn="l" rtl="0">
              <a:lnSpc>
                <a:spcPct val="90000"/>
              </a:lnSpc>
              <a:spcBef>
                <a:spcPts val="500"/>
              </a:spcBef>
              <a:spcAft>
                <a:spcPts val="0"/>
              </a:spcAft>
              <a:buClr>
                <a:srgbClr val="00A7E1"/>
              </a:buClr>
              <a:buSzPts val="276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rgbClr val="00A7E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3" name="Google Shape;93;p34"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94" name="Google Shape;94;p34"/>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 Equal - Leaf Bed">
  <p:cSld name="Two Column Equal - Leaf Bed">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35"/>
          <p:cNvSpPr txBox="1">
            <a:spLocks noGrp="1"/>
          </p:cNvSpPr>
          <p:nvPr>
            <p:ph type="title"/>
          </p:nvPr>
        </p:nvSpPr>
        <p:spPr>
          <a:xfrm>
            <a:off x="904568" y="-24481"/>
            <a:ext cx="10449231"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5A78F"/>
              </a:buClr>
              <a:buSzPts val="3600"/>
              <a:buFont typeface="Lato"/>
              <a:buNone/>
              <a:defRPr sz="3600" b="1" i="0" u="none" strike="noStrike" cap="none">
                <a:solidFill>
                  <a:srgbClr val="45A7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5"/>
          <p:cNvSpPr txBox="1"/>
          <p:nvPr/>
        </p:nvSpPr>
        <p:spPr>
          <a:xfrm>
            <a:off x="150920" y="772357"/>
            <a:ext cx="594804" cy="26740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Lato"/>
                <a:ea typeface="Lato"/>
                <a:cs typeface="Lato"/>
                <a:sym typeface="Lato"/>
              </a:rPr>
              <a:t>‹#›</a:t>
            </a:fld>
            <a:endParaRPr sz="1200" b="1" i="0" u="none" strike="noStrike" cap="none">
              <a:solidFill>
                <a:schemeClr val="lt1"/>
              </a:solidFill>
              <a:latin typeface="Lato"/>
              <a:ea typeface="Lato"/>
              <a:cs typeface="Lato"/>
              <a:sym typeface="Lato"/>
            </a:endParaRPr>
          </a:p>
        </p:txBody>
      </p:sp>
      <p:sp>
        <p:nvSpPr>
          <p:cNvPr id="98" name="Google Shape;98;p35"/>
          <p:cNvSpPr txBox="1">
            <a:spLocks noGrp="1"/>
          </p:cNvSpPr>
          <p:nvPr>
            <p:ph type="body" idx="1"/>
          </p:nvPr>
        </p:nvSpPr>
        <p:spPr>
          <a:xfrm>
            <a:off x="906574" y="1528170"/>
            <a:ext cx="5022300" cy="4652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35"/>
          <p:cNvSpPr txBox="1"/>
          <p:nvPr/>
        </p:nvSpPr>
        <p:spPr>
          <a:xfrm>
            <a:off x="3705726" y="6566919"/>
            <a:ext cx="7640785" cy="200055"/>
          </a:xfrm>
          <a:prstGeom prst="rect">
            <a:avLst/>
          </a:prstGeom>
          <a:noFill/>
          <a:ln>
            <a:noFill/>
          </a:ln>
        </p:spPr>
        <p:txBody>
          <a:bodyPr spcFirstLastPara="1" wrap="square" lIns="91425" tIns="45700" rIns="0" bIns="4570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pic>
        <p:nvPicPr>
          <p:cNvPr id="100" name="Google Shape;100;p35"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01" name="Google Shape;101;p35"/>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102" name="Google Shape;102;p35"/>
          <p:cNvSpPr txBox="1">
            <a:spLocks noGrp="1"/>
          </p:cNvSpPr>
          <p:nvPr>
            <p:ph type="body" idx="2"/>
          </p:nvPr>
        </p:nvSpPr>
        <p:spPr>
          <a:xfrm>
            <a:off x="6276674" y="1528170"/>
            <a:ext cx="5022300" cy="4652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 1/3 - 2/3 Content - Leaf Bed">
  <p:cSld name="Two Column 1/3 - 2/3 Content - Leaf Bed">
    <p:bg>
      <p:bgPr>
        <a:blipFill>
          <a:blip r:embed="rId2">
            <a:alphaModFix/>
          </a:blip>
          <a:stretch>
            <a:fillRect/>
          </a:stretch>
        </a:blipFill>
        <a:effectLst/>
      </p:bgPr>
    </p:bg>
    <p:spTree>
      <p:nvGrpSpPr>
        <p:cNvPr id="1" name="Shape 103"/>
        <p:cNvGrpSpPr/>
        <p:nvPr/>
      </p:nvGrpSpPr>
      <p:grpSpPr>
        <a:xfrm>
          <a:off x="0" y="0"/>
          <a:ext cx="0" cy="0"/>
          <a:chOff x="0" y="0"/>
          <a:chExt cx="0" cy="0"/>
        </a:xfrm>
      </p:grpSpPr>
      <p:sp>
        <p:nvSpPr>
          <p:cNvPr id="104" name="Google Shape;104;p36"/>
          <p:cNvSpPr txBox="1">
            <a:spLocks noGrp="1"/>
          </p:cNvSpPr>
          <p:nvPr>
            <p:ph type="title"/>
          </p:nvPr>
        </p:nvSpPr>
        <p:spPr>
          <a:xfrm>
            <a:off x="904568" y="-24481"/>
            <a:ext cx="10449231"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5A78F"/>
              </a:buClr>
              <a:buSzPts val="3600"/>
              <a:buFont typeface="Lato"/>
              <a:buNone/>
              <a:defRPr sz="3600" b="1" i="0" u="none" strike="noStrike" cap="none">
                <a:solidFill>
                  <a:srgbClr val="45A7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5" name="Google Shape;105;p36"/>
          <p:cNvSpPr txBox="1"/>
          <p:nvPr/>
        </p:nvSpPr>
        <p:spPr>
          <a:xfrm>
            <a:off x="150920" y="772357"/>
            <a:ext cx="594804" cy="26740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Lato"/>
                <a:ea typeface="Lato"/>
                <a:cs typeface="Lato"/>
                <a:sym typeface="Lato"/>
              </a:rPr>
              <a:t>‹#›</a:t>
            </a:fld>
            <a:endParaRPr sz="1200" b="1" i="0" u="none" strike="noStrike" cap="none">
              <a:solidFill>
                <a:schemeClr val="lt1"/>
              </a:solidFill>
              <a:latin typeface="Lato"/>
              <a:ea typeface="Lato"/>
              <a:cs typeface="Lato"/>
              <a:sym typeface="Lato"/>
            </a:endParaRPr>
          </a:p>
        </p:txBody>
      </p:sp>
      <p:sp>
        <p:nvSpPr>
          <p:cNvPr id="106" name="Google Shape;106;p36"/>
          <p:cNvSpPr txBox="1"/>
          <p:nvPr/>
        </p:nvSpPr>
        <p:spPr>
          <a:xfrm>
            <a:off x="3705726" y="6566919"/>
            <a:ext cx="7640785" cy="200055"/>
          </a:xfrm>
          <a:prstGeom prst="rect">
            <a:avLst/>
          </a:prstGeom>
          <a:noFill/>
          <a:ln>
            <a:noFill/>
          </a:ln>
        </p:spPr>
        <p:txBody>
          <a:bodyPr spcFirstLastPara="1" wrap="square" lIns="91425" tIns="45700" rIns="0" bIns="4570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pic>
        <p:nvPicPr>
          <p:cNvPr id="107" name="Google Shape;107;p36"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08" name="Google Shape;108;p36"/>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109" name="Google Shape;109;p36"/>
          <p:cNvSpPr txBox="1">
            <a:spLocks noGrp="1"/>
          </p:cNvSpPr>
          <p:nvPr>
            <p:ph type="body" idx="1"/>
          </p:nvPr>
        </p:nvSpPr>
        <p:spPr>
          <a:xfrm>
            <a:off x="5177928" y="1524000"/>
            <a:ext cx="6168900" cy="48948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36"/>
          <p:cNvSpPr>
            <a:spLocks noGrp="1"/>
          </p:cNvSpPr>
          <p:nvPr>
            <p:ph type="pic" idx="2"/>
          </p:nvPr>
        </p:nvSpPr>
        <p:spPr>
          <a:xfrm>
            <a:off x="1055350" y="1524000"/>
            <a:ext cx="3657600" cy="48921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 2/3 - 1/3  Content - Leaf Bed">
  <p:cSld name="Two Column 2/3 - 1/3 Content - Leaf Bed">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37"/>
          <p:cNvSpPr txBox="1">
            <a:spLocks noGrp="1"/>
          </p:cNvSpPr>
          <p:nvPr>
            <p:ph type="title"/>
          </p:nvPr>
        </p:nvSpPr>
        <p:spPr>
          <a:xfrm>
            <a:off x="904568" y="-24481"/>
            <a:ext cx="10449231"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5A78F"/>
              </a:buClr>
              <a:buSzPts val="3600"/>
              <a:buFont typeface="Lato"/>
              <a:buNone/>
              <a:defRPr sz="3600" b="1" i="0" u="none" strike="noStrike" cap="none">
                <a:solidFill>
                  <a:srgbClr val="45A7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37"/>
          <p:cNvSpPr txBox="1"/>
          <p:nvPr/>
        </p:nvSpPr>
        <p:spPr>
          <a:xfrm>
            <a:off x="150920" y="772357"/>
            <a:ext cx="594804" cy="26740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Lato"/>
                <a:ea typeface="Lato"/>
                <a:cs typeface="Lato"/>
                <a:sym typeface="Lato"/>
              </a:rPr>
              <a:t>‹#›</a:t>
            </a:fld>
            <a:endParaRPr sz="1200" b="1" i="0" u="none" strike="noStrike" cap="none">
              <a:solidFill>
                <a:schemeClr val="lt1"/>
              </a:solidFill>
              <a:latin typeface="Lato"/>
              <a:ea typeface="Lato"/>
              <a:cs typeface="Lato"/>
              <a:sym typeface="Lato"/>
            </a:endParaRPr>
          </a:p>
        </p:txBody>
      </p:sp>
      <p:sp>
        <p:nvSpPr>
          <p:cNvPr id="114" name="Google Shape;114;p37"/>
          <p:cNvSpPr txBox="1"/>
          <p:nvPr/>
        </p:nvSpPr>
        <p:spPr>
          <a:xfrm>
            <a:off x="3705726" y="6566919"/>
            <a:ext cx="7640785" cy="200055"/>
          </a:xfrm>
          <a:prstGeom prst="rect">
            <a:avLst/>
          </a:prstGeom>
          <a:noFill/>
          <a:ln>
            <a:noFill/>
          </a:ln>
        </p:spPr>
        <p:txBody>
          <a:bodyPr spcFirstLastPara="1" wrap="square" lIns="91425" tIns="45700" rIns="0" bIns="45700"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pic>
        <p:nvPicPr>
          <p:cNvPr id="115" name="Google Shape;115;p37"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16" name="Google Shape;116;p37"/>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117" name="Google Shape;117;p37"/>
          <p:cNvSpPr txBox="1">
            <a:spLocks noGrp="1"/>
          </p:cNvSpPr>
          <p:nvPr>
            <p:ph type="body" idx="1"/>
          </p:nvPr>
        </p:nvSpPr>
        <p:spPr>
          <a:xfrm>
            <a:off x="892366" y="1524000"/>
            <a:ext cx="6168900" cy="4892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37"/>
          <p:cNvSpPr>
            <a:spLocks noGrp="1"/>
          </p:cNvSpPr>
          <p:nvPr>
            <p:ph type="pic" idx="2"/>
          </p:nvPr>
        </p:nvSpPr>
        <p:spPr>
          <a:xfrm>
            <a:off x="7760650" y="1524000"/>
            <a:ext cx="3657600" cy="48921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andard Divider">
  <p:cSld name="Standard Divider">
    <p:bg>
      <p:bgPr>
        <a:solidFill>
          <a:schemeClr val="lt2"/>
        </a:solidFill>
        <a:effectLst/>
      </p:bgPr>
    </p:bg>
    <p:spTree>
      <p:nvGrpSpPr>
        <p:cNvPr id="1" name="Shape 119"/>
        <p:cNvGrpSpPr/>
        <p:nvPr/>
      </p:nvGrpSpPr>
      <p:grpSpPr>
        <a:xfrm>
          <a:off x="0" y="0"/>
          <a:ext cx="0" cy="0"/>
          <a:chOff x="0" y="0"/>
          <a:chExt cx="0" cy="0"/>
        </a:xfrm>
      </p:grpSpPr>
      <p:pic>
        <p:nvPicPr>
          <p:cNvPr id="120" name="Google Shape;120;p3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1" name="Google Shape;121;p38"/>
          <p:cNvSpPr txBox="1">
            <a:spLocks noGrp="1"/>
          </p:cNvSpPr>
          <p:nvPr>
            <p:ph type="title"/>
          </p:nvPr>
        </p:nvSpPr>
        <p:spPr>
          <a:xfrm>
            <a:off x="1180729" y="1447060"/>
            <a:ext cx="10157843" cy="33380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E70"/>
              </a:buClr>
              <a:buSzPts val="5000"/>
              <a:buFont typeface="Lato Black"/>
              <a:buNone/>
              <a:defRPr sz="5000" b="1" i="0" u="none" strike="noStrike" cap="none">
                <a:solidFill>
                  <a:srgbClr val="004E7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22" name="Google Shape;122;p38"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23" name="Google Shape;123;p38"/>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lternate Divider">
  <p:cSld name="Alternate Divider">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39"/>
          <p:cNvSpPr txBox="1">
            <a:spLocks noGrp="1"/>
          </p:cNvSpPr>
          <p:nvPr>
            <p:ph type="title"/>
          </p:nvPr>
        </p:nvSpPr>
        <p:spPr>
          <a:xfrm>
            <a:off x="2004969" y="973123"/>
            <a:ext cx="7189365" cy="5352175"/>
          </a:xfrm>
          <a:prstGeom prst="rect">
            <a:avLst/>
          </a:prstGeom>
          <a:noFill/>
          <a:ln>
            <a:noFill/>
          </a:ln>
        </p:spPr>
        <p:txBody>
          <a:bodyPr spcFirstLastPara="1" wrap="square" lIns="91425" tIns="45700" rIns="91425" bIns="45700" anchor="ctr" anchorCtr="0">
            <a:normAutofit/>
          </a:bodyPr>
          <a:lstStyle>
            <a:lvl1pPr marR="0" lvl="0" algn="ctr" rtl="0">
              <a:lnSpc>
                <a:spcPct val="120000"/>
              </a:lnSpc>
              <a:spcBef>
                <a:spcPts val="0"/>
              </a:spcBef>
              <a:spcAft>
                <a:spcPts val="0"/>
              </a:spcAft>
              <a:buClr>
                <a:schemeClr val="lt1"/>
              </a:buClr>
              <a:buSzPts val="2600"/>
              <a:buFont typeface="Lato"/>
              <a:buNone/>
              <a:defRPr sz="26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26" name="Google Shape;126;p39"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27" name="Google Shape;127;p39"/>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D8D8D8"/>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s">
  <p:cSld name="Title and Two Colums">
    <p:spTree>
      <p:nvGrpSpPr>
        <p:cNvPr id="1" name="Shape 17"/>
        <p:cNvGrpSpPr/>
        <p:nvPr/>
      </p:nvGrpSpPr>
      <p:grpSpPr>
        <a:xfrm>
          <a:off x="0" y="0"/>
          <a:ext cx="0" cy="0"/>
          <a:chOff x="0" y="0"/>
          <a:chExt cx="0" cy="0"/>
        </a:xfrm>
      </p:grpSpPr>
      <p:sp>
        <p:nvSpPr>
          <p:cNvPr id="18" name="Google Shape;18;p22"/>
          <p:cNvSpPr txBox="1">
            <a:spLocks noGrp="1"/>
          </p:cNvSpPr>
          <p:nvPr>
            <p:ph type="body" idx="1"/>
          </p:nvPr>
        </p:nvSpPr>
        <p:spPr>
          <a:xfrm>
            <a:off x="839788" y="1635625"/>
            <a:ext cx="5157787" cy="79513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1000"/>
              </a:spcBef>
              <a:spcAft>
                <a:spcPts val="0"/>
              </a:spcAft>
              <a:buClr>
                <a:srgbClr val="000000"/>
              </a:buClr>
              <a:buSzPts val="3200"/>
              <a:buFont typeface="Arial"/>
              <a:buNone/>
              <a:defRPr sz="3200" b="1" i="0" u="none" strike="noStrike" cap="none">
                <a:solidFill>
                  <a:schemeClr val="accent6"/>
                </a:solidFill>
                <a:latin typeface="Arial"/>
                <a:ea typeface="Arial"/>
                <a:cs typeface="Arial"/>
                <a:sym typeface="Arial"/>
              </a:defRPr>
            </a:lvl1pPr>
            <a:lvl2pPr marL="914400" marR="0" lvl="1" indent="-228600" algn="l" rtl="0">
              <a:lnSpc>
                <a:spcPct val="90000"/>
              </a:lnSpc>
              <a:spcBef>
                <a:spcPts val="5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lnSpc>
                <a:spcPct val="90000"/>
              </a:lnSpc>
              <a:spcBef>
                <a:spcPts val="5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lnSpc>
                <a:spcPct val="90000"/>
              </a:lnSpc>
              <a:spcBef>
                <a:spcPts val="5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lnSpc>
                <a:spcPct val="90000"/>
              </a:lnSpc>
              <a:spcBef>
                <a:spcPts val="5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9pPr>
          </a:lstStyle>
          <a:p>
            <a:endParaRPr/>
          </a:p>
        </p:txBody>
      </p:sp>
      <p:sp>
        <p:nvSpPr>
          <p:cNvPr id="19" name="Google Shape;19;p22"/>
          <p:cNvSpPr txBox="1">
            <a:spLocks noGrp="1"/>
          </p:cNvSpPr>
          <p:nvPr>
            <p:ph type="body" idx="2"/>
          </p:nvPr>
        </p:nvSpPr>
        <p:spPr>
          <a:xfrm>
            <a:off x="839788" y="2430755"/>
            <a:ext cx="5157787" cy="353833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22"/>
          <p:cNvSpPr txBox="1">
            <a:spLocks noGrp="1"/>
          </p:cNvSpPr>
          <p:nvPr>
            <p:ph type="body" idx="3"/>
          </p:nvPr>
        </p:nvSpPr>
        <p:spPr>
          <a:xfrm>
            <a:off x="6172200" y="1635625"/>
            <a:ext cx="5183188" cy="795130"/>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90000"/>
              </a:lnSpc>
              <a:spcBef>
                <a:spcPts val="1000"/>
              </a:spcBef>
              <a:spcAft>
                <a:spcPts val="0"/>
              </a:spcAft>
              <a:buClr>
                <a:srgbClr val="000000"/>
              </a:buClr>
              <a:buSzPts val="3200"/>
              <a:buFont typeface="Arial"/>
              <a:buNone/>
              <a:defRPr sz="3200" b="1" i="0" u="none" strike="noStrike" cap="none">
                <a:solidFill>
                  <a:schemeClr val="accent6"/>
                </a:solidFill>
                <a:latin typeface="Arial"/>
                <a:ea typeface="Arial"/>
                <a:cs typeface="Arial"/>
                <a:sym typeface="Arial"/>
              </a:defRPr>
            </a:lvl1pPr>
            <a:lvl2pPr marL="914400" marR="0" lvl="1" indent="-228600" algn="l" rtl="0">
              <a:lnSpc>
                <a:spcPct val="90000"/>
              </a:lnSpc>
              <a:spcBef>
                <a:spcPts val="5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lnSpc>
                <a:spcPct val="90000"/>
              </a:lnSpc>
              <a:spcBef>
                <a:spcPts val="5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lnSpc>
                <a:spcPct val="90000"/>
              </a:lnSpc>
              <a:spcBef>
                <a:spcPts val="5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lnSpc>
                <a:spcPct val="90000"/>
              </a:lnSpc>
              <a:spcBef>
                <a:spcPts val="5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rgbClr val="000000"/>
                </a:solidFill>
                <a:latin typeface="Arial"/>
                <a:ea typeface="Arial"/>
                <a:cs typeface="Arial"/>
                <a:sym typeface="Arial"/>
              </a:defRPr>
            </a:lvl9pPr>
          </a:lstStyle>
          <a:p>
            <a:endParaRPr/>
          </a:p>
        </p:txBody>
      </p:sp>
      <p:sp>
        <p:nvSpPr>
          <p:cNvPr id="21" name="Google Shape;21;p22"/>
          <p:cNvSpPr txBox="1">
            <a:spLocks noGrp="1"/>
          </p:cNvSpPr>
          <p:nvPr>
            <p:ph type="body" idx="4"/>
          </p:nvPr>
        </p:nvSpPr>
        <p:spPr>
          <a:xfrm>
            <a:off x="6172200" y="2430755"/>
            <a:ext cx="5183188" cy="353833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2" name="Google Shape;22;p22"/>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22"/>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rgbClr val="00594F"/>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Alternate Divider 2">
  <p:cSld name="Alternate Divider 2">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40"/>
          <p:cNvSpPr txBox="1">
            <a:spLocks noGrp="1"/>
          </p:cNvSpPr>
          <p:nvPr>
            <p:ph type="title"/>
          </p:nvPr>
        </p:nvSpPr>
        <p:spPr>
          <a:xfrm>
            <a:off x="2004969" y="973123"/>
            <a:ext cx="7189365" cy="5352175"/>
          </a:xfrm>
          <a:prstGeom prst="rect">
            <a:avLst/>
          </a:prstGeom>
          <a:noFill/>
          <a:ln>
            <a:noFill/>
          </a:ln>
        </p:spPr>
        <p:txBody>
          <a:bodyPr spcFirstLastPara="1" wrap="square" lIns="91425" tIns="45700" rIns="91425" bIns="45700" anchor="ctr" anchorCtr="0">
            <a:normAutofit/>
          </a:bodyPr>
          <a:lstStyle>
            <a:lvl1pPr marR="0" lvl="0" algn="ctr" rtl="0">
              <a:lnSpc>
                <a:spcPct val="120000"/>
              </a:lnSpc>
              <a:spcBef>
                <a:spcPts val="0"/>
              </a:spcBef>
              <a:spcAft>
                <a:spcPts val="0"/>
              </a:spcAft>
              <a:buClr>
                <a:schemeClr val="lt1"/>
              </a:buClr>
              <a:buSzPts val="2600"/>
              <a:buFont typeface="Lato"/>
              <a:buNone/>
              <a:defRPr sz="26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30" name="Google Shape;130;p40"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131" name="Google Shape;131;p40"/>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D8D8D8"/>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ull Screen Image w Copyright - Leaf Cluster">
  <p:cSld name="Full Screen Image w Copyright - Leaf Cluster">
    <p:bg>
      <p:bgPr>
        <a:solidFill>
          <a:schemeClr val="lt1"/>
        </a:solidFill>
        <a:effectLst/>
      </p:bgPr>
    </p:bg>
    <p:spTree>
      <p:nvGrpSpPr>
        <p:cNvPr id="1" name="Shape 132"/>
        <p:cNvGrpSpPr/>
        <p:nvPr/>
      </p:nvGrpSpPr>
      <p:grpSpPr>
        <a:xfrm>
          <a:off x="0" y="0"/>
          <a:ext cx="0" cy="0"/>
          <a:chOff x="0" y="0"/>
          <a:chExt cx="0" cy="0"/>
        </a:xfrm>
      </p:grpSpPr>
      <p:sp>
        <p:nvSpPr>
          <p:cNvPr id="133" name="Google Shape;133;p41"/>
          <p:cNvSpPr>
            <a:spLocks noGrp="1"/>
          </p:cNvSpPr>
          <p:nvPr>
            <p:ph type="pic" idx="2"/>
          </p:nvPr>
        </p:nvSpPr>
        <p:spPr>
          <a:xfrm>
            <a:off x="0" y="0"/>
            <a:ext cx="12192000" cy="6858000"/>
          </a:xfrm>
          <a:prstGeom prst="rect">
            <a:avLst/>
          </a:prstGeom>
          <a:noFill/>
          <a:ln>
            <a:noFill/>
          </a:ln>
        </p:spPr>
      </p:sp>
      <p:sp>
        <p:nvSpPr>
          <p:cNvPr id="134" name="Google Shape;134;p41"/>
          <p:cNvSpPr txBox="1">
            <a:spLocks noGrp="1"/>
          </p:cNvSpPr>
          <p:nvPr>
            <p:ph type="body" idx="1"/>
          </p:nvPr>
        </p:nvSpPr>
        <p:spPr>
          <a:xfrm>
            <a:off x="4481336" y="6355643"/>
            <a:ext cx="6954838" cy="372535"/>
          </a:xfrm>
          <a:prstGeom prst="rect">
            <a:avLst/>
          </a:prstGeom>
          <a:noFill/>
          <a:ln>
            <a:noFill/>
          </a:ln>
        </p:spPr>
        <p:txBody>
          <a:bodyPr spcFirstLastPara="1" wrap="square" lIns="91425" tIns="45700" rIns="91425" bIns="45700" anchor="b" anchorCtr="0">
            <a:noAutofit/>
          </a:bodyPr>
          <a:lstStyle>
            <a:lvl1pPr marL="457200" marR="0" lvl="0" indent="-228600" algn="r" rtl="0">
              <a:lnSpc>
                <a:spcPct val="90000"/>
              </a:lnSpc>
              <a:spcBef>
                <a:spcPts val="1000"/>
              </a:spcBef>
              <a:spcAft>
                <a:spcPts val="0"/>
              </a:spcAft>
              <a:buClr>
                <a:srgbClr val="FFFFFF"/>
              </a:buClr>
              <a:buSzPts val="700"/>
              <a:buFont typeface="Arial"/>
              <a:buNone/>
              <a:defRPr sz="700" b="0" i="0" u="none" strike="noStrike" cap="none">
                <a:solidFill>
                  <a:srgbClr val="FFFFFF"/>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41"/>
          <p:cNvSpPr txBox="1">
            <a:spLocks noGrp="1"/>
          </p:cNvSpPr>
          <p:nvPr>
            <p:ph type="title"/>
          </p:nvPr>
        </p:nvSpPr>
        <p:spPr>
          <a:xfrm>
            <a:off x="6105831" y="403123"/>
            <a:ext cx="5545393" cy="33692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D71"/>
              </a:buClr>
              <a:buSzPts val="3000"/>
              <a:buFont typeface="Lato Black"/>
              <a:buNone/>
              <a:defRPr sz="3000" b="1" i="0" u="none" strike="noStrike" cap="none">
                <a:solidFill>
                  <a:srgbClr val="004D71"/>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ull Screen Image w Copyright">
  <p:cSld name="Full Screen Image w Copyright">
    <p:bg>
      <p:bgPr>
        <a:solidFill>
          <a:schemeClr val="lt1"/>
        </a:solidFill>
        <a:effectLst/>
      </p:bgPr>
    </p:bg>
    <p:spTree>
      <p:nvGrpSpPr>
        <p:cNvPr id="1" name="Shape 136"/>
        <p:cNvGrpSpPr/>
        <p:nvPr/>
      </p:nvGrpSpPr>
      <p:grpSpPr>
        <a:xfrm>
          <a:off x="0" y="0"/>
          <a:ext cx="0" cy="0"/>
          <a:chOff x="0" y="0"/>
          <a:chExt cx="0" cy="0"/>
        </a:xfrm>
      </p:grpSpPr>
      <p:sp>
        <p:nvSpPr>
          <p:cNvPr id="137" name="Google Shape;137;p42"/>
          <p:cNvSpPr>
            <a:spLocks noGrp="1"/>
          </p:cNvSpPr>
          <p:nvPr>
            <p:ph type="pic" idx="2"/>
          </p:nvPr>
        </p:nvSpPr>
        <p:spPr>
          <a:xfrm>
            <a:off x="0" y="0"/>
            <a:ext cx="12192000" cy="6858000"/>
          </a:xfrm>
          <a:prstGeom prst="rect">
            <a:avLst/>
          </a:prstGeom>
          <a:noFill/>
          <a:ln>
            <a:noFill/>
          </a:ln>
        </p:spPr>
      </p:sp>
      <p:sp>
        <p:nvSpPr>
          <p:cNvPr id="138" name="Google Shape;138;p42"/>
          <p:cNvSpPr txBox="1">
            <a:spLocks noGrp="1"/>
          </p:cNvSpPr>
          <p:nvPr>
            <p:ph type="body" idx="1"/>
          </p:nvPr>
        </p:nvSpPr>
        <p:spPr>
          <a:xfrm>
            <a:off x="4481336" y="6355643"/>
            <a:ext cx="6954838" cy="372535"/>
          </a:xfrm>
          <a:prstGeom prst="rect">
            <a:avLst/>
          </a:prstGeom>
          <a:noFill/>
          <a:ln>
            <a:noFill/>
          </a:ln>
        </p:spPr>
        <p:txBody>
          <a:bodyPr spcFirstLastPara="1" wrap="square" lIns="91425" tIns="45700" rIns="91425" bIns="45700" anchor="b" anchorCtr="0">
            <a:noAutofit/>
          </a:bodyPr>
          <a:lstStyle>
            <a:lvl1pPr marL="457200" marR="0" lvl="0" indent="-228600" algn="r" rtl="0">
              <a:lnSpc>
                <a:spcPct val="90000"/>
              </a:lnSpc>
              <a:spcBef>
                <a:spcPts val="1000"/>
              </a:spcBef>
              <a:spcAft>
                <a:spcPts val="0"/>
              </a:spcAft>
              <a:buClr>
                <a:srgbClr val="F2F2F2"/>
              </a:buClr>
              <a:buSzPts val="700"/>
              <a:buFont typeface="Arial"/>
              <a:buNone/>
              <a:defRPr sz="700" b="0" i="0" u="none" strike="noStrike" cap="none">
                <a:solidFill>
                  <a:srgbClr val="F2F2F2"/>
                </a:solidFill>
                <a:latin typeface="Lato"/>
                <a:ea typeface="Lato"/>
                <a:cs typeface="Lato"/>
                <a:sym typeface="Lato"/>
              </a:defRPr>
            </a:lvl1pPr>
            <a:lvl2pPr marL="914400" marR="0" lvl="1"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Lato"/>
                <a:ea typeface="Lato"/>
                <a:cs typeface="Lato"/>
                <a:sym typeface="Lato"/>
              </a:defRPr>
            </a:lvl2pPr>
            <a:lvl3pPr marL="1371600" marR="0" lvl="2"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Lato"/>
                <a:ea typeface="Lato"/>
                <a:cs typeface="Lato"/>
                <a:sym typeface="Lato"/>
              </a:defRPr>
            </a:lvl3pPr>
            <a:lvl4pPr marL="1828800" marR="0" lvl="3"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Lato"/>
                <a:ea typeface="Lato"/>
                <a:cs typeface="Lato"/>
                <a:sym typeface="Lato"/>
              </a:defRPr>
            </a:lvl4pPr>
            <a:lvl5pPr marL="2286000" marR="0" lvl="4"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Lato"/>
                <a:ea typeface="Lato"/>
                <a:cs typeface="Lato"/>
                <a:sym typeface="Lato"/>
              </a:defRPr>
            </a:lvl5pPr>
            <a:lvl6pPr marL="2743200" marR="0" lvl="5"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Calibri"/>
                <a:ea typeface="Calibri"/>
                <a:cs typeface="Calibri"/>
                <a:sym typeface="Calibri"/>
              </a:defRPr>
            </a:lvl6pPr>
            <a:lvl7pPr marL="3200400" marR="0" lvl="6"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Calibri"/>
                <a:ea typeface="Calibri"/>
                <a:cs typeface="Calibri"/>
                <a:sym typeface="Calibri"/>
              </a:defRPr>
            </a:lvl7pPr>
            <a:lvl8pPr marL="3657600" marR="0" lvl="7" indent="-273050" algn="l" rtl="0">
              <a:lnSpc>
                <a:spcPct val="90000"/>
              </a:lnSpc>
              <a:spcBef>
                <a:spcPts val="500"/>
              </a:spcBef>
              <a:spcAft>
                <a:spcPts val="0"/>
              </a:spcAft>
              <a:buClr>
                <a:schemeClr val="dk1"/>
              </a:buClr>
              <a:buSzPts val="700"/>
              <a:buFont typeface="Arial"/>
              <a:buChar char="•"/>
              <a:defRPr sz="700" b="0" i="0" u="none" strike="noStrike" cap="none">
                <a:solidFill>
                  <a:schemeClr val="dk1"/>
                </a:solidFill>
                <a:latin typeface="Calibri"/>
                <a:ea typeface="Calibri"/>
                <a:cs typeface="Calibri"/>
                <a:sym typeface="Calibri"/>
              </a:defRPr>
            </a:lvl8pPr>
            <a:lvl9pPr marL="4114800" marR="0" lvl="8" indent="-273050" algn="l" rtl="0">
              <a:lnSpc>
                <a:spcPct val="90000"/>
              </a:lnSpc>
              <a:spcBef>
                <a:spcPts val="500"/>
              </a:spcBef>
              <a:spcAft>
                <a:spcPts val="0"/>
              </a:spcAft>
              <a:buClr>
                <a:schemeClr val="dk1"/>
              </a:buClr>
              <a:buSzPts val="700"/>
              <a:buFont typeface="Lato"/>
              <a:buChar char="•"/>
              <a:defRPr sz="700" b="0" i="0" u="none" strike="noStrike" cap="none">
                <a:solidFill>
                  <a:schemeClr val="dk1"/>
                </a:solidFill>
                <a:latin typeface="Lato"/>
                <a:ea typeface="Lato"/>
                <a:cs typeface="Lato"/>
                <a:sym typeface="La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Photo-Half Background Right">
  <p:cSld name="Divider-Photo-Half Background Right">
    <p:bg>
      <p:bgPr>
        <a:solidFill>
          <a:schemeClr val="lt1"/>
        </a:solidFill>
        <a:effectLst/>
      </p:bgPr>
    </p:bg>
    <p:spTree>
      <p:nvGrpSpPr>
        <p:cNvPr id="1" name="Shape 139"/>
        <p:cNvGrpSpPr/>
        <p:nvPr/>
      </p:nvGrpSpPr>
      <p:grpSpPr>
        <a:xfrm>
          <a:off x="0" y="0"/>
          <a:ext cx="0" cy="0"/>
          <a:chOff x="0" y="0"/>
          <a:chExt cx="0" cy="0"/>
        </a:xfrm>
      </p:grpSpPr>
      <p:sp>
        <p:nvSpPr>
          <p:cNvPr id="140" name="Google Shape;140;p43"/>
          <p:cNvSpPr>
            <a:spLocks noGrp="1"/>
          </p:cNvSpPr>
          <p:nvPr>
            <p:ph type="pic" idx="2"/>
          </p:nvPr>
        </p:nvSpPr>
        <p:spPr>
          <a:xfrm>
            <a:off x="6108192" y="0"/>
            <a:ext cx="6083808" cy="6858000"/>
          </a:xfrm>
          <a:prstGeom prst="rect">
            <a:avLst/>
          </a:prstGeom>
          <a:noFill/>
          <a:ln>
            <a:noFill/>
          </a:ln>
        </p:spPr>
      </p:sp>
      <p:sp>
        <p:nvSpPr>
          <p:cNvPr id="141" name="Google Shape;141;p43"/>
          <p:cNvSpPr txBox="1">
            <a:spLocks noGrp="1"/>
          </p:cNvSpPr>
          <p:nvPr>
            <p:ph type="title"/>
          </p:nvPr>
        </p:nvSpPr>
        <p:spPr>
          <a:xfrm>
            <a:off x="531296" y="403123"/>
            <a:ext cx="5545393" cy="33692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E70"/>
              </a:buClr>
              <a:buSzPts val="3000"/>
              <a:buFont typeface="Lato Black"/>
              <a:buNone/>
              <a:defRPr sz="3000" b="1" i="0" u="none" strike="noStrike" cap="none">
                <a:solidFill>
                  <a:srgbClr val="004E7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2" name="Google Shape;142;p43"/>
          <p:cNvSpPr txBox="1">
            <a:spLocks noGrp="1"/>
          </p:cNvSpPr>
          <p:nvPr>
            <p:ph type="body" idx="1"/>
          </p:nvPr>
        </p:nvSpPr>
        <p:spPr>
          <a:xfrm>
            <a:off x="4481336" y="6355643"/>
            <a:ext cx="6954838" cy="372535"/>
          </a:xfrm>
          <a:prstGeom prst="rect">
            <a:avLst/>
          </a:prstGeom>
          <a:noFill/>
          <a:ln>
            <a:noFill/>
          </a:ln>
        </p:spPr>
        <p:txBody>
          <a:bodyPr spcFirstLastPara="1" wrap="square" lIns="91425" tIns="45700" rIns="91425" bIns="45700" anchor="b" anchorCtr="0">
            <a:noAutofit/>
          </a:bodyPr>
          <a:lstStyle>
            <a:lvl1pPr marL="457200" marR="0" lvl="0" indent="-228600" algn="r" rtl="0">
              <a:lnSpc>
                <a:spcPct val="90000"/>
              </a:lnSpc>
              <a:spcBef>
                <a:spcPts val="1000"/>
              </a:spcBef>
              <a:spcAft>
                <a:spcPts val="0"/>
              </a:spcAft>
              <a:buClr>
                <a:srgbClr val="F2F2F2"/>
              </a:buClr>
              <a:buSzPts val="700"/>
              <a:buFont typeface="Arial"/>
              <a:buNone/>
              <a:defRPr sz="700" b="0" i="0" u="none" strike="noStrike" cap="none">
                <a:solidFill>
                  <a:srgbClr val="F2F2F2"/>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Photo-Half Background Left">
  <p:cSld name="Divider-Photo-Half Background Left">
    <p:bg>
      <p:bgPr>
        <a:solidFill>
          <a:schemeClr val="lt1"/>
        </a:solidFill>
        <a:effectLst/>
      </p:bgPr>
    </p:bg>
    <p:spTree>
      <p:nvGrpSpPr>
        <p:cNvPr id="1" name="Shape 143"/>
        <p:cNvGrpSpPr/>
        <p:nvPr/>
      </p:nvGrpSpPr>
      <p:grpSpPr>
        <a:xfrm>
          <a:off x="0" y="0"/>
          <a:ext cx="0" cy="0"/>
          <a:chOff x="0" y="0"/>
          <a:chExt cx="0" cy="0"/>
        </a:xfrm>
      </p:grpSpPr>
      <p:sp>
        <p:nvSpPr>
          <p:cNvPr id="144" name="Google Shape;144;p44"/>
          <p:cNvSpPr>
            <a:spLocks noGrp="1"/>
          </p:cNvSpPr>
          <p:nvPr>
            <p:ph type="pic" idx="2"/>
          </p:nvPr>
        </p:nvSpPr>
        <p:spPr>
          <a:xfrm>
            <a:off x="0" y="0"/>
            <a:ext cx="6083808" cy="6858000"/>
          </a:xfrm>
          <a:prstGeom prst="rect">
            <a:avLst/>
          </a:prstGeom>
          <a:noFill/>
          <a:ln>
            <a:noFill/>
          </a:ln>
        </p:spPr>
      </p:sp>
      <p:sp>
        <p:nvSpPr>
          <p:cNvPr id="145" name="Google Shape;145;p44"/>
          <p:cNvSpPr txBox="1">
            <a:spLocks noGrp="1"/>
          </p:cNvSpPr>
          <p:nvPr>
            <p:ph type="title"/>
          </p:nvPr>
        </p:nvSpPr>
        <p:spPr>
          <a:xfrm>
            <a:off x="6105831" y="403123"/>
            <a:ext cx="5545393" cy="33692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E70"/>
              </a:buClr>
              <a:buSzPts val="3000"/>
              <a:buFont typeface="Lato Black"/>
              <a:buNone/>
              <a:defRPr sz="3000" b="1" i="0" u="none" strike="noStrike" cap="none">
                <a:solidFill>
                  <a:srgbClr val="004E70"/>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46" name="Google Shape;146;p44" descr="A picture containing text, vector graphics&#10;&#10;Description automatically generated"/>
          <p:cNvPicPr preferRelativeResize="0"/>
          <p:nvPr/>
        </p:nvPicPr>
        <p:blipFill rotWithShape="1">
          <a:blip r:embed="rId2">
            <a:alphaModFix/>
          </a:blip>
          <a:srcRect b="15156"/>
          <a:stretch/>
        </p:blipFill>
        <p:spPr>
          <a:xfrm>
            <a:off x="11505022" y="6179110"/>
            <a:ext cx="458043" cy="528320"/>
          </a:xfrm>
          <a:prstGeom prst="rect">
            <a:avLst/>
          </a:prstGeom>
          <a:noFill/>
          <a:ln>
            <a:noFill/>
          </a:ln>
        </p:spPr>
      </p:pic>
      <p:sp>
        <p:nvSpPr>
          <p:cNvPr id="147" name="Google Shape;147;p44"/>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Photo-Background">
  <p:cSld name="Divider-Photo-Background">
    <p:bg>
      <p:bgPr>
        <a:solidFill>
          <a:schemeClr val="lt1"/>
        </a:solidFill>
        <a:effectLst/>
      </p:bgPr>
    </p:bg>
    <p:spTree>
      <p:nvGrpSpPr>
        <p:cNvPr id="1" name="Shape 148"/>
        <p:cNvGrpSpPr/>
        <p:nvPr/>
      </p:nvGrpSpPr>
      <p:grpSpPr>
        <a:xfrm>
          <a:off x="0" y="0"/>
          <a:ext cx="0" cy="0"/>
          <a:chOff x="0" y="0"/>
          <a:chExt cx="0" cy="0"/>
        </a:xfrm>
      </p:grpSpPr>
      <p:sp>
        <p:nvSpPr>
          <p:cNvPr id="149" name="Google Shape;149;p45"/>
          <p:cNvSpPr>
            <a:spLocks noGrp="1"/>
          </p:cNvSpPr>
          <p:nvPr>
            <p:ph type="pic" idx="2"/>
          </p:nvPr>
        </p:nvSpPr>
        <p:spPr>
          <a:xfrm>
            <a:off x="0" y="0"/>
            <a:ext cx="12192000" cy="6858000"/>
          </a:xfrm>
          <a:prstGeom prst="rect">
            <a:avLst/>
          </a:prstGeom>
          <a:noFill/>
          <a:ln>
            <a:noFill/>
          </a:ln>
        </p:spPr>
      </p:sp>
      <p:sp>
        <p:nvSpPr>
          <p:cNvPr id="150" name="Google Shape;150;p45"/>
          <p:cNvSpPr txBox="1">
            <a:spLocks noGrp="1"/>
          </p:cNvSpPr>
          <p:nvPr>
            <p:ph type="body" idx="1"/>
          </p:nvPr>
        </p:nvSpPr>
        <p:spPr>
          <a:xfrm>
            <a:off x="4481336" y="6355643"/>
            <a:ext cx="6954900" cy="372600"/>
          </a:xfrm>
          <a:prstGeom prst="rect">
            <a:avLst/>
          </a:prstGeom>
          <a:noFill/>
          <a:ln>
            <a:noFill/>
          </a:ln>
        </p:spPr>
        <p:txBody>
          <a:bodyPr spcFirstLastPara="1" wrap="square" lIns="91425" tIns="45700" rIns="91425" bIns="45700" anchor="b" anchorCtr="0">
            <a:noAutofit/>
          </a:bodyPr>
          <a:lstStyle>
            <a:lvl1pPr marL="457200" marR="0" lvl="0" indent="-228600" algn="r" rtl="0">
              <a:lnSpc>
                <a:spcPct val="90000"/>
              </a:lnSpc>
              <a:spcBef>
                <a:spcPts val="1000"/>
              </a:spcBef>
              <a:spcAft>
                <a:spcPts val="0"/>
              </a:spcAft>
              <a:buClr>
                <a:srgbClr val="F2F2F2"/>
              </a:buClr>
              <a:buSzPts val="700"/>
              <a:buFont typeface="Arial"/>
              <a:buNone/>
              <a:defRPr sz="700" b="0" i="0" u="none" strike="noStrike" cap="none">
                <a:solidFill>
                  <a:srgbClr val="F2F2F2"/>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45"/>
          <p:cNvSpPr txBox="1">
            <a:spLocks noGrp="1"/>
          </p:cNvSpPr>
          <p:nvPr>
            <p:ph type="title"/>
          </p:nvPr>
        </p:nvSpPr>
        <p:spPr>
          <a:xfrm>
            <a:off x="6105831" y="403123"/>
            <a:ext cx="5545393" cy="33692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4D71"/>
              </a:buClr>
              <a:buSzPts val="3000"/>
              <a:buFont typeface="Lato Black"/>
              <a:buNone/>
              <a:defRPr sz="3000" b="1" i="0" u="none" strike="noStrike" cap="none">
                <a:solidFill>
                  <a:srgbClr val="004D71"/>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2"/>
        <p:cNvGrpSpPr/>
        <p:nvPr/>
      </p:nvGrpSpPr>
      <p:grpSpPr>
        <a:xfrm>
          <a:off x="0" y="0"/>
          <a:ext cx="0" cy="0"/>
          <a:chOff x="0" y="0"/>
          <a:chExt cx="0" cy="0"/>
        </a:xfrm>
      </p:grpSpPr>
      <p:sp>
        <p:nvSpPr>
          <p:cNvPr id="153" name="Google Shape;153;p46"/>
          <p:cNvSpPr txBox="1">
            <a:spLocks noGrp="1"/>
          </p:cNvSpPr>
          <p:nvPr>
            <p:ph type="body" idx="1"/>
          </p:nvPr>
        </p:nvSpPr>
        <p:spPr>
          <a:xfrm>
            <a:off x="838200" y="1427747"/>
            <a:ext cx="10515600" cy="47493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4" name="Google Shape;154;p46"/>
          <p:cNvSpPr txBox="1">
            <a:spLocks noGrp="1"/>
          </p:cNvSpPr>
          <p:nvPr>
            <p:ph type="title"/>
          </p:nvPr>
        </p:nvSpPr>
        <p:spPr>
          <a:xfrm>
            <a:off x="838200" y="365125"/>
            <a:ext cx="10515600" cy="7956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006359"/>
              </a:buClr>
              <a:buSzPts val="3200"/>
              <a:buFont typeface="Arial"/>
              <a:buNone/>
              <a:defRPr sz="3200" b="1" i="0" u="none" strike="noStrike" cap="none">
                <a:solidFill>
                  <a:srgbClr val="0063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5" name="Google Shape;155;p46"/>
          <p:cNvSpPr txBox="1">
            <a:spLocks noGrp="1"/>
          </p:cNvSpPr>
          <p:nvPr>
            <p:ph type="sldNum" idx="12"/>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White Background">
  <p:cSld name="White Background">
    <p:spTree>
      <p:nvGrpSpPr>
        <p:cNvPr id="1" name="Shape 156"/>
        <p:cNvGrpSpPr/>
        <p:nvPr/>
      </p:nvGrpSpPr>
      <p:grpSpPr>
        <a:xfrm>
          <a:off x="0" y="0"/>
          <a:ext cx="0" cy="0"/>
          <a:chOff x="0" y="0"/>
          <a:chExt cx="0" cy="0"/>
        </a:xfrm>
      </p:grpSpPr>
      <p:sp>
        <p:nvSpPr>
          <p:cNvPr id="157" name="Google Shape;157;p47"/>
          <p:cNvSpPr txBox="1">
            <a:spLocks noGrp="1"/>
          </p:cNvSpPr>
          <p:nvPr>
            <p:ph type="body" idx="1"/>
          </p:nvPr>
        </p:nvSpPr>
        <p:spPr>
          <a:xfrm>
            <a:off x="838200" y="540913"/>
            <a:ext cx="10515600" cy="55845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8" name="Google Shape;158;p47"/>
          <p:cNvSpPr txBox="1">
            <a:spLocks noGrp="1"/>
          </p:cNvSpPr>
          <p:nvPr>
            <p:ph type="sldNum" idx="12"/>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ight Green Background">
  <p:cSld name="Light Green Background">
    <p:spTree>
      <p:nvGrpSpPr>
        <p:cNvPr id="1" name="Shape 159"/>
        <p:cNvGrpSpPr/>
        <p:nvPr/>
      </p:nvGrpSpPr>
      <p:grpSpPr>
        <a:xfrm>
          <a:off x="0" y="0"/>
          <a:ext cx="0" cy="0"/>
          <a:chOff x="0" y="0"/>
          <a:chExt cx="0" cy="0"/>
        </a:xfrm>
      </p:grpSpPr>
      <p:sp>
        <p:nvSpPr>
          <p:cNvPr id="160" name="Google Shape;160;p48"/>
          <p:cNvSpPr txBox="1">
            <a:spLocks noGrp="1"/>
          </p:cNvSpPr>
          <p:nvPr>
            <p:ph type="body" idx="1"/>
          </p:nvPr>
        </p:nvSpPr>
        <p:spPr>
          <a:xfrm>
            <a:off x="838200" y="540913"/>
            <a:ext cx="10515600" cy="55845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500"/>
              </a:spcBef>
              <a:spcAft>
                <a:spcPts val="0"/>
              </a:spcAft>
              <a:buClr>
                <a:srgbClr val="000000"/>
              </a:buClr>
              <a:buSzPts val="1800"/>
              <a:buFont typeface="Arial"/>
              <a:buChar char="o"/>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50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1" name="Google Shape;161;p48"/>
          <p:cNvSpPr txBox="1">
            <a:spLocks noGrp="1"/>
          </p:cNvSpPr>
          <p:nvPr>
            <p:ph type="sldNum" idx="12"/>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1pPr>
            <a:lvl2pPr marL="0" marR="0" lvl="1"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2pPr>
            <a:lvl3pPr marL="0" marR="0" lvl="2"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3pPr>
            <a:lvl4pPr marL="0" marR="0" lvl="3"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4pPr>
            <a:lvl5pPr marL="0" marR="0" lvl="4"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5pPr>
            <a:lvl6pPr marL="0" marR="0" lvl="5"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6pPr>
            <a:lvl7pPr marL="0" marR="0" lvl="6"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7pPr>
            <a:lvl8pPr marL="0" marR="0" lvl="7"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8pPr>
            <a:lvl9pPr marL="0" marR="0" lvl="8" indent="0" algn="r" rtl="0">
              <a:lnSpc>
                <a:spcPct val="100000"/>
              </a:lnSpc>
              <a:spcBef>
                <a:spcPts val="0"/>
              </a:spcBef>
              <a:spcAft>
                <a:spcPts val="0"/>
              </a:spcAft>
              <a:buClr>
                <a:schemeClr val="accent2"/>
              </a:buClr>
              <a:buSzPts val="1200"/>
              <a:buFont typeface="Arial"/>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End Copyright">
  <p:cSld name="End Copyright">
    <p:spTree>
      <p:nvGrpSpPr>
        <p:cNvPr id="1" name="Shape 162"/>
        <p:cNvGrpSpPr/>
        <p:nvPr/>
      </p:nvGrpSpPr>
      <p:grpSpPr>
        <a:xfrm>
          <a:off x="0" y="0"/>
          <a:ext cx="0" cy="0"/>
          <a:chOff x="0" y="0"/>
          <a:chExt cx="0" cy="0"/>
        </a:xfrm>
      </p:grpSpPr>
      <p:sp>
        <p:nvSpPr>
          <p:cNvPr id="163" name="Google Shape;163;p49"/>
          <p:cNvSpPr txBox="1">
            <a:spLocks noGrp="1"/>
          </p:cNvSpPr>
          <p:nvPr>
            <p:ph type="sldNum" idx="12"/>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 Vines Without Text">
  <p:cSld name="Title Content - Vines Without 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23"/>
          <p:cNvSpPr txBox="1">
            <a:spLocks noGrp="1"/>
          </p:cNvSpPr>
          <p:nvPr>
            <p:ph type="title"/>
          </p:nvPr>
        </p:nvSpPr>
        <p:spPr>
          <a:xfrm>
            <a:off x="1535836" y="-34106"/>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3"/>
          <p:cNvSpPr txBox="1">
            <a:spLocks noGrp="1"/>
          </p:cNvSpPr>
          <p:nvPr>
            <p:ph type="body" idx="1"/>
          </p:nvPr>
        </p:nvSpPr>
        <p:spPr>
          <a:xfrm>
            <a:off x="1465376" y="1543400"/>
            <a:ext cx="9818100" cy="47898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7" name="Google Shape;27;p23" descr="A picture containing text, vector graphics&#10;&#10;Description automatically generated"/>
          <p:cNvPicPr preferRelativeResize="0"/>
          <p:nvPr/>
        </p:nvPicPr>
        <p:blipFill rotWithShape="1">
          <a:blip r:embed="rId3">
            <a:alphaModFix/>
          </a:blip>
          <a:srcRect b="15155"/>
          <a:stretch/>
        </p:blipFill>
        <p:spPr>
          <a:xfrm>
            <a:off x="11505022" y="6179110"/>
            <a:ext cx="458043" cy="528320"/>
          </a:xfrm>
          <a:prstGeom prst="rect">
            <a:avLst/>
          </a:prstGeom>
          <a:noFill/>
          <a:ln>
            <a:noFill/>
          </a:ln>
        </p:spPr>
      </p:pic>
      <p:sp>
        <p:nvSpPr>
          <p:cNvPr id="28" name="Google Shape;28;p23"/>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64"/>
        <p:cNvGrpSpPr/>
        <p:nvPr/>
      </p:nvGrpSpPr>
      <p:grpSpPr>
        <a:xfrm>
          <a:off x="0" y="0"/>
          <a:ext cx="0" cy="0"/>
          <a:chOff x="0" y="0"/>
          <a:chExt cx="0" cy="0"/>
        </a:xfrm>
      </p:grpSpPr>
      <p:sp>
        <p:nvSpPr>
          <p:cNvPr id="165" name="Google Shape;165;p50"/>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6" name="Google Shape;166;p50"/>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7" name="Google Shape;167;p5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8" name="Google Shape;168;p50"/>
          <p:cNvSpPr txBox="1">
            <a:spLocks noGrp="1"/>
          </p:cNvSpPr>
          <p:nvPr>
            <p:ph type="ftr" idx="11"/>
          </p:nvPr>
        </p:nvSpPr>
        <p:spPr>
          <a:xfrm>
            <a:off x="4038599" y="6356350"/>
            <a:ext cx="7272867"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5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 Vines">
  <p:cSld name="Title and Content - Vines">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45A78F"/>
              </a:buClr>
              <a:buSzPts val="3600"/>
              <a:buFont typeface="Lato"/>
              <a:buNone/>
              <a:defRPr sz="3600" b="1" i="0" u="none" strike="noStrike" cap="none">
                <a:solidFill>
                  <a:srgbClr val="45A7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31" name="Google Shape;31;p24"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32" name="Google Shape;32;p24"/>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33" name="Google Shape;33;p24"/>
          <p:cNvSpPr txBox="1">
            <a:spLocks noGrp="1"/>
          </p:cNvSpPr>
          <p:nvPr>
            <p:ph type="body" idx="1"/>
          </p:nvPr>
        </p:nvSpPr>
        <p:spPr>
          <a:xfrm>
            <a:off x="1526315" y="1497975"/>
            <a:ext cx="9818100" cy="4895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ternate Divider 3">
  <p:cSld name="Alternate Divider 3">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2004969" y="973123"/>
            <a:ext cx="7189365" cy="5352175"/>
          </a:xfrm>
          <a:prstGeom prst="rect">
            <a:avLst/>
          </a:prstGeom>
          <a:noFill/>
          <a:ln>
            <a:noFill/>
          </a:ln>
        </p:spPr>
        <p:txBody>
          <a:bodyPr spcFirstLastPara="1" wrap="square" lIns="91425" tIns="45700" rIns="91425" bIns="45700" anchor="ctr" anchorCtr="0">
            <a:normAutofit/>
          </a:bodyPr>
          <a:lstStyle>
            <a:lvl1pPr marR="0" lvl="0" algn="ctr" rtl="0">
              <a:lnSpc>
                <a:spcPct val="120000"/>
              </a:lnSpc>
              <a:spcBef>
                <a:spcPts val="0"/>
              </a:spcBef>
              <a:spcAft>
                <a:spcPts val="0"/>
              </a:spcAft>
              <a:buClr>
                <a:srgbClr val="3E4049"/>
              </a:buClr>
              <a:buSzPts val="2600"/>
              <a:buFont typeface="Lato"/>
              <a:buNone/>
              <a:defRPr sz="2600" b="0" i="0" u="none" strike="noStrike" cap="none">
                <a:solidFill>
                  <a:srgbClr val="3E4049"/>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36" name="Google Shape;36;p25"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37" name="Google Shape;37;p25"/>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ternate Title Slide">
  <p:cSld name="Alternate Title Slide">
    <p:bg>
      <p:bgPr>
        <a:solidFill>
          <a:schemeClr val="lt2"/>
        </a:solidFill>
        <a:effectLst/>
      </p:bgPr>
    </p:bg>
    <p:spTree>
      <p:nvGrpSpPr>
        <p:cNvPr id="1" name="Shape 38"/>
        <p:cNvGrpSpPr/>
        <p:nvPr/>
      </p:nvGrpSpPr>
      <p:grpSpPr>
        <a:xfrm>
          <a:off x="0" y="0"/>
          <a:ext cx="0" cy="0"/>
          <a:chOff x="0" y="0"/>
          <a:chExt cx="0" cy="0"/>
        </a:xfrm>
      </p:grpSpPr>
      <p:pic>
        <p:nvPicPr>
          <p:cNvPr id="39" name="Google Shape;39;p26" descr="A picture containing aircraft, balloon, transport&#10;&#10;Description automatically generated"/>
          <p:cNvPicPr preferRelativeResize="0"/>
          <p:nvPr/>
        </p:nvPicPr>
        <p:blipFill rotWithShape="1">
          <a:blip r:embed="rId2">
            <a:alphaModFix/>
          </a:blip>
          <a:srcRect/>
          <a:stretch/>
        </p:blipFill>
        <p:spPr>
          <a:xfrm>
            <a:off x="92364" y="0"/>
            <a:ext cx="12099636" cy="7864763"/>
          </a:xfrm>
          <a:prstGeom prst="rect">
            <a:avLst/>
          </a:prstGeom>
          <a:noFill/>
          <a:ln>
            <a:noFill/>
          </a:ln>
        </p:spPr>
      </p:pic>
      <p:sp>
        <p:nvSpPr>
          <p:cNvPr id="40" name="Google Shape;40;p26"/>
          <p:cNvSpPr txBox="1">
            <a:spLocks noGrp="1"/>
          </p:cNvSpPr>
          <p:nvPr>
            <p:ph type="ctrTitle"/>
          </p:nvPr>
        </p:nvSpPr>
        <p:spPr>
          <a:xfrm>
            <a:off x="2189018" y="971342"/>
            <a:ext cx="9144000" cy="115738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00A7E1"/>
              </a:buClr>
              <a:buSzPts val="4000"/>
              <a:buFont typeface="Lato"/>
              <a:buNone/>
              <a:defRPr sz="4000" b="1" i="0" u="none" strike="noStrike" cap="none">
                <a:solidFill>
                  <a:srgbClr val="00A7E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6"/>
          <p:cNvSpPr txBox="1">
            <a:spLocks noGrp="1"/>
          </p:cNvSpPr>
          <p:nvPr>
            <p:ph type="subTitle" idx="1"/>
          </p:nvPr>
        </p:nvSpPr>
        <p:spPr>
          <a:xfrm>
            <a:off x="2198255" y="2375389"/>
            <a:ext cx="5617500" cy="3957900"/>
          </a:xfrm>
          <a:prstGeom prst="rect">
            <a:avLst/>
          </a:prstGeom>
          <a:noFill/>
          <a:ln>
            <a:noFill/>
          </a:ln>
        </p:spPr>
        <p:txBody>
          <a:bodyPr spcFirstLastPara="1" wrap="square" lIns="91425" tIns="45700" rIns="91425" bIns="45700" anchor="t" anchorCtr="0">
            <a:normAutofit/>
          </a:bodyPr>
          <a:lstStyle>
            <a:lvl1pPr marR="0" lvl="0" algn="l" rtl="0">
              <a:lnSpc>
                <a:spcPct val="150000"/>
              </a:lnSpc>
              <a:spcBef>
                <a:spcPts val="0"/>
              </a:spcBef>
              <a:spcAft>
                <a:spcPts val="0"/>
              </a:spcAft>
              <a:buClr>
                <a:srgbClr val="163E62"/>
              </a:buClr>
              <a:buSzPts val="2800"/>
              <a:buFont typeface="Arial"/>
              <a:buNone/>
              <a:defRPr sz="2800" b="0" i="0" u="none" strike="noStrike" cap="none">
                <a:solidFill>
                  <a:srgbClr val="163E62"/>
                </a:solidFill>
                <a:latin typeface="Lato"/>
                <a:ea typeface="Lato"/>
                <a:cs typeface="Lato"/>
                <a:sym typeface="Lato"/>
              </a:defRPr>
            </a:lvl1pPr>
            <a:lvl2pPr marR="0" lvl="1"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42" name="Google Shape;42;p26" descr="A picture containing text, vector graphics&#10;&#10;Description automatically generated"/>
          <p:cNvPicPr preferRelativeResize="0"/>
          <p:nvPr/>
        </p:nvPicPr>
        <p:blipFill rotWithShape="1">
          <a:blip r:embed="rId3">
            <a:alphaModFix/>
          </a:blip>
          <a:srcRect/>
          <a:stretch/>
        </p:blipFill>
        <p:spPr>
          <a:xfrm>
            <a:off x="345199" y="430205"/>
            <a:ext cx="1605885" cy="2183685"/>
          </a:xfrm>
          <a:prstGeom prst="rect">
            <a:avLst/>
          </a:prstGeom>
          <a:noFill/>
          <a:ln>
            <a:noFill/>
          </a:ln>
        </p:spPr>
      </p:pic>
      <p:sp>
        <p:nvSpPr>
          <p:cNvPr id="43" name="Google Shape;43;p26"/>
          <p:cNvSpPr txBox="1"/>
          <p:nvPr/>
        </p:nvSpPr>
        <p:spPr>
          <a:xfrm>
            <a:off x="0" y="-556181"/>
            <a:ext cx="23472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Alternate Title Slide</a:t>
            </a:r>
            <a:endParaRPr sz="1400" b="0" i="0" u="none" strike="noStrike" cap="none">
              <a:solidFill>
                <a:srgbClr val="000000"/>
              </a:solidFill>
              <a:latin typeface="Arial"/>
              <a:ea typeface="Arial"/>
              <a:cs typeface="Arial"/>
              <a:sym typeface="Arial"/>
            </a:endParaRPr>
          </a:p>
        </p:txBody>
      </p:sp>
      <p:sp>
        <p:nvSpPr>
          <p:cNvPr id="44" name="Google Shape;44;p26"/>
          <p:cNvSpPr txBox="1">
            <a:spLocks noGrp="1"/>
          </p:cNvSpPr>
          <p:nvPr>
            <p:ph type="body" idx="2"/>
          </p:nvPr>
        </p:nvSpPr>
        <p:spPr>
          <a:xfrm>
            <a:off x="8210550" y="2375389"/>
            <a:ext cx="3099000" cy="3965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1" i="0" u="none" strike="noStrike" cap="none">
                <a:solidFill>
                  <a:schemeClr val="dk1"/>
                </a:solidFill>
                <a:latin typeface="Lato"/>
                <a:ea typeface="Lato"/>
                <a:cs typeface="Lato"/>
                <a:sym typeface="La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2pPr>
            <a:lvl3pPr marL="1371600" marR="0" lvl="2"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26"/>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ternate Title Slide 2">
  <p:cSld name="Alternate Title Slide 2">
    <p:bg>
      <p:bgPr>
        <a:solidFill>
          <a:srgbClr val="E7F1F1"/>
        </a:solidFill>
        <a:effectLst/>
      </p:bgPr>
    </p:bg>
    <p:spTree>
      <p:nvGrpSpPr>
        <p:cNvPr id="1" name="Shape 46"/>
        <p:cNvGrpSpPr/>
        <p:nvPr/>
      </p:nvGrpSpPr>
      <p:grpSpPr>
        <a:xfrm>
          <a:off x="0" y="0"/>
          <a:ext cx="0" cy="0"/>
          <a:chOff x="0" y="0"/>
          <a:chExt cx="0" cy="0"/>
        </a:xfrm>
      </p:grpSpPr>
      <p:sp>
        <p:nvSpPr>
          <p:cNvPr id="47" name="Google Shape;47;p27"/>
          <p:cNvSpPr txBox="1">
            <a:spLocks noGrp="1"/>
          </p:cNvSpPr>
          <p:nvPr>
            <p:ph type="ctrTitle"/>
          </p:nvPr>
        </p:nvSpPr>
        <p:spPr>
          <a:xfrm>
            <a:off x="2189018" y="971342"/>
            <a:ext cx="9144000" cy="115738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4BA6DE"/>
              </a:buClr>
              <a:buSzPts val="4000"/>
              <a:buFont typeface="Lato"/>
              <a:buNone/>
              <a:defRPr sz="4000" b="1" i="0" u="none" strike="noStrike" cap="none">
                <a:solidFill>
                  <a:srgbClr val="4BA6DE"/>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27"/>
          <p:cNvSpPr txBox="1">
            <a:spLocks noGrp="1"/>
          </p:cNvSpPr>
          <p:nvPr>
            <p:ph type="dt" idx="10"/>
          </p:nvPr>
        </p:nvSpPr>
        <p:spPr>
          <a:xfrm>
            <a:off x="2203298"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500" b="1" i="0" u="none" strike="noStrike" cap="none">
                <a:solidFill>
                  <a:srgbClr val="008266"/>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49" name="Google Shape;49;p27" descr="A picture containing text, vector graphics&#10;&#10;Description automatically generated"/>
          <p:cNvPicPr preferRelativeResize="0"/>
          <p:nvPr/>
        </p:nvPicPr>
        <p:blipFill rotWithShape="1">
          <a:blip r:embed="rId2">
            <a:alphaModFix/>
          </a:blip>
          <a:srcRect/>
          <a:stretch/>
        </p:blipFill>
        <p:spPr>
          <a:xfrm>
            <a:off x="345199" y="430205"/>
            <a:ext cx="1605885" cy="2183685"/>
          </a:xfrm>
          <a:prstGeom prst="rect">
            <a:avLst/>
          </a:prstGeom>
          <a:noFill/>
          <a:ln>
            <a:noFill/>
          </a:ln>
        </p:spPr>
      </p:pic>
      <p:sp>
        <p:nvSpPr>
          <p:cNvPr id="50" name="Google Shape;50;p27"/>
          <p:cNvSpPr txBox="1"/>
          <p:nvPr/>
        </p:nvSpPr>
        <p:spPr>
          <a:xfrm>
            <a:off x="0" y="-556181"/>
            <a:ext cx="23472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Alternate Title Slide 2</a:t>
            </a:r>
            <a:endParaRPr sz="1400" b="0" i="0" u="none" strike="noStrike" cap="none">
              <a:solidFill>
                <a:srgbClr val="000000"/>
              </a:solidFill>
              <a:latin typeface="Arial"/>
              <a:ea typeface="Arial"/>
              <a:cs typeface="Arial"/>
              <a:sym typeface="Arial"/>
            </a:endParaRPr>
          </a:p>
        </p:txBody>
      </p:sp>
      <p:sp>
        <p:nvSpPr>
          <p:cNvPr id="51" name="Google Shape;51;p27"/>
          <p:cNvSpPr txBox="1">
            <a:spLocks noGrp="1"/>
          </p:cNvSpPr>
          <p:nvPr>
            <p:ph type="body" idx="1"/>
          </p:nvPr>
        </p:nvSpPr>
        <p:spPr>
          <a:xfrm>
            <a:off x="8210550" y="2367813"/>
            <a:ext cx="3099134" cy="396560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1" i="0" u="none" strike="noStrike" cap="none">
                <a:solidFill>
                  <a:schemeClr val="dk1"/>
                </a:solidFill>
                <a:latin typeface="Lato"/>
                <a:ea typeface="Lato"/>
                <a:cs typeface="Lato"/>
                <a:sym typeface="La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2pPr>
            <a:lvl3pPr marL="1371600" marR="0" lvl="2"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27"/>
          <p:cNvSpPr txBox="1">
            <a:spLocks noGrp="1"/>
          </p:cNvSpPr>
          <p:nvPr>
            <p:ph type="subTitle" idx="2"/>
          </p:nvPr>
        </p:nvSpPr>
        <p:spPr>
          <a:xfrm>
            <a:off x="2198255" y="2365764"/>
            <a:ext cx="5925467" cy="3958031"/>
          </a:xfrm>
          <a:prstGeom prst="rect">
            <a:avLst/>
          </a:prstGeom>
          <a:noFill/>
          <a:ln>
            <a:noFill/>
          </a:ln>
        </p:spPr>
        <p:txBody>
          <a:bodyPr spcFirstLastPara="1" wrap="square" lIns="91425" tIns="45700" rIns="91425" bIns="45700" anchor="t" anchorCtr="0">
            <a:normAutofit/>
          </a:bodyPr>
          <a:lstStyle>
            <a:lvl1pPr marR="0" lvl="0" algn="l" rtl="0">
              <a:lnSpc>
                <a:spcPct val="150000"/>
              </a:lnSpc>
              <a:spcBef>
                <a:spcPts val="0"/>
              </a:spcBef>
              <a:spcAft>
                <a:spcPts val="0"/>
              </a:spcAft>
              <a:buClr>
                <a:srgbClr val="163E62"/>
              </a:buClr>
              <a:buSzPts val="2800"/>
              <a:buFont typeface="Arial"/>
              <a:buNone/>
              <a:defRPr sz="2800" b="0" i="0" u="none" strike="noStrike" cap="none">
                <a:solidFill>
                  <a:srgbClr val="163E62"/>
                </a:solidFill>
                <a:latin typeface="Lato"/>
                <a:ea typeface="Lato"/>
                <a:cs typeface="Lato"/>
                <a:sym typeface="Lato"/>
              </a:defRPr>
            </a:lvl1pPr>
            <a:lvl2pPr marR="0" lvl="1"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Lato"/>
                <a:ea typeface="Lato"/>
                <a:cs typeface="Lato"/>
                <a:sym typeface="Lato"/>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53" name="Google Shape;53;p27"/>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 Equal - Vines">
  <p:cSld name="Two Columns - Equal - Vine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1535836" y="-34106"/>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 name="Google Shape;56;p28"/>
          <p:cNvSpPr txBox="1">
            <a:spLocks noGrp="1"/>
          </p:cNvSpPr>
          <p:nvPr>
            <p:ph type="body" idx="1"/>
          </p:nvPr>
        </p:nvSpPr>
        <p:spPr>
          <a:xfrm>
            <a:off x="1526320" y="1497975"/>
            <a:ext cx="4616700" cy="4895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7" name="Google Shape;57;p28"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58" name="Google Shape;58;p28"/>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59" name="Google Shape;59;p28"/>
          <p:cNvSpPr txBox="1">
            <a:spLocks noGrp="1"/>
          </p:cNvSpPr>
          <p:nvPr>
            <p:ph type="body" idx="2"/>
          </p:nvPr>
        </p:nvSpPr>
        <p:spPr>
          <a:xfrm>
            <a:off x="6728945" y="1497975"/>
            <a:ext cx="4616700" cy="48951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1/3-2/3 Content - Vines">
  <p:cSld name="Two Column 1/3-2/3 Content - Vine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1535836" y="-34106"/>
            <a:ext cx="9817963" cy="1242874"/>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00A98F"/>
              </a:buClr>
              <a:buSzPts val="3600"/>
              <a:buFont typeface="Lato"/>
              <a:buNone/>
              <a:defRPr sz="3600" b="1" i="0" u="none" strike="noStrike" cap="none">
                <a:solidFill>
                  <a:srgbClr val="00A98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9"/>
          <p:cNvSpPr txBox="1">
            <a:spLocks noGrp="1"/>
          </p:cNvSpPr>
          <p:nvPr>
            <p:ph type="body" idx="1"/>
          </p:nvPr>
        </p:nvSpPr>
        <p:spPr>
          <a:xfrm>
            <a:off x="5453349" y="1524000"/>
            <a:ext cx="5893500" cy="4894800"/>
          </a:xfrm>
          <a:prstGeom prst="rect">
            <a:avLst/>
          </a:prstGeom>
          <a:noFill/>
          <a:ln>
            <a:noFill/>
          </a:ln>
        </p:spPr>
        <p:txBody>
          <a:bodyPr spcFirstLastPara="1" wrap="square" lIns="91425" tIns="45700" rIns="91425" bIns="45700" anchor="t" anchorCtr="0">
            <a:noAutofit/>
          </a:bodyPr>
          <a:lstStyle>
            <a:lvl1pPr marL="457200" marR="0" lvl="0" indent="-389255" algn="l" rtl="0">
              <a:lnSpc>
                <a:spcPct val="100000"/>
              </a:lnSpc>
              <a:spcBef>
                <a:spcPts val="1000"/>
              </a:spcBef>
              <a:spcAft>
                <a:spcPts val="0"/>
              </a:spcAft>
              <a:buClr>
                <a:srgbClr val="00A7E1"/>
              </a:buClr>
              <a:buSzPts val="2530"/>
              <a:buFont typeface="Noto Sans Symbols"/>
              <a:buChar char="▪"/>
              <a:defRPr sz="2200" b="0" i="0" u="none" strike="noStrike" cap="none">
                <a:solidFill>
                  <a:schemeClr val="dk1"/>
                </a:solidFill>
                <a:latin typeface="Lato"/>
                <a:ea typeface="Lato"/>
                <a:cs typeface="Lato"/>
                <a:sym typeface="Lato"/>
              </a:defRPr>
            </a:lvl1pPr>
            <a:lvl2pPr marL="914400" marR="0" lvl="1" indent="-374650" algn="l" rtl="0">
              <a:lnSpc>
                <a:spcPct val="90000"/>
              </a:lnSpc>
              <a:spcBef>
                <a:spcPts val="500"/>
              </a:spcBef>
              <a:spcAft>
                <a:spcPts val="0"/>
              </a:spcAft>
              <a:buClr>
                <a:srgbClr val="00A7E1"/>
              </a:buClr>
              <a:buSzPts val="2300"/>
              <a:buFont typeface="Arial"/>
              <a:buChar char="•"/>
              <a:defRPr sz="2000" b="0" i="0" u="none" strike="noStrike" cap="none">
                <a:solidFill>
                  <a:schemeClr val="dk1"/>
                </a:solidFill>
                <a:latin typeface="Lato"/>
                <a:ea typeface="Lato"/>
                <a:cs typeface="Lato"/>
                <a:sym typeface="Lato"/>
              </a:defRPr>
            </a:lvl2pPr>
            <a:lvl3pPr marL="1371600" marR="0" lvl="2" indent="-342900" algn="l" rtl="0">
              <a:lnSpc>
                <a:spcPct val="90000"/>
              </a:lnSpc>
              <a:spcBef>
                <a:spcPts val="500"/>
              </a:spcBef>
              <a:spcAft>
                <a:spcPts val="0"/>
              </a:spcAft>
              <a:buClr>
                <a:srgbClr val="00A7E1"/>
              </a:buClr>
              <a:buSzPts val="1800"/>
              <a:buFont typeface="Arial"/>
              <a:buChar char="•"/>
              <a:defRPr sz="1800" b="0" i="0" u="none" strike="noStrike" cap="none">
                <a:solidFill>
                  <a:schemeClr val="dk1"/>
                </a:solidFill>
                <a:latin typeface="Lato"/>
                <a:ea typeface="Lato"/>
                <a:cs typeface="Lato"/>
                <a:sym typeface="Lato"/>
              </a:defRPr>
            </a:lvl3pPr>
            <a:lvl4pPr marL="1828800" marR="0" lvl="3"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90000"/>
              </a:lnSpc>
              <a:spcBef>
                <a:spcPts val="500"/>
              </a:spcBef>
              <a:spcAft>
                <a:spcPts val="0"/>
              </a:spcAft>
              <a:buClr>
                <a:srgbClr val="00A7E1"/>
              </a:buClr>
              <a:buSzPts val="1600"/>
              <a:buFont typeface="Arial"/>
              <a:buChar char="•"/>
              <a:defRPr sz="16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63" name="Google Shape;63;p29" descr="A picture containing text, vector graphics&#10;&#10;Description automatically generated"/>
          <p:cNvPicPr preferRelativeResize="0"/>
          <p:nvPr/>
        </p:nvPicPr>
        <p:blipFill rotWithShape="1">
          <a:blip r:embed="rId3">
            <a:alphaModFix/>
          </a:blip>
          <a:srcRect b="15156"/>
          <a:stretch/>
        </p:blipFill>
        <p:spPr>
          <a:xfrm>
            <a:off x="11505022" y="6179110"/>
            <a:ext cx="458043" cy="528320"/>
          </a:xfrm>
          <a:prstGeom prst="rect">
            <a:avLst/>
          </a:prstGeom>
          <a:noFill/>
          <a:ln>
            <a:noFill/>
          </a:ln>
        </p:spPr>
      </p:pic>
      <p:sp>
        <p:nvSpPr>
          <p:cNvPr id="64" name="Google Shape;64;p29"/>
          <p:cNvSpPr txBox="1"/>
          <p:nvPr/>
        </p:nvSpPr>
        <p:spPr>
          <a:xfrm>
            <a:off x="5824330" y="6533360"/>
            <a:ext cx="5521327" cy="200055"/>
          </a:xfrm>
          <a:prstGeom prst="rect">
            <a:avLst/>
          </a:prstGeom>
          <a:noFill/>
          <a:ln>
            <a:noFill/>
          </a:ln>
        </p:spPr>
        <p:txBody>
          <a:bodyPr spcFirstLastPara="1" wrap="square" lIns="91425" tIns="45700" rIns="0" bIns="45700" anchor="b" anchorCtr="0">
            <a:spAutoFit/>
          </a:bodyPr>
          <a:lstStyle/>
          <a:p>
            <a:pPr marL="0" marR="0" lvl="0" indent="0" algn="r" rtl="0">
              <a:lnSpc>
                <a:spcPct val="100000"/>
              </a:lnSpc>
              <a:spcBef>
                <a:spcPts val="0"/>
              </a:spcBef>
              <a:spcAft>
                <a:spcPts val="0"/>
              </a:spcAft>
              <a:buClr>
                <a:srgbClr val="000000"/>
              </a:buClr>
              <a:buSzPts val="700"/>
              <a:buFont typeface="Arial"/>
              <a:buNone/>
            </a:pPr>
            <a:r>
              <a:rPr lang="en-US" sz="700" b="0" i="0" u="none" strike="noStrike" cap="none">
                <a:solidFill>
                  <a:srgbClr val="7F7F7F"/>
                </a:solidFill>
                <a:latin typeface="Lato"/>
                <a:ea typeface="Lato"/>
                <a:cs typeface="Lato"/>
                <a:sym typeface="Lato"/>
              </a:rPr>
              <a:t>©2022 Carnegie Foundation for the Advancement of Teaching. All rights reserved.</a:t>
            </a:r>
            <a:endParaRPr sz="1400" b="0" i="0" u="none" strike="noStrike" cap="none">
              <a:solidFill>
                <a:srgbClr val="000000"/>
              </a:solidFill>
              <a:latin typeface="Arial"/>
              <a:ea typeface="Arial"/>
              <a:cs typeface="Arial"/>
              <a:sym typeface="Arial"/>
            </a:endParaRPr>
          </a:p>
        </p:txBody>
      </p:sp>
      <p:sp>
        <p:nvSpPr>
          <p:cNvPr id="65" name="Google Shape;65;p29"/>
          <p:cNvSpPr>
            <a:spLocks noGrp="1"/>
          </p:cNvSpPr>
          <p:nvPr>
            <p:ph type="pic" idx="2"/>
          </p:nvPr>
        </p:nvSpPr>
        <p:spPr>
          <a:xfrm>
            <a:off x="1629500" y="1524000"/>
            <a:ext cx="3657600" cy="48921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2">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ftr" idx="11"/>
          </p:nvPr>
        </p:nvSpPr>
        <p:spPr>
          <a:xfrm>
            <a:off x="4038599" y="6356350"/>
            <a:ext cx="7272867" cy="36512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700" b="0" i="0" u="none" strike="noStrike" cap="none">
                <a:solidFill>
                  <a:srgbClr val="7F7F7F"/>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a:spLocks noGrp="1"/>
          </p:cNvSpPr>
          <p:nvPr>
            <p:ph type="ctrTitle"/>
          </p:nvPr>
        </p:nvSpPr>
        <p:spPr>
          <a:xfrm>
            <a:off x="1524000" y="4648199"/>
            <a:ext cx="9144000" cy="156972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4BA6DE"/>
              </a:buClr>
              <a:buSzPct val="143369"/>
              <a:buFont typeface="Lato"/>
              <a:buNone/>
            </a:pPr>
            <a:r>
              <a:rPr lang="en-US"/>
              <a:t>Using A Classification Method Through The Decision Tree</a:t>
            </a:r>
            <a:br>
              <a:rPr lang="en-US"/>
            </a:br>
            <a:r>
              <a:rPr lang="en-US" sz="3100" b="0">
                <a:solidFill>
                  <a:schemeClr val="dk1"/>
                </a:solidFill>
              </a:rPr>
              <a:t>Mai Anh Bui</a:t>
            </a:r>
            <a:endParaRPr sz="3100" b="0">
              <a:solidFill>
                <a:schemeClr val="dk1"/>
              </a:solidFill>
            </a:endParaRPr>
          </a:p>
        </p:txBody>
      </p:sp>
      <p:sp>
        <p:nvSpPr>
          <p:cNvPr id="176" name="Google Shape;176;p1"/>
          <p:cNvSpPr txBox="1">
            <a:spLocks noGrp="1"/>
          </p:cNvSpPr>
          <p:nvPr>
            <p:ph type="dt" idx="10"/>
          </p:nvPr>
        </p:nvSpPr>
        <p:spPr>
          <a:xfrm>
            <a:off x="4771008" y="6356350"/>
            <a:ext cx="2743200" cy="365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5/11/22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0"/>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
        <p:nvSpPr>
          <p:cNvPr id="293" name="Google Shape;293;p10"/>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A decision tree example</a:t>
            </a:r>
            <a:endParaRPr/>
          </a:p>
        </p:txBody>
      </p:sp>
      <p:sp>
        <p:nvSpPr>
          <p:cNvPr id="294" name="Google Shape;294;p10"/>
          <p:cNvSpPr/>
          <p:nvPr/>
        </p:nvSpPr>
        <p:spPr>
          <a:xfrm>
            <a:off x="3733218" y="1171596"/>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295" name="Google Shape;295;p10"/>
          <p:cNvCxnSpPr>
            <a:stCxn id="294" idx="4"/>
          </p:cNvCxnSpPr>
          <p:nvPr/>
        </p:nvCxnSpPr>
        <p:spPr>
          <a:xfrm flipH="1">
            <a:off x="3178420" y="2032057"/>
            <a:ext cx="1746600" cy="1009500"/>
          </a:xfrm>
          <a:prstGeom prst="straightConnector1">
            <a:avLst/>
          </a:prstGeom>
          <a:noFill/>
          <a:ln w="9525" cap="flat" cmpd="sng">
            <a:solidFill>
              <a:srgbClr val="562E67"/>
            </a:solidFill>
            <a:prstDash val="solid"/>
            <a:round/>
            <a:headEnd type="none" w="sm" len="sm"/>
            <a:tailEnd type="none" w="sm" len="sm"/>
          </a:ln>
        </p:spPr>
      </p:cxnSp>
      <p:cxnSp>
        <p:nvCxnSpPr>
          <p:cNvPr id="296" name="Google Shape;296;p10"/>
          <p:cNvCxnSpPr/>
          <p:nvPr/>
        </p:nvCxnSpPr>
        <p:spPr>
          <a:xfrm>
            <a:off x="4925020" y="2032057"/>
            <a:ext cx="1941816" cy="988889"/>
          </a:xfrm>
          <a:prstGeom prst="straightConnector1">
            <a:avLst/>
          </a:prstGeom>
          <a:noFill/>
          <a:ln w="9525" cap="flat" cmpd="sng">
            <a:solidFill>
              <a:srgbClr val="562E67"/>
            </a:solidFill>
            <a:prstDash val="solid"/>
            <a:round/>
            <a:headEnd type="none" w="sm" len="sm"/>
            <a:tailEnd type="none" w="sm" len="sm"/>
          </a:ln>
        </p:spPr>
      </p:cxnSp>
      <p:sp>
        <p:nvSpPr>
          <p:cNvPr id="297" name="Google Shape;297;p10"/>
          <p:cNvSpPr txBox="1"/>
          <p:nvPr/>
        </p:nvSpPr>
        <p:spPr>
          <a:xfrm>
            <a:off x="2682721" y="2169840"/>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 30</a:t>
            </a:r>
            <a:endParaRPr/>
          </a:p>
        </p:txBody>
      </p:sp>
      <p:sp>
        <p:nvSpPr>
          <p:cNvPr id="298" name="Google Shape;298;p10"/>
          <p:cNvSpPr txBox="1"/>
          <p:nvPr/>
        </p:nvSpPr>
        <p:spPr>
          <a:xfrm>
            <a:off x="6212430" y="2169840"/>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&gt; 30</a:t>
            </a:r>
            <a:endParaRPr/>
          </a:p>
        </p:txBody>
      </p:sp>
      <p:sp>
        <p:nvSpPr>
          <p:cNvPr id="299" name="Google Shape;299;p10"/>
          <p:cNvSpPr txBox="1"/>
          <p:nvPr/>
        </p:nvSpPr>
        <p:spPr>
          <a:xfrm>
            <a:off x="4467820" y="1448418"/>
            <a:ext cx="142810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Age</a:t>
            </a:r>
            <a:endParaRPr/>
          </a:p>
        </p:txBody>
      </p:sp>
      <p:sp>
        <p:nvSpPr>
          <p:cNvPr id="300" name="Google Shape;300;p10"/>
          <p:cNvSpPr/>
          <p:nvPr/>
        </p:nvSpPr>
        <p:spPr>
          <a:xfrm>
            <a:off x="770726" y="4629897"/>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01" name="Google Shape;301;p10"/>
          <p:cNvSpPr/>
          <p:nvPr/>
        </p:nvSpPr>
        <p:spPr>
          <a:xfrm>
            <a:off x="5835012" y="3044455"/>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02" name="Google Shape;302;p10"/>
          <p:cNvSpPr txBox="1"/>
          <p:nvPr/>
        </p:nvSpPr>
        <p:spPr>
          <a:xfrm>
            <a:off x="6116822" y="3243024"/>
            <a:ext cx="11923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1 </a:t>
            </a:r>
            <a:endParaRPr/>
          </a:p>
        </p:txBody>
      </p:sp>
      <p:sp>
        <p:nvSpPr>
          <p:cNvPr id="303" name="Google Shape;303;p10"/>
          <p:cNvSpPr/>
          <p:nvPr/>
        </p:nvSpPr>
        <p:spPr>
          <a:xfrm>
            <a:off x="1804610" y="3041494"/>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04" name="Google Shape;304;p10"/>
          <p:cNvSpPr txBox="1"/>
          <p:nvPr/>
        </p:nvSpPr>
        <p:spPr>
          <a:xfrm>
            <a:off x="2539212" y="3318316"/>
            <a:ext cx="142810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Height</a:t>
            </a:r>
            <a:endParaRPr/>
          </a:p>
        </p:txBody>
      </p:sp>
      <p:cxnSp>
        <p:nvCxnSpPr>
          <p:cNvPr id="305" name="Google Shape;305;p10"/>
          <p:cNvCxnSpPr>
            <a:stCxn id="303" idx="4"/>
            <a:endCxn id="300" idx="0"/>
          </p:cNvCxnSpPr>
          <p:nvPr/>
        </p:nvCxnSpPr>
        <p:spPr>
          <a:xfrm flipH="1">
            <a:off x="1573212" y="3901955"/>
            <a:ext cx="1423200" cy="727800"/>
          </a:xfrm>
          <a:prstGeom prst="straightConnector1">
            <a:avLst/>
          </a:prstGeom>
          <a:noFill/>
          <a:ln w="9525" cap="flat" cmpd="sng">
            <a:solidFill>
              <a:srgbClr val="562E67"/>
            </a:solidFill>
            <a:prstDash val="solid"/>
            <a:round/>
            <a:headEnd type="none" w="sm" len="sm"/>
            <a:tailEnd type="none" w="sm" len="sm"/>
          </a:ln>
        </p:spPr>
      </p:cxnSp>
      <p:cxnSp>
        <p:nvCxnSpPr>
          <p:cNvPr id="306" name="Google Shape;306;p10"/>
          <p:cNvCxnSpPr/>
          <p:nvPr/>
        </p:nvCxnSpPr>
        <p:spPr>
          <a:xfrm>
            <a:off x="3080809" y="3883455"/>
            <a:ext cx="1248710" cy="746442"/>
          </a:xfrm>
          <a:prstGeom prst="straightConnector1">
            <a:avLst/>
          </a:prstGeom>
          <a:noFill/>
          <a:ln w="9525" cap="flat" cmpd="sng">
            <a:solidFill>
              <a:srgbClr val="562E67"/>
            </a:solidFill>
            <a:prstDash val="solid"/>
            <a:round/>
            <a:headEnd type="none" w="sm" len="sm"/>
            <a:tailEnd type="none" w="sm" len="sm"/>
          </a:ln>
        </p:spPr>
      </p:cxnSp>
      <p:sp>
        <p:nvSpPr>
          <p:cNvPr id="307" name="Google Shape;307;p10"/>
          <p:cNvSpPr/>
          <p:nvPr/>
        </p:nvSpPr>
        <p:spPr>
          <a:xfrm>
            <a:off x="3798975" y="4629896"/>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08" name="Google Shape;308;p10"/>
          <p:cNvSpPr txBox="1"/>
          <p:nvPr/>
        </p:nvSpPr>
        <p:spPr>
          <a:xfrm>
            <a:off x="3967320" y="3999725"/>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&gt; 5.0</a:t>
            </a:r>
            <a:endParaRPr/>
          </a:p>
        </p:txBody>
      </p:sp>
      <p:sp>
        <p:nvSpPr>
          <p:cNvPr id="309" name="Google Shape;309;p10"/>
          <p:cNvSpPr txBox="1"/>
          <p:nvPr/>
        </p:nvSpPr>
        <p:spPr>
          <a:xfrm>
            <a:off x="4181779" y="4908761"/>
            <a:ext cx="11923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2 </a:t>
            </a:r>
            <a:endParaRPr/>
          </a:p>
        </p:txBody>
      </p:sp>
      <p:sp>
        <p:nvSpPr>
          <p:cNvPr id="310" name="Google Shape;310;p10"/>
          <p:cNvSpPr txBox="1"/>
          <p:nvPr/>
        </p:nvSpPr>
        <p:spPr>
          <a:xfrm>
            <a:off x="1092481" y="4896299"/>
            <a:ext cx="11923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1 </a:t>
            </a:r>
            <a:endParaRPr/>
          </a:p>
        </p:txBody>
      </p:sp>
      <p:sp>
        <p:nvSpPr>
          <p:cNvPr id="311" name="Google Shape;311;p10"/>
          <p:cNvSpPr txBox="1"/>
          <p:nvPr/>
        </p:nvSpPr>
        <p:spPr>
          <a:xfrm>
            <a:off x="957039" y="4005153"/>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 5.0</a:t>
            </a:r>
            <a:endParaRPr/>
          </a:p>
        </p:txBody>
      </p:sp>
      <p:graphicFrame>
        <p:nvGraphicFramePr>
          <p:cNvPr id="312" name="Google Shape;312;p10"/>
          <p:cNvGraphicFramePr/>
          <p:nvPr/>
        </p:nvGraphicFramePr>
        <p:xfrm>
          <a:off x="6704410" y="4102075"/>
          <a:ext cx="3000000" cy="3000000"/>
        </p:xfrm>
        <a:graphic>
          <a:graphicData uri="http://schemas.openxmlformats.org/drawingml/2006/table">
            <a:tbl>
              <a:tblPr firstRow="1" bandRow="1">
                <a:noFill/>
                <a:tableStyleId>{6CB406B6-006C-490F-B9BB-B6C90D0F47C2}</a:tableStyleId>
              </a:tblPr>
              <a:tblGrid>
                <a:gridCol w="886675">
                  <a:extLst>
                    <a:ext uri="{9D8B030D-6E8A-4147-A177-3AD203B41FA5}">
                      <a16:colId xmlns:a16="http://schemas.microsoft.com/office/drawing/2014/main" val="20000"/>
                    </a:ext>
                  </a:extLst>
                </a:gridCol>
                <a:gridCol w="1359250">
                  <a:extLst>
                    <a:ext uri="{9D8B030D-6E8A-4147-A177-3AD203B41FA5}">
                      <a16:colId xmlns:a16="http://schemas.microsoft.com/office/drawing/2014/main" val="20001"/>
                    </a:ext>
                  </a:extLst>
                </a:gridCol>
                <a:gridCol w="1641475">
                  <a:extLst>
                    <a:ext uri="{9D8B030D-6E8A-4147-A177-3AD203B41FA5}">
                      <a16:colId xmlns:a16="http://schemas.microsoft.com/office/drawing/2014/main" val="20002"/>
                    </a:ext>
                  </a:extLst>
                </a:gridCol>
                <a:gridCol w="1295800">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None/>
                      </a:pPr>
                      <a:r>
                        <a:rPr lang="en-US" sz="2000" u="none" strike="noStrike" cap="none"/>
                        <a:t>Name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Age</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Height (feet)</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Label</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2000" u="none" strike="noStrike" cap="none"/>
                        <a:t>A</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18</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5.0</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2000" u="none" strike="noStrike" cap="none"/>
                        <a:t>B</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27</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6.1</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2000" u="none" strike="noStrike" cap="none"/>
                        <a:t>C</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35</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5.7</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2000" u="none" strike="noStrike" cap="none"/>
                        <a:t>D</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23</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5.5</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2000" u="none" strike="noStrike" cap="none"/>
                        <a:t>E</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55</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6.2</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1"/>
          <p:cNvSpPr txBox="1">
            <a:spLocks noGrp="1"/>
          </p:cNvSpPr>
          <p:nvPr>
            <p:ph type="body" idx="1"/>
          </p:nvPr>
        </p:nvSpPr>
        <p:spPr>
          <a:xfrm>
            <a:off x="1127760" y="1028699"/>
            <a:ext cx="10195560" cy="4023747"/>
          </a:xfrm>
          <a:prstGeom prst="rect">
            <a:avLst/>
          </a:prstGeom>
          <a:noFill/>
          <a:ln>
            <a:noFill/>
          </a:ln>
        </p:spPr>
        <p:txBody>
          <a:bodyPr spcFirstLastPara="1" wrap="square" lIns="91425" tIns="45700" rIns="91425" bIns="45700" anchor="b" anchorCtr="0">
            <a:noAutofit/>
          </a:bodyPr>
          <a:lstStyle/>
          <a:p>
            <a:pPr marL="800100" lvl="0" indent="-368300" algn="l" rtl="0">
              <a:lnSpc>
                <a:spcPct val="90000"/>
              </a:lnSpc>
              <a:spcBef>
                <a:spcPts val="1000"/>
              </a:spcBef>
              <a:spcAft>
                <a:spcPts val="0"/>
              </a:spcAft>
              <a:buClr>
                <a:schemeClr val="accent3"/>
              </a:buClr>
              <a:buSzPts val="3200"/>
              <a:buFont typeface="Noto Sans Symbols"/>
              <a:buNone/>
            </a:pPr>
            <a:endParaRPr sz="2400" b="0">
              <a:solidFill>
                <a:schemeClr val="dk1"/>
              </a:solidFill>
              <a:latin typeface="Lato"/>
              <a:ea typeface="Lato"/>
              <a:cs typeface="Lato"/>
              <a:sym typeface="Lato"/>
            </a:endParaRPr>
          </a:p>
          <a:p>
            <a:pPr marL="800100" lvl="0" indent="-368300" algn="l" rtl="0">
              <a:lnSpc>
                <a:spcPct val="90000"/>
              </a:lnSpc>
              <a:spcBef>
                <a:spcPts val="1000"/>
              </a:spcBef>
              <a:spcAft>
                <a:spcPts val="0"/>
              </a:spcAft>
              <a:buClr>
                <a:schemeClr val="accent3"/>
              </a:buClr>
              <a:buSzPts val="3200"/>
              <a:buFont typeface="Noto Sans Symbols"/>
              <a:buNone/>
            </a:pPr>
            <a:endParaRPr sz="2400" b="0">
              <a:solidFill>
                <a:schemeClr val="dk1"/>
              </a:solidFill>
              <a:latin typeface="Lato"/>
              <a:ea typeface="Lato"/>
              <a:cs typeface="Lato"/>
              <a:sym typeface="Lato"/>
            </a:endParaRPr>
          </a:p>
          <a:p>
            <a:pPr marL="800100" lvl="0" indent="-368300" algn="l" rtl="0">
              <a:lnSpc>
                <a:spcPct val="90000"/>
              </a:lnSpc>
              <a:spcBef>
                <a:spcPts val="1000"/>
              </a:spcBef>
              <a:spcAft>
                <a:spcPts val="0"/>
              </a:spcAft>
              <a:buClr>
                <a:schemeClr val="accent3"/>
              </a:buClr>
              <a:buSzPts val="3200"/>
              <a:buFont typeface="Noto Sans Symbols"/>
              <a:buNone/>
            </a:pPr>
            <a:endParaRPr sz="2400" b="0">
              <a:solidFill>
                <a:schemeClr val="dk1"/>
              </a:solidFill>
              <a:latin typeface="Lato"/>
              <a:ea typeface="Lato"/>
              <a:cs typeface="Lato"/>
              <a:sym typeface="Lato"/>
            </a:endParaRPr>
          </a:p>
          <a:p>
            <a:pPr marL="800100" lvl="0" indent="-368300" algn="l" rtl="0">
              <a:lnSpc>
                <a:spcPct val="90000"/>
              </a:lnSpc>
              <a:spcBef>
                <a:spcPts val="1000"/>
              </a:spcBef>
              <a:spcAft>
                <a:spcPts val="0"/>
              </a:spcAft>
              <a:buClr>
                <a:schemeClr val="accent3"/>
              </a:buClr>
              <a:buSzPts val="3200"/>
              <a:buFont typeface="Noto Sans Symbols"/>
              <a:buNone/>
            </a:pPr>
            <a:endParaRPr sz="2400" b="0">
              <a:solidFill>
                <a:schemeClr val="dk1"/>
              </a:solidFill>
              <a:latin typeface="Lato"/>
              <a:ea typeface="Lato"/>
              <a:cs typeface="Lato"/>
              <a:sym typeface="Lato"/>
            </a:endParaRPr>
          </a:p>
          <a:p>
            <a:pPr marL="800100" lvl="0" indent="-368300" algn="l" rtl="0">
              <a:lnSpc>
                <a:spcPct val="90000"/>
              </a:lnSpc>
              <a:spcBef>
                <a:spcPts val="1000"/>
              </a:spcBef>
              <a:spcAft>
                <a:spcPts val="0"/>
              </a:spcAft>
              <a:buClr>
                <a:schemeClr val="accent3"/>
              </a:buClr>
              <a:buSzPts val="3200"/>
              <a:buFont typeface="Noto Sans Symbols"/>
              <a:buNone/>
            </a:pPr>
            <a:endParaRPr sz="2400" b="0">
              <a:solidFill>
                <a:schemeClr val="dk1"/>
              </a:solidFill>
              <a:latin typeface="Lato"/>
              <a:ea typeface="Lato"/>
              <a:cs typeface="Lato"/>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2800" b="0">
                <a:solidFill>
                  <a:schemeClr val="dk1"/>
                </a:solidFill>
                <a:latin typeface="Lato"/>
                <a:ea typeface="Lato"/>
                <a:cs typeface="Lato"/>
                <a:sym typeface="Lato"/>
              </a:rPr>
              <a:t>Given historical data, we can determine the input measures that are important to the accurate classification. </a:t>
            </a:r>
            <a:endParaRPr/>
          </a:p>
          <a:p>
            <a:pPr marL="800100" lvl="0" indent="-368300" algn="l" rtl="0">
              <a:lnSpc>
                <a:spcPct val="90000"/>
              </a:lnSpc>
              <a:spcBef>
                <a:spcPts val="1000"/>
              </a:spcBef>
              <a:spcAft>
                <a:spcPts val="0"/>
              </a:spcAft>
              <a:buClr>
                <a:schemeClr val="accent3"/>
              </a:buClr>
              <a:buSzPts val="3200"/>
              <a:buFont typeface="Noto Sans Symbols"/>
              <a:buNone/>
            </a:pPr>
            <a:endParaRPr sz="2800" b="0">
              <a:solidFill>
                <a:schemeClr val="dk1"/>
              </a:solidFill>
              <a:latin typeface="Lato"/>
              <a:ea typeface="Lato"/>
              <a:cs typeface="Lato"/>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2800" b="0">
                <a:solidFill>
                  <a:schemeClr val="dk1"/>
                </a:solidFill>
                <a:latin typeface="Lato"/>
                <a:ea typeface="Lato"/>
                <a:cs typeface="Lato"/>
                <a:sym typeface="Lato"/>
              </a:rPr>
              <a:t>For future prediction, input measures having higher levels of importance can be utilized more frequently. The node that can partition data into subsets that are pure has a higher level of importance.</a:t>
            </a:r>
            <a:endParaRPr/>
          </a:p>
          <a:p>
            <a:pPr marL="800100" lvl="0" indent="-368300" algn="l" rtl="0">
              <a:lnSpc>
                <a:spcPct val="90000"/>
              </a:lnSpc>
              <a:spcBef>
                <a:spcPts val="1000"/>
              </a:spcBef>
              <a:spcAft>
                <a:spcPts val="0"/>
              </a:spcAft>
              <a:buClr>
                <a:schemeClr val="accent3"/>
              </a:buClr>
              <a:buSzPts val="3200"/>
              <a:buFont typeface="Noto Sans Symbols"/>
              <a:buNone/>
            </a:pPr>
            <a:endParaRPr sz="2400" b="0">
              <a:solidFill>
                <a:schemeClr val="dk1"/>
              </a:solidFill>
              <a:latin typeface="Lato"/>
              <a:ea typeface="Lato"/>
              <a:cs typeface="Lato"/>
              <a:sym typeface="Lato"/>
            </a:endParaRPr>
          </a:p>
          <a:p>
            <a:pPr marL="685800" lvl="0" indent="-254000" algn="l" rtl="0">
              <a:lnSpc>
                <a:spcPct val="90000"/>
              </a:lnSpc>
              <a:spcBef>
                <a:spcPts val="1000"/>
              </a:spcBef>
              <a:spcAft>
                <a:spcPts val="0"/>
              </a:spcAft>
              <a:buClr>
                <a:schemeClr val="accent3"/>
              </a:buClr>
              <a:buSzPts val="3200"/>
              <a:buFont typeface="Arial"/>
              <a:buNone/>
            </a:pPr>
            <a:endParaRPr sz="2400" b="0">
              <a:solidFill>
                <a:schemeClr val="dk1"/>
              </a:solidFill>
              <a:latin typeface="Lato"/>
              <a:ea typeface="Lato"/>
              <a:cs typeface="Lato"/>
              <a:sym typeface="Lato"/>
            </a:endParaRPr>
          </a:p>
        </p:txBody>
      </p:sp>
      <p:sp>
        <p:nvSpPr>
          <p:cNvPr id="319" name="Google Shape;319;p11"/>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
        <p:nvSpPr>
          <p:cNvPr id="320" name="Google Shape;320;p11"/>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How this exercise can be applicable?</a:t>
            </a:r>
            <a:endParaRPr/>
          </a:p>
        </p:txBody>
      </p:sp>
      <p:pic>
        <p:nvPicPr>
          <p:cNvPr id="321" name="Google Shape;321;p11"/>
          <p:cNvPicPr preferRelativeResize="0"/>
          <p:nvPr/>
        </p:nvPicPr>
        <p:blipFill rotWithShape="1">
          <a:blip r:embed="rId3">
            <a:alphaModFix/>
          </a:blip>
          <a:srcRect/>
          <a:stretch/>
        </p:blipFill>
        <p:spPr>
          <a:xfrm>
            <a:off x="2896569" y="4324027"/>
            <a:ext cx="3028950" cy="2533973"/>
          </a:xfrm>
          <a:prstGeom prst="rect">
            <a:avLst/>
          </a:prstGeom>
          <a:noFill/>
          <a:ln>
            <a:noFill/>
          </a:ln>
        </p:spPr>
      </p:pic>
      <p:pic>
        <p:nvPicPr>
          <p:cNvPr id="322" name="Google Shape;322;p11"/>
          <p:cNvPicPr preferRelativeResize="0"/>
          <p:nvPr/>
        </p:nvPicPr>
        <p:blipFill rotWithShape="1">
          <a:blip r:embed="rId4">
            <a:alphaModFix/>
          </a:blip>
          <a:srcRect/>
          <a:stretch/>
        </p:blipFill>
        <p:spPr>
          <a:xfrm>
            <a:off x="6823710" y="4324027"/>
            <a:ext cx="3009900" cy="2533973"/>
          </a:xfrm>
          <a:prstGeom prst="rect">
            <a:avLst/>
          </a:prstGeom>
          <a:noFill/>
          <a:ln>
            <a:noFill/>
          </a:ln>
        </p:spPr>
      </p:pic>
      <p:sp>
        <p:nvSpPr>
          <p:cNvPr id="323" name="Google Shape;323;p11"/>
          <p:cNvSpPr txBox="1"/>
          <p:nvPr/>
        </p:nvSpPr>
        <p:spPr>
          <a:xfrm>
            <a:off x="3679284" y="4123972"/>
            <a:ext cx="186567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Not Pure</a:t>
            </a:r>
            <a:endParaRPr/>
          </a:p>
        </p:txBody>
      </p:sp>
      <p:sp>
        <p:nvSpPr>
          <p:cNvPr id="324" name="Google Shape;324;p11"/>
          <p:cNvSpPr txBox="1"/>
          <p:nvPr/>
        </p:nvSpPr>
        <p:spPr>
          <a:xfrm>
            <a:off x="7983176" y="4123972"/>
            <a:ext cx="186567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Pure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2"/>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5A78F"/>
              </a:buClr>
              <a:buSzPts val="3600"/>
              <a:buFont typeface="Lato"/>
              <a:buNone/>
            </a:pPr>
            <a:r>
              <a:rPr lang="en-US"/>
              <a:t>Eisenhower decision matrix</a:t>
            </a:r>
            <a:endParaRPr/>
          </a:p>
        </p:txBody>
      </p:sp>
      <p:sp>
        <p:nvSpPr>
          <p:cNvPr id="331" name="Google Shape;331;p12"/>
          <p:cNvSpPr txBox="1">
            <a:spLocks noGrp="1"/>
          </p:cNvSpPr>
          <p:nvPr>
            <p:ph type="body" idx="1"/>
          </p:nvPr>
        </p:nvSpPr>
        <p:spPr>
          <a:xfrm>
            <a:off x="1526315" y="1497975"/>
            <a:ext cx="9818100" cy="48951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1000"/>
              </a:spcBef>
              <a:spcAft>
                <a:spcPts val="0"/>
              </a:spcAft>
              <a:buClr>
                <a:srgbClr val="00A7E1"/>
              </a:buClr>
              <a:buSzPts val="2530"/>
              <a:buFont typeface="Noto Sans Symbols"/>
              <a:buNone/>
            </a:pPr>
            <a:endParaRPr dirty="0"/>
          </a:p>
        </p:txBody>
      </p:sp>
      <p:sp>
        <p:nvSpPr>
          <p:cNvPr id="332" name="Google Shape;332;p12"/>
          <p:cNvSpPr/>
          <p:nvPr/>
        </p:nvSpPr>
        <p:spPr>
          <a:xfrm>
            <a:off x="3781575" y="2386751"/>
            <a:ext cx="2913600" cy="1539000"/>
          </a:xfrm>
          <a:prstGeom prst="roundRect">
            <a:avLst>
              <a:gd name="adj" fmla="val 16667"/>
            </a:avLst>
          </a:prstGeom>
          <a:solidFill>
            <a:schemeClr val="accent3"/>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3" name="Google Shape;333;p12"/>
          <p:cNvSpPr txBox="1"/>
          <p:nvPr/>
        </p:nvSpPr>
        <p:spPr>
          <a:xfrm>
            <a:off x="3967750" y="2337350"/>
            <a:ext cx="2727600" cy="1847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DO</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Tasks with clear deadlines and have significant long-term values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4" name="Google Shape;334;p12"/>
          <p:cNvSpPr/>
          <p:nvPr/>
        </p:nvSpPr>
        <p:spPr>
          <a:xfrm>
            <a:off x="6866975" y="2401125"/>
            <a:ext cx="2913600" cy="1539000"/>
          </a:xfrm>
          <a:prstGeom prst="roundRect">
            <a:avLst>
              <a:gd name="adj" fmla="val 16667"/>
            </a:avLst>
          </a:prstGeom>
          <a:solidFill>
            <a:schemeClr val="accent6"/>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5" name="Google Shape;335;p12"/>
          <p:cNvSpPr txBox="1"/>
          <p:nvPr/>
        </p:nvSpPr>
        <p:spPr>
          <a:xfrm>
            <a:off x="6867025" y="2337375"/>
            <a:ext cx="3146400" cy="1847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 SCHEDULE</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Tasks with no set deadlines  but have significant long-term values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6" name="Google Shape;336;p12"/>
          <p:cNvSpPr/>
          <p:nvPr/>
        </p:nvSpPr>
        <p:spPr>
          <a:xfrm>
            <a:off x="3813225" y="4195399"/>
            <a:ext cx="2913600" cy="1688400"/>
          </a:xfrm>
          <a:prstGeom prst="roundRect">
            <a:avLst>
              <a:gd name="adj" fmla="val 16667"/>
            </a:avLst>
          </a:prstGeom>
          <a:solidFill>
            <a:srgbClr val="92D05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7" name="Google Shape;337;p12"/>
          <p:cNvSpPr txBox="1"/>
          <p:nvPr/>
        </p:nvSpPr>
        <p:spPr>
          <a:xfrm>
            <a:off x="3813225" y="4344827"/>
            <a:ext cx="2727600" cy="153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DELEGATE</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Tasks  that need to get done but do not need your expertise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8" name="Google Shape;338;p12"/>
          <p:cNvSpPr/>
          <p:nvPr/>
        </p:nvSpPr>
        <p:spPr>
          <a:xfrm>
            <a:off x="6935975" y="4195427"/>
            <a:ext cx="2913600" cy="1688400"/>
          </a:xfrm>
          <a:prstGeom prst="roundRect">
            <a:avLst>
              <a:gd name="adj" fmla="val 16667"/>
            </a:avLst>
          </a:prstGeom>
          <a:solidFill>
            <a:srgbClr val="FFC00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9" name="Google Shape;339;p12"/>
          <p:cNvSpPr txBox="1"/>
          <p:nvPr/>
        </p:nvSpPr>
        <p:spPr>
          <a:xfrm>
            <a:off x="6935975" y="4184450"/>
            <a:ext cx="2913600" cy="1847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DELETE</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Tasks with no set deadlines and no significant long-term values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40" name="Google Shape;340;p12"/>
          <p:cNvPicPr preferRelativeResize="0"/>
          <p:nvPr/>
        </p:nvPicPr>
        <p:blipFill rotWithShape="1">
          <a:blip r:embed="rId3">
            <a:alphaModFix/>
          </a:blip>
          <a:srcRect/>
          <a:stretch/>
        </p:blipFill>
        <p:spPr>
          <a:xfrm>
            <a:off x="4537855" y="1802526"/>
            <a:ext cx="4314825" cy="523875"/>
          </a:xfrm>
          <a:prstGeom prst="rect">
            <a:avLst/>
          </a:prstGeom>
          <a:noFill/>
          <a:ln>
            <a:noFill/>
          </a:ln>
        </p:spPr>
      </p:pic>
      <p:pic>
        <p:nvPicPr>
          <p:cNvPr id="341" name="Google Shape;341;p12"/>
          <p:cNvPicPr preferRelativeResize="0"/>
          <p:nvPr/>
        </p:nvPicPr>
        <p:blipFill rotWithShape="1">
          <a:blip r:embed="rId4">
            <a:alphaModFix/>
          </a:blip>
          <a:srcRect/>
          <a:stretch/>
        </p:blipFill>
        <p:spPr>
          <a:xfrm>
            <a:off x="2843617" y="2130059"/>
            <a:ext cx="555192" cy="410842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3"/>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5A78F"/>
              </a:buClr>
              <a:buSzPts val="3600"/>
              <a:buFont typeface="Lato"/>
              <a:buNone/>
            </a:pPr>
            <a:r>
              <a:rPr lang="en-US"/>
              <a:t>Eisenhower matrix in the language of a decision tree</a:t>
            </a:r>
            <a:endParaRPr/>
          </a:p>
        </p:txBody>
      </p:sp>
      <p:sp>
        <p:nvSpPr>
          <p:cNvPr id="348" name="Google Shape;348;p13"/>
          <p:cNvSpPr txBox="1">
            <a:spLocks noGrp="1"/>
          </p:cNvSpPr>
          <p:nvPr>
            <p:ph type="body" idx="1"/>
          </p:nvPr>
        </p:nvSpPr>
        <p:spPr>
          <a:xfrm>
            <a:off x="921884" y="1497975"/>
            <a:ext cx="9818100" cy="48951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1000"/>
              </a:spcBef>
              <a:spcAft>
                <a:spcPts val="0"/>
              </a:spcAft>
              <a:buClr>
                <a:srgbClr val="00A7E1"/>
              </a:buClr>
              <a:buSzPts val="2530"/>
              <a:buFont typeface="Noto Sans Symbols"/>
              <a:buNone/>
            </a:pPr>
            <a:endParaRPr/>
          </a:p>
        </p:txBody>
      </p:sp>
      <p:sp>
        <p:nvSpPr>
          <p:cNvPr id="349" name="Google Shape;349;p13"/>
          <p:cNvSpPr/>
          <p:nvPr/>
        </p:nvSpPr>
        <p:spPr>
          <a:xfrm>
            <a:off x="5267549" y="1435068"/>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350" name="Google Shape;350;p13"/>
          <p:cNvCxnSpPr>
            <a:stCxn id="349" idx="4"/>
          </p:cNvCxnSpPr>
          <p:nvPr/>
        </p:nvCxnSpPr>
        <p:spPr>
          <a:xfrm flipH="1">
            <a:off x="4712751" y="2295529"/>
            <a:ext cx="1746600" cy="1009500"/>
          </a:xfrm>
          <a:prstGeom prst="straightConnector1">
            <a:avLst/>
          </a:prstGeom>
          <a:noFill/>
          <a:ln w="9525" cap="flat" cmpd="sng">
            <a:solidFill>
              <a:srgbClr val="562E67"/>
            </a:solidFill>
            <a:prstDash val="solid"/>
            <a:round/>
            <a:headEnd type="none" w="sm" len="sm"/>
            <a:tailEnd type="none" w="sm" len="sm"/>
          </a:ln>
        </p:spPr>
      </p:cxnSp>
      <p:cxnSp>
        <p:nvCxnSpPr>
          <p:cNvPr id="351" name="Google Shape;351;p13"/>
          <p:cNvCxnSpPr/>
          <p:nvPr/>
        </p:nvCxnSpPr>
        <p:spPr>
          <a:xfrm>
            <a:off x="6459351" y="2295529"/>
            <a:ext cx="1941816" cy="988889"/>
          </a:xfrm>
          <a:prstGeom prst="straightConnector1">
            <a:avLst/>
          </a:prstGeom>
          <a:noFill/>
          <a:ln w="9525" cap="flat" cmpd="sng">
            <a:solidFill>
              <a:srgbClr val="562E67"/>
            </a:solidFill>
            <a:prstDash val="solid"/>
            <a:round/>
            <a:headEnd type="none" w="sm" len="sm"/>
            <a:tailEnd type="none" w="sm" len="sm"/>
          </a:ln>
        </p:spPr>
      </p:cxnSp>
      <p:sp>
        <p:nvSpPr>
          <p:cNvPr id="352" name="Google Shape;352;p13"/>
          <p:cNvSpPr txBox="1"/>
          <p:nvPr/>
        </p:nvSpPr>
        <p:spPr>
          <a:xfrm>
            <a:off x="4217052" y="2433312"/>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Yes</a:t>
            </a:r>
            <a:endParaRPr/>
          </a:p>
        </p:txBody>
      </p:sp>
      <p:sp>
        <p:nvSpPr>
          <p:cNvPr id="353" name="Google Shape;353;p13"/>
          <p:cNvSpPr txBox="1"/>
          <p:nvPr/>
        </p:nvSpPr>
        <p:spPr>
          <a:xfrm>
            <a:off x="7746761" y="2433312"/>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a:t>
            </a:r>
            <a:endParaRPr/>
          </a:p>
        </p:txBody>
      </p:sp>
      <p:sp>
        <p:nvSpPr>
          <p:cNvPr id="354" name="Google Shape;354;p13"/>
          <p:cNvSpPr txBox="1"/>
          <p:nvPr/>
        </p:nvSpPr>
        <p:spPr>
          <a:xfrm>
            <a:off x="6002151" y="1711890"/>
            <a:ext cx="142810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Urgency</a:t>
            </a:r>
            <a:endParaRPr/>
          </a:p>
        </p:txBody>
      </p:sp>
      <p:sp>
        <p:nvSpPr>
          <p:cNvPr id="355" name="Google Shape;355;p13"/>
          <p:cNvSpPr/>
          <p:nvPr/>
        </p:nvSpPr>
        <p:spPr>
          <a:xfrm>
            <a:off x="1700626" y="4893369"/>
            <a:ext cx="1605125" cy="932915"/>
          </a:xfrm>
          <a:prstGeom prst="roundRect">
            <a:avLst>
              <a:gd name="adj" fmla="val 16667"/>
            </a:avLst>
          </a:prstGeom>
          <a:solidFill>
            <a:schemeClr val="accent3"/>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56" name="Google Shape;356;p13"/>
          <p:cNvSpPr/>
          <p:nvPr/>
        </p:nvSpPr>
        <p:spPr>
          <a:xfrm>
            <a:off x="3338941" y="3304966"/>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57" name="Google Shape;357;p13"/>
          <p:cNvSpPr txBox="1"/>
          <p:nvPr/>
        </p:nvSpPr>
        <p:spPr>
          <a:xfrm>
            <a:off x="3819181" y="3581788"/>
            <a:ext cx="168247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Importance</a:t>
            </a:r>
            <a:endParaRPr/>
          </a:p>
        </p:txBody>
      </p:sp>
      <p:cxnSp>
        <p:nvCxnSpPr>
          <p:cNvPr id="358" name="Google Shape;358;p13"/>
          <p:cNvCxnSpPr>
            <a:endCxn id="355" idx="0"/>
          </p:cNvCxnSpPr>
          <p:nvPr/>
        </p:nvCxnSpPr>
        <p:spPr>
          <a:xfrm flipH="1">
            <a:off x="2503189" y="4146969"/>
            <a:ext cx="1507500" cy="746400"/>
          </a:xfrm>
          <a:prstGeom prst="straightConnector1">
            <a:avLst/>
          </a:prstGeom>
          <a:noFill/>
          <a:ln w="9525" cap="flat" cmpd="sng">
            <a:solidFill>
              <a:srgbClr val="562E67"/>
            </a:solidFill>
            <a:prstDash val="solid"/>
            <a:round/>
            <a:headEnd type="none" w="sm" len="sm"/>
            <a:tailEnd type="none" w="sm" len="sm"/>
          </a:ln>
        </p:spPr>
      </p:cxnSp>
      <p:cxnSp>
        <p:nvCxnSpPr>
          <p:cNvPr id="359" name="Google Shape;359;p13"/>
          <p:cNvCxnSpPr/>
          <p:nvPr/>
        </p:nvCxnSpPr>
        <p:spPr>
          <a:xfrm>
            <a:off x="4010709" y="4146927"/>
            <a:ext cx="1248710" cy="746442"/>
          </a:xfrm>
          <a:prstGeom prst="straightConnector1">
            <a:avLst/>
          </a:prstGeom>
          <a:noFill/>
          <a:ln w="9525" cap="flat" cmpd="sng">
            <a:solidFill>
              <a:srgbClr val="562E67"/>
            </a:solidFill>
            <a:prstDash val="solid"/>
            <a:round/>
            <a:headEnd type="none" w="sm" len="sm"/>
            <a:tailEnd type="none" w="sm" len="sm"/>
          </a:ln>
        </p:spPr>
      </p:cxnSp>
      <p:sp>
        <p:nvSpPr>
          <p:cNvPr id="360" name="Google Shape;360;p13"/>
          <p:cNvSpPr/>
          <p:nvPr/>
        </p:nvSpPr>
        <p:spPr>
          <a:xfrm>
            <a:off x="4728875" y="4893368"/>
            <a:ext cx="1605125" cy="932915"/>
          </a:xfrm>
          <a:prstGeom prst="roundRect">
            <a:avLst>
              <a:gd name="adj" fmla="val 16667"/>
            </a:avLst>
          </a:prstGeom>
          <a:solidFill>
            <a:srgbClr val="92D05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61" name="Google Shape;361;p13"/>
          <p:cNvSpPr txBox="1"/>
          <p:nvPr/>
        </p:nvSpPr>
        <p:spPr>
          <a:xfrm>
            <a:off x="4897220" y="4263197"/>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a:t>
            </a:r>
            <a:endParaRPr/>
          </a:p>
        </p:txBody>
      </p:sp>
      <p:sp>
        <p:nvSpPr>
          <p:cNvPr id="362" name="Google Shape;362;p13"/>
          <p:cNvSpPr txBox="1"/>
          <p:nvPr/>
        </p:nvSpPr>
        <p:spPr>
          <a:xfrm>
            <a:off x="4788976" y="5172232"/>
            <a:ext cx="15150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DELEGATE </a:t>
            </a:r>
            <a:endParaRPr/>
          </a:p>
        </p:txBody>
      </p:sp>
      <p:sp>
        <p:nvSpPr>
          <p:cNvPr id="363" name="Google Shape;363;p13"/>
          <p:cNvSpPr txBox="1"/>
          <p:nvPr/>
        </p:nvSpPr>
        <p:spPr>
          <a:xfrm>
            <a:off x="2022381" y="5159771"/>
            <a:ext cx="11923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DO </a:t>
            </a:r>
            <a:endParaRPr/>
          </a:p>
        </p:txBody>
      </p:sp>
      <p:sp>
        <p:nvSpPr>
          <p:cNvPr id="364" name="Google Shape;364;p13"/>
          <p:cNvSpPr txBox="1"/>
          <p:nvPr/>
        </p:nvSpPr>
        <p:spPr>
          <a:xfrm>
            <a:off x="1886939" y="4268625"/>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Yes</a:t>
            </a:r>
            <a:endParaRPr/>
          </a:p>
        </p:txBody>
      </p:sp>
      <p:sp>
        <p:nvSpPr>
          <p:cNvPr id="365" name="Google Shape;365;p13"/>
          <p:cNvSpPr/>
          <p:nvPr/>
        </p:nvSpPr>
        <p:spPr>
          <a:xfrm>
            <a:off x="6796978" y="4890789"/>
            <a:ext cx="1605125" cy="932915"/>
          </a:xfrm>
          <a:prstGeom prst="roundRect">
            <a:avLst>
              <a:gd name="adj" fmla="val 16667"/>
            </a:avLst>
          </a:prstGeom>
          <a:solidFill>
            <a:schemeClr val="accent6"/>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66" name="Google Shape;366;p13"/>
          <p:cNvSpPr/>
          <p:nvPr/>
        </p:nvSpPr>
        <p:spPr>
          <a:xfrm>
            <a:off x="7226423" y="3333382"/>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67" name="Google Shape;367;p13"/>
          <p:cNvSpPr txBox="1"/>
          <p:nvPr/>
        </p:nvSpPr>
        <p:spPr>
          <a:xfrm>
            <a:off x="7706663" y="3610204"/>
            <a:ext cx="168247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Importance</a:t>
            </a:r>
            <a:endParaRPr/>
          </a:p>
        </p:txBody>
      </p:sp>
      <p:cxnSp>
        <p:nvCxnSpPr>
          <p:cNvPr id="368" name="Google Shape;368;p13"/>
          <p:cNvCxnSpPr>
            <a:stCxn id="366" idx="4"/>
            <a:endCxn id="365" idx="0"/>
          </p:cNvCxnSpPr>
          <p:nvPr/>
        </p:nvCxnSpPr>
        <p:spPr>
          <a:xfrm flipH="1">
            <a:off x="7599525" y="4193843"/>
            <a:ext cx="818700" cy="696900"/>
          </a:xfrm>
          <a:prstGeom prst="straightConnector1">
            <a:avLst/>
          </a:prstGeom>
          <a:noFill/>
          <a:ln w="9525" cap="flat" cmpd="sng">
            <a:solidFill>
              <a:srgbClr val="562E67"/>
            </a:solidFill>
            <a:prstDash val="solid"/>
            <a:round/>
            <a:headEnd type="none" w="sm" len="sm"/>
            <a:tailEnd type="none" w="sm" len="sm"/>
          </a:ln>
        </p:spPr>
      </p:cxnSp>
      <p:cxnSp>
        <p:nvCxnSpPr>
          <p:cNvPr id="369" name="Google Shape;369;p13"/>
          <p:cNvCxnSpPr>
            <a:stCxn id="366" idx="4"/>
          </p:cNvCxnSpPr>
          <p:nvPr/>
        </p:nvCxnSpPr>
        <p:spPr>
          <a:xfrm>
            <a:off x="8418225" y="4193843"/>
            <a:ext cx="1270500" cy="659700"/>
          </a:xfrm>
          <a:prstGeom prst="straightConnector1">
            <a:avLst/>
          </a:prstGeom>
          <a:noFill/>
          <a:ln w="9525" cap="flat" cmpd="sng">
            <a:solidFill>
              <a:srgbClr val="562E67"/>
            </a:solidFill>
            <a:prstDash val="solid"/>
            <a:round/>
            <a:headEnd type="none" w="sm" len="sm"/>
            <a:tailEnd type="none" w="sm" len="sm"/>
          </a:ln>
        </p:spPr>
      </p:cxnSp>
      <p:sp>
        <p:nvSpPr>
          <p:cNvPr id="370" name="Google Shape;370;p13"/>
          <p:cNvSpPr/>
          <p:nvPr/>
        </p:nvSpPr>
        <p:spPr>
          <a:xfrm>
            <a:off x="9018160" y="4853609"/>
            <a:ext cx="1605125" cy="932915"/>
          </a:xfrm>
          <a:prstGeom prst="roundRect">
            <a:avLst>
              <a:gd name="adj" fmla="val 16667"/>
            </a:avLst>
          </a:prstGeom>
          <a:solidFill>
            <a:srgbClr val="FFC00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71" name="Google Shape;371;p13"/>
          <p:cNvSpPr txBox="1"/>
          <p:nvPr/>
        </p:nvSpPr>
        <p:spPr>
          <a:xfrm>
            <a:off x="9515175" y="4193843"/>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a:t>
            </a:r>
            <a:endParaRPr/>
          </a:p>
        </p:txBody>
      </p:sp>
      <p:sp>
        <p:nvSpPr>
          <p:cNvPr id="372" name="Google Shape;372;p13"/>
          <p:cNvSpPr txBox="1"/>
          <p:nvPr/>
        </p:nvSpPr>
        <p:spPr>
          <a:xfrm>
            <a:off x="9094411" y="5156256"/>
            <a:ext cx="160512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DELETE </a:t>
            </a:r>
            <a:endParaRPr/>
          </a:p>
        </p:txBody>
      </p:sp>
      <p:sp>
        <p:nvSpPr>
          <p:cNvPr id="373" name="Google Shape;373;p13"/>
          <p:cNvSpPr txBox="1"/>
          <p:nvPr/>
        </p:nvSpPr>
        <p:spPr>
          <a:xfrm>
            <a:off x="6796978" y="5141693"/>
            <a:ext cx="1514124" cy="4146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SCHEDULE </a:t>
            </a:r>
            <a:endParaRPr/>
          </a:p>
        </p:txBody>
      </p:sp>
      <p:sp>
        <p:nvSpPr>
          <p:cNvPr id="374" name="Google Shape;374;p13"/>
          <p:cNvSpPr txBox="1"/>
          <p:nvPr/>
        </p:nvSpPr>
        <p:spPr>
          <a:xfrm>
            <a:off x="7017961" y="4299327"/>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Yes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4"/>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5A78F"/>
              </a:buClr>
              <a:buSzPts val="3600"/>
              <a:buFont typeface="Lato"/>
              <a:buNone/>
            </a:pPr>
            <a:r>
              <a:rPr lang="en-US"/>
              <a:t>Benefit of a decision tree</a:t>
            </a:r>
            <a:endParaRPr/>
          </a:p>
        </p:txBody>
      </p:sp>
      <p:sp>
        <p:nvSpPr>
          <p:cNvPr id="381" name="Google Shape;381;p14"/>
          <p:cNvSpPr txBox="1">
            <a:spLocks noGrp="1"/>
          </p:cNvSpPr>
          <p:nvPr>
            <p:ph type="body" idx="1"/>
          </p:nvPr>
        </p:nvSpPr>
        <p:spPr>
          <a:xfrm>
            <a:off x="1526315" y="1497975"/>
            <a:ext cx="9818100" cy="4895100"/>
          </a:xfrm>
          <a:prstGeom prst="rect">
            <a:avLst/>
          </a:prstGeom>
          <a:noFill/>
          <a:ln>
            <a:noFill/>
          </a:ln>
        </p:spPr>
        <p:txBody>
          <a:bodyPr spcFirstLastPara="1" wrap="square" lIns="91425" tIns="45700" rIns="91425" bIns="45700" anchor="t" anchorCtr="0">
            <a:noAutofit/>
          </a:bodyPr>
          <a:lstStyle/>
          <a:p>
            <a:pPr marL="67945" lvl="0" indent="0" algn="l" rtl="0">
              <a:lnSpc>
                <a:spcPct val="100000"/>
              </a:lnSpc>
              <a:spcBef>
                <a:spcPts val="1000"/>
              </a:spcBef>
              <a:spcAft>
                <a:spcPts val="0"/>
              </a:spcAft>
              <a:buSzPts val="2530"/>
              <a:buNone/>
            </a:pPr>
            <a:r>
              <a:rPr lang="en-US" sz="3600"/>
              <a:t>The decision tree can help you build work priorities beyond two input measures </a:t>
            </a:r>
            <a:endParaRPr/>
          </a:p>
          <a:p>
            <a:pPr marL="67945" lvl="0" indent="0" algn="l" rtl="0">
              <a:lnSpc>
                <a:spcPct val="100000"/>
              </a:lnSpc>
              <a:spcBef>
                <a:spcPts val="1000"/>
              </a:spcBef>
              <a:spcAft>
                <a:spcPts val="0"/>
              </a:spcAft>
              <a:buSzPts val="2530"/>
              <a:buNone/>
            </a:pPr>
            <a:endParaRPr sz="3600"/>
          </a:p>
          <a:p>
            <a:pPr marL="67945" lvl="0" indent="0" algn="l" rtl="0">
              <a:lnSpc>
                <a:spcPct val="100000"/>
              </a:lnSpc>
              <a:spcBef>
                <a:spcPts val="1000"/>
              </a:spcBef>
              <a:spcAft>
                <a:spcPts val="0"/>
              </a:spcAft>
              <a:buSzPts val="2530"/>
              <a:buNone/>
            </a:pPr>
            <a:r>
              <a:rPr lang="en-US" sz="3600"/>
              <a:t>What if I want to add my interest, i.e. whether I am interested in the task, into my decision tree?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5"/>
          <p:cNvSpPr txBox="1">
            <a:spLocks noGrp="1"/>
          </p:cNvSpPr>
          <p:nvPr>
            <p:ph type="title"/>
          </p:nvPr>
        </p:nvSpPr>
        <p:spPr>
          <a:xfrm>
            <a:off x="636104" y="-24481"/>
            <a:ext cx="11555896" cy="802176"/>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5A78F"/>
              </a:buClr>
              <a:buSzPts val="3600"/>
              <a:buFont typeface="Lato"/>
              <a:buNone/>
            </a:pPr>
            <a:r>
              <a:rPr lang="en-US" dirty="0"/>
              <a:t>Eisenhower matrix in the language of a decision tree</a:t>
            </a:r>
            <a:endParaRPr dirty="0"/>
          </a:p>
        </p:txBody>
      </p:sp>
      <p:sp>
        <p:nvSpPr>
          <p:cNvPr id="389" name="Google Shape;389;p15"/>
          <p:cNvSpPr/>
          <p:nvPr/>
        </p:nvSpPr>
        <p:spPr>
          <a:xfrm>
            <a:off x="4561580" y="842548"/>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390" name="Google Shape;390;p15"/>
          <p:cNvCxnSpPr>
            <a:stCxn id="389" idx="4"/>
          </p:cNvCxnSpPr>
          <p:nvPr/>
        </p:nvCxnSpPr>
        <p:spPr>
          <a:xfrm flipH="1">
            <a:off x="4687482" y="1703009"/>
            <a:ext cx="1065900" cy="532800"/>
          </a:xfrm>
          <a:prstGeom prst="straightConnector1">
            <a:avLst/>
          </a:prstGeom>
          <a:noFill/>
          <a:ln w="9525" cap="flat" cmpd="sng">
            <a:solidFill>
              <a:srgbClr val="562E67"/>
            </a:solidFill>
            <a:prstDash val="solid"/>
            <a:round/>
            <a:headEnd type="none" w="sm" len="sm"/>
            <a:tailEnd type="none" w="sm" len="sm"/>
          </a:ln>
        </p:spPr>
      </p:cxnSp>
      <p:cxnSp>
        <p:nvCxnSpPr>
          <p:cNvPr id="391" name="Google Shape;391;p15"/>
          <p:cNvCxnSpPr/>
          <p:nvPr/>
        </p:nvCxnSpPr>
        <p:spPr>
          <a:xfrm>
            <a:off x="5753382" y="1703009"/>
            <a:ext cx="1105391" cy="581574"/>
          </a:xfrm>
          <a:prstGeom prst="straightConnector1">
            <a:avLst/>
          </a:prstGeom>
          <a:noFill/>
          <a:ln w="9525" cap="flat" cmpd="sng">
            <a:solidFill>
              <a:srgbClr val="562E67"/>
            </a:solidFill>
            <a:prstDash val="solid"/>
            <a:round/>
            <a:headEnd type="none" w="sm" len="sm"/>
            <a:tailEnd type="none" w="sm" len="sm"/>
          </a:ln>
        </p:spPr>
      </p:cxnSp>
      <p:sp>
        <p:nvSpPr>
          <p:cNvPr id="392" name="Google Shape;392;p15"/>
          <p:cNvSpPr txBox="1"/>
          <p:nvPr/>
        </p:nvSpPr>
        <p:spPr>
          <a:xfrm>
            <a:off x="3897674" y="1638414"/>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Yes</a:t>
            </a:r>
            <a:endParaRPr/>
          </a:p>
        </p:txBody>
      </p:sp>
      <p:sp>
        <p:nvSpPr>
          <p:cNvPr id="393" name="Google Shape;393;p15"/>
          <p:cNvSpPr txBox="1"/>
          <p:nvPr/>
        </p:nvSpPr>
        <p:spPr>
          <a:xfrm>
            <a:off x="7008842" y="1738786"/>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Lato"/>
                <a:ea typeface="Lato"/>
                <a:cs typeface="Lato"/>
                <a:sym typeface="Lato"/>
              </a:rPr>
              <a:t>No</a:t>
            </a:r>
            <a:endParaRPr dirty="0"/>
          </a:p>
        </p:txBody>
      </p:sp>
      <p:sp>
        <p:nvSpPr>
          <p:cNvPr id="394" name="Google Shape;394;p15"/>
          <p:cNvSpPr txBox="1"/>
          <p:nvPr/>
        </p:nvSpPr>
        <p:spPr>
          <a:xfrm>
            <a:off x="5296182" y="1119370"/>
            <a:ext cx="142810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Urgency</a:t>
            </a:r>
            <a:endParaRPr/>
          </a:p>
        </p:txBody>
      </p:sp>
      <p:sp>
        <p:nvSpPr>
          <p:cNvPr id="395" name="Google Shape;395;p15"/>
          <p:cNvSpPr/>
          <p:nvPr/>
        </p:nvSpPr>
        <p:spPr>
          <a:xfrm>
            <a:off x="1153661" y="3867810"/>
            <a:ext cx="1605125" cy="932915"/>
          </a:xfrm>
          <a:prstGeom prst="roundRect">
            <a:avLst>
              <a:gd name="adj" fmla="val 16667"/>
            </a:avLst>
          </a:prstGeom>
          <a:solidFill>
            <a:schemeClr val="accent3"/>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96" name="Google Shape;396;p15"/>
          <p:cNvSpPr/>
          <p:nvPr/>
        </p:nvSpPr>
        <p:spPr>
          <a:xfrm>
            <a:off x="3053722" y="2215809"/>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397" name="Google Shape;397;p15"/>
          <p:cNvSpPr txBox="1"/>
          <p:nvPr/>
        </p:nvSpPr>
        <p:spPr>
          <a:xfrm>
            <a:off x="3511083" y="2446450"/>
            <a:ext cx="168247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Importance</a:t>
            </a:r>
            <a:endParaRPr/>
          </a:p>
        </p:txBody>
      </p:sp>
      <p:cxnSp>
        <p:nvCxnSpPr>
          <p:cNvPr id="398" name="Google Shape;398;p15"/>
          <p:cNvCxnSpPr/>
          <p:nvPr/>
        </p:nvCxnSpPr>
        <p:spPr>
          <a:xfrm flipH="1">
            <a:off x="2459979" y="3089754"/>
            <a:ext cx="1507520" cy="746442"/>
          </a:xfrm>
          <a:prstGeom prst="straightConnector1">
            <a:avLst/>
          </a:prstGeom>
          <a:noFill/>
          <a:ln w="9525" cap="flat" cmpd="sng">
            <a:solidFill>
              <a:srgbClr val="562E67"/>
            </a:solidFill>
            <a:prstDash val="solid"/>
            <a:round/>
            <a:headEnd type="none" w="sm" len="sm"/>
            <a:tailEnd type="none" w="sm" len="sm"/>
          </a:ln>
        </p:spPr>
      </p:cxnSp>
      <p:cxnSp>
        <p:nvCxnSpPr>
          <p:cNvPr id="399" name="Google Shape;399;p15"/>
          <p:cNvCxnSpPr/>
          <p:nvPr/>
        </p:nvCxnSpPr>
        <p:spPr>
          <a:xfrm>
            <a:off x="4017739" y="3104607"/>
            <a:ext cx="1248710" cy="746442"/>
          </a:xfrm>
          <a:prstGeom prst="straightConnector1">
            <a:avLst/>
          </a:prstGeom>
          <a:noFill/>
          <a:ln w="9525" cap="flat" cmpd="sng">
            <a:solidFill>
              <a:srgbClr val="562E67"/>
            </a:solidFill>
            <a:prstDash val="solid"/>
            <a:round/>
            <a:headEnd type="none" w="sm" len="sm"/>
            <a:tailEnd type="none" w="sm" len="sm"/>
          </a:ln>
        </p:spPr>
      </p:cxnSp>
      <p:sp>
        <p:nvSpPr>
          <p:cNvPr id="400" name="Google Shape;400;p15"/>
          <p:cNvSpPr/>
          <p:nvPr/>
        </p:nvSpPr>
        <p:spPr>
          <a:xfrm>
            <a:off x="5092121" y="5326348"/>
            <a:ext cx="1605125" cy="932915"/>
          </a:xfrm>
          <a:prstGeom prst="roundRect">
            <a:avLst>
              <a:gd name="adj" fmla="val 16667"/>
            </a:avLst>
          </a:prstGeom>
          <a:solidFill>
            <a:srgbClr val="92D05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01" name="Google Shape;401;p15"/>
          <p:cNvSpPr txBox="1"/>
          <p:nvPr/>
        </p:nvSpPr>
        <p:spPr>
          <a:xfrm>
            <a:off x="4841949" y="3097464"/>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a:t>
            </a:r>
            <a:endParaRPr/>
          </a:p>
        </p:txBody>
      </p:sp>
      <p:sp>
        <p:nvSpPr>
          <p:cNvPr id="402" name="Google Shape;402;p15"/>
          <p:cNvSpPr txBox="1"/>
          <p:nvPr/>
        </p:nvSpPr>
        <p:spPr>
          <a:xfrm>
            <a:off x="5137147" y="5557410"/>
            <a:ext cx="15150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DELEGATE </a:t>
            </a:r>
            <a:endParaRPr/>
          </a:p>
        </p:txBody>
      </p:sp>
      <p:sp>
        <p:nvSpPr>
          <p:cNvPr id="403" name="Google Shape;403;p15"/>
          <p:cNvSpPr txBox="1"/>
          <p:nvPr/>
        </p:nvSpPr>
        <p:spPr>
          <a:xfrm>
            <a:off x="1592208" y="4098214"/>
            <a:ext cx="11923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DO </a:t>
            </a:r>
            <a:endParaRPr/>
          </a:p>
        </p:txBody>
      </p:sp>
      <p:sp>
        <p:nvSpPr>
          <p:cNvPr id="404" name="Google Shape;404;p15"/>
          <p:cNvSpPr txBox="1"/>
          <p:nvPr/>
        </p:nvSpPr>
        <p:spPr>
          <a:xfrm>
            <a:off x="2261767" y="3086953"/>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Yes</a:t>
            </a:r>
            <a:endParaRPr/>
          </a:p>
        </p:txBody>
      </p:sp>
      <p:sp>
        <p:nvSpPr>
          <p:cNvPr id="405" name="Google Shape;405;p15"/>
          <p:cNvSpPr/>
          <p:nvPr/>
        </p:nvSpPr>
        <p:spPr>
          <a:xfrm>
            <a:off x="6080064" y="3878428"/>
            <a:ext cx="1605125" cy="932915"/>
          </a:xfrm>
          <a:prstGeom prst="roundRect">
            <a:avLst>
              <a:gd name="adj" fmla="val 16667"/>
            </a:avLst>
          </a:prstGeom>
          <a:solidFill>
            <a:schemeClr val="accent6"/>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06" name="Google Shape;406;p15"/>
          <p:cNvSpPr/>
          <p:nvPr/>
        </p:nvSpPr>
        <p:spPr>
          <a:xfrm>
            <a:off x="6080064" y="2323183"/>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07" name="Google Shape;407;p15"/>
          <p:cNvSpPr txBox="1"/>
          <p:nvPr/>
        </p:nvSpPr>
        <p:spPr>
          <a:xfrm>
            <a:off x="6430631" y="2537098"/>
            <a:ext cx="168247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Importance</a:t>
            </a:r>
            <a:endParaRPr/>
          </a:p>
        </p:txBody>
      </p:sp>
      <p:cxnSp>
        <p:nvCxnSpPr>
          <p:cNvPr id="408" name="Google Shape;408;p15"/>
          <p:cNvCxnSpPr/>
          <p:nvPr/>
        </p:nvCxnSpPr>
        <p:spPr>
          <a:xfrm flipH="1">
            <a:off x="7008842" y="3130788"/>
            <a:ext cx="559319" cy="705408"/>
          </a:xfrm>
          <a:prstGeom prst="straightConnector1">
            <a:avLst/>
          </a:prstGeom>
          <a:noFill/>
          <a:ln w="9525" cap="flat" cmpd="sng">
            <a:solidFill>
              <a:srgbClr val="562E67"/>
            </a:solidFill>
            <a:prstDash val="solid"/>
            <a:round/>
            <a:headEnd type="none" w="sm" len="sm"/>
            <a:tailEnd type="none" w="sm" len="sm"/>
          </a:ln>
        </p:spPr>
      </p:cxnSp>
      <p:cxnSp>
        <p:nvCxnSpPr>
          <p:cNvPr id="409" name="Google Shape;409;p15"/>
          <p:cNvCxnSpPr/>
          <p:nvPr/>
        </p:nvCxnSpPr>
        <p:spPr>
          <a:xfrm>
            <a:off x="7577717" y="3183644"/>
            <a:ext cx="1270586" cy="659766"/>
          </a:xfrm>
          <a:prstGeom prst="straightConnector1">
            <a:avLst/>
          </a:prstGeom>
          <a:noFill/>
          <a:ln w="9525" cap="flat" cmpd="sng">
            <a:solidFill>
              <a:srgbClr val="562E67"/>
            </a:solidFill>
            <a:prstDash val="solid"/>
            <a:round/>
            <a:headEnd type="none" w="sm" len="sm"/>
            <a:tailEnd type="none" w="sm" len="sm"/>
          </a:ln>
        </p:spPr>
      </p:cxnSp>
      <p:sp>
        <p:nvSpPr>
          <p:cNvPr id="410" name="Google Shape;410;p15"/>
          <p:cNvSpPr/>
          <p:nvPr/>
        </p:nvSpPr>
        <p:spPr>
          <a:xfrm>
            <a:off x="8322909" y="3843410"/>
            <a:ext cx="1605125" cy="932915"/>
          </a:xfrm>
          <a:prstGeom prst="roundRect">
            <a:avLst>
              <a:gd name="adj" fmla="val 16667"/>
            </a:avLst>
          </a:prstGeom>
          <a:solidFill>
            <a:srgbClr val="FFC00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11" name="Google Shape;411;p15"/>
          <p:cNvSpPr txBox="1"/>
          <p:nvPr/>
        </p:nvSpPr>
        <p:spPr>
          <a:xfrm>
            <a:off x="8652307" y="3262211"/>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a:t>
            </a:r>
            <a:endParaRPr/>
          </a:p>
        </p:txBody>
      </p:sp>
      <p:sp>
        <p:nvSpPr>
          <p:cNvPr id="412" name="Google Shape;412;p15"/>
          <p:cNvSpPr txBox="1"/>
          <p:nvPr/>
        </p:nvSpPr>
        <p:spPr>
          <a:xfrm>
            <a:off x="8481880" y="4162662"/>
            <a:ext cx="160512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DELETE </a:t>
            </a:r>
            <a:endParaRPr/>
          </a:p>
        </p:txBody>
      </p:sp>
      <p:sp>
        <p:nvSpPr>
          <p:cNvPr id="413" name="Google Shape;413;p15"/>
          <p:cNvSpPr txBox="1"/>
          <p:nvPr/>
        </p:nvSpPr>
        <p:spPr>
          <a:xfrm>
            <a:off x="6105855" y="4148098"/>
            <a:ext cx="1514124" cy="4146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SCHEDULE </a:t>
            </a:r>
            <a:endParaRPr/>
          </a:p>
        </p:txBody>
      </p:sp>
      <p:sp>
        <p:nvSpPr>
          <p:cNvPr id="414" name="Google Shape;414;p15"/>
          <p:cNvSpPr txBox="1"/>
          <p:nvPr/>
        </p:nvSpPr>
        <p:spPr>
          <a:xfrm>
            <a:off x="6325761" y="3289613"/>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Yes</a:t>
            </a:r>
            <a:endParaRPr/>
          </a:p>
        </p:txBody>
      </p:sp>
      <p:sp>
        <p:nvSpPr>
          <p:cNvPr id="415" name="Google Shape;415;p15"/>
          <p:cNvSpPr/>
          <p:nvPr/>
        </p:nvSpPr>
        <p:spPr>
          <a:xfrm>
            <a:off x="3967499" y="3853971"/>
            <a:ext cx="1873538"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416" name="Google Shape;416;p15"/>
          <p:cNvCxnSpPr>
            <a:stCxn id="415" idx="4"/>
          </p:cNvCxnSpPr>
          <p:nvPr/>
        </p:nvCxnSpPr>
        <p:spPr>
          <a:xfrm>
            <a:off x="4904268" y="4714432"/>
            <a:ext cx="911100" cy="557700"/>
          </a:xfrm>
          <a:prstGeom prst="straightConnector1">
            <a:avLst/>
          </a:prstGeom>
          <a:noFill/>
          <a:ln w="9525" cap="flat" cmpd="sng">
            <a:solidFill>
              <a:srgbClr val="562E67"/>
            </a:solidFill>
            <a:prstDash val="solid"/>
            <a:round/>
            <a:headEnd type="none" w="sm" len="sm"/>
            <a:tailEnd type="none" w="sm" len="sm"/>
          </a:ln>
        </p:spPr>
      </p:cxnSp>
      <p:cxnSp>
        <p:nvCxnSpPr>
          <p:cNvPr id="417" name="Google Shape;417;p15"/>
          <p:cNvCxnSpPr/>
          <p:nvPr/>
        </p:nvCxnSpPr>
        <p:spPr>
          <a:xfrm flipH="1">
            <a:off x="3861518" y="4699927"/>
            <a:ext cx="980677" cy="572071"/>
          </a:xfrm>
          <a:prstGeom prst="straightConnector1">
            <a:avLst/>
          </a:prstGeom>
          <a:noFill/>
          <a:ln w="9525" cap="flat" cmpd="sng">
            <a:solidFill>
              <a:srgbClr val="562E67"/>
            </a:solidFill>
            <a:prstDash val="solid"/>
            <a:round/>
            <a:headEnd type="none" w="sm" len="sm"/>
            <a:tailEnd type="none" w="sm" len="sm"/>
          </a:ln>
        </p:spPr>
      </p:cxnSp>
      <p:sp>
        <p:nvSpPr>
          <p:cNvPr id="418" name="Google Shape;418;p15"/>
          <p:cNvSpPr/>
          <p:nvPr/>
        </p:nvSpPr>
        <p:spPr>
          <a:xfrm>
            <a:off x="2747193" y="5326347"/>
            <a:ext cx="1605125" cy="932915"/>
          </a:xfrm>
          <a:prstGeom prst="roundRect">
            <a:avLst>
              <a:gd name="adj" fmla="val 16667"/>
            </a:avLst>
          </a:prstGeom>
          <a:solidFill>
            <a:schemeClr val="accent3"/>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19" name="Google Shape;419;p15"/>
          <p:cNvSpPr txBox="1"/>
          <p:nvPr/>
        </p:nvSpPr>
        <p:spPr>
          <a:xfrm>
            <a:off x="3341731" y="5556602"/>
            <a:ext cx="11923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DO </a:t>
            </a:r>
            <a:endParaRPr/>
          </a:p>
        </p:txBody>
      </p:sp>
      <p:sp>
        <p:nvSpPr>
          <p:cNvPr id="420" name="Google Shape;420;p15"/>
          <p:cNvSpPr txBox="1"/>
          <p:nvPr/>
        </p:nvSpPr>
        <p:spPr>
          <a:xfrm>
            <a:off x="4352318" y="4080117"/>
            <a:ext cx="138094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Interest </a:t>
            </a:r>
            <a:endParaRPr/>
          </a:p>
        </p:txBody>
      </p:sp>
      <p:sp>
        <p:nvSpPr>
          <p:cNvPr id="421" name="Google Shape;421;p15"/>
          <p:cNvSpPr txBox="1"/>
          <p:nvPr/>
        </p:nvSpPr>
        <p:spPr>
          <a:xfrm>
            <a:off x="3269293" y="4760391"/>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Yes</a:t>
            </a:r>
            <a:endParaRPr/>
          </a:p>
        </p:txBody>
      </p:sp>
      <p:sp>
        <p:nvSpPr>
          <p:cNvPr id="422" name="Google Shape;422;p15"/>
          <p:cNvSpPr txBox="1"/>
          <p:nvPr/>
        </p:nvSpPr>
        <p:spPr>
          <a:xfrm>
            <a:off x="5696920" y="4793160"/>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6"/>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5A78F"/>
              </a:buClr>
              <a:buSzPts val="3600"/>
              <a:buFont typeface="Lato"/>
              <a:buNone/>
            </a:pPr>
            <a:r>
              <a:rPr lang="en-US"/>
              <a:t>Impact Effort matrix</a:t>
            </a:r>
            <a:endParaRPr/>
          </a:p>
        </p:txBody>
      </p:sp>
      <p:sp>
        <p:nvSpPr>
          <p:cNvPr id="429" name="Google Shape;429;p16"/>
          <p:cNvSpPr txBox="1">
            <a:spLocks noGrp="1"/>
          </p:cNvSpPr>
          <p:nvPr>
            <p:ph type="body" idx="1"/>
          </p:nvPr>
        </p:nvSpPr>
        <p:spPr>
          <a:xfrm>
            <a:off x="1526315" y="1497975"/>
            <a:ext cx="9818100" cy="48951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1000"/>
              </a:spcBef>
              <a:spcAft>
                <a:spcPts val="0"/>
              </a:spcAft>
              <a:buClr>
                <a:srgbClr val="00A7E1"/>
              </a:buClr>
              <a:buSzPts val="2530"/>
              <a:buFont typeface="Noto Sans Symbols"/>
              <a:buNone/>
            </a:pPr>
            <a:endParaRPr/>
          </a:p>
        </p:txBody>
      </p:sp>
      <p:sp>
        <p:nvSpPr>
          <p:cNvPr id="430" name="Google Shape;430;p16"/>
          <p:cNvSpPr/>
          <p:nvPr/>
        </p:nvSpPr>
        <p:spPr>
          <a:xfrm>
            <a:off x="3781586" y="2386739"/>
            <a:ext cx="2913682" cy="1472339"/>
          </a:xfrm>
          <a:prstGeom prst="roundRect">
            <a:avLst>
              <a:gd name="adj" fmla="val 16667"/>
            </a:avLst>
          </a:prstGeom>
          <a:solidFill>
            <a:schemeClr val="accent3"/>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1" name="Google Shape;431;p16"/>
          <p:cNvSpPr txBox="1"/>
          <p:nvPr/>
        </p:nvSpPr>
        <p:spPr>
          <a:xfrm>
            <a:off x="3781586" y="2536166"/>
            <a:ext cx="291368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High returns on investment</a:t>
            </a:r>
            <a:endParaRPr sz="1400" b="0" i="0" u="none" strike="noStrike" cap="none">
              <a:solidFill>
                <a:srgbClr val="000000"/>
              </a:solidFill>
              <a:latin typeface="Arial"/>
              <a:ea typeface="Arial"/>
              <a:cs typeface="Arial"/>
              <a:sym typeface="Arial"/>
            </a:endParaRPr>
          </a:p>
        </p:txBody>
      </p:sp>
      <p:sp>
        <p:nvSpPr>
          <p:cNvPr id="432" name="Google Shape;432;p16"/>
          <p:cNvSpPr/>
          <p:nvPr/>
        </p:nvSpPr>
        <p:spPr>
          <a:xfrm>
            <a:off x="6866968" y="2401115"/>
            <a:ext cx="2913682" cy="1472339"/>
          </a:xfrm>
          <a:prstGeom prst="roundRect">
            <a:avLst>
              <a:gd name="adj" fmla="val 16667"/>
            </a:avLst>
          </a:prstGeom>
          <a:solidFill>
            <a:schemeClr val="accent6"/>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16"/>
          <p:cNvSpPr txBox="1"/>
          <p:nvPr/>
        </p:nvSpPr>
        <p:spPr>
          <a:xfrm>
            <a:off x="6866968" y="2550542"/>
            <a:ext cx="291368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 MAYBE</a:t>
            </a:r>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Strategic</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4" name="Google Shape;434;p16"/>
          <p:cNvSpPr/>
          <p:nvPr/>
        </p:nvSpPr>
        <p:spPr>
          <a:xfrm>
            <a:off x="3813215" y="4195409"/>
            <a:ext cx="2913682" cy="1472339"/>
          </a:xfrm>
          <a:prstGeom prst="roundRect">
            <a:avLst>
              <a:gd name="adj" fmla="val 16667"/>
            </a:avLst>
          </a:prstGeom>
          <a:solidFill>
            <a:srgbClr val="92D05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16"/>
          <p:cNvSpPr txBox="1"/>
          <p:nvPr/>
        </p:nvSpPr>
        <p:spPr>
          <a:xfrm>
            <a:off x="3813215" y="4344836"/>
            <a:ext cx="291368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MAYBE</a:t>
            </a:r>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Low Hanging Fruit</a:t>
            </a:r>
            <a:endParaRPr/>
          </a:p>
        </p:txBody>
      </p:sp>
      <p:sp>
        <p:nvSpPr>
          <p:cNvPr id="436" name="Google Shape;436;p16"/>
          <p:cNvSpPr/>
          <p:nvPr/>
        </p:nvSpPr>
        <p:spPr>
          <a:xfrm>
            <a:off x="6935978" y="4195413"/>
            <a:ext cx="2913682" cy="1472339"/>
          </a:xfrm>
          <a:prstGeom prst="roundRect">
            <a:avLst>
              <a:gd name="adj" fmla="val 16667"/>
            </a:avLst>
          </a:prstGeom>
          <a:solidFill>
            <a:srgbClr val="FFC00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16"/>
          <p:cNvSpPr txBox="1"/>
          <p:nvPr/>
        </p:nvSpPr>
        <p:spPr>
          <a:xfrm>
            <a:off x="6935978" y="4344840"/>
            <a:ext cx="291368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NO</a:t>
            </a:r>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Luxury</a:t>
            </a:r>
            <a:endParaRPr sz="1400" b="0" i="0" u="none" strike="noStrike" cap="none">
              <a:solidFill>
                <a:srgbClr val="000000"/>
              </a:solidFill>
              <a:latin typeface="Arial"/>
              <a:ea typeface="Arial"/>
              <a:cs typeface="Arial"/>
              <a:sym typeface="Arial"/>
            </a:endParaRPr>
          </a:p>
        </p:txBody>
      </p:sp>
      <p:sp>
        <p:nvSpPr>
          <p:cNvPr id="438" name="Google Shape;438;p16"/>
          <p:cNvSpPr txBox="1"/>
          <p:nvPr/>
        </p:nvSpPr>
        <p:spPr>
          <a:xfrm>
            <a:off x="1747593" y="4914222"/>
            <a:ext cx="184434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Lato"/>
                <a:ea typeface="Lato"/>
                <a:cs typeface="Lato"/>
                <a:sym typeface="Lato"/>
              </a:rPr>
              <a:t>Low Impact</a:t>
            </a:r>
            <a:endParaRPr/>
          </a:p>
        </p:txBody>
      </p:sp>
      <p:sp>
        <p:nvSpPr>
          <p:cNvPr id="439" name="Google Shape;439;p16"/>
          <p:cNvSpPr txBox="1"/>
          <p:nvPr/>
        </p:nvSpPr>
        <p:spPr>
          <a:xfrm>
            <a:off x="1731778" y="3028890"/>
            <a:ext cx="184434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Lato"/>
                <a:ea typeface="Lato"/>
                <a:cs typeface="Lato"/>
                <a:sym typeface="Lato"/>
              </a:rPr>
              <a:t>High Impact</a:t>
            </a:r>
            <a:endParaRPr/>
          </a:p>
        </p:txBody>
      </p:sp>
      <p:sp>
        <p:nvSpPr>
          <p:cNvPr id="440" name="Google Shape;440;p16"/>
          <p:cNvSpPr txBox="1"/>
          <p:nvPr/>
        </p:nvSpPr>
        <p:spPr>
          <a:xfrm>
            <a:off x="4468653" y="1737736"/>
            <a:ext cx="184434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Lato"/>
                <a:ea typeface="Lato"/>
                <a:cs typeface="Lato"/>
                <a:sym typeface="Lato"/>
              </a:rPr>
              <a:t>Low Effort</a:t>
            </a:r>
            <a:endParaRPr/>
          </a:p>
        </p:txBody>
      </p:sp>
      <p:sp>
        <p:nvSpPr>
          <p:cNvPr id="441" name="Google Shape;441;p16"/>
          <p:cNvSpPr txBox="1"/>
          <p:nvPr/>
        </p:nvSpPr>
        <p:spPr>
          <a:xfrm>
            <a:off x="7401636" y="1736761"/>
            <a:ext cx="184434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Lato"/>
                <a:ea typeface="Lato"/>
                <a:cs typeface="Lato"/>
                <a:sym typeface="Lato"/>
              </a:rPr>
              <a:t>High Effort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12296e18f5a_0_7"/>
          <p:cNvSpPr txBox="1">
            <a:spLocks noGrp="1"/>
          </p:cNvSpPr>
          <p:nvPr>
            <p:ph type="title"/>
          </p:nvPr>
        </p:nvSpPr>
        <p:spPr>
          <a:xfrm>
            <a:off x="1535836" y="-24481"/>
            <a:ext cx="9818100" cy="12429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5A78F"/>
              </a:buClr>
              <a:buSzPts val="3600"/>
              <a:buFont typeface="Lato"/>
              <a:buNone/>
            </a:pPr>
            <a:r>
              <a:rPr lang="en-US"/>
              <a:t>Impact Effort matrix in the language of a decision tree</a:t>
            </a:r>
            <a:endParaRPr/>
          </a:p>
        </p:txBody>
      </p:sp>
      <p:sp>
        <p:nvSpPr>
          <p:cNvPr id="448" name="Google Shape;448;g12296e18f5a_0_7"/>
          <p:cNvSpPr txBox="1">
            <a:spLocks noGrp="1"/>
          </p:cNvSpPr>
          <p:nvPr>
            <p:ph type="body" idx="1"/>
          </p:nvPr>
        </p:nvSpPr>
        <p:spPr>
          <a:xfrm>
            <a:off x="1262840" y="1250007"/>
            <a:ext cx="9818100" cy="48951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1000"/>
              </a:spcBef>
              <a:spcAft>
                <a:spcPts val="0"/>
              </a:spcAft>
              <a:buClr>
                <a:srgbClr val="00A7E1"/>
              </a:buClr>
              <a:buSzPts val="2530"/>
              <a:buFont typeface="Noto Sans Symbols"/>
              <a:buNone/>
            </a:pPr>
            <a:endParaRPr/>
          </a:p>
        </p:txBody>
      </p:sp>
      <p:sp>
        <p:nvSpPr>
          <p:cNvPr id="449" name="Google Shape;449;g12296e18f5a_0_7"/>
          <p:cNvSpPr/>
          <p:nvPr/>
        </p:nvSpPr>
        <p:spPr>
          <a:xfrm>
            <a:off x="5608505" y="1187100"/>
            <a:ext cx="238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450" name="Google Shape;450;g12296e18f5a_0_7"/>
          <p:cNvCxnSpPr>
            <a:stCxn id="449" idx="4"/>
          </p:cNvCxnSpPr>
          <p:nvPr/>
        </p:nvCxnSpPr>
        <p:spPr>
          <a:xfrm flipH="1">
            <a:off x="5734355" y="2047500"/>
            <a:ext cx="1065900" cy="532800"/>
          </a:xfrm>
          <a:prstGeom prst="straightConnector1">
            <a:avLst/>
          </a:prstGeom>
          <a:noFill/>
          <a:ln w="9525" cap="flat" cmpd="sng">
            <a:solidFill>
              <a:srgbClr val="562E67"/>
            </a:solidFill>
            <a:prstDash val="solid"/>
            <a:round/>
            <a:headEnd type="none" w="sm" len="sm"/>
            <a:tailEnd type="none" w="sm" len="sm"/>
          </a:ln>
        </p:spPr>
      </p:cxnSp>
      <p:cxnSp>
        <p:nvCxnSpPr>
          <p:cNvPr id="451" name="Google Shape;451;g12296e18f5a_0_7"/>
          <p:cNvCxnSpPr/>
          <p:nvPr/>
        </p:nvCxnSpPr>
        <p:spPr>
          <a:xfrm>
            <a:off x="6800307" y="2047561"/>
            <a:ext cx="962400" cy="566100"/>
          </a:xfrm>
          <a:prstGeom prst="straightConnector1">
            <a:avLst/>
          </a:prstGeom>
          <a:noFill/>
          <a:ln w="9525" cap="flat" cmpd="sng">
            <a:solidFill>
              <a:srgbClr val="562E67"/>
            </a:solidFill>
            <a:prstDash val="solid"/>
            <a:round/>
            <a:headEnd type="none" w="sm" len="sm"/>
            <a:tailEnd type="none" w="sm" len="sm"/>
          </a:ln>
        </p:spPr>
      </p:cxnSp>
      <p:sp>
        <p:nvSpPr>
          <p:cNvPr id="452" name="Google Shape;452;g12296e18f5a_0_7"/>
          <p:cNvSpPr txBox="1"/>
          <p:nvPr/>
        </p:nvSpPr>
        <p:spPr>
          <a:xfrm>
            <a:off x="4944599" y="1982966"/>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Low</a:t>
            </a:r>
            <a:endParaRPr/>
          </a:p>
        </p:txBody>
      </p:sp>
      <p:sp>
        <p:nvSpPr>
          <p:cNvPr id="453" name="Google Shape;453;g12296e18f5a_0_7"/>
          <p:cNvSpPr txBox="1"/>
          <p:nvPr/>
        </p:nvSpPr>
        <p:spPr>
          <a:xfrm>
            <a:off x="8055767" y="2083338"/>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High</a:t>
            </a:r>
            <a:endParaRPr/>
          </a:p>
        </p:txBody>
      </p:sp>
      <p:sp>
        <p:nvSpPr>
          <p:cNvPr id="454" name="Google Shape;454;g12296e18f5a_0_7"/>
          <p:cNvSpPr txBox="1"/>
          <p:nvPr/>
        </p:nvSpPr>
        <p:spPr>
          <a:xfrm>
            <a:off x="6343107" y="1463922"/>
            <a:ext cx="1428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Effort</a:t>
            </a:r>
            <a:endParaRPr/>
          </a:p>
        </p:txBody>
      </p:sp>
      <p:sp>
        <p:nvSpPr>
          <p:cNvPr id="455" name="Google Shape;455;g12296e18f5a_0_7"/>
          <p:cNvSpPr/>
          <p:nvPr/>
        </p:nvSpPr>
        <p:spPr>
          <a:xfrm>
            <a:off x="2200586" y="4212362"/>
            <a:ext cx="1605000" cy="933000"/>
          </a:xfrm>
          <a:prstGeom prst="roundRect">
            <a:avLst>
              <a:gd name="adj" fmla="val 16667"/>
            </a:avLst>
          </a:prstGeom>
          <a:solidFill>
            <a:schemeClr val="accent3"/>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56" name="Google Shape;456;g12296e18f5a_0_7"/>
          <p:cNvSpPr/>
          <p:nvPr/>
        </p:nvSpPr>
        <p:spPr>
          <a:xfrm>
            <a:off x="4100647" y="2560361"/>
            <a:ext cx="238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57" name="Google Shape;457;g12296e18f5a_0_7"/>
          <p:cNvSpPr txBox="1"/>
          <p:nvPr/>
        </p:nvSpPr>
        <p:spPr>
          <a:xfrm>
            <a:off x="4558008" y="2791002"/>
            <a:ext cx="1682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Impact</a:t>
            </a:r>
            <a:endParaRPr/>
          </a:p>
        </p:txBody>
      </p:sp>
      <p:cxnSp>
        <p:nvCxnSpPr>
          <p:cNvPr id="458" name="Google Shape;458;g12296e18f5a_0_7"/>
          <p:cNvCxnSpPr/>
          <p:nvPr/>
        </p:nvCxnSpPr>
        <p:spPr>
          <a:xfrm flipH="1">
            <a:off x="3506924" y="3434306"/>
            <a:ext cx="1507500" cy="746400"/>
          </a:xfrm>
          <a:prstGeom prst="straightConnector1">
            <a:avLst/>
          </a:prstGeom>
          <a:noFill/>
          <a:ln w="9525" cap="flat" cmpd="sng">
            <a:solidFill>
              <a:srgbClr val="562E67"/>
            </a:solidFill>
            <a:prstDash val="solid"/>
            <a:round/>
            <a:headEnd type="none" w="sm" len="sm"/>
            <a:tailEnd type="none" w="sm" len="sm"/>
          </a:ln>
        </p:spPr>
      </p:cxnSp>
      <p:cxnSp>
        <p:nvCxnSpPr>
          <p:cNvPr id="459" name="Google Shape;459;g12296e18f5a_0_7"/>
          <p:cNvCxnSpPr/>
          <p:nvPr/>
        </p:nvCxnSpPr>
        <p:spPr>
          <a:xfrm>
            <a:off x="5064664" y="3449159"/>
            <a:ext cx="1248600" cy="746400"/>
          </a:xfrm>
          <a:prstGeom prst="straightConnector1">
            <a:avLst/>
          </a:prstGeom>
          <a:noFill/>
          <a:ln w="9525" cap="flat" cmpd="sng">
            <a:solidFill>
              <a:srgbClr val="562E67"/>
            </a:solidFill>
            <a:prstDash val="solid"/>
            <a:round/>
            <a:headEnd type="none" w="sm" len="sm"/>
            <a:tailEnd type="none" w="sm" len="sm"/>
          </a:ln>
        </p:spPr>
      </p:cxnSp>
      <p:sp>
        <p:nvSpPr>
          <p:cNvPr id="460" name="Google Shape;460;g12296e18f5a_0_7"/>
          <p:cNvSpPr/>
          <p:nvPr/>
        </p:nvSpPr>
        <p:spPr>
          <a:xfrm>
            <a:off x="6139046" y="5670900"/>
            <a:ext cx="1605000" cy="933000"/>
          </a:xfrm>
          <a:prstGeom prst="roundRect">
            <a:avLst>
              <a:gd name="adj" fmla="val 16667"/>
            </a:avLst>
          </a:prstGeom>
          <a:solidFill>
            <a:srgbClr val="92D05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61" name="Google Shape;461;g12296e18f5a_0_7"/>
          <p:cNvSpPr txBox="1"/>
          <p:nvPr/>
        </p:nvSpPr>
        <p:spPr>
          <a:xfrm>
            <a:off x="5888874" y="3518216"/>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Low</a:t>
            </a:r>
            <a:endParaRPr/>
          </a:p>
        </p:txBody>
      </p:sp>
      <p:sp>
        <p:nvSpPr>
          <p:cNvPr id="462" name="Google Shape;462;g12296e18f5a_0_7"/>
          <p:cNvSpPr txBox="1"/>
          <p:nvPr/>
        </p:nvSpPr>
        <p:spPr>
          <a:xfrm>
            <a:off x="6184072" y="5901962"/>
            <a:ext cx="1515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MAYBE</a:t>
            </a:r>
            <a:endParaRPr/>
          </a:p>
        </p:txBody>
      </p:sp>
      <p:sp>
        <p:nvSpPr>
          <p:cNvPr id="463" name="Google Shape;463;g12296e18f5a_0_7"/>
          <p:cNvSpPr txBox="1"/>
          <p:nvPr/>
        </p:nvSpPr>
        <p:spPr>
          <a:xfrm>
            <a:off x="2316625" y="4442775"/>
            <a:ext cx="15150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YES</a:t>
            </a:r>
            <a:endParaRPr sz="2000">
              <a:latin typeface="Lato"/>
              <a:ea typeface="Lato"/>
              <a:cs typeface="Lato"/>
              <a:sym typeface="Lato"/>
            </a:endParaRPr>
          </a:p>
          <a:p>
            <a:pPr marL="0" marR="0" lvl="0" indent="0" algn="l" rtl="0">
              <a:lnSpc>
                <a:spcPct val="100000"/>
              </a:lnSpc>
              <a:spcBef>
                <a:spcPts val="0"/>
              </a:spcBef>
              <a:spcAft>
                <a:spcPts val="0"/>
              </a:spcAft>
              <a:buNone/>
            </a:pPr>
            <a:r>
              <a:rPr lang="en-US" sz="2000">
                <a:latin typeface="Lato"/>
                <a:ea typeface="Lato"/>
                <a:cs typeface="Lato"/>
                <a:sym typeface="Lato"/>
              </a:rPr>
              <a:t> High ROI</a:t>
            </a:r>
            <a:r>
              <a:rPr lang="en-US" sz="2000" b="0" i="0" u="none" strike="noStrike" cap="none">
                <a:solidFill>
                  <a:srgbClr val="000000"/>
                </a:solidFill>
                <a:latin typeface="Lato"/>
                <a:ea typeface="Lato"/>
                <a:cs typeface="Lato"/>
                <a:sym typeface="Lato"/>
              </a:rPr>
              <a:t> </a:t>
            </a:r>
            <a:endParaRPr/>
          </a:p>
        </p:txBody>
      </p:sp>
      <p:sp>
        <p:nvSpPr>
          <p:cNvPr id="464" name="Google Shape;464;g12296e18f5a_0_7"/>
          <p:cNvSpPr txBox="1"/>
          <p:nvPr/>
        </p:nvSpPr>
        <p:spPr>
          <a:xfrm>
            <a:off x="3308692" y="3507705"/>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High</a:t>
            </a:r>
            <a:endParaRPr/>
          </a:p>
        </p:txBody>
      </p:sp>
      <p:sp>
        <p:nvSpPr>
          <p:cNvPr id="465" name="Google Shape;465;g12296e18f5a_0_7"/>
          <p:cNvSpPr/>
          <p:nvPr/>
        </p:nvSpPr>
        <p:spPr>
          <a:xfrm>
            <a:off x="7126989" y="4222980"/>
            <a:ext cx="1605000" cy="933000"/>
          </a:xfrm>
          <a:prstGeom prst="roundRect">
            <a:avLst>
              <a:gd name="adj" fmla="val 16667"/>
            </a:avLst>
          </a:prstGeom>
          <a:solidFill>
            <a:schemeClr val="accent6"/>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66" name="Google Shape;466;g12296e18f5a_0_7"/>
          <p:cNvSpPr/>
          <p:nvPr/>
        </p:nvSpPr>
        <p:spPr>
          <a:xfrm>
            <a:off x="7126989" y="2549260"/>
            <a:ext cx="238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67" name="Google Shape;467;g12296e18f5a_0_7"/>
          <p:cNvSpPr txBox="1"/>
          <p:nvPr/>
        </p:nvSpPr>
        <p:spPr>
          <a:xfrm>
            <a:off x="7477556" y="2881650"/>
            <a:ext cx="1682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Impact</a:t>
            </a:r>
            <a:endParaRPr/>
          </a:p>
        </p:txBody>
      </p:sp>
      <p:cxnSp>
        <p:nvCxnSpPr>
          <p:cNvPr id="468" name="Google Shape;468;g12296e18f5a_0_7"/>
          <p:cNvCxnSpPr/>
          <p:nvPr/>
        </p:nvCxnSpPr>
        <p:spPr>
          <a:xfrm flipH="1">
            <a:off x="8039199" y="3399753"/>
            <a:ext cx="332100" cy="771600"/>
          </a:xfrm>
          <a:prstGeom prst="straightConnector1">
            <a:avLst/>
          </a:prstGeom>
          <a:noFill/>
          <a:ln w="9525" cap="flat" cmpd="sng">
            <a:solidFill>
              <a:srgbClr val="562E67"/>
            </a:solidFill>
            <a:prstDash val="solid"/>
            <a:round/>
            <a:headEnd type="none" w="sm" len="sm"/>
            <a:tailEnd type="none" w="sm" len="sm"/>
          </a:ln>
        </p:spPr>
      </p:cxnSp>
      <p:cxnSp>
        <p:nvCxnSpPr>
          <p:cNvPr id="469" name="Google Shape;469;g12296e18f5a_0_7"/>
          <p:cNvCxnSpPr/>
          <p:nvPr/>
        </p:nvCxnSpPr>
        <p:spPr>
          <a:xfrm>
            <a:off x="8335992" y="3405046"/>
            <a:ext cx="1361100" cy="741000"/>
          </a:xfrm>
          <a:prstGeom prst="straightConnector1">
            <a:avLst/>
          </a:prstGeom>
          <a:noFill/>
          <a:ln w="9525" cap="flat" cmpd="sng">
            <a:solidFill>
              <a:srgbClr val="562E67"/>
            </a:solidFill>
            <a:prstDash val="solid"/>
            <a:round/>
            <a:headEnd type="none" w="sm" len="sm"/>
            <a:tailEnd type="none" w="sm" len="sm"/>
          </a:ln>
        </p:spPr>
      </p:cxnSp>
      <p:sp>
        <p:nvSpPr>
          <p:cNvPr id="470" name="Google Shape;470;g12296e18f5a_0_7"/>
          <p:cNvSpPr/>
          <p:nvPr/>
        </p:nvSpPr>
        <p:spPr>
          <a:xfrm>
            <a:off x="9369834" y="4187962"/>
            <a:ext cx="1605000" cy="933000"/>
          </a:xfrm>
          <a:prstGeom prst="roundRect">
            <a:avLst>
              <a:gd name="adj" fmla="val 16667"/>
            </a:avLst>
          </a:prstGeom>
          <a:solidFill>
            <a:srgbClr val="FFC000"/>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71" name="Google Shape;471;g12296e18f5a_0_7"/>
          <p:cNvSpPr txBox="1"/>
          <p:nvPr/>
        </p:nvSpPr>
        <p:spPr>
          <a:xfrm>
            <a:off x="9699232" y="3378163"/>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Low</a:t>
            </a:r>
            <a:endParaRPr/>
          </a:p>
        </p:txBody>
      </p:sp>
      <p:sp>
        <p:nvSpPr>
          <p:cNvPr id="472" name="Google Shape;472;g12296e18f5a_0_7"/>
          <p:cNvSpPr txBox="1"/>
          <p:nvPr/>
        </p:nvSpPr>
        <p:spPr>
          <a:xfrm>
            <a:off x="9528805" y="4507214"/>
            <a:ext cx="16050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NO</a:t>
            </a:r>
            <a:endParaRPr sz="2000">
              <a:latin typeface="Lato"/>
              <a:ea typeface="Lato"/>
              <a:cs typeface="Lato"/>
              <a:sym typeface="Lato"/>
            </a:endParaRPr>
          </a:p>
          <a:p>
            <a:pPr marL="0" marR="0" lvl="0" indent="0" algn="l" rtl="0">
              <a:lnSpc>
                <a:spcPct val="100000"/>
              </a:lnSpc>
              <a:spcBef>
                <a:spcPts val="0"/>
              </a:spcBef>
              <a:spcAft>
                <a:spcPts val="0"/>
              </a:spcAft>
              <a:buNone/>
            </a:pPr>
            <a:r>
              <a:rPr lang="en-US" sz="2000">
                <a:latin typeface="Lato"/>
                <a:ea typeface="Lato"/>
                <a:cs typeface="Lato"/>
                <a:sym typeface="Lato"/>
              </a:rPr>
              <a:t>Luxury</a:t>
            </a:r>
            <a:r>
              <a:rPr lang="en-US" sz="2000" b="0" i="0" u="none" strike="noStrike" cap="none">
                <a:solidFill>
                  <a:srgbClr val="000000"/>
                </a:solidFill>
                <a:latin typeface="Lato"/>
                <a:ea typeface="Lato"/>
                <a:cs typeface="Lato"/>
                <a:sym typeface="Lato"/>
              </a:rPr>
              <a:t> </a:t>
            </a:r>
            <a:endParaRPr/>
          </a:p>
        </p:txBody>
      </p:sp>
      <p:sp>
        <p:nvSpPr>
          <p:cNvPr id="473" name="Google Shape;473;g12296e18f5a_0_7"/>
          <p:cNvSpPr txBox="1"/>
          <p:nvPr/>
        </p:nvSpPr>
        <p:spPr>
          <a:xfrm>
            <a:off x="7152780" y="4492650"/>
            <a:ext cx="15141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MAYBE, Strategic</a:t>
            </a:r>
            <a:r>
              <a:rPr lang="en-US" sz="2000" b="0" i="0" u="none" strike="noStrike" cap="none">
                <a:solidFill>
                  <a:srgbClr val="000000"/>
                </a:solidFill>
                <a:latin typeface="Lato"/>
                <a:ea typeface="Lato"/>
                <a:cs typeface="Lato"/>
                <a:sym typeface="Lato"/>
              </a:rPr>
              <a:t> </a:t>
            </a:r>
            <a:endParaRPr/>
          </a:p>
        </p:txBody>
      </p:sp>
      <p:sp>
        <p:nvSpPr>
          <p:cNvPr id="474" name="Google Shape;474;g12296e18f5a_0_7"/>
          <p:cNvSpPr txBox="1"/>
          <p:nvPr/>
        </p:nvSpPr>
        <p:spPr>
          <a:xfrm>
            <a:off x="6915486" y="3481765"/>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High</a:t>
            </a:r>
            <a:endParaRPr/>
          </a:p>
        </p:txBody>
      </p:sp>
      <p:sp>
        <p:nvSpPr>
          <p:cNvPr id="475" name="Google Shape;475;g12296e18f5a_0_7"/>
          <p:cNvSpPr/>
          <p:nvPr/>
        </p:nvSpPr>
        <p:spPr>
          <a:xfrm>
            <a:off x="5014424" y="4198523"/>
            <a:ext cx="187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476" name="Google Shape;476;g12296e18f5a_0_7"/>
          <p:cNvCxnSpPr>
            <a:stCxn id="475" idx="4"/>
          </p:cNvCxnSpPr>
          <p:nvPr/>
        </p:nvCxnSpPr>
        <p:spPr>
          <a:xfrm>
            <a:off x="5951174" y="5058923"/>
            <a:ext cx="911100" cy="557700"/>
          </a:xfrm>
          <a:prstGeom prst="straightConnector1">
            <a:avLst/>
          </a:prstGeom>
          <a:noFill/>
          <a:ln w="9525" cap="flat" cmpd="sng">
            <a:solidFill>
              <a:srgbClr val="562E67"/>
            </a:solidFill>
            <a:prstDash val="solid"/>
            <a:round/>
            <a:headEnd type="none" w="sm" len="sm"/>
            <a:tailEnd type="none" w="sm" len="sm"/>
          </a:ln>
        </p:spPr>
      </p:cxnSp>
      <p:cxnSp>
        <p:nvCxnSpPr>
          <p:cNvPr id="477" name="Google Shape;477;g12296e18f5a_0_7"/>
          <p:cNvCxnSpPr/>
          <p:nvPr/>
        </p:nvCxnSpPr>
        <p:spPr>
          <a:xfrm flipH="1">
            <a:off x="4908420" y="5044479"/>
            <a:ext cx="980700" cy="572100"/>
          </a:xfrm>
          <a:prstGeom prst="straightConnector1">
            <a:avLst/>
          </a:prstGeom>
          <a:noFill/>
          <a:ln w="9525" cap="flat" cmpd="sng">
            <a:solidFill>
              <a:srgbClr val="562E67"/>
            </a:solidFill>
            <a:prstDash val="solid"/>
            <a:round/>
            <a:headEnd type="none" w="sm" len="sm"/>
            <a:tailEnd type="none" w="sm" len="sm"/>
          </a:ln>
        </p:spPr>
      </p:cxnSp>
      <p:sp>
        <p:nvSpPr>
          <p:cNvPr id="478" name="Google Shape;478;g12296e18f5a_0_7"/>
          <p:cNvSpPr/>
          <p:nvPr/>
        </p:nvSpPr>
        <p:spPr>
          <a:xfrm>
            <a:off x="3794118" y="5670899"/>
            <a:ext cx="1605000" cy="933000"/>
          </a:xfrm>
          <a:prstGeom prst="roundRect">
            <a:avLst>
              <a:gd name="adj" fmla="val 16667"/>
            </a:avLst>
          </a:prstGeom>
          <a:solidFill>
            <a:schemeClr val="accent3"/>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479" name="Google Shape;479;g12296e18f5a_0_7"/>
          <p:cNvSpPr txBox="1"/>
          <p:nvPr/>
        </p:nvSpPr>
        <p:spPr>
          <a:xfrm>
            <a:off x="4388656" y="5901154"/>
            <a:ext cx="1192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YES</a:t>
            </a:r>
            <a:r>
              <a:rPr lang="en-US" sz="2000" b="0" i="0" u="none" strike="noStrike" cap="none">
                <a:solidFill>
                  <a:srgbClr val="000000"/>
                </a:solidFill>
                <a:latin typeface="Lato"/>
                <a:ea typeface="Lato"/>
                <a:cs typeface="Lato"/>
                <a:sym typeface="Lato"/>
              </a:rPr>
              <a:t> </a:t>
            </a:r>
            <a:endParaRPr/>
          </a:p>
        </p:txBody>
      </p:sp>
      <p:sp>
        <p:nvSpPr>
          <p:cNvPr id="480" name="Google Shape;480;g12296e18f5a_0_7"/>
          <p:cNvSpPr txBox="1"/>
          <p:nvPr/>
        </p:nvSpPr>
        <p:spPr>
          <a:xfrm>
            <a:off x="5097752" y="4424675"/>
            <a:ext cx="1682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Partnerships</a:t>
            </a:r>
            <a:r>
              <a:rPr lang="en-US" sz="2000" b="0" i="0" u="none" strike="noStrike" cap="none">
                <a:solidFill>
                  <a:srgbClr val="000000"/>
                </a:solidFill>
                <a:latin typeface="Lato"/>
                <a:ea typeface="Lato"/>
                <a:cs typeface="Lato"/>
                <a:sym typeface="Lato"/>
              </a:rPr>
              <a:t> </a:t>
            </a:r>
            <a:endParaRPr/>
          </a:p>
        </p:txBody>
      </p:sp>
      <p:sp>
        <p:nvSpPr>
          <p:cNvPr id="481" name="Google Shape;481;g12296e18f5a_0_7"/>
          <p:cNvSpPr txBox="1"/>
          <p:nvPr/>
        </p:nvSpPr>
        <p:spPr>
          <a:xfrm>
            <a:off x="4316218" y="5104943"/>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Yes</a:t>
            </a:r>
            <a:endParaRPr/>
          </a:p>
        </p:txBody>
      </p:sp>
      <p:sp>
        <p:nvSpPr>
          <p:cNvPr id="482" name="Google Shape;482;g12296e18f5a_0_7"/>
          <p:cNvSpPr txBox="1"/>
          <p:nvPr/>
        </p:nvSpPr>
        <p:spPr>
          <a:xfrm>
            <a:off x="6743845" y="5137712"/>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17"/>
          <p:cNvSpPr txBox="1">
            <a:spLocks noGrp="1"/>
          </p:cNvSpPr>
          <p:nvPr>
            <p:ph type="title"/>
          </p:nvPr>
        </p:nvSpPr>
        <p:spPr>
          <a:xfrm>
            <a:off x="1535836" y="-24481"/>
            <a:ext cx="9817963" cy="124287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5A78F"/>
              </a:buClr>
              <a:buSzPts val="3600"/>
              <a:buFont typeface="Lato"/>
              <a:buNone/>
            </a:pPr>
            <a:r>
              <a:rPr lang="en-US"/>
              <a:t>Breakout session</a:t>
            </a:r>
            <a:endParaRPr/>
          </a:p>
        </p:txBody>
      </p:sp>
      <p:sp>
        <p:nvSpPr>
          <p:cNvPr id="489" name="Google Shape;489;p17"/>
          <p:cNvSpPr txBox="1">
            <a:spLocks noGrp="1"/>
          </p:cNvSpPr>
          <p:nvPr>
            <p:ph type="body" idx="1"/>
          </p:nvPr>
        </p:nvSpPr>
        <p:spPr>
          <a:xfrm>
            <a:off x="1526315" y="1497975"/>
            <a:ext cx="9818100" cy="4895100"/>
          </a:xfrm>
          <a:prstGeom prst="rect">
            <a:avLst/>
          </a:prstGeom>
          <a:noFill/>
          <a:ln>
            <a:noFill/>
          </a:ln>
        </p:spPr>
        <p:txBody>
          <a:bodyPr spcFirstLastPara="1" wrap="square" lIns="91425" tIns="45700" rIns="91425" bIns="45700" anchor="t" anchorCtr="0">
            <a:noAutofit/>
          </a:bodyPr>
          <a:lstStyle/>
          <a:p>
            <a:pPr marL="457200" lvl="0" indent="-389255" algn="l" rtl="0">
              <a:lnSpc>
                <a:spcPct val="100000"/>
              </a:lnSpc>
              <a:spcBef>
                <a:spcPts val="1000"/>
              </a:spcBef>
              <a:spcAft>
                <a:spcPts val="0"/>
              </a:spcAft>
              <a:buClr>
                <a:schemeClr val="accent3"/>
              </a:buClr>
              <a:buSzPts val="2530"/>
              <a:buChar char="▪"/>
            </a:pPr>
            <a:r>
              <a:rPr lang="en-US" sz="2800"/>
              <a:t>In a group of 3-4 people, build a decision tree to illustrate your decision when you have ideas to implement, as an expansion of the Impact Effort matrix</a:t>
            </a:r>
            <a:endParaRPr/>
          </a:p>
          <a:p>
            <a:pPr marL="457200" lvl="0" indent="-389255" algn="l" rtl="0">
              <a:lnSpc>
                <a:spcPct val="100000"/>
              </a:lnSpc>
              <a:spcBef>
                <a:spcPts val="1000"/>
              </a:spcBef>
              <a:spcAft>
                <a:spcPts val="0"/>
              </a:spcAft>
              <a:buClr>
                <a:schemeClr val="accent3"/>
              </a:buClr>
              <a:buSzPts val="2530"/>
              <a:buChar char="▪"/>
            </a:pPr>
            <a:r>
              <a:rPr lang="en-US" sz="2800"/>
              <a:t>Do you use any other input measures for the nodes beyond effort and impact?</a:t>
            </a:r>
            <a:endParaRPr/>
          </a:p>
          <a:p>
            <a:pPr marL="457200" lvl="0" indent="-389255" algn="l" rtl="0">
              <a:lnSpc>
                <a:spcPct val="100000"/>
              </a:lnSpc>
              <a:spcBef>
                <a:spcPts val="1000"/>
              </a:spcBef>
              <a:spcAft>
                <a:spcPts val="0"/>
              </a:spcAft>
              <a:buClr>
                <a:schemeClr val="accent3"/>
              </a:buClr>
              <a:buSzPts val="2530"/>
              <a:buChar char="▪"/>
            </a:pPr>
            <a:r>
              <a:rPr lang="en-US" sz="2800"/>
              <a:t>What input measures do you think can have a high level of importance in your decision tree? That is, what input measure(s) can help you the most to classify your change ideas?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12296e18f5a_0_87"/>
          <p:cNvSpPr txBox="1">
            <a:spLocks noGrp="1"/>
          </p:cNvSpPr>
          <p:nvPr>
            <p:ph type="title"/>
          </p:nvPr>
        </p:nvSpPr>
        <p:spPr>
          <a:xfrm>
            <a:off x="1535825" y="-24477"/>
            <a:ext cx="9818100" cy="7464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45A78F"/>
              </a:buClr>
              <a:buSzPts val="3600"/>
              <a:buFont typeface="Lato"/>
              <a:buNone/>
            </a:pPr>
            <a:r>
              <a:rPr lang="en-US"/>
              <a:t>Breakout session</a:t>
            </a:r>
            <a:endParaRPr/>
          </a:p>
        </p:txBody>
      </p:sp>
      <p:sp>
        <p:nvSpPr>
          <p:cNvPr id="496" name="Google Shape;496;g12296e18f5a_0_87"/>
          <p:cNvSpPr/>
          <p:nvPr/>
        </p:nvSpPr>
        <p:spPr>
          <a:xfrm>
            <a:off x="4389305" y="1187100"/>
            <a:ext cx="238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497" name="Google Shape;497;g12296e18f5a_0_87"/>
          <p:cNvCxnSpPr>
            <a:stCxn id="496" idx="4"/>
          </p:cNvCxnSpPr>
          <p:nvPr/>
        </p:nvCxnSpPr>
        <p:spPr>
          <a:xfrm flipH="1">
            <a:off x="4515155" y="2047500"/>
            <a:ext cx="1065900" cy="532800"/>
          </a:xfrm>
          <a:prstGeom prst="straightConnector1">
            <a:avLst/>
          </a:prstGeom>
          <a:noFill/>
          <a:ln w="9525" cap="flat" cmpd="sng">
            <a:solidFill>
              <a:srgbClr val="562E67"/>
            </a:solidFill>
            <a:prstDash val="solid"/>
            <a:round/>
            <a:headEnd type="none" w="sm" len="sm"/>
            <a:tailEnd type="none" w="sm" len="sm"/>
          </a:ln>
        </p:spPr>
      </p:cxnSp>
      <p:cxnSp>
        <p:nvCxnSpPr>
          <p:cNvPr id="498" name="Google Shape;498;g12296e18f5a_0_87"/>
          <p:cNvCxnSpPr/>
          <p:nvPr/>
        </p:nvCxnSpPr>
        <p:spPr>
          <a:xfrm>
            <a:off x="5581107" y="2047561"/>
            <a:ext cx="962400" cy="566100"/>
          </a:xfrm>
          <a:prstGeom prst="straightConnector1">
            <a:avLst/>
          </a:prstGeom>
          <a:noFill/>
          <a:ln w="9525" cap="flat" cmpd="sng">
            <a:solidFill>
              <a:srgbClr val="562E67"/>
            </a:solidFill>
            <a:prstDash val="solid"/>
            <a:round/>
            <a:headEnd type="none" w="sm" len="sm"/>
            <a:tailEnd type="none" w="sm" len="sm"/>
          </a:ln>
        </p:spPr>
      </p:cxnSp>
      <p:sp>
        <p:nvSpPr>
          <p:cNvPr id="499" name="Google Shape;499;g12296e18f5a_0_87"/>
          <p:cNvSpPr txBox="1"/>
          <p:nvPr/>
        </p:nvSpPr>
        <p:spPr>
          <a:xfrm>
            <a:off x="3725399" y="1982966"/>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Low</a:t>
            </a:r>
            <a:endParaRPr/>
          </a:p>
        </p:txBody>
      </p:sp>
      <p:sp>
        <p:nvSpPr>
          <p:cNvPr id="500" name="Google Shape;500;g12296e18f5a_0_87"/>
          <p:cNvSpPr txBox="1"/>
          <p:nvPr/>
        </p:nvSpPr>
        <p:spPr>
          <a:xfrm>
            <a:off x="6836567" y="2083338"/>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High</a:t>
            </a:r>
            <a:endParaRPr/>
          </a:p>
        </p:txBody>
      </p:sp>
      <p:sp>
        <p:nvSpPr>
          <p:cNvPr id="501" name="Google Shape;501;g12296e18f5a_0_87"/>
          <p:cNvSpPr txBox="1"/>
          <p:nvPr/>
        </p:nvSpPr>
        <p:spPr>
          <a:xfrm>
            <a:off x="5123907" y="1463922"/>
            <a:ext cx="1428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Effort</a:t>
            </a:r>
            <a:endParaRPr/>
          </a:p>
        </p:txBody>
      </p:sp>
      <p:sp>
        <p:nvSpPr>
          <p:cNvPr id="502" name="Google Shape;502;g12296e18f5a_0_87"/>
          <p:cNvSpPr/>
          <p:nvPr/>
        </p:nvSpPr>
        <p:spPr>
          <a:xfrm>
            <a:off x="981386" y="4212362"/>
            <a:ext cx="1605000" cy="933000"/>
          </a:xfrm>
          <a:prstGeom prst="roundRect">
            <a:avLst>
              <a:gd name="adj" fmla="val 16667"/>
            </a:avLst>
          </a:prstGeom>
          <a:solidFill>
            <a:schemeClr val="lt1"/>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503" name="Google Shape;503;g12296e18f5a_0_87"/>
          <p:cNvSpPr/>
          <p:nvPr/>
        </p:nvSpPr>
        <p:spPr>
          <a:xfrm>
            <a:off x="2881447" y="2560361"/>
            <a:ext cx="238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504" name="Google Shape;504;g12296e18f5a_0_87"/>
          <p:cNvSpPr txBox="1"/>
          <p:nvPr/>
        </p:nvSpPr>
        <p:spPr>
          <a:xfrm>
            <a:off x="3338808" y="2791002"/>
            <a:ext cx="1682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Impact</a:t>
            </a:r>
            <a:endParaRPr/>
          </a:p>
        </p:txBody>
      </p:sp>
      <p:cxnSp>
        <p:nvCxnSpPr>
          <p:cNvPr id="505" name="Google Shape;505;g12296e18f5a_0_87"/>
          <p:cNvCxnSpPr/>
          <p:nvPr/>
        </p:nvCxnSpPr>
        <p:spPr>
          <a:xfrm flipH="1">
            <a:off x="2287724" y="3434306"/>
            <a:ext cx="1507500" cy="746400"/>
          </a:xfrm>
          <a:prstGeom prst="straightConnector1">
            <a:avLst/>
          </a:prstGeom>
          <a:noFill/>
          <a:ln w="9525" cap="flat" cmpd="sng">
            <a:solidFill>
              <a:srgbClr val="562E67"/>
            </a:solidFill>
            <a:prstDash val="solid"/>
            <a:round/>
            <a:headEnd type="none" w="sm" len="sm"/>
            <a:tailEnd type="none" w="sm" len="sm"/>
          </a:ln>
        </p:spPr>
      </p:cxnSp>
      <p:cxnSp>
        <p:nvCxnSpPr>
          <p:cNvPr id="506" name="Google Shape;506;g12296e18f5a_0_87"/>
          <p:cNvCxnSpPr/>
          <p:nvPr/>
        </p:nvCxnSpPr>
        <p:spPr>
          <a:xfrm>
            <a:off x="3845464" y="3449159"/>
            <a:ext cx="1248600" cy="746400"/>
          </a:xfrm>
          <a:prstGeom prst="straightConnector1">
            <a:avLst/>
          </a:prstGeom>
          <a:noFill/>
          <a:ln w="9525" cap="flat" cmpd="sng">
            <a:solidFill>
              <a:srgbClr val="562E67"/>
            </a:solidFill>
            <a:prstDash val="solid"/>
            <a:round/>
            <a:headEnd type="none" w="sm" len="sm"/>
            <a:tailEnd type="none" w="sm" len="sm"/>
          </a:ln>
        </p:spPr>
      </p:cxnSp>
      <p:sp>
        <p:nvSpPr>
          <p:cNvPr id="507" name="Google Shape;507;g12296e18f5a_0_87"/>
          <p:cNvSpPr/>
          <p:nvPr/>
        </p:nvSpPr>
        <p:spPr>
          <a:xfrm>
            <a:off x="4919846" y="5670900"/>
            <a:ext cx="1605000" cy="933000"/>
          </a:xfrm>
          <a:prstGeom prst="roundRect">
            <a:avLst>
              <a:gd name="adj" fmla="val 16667"/>
            </a:avLst>
          </a:prstGeom>
          <a:solidFill>
            <a:schemeClr val="lt1"/>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508" name="Google Shape;508;g12296e18f5a_0_87"/>
          <p:cNvSpPr txBox="1"/>
          <p:nvPr/>
        </p:nvSpPr>
        <p:spPr>
          <a:xfrm>
            <a:off x="4669674" y="3518216"/>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Low</a:t>
            </a:r>
            <a:endParaRPr/>
          </a:p>
        </p:txBody>
      </p:sp>
      <p:sp>
        <p:nvSpPr>
          <p:cNvPr id="509" name="Google Shape;509;g12296e18f5a_0_87"/>
          <p:cNvSpPr txBox="1"/>
          <p:nvPr/>
        </p:nvSpPr>
        <p:spPr>
          <a:xfrm>
            <a:off x="2089492" y="3507705"/>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High</a:t>
            </a:r>
            <a:endParaRPr/>
          </a:p>
        </p:txBody>
      </p:sp>
      <p:sp>
        <p:nvSpPr>
          <p:cNvPr id="510" name="Google Shape;510;g12296e18f5a_0_87"/>
          <p:cNvSpPr/>
          <p:nvPr/>
        </p:nvSpPr>
        <p:spPr>
          <a:xfrm>
            <a:off x="5907789" y="4222980"/>
            <a:ext cx="1605000" cy="933000"/>
          </a:xfrm>
          <a:prstGeom prst="roundRect">
            <a:avLst>
              <a:gd name="adj" fmla="val 16667"/>
            </a:avLst>
          </a:prstGeom>
          <a:solidFill>
            <a:schemeClr val="lt1"/>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511" name="Google Shape;511;g12296e18f5a_0_87"/>
          <p:cNvSpPr/>
          <p:nvPr/>
        </p:nvSpPr>
        <p:spPr>
          <a:xfrm>
            <a:off x="5907789" y="2549260"/>
            <a:ext cx="238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512" name="Google Shape;512;g12296e18f5a_0_87"/>
          <p:cNvSpPr txBox="1"/>
          <p:nvPr/>
        </p:nvSpPr>
        <p:spPr>
          <a:xfrm>
            <a:off x="6258356" y="2881650"/>
            <a:ext cx="1682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Impact</a:t>
            </a:r>
            <a:endParaRPr/>
          </a:p>
        </p:txBody>
      </p:sp>
      <p:cxnSp>
        <p:nvCxnSpPr>
          <p:cNvPr id="513" name="Google Shape;513;g12296e18f5a_0_87"/>
          <p:cNvCxnSpPr/>
          <p:nvPr/>
        </p:nvCxnSpPr>
        <p:spPr>
          <a:xfrm flipH="1">
            <a:off x="6819999" y="3399753"/>
            <a:ext cx="332100" cy="771600"/>
          </a:xfrm>
          <a:prstGeom prst="straightConnector1">
            <a:avLst/>
          </a:prstGeom>
          <a:noFill/>
          <a:ln w="9525" cap="flat" cmpd="sng">
            <a:solidFill>
              <a:srgbClr val="562E67"/>
            </a:solidFill>
            <a:prstDash val="solid"/>
            <a:round/>
            <a:headEnd type="none" w="sm" len="sm"/>
            <a:tailEnd type="none" w="sm" len="sm"/>
          </a:ln>
        </p:spPr>
      </p:cxnSp>
      <p:cxnSp>
        <p:nvCxnSpPr>
          <p:cNvPr id="514" name="Google Shape;514;g12296e18f5a_0_87"/>
          <p:cNvCxnSpPr/>
          <p:nvPr/>
        </p:nvCxnSpPr>
        <p:spPr>
          <a:xfrm>
            <a:off x="7116792" y="3405046"/>
            <a:ext cx="1361100" cy="741000"/>
          </a:xfrm>
          <a:prstGeom prst="straightConnector1">
            <a:avLst/>
          </a:prstGeom>
          <a:noFill/>
          <a:ln w="9525" cap="flat" cmpd="sng">
            <a:solidFill>
              <a:srgbClr val="562E67"/>
            </a:solidFill>
            <a:prstDash val="solid"/>
            <a:round/>
            <a:headEnd type="none" w="sm" len="sm"/>
            <a:tailEnd type="none" w="sm" len="sm"/>
          </a:ln>
        </p:spPr>
      </p:cxnSp>
      <p:sp>
        <p:nvSpPr>
          <p:cNvPr id="515" name="Google Shape;515;g12296e18f5a_0_87"/>
          <p:cNvSpPr/>
          <p:nvPr/>
        </p:nvSpPr>
        <p:spPr>
          <a:xfrm>
            <a:off x="8150634" y="4187962"/>
            <a:ext cx="1605000" cy="933000"/>
          </a:xfrm>
          <a:prstGeom prst="roundRect">
            <a:avLst>
              <a:gd name="adj" fmla="val 16667"/>
            </a:avLst>
          </a:prstGeom>
          <a:solidFill>
            <a:schemeClr val="lt1"/>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516" name="Google Shape;516;g12296e18f5a_0_87"/>
          <p:cNvSpPr txBox="1"/>
          <p:nvPr/>
        </p:nvSpPr>
        <p:spPr>
          <a:xfrm>
            <a:off x="8480032" y="3378163"/>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Low</a:t>
            </a:r>
            <a:endParaRPr/>
          </a:p>
        </p:txBody>
      </p:sp>
      <p:sp>
        <p:nvSpPr>
          <p:cNvPr id="517" name="Google Shape;517;g12296e18f5a_0_87"/>
          <p:cNvSpPr txBox="1"/>
          <p:nvPr/>
        </p:nvSpPr>
        <p:spPr>
          <a:xfrm>
            <a:off x="5696286" y="3481765"/>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a:latin typeface="Lato"/>
                <a:ea typeface="Lato"/>
                <a:cs typeface="Lato"/>
                <a:sym typeface="Lato"/>
              </a:rPr>
              <a:t>High</a:t>
            </a:r>
            <a:endParaRPr/>
          </a:p>
        </p:txBody>
      </p:sp>
      <p:sp>
        <p:nvSpPr>
          <p:cNvPr id="518" name="Google Shape;518;g12296e18f5a_0_87"/>
          <p:cNvSpPr/>
          <p:nvPr/>
        </p:nvSpPr>
        <p:spPr>
          <a:xfrm>
            <a:off x="3795224" y="4198523"/>
            <a:ext cx="187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519" name="Google Shape;519;g12296e18f5a_0_87"/>
          <p:cNvCxnSpPr>
            <a:stCxn id="518" idx="4"/>
          </p:cNvCxnSpPr>
          <p:nvPr/>
        </p:nvCxnSpPr>
        <p:spPr>
          <a:xfrm>
            <a:off x="4731974" y="5058923"/>
            <a:ext cx="911100" cy="557700"/>
          </a:xfrm>
          <a:prstGeom prst="straightConnector1">
            <a:avLst/>
          </a:prstGeom>
          <a:noFill/>
          <a:ln w="9525" cap="flat" cmpd="sng">
            <a:solidFill>
              <a:srgbClr val="562E67"/>
            </a:solidFill>
            <a:prstDash val="solid"/>
            <a:round/>
            <a:headEnd type="none" w="sm" len="sm"/>
            <a:tailEnd type="none" w="sm" len="sm"/>
          </a:ln>
        </p:spPr>
      </p:cxnSp>
      <p:cxnSp>
        <p:nvCxnSpPr>
          <p:cNvPr id="520" name="Google Shape;520;g12296e18f5a_0_87"/>
          <p:cNvCxnSpPr/>
          <p:nvPr/>
        </p:nvCxnSpPr>
        <p:spPr>
          <a:xfrm flipH="1">
            <a:off x="3689220" y="5044479"/>
            <a:ext cx="980700" cy="572100"/>
          </a:xfrm>
          <a:prstGeom prst="straightConnector1">
            <a:avLst/>
          </a:prstGeom>
          <a:noFill/>
          <a:ln w="9525" cap="flat" cmpd="sng">
            <a:solidFill>
              <a:srgbClr val="562E67"/>
            </a:solidFill>
            <a:prstDash val="solid"/>
            <a:round/>
            <a:headEnd type="none" w="sm" len="sm"/>
            <a:tailEnd type="none" w="sm" len="sm"/>
          </a:ln>
        </p:spPr>
      </p:cxnSp>
      <p:sp>
        <p:nvSpPr>
          <p:cNvPr id="521" name="Google Shape;521;g12296e18f5a_0_87"/>
          <p:cNvSpPr/>
          <p:nvPr/>
        </p:nvSpPr>
        <p:spPr>
          <a:xfrm>
            <a:off x="2574918" y="5670899"/>
            <a:ext cx="1605000" cy="933000"/>
          </a:xfrm>
          <a:prstGeom prst="roundRect">
            <a:avLst>
              <a:gd name="adj" fmla="val 16667"/>
            </a:avLst>
          </a:prstGeom>
          <a:solidFill>
            <a:schemeClr val="lt1"/>
          </a:solid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522" name="Google Shape;522;g12296e18f5a_0_87"/>
          <p:cNvSpPr txBox="1"/>
          <p:nvPr/>
        </p:nvSpPr>
        <p:spPr>
          <a:xfrm>
            <a:off x="3097018" y="5104943"/>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Yes</a:t>
            </a:r>
            <a:endParaRPr/>
          </a:p>
        </p:txBody>
      </p:sp>
      <p:sp>
        <p:nvSpPr>
          <p:cNvPr id="523" name="Google Shape;523;g12296e18f5a_0_87"/>
          <p:cNvSpPr txBox="1"/>
          <p:nvPr/>
        </p:nvSpPr>
        <p:spPr>
          <a:xfrm>
            <a:off x="5524645" y="5137712"/>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a:t>
            </a:r>
            <a:endParaRPr/>
          </a:p>
        </p:txBody>
      </p:sp>
      <p:sp>
        <p:nvSpPr>
          <p:cNvPr id="524" name="Google Shape;524;g12296e18f5a_0_87"/>
          <p:cNvSpPr txBox="1"/>
          <p:nvPr/>
        </p:nvSpPr>
        <p:spPr>
          <a:xfrm>
            <a:off x="8934149" y="232575"/>
            <a:ext cx="33828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Nodes: </a:t>
            </a:r>
            <a:r>
              <a:rPr lang="en-US" sz="2000">
                <a:latin typeface="Lato"/>
                <a:ea typeface="Lato"/>
                <a:cs typeface="Lato"/>
                <a:sym typeface="Lato"/>
              </a:rPr>
              <a:t>Effort, </a:t>
            </a:r>
            <a:r>
              <a:rPr lang="en-US" sz="2000" b="0" i="0" u="none" strike="noStrike" cap="none">
                <a:solidFill>
                  <a:srgbClr val="000000"/>
                </a:solidFill>
                <a:latin typeface="Lato"/>
                <a:ea typeface="Lato"/>
                <a:cs typeface="Lato"/>
                <a:sym typeface="Lato"/>
              </a:rPr>
              <a:t> </a:t>
            </a:r>
            <a:r>
              <a:rPr lang="en-US" sz="2000">
                <a:latin typeface="Lato"/>
                <a:ea typeface="Lato"/>
                <a:cs typeface="Lato"/>
                <a:sym typeface="Lato"/>
              </a:rPr>
              <a:t>Impact, what else?</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Branches: Low or High (Effort/Impact), Yes or No</a:t>
            </a:r>
            <a:endParaRPr sz="2000">
              <a:latin typeface="Lato"/>
              <a:ea typeface="Lato"/>
              <a:cs typeface="Lato"/>
              <a:sym typeface="Lato"/>
            </a:endParaRPr>
          </a:p>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Leaves: </a:t>
            </a:r>
            <a:r>
              <a:rPr lang="en-US" sz="2000">
                <a:latin typeface="Lato"/>
                <a:ea typeface="Lato"/>
                <a:cs typeface="Lato"/>
                <a:sym typeface="Lato"/>
              </a:rPr>
              <a:t>Yes (High return on investment), Maybe (Low Hanging Fruit), Maybe (Strategic), No (Luxury), what else?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
        <p:nvSpPr>
          <p:cNvPr id="183" name="Google Shape;183;p2"/>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What is Classification?</a:t>
            </a:r>
            <a:endParaRPr/>
          </a:p>
        </p:txBody>
      </p:sp>
      <p:sp>
        <p:nvSpPr>
          <p:cNvPr id="184" name="Google Shape;184;p2"/>
          <p:cNvSpPr txBox="1"/>
          <p:nvPr/>
        </p:nvSpPr>
        <p:spPr>
          <a:xfrm>
            <a:off x="1286359" y="1472339"/>
            <a:ext cx="10067441" cy="4524315"/>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accent3"/>
              </a:buClr>
              <a:buSzPts val="3600"/>
              <a:buFont typeface="Noto Sans Symbols"/>
              <a:buChar char="▪"/>
            </a:pPr>
            <a:r>
              <a:rPr lang="en-US" sz="3600" b="0" i="0" u="none" strike="noStrike" cap="none">
                <a:solidFill>
                  <a:srgbClr val="000000"/>
                </a:solidFill>
                <a:latin typeface="Lato"/>
                <a:ea typeface="Lato"/>
                <a:cs typeface="Lato"/>
                <a:sym typeface="Lato"/>
              </a:rPr>
              <a:t>Classification is a process to put items into categories based on their shared qualities and characteristics</a:t>
            </a:r>
            <a:endParaRPr/>
          </a:p>
          <a:p>
            <a:pPr marL="571500" marR="0" lvl="0" indent="-342900" algn="l" rtl="0">
              <a:lnSpc>
                <a:spcPct val="100000"/>
              </a:lnSpc>
              <a:spcBef>
                <a:spcPts val="0"/>
              </a:spcBef>
              <a:spcAft>
                <a:spcPts val="0"/>
              </a:spcAft>
              <a:buClr>
                <a:schemeClr val="accent3"/>
              </a:buClr>
              <a:buSzPts val="3600"/>
              <a:buFont typeface="Noto Sans Symbols"/>
              <a:buNone/>
            </a:pPr>
            <a:endParaRPr sz="3600" b="0" i="0" u="none" strike="noStrike" cap="none">
              <a:solidFill>
                <a:srgbClr val="000000"/>
              </a:solidFill>
              <a:latin typeface="Lato"/>
              <a:ea typeface="Lato"/>
              <a:cs typeface="Lato"/>
              <a:sym typeface="Lato"/>
            </a:endParaRPr>
          </a:p>
          <a:p>
            <a:pPr marL="571500" marR="0" lvl="0" indent="-571500" algn="l" rtl="0">
              <a:lnSpc>
                <a:spcPct val="100000"/>
              </a:lnSpc>
              <a:spcBef>
                <a:spcPts val="0"/>
              </a:spcBef>
              <a:spcAft>
                <a:spcPts val="0"/>
              </a:spcAft>
              <a:buClr>
                <a:schemeClr val="accent3"/>
              </a:buClr>
              <a:buSzPts val="3600"/>
              <a:buFont typeface="Noto Sans Symbols"/>
              <a:buChar char="▪"/>
            </a:pPr>
            <a:r>
              <a:rPr lang="en-US" sz="3600" b="0" i="0" u="none" strike="noStrike" cap="none">
                <a:solidFill>
                  <a:srgbClr val="000000"/>
                </a:solidFill>
                <a:latin typeface="Lato"/>
                <a:ea typeface="Lato"/>
                <a:cs typeface="Lato"/>
                <a:sym typeface="Lato"/>
              </a:rPr>
              <a:t>Classification is applicable in different contexts, such as classifying work priorities, or classifying change ideas in a continuous improvement effort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g12296e18f5a_0_128"/>
          <p:cNvSpPr txBox="1">
            <a:spLocks noGrp="1"/>
          </p:cNvSpPr>
          <p:nvPr>
            <p:ph type="body" idx="1"/>
          </p:nvPr>
        </p:nvSpPr>
        <p:spPr>
          <a:xfrm>
            <a:off x="1158300" y="1270275"/>
            <a:ext cx="10195500" cy="4266000"/>
          </a:xfrm>
          <a:prstGeom prst="rect">
            <a:avLst/>
          </a:prstGeom>
          <a:noFill/>
          <a:ln>
            <a:noFill/>
          </a:ln>
        </p:spPr>
        <p:txBody>
          <a:bodyPr spcFirstLastPara="1" wrap="square" lIns="91425" tIns="45700" rIns="91425" bIns="45700" anchor="b" anchorCtr="0">
            <a:noAutofit/>
          </a:bodyPr>
          <a:lstStyle/>
          <a:p>
            <a:pPr marL="800100" lvl="0" indent="-558800" algn="l" rtl="0">
              <a:lnSpc>
                <a:spcPct val="90000"/>
              </a:lnSpc>
              <a:spcBef>
                <a:spcPts val="1000"/>
              </a:spcBef>
              <a:spcAft>
                <a:spcPts val="0"/>
              </a:spcAft>
              <a:buClr>
                <a:schemeClr val="accent3"/>
              </a:buClr>
              <a:buSzPts val="3000"/>
              <a:buFont typeface="Lato"/>
              <a:buChar char="▪"/>
            </a:pPr>
            <a:r>
              <a:rPr lang="en-US" sz="3000" b="0">
                <a:solidFill>
                  <a:schemeClr val="dk1"/>
                </a:solidFill>
                <a:latin typeface="Lato"/>
                <a:ea typeface="Lato"/>
                <a:cs typeface="Lato"/>
                <a:sym typeface="Lato"/>
              </a:rPr>
              <a:t>Helps answer classification questions, to prevent decision fatigue</a:t>
            </a:r>
            <a:endParaRPr sz="3000" b="0">
              <a:solidFill>
                <a:schemeClr val="dk1"/>
              </a:solidFill>
              <a:latin typeface="Lato"/>
              <a:ea typeface="Lato"/>
              <a:cs typeface="Lato"/>
              <a:sym typeface="Lato"/>
            </a:endParaRPr>
          </a:p>
          <a:p>
            <a:pPr marL="800100" lvl="0" indent="-558800" algn="l" rtl="0">
              <a:lnSpc>
                <a:spcPct val="90000"/>
              </a:lnSpc>
              <a:spcBef>
                <a:spcPts val="1000"/>
              </a:spcBef>
              <a:spcAft>
                <a:spcPts val="0"/>
              </a:spcAft>
              <a:buClr>
                <a:schemeClr val="accent3"/>
              </a:buClr>
              <a:buSzPts val="3000"/>
              <a:buFont typeface="Lato"/>
              <a:buChar char="▪"/>
            </a:pPr>
            <a:r>
              <a:rPr lang="en-US" sz="3000" b="0">
                <a:solidFill>
                  <a:schemeClr val="dk1"/>
                </a:solidFill>
                <a:latin typeface="Lato"/>
                <a:ea typeface="Lato"/>
                <a:cs typeface="Lato"/>
                <a:sym typeface="Lato"/>
              </a:rPr>
              <a:t>Provides explicitly the paths that lead to your decision</a:t>
            </a:r>
            <a:endParaRPr sz="3000" b="0">
              <a:solidFill>
                <a:schemeClr val="dk1"/>
              </a:solidFill>
              <a:latin typeface="Lato"/>
              <a:ea typeface="Lato"/>
              <a:cs typeface="Lato"/>
              <a:sym typeface="Lato"/>
            </a:endParaRPr>
          </a:p>
          <a:p>
            <a:pPr marL="800100" lvl="0" indent="-558800" algn="l" rtl="0">
              <a:lnSpc>
                <a:spcPct val="90000"/>
              </a:lnSpc>
              <a:spcBef>
                <a:spcPts val="1000"/>
              </a:spcBef>
              <a:spcAft>
                <a:spcPts val="0"/>
              </a:spcAft>
              <a:buClr>
                <a:schemeClr val="accent3"/>
              </a:buClr>
              <a:buSzPts val="3000"/>
              <a:buFont typeface="Lato"/>
              <a:buChar char="▪"/>
            </a:pPr>
            <a:r>
              <a:rPr lang="en-US" sz="3000" b="0">
                <a:solidFill>
                  <a:schemeClr val="dk1"/>
                </a:solidFill>
                <a:latin typeface="Lato"/>
                <a:ea typeface="Lato"/>
                <a:cs typeface="Lato"/>
                <a:sym typeface="Lato"/>
              </a:rPr>
              <a:t>Connects to existing rules in improvement science such as Run Charts and Degree of Belief</a:t>
            </a:r>
            <a:endParaRPr sz="3000" b="0">
              <a:solidFill>
                <a:schemeClr val="dk1"/>
              </a:solidFill>
              <a:latin typeface="Lato"/>
              <a:ea typeface="Lato"/>
              <a:cs typeface="Lato"/>
              <a:sym typeface="Lato"/>
            </a:endParaRPr>
          </a:p>
          <a:p>
            <a:pPr marL="0" lvl="0" indent="0" algn="l" rtl="0">
              <a:lnSpc>
                <a:spcPct val="90000"/>
              </a:lnSpc>
              <a:spcBef>
                <a:spcPts val="1000"/>
              </a:spcBef>
              <a:spcAft>
                <a:spcPts val="0"/>
              </a:spcAft>
              <a:buNone/>
            </a:pPr>
            <a:endParaRPr sz="3000" b="0">
              <a:solidFill>
                <a:schemeClr val="dk1"/>
              </a:solidFill>
              <a:latin typeface="Lato"/>
              <a:ea typeface="Lato"/>
              <a:cs typeface="Lato"/>
              <a:sym typeface="Lato"/>
            </a:endParaRPr>
          </a:p>
          <a:p>
            <a:pPr marL="0" lvl="0" indent="0" algn="l" rtl="0">
              <a:lnSpc>
                <a:spcPct val="90000"/>
              </a:lnSpc>
              <a:spcBef>
                <a:spcPts val="1000"/>
              </a:spcBef>
              <a:spcAft>
                <a:spcPts val="0"/>
              </a:spcAft>
              <a:buNone/>
            </a:pPr>
            <a:r>
              <a:rPr lang="en-US" sz="3000" b="0">
                <a:solidFill>
                  <a:schemeClr val="dk1"/>
                </a:solidFill>
                <a:latin typeface="Lato"/>
                <a:ea typeface="Lato"/>
                <a:cs typeface="Lato"/>
                <a:sym typeface="Lato"/>
              </a:rPr>
              <a:t>Now, you are a part of the data science community</a:t>
            </a:r>
            <a:endParaRPr sz="3000" b="0">
              <a:solidFill>
                <a:schemeClr val="dk1"/>
              </a:solidFill>
              <a:latin typeface="Lato"/>
              <a:ea typeface="Lato"/>
              <a:cs typeface="Lato"/>
              <a:sym typeface="Lato"/>
            </a:endParaRPr>
          </a:p>
        </p:txBody>
      </p:sp>
      <p:sp>
        <p:nvSpPr>
          <p:cNvPr id="531" name="Google Shape;531;g12296e18f5a_0_128"/>
          <p:cNvSpPr txBox="1">
            <a:spLocks noGrp="1"/>
          </p:cNvSpPr>
          <p:nvPr>
            <p:ph type="sldNum" idx="12"/>
          </p:nvPr>
        </p:nvSpPr>
        <p:spPr>
          <a:xfrm>
            <a:off x="11112362" y="6443992"/>
            <a:ext cx="612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
        <p:nvSpPr>
          <p:cNvPr id="532" name="Google Shape;532;g12296e18f5a_0_128"/>
          <p:cNvSpPr txBox="1">
            <a:spLocks noGrp="1"/>
          </p:cNvSpPr>
          <p:nvPr>
            <p:ph type="title"/>
          </p:nvPr>
        </p:nvSpPr>
        <p:spPr>
          <a:xfrm>
            <a:off x="838200" y="365125"/>
            <a:ext cx="10515600" cy="66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A decision tree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9"/>
          <p:cNvSpPr txBox="1"/>
          <p:nvPr/>
        </p:nvSpPr>
        <p:spPr>
          <a:xfrm>
            <a:off x="3763962" y="3741737"/>
            <a:ext cx="4764000" cy="430800"/>
          </a:xfrm>
          <a:prstGeom prst="rect">
            <a:avLst/>
          </a:prstGeom>
          <a:noFill/>
          <a:ln>
            <a:noFill/>
          </a:ln>
        </p:spPr>
        <p:txBody>
          <a:bodyPr spcFirstLastPara="1" wrap="square" lIns="91425" tIns="45700" rIns="91425" bIns="45700" anchor="t" anchorCtr="0">
            <a:spAutoFit/>
          </a:bodyPr>
          <a:lstStyle/>
          <a:p>
            <a:pPr marL="0" marR="0" lvl="1" indent="0" algn="l" rtl="0">
              <a:lnSpc>
                <a:spcPct val="33333"/>
              </a:lnSpc>
              <a:spcBef>
                <a:spcPts val="0"/>
              </a:spcBef>
              <a:spcAft>
                <a:spcPts val="0"/>
              </a:spcAft>
              <a:buClr>
                <a:srgbClr val="008578"/>
              </a:buClr>
              <a:buSzPts val="6600"/>
              <a:buFont typeface="Arial"/>
              <a:buNone/>
            </a:pPr>
            <a:r>
              <a:rPr lang="en-US" sz="6600" b="1" i="0" u="none" strike="noStrike" cap="none">
                <a:solidFill>
                  <a:srgbClr val="008578"/>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539" name="Google Shape;539;p19"/>
          <p:cNvSpPr txBox="1"/>
          <p:nvPr/>
        </p:nvSpPr>
        <p:spPr>
          <a:xfrm>
            <a:off x="11112500" y="6443662"/>
            <a:ext cx="612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txBox="1">
            <a:spLocks noGrp="1"/>
          </p:cNvSpPr>
          <p:nvPr>
            <p:ph type="body" idx="1"/>
          </p:nvPr>
        </p:nvSpPr>
        <p:spPr>
          <a:xfrm>
            <a:off x="1158240" y="1295400"/>
            <a:ext cx="10195560" cy="4328159"/>
          </a:xfrm>
          <a:prstGeom prst="rect">
            <a:avLst/>
          </a:prstGeom>
          <a:noFill/>
          <a:ln>
            <a:noFill/>
          </a:ln>
        </p:spPr>
        <p:txBody>
          <a:bodyPr spcFirstLastPara="1" wrap="square" lIns="91425" tIns="45700" rIns="91425" bIns="45700" anchor="b" anchorCtr="0">
            <a:noAutofit/>
          </a:bodyPr>
          <a:lstStyle/>
          <a:p>
            <a:pPr marL="800100" lvl="0" indent="-571500" algn="l" rtl="0">
              <a:lnSpc>
                <a:spcPct val="90000"/>
              </a:lnSpc>
              <a:spcBef>
                <a:spcPts val="1000"/>
              </a:spcBef>
              <a:spcAft>
                <a:spcPts val="0"/>
              </a:spcAft>
              <a:buClr>
                <a:schemeClr val="accent3"/>
              </a:buClr>
              <a:buSzPts val="3200"/>
              <a:buFont typeface="Noto Sans Symbols"/>
              <a:buChar char="▪"/>
            </a:pPr>
            <a:r>
              <a:rPr lang="en-US" sz="3600" b="0">
                <a:solidFill>
                  <a:schemeClr val="dk1"/>
                </a:solidFill>
                <a:latin typeface="Lato"/>
                <a:ea typeface="Lato"/>
                <a:cs typeface="Lato"/>
                <a:sym typeface="Lato"/>
              </a:rPr>
              <a:t>Understand the concept of a decision tree</a:t>
            </a:r>
            <a:endParaRPr/>
          </a:p>
          <a:p>
            <a:pPr marL="800100" lvl="0" indent="-368300" algn="l" rtl="0">
              <a:lnSpc>
                <a:spcPct val="90000"/>
              </a:lnSpc>
              <a:spcBef>
                <a:spcPts val="1000"/>
              </a:spcBef>
              <a:spcAft>
                <a:spcPts val="0"/>
              </a:spcAft>
              <a:buClr>
                <a:schemeClr val="accent3"/>
              </a:buClr>
              <a:buSzPts val="3200"/>
              <a:buFont typeface="Noto Sans Symbols"/>
              <a:buNone/>
            </a:pPr>
            <a:endParaRPr sz="3600" b="0">
              <a:solidFill>
                <a:schemeClr val="dk1"/>
              </a:solidFill>
              <a:latin typeface="Lato"/>
              <a:ea typeface="Lato"/>
              <a:cs typeface="Lato"/>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3600" b="0">
                <a:solidFill>
                  <a:schemeClr val="dk1"/>
                </a:solidFill>
                <a:latin typeface="Lato"/>
                <a:ea typeface="Lato"/>
                <a:cs typeface="Lato"/>
                <a:sym typeface="Lato"/>
              </a:rPr>
              <a:t>Practice the classification method using a decision tree</a:t>
            </a:r>
            <a:endParaRPr/>
          </a:p>
          <a:p>
            <a:pPr marL="800100" lvl="0" indent="-368300" algn="l" rtl="0">
              <a:lnSpc>
                <a:spcPct val="90000"/>
              </a:lnSpc>
              <a:spcBef>
                <a:spcPts val="1000"/>
              </a:spcBef>
              <a:spcAft>
                <a:spcPts val="0"/>
              </a:spcAft>
              <a:buClr>
                <a:schemeClr val="accent3"/>
              </a:buClr>
              <a:buSzPts val="3200"/>
              <a:buFont typeface="Noto Sans Symbols"/>
              <a:buNone/>
            </a:pPr>
            <a:endParaRPr sz="3600" b="0">
              <a:solidFill>
                <a:schemeClr val="dk1"/>
              </a:solidFill>
              <a:latin typeface="Lato"/>
              <a:ea typeface="Lato"/>
              <a:cs typeface="Lato"/>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3600" b="0">
                <a:solidFill>
                  <a:schemeClr val="dk1"/>
                </a:solidFill>
                <a:latin typeface="Lato"/>
                <a:ea typeface="Lato"/>
                <a:cs typeface="Lato"/>
                <a:sym typeface="Lato"/>
              </a:rPr>
              <a:t>Classify work priorities and change ideas using a decision tree</a:t>
            </a:r>
            <a:endParaRPr/>
          </a:p>
        </p:txBody>
      </p:sp>
      <p:sp>
        <p:nvSpPr>
          <p:cNvPr id="191" name="Google Shape;191;p3"/>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
        <p:nvSpPr>
          <p:cNvPr id="192" name="Google Shape;192;p3"/>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Goals of the session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
          <p:cNvSpPr txBox="1">
            <a:spLocks noGrp="1"/>
          </p:cNvSpPr>
          <p:nvPr>
            <p:ph type="body" idx="1"/>
          </p:nvPr>
        </p:nvSpPr>
        <p:spPr>
          <a:xfrm>
            <a:off x="1158240" y="1208868"/>
            <a:ext cx="4937760" cy="4993812"/>
          </a:xfrm>
          <a:prstGeom prst="rect">
            <a:avLst/>
          </a:prstGeom>
          <a:noFill/>
          <a:ln>
            <a:noFill/>
          </a:ln>
        </p:spPr>
        <p:txBody>
          <a:bodyPr spcFirstLastPara="1" wrap="square" lIns="91425" tIns="45700" rIns="91425" bIns="45700" anchor="b" anchorCtr="0">
            <a:noAutofit/>
          </a:bodyPr>
          <a:lstStyle/>
          <a:p>
            <a:pPr marL="800100" lvl="0" indent="-571500" algn="l" rtl="0">
              <a:lnSpc>
                <a:spcPct val="90000"/>
              </a:lnSpc>
              <a:spcBef>
                <a:spcPts val="1000"/>
              </a:spcBef>
              <a:spcAft>
                <a:spcPts val="0"/>
              </a:spcAft>
              <a:buClr>
                <a:schemeClr val="accent3"/>
              </a:buClr>
              <a:buSzPts val="3200"/>
              <a:buFont typeface="Noto Sans Symbols"/>
              <a:buChar char="▪"/>
            </a:pPr>
            <a:r>
              <a:rPr lang="en-US" sz="2400" b="0">
                <a:solidFill>
                  <a:schemeClr val="dk1"/>
                </a:solidFill>
                <a:latin typeface="Lato"/>
                <a:ea typeface="Lato"/>
                <a:cs typeface="Lato"/>
                <a:sym typeface="Lato"/>
              </a:rPr>
              <a:t>A decision tree is a flowchart-like structure in which the paths from root to leaf represent classification rules.</a:t>
            </a:r>
            <a:endParaRPr/>
          </a:p>
          <a:p>
            <a:pPr marL="800100" lvl="0" indent="-368300" algn="l" rtl="0">
              <a:lnSpc>
                <a:spcPct val="90000"/>
              </a:lnSpc>
              <a:spcBef>
                <a:spcPts val="1000"/>
              </a:spcBef>
              <a:spcAft>
                <a:spcPts val="0"/>
              </a:spcAft>
              <a:buClr>
                <a:schemeClr val="accent3"/>
              </a:buClr>
              <a:buSzPts val="3200"/>
              <a:buFont typeface="Noto Sans Symbols"/>
              <a:buNone/>
            </a:pPr>
            <a:endParaRPr sz="2400" b="0">
              <a:solidFill>
                <a:schemeClr val="dk1"/>
              </a:solidFill>
              <a:latin typeface="Lato"/>
              <a:ea typeface="Lato"/>
              <a:cs typeface="Lato"/>
              <a:sym typeface="Lato"/>
            </a:endParaRPr>
          </a:p>
          <a:p>
            <a:pPr marL="800100" lvl="0" indent="-571500" algn="l" rtl="0">
              <a:lnSpc>
                <a:spcPct val="90000"/>
              </a:lnSpc>
              <a:spcBef>
                <a:spcPts val="1000"/>
              </a:spcBef>
              <a:spcAft>
                <a:spcPts val="0"/>
              </a:spcAft>
              <a:buClr>
                <a:schemeClr val="accent3"/>
              </a:buClr>
              <a:buSzPts val="3200"/>
              <a:buFont typeface="Noto Sans Symbols"/>
              <a:buChar char="▪"/>
            </a:pPr>
            <a:r>
              <a:rPr lang="en-US" sz="2400" b="0">
                <a:solidFill>
                  <a:schemeClr val="dk1"/>
                </a:solidFill>
                <a:latin typeface="Lato"/>
                <a:ea typeface="Lato"/>
                <a:cs typeface="Lato"/>
                <a:sym typeface="Lato"/>
              </a:rPr>
              <a:t>Decision trees are the basis of random forest, a more advanced and popular tool in machine learning and classification method.</a:t>
            </a:r>
            <a:endParaRPr/>
          </a:p>
          <a:p>
            <a:pPr marL="685800" lvl="0" indent="-254000" algn="l" rtl="0">
              <a:lnSpc>
                <a:spcPct val="90000"/>
              </a:lnSpc>
              <a:spcBef>
                <a:spcPts val="1000"/>
              </a:spcBef>
              <a:spcAft>
                <a:spcPts val="0"/>
              </a:spcAft>
              <a:buClr>
                <a:schemeClr val="accent3"/>
              </a:buClr>
              <a:buSzPts val="3200"/>
              <a:buFont typeface="Arial"/>
              <a:buNone/>
            </a:pPr>
            <a:endParaRPr sz="3600" b="0">
              <a:solidFill>
                <a:schemeClr val="dk1"/>
              </a:solidFill>
              <a:latin typeface="Lato"/>
              <a:ea typeface="Lato"/>
              <a:cs typeface="Lato"/>
              <a:sym typeface="Lato"/>
            </a:endParaRPr>
          </a:p>
        </p:txBody>
      </p:sp>
      <p:sp>
        <p:nvSpPr>
          <p:cNvPr id="199" name="Google Shape;199;p4"/>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200" name="Google Shape;200;p4"/>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What is a decision tree?</a:t>
            </a:r>
            <a:endParaRPr/>
          </a:p>
        </p:txBody>
      </p:sp>
      <p:sp>
        <p:nvSpPr>
          <p:cNvPr id="201" name="Google Shape;201;p4"/>
          <p:cNvSpPr/>
          <p:nvPr/>
        </p:nvSpPr>
        <p:spPr>
          <a:xfrm>
            <a:off x="7984929" y="2568538"/>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02" name="Google Shape;202;p4"/>
          <p:cNvCxnSpPr>
            <a:stCxn id="201" idx="4"/>
          </p:cNvCxnSpPr>
          <p:nvPr/>
        </p:nvCxnSpPr>
        <p:spPr>
          <a:xfrm flipH="1">
            <a:off x="7430131" y="3428999"/>
            <a:ext cx="1746600" cy="1009500"/>
          </a:xfrm>
          <a:prstGeom prst="straightConnector1">
            <a:avLst/>
          </a:prstGeom>
          <a:noFill/>
          <a:ln w="9525" cap="flat" cmpd="sng">
            <a:solidFill>
              <a:srgbClr val="562E67"/>
            </a:solidFill>
            <a:prstDash val="solid"/>
            <a:round/>
            <a:headEnd type="none" w="sm" len="sm"/>
            <a:tailEnd type="none" w="sm" len="sm"/>
          </a:ln>
        </p:spPr>
      </p:cxnSp>
      <p:cxnSp>
        <p:nvCxnSpPr>
          <p:cNvPr id="203" name="Google Shape;203;p4"/>
          <p:cNvCxnSpPr/>
          <p:nvPr/>
        </p:nvCxnSpPr>
        <p:spPr>
          <a:xfrm>
            <a:off x="9176731" y="3428999"/>
            <a:ext cx="1941816" cy="988889"/>
          </a:xfrm>
          <a:prstGeom prst="straightConnector1">
            <a:avLst/>
          </a:prstGeom>
          <a:noFill/>
          <a:ln w="9525" cap="flat" cmpd="sng">
            <a:solidFill>
              <a:srgbClr val="562E67"/>
            </a:solidFill>
            <a:prstDash val="solid"/>
            <a:round/>
            <a:headEnd type="none" w="sm" len="sm"/>
            <a:tailEnd type="none" w="sm" len="sm"/>
          </a:ln>
        </p:spPr>
      </p:cxnSp>
      <p:sp>
        <p:nvSpPr>
          <p:cNvPr id="204" name="Google Shape;204;p4"/>
          <p:cNvSpPr txBox="1"/>
          <p:nvPr/>
        </p:nvSpPr>
        <p:spPr>
          <a:xfrm>
            <a:off x="6934432" y="3566782"/>
            <a:ext cx="13278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Yellow</a:t>
            </a:r>
            <a:endParaRPr/>
          </a:p>
        </p:txBody>
      </p:sp>
      <p:sp>
        <p:nvSpPr>
          <p:cNvPr id="205" name="Google Shape;205;p4"/>
          <p:cNvSpPr txBox="1"/>
          <p:nvPr/>
        </p:nvSpPr>
        <p:spPr>
          <a:xfrm>
            <a:off x="10464141" y="3566782"/>
            <a:ext cx="140682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Green</a:t>
            </a:r>
            <a:endParaRPr/>
          </a:p>
        </p:txBody>
      </p:sp>
      <p:sp>
        <p:nvSpPr>
          <p:cNvPr id="206" name="Google Shape;206;p4"/>
          <p:cNvSpPr txBox="1"/>
          <p:nvPr/>
        </p:nvSpPr>
        <p:spPr>
          <a:xfrm>
            <a:off x="8719531" y="2845360"/>
            <a:ext cx="142810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Color</a:t>
            </a:r>
            <a:endParaRPr/>
          </a:p>
        </p:txBody>
      </p:sp>
      <p:sp>
        <p:nvSpPr>
          <p:cNvPr id="207" name="Google Shape;207;p4"/>
          <p:cNvSpPr/>
          <p:nvPr/>
        </p:nvSpPr>
        <p:spPr>
          <a:xfrm>
            <a:off x="6627562" y="4457531"/>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4"/>
          <p:cNvSpPr txBox="1"/>
          <p:nvPr/>
        </p:nvSpPr>
        <p:spPr>
          <a:xfrm>
            <a:off x="5986605" y="2974368"/>
            <a:ext cx="914400" cy="914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 name="Google Shape;209;p4"/>
          <p:cNvSpPr txBox="1"/>
          <p:nvPr/>
        </p:nvSpPr>
        <p:spPr>
          <a:xfrm>
            <a:off x="6856091" y="4721073"/>
            <a:ext cx="114806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Lemon</a:t>
            </a:r>
            <a:endParaRPr/>
          </a:p>
        </p:txBody>
      </p:sp>
      <p:sp>
        <p:nvSpPr>
          <p:cNvPr id="210" name="Google Shape;210;p4"/>
          <p:cNvSpPr/>
          <p:nvPr/>
        </p:nvSpPr>
        <p:spPr>
          <a:xfrm>
            <a:off x="10086723" y="4441397"/>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4"/>
          <p:cNvSpPr txBox="1"/>
          <p:nvPr/>
        </p:nvSpPr>
        <p:spPr>
          <a:xfrm>
            <a:off x="10315252" y="4704939"/>
            <a:ext cx="114806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    Lime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
          <p:cNvSpPr txBox="1">
            <a:spLocks noGrp="1"/>
          </p:cNvSpPr>
          <p:nvPr>
            <p:ph type="body" idx="1"/>
          </p:nvPr>
        </p:nvSpPr>
        <p:spPr>
          <a:xfrm>
            <a:off x="838188" y="1126725"/>
            <a:ext cx="5157900" cy="795000"/>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SzPts val="3200"/>
              <a:buNone/>
            </a:pPr>
            <a:r>
              <a:rPr lang="en-US">
                <a:solidFill>
                  <a:schemeClr val="accent3"/>
                </a:solidFill>
                <a:latin typeface="Lato"/>
                <a:ea typeface="Lato"/>
                <a:cs typeface="Lato"/>
                <a:sym typeface="Lato"/>
              </a:rPr>
              <a:t>Includes …</a:t>
            </a:r>
            <a:endParaRPr/>
          </a:p>
        </p:txBody>
      </p:sp>
      <p:sp>
        <p:nvSpPr>
          <p:cNvPr id="218" name="Google Shape;218;p5"/>
          <p:cNvSpPr txBox="1">
            <a:spLocks noGrp="1"/>
          </p:cNvSpPr>
          <p:nvPr>
            <p:ph type="body" idx="2"/>
          </p:nvPr>
        </p:nvSpPr>
        <p:spPr>
          <a:xfrm>
            <a:off x="654625" y="1921725"/>
            <a:ext cx="4362000" cy="47679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accent3"/>
              </a:buClr>
              <a:buSzPts val="1800"/>
              <a:buFont typeface="Noto Sans Symbols"/>
              <a:buChar char="▪"/>
            </a:pPr>
            <a:r>
              <a:rPr lang="en-US" sz="2400">
                <a:latin typeface="Lato"/>
                <a:ea typeface="Lato"/>
                <a:cs typeface="Lato"/>
                <a:sym typeface="Lato"/>
              </a:rPr>
              <a:t>A node: an input measure (i.e., an attribute or a characteristic). We rely on the node as a characteristics to put items into different classes (i.e., categories)</a:t>
            </a:r>
            <a:endParaRPr/>
          </a:p>
          <a:p>
            <a:pPr marL="457200" lvl="0" indent="-342900" algn="l" rtl="0">
              <a:lnSpc>
                <a:spcPct val="90000"/>
              </a:lnSpc>
              <a:spcBef>
                <a:spcPts val="1000"/>
              </a:spcBef>
              <a:spcAft>
                <a:spcPts val="0"/>
              </a:spcAft>
              <a:buClr>
                <a:schemeClr val="accent3"/>
              </a:buClr>
              <a:buSzPts val="1800"/>
              <a:buFont typeface="Noto Sans Symbols"/>
              <a:buChar char="▪"/>
            </a:pPr>
            <a:r>
              <a:rPr lang="en-US" sz="2400">
                <a:latin typeface="Lato"/>
                <a:ea typeface="Lato"/>
                <a:cs typeface="Lato"/>
                <a:sym typeface="Lato"/>
              </a:rPr>
              <a:t>Branches: a decision rule based on the input measure.</a:t>
            </a:r>
            <a:endParaRPr/>
          </a:p>
          <a:p>
            <a:pPr marL="457200" lvl="0" indent="-342900" algn="l" rtl="0">
              <a:lnSpc>
                <a:spcPct val="90000"/>
              </a:lnSpc>
              <a:spcBef>
                <a:spcPts val="1000"/>
              </a:spcBef>
              <a:spcAft>
                <a:spcPts val="0"/>
              </a:spcAft>
              <a:buClr>
                <a:schemeClr val="accent3"/>
              </a:buClr>
              <a:buSzPts val="1800"/>
              <a:buFont typeface="Noto Sans Symbols"/>
              <a:buChar char="▪"/>
            </a:pPr>
            <a:r>
              <a:rPr lang="en-US" sz="2400">
                <a:latin typeface="Lato"/>
                <a:ea typeface="Lato"/>
                <a:cs typeface="Lato"/>
                <a:sym typeface="Lato"/>
              </a:rPr>
              <a:t>Leaves: class labels as a result of the split.</a:t>
            </a:r>
            <a:endParaRPr/>
          </a:p>
        </p:txBody>
      </p:sp>
      <p:sp>
        <p:nvSpPr>
          <p:cNvPr id="219" name="Google Shape;219;p5"/>
          <p:cNvSpPr txBox="1">
            <a:spLocks noGrp="1"/>
          </p:cNvSpPr>
          <p:nvPr>
            <p:ph type="body" idx="3"/>
          </p:nvPr>
        </p:nvSpPr>
        <p:spPr>
          <a:xfrm>
            <a:off x="5029200" y="1635625"/>
            <a:ext cx="5183100" cy="795000"/>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SzPts val="3200"/>
              <a:buNone/>
            </a:pPr>
            <a:endParaRPr/>
          </a:p>
        </p:txBody>
      </p:sp>
      <p:sp>
        <p:nvSpPr>
          <p:cNvPr id="220" name="Google Shape;220;p5"/>
          <p:cNvSpPr txBox="1">
            <a:spLocks noGrp="1"/>
          </p:cNvSpPr>
          <p:nvPr>
            <p:ph type="body" idx="4"/>
          </p:nvPr>
        </p:nvSpPr>
        <p:spPr>
          <a:xfrm>
            <a:off x="5029200" y="2430755"/>
            <a:ext cx="5183100" cy="353820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1800"/>
              <a:buNone/>
            </a:pPr>
            <a:endParaRPr/>
          </a:p>
        </p:txBody>
      </p:sp>
      <p:sp>
        <p:nvSpPr>
          <p:cNvPr id="221" name="Google Shape;221;p5"/>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
        <p:nvSpPr>
          <p:cNvPr id="222" name="Google Shape;222;p5"/>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A decision tree…</a:t>
            </a:r>
            <a:endParaRPr/>
          </a:p>
        </p:txBody>
      </p:sp>
      <p:sp>
        <p:nvSpPr>
          <p:cNvPr id="223" name="Google Shape;223;p5"/>
          <p:cNvSpPr/>
          <p:nvPr/>
        </p:nvSpPr>
        <p:spPr>
          <a:xfrm>
            <a:off x="6500973" y="2568538"/>
            <a:ext cx="2383500" cy="860400"/>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4" name="Google Shape;224;p5"/>
          <p:cNvCxnSpPr>
            <a:stCxn id="223" idx="4"/>
          </p:cNvCxnSpPr>
          <p:nvPr/>
        </p:nvCxnSpPr>
        <p:spPr>
          <a:xfrm flipH="1">
            <a:off x="5946123" y="3428938"/>
            <a:ext cx="1746600" cy="1009500"/>
          </a:xfrm>
          <a:prstGeom prst="straightConnector1">
            <a:avLst/>
          </a:prstGeom>
          <a:noFill/>
          <a:ln w="9525" cap="flat" cmpd="sng">
            <a:solidFill>
              <a:srgbClr val="562E67"/>
            </a:solidFill>
            <a:prstDash val="solid"/>
            <a:round/>
            <a:headEnd type="none" w="sm" len="sm"/>
            <a:tailEnd type="none" w="sm" len="sm"/>
          </a:ln>
        </p:spPr>
      </p:cxnSp>
      <p:cxnSp>
        <p:nvCxnSpPr>
          <p:cNvPr id="225" name="Google Shape;225;p5"/>
          <p:cNvCxnSpPr/>
          <p:nvPr/>
        </p:nvCxnSpPr>
        <p:spPr>
          <a:xfrm>
            <a:off x="7692775" y="3428999"/>
            <a:ext cx="1941900" cy="988800"/>
          </a:xfrm>
          <a:prstGeom prst="straightConnector1">
            <a:avLst/>
          </a:prstGeom>
          <a:noFill/>
          <a:ln w="9525" cap="flat" cmpd="sng">
            <a:solidFill>
              <a:srgbClr val="562E67"/>
            </a:solidFill>
            <a:prstDash val="solid"/>
            <a:round/>
            <a:headEnd type="none" w="sm" len="sm"/>
            <a:tailEnd type="none" w="sm" len="sm"/>
          </a:ln>
        </p:spPr>
      </p:cxnSp>
      <p:sp>
        <p:nvSpPr>
          <p:cNvPr id="226" name="Google Shape;226;p5"/>
          <p:cNvSpPr txBox="1"/>
          <p:nvPr/>
        </p:nvSpPr>
        <p:spPr>
          <a:xfrm>
            <a:off x="5450476" y="3566782"/>
            <a:ext cx="132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Yellow</a:t>
            </a:r>
            <a:endParaRPr/>
          </a:p>
        </p:txBody>
      </p:sp>
      <p:sp>
        <p:nvSpPr>
          <p:cNvPr id="227" name="Google Shape;227;p5"/>
          <p:cNvSpPr txBox="1"/>
          <p:nvPr/>
        </p:nvSpPr>
        <p:spPr>
          <a:xfrm>
            <a:off x="8980185" y="3566782"/>
            <a:ext cx="140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Green</a:t>
            </a:r>
            <a:endParaRPr/>
          </a:p>
        </p:txBody>
      </p:sp>
      <p:sp>
        <p:nvSpPr>
          <p:cNvPr id="228" name="Google Shape;228;p5"/>
          <p:cNvSpPr txBox="1"/>
          <p:nvPr/>
        </p:nvSpPr>
        <p:spPr>
          <a:xfrm>
            <a:off x="7235575" y="2845360"/>
            <a:ext cx="1428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Color</a:t>
            </a:r>
            <a:endParaRPr/>
          </a:p>
        </p:txBody>
      </p:sp>
      <p:sp>
        <p:nvSpPr>
          <p:cNvPr id="229" name="Google Shape;229;p5"/>
          <p:cNvSpPr/>
          <p:nvPr/>
        </p:nvSpPr>
        <p:spPr>
          <a:xfrm>
            <a:off x="5143606" y="4457531"/>
            <a:ext cx="1605000" cy="933000"/>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5"/>
          <p:cNvSpPr txBox="1"/>
          <p:nvPr/>
        </p:nvSpPr>
        <p:spPr>
          <a:xfrm>
            <a:off x="5645649" y="2974368"/>
            <a:ext cx="914400" cy="914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5"/>
          <p:cNvSpPr txBox="1"/>
          <p:nvPr/>
        </p:nvSpPr>
        <p:spPr>
          <a:xfrm>
            <a:off x="5372135" y="4721073"/>
            <a:ext cx="11481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Lemon</a:t>
            </a:r>
            <a:endParaRPr/>
          </a:p>
        </p:txBody>
      </p:sp>
      <p:sp>
        <p:nvSpPr>
          <p:cNvPr id="232" name="Google Shape;232;p5"/>
          <p:cNvSpPr/>
          <p:nvPr/>
        </p:nvSpPr>
        <p:spPr>
          <a:xfrm>
            <a:off x="8602767" y="4441397"/>
            <a:ext cx="1605000" cy="933000"/>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3" name="Google Shape;233;p5"/>
          <p:cNvSpPr txBox="1"/>
          <p:nvPr/>
        </p:nvSpPr>
        <p:spPr>
          <a:xfrm>
            <a:off x="8831296" y="4704939"/>
            <a:ext cx="11481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    Lime</a:t>
            </a:r>
            <a:endParaRPr/>
          </a:p>
        </p:txBody>
      </p:sp>
      <p:cxnSp>
        <p:nvCxnSpPr>
          <p:cNvPr id="234" name="Google Shape;234;p5"/>
          <p:cNvCxnSpPr/>
          <p:nvPr/>
        </p:nvCxnSpPr>
        <p:spPr>
          <a:xfrm>
            <a:off x="10360175" y="2933375"/>
            <a:ext cx="411900" cy="0"/>
          </a:xfrm>
          <a:prstGeom prst="straightConnector1">
            <a:avLst/>
          </a:prstGeom>
          <a:noFill/>
          <a:ln w="9525" cap="flat" cmpd="sng">
            <a:solidFill>
              <a:schemeClr val="dk2"/>
            </a:solidFill>
            <a:prstDash val="solid"/>
            <a:round/>
            <a:headEnd type="none" w="med" len="med"/>
            <a:tailEnd type="triangle" w="med" len="med"/>
          </a:ln>
        </p:spPr>
      </p:cxnSp>
      <p:sp>
        <p:nvSpPr>
          <p:cNvPr id="235" name="Google Shape;235;p5"/>
          <p:cNvSpPr txBox="1"/>
          <p:nvPr/>
        </p:nvSpPr>
        <p:spPr>
          <a:xfrm>
            <a:off x="10997100" y="2702513"/>
            <a:ext cx="114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A node</a:t>
            </a:r>
            <a:endParaRPr sz="1800"/>
          </a:p>
        </p:txBody>
      </p:sp>
      <p:cxnSp>
        <p:nvCxnSpPr>
          <p:cNvPr id="236" name="Google Shape;236;p5"/>
          <p:cNvCxnSpPr/>
          <p:nvPr/>
        </p:nvCxnSpPr>
        <p:spPr>
          <a:xfrm>
            <a:off x="10360175" y="3847775"/>
            <a:ext cx="411900" cy="0"/>
          </a:xfrm>
          <a:prstGeom prst="straightConnector1">
            <a:avLst/>
          </a:prstGeom>
          <a:noFill/>
          <a:ln w="9525" cap="flat" cmpd="sng">
            <a:solidFill>
              <a:schemeClr val="dk2"/>
            </a:solidFill>
            <a:prstDash val="solid"/>
            <a:round/>
            <a:headEnd type="none" w="med" len="med"/>
            <a:tailEnd type="triangle" w="med" len="med"/>
          </a:ln>
        </p:spPr>
      </p:cxnSp>
      <p:sp>
        <p:nvSpPr>
          <p:cNvPr id="237" name="Google Shape;237;p5"/>
          <p:cNvSpPr txBox="1"/>
          <p:nvPr/>
        </p:nvSpPr>
        <p:spPr>
          <a:xfrm>
            <a:off x="10817400" y="3616925"/>
            <a:ext cx="132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Branches</a:t>
            </a:r>
            <a:endParaRPr sz="1800"/>
          </a:p>
        </p:txBody>
      </p:sp>
      <p:cxnSp>
        <p:nvCxnSpPr>
          <p:cNvPr id="238" name="Google Shape;238;p5"/>
          <p:cNvCxnSpPr/>
          <p:nvPr/>
        </p:nvCxnSpPr>
        <p:spPr>
          <a:xfrm>
            <a:off x="10360175" y="4914575"/>
            <a:ext cx="411900" cy="0"/>
          </a:xfrm>
          <a:prstGeom prst="straightConnector1">
            <a:avLst/>
          </a:prstGeom>
          <a:noFill/>
          <a:ln w="9525" cap="flat" cmpd="sng">
            <a:solidFill>
              <a:schemeClr val="dk2"/>
            </a:solidFill>
            <a:prstDash val="solid"/>
            <a:round/>
            <a:headEnd type="none" w="med" len="med"/>
            <a:tailEnd type="triangle" w="med" len="med"/>
          </a:ln>
        </p:spPr>
      </p:cxnSp>
      <p:sp>
        <p:nvSpPr>
          <p:cNvPr id="239" name="Google Shape;239;p5"/>
          <p:cNvSpPr txBox="1"/>
          <p:nvPr/>
        </p:nvSpPr>
        <p:spPr>
          <a:xfrm>
            <a:off x="10997100" y="4683713"/>
            <a:ext cx="114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Leaves</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6"/>
          <p:cNvSpPr txBox="1">
            <a:spLocks noGrp="1"/>
          </p:cNvSpPr>
          <p:nvPr>
            <p:ph type="body" idx="1"/>
          </p:nvPr>
        </p:nvSpPr>
        <p:spPr>
          <a:xfrm>
            <a:off x="839788" y="1304818"/>
            <a:ext cx="10514012" cy="4664267"/>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a:p>
            <a:pPr marL="457200" lvl="0" indent="-228600" algn="l" rtl="0">
              <a:lnSpc>
                <a:spcPct val="90000"/>
              </a:lnSpc>
              <a:spcBef>
                <a:spcPts val="1000"/>
              </a:spcBef>
              <a:spcAft>
                <a:spcPts val="0"/>
              </a:spcAft>
              <a:buSzPts val="3200"/>
              <a:buNone/>
            </a:pPr>
            <a:endParaRPr/>
          </a:p>
        </p:txBody>
      </p:sp>
      <p:sp>
        <p:nvSpPr>
          <p:cNvPr id="246" name="Google Shape;246;p6"/>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
        <p:nvSpPr>
          <p:cNvPr id="247" name="Google Shape;247;p6"/>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594F"/>
              </a:buClr>
              <a:buSzPts val="1800"/>
              <a:buNone/>
            </a:pPr>
            <a:r>
              <a:rPr lang="en-US" sz="3000" b="1">
                <a:solidFill>
                  <a:schemeClr val="accent3"/>
                </a:solidFill>
                <a:latin typeface="Lato"/>
                <a:ea typeface="Lato"/>
                <a:cs typeface="Lato"/>
                <a:sym typeface="Lato"/>
              </a:rPr>
              <a:t>A decision tree example: Type of contact lens to wear</a:t>
            </a:r>
            <a:endParaRPr/>
          </a:p>
        </p:txBody>
      </p:sp>
      <p:pic>
        <p:nvPicPr>
          <p:cNvPr id="248" name="Google Shape;248;p6"/>
          <p:cNvPicPr preferRelativeResize="0"/>
          <p:nvPr/>
        </p:nvPicPr>
        <p:blipFill rotWithShape="1">
          <a:blip r:embed="rId3">
            <a:alphaModFix/>
          </a:blip>
          <a:srcRect/>
          <a:stretch/>
        </p:blipFill>
        <p:spPr>
          <a:xfrm>
            <a:off x="2169763" y="1147597"/>
            <a:ext cx="8210642" cy="4821488"/>
          </a:xfrm>
          <a:prstGeom prst="rect">
            <a:avLst/>
          </a:prstGeom>
          <a:noFill/>
          <a:ln>
            <a:noFill/>
          </a:ln>
        </p:spPr>
      </p:pic>
      <p:sp>
        <p:nvSpPr>
          <p:cNvPr id="249" name="Google Shape;249;p6"/>
          <p:cNvSpPr txBox="1"/>
          <p:nvPr/>
        </p:nvSpPr>
        <p:spPr>
          <a:xfrm>
            <a:off x="1093936" y="6249329"/>
            <a:ext cx="79213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Source: https://www.cs.cmu.edu/~bhiksha/courses/10-601/decisiontrees/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7"/>
          <p:cNvSpPr txBox="1">
            <a:spLocks noGrp="1"/>
          </p:cNvSpPr>
          <p:nvPr>
            <p:ph type="title"/>
          </p:nvPr>
        </p:nvSpPr>
        <p:spPr>
          <a:xfrm>
            <a:off x="1535836" y="-34106"/>
            <a:ext cx="9817963" cy="124287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600"/>
              <a:buNone/>
            </a:pPr>
            <a:r>
              <a:rPr lang="en-US" sz="3600">
                <a:solidFill>
                  <a:schemeClr val="accent5"/>
                </a:solidFill>
                <a:latin typeface="Lato"/>
                <a:ea typeface="Lato"/>
                <a:cs typeface="Lato"/>
                <a:sym typeface="Lato"/>
              </a:rPr>
              <a:t>Scenario </a:t>
            </a:r>
            <a:endParaRPr>
              <a:solidFill>
                <a:schemeClr val="accent5"/>
              </a:solidFill>
              <a:latin typeface="Lato"/>
              <a:ea typeface="Lato"/>
              <a:cs typeface="Lato"/>
              <a:sym typeface="Lato"/>
            </a:endParaRPr>
          </a:p>
        </p:txBody>
      </p:sp>
      <p:sp>
        <p:nvSpPr>
          <p:cNvPr id="256" name="Google Shape;256;p7"/>
          <p:cNvSpPr txBox="1">
            <a:spLocks noGrp="1"/>
          </p:cNvSpPr>
          <p:nvPr>
            <p:ph type="body" idx="1"/>
          </p:nvPr>
        </p:nvSpPr>
        <p:spPr>
          <a:xfrm>
            <a:off x="1465376" y="1543400"/>
            <a:ext cx="9818100" cy="4789800"/>
          </a:xfrm>
          <a:prstGeom prst="rect">
            <a:avLst/>
          </a:prstGeom>
          <a:noFill/>
          <a:ln>
            <a:noFill/>
          </a:ln>
        </p:spPr>
        <p:txBody>
          <a:bodyPr spcFirstLastPara="1" wrap="square" lIns="91425" tIns="45700" rIns="91425" bIns="45700" anchor="t" anchorCtr="0">
            <a:noAutofit/>
          </a:bodyPr>
          <a:lstStyle/>
          <a:p>
            <a:pPr marL="67945" lvl="0" indent="0" algn="l" rtl="0">
              <a:lnSpc>
                <a:spcPct val="100000"/>
              </a:lnSpc>
              <a:spcBef>
                <a:spcPts val="1000"/>
              </a:spcBef>
              <a:spcAft>
                <a:spcPts val="0"/>
              </a:spcAft>
              <a:buClr>
                <a:schemeClr val="accent5"/>
              </a:buClr>
              <a:buSzPts val="2750"/>
              <a:buNone/>
            </a:pPr>
            <a:r>
              <a:rPr lang="en-US" sz="2400">
                <a:solidFill>
                  <a:schemeClr val="dk1"/>
                </a:solidFill>
                <a:latin typeface="Lato"/>
                <a:ea typeface="Lato"/>
                <a:cs typeface="Lato"/>
                <a:sym typeface="Lato"/>
              </a:rPr>
              <a:t>You are an analyst observing data at a </a:t>
            </a:r>
            <a:r>
              <a:rPr lang="en-US" sz="2400">
                <a:latin typeface="Lato"/>
                <a:ea typeface="Lato"/>
                <a:cs typeface="Lato"/>
                <a:sym typeface="Lato"/>
              </a:rPr>
              <a:t>gym</a:t>
            </a:r>
            <a:r>
              <a:rPr lang="en-US" sz="2400">
                <a:solidFill>
                  <a:schemeClr val="dk1"/>
                </a:solidFill>
                <a:latin typeface="Lato"/>
                <a:ea typeface="Lato"/>
                <a:cs typeface="Lato"/>
                <a:sym typeface="Lato"/>
              </a:rPr>
              <a:t> class. </a:t>
            </a:r>
            <a:r>
              <a:rPr lang="en-US" sz="2400">
                <a:latin typeface="Lato"/>
                <a:ea typeface="Lato"/>
                <a:cs typeface="Lato"/>
                <a:sym typeface="Lato"/>
              </a:rPr>
              <a:t>The levels are pre-determined by the teacher. You observe some people belong to level 1 and others belong to level 2.</a:t>
            </a:r>
            <a:endParaRPr sz="2400">
              <a:solidFill>
                <a:schemeClr val="dk1"/>
              </a:solidFill>
              <a:latin typeface="Lato"/>
              <a:ea typeface="Lato"/>
              <a:cs typeface="Lato"/>
              <a:sym typeface="Lato"/>
            </a:endParaRPr>
          </a:p>
          <a:p>
            <a:pPr marL="67945" lvl="0" indent="0" algn="l" rtl="0">
              <a:lnSpc>
                <a:spcPct val="100000"/>
              </a:lnSpc>
              <a:spcBef>
                <a:spcPts val="1000"/>
              </a:spcBef>
              <a:spcAft>
                <a:spcPts val="0"/>
              </a:spcAft>
              <a:buClr>
                <a:schemeClr val="accent5"/>
              </a:buClr>
              <a:buSzPts val="2750"/>
              <a:buNone/>
            </a:pPr>
            <a:endParaRPr sz="2400">
              <a:latin typeface="Lato"/>
              <a:ea typeface="Lato"/>
              <a:cs typeface="Lato"/>
              <a:sym typeface="Lato"/>
            </a:endParaRPr>
          </a:p>
          <a:p>
            <a:pPr marL="67945" lvl="0" indent="0" algn="l" rtl="0">
              <a:lnSpc>
                <a:spcPct val="100000"/>
              </a:lnSpc>
              <a:spcBef>
                <a:spcPts val="1000"/>
              </a:spcBef>
              <a:spcAft>
                <a:spcPts val="0"/>
              </a:spcAft>
              <a:buClr>
                <a:schemeClr val="accent5"/>
              </a:buClr>
              <a:buSzPts val="2750"/>
              <a:buNone/>
            </a:pPr>
            <a:r>
              <a:rPr lang="en-US" sz="2400">
                <a:solidFill>
                  <a:schemeClr val="dk1"/>
                </a:solidFill>
                <a:latin typeface="Lato"/>
                <a:ea typeface="Lato"/>
                <a:cs typeface="Lato"/>
                <a:sym typeface="Lato"/>
              </a:rPr>
              <a:t>Your task is to find the underlying characteristics of the individuals in the classroom that the teacher uses to classify students into 2 levels: level 1 and level 2.</a:t>
            </a:r>
            <a:endParaRPr/>
          </a:p>
          <a:p>
            <a:pPr marL="67945" lvl="0" indent="0" algn="l" rtl="0">
              <a:lnSpc>
                <a:spcPct val="100000"/>
              </a:lnSpc>
              <a:spcBef>
                <a:spcPts val="1000"/>
              </a:spcBef>
              <a:spcAft>
                <a:spcPts val="0"/>
              </a:spcAft>
              <a:buClr>
                <a:schemeClr val="accent5"/>
              </a:buClr>
              <a:buSzPts val="2750"/>
              <a:buNone/>
            </a:pPr>
            <a:endParaRPr sz="2400">
              <a:latin typeface="Lato"/>
              <a:ea typeface="Lato"/>
              <a:cs typeface="Lato"/>
              <a:sym typeface="Lato"/>
            </a:endParaRPr>
          </a:p>
          <a:p>
            <a:pPr marL="67945" lvl="0" indent="0" algn="l" rtl="0">
              <a:lnSpc>
                <a:spcPct val="100000"/>
              </a:lnSpc>
              <a:spcBef>
                <a:spcPts val="1000"/>
              </a:spcBef>
              <a:spcAft>
                <a:spcPts val="0"/>
              </a:spcAft>
              <a:buClr>
                <a:schemeClr val="accent5"/>
              </a:buClr>
              <a:buSzPts val="2750"/>
              <a:buNone/>
            </a:pPr>
            <a:endParaRPr sz="2400">
              <a:solidFill>
                <a:schemeClr val="dk1"/>
              </a:solidFill>
              <a:latin typeface="Lato"/>
              <a:ea typeface="Lato"/>
              <a:cs typeface="Lato"/>
              <a:sym typeface="Lato"/>
            </a:endParaRPr>
          </a:p>
          <a:p>
            <a:pPr marL="67945" lvl="0" indent="0" algn="l" rtl="0">
              <a:lnSpc>
                <a:spcPct val="100000"/>
              </a:lnSpc>
              <a:spcBef>
                <a:spcPts val="1000"/>
              </a:spcBef>
              <a:spcAft>
                <a:spcPts val="0"/>
              </a:spcAft>
              <a:buClr>
                <a:schemeClr val="accent5"/>
              </a:buClr>
              <a:buSzPts val="2750"/>
              <a:buNone/>
            </a:pPr>
            <a:endParaRPr sz="2400">
              <a:latin typeface="Lato"/>
              <a:ea typeface="Lato"/>
              <a:cs typeface="Lato"/>
              <a:sym typeface="Lato"/>
            </a:endParaRPr>
          </a:p>
          <a:p>
            <a:pPr marL="67945" lvl="0" indent="0" algn="l" rtl="0">
              <a:lnSpc>
                <a:spcPct val="100000"/>
              </a:lnSpc>
              <a:spcBef>
                <a:spcPts val="1000"/>
              </a:spcBef>
              <a:spcAft>
                <a:spcPts val="0"/>
              </a:spcAft>
              <a:buClr>
                <a:schemeClr val="accent5"/>
              </a:buClr>
              <a:buSzPts val="2750"/>
              <a:buNone/>
            </a:pPr>
            <a:endParaRPr sz="2400">
              <a:solidFill>
                <a:schemeClr val="dk1"/>
              </a:solidFill>
              <a:latin typeface="Lato"/>
              <a:ea typeface="Lato"/>
              <a:cs typeface="Lato"/>
              <a:sym typeface="Lato"/>
            </a:endParaRPr>
          </a:p>
          <a:p>
            <a:pPr marL="67945" lvl="0" indent="0" algn="l" rtl="0">
              <a:lnSpc>
                <a:spcPct val="100000"/>
              </a:lnSpc>
              <a:spcBef>
                <a:spcPts val="1000"/>
              </a:spcBef>
              <a:spcAft>
                <a:spcPts val="0"/>
              </a:spcAft>
              <a:buClr>
                <a:schemeClr val="accent5"/>
              </a:buClr>
              <a:buSzPts val="2750"/>
              <a:buNone/>
            </a:pPr>
            <a:endParaRPr sz="2400">
              <a:solidFill>
                <a:schemeClr val="dk1"/>
              </a:solidFill>
              <a:latin typeface="Lato"/>
              <a:ea typeface="Lato"/>
              <a:cs typeface="Lato"/>
              <a:sym typeface="Lato"/>
            </a:endParaRPr>
          </a:p>
          <a:p>
            <a:pPr marL="67945" lvl="0" indent="0" algn="l" rtl="0">
              <a:lnSpc>
                <a:spcPct val="100000"/>
              </a:lnSpc>
              <a:spcBef>
                <a:spcPts val="1000"/>
              </a:spcBef>
              <a:spcAft>
                <a:spcPts val="0"/>
              </a:spcAft>
              <a:buClr>
                <a:schemeClr val="accent5"/>
              </a:buClr>
              <a:buSzPts val="2750"/>
              <a:buNone/>
            </a:pPr>
            <a:endParaRPr sz="2400">
              <a:solidFill>
                <a:schemeClr val="dk1"/>
              </a:solidFill>
              <a:latin typeface="Lato"/>
              <a:ea typeface="Lato"/>
              <a:cs typeface="Lato"/>
              <a:sym typeface="Lato"/>
            </a:endParaRPr>
          </a:p>
          <a:p>
            <a:pPr marL="457200" lvl="0" indent="-214630" algn="l" rtl="0">
              <a:lnSpc>
                <a:spcPct val="100000"/>
              </a:lnSpc>
              <a:spcBef>
                <a:spcPts val="1000"/>
              </a:spcBef>
              <a:spcAft>
                <a:spcPts val="0"/>
              </a:spcAft>
              <a:buClr>
                <a:schemeClr val="accent5"/>
              </a:buClr>
              <a:buSzPts val="2750"/>
              <a:buNone/>
            </a:pPr>
            <a:endParaRPr sz="2400">
              <a:solidFill>
                <a:schemeClr val="dk1"/>
              </a:solidFill>
              <a:latin typeface="Lato"/>
              <a:ea typeface="Lato"/>
              <a:cs typeface="Lato"/>
              <a:sym typeface="Lato"/>
            </a:endParaRPr>
          </a:p>
          <a:p>
            <a:pPr marL="457200" lvl="0" indent="-214630" algn="l" rtl="0">
              <a:lnSpc>
                <a:spcPct val="95000"/>
              </a:lnSpc>
              <a:spcBef>
                <a:spcPts val="1200"/>
              </a:spcBef>
              <a:spcAft>
                <a:spcPts val="0"/>
              </a:spcAft>
              <a:buClr>
                <a:srgbClr val="1D4D94"/>
              </a:buClr>
              <a:buSzPts val="2750"/>
              <a:buNone/>
            </a:pPr>
            <a:endParaRPr sz="2200">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8"/>
          <p:cNvSpPr txBox="1">
            <a:spLocks noGrp="1"/>
          </p:cNvSpPr>
          <p:nvPr>
            <p:ph type="body" idx="1"/>
          </p:nvPr>
        </p:nvSpPr>
        <p:spPr>
          <a:xfrm>
            <a:off x="839788" y="1635625"/>
            <a:ext cx="5157787" cy="795130"/>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SzPts val="3200"/>
              <a:buNone/>
            </a:pPr>
            <a:endParaRPr/>
          </a:p>
        </p:txBody>
      </p:sp>
      <p:sp>
        <p:nvSpPr>
          <p:cNvPr id="263" name="Google Shape;263;p8"/>
          <p:cNvSpPr txBox="1">
            <a:spLocks noGrp="1"/>
          </p:cNvSpPr>
          <p:nvPr>
            <p:ph type="body" idx="2"/>
          </p:nvPr>
        </p:nvSpPr>
        <p:spPr>
          <a:xfrm>
            <a:off x="839788" y="2430755"/>
            <a:ext cx="5157787" cy="353833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Clr>
                <a:schemeClr val="accent3"/>
              </a:buClr>
              <a:buSzPts val="1800"/>
              <a:buNone/>
            </a:pPr>
            <a:r>
              <a:rPr lang="en-US" sz="2400" b="1">
                <a:latin typeface="Lato"/>
                <a:ea typeface="Lato"/>
                <a:cs typeface="Lato"/>
                <a:sym typeface="Lato"/>
              </a:rPr>
              <a:t>Group discussion </a:t>
            </a:r>
            <a:r>
              <a:rPr lang="en-US" sz="2400">
                <a:latin typeface="Lato"/>
                <a:ea typeface="Lato"/>
                <a:cs typeface="Lato"/>
                <a:sym typeface="Lato"/>
              </a:rPr>
              <a:t>(10 minutes)</a:t>
            </a:r>
            <a:r>
              <a:rPr lang="en-US" sz="2400" b="1">
                <a:latin typeface="Lato"/>
                <a:ea typeface="Lato"/>
                <a:cs typeface="Lato"/>
                <a:sym typeface="Lato"/>
              </a:rPr>
              <a:t>:</a:t>
            </a:r>
            <a:endParaRPr/>
          </a:p>
          <a:p>
            <a:pPr marL="114300" lvl="0" indent="0" algn="l" rtl="0">
              <a:lnSpc>
                <a:spcPct val="90000"/>
              </a:lnSpc>
              <a:spcBef>
                <a:spcPts val="1000"/>
              </a:spcBef>
              <a:spcAft>
                <a:spcPts val="0"/>
              </a:spcAft>
              <a:buClr>
                <a:schemeClr val="accent3"/>
              </a:buClr>
              <a:buSzPts val="1800"/>
              <a:buNone/>
            </a:pPr>
            <a:r>
              <a:rPr lang="en-US" sz="2400">
                <a:latin typeface="Lato"/>
                <a:ea typeface="Lato"/>
                <a:cs typeface="Lato"/>
                <a:sym typeface="Lato"/>
              </a:rPr>
              <a:t>We have two classified labels: level 1 and 2 for the 5 students</a:t>
            </a:r>
            <a:endParaRPr/>
          </a:p>
          <a:p>
            <a:pPr marL="114300" lvl="0" indent="0" algn="l" rtl="0">
              <a:lnSpc>
                <a:spcPct val="90000"/>
              </a:lnSpc>
              <a:spcBef>
                <a:spcPts val="1000"/>
              </a:spcBef>
              <a:spcAft>
                <a:spcPts val="0"/>
              </a:spcAft>
              <a:buClr>
                <a:schemeClr val="accent3"/>
              </a:buClr>
              <a:buSzPts val="1800"/>
              <a:buNone/>
            </a:pPr>
            <a:r>
              <a:rPr lang="en-US" sz="2400">
                <a:latin typeface="Lato"/>
                <a:ea typeface="Lato"/>
                <a:cs typeface="Lato"/>
                <a:sym typeface="Lato"/>
              </a:rPr>
              <a:t> In a group of 3-4 people, how can you use age and height as input measures to build a decision tree for this binary classification?</a:t>
            </a:r>
            <a:endParaRPr/>
          </a:p>
          <a:p>
            <a:pPr marL="457200" lvl="0" indent="-228600" algn="l" rtl="0">
              <a:lnSpc>
                <a:spcPct val="90000"/>
              </a:lnSpc>
              <a:spcBef>
                <a:spcPts val="1000"/>
              </a:spcBef>
              <a:spcAft>
                <a:spcPts val="0"/>
              </a:spcAft>
              <a:buSzPts val="1800"/>
              <a:buNone/>
            </a:pPr>
            <a:endParaRPr/>
          </a:p>
        </p:txBody>
      </p:sp>
      <p:sp>
        <p:nvSpPr>
          <p:cNvPr id="264" name="Google Shape;264;p8"/>
          <p:cNvSpPr txBox="1">
            <a:spLocks noGrp="1"/>
          </p:cNvSpPr>
          <p:nvPr>
            <p:ph type="body" idx="3"/>
          </p:nvPr>
        </p:nvSpPr>
        <p:spPr>
          <a:xfrm>
            <a:off x="6172200" y="1635625"/>
            <a:ext cx="5183188" cy="795130"/>
          </a:xfrm>
          <a:prstGeom prst="rect">
            <a:avLst/>
          </a:prstGeom>
          <a:noFill/>
          <a:ln>
            <a:noFill/>
          </a:ln>
        </p:spPr>
        <p:txBody>
          <a:bodyPr spcFirstLastPara="1" wrap="square" lIns="91425" tIns="45700" rIns="91425" bIns="45700" anchor="b" anchorCtr="0">
            <a:normAutofit/>
          </a:bodyPr>
          <a:lstStyle/>
          <a:p>
            <a:pPr marL="457200" lvl="0" indent="-228600" algn="l" rtl="0">
              <a:lnSpc>
                <a:spcPct val="90000"/>
              </a:lnSpc>
              <a:spcBef>
                <a:spcPts val="1000"/>
              </a:spcBef>
              <a:spcAft>
                <a:spcPts val="0"/>
              </a:spcAft>
              <a:buSzPts val="3200"/>
              <a:buNone/>
            </a:pPr>
            <a:endParaRPr/>
          </a:p>
        </p:txBody>
      </p:sp>
      <p:sp>
        <p:nvSpPr>
          <p:cNvPr id="265" name="Google Shape;265;p8"/>
          <p:cNvSpPr txBox="1">
            <a:spLocks noGrp="1"/>
          </p:cNvSpPr>
          <p:nvPr>
            <p:ph type="body" idx="4"/>
          </p:nvPr>
        </p:nvSpPr>
        <p:spPr>
          <a:xfrm>
            <a:off x="6172200" y="2430755"/>
            <a:ext cx="5183188" cy="353833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1800"/>
              <a:buNone/>
            </a:pPr>
            <a:endParaRPr/>
          </a:p>
        </p:txBody>
      </p:sp>
      <p:sp>
        <p:nvSpPr>
          <p:cNvPr id="266" name="Google Shape;266;p8"/>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
        <p:nvSpPr>
          <p:cNvPr id="267" name="Google Shape;267;p8"/>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000" b="1">
                <a:solidFill>
                  <a:schemeClr val="accent3"/>
                </a:solidFill>
                <a:latin typeface="Lato"/>
                <a:ea typeface="Lato"/>
                <a:cs typeface="Lato"/>
                <a:sym typeface="Lato"/>
              </a:rPr>
              <a:t>Breakout session: an example of decision tree</a:t>
            </a:r>
            <a:endParaRPr/>
          </a:p>
        </p:txBody>
      </p:sp>
      <p:graphicFrame>
        <p:nvGraphicFramePr>
          <p:cNvPr id="268" name="Google Shape;268;p8"/>
          <p:cNvGraphicFramePr/>
          <p:nvPr/>
        </p:nvGraphicFramePr>
        <p:xfrm>
          <a:off x="6169024" y="2640379"/>
          <a:ext cx="3000000" cy="3000000"/>
        </p:xfrm>
        <a:graphic>
          <a:graphicData uri="http://schemas.openxmlformats.org/drawingml/2006/table">
            <a:tbl>
              <a:tblPr firstRow="1" bandRow="1">
                <a:noFill/>
                <a:tableStyleId>{6CB406B6-006C-490F-B9BB-B6C90D0F47C2}</a:tableStyleId>
              </a:tblPr>
              <a:tblGrid>
                <a:gridCol w="886675">
                  <a:extLst>
                    <a:ext uri="{9D8B030D-6E8A-4147-A177-3AD203B41FA5}">
                      <a16:colId xmlns:a16="http://schemas.microsoft.com/office/drawing/2014/main" val="20000"/>
                    </a:ext>
                  </a:extLst>
                </a:gridCol>
                <a:gridCol w="1359250">
                  <a:extLst>
                    <a:ext uri="{9D8B030D-6E8A-4147-A177-3AD203B41FA5}">
                      <a16:colId xmlns:a16="http://schemas.microsoft.com/office/drawing/2014/main" val="20001"/>
                    </a:ext>
                  </a:extLst>
                </a:gridCol>
                <a:gridCol w="1641475">
                  <a:extLst>
                    <a:ext uri="{9D8B030D-6E8A-4147-A177-3AD203B41FA5}">
                      <a16:colId xmlns:a16="http://schemas.microsoft.com/office/drawing/2014/main" val="20002"/>
                    </a:ext>
                  </a:extLst>
                </a:gridCol>
                <a:gridCol w="1295800">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None/>
                      </a:pPr>
                      <a:r>
                        <a:rPr lang="en-US" sz="2000" u="none" strike="noStrike" cap="none"/>
                        <a:t>Name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Age</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Height (feet)</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Label</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2000" u="none" strike="noStrike" cap="none"/>
                        <a:t>A</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18</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5.0</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2000" u="none" strike="noStrike" cap="none"/>
                        <a:t>B</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27</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6.1</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2000" u="none" strike="noStrike" cap="none"/>
                        <a:t>C</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35</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5.7</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2000" u="none" strike="noStrike" cap="none"/>
                        <a:t>D</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23</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5.5</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2000" u="none" strike="noStrike" cap="none"/>
                        <a:t>E</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55</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6.2</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9"/>
          <p:cNvSpPr txBox="1">
            <a:spLocks noGrp="1"/>
          </p:cNvSpPr>
          <p:nvPr>
            <p:ph type="sldNum" idx="12"/>
          </p:nvPr>
        </p:nvSpPr>
        <p:spPr>
          <a:xfrm>
            <a:off x="11112362" y="6443992"/>
            <a:ext cx="61282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
        <p:nvSpPr>
          <p:cNvPr id="275" name="Google Shape;275;p9"/>
          <p:cNvSpPr txBox="1">
            <a:spLocks noGrp="1"/>
          </p:cNvSpPr>
          <p:nvPr>
            <p:ph type="title"/>
          </p:nvPr>
        </p:nvSpPr>
        <p:spPr>
          <a:xfrm>
            <a:off x="838200" y="365125"/>
            <a:ext cx="10515600" cy="663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94F"/>
              </a:buClr>
              <a:buSzPts val="1800"/>
              <a:buNone/>
            </a:pPr>
            <a:r>
              <a:rPr lang="en-US" sz="3600" b="1">
                <a:solidFill>
                  <a:schemeClr val="accent3"/>
                </a:solidFill>
                <a:latin typeface="Lato"/>
                <a:ea typeface="Lato"/>
                <a:cs typeface="Lato"/>
                <a:sym typeface="Lato"/>
              </a:rPr>
              <a:t>A decision tree example</a:t>
            </a:r>
            <a:endParaRPr/>
          </a:p>
        </p:txBody>
      </p:sp>
      <p:sp>
        <p:nvSpPr>
          <p:cNvPr id="276" name="Google Shape;276;p9"/>
          <p:cNvSpPr/>
          <p:nvPr/>
        </p:nvSpPr>
        <p:spPr>
          <a:xfrm>
            <a:off x="3733218" y="1171596"/>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277" name="Google Shape;277;p9"/>
          <p:cNvCxnSpPr>
            <a:stCxn id="276" idx="4"/>
          </p:cNvCxnSpPr>
          <p:nvPr/>
        </p:nvCxnSpPr>
        <p:spPr>
          <a:xfrm flipH="1">
            <a:off x="3178420" y="2032057"/>
            <a:ext cx="1746600" cy="1009500"/>
          </a:xfrm>
          <a:prstGeom prst="straightConnector1">
            <a:avLst/>
          </a:prstGeom>
          <a:noFill/>
          <a:ln w="9525" cap="flat" cmpd="sng">
            <a:solidFill>
              <a:srgbClr val="562E67"/>
            </a:solidFill>
            <a:prstDash val="solid"/>
            <a:round/>
            <a:headEnd type="none" w="sm" len="sm"/>
            <a:tailEnd type="none" w="sm" len="sm"/>
          </a:ln>
        </p:spPr>
      </p:cxnSp>
      <p:cxnSp>
        <p:nvCxnSpPr>
          <p:cNvPr id="278" name="Google Shape;278;p9"/>
          <p:cNvCxnSpPr/>
          <p:nvPr/>
        </p:nvCxnSpPr>
        <p:spPr>
          <a:xfrm>
            <a:off x="4925020" y="2032057"/>
            <a:ext cx="1941816" cy="988889"/>
          </a:xfrm>
          <a:prstGeom prst="straightConnector1">
            <a:avLst/>
          </a:prstGeom>
          <a:noFill/>
          <a:ln w="9525" cap="flat" cmpd="sng">
            <a:solidFill>
              <a:srgbClr val="562E67"/>
            </a:solidFill>
            <a:prstDash val="solid"/>
            <a:round/>
            <a:headEnd type="none" w="sm" len="sm"/>
            <a:tailEnd type="none" w="sm" len="sm"/>
          </a:ln>
        </p:spPr>
      </p:cxnSp>
      <p:sp>
        <p:nvSpPr>
          <p:cNvPr id="279" name="Google Shape;279;p9"/>
          <p:cNvSpPr/>
          <p:nvPr/>
        </p:nvSpPr>
        <p:spPr>
          <a:xfrm>
            <a:off x="770726" y="4629897"/>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280" name="Google Shape;280;p9"/>
          <p:cNvSpPr/>
          <p:nvPr/>
        </p:nvSpPr>
        <p:spPr>
          <a:xfrm>
            <a:off x="5835012" y="3044455"/>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sp>
        <p:nvSpPr>
          <p:cNvPr id="281" name="Google Shape;281;p9"/>
          <p:cNvSpPr/>
          <p:nvPr/>
        </p:nvSpPr>
        <p:spPr>
          <a:xfrm>
            <a:off x="1804610" y="3041494"/>
            <a:ext cx="2383604" cy="860461"/>
          </a:xfrm>
          <a:prstGeom prst="ellipse">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cxnSp>
        <p:nvCxnSpPr>
          <p:cNvPr id="282" name="Google Shape;282;p9"/>
          <p:cNvCxnSpPr>
            <a:stCxn id="281" idx="4"/>
            <a:endCxn id="279" idx="0"/>
          </p:cNvCxnSpPr>
          <p:nvPr/>
        </p:nvCxnSpPr>
        <p:spPr>
          <a:xfrm flipH="1">
            <a:off x="1573212" y="3901955"/>
            <a:ext cx="1423200" cy="727800"/>
          </a:xfrm>
          <a:prstGeom prst="straightConnector1">
            <a:avLst/>
          </a:prstGeom>
          <a:noFill/>
          <a:ln w="9525" cap="flat" cmpd="sng">
            <a:solidFill>
              <a:srgbClr val="562E67"/>
            </a:solidFill>
            <a:prstDash val="solid"/>
            <a:round/>
            <a:headEnd type="none" w="sm" len="sm"/>
            <a:tailEnd type="none" w="sm" len="sm"/>
          </a:ln>
        </p:spPr>
      </p:cxnSp>
      <p:cxnSp>
        <p:nvCxnSpPr>
          <p:cNvPr id="283" name="Google Shape;283;p9"/>
          <p:cNvCxnSpPr/>
          <p:nvPr/>
        </p:nvCxnSpPr>
        <p:spPr>
          <a:xfrm>
            <a:off x="3080809" y="3883455"/>
            <a:ext cx="1248710" cy="746442"/>
          </a:xfrm>
          <a:prstGeom prst="straightConnector1">
            <a:avLst/>
          </a:prstGeom>
          <a:noFill/>
          <a:ln w="9525" cap="flat" cmpd="sng">
            <a:solidFill>
              <a:srgbClr val="562E67"/>
            </a:solidFill>
            <a:prstDash val="solid"/>
            <a:round/>
            <a:headEnd type="none" w="sm" len="sm"/>
            <a:tailEnd type="none" w="sm" len="sm"/>
          </a:ln>
        </p:spPr>
      </p:cxnSp>
      <p:sp>
        <p:nvSpPr>
          <p:cNvPr id="284" name="Google Shape;284;p9"/>
          <p:cNvSpPr/>
          <p:nvPr/>
        </p:nvSpPr>
        <p:spPr>
          <a:xfrm>
            <a:off x="3798975" y="4629896"/>
            <a:ext cx="1605125" cy="932915"/>
          </a:xfrm>
          <a:prstGeom prst="roundRect">
            <a:avLst>
              <a:gd name="adj" fmla="val 16667"/>
            </a:avLst>
          </a:prstGeom>
          <a:noFill/>
          <a:ln w="25400" cap="flat" cmpd="sng">
            <a:solidFill>
              <a:srgbClr val="4024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Lato"/>
              <a:ea typeface="Lato"/>
              <a:cs typeface="Lato"/>
              <a:sym typeface="Lato"/>
            </a:endParaRPr>
          </a:p>
        </p:txBody>
      </p:sp>
      <p:graphicFrame>
        <p:nvGraphicFramePr>
          <p:cNvPr id="285" name="Google Shape;285;p9"/>
          <p:cNvGraphicFramePr/>
          <p:nvPr/>
        </p:nvGraphicFramePr>
        <p:xfrm>
          <a:off x="6704410" y="4102075"/>
          <a:ext cx="3000000" cy="3000000"/>
        </p:xfrm>
        <a:graphic>
          <a:graphicData uri="http://schemas.openxmlformats.org/drawingml/2006/table">
            <a:tbl>
              <a:tblPr firstRow="1" bandRow="1">
                <a:noFill/>
                <a:tableStyleId>{6CB406B6-006C-490F-B9BB-B6C90D0F47C2}</a:tableStyleId>
              </a:tblPr>
              <a:tblGrid>
                <a:gridCol w="886675">
                  <a:extLst>
                    <a:ext uri="{9D8B030D-6E8A-4147-A177-3AD203B41FA5}">
                      <a16:colId xmlns:a16="http://schemas.microsoft.com/office/drawing/2014/main" val="20000"/>
                    </a:ext>
                  </a:extLst>
                </a:gridCol>
                <a:gridCol w="1359250">
                  <a:extLst>
                    <a:ext uri="{9D8B030D-6E8A-4147-A177-3AD203B41FA5}">
                      <a16:colId xmlns:a16="http://schemas.microsoft.com/office/drawing/2014/main" val="20001"/>
                    </a:ext>
                  </a:extLst>
                </a:gridCol>
                <a:gridCol w="1641475">
                  <a:extLst>
                    <a:ext uri="{9D8B030D-6E8A-4147-A177-3AD203B41FA5}">
                      <a16:colId xmlns:a16="http://schemas.microsoft.com/office/drawing/2014/main" val="20002"/>
                    </a:ext>
                  </a:extLst>
                </a:gridCol>
                <a:gridCol w="1295800">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None/>
                      </a:pPr>
                      <a:r>
                        <a:rPr lang="en-US" sz="2000" u="none" strike="noStrike" cap="none"/>
                        <a:t>Name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Age</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Height (feet)</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Label</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2000" u="none" strike="noStrike" cap="none"/>
                        <a:t>A</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18</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5.0</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2000" u="none" strike="noStrike" cap="none"/>
                        <a:t>B</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27</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6.1</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2000" u="none" strike="noStrike" cap="none"/>
                        <a:t>C</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35</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5.7</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2000" u="none" strike="noStrike" cap="none"/>
                        <a:t>D</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23</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5.5</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2</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2000" u="none" strike="noStrike" cap="none"/>
                        <a:t>E</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55</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6.2</a:t>
                      </a:r>
                      <a:endParaRPr/>
                    </a:p>
                  </a:txBody>
                  <a:tcPr marL="91450" marR="91450" marT="45725" marB="45725"/>
                </a:tc>
                <a:tc>
                  <a:txBody>
                    <a:bodyPr/>
                    <a:lstStyle/>
                    <a:p>
                      <a:pPr marL="0" marR="0" lvl="0" indent="0" algn="l" rtl="0">
                        <a:lnSpc>
                          <a:spcPct val="100000"/>
                        </a:lnSpc>
                        <a:spcBef>
                          <a:spcPts val="0"/>
                        </a:spcBef>
                        <a:spcAft>
                          <a:spcPts val="0"/>
                        </a:spcAft>
                        <a:buNone/>
                      </a:pPr>
                      <a:r>
                        <a:rPr lang="en-US" sz="2000" u="none" strike="noStrike" cap="none"/>
                        <a:t>1</a:t>
                      </a:r>
                      <a:endParaRPr/>
                    </a:p>
                  </a:txBody>
                  <a:tcPr marL="91450" marR="91450" marT="45725" marB="45725"/>
                </a:tc>
                <a:extLst>
                  <a:ext uri="{0D108BD9-81ED-4DB2-BD59-A6C34878D82A}">
                    <a16:rowId xmlns:a16="http://schemas.microsoft.com/office/drawing/2014/main" val="10005"/>
                  </a:ext>
                </a:extLst>
              </a:tr>
            </a:tbl>
          </a:graphicData>
        </a:graphic>
      </p:graphicFrame>
      <p:sp>
        <p:nvSpPr>
          <p:cNvPr id="286" name="Google Shape;286;p9"/>
          <p:cNvSpPr txBox="1"/>
          <p:nvPr/>
        </p:nvSpPr>
        <p:spPr>
          <a:xfrm>
            <a:off x="7625166" y="1171596"/>
            <a:ext cx="3728634"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Nodes: Age or Height</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Branches: You can think your own rules. For example, for the ‘Age’ node, the rule can be &gt; 30 or ≤ 30 years old</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Lato"/>
                <a:ea typeface="Lato"/>
                <a:cs typeface="Lato"/>
                <a:sym typeface="Lato"/>
              </a:rPr>
              <a:t>Leaves: 1 or 2 (the person belongs to either level 1 or level 2)</a:t>
            </a:r>
            <a:endParaRPr/>
          </a:p>
        </p:txBody>
      </p:sp>
    </p:spTree>
  </p:cSld>
  <p:clrMapOvr>
    <a:masterClrMapping/>
  </p:clrMapOvr>
</p:sld>
</file>

<file path=ppt/theme/theme1.xml><?xml version="1.0" encoding="utf-8"?>
<a:theme xmlns:a="http://schemas.openxmlformats.org/drawingml/2006/main" name="CarnegieFoundation">
  <a:themeElements>
    <a:clrScheme name="Carnegie 2022 Theme">
      <a:dk1>
        <a:srgbClr val="000000"/>
      </a:dk1>
      <a:lt1>
        <a:srgbClr val="FFFFFF"/>
      </a:lt1>
      <a:dk2>
        <a:srgbClr val="3E4049"/>
      </a:dk2>
      <a:lt2>
        <a:srgbClr val="E9F2FA"/>
      </a:lt2>
      <a:accent1>
        <a:srgbClr val="593269"/>
      </a:accent1>
      <a:accent2>
        <a:srgbClr val="4BA6DE"/>
      </a:accent2>
      <a:accent3>
        <a:srgbClr val="45A78F"/>
      </a:accent3>
      <a:accent4>
        <a:srgbClr val="8DAB37"/>
      </a:accent4>
      <a:accent5>
        <a:srgbClr val="246854"/>
      </a:accent5>
      <a:accent6>
        <a:srgbClr val="EACD4D"/>
      </a:accent6>
      <a:hlink>
        <a:srgbClr val="004E70"/>
      </a:hlink>
      <a:folHlink>
        <a:srgbClr val="593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5150</Words>
  <Application>Microsoft Office PowerPoint</Application>
  <PresentationFormat>Widescreen</PresentationFormat>
  <Paragraphs>416</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Noto Sans Symbols</vt:lpstr>
      <vt:lpstr>Arial</vt:lpstr>
      <vt:lpstr>Lato Black</vt:lpstr>
      <vt:lpstr>Lato</vt:lpstr>
      <vt:lpstr>Calibri</vt:lpstr>
      <vt:lpstr>CarnegieFoundation</vt:lpstr>
      <vt:lpstr>Using A Classification Method Through The Decision Tree Mai Anh Bui</vt:lpstr>
      <vt:lpstr>What is Classification?</vt:lpstr>
      <vt:lpstr>Goals of the session</vt:lpstr>
      <vt:lpstr>What is a decision tree?</vt:lpstr>
      <vt:lpstr>A decision tree…</vt:lpstr>
      <vt:lpstr>A decision tree example: Type of contact lens to wear</vt:lpstr>
      <vt:lpstr>Scenario </vt:lpstr>
      <vt:lpstr>Breakout session: an example of decision tree</vt:lpstr>
      <vt:lpstr>A decision tree example</vt:lpstr>
      <vt:lpstr>A decision tree example</vt:lpstr>
      <vt:lpstr>How this exercise can be applicable?</vt:lpstr>
      <vt:lpstr>Eisenhower decision matrix</vt:lpstr>
      <vt:lpstr>Eisenhower matrix in the language of a decision tree</vt:lpstr>
      <vt:lpstr>Benefit of a decision tree</vt:lpstr>
      <vt:lpstr>Eisenhower matrix in the language of a decision tree</vt:lpstr>
      <vt:lpstr>Impact Effort matrix</vt:lpstr>
      <vt:lpstr>Impact Effort matrix in the language of a decision tree</vt:lpstr>
      <vt:lpstr>Breakout session</vt:lpstr>
      <vt:lpstr>Breakout session</vt:lpstr>
      <vt:lpstr>A decision tree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Classification Method Through The Decision Tree Mai Anh Bui</dc:title>
  <cp:lastModifiedBy>Bui, Mai Anh</cp:lastModifiedBy>
  <cp:revision>3</cp:revision>
  <dcterms:modified xsi:type="dcterms:W3CDTF">2022-08-25T16:58:49Z</dcterms:modified>
</cp:coreProperties>
</file>