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9" r:id="rId3"/>
    <p:sldId id="260" r:id="rId4"/>
    <p:sldId id="261" r:id="rId5"/>
    <p:sldId id="278" r:id="rId6"/>
    <p:sldId id="277" r:id="rId7"/>
    <p:sldId id="279" r:id="rId8"/>
    <p:sldId id="265" r:id="rId9"/>
    <p:sldId id="286" r:id="rId10"/>
    <p:sldId id="287" r:id="rId11"/>
    <p:sldId id="269" r:id="rId12"/>
    <p:sldId id="281" r:id="rId13"/>
    <p:sldId id="282" r:id="rId14"/>
    <p:sldId id="266" r:id="rId15"/>
    <p:sldId id="283" r:id="rId16"/>
    <p:sldId id="284" r:id="rId17"/>
    <p:sldId id="276" r:id="rId18"/>
  </p:sldIdLst>
  <p:sldSz cx="12192000" cy="6858000"/>
  <p:notesSz cx="9144000" cy="6858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Lato Black" panose="020F0502020204030203" pitchFamily="3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3oJarYw4P8KKg0ZcMkEfA+ED2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406B6-006C-490F-B9BB-B6C90D0F47C2}">
  <a:tblStyle styleId="{6CB406B6-006C-490F-B9BB-B6C90D0F47C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7EA"/>
          </a:solidFill>
        </a:fill>
      </a:tcStyle>
    </a:wholeTbl>
    <a:band1H>
      <a:tcTxStyle/>
      <a:tcStyle>
        <a:tcBdr/>
        <a:fill>
          <a:solidFill>
            <a:srgbClr val="D0CCD3"/>
          </a:solidFill>
        </a:fill>
      </a:tcStyle>
    </a:band1H>
    <a:band2H>
      <a:tcTxStyle/>
      <a:tcStyle>
        <a:tcBdr/>
      </a:tcStyle>
    </a:band2H>
    <a:band1V>
      <a:tcTxStyle/>
      <a:tcStyle>
        <a:tcBdr/>
        <a:fill>
          <a:solidFill>
            <a:srgbClr val="D0CCD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841" autoAdjust="0"/>
    <p:restoredTop sz="68421" autoAdjust="0"/>
  </p:normalViewPr>
  <p:slideViewPr>
    <p:cSldViewPr snapToGrid="0">
      <p:cViewPr varScale="1">
        <p:scale>
          <a:sx n="45" d="100"/>
          <a:sy n="45" d="100"/>
        </p:scale>
        <p:origin x="70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BB6CE-F625-44CF-82F8-F5F6E282647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10E63F1B-9A60-4CA2-9215-ADFE836F9771}">
      <dgm:prSet phldrT="[Text]"/>
      <dgm:spPr>
        <a:solidFill>
          <a:schemeClr val="accent5"/>
        </a:solidFill>
      </dgm:spPr>
      <dgm:t>
        <a:bodyPr/>
        <a:lstStyle/>
        <a:p>
          <a:r>
            <a:rPr lang="en-US">
              <a:latin typeface="Lato" panose="020F0502020204030203" pitchFamily="34" charset="0"/>
              <a:ea typeface="Lato" panose="020F0502020204030203" pitchFamily="34" charset="0"/>
              <a:cs typeface="Lato" panose="020F0502020204030203" pitchFamily="34" charset="0"/>
            </a:rPr>
            <a:t>Learn</a:t>
          </a:r>
        </a:p>
      </dgm:t>
    </dgm:pt>
    <dgm:pt modelId="{AD94B2FF-F938-457C-8F21-D888D509E204}" type="parTrans" cxnId="{D4641661-983D-4DB8-B538-AFC49875F7C5}">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CC4037E3-065E-4B93-8A53-CF2BFF5484A9}" type="sibTrans" cxnId="{D4641661-983D-4DB8-B538-AFC49875F7C5}">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C12DC0E6-ED72-409A-80F7-A3EE7F9FDB67}">
      <dgm:prSet phldrT="[Text]" custT="1"/>
      <dgm:spPr>
        <a:solidFill>
          <a:schemeClr val="accent4">
            <a:lumMod val="20000"/>
            <a:lumOff val="80000"/>
          </a:schemeClr>
        </a:solidFill>
      </dgm:spPr>
      <dgm:t>
        <a:bodyPr/>
        <a:lstStyle/>
        <a:p>
          <a:r>
            <a:rPr lang="en-US" sz="3200" baseline="0" dirty="0">
              <a:latin typeface="Lato" panose="020F0502020204030203" pitchFamily="34" charset="0"/>
              <a:ea typeface="Lato" panose="020F0502020204030203" pitchFamily="34" charset="0"/>
              <a:cs typeface="Lato" panose="020F0502020204030203" pitchFamily="34" charset="0"/>
            </a:rPr>
            <a:t>         </a:t>
          </a:r>
          <a:r>
            <a:rPr lang="en-US" sz="2800" baseline="0" dirty="0">
              <a:latin typeface="Lato" panose="020F0502020204030203" pitchFamily="34" charset="0"/>
              <a:ea typeface="Lato" panose="020F0502020204030203" pitchFamily="34" charset="0"/>
              <a:cs typeface="Lato" panose="020F0502020204030203" pitchFamily="34" charset="0"/>
            </a:rPr>
            <a:t>2018 data</a:t>
          </a:r>
          <a:endParaRPr lang="en-US" sz="3200" baseline="0" dirty="0">
            <a:latin typeface="Lato" panose="020F0502020204030203" pitchFamily="34" charset="0"/>
            <a:ea typeface="Lato" panose="020F0502020204030203" pitchFamily="34" charset="0"/>
            <a:cs typeface="Lato" panose="020F0502020204030203" pitchFamily="34" charset="0"/>
          </a:endParaRPr>
        </a:p>
      </dgm:t>
    </dgm:pt>
    <dgm:pt modelId="{89DBB180-1A7D-4964-998A-CEFBDFA83FCC}" type="parTrans" cxnId="{C52BDD77-9D05-4722-96BF-E29A2372F3A9}">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420A1C9A-AA8E-44CB-BC4C-053D89C0960E}" type="sibTrans" cxnId="{C52BDD77-9D05-4722-96BF-E29A2372F3A9}">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AF6CFD37-0847-40DF-9C3D-81D0F0775306}">
      <dgm:prSet phldrT="[Text]"/>
      <dgm:spPr>
        <a:solidFill>
          <a:schemeClr val="accent5"/>
        </a:solidFill>
      </dgm:spPr>
      <dgm:t>
        <a:bodyPr/>
        <a:lstStyle/>
        <a:p>
          <a:r>
            <a:rPr lang="en-US" dirty="0">
              <a:latin typeface="Lato" panose="020F0502020204030203" pitchFamily="34" charset="0"/>
              <a:ea typeface="Lato" panose="020F0502020204030203" pitchFamily="34" charset="0"/>
              <a:cs typeface="Lato" panose="020F0502020204030203" pitchFamily="34" charset="0"/>
            </a:rPr>
            <a:t>Apply</a:t>
          </a:r>
        </a:p>
      </dgm:t>
    </dgm:pt>
    <dgm:pt modelId="{A099BA9D-823C-4090-82B7-4ED158B60724}" type="parTrans" cxnId="{783872DF-0D31-4148-A40B-5D0417DA9C2E}">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1B4DC185-0440-4F23-A63B-28F254CDEB12}" type="sibTrans" cxnId="{783872DF-0D31-4148-A40B-5D0417DA9C2E}">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2EE04D8D-420D-4C23-888F-6A16747D91EC}">
      <dgm:prSet phldrT="[Text]" custT="1"/>
      <dgm:spPr>
        <a:solidFill>
          <a:schemeClr val="accent4">
            <a:lumMod val="20000"/>
            <a:lumOff val="80000"/>
            <a:alpha val="90000"/>
          </a:schemeClr>
        </a:solidFill>
      </dgm:spPr>
      <dgm:t>
        <a:bodyPr/>
        <a:lstStyle/>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  2021 data</a:t>
          </a:r>
        </a:p>
      </dgm:t>
    </dgm:pt>
    <dgm:pt modelId="{3872774B-B762-4A9F-A4B7-B4FE0DF07D0B}" type="parTrans" cxnId="{F283DC45-3E87-4366-94CE-3002541BF244}">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16836024-1E1A-4BE4-B7C2-7007337FB877}" type="sibTrans" cxnId="{F283DC45-3E87-4366-94CE-3002541BF244}">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62F035EC-0CE1-4BFC-B90D-B4C5FD8ED217}">
      <dgm:prSet phldrT="[Text]"/>
      <dgm:spPr>
        <a:solidFill>
          <a:schemeClr val="accent5"/>
        </a:solidFill>
      </dgm:spPr>
      <dgm:t>
        <a:bodyPr/>
        <a:lstStyle/>
        <a:p>
          <a:r>
            <a:rPr lang="en-US" dirty="0">
              <a:latin typeface="Lato" panose="020F0502020204030203" pitchFamily="34" charset="0"/>
              <a:ea typeface="Lato" panose="020F0502020204030203" pitchFamily="34" charset="0"/>
              <a:cs typeface="Lato" panose="020F0502020204030203" pitchFamily="34" charset="0"/>
            </a:rPr>
            <a:t>Evaluate</a:t>
          </a:r>
        </a:p>
      </dgm:t>
    </dgm:pt>
    <dgm:pt modelId="{82BC4319-89A3-40F7-A50F-E452E3E2AF9B}" type="parTrans" cxnId="{D9874F09-1797-4B20-AF57-A01108B1F6F1}">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1953D877-7CF0-4E04-9CF5-0EB2D38B3A72}" type="sibTrans" cxnId="{D9874F09-1797-4B20-AF57-A01108B1F6F1}">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04527A8E-0BB7-48A8-8BD0-DDB96B08FD55}">
      <dgm:prSet phldrT="[Text]"/>
      <dgm:spPr>
        <a:solidFill>
          <a:schemeClr val="accent4">
            <a:lumMod val="20000"/>
            <a:lumOff val="80000"/>
            <a:alpha val="90000"/>
          </a:schemeClr>
        </a:solidFill>
      </dgm:spPr>
      <dgm:t>
        <a:bodyPr/>
        <a:lstStyle/>
        <a:p>
          <a:r>
            <a:rPr lang="en-US" dirty="0">
              <a:latin typeface="Lato" panose="020F0502020204030203" pitchFamily="34" charset="0"/>
              <a:ea typeface="Lato" panose="020F0502020204030203" pitchFamily="34" charset="0"/>
              <a:cs typeface="Lato" panose="020F0502020204030203" pitchFamily="34" charset="0"/>
            </a:rPr>
            <a:t>Feature importance</a:t>
          </a:r>
        </a:p>
      </dgm:t>
    </dgm:pt>
    <dgm:pt modelId="{5A9F679F-1111-4FD5-A6E2-2FE8795786C2}" type="parTrans" cxnId="{36480D6A-171F-4DFB-8358-431AAE1B7391}">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6168FC96-0627-41F5-9E52-D4C107F91D1F}" type="sibTrans" cxnId="{36480D6A-171F-4DFB-8358-431AAE1B7391}">
      <dgm:prSet/>
      <dgm:spPr/>
      <dgm:t>
        <a:bodyPr/>
        <a:lstStyle/>
        <a:p>
          <a:endParaRPr lang="en-US">
            <a:latin typeface="Lato" panose="020F0502020204030203" pitchFamily="34" charset="0"/>
            <a:ea typeface="Lato" panose="020F0502020204030203" pitchFamily="34" charset="0"/>
            <a:cs typeface="Lato" panose="020F0502020204030203" pitchFamily="34" charset="0"/>
          </a:endParaRPr>
        </a:p>
      </dgm:t>
    </dgm:pt>
    <dgm:pt modelId="{FBBCE205-3B45-4086-81F4-3F0A66492E5F}">
      <dgm:prSet phldrT="[Text]"/>
      <dgm:spPr>
        <a:solidFill>
          <a:schemeClr val="accent4">
            <a:lumMod val="20000"/>
            <a:lumOff val="80000"/>
            <a:alpha val="90000"/>
          </a:schemeClr>
        </a:solidFill>
      </dgm:spPr>
      <dgm:t>
        <a:bodyPr/>
        <a:lstStyle/>
        <a:p>
          <a:r>
            <a:rPr lang="en-US" dirty="0">
              <a:latin typeface="Lato" panose="020F0502020204030203" pitchFamily="34" charset="0"/>
              <a:ea typeface="Lato" panose="020F0502020204030203" pitchFamily="34" charset="0"/>
              <a:cs typeface="Lato" panose="020F0502020204030203" pitchFamily="34" charset="0"/>
            </a:rPr>
            <a:t>Model accuracy rate</a:t>
          </a:r>
        </a:p>
      </dgm:t>
    </dgm:pt>
    <dgm:pt modelId="{7DBB3022-1E02-4025-AD0C-3A2E1645EB1F}" type="parTrans" cxnId="{C01F46C7-8130-4860-8931-DE564C177858}">
      <dgm:prSet/>
      <dgm:spPr/>
      <dgm:t>
        <a:bodyPr/>
        <a:lstStyle/>
        <a:p>
          <a:endParaRPr lang="en-US"/>
        </a:p>
      </dgm:t>
    </dgm:pt>
    <dgm:pt modelId="{409E362B-1075-4E81-8B94-30C2B4B22BB9}" type="sibTrans" cxnId="{C01F46C7-8130-4860-8931-DE564C177858}">
      <dgm:prSet/>
      <dgm:spPr/>
      <dgm:t>
        <a:bodyPr/>
        <a:lstStyle/>
        <a:p>
          <a:endParaRPr lang="en-US"/>
        </a:p>
      </dgm:t>
    </dgm:pt>
    <dgm:pt modelId="{74846303-56D6-4F58-80A5-F5B7A9EE055F}" type="pres">
      <dgm:prSet presAssocID="{73EBB6CE-F625-44CF-82F8-F5F6E2826478}" presName="theList" presStyleCnt="0">
        <dgm:presLayoutVars>
          <dgm:dir/>
          <dgm:animLvl val="lvl"/>
          <dgm:resizeHandles val="exact"/>
        </dgm:presLayoutVars>
      </dgm:prSet>
      <dgm:spPr/>
    </dgm:pt>
    <dgm:pt modelId="{3B0CBCDD-7593-40F9-93DE-DA438175D7B1}" type="pres">
      <dgm:prSet presAssocID="{10E63F1B-9A60-4CA2-9215-ADFE836F9771}" presName="compNode" presStyleCnt="0"/>
      <dgm:spPr/>
    </dgm:pt>
    <dgm:pt modelId="{F331B2DE-5A4D-4891-AEE8-5995D8275466}" type="pres">
      <dgm:prSet presAssocID="{10E63F1B-9A60-4CA2-9215-ADFE836F9771}" presName="noGeometry" presStyleCnt="0"/>
      <dgm:spPr/>
    </dgm:pt>
    <dgm:pt modelId="{3267B7B9-24FA-4BA4-B755-83D0AF156ADA}" type="pres">
      <dgm:prSet presAssocID="{10E63F1B-9A60-4CA2-9215-ADFE836F9771}" presName="childTextVisible" presStyleLbl="bgAccFollowNode1" presStyleIdx="0" presStyleCnt="3" custScaleX="76616" custLinFactNeighborX="8504" custLinFactNeighborY="-1880">
        <dgm:presLayoutVars>
          <dgm:bulletEnabled val="1"/>
        </dgm:presLayoutVars>
      </dgm:prSet>
      <dgm:spPr/>
    </dgm:pt>
    <dgm:pt modelId="{DCF25E85-6F41-427B-866A-A4DC8BE8BE15}" type="pres">
      <dgm:prSet presAssocID="{10E63F1B-9A60-4CA2-9215-ADFE836F9771}" presName="childTextHidden" presStyleLbl="bgAccFollowNode1" presStyleIdx="0" presStyleCnt="3"/>
      <dgm:spPr/>
    </dgm:pt>
    <dgm:pt modelId="{F5825299-CBB3-4E95-B34D-3F6A789214E8}" type="pres">
      <dgm:prSet presAssocID="{10E63F1B-9A60-4CA2-9215-ADFE836F9771}" presName="parentText" presStyleLbl="node1" presStyleIdx="0" presStyleCnt="3" custScaleX="133746" custScaleY="130909">
        <dgm:presLayoutVars>
          <dgm:chMax val="1"/>
          <dgm:bulletEnabled val="1"/>
        </dgm:presLayoutVars>
      </dgm:prSet>
      <dgm:spPr/>
    </dgm:pt>
    <dgm:pt modelId="{FB299FE0-6DA0-4D5A-B08D-712867F71B7E}" type="pres">
      <dgm:prSet presAssocID="{10E63F1B-9A60-4CA2-9215-ADFE836F9771}" presName="aSpace" presStyleCnt="0"/>
      <dgm:spPr/>
    </dgm:pt>
    <dgm:pt modelId="{0E8499BB-16E1-4ED7-AFF4-B7371857A77A}" type="pres">
      <dgm:prSet presAssocID="{AF6CFD37-0847-40DF-9C3D-81D0F0775306}" presName="compNode" presStyleCnt="0"/>
      <dgm:spPr/>
    </dgm:pt>
    <dgm:pt modelId="{26D4EFF4-3BB2-4E09-8793-A5A044B08734}" type="pres">
      <dgm:prSet presAssocID="{AF6CFD37-0847-40DF-9C3D-81D0F0775306}" presName="noGeometry" presStyleCnt="0"/>
      <dgm:spPr/>
    </dgm:pt>
    <dgm:pt modelId="{91C02F51-42AE-4F7A-B659-64ECA3E07260}" type="pres">
      <dgm:prSet presAssocID="{AF6CFD37-0847-40DF-9C3D-81D0F0775306}" presName="childTextVisible" presStyleLbl="bgAccFollowNode1" presStyleIdx="1" presStyleCnt="3" custScaleX="96322" custLinFactNeighborX="-4627">
        <dgm:presLayoutVars>
          <dgm:bulletEnabled val="1"/>
        </dgm:presLayoutVars>
      </dgm:prSet>
      <dgm:spPr/>
    </dgm:pt>
    <dgm:pt modelId="{36EB74E1-3360-4A97-99FB-F38AE8970AA2}" type="pres">
      <dgm:prSet presAssocID="{AF6CFD37-0847-40DF-9C3D-81D0F0775306}" presName="childTextHidden" presStyleLbl="bgAccFollowNode1" presStyleIdx="1" presStyleCnt="3"/>
      <dgm:spPr/>
    </dgm:pt>
    <dgm:pt modelId="{3F954548-CDA3-49DB-A9A8-0F8BB3680CB6}" type="pres">
      <dgm:prSet presAssocID="{AF6CFD37-0847-40DF-9C3D-81D0F0775306}" presName="parentText" presStyleLbl="node1" presStyleIdx="1" presStyleCnt="3" custScaleX="136902" custScaleY="130966" custLinFactNeighborX="-18508">
        <dgm:presLayoutVars>
          <dgm:chMax val="1"/>
          <dgm:bulletEnabled val="1"/>
        </dgm:presLayoutVars>
      </dgm:prSet>
      <dgm:spPr/>
    </dgm:pt>
    <dgm:pt modelId="{85CB303D-19B7-4257-9ADD-D3E95B2C20F5}" type="pres">
      <dgm:prSet presAssocID="{AF6CFD37-0847-40DF-9C3D-81D0F0775306}" presName="aSpace" presStyleCnt="0"/>
      <dgm:spPr/>
    </dgm:pt>
    <dgm:pt modelId="{FDC46879-FBB9-41A4-83C4-8A849542F09C}" type="pres">
      <dgm:prSet presAssocID="{62F035EC-0CE1-4BFC-B90D-B4C5FD8ED217}" presName="compNode" presStyleCnt="0"/>
      <dgm:spPr/>
    </dgm:pt>
    <dgm:pt modelId="{C04B43E9-D8E2-4BE1-B844-FDEDAB7AD9A6}" type="pres">
      <dgm:prSet presAssocID="{62F035EC-0CE1-4BFC-B90D-B4C5FD8ED217}" presName="noGeometry" presStyleCnt="0"/>
      <dgm:spPr/>
    </dgm:pt>
    <dgm:pt modelId="{A879DC62-6F99-4120-B70B-5F5D201C4A13}" type="pres">
      <dgm:prSet presAssocID="{62F035EC-0CE1-4BFC-B90D-B4C5FD8ED217}" presName="childTextVisible" presStyleLbl="bgAccFollowNode1" presStyleIdx="2" presStyleCnt="3" custScaleX="115384" custLinFactNeighborX="794" custLinFactNeighborY="-1804">
        <dgm:presLayoutVars>
          <dgm:bulletEnabled val="1"/>
        </dgm:presLayoutVars>
      </dgm:prSet>
      <dgm:spPr/>
    </dgm:pt>
    <dgm:pt modelId="{6C19A823-908D-4D96-8141-58B59A707BB9}" type="pres">
      <dgm:prSet presAssocID="{62F035EC-0CE1-4BFC-B90D-B4C5FD8ED217}" presName="childTextHidden" presStyleLbl="bgAccFollowNode1" presStyleIdx="2" presStyleCnt="3"/>
      <dgm:spPr/>
    </dgm:pt>
    <dgm:pt modelId="{966EC073-9932-4743-9169-02B71BD9DF24}" type="pres">
      <dgm:prSet presAssocID="{62F035EC-0CE1-4BFC-B90D-B4C5FD8ED217}" presName="parentText" presStyleLbl="node1" presStyleIdx="2" presStyleCnt="3" custScaleX="140236" custScaleY="134079" custLinFactNeighborX="-25118">
        <dgm:presLayoutVars>
          <dgm:chMax val="1"/>
          <dgm:bulletEnabled val="1"/>
        </dgm:presLayoutVars>
      </dgm:prSet>
      <dgm:spPr/>
    </dgm:pt>
  </dgm:ptLst>
  <dgm:cxnLst>
    <dgm:cxn modelId="{D9874F09-1797-4B20-AF57-A01108B1F6F1}" srcId="{73EBB6CE-F625-44CF-82F8-F5F6E2826478}" destId="{62F035EC-0CE1-4BFC-B90D-B4C5FD8ED217}" srcOrd="2" destOrd="0" parTransId="{82BC4319-89A3-40F7-A50F-E452E3E2AF9B}" sibTransId="{1953D877-7CF0-4E04-9CF5-0EB2D38B3A72}"/>
    <dgm:cxn modelId="{B1A7AA12-1276-439A-BFCA-6EEF44537040}" type="presOf" srcId="{2EE04D8D-420D-4C23-888F-6A16747D91EC}" destId="{36EB74E1-3360-4A97-99FB-F38AE8970AA2}" srcOrd="1" destOrd="0" presId="urn:microsoft.com/office/officeart/2005/8/layout/hProcess6"/>
    <dgm:cxn modelId="{5D84C61E-656E-4A3F-A1F5-83D2B403A2D1}" type="presOf" srcId="{2EE04D8D-420D-4C23-888F-6A16747D91EC}" destId="{91C02F51-42AE-4F7A-B659-64ECA3E07260}" srcOrd="0" destOrd="0" presId="urn:microsoft.com/office/officeart/2005/8/layout/hProcess6"/>
    <dgm:cxn modelId="{7BD86728-94C1-4E8F-A6E4-934E01CCF9C0}" type="presOf" srcId="{73EBB6CE-F625-44CF-82F8-F5F6E2826478}" destId="{74846303-56D6-4F58-80A5-F5B7A9EE055F}" srcOrd="0" destOrd="0" presId="urn:microsoft.com/office/officeart/2005/8/layout/hProcess6"/>
    <dgm:cxn modelId="{A00C705C-0F98-4856-8AF5-B207365F6F8F}" type="presOf" srcId="{AF6CFD37-0847-40DF-9C3D-81D0F0775306}" destId="{3F954548-CDA3-49DB-A9A8-0F8BB3680CB6}" srcOrd="0" destOrd="0" presId="urn:microsoft.com/office/officeart/2005/8/layout/hProcess6"/>
    <dgm:cxn modelId="{D4641661-983D-4DB8-B538-AFC49875F7C5}" srcId="{73EBB6CE-F625-44CF-82F8-F5F6E2826478}" destId="{10E63F1B-9A60-4CA2-9215-ADFE836F9771}" srcOrd="0" destOrd="0" parTransId="{AD94B2FF-F938-457C-8F21-D888D509E204}" sibTransId="{CC4037E3-065E-4B93-8A53-CF2BFF5484A9}"/>
    <dgm:cxn modelId="{F283DC45-3E87-4366-94CE-3002541BF244}" srcId="{AF6CFD37-0847-40DF-9C3D-81D0F0775306}" destId="{2EE04D8D-420D-4C23-888F-6A16747D91EC}" srcOrd="0" destOrd="0" parTransId="{3872774B-B762-4A9F-A4B7-B4FE0DF07D0B}" sibTransId="{16836024-1E1A-4BE4-B7C2-7007337FB877}"/>
    <dgm:cxn modelId="{74C4DF66-63D5-43C5-9728-3910235B6D96}" type="presOf" srcId="{10E63F1B-9A60-4CA2-9215-ADFE836F9771}" destId="{F5825299-CBB3-4E95-B34D-3F6A789214E8}" srcOrd="0" destOrd="0" presId="urn:microsoft.com/office/officeart/2005/8/layout/hProcess6"/>
    <dgm:cxn modelId="{36480D6A-171F-4DFB-8358-431AAE1B7391}" srcId="{62F035EC-0CE1-4BFC-B90D-B4C5FD8ED217}" destId="{04527A8E-0BB7-48A8-8BD0-DDB96B08FD55}" srcOrd="0" destOrd="0" parTransId="{5A9F679F-1111-4FD5-A6E2-2FE8795786C2}" sibTransId="{6168FC96-0627-41F5-9E52-D4C107F91D1F}"/>
    <dgm:cxn modelId="{0D70276F-D7A7-4BDF-8790-DDD3E4401A85}" type="presOf" srcId="{04527A8E-0BB7-48A8-8BD0-DDB96B08FD55}" destId="{6C19A823-908D-4D96-8141-58B59A707BB9}" srcOrd="1" destOrd="0" presId="urn:microsoft.com/office/officeart/2005/8/layout/hProcess6"/>
    <dgm:cxn modelId="{C52BDD77-9D05-4722-96BF-E29A2372F3A9}" srcId="{10E63F1B-9A60-4CA2-9215-ADFE836F9771}" destId="{C12DC0E6-ED72-409A-80F7-A3EE7F9FDB67}" srcOrd="0" destOrd="0" parTransId="{89DBB180-1A7D-4964-998A-CEFBDFA83FCC}" sibTransId="{420A1C9A-AA8E-44CB-BC4C-053D89C0960E}"/>
    <dgm:cxn modelId="{0B995A58-6F9E-4D3A-BD0F-48EDFE224DD1}" type="presOf" srcId="{C12DC0E6-ED72-409A-80F7-A3EE7F9FDB67}" destId="{3267B7B9-24FA-4BA4-B755-83D0AF156ADA}" srcOrd="0" destOrd="0" presId="urn:microsoft.com/office/officeart/2005/8/layout/hProcess6"/>
    <dgm:cxn modelId="{3FAE6484-0817-4B9B-BDE5-858047EDD516}" type="presOf" srcId="{FBBCE205-3B45-4086-81F4-3F0A66492E5F}" destId="{A879DC62-6F99-4120-B70B-5F5D201C4A13}" srcOrd="0" destOrd="1" presId="urn:microsoft.com/office/officeart/2005/8/layout/hProcess6"/>
    <dgm:cxn modelId="{A9B4A191-FF0C-4337-B6E6-BC67EF5C0B26}" type="presOf" srcId="{04527A8E-0BB7-48A8-8BD0-DDB96B08FD55}" destId="{A879DC62-6F99-4120-B70B-5F5D201C4A13}" srcOrd="0" destOrd="0" presId="urn:microsoft.com/office/officeart/2005/8/layout/hProcess6"/>
    <dgm:cxn modelId="{59D398A4-259C-44D7-8C71-E94CE5BE0200}" type="presOf" srcId="{62F035EC-0CE1-4BFC-B90D-B4C5FD8ED217}" destId="{966EC073-9932-4743-9169-02B71BD9DF24}" srcOrd="0" destOrd="0" presId="urn:microsoft.com/office/officeart/2005/8/layout/hProcess6"/>
    <dgm:cxn modelId="{C01F46C7-8130-4860-8931-DE564C177858}" srcId="{62F035EC-0CE1-4BFC-B90D-B4C5FD8ED217}" destId="{FBBCE205-3B45-4086-81F4-3F0A66492E5F}" srcOrd="1" destOrd="0" parTransId="{7DBB3022-1E02-4025-AD0C-3A2E1645EB1F}" sibTransId="{409E362B-1075-4E81-8B94-30C2B4B22BB9}"/>
    <dgm:cxn modelId="{232566C8-C3F1-49B3-9D22-0D0ECF93D019}" type="presOf" srcId="{C12DC0E6-ED72-409A-80F7-A3EE7F9FDB67}" destId="{DCF25E85-6F41-427B-866A-A4DC8BE8BE15}" srcOrd="1" destOrd="0" presId="urn:microsoft.com/office/officeart/2005/8/layout/hProcess6"/>
    <dgm:cxn modelId="{783872DF-0D31-4148-A40B-5D0417DA9C2E}" srcId="{73EBB6CE-F625-44CF-82F8-F5F6E2826478}" destId="{AF6CFD37-0847-40DF-9C3D-81D0F0775306}" srcOrd="1" destOrd="0" parTransId="{A099BA9D-823C-4090-82B7-4ED158B60724}" sibTransId="{1B4DC185-0440-4F23-A63B-28F254CDEB12}"/>
    <dgm:cxn modelId="{D20F42FF-E4D6-4002-959E-D6596476B198}" type="presOf" srcId="{FBBCE205-3B45-4086-81F4-3F0A66492E5F}" destId="{6C19A823-908D-4D96-8141-58B59A707BB9}" srcOrd="1" destOrd="1" presId="urn:microsoft.com/office/officeart/2005/8/layout/hProcess6"/>
    <dgm:cxn modelId="{E8F582C4-81AD-4105-A1A7-5AF6C59DF8C0}" type="presParOf" srcId="{74846303-56D6-4F58-80A5-F5B7A9EE055F}" destId="{3B0CBCDD-7593-40F9-93DE-DA438175D7B1}" srcOrd="0" destOrd="0" presId="urn:microsoft.com/office/officeart/2005/8/layout/hProcess6"/>
    <dgm:cxn modelId="{45305EE2-2E19-472A-93BF-ECBC01EB5ECF}" type="presParOf" srcId="{3B0CBCDD-7593-40F9-93DE-DA438175D7B1}" destId="{F331B2DE-5A4D-4891-AEE8-5995D8275466}" srcOrd="0" destOrd="0" presId="urn:microsoft.com/office/officeart/2005/8/layout/hProcess6"/>
    <dgm:cxn modelId="{76CD0263-F7EE-4C4A-8E1E-849E719A0362}" type="presParOf" srcId="{3B0CBCDD-7593-40F9-93DE-DA438175D7B1}" destId="{3267B7B9-24FA-4BA4-B755-83D0AF156ADA}" srcOrd="1" destOrd="0" presId="urn:microsoft.com/office/officeart/2005/8/layout/hProcess6"/>
    <dgm:cxn modelId="{CE3756B7-7CB5-47EA-85BB-C84487574C57}" type="presParOf" srcId="{3B0CBCDD-7593-40F9-93DE-DA438175D7B1}" destId="{DCF25E85-6F41-427B-866A-A4DC8BE8BE15}" srcOrd="2" destOrd="0" presId="urn:microsoft.com/office/officeart/2005/8/layout/hProcess6"/>
    <dgm:cxn modelId="{BFC7CA7F-B743-45FC-9932-84E90D4AB537}" type="presParOf" srcId="{3B0CBCDD-7593-40F9-93DE-DA438175D7B1}" destId="{F5825299-CBB3-4E95-B34D-3F6A789214E8}" srcOrd="3" destOrd="0" presId="urn:microsoft.com/office/officeart/2005/8/layout/hProcess6"/>
    <dgm:cxn modelId="{ADBBEFA2-123B-4924-B90E-5C6AA7EAD6CC}" type="presParOf" srcId="{74846303-56D6-4F58-80A5-F5B7A9EE055F}" destId="{FB299FE0-6DA0-4D5A-B08D-712867F71B7E}" srcOrd="1" destOrd="0" presId="urn:microsoft.com/office/officeart/2005/8/layout/hProcess6"/>
    <dgm:cxn modelId="{EA35046B-DBC0-4690-BE95-21831AE1AF4C}" type="presParOf" srcId="{74846303-56D6-4F58-80A5-F5B7A9EE055F}" destId="{0E8499BB-16E1-4ED7-AFF4-B7371857A77A}" srcOrd="2" destOrd="0" presId="urn:microsoft.com/office/officeart/2005/8/layout/hProcess6"/>
    <dgm:cxn modelId="{A46255AC-E6CF-4BC7-8E88-BC4BD31DE8AB}" type="presParOf" srcId="{0E8499BB-16E1-4ED7-AFF4-B7371857A77A}" destId="{26D4EFF4-3BB2-4E09-8793-A5A044B08734}" srcOrd="0" destOrd="0" presId="urn:microsoft.com/office/officeart/2005/8/layout/hProcess6"/>
    <dgm:cxn modelId="{5D54A45E-6550-4B53-B63A-F2398907A3D7}" type="presParOf" srcId="{0E8499BB-16E1-4ED7-AFF4-B7371857A77A}" destId="{91C02F51-42AE-4F7A-B659-64ECA3E07260}" srcOrd="1" destOrd="0" presId="urn:microsoft.com/office/officeart/2005/8/layout/hProcess6"/>
    <dgm:cxn modelId="{6D26191F-9993-45F6-B3D4-DFBC7BDAFA59}" type="presParOf" srcId="{0E8499BB-16E1-4ED7-AFF4-B7371857A77A}" destId="{36EB74E1-3360-4A97-99FB-F38AE8970AA2}" srcOrd="2" destOrd="0" presId="urn:microsoft.com/office/officeart/2005/8/layout/hProcess6"/>
    <dgm:cxn modelId="{F4D99393-0353-4F3A-B18A-E83F5BD1D546}" type="presParOf" srcId="{0E8499BB-16E1-4ED7-AFF4-B7371857A77A}" destId="{3F954548-CDA3-49DB-A9A8-0F8BB3680CB6}" srcOrd="3" destOrd="0" presId="urn:microsoft.com/office/officeart/2005/8/layout/hProcess6"/>
    <dgm:cxn modelId="{EE808FCC-3249-49D0-AB74-8D1AF92FC416}" type="presParOf" srcId="{74846303-56D6-4F58-80A5-F5B7A9EE055F}" destId="{85CB303D-19B7-4257-9ADD-D3E95B2C20F5}" srcOrd="3" destOrd="0" presId="urn:microsoft.com/office/officeart/2005/8/layout/hProcess6"/>
    <dgm:cxn modelId="{AC60CB3C-EFD4-4227-B07B-26AB96500192}" type="presParOf" srcId="{74846303-56D6-4F58-80A5-F5B7A9EE055F}" destId="{FDC46879-FBB9-41A4-83C4-8A849542F09C}" srcOrd="4" destOrd="0" presId="urn:microsoft.com/office/officeart/2005/8/layout/hProcess6"/>
    <dgm:cxn modelId="{C20350F8-5C86-42A2-B17C-A63610D73B46}" type="presParOf" srcId="{FDC46879-FBB9-41A4-83C4-8A849542F09C}" destId="{C04B43E9-D8E2-4BE1-B844-FDEDAB7AD9A6}" srcOrd="0" destOrd="0" presId="urn:microsoft.com/office/officeart/2005/8/layout/hProcess6"/>
    <dgm:cxn modelId="{A428E433-5AAB-46A2-A8F2-FA99FF592CC0}" type="presParOf" srcId="{FDC46879-FBB9-41A4-83C4-8A849542F09C}" destId="{A879DC62-6F99-4120-B70B-5F5D201C4A13}" srcOrd="1" destOrd="0" presId="urn:microsoft.com/office/officeart/2005/8/layout/hProcess6"/>
    <dgm:cxn modelId="{0BD70556-6E92-4A99-AD3F-F95F753F53D9}" type="presParOf" srcId="{FDC46879-FBB9-41A4-83C4-8A849542F09C}" destId="{6C19A823-908D-4D96-8141-58B59A707BB9}" srcOrd="2" destOrd="0" presId="urn:microsoft.com/office/officeart/2005/8/layout/hProcess6"/>
    <dgm:cxn modelId="{28751D4A-DDC8-41E6-9134-007ADDE2C028}" type="presParOf" srcId="{FDC46879-FBB9-41A4-83C4-8A849542F09C}" destId="{966EC073-9932-4743-9169-02B71BD9DF24}"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7B7B9-24FA-4BA4-B755-83D0AF156ADA}">
      <dsp:nvSpPr>
        <dsp:cNvPr id="0" name=""/>
        <dsp:cNvSpPr/>
      </dsp:nvSpPr>
      <dsp:spPr>
        <a:xfrm>
          <a:off x="1458072" y="1520636"/>
          <a:ext cx="2078502" cy="2371401"/>
        </a:xfrm>
        <a:prstGeom prst="rightArrow">
          <a:avLst>
            <a:gd name="adj1" fmla="val 70000"/>
            <a:gd name="adj2" fmla="val 50000"/>
          </a:avLst>
        </a:prstGeom>
        <a:solidFill>
          <a:schemeClr val="accent4">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80" tIns="20320" rIns="40640" bIns="203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Lato" panose="020F0502020204030203" pitchFamily="34" charset="0"/>
              <a:ea typeface="Lato" panose="020F0502020204030203" pitchFamily="34" charset="0"/>
              <a:cs typeface="Lato" panose="020F0502020204030203" pitchFamily="34" charset="0"/>
            </a:rPr>
            <a:t>         </a:t>
          </a:r>
          <a:r>
            <a:rPr lang="en-US" sz="2800" kern="1200" baseline="0" dirty="0">
              <a:latin typeface="Lato" panose="020F0502020204030203" pitchFamily="34" charset="0"/>
              <a:ea typeface="Lato" panose="020F0502020204030203" pitchFamily="34" charset="0"/>
              <a:cs typeface="Lato" panose="020F0502020204030203" pitchFamily="34" charset="0"/>
            </a:rPr>
            <a:t>2018 data</a:t>
          </a:r>
          <a:endParaRPr lang="en-US" sz="3200" kern="1200" baseline="0" dirty="0">
            <a:latin typeface="Lato" panose="020F0502020204030203" pitchFamily="34" charset="0"/>
            <a:ea typeface="Lato" panose="020F0502020204030203" pitchFamily="34" charset="0"/>
            <a:cs typeface="Lato" panose="020F0502020204030203" pitchFamily="34" charset="0"/>
          </a:endParaRPr>
        </a:p>
      </dsp:txBody>
      <dsp:txXfrm>
        <a:off x="1977698" y="1876346"/>
        <a:ext cx="1013269" cy="1659981"/>
      </dsp:txXfrm>
    </dsp:sp>
    <dsp:sp modelId="{F5825299-CBB3-4E95-B34D-3F6A789214E8}">
      <dsp:nvSpPr>
        <dsp:cNvPr id="0" name=""/>
        <dsp:cNvSpPr/>
      </dsp:nvSpPr>
      <dsp:spPr>
        <a:xfrm>
          <a:off x="3085" y="1863067"/>
          <a:ext cx="1814186" cy="1775703"/>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latin typeface="Lato" panose="020F0502020204030203" pitchFamily="34" charset="0"/>
              <a:ea typeface="Lato" panose="020F0502020204030203" pitchFamily="34" charset="0"/>
              <a:cs typeface="Lato" panose="020F0502020204030203" pitchFamily="34" charset="0"/>
            </a:rPr>
            <a:t>Learn</a:t>
          </a:r>
        </a:p>
      </dsp:txBody>
      <dsp:txXfrm>
        <a:off x="268766" y="2123113"/>
        <a:ext cx="1282824" cy="1255611"/>
      </dsp:txXfrm>
    </dsp:sp>
    <dsp:sp modelId="{91C02F51-42AE-4F7A-B659-64ECA3E07260}">
      <dsp:nvSpPr>
        <dsp:cNvPr id="0" name=""/>
        <dsp:cNvSpPr/>
      </dsp:nvSpPr>
      <dsp:spPr>
        <a:xfrm>
          <a:off x="4645479" y="1565218"/>
          <a:ext cx="2613103" cy="2371401"/>
        </a:xfrm>
        <a:prstGeom prst="rightArrow">
          <a:avLst>
            <a:gd name="adj1" fmla="val 70000"/>
            <a:gd name="adj2" fmla="val 50000"/>
          </a:avLst>
        </a:prstGeom>
        <a:solidFill>
          <a:schemeClr val="accent4">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Lato" panose="020F0502020204030203" pitchFamily="34" charset="0"/>
            <a:ea typeface="Lato" panose="020F0502020204030203" pitchFamily="34" charset="0"/>
            <a:cs typeface="Lato" panose="020F0502020204030203" pitchFamily="34" charset="0"/>
          </a:endParaRPr>
        </a:p>
        <a:p>
          <a:pPr marL="0" lvl="0" indent="0" algn="ctr" defTabSz="1244600">
            <a:lnSpc>
              <a:spcPct val="90000"/>
            </a:lnSpc>
            <a:spcBef>
              <a:spcPct val="0"/>
            </a:spcBef>
            <a:spcAft>
              <a:spcPct val="35000"/>
            </a:spcAft>
            <a:buNone/>
          </a:pPr>
          <a:r>
            <a:rPr lang="en-US" sz="2800" kern="1200" dirty="0">
              <a:latin typeface="Lato" panose="020F0502020204030203" pitchFamily="34" charset="0"/>
              <a:ea typeface="Lato" panose="020F0502020204030203" pitchFamily="34" charset="0"/>
              <a:cs typeface="Lato" panose="020F0502020204030203" pitchFamily="34" charset="0"/>
            </a:rPr>
            <a:t>  2021 data</a:t>
          </a:r>
        </a:p>
      </dsp:txBody>
      <dsp:txXfrm>
        <a:off x="5298755" y="1920928"/>
        <a:ext cx="1273888" cy="1659981"/>
      </dsp:txXfrm>
    </dsp:sp>
    <dsp:sp modelId="{3F954548-CDA3-49DB-A9A8-0F8BB3680CB6}">
      <dsp:nvSpPr>
        <dsp:cNvPr id="0" name=""/>
        <dsp:cNvSpPr/>
      </dsp:nvSpPr>
      <dsp:spPr>
        <a:xfrm>
          <a:off x="3541566" y="1862680"/>
          <a:ext cx="1856995" cy="1776477"/>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Lato" panose="020F0502020204030203" pitchFamily="34" charset="0"/>
              <a:ea typeface="Lato" panose="020F0502020204030203" pitchFamily="34" charset="0"/>
              <a:cs typeface="Lato" panose="020F0502020204030203" pitchFamily="34" charset="0"/>
            </a:rPr>
            <a:t>Apply</a:t>
          </a:r>
        </a:p>
      </dsp:txBody>
      <dsp:txXfrm>
        <a:off x="3813517" y="2122839"/>
        <a:ext cx="1313093" cy="1256159"/>
      </dsp:txXfrm>
    </dsp:sp>
    <dsp:sp modelId="{A879DC62-6F99-4120-B70B-5F5D201C4A13}">
      <dsp:nvSpPr>
        <dsp:cNvPr id="0" name=""/>
        <dsp:cNvSpPr/>
      </dsp:nvSpPr>
      <dsp:spPr>
        <a:xfrm>
          <a:off x="8349073" y="1522438"/>
          <a:ext cx="3130232" cy="2371401"/>
        </a:xfrm>
        <a:prstGeom prst="rightArrow">
          <a:avLst>
            <a:gd name="adj1" fmla="val 70000"/>
            <a:gd name="adj2" fmla="val 50000"/>
          </a:avLst>
        </a:prstGeom>
        <a:solidFill>
          <a:schemeClr val="accent4">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Lato" panose="020F0502020204030203" pitchFamily="34" charset="0"/>
              <a:ea typeface="Lato" panose="020F0502020204030203" pitchFamily="34" charset="0"/>
              <a:cs typeface="Lato" panose="020F0502020204030203" pitchFamily="34" charset="0"/>
            </a:rPr>
            <a:t>Feature importance</a:t>
          </a:r>
        </a:p>
        <a:p>
          <a:pPr marL="171450" lvl="1" indent="-171450" algn="l" defTabSz="844550">
            <a:lnSpc>
              <a:spcPct val="90000"/>
            </a:lnSpc>
            <a:spcBef>
              <a:spcPct val="0"/>
            </a:spcBef>
            <a:spcAft>
              <a:spcPct val="15000"/>
            </a:spcAft>
            <a:buChar char="•"/>
          </a:pPr>
          <a:r>
            <a:rPr lang="en-US" sz="1900" kern="1200" dirty="0">
              <a:latin typeface="Lato" panose="020F0502020204030203" pitchFamily="34" charset="0"/>
              <a:ea typeface="Lato" panose="020F0502020204030203" pitchFamily="34" charset="0"/>
              <a:cs typeface="Lato" panose="020F0502020204030203" pitchFamily="34" charset="0"/>
            </a:rPr>
            <a:t>Model accuracy rate</a:t>
          </a:r>
        </a:p>
      </dsp:txBody>
      <dsp:txXfrm>
        <a:off x="9131631" y="1878148"/>
        <a:ext cx="1525988" cy="1659981"/>
      </dsp:txXfrm>
    </dsp:sp>
    <dsp:sp modelId="{966EC073-9932-4743-9169-02B71BD9DF24}">
      <dsp:nvSpPr>
        <dsp:cNvPr id="0" name=""/>
        <dsp:cNvSpPr/>
      </dsp:nvSpPr>
      <dsp:spPr>
        <a:xfrm>
          <a:off x="7262841" y="1841567"/>
          <a:ext cx="1902219" cy="1818703"/>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Lato" panose="020F0502020204030203" pitchFamily="34" charset="0"/>
              <a:ea typeface="Lato" panose="020F0502020204030203" pitchFamily="34" charset="0"/>
              <a:cs typeface="Lato" panose="020F0502020204030203" pitchFamily="34" charset="0"/>
            </a:rPr>
            <a:t>Evaluate</a:t>
          </a:r>
        </a:p>
      </dsp:txBody>
      <dsp:txXfrm>
        <a:off x="7541415" y="2107910"/>
        <a:ext cx="1345071" cy="12860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arnegieclassifications.acenet.edu/downloads/CCIHE2021-FlowCharts.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000"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73" name="Google Shape;173;p1: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dense slide and can take a statistician and data scientist like me, going through many exercises, and up to one year to understand it in depth. An important message is that in an unsupervised learning machine learning technique, like in the PCA method, you start brand new each time for the analysis, you work with unlabeled data without any previously-known information, reinvent the wheel and look for the patterns of the institutions to cluster them into different categories. In a supervised learning method like the decision tree method, you use historically labeled data and known information from the past and build on top of what you know from the past to predict classifications in the future.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256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1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[Click]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decision tree detects the most important and interpretable features when given hundreds of input measures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decision tree method does not require the analyst to determine the best input measures; PCA, conversely, requires the analyst to theorize which variables to include and which to exclude. Given hundreds or thousands of input measures, the decision tree method identifies the best measures that can partition institutions accurately. The PCA method is a dimensionality-reduction technique, which means that institutions’ data are reduced to lower dimensions through the principal components without losing the variation inherent in it. Principal components in the PCA method have low interpretability because principal components are composites of the original measures and are not as interpretable as the original measures. However, the decision tree model gives the importance score for each input measure to notify researchers the most useful measures to classify institutions.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[Click]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There are advanced decision tree models to accompany the basic decision tree 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the PCA method provides one single principal component table to cluster institutions and each institution has one single label result, the random forest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methods accompany the basic tree model to give more robust results. When all three tree models determine the same label for an institution, researchers can be confident about the classification result. In a case where there is difference in the results, researchers can investigate further to determine a final classification decision.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[Click]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decision tree method can reproduce classification rules with a high accuracy rate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external researchers need to spend time and resources to understand deeply the principal component table, the cutoff values, and the methodology in the PCA method, the decision tree method with its built-in algorithm defines its own classification rules and can replicate the original classifications with a high accuracy rate.  This benefit helps external researchers classify institutions correctly, without the need to understand deeply the original methodologies from multiple external sources. For example, I can replicate the Carnegie R1 and R2 classifications with a high accuracy rate without the need for a deep understanding of the original PCA method. The three decision tree models (the basic decision tree, the random forest, and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 from historical 2018 Carnegie Classifications to predict 2021 Carnegie Classifications for R1 and R2 institutions with prediction accuracy rates of above 94 percent.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outperforms with a 95.7 percent prediction accuracy rate.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PCA method may not be able to replicate results from other social and economic mobility sources. However, the decision tree method can learn from the external social and economic mobility sources such as from the Washington Monthly,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CollegeNet’s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historical data and labels of institutions’ economic and social mobility and give us classification references when applying to our own dataset.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[Click]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decision tree method illustrates that an institution can reach its goal through multiple paths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flow-chart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the current Carnegie Classification system illustrates one single path that an institution can reach a particular category or label. However, there is no limit in terms of how many times a leaf (i.e., a label or a category) can appear in different layers and different paths of a decision tree. This means that there are multiple ways that an institution can achieve a label. That is, there are multiple different ways that an institution can achieve the goal.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[Click]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decision tree method retains the development over time of educational institutions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PCA method groups unlabeled educational institutions based on their similarities or differences at a given time. Each time we cluster institutions using the PCA method, we use a fresh pair of eyes to look at the institutions without relying on any historical information. The decision tree utilizes historical classifications of educational institutions, trains algorithms, identifies measures that are most important to demonstrate the existing classifications, and predicts institutions’ future outcomes accurately. If the future values of important measures can be pre-estimated, the decision tree can predict institutions’ future labels. For example, if an institution’s endowment is estimated to be increasing next year, and endowment is an important feature, the institution’s development in the upcoming year can be predicted.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28600" algn="l" rtl="0">
              <a:lnSpc>
                <a:spcPct val="100000"/>
              </a:lnSpc>
              <a:spcBef>
                <a:spcPts val="0"/>
              </a:spcBef>
              <a:spcAft>
                <a:spcPts val="0"/>
              </a:spcAft>
              <a:buSzPts val="1400"/>
              <a:buNone/>
            </a:pPr>
            <a:endParaRPr dirty="0"/>
          </a:p>
        </p:txBody>
      </p:sp>
      <p:sp>
        <p:nvSpPr>
          <p:cNvPr id="378" name="Google Shape;378;p1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696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To illustrate a benefit that the decision tree can reproduce classification rules of external sources with a high accuracy rate, without the need for internal information, let’s look more closely at the current Carnegie Classification’s PCA method to cluster R1 and R2. </a:t>
            </a:r>
          </a:p>
          <a:p>
            <a:pPr marL="457200" marR="0" lvl="0" indent="-228600" algn="l" rtl="0">
              <a:lnSpc>
                <a:spcPct val="100000"/>
              </a:lnSpc>
              <a:spcBef>
                <a:spcPts val="0"/>
              </a:spcBef>
              <a:spcAft>
                <a:spcPts val="0"/>
              </a:spcAft>
              <a:buSzPts val="1400"/>
              <a:buNone/>
            </a:pPr>
            <a:r>
              <a:rPr lang="en-US" dirty="0"/>
              <a:t>R1 and R2 are clustered based on 2 dimensions: aggregate research activity index, and per capita research activity index. These dimensions are the first loadings under the principal component analysis (PCA). The PCA method is a dimensionality-reduction method. For example, under the aggregate analysis, instead of using 7 variables separately as 7 dimensions to represent data, the PCA method transforms a large set of variables into one single dimension, which is the first loading, that still contains most of the information of in the large set. In this case, the first loading for the aggregate analysis represents 70 percent of the total variance in the data. And the first loading for per-capita analysis represents 71 percent of the total variance in the data.</a:t>
            </a:r>
          </a:p>
          <a:p>
            <a:pPr marL="457200" marR="0" lvl="0" indent="-228600" algn="l" rtl="0">
              <a:lnSpc>
                <a:spcPct val="100000"/>
              </a:lnSpc>
              <a:spcBef>
                <a:spcPts val="0"/>
              </a:spcBef>
              <a:spcAft>
                <a:spcPts val="0"/>
              </a:spcAft>
              <a:buSzPts val="1400"/>
              <a:buNone/>
            </a:pPr>
            <a:r>
              <a:rPr lang="en-US" dirty="0"/>
              <a:t> Each institution is scored based on the two dimensions. The further that the institution is away from the origin point, the higher the research activity is. This method uses </a:t>
            </a:r>
            <a:r>
              <a:rPr lang="en-US" sz="1200" dirty="0">
                <a:effectLst/>
                <a:latin typeface="Times New Roman" panose="02020603050405020304" pitchFamily="18" charset="0"/>
                <a:ea typeface="Calibri" panose="020F0502020204030204" pitchFamily="34" charset="0"/>
              </a:rPr>
              <a:t>unfixed cutoff values, which are illustrated in red dots, that may create difficulty to interpret and imitate for external researchers. Let’s explore how the decision tree model can help us predict 2021 classifications for R1 and R2 by using their 2018 data and labels, without the need to understand deeply the cutoff values from the original research team.</a:t>
            </a:r>
            <a:endParaRPr lang="en-US" dirty="0"/>
          </a:p>
          <a:p>
            <a:pPr marL="457200" marR="0" lvl="0" indent="-228600" algn="l" rtl="0">
              <a:lnSpc>
                <a:spcPct val="100000"/>
              </a:lnSpc>
              <a:spcBef>
                <a:spcPts val="0"/>
              </a:spcBef>
              <a:spcAft>
                <a:spcPts val="0"/>
              </a:spcAft>
              <a:buSzPts val="1400"/>
              <a:buNone/>
            </a:pPr>
            <a:endParaRPr dirty="0"/>
          </a:p>
        </p:txBody>
      </p:sp>
      <p:sp>
        <p:nvSpPr>
          <p:cNvPr id="243" name="Google Shape;243;p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091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dirty="0">
                <a:latin typeface="Arial"/>
                <a:cs typeface="Arial"/>
                <a:sym typeface="Arial"/>
              </a:rPr>
              <a:t>The machine learning process in my application in the Carnegie Classification project is a 3-step process.</a:t>
            </a:r>
          </a:p>
          <a:p>
            <a:pPr marL="0" lvl="0" indent="0" algn="l" rtl="0">
              <a:spcBef>
                <a:spcPts val="0"/>
              </a:spcBef>
              <a:spcAft>
                <a:spcPts val="0"/>
              </a:spcAft>
              <a:buClr>
                <a:schemeClr val="dk1"/>
              </a:buClr>
              <a:buSzPts val="1100"/>
              <a:buFont typeface="Arial"/>
              <a:buNone/>
            </a:pPr>
            <a:endParaRPr lang="en-US" sz="1200" dirty="0">
              <a:latin typeface="Arial"/>
              <a:cs typeface="Arial"/>
              <a:sym typeface="Arial"/>
            </a:endParaRPr>
          </a:p>
          <a:p>
            <a:pPr marL="0" lvl="0" indent="0" algn="l" rtl="0">
              <a:spcBef>
                <a:spcPts val="0"/>
              </a:spcBef>
              <a:spcAft>
                <a:spcPts val="0"/>
              </a:spcAft>
              <a:buClr>
                <a:schemeClr val="dk1"/>
              </a:buClr>
              <a:buSzPts val="1100"/>
              <a:buFont typeface="Arial"/>
              <a:buNone/>
            </a:pPr>
            <a:r>
              <a:rPr lang="en-US" sz="1200" dirty="0">
                <a:latin typeface="Arial"/>
                <a:cs typeface="Arial"/>
                <a:sym typeface="Arial"/>
              </a:rPr>
              <a:t>First, the machine learns from 20 input measures and the pre-classified labels in 2018. In this case, I still use my judgment to include 20 input measures that can contribute to the classification. Besides the existing list of input measures in the PCA method, which includes S&amp;E R&amp;D expenditures, non-S&amp;E R&amp;D expenditures, research staff, Doctorates in STEM, Humanities, Social Sciences, and in professional fields. I include 13 additional measures that can relate to an institution’s research activities, which include research/scholarship doctoral degrees: Arts &amp; Science, research/scholarship doctoral degrees, full-time faculty, total degrees, ACT score, enrollment, research/scholarship doctoral degrees in professional/other fields, number of first-time entering students who submitted  SAT score, selectivity, region code, doctoral degrees – professional practice, doctoral degrees – other, and institution confers research/scholarship doctoral degrees. However, the decision tree model does not have a limit on the numbers of input measures to include. The model will sort through all input measures to find the most important measures to include in the tree.</a:t>
            </a:r>
          </a:p>
          <a:p>
            <a:pPr marL="0" lvl="0" indent="0" algn="l" rtl="0">
              <a:spcBef>
                <a:spcPts val="0"/>
              </a:spcBef>
              <a:spcAft>
                <a:spcPts val="0"/>
              </a:spcAft>
              <a:buClr>
                <a:schemeClr val="dk1"/>
              </a:buClr>
              <a:buSzPts val="1100"/>
              <a:buFont typeface="Arial"/>
              <a:buNone/>
            </a:pPr>
            <a:endParaRPr lang="en-US" sz="1200" dirty="0">
              <a:latin typeface="Arial"/>
              <a:cs typeface="Arial"/>
              <a:sym typeface="Arial"/>
            </a:endParaRPr>
          </a:p>
          <a:p>
            <a:pPr marL="0" lvl="0" indent="0" algn="l" rtl="0">
              <a:spcBef>
                <a:spcPts val="0"/>
              </a:spcBef>
              <a:spcAft>
                <a:spcPts val="0"/>
              </a:spcAft>
              <a:buClr>
                <a:schemeClr val="dk1"/>
              </a:buClr>
              <a:buSzPts val="1100"/>
              <a:buFont typeface="Arial"/>
              <a:buNone/>
            </a:pPr>
            <a:r>
              <a:rPr lang="en-US" sz="1200" dirty="0">
                <a:latin typeface="Arial"/>
                <a:cs typeface="Arial"/>
                <a:sym typeface="Arial"/>
              </a:rPr>
              <a:t>Second, after learning from 2018 data, the machine can apply the model to the 20 relevant input measures in 2021, then make a prediction of the classification labels of institutions in 2021.</a:t>
            </a:r>
          </a:p>
          <a:p>
            <a:pPr marL="0" lvl="0" indent="0" algn="l" rtl="0">
              <a:spcBef>
                <a:spcPts val="0"/>
              </a:spcBef>
              <a:spcAft>
                <a:spcPts val="0"/>
              </a:spcAft>
              <a:buClr>
                <a:schemeClr val="dk1"/>
              </a:buClr>
              <a:buSzPts val="1100"/>
              <a:buFont typeface="Arial"/>
              <a:buNone/>
            </a:pPr>
            <a:endParaRPr lang="en-US" sz="1200" dirty="0">
              <a:latin typeface="Arial"/>
              <a:cs typeface="Arial"/>
              <a:sym typeface="Arial"/>
            </a:endParaRPr>
          </a:p>
          <a:p>
            <a:pPr marL="0" lvl="0" indent="0" algn="l" rtl="0">
              <a:spcBef>
                <a:spcPts val="0"/>
              </a:spcBef>
              <a:spcAft>
                <a:spcPts val="0"/>
              </a:spcAft>
              <a:buClr>
                <a:schemeClr val="dk1"/>
              </a:buClr>
              <a:buSzPts val="1100"/>
              <a:buFont typeface="Arial"/>
              <a:buNone/>
            </a:pPr>
            <a:r>
              <a:rPr lang="en-US" sz="1200" dirty="0">
                <a:latin typeface="Arial"/>
                <a:cs typeface="Arial"/>
                <a:sym typeface="Arial"/>
              </a:rPr>
              <a:t>Finally, we can evaluate the machine learning process. We can rely the feature importance as suggested by the model, that is, the list of input measures that are important in the classification. We can also look at the model accuracy rate, that is, the percentage of correct predictions out of all predictions.</a:t>
            </a:r>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919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sz="1000" dirty="0">
                <a:latin typeface="Arial"/>
                <a:ea typeface="Arial"/>
                <a:cs typeface="Arial"/>
                <a:sym typeface="Arial"/>
              </a:rPr>
              <a:t>The node or measure can partition data into subsets that are pure and has a higher level of importance. “Purity” in this context as in physical science, which means the level of mixtures of elements. </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[Click]</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A subset is pure means that the subset contains samples of only one class. In other words, objects with similar traits are grouped together. As you see from this group, objects with different traits are grouped together; we see some pluses and some circles.</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[Click]</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This subset is not pure, and the node that leads to this classification has a lower level of importance, because of the node and its associated rules, objects with different traits are grouped together.</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[Click] [Click] (2 times)</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The node that creates a purer subset on the right-hand side has a higher level of importance. This node and its associated rules, perfectly categorize objects with the same characteristics together.</a:t>
            </a:r>
            <a:endParaRPr lang="en-US" sz="1000" dirty="0">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lang="en-US" sz="1000" dirty="0">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An example is to look at the classification of apples and oranges with two different nodes color and weight. Color can have a higher level of importance because red objects are put into the apple bucket, and orange objects are put into the orange bucket to create pure subsets. Weight, on the other hand, can have a lower level of importance. For example, with the classification rule whether the object is heavier than 150 grams may not give us a pure partition of apples and oranges.</a:t>
            </a:r>
            <a:endParaRPr sz="1000" dirty="0">
              <a:latin typeface="Arial"/>
              <a:ea typeface="Arial"/>
              <a:cs typeface="Arial"/>
              <a:sym typeface="Arial"/>
            </a:endParaRPr>
          </a:p>
        </p:txBody>
      </p:sp>
      <p:sp>
        <p:nvSpPr>
          <p:cNvPr id="316" name="Google Shape;316;p1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The decision tree models agree with the PCA method that important measures to classify are S&amp;E R&amp;D Expenditures, Non-S&amp;E R&amp;D Expenditures, Research staff, Doctorates: STEM, Social Sciences, Humanities, and in professional fields. The decision tree models detect other important measures for the R1/R2 classification such as research/scholarship doctoral degrees: Arts and Science, which ranks first in the importance score in all three decision tree models.</a:t>
            </a:r>
            <a:endParaRPr dirty="0"/>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179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Decision tree methods in machine learning are claimed to have powerful prediction power. Given 2018  data to learn from, are you curious how well the three decision tree models can predict 2021 data in our case study?  </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For the basic decision tree method in which only one tree is used, the prediction accuracy rate is … 94.3 percent.</a:t>
            </a:r>
          </a:p>
          <a:p>
            <a:pPr marL="457200" marR="0" lvl="0" indent="-228600" algn="l" rtl="0">
              <a:lnSpc>
                <a:spcPct val="100000"/>
              </a:lnSpc>
              <a:spcBef>
                <a:spcPts val="0"/>
              </a:spcBef>
              <a:spcAft>
                <a:spcPts val="0"/>
              </a:spcAft>
              <a:buSzPts val="1400"/>
              <a:buNone/>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For the random forest in which multiple trees are used simultaneously, the prediction accuracy rate is … 95 percent.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rtl="0">
              <a:lnSpc>
                <a:spcPct val="100000"/>
              </a:lnSpc>
              <a:spcBef>
                <a:spcPts val="0"/>
              </a:spcBef>
              <a:spcAft>
                <a:spcPts val="0"/>
              </a:spcAft>
              <a:buSzPts val="1400"/>
              <a:buNone/>
            </a:pPr>
            <a:r>
              <a:rPr lang="en-US" dirty="0"/>
              <a:t>The </a:t>
            </a:r>
            <a:r>
              <a:rPr lang="en-US" dirty="0" err="1"/>
              <a:t>XGBoost</a:t>
            </a:r>
            <a:r>
              <a:rPr lang="en-US" dirty="0"/>
              <a:t> method in which the threes are built sequentially, and each subsequent tree improves on the errors of the previous tree, the prediction accuracy rate is … 95.7 percent.</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These prediction accuracy rate results are consistent with the claim that these decision tree models perform well in classification.</a:t>
            </a:r>
          </a:p>
          <a:p>
            <a:pPr marL="457200" marR="0" lvl="0" indent="-228600" algn="l" rtl="0">
              <a:lnSpc>
                <a:spcPct val="100000"/>
              </a:lnSpc>
              <a:spcBef>
                <a:spcPts val="0"/>
              </a:spcBef>
              <a:spcAft>
                <a:spcPts val="0"/>
              </a:spcAft>
              <a:buSzPts val="1400"/>
              <a:buNone/>
            </a:pPr>
            <a:endParaRPr lang="en-US" dirty="0"/>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9058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5" name="Google Shape;535;p19: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536" name="Google Shape;536;p19:notes"/>
          <p:cNvSpPr txBox="1"/>
          <p:nvPr/>
        </p:nvSpPr>
        <p:spPr>
          <a:xfrm>
            <a:off x="5179483" y="6513909"/>
            <a:ext cx="3962400" cy="344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200" b="0" dirty="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A decision tree is a flowchart-like structure in which the paths from root to leaf represent classification rules.</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Decision trees are the basis of random forest, a more advanced and popular tool in machine learning and classification methods.</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Lato"/>
                <a:cs typeface="Arial"/>
                <a:sym typeface="Arial"/>
              </a:rPr>
              <a:t>Decisions from all the trees are aggregated into a final decision of a random forest. In other words, the voices of all trees are heard for the final decision of the forest.</a:t>
            </a:r>
            <a:endParaRPr dirty="0">
              <a:latin typeface="Lato"/>
              <a:ea typeface="Lato"/>
              <a:cs typeface="Lato"/>
              <a:sym typeface="Lato"/>
            </a:endParaRPr>
          </a:p>
          <a:p>
            <a:pPr marL="457200" marR="0" lvl="0" indent="-228600" algn="l" rtl="0">
              <a:lnSpc>
                <a:spcPct val="100000"/>
              </a:lnSpc>
              <a:spcBef>
                <a:spcPts val="0"/>
              </a:spcBef>
              <a:spcAft>
                <a:spcPts val="0"/>
              </a:spcAft>
              <a:buSzPts val="1400"/>
              <a:buNone/>
            </a:pPr>
            <a:endParaRPr dirty="0"/>
          </a:p>
        </p:txBody>
      </p:sp>
      <p:sp>
        <p:nvSpPr>
          <p:cNvPr id="196" name="Google Shape;196;p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A decision tree includes:</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A node is an input measure (i.e., an attribute or a characteristic). We rely on the node as a characteristic to put items into different classes (i.e., categories). We start with a binary classification example in which there are only two categories to identify the object: whether it’s a lemon or a lime. Color appears in the first node, which serves an input measure that provides a criteria for the classification.</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Branches indicate a decision rule based on the input feature. In this binary classification, the branches indicate whether the object’s color is either yellow or green.</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Leaves: class labels as a result of the split. In this example, the objects are classified as lemon, which stays in one leaf, or lime, which stays in another leaf.</a:t>
            </a:r>
            <a:endParaRPr sz="1000" dirty="0">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dirty="0"/>
          </a:p>
          <a:p>
            <a:pPr marL="457200" marR="0" lvl="0" indent="-228600" algn="l" rtl="0">
              <a:lnSpc>
                <a:spcPct val="100000"/>
              </a:lnSpc>
              <a:spcBef>
                <a:spcPts val="0"/>
              </a:spcBef>
              <a:spcAft>
                <a:spcPts val="0"/>
              </a:spcAft>
              <a:buClr>
                <a:srgbClr val="000000"/>
              </a:buClr>
              <a:buSzPts val="1400"/>
              <a:buFont typeface="Arial"/>
              <a:buNone/>
            </a:pPr>
            <a:endParaRPr sz="1200" dirty="0">
              <a:latin typeface="Lato"/>
              <a:ea typeface="Lato"/>
              <a:cs typeface="Lato"/>
              <a:sym typeface="Lato"/>
            </a:endParaRPr>
          </a:p>
          <a:p>
            <a:pPr marL="457200" marR="0" lvl="0" indent="-228600" algn="l" rtl="0">
              <a:lnSpc>
                <a:spcPct val="100000"/>
              </a:lnSpc>
              <a:spcBef>
                <a:spcPts val="0"/>
              </a:spcBef>
              <a:spcAft>
                <a:spcPts val="0"/>
              </a:spcAft>
              <a:buClr>
                <a:srgbClr val="000000"/>
              </a:buClr>
              <a:buSzPts val="1400"/>
              <a:buFont typeface="Arial"/>
              <a:buNone/>
            </a:pPr>
            <a:endParaRPr sz="1200" dirty="0">
              <a:latin typeface="Lato"/>
              <a:ea typeface="Lato"/>
              <a:cs typeface="Lato"/>
              <a:sym typeface="Lato"/>
            </a:endParaRPr>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endParaRPr dirty="0"/>
          </a:p>
        </p:txBody>
      </p:sp>
      <p:sp>
        <p:nvSpPr>
          <p:cNvPr id="215" name="Google Shape;215;p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This example provides a decision tree with more than one node and one layer, when one node and one layer are not sufficient for an accurate classification. A classification using a decision tree shown here has more layers of the tree to figure out the suitable type of contact lens to wear. It is not a binary example, because there are three classes: people don’t wear contact lenses, wear a soft type, or wear a hard type.</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The nodes in different classification layers include the input measures such as tear production rate, astigmatism, age, and spectacle prescription.</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For each node, we have two branches, which are the decision rules associated with each node. That is, each input measure has two options to classify the labels. For example, in the first layer of this decision tree, the tear production rate has two branches whether the tear production rate is reduced or normal. If the tear production rate is reduced, the person is classified into the class of no contact lens. If the tear production rate is normal, we need more nodes and layers to classify.</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In this example, there are three types of leaves. That is, there are three classified labels, whether the user chooses a soft, a hard, or no contact lens to wear.</a:t>
            </a:r>
            <a:endParaRPr sz="1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dirty="0">
                <a:latin typeface="Arial"/>
                <a:ea typeface="Arial"/>
                <a:cs typeface="Arial"/>
                <a:sym typeface="Arial"/>
              </a:rPr>
              <a:t>The order of the nodes does not indicate the hierarchy of importance. You can start with tear production rate or start with age. The goal is to design a tree structure that reflects an accurate classification in reality or according to your intention.  Nodes can appear multiple times, so do leaves; as you can see from this example, age appears twice as an input measure to help classify. This example illustrates the fact that a decision tree can include many different nodes and layers, rather than only one node and one layer like in the previous example. </a:t>
            </a:r>
            <a:endParaRPr sz="1000" dirty="0">
              <a:latin typeface="Arial"/>
              <a:ea typeface="Arial"/>
              <a:cs typeface="Arial"/>
              <a:sym typeface="Arial"/>
            </a:endParaRPr>
          </a:p>
          <a:p>
            <a:pPr marL="457200" marR="0" lvl="0" indent="-228600" algn="l" rtl="0">
              <a:lnSpc>
                <a:spcPct val="100000"/>
              </a:lnSpc>
              <a:spcBef>
                <a:spcPts val="0"/>
              </a:spcBef>
              <a:spcAft>
                <a:spcPts val="0"/>
              </a:spcAft>
              <a:buSzPts val="1400"/>
              <a:buNone/>
            </a:pPr>
            <a:endParaRPr dirty="0"/>
          </a:p>
        </p:txBody>
      </p:sp>
      <p:sp>
        <p:nvSpPr>
          <p:cNvPr id="243" name="Google Shape;243;p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latin typeface="Lato"/>
                <a:ea typeface="Lato"/>
                <a:cs typeface="Lato"/>
                <a:sym typeface="Lato"/>
              </a:rPr>
              <a:t>What is the current Carnegie Classifications system? Does it lack equity measures? Why having another set of Classifications is helpful?</a:t>
            </a:r>
            <a:endParaRPr dirty="0">
              <a:latin typeface="Lato"/>
              <a:ea typeface="Lato"/>
              <a:cs typeface="Lato"/>
              <a:sym typeface="Lato"/>
            </a:endParaRPr>
          </a:p>
        </p:txBody>
      </p:sp>
      <p:sp>
        <p:nvSpPr>
          <p:cNvPr id="180" name="Google Shape;180;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491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181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959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Make it clear in the exercise: you will go through a human learning experience, in which you draw a decision tree to reflect the classification you observe in reality for institutions. As you go through the exercise, reflect on your human learning experience, and how you think it would be compared to a machine learning experience?</a:t>
            </a:r>
            <a:endParaRPr dirty="0"/>
          </a:p>
        </p:txBody>
      </p:sp>
      <p:sp>
        <p:nvSpPr>
          <p:cNvPr id="290" name="Google Shape;290;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According to IBM, </a:t>
            </a: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“Machine learning is a branch of artificial intelligence (AI) and computer science which focuses on the use of data and algorithms to imitate the way that humans learn, gradually improving its accuracy.” A machine, like human, goes through many trials and errors to find the best decision tree to reflect classification rules.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2507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Title Slide" type="title">
  <p:cSld name="TITLE">
    <p:bg>
      <p:bgPr>
        <a:solidFill>
          <a:schemeClr val="lt1"/>
        </a:solidFill>
        <a:effectLst/>
      </p:bgPr>
    </p:bg>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4305670"/>
            <a:ext cx="9144000" cy="115738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BA6DE"/>
              </a:buClr>
              <a:buSzPts val="4000"/>
              <a:buFont typeface="Lato"/>
              <a:buNone/>
              <a:defRPr sz="4000" b="1" i="0" u="none" strike="noStrike" cap="none">
                <a:solidFill>
                  <a:srgbClr val="4BA6DE"/>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1"/>
          <p:cNvSpPr txBox="1">
            <a:spLocks noGrp="1"/>
          </p:cNvSpPr>
          <p:nvPr>
            <p:ph type="subTitle" idx="1"/>
          </p:nvPr>
        </p:nvSpPr>
        <p:spPr>
          <a:xfrm>
            <a:off x="1524000" y="5513033"/>
            <a:ext cx="9144000" cy="739066"/>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rgbClr val="4BA6DE"/>
              </a:buClr>
              <a:buSzPts val="3000"/>
              <a:buFont typeface="Arial"/>
              <a:buNone/>
              <a:defRPr sz="3000" b="0" i="0" u="none" strike="noStrike" cap="none">
                <a:solidFill>
                  <a:srgbClr val="4BA6DE"/>
                </a:solidFill>
                <a:latin typeface="Lato"/>
                <a:ea typeface="Lato"/>
                <a:cs typeface="Lato"/>
                <a:sym typeface="Lato"/>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dt" idx="10"/>
          </p:nvPr>
        </p:nvSpPr>
        <p:spPr>
          <a:xfrm>
            <a:off x="4771008" y="6356350"/>
            <a:ext cx="27432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500" b="1" i="0" u="none" strike="noStrike" cap="none">
                <a:solidFill>
                  <a:srgbClr val="0082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5" name="Google Shape;15;p21" descr="A picture containing text, vector graphics&#10;&#10;Description automatically generated"/>
          <p:cNvPicPr preferRelativeResize="0"/>
          <p:nvPr/>
        </p:nvPicPr>
        <p:blipFill rotWithShape="1">
          <a:blip r:embed="rId2">
            <a:alphaModFix/>
          </a:blip>
          <a:srcRect/>
          <a:stretch/>
        </p:blipFill>
        <p:spPr>
          <a:xfrm>
            <a:off x="4667817" y="263951"/>
            <a:ext cx="2835387" cy="3855563"/>
          </a:xfrm>
          <a:prstGeom prst="rect">
            <a:avLst/>
          </a:prstGeom>
          <a:noFill/>
          <a:ln>
            <a:noFill/>
          </a:ln>
        </p:spPr>
      </p:pic>
      <p:sp>
        <p:nvSpPr>
          <p:cNvPr id="16" name="Google Shape;16;p21"/>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Standard Title Slide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Equal - Leaf Bed">
  <p:cSld name="Two Column Equal - Leaf Bed">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5"/>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98" name="Google Shape;98;p35"/>
          <p:cNvSpPr txBox="1">
            <a:spLocks noGrp="1"/>
          </p:cNvSpPr>
          <p:nvPr>
            <p:ph type="body" idx="1"/>
          </p:nvPr>
        </p:nvSpPr>
        <p:spPr>
          <a:xfrm>
            <a:off x="906574" y="1528170"/>
            <a:ext cx="5022300" cy="465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35"/>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00" name="Google Shape;100;p35"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01" name="Google Shape;101;p35"/>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02" name="Google Shape;102;p35"/>
          <p:cNvSpPr txBox="1">
            <a:spLocks noGrp="1"/>
          </p:cNvSpPr>
          <p:nvPr>
            <p:ph type="body" idx="2"/>
          </p:nvPr>
        </p:nvSpPr>
        <p:spPr>
          <a:xfrm>
            <a:off x="6276674" y="1528170"/>
            <a:ext cx="5022300" cy="465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1/3 - 2/3 Content - Leaf Bed">
  <p:cSld name="Two Column 1/3 - 2/3 Content - Leaf Bed">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36"/>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36"/>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106" name="Google Shape;106;p36"/>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07" name="Google Shape;107;p36"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08" name="Google Shape;108;p36"/>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09" name="Google Shape;109;p36"/>
          <p:cNvSpPr txBox="1">
            <a:spLocks noGrp="1"/>
          </p:cNvSpPr>
          <p:nvPr>
            <p:ph type="body" idx="1"/>
          </p:nvPr>
        </p:nvSpPr>
        <p:spPr>
          <a:xfrm>
            <a:off x="5177928" y="1524000"/>
            <a:ext cx="61689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36"/>
          <p:cNvSpPr>
            <a:spLocks noGrp="1"/>
          </p:cNvSpPr>
          <p:nvPr>
            <p:ph type="pic" idx="2"/>
          </p:nvPr>
        </p:nvSpPr>
        <p:spPr>
          <a:xfrm>
            <a:off x="1055350" y="1524000"/>
            <a:ext cx="3657600" cy="48921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2/3 - 1/3  Content - Leaf Bed">
  <p:cSld name="Two Column 2/3 - 1/3 Content - Leaf Bed">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37"/>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37"/>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114" name="Google Shape;114;p37"/>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15" name="Google Shape;115;p37"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16" name="Google Shape;116;p37"/>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17" name="Google Shape;117;p37"/>
          <p:cNvSpPr txBox="1">
            <a:spLocks noGrp="1"/>
          </p:cNvSpPr>
          <p:nvPr>
            <p:ph type="body" idx="1"/>
          </p:nvPr>
        </p:nvSpPr>
        <p:spPr>
          <a:xfrm>
            <a:off x="892366" y="1524000"/>
            <a:ext cx="6168900" cy="489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37"/>
          <p:cNvSpPr>
            <a:spLocks noGrp="1"/>
          </p:cNvSpPr>
          <p:nvPr>
            <p:ph type="pic" idx="2"/>
          </p:nvPr>
        </p:nvSpPr>
        <p:spPr>
          <a:xfrm>
            <a:off x="7760650" y="1524000"/>
            <a:ext cx="3657600" cy="4892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tandard Divider">
  <p:cSld name="Standard Divider">
    <p:bg>
      <p:bgPr>
        <a:solidFill>
          <a:schemeClr val="lt2"/>
        </a:solidFill>
        <a:effectLst/>
      </p:bgPr>
    </p:bg>
    <p:spTree>
      <p:nvGrpSpPr>
        <p:cNvPr id="1" name="Shape 119"/>
        <p:cNvGrpSpPr/>
        <p:nvPr/>
      </p:nvGrpSpPr>
      <p:grpSpPr>
        <a:xfrm>
          <a:off x="0" y="0"/>
          <a:ext cx="0" cy="0"/>
          <a:chOff x="0" y="0"/>
          <a:chExt cx="0" cy="0"/>
        </a:xfrm>
      </p:grpSpPr>
      <p:pic>
        <p:nvPicPr>
          <p:cNvPr id="120" name="Google Shape;120;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1" name="Google Shape;121;p38"/>
          <p:cNvSpPr txBox="1">
            <a:spLocks noGrp="1"/>
          </p:cNvSpPr>
          <p:nvPr>
            <p:ph type="title"/>
          </p:nvPr>
        </p:nvSpPr>
        <p:spPr>
          <a:xfrm>
            <a:off x="1180729" y="1447060"/>
            <a:ext cx="10157843" cy="33380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5000"/>
              <a:buFont typeface="Lato Black"/>
              <a:buNone/>
              <a:defRPr sz="5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22" name="Google Shape;122;p38"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23" name="Google Shape;123;p38"/>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ternate Divider">
  <p:cSld name="Alternate Divider">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39"/>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chemeClr val="lt1"/>
              </a:buClr>
              <a:buSzPts val="2600"/>
              <a:buFont typeface="Lato"/>
              <a:buNone/>
              <a:defRPr sz="26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26" name="Google Shape;126;p39"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27" name="Google Shape;127;p39"/>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D8D8D8"/>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lternate Divider 2">
  <p:cSld name="Alternate Divider 2">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40"/>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chemeClr val="lt1"/>
              </a:buClr>
              <a:buSzPts val="2600"/>
              <a:buFont typeface="Lato"/>
              <a:buNone/>
              <a:defRPr sz="26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30" name="Google Shape;130;p40"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31" name="Google Shape;131;p40"/>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D8D8D8"/>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 Screen Image w Copyright - Leaf Cluster">
  <p:cSld name="Full Screen Image w Copyright - Leaf Cluster">
    <p:bg>
      <p:bgPr>
        <a:solidFill>
          <a:schemeClr val="lt1"/>
        </a:solidFill>
        <a:effectLst/>
      </p:bgPr>
    </p:bg>
    <p:spTree>
      <p:nvGrpSpPr>
        <p:cNvPr id="1" name="Shape 132"/>
        <p:cNvGrpSpPr/>
        <p:nvPr/>
      </p:nvGrpSpPr>
      <p:grpSpPr>
        <a:xfrm>
          <a:off x="0" y="0"/>
          <a:ext cx="0" cy="0"/>
          <a:chOff x="0" y="0"/>
          <a:chExt cx="0" cy="0"/>
        </a:xfrm>
      </p:grpSpPr>
      <p:sp>
        <p:nvSpPr>
          <p:cNvPr id="133" name="Google Shape;133;p41"/>
          <p:cNvSpPr>
            <a:spLocks noGrp="1"/>
          </p:cNvSpPr>
          <p:nvPr>
            <p:ph type="pic" idx="2"/>
          </p:nvPr>
        </p:nvSpPr>
        <p:spPr>
          <a:xfrm>
            <a:off x="0" y="0"/>
            <a:ext cx="12192000" cy="6858000"/>
          </a:xfrm>
          <a:prstGeom prst="rect">
            <a:avLst/>
          </a:prstGeom>
          <a:noFill/>
          <a:ln>
            <a:noFill/>
          </a:ln>
        </p:spPr>
      </p:sp>
      <p:sp>
        <p:nvSpPr>
          <p:cNvPr id="134" name="Google Shape;134;p41"/>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FFFFF"/>
              </a:buClr>
              <a:buSzPts val="700"/>
              <a:buFont typeface="Arial"/>
              <a:buNone/>
              <a:defRPr sz="700" b="0" i="0" u="none" strike="noStrike" cap="none">
                <a:solidFill>
                  <a:srgbClr val="FFFFFF"/>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1"/>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D71"/>
              </a:buClr>
              <a:buSzPts val="3000"/>
              <a:buFont typeface="Lato Black"/>
              <a:buNone/>
              <a:defRPr sz="3000" b="1" i="0" u="none" strike="noStrike" cap="none">
                <a:solidFill>
                  <a:srgbClr val="004D71"/>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ull Screen Image w Copyright">
  <p:cSld name="Full Screen Image w Copyright">
    <p:bg>
      <p:bgPr>
        <a:solidFill>
          <a:schemeClr val="lt1"/>
        </a:solidFill>
        <a:effectLst/>
      </p:bgPr>
    </p:bg>
    <p:spTree>
      <p:nvGrpSpPr>
        <p:cNvPr id="1" name="Shape 136"/>
        <p:cNvGrpSpPr/>
        <p:nvPr/>
      </p:nvGrpSpPr>
      <p:grpSpPr>
        <a:xfrm>
          <a:off x="0" y="0"/>
          <a:ext cx="0" cy="0"/>
          <a:chOff x="0" y="0"/>
          <a:chExt cx="0" cy="0"/>
        </a:xfrm>
      </p:grpSpPr>
      <p:sp>
        <p:nvSpPr>
          <p:cNvPr id="137" name="Google Shape;137;p42"/>
          <p:cNvSpPr>
            <a:spLocks noGrp="1"/>
          </p:cNvSpPr>
          <p:nvPr>
            <p:ph type="pic" idx="2"/>
          </p:nvPr>
        </p:nvSpPr>
        <p:spPr>
          <a:xfrm>
            <a:off x="0" y="0"/>
            <a:ext cx="12192000" cy="6858000"/>
          </a:xfrm>
          <a:prstGeom prst="rect">
            <a:avLst/>
          </a:prstGeom>
          <a:noFill/>
          <a:ln>
            <a:noFill/>
          </a:ln>
        </p:spPr>
      </p:sp>
      <p:sp>
        <p:nvSpPr>
          <p:cNvPr id="138" name="Google Shape;138;p42"/>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2pPr>
            <a:lvl3pPr marL="1371600" marR="0" lvl="2"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3pPr>
            <a:lvl4pPr marL="1828800" marR="0" lvl="3"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4pPr>
            <a:lvl5pPr marL="2286000" marR="0" lvl="4"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5pPr>
            <a:lvl6pPr marL="2743200" marR="0" lvl="5"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6pPr>
            <a:lvl7pPr marL="3200400" marR="0" lvl="6"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7pPr>
            <a:lvl8pPr marL="3657600" marR="0" lvl="7"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8pPr>
            <a:lvl9pPr marL="4114800" marR="0" lvl="8" indent="-273050" algn="l" rtl="0">
              <a:lnSpc>
                <a:spcPct val="90000"/>
              </a:lnSpc>
              <a:spcBef>
                <a:spcPts val="500"/>
              </a:spcBef>
              <a:spcAft>
                <a:spcPts val="0"/>
              </a:spcAft>
              <a:buClr>
                <a:schemeClr val="dk1"/>
              </a:buClr>
              <a:buSzPts val="700"/>
              <a:buFont typeface="Lato"/>
              <a:buChar char="•"/>
              <a:defRPr sz="7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Photo-Half Background Right">
  <p:cSld name="Divider-Photo-Half Background Right">
    <p:bg>
      <p:bgPr>
        <a:solidFill>
          <a:schemeClr val="lt1"/>
        </a:solidFill>
        <a:effectLst/>
      </p:bgPr>
    </p:bg>
    <p:spTree>
      <p:nvGrpSpPr>
        <p:cNvPr id="1" name="Shape 139"/>
        <p:cNvGrpSpPr/>
        <p:nvPr/>
      </p:nvGrpSpPr>
      <p:grpSpPr>
        <a:xfrm>
          <a:off x="0" y="0"/>
          <a:ext cx="0" cy="0"/>
          <a:chOff x="0" y="0"/>
          <a:chExt cx="0" cy="0"/>
        </a:xfrm>
      </p:grpSpPr>
      <p:sp>
        <p:nvSpPr>
          <p:cNvPr id="140" name="Google Shape;140;p43"/>
          <p:cNvSpPr>
            <a:spLocks noGrp="1"/>
          </p:cNvSpPr>
          <p:nvPr>
            <p:ph type="pic" idx="2"/>
          </p:nvPr>
        </p:nvSpPr>
        <p:spPr>
          <a:xfrm>
            <a:off x="6108192" y="0"/>
            <a:ext cx="6083808" cy="6858000"/>
          </a:xfrm>
          <a:prstGeom prst="rect">
            <a:avLst/>
          </a:prstGeom>
          <a:noFill/>
          <a:ln>
            <a:noFill/>
          </a:ln>
        </p:spPr>
      </p:sp>
      <p:sp>
        <p:nvSpPr>
          <p:cNvPr id="141" name="Google Shape;141;p43"/>
          <p:cNvSpPr txBox="1">
            <a:spLocks noGrp="1"/>
          </p:cNvSpPr>
          <p:nvPr>
            <p:ph type="title"/>
          </p:nvPr>
        </p:nvSpPr>
        <p:spPr>
          <a:xfrm>
            <a:off x="531296"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3000"/>
              <a:buFont typeface="Lato Black"/>
              <a:buNone/>
              <a:defRPr sz="3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 name="Google Shape;142;p43"/>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Photo-Half Background Left">
  <p:cSld name="Divider-Photo-Half Background Left">
    <p:bg>
      <p:bgPr>
        <a:solidFill>
          <a:schemeClr val="lt1"/>
        </a:solidFill>
        <a:effectLst/>
      </p:bgPr>
    </p:bg>
    <p:spTree>
      <p:nvGrpSpPr>
        <p:cNvPr id="1" name="Shape 143"/>
        <p:cNvGrpSpPr/>
        <p:nvPr/>
      </p:nvGrpSpPr>
      <p:grpSpPr>
        <a:xfrm>
          <a:off x="0" y="0"/>
          <a:ext cx="0" cy="0"/>
          <a:chOff x="0" y="0"/>
          <a:chExt cx="0" cy="0"/>
        </a:xfrm>
      </p:grpSpPr>
      <p:sp>
        <p:nvSpPr>
          <p:cNvPr id="144" name="Google Shape;144;p44"/>
          <p:cNvSpPr>
            <a:spLocks noGrp="1"/>
          </p:cNvSpPr>
          <p:nvPr>
            <p:ph type="pic" idx="2"/>
          </p:nvPr>
        </p:nvSpPr>
        <p:spPr>
          <a:xfrm>
            <a:off x="0" y="0"/>
            <a:ext cx="6083808" cy="6858000"/>
          </a:xfrm>
          <a:prstGeom prst="rect">
            <a:avLst/>
          </a:prstGeom>
          <a:noFill/>
          <a:ln>
            <a:noFill/>
          </a:ln>
        </p:spPr>
      </p:sp>
      <p:sp>
        <p:nvSpPr>
          <p:cNvPr id="145" name="Google Shape;145;p44"/>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3000"/>
              <a:buFont typeface="Lato Black"/>
              <a:buNone/>
              <a:defRPr sz="3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46" name="Google Shape;146;p44" descr="A picture containing text, vector graphics&#10;&#10;Description automatically generated"/>
          <p:cNvPicPr preferRelativeResize="0"/>
          <p:nvPr/>
        </p:nvPicPr>
        <p:blipFill rotWithShape="1">
          <a:blip r:embed="rId2">
            <a:alphaModFix/>
          </a:blip>
          <a:srcRect b="15156"/>
          <a:stretch/>
        </p:blipFill>
        <p:spPr>
          <a:xfrm>
            <a:off x="11505022" y="6179110"/>
            <a:ext cx="458043" cy="528320"/>
          </a:xfrm>
          <a:prstGeom prst="rect">
            <a:avLst/>
          </a:prstGeom>
          <a:noFill/>
          <a:ln>
            <a:noFill/>
          </a:ln>
        </p:spPr>
      </p:pic>
      <p:sp>
        <p:nvSpPr>
          <p:cNvPr id="147" name="Google Shape;147;p4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s">
  <p:cSld name="Title and Two Colums">
    <p:spTree>
      <p:nvGrpSpPr>
        <p:cNvPr id="1" name="Shape 17"/>
        <p:cNvGrpSpPr/>
        <p:nvPr/>
      </p:nvGrpSpPr>
      <p:grpSpPr>
        <a:xfrm>
          <a:off x="0" y="0"/>
          <a:ext cx="0" cy="0"/>
          <a:chOff x="0" y="0"/>
          <a:chExt cx="0" cy="0"/>
        </a:xfrm>
      </p:grpSpPr>
      <p:sp>
        <p:nvSpPr>
          <p:cNvPr id="18" name="Google Shape;18;p22"/>
          <p:cNvSpPr txBox="1">
            <a:spLocks noGrp="1"/>
          </p:cNvSpPr>
          <p:nvPr>
            <p:ph type="body" idx="1"/>
          </p:nvPr>
        </p:nvSpPr>
        <p:spPr>
          <a:xfrm>
            <a:off x="839788" y="1635625"/>
            <a:ext cx="5157787" cy="79513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rgbClr val="000000"/>
              </a:buClr>
              <a:buSzPts val="3200"/>
              <a:buFont typeface="Arial"/>
              <a:buNone/>
              <a:defRPr sz="3200" b="1" i="0" u="none" strike="noStrike" cap="none">
                <a:solidFill>
                  <a:schemeClr val="accent6"/>
                </a:solidFill>
                <a:latin typeface="Arial"/>
                <a:ea typeface="Arial"/>
                <a:cs typeface="Arial"/>
                <a:sym typeface="Arial"/>
              </a:defRPr>
            </a:lvl1pPr>
            <a:lvl2pPr marL="914400" marR="0" lvl="1" indent="-228600" algn="l" rtl="0">
              <a:lnSpc>
                <a:spcPct val="90000"/>
              </a:lnSpc>
              <a:spcBef>
                <a:spcPts val="5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lnSpc>
                <a:spcPct val="90000"/>
              </a:lnSpc>
              <a:spcBef>
                <a:spcPts val="5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9pPr>
          </a:lstStyle>
          <a:p>
            <a:endParaRPr/>
          </a:p>
        </p:txBody>
      </p:sp>
      <p:sp>
        <p:nvSpPr>
          <p:cNvPr id="19" name="Google Shape;19;p22"/>
          <p:cNvSpPr txBox="1">
            <a:spLocks noGrp="1"/>
          </p:cNvSpPr>
          <p:nvPr>
            <p:ph type="body" idx="2"/>
          </p:nvPr>
        </p:nvSpPr>
        <p:spPr>
          <a:xfrm>
            <a:off x="839788" y="2430755"/>
            <a:ext cx="5157787" cy="353833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2"/>
          <p:cNvSpPr txBox="1">
            <a:spLocks noGrp="1"/>
          </p:cNvSpPr>
          <p:nvPr>
            <p:ph type="body" idx="3"/>
          </p:nvPr>
        </p:nvSpPr>
        <p:spPr>
          <a:xfrm>
            <a:off x="6172200" y="1635625"/>
            <a:ext cx="5183188" cy="79513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rgbClr val="000000"/>
              </a:buClr>
              <a:buSzPts val="3200"/>
              <a:buFont typeface="Arial"/>
              <a:buNone/>
              <a:defRPr sz="3200" b="1" i="0" u="none" strike="noStrike" cap="none">
                <a:solidFill>
                  <a:schemeClr val="accent6"/>
                </a:solidFill>
                <a:latin typeface="Arial"/>
                <a:ea typeface="Arial"/>
                <a:cs typeface="Arial"/>
                <a:sym typeface="Arial"/>
              </a:defRPr>
            </a:lvl1pPr>
            <a:lvl2pPr marL="914400" marR="0" lvl="1" indent="-228600" algn="l" rtl="0">
              <a:lnSpc>
                <a:spcPct val="90000"/>
              </a:lnSpc>
              <a:spcBef>
                <a:spcPts val="5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lnSpc>
                <a:spcPct val="90000"/>
              </a:lnSpc>
              <a:spcBef>
                <a:spcPts val="5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9pPr>
          </a:lstStyle>
          <a:p>
            <a:endParaRPr/>
          </a:p>
        </p:txBody>
      </p:sp>
      <p:sp>
        <p:nvSpPr>
          <p:cNvPr id="21" name="Google Shape;21;p22"/>
          <p:cNvSpPr txBox="1">
            <a:spLocks noGrp="1"/>
          </p:cNvSpPr>
          <p:nvPr>
            <p:ph type="body" idx="4"/>
          </p:nvPr>
        </p:nvSpPr>
        <p:spPr>
          <a:xfrm>
            <a:off x="6172200" y="2430755"/>
            <a:ext cx="5183188" cy="353833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2" name="Google Shape;22;p22"/>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2"/>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rgbClr val="00594F"/>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Photo-Background">
  <p:cSld name="Divider-Photo-Background">
    <p:bg>
      <p:bgPr>
        <a:solidFill>
          <a:schemeClr val="lt1"/>
        </a:solidFill>
        <a:effectLst/>
      </p:bgPr>
    </p:bg>
    <p:spTree>
      <p:nvGrpSpPr>
        <p:cNvPr id="1" name="Shape 148"/>
        <p:cNvGrpSpPr/>
        <p:nvPr/>
      </p:nvGrpSpPr>
      <p:grpSpPr>
        <a:xfrm>
          <a:off x="0" y="0"/>
          <a:ext cx="0" cy="0"/>
          <a:chOff x="0" y="0"/>
          <a:chExt cx="0" cy="0"/>
        </a:xfrm>
      </p:grpSpPr>
      <p:sp>
        <p:nvSpPr>
          <p:cNvPr id="149" name="Google Shape;149;p45"/>
          <p:cNvSpPr>
            <a:spLocks noGrp="1"/>
          </p:cNvSpPr>
          <p:nvPr>
            <p:ph type="pic" idx="2"/>
          </p:nvPr>
        </p:nvSpPr>
        <p:spPr>
          <a:xfrm>
            <a:off x="0" y="0"/>
            <a:ext cx="12192000" cy="6858000"/>
          </a:xfrm>
          <a:prstGeom prst="rect">
            <a:avLst/>
          </a:prstGeom>
          <a:noFill/>
          <a:ln>
            <a:noFill/>
          </a:ln>
        </p:spPr>
      </p:sp>
      <p:sp>
        <p:nvSpPr>
          <p:cNvPr id="150" name="Google Shape;150;p45"/>
          <p:cNvSpPr txBox="1">
            <a:spLocks noGrp="1"/>
          </p:cNvSpPr>
          <p:nvPr>
            <p:ph type="body" idx="1"/>
          </p:nvPr>
        </p:nvSpPr>
        <p:spPr>
          <a:xfrm>
            <a:off x="4481336" y="6355643"/>
            <a:ext cx="6954900" cy="372600"/>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45"/>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D71"/>
              </a:buClr>
              <a:buSzPts val="3000"/>
              <a:buFont typeface="Lato Black"/>
              <a:buNone/>
              <a:defRPr sz="3000" b="1" i="0" u="none" strike="noStrike" cap="none">
                <a:solidFill>
                  <a:srgbClr val="004D71"/>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2"/>
        <p:cNvGrpSpPr/>
        <p:nvPr/>
      </p:nvGrpSpPr>
      <p:grpSpPr>
        <a:xfrm>
          <a:off x="0" y="0"/>
          <a:ext cx="0" cy="0"/>
          <a:chOff x="0" y="0"/>
          <a:chExt cx="0" cy="0"/>
        </a:xfrm>
      </p:grpSpPr>
      <p:sp>
        <p:nvSpPr>
          <p:cNvPr id="153" name="Google Shape;153;p46"/>
          <p:cNvSpPr txBox="1">
            <a:spLocks noGrp="1"/>
          </p:cNvSpPr>
          <p:nvPr>
            <p:ph type="body" idx="1"/>
          </p:nvPr>
        </p:nvSpPr>
        <p:spPr>
          <a:xfrm>
            <a:off x="838200" y="1427747"/>
            <a:ext cx="10515600" cy="47493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4" name="Google Shape;154;p46"/>
          <p:cNvSpPr txBox="1">
            <a:spLocks noGrp="1"/>
          </p:cNvSpPr>
          <p:nvPr>
            <p:ph type="title"/>
          </p:nvPr>
        </p:nvSpPr>
        <p:spPr>
          <a:xfrm>
            <a:off x="838200" y="365125"/>
            <a:ext cx="10515600" cy="7956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006359"/>
              </a:buClr>
              <a:buSzPts val="3200"/>
              <a:buFont typeface="Arial"/>
              <a:buNone/>
              <a:defRPr sz="3200" b="1" i="0" u="none" strike="noStrike" cap="none">
                <a:solidFill>
                  <a:srgbClr val="0063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5" name="Google Shape;155;p46"/>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White Background">
  <p:cSld name="White Background">
    <p:spTree>
      <p:nvGrpSpPr>
        <p:cNvPr id="1" name="Shape 156"/>
        <p:cNvGrpSpPr/>
        <p:nvPr/>
      </p:nvGrpSpPr>
      <p:grpSpPr>
        <a:xfrm>
          <a:off x="0" y="0"/>
          <a:ext cx="0" cy="0"/>
          <a:chOff x="0" y="0"/>
          <a:chExt cx="0" cy="0"/>
        </a:xfrm>
      </p:grpSpPr>
      <p:sp>
        <p:nvSpPr>
          <p:cNvPr id="157" name="Google Shape;157;p47"/>
          <p:cNvSpPr txBox="1">
            <a:spLocks noGrp="1"/>
          </p:cNvSpPr>
          <p:nvPr>
            <p:ph type="body" idx="1"/>
          </p:nvPr>
        </p:nvSpPr>
        <p:spPr>
          <a:xfrm>
            <a:off x="838200" y="540913"/>
            <a:ext cx="10515600" cy="55845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8" name="Google Shape;158;p47"/>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ight Green Background">
  <p:cSld name="Light Green Background">
    <p:spTree>
      <p:nvGrpSpPr>
        <p:cNvPr id="1" name="Shape 159"/>
        <p:cNvGrpSpPr/>
        <p:nvPr/>
      </p:nvGrpSpPr>
      <p:grpSpPr>
        <a:xfrm>
          <a:off x="0" y="0"/>
          <a:ext cx="0" cy="0"/>
          <a:chOff x="0" y="0"/>
          <a:chExt cx="0" cy="0"/>
        </a:xfrm>
      </p:grpSpPr>
      <p:sp>
        <p:nvSpPr>
          <p:cNvPr id="160" name="Google Shape;160;p48"/>
          <p:cNvSpPr txBox="1">
            <a:spLocks noGrp="1"/>
          </p:cNvSpPr>
          <p:nvPr>
            <p:ph type="body" idx="1"/>
          </p:nvPr>
        </p:nvSpPr>
        <p:spPr>
          <a:xfrm>
            <a:off x="838200" y="540913"/>
            <a:ext cx="10515600" cy="55845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1" name="Google Shape;161;p48"/>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Copyright">
  <p:cSld name="End Copyright">
    <p:spTree>
      <p:nvGrpSpPr>
        <p:cNvPr id="1" name="Shape 162"/>
        <p:cNvGrpSpPr/>
        <p:nvPr/>
      </p:nvGrpSpPr>
      <p:grpSpPr>
        <a:xfrm>
          <a:off x="0" y="0"/>
          <a:ext cx="0" cy="0"/>
          <a:chOff x="0" y="0"/>
          <a:chExt cx="0" cy="0"/>
        </a:xfrm>
      </p:grpSpPr>
      <p:sp>
        <p:nvSpPr>
          <p:cNvPr id="163" name="Google Shape;163;p49"/>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4"/>
        <p:cNvGrpSpPr/>
        <p:nvPr/>
      </p:nvGrpSpPr>
      <p:grpSpPr>
        <a:xfrm>
          <a:off x="0" y="0"/>
          <a:ext cx="0" cy="0"/>
          <a:chOff x="0" y="0"/>
          <a:chExt cx="0" cy="0"/>
        </a:xfrm>
      </p:grpSpPr>
      <p:sp>
        <p:nvSpPr>
          <p:cNvPr id="165" name="Google Shape;165;p50"/>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6" name="Google Shape;166;p50"/>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7" name="Google Shape;167;p5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8" name="Google Shape;168;p50"/>
          <p:cNvSpPr txBox="1">
            <a:spLocks noGrp="1"/>
          </p:cNvSpPr>
          <p:nvPr>
            <p:ph type="ftr" idx="11"/>
          </p:nvPr>
        </p:nvSpPr>
        <p:spPr>
          <a:xfrm>
            <a:off x="4038599" y="6356350"/>
            <a:ext cx="7272867"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5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 Vines">
  <p:cSld name="Title and Content - Vines">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1" name="Google Shape;31;p24"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32" name="Google Shape;32;p2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33" name="Google Shape;33;p24"/>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8048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ernate Divider 3">
  <p:cSld name="Alternate Divider 3">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rgbClr val="3E4049"/>
              </a:buClr>
              <a:buSzPts val="2600"/>
              <a:buFont typeface="Lato"/>
              <a:buNone/>
              <a:defRPr sz="2600" b="0" i="0" u="none" strike="noStrike" cap="none">
                <a:solidFill>
                  <a:srgbClr val="3E4049"/>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6" name="Google Shape;36;p25"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37" name="Google Shape;37;p25"/>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lternate Title Slide">
  <p:cSld name="Alternate Title Slide">
    <p:bg>
      <p:bgPr>
        <a:solidFill>
          <a:schemeClr val="lt2"/>
        </a:solidFill>
        <a:effectLst/>
      </p:bgPr>
    </p:bg>
    <p:spTree>
      <p:nvGrpSpPr>
        <p:cNvPr id="1" name="Shape 38"/>
        <p:cNvGrpSpPr/>
        <p:nvPr/>
      </p:nvGrpSpPr>
      <p:grpSpPr>
        <a:xfrm>
          <a:off x="0" y="0"/>
          <a:ext cx="0" cy="0"/>
          <a:chOff x="0" y="0"/>
          <a:chExt cx="0" cy="0"/>
        </a:xfrm>
      </p:grpSpPr>
      <p:pic>
        <p:nvPicPr>
          <p:cNvPr id="39" name="Google Shape;39;p26" descr="A picture containing aircraft, balloon, transport&#10;&#10;Description automatically generated"/>
          <p:cNvPicPr preferRelativeResize="0"/>
          <p:nvPr/>
        </p:nvPicPr>
        <p:blipFill rotWithShape="1">
          <a:blip r:embed="rId2">
            <a:alphaModFix/>
          </a:blip>
          <a:srcRect/>
          <a:stretch/>
        </p:blipFill>
        <p:spPr>
          <a:xfrm>
            <a:off x="92364" y="0"/>
            <a:ext cx="12099636" cy="7864763"/>
          </a:xfrm>
          <a:prstGeom prst="rect">
            <a:avLst/>
          </a:prstGeom>
          <a:noFill/>
          <a:ln>
            <a:noFill/>
          </a:ln>
        </p:spPr>
      </p:pic>
      <p:sp>
        <p:nvSpPr>
          <p:cNvPr id="40" name="Google Shape;40;p26"/>
          <p:cNvSpPr txBox="1">
            <a:spLocks noGrp="1"/>
          </p:cNvSpPr>
          <p:nvPr>
            <p:ph type="ctrTitle"/>
          </p:nvPr>
        </p:nvSpPr>
        <p:spPr>
          <a:xfrm>
            <a:off x="2189018" y="971342"/>
            <a:ext cx="9144000" cy="115738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00A7E1"/>
              </a:buClr>
              <a:buSzPts val="4000"/>
              <a:buFont typeface="Lato"/>
              <a:buNone/>
              <a:defRPr sz="4000" b="1" i="0" u="none" strike="noStrike" cap="none">
                <a:solidFill>
                  <a:srgbClr val="00A7E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6"/>
          <p:cNvSpPr txBox="1">
            <a:spLocks noGrp="1"/>
          </p:cNvSpPr>
          <p:nvPr>
            <p:ph type="subTitle" idx="1"/>
          </p:nvPr>
        </p:nvSpPr>
        <p:spPr>
          <a:xfrm>
            <a:off x="2198255" y="2375389"/>
            <a:ext cx="5617500" cy="3957900"/>
          </a:xfrm>
          <a:prstGeom prst="rect">
            <a:avLst/>
          </a:prstGeom>
          <a:noFill/>
          <a:ln>
            <a:noFill/>
          </a:ln>
        </p:spPr>
        <p:txBody>
          <a:bodyPr spcFirstLastPara="1" wrap="square" lIns="91425" tIns="45700" rIns="91425" bIns="45700" anchor="t" anchorCtr="0">
            <a:normAutofit/>
          </a:bodyPr>
          <a:lstStyle>
            <a:lvl1pPr marR="0" lvl="0" algn="l" rtl="0">
              <a:lnSpc>
                <a:spcPct val="150000"/>
              </a:lnSpc>
              <a:spcBef>
                <a:spcPts val="0"/>
              </a:spcBef>
              <a:spcAft>
                <a:spcPts val="0"/>
              </a:spcAft>
              <a:buClr>
                <a:srgbClr val="163E62"/>
              </a:buClr>
              <a:buSzPts val="2800"/>
              <a:buFont typeface="Arial"/>
              <a:buNone/>
              <a:defRPr sz="2800" b="0" i="0" u="none" strike="noStrike" cap="none">
                <a:solidFill>
                  <a:srgbClr val="163E62"/>
                </a:solidFill>
                <a:latin typeface="Lato"/>
                <a:ea typeface="Lato"/>
                <a:cs typeface="Lato"/>
                <a:sym typeface="Lato"/>
              </a:defRPr>
            </a:lvl1pPr>
            <a:lvl2pPr marR="0" lvl="1"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42" name="Google Shape;42;p26" descr="A picture containing text, vector graphics&#10;&#10;Description automatically generated"/>
          <p:cNvPicPr preferRelativeResize="0"/>
          <p:nvPr/>
        </p:nvPicPr>
        <p:blipFill rotWithShape="1">
          <a:blip r:embed="rId3">
            <a:alphaModFix/>
          </a:blip>
          <a:srcRect/>
          <a:stretch/>
        </p:blipFill>
        <p:spPr>
          <a:xfrm>
            <a:off x="345199" y="430205"/>
            <a:ext cx="1605885" cy="2183685"/>
          </a:xfrm>
          <a:prstGeom prst="rect">
            <a:avLst/>
          </a:prstGeom>
          <a:noFill/>
          <a:ln>
            <a:noFill/>
          </a:ln>
        </p:spPr>
      </p:pic>
      <p:sp>
        <p:nvSpPr>
          <p:cNvPr id="43" name="Google Shape;43;p26"/>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Alternate Title Slide</a:t>
            </a:r>
            <a:endParaRPr sz="1400" b="0" i="0" u="none" strike="noStrike" cap="none">
              <a:solidFill>
                <a:srgbClr val="000000"/>
              </a:solidFill>
              <a:latin typeface="Arial"/>
              <a:ea typeface="Arial"/>
              <a:cs typeface="Arial"/>
              <a:sym typeface="Arial"/>
            </a:endParaRPr>
          </a:p>
        </p:txBody>
      </p:sp>
      <p:sp>
        <p:nvSpPr>
          <p:cNvPr id="44" name="Google Shape;44;p26"/>
          <p:cNvSpPr txBox="1">
            <a:spLocks noGrp="1"/>
          </p:cNvSpPr>
          <p:nvPr>
            <p:ph type="body" idx="2"/>
          </p:nvPr>
        </p:nvSpPr>
        <p:spPr>
          <a:xfrm>
            <a:off x="8210550" y="2375389"/>
            <a:ext cx="3099000" cy="3965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1" i="0" u="none" strike="noStrike" cap="none">
                <a:solidFill>
                  <a:schemeClr val="dk1"/>
                </a:solidFill>
                <a:latin typeface="Lato"/>
                <a:ea typeface="Lato"/>
                <a:cs typeface="Lato"/>
                <a:sym typeface="La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2pPr>
            <a:lvl3pPr marL="1371600" marR="0" lvl="2"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6"/>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ternate Title Slide 2">
  <p:cSld name="Alternate Title Slide 2">
    <p:bg>
      <p:bgPr>
        <a:solidFill>
          <a:srgbClr val="E7F1F1"/>
        </a:solidFill>
        <a:effectLst/>
      </p:bgPr>
    </p:bg>
    <p:spTree>
      <p:nvGrpSpPr>
        <p:cNvPr id="1" name="Shape 46"/>
        <p:cNvGrpSpPr/>
        <p:nvPr/>
      </p:nvGrpSpPr>
      <p:grpSpPr>
        <a:xfrm>
          <a:off x="0" y="0"/>
          <a:ext cx="0" cy="0"/>
          <a:chOff x="0" y="0"/>
          <a:chExt cx="0" cy="0"/>
        </a:xfrm>
      </p:grpSpPr>
      <p:sp>
        <p:nvSpPr>
          <p:cNvPr id="47" name="Google Shape;47;p27"/>
          <p:cNvSpPr txBox="1">
            <a:spLocks noGrp="1"/>
          </p:cNvSpPr>
          <p:nvPr>
            <p:ph type="ctrTitle"/>
          </p:nvPr>
        </p:nvSpPr>
        <p:spPr>
          <a:xfrm>
            <a:off x="2189018" y="971342"/>
            <a:ext cx="9144000" cy="115738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4BA6DE"/>
              </a:buClr>
              <a:buSzPts val="4000"/>
              <a:buFont typeface="Lato"/>
              <a:buNone/>
              <a:defRPr sz="4000" b="1" i="0" u="none" strike="noStrike" cap="none">
                <a:solidFill>
                  <a:srgbClr val="4BA6DE"/>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27"/>
          <p:cNvSpPr txBox="1">
            <a:spLocks noGrp="1"/>
          </p:cNvSpPr>
          <p:nvPr>
            <p:ph type="dt" idx="10"/>
          </p:nvPr>
        </p:nvSpPr>
        <p:spPr>
          <a:xfrm>
            <a:off x="2203298"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500" b="1" i="0" u="none" strike="noStrike" cap="none">
                <a:solidFill>
                  <a:srgbClr val="0082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9" name="Google Shape;49;p27" descr="A picture containing text, vector graphics&#10;&#10;Description automatically generated"/>
          <p:cNvPicPr preferRelativeResize="0"/>
          <p:nvPr/>
        </p:nvPicPr>
        <p:blipFill rotWithShape="1">
          <a:blip r:embed="rId2">
            <a:alphaModFix/>
          </a:blip>
          <a:srcRect/>
          <a:stretch/>
        </p:blipFill>
        <p:spPr>
          <a:xfrm>
            <a:off x="345199" y="430205"/>
            <a:ext cx="1605885" cy="2183685"/>
          </a:xfrm>
          <a:prstGeom prst="rect">
            <a:avLst/>
          </a:prstGeom>
          <a:noFill/>
          <a:ln>
            <a:noFill/>
          </a:ln>
        </p:spPr>
      </p:pic>
      <p:sp>
        <p:nvSpPr>
          <p:cNvPr id="50" name="Google Shape;50;p27"/>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Alternate Title Slide 2</a:t>
            </a:r>
            <a:endParaRPr sz="1400" b="0" i="0" u="none" strike="noStrike" cap="none">
              <a:solidFill>
                <a:srgbClr val="000000"/>
              </a:solidFill>
              <a:latin typeface="Arial"/>
              <a:ea typeface="Arial"/>
              <a:cs typeface="Arial"/>
              <a:sym typeface="Arial"/>
            </a:endParaRPr>
          </a:p>
        </p:txBody>
      </p:sp>
      <p:sp>
        <p:nvSpPr>
          <p:cNvPr id="51" name="Google Shape;51;p27"/>
          <p:cNvSpPr txBox="1">
            <a:spLocks noGrp="1"/>
          </p:cNvSpPr>
          <p:nvPr>
            <p:ph type="body" idx="1"/>
          </p:nvPr>
        </p:nvSpPr>
        <p:spPr>
          <a:xfrm>
            <a:off x="8210550" y="2367813"/>
            <a:ext cx="3099134" cy="39656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1" i="0" u="none" strike="noStrike" cap="none">
                <a:solidFill>
                  <a:schemeClr val="dk1"/>
                </a:solidFill>
                <a:latin typeface="Lato"/>
                <a:ea typeface="Lato"/>
                <a:cs typeface="Lato"/>
                <a:sym typeface="La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2pPr>
            <a:lvl3pPr marL="1371600" marR="0" lvl="2"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27"/>
          <p:cNvSpPr txBox="1">
            <a:spLocks noGrp="1"/>
          </p:cNvSpPr>
          <p:nvPr>
            <p:ph type="subTitle" idx="2"/>
          </p:nvPr>
        </p:nvSpPr>
        <p:spPr>
          <a:xfrm>
            <a:off x="2198255" y="2365764"/>
            <a:ext cx="5925467" cy="3958031"/>
          </a:xfrm>
          <a:prstGeom prst="rect">
            <a:avLst/>
          </a:prstGeom>
          <a:noFill/>
          <a:ln>
            <a:noFill/>
          </a:ln>
        </p:spPr>
        <p:txBody>
          <a:bodyPr spcFirstLastPara="1" wrap="square" lIns="91425" tIns="45700" rIns="91425" bIns="45700" anchor="t" anchorCtr="0">
            <a:normAutofit/>
          </a:bodyPr>
          <a:lstStyle>
            <a:lvl1pPr marR="0" lvl="0" algn="l" rtl="0">
              <a:lnSpc>
                <a:spcPct val="150000"/>
              </a:lnSpc>
              <a:spcBef>
                <a:spcPts val="0"/>
              </a:spcBef>
              <a:spcAft>
                <a:spcPts val="0"/>
              </a:spcAft>
              <a:buClr>
                <a:srgbClr val="163E62"/>
              </a:buClr>
              <a:buSzPts val="2800"/>
              <a:buFont typeface="Arial"/>
              <a:buNone/>
              <a:defRPr sz="2800" b="0" i="0" u="none" strike="noStrike" cap="none">
                <a:solidFill>
                  <a:srgbClr val="163E62"/>
                </a:solidFill>
                <a:latin typeface="Lato"/>
                <a:ea typeface="Lato"/>
                <a:cs typeface="Lato"/>
                <a:sym typeface="Lato"/>
              </a:defRPr>
            </a:lvl1pPr>
            <a:lvl2pPr marR="0" lvl="1"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3" name="Google Shape;53;p27"/>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 Equal - Vines">
  <p:cSld name="Two Columns - Equal - Vine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Google Shape;56;p28"/>
          <p:cNvSpPr txBox="1">
            <a:spLocks noGrp="1"/>
          </p:cNvSpPr>
          <p:nvPr>
            <p:ph type="body" idx="1"/>
          </p:nvPr>
        </p:nvSpPr>
        <p:spPr>
          <a:xfrm>
            <a:off x="1526320" y="1497975"/>
            <a:ext cx="46167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7" name="Google Shape;57;p28"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58" name="Google Shape;58;p28"/>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59" name="Google Shape;59;p28"/>
          <p:cNvSpPr txBox="1">
            <a:spLocks noGrp="1"/>
          </p:cNvSpPr>
          <p:nvPr>
            <p:ph type="body" idx="2"/>
          </p:nvPr>
        </p:nvSpPr>
        <p:spPr>
          <a:xfrm>
            <a:off x="6728945" y="1497975"/>
            <a:ext cx="46167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ontent - Vines Without Text">
  <p:cSld name="Title - Content - Vines Without Tex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1"/>
          <p:cNvSpPr txBox="1">
            <a:spLocks noGrp="1"/>
          </p:cNvSpPr>
          <p:nvPr>
            <p:ph type="body" idx="1"/>
          </p:nvPr>
        </p:nvSpPr>
        <p:spPr>
          <a:xfrm>
            <a:off x="1465374" y="1543403"/>
            <a:ext cx="4823666" cy="4789664"/>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31"/>
          <p:cNvSpPr txBox="1">
            <a:spLocks noGrp="1"/>
          </p:cNvSpPr>
          <p:nvPr>
            <p:ph type="body" idx="2"/>
          </p:nvPr>
        </p:nvSpPr>
        <p:spPr>
          <a:xfrm>
            <a:off x="6461760" y="1543404"/>
            <a:ext cx="4885118" cy="4800114"/>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6" name="Google Shape;76;p31"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77" name="Google Shape;77;p31"/>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 1/3 - 2/3 Vines Without Text">
  <p:cSld name="2 Col 1/3 - 2/3 Vines Without Text">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80" name="Google Shape;80;p32"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81" name="Google Shape;81;p32"/>
          <p:cNvSpPr txBox="1"/>
          <p:nvPr/>
        </p:nvSpPr>
        <p:spPr>
          <a:xfrm>
            <a:off x="6490252" y="6504892"/>
            <a:ext cx="4856259"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82" name="Google Shape;82;p32"/>
          <p:cNvSpPr txBox="1">
            <a:spLocks noGrp="1"/>
          </p:cNvSpPr>
          <p:nvPr>
            <p:ph type="body" idx="1"/>
          </p:nvPr>
        </p:nvSpPr>
        <p:spPr>
          <a:xfrm>
            <a:off x="5453349" y="1524000"/>
            <a:ext cx="58935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32"/>
          <p:cNvSpPr>
            <a:spLocks noGrp="1"/>
          </p:cNvSpPr>
          <p:nvPr>
            <p:ph type="pic" idx="2"/>
          </p:nvPr>
        </p:nvSpPr>
        <p:spPr>
          <a:xfrm>
            <a:off x="1629500" y="1524000"/>
            <a:ext cx="3657600" cy="48921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ngle Column Alt - Leaf Cluster">
  <p:cSld name="Single Column Alt - Leaf Cluster">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34"/>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 name="Google Shape;92;p34"/>
          <p:cNvSpPr txBox="1">
            <a:spLocks noGrp="1"/>
          </p:cNvSpPr>
          <p:nvPr>
            <p:ph type="body" idx="1"/>
          </p:nvPr>
        </p:nvSpPr>
        <p:spPr>
          <a:xfrm>
            <a:off x="904568" y="1576880"/>
            <a:ext cx="10449232" cy="4782814"/>
          </a:xfrm>
          <a:prstGeom prst="rect">
            <a:avLst/>
          </a:prstGeom>
          <a:noFill/>
          <a:ln>
            <a:noFill/>
          </a:ln>
        </p:spPr>
        <p:txBody>
          <a:bodyPr spcFirstLastPara="1" wrap="square" lIns="91425" tIns="45700" rIns="91425" bIns="45700" anchor="t" anchorCtr="0">
            <a:noAutofit/>
          </a:bodyPr>
          <a:lstStyle>
            <a:lvl1pPr marL="457200" marR="0" lvl="0" indent="-433069" algn="l" rtl="0">
              <a:lnSpc>
                <a:spcPct val="100000"/>
              </a:lnSpc>
              <a:spcBef>
                <a:spcPts val="1000"/>
              </a:spcBef>
              <a:spcAft>
                <a:spcPts val="0"/>
              </a:spcAft>
              <a:buClr>
                <a:srgbClr val="00A7E1"/>
              </a:buClr>
              <a:buSzPts val="3220"/>
              <a:buFont typeface="Noto Sans Symbols"/>
              <a:buChar char="▪"/>
              <a:defRPr sz="2800" b="0" i="0" u="none" strike="noStrike" cap="none">
                <a:solidFill>
                  <a:schemeClr val="dk1"/>
                </a:solidFill>
                <a:latin typeface="Lato"/>
                <a:ea typeface="Lato"/>
                <a:cs typeface="Lato"/>
                <a:sym typeface="Lato"/>
              </a:defRPr>
            </a:lvl1pPr>
            <a:lvl2pPr marL="914400" marR="0" lvl="1" indent="-403860" algn="l" rtl="0">
              <a:lnSpc>
                <a:spcPct val="90000"/>
              </a:lnSpc>
              <a:spcBef>
                <a:spcPts val="500"/>
              </a:spcBef>
              <a:spcAft>
                <a:spcPts val="0"/>
              </a:spcAft>
              <a:buClr>
                <a:srgbClr val="00A7E1"/>
              </a:buClr>
              <a:buSzPts val="276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rgbClr val="00A7E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3" name="Google Shape;93;p34"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94" name="Google Shape;94;p3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8">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ftr" idx="11"/>
          </p:nvPr>
        </p:nvSpPr>
        <p:spPr>
          <a:xfrm>
            <a:off x="4038599" y="6356350"/>
            <a:ext cx="7272867"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700" b="0" i="0" u="none" strike="noStrike" cap="none">
                <a:solidFill>
                  <a:srgbClr val="7F7F7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9" r:id="rId7"/>
    <p:sldLayoutId id="2147483660"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a:spLocks noGrp="1"/>
          </p:cNvSpPr>
          <p:nvPr>
            <p:ph type="ctrTitle"/>
          </p:nvPr>
        </p:nvSpPr>
        <p:spPr>
          <a:xfrm>
            <a:off x="-217714" y="4648199"/>
            <a:ext cx="12409714" cy="156972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4BA6DE"/>
              </a:buClr>
              <a:buSzPct val="143369"/>
              <a:buFont typeface="Lato"/>
              <a:buNone/>
            </a:pPr>
            <a:r>
              <a:rPr lang="en-US" dirty="0"/>
              <a:t>Decision tree – a machine learning method to solve classification problems</a:t>
            </a:r>
            <a:br>
              <a:rPr lang="en-US" dirty="0"/>
            </a:br>
            <a:r>
              <a:rPr lang="en-US" sz="3100" b="0" dirty="0">
                <a:solidFill>
                  <a:schemeClr val="dk1"/>
                </a:solidFill>
              </a:rPr>
              <a:t>Mai </a:t>
            </a:r>
            <a:r>
              <a:rPr lang="en-US" sz="3100" b="0">
                <a:solidFill>
                  <a:schemeClr val="dk1"/>
                </a:solidFill>
              </a:rPr>
              <a:t>Anh Bui</a:t>
            </a:r>
            <a:endParaRPr sz="3100" b="0" dirty="0">
              <a:solidFill>
                <a:schemeClr val="dk1"/>
              </a:solidFill>
            </a:endParaRPr>
          </a:p>
        </p:txBody>
      </p:sp>
      <p:sp>
        <p:nvSpPr>
          <p:cNvPr id="176" name="Google Shape;176;p1"/>
          <p:cNvSpPr txBox="1">
            <a:spLocks noGrp="1"/>
          </p:cNvSpPr>
          <p:nvPr>
            <p:ph type="dt" idx="10"/>
          </p:nvPr>
        </p:nvSpPr>
        <p:spPr>
          <a:xfrm>
            <a:off x="4771008" y="6356350"/>
            <a:ext cx="2743200" cy="365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01/26/2023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4FDC02-8B95-49F2-B27C-E57F985C88E4}"/>
              </a:ext>
            </a:extLst>
          </p:cNvPr>
          <p:cNvSpPr>
            <a:spLocks noGrp="1"/>
          </p:cNvSpPr>
          <p:nvPr>
            <p:ph type="body" idx="1"/>
          </p:nvPr>
        </p:nvSpPr>
        <p:spPr>
          <a:xfrm>
            <a:off x="836612" y="1048964"/>
            <a:ext cx="5157787" cy="795130"/>
          </a:xfrm>
        </p:spPr>
        <p:txBody>
          <a:bodyPr/>
          <a:lstStyle/>
          <a:p>
            <a:pPr algn="ctr"/>
            <a:r>
              <a:rPr lang="en-US" sz="3200" b="1" dirty="0">
                <a:solidFill>
                  <a:schemeClr val="accent5"/>
                </a:solidFill>
                <a:latin typeface="Lato"/>
                <a:ea typeface="Lato"/>
                <a:cs typeface="Lato"/>
                <a:sym typeface="Lato"/>
              </a:rPr>
              <a:t>Unsupervised Learning</a:t>
            </a:r>
            <a:endParaRPr lang="en-US" dirty="0">
              <a:solidFill>
                <a:schemeClr val="accent5"/>
              </a:solidFill>
            </a:endParaRPr>
          </a:p>
        </p:txBody>
      </p:sp>
      <p:sp>
        <p:nvSpPr>
          <p:cNvPr id="3" name="Text Placeholder 2">
            <a:extLst>
              <a:ext uri="{FF2B5EF4-FFF2-40B4-BE49-F238E27FC236}">
                <a16:creationId xmlns:a16="http://schemas.microsoft.com/office/drawing/2014/main" id="{C679FA22-9D3A-435E-9EC4-7F5E1C0537A2}"/>
              </a:ext>
            </a:extLst>
          </p:cNvPr>
          <p:cNvSpPr>
            <a:spLocks noGrp="1"/>
          </p:cNvSpPr>
          <p:nvPr>
            <p:ph type="body" idx="2"/>
          </p:nvPr>
        </p:nvSpPr>
        <p:spPr>
          <a:xfrm>
            <a:off x="839788" y="1917526"/>
            <a:ext cx="5157787" cy="4051559"/>
          </a:xfrm>
        </p:spPr>
        <p:txBody>
          <a:bodyPr>
            <a:normAutofit lnSpcReduction="10000"/>
          </a:bodyPr>
          <a:lstStyle/>
          <a:p>
            <a:pPr>
              <a:buClr>
                <a:schemeClr val="accent5"/>
              </a:buClr>
              <a:buFont typeface="Wingdings" panose="05000000000000000000" pitchFamily="2" charset="2"/>
              <a:buChar char="§"/>
            </a:pPr>
            <a:r>
              <a:rPr lang="en-US" sz="2400" dirty="0">
                <a:solidFill>
                  <a:srgbClr val="000000"/>
                </a:solidFill>
                <a:effectLst/>
                <a:latin typeface="Lato" panose="020F0502020204030203" pitchFamily="34" charset="0"/>
                <a:ea typeface="Lato" panose="020F0502020204030203" pitchFamily="34" charset="0"/>
                <a:cs typeface="Lato" panose="020F0502020204030203" pitchFamily="34" charset="0"/>
              </a:rPr>
              <a:t>These algorithms discover hidden patterns or data groupings without the need for human intervention, analyze and cluster </a:t>
            </a:r>
            <a:r>
              <a:rPr lang="en-US" sz="2400" b="1" dirty="0">
                <a:solidFill>
                  <a:srgbClr val="000000"/>
                </a:solidFill>
                <a:effectLst/>
                <a:latin typeface="Lato" panose="020F0502020204030203" pitchFamily="34" charset="0"/>
                <a:ea typeface="Lato" panose="020F0502020204030203" pitchFamily="34" charset="0"/>
                <a:cs typeface="Lato" panose="020F0502020204030203" pitchFamily="34" charset="0"/>
              </a:rPr>
              <a:t>unlabeled </a:t>
            </a:r>
            <a:r>
              <a:rPr lang="en-US" sz="2400" dirty="0">
                <a:solidFill>
                  <a:srgbClr val="000000"/>
                </a:solidFill>
                <a:effectLst/>
                <a:latin typeface="Lato" panose="020F0502020204030203" pitchFamily="34" charset="0"/>
                <a:ea typeface="Lato" panose="020F0502020204030203" pitchFamily="34" charset="0"/>
                <a:cs typeface="Lato" panose="020F0502020204030203" pitchFamily="34" charset="0"/>
              </a:rPr>
              <a:t>datasets</a:t>
            </a:r>
          </a:p>
          <a:p>
            <a:pPr>
              <a:buClr>
                <a:schemeClr val="accent5"/>
              </a:buClr>
              <a:buFont typeface="Wingdings" panose="05000000000000000000" pitchFamily="2" charset="2"/>
              <a:buChar char="§"/>
            </a:pPr>
            <a:r>
              <a:rPr lang="en-US" sz="2400" dirty="0">
                <a:latin typeface="Lato" panose="020F0502020204030203" pitchFamily="34" charset="0"/>
                <a:ea typeface="Lato" panose="020F0502020204030203" pitchFamily="34" charset="0"/>
                <a:cs typeface="Lato" panose="020F0502020204030203" pitchFamily="34" charset="0"/>
              </a:rPr>
              <a:t>Clustering: </a:t>
            </a:r>
            <a:r>
              <a:rPr lang="en-US" sz="2400" dirty="0">
                <a:solidFill>
                  <a:srgbClr val="000000"/>
                </a:solidFill>
                <a:effectLst/>
                <a:latin typeface="Lato" panose="020F0502020204030203" pitchFamily="34" charset="0"/>
                <a:ea typeface="Lato" panose="020F0502020204030203" pitchFamily="34" charset="0"/>
                <a:cs typeface="Lato" panose="020F0502020204030203" pitchFamily="34" charset="0"/>
              </a:rPr>
              <a:t>a data mining technique which groups unlabeled data based on their similarities or differences</a:t>
            </a:r>
          </a:p>
          <a:p>
            <a:pPr>
              <a:buClr>
                <a:schemeClr val="accent5"/>
              </a:buClr>
              <a:buFont typeface="Wingdings" panose="05000000000000000000" pitchFamily="2" charset="2"/>
              <a:buChar char="§"/>
            </a:pPr>
            <a:r>
              <a:rPr lang="en-US" sz="2400" dirty="0">
                <a:latin typeface="Lato" panose="020F0502020204030203" pitchFamily="34" charset="0"/>
                <a:ea typeface="Lato" panose="020F0502020204030203" pitchFamily="34" charset="0"/>
                <a:cs typeface="Lato" panose="020F0502020204030203" pitchFamily="34" charset="0"/>
              </a:rPr>
              <a:t>Principal Component Analysis is an unsupervised learning and clustering method</a:t>
            </a:r>
          </a:p>
        </p:txBody>
      </p:sp>
      <p:sp>
        <p:nvSpPr>
          <p:cNvPr id="4" name="Text Placeholder 3">
            <a:extLst>
              <a:ext uri="{FF2B5EF4-FFF2-40B4-BE49-F238E27FC236}">
                <a16:creationId xmlns:a16="http://schemas.microsoft.com/office/drawing/2014/main" id="{1BB52544-F38E-43A7-A223-D8CF4E1B07E4}"/>
              </a:ext>
            </a:extLst>
          </p:cNvPr>
          <p:cNvSpPr>
            <a:spLocks noGrp="1"/>
          </p:cNvSpPr>
          <p:nvPr>
            <p:ph type="body" idx="3"/>
          </p:nvPr>
        </p:nvSpPr>
        <p:spPr>
          <a:xfrm>
            <a:off x="6096000" y="1028700"/>
            <a:ext cx="5183188" cy="795130"/>
          </a:xfrm>
        </p:spPr>
        <p:txBody>
          <a:bodyPr/>
          <a:lstStyle/>
          <a:p>
            <a:pPr algn="ctr"/>
            <a:r>
              <a:rPr lang="en-US" dirty="0">
                <a:solidFill>
                  <a:schemeClr val="accent5"/>
                </a:solidFill>
                <a:latin typeface="Lato"/>
                <a:ea typeface="Lato"/>
                <a:cs typeface="Lato"/>
                <a:sym typeface="Lato"/>
              </a:rPr>
              <a:t>Supervised Learning</a:t>
            </a:r>
            <a:endParaRPr lang="en-US" dirty="0">
              <a:solidFill>
                <a:schemeClr val="accent5"/>
              </a:solidFill>
            </a:endParaRPr>
          </a:p>
        </p:txBody>
      </p:sp>
      <p:sp>
        <p:nvSpPr>
          <p:cNvPr id="5" name="Text Placeholder 4">
            <a:extLst>
              <a:ext uri="{FF2B5EF4-FFF2-40B4-BE49-F238E27FC236}">
                <a16:creationId xmlns:a16="http://schemas.microsoft.com/office/drawing/2014/main" id="{2C690254-6EE0-4921-BFFF-FE9E2E6BA9A0}"/>
              </a:ext>
            </a:extLst>
          </p:cNvPr>
          <p:cNvSpPr>
            <a:spLocks noGrp="1"/>
          </p:cNvSpPr>
          <p:nvPr>
            <p:ph type="body" idx="4"/>
          </p:nvPr>
        </p:nvSpPr>
        <p:spPr>
          <a:xfrm>
            <a:off x="6172200" y="1917526"/>
            <a:ext cx="5183188" cy="4051559"/>
          </a:xfrm>
        </p:spPr>
        <p:txBody>
          <a:bodyPr>
            <a:noAutofit/>
          </a:bodyPr>
          <a:lstStyle/>
          <a:p>
            <a:pPr>
              <a:buClr>
                <a:schemeClr val="accent5"/>
              </a:buClr>
              <a:buFont typeface="Wingdings" panose="05000000000000000000" pitchFamily="2" charset="2"/>
              <a:buChar char="§"/>
            </a:pPr>
            <a:r>
              <a:rPr lang="en-US" sz="2400" dirty="0">
                <a:latin typeface="Lato" panose="020F0502020204030203" pitchFamily="34" charset="0"/>
                <a:ea typeface="Lato" panose="020F0502020204030203" pitchFamily="34" charset="0"/>
                <a:cs typeface="Lato" panose="020F0502020204030203" pitchFamily="34" charset="0"/>
              </a:rPr>
              <a:t>These algorithms use</a:t>
            </a:r>
            <a:r>
              <a:rPr lang="en-US" sz="240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2400" b="1" dirty="0">
                <a:solidFill>
                  <a:srgbClr val="000000"/>
                </a:solidFill>
                <a:effectLst/>
                <a:latin typeface="Lato" panose="020F0502020204030203" pitchFamily="34" charset="0"/>
                <a:ea typeface="Lato" panose="020F0502020204030203" pitchFamily="34" charset="0"/>
                <a:cs typeface="Lato" panose="020F0502020204030203" pitchFamily="34" charset="0"/>
              </a:rPr>
              <a:t>labeled</a:t>
            </a:r>
            <a:r>
              <a:rPr lang="en-US" sz="2400" dirty="0">
                <a:solidFill>
                  <a:srgbClr val="000000"/>
                </a:solidFill>
                <a:effectLst/>
                <a:latin typeface="Lato" panose="020F0502020204030203" pitchFamily="34" charset="0"/>
                <a:ea typeface="Lato" panose="020F0502020204030203" pitchFamily="34" charset="0"/>
                <a:cs typeface="Lato" panose="020F0502020204030203" pitchFamily="34" charset="0"/>
              </a:rPr>
              <a:t> datasets to train algorithms to classify data or predict outcomes accurately</a:t>
            </a:r>
          </a:p>
          <a:p>
            <a:pPr>
              <a:buClr>
                <a:schemeClr val="accent5"/>
              </a:buClr>
              <a:buFont typeface="Wingdings" panose="05000000000000000000" pitchFamily="2" charset="2"/>
              <a:buChar char="§"/>
            </a:pPr>
            <a:r>
              <a:rPr lang="en-US" sz="2400" dirty="0">
                <a:latin typeface="Lato" panose="020F0502020204030203" pitchFamily="34" charset="0"/>
                <a:ea typeface="Lato" panose="020F0502020204030203" pitchFamily="34" charset="0"/>
                <a:cs typeface="Lato" panose="020F0502020204030203" pitchFamily="34" charset="0"/>
              </a:rPr>
              <a:t>Classification: </a:t>
            </a:r>
            <a:r>
              <a:rPr lang="en-US" sz="2400" spc="10" dirty="0">
                <a:solidFill>
                  <a:srgbClr val="000000"/>
                </a:solidFill>
                <a:effectLst/>
                <a:latin typeface="Lato" panose="020F0502020204030203" pitchFamily="34" charset="0"/>
                <a:ea typeface="Lato" panose="020F0502020204030203" pitchFamily="34" charset="0"/>
                <a:cs typeface="Lato" panose="020F0502020204030203" pitchFamily="34" charset="0"/>
              </a:rPr>
              <a:t>draws conclusions on how entities should be labeled or defined, uses an algorithm to accurately assign test data into specific categories</a:t>
            </a:r>
          </a:p>
          <a:p>
            <a:pPr>
              <a:buClr>
                <a:schemeClr val="accent5"/>
              </a:buClr>
              <a:buFont typeface="Wingdings" panose="05000000000000000000" pitchFamily="2" charset="2"/>
              <a:buChar char="§"/>
            </a:pPr>
            <a:r>
              <a:rPr lang="en-US" sz="2400" dirty="0">
                <a:latin typeface="Lato" panose="020F0502020204030203" pitchFamily="34" charset="0"/>
                <a:ea typeface="Lato" panose="020F0502020204030203" pitchFamily="34" charset="0"/>
                <a:cs typeface="Lato" panose="020F0502020204030203" pitchFamily="34" charset="0"/>
              </a:rPr>
              <a:t>Decision tree is a supervised learning and classification method</a:t>
            </a:r>
          </a:p>
        </p:txBody>
      </p:sp>
      <p:sp>
        <p:nvSpPr>
          <p:cNvPr id="6" name="Title 5">
            <a:extLst>
              <a:ext uri="{FF2B5EF4-FFF2-40B4-BE49-F238E27FC236}">
                <a16:creationId xmlns:a16="http://schemas.microsoft.com/office/drawing/2014/main" id="{60C3FF94-920D-472A-8D30-50E92C7B8E3C}"/>
              </a:ext>
            </a:extLst>
          </p:cNvPr>
          <p:cNvSpPr>
            <a:spLocks noGrp="1"/>
          </p:cNvSpPr>
          <p:nvPr>
            <p:ph type="title"/>
          </p:nvPr>
        </p:nvSpPr>
        <p:spPr/>
        <p:txBody>
          <a:bodyPr>
            <a:normAutofit/>
          </a:bodyPr>
          <a:lstStyle/>
          <a:p>
            <a:r>
              <a:rPr lang="en-US" sz="3600" b="1" dirty="0">
                <a:solidFill>
                  <a:schemeClr val="accent3"/>
                </a:solidFill>
                <a:latin typeface="Lato"/>
                <a:ea typeface="Lato"/>
                <a:cs typeface="Lato"/>
                <a:sym typeface="Lato"/>
              </a:rPr>
              <a:t>Unsupervised versus Supervised Machine Learning</a:t>
            </a:r>
            <a:endParaRPr lang="en-US" sz="3600" dirty="0"/>
          </a:p>
        </p:txBody>
      </p:sp>
    </p:spTree>
    <p:extLst>
      <p:ext uri="{BB962C8B-B14F-4D97-AF65-F5344CB8AC3E}">
        <p14:creationId xmlns:p14="http://schemas.microsoft.com/office/powerpoint/2010/main" val="302182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4"/>
          <p:cNvSpPr txBox="1">
            <a:spLocks noGrp="1"/>
          </p:cNvSpPr>
          <p:nvPr>
            <p:ph type="title"/>
          </p:nvPr>
        </p:nvSpPr>
        <p:spPr>
          <a:xfrm>
            <a:off x="314326" y="1"/>
            <a:ext cx="11630024" cy="10311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45A78F"/>
              </a:buClr>
              <a:buSzPts val="3600"/>
              <a:buFont typeface="Lato"/>
              <a:buNone/>
            </a:pPr>
            <a:r>
              <a:rPr lang="en-US" sz="3200" dirty="0"/>
              <a:t>Benefits of the decision tree method </a:t>
            </a:r>
            <a:br>
              <a:rPr lang="en-US" sz="3200" dirty="0"/>
            </a:br>
            <a:r>
              <a:rPr lang="en-US" sz="3200" dirty="0"/>
              <a:t>compared to the PCA method</a:t>
            </a:r>
            <a:endParaRPr sz="3200" dirty="0"/>
          </a:p>
        </p:txBody>
      </p:sp>
      <p:sp>
        <p:nvSpPr>
          <p:cNvPr id="381" name="Google Shape;381;p14"/>
          <p:cNvSpPr txBox="1">
            <a:spLocks noGrp="1"/>
          </p:cNvSpPr>
          <p:nvPr>
            <p:ph type="body" idx="1"/>
          </p:nvPr>
        </p:nvSpPr>
        <p:spPr>
          <a:xfrm>
            <a:off x="685800" y="828676"/>
            <a:ext cx="11506199" cy="5564400"/>
          </a:xfrm>
          <a:prstGeom prst="rect">
            <a:avLst/>
          </a:prstGeom>
          <a:noFill/>
          <a:ln>
            <a:noFill/>
          </a:ln>
        </p:spPr>
        <p:txBody>
          <a:bodyPr spcFirstLastPara="1" wrap="square" lIns="91425" tIns="45700" rIns="91425" bIns="45700" anchor="t" anchorCtr="0">
            <a:noAutofit/>
          </a:bodyPr>
          <a:lstStyle/>
          <a:p>
            <a:pPr>
              <a:buClr>
                <a:schemeClr val="accent3"/>
              </a:buClr>
              <a:buSzPct val="90000"/>
            </a:pPr>
            <a:r>
              <a:rPr lang="en-US" sz="2800" dirty="0"/>
              <a:t>The decision tree detects the most important and interpretable measures when given hundreds of input measures</a:t>
            </a:r>
          </a:p>
          <a:p>
            <a:pPr>
              <a:buClr>
                <a:schemeClr val="accent3"/>
              </a:buClr>
              <a:buSzPct val="90000"/>
            </a:pPr>
            <a:r>
              <a:rPr lang="en-US" sz="2800" dirty="0"/>
              <a:t>There are advanced decision tree models, such as the random forest and </a:t>
            </a:r>
            <a:r>
              <a:rPr lang="en-US" sz="2800" dirty="0" err="1"/>
              <a:t>XGBoost</a:t>
            </a:r>
            <a:r>
              <a:rPr lang="en-US" sz="2800" dirty="0"/>
              <a:t>, to give robust results</a:t>
            </a:r>
          </a:p>
          <a:p>
            <a:pPr>
              <a:buClr>
                <a:schemeClr val="accent3"/>
              </a:buClr>
              <a:buSzPct val="90000"/>
            </a:pPr>
            <a:r>
              <a:rPr lang="en-US" sz="2800" dirty="0"/>
              <a:t>The decision tree can reproduce classification rules of external sources with a high accuracy rate, without the need for internal information</a:t>
            </a:r>
          </a:p>
          <a:p>
            <a:pPr>
              <a:buClr>
                <a:schemeClr val="accent3"/>
              </a:buClr>
              <a:buSzPct val="90000"/>
            </a:pPr>
            <a:r>
              <a:rPr lang="en-US" sz="2800" dirty="0"/>
              <a:t>The decision tree method illustrates that an institution can reach its goal through multiple paths</a:t>
            </a:r>
          </a:p>
          <a:p>
            <a:pPr>
              <a:buClr>
                <a:schemeClr val="accent3"/>
              </a:buClr>
              <a:buSzPct val="90000"/>
            </a:pPr>
            <a:r>
              <a:rPr lang="en-US" sz="2800" dirty="0"/>
              <a:t>The decision tree method retains the development over time of educational institutions</a:t>
            </a:r>
          </a:p>
          <a:p>
            <a:pPr>
              <a:buClr>
                <a:schemeClr val="accent3"/>
              </a:buClr>
              <a:buSzPct val="90000"/>
            </a:pPr>
            <a:endParaRPr lang="en-US" sz="2800" dirty="0"/>
          </a:p>
          <a:p>
            <a:pPr>
              <a:buClr>
                <a:schemeClr val="accent3"/>
              </a:buClr>
              <a:buSzPct val="90000"/>
            </a:pPr>
            <a:endParaRPr sz="3200" dirty="0"/>
          </a:p>
        </p:txBody>
      </p:sp>
    </p:spTree>
    <p:extLst>
      <p:ext uri="{BB962C8B-B14F-4D97-AF65-F5344CB8AC3E}">
        <p14:creationId xmlns:p14="http://schemas.microsoft.com/office/powerpoint/2010/main" val="6213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
          <p:cNvSpPr txBox="1">
            <a:spLocks noGrp="1"/>
          </p:cNvSpPr>
          <p:nvPr>
            <p:ph type="body" idx="1"/>
          </p:nvPr>
        </p:nvSpPr>
        <p:spPr>
          <a:xfrm>
            <a:off x="839788" y="1304818"/>
            <a:ext cx="10514012" cy="4664267"/>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p:txBody>
      </p:sp>
      <p:sp>
        <p:nvSpPr>
          <p:cNvPr id="246" name="Google Shape;246;p6"/>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247" name="Google Shape;247;p6"/>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94F"/>
              </a:buClr>
              <a:buSzPts val="1800"/>
              <a:buNone/>
            </a:pPr>
            <a:r>
              <a:rPr lang="en-US" sz="3000" b="1" dirty="0">
                <a:solidFill>
                  <a:schemeClr val="accent3"/>
                </a:solidFill>
                <a:latin typeface="Lato"/>
                <a:ea typeface="Lato"/>
                <a:cs typeface="Lato"/>
                <a:sym typeface="Lato"/>
              </a:rPr>
              <a:t>Clustering R1 and R2</a:t>
            </a:r>
            <a:endParaRPr dirty="0"/>
          </a:p>
        </p:txBody>
      </p:sp>
      <p:pic>
        <p:nvPicPr>
          <p:cNvPr id="5" name="Picture 4">
            <a:extLst>
              <a:ext uri="{FF2B5EF4-FFF2-40B4-BE49-F238E27FC236}">
                <a16:creationId xmlns:a16="http://schemas.microsoft.com/office/drawing/2014/main" id="{B3995491-9D52-4473-B853-88622D4CD5FA}"/>
              </a:ext>
            </a:extLst>
          </p:cNvPr>
          <p:cNvPicPr>
            <a:picLocks noChangeAspect="1"/>
          </p:cNvPicPr>
          <p:nvPr/>
        </p:nvPicPr>
        <p:blipFill>
          <a:blip r:embed="rId3"/>
          <a:stretch>
            <a:fillRect/>
          </a:stretch>
        </p:blipFill>
        <p:spPr>
          <a:xfrm>
            <a:off x="838200" y="1114425"/>
            <a:ext cx="7131424" cy="4953000"/>
          </a:xfrm>
          <a:prstGeom prst="rect">
            <a:avLst/>
          </a:prstGeom>
        </p:spPr>
      </p:pic>
      <p:pic>
        <p:nvPicPr>
          <p:cNvPr id="11" name="Picture 10">
            <a:extLst>
              <a:ext uri="{FF2B5EF4-FFF2-40B4-BE49-F238E27FC236}">
                <a16:creationId xmlns:a16="http://schemas.microsoft.com/office/drawing/2014/main" id="{EB88CF11-D1CE-4045-BC80-1B1E75E5640C}"/>
              </a:ext>
            </a:extLst>
          </p:cNvPr>
          <p:cNvPicPr>
            <a:picLocks noChangeAspect="1"/>
          </p:cNvPicPr>
          <p:nvPr/>
        </p:nvPicPr>
        <p:blipFill>
          <a:blip r:embed="rId4"/>
          <a:stretch>
            <a:fillRect/>
          </a:stretch>
        </p:blipFill>
        <p:spPr>
          <a:xfrm>
            <a:off x="7924800" y="790575"/>
            <a:ext cx="4267200" cy="5133975"/>
          </a:xfrm>
          <a:prstGeom prst="rect">
            <a:avLst/>
          </a:prstGeom>
        </p:spPr>
      </p:pic>
    </p:spTree>
    <p:extLst>
      <p:ext uri="{BB962C8B-B14F-4D97-AF65-F5344CB8AC3E}">
        <p14:creationId xmlns:p14="http://schemas.microsoft.com/office/powerpoint/2010/main" val="271130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Machine learning process</a:t>
            </a:r>
            <a:endParaRPr dirty="0"/>
          </a:p>
        </p:txBody>
      </p:sp>
      <p:sp>
        <p:nvSpPr>
          <p:cNvPr id="6" name="Text Placeholder 5">
            <a:extLst>
              <a:ext uri="{FF2B5EF4-FFF2-40B4-BE49-F238E27FC236}">
                <a16:creationId xmlns:a16="http://schemas.microsoft.com/office/drawing/2014/main" id="{105CB809-4391-4F68-B19B-258BE6343747}"/>
              </a:ext>
            </a:extLst>
          </p:cNvPr>
          <p:cNvSpPr>
            <a:spLocks noGrp="1"/>
          </p:cNvSpPr>
          <p:nvPr>
            <p:ph type="body" idx="1"/>
          </p:nvPr>
        </p:nvSpPr>
        <p:spPr/>
        <p:txBody>
          <a:bodyPr/>
          <a:lstStyle/>
          <a:p>
            <a:endParaRPr lang="en-US"/>
          </a:p>
        </p:txBody>
      </p:sp>
      <p:graphicFrame>
        <p:nvGraphicFramePr>
          <p:cNvPr id="11" name="Diagram 10">
            <a:extLst>
              <a:ext uri="{FF2B5EF4-FFF2-40B4-BE49-F238E27FC236}">
                <a16:creationId xmlns:a16="http://schemas.microsoft.com/office/drawing/2014/main" id="{F071AC83-822B-4DCA-873C-3F69186F7728}"/>
              </a:ext>
            </a:extLst>
          </p:cNvPr>
          <p:cNvGraphicFramePr/>
          <p:nvPr>
            <p:extLst>
              <p:ext uri="{D42A27DB-BD31-4B8C-83A1-F6EECF244321}">
                <p14:modId xmlns:p14="http://schemas.microsoft.com/office/powerpoint/2010/main" val="3447807174"/>
              </p:ext>
            </p:extLst>
          </p:nvPr>
        </p:nvGraphicFramePr>
        <p:xfrm>
          <a:off x="712694" y="696912"/>
          <a:ext cx="11479306" cy="5501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35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1"/>
          <p:cNvSpPr txBox="1">
            <a:spLocks noGrp="1"/>
          </p:cNvSpPr>
          <p:nvPr>
            <p:ph type="body" idx="1"/>
          </p:nvPr>
        </p:nvSpPr>
        <p:spPr>
          <a:xfrm>
            <a:off x="1127760" y="1028699"/>
            <a:ext cx="10195560" cy="4023747"/>
          </a:xfrm>
          <a:prstGeom prst="rect">
            <a:avLst/>
          </a:prstGeom>
          <a:noFill/>
          <a:ln>
            <a:noFill/>
          </a:ln>
        </p:spPr>
        <p:txBody>
          <a:bodyPr spcFirstLastPara="1" wrap="square" lIns="91425" tIns="45700" rIns="91425" bIns="45700" anchor="b" anchorCtr="0">
            <a:noAutofit/>
          </a:bodyPr>
          <a:lstStyle/>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800" b="0" dirty="0">
                <a:solidFill>
                  <a:schemeClr val="dk1"/>
                </a:solidFill>
                <a:latin typeface="Lato"/>
                <a:ea typeface="Lato"/>
                <a:cs typeface="Lato"/>
                <a:sym typeface="Lato"/>
              </a:rPr>
              <a:t>Given historical data, we can determine the input measures that are important to the accurate classification. </a:t>
            </a:r>
            <a:endParaRPr dirty="0"/>
          </a:p>
          <a:p>
            <a:pPr marL="800100" lvl="0" indent="-368300" algn="l" rtl="0">
              <a:lnSpc>
                <a:spcPct val="90000"/>
              </a:lnSpc>
              <a:spcBef>
                <a:spcPts val="1000"/>
              </a:spcBef>
              <a:spcAft>
                <a:spcPts val="0"/>
              </a:spcAft>
              <a:buClr>
                <a:schemeClr val="accent3"/>
              </a:buClr>
              <a:buSzPts val="3200"/>
              <a:buFont typeface="Noto Sans Symbols"/>
              <a:buNone/>
            </a:pPr>
            <a:endParaRPr sz="2800" b="0" dirty="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800" b="0" dirty="0">
                <a:solidFill>
                  <a:schemeClr val="dk1"/>
                </a:solidFill>
                <a:latin typeface="Lato"/>
                <a:ea typeface="Lato"/>
                <a:cs typeface="Lato"/>
                <a:sym typeface="Lato"/>
              </a:rPr>
              <a:t>For future prediction, input measures having higher levels of importance can be utilized more frequently. The node that can partition data into subsets that are pure has a higher level of importance.</a:t>
            </a:r>
            <a:endParaRPr dirty="0"/>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685800" lvl="0" indent="-254000" algn="l" rtl="0">
              <a:lnSpc>
                <a:spcPct val="90000"/>
              </a:lnSpc>
              <a:spcBef>
                <a:spcPts val="1000"/>
              </a:spcBef>
              <a:spcAft>
                <a:spcPts val="0"/>
              </a:spcAft>
              <a:buClr>
                <a:schemeClr val="accent3"/>
              </a:buClr>
              <a:buSzPts val="3200"/>
              <a:buFont typeface="Arial"/>
              <a:buNone/>
            </a:pPr>
            <a:endParaRPr sz="2400" b="0" dirty="0">
              <a:solidFill>
                <a:schemeClr val="dk1"/>
              </a:solidFill>
              <a:latin typeface="Lato"/>
              <a:ea typeface="Lato"/>
              <a:cs typeface="Lato"/>
              <a:sym typeface="Lato"/>
            </a:endParaRPr>
          </a:p>
        </p:txBody>
      </p:sp>
      <p:sp>
        <p:nvSpPr>
          <p:cNvPr id="319" name="Google Shape;319;p11"/>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320" name="Google Shape;320;p11"/>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How the decision tree detects important features</a:t>
            </a:r>
            <a:endParaRPr dirty="0"/>
          </a:p>
        </p:txBody>
      </p:sp>
      <p:pic>
        <p:nvPicPr>
          <p:cNvPr id="321" name="Google Shape;321;p11"/>
          <p:cNvPicPr preferRelativeResize="0"/>
          <p:nvPr/>
        </p:nvPicPr>
        <p:blipFill rotWithShape="1">
          <a:blip r:embed="rId3">
            <a:alphaModFix/>
          </a:blip>
          <a:srcRect/>
          <a:stretch/>
        </p:blipFill>
        <p:spPr>
          <a:xfrm>
            <a:off x="2896569" y="4324027"/>
            <a:ext cx="3028950" cy="2533973"/>
          </a:xfrm>
          <a:prstGeom prst="rect">
            <a:avLst/>
          </a:prstGeom>
          <a:noFill/>
          <a:ln>
            <a:noFill/>
          </a:ln>
        </p:spPr>
      </p:pic>
      <p:pic>
        <p:nvPicPr>
          <p:cNvPr id="322" name="Google Shape;322;p11"/>
          <p:cNvPicPr preferRelativeResize="0"/>
          <p:nvPr/>
        </p:nvPicPr>
        <p:blipFill rotWithShape="1">
          <a:blip r:embed="rId4">
            <a:alphaModFix/>
          </a:blip>
          <a:srcRect/>
          <a:stretch/>
        </p:blipFill>
        <p:spPr>
          <a:xfrm>
            <a:off x="6823710" y="4324027"/>
            <a:ext cx="3009900" cy="2533973"/>
          </a:xfrm>
          <a:prstGeom prst="rect">
            <a:avLst/>
          </a:prstGeom>
          <a:noFill/>
          <a:ln>
            <a:noFill/>
          </a:ln>
        </p:spPr>
      </p:pic>
      <p:sp>
        <p:nvSpPr>
          <p:cNvPr id="323" name="Google Shape;323;p11"/>
          <p:cNvSpPr txBox="1"/>
          <p:nvPr/>
        </p:nvSpPr>
        <p:spPr>
          <a:xfrm>
            <a:off x="3679284" y="4123972"/>
            <a:ext cx="18656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Not Pure</a:t>
            </a:r>
            <a:endParaRPr/>
          </a:p>
        </p:txBody>
      </p:sp>
      <p:sp>
        <p:nvSpPr>
          <p:cNvPr id="324" name="Google Shape;324;p11"/>
          <p:cNvSpPr txBox="1"/>
          <p:nvPr/>
        </p:nvSpPr>
        <p:spPr>
          <a:xfrm>
            <a:off x="7983176" y="4123972"/>
            <a:ext cx="18656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Pure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Feature importance: what nodes are important</a:t>
            </a:r>
            <a:endParaRPr dirty="0"/>
          </a:p>
        </p:txBody>
      </p:sp>
      <p:sp>
        <p:nvSpPr>
          <p:cNvPr id="3" name="Text Placeholder 2">
            <a:extLst>
              <a:ext uri="{FF2B5EF4-FFF2-40B4-BE49-F238E27FC236}">
                <a16:creationId xmlns:a16="http://schemas.microsoft.com/office/drawing/2014/main" id="{EF6F22A9-824C-4B47-AFEB-1AD2F4AF69AF}"/>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FD4871EB-E70A-4CA7-AA96-5274C6AFCBDC}"/>
              </a:ext>
            </a:extLst>
          </p:cNvPr>
          <p:cNvPicPr>
            <a:picLocks noChangeAspect="1"/>
          </p:cNvPicPr>
          <p:nvPr/>
        </p:nvPicPr>
        <p:blipFill>
          <a:blip r:embed="rId3"/>
          <a:stretch>
            <a:fillRect/>
          </a:stretch>
        </p:blipFill>
        <p:spPr>
          <a:xfrm>
            <a:off x="7924800" y="1310017"/>
            <a:ext cx="4267200" cy="5133975"/>
          </a:xfrm>
          <a:prstGeom prst="rect">
            <a:avLst/>
          </a:prstGeom>
        </p:spPr>
      </p:pic>
      <p:graphicFrame>
        <p:nvGraphicFramePr>
          <p:cNvPr id="11" name="Table 10">
            <a:extLst>
              <a:ext uri="{FF2B5EF4-FFF2-40B4-BE49-F238E27FC236}">
                <a16:creationId xmlns:a16="http://schemas.microsoft.com/office/drawing/2014/main" id="{F73B27FF-D19D-44F4-810A-7AB7AF66A362}"/>
              </a:ext>
            </a:extLst>
          </p:cNvPr>
          <p:cNvGraphicFramePr>
            <a:graphicFrameLocks noGrp="1"/>
          </p:cNvGraphicFramePr>
          <p:nvPr>
            <p:extLst>
              <p:ext uri="{D42A27DB-BD31-4B8C-83A1-F6EECF244321}">
                <p14:modId xmlns:p14="http://schemas.microsoft.com/office/powerpoint/2010/main" val="1349125776"/>
              </p:ext>
            </p:extLst>
          </p:nvPr>
        </p:nvGraphicFramePr>
        <p:xfrm>
          <a:off x="1272988" y="1377950"/>
          <a:ext cx="5688199" cy="5066041"/>
        </p:xfrm>
        <a:graphic>
          <a:graphicData uri="http://schemas.openxmlformats.org/drawingml/2006/table">
            <a:tbl>
              <a:tblPr/>
              <a:tblGrid>
                <a:gridCol w="1826004">
                  <a:extLst>
                    <a:ext uri="{9D8B030D-6E8A-4147-A177-3AD203B41FA5}">
                      <a16:colId xmlns:a16="http://schemas.microsoft.com/office/drawing/2014/main" val="4013131210"/>
                    </a:ext>
                  </a:extLst>
                </a:gridCol>
                <a:gridCol w="1996781">
                  <a:extLst>
                    <a:ext uri="{9D8B030D-6E8A-4147-A177-3AD203B41FA5}">
                      <a16:colId xmlns:a16="http://schemas.microsoft.com/office/drawing/2014/main" val="1177574084"/>
                    </a:ext>
                  </a:extLst>
                </a:gridCol>
                <a:gridCol w="1865414">
                  <a:extLst>
                    <a:ext uri="{9D8B030D-6E8A-4147-A177-3AD203B41FA5}">
                      <a16:colId xmlns:a16="http://schemas.microsoft.com/office/drawing/2014/main" val="2838269570"/>
                    </a:ext>
                  </a:extLst>
                </a:gridCol>
              </a:tblGrid>
              <a:tr h="290160">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a:noFill/>
                    </a:lnL>
                    <a:lnR>
                      <a:noFill/>
                    </a:lnR>
                    <a:lnT>
                      <a:noFill/>
                    </a:lnT>
                    <a:lnB>
                      <a:noFill/>
                    </a:lnB>
                    <a:solidFill>
                      <a:srgbClr val="FFFFFF"/>
                    </a:solidFill>
                  </a:tcPr>
                </a:tc>
                <a:tc>
                  <a:txBody>
                    <a:bodyPr/>
                    <a:lstStyle/>
                    <a:p>
                      <a:pPr algn="ctr" fontAlgn="ctr"/>
                      <a:r>
                        <a:rPr lang="en-US" sz="1400" b="1" i="0" u="none" strike="noStrike">
                          <a:solidFill>
                            <a:srgbClr val="000000"/>
                          </a:solidFill>
                          <a:effectLst/>
                          <a:latin typeface="Calibri" panose="020F0502020204030204" pitchFamily="34" charset="0"/>
                        </a:rPr>
                        <a:t>Feature Importance</a:t>
                      </a:r>
                    </a:p>
                  </a:txBody>
                  <a:tcPr marL="6350" marR="6350" marT="6350" marB="0" anchor="ctr">
                    <a:lnL>
                      <a:noFill/>
                    </a:lnL>
                    <a:lnR>
                      <a:noFill/>
                    </a:lnR>
                    <a:lnT>
                      <a:noFill/>
                    </a:lnT>
                    <a:lnB>
                      <a:noFill/>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a:noFill/>
                    </a:lnL>
                    <a:lnR>
                      <a:noFill/>
                    </a:lnR>
                    <a:lnT>
                      <a:noFill/>
                    </a:lnT>
                    <a:lnB>
                      <a:noFill/>
                    </a:lnB>
                    <a:solidFill>
                      <a:srgbClr val="FFFFFF"/>
                    </a:solidFill>
                  </a:tcPr>
                </a:tc>
                <a:extLst>
                  <a:ext uri="{0D108BD9-81ED-4DB2-BD59-A6C34878D82A}">
                    <a16:rowId xmlns:a16="http://schemas.microsoft.com/office/drawing/2014/main" val="2214334044"/>
                  </a:ext>
                </a:extLst>
              </a:tr>
              <a:tr h="290160">
                <a:tc>
                  <a:txBody>
                    <a:bodyPr/>
                    <a:lstStyle/>
                    <a:p>
                      <a:pPr algn="ctr" fontAlgn="ctr"/>
                      <a:r>
                        <a:rPr lang="en-US" sz="1400" b="1" i="0" u="none" strike="noStrike">
                          <a:solidFill>
                            <a:srgbClr val="000000"/>
                          </a:solidFill>
                          <a:effectLst/>
                          <a:latin typeface="Calibri" panose="020F0502020204030204" pitchFamily="34" charset="0"/>
                        </a:rPr>
                        <a:t>Decision tree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Calibri" panose="020F0502020204030204" pitchFamily="34" charset="0"/>
                        </a:rPr>
                        <a:t>Random forest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Calibri" panose="020F0502020204030204" pitchFamily="34" charset="0"/>
                        </a:rPr>
                        <a:t>XGBoost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4109631"/>
                  </a:ext>
                </a:extLst>
              </a:tr>
              <a:tr h="1003798">
                <a:tc>
                  <a:txBody>
                    <a:bodyPr/>
                    <a:lstStyle/>
                    <a:p>
                      <a:pPr algn="ctr" fontAlgn="ctr"/>
                      <a:r>
                        <a:rPr lang="en-US" sz="1400" b="0" i="0" u="none" strike="noStrike">
                          <a:solidFill>
                            <a:srgbClr val="000000"/>
                          </a:solidFill>
                          <a:effectLst/>
                          <a:latin typeface="Calibri" panose="020F0502020204030204" pitchFamily="34" charset="0"/>
                        </a:rPr>
                        <a:t>Research/scholarship doctoral degrees:</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Arts &amp; Science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Research/scholarship doctoral degrees:</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Arts &amp; Science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Research/scholarship doctoral degrees:</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Arts &amp; Science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2343954"/>
                  </a:ext>
                </a:extLst>
              </a:tr>
              <a:tr h="290160">
                <a:tc>
                  <a:txBody>
                    <a:bodyPr/>
                    <a:lstStyle/>
                    <a:p>
                      <a:pPr algn="ctr" fontAlgn="ctr"/>
                      <a:r>
                        <a:rPr lang="en-US" sz="1400" b="0" i="0" u="none" strike="noStrike">
                          <a:solidFill>
                            <a:srgbClr val="000000"/>
                          </a:solidFill>
                          <a:effectLst/>
                          <a:latin typeface="Calibri" panose="020F0502020204030204" pitchFamily="34" charset="0"/>
                        </a:rPr>
                        <a:t>Research staff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400" b="0" i="0" u="none" strike="noStrike">
                          <a:solidFill>
                            <a:srgbClr val="000000"/>
                          </a:solidFill>
                          <a:effectLst/>
                          <a:latin typeface="Calibri" panose="020F0502020204030204" pitchFamily="34" charset="0"/>
                        </a:rPr>
                        <a:t>S&amp;E R&amp;D Expenditures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7823957"/>
                  </a:ext>
                </a:extLst>
              </a:tr>
              <a:tr h="580321">
                <a:tc>
                  <a:txBody>
                    <a:bodyPr/>
                    <a:lstStyle/>
                    <a:p>
                      <a:pPr algn="ctr" fontAlgn="ctr"/>
                      <a:r>
                        <a:rPr lang="pt-BR" sz="1400" b="0" i="0" u="none" strike="noStrike">
                          <a:solidFill>
                            <a:srgbClr val="000000"/>
                          </a:solidFill>
                          <a:effectLst/>
                          <a:latin typeface="Calibri" panose="020F0502020204030204" pitchFamily="34" charset="0"/>
                        </a:rPr>
                        <a:t>Non-S&amp;E R&amp;D</a:t>
                      </a:r>
                      <a:br>
                        <a:rPr lang="pt-BR" sz="1400" b="0" i="0" u="none" strike="noStrike">
                          <a:solidFill>
                            <a:srgbClr val="000000"/>
                          </a:solidFill>
                          <a:effectLst/>
                          <a:latin typeface="Calibri" panose="020F0502020204030204" pitchFamily="34" charset="0"/>
                        </a:rPr>
                      </a:br>
                      <a:r>
                        <a:rPr lang="pt-BR" sz="1400" b="0" i="0" u="none" strike="noStrike">
                          <a:solidFill>
                            <a:srgbClr val="000000"/>
                          </a:solidFill>
                          <a:effectLst/>
                          <a:latin typeface="Calibri" panose="020F0502020204030204" pitchFamily="34" charset="0"/>
                        </a:rPr>
                        <a:t>Expenditures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Research/scholarship</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doctoral degrees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 staff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7475562"/>
                  </a:ext>
                </a:extLst>
              </a:tr>
              <a:tr h="290160">
                <a:tc>
                  <a:txBody>
                    <a:bodyPr/>
                    <a:lstStyle/>
                    <a:p>
                      <a:pPr algn="ctr" fontAlgn="ctr"/>
                      <a:r>
                        <a:rPr lang="en-US" sz="1400" b="0" i="0" u="none" strike="noStrike">
                          <a:solidFill>
                            <a:srgbClr val="000000"/>
                          </a:solidFill>
                          <a:effectLst/>
                          <a:latin typeface="Calibri" panose="020F0502020204030204" pitchFamily="34" charset="0"/>
                        </a:rPr>
                        <a:t>ACT 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400" b="0" i="0" u="none" strike="noStrike">
                          <a:solidFill>
                            <a:srgbClr val="000000"/>
                          </a:solidFill>
                          <a:effectLst/>
                          <a:latin typeface="Calibri" panose="020F0502020204030204" pitchFamily="34" charset="0"/>
                        </a:rPr>
                        <a:t>S&amp;E R&amp;D Expenditures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Others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1200571"/>
                  </a:ext>
                </a:extLst>
              </a:tr>
              <a:tr h="580321">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 staff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Research/scholarship</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doctoral degrees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6376895"/>
                  </a:ext>
                </a:extLst>
              </a:tr>
              <a:tr h="580321">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400" b="0" i="0" u="none" strike="noStrike">
                          <a:solidFill>
                            <a:srgbClr val="000000"/>
                          </a:solidFill>
                          <a:effectLst/>
                          <a:latin typeface="Calibri" panose="020F0502020204030204" pitchFamily="34" charset="0"/>
                        </a:rPr>
                        <a:t>Non-S&amp;E R&amp;D</a:t>
                      </a:r>
                      <a:br>
                        <a:rPr lang="pt-BR" sz="1400" b="0" i="0" u="none" strike="noStrike">
                          <a:solidFill>
                            <a:srgbClr val="000000"/>
                          </a:solidFill>
                          <a:effectLst/>
                          <a:latin typeface="Calibri" panose="020F0502020204030204" pitchFamily="34" charset="0"/>
                        </a:rPr>
                      </a:br>
                      <a:r>
                        <a:rPr lang="pt-BR" sz="1400" b="0" i="0" u="none" strike="noStrike">
                          <a:solidFill>
                            <a:srgbClr val="000000"/>
                          </a:solidFill>
                          <a:effectLst/>
                          <a:latin typeface="Calibri" panose="020F0502020204030204" pitchFamily="34" charset="0"/>
                        </a:rPr>
                        <a:t>Expenditures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400" b="0" i="0" u="none" strike="noStrike">
                          <a:solidFill>
                            <a:srgbClr val="000000"/>
                          </a:solidFill>
                          <a:effectLst/>
                          <a:latin typeface="Calibri" panose="020F0502020204030204" pitchFamily="34" charset="0"/>
                        </a:rPr>
                        <a:t>Non-S&amp;E R&amp;D</a:t>
                      </a:r>
                      <a:br>
                        <a:rPr lang="pt-BR" sz="1400" b="0" i="0" u="none" strike="noStrike">
                          <a:solidFill>
                            <a:srgbClr val="000000"/>
                          </a:solidFill>
                          <a:effectLst/>
                          <a:latin typeface="Calibri" panose="020F0502020204030204" pitchFamily="34" charset="0"/>
                        </a:rPr>
                      </a:br>
                      <a:r>
                        <a:rPr lang="pt-BR" sz="1400" b="0" i="0" u="none" strike="noStrike">
                          <a:solidFill>
                            <a:srgbClr val="000000"/>
                          </a:solidFill>
                          <a:effectLst/>
                          <a:latin typeface="Calibri" panose="020F0502020204030204" pitchFamily="34" charset="0"/>
                        </a:rPr>
                        <a:t>Expenditures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962030"/>
                  </a:ext>
                </a:extLst>
              </a:tr>
              <a:tr h="290160">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Social Science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Humanities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59353627"/>
                  </a:ext>
                </a:extLst>
              </a:tr>
              <a:tr h="290160">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Full-time faculty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04542"/>
                  </a:ext>
                </a:extLst>
              </a:tr>
              <a:tr h="290160">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Doctorates: Humanities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Full-time faculty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10899980"/>
                  </a:ext>
                </a:extLst>
              </a:tr>
              <a:tr h="290160">
                <a:tc>
                  <a:txBody>
                    <a:bodyPr/>
                    <a:lstStyle/>
                    <a:p>
                      <a:pPr algn="ctr" fontAlgn="ctr"/>
                      <a:r>
                        <a:rPr lang="en-US" sz="14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Total degrees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Region code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01956822"/>
                  </a:ext>
                </a:extLst>
              </a:tr>
            </a:tbl>
          </a:graphicData>
        </a:graphic>
      </p:graphicFrame>
    </p:spTree>
    <p:extLst>
      <p:ext uri="{BB962C8B-B14F-4D97-AF65-F5344CB8AC3E}">
        <p14:creationId xmlns:p14="http://schemas.microsoft.com/office/powerpoint/2010/main" val="111373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body" idx="1"/>
          </p:nvPr>
        </p:nvSpPr>
        <p:spPr>
          <a:xfrm>
            <a:off x="1158240" y="1295400"/>
            <a:ext cx="10195560" cy="4328159"/>
          </a:xfrm>
          <a:prstGeom prst="rect">
            <a:avLst/>
          </a:prstGeom>
          <a:noFill/>
          <a:ln>
            <a:noFill/>
          </a:ln>
        </p:spPr>
        <p:txBody>
          <a:bodyPr spcFirstLastPara="1" wrap="square" lIns="91425" tIns="45700" rIns="91425" bIns="45700" anchor="b" anchorCtr="0">
            <a:noAutofit/>
          </a:bodyPr>
          <a:lstStyle/>
          <a:p>
            <a:pPr marL="228600" lvl="0" indent="0" algn="l" rtl="0">
              <a:lnSpc>
                <a:spcPct val="90000"/>
              </a:lnSpc>
              <a:spcBef>
                <a:spcPts val="1000"/>
              </a:spcBef>
              <a:spcAft>
                <a:spcPts val="0"/>
              </a:spcAft>
              <a:buClr>
                <a:schemeClr val="accent3"/>
              </a:buClr>
              <a:buSzPts val="3200"/>
            </a:pPr>
            <a:endParaRPr dirty="0"/>
          </a:p>
        </p:txBody>
      </p:sp>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Prediction accuracy rate of decision tree models</a:t>
            </a:r>
            <a:endParaRPr dirty="0"/>
          </a:p>
        </p:txBody>
      </p:sp>
      <p:graphicFrame>
        <p:nvGraphicFramePr>
          <p:cNvPr id="2" name="Table 3">
            <a:extLst>
              <a:ext uri="{FF2B5EF4-FFF2-40B4-BE49-F238E27FC236}">
                <a16:creationId xmlns:a16="http://schemas.microsoft.com/office/drawing/2014/main" id="{F3FFF56F-B8F2-46B6-A929-2FA81D7A78F5}"/>
              </a:ext>
            </a:extLst>
          </p:cNvPr>
          <p:cNvGraphicFramePr>
            <a:graphicFrameLocks noGrp="1"/>
          </p:cNvGraphicFramePr>
          <p:nvPr>
            <p:extLst>
              <p:ext uri="{D42A27DB-BD31-4B8C-83A1-F6EECF244321}">
                <p14:modId xmlns:p14="http://schemas.microsoft.com/office/powerpoint/2010/main" val="657529755"/>
              </p:ext>
            </p:extLst>
          </p:nvPr>
        </p:nvGraphicFramePr>
        <p:xfrm>
          <a:off x="1158240" y="2029491"/>
          <a:ext cx="3006725" cy="2564541"/>
        </p:xfrm>
        <a:graphic>
          <a:graphicData uri="http://schemas.openxmlformats.org/drawingml/2006/table">
            <a:tbl>
              <a:tblPr firstRow="1" bandRow="1">
                <a:tableStyleId>{6CB406B6-006C-490F-B9BB-B6C90D0F47C2}</a:tableStyleId>
              </a:tblPr>
              <a:tblGrid>
                <a:gridCol w="3006725">
                  <a:extLst>
                    <a:ext uri="{9D8B030D-6E8A-4147-A177-3AD203B41FA5}">
                      <a16:colId xmlns:a16="http://schemas.microsoft.com/office/drawing/2014/main" val="1295704675"/>
                    </a:ext>
                  </a:extLst>
                </a:gridCol>
              </a:tblGrid>
              <a:tr h="678029">
                <a:tc>
                  <a:txBody>
                    <a:bodyPr/>
                    <a:lstStyle/>
                    <a:p>
                      <a:pPr algn="ctr"/>
                      <a:r>
                        <a:rPr lang="en-US" sz="3600" dirty="0">
                          <a:solidFill>
                            <a:schemeClr val="tx1"/>
                          </a:solidFill>
                          <a:latin typeface="Lato" panose="020F0502020204030203" pitchFamily="34" charset="0"/>
                          <a:ea typeface="Lato" panose="020F0502020204030203" pitchFamily="34" charset="0"/>
                          <a:cs typeface="Lato" panose="020F0502020204030203" pitchFamily="34" charset="0"/>
                        </a:rPr>
                        <a:t>Decision tree</a:t>
                      </a:r>
                    </a:p>
                  </a:txBody>
                  <a:tcPr>
                    <a:solidFill>
                      <a:schemeClr val="accent4"/>
                    </a:solidFill>
                  </a:tcPr>
                </a:tc>
                <a:extLst>
                  <a:ext uri="{0D108BD9-81ED-4DB2-BD59-A6C34878D82A}">
                    <a16:rowId xmlns:a16="http://schemas.microsoft.com/office/drawing/2014/main" val="2864031553"/>
                  </a:ext>
                </a:extLst>
              </a:tr>
              <a:tr h="1886512">
                <a:tc>
                  <a:txBody>
                    <a:bodyPr/>
                    <a:lstStyle/>
                    <a:p>
                      <a:pPr algn="ctr"/>
                      <a:r>
                        <a:rPr lang="en-US" sz="7000" dirty="0">
                          <a:latin typeface="Lato" panose="020F0502020204030203" pitchFamily="34" charset="0"/>
                          <a:ea typeface="Lato" panose="020F0502020204030203" pitchFamily="34" charset="0"/>
                          <a:cs typeface="Lato" panose="020F0502020204030203" pitchFamily="34" charset="0"/>
                        </a:rPr>
                        <a:t>94.3%</a:t>
                      </a:r>
                    </a:p>
                  </a:txBody>
                  <a:tcPr>
                    <a:solidFill>
                      <a:schemeClr val="accent4">
                        <a:lumMod val="20000"/>
                        <a:lumOff val="80000"/>
                      </a:schemeClr>
                    </a:solidFill>
                  </a:tcPr>
                </a:tc>
                <a:extLst>
                  <a:ext uri="{0D108BD9-81ED-4DB2-BD59-A6C34878D82A}">
                    <a16:rowId xmlns:a16="http://schemas.microsoft.com/office/drawing/2014/main" val="2630084768"/>
                  </a:ext>
                </a:extLst>
              </a:tr>
            </a:tbl>
          </a:graphicData>
        </a:graphic>
      </p:graphicFrame>
      <p:graphicFrame>
        <p:nvGraphicFramePr>
          <p:cNvPr id="8" name="Table 3">
            <a:extLst>
              <a:ext uri="{FF2B5EF4-FFF2-40B4-BE49-F238E27FC236}">
                <a16:creationId xmlns:a16="http://schemas.microsoft.com/office/drawing/2014/main" id="{112A6B21-C69A-4366-AD3A-5988B13FF3D7}"/>
              </a:ext>
            </a:extLst>
          </p:cNvPr>
          <p:cNvGraphicFramePr>
            <a:graphicFrameLocks noGrp="1"/>
          </p:cNvGraphicFramePr>
          <p:nvPr>
            <p:extLst>
              <p:ext uri="{D42A27DB-BD31-4B8C-83A1-F6EECF244321}">
                <p14:modId xmlns:p14="http://schemas.microsoft.com/office/powerpoint/2010/main" val="3108618161"/>
              </p:ext>
            </p:extLst>
          </p:nvPr>
        </p:nvGraphicFramePr>
        <p:xfrm>
          <a:off x="8027035" y="2029490"/>
          <a:ext cx="3006725" cy="2555911"/>
        </p:xfrm>
        <a:graphic>
          <a:graphicData uri="http://schemas.openxmlformats.org/drawingml/2006/table">
            <a:tbl>
              <a:tblPr firstRow="1" bandRow="1">
                <a:tableStyleId>{6CB406B6-006C-490F-B9BB-B6C90D0F47C2}</a:tableStyleId>
              </a:tblPr>
              <a:tblGrid>
                <a:gridCol w="3006725">
                  <a:extLst>
                    <a:ext uri="{9D8B030D-6E8A-4147-A177-3AD203B41FA5}">
                      <a16:colId xmlns:a16="http://schemas.microsoft.com/office/drawing/2014/main" val="1295704675"/>
                    </a:ext>
                  </a:extLst>
                </a:gridCol>
              </a:tblGrid>
              <a:tr h="713838">
                <a:tc>
                  <a:txBody>
                    <a:bodyPr/>
                    <a:lstStyle/>
                    <a:p>
                      <a:pPr algn="ctr"/>
                      <a:r>
                        <a:rPr lang="en-US" sz="3600" dirty="0" err="1">
                          <a:solidFill>
                            <a:schemeClr val="tx1"/>
                          </a:solidFill>
                          <a:latin typeface="Lato" panose="020F0502020204030203" pitchFamily="34" charset="0"/>
                          <a:ea typeface="Lato" panose="020F0502020204030203" pitchFamily="34" charset="0"/>
                          <a:cs typeface="Lato" panose="020F0502020204030203" pitchFamily="34" charset="0"/>
                        </a:rPr>
                        <a:t>XGBoost</a:t>
                      </a:r>
                      <a:endParaRPr lang="en-US" sz="3600"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solidFill>
                      <a:schemeClr val="accent4"/>
                    </a:solidFill>
                  </a:tcPr>
                </a:tc>
                <a:extLst>
                  <a:ext uri="{0D108BD9-81ED-4DB2-BD59-A6C34878D82A}">
                    <a16:rowId xmlns:a16="http://schemas.microsoft.com/office/drawing/2014/main" val="2864031553"/>
                  </a:ext>
                </a:extLst>
              </a:tr>
              <a:tr h="1842073">
                <a:tc>
                  <a:txBody>
                    <a:bodyPr/>
                    <a:lstStyle/>
                    <a:p>
                      <a:pPr algn="ctr"/>
                      <a:r>
                        <a:rPr lang="en-US" sz="7000" dirty="0">
                          <a:latin typeface="Lato" panose="020F0502020204030203" pitchFamily="34" charset="0"/>
                          <a:ea typeface="Lato" panose="020F0502020204030203" pitchFamily="34" charset="0"/>
                          <a:cs typeface="Lato" panose="020F0502020204030203" pitchFamily="34" charset="0"/>
                        </a:rPr>
                        <a:t>95.7 %</a:t>
                      </a:r>
                    </a:p>
                  </a:txBody>
                  <a:tcPr>
                    <a:solidFill>
                      <a:schemeClr val="accent4">
                        <a:lumMod val="20000"/>
                        <a:lumOff val="80000"/>
                      </a:schemeClr>
                    </a:solidFill>
                  </a:tcPr>
                </a:tc>
                <a:extLst>
                  <a:ext uri="{0D108BD9-81ED-4DB2-BD59-A6C34878D82A}">
                    <a16:rowId xmlns:a16="http://schemas.microsoft.com/office/drawing/2014/main" val="2630084768"/>
                  </a:ext>
                </a:extLst>
              </a:tr>
            </a:tbl>
          </a:graphicData>
        </a:graphic>
      </p:graphicFrame>
      <p:graphicFrame>
        <p:nvGraphicFramePr>
          <p:cNvPr id="9" name="Table 3">
            <a:extLst>
              <a:ext uri="{FF2B5EF4-FFF2-40B4-BE49-F238E27FC236}">
                <a16:creationId xmlns:a16="http://schemas.microsoft.com/office/drawing/2014/main" id="{AF9A3D61-7CE4-4641-9196-7C953C65BC6A}"/>
              </a:ext>
            </a:extLst>
          </p:cNvPr>
          <p:cNvGraphicFramePr>
            <a:graphicFrameLocks noGrp="1"/>
          </p:cNvGraphicFramePr>
          <p:nvPr>
            <p:extLst>
              <p:ext uri="{D42A27DB-BD31-4B8C-83A1-F6EECF244321}">
                <p14:modId xmlns:p14="http://schemas.microsoft.com/office/powerpoint/2010/main" val="1377888513"/>
              </p:ext>
            </p:extLst>
          </p:nvPr>
        </p:nvGraphicFramePr>
        <p:xfrm>
          <a:off x="4592637" y="2020861"/>
          <a:ext cx="3006725" cy="2564541"/>
        </p:xfrm>
        <a:graphic>
          <a:graphicData uri="http://schemas.openxmlformats.org/drawingml/2006/table">
            <a:tbl>
              <a:tblPr firstRow="1" bandRow="1">
                <a:tableStyleId>{6CB406B6-006C-490F-B9BB-B6C90D0F47C2}</a:tableStyleId>
              </a:tblPr>
              <a:tblGrid>
                <a:gridCol w="3006725">
                  <a:extLst>
                    <a:ext uri="{9D8B030D-6E8A-4147-A177-3AD203B41FA5}">
                      <a16:colId xmlns:a16="http://schemas.microsoft.com/office/drawing/2014/main" val="1295704675"/>
                    </a:ext>
                  </a:extLst>
                </a:gridCol>
              </a:tblGrid>
              <a:tr h="678029">
                <a:tc>
                  <a:txBody>
                    <a:bodyPr/>
                    <a:lstStyle/>
                    <a:p>
                      <a:pPr algn="ctr"/>
                      <a:r>
                        <a:rPr lang="en-US" sz="3000" dirty="0">
                          <a:solidFill>
                            <a:schemeClr val="tx1"/>
                          </a:solidFill>
                          <a:latin typeface="Lato" panose="020F0502020204030203" pitchFamily="34" charset="0"/>
                          <a:ea typeface="Lato" panose="020F0502020204030203" pitchFamily="34" charset="0"/>
                          <a:cs typeface="Lato" panose="020F0502020204030203" pitchFamily="34" charset="0"/>
                        </a:rPr>
                        <a:t>Random Forest</a:t>
                      </a:r>
                    </a:p>
                  </a:txBody>
                  <a:tcPr>
                    <a:solidFill>
                      <a:schemeClr val="accent4"/>
                    </a:solidFill>
                  </a:tcPr>
                </a:tc>
                <a:extLst>
                  <a:ext uri="{0D108BD9-81ED-4DB2-BD59-A6C34878D82A}">
                    <a16:rowId xmlns:a16="http://schemas.microsoft.com/office/drawing/2014/main" val="2864031553"/>
                  </a:ext>
                </a:extLst>
              </a:tr>
              <a:tr h="1886512">
                <a:tc>
                  <a:txBody>
                    <a:bodyPr/>
                    <a:lstStyle/>
                    <a:p>
                      <a:pPr algn="ctr"/>
                      <a:r>
                        <a:rPr lang="en-US" sz="7000" dirty="0">
                          <a:latin typeface="Lato" panose="020F0502020204030203" pitchFamily="34" charset="0"/>
                          <a:ea typeface="Lato" panose="020F0502020204030203" pitchFamily="34" charset="0"/>
                          <a:cs typeface="Lato" panose="020F0502020204030203" pitchFamily="34" charset="0"/>
                        </a:rPr>
                        <a:t>95 %</a:t>
                      </a:r>
                    </a:p>
                  </a:txBody>
                  <a:tcPr>
                    <a:solidFill>
                      <a:schemeClr val="accent4">
                        <a:lumMod val="20000"/>
                        <a:lumOff val="80000"/>
                      </a:schemeClr>
                    </a:solidFill>
                  </a:tcPr>
                </a:tc>
                <a:extLst>
                  <a:ext uri="{0D108BD9-81ED-4DB2-BD59-A6C34878D82A}">
                    <a16:rowId xmlns:a16="http://schemas.microsoft.com/office/drawing/2014/main" val="2630084768"/>
                  </a:ext>
                </a:extLst>
              </a:tr>
            </a:tbl>
          </a:graphicData>
        </a:graphic>
      </p:graphicFrame>
    </p:spTree>
    <p:custDataLst>
      <p:tags r:id="rId1"/>
    </p:custDataLst>
    <p:extLst>
      <p:ext uri="{BB962C8B-B14F-4D97-AF65-F5344CB8AC3E}">
        <p14:creationId xmlns:p14="http://schemas.microsoft.com/office/powerpoint/2010/main" val="3447032127"/>
      </p:ext>
    </p:extLst>
  </p:cSld>
  <p:clrMapOvr>
    <a:masterClrMapping/>
  </p:clrMapOvr>
  <mc:AlternateContent xmlns:mc="http://schemas.openxmlformats.org/markup-compatibility/2006" xmlns:p14="http://schemas.microsoft.com/office/powerpoint/2010/main">
    <mc:Choice Requires="p14">
      <p:transition spd="slow" p14:dur="2000" advTm="76566"/>
    </mc:Choice>
    <mc:Fallback xmlns="">
      <p:transition spd="slow" advTm="765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9"/>
          <p:cNvSpPr txBox="1"/>
          <p:nvPr/>
        </p:nvSpPr>
        <p:spPr>
          <a:xfrm>
            <a:off x="3763962" y="3741737"/>
            <a:ext cx="4764000" cy="430800"/>
          </a:xfrm>
          <a:prstGeom prst="rect">
            <a:avLst/>
          </a:prstGeom>
          <a:noFill/>
          <a:ln>
            <a:noFill/>
          </a:ln>
        </p:spPr>
        <p:txBody>
          <a:bodyPr spcFirstLastPara="1" wrap="square" lIns="91425" tIns="45700" rIns="91425" bIns="45700" anchor="t" anchorCtr="0">
            <a:spAutoFit/>
          </a:bodyPr>
          <a:lstStyle/>
          <a:p>
            <a:pPr marL="0" marR="0" lvl="1" indent="0" algn="l" rtl="0">
              <a:lnSpc>
                <a:spcPct val="33333"/>
              </a:lnSpc>
              <a:spcBef>
                <a:spcPts val="0"/>
              </a:spcBef>
              <a:spcAft>
                <a:spcPts val="0"/>
              </a:spcAft>
              <a:buClr>
                <a:srgbClr val="008578"/>
              </a:buClr>
              <a:buSzPts val="6600"/>
              <a:buFont typeface="Arial"/>
              <a:buNone/>
            </a:pPr>
            <a:r>
              <a:rPr lang="en-US" sz="6600" b="1" i="0" u="none" strike="noStrike" cap="none">
                <a:solidFill>
                  <a:srgbClr val="008578"/>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539" name="Google Shape;539;p19"/>
          <p:cNvSpPr txBox="1"/>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body" idx="1"/>
          </p:nvPr>
        </p:nvSpPr>
        <p:spPr>
          <a:xfrm>
            <a:off x="1158240" y="1208868"/>
            <a:ext cx="4937760" cy="4993812"/>
          </a:xfrm>
          <a:prstGeom prst="rect">
            <a:avLst/>
          </a:prstGeom>
          <a:noFill/>
          <a:ln>
            <a:noFill/>
          </a:ln>
        </p:spPr>
        <p:txBody>
          <a:bodyPr spcFirstLastPara="1" wrap="square" lIns="91425" tIns="45700" rIns="91425" bIns="45700" anchor="b" anchorCtr="0">
            <a:noAutofit/>
          </a:bodyPr>
          <a:lstStyle/>
          <a:p>
            <a:pPr marL="800100" lvl="0" indent="-571500" algn="l" rtl="0">
              <a:lnSpc>
                <a:spcPct val="90000"/>
              </a:lnSpc>
              <a:spcBef>
                <a:spcPts val="1000"/>
              </a:spcBef>
              <a:spcAft>
                <a:spcPts val="0"/>
              </a:spcAft>
              <a:buClr>
                <a:schemeClr val="accent3"/>
              </a:buClr>
              <a:buSzPts val="3200"/>
              <a:buFont typeface="Noto Sans Symbols"/>
              <a:buChar char="▪"/>
            </a:pPr>
            <a:r>
              <a:rPr lang="en-US" sz="2400" b="0" dirty="0">
                <a:solidFill>
                  <a:schemeClr val="dk1"/>
                </a:solidFill>
                <a:latin typeface="Lato"/>
                <a:ea typeface="Lato"/>
                <a:cs typeface="Lato"/>
                <a:sym typeface="Lato"/>
              </a:rPr>
              <a:t>A decision tree is a flowchart-like structure in which the paths from root to leaf represent classification rules.</a:t>
            </a:r>
            <a:endParaRPr dirty="0"/>
          </a:p>
          <a:p>
            <a:pPr marL="800100" lvl="0" indent="-368300" algn="l" rtl="0">
              <a:lnSpc>
                <a:spcPct val="90000"/>
              </a:lnSpc>
              <a:spcBef>
                <a:spcPts val="1000"/>
              </a:spcBef>
              <a:spcAft>
                <a:spcPts val="0"/>
              </a:spcAft>
              <a:buClr>
                <a:schemeClr val="accent3"/>
              </a:buClr>
              <a:buSzPts val="3200"/>
              <a:buFont typeface="Noto Sans Symbols"/>
              <a:buNone/>
            </a:pPr>
            <a:endParaRPr sz="2400" b="0" dirty="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400" b="0" dirty="0">
                <a:solidFill>
                  <a:schemeClr val="dk1"/>
                </a:solidFill>
                <a:latin typeface="Lato"/>
                <a:ea typeface="Lato"/>
                <a:cs typeface="Lato"/>
                <a:sym typeface="Lato"/>
              </a:rPr>
              <a:t>Decision trees are the basis of random forest, a more advanced and popular tool in machine learning and classification method.</a:t>
            </a:r>
            <a:endParaRPr dirty="0"/>
          </a:p>
          <a:p>
            <a:pPr marL="685800" lvl="0" indent="-254000" algn="l" rtl="0">
              <a:lnSpc>
                <a:spcPct val="90000"/>
              </a:lnSpc>
              <a:spcBef>
                <a:spcPts val="1000"/>
              </a:spcBef>
              <a:spcAft>
                <a:spcPts val="0"/>
              </a:spcAft>
              <a:buClr>
                <a:schemeClr val="accent3"/>
              </a:buClr>
              <a:buSzPts val="3200"/>
              <a:buFont typeface="Arial"/>
              <a:buNone/>
            </a:pPr>
            <a:endParaRPr sz="3600" b="0" dirty="0">
              <a:solidFill>
                <a:schemeClr val="dk1"/>
              </a:solidFill>
              <a:latin typeface="Lato"/>
              <a:ea typeface="Lato"/>
              <a:cs typeface="Lato"/>
              <a:sym typeface="Lato"/>
            </a:endParaRPr>
          </a:p>
        </p:txBody>
      </p:sp>
      <p:sp>
        <p:nvSpPr>
          <p:cNvPr id="199" name="Google Shape;199;p4"/>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
        <p:nvSpPr>
          <p:cNvPr id="200" name="Google Shape;200;p4"/>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What is a decision tree?</a:t>
            </a:r>
            <a:endParaRPr/>
          </a:p>
        </p:txBody>
      </p:sp>
      <p:sp>
        <p:nvSpPr>
          <p:cNvPr id="201" name="Google Shape;201;p4"/>
          <p:cNvSpPr/>
          <p:nvPr/>
        </p:nvSpPr>
        <p:spPr>
          <a:xfrm>
            <a:off x="7984929" y="2568538"/>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02" name="Google Shape;202;p4"/>
          <p:cNvCxnSpPr>
            <a:stCxn id="201" idx="4"/>
          </p:cNvCxnSpPr>
          <p:nvPr/>
        </p:nvCxnSpPr>
        <p:spPr>
          <a:xfrm flipH="1">
            <a:off x="7430131" y="3428999"/>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03" name="Google Shape;203;p4"/>
          <p:cNvCxnSpPr/>
          <p:nvPr/>
        </p:nvCxnSpPr>
        <p:spPr>
          <a:xfrm>
            <a:off x="9176731" y="3428999"/>
            <a:ext cx="1941816" cy="988889"/>
          </a:xfrm>
          <a:prstGeom prst="straightConnector1">
            <a:avLst/>
          </a:prstGeom>
          <a:noFill/>
          <a:ln w="9525" cap="flat" cmpd="sng">
            <a:solidFill>
              <a:srgbClr val="562E67"/>
            </a:solidFill>
            <a:prstDash val="solid"/>
            <a:round/>
            <a:headEnd type="none" w="sm" len="sm"/>
            <a:tailEnd type="none" w="sm" len="sm"/>
          </a:ln>
        </p:spPr>
      </p:cxnSp>
      <p:sp>
        <p:nvSpPr>
          <p:cNvPr id="204" name="Google Shape;204;p4"/>
          <p:cNvSpPr txBox="1"/>
          <p:nvPr/>
        </p:nvSpPr>
        <p:spPr>
          <a:xfrm>
            <a:off x="6934432" y="3566782"/>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Yellow</a:t>
            </a:r>
            <a:endParaRPr/>
          </a:p>
        </p:txBody>
      </p:sp>
      <p:sp>
        <p:nvSpPr>
          <p:cNvPr id="205" name="Google Shape;205;p4"/>
          <p:cNvSpPr txBox="1"/>
          <p:nvPr/>
        </p:nvSpPr>
        <p:spPr>
          <a:xfrm>
            <a:off x="10464141" y="3566782"/>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Green</a:t>
            </a:r>
            <a:endParaRPr/>
          </a:p>
        </p:txBody>
      </p:sp>
      <p:sp>
        <p:nvSpPr>
          <p:cNvPr id="206" name="Google Shape;206;p4"/>
          <p:cNvSpPr txBox="1"/>
          <p:nvPr/>
        </p:nvSpPr>
        <p:spPr>
          <a:xfrm>
            <a:off x="8719531" y="2845360"/>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Color</a:t>
            </a:r>
            <a:endParaRPr/>
          </a:p>
        </p:txBody>
      </p:sp>
      <p:sp>
        <p:nvSpPr>
          <p:cNvPr id="207" name="Google Shape;207;p4"/>
          <p:cNvSpPr/>
          <p:nvPr/>
        </p:nvSpPr>
        <p:spPr>
          <a:xfrm>
            <a:off x="6627562" y="4457531"/>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4"/>
          <p:cNvSpPr txBox="1"/>
          <p:nvPr/>
        </p:nvSpPr>
        <p:spPr>
          <a:xfrm>
            <a:off x="5986605" y="2974368"/>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 name="Google Shape;209;p4"/>
          <p:cNvSpPr txBox="1"/>
          <p:nvPr/>
        </p:nvSpPr>
        <p:spPr>
          <a:xfrm>
            <a:off x="6856091" y="4721073"/>
            <a:ext cx="11480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Lemon</a:t>
            </a:r>
            <a:endParaRPr/>
          </a:p>
        </p:txBody>
      </p:sp>
      <p:sp>
        <p:nvSpPr>
          <p:cNvPr id="210" name="Google Shape;210;p4"/>
          <p:cNvSpPr/>
          <p:nvPr/>
        </p:nvSpPr>
        <p:spPr>
          <a:xfrm>
            <a:off x="10086723" y="4441397"/>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4"/>
          <p:cNvSpPr txBox="1"/>
          <p:nvPr/>
        </p:nvSpPr>
        <p:spPr>
          <a:xfrm>
            <a:off x="10315252" y="4704939"/>
            <a:ext cx="11480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Lime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body" idx="1"/>
          </p:nvPr>
        </p:nvSpPr>
        <p:spPr>
          <a:xfrm>
            <a:off x="838188" y="1126725"/>
            <a:ext cx="5157900" cy="79500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r>
              <a:rPr lang="en-US">
                <a:solidFill>
                  <a:schemeClr val="accent3"/>
                </a:solidFill>
                <a:latin typeface="Lato"/>
                <a:ea typeface="Lato"/>
                <a:cs typeface="Lato"/>
                <a:sym typeface="Lato"/>
              </a:rPr>
              <a:t>Includes …</a:t>
            </a:r>
            <a:endParaRPr/>
          </a:p>
        </p:txBody>
      </p:sp>
      <p:sp>
        <p:nvSpPr>
          <p:cNvPr id="218" name="Google Shape;218;p5"/>
          <p:cNvSpPr txBox="1">
            <a:spLocks noGrp="1"/>
          </p:cNvSpPr>
          <p:nvPr>
            <p:ph type="body" idx="2"/>
          </p:nvPr>
        </p:nvSpPr>
        <p:spPr>
          <a:xfrm>
            <a:off x="654625" y="1921725"/>
            <a:ext cx="4362000" cy="47679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accent3"/>
              </a:buClr>
              <a:buSzPts val="1800"/>
              <a:buFont typeface="Noto Sans Symbols"/>
              <a:buChar char="▪"/>
            </a:pPr>
            <a:r>
              <a:rPr lang="en-US" sz="2400" dirty="0">
                <a:latin typeface="Lato"/>
                <a:ea typeface="Lato"/>
                <a:cs typeface="Lato"/>
                <a:sym typeface="Lato"/>
              </a:rPr>
              <a:t>A node: an input measure (i.e., an attribute or a characteristic). We rely on the node as a characteristics to put items into different classes (i.e., categories)</a:t>
            </a:r>
            <a:endParaRPr dirty="0"/>
          </a:p>
          <a:p>
            <a:pPr marL="457200" lvl="0" indent="-342900" algn="l" rtl="0">
              <a:lnSpc>
                <a:spcPct val="90000"/>
              </a:lnSpc>
              <a:spcBef>
                <a:spcPts val="1000"/>
              </a:spcBef>
              <a:spcAft>
                <a:spcPts val="0"/>
              </a:spcAft>
              <a:buClr>
                <a:schemeClr val="accent3"/>
              </a:buClr>
              <a:buSzPts val="1800"/>
              <a:buFont typeface="Noto Sans Symbols"/>
              <a:buChar char="▪"/>
            </a:pPr>
            <a:r>
              <a:rPr lang="en-US" sz="2400" dirty="0">
                <a:latin typeface="Lato"/>
                <a:ea typeface="Lato"/>
                <a:cs typeface="Lato"/>
                <a:sym typeface="Lato"/>
              </a:rPr>
              <a:t>Branches: a decision rule based on the input measure.</a:t>
            </a:r>
            <a:endParaRPr dirty="0"/>
          </a:p>
          <a:p>
            <a:pPr marL="457200" lvl="0" indent="-342900" algn="l" rtl="0">
              <a:lnSpc>
                <a:spcPct val="90000"/>
              </a:lnSpc>
              <a:spcBef>
                <a:spcPts val="1000"/>
              </a:spcBef>
              <a:spcAft>
                <a:spcPts val="0"/>
              </a:spcAft>
              <a:buClr>
                <a:schemeClr val="accent3"/>
              </a:buClr>
              <a:buSzPts val="1800"/>
              <a:buFont typeface="Noto Sans Symbols"/>
              <a:buChar char="▪"/>
            </a:pPr>
            <a:r>
              <a:rPr lang="en-US" sz="2400" dirty="0">
                <a:latin typeface="Lato"/>
                <a:ea typeface="Lato"/>
                <a:cs typeface="Lato"/>
                <a:sym typeface="Lato"/>
              </a:rPr>
              <a:t>Leaves: class labels as a result of the split.</a:t>
            </a:r>
            <a:endParaRPr dirty="0"/>
          </a:p>
        </p:txBody>
      </p:sp>
      <p:sp>
        <p:nvSpPr>
          <p:cNvPr id="219" name="Google Shape;219;p5"/>
          <p:cNvSpPr txBox="1">
            <a:spLocks noGrp="1"/>
          </p:cNvSpPr>
          <p:nvPr>
            <p:ph type="body" idx="3"/>
          </p:nvPr>
        </p:nvSpPr>
        <p:spPr>
          <a:xfrm>
            <a:off x="5029200" y="1635625"/>
            <a:ext cx="5183100" cy="79500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p:txBody>
      </p:sp>
      <p:sp>
        <p:nvSpPr>
          <p:cNvPr id="220" name="Google Shape;220;p5"/>
          <p:cNvSpPr txBox="1">
            <a:spLocks noGrp="1"/>
          </p:cNvSpPr>
          <p:nvPr>
            <p:ph type="body" idx="4"/>
          </p:nvPr>
        </p:nvSpPr>
        <p:spPr>
          <a:xfrm>
            <a:off x="5029200" y="2430755"/>
            <a:ext cx="5183100" cy="3538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a:p>
        </p:txBody>
      </p:sp>
      <p:sp>
        <p:nvSpPr>
          <p:cNvPr id="221" name="Google Shape;221;p5"/>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222" name="Google Shape;222;p5"/>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A decision tree…</a:t>
            </a:r>
            <a:endParaRPr/>
          </a:p>
        </p:txBody>
      </p:sp>
      <p:sp>
        <p:nvSpPr>
          <p:cNvPr id="223" name="Google Shape;223;p5"/>
          <p:cNvSpPr/>
          <p:nvPr/>
        </p:nvSpPr>
        <p:spPr>
          <a:xfrm>
            <a:off x="6500973" y="2568538"/>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4" name="Google Shape;224;p5"/>
          <p:cNvCxnSpPr>
            <a:stCxn id="223" idx="4"/>
          </p:cNvCxnSpPr>
          <p:nvPr/>
        </p:nvCxnSpPr>
        <p:spPr>
          <a:xfrm flipH="1">
            <a:off x="5946123" y="3428938"/>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25" name="Google Shape;225;p5"/>
          <p:cNvCxnSpPr/>
          <p:nvPr/>
        </p:nvCxnSpPr>
        <p:spPr>
          <a:xfrm>
            <a:off x="7692775" y="3428999"/>
            <a:ext cx="1941900" cy="988800"/>
          </a:xfrm>
          <a:prstGeom prst="straightConnector1">
            <a:avLst/>
          </a:prstGeom>
          <a:noFill/>
          <a:ln w="9525" cap="flat" cmpd="sng">
            <a:solidFill>
              <a:srgbClr val="562E67"/>
            </a:solidFill>
            <a:prstDash val="solid"/>
            <a:round/>
            <a:headEnd type="none" w="sm" len="sm"/>
            <a:tailEnd type="none" w="sm" len="sm"/>
          </a:ln>
        </p:spPr>
      </p:cxnSp>
      <p:sp>
        <p:nvSpPr>
          <p:cNvPr id="226" name="Google Shape;226;p5"/>
          <p:cNvSpPr txBox="1"/>
          <p:nvPr/>
        </p:nvSpPr>
        <p:spPr>
          <a:xfrm>
            <a:off x="5450476" y="3566782"/>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Yellow</a:t>
            </a:r>
            <a:endParaRPr/>
          </a:p>
        </p:txBody>
      </p:sp>
      <p:sp>
        <p:nvSpPr>
          <p:cNvPr id="227" name="Google Shape;227;p5"/>
          <p:cNvSpPr txBox="1"/>
          <p:nvPr/>
        </p:nvSpPr>
        <p:spPr>
          <a:xfrm>
            <a:off x="8980185" y="3566782"/>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Green</a:t>
            </a:r>
            <a:endParaRPr/>
          </a:p>
        </p:txBody>
      </p:sp>
      <p:sp>
        <p:nvSpPr>
          <p:cNvPr id="228" name="Google Shape;228;p5"/>
          <p:cNvSpPr txBox="1"/>
          <p:nvPr/>
        </p:nvSpPr>
        <p:spPr>
          <a:xfrm>
            <a:off x="7235575" y="2845360"/>
            <a:ext cx="1428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Color</a:t>
            </a:r>
            <a:endParaRPr/>
          </a:p>
        </p:txBody>
      </p:sp>
      <p:sp>
        <p:nvSpPr>
          <p:cNvPr id="229" name="Google Shape;229;p5"/>
          <p:cNvSpPr/>
          <p:nvPr/>
        </p:nvSpPr>
        <p:spPr>
          <a:xfrm>
            <a:off x="5143606" y="4457531"/>
            <a:ext cx="1605000" cy="933000"/>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5"/>
          <p:cNvSpPr txBox="1"/>
          <p:nvPr/>
        </p:nvSpPr>
        <p:spPr>
          <a:xfrm>
            <a:off x="5645649" y="2974368"/>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5"/>
          <p:cNvSpPr txBox="1"/>
          <p:nvPr/>
        </p:nvSpPr>
        <p:spPr>
          <a:xfrm>
            <a:off x="5372135" y="4721073"/>
            <a:ext cx="1148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Lemon</a:t>
            </a:r>
            <a:endParaRPr/>
          </a:p>
        </p:txBody>
      </p:sp>
      <p:sp>
        <p:nvSpPr>
          <p:cNvPr id="232" name="Google Shape;232;p5"/>
          <p:cNvSpPr/>
          <p:nvPr/>
        </p:nvSpPr>
        <p:spPr>
          <a:xfrm>
            <a:off x="8602767" y="4441397"/>
            <a:ext cx="1605000" cy="933000"/>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5"/>
          <p:cNvSpPr txBox="1"/>
          <p:nvPr/>
        </p:nvSpPr>
        <p:spPr>
          <a:xfrm>
            <a:off x="8831296" y="4704939"/>
            <a:ext cx="1148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Lime</a:t>
            </a:r>
            <a:endParaRPr/>
          </a:p>
        </p:txBody>
      </p:sp>
      <p:cxnSp>
        <p:nvCxnSpPr>
          <p:cNvPr id="234" name="Google Shape;234;p5"/>
          <p:cNvCxnSpPr/>
          <p:nvPr/>
        </p:nvCxnSpPr>
        <p:spPr>
          <a:xfrm>
            <a:off x="10360175" y="29333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5"/>
          <p:cNvSpPr txBox="1"/>
          <p:nvPr/>
        </p:nvSpPr>
        <p:spPr>
          <a:xfrm>
            <a:off x="10997100" y="2702513"/>
            <a:ext cx="114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A node</a:t>
            </a:r>
            <a:endParaRPr sz="1800"/>
          </a:p>
        </p:txBody>
      </p:sp>
      <p:cxnSp>
        <p:nvCxnSpPr>
          <p:cNvPr id="236" name="Google Shape;236;p5"/>
          <p:cNvCxnSpPr/>
          <p:nvPr/>
        </p:nvCxnSpPr>
        <p:spPr>
          <a:xfrm>
            <a:off x="10360175" y="38477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7" name="Google Shape;237;p5"/>
          <p:cNvSpPr txBox="1"/>
          <p:nvPr/>
        </p:nvSpPr>
        <p:spPr>
          <a:xfrm>
            <a:off x="10817400" y="3616925"/>
            <a:ext cx="132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Branches</a:t>
            </a:r>
            <a:endParaRPr sz="1800"/>
          </a:p>
        </p:txBody>
      </p:sp>
      <p:cxnSp>
        <p:nvCxnSpPr>
          <p:cNvPr id="238" name="Google Shape;238;p5"/>
          <p:cNvCxnSpPr/>
          <p:nvPr/>
        </p:nvCxnSpPr>
        <p:spPr>
          <a:xfrm>
            <a:off x="10360175" y="49145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5"/>
          <p:cNvSpPr txBox="1"/>
          <p:nvPr/>
        </p:nvSpPr>
        <p:spPr>
          <a:xfrm>
            <a:off x="10997100" y="4683713"/>
            <a:ext cx="114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Leaves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
          <p:cNvSpPr txBox="1">
            <a:spLocks noGrp="1"/>
          </p:cNvSpPr>
          <p:nvPr>
            <p:ph type="body" idx="1"/>
          </p:nvPr>
        </p:nvSpPr>
        <p:spPr>
          <a:xfrm>
            <a:off x="839788" y="1304818"/>
            <a:ext cx="10514012" cy="4664267"/>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p:txBody>
      </p:sp>
      <p:sp>
        <p:nvSpPr>
          <p:cNvPr id="246" name="Google Shape;246;p6"/>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247" name="Google Shape;247;p6"/>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94F"/>
              </a:buClr>
              <a:buSzPts val="1800"/>
              <a:buNone/>
            </a:pPr>
            <a:r>
              <a:rPr lang="en-US" sz="3000" b="1">
                <a:solidFill>
                  <a:schemeClr val="accent3"/>
                </a:solidFill>
                <a:latin typeface="Lato"/>
                <a:ea typeface="Lato"/>
                <a:cs typeface="Lato"/>
                <a:sym typeface="Lato"/>
              </a:rPr>
              <a:t>A decision tree example: Type of contact lens to wear</a:t>
            </a:r>
            <a:endParaRPr/>
          </a:p>
        </p:txBody>
      </p:sp>
      <p:pic>
        <p:nvPicPr>
          <p:cNvPr id="248" name="Google Shape;248;p6"/>
          <p:cNvPicPr preferRelativeResize="0"/>
          <p:nvPr/>
        </p:nvPicPr>
        <p:blipFill rotWithShape="1">
          <a:blip r:embed="rId3">
            <a:alphaModFix/>
          </a:blip>
          <a:srcRect/>
          <a:stretch/>
        </p:blipFill>
        <p:spPr>
          <a:xfrm>
            <a:off x="2169763" y="1147597"/>
            <a:ext cx="8210642" cy="4821488"/>
          </a:xfrm>
          <a:prstGeom prst="rect">
            <a:avLst/>
          </a:prstGeom>
          <a:noFill/>
          <a:ln>
            <a:noFill/>
          </a:ln>
        </p:spPr>
      </p:pic>
      <p:sp>
        <p:nvSpPr>
          <p:cNvPr id="249" name="Google Shape;249;p6"/>
          <p:cNvSpPr txBox="1"/>
          <p:nvPr/>
        </p:nvSpPr>
        <p:spPr>
          <a:xfrm>
            <a:off x="1093936" y="6249329"/>
            <a:ext cx="79213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https://www.cs.cmu.edu/~bhiksha/courses/10-601/decisiontrees/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183" name="Google Shape;183;p2"/>
          <p:cNvSpPr txBox="1">
            <a:spLocks noGrp="1"/>
          </p:cNvSpPr>
          <p:nvPr>
            <p:ph type="title"/>
          </p:nvPr>
        </p:nvSpPr>
        <p:spPr>
          <a:xfrm>
            <a:off x="838200" y="365125"/>
            <a:ext cx="10515600" cy="10502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94F"/>
              </a:buClr>
              <a:buSzPts val="1800"/>
              <a:buNone/>
            </a:pPr>
            <a:r>
              <a:rPr lang="en-US" sz="4000" b="1" dirty="0">
                <a:solidFill>
                  <a:schemeClr val="accent3"/>
                </a:solidFill>
                <a:latin typeface="Lato"/>
                <a:ea typeface="Lato"/>
                <a:cs typeface="Lato"/>
                <a:sym typeface="Lato"/>
              </a:rPr>
              <a:t>Doctoral Universities in the </a:t>
            </a:r>
            <a:br>
              <a:rPr lang="en-US" sz="4000" b="1" dirty="0">
                <a:solidFill>
                  <a:schemeClr val="accent3"/>
                </a:solidFill>
                <a:latin typeface="Lato"/>
                <a:ea typeface="Lato"/>
                <a:cs typeface="Lato"/>
                <a:sym typeface="Lato"/>
              </a:rPr>
            </a:br>
            <a:r>
              <a:rPr lang="en-US" sz="4000" b="1" dirty="0">
                <a:solidFill>
                  <a:schemeClr val="accent3"/>
                </a:solidFill>
                <a:latin typeface="Lato"/>
                <a:ea typeface="Lato"/>
                <a:cs typeface="Lato"/>
                <a:sym typeface="Lato"/>
              </a:rPr>
              <a:t>Carnegie Classification of Institutions</a:t>
            </a:r>
            <a:endParaRPr sz="4000" dirty="0"/>
          </a:p>
        </p:txBody>
      </p:sp>
      <p:sp>
        <p:nvSpPr>
          <p:cNvPr id="184" name="Google Shape;184;p2"/>
          <p:cNvSpPr txBox="1"/>
          <p:nvPr/>
        </p:nvSpPr>
        <p:spPr>
          <a:xfrm>
            <a:off x="1286359" y="1800566"/>
            <a:ext cx="10067441" cy="4893607"/>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accent3"/>
              </a:buClr>
              <a:buSzPts val="3600"/>
            </a:pPr>
            <a:r>
              <a:rPr lang="en-US" sz="3600" b="0" i="0" dirty="0">
                <a:solidFill>
                  <a:srgbClr val="45382B"/>
                </a:solidFill>
                <a:effectLst/>
                <a:latin typeface="Lato" panose="020F0502020204030203" pitchFamily="34" charset="0"/>
                <a:ea typeface="Lato" panose="020F0502020204030203" pitchFamily="34" charset="0"/>
                <a:cs typeface="Lato" panose="020F0502020204030203" pitchFamily="34" charset="0"/>
              </a:rPr>
              <a:t>“Includes institutions that awarded at least 20 research/scholarship doctoral degrees during the update year and also institutions with below 20 research/scholarship doctoral degrees that awarded at least 30 professional practice doctoral degrees in at least 2 programs. Excludes Special Focus Institutions and Tribal Colleges.”</a:t>
            </a:r>
          </a:p>
          <a:p>
            <a:pPr marR="0" lvl="0" algn="l" rtl="0">
              <a:lnSpc>
                <a:spcPct val="100000"/>
              </a:lnSpc>
              <a:spcBef>
                <a:spcPts val="0"/>
              </a:spcBef>
              <a:spcAft>
                <a:spcPts val="0"/>
              </a:spcAft>
              <a:buClr>
                <a:schemeClr val="accent3"/>
              </a:buClr>
              <a:buSzPts val="3600"/>
            </a:pPr>
            <a:endParaRPr lang="en-US" sz="3600" b="0" i="0" dirty="0">
              <a:solidFill>
                <a:srgbClr val="45382B"/>
              </a:solidFill>
              <a:effectLst/>
              <a:latin typeface="Lato" panose="020F0502020204030203" pitchFamily="34" charset="0"/>
              <a:ea typeface="Lato" panose="020F0502020204030203" pitchFamily="34" charset="0"/>
              <a:cs typeface="Lato" panose="020F0502020204030203" pitchFamily="34" charset="0"/>
            </a:endParaRPr>
          </a:p>
          <a:p>
            <a:pPr marR="0" lvl="0" algn="l" rtl="0">
              <a:lnSpc>
                <a:spcPct val="100000"/>
              </a:lnSpc>
              <a:spcBef>
                <a:spcPts val="0"/>
              </a:spcBef>
              <a:spcAft>
                <a:spcPts val="0"/>
              </a:spcAft>
              <a:buClr>
                <a:schemeClr val="accent3"/>
              </a:buClr>
              <a:buSzPts val="3600"/>
            </a:pPr>
            <a:r>
              <a:rPr lang="en-US" sz="2400" u="none" strike="noStrike" cap="none" dirty="0">
                <a:solidFill>
                  <a:srgbClr val="45382B"/>
                </a:solidFill>
                <a:latin typeface="Lato" panose="020F0502020204030203" pitchFamily="34" charset="0"/>
                <a:ea typeface="Lato" panose="020F0502020204030203" pitchFamily="34" charset="0"/>
                <a:cs typeface="Lato" panose="020F0502020204030203" pitchFamily="34" charset="0"/>
                <a:sym typeface="Lato"/>
              </a:rPr>
              <a:t>Source: carnegieclassifications.acenet.edu</a:t>
            </a:r>
            <a:endParaRPr sz="2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81302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body" idx="1"/>
          </p:nvPr>
        </p:nvSpPr>
        <p:spPr>
          <a:xfrm>
            <a:off x="1158240" y="1595717"/>
            <a:ext cx="10195560" cy="6121264"/>
          </a:xfrm>
          <a:prstGeom prst="rect">
            <a:avLst/>
          </a:prstGeom>
          <a:noFill/>
          <a:ln>
            <a:noFill/>
          </a:ln>
        </p:spPr>
        <p:txBody>
          <a:bodyPr spcFirstLastPara="1" wrap="square" lIns="91425" tIns="45700" rIns="91425" bIns="45700" anchor="b" anchorCtr="0">
            <a:noAutofit/>
          </a:bodyPr>
          <a:lstStyle/>
          <a:p>
            <a:pPr marL="800100" lvl="0" indent="-571500" algn="l" rtl="0">
              <a:lnSpc>
                <a:spcPct val="90000"/>
              </a:lnSpc>
              <a:spcBef>
                <a:spcPts val="1000"/>
              </a:spcBef>
              <a:spcAft>
                <a:spcPts val="0"/>
              </a:spcAft>
              <a:buClr>
                <a:schemeClr val="accent3"/>
              </a:buClr>
              <a:buSzPts val="3200"/>
              <a:buFont typeface="Noto Sans Symbols"/>
              <a:buChar char="▪"/>
            </a:pPr>
            <a:endParaRPr lang="en-US" sz="25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endParaRPr lang="en-US" sz="25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endParaRPr lang="en-US" sz="26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228600" lvl="0" indent="0" algn="l" rtl="0">
              <a:lnSpc>
                <a:spcPct val="90000"/>
              </a:lnSpc>
              <a:spcBef>
                <a:spcPts val="1000"/>
              </a:spcBef>
              <a:spcAft>
                <a:spcPts val="0"/>
              </a:spcAft>
              <a:buClr>
                <a:schemeClr val="accent3"/>
              </a:buClr>
              <a:buSzPts val="3200"/>
            </a:pPr>
            <a:r>
              <a:rPr lang="en-US" sz="2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The nodes, i.e., input measures or characteristics, are:</a:t>
            </a:r>
          </a:p>
          <a:p>
            <a:pPr marL="800100" indent="-571500">
              <a:buClr>
                <a:schemeClr val="accent3"/>
              </a:buClr>
              <a:buFont typeface="Noto Sans Symbols"/>
              <a:buChar char="▪"/>
            </a:pPr>
            <a:r>
              <a:rPr lang="en-US" sz="2600" b="0" dirty="0">
                <a:solidFill>
                  <a:schemeClr val="tx1"/>
                </a:solidFill>
                <a:latin typeface="Lato" panose="020F0502020204030203" pitchFamily="34" charset="0"/>
                <a:ea typeface="Lato" panose="020F0502020204030203" pitchFamily="34" charset="0"/>
                <a:cs typeface="Lato" panose="020F0502020204030203" pitchFamily="34" charset="0"/>
              </a:rPr>
              <a:t>≥ 20 research doctorates and ≥$5 million in research expenditures</a:t>
            </a:r>
            <a:endParaRPr sz="26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Research Activity Index (RAI):</a:t>
            </a:r>
          </a:p>
          <a:p>
            <a:pPr marL="1257300" lvl="1" indent="-571500">
              <a:buClr>
                <a:schemeClr val="accent3"/>
              </a:buClr>
              <a:buFont typeface="Courier New" panose="02070309020205020404" pitchFamily="49" charset="0"/>
              <a:buChar char="o"/>
            </a:pPr>
            <a:r>
              <a:rPr lang="en-US" sz="2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Aggregate RAI: </a:t>
            </a:r>
            <a:r>
              <a:rPr lang="en-US" sz="2600" b="0" dirty="0">
                <a:solidFill>
                  <a:srgbClr val="000000"/>
                </a:solidFill>
                <a:latin typeface="Lato" panose="020F0502020204030203" pitchFamily="34" charset="0"/>
                <a:ea typeface="Lato" panose="020F0502020204030203" pitchFamily="34" charset="0"/>
                <a:cs typeface="Lato" panose="020F0502020204030203" pitchFamily="34" charset="0"/>
              </a:rPr>
              <a:t>science and engineering (S&amp;E) R&amp;D expenditures; non-S&amp;E R&amp;D expenditures; S&amp;E research staff (postdoctoral appointees and nonfaculty research staff with doctorates); doctoral conferrals by broad disciplinary area (humanities, social sciences, STEM fields, and other fields)</a:t>
            </a:r>
          </a:p>
          <a:p>
            <a:pPr marL="1257300" lvl="1" indent="-571500">
              <a:buClr>
                <a:schemeClr val="accent3"/>
              </a:buClr>
              <a:buFont typeface="Courier New" panose="02070309020205020404" pitchFamily="49" charset="0"/>
              <a:buChar char="o"/>
            </a:pPr>
            <a:r>
              <a:rPr lang="en-US" sz="2600" b="0" dirty="0">
                <a:solidFill>
                  <a:srgbClr val="000000"/>
                </a:solidFill>
                <a:latin typeface="Lato" panose="020F0502020204030203" pitchFamily="34" charset="0"/>
                <a:ea typeface="Lato" panose="020F0502020204030203" pitchFamily="34" charset="0"/>
                <a:cs typeface="Lato" panose="020F0502020204030203" pitchFamily="34" charset="0"/>
              </a:rPr>
              <a:t>Per-capita RAI: </a:t>
            </a:r>
            <a:r>
              <a:rPr lang="pt-BR" sz="2600" b="0" dirty="0">
                <a:solidFill>
                  <a:srgbClr val="000000"/>
                </a:solidFill>
                <a:latin typeface="Lato" panose="020F0502020204030203" pitchFamily="34" charset="0"/>
                <a:ea typeface="Lato" panose="020F0502020204030203" pitchFamily="34" charset="0"/>
                <a:cs typeface="Lato" panose="020F0502020204030203" pitchFamily="34" charset="0"/>
              </a:rPr>
              <a:t>Per-capita S&amp;E R&amp;D Expenditures, Per-capita Non-S&amp;E R&amp;D Expenditures, Per-capita Research Staff. Data are divided by </a:t>
            </a:r>
            <a:r>
              <a:rPr lang="en-US" sz="2600" b="0" dirty="0">
                <a:solidFill>
                  <a:srgbClr val="000000"/>
                </a:solidFill>
                <a:latin typeface="Lato" panose="020F0502020204030203" pitchFamily="34" charset="0"/>
                <a:ea typeface="Lato" panose="020F0502020204030203" pitchFamily="34" charset="0"/>
                <a:cs typeface="Lato" panose="020F0502020204030203" pitchFamily="34" charset="0"/>
              </a:rPr>
              <a:t>the number of full-time faculty to get the per-capita index</a:t>
            </a:r>
          </a:p>
          <a:p>
            <a:pPr marL="800100" lvl="0" indent="-571500">
              <a:buClr>
                <a:schemeClr val="accent3"/>
              </a:buClr>
              <a:buFont typeface="Courier New" panose="02070309020205020404" pitchFamily="49" charset="0"/>
              <a:buChar char="o"/>
            </a:pPr>
            <a:endParaRPr sz="2500" dirty="0">
              <a:latin typeface="Lato" panose="020F0502020204030203" pitchFamily="34" charset="0"/>
              <a:ea typeface="Lato" panose="020F0502020204030203" pitchFamily="34" charset="0"/>
              <a:cs typeface="Lato" panose="020F0502020204030203" pitchFamily="34" charset="0"/>
            </a:endParaRPr>
          </a:p>
          <a:p>
            <a:pPr marL="800100" lvl="0" indent="-368300" algn="l" rtl="0">
              <a:lnSpc>
                <a:spcPct val="90000"/>
              </a:lnSpc>
              <a:spcBef>
                <a:spcPts val="1000"/>
              </a:spcBef>
              <a:spcAft>
                <a:spcPts val="0"/>
              </a:spcAft>
              <a:buClr>
                <a:schemeClr val="accent3"/>
              </a:buClr>
              <a:buSzPts val="3200"/>
              <a:buFont typeface="Noto Sans Symbols"/>
              <a:buNone/>
            </a:pPr>
            <a:endParaRPr sz="25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Classifying Doctoral Universities in the Carnegie Classification of Institutions</a:t>
            </a:r>
            <a:endParaRPr lang="en-US" dirty="0"/>
          </a:p>
        </p:txBody>
      </p:sp>
    </p:spTree>
    <p:extLst>
      <p:ext uri="{BB962C8B-B14F-4D97-AF65-F5344CB8AC3E}">
        <p14:creationId xmlns:p14="http://schemas.microsoft.com/office/powerpoint/2010/main" val="20026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body" idx="1"/>
          </p:nvPr>
        </p:nvSpPr>
        <p:spPr>
          <a:xfrm>
            <a:off x="1158240" y="1371600"/>
            <a:ext cx="10195560" cy="3845859"/>
          </a:xfrm>
          <a:prstGeom prst="rect">
            <a:avLst/>
          </a:prstGeom>
          <a:noFill/>
          <a:ln>
            <a:noFill/>
          </a:ln>
        </p:spPr>
        <p:txBody>
          <a:bodyPr spcFirstLastPara="1" wrap="square" lIns="91425" tIns="45700" rIns="91425" bIns="45700" anchor="b" anchorCtr="0">
            <a:noAutofit/>
          </a:bodyPr>
          <a:lstStyle/>
          <a:p>
            <a:pPr marL="228600" lvl="0" indent="0" algn="l" rtl="0">
              <a:lnSpc>
                <a:spcPct val="90000"/>
              </a:lnSpc>
              <a:spcBef>
                <a:spcPts val="1000"/>
              </a:spcBef>
              <a:spcAft>
                <a:spcPts val="0"/>
              </a:spcAft>
              <a:buClr>
                <a:schemeClr val="accent3"/>
              </a:buClr>
              <a:buSzPts val="3200"/>
            </a:pPr>
            <a:endParaRPr lang="en-US" sz="2000" b="0" dirty="0">
              <a:solidFill>
                <a:schemeClr val="dk1"/>
              </a:solidFill>
              <a:latin typeface="Lato"/>
              <a:ea typeface="Lato"/>
              <a:cs typeface="Lato"/>
              <a:sym typeface="Lato"/>
            </a:endParaRPr>
          </a:p>
          <a:p>
            <a:pPr marL="228600" lvl="0" indent="0" algn="l" rtl="0">
              <a:lnSpc>
                <a:spcPct val="90000"/>
              </a:lnSpc>
              <a:spcBef>
                <a:spcPts val="1000"/>
              </a:spcBef>
              <a:spcAft>
                <a:spcPts val="0"/>
              </a:spcAft>
              <a:buClr>
                <a:schemeClr val="accent3"/>
              </a:buClr>
              <a:buSzPts val="3200"/>
            </a:pPr>
            <a:r>
              <a:rPr lang="en-US" sz="3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Leaves, i.e., class labels or categories, are:</a:t>
            </a:r>
          </a:p>
          <a:p>
            <a:pPr marL="800100" indent="-571500">
              <a:buClr>
                <a:schemeClr val="accent3"/>
              </a:buClr>
              <a:buFont typeface="Noto Sans Symbols"/>
              <a:buChar char="▪"/>
            </a:pPr>
            <a:r>
              <a:rPr lang="en-US" sz="3600" b="0" dirty="0">
                <a:solidFill>
                  <a:schemeClr val="tx1"/>
                </a:solidFill>
                <a:latin typeface="Lato" panose="020F0502020204030203" pitchFamily="34" charset="0"/>
                <a:ea typeface="Lato" panose="020F0502020204030203" pitchFamily="34" charset="0"/>
                <a:cs typeface="Lato" panose="020F0502020204030203" pitchFamily="34" charset="0"/>
              </a:rPr>
              <a:t>R1: Very high research activity</a:t>
            </a:r>
            <a:endParaRPr sz="3600" b="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3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R2: High research activity</a:t>
            </a:r>
          </a:p>
          <a:p>
            <a:pPr marL="800100" lvl="0" indent="-571500" algn="l" rtl="0">
              <a:lnSpc>
                <a:spcPct val="90000"/>
              </a:lnSpc>
              <a:spcBef>
                <a:spcPts val="1000"/>
              </a:spcBef>
              <a:spcAft>
                <a:spcPts val="0"/>
              </a:spcAft>
              <a:buClr>
                <a:schemeClr val="accent3"/>
              </a:buClr>
              <a:buSzPts val="3200"/>
              <a:buFont typeface="Noto Sans Symbols"/>
              <a:buChar char="▪"/>
            </a:pPr>
            <a:r>
              <a:rPr lang="en-US" sz="3600" b="0" dirty="0">
                <a:solidFill>
                  <a:schemeClr val="dk1"/>
                </a:solidFill>
                <a:latin typeface="Lato" panose="020F0502020204030203" pitchFamily="34" charset="0"/>
                <a:ea typeface="Lato" panose="020F0502020204030203" pitchFamily="34" charset="0"/>
                <a:cs typeface="Lato" panose="020F0502020204030203" pitchFamily="34" charset="0"/>
                <a:sym typeface="Lato"/>
              </a:rPr>
              <a:t>D/PU: Doctoral/Professional Universities</a:t>
            </a:r>
          </a:p>
          <a:p>
            <a:pPr marL="228600" lvl="0" indent="0">
              <a:buClr>
                <a:schemeClr val="accent3"/>
              </a:buClr>
            </a:pPr>
            <a:endParaRPr sz="2000" dirty="0"/>
          </a:p>
          <a:p>
            <a:pPr marL="800100" lvl="0" indent="-368300" algn="l" rtl="0">
              <a:lnSpc>
                <a:spcPct val="90000"/>
              </a:lnSpc>
              <a:spcBef>
                <a:spcPts val="1000"/>
              </a:spcBef>
              <a:spcAft>
                <a:spcPts val="0"/>
              </a:spcAft>
              <a:buClr>
                <a:schemeClr val="accent3"/>
              </a:buClr>
              <a:buSzPts val="3200"/>
              <a:buFont typeface="Noto Sans Symbols"/>
              <a:buNone/>
            </a:pPr>
            <a:endParaRPr sz="3600" b="0" dirty="0">
              <a:solidFill>
                <a:schemeClr val="dk1"/>
              </a:solidFill>
              <a:latin typeface="Lato"/>
              <a:ea typeface="Lato"/>
              <a:cs typeface="Lato"/>
              <a:sym typeface="Lato"/>
            </a:endParaRPr>
          </a:p>
        </p:txBody>
      </p:sp>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Classifying Doctoral Universities in the Carnegie Classification of Institutions</a:t>
            </a:r>
            <a:endParaRPr lang="en-US" dirty="0"/>
          </a:p>
        </p:txBody>
      </p:sp>
    </p:spTree>
    <p:extLst>
      <p:ext uri="{BB962C8B-B14F-4D97-AF65-F5344CB8AC3E}">
        <p14:creationId xmlns:p14="http://schemas.microsoft.com/office/powerpoint/2010/main" val="347697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0"/>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293" name="Google Shape;293;p10"/>
          <p:cNvSpPr txBox="1">
            <a:spLocks noGrp="1"/>
          </p:cNvSpPr>
          <p:nvPr>
            <p:ph type="title"/>
          </p:nvPr>
        </p:nvSpPr>
        <p:spPr>
          <a:xfrm>
            <a:off x="838200" y="9861"/>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2800" b="1" dirty="0">
                <a:solidFill>
                  <a:schemeClr val="accent3"/>
                </a:solidFill>
                <a:latin typeface="Lato"/>
                <a:ea typeface="Lato"/>
                <a:cs typeface="Lato"/>
                <a:sym typeface="Lato"/>
              </a:rPr>
              <a:t>Classifying Doctoral Universities in the Carnegie Classification</a:t>
            </a:r>
            <a:endParaRPr sz="2800" dirty="0"/>
          </a:p>
        </p:txBody>
      </p:sp>
      <p:sp>
        <p:nvSpPr>
          <p:cNvPr id="294" name="Google Shape;294;p10"/>
          <p:cNvSpPr/>
          <p:nvPr/>
        </p:nvSpPr>
        <p:spPr>
          <a:xfrm>
            <a:off x="2682643" y="544613"/>
            <a:ext cx="5730935" cy="947735"/>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295" name="Google Shape;295;p10"/>
          <p:cNvCxnSpPr>
            <a:cxnSpLocks/>
          </p:cNvCxnSpPr>
          <p:nvPr/>
        </p:nvCxnSpPr>
        <p:spPr>
          <a:xfrm flipH="1">
            <a:off x="3912489" y="1481370"/>
            <a:ext cx="1606410" cy="544494"/>
          </a:xfrm>
          <a:prstGeom prst="straightConnector1">
            <a:avLst/>
          </a:prstGeom>
          <a:noFill/>
          <a:ln w="9525" cap="flat" cmpd="sng">
            <a:solidFill>
              <a:srgbClr val="562E67"/>
            </a:solidFill>
            <a:prstDash val="solid"/>
            <a:round/>
            <a:headEnd type="none" w="sm" len="sm"/>
            <a:tailEnd type="none" w="sm" len="sm"/>
          </a:ln>
        </p:spPr>
      </p:cxnSp>
      <p:cxnSp>
        <p:nvCxnSpPr>
          <p:cNvPr id="296" name="Google Shape;296;p10"/>
          <p:cNvCxnSpPr>
            <a:cxnSpLocks/>
          </p:cNvCxnSpPr>
          <p:nvPr/>
        </p:nvCxnSpPr>
        <p:spPr>
          <a:xfrm>
            <a:off x="5548110" y="1502453"/>
            <a:ext cx="1520016" cy="252298"/>
          </a:xfrm>
          <a:prstGeom prst="straightConnector1">
            <a:avLst/>
          </a:prstGeom>
          <a:noFill/>
          <a:ln w="9525" cap="flat" cmpd="sng">
            <a:solidFill>
              <a:srgbClr val="562E67"/>
            </a:solidFill>
            <a:prstDash val="solid"/>
            <a:round/>
            <a:headEnd type="none" w="sm" len="sm"/>
            <a:tailEnd type="none" w="sm" len="sm"/>
          </a:ln>
        </p:spPr>
      </p:cxnSp>
      <p:sp>
        <p:nvSpPr>
          <p:cNvPr id="297" name="Google Shape;297;p10"/>
          <p:cNvSpPr txBox="1"/>
          <p:nvPr/>
        </p:nvSpPr>
        <p:spPr>
          <a:xfrm>
            <a:off x="3433097" y="1438761"/>
            <a:ext cx="132781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Yes</a:t>
            </a:r>
            <a:endParaRPr dirty="0"/>
          </a:p>
        </p:txBody>
      </p:sp>
      <p:sp>
        <p:nvSpPr>
          <p:cNvPr id="298" name="Google Shape;298;p10"/>
          <p:cNvSpPr txBox="1"/>
          <p:nvPr/>
        </p:nvSpPr>
        <p:spPr>
          <a:xfrm>
            <a:off x="7097337" y="1365843"/>
            <a:ext cx="14068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No</a:t>
            </a:r>
            <a:endParaRPr dirty="0"/>
          </a:p>
        </p:txBody>
      </p:sp>
      <p:sp>
        <p:nvSpPr>
          <p:cNvPr id="299" name="Google Shape;299;p10"/>
          <p:cNvSpPr txBox="1"/>
          <p:nvPr/>
        </p:nvSpPr>
        <p:spPr>
          <a:xfrm>
            <a:off x="2185592" y="697131"/>
            <a:ext cx="6227986" cy="707846"/>
          </a:xfrm>
          <a:prstGeom prst="rect">
            <a:avLst/>
          </a:prstGeom>
          <a:noFill/>
          <a:ln>
            <a:noFill/>
          </a:ln>
        </p:spPr>
        <p:txBody>
          <a:bodyPr spcFirstLastPara="1" wrap="square" lIns="91425" tIns="45700" rIns="91425" bIns="45700" anchor="t" anchorCtr="0">
            <a:spAutoFit/>
          </a:bodyPr>
          <a:lstStyle/>
          <a:p>
            <a:pPr marL="228600">
              <a:buClr>
                <a:schemeClr val="accent3"/>
              </a:buClr>
            </a:pPr>
            <a:r>
              <a:rPr lang="en-US" sz="2000" b="0" dirty="0">
                <a:solidFill>
                  <a:schemeClr val="tx1"/>
                </a:solidFill>
              </a:rPr>
              <a:t>	≥ 20 research doctorates and ≥$5 million in 	research expenditures</a:t>
            </a:r>
          </a:p>
        </p:txBody>
      </p:sp>
      <p:sp>
        <p:nvSpPr>
          <p:cNvPr id="301" name="Google Shape;301;p10"/>
          <p:cNvSpPr/>
          <p:nvPr/>
        </p:nvSpPr>
        <p:spPr>
          <a:xfrm>
            <a:off x="6573731" y="1791704"/>
            <a:ext cx="1605125" cy="607452"/>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2" name="Google Shape;302;p10"/>
          <p:cNvSpPr txBox="1"/>
          <p:nvPr/>
        </p:nvSpPr>
        <p:spPr>
          <a:xfrm>
            <a:off x="6974538" y="1961005"/>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D/PU</a:t>
            </a:r>
            <a:r>
              <a:rPr lang="en-US" sz="2000" b="0" i="0" u="none" strike="noStrike" cap="none" dirty="0">
                <a:solidFill>
                  <a:srgbClr val="000000"/>
                </a:solidFill>
                <a:latin typeface="Lato"/>
                <a:ea typeface="Lato"/>
                <a:cs typeface="Lato"/>
                <a:sym typeface="Lato"/>
              </a:rPr>
              <a:t> </a:t>
            </a:r>
            <a:endParaRPr dirty="0"/>
          </a:p>
        </p:txBody>
      </p:sp>
      <p:sp>
        <p:nvSpPr>
          <p:cNvPr id="303" name="Google Shape;303;p10"/>
          <p:cNvSpPr/>
          <p:nvPr/>
        </p:nvSpPr>
        <p:spPr>
          <a:xfrm>
            <a:off x="914158" y="2073262"/>
            <a:ext cx="5461478"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305" name="Google Shape;305;p10"/>
          <p:cNvCxnSpPr>
            <a:cxnSpLocks/>
            <a:stCxn id="303" idx="4"/>
          </p:cNvCxnSpPr>
          <p:nvPr/>
        </p:nvCxnSpPr>
        <p:spPr>
          <a:xfrm flipH="1">
            <a:off x="2682645" y="2933723"/>
            <a:ext cx="962252" cy="903182"/>
          </a:xfrm>
          <a:prstGeom prst="straightConnector1">
            <a:avLst/>
          </a:prstGeom>
          <a:noFill/>
          <a:ln w="9525" cap="flat" cmpd="sng">
            <a:solidFill>
              <a:srgbClr val="562E67"/>
            </a:solidFill>
            <a:prstDash val="solid"/>
            <a:round/>
            <a:headEnd type="none" w="sm" len="sm"/>
            <a:tailEnd type="none" w="sm" len="sm"/>
          </a:ln>
        </p:spPr>
      </p:cxnSp>
      <p:cxnSp>
        <p:nvCxnSpPr>
          <p:cNvPr id="306" name="Google Shape;306;p10"/>
          <p:cNvCxnSpPr>
            <a:cxnSpLocks/>
            <a:stCxn id="303" idx="4"/>
          </p:cNvCxnSpPr>
          <p:nvPr/>
        </p:nvCxnSpPr>
        <p:spPr>
          <a:xfrm>
            <a:off x="3644897" y="2933723"/>
            <a:ext cx="1620080" cy="771195"/>
          </a:xfrm>
          <a:prstGeom prst="straightConnector1">
            <a:avLst/>
          </a:prstGeom>
          <a:noFill/>
          <a:ln w="9525" cap="flat" cmpd="sng">
            <a:solidFill>
              <a:srgbClr val="562E67"/>
            </a:solidFill>
            <a:prstDash val="solid"/>
            <a:round/>
            <a:headEnd type="none" w="sm" len="sm"/>
            <a:tailEnd type="none" w="sm" len="sm"/>
          </a:ln>
        </p:spPr>
      </p:cxnSp>
      <p:sp>
        <p:nvSpPr>
          <p:cNvPr id="307" name="Google Shape;307;p10"/>
          <p:cNvSpPr/>
          <p:nvPr/>
        </p:nvSpPr>
        <p:spPr>
          <a:xfrm>
            <a:off x="4888534" y="3689891"/>
            <a:ext cx="1487102"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8" name="Google Shape;308;p10"/>
          <p:cNvSpPr txBox="1"/>
          <p:nvPr/>
        </p:nvSpPr>
        <p:spPr>
          <a:xfrm>
            <a:off x="5185918" y="3076907"/>
            <a:ext cx="14068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Yes</a:t>
            </a:r>
            <a:endParaRPr dirty="0"/>
          </a:p>
        </p:txBody>
      </p:sp>
      <p:sp>
        <p:nvSpPr>
          <p:cNvPr id="309" name="Google Shape;309;p10"/>
          <p:cNvSpPr txBox="1"/>
          <p:nvPr/>
        </p:nvSpPr>
        <p:spPr>
          <a:xfrm>
            <a:off x="5263188" y="3986019"/>
            <a:ext cx="119236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R1</a:t>
            </a:r>
            <a:endParaRPr dirty="0"/>
          </a:p>
        </p:txBody>
      </p:sp>
      <p:sp>
        <p:nvSpPr>
          <p:cNvPr id="311" name="Google Shape;311;p10"/>
          <p:cNvSpPr txBox="1"/>
          <p:nvPr/>
        </p:nvSpPr>
        <p:spPr>
          <a:xfrm>
            <a:off x="2162247" y="3060313"/>
            <a:ext cx="132781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No</a:t>
            </a:r>
            <a:endParaRPr dirty="0"/>
          </a:p>
        </p:txBody>
      </p:sp>
      <p:graphicFrame>
        <p:nvGraphicFramePr>
          <p:cNvPr id="312" name="Google Shape;312;p10"/>
          <p:cNvGraphicFramePr/>
          <p:nvPr>
            <p:extLst>
              <p:ext uri="{D42A27DB-BD31-4B8C-83A1-F6EECF244321}">
                <p14:modId xmlns:p14="http://schemas.microsoft.com/office/powerpoint/2010/main" val="1567992087"/>
              </p:ext>
            </p:extLst>
          </p:nvPr>
        </p:nvGraphicFramePr>
        <p:xfrm>
          <a:off x="6382247" y="2401078"/>
          <a:ext cx="5809752" cy="4376380"/>
        </p:xfrm>
        <a:graphic>
          <a:graphicData uri="http://schemas.openxmlformats.org/drawingml/2006/table">
            <a:tbl>
              <a:tblPr firstRow="1" bandRow="1">
                <a:noFill/>
                <a:tableStyleId>{6CB406B6-006C-490F-B9BB-B6C90D0F47C2}</a:tableStyleId>
              </a:tblPr>
              <a:tblGrid>
                <a:gridCol w="823213">
                  <a:extLst>
                    <a:ext uri="{9D8B030D-6E8A-4147-A177-3AD203B41FA5}">
                      <a16:colId xmlns:a16="http://schemas.microsoft.com/office/drawing/2014/main" val="20000"/>
                    </a:ext>
                  </a:extLst>
                </a:gridCol>
                <a:gridCol w="1597881">
                  <a:extLst>
                    <a:ext uri="{9D8B030D-6E8A-4147-A177-3AD203B41FA5}">
                      <a16:colId xmlns:a16="http://schemas.microsoft.com/office/drawing/2014/main" val="20001"/>
                    </a:ext>
                  </a:extLst>
                </a:gridCol>
                <a:gridCol w="1308847">
                  <a:extLst>
                    <a:ext uri="{9D8B030D-6E8A-4147-A177-3AD203B41FA5}">
                      <a16:colId xmlns:a16="http://schemas.microsoft.com/office/drawing/2014/main" val="20002"/>
                    </a:ext>
                  </a:extLst>
                </a:gridCol>
                <a:gridCol w="1075765">
                  <a:extLst>
                    <a:ext uri="{9D8B030D-6E8A-4147-A177-3AD203B41FA5}">
                      <a16:colId xmlns:a16="http://schemas.microsoft.com/office/drawing/2014/main" val="3712138272"/>
                    </a:ext>
                  </a:extLst>
                </a:gridCol>
                <a:gridCol w="1004046">
                  <a:extLst>
                    <a:ext uri="{9D8B030D-6E8A-4147-A177-3AD203B41FA5}">
                      <a16:colId xmlns:a16="http://schemas.microsoft.com/office/drawing/2014/main" val="20003"/>
                    </a:ext>
                  </a:extLst>
                </a:gridCol>
              </a:tblGrid>
              <a:tr h="1516733">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Name</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b="0" dirty="0">
                          <a:solidFill>
                            <a:schemeClr val="bg1"/>
                          </a:solidFill>
                          <a:latin typeface="Lato" panose="020F0502020204030203" pitchFamily="34" charset="0"/>
                          <a:ea typeface="Lato" panose="020F0502020204030203" pitchFamily="34" charset="0"/>
                          <a:cs typeface="Lato" panose="020F0502020204030203" pitchFamily="34" charset="0"/>
                        </a:rPr>
                        <a:t>≥ 20 research doctorates and ≥$5 million in research expenditures</a:t>
                      </a:r>
                      <a:endParaRPr sz="1800" dirty="0">
                        <a:solidFill>
                          <a:schemeClr val="bg1"/>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Aggregate RAI</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Per-capita RAI</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Label</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0"/>
                  </a:ext>
                </a:extLst>
              </a:tr>
              <a:tr h="527802">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A</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Yes</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VH</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VH</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R1</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1"/>
                  </a:ext>
                </a:extLst>
              </a:tr>
              <a:tr h="527802">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B</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No</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Low</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Low</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D/PU</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2"/>
                  </a:ext>
                </a:extLst>
              </a:tr>
              <a:tr h="527802">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C</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Yes</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Low</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Low</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D/PU</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3"/>
                  </a:ext>
                </a:extLst>
              </a:tr>
              <a:tr h="527802">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D</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Yes</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High</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VH</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R1</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4"/>
                  </a:ext>
                </a:extLst>
              </a:tr>
              <a:tr h="527802">
                <a:tc>
                  <a:txBody>
                    <a:bodyPr/>
                    <a:lstStyle/>
                    <a:p>
                      <a:pPr marL="0" marR="0" lvl="0" indent="0" algn="l" rtl="0">
                        <a:lnSpc>
                          <a:spcPct val="100000"/>
                        </a:lnSpc>
                        <a:spcBef>
                          <a:spcPts val="0"/>
                        </a:spcBef>
                        <a:spcAft>
                          <a:spcPts val="0"/>
                        </a:spcAft>
                        <a:buNone/>
                      </a:pPr>
                      <a:r>
                        <a:rPr lang="en-US" sz="1800" u="none" strike="noStrike" cap="none">
                          <a:latin typeface="Lato" panose="020F0502020204030203" pitchFamily="34" charset="0"/>
                          <a:ea typeface="Lato" panose="020F0502020204030203" pitchFamily="34" charset="0"/>
                          <a:cs typeface="Lato" panose="020F0502020204030203" pitchFamily="34" charset="0"/>
                        </a:rPr>
                        <a:t>E</a:t>
                      </a:r>
                      <a:endParaRPr sz="180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Yes</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High</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dirty="0">
                          <a:latin typeface="Lato" panose="020F0502020204030203" pitchFamily="34" charset="0"/>
                          <a:ea typeface="Lato" panose="020F0502020204030203" pitchFamily="34" charset="0"/>
                          <a:cs typeface="Lato" panose="020F0502020204030203" pitchFamily="34" charset="0"/>
                        </a:rPr>
                        <a:t>Low</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dirty="0">
                          <a:latin typeface="Lato" panose="020F0502020204030203" pitchFamily="34" charset="0"/>
                          <a:ea typeface="Lato" panose="020F0502020204030203" pitchFamily="34" charset="0"/>
                          <a:cs typeface="Lato" panose="020F0502020204030203" pitchFamily="34" charset="0"/>
                        </a:rPr>
                        <a:t>R2</a:t>
                      </a:r>
                      <a:endParaRPr sz="1800" dirty="0">
                        <a:latin typeface="Lato" panose="020F0502020204030203" pitchFamily="34" charset="0"/>
                        <a:ea typeface="Lato" panose="020F0502020204030203" pitchFamily="34" charset="0"/>
                        <a:cs typeface="Lato" panose="020F0502020204030203" pitchFamily="34" charset="0"/>
                      </a:endParaRPr>
                    </a:p>
                  </a:txBody>
                  <a:tcPr marL="91450" marR="91450" marT="45725" marB="45725"/>
                </a:tc>
                <a:extLst>
                  <a:ext uri="{0D108BD9-81ED-4DB2-BD59-A6C34878D82A}">
                    <a16:rowId xmlns:a16="http://schemas.microsoft.com/office/drawing/2014/main" val="10005"/>
                  </a:ext>
                </a:extLst>
              </a:tr>
            </a:tbl>
          </a:graphicData>
        </a:graphic>
      </p:graphicFrame>
      <p:sp>
        <p:nvSpPr>
          <p:cNvPr id="12" name="TextBox 11">
            <a:extLst>
              <a:ext uri="{FF2B5EF4-FFF2-40B4-BE49-F238E27FC236}">
                <a16:creationId xmlns:a16="http://schemas.microsoft.com/office/drawing/2014/main" id="{35245D78-7972-467B-B294-0AFBC2FFFDB8}"/>
              </a:ext>
            </a:extLst>
          </p:cNvPr>
          <p:cNvSpPr txBox="1"/>
          <p:nvPr/>
        </p:nvSpPr>
        <p:spPr>
          <a:xfrm>
            <a:off x="1678687" y="2169048"/>
            <a:ext cx="4845440" cy="707886"/>
          </a:xfrm>
          <a:prstGeom prst="rect">
            <a:avLst/>
          </a:prstGeom>
          <a:noFill/>
        </p:spPr>
        <p:txBody>
          <a:bodyPr wrap="square" rtlCol="0">
            <a:spAutoFit/>
          </a:bodyPr>
          <a:lstStyle/>
          <a:p>
            <a:r>
              <a:rPr lang="en-US" sz="2000" dirty="0"/>
              <a:t>‘Very High’ on at least one RAI index: aggregate or per-capita</a:t>
            </a:r>
          </a:p>
        </p:txBody>
      </p:sp>
      <p:sp>
        <p:nvSpPr>
          <p:cNvPr id="38" name="Google Shape;303;p10">
            <a:extLst>
              <a:ext uri="{FF2B5EF4-FFF2-40B4-BE49-F238E27FC236}">
                <a16:creationId xmlns:a16="http://schemas.microsoft.com/office/drawing/2014/main" id="{FBAF1E34-16D4-400A-B1CB-0D72B8B97743}"/>
              </a:ext>
            </a:extLst>
          </p:cNvPr>
          <p:cNvSpPr/>
          <p:nvPr/>
        </p:nvSpPr>
        <p:spPr>
          <a:xfrm>
            <a:off x="553539" y="3831508"/>
            <a:ext cx="430144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9" name="TextBox 38">
            <a:extLst>
              <a:ext uri="{FF2B5EF4-FFF2-40B4-BE49-F238E27FC236}">
                <a16:creationId xmlns:a16="http://schemas.microsoft.com/office/drawing/2014/main" id="{A74A30BB-1935-44E3-ACC7-B33DC3E35AFE}"/>
              </a:ext>
            </a:extLst>
          </p:cNvPr>
          <p:cNvSpPr txBox="1"/>
          <p:nvPr/>
        </p:nvSpPr>
        <p:spPr>
          <a:xfrm>
            <a:off x="1027992" y="3954776"/>
            <a:ext cx="3903289" cy="707886"/>
          </a:xfrm>
          <a:prstGeom prst="rect">
            <a:avLst/>
          </a:prstGeom>
          <a:noFill/>
        </p:spPr>
        <p:txBody>
          <a:bodyPr wrap="square" rtlCol="0">
            <a:spAutoFit/>
          </a:bodyPr>
          <a:lstStyle/>
          <a:p>
            <a:r>
              <a:rPr lang="en-US" sz="2000" dirty="0"/>
              <a:t>‘High’ on at least one RAI index: aggregate or per-capita</a:t>
            </a:r>
          </a:p>
        </p:txBody>
      </p:sp>
      <p:cxnSp>
        <p:nvCxnSpPr>
          <p:cNvPr id="40" name="Google Shape;305;p10">
            <a:extLst>
              <a:ext uri="{FF2B5EF4-FFF2-40B4-BE49-F238E27FC236}">
                <a16:creationId xmlns:a16="http://schemas.microsoft.com/office/drawing/2014/main" id="{6DBA0901-D16A-499F-80A8-383619EF7CEC}"/>
              </a:ext>
            </a:extLst>
          </p:cNvPr>
          <p:cNvCxnSpPr>
            <a:cxnSpLocks/>
          </p:cNvCxnSpPr>
          <p:nvPr/>
        </p:nvCxnSpPr>
        <p:spPr>
          <a:xfrm flipH="1">
            <a:off x="1956921" y="4677858"/>
            <a:ext cx="799355" cy="736835"/>
          </a:xfrm>
          <a:prstGeom prst="straightConnector1">
            <a:avLst/>
          </a:prstGeom>
          <a:noFill/>
          <a:ln w="9525" cap="flat" cmpd="sng">
            <a:solidFill>
              <a:srgbClr val="562E67"/>
            </a:solidFill>
            <a:prstDash val="solid"/>
            <a:round/>
            <a:headEnd type="none" w="sm" len="sm"/>
            <a:tailEnd type="none" w="sm" len="sm"/>
          </a:ln>
        </p:spPr>
      </p:cxnSp>
      <p:cxnSp>
        <p:nvCxnSpPr>
          <p:cNvPr id="41" name="Google Shape;306;p10">
            <a:extLst>
              <a:ext uri="{FF2B5EF4-FFF2-40B4-BE49-F238E27FC236}">
                <a16:creationId xmlns:a16="http://schemas.microsoft.com/office/drawing/2014/main" id="{5D4B478E-30E8-45F9-B57B-89B6CAAC911E}"/>
              </a:ext>
            </a:extLst>
          </p:cNvPr>
          <p:cNvCxnSpPr>
            <a:cxnSpLocks/>
          </p:cNvCxnSpPr>
          <p:nvPr/>
        </p:nvCxnSpPr>
        <p:spPr>
          <a:xfrm>
            <a:off x="2695638" y="4689874"/>
            <a:ext cx="1019802" cy="724819"/>
          </a:xfrm>
          <a:prstGeom prst="straightConnector1">
            <a:avLst/>
          </a:prstGeom>
          <a:noFill/>
          <a:ln w="9525" cap="flat" cmpd="sng">
            <a:solidFill>
              <a:srgbClr val="562E67"/>
            </a:solidFill>
            <a:prstDash val="solid"/>
            <a:round/>
            <a:headEnd type="none" w="sm" len="sm"/>
            <a:tailEnd type="none" w="sm" len="sm"/>
          </a:ln>
        </p:spPr>
      </p:cxnSp>
      <p:sp>
        <p:nvSpPr>
          <p:cNvPr id="42" name="Google Shape;308;p10">
            <a:extLst>
              <a:ext uri="{FF2B5EF4-FFF2-40B4-BE49-F238E27FC236}">
                <a16:creationId xmlns:a16="http://schemas.microsoft.com/office/drawing/2014/main" id="{A72D5859-36C5-4DA6-8C80-2D48FA10A266}"/>
              </a:ext>
            </a:extLst>
          </p:cNvPr>
          <p:cNvSpPr txBox="1"/>
          <p:nvPr/>
        </p:nvSpPr>
        <p:spPr>
          <a:xfrm>
            <a:off x="3603817" y="4809840"/>
            <a:ext cx="14068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Yes</a:t>
            </a:r>
            <a:endParaRPr dirty="0"/>
          </a:p>
        </p:txBody>
      </p:sp>
      <p:sp>
        <p:nvSpPr>
          <p:cNvPr id="43" name="Google Shape;311;p10">
            <a:extLst>
              <a:ext uri="{FF2B5EF4-FFF2-40B4-BE49-F238E27FC236}">
                <a16:creationId xmlns:a16="http://schemas.microsoft.com/office/drawing/2014/main" id="{21849B4E-F353-400A-8B53-F0B3C1B67CBD}"/>
              </a:ext>
            </a:extLst>
          </p:cNvPr>
          <p:cNvSpPr txBox="1"/>
          <p:nvPr/>
        </p:nvSpPr>
        <p:spPr>
          <a:xfrm>
            <a:off x="1413219" y="4828633"/>
            <a:ext cx="132781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No</a:t>
            </a:r>
            <a:endParaRPr dirty="0"/>
          </a:p>
        </p:txBody>
      </p:sp>
      <p:sp>
        <p:nvSpPr>
          <p:cNvPr id="46" name="Google Shape;301;p10">
            <a:extLst>
              <a:ext uri="{FF2B5EF4-FFF2-40B4-BE49-F238E27FC236}">
                <a16:creationId xmlns:a16="http://schemas.microsoft.com/office/drawing/2014/main" id="{D157DCCD-01B9-4BBF-BA9F-E19ABBE06D10}"/>
              </a:ext>
            </a:extLst>
          </p:cNvPr>
          <p:cNvSpPr/>
          <p:nvPr/>
        </p:nvSpPr>
        <p:spPr>
          <a:xfrm>
            <a:off x="1083902" y="5387318"/>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7" name="Google Shape;302;p10">
            <a:extLst>
              <a:ext uri="{FF2B5EF4-FFF2-40B4-BE49-F238E27FC236}">
                <a16:creationId xmlns:a16="http://schemas.microsoft.com/office/drawing/2014/main" id="{D903B9DC-FDC7-42D4-9D94-CA7E70C36A32}"/>
              </a:ext>
            </a:extLst>
          </p:cNvPr>
          <p:cNvSpPr txBox="1"/>
          <p:nvPr/>
        </p:nvSpPr>
        <p:spPr>
          <a:xfrm>
            <a:off x="1389428" y="5695970"/>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latin typeface="Lato"/>
                <a:ea typeface="Lato"/>
                <a:cs typeface="Lato"/>
                <a:sym typeface="Lato"/>
              </a:rPr>
              <a:t>D/PU</a:t>
            </a:r>
            <a:r>
              <a:rPr lang="en-US" sz="2000" b="0" i="0" u="none" strike="noStrike" cap="none" dirty="0">
                <a:solidFill>
                  <a:srgbClr val="000000"/>
                </a:solidFill>
                <a:latin typeface="Lato"/>
                <a:ea typeface="Lato"/>
                <a:cs typeface="Lato"/>
                <a:sym typeface="Lato"/>
              </a:rPr>
              <a:t> </a:t>
            </a:r>
            <a:endParaRPr dirty="0"/>
          </a:p>
        </p:txBody>
      </p:sp>
      <p:sp>
        <p:nvSpPr>
          <p:cNvPr id="48" name="Google Shape;301;p10">
            <a:extLst>
              <a:ext uri="{FF2B5EF4-FFF2-40B4-BE49-F238E27FC236}">
                <a16:creationId xmlns:a16="http://schemas.microsoft.com/office/drawing/2014/main" id="{DDF26A31-6909-4E58-8AE3-55CC9F47B566}"/>
              </a:ext>
            </a:extLst>
          </p:cNvPr>
          <p:cNvSpPr/>
          <p:nvPr/>
        </p:nvSpPr>
        <p:spPr>
          <a:xfrm>
            <a:off x="3109927" y="5423170"/>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9" name="Google Shape;302;p10">
            <a:extLst>
              <a:ext uri="{FF2B5EF4-FFF2-40B4-BE49-F238E27FC236}">
                <a16:creationId xmlns:a16="http://schemas.microsoft.com/office/drawing/2014/main" id="{22CDC6E9-C92E-4DFE-A7BB-37CC2379B26D}"/>
              </a:ext>
            </a:extLst>
          </p:cNvPr>
          <p:cNvSpPr txBox="1"/>
          <p:nvPr/>
        </p:nvSpPr>
        <p:spPr>
          <a:xfrm>
            <a:off x="3415453" y="5731822"/>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Lato"/>
                <a:ea typeface="Lato"/>
                <a:cs typeface="Lato"/>
                <a:sym typeface="Lato"/>
              </a:rPr>
              <a:t>R2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8071A1-50B6-4D3F-8918-2A9E9487FB33}"/>
              </a:ext>
            </a:extLst>
          </p:cNvPr>
          <p:cNvSpPr>
            <a:spLocks noGrp="1"/>
          </p:cNvSpPr>
          <p:nvPr>
            <p:ph type="body" idx="2"/>
          </p:nvPr>
        </p:nvSpPr>
        <p:spPr>
          <a:xfrm>
            <a:off x="839788" y="1470212"/>
            <a:ext cx="4592823" cy="4498873"/>
          </a:xfrm>
        </p:spPr>
        <p:txBody>
          <a:bodyPr>
            <a:normAutofit fontScale="92500"/>
          </a:bodyPr>
          <a:lstStyle/>
          <a:p>
            <a:pPr marL="114300" indent="0">
              <a:buNone/>
            </a:pPr>
            <a:r>
              <a:rPr lang="en-US" sz="3200" b="0" dirty="0">
                <a:solidFill>
                  <a:schemeClr val="tx1"/>
                </a:solidFill>
                <a:latin typeface="Lato" panose="020F0502020204030203" pitchFamily="34" charset="0"/>
                <a:ea typeface="Lato" panose="020F0502020204030203" pitchFamily="34" charset="0"/>
                <a:cs typeface="Lato" panose="020F0502020204030203" pitchFamily="34" charset="0"/>
              </a:rPr>
              <a:t>“ Machine learning is a branch of artificial intelligence (AI) and computer science which focuses on the use of data and algorithms to imitate the way that humans learn, gradually improving its accuracy.”</a:t>
            </a:r>
          </a:p>
          <a:p>
            <a:pPr marL="114300" indent="0">
              <a:buNone/>
            </a:pPr>
            <a:r>
              <a:rPr lang="en-US" sz="1600" b="0" i="0" dirty="0">
                <a:solidFill>
                  <a:srgbClr val="4D5156"/>
                </a:solidFill>
                <a:effectLst/>
                <a:latin typeface="Lato" panose="020F0502020204030203" pitchFamily="34" charset="0"/>
                <a:ea typeface="Lato" panose="020F0502020204030203" pitchFamily="34" charset="0"/>
                <a:cs typeface="Lato" panose="020F0502020204030203" pitchFamily="34" charset="0"/>
              </a:rPr>
              <a:t>International Business Machines Corporation (IBM)</a:t>
            </a:r>
            <a:endParaRPr lang="en-US" sz="1600" dirty="0">
              <a:latin typeface="Lato" panose="020F0502020204030203" pitchFamily="34" charset="0"/>
              <a:ea typeface="Lato" panose="020F0502020204030203" pitchFamily="34" charset="0"/>
              <a:cs typeface="Lato" panose="020F0502020204030203" pitchFamily="34" charset="0"/>
            </a:endParaRPr>
          </a:p>
        </p:txBody>
      </p:sp>
      <p:sp>
        <p:nvSpPr>
          <p:cNvPr id="4" name="Text Placeholder 3">
            <a:extLst>
              <a:ext uri="{FF2B5EF4-FFF2-40B4-BE49-F238E27FC236}">
                <a16:creationId xmlns:a16="http://schemas.microsoft.com/office/drawing/2014/main" id="{D0088C1B-529E-444C-A681-4683EF95A907}"/>
              </a:ext>
            </a:extLst>
          </p:cNvPr>
          <p:cNvSpPr>
            <a:spLocks noGrp="1"/>
          </p:cNvSpPr>
          <p:nvPr>
            <p:ph type="body" idx="3"/>
          </p:nvPr>
        </p:nvSpPr>
        <p:spPr/>
        <p:txBody>
          <a:bodyPr/>
          <a:lstStyle/>
          <a:p>
            <a:endParaRPr lang="en-US"/>
          </a:p>
        </p:txBody>
      </p:sp>
      <p:sp>
        <p:nvSpPr>
          <p:cNvPr id="5" name="Text Placeholder 4">
            <a:extLst>
              <a:ext uri="{FF2B5EF4-FFF2-40B4-BE49-F238E27FC236}">
                <a16:creationId xmlns:a16="http://schemas.microsoft.com/office/drawing/2014/main" id="{2F7BE457-C547-4878-A1F2-5FF2197CA8E9}"/>
              </a:ext>
            </a:extLst>
          </p:cNvPr>
          <p:cNvSpPr>
            <a:spLocks noGrp="1"/>
          </p:cNvSpPr>
          <p:nvPr>
            <p:ph type="body" idx="4"/>
          </p:nvPr>
        </p:nvSpPr>
        <p:spPr/>
        <p:txBody>
          <a:bodyPr/>
          <a:lstStyle/>
          <a:p>
            <a:endParaRPr lang="en-US" dirty="0"/>
          </a:p>
        </p:txBody>
      </p:sp>
      <p:sp>
        <p:nvSpPr>
          <p:cNvPr id="7" name="Google Shape;192;p3">
            <a:extLst>
              <a:ext uri="{FF2B5EF4-FFF2-40B4-BE49-F238E27FC236}">
                <a16:creationId xmlns:a16="http://schemas.microsoft.com/office/drawing/2014/main" id="{668F8359-03D5-456C-91D5-25C1EE5940D6}"/>
              </a:ext>
            </a:extLst>
          </p:cNvPr>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dirty="0">
                <a:solidFill>
                  <a:schemeClr val="accent3"/>
                </a:solidFill>
                <a:latin typeface="Lato"/>
                <a:ea typeface="Lato"/>
                <a:cs typeface="Lato"/>
                <a:sym typeface="Lato"/>
              </a:rPr>
              <a:t>The machine also learns to create a decision tree</a:t>
            </a:r>
            <a:endParaRPr dirty="0"/>
          </a:p>
        </p:txBody>
      </p:sp>
      <p:pic>
        <p:nvPicPr>
          <p:cNvPr id="8" name="Picture 7">
            <a:extLst>
              <a:ext uri="{FF2B5EF4-FFF2-40B4-BE49-F238E27FC236}">
                <a16:creationId xmlns:a16="http://schemas.microsoft.com/office/drawing/2014/main" id="{9D71BAAF-0311-45D0-8222-AA3E8C7368B9}"/>
              </a:ext>
            </a:extLst>
          </p:cNvPr>
          <p:cNvPicPr>
            <a:picLocks noChangeAspect="1"/>
          </p:cNvPicPr>
          <p:nvPr/>
        </p:nvPicPr>
        <p:blipFill>
          <a:blip r:embed="rId3"/>
          <a:stretch>
            <a:fillRect/>
          </a:stretch>
        </p:blipFill>
        <p:spPr>
          <a:xfrm>
            <a:off x="5611906" y="1321870"/>
            <a:ext cx="6329082" cy="4498873"/>
          </a:xfrm>
          <a:prstGeom prst="rect">
            <a:avLst/>
          </a:prstGeom>
        </p:spPr>
      </p:pic>
    </p:spTree>
    <p:extLst>
      <p:ext uri="{BB962C8B-B14F-4D97-AF65-F5344CB8AC3E}">
        <p14:creationId xmlns:p14="http://schemas.microsoft.com/office/powerpoint/2010/main" val="282879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5|12.6|12.4"/>
</p:tagLst>
</file>

<file path=ppt/theme/theme1.xml><?xml version="1.0" encoding="utf-8"?>
<a:theme xmlns:a="http://schemas.openxmlformats.org/drawingml/2006/main" name="CarnegieFoundation">
  <a:themeElements>
    <a:clrScheme name="Carnegie 2022 Theme">
      <a:dk1>
        <a:srgbClr val="000000"/>
      </a:dk1>
      <a:lt1>
        <a:srgbClr val="FFFFFF"/>
      </a:lt1>
      <a:dk2>
        <a:srgbClr val="3E4049"/>
      </a:dk2>
      <a:lt2>
        <a:srgbClr val="E9F2FA"/>
      </a:lt2>
      <a:accent1>
        <a:srgbClr val="593269"/>
      </a:accent1>
      <a:accent2>
        <a:srgbClr val="4BA6DE"/>
      </a:accent2>
      <a:accent3>
        <a:srgbClr val="45A78F"/>
      </a:accent3>
      <a:accent4>
        <a:srgbClr val="8DAB37"/>
      </a:accent4>
      <a:accent5>
        <a:srgbClr val="246854"/>
      </a:accent5>
      <a:accent6>
        <a:srgbClr val="EACD4D"/>
      </a:accent6>
      <a:hlink>
        <a:srgbClr val="004E70"/>
      </a:hlink>
      <a:folHlink>
        <a:srgbClr val="593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3047</TotalTime>
  <Words>3781</Words>
  <Application>Microsoft Office PowerPoint</Application>
  <PresentationFormat>Widescreen</PresentationFormat>
  <Paragraphs>284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Lato</vt:lpstr>
      <vt:lpstr>Times New Roman</vt:lpstr>
      <vt:lpstr>Noto Sans Symbols</vt:lpstr>
      <vt:lpstr>Calibri</vt:lpstr>
      <vt:lpstr>Wingdings</vt:lpstr>
      <vt:lpstr>Arial</vt:lpstr>
      <vt:lpstr>Lato Black</vt:lpstr>
      <vt:lpstr>Courier New</vt:lpstr>
      <vt:lpstr>CarnegieFoundation</vt:lpstr>
      <vt:lpstr>Decision tree – a machine learning method to solve classification problems Mai Anh Bui</vt:lpstr>
      <vt:lpstr>What is a decision tree?</vt:lpstr>
      <vt:lpstr>A decision tree…</vt:lpstr>
      <vt:lpstr>A decision tree example: Type of contact lens to wear</vt:lpstr>
      <vt:lpstr>Doctoral Universities in the  Carnegie Classification of Institutions</vt:lpstr>
      <vt:lpstr>Classifying Doctoral Universities in the Carnegie Classification of Institutions</vt:lpstr>
      <vt:lpstr>Classifying Doctoral Universities in the Carnegie Classification of Institutions</vt:lpstr>
      <vt:lpstr>Classifying Doctoral Universities in the Carnegie Classification</vt:lpstr>
      <vt:lpstr>The machine also learns to create a decision tree</vt:lpstr>
      <vt:lpstr>Unsupervised versus Supervised Machine Learning</vt:lpstr>
      <vt:lpstr>Benefits of the decision tree method  compared to the PCA method</vt:lpstr>
      <vt:lpstr>Clustering R1 and R2</vt:lpstr>
      <vt:lpstr>Machine learning process</vt:lpstr>
      <vt:lpstr>How the decision tree detects important features</vt:lpstr>
      <vt:lpstr>Feature importance: what nodes are important</vt:lpstr>
      <vt:lpstr>Prediction accuracy rate of decision tree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Classification Method Through The Decision Tree Mai Anh Bui</dc:title>
  <dc:creator>Bui, Mai Anh</dc:creator>
  <cp:lastModifiedBy>Bui, Mai Anh</cp:lastModifiedBy>
  <cp:revision>152</cp:revision>
  <dcterms:modified xsi:type="dcterms:W3CDTF">2023-02-24T18:57:14Z</dcterms:modified>
</cp:coreProperties>
</file>