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2062400" cy="32918400"/>
  <p:notesSz cx="6858000" cy="9144000"/>
  <p:defaultTextStyle>
    <a:defPPr>
      <a:defRPr lang="en-US"/>
    </a:defPPr>
    <a:lvl1pPr marL="0" algn="l" defTabSz="4284604" rtl="0" eaLnBrk="1" latinLnBrk="0" hangingPunct="1">
      <a:defRPr sz="8400" kern="1200">
        <a:solidFill>
          <a:schemeClr val="tx1"/>
        </a:solidFill>
        <a:latin typeface="+mn-lt"/>
        <a:ea typeface="+mn-ea"/>
        <a:cs typeface="+mn-cs"/>
      </a:defRPr>
    </a:lvl1pPr>
    <a:lvl2pPr marL="2142302" algn="l" defTabSz="4284604" rtl="0" eaLnBrk="1" latinLnBrk="0" hangingPunct="1">
      <a:defRPr sz="8400" kern="1200">
        <a:solidFill>
          <a:schemeClr val="tx1"/>
        </a:solidFill>
        <a:latin typeface="+mn-lt"/>
        <a:ea typeface="+mn-ea"/>
        <a:cs typeface="+mn-cs"/>
      </a:defRPr>
    </a:lvl2pPr>
    <a:lvl3pPr marL="4284604" algn="l" defTabSz="4284604" rtl="0" eaLnBrk="1" latinLnBrk="0" hangingPunct="1">
      <a:defRPr sz="8400" kern="1200">
        <a:solidFill>
          <a:schemeClr val="tx1"/>
        </a:solidFill>
        <a:latin typeface="+mn-lt"/>
        <a:ea typeface="+mn-ea"/>
        <a:cs typeface="+mn-cs"/>
      </a:defRPr>
    </a:lvl3pPr>
    <a:lvl4pPr marL="6426906" algn="l" defTabSz="4284604" rtl="0" eaLnBrk="1" latinLnBrk="0" hangingPunct="1">
      <a:defRPr sz="8400" kern="1200">
        <a:solidFill>
          <a:schemeClr val="tx1"/>
        </a:solidFill>
        <a:latin typeface="+mn-lt"/>
        <a:ea typeface="+mn-ea"/>
        <a:cs typeface="+mn-cs"/>
      </a:defRPr>
    </a:lvl4pPr>
    <a:lvl5pPr marL="8569208" algn="l" defTabSz="4284604" rtl="0" eaLnBrk="1" latinLnBrk="0" hangingPunct="1">
      <a:defRPr sz="8400" kern="1200">
        <a:solidFill>
          <a:schemeClr val="tx1"/>
        </a:solidFill>
        <a:latin typeface="+mn-lt"/>
        <a:ea typeface="+mn-ea"/>
        <a:cs typeface="+mn-cs"/>
      </a:defRPr>
    </a:lvl5pPr>
    <a:lvl6pPr marL="10711510" algn="l" defTabSz="4284604" rtl="0" eaLnBrk="1" latinLnBrk="0" hangingPunct="1">
      <a:defRPr sz="8400" kern="1200">
        <a:solidFill>
          <a:schemeClr val="tx1"/>
        </a:solidFill>
        <a:latin typeface="+mn-lt"/>
        <a:ea typeface="+mn-ea"/>
        <a:cs typeface="+mn-cs"/>
      </a:defRPr>
    </a:lvl6pPr>
    <a:lvl7pPr marL="12853812" algn="l" defTabSz="4284604" rtl="0" eaLnBrk="1" latinLnBrk="0" hangingPunct="1">
      <a:defRPr sz="8400" kern="1200">
        <a:solidFill>
          <a:schemeClr val="tx1"/>
        </a:solidFill>
        <a:latin typeface="+mn-lt"/>
        <a:ea typeface="+mn-ea"/>
        <a:cs typeface="+mn-cs"/>
      </a:defRPr>
    </a:lvl7pPr>
    <a:lvl8pPr marL="14996114" algn="l" defTabSz="4284604" rtl="0" eaLnBrk="1" latinLnBrk="0" hangingPunct="1">
      <a:defRPr sz="8400" kern="1200">
        <a:solidFill>
          <a:schemeClr val="tx1"/>
        </a:solidFill>
        <a:latin typeface="+mn-lt"/>
        <a:ea typeface="+mn-ea"/>
        <a:cs typeface="+mn-cs"/>
      </a:defRPr>
    </a:lvl8pPr>
    <a:lvl9pPr marL="17138416" algn="l" defTabSz="4284604" rtl="0" eaLnBrk="1" latinLnBrk="0" hangingPunct="1">
      <a:defRPr sz="8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57" autoAdjust="0"/>
  </p:normalViewPr>
  <p:slideViewPr>
    <p:cSldViewPr>
      <p:cViewPr>
        <p:scale>
          <a:sx n="50" d="100"/>
          <a:sy n="50" d="100"/>
        </p:scale>
        <p:origin x="6156" y="5754"/>
      </p:cViewPr>
      <p:guideLst>
        <p:guide orient="horz" pos="10368"/>
        <p:guide pos="132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54680" y="10226042"/>
            <a:ext cx="3575304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309360" y="18653760"/>
            <a:ext cx="29443680" cy="8412480"/>
          </a:xfrm>
        </p:spPr>
        <p:txBody>
          <a:bodyPr/>
          <a:lstStyle>
            <a:lvl1pPr marL="0" indent="0" algn="ctr">
              <a:buNone/>
              <a:defRPr>
                <a:solidFill>
                  <a:schemeClr val="tx1">
                    <a:tint val="75000"/>
                  </a:schemeClr>
                </a:solidFill>
              </a:defRPr>
            </a:lvl1pPr>
            <a:lvl2pPr marL="2142302" indent="0" algn="ctr">
              <a:buNone/>
              <a:defRPr>
                <a:solidFill>
                  <a:schemeClr val="tx1">
                    <a:tint val="75000"/>
                  </a:schemeClr>
                </a:solidFill>
              </a:defRPr>
            </a:lvl2pPr>
            <a:lvl3pPr marL="4284604" indent="0" algn="ctr">
              <a:buNone/>
              <a:defRPr>
                <a:solidFill>
                  <a:schemeClr val="tx1">
                    <a:tint val="75000"/>
                  </a:schemeClr>
                </a:solidFill>
              </a:defRPr>
            </a:lvl3pPr>
            <a:lvl4pPr marL="6426906" indent="0" algn="ctr">
              <a:buNone/>
              <a:defRPr>
                <a:solidFill>
                  <a:schemeClr val="tx1">
                    <a:tint val="75000"/>
                  </a:schemeClr>
                </a:solidFill>
              </a:defRPr>
            </a:lvl4pPr>
            <a:lvl5pPr marL="8569208" indent="0" algn="ctr">
              <a:buNone/>
              <a:defRPr>
                <a:solidFill>
                  <a:schemeClr val="tx1">
                    <a:tint val="75000"/>
                  </a:schemeClr>
                </a:solidFill>
              </a:defRPr>
            </a:lvl5pPr>
            <a:lvl6pPr marL="10711510" indent="0" algn="ctr">
              <a:buNone/>
              <a:defRPr>
                <a:solidFill>
                  <a:schemeClr val="tx1">
                    <a:tint val="75000"/>
                  </a:schemeClr>
                </a:solidFill>
              </a:defRPr>
            </a:lvl6pPr>
            <a:lvl7pPr marL="12853812" indent="0" algn="ctr">
              <a:buNone/>
              <a:defRPr>
                <a:solidFill>
                  <a:schemeClr val="tx1">
                    <a:tint val="75000"/>
                  </a:schemeClr>
                </a:solidFill>
              </a:defRPr>
            </a:lvl7pPr>
            <a:lvl8pPr marL="14996114" indent="0" algn="ctr">
              <a:buNone/>
              <a:defRPr>
                <a:solidFill>
                  <a:schemeClr val="tx1">
                    <a:tint val="75000"/>
                  </a:schemeClr>
                </a:solidFill>
              </a:defRPr>
            </a:lvl8pPr>
            <a:lvl9pPr marL="1713841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945E5A-7238-43CD-82D2-19CBA07AD1D3}" type="datetimeFigureOut">
              <a:rPr lang="en-US" smtClean="0"/>
              <a:t>9/24/2012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85006-B655-4E59-8820-4B936A397FDB}" type="slidenum">
              <a:rPr lang="en-US" smtClean="0"/>
              <a:t>‹#›</a:t>
            </a:fld>
            <a:endParaRPr lang="en-US"/>
          </a:p>
        </p:txBody>
      </p:sp>
    </p:spTree>
    <p:extLst>
      <p:ext uri="{BB962C8B-B14F-4D97-AF65-F5344CB8AC3E}">
        <p14:creationId xmlns:p14="http://schemas.microsoft.com/office/powerpoint/2010/main" val="124261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945E5A-7238-43CD-82D2-19CBA07AD1D3}" type="datetimeFigureOut">
              <a:rPr lang="en-US" smtClean="0"/>
              <a:t>9/24/2012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85006-B655-4E59-8820-4B936A397FDB}" type="slidenum">
              <a:rPr lang="en-US" smtClean="0"/>
              <a:t>‹#›</a:t>
            </a:fld>
            <a:endParaRPr lang="en-US"/>
          </a:p>
        </p:txBody>
      </p:sp>
    </p:spTree>
    <p:extLst>
      <p:ext uri="{BB962C8B-B14F-4D97-AF65-F5344CB8AC3E}">
        <p14:creationId xmlns:p14="http://schemas.microsoft.com/office/powerpoint/2010/main" val="39580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495240" y="1318265"/>
            <a:ext cx="946404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03120" y="1318265"/>
            <a:ext cx="2769108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945E5A-7238-43CD-82D2-19CBA07AD1D3}" type="datetimeFigureOut">
              <a:rPr lang="en-US" smtClean="0"/>
              <a:t>9/24/2012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85006-B655-4E59-8820-4B936A397FDB}" type="slidenum">
              <a:rPr lang="en-US" smtClean="0"/>
              <a:t>‹#›</a:t>
            </a:fld>
            <a:endParaRPr lang="en-US"/>
          </a:p>
        </p:txBody>
      </p:sp>
    </p:spTree>
    <p:extLst>
      <p:ext uri="{BB962C8B-B14F-4D97-AF65-F5344CB8AC3E}">
        <p14:creationId xmlns:p14="http://schemas.microsoft.com/office/powerpoint/2010/main" val="1011162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945E5A-7238-43CD-82D2-19CBA07AD1D3}" type="datetimeFigureOut">
              <a:rPr lang="en-US" smtClean="0"/>
              <a:t>9/24/2012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85006-B655-4E59-8820-4B936A397FDB}" type="slidenum">
              <a:rPr lang="en-US" smtClean="0"/>
              <a:t>‹#›</a:t>
            </a:fld>
            <a:endParaRPr lang="en-US"/>
          </a:p>
        </p:txBody>
      </p:sp>
    </p:spTree>
    <p:extLst>
      <p:ext uri="{BB962C8B-B14F-4D97-AF65-F5344CB8AC3E}">
        <p14:creationId xmlns:p14="http://schemas.microsoft.com/office/powerpoint/2010/main" val="4238948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22640" y="21153122"/>
            <a:ext cx="35753040" cy="6537960"/>
          </a:xfrm>
        </p:spPr>
        <p:txBody>
          <a:bodyPr anchor="t"/>
          <a:lstStyle>
            <a:lvl1pPr algn="l">
              <a:defRPr sz="18700" b="1" cap="all"/>
            </a:lvl1pPr>
          </a:lstStyle>
          <a:p>
            <a:r>
              <a:rPr lang="en-US" smtClean="0"/>
              <a:t>Click to edit Master title style</a:t>
            </a:r>
            <a:endParaRPr lang="en-US"/>
          </a:p>
        </p:txBody>
      </p:sp>
      <p:sp>
        <p:nvSpPr>
          <p:cNvPr id="3" name="Text Placeholder 2"/>
          <p:cNvSpPr>
            <a:spLocks noGrp="1"/>
          </p:cNvSpPr>
          <p:nvPr>
            <p:ph type="body" idx="1"/>
          </p:nvPr>
        </p:nvSpPr>
        <p:spPr>
          <a:xfrm>
            <a:off x="3322640" y="13952225"/>
            <a:ext cx="35753040" cy="7200898"/>
          </a:xfrm>
        </p:spPr>
        <p:txBody>
          <a:bodyPr anchor="b"/>
          <a:lstStyle>
            <a:lvl1pPr marL="0" indent="0">
              <a:buNone/>
              <a:defRPr sz="9400">
                <a:solidFill>
                  <a:schemeClr val="tx1">
                    <a:tint val="75000"/>
                  </a:schemeClr>
                </a:solidFill>
              </a:defRPr>
            </a:lvl1pPr>
            <a:lvl2pPr marL="2142302" indent="0">
              <a:buNone/>
              <a:defRPr sz="8400">
                <a:solidFill>
                  <a:schemeClr val="tx1">
                    <a:tint val="75000"/>
                  </a:schemeClr>
                </a:solidFill>
              </a:defRPr>
            </a:lvl2pPr>
            <a:lvl3pPr marL="4284604" indent="0">
              <a:buNone/>
              <a:defRPr sz="7500">
                <a:solidFill>
                  <a:schemeClr val="tx1">
                    <a:tint val="75000"/>
                  </a:schemeClr>
                </a:solidFill>
              </a:defRPr>
            </a:lvl3pPr>
            <a:lvl4pPr marL="6426906" indent="0">
              <a:buNone/>
              <a:defRPr sz="6600">
                <a:solidFill>
                  <a:schemeClr val="tx1">
                    <a:tint val="75000"/>
                  </a:schemeClr>
                </a:solidFill>
              </a:defRPr>
            </a:lvl4pPr>
            <a:lvl5pPr marL="8569208" indent="0">
              <a:buNone/>
              <a:defRPr sz="6600">
                <a:solidFill>
                  <a:schemeClr val="tx1">
                    <a:tint val="75000"/>
                  </a:schemeClr>
                </a:solidFill>
              </a:defRPr>
            </a:lvl5pPr>
            <a:lvl6pPr marL="10711510" indent="0">
              <a:buNone/>
              <a:defRPr sz="6600">
                <a:solidFill>
                  <a:schemeClr val="tx1">
                    <a:tint val="75000"/>
                  </a:schemeClr>
                </a:solidFill>
              </a:defRPr>
            </a:lvl6pPr>
            <a:lvl7pPr marL="12853812" indent="0">
              <a:buNone/>
              <a:defRPr sz="6600">
                <a:solidFill>
                  <a:schemeClr val="tx1">
                    <a:tint val="75000"/>
                  </a:schemeClr>
                </a:solidFill>
              </a:defRPr>
            </a:lvl7pPr>
            <a:lvl8pPr marL="14996114" indent="0">
              <a:buNone/>
              <a:defRPr sz="6600">
                <a:solidFill>
                  <a:schemeClr val="tx1">
                    <a:tint val="75000"/>
                  </a:schemeClr>
                </a:solidFill>
              </a:defRPr>
            </a:lvl8pPr>
            <a:lvl9pPr marL="17138416"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945E5A-7238-43CD-82D2-19CBA07AD1D3}" type="datetimeFigureOut">
              <a:rPr lang="en-US" smtClean="0"/>
              <a:t>9/24/2012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85006-B655-4E59-8820-4B936A397FDB}" type="slidenum">
              <a:rPr lang="en-US" smtClean="0"/>
              <a:t>‹#›</a:t>
            </a:fld>
            <a:endParaRPr lang="en-US"/>
          </a:p>
        </p:txBody>
      </p:sp>
    </p:spTree>
    <p:extLst>
      <p:ext uri="{BB962C8B-B14F-4D97-AF65-F5344CB8AC3E}">
        <p14:creationId xmlns:p14="http://schemas.microsoft.com/office/powerpoint/2010/main" val="78439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03120" y="7680963"/>
            <a:ext cx="18577560" cy="21724622"/>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381720" y="7680963"/>
            <a:ext cx="18577560" cy="21724622"/>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945E5A-7238-43CD-82D2-19CBA07AD1D3}" type="datetimeFigureOut">
              <a:rPr lang="en-US" smtClean="0"/>
              <a:t>9/24/2012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85006-B655-4E59-8820-4B936A397FDB}" type="slidenum">
              <a:rPr lang="en-US" smtClean="0"/>
              <a:t>‹#›</a:t>
            </a:fld>
            <a:endParaRPr lang="en-US"/>
          </a:p>
        </p:txBody>
      </p:sp>
    </p:spTree>
    <p:extLst>
      <p:ext uri="{BB962C8B-B14F-4D97-AF65-F5344CB8AC3E}">
        <p14:creationId xmlns:p14="http://schemas.microsoft.com/office/powerpoint/2010/main" val="3000260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03120" y="7368542"/>
            <a:ext cx="18584865" cy="3070858"/>
          </a:xfrm>
        </p:spPr>
        <p:txBody>
          <a:bodyPr anchor="b"/>
          <a:lstStyle>
            <a:lvl1pPr marL="0" indent="0">
              <a:buNone/>
              <a:defRPr sz="11200" b="1"/>
            </a:lvl1pPr>
            <a:lvl2pPr marL="2142302" indent="0">
              <a:buNone/>
              <a:defRPr sz="9400" b="1"/>
            </a:lvl2pPr>
            <a:lvl3pPr marL="4284604" indent="0">
              <a:buNone/>
              <a:defRPr sz="8400" b="1"/>
            </a:lvl3pPr>
            <a:lvl4pPr marL="6426906" indent="0">
              <a:buNone/>
              <a:defRPr sz="7500" b="1"/>
            </a:lvl4pPr>
            <a:lvl5pPr marL="8569208" indent="0">
              <a:buNone/>
              <a:defRPr sz="7500" b="1"/>
            </a:lvl5pPr>
            <a:lvl6pPr marL="10711510" indent="0">
              <a:buNone/>
              <a:defRPr sz="7500" b="1"/>
            </a:lvl6pPr>
            <a:lvl7pPr marL="12853812" indent="0">
              <a:buNone/>
              <a:defRPr sz="7500" b="1"/>
            </a:lvl7pPr>
            <a:lvl8pPr marL="14996114" indent="0">
              <a:buNone/>
              <a:defRPr sz="7500" b="1"/>
            </a:lvl8pPr>
            <a:lvl9pPr marL="17138416" indent="0">
              <a:buNone/>
              <a:defRPr sz="7500" b="1"/>
            </a:lvl9pPr>
          </a:lstStyle>
          <a:p>
            <a:pPr lvl="0"/>
            <a:r>
              <a:rPr lang="en-US" smtClean="0"/>
              <a:t>Click to edit Master text styles</a:t>
            </a:r>
          </a:p>
        </p:txBody>
      </p:sp>
      <p:sp>
        <p:nvSpPr>
          <p:cNvPr id="4" name="Content Placeholder 3"/>
          <p:cNvSpPr>
            <a:spLocks noGrp="1"/>
          </p:cNvSpPr>
          <p:nvPr>
            <p:ph sz="half" idx="2"/>
          </p:nvPr>
        </p:nvSpPr>
        <p:spPr>
          <a:xfrm>
            <a:off x="2103120" y="10439400"/>
            <a:ext cx="18584865" cy="18966182"/>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367117" y="7368542"/>
            <a:ext cx="18592165" cy="3070858"/>
          </a:xfrm>
        </p:spPr>
        <p:txBody>
          <a:bodyPr anchor="b"/>
          <a:lstStyle>
            <a:lvl1pPr marL="0" indent="0">
              <a:buNone/>
              <a:defRPr sz="11200" b="1"/>
            </a:lvl1pPr>
            <a:lvl2pPr marL="2142302" indent="0">
              <a:buNone/>
              <a:defRPr sz="9400" b="1"/>
            </a:lvl2pPr>
            <a:lvl3pPr marL="4284604" indent="0">
              <a:buNone/>
              <a:defRPr sz="8400" b="1"/>
            </a:lvl3pPr>
            <a:lvl4pPr marL="6426906" indent="0">
              <a:buNone/>
              <a:defRPr sz="7500" b="1"/>
            </a:lvl4pPr>
            <a:lvl5pPr marL="8569208" indent="0">
              <a:buNone/>
              <a:defRPr sz="7500" b="1"/>
            </a:lvl5pPr>
            <a:lvl6pPr marL="10711510" indent="0">
              <a:buNone/>
              <a:defRPr sz="7500" b="1"/>
            </a:lvl6pPr>
            <a:lvl7pPr marL="12853812" indent="0">
              <a:buNone/>
              <a:defRPr sz="7500" b="1"/>
            </a:lvl7pPr>
            <a:lvl8pPr marL="14996114" indent="0">
              <a:buNone/>
              <a:defRPr sz="7500" b="1"/>
            </a:lvl8pPr>
            <a:lvl9pPr marL="17138416" indent="0">
              <a:buNone/>
              <a:defRPr sz="7500" b="1"/>
            </a:lvl9pPr>
          </a:lstStyle>
          <a:p>
            <a:pPr lvl="0"/>
            <a:r>
              <a:rPr lang="en-US" smtClean="0"/>
              <a:t>Click to edit Master text styles</a:t>
            </a:r>
          </a:p>
        </p:txBody>
      </p:sp>
      <p:sp>
        <p:nvSpPr>
          <p:cNvPr id="6" name="Content Placeholder 5"/>
          <p:cNvSpPr>
            <a:spLocks noGrp="1"/>
          </p:cNvSpPr>
          <p:nvPr>
            <p:ph sz="quarter" idx="4"/>
          </p:nvPr>
        </p:nvSpPr>
        <p:spPr>
          <a:xfrm>
            <a:off x="21367117" y="10439400"/>
            <a:ext cx="18592165" cy="18966182"/>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945E5A-7238-43CD-82D2-19CBA07AD1D3}" type="datetimeFigureOut">
              <a:rPr lang="en-US" smtClean="0"/>
              <a:t>9/24/2012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285006-B655-4E59-8820-4B936A397FDB}" type="slidenum">
              <a:rPr lang="en-US" smtClean="0"/>
              <a:t>‹#›</a:t>
            </a:fld>
            <a:endParaRPr lang="en-US"/>
          </a:p>
        </p:txBody>
      </p:sp>
    </p:spTree>
    <p:extLst>
      <p:ext uri="{BB962C8B-B14F-4D97-AF65-F5344CB8AC3E}">
        <p14:creationId xmlns:p14="http://schemas.microsoft.com/office/powerpoint/2010/main" val="642408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945E5A-7238-43CD-82D2-19CBA07AD1D3}" type="datetimeFigureOut">
              <a:rPr lang="en-US" smtClean="0"/>
              <a:t>9/24/2012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285006-B655-4E59-8820-4B936A397FDB}" type="slidenum">
              <a:rPr lang="en-US" smtClean="0"/>
              <a:t>‹#›</a:t>
            </a:fld>
            <a:endParaRPr lang="en-US"/>
          </a:p>
        </p:txBody>
      </p:sp>
    </p:spTree>
    <p:extLst>
      <p:ext uri="{BB962C8B-B14F-4D97-AF65-F5344CB8AC3E}">
        <p14:creationId xmlns:p14="http://schemas.microsoft.com/office/powerpoint/2010/main" val="3676478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945E5A-7238-43CD-82D2-19CBA07AD1D3}" type="datetimeFigureOut">
              <a:rPr lang="en-US" smtClean="0"/>
              <a:t>9/24/2012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285006-B655-4E59-8820-4B936A397FDB}" type="slidenum">
              <a:rPr lang="en-US" smtClean="0"/>
              <a:t>‹#›</a:t>
            </a:fld>
            <a:endParaRPr lang="en-US"/>
          </a:p>
        </p:txBody>
      </p:sp>
    </p:spTree>
    <p:extLst>
      <p:ext uri="{BB962C8B-B14F-4D97-AF65-F5344CB8AC3E}">
        <p14:creationId xmlns:p14="http://schemas.microsoft.com/office/powerpoint/2010/main" val="267565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03122" y="1310640"/>
            <a:ext cx="13838240" cy="5577840"/>
          </a:xfrm>
        </p:spPr>
        <p:txBody>
          <a:bodyPr anchor="b"/>
          <a:lstStyle>
            <a:lvl1pPr algn="l">
              <a:defRPr sz="9400" b="1"/>
            </a:lvl1pPr>
          </a:lstStyle>
          <a:p>
            <a:r>
              <a:rPr lang="en-US" smtClean="0"/>
              <a:t>Click to edit Master title style</a:t>
            </a:r>
            <a:endParaRPr lang="en-US"/>
          </a:p>
        </p:txBody>
      </p:sp>
      <p:sp>
        <p:nvSpPr>
          <p:cNvPr id="3" name="Content Placeholder 2"/>
          <p:cNvSpPr>
            <a:spLocks noGrp="1"/>
          </p:cNvSpPr>
          <p:nvPr>
            <p:ph idx="1"/>
          </p:nvPr>
        </p:nvSpPr>
        <p:spPr>
          <a:xfrm>
            <a:off x="16445230" y="1310643"/>
            <a:ext cx="23514050" cy="28094942"/>
          </a:xfrm>
        </p:spPr>
        <p:txBody>
          <a:bodyPr/>
          <a:lstStyle>
            <a:lvl1pPr>
              <a:defRPr sz="15000"/>
            </a:lvl1pPr>
            <a:lvl2pPr>
              <a:defRPr sz="13100"/>
            </a:lvl2pPr>
            <a:lvl3pPr>
              <a:defRPr sz="11200"/>
            </a:lvl3pPr>
            <a:lvl4pPr>
              <a:defRPr sz="9400"/>
            </a:lvl4pPr>
            <a:lvl5pPr>
              <a:defRPr sz="9400"/>
            </a:lvl5pPr>
            <a:lvl6pPr>
              <a:defRPr sz="9400"/>
            </a:lvl6pPr>
            <a:lvl7pPr>
              <a:defRPr sz="9400"/>
            </a:lvl7pPr>
            <a:lvl8pPr>
              <a:defRPr sz="9400"/>
            </a:lvl8pPr>
            <a:lvl9pPr>
              <a:defRPr sz="9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03122" y="6888483"/>
            <a:ext cx="13838240" cy="22517102"/>
          </a:xfrm>
        </p:spPr>
        <p:txBody>
          <a:bodyPr/>
          <a:lstStyle>
            <a:lvl1pPr marL="0" indent="0">
              <a:buNone/>
              <a:defRPr sz="6600"/>
            </a:lvl1pPr>
            <a:lvl2pPr marL="2142302" indent="0">
              <a:buNone/>
              <a:defRPr sz="5600"/>
            </a:lvl2pPr>
            <a:lvl3pPr marL="4284604" indent="0">
              <a:buNone/>
              <a:defRPr sz="4700"/>
            </a:lvl3pPr>
            <a:lvl4pPr marL="6426906" indent="0">
              <a:buNone/>
              <a:defRPr sz="4200"/>
            </a:lvl4pPr>
            <a:lvl5pPr marL="8569208" indent="0">
              <a:buNone/>
              <a:defRPr sz="4200"/>
            </a:lvl5pPr>
            <a:lvl6pPr marL="10711510" indent="0">
              <a:buNone/>
              <a:defRPr sz="4200"/>
            </a:lvl6pPr>
            <a:lvl7pPr marL="12853812" indent="0">
              <a:buNone/>
              <a:defRPr sz="4200"/>
            </a:lvl7pPr>
            <a:lvl8pPr marL="14996114" indent="0">
              <a:buNone/>
              <a:defRPr sz="4200"/>
            </a:lvl8pPr>
            <a:lvl9pPr marL="17138416"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945E5A-7238-43CD-82D2-19CBA07AD1D3}" type="datetimeFigureOut">
              <a:rPr lang="en-US" smtClean="0"/>
              <a:t>9/24/2012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85006-B655-4E59-8820-4B936A397FDB}" type="slidenum">
              <a:rPr lang="en-US" smtClean="0"/>
              <a:t>‹#›</a:t>
            </a:fld>
            <a:endParaRPr lang="en-US"/>
          </a:p>
        </p:txBody>
      </p:sp>
    </p:spTree>
    <p:extLst>
      <p:ext uri="{BB962C8B-B14F-4D97-AF65-F5344CB8AC3E}">
        <p14:creationId xmlns:p14="http://schemas.microsoft.com/office/powerpoint/2010/main" val="3232093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44525" y="23042880"/>
            <a:ext cx="25237440" cy="2720342"/>
          </a:xfrm>
        </p:spPr>
        <p:txBody>
          <a:bodyPr anchor="b"/>
          <a:lstStyle>
            <a:lvl1pPr algn="l">
              <a:defRPr sz="9400" b="1"/>
            </a:lvl1pPr>
          </a:lstStyle>
          <a:p>
            <a:r>
              <a:rPr lang="en-US" smtClean="0"/>
              <a:t>Click to edit Master title style</a:t>
            </a:r>
            <a:endParaRPr lang="en-US"/>
          </a:p>
        </p:txBody>
      </p:sp>
      <p:sp>
        <p:nvSpPr>
          <p:cNvPr id="3" name="Picture Placeholder 2"/>
          <p:cNvSpPr>
            <a:spLocks noGrp="1"/>
          </p:cNvSpPr>
          <p:nvPr>
            <p:ph type="pic" idx="1"/>
          </p:nvPr>
        </p:nvSpPr>
        <p:spPr>
          <a:xfrm>
            <a:off x="8244525" y="2941320"/>
            <a:ext cx="25237440" cy="19751040"/>
          </a:xfrm>
        </p:spPr>
        <p:txBody>
          <a:bodyPr/>
          <a:lstStyle>
            <a:lvl1pPr marL="0" indent="0">
              <a:buNone/>
              <a:defRPr sz="15000"/>
            </a:lvl1pPr>
            <a:lvl2pPr marL="2142302" indent="0">
              <a:buNone/>
              <a:defRPr sz="13100"/>
            </a:lvl2pPr>
            <a:lvl3pPr marL="4284604" indent="0">
              <a:buNone/>
              <a:defRPr sz="11200"/>
            </a:lvl3pPr>
            <a:lvl4pPr marL="6426906" indent="0">
              <a:buNone/>
              <a:defRPr sz="9400"/>
            </a:lvl4pPr>
            <a:lvl5pPr marL="8569208" indent="0">
              <a:buNone/>
              <a:defRPr sz="9400"/>
            </a:lvl5pPr>
            <a:lvl6pPr marL="10711510" indent="0">
              <a:buNone/>
              <a:defRPr sz="9400"/>
            </a:lvl6pPr>
            <a:lvl7pPr marL="12853812" indent="0">
              <a:buNone/>
              <a:defRPr sz="9400"/>
            </a:lvl7pPr>
            <a:lvl8pPr marL="14996114" indent="0">
              <a:buNone/>
              <a:defRPr sz="9400"/>
            </a:lvl8pPr>
            <a:lvl9pPr marL="17138416" indent="0">
              <a:buNone/>
              <a:defRPr sz="9400"/>
            </a:lvl9pPr>
          </a:lstStyle>
          <a:p>
            <a:endParaRPr lang="en-US"/>
          </a:p>
        </p:txBody>
      </p:sp>
      <p:sp>
        <p:nvSpPr>
          <p:cNvPr id="4" name="Text Placeholder 3"/>
          <p:cNvSpPr>
            <a:spLocks noGrp="1"/>
          </p:cNvSpPr>
          <p:nvPr>
            <p:ph type="body" sz="half" idx="2"/>
          </p:nvPr>
        </p:nvSpPr>
        <p:spPr>
          <a:xfrm>
            <a:off x="8244525" y="25763222"/>
            <a:ext cx="25237440" cy="3863338"/>
          </a:xfrm>
        </p:spPr>
        <p:txBody>
          <a:bodyPr/>
          <a:lstStyle>
            <a:lvl1pPr marL="0" indent="0">
              <a:buNone/>
              <a:defRPr sz="6600"/>
            </a:lvl1pPr>
            <a:lvl2pPr marL="2142302" indent="0">
              <a:buNone/>
              <a:defRPr sz="5600"/>
            </a:lvl2pPr>
            <a:lvl3pPr marL="4284604" indent="0">
              <a:buNone/>
              <a:defRPr sz="4700"/>
            </a:lvl3pPr>
            <a:lvl4pPr marL="6426906" indent="0">
              <a:buNone/>
              <a:defRPr sz="4200"/>
            </a:lvl4pPr>
            <a:lvl5pPr marL="8569208" indent="0">
              <a:buNone/>
              <a:defRPr sz="4200"/>
            </a:lvl5pPr>
            <a:lvl6pPr marL="10711510" indent="0">
              <a:buNone/>
              <a:defRPr sz="4200"/>
            </a:lvl6pPr>
            <a:lvl7pPr marL="12853812" indent="0">
              <a:buNone/>
              <a:defRPr sz="4200"/>
            </a:lvl7pPr>
            <a:lvl8pPr marL="14996114" indent="0">
              <a:buNone/>
              <a:defRPr sz="4200"/>
            </a:lvl8pPr>
            <a:lvl9pPr marL="17138416"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945E5A-7238-43CD-82D2-19CBA07AD1D3}" type="datetimeFigureOut">
              <a:rPr lang="en-US" smtClean="0"/>
              <a:t>9/24/2012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85006-B655-4E59-8820-4B936A397FDB}" type="slidenum">
              <a:rPr lang="en-US" smtClean="0"/>
              <a:t>‹#›</a:t>
            </a:fld>
            <a:endParaRPr lang="en-US"/>
          </a:p>
        </p:txBody>
      </p:sp>
    </p:spTree>
    <p:extLst>
      <p:ext uri="{BB962C8B-B14F-4D97-AF65-F5344CB8AC3E}">
        <p14:creationId xmlns:p14="http://schemas.microsoft.com/office/powerpoint/2010/main" val="122833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03120" y="1318262"/>
            <a:ext cx="37856160" cy="5486400"/>
          </a:xfrm>
          <a:prstGeom prst="rect">
            <a:avLst/>
          </a:prstGeom>
        </p:spPr>
        <p:txBody>
          <a:bodyPr vert="horz" lIns="428460" tIns="214230" rIns="428460" bIns="21423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03120" y="7680963"/>
            <a:ext cx="37856160" cy="21724622"/>
          </a:xfrm>
          <a:prstGeom prst="rect">
            <a:avLst/>
          </a:prstGeom>
        </p:spPr>
        <p:txBody>
          <a:bodyPr vert="horz" lIns="428460" tIns="214230" rIns="428460" bIns="21423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03120" y="30510482"/>
            <a:ext cx="9814560" cy="1752600"/>
          </a:xfrm>
          <a:prstGeom prst="rect">
            <a:avLst/>
          </a:prstGeom>
        </p:spPr>
        <p:txBody>
          <a:bodyPr vert="horz" lIns="428460" tIns="214230" rIns="428460" bIns="214230" rtlCol="0" anchor="ctr"/>
          <a:lstStyle>
            <a:lvl1pPr algn="l">
              <a:defRPr sz="5600">
                <a:solidFill>
                  <a:schemeClr val="tx1">
                    <a:tint val="75000"/>
                  </a:schemeClr>
                </a:solidFill>
              </a:defRPr>
            </a:lvl1pPr>
          </a:lstStyle>
          <a:p>
            <a:fld id="{8F945E5A-7238-43CD-82D2-19CBA07AD1D3}" type="datetimeFigureOut">
              <a:rPr lang="en-US" smtClean="0"/>
              <a:t>9/24/2012</a:t>
            </a:fld>
            <a:endParaRPr lang="en-US"/>
          </a:p>
        </p:txBody>
      </p:sp>
      <p:sp>
        <p:nvSpPr>
          <p:cNvPr id="5" name="Footer Placeholder 4"/>
          <p:cNvSpPr>
            <a:spLocks noGrp="1"/>
          </p:cNvSpPr>
          <p:nvPr>
            <p:ph type="ftr" sz="quarter" idx="3"/>
          </p:nvPr>
        </p:nvSpPr>
        <p:spPr>
          <a:xfrm>
            <a:off x="14371320" y="30510482"/>
            <a:ext cx="13319760" cy="1752600"/>
          </a:xfrm>
          <a:prstGeom prst="rect">
            <a:avLst/>
          </a:prstGeom>
        </p:spPr>
        <p:txBody>
          <a:bodyPr vert="horz" lIns="428460" tIns="214230" rIns="428460" bIns="214230" rtlCol="0" anchor="ctr"/>
          <a:lstStyle>
            <a:lvl1pPr algn="ctr">
              <a:defRPr sz="5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144720" y="30510482"/>
            <a:ext cx="9814560" cy="1752600"/>
          </a:xfrm>
          <a:prstGeom prst="rect">
            <a:avLst/>
          </a:prstGeom>
        </p:spPr>
        <p:txBody>
          <a:bodyPr vert="horz" lIns="428460" tIns="214230" rIns="428460" bIns="214230" rtlCol="0" anchor="ctr"/>
          <a:lstStyle>
            <a:lvl1pPr algn="r">
              <a:defRPr sz="5600">
                <a:solidFill>
                  <a:schemeClr val="tx1">
                    <a:tint val="75000"/>
                  </a:schemeClr>
                </a:solidFill>
              </a:defRPr>
            </a:lvl1pPr>
          </a:lstStyle>
          <a:p>
            <a:fld id="{EA285006-B655-4E59-8820-4B936A397FDB}" type="slidenum">
              <a:rPr lang="en-US" smtClean="0"/>
              <a:t>‹#›</a:t>
            </a:fld>
            <a:endParaRPr lang="en-US"/>
          </a:p>
        </p:txBody>
      </p:sp>
    </p:spTree>
    <p:extLst>
      <p:ext uri="{BB962C8B-B14F-4D97-AF65-F5344CB8AC3E}">
        <p14:creationId xmlns:p14="http://schemas.microsoft.com/office/powerpoint/2010/main" val="1023693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84604" rtl="0" eaLnBrk="1" latinLnBrk="0" hangingPunct="1">
        <a:spcBef>
          <a:spcPct val="0"/>
        </a:spcBef>
        <a:buNone/>
        <a:defRPr sz="20600" kern="1200">
          <a:solidFill>
            <a:schemeClr val="tx1"/>
          </a:solidFill>
          <a:latin typeface="+mj-lt"/>
          <a:ea typeface="+mj-ea"/>
          <a:cs typeface="+mj-cs"/>
        </a:defRPr>
      </a:lvl1pPr>
    </p:titleStyle>
    <p:bodyStyle>
      <a:lvl1pPr marL="1606727" indent="-1606727" algn="l" defTabSz="4284604" rtl="0" eaLnBrk="1" latinLnBrk="0" hangingPunct="1">
        <a:spcBef>
          <a:spcPct val="20000"/>
        </a:spcBef>
        <a:buFont typeface="Arial" pitchFamily="34" charset="0"/>
        <a:buChar char="•"/>
        <a:defRPr sz="15000" kern="1200">
          <a:solidFill>
            <a:schemeClr val="tx1"/>
          </a:solidFill>
          <a:latin typeface="+mn-lt"/>
          <a:ea typeface="+mn-ea"/>
          <a:cs typeface="+mn-cs"/>
        </a:defRPr>
      </a:lvl1pPr>
      <a:lvl2pPr marL="3481241" indent="-1338939" algn="l" defTabSz="4284604" rtl="0" eaLnBrk="1" latinLnBrk="0" hangingPunct="1">
        <a:spcBef>
          <a:spcPct val="20000"/>
        </a:spcBef>
        <a:buFont typeface="Arial" pitchFamily="34" charset="0"/>
        <a:buChar char="–"/>
        <a:defRPr sz="13100" kern="1200">
          <a:solidFill>
            <a:schemeClr val="tx1"/>
          </a:solidFill>
          <a:latin typeface="+mn-lt"/>
          <a:ea typeface="+mn-ea"/>
          <a:cs typeface="+mn-cs"/>
        </a:defRPr>
      </a:lvl2pPr>
      <a:lvl3pPr marL="5355755" indent="-1071151" algn="l" defTabSz="4284604" rtl="0" eaLnBrk="1" latinLnBrk="0" hangingPunct="1">
        <a:spcBef>
          <a:spcPct val="20000"/>
        </a:spcBef>
        <a:buFont typeface="Arial" pitchFamily="34" charset="0"/>
        <a:buChar char="•"/>
        <a:defRPr sz="11200" kern="1200">
          <a:solidFill>
            <a:schemeClr val="tx1"/>
          </a:solidFill>
          <a:latin typeface="+mn-lt"/>
          <a:ea typeface="+mn-ea"/>
          <a:cs typeface="+mn-cs"/>
        </a:defRPr>
      </a:lvl3pPr>
      <a:lvl4pPr marL="7498057"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4pPr>
      <a:lvl5pPr marL="9640359"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5pPr>
      <a:lvl6pPr marL="11782661"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6pPr>
      <a:lvl7pPr marL="13924963"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7pPr>
      <a:lvl8pPr marL="16067265"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8pPr>
      <a:lvl9pPr marL="18209567"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9pPr>
    </p:bodyStyle>
    <p:otherStyle>
      <a:defPPr>
        <a:defRPr lang="en-US"/>
      </a:defPPr>
      <a:lvl1pPr marL="0" algn="l" defTabSz="4284604" rtl="0" eaLnBrk="1" latinLnBrk="0" hangingPunct="1">
        <a:defRPr sz="8400" kern="1200">
          <a:solidFill>
            <a:schemeClr val="tx1"/>
          </a:solidFill>
          <a:latin typeface="+mn-lt"/>
          <a:ea typeface="+mn-ea"/>
          <a:cs typeface="+mn-cs"/>
        </a:defRPr>
      </a:lvl1pPr>
      <a:lvl2pPr marL="2142302" algn="l" defTabSz="4284604" rtl="0" eaLnBrk="1" latinLnBrk="0" hangingPunct="1">
        <a:defRPr sz="8400" kern="1200">
          <a:solidFill>
            <a:schemeClr val="tx1"/>
          </a:solidFill>
          <a:latin typeface="+mn-lt"/>
          <a:ea typeface="+mn-ea"/>
          <a:cs typeface="+mn-cs"/>
        </a:defRPr>
      </a:lvl2pPr>
      <a:lvl3pPr marL="4284604" algn="l" defTabSz="4284604" rtl="0" eaLnBrk="1" latinLnBrk="0" hangingPunct="1">
        <a:defRPr sz="8400" kern="1200">
          <a:solidFill>
            <a:schemeClr val="tx1"/>
          </a:solidFill>
          <a:latin typeface="+mn-lt"/>
          <a:ea typeface="+mn-ea"/>
          <a:cs typeface="+mn-cs"/>
        </a:defRPr>
      </a:lvl3pPr>
      <a:lvl4pPr marL="6426906" algn="l" defTabSz="4284604" rtl="0" eaLnBrk="1" latinLnBrk="0" hangingPunct="1">
        <a:defRPr sz="8400" kern="1200">
          <a:solidFill>
            <a:schemeClr val="tx1"/>
          </a:solidFill>
          <a:latin typeface="+mn-lt"/>
          <a:ea typeface="+mn-ea"/>
          <a:cs typeface="+mn-cs"/>
        </a:defRPr>
      </a:lvl4pPr>
      <a:lvl5pPr marL="8569208" algn="l" defTabSz="4284604" rtl="0" eaLnBrk="1" latinLnBrk="0" hangingPunct="1">
        <a:defRPr sz="8400" kern="1200">
          <a:solidFill>
            <a:schemeClr val="tx1"/>
          </a:solidFill>
          <a:latin typeface="+mn-lt"/>
          <a:ea typeface="+mn-ea"/>
          <a:cs typeface="+mn-cs"/>
        </a:defRPr>
      </a:lvl5pPr>
      <a:lvl6pPr marL="10711510" algn="l" defTabSz="4284604" rtl="0" eaLnBrk="1" latinLnBrk="0" hangingPunct="1">
        <a:defRPr sz="8400" kern="1200">
          <a:solidFill>
            <a:schemeClr val="tx1"/>
          </a:solidFill>
          <a:latin typeface="+mn-lt"/>
          <a:ea typeface="+mn-ea"/>
          <a:cs typeface="+mn-cs"/>
        </a:defRPr>
      </a:lvl6pPr>
      <a:lvl7pPr marL="12853812" algn="l" defTabSz="4284604" rtl="0" eaLnBrk="1" latinLnBrk="0" hangingPunct="1">
        <a:defRPr sz="8400" kern="1200">
          <a:solidFill>
            <a:schemeClr val="tx1"/>
          </a:solidFill>
          <a:latin typeface="+mn-lt"/>
          <a:ea typeface="+mn-ea"/>
          <a:cs typeface="+mn-cs"/>
        </a:defRPr>
      </a:lvl7pPr>
      <a:lvl8pPr marL="14996114" algn="l" defTabSz="4284604" rtl="0" eaLnBrk="1" latinLnBrk="0" hangingPunct="1">
        <a:defRPr sz="8400" kern="1200">
          <a:solidFill>
            <a:schemeClr val="tx1"/>
          </a:solidFill>
          <a:latin typeface="+mn-lt"/>
          <a:ea typeface="+mn-ea"/>
          <a:cs typeface="+mn-cs"/>
        </a:defRPr>
      </a:lvl8pPr>
      <a:lvl9pPr marL="17138416" algn="l" defTabSz="4284604"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420600" y="1434652"/>
            <a:ext cx="20116800" cy="1752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International Tax Competition</a:t>
            </a:r>
          </a:p>
        </p:txBody>
      </p:sp>
      <p:sp>
        <p:nvSpPr>
          <p:cNvPr id="6" name="TextBox 5"/>
          <p:cNvSpPr txBox="1"/>
          <p:nvPr/>
        </p:nvSpPr>
        <p:spPr>
          <a:xfrm>
            <a:off x="16344900" y="4150997"/>
            <a:ext cx="11963400" cy="1200329"/>
          </a:xfrm>
          <a:prstGeom prst="rect">
            <a:avLst/>
          </a:prstGeom>
          <a:noFill/>
        </p:spPr>
        <p:txBody>
          <a:bodyPr wrap="square" rtlCol="0">
            <a:spAutoFit/>
          </a:bodyPr>
          <a:lstStyle/>
          <a:p>
            <a:pPr algn="ctr"/>
            <a:r>
              <a:rPr lang="en-US" sz="7200" dirty="0" err="1" smtClean="0"/>
              <a:t>Anh</a:t>
            </a:r>
            <a:r>
              <a:rPr lang="en-US" sz="7200" dirty="0" smtClean="0"/>
              <a:t> Mai Bui ‘13 </a:t>
            </a:r>
            <a:endParaRPr lang="en-US" sz="7200" dirty="0"/>
          </a:p>
        </p:txBody>
      </p:sp>
      <p:sp>
        <p:nvSpPr>
          <p:cNvPr id="7" name="Rectangle 6"/>
          <p:cNvSpPr/>
          <p:nvPr/>
        </p:nvSpPr>
        <p:spPr>
          <a:xfrm>
            <a:off x="914400" y="1683305"/>
            <a:ext cx="6858000" cy="1524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smtClean="0"/>
              <a:t>ECN-499 MAP</a:t>
            </a:r>
            <a:endParaRPr lang="en-US" sz="66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78795" y="1171251"/>
            <a:ext cx="3276600" cy="2549883"/>
          </a:xfrm>
          <a:prstGeom prst="rect">
            <a:avLst/>
          </a:prstGeom>
        </p:spPr>
      </p:pic>
      <p:sp>
        <p:nvSpPr>
          <p:cNvPr id="16" name="Rectangle 15"/>
          <p:cNvSpPr/>
          <p:nvPr/>
        </p:nvSpPr>
        <p:spPr>
          <a:xfrm>
            <a:off x="890336" y="6828175"/>
            <a:ext cx="10768263" cy="11571088"/>
          </a:xfrm>
          <a:prstGeom prst="rect">
            <a:avLst/>
          </a:prstGeom>
          <a:solidFill>
            <a:srgbClr val="FFFF00">
              <a:alpha val="1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7" name="Rectangle 16"/>
          <p:cNvSpPr/>
          <p:nvPr/>
        </p:nvSpPr>
        <p:spPr>
          <a:xfrm>
            <a:off x="14820900" y="6771039"/>
            <a:ext cx="10629900" cy="15551334"/>
          </a:xfrm>
          <a:prstGeom prst="rect">
            <a:avLst/>
          </a:prstGeom>
          <a:solidFill>
            <a:srgbClr val="FFFF00">
              <a:alpha val="1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8879800" y="6828175"/>
            <a:ext cx="10668000" cy="10452847"/>
          </a:xfrm>
          <a:prstGeom prst="rect">
            <a:avLst/>
          </a:prstGeom>
          <a:solidFill>
            <a:srgbClr val="FFFF00">
              <a:alpha val="1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8819141" y="18070886"/>
            <a:ext cx="10820400" cy="3329828"/>
          </a:xfrm>
          <a:prstGeom prst="rect">
            <a:avLst/>
          </a:prstGeom>
          <a:solidFill>
            <a:srgbClr val="FFFF00">
              <a:alpha val="1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4754726" y="23695164"/>
            <a:ext cx="10668000" cy="7010400"/>
          </a:xfrm>
          <a:prstGeom prst="rect">
            <a:avLst/>
          </a:prstGeom>
          <a:solidFill>
            <a:srgbClr val="FFFF00">
              <a:alpha val="1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102659" y="19107149"/>
            <a:ext cx="10555941" cy="11618297"/>
          </a:xfrm>
          <a:prstGeom prst="rect">
            <a:avLst/>
          </a:prstGeom>
          <a:solidFill>
            <a:srgbClr val="FFFF00">
              <a:alpha val="1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4191000" y="7445514"/>
            <a:ext cx="4800600" cy="707886"/>
          </a:xfrm>
          <a:prstGeom prst="rect">
            <a:avLst/>
          </a:prstGeom>
          <a:noFill/>
        </p:spPr>
        <p:txBody>
          <a:bodyPr wrap="square" rtlCol="0">
            <a:spAutoFit/>
          </a:bodyPr>
          <a:lstStyle/>
          <a:p>
            <a:pPr algn="ctr"/>
            <a:r>
              <a:rPr lang="en-US" sz="4000" b="1" dirty="0" smtClean="0"/>
              <a:t>INTRODUCTION</a:t>
            </a:r>
            <a:endParaRPr lang="en-US" sz="4000" b="1" dirty="0"/>
          </a:p>
        </p:txBody>
      </p:sp>
      <p:sp>
        <p:nvSpPr>
          <p:cNvPr id="23" name="TextBox 22"/>
          <p:cNvSpPr txBox="1"/>
          <p:nvPr/>
        </p:nvSpPr>
        <p:spPr>
          <a:xfrm>
            <a:off x="1389529" y="8479269"/>
            <a:ext cx="9982200" cy="9325630"/>
          </a:xfrm>
          <a:prstGeom prst="rect">
            <a:avLst/>
          </a:prstGeom>
          <a:noFill/>
        </p:spPr>
        <p:txBody>
          <a:bodyPr wrap="square" rtlCol="0">
            <a:spAutoFit/>
          </a:bodyPr>
          <a:lstStyle/>
          <a:p>
            <a:endParaRPr lang="en-US" sz="2400" dirty="0" smtClean="0"/>
          </a:p>
          <a:p>
            <a:r>
              <a:rPr lang="en-US" sz="2400" dirty="0" smtClean="0"/>
              <a:t>Statutory tax rates (STRs) </a:t>
            </a:r>
            <a:r>
              <a:rPr lang="en-US" sz="2400" dirty="0"/>
              <a:t>have reduced during the last two decades, which may suggest that host countries are competing against each other to attract </a:t>
            </a:r>
            <a:r>
              <a:rPr lang="en-US" sz="2400" dirty="0" smtClean="0"/>
              <a:t>foreign direct investment (FDI).  </a:t>
            </a:r>
            <a:r>
              <a:rPr lang="en-US" sz="2400" dirty="0"/>
              <a:t>At the same time, home countries are competing against each other to locate their resources in host ones with low labor costs and high returns on capital.  In this research, I would like to study the inter-correlation between the STR and the FDI, thus analyzing the competition among the home countries and among the host ones</a:t>
            </a:r>
            <a:r>
              <a:rPr lang="en-US" sz="2400" dirty="0" smtClean="0"/>
              <a:t>. This study includes </a:t>
            </a:r>
            <a:r>
              <a:rPr lang="en-US" sz="2400" dirty="0"/>
              <a:t>thirty countries from five different continents, which are both OECD and non-OECD ones.  </a:t>
            </a:r>
            <a:r>
              <a:rPr lang="en-US" sz="2400" dirty="0" smtClean="0"/>
              <a:t>The four home countries are the United States, the United Kingdom, France, and Germany.  The </a:t>
            </a:r>
            <a:r>
              <a:rPr lang="en-US" sz="2400" dirty="0"/>
              <a:t>estimates indicate that multinational corporations (MNCs) are attracted to the host countries with low statutory tax rates (STRs</a:t>
            </a:r>
            <a:r>
              <a:rPr lang="en-US" sz="2400" dirty="0" smtClean="0"/>
              <a:t>).  With </a:t>
            </a:r>
            <a:r>
              <a:rPr lang="en-US" sz="2400" dirty="0"/>
              <a:t>respect to the competition among the four home countries, the one with high GDP and large population has advantages to benefit from increasing foreign assets.  On the other hand, there is no evidence of the tax competition among the host countries; that is, they do not reduce the STRs in order to compete with each other to attract FDI</a:t>
            </a:r>
            <a:r>
              <a:rPr lang="en-US" sz="2400" dirty="0" smtClean="0"/>
              <a:t>.  My research result is consistent with earlier literature that a low statutory tax rate is an important factor in a MNC’s decision to invest abroad.  However, I do not observe any direct tax competition among the host countries, which is</a:t>
            </a:r>
            <a:r>
              <a:rPr lang="en-US" sz="2400" dirty="0" smtClean="0"/>
              <a:t> inconsistent </a:t>
            </a:r>
            <a:r>
              <a:rPr lang="en-US" sz="2400" dirty="0"/>
              <a:t>with Devereux’s, Lockwood’s, and </a:t>
            </a:r>
            <a:r>
              <a:rPr lang="en-US" sz="2400" dirty="0" err="1"/>
              <a:t>Redoano’s</a:t>
            </a:r>
            <a:r>
              <a:rPr lang="en-US" sz="2400" dirty="0"/>
              <a:t> results (2008</a:t>
            </a:r>
            <a:r>
              <a:rPr lang="en-US" sz="2400" dirty="0" smtClean="0"/>
              <a:t>).  There is no distinction in the impacts of independent variables on FDI in the four home countries.  On the other hand, the impact of a low STR on increasing FDI is more significant in Asian and African host countries, compared to European and OECD ones.</a:t>
            </a:r>
            <a:endParaRPr lang="en-US" sz="2400" dirty="0"/>
          </a:p>
          <a:p>
            <a:endParaRPr lang="en-US" sz="2400" dirty="0"/>
          </a:p>
        </p:txBody>
      </p:sp>
      <p:sp>
        <p:nvSpPr>
          <p:cNvPr id="24" name="TextBox 23"/>
          <p:cNvSpPr txBox="1"/>
          <p:nvPr/>
        </p:nvSpPr>
        <p:spPr>
          <a:xfrm>
            <a:off x="4319337" y="19735800"/>
            <a:ext cx="4953000" cy="707886"/>
          </a:xfrm>
          <a:prstGeom prst="rect">
            <a:avLst/>
          </a:prstGeom>
          <a:noFill/>
        </p:spPr>
        <p:txBody>
          <a:bodyPr wrap="square" rtlCol="0">
            <a:spAutoFit/>
          </a:bodyPr>
          <a:lstStyle/>
          <a:p>
            <a:pPr algn="ctr"/>
            <a:r>
              <a:rPr lang="en-US" sz="4000" b="1" dirty="0" smtClean="0"/>
              <a:t>METHODOLOGY</a:t>
            </a:r>
            <a:endParaRPr lang="en-US" sz="4000" b="1" dirty="0"/>
          </a:p>
        </p:txBody>
      </p:sp>
      <p:sp>
        <p:nvSpPr>
          <p:cNvPr id="25" name="TextBox 24"/>
          <p:cNvSpPr txBox="1"/>
          <p:nvPr/>
        </p:nvSpPr>
        <p:spPr>
          <a:xfrm>
            <a:off x="1600200" y="20656460"/>
            <a:ext cx="9753600" cy="9694962"/>
          </a:xfrm>
          <a:prstGeom prst="rect">
            <a:avLst/>
          </a:prstGeom>
          <a:noFill/>
        </p:spPr>
        <p:txBody>
          <a:bodyPr wrap="square" rtlCol="0">
            <a:spAutoFit/>
          </a:bodyPr>
          <a:lstStyle/>
          <a:p>
            <a:r>
              <a:rPr lang="en-US" sz="2400" dirty="0"/>
              <a:t>I use the log-linear models to study the inter-correlation between the FDI and the STR.  These two variables are determined by the following two equations:</a:t>
            </a:r>
          </a:p>
          <a:p>
            <a:pPr marL="342900" lvl="0" indent="-342900">
              <a:buFont typeface="Arial" pitchFamily="34" charset="0"/>
              <a:buChar char="•"/>
            </a:pPr>
            <a:r>
              <a:rPr lang="en-US" sz="2400" dirty="0" err="1"/>
              <a:t>lnpost</a:t>
            </a:r>
            <a:r>
              <a:rPr lang="en-US" sz="2400" dirty="0"/>
              <a:t> = a</a:t>
            </a:r>
            <a:r>
              <a:rPr lang="en-US" sz="2400" baseline="-25000" dirty="0"/>
              <a:t>0</a:t>
            </a:r>
            <a:r>
              <a:rPr lang="en-US" sz="2400" dirty="0"/>
              <a:t> + a</a:t>
            </a:r>
            <a:r>
              <a:rPr lang="en-US" sz="2400" baseline="-25000" dirty="0"/>
              <a:t>1</a:t>
            </a:r>
            <a:r>
              <a:rPr lang="en-US" sz="2400" dirty="0"/>
              <a:t>lnhoststr + a</a:t>
            </a:r>
            <a:r>
              <a:rPr lang="en-US" sz="2400" baseline="-25000" dirty="0"/>
              <a:t>2</a:t>
            </a:r>
            <a:r>
              <a:rPr lang="en-US" sz="2400" dirty="0"/>
              <a:t>lnhomestr + a</a:t>
            </a:r>
            <a:r>
              <a:rPr lang="en-US" sz="2400" baseline="-25000" dirty="0"/>
              <a:t>3</a:t>
            </a:r>
            <a:r>
              <a:rPr lang="en-US" sz="2400" dirty="0"/>
              <a:t>lngdphost + a</a:t>
            </a:r>
            <a:r>
              <a:rPr lang="en-US" sz="2400" baseline="-25000" dirty="0"/>
              <a:t>4</a:t>
            </a:r>
            <a:r>
              <a:rPr lang="en-US" sz="2400" dirty="0"/>
              <a:t>lngdphome + a</a:t>
            </a:r>
            <a:r>
              <a:rPr lang="en-US" sz="2400" baseline="-25000" dirty="0"/>
              <a:t>5</a:t>
            </a:r>
            <a:r>
              <a:rPr lang="en-US" sz="2400" dirty="0"/>
              <a:t>lnpophost + a</a:t>
            </a:r>
            <a:r>
              <a:rPr lang="en-US" sz="2400" baseline="-25000" dirty="0"/>
              <a:t>6</a:t>
            </a:r>
            <a:r>
              <a:rPr lang="en-US" sz="2400" dirty="0"/>
              <a:t>lnpophome+ a</a:t>
            </a:r>
            <a:r>
              <a:rPr lang="en-US" sz="2400" baseline="-25000" dirty="0"/>
              <a:t>7</a:t>
            </a:r>
            <a:r>
              <a:rPr lang="en-US" sz="2400" dirty="0"/>
              <a:t>lnplwohost + a</a:t>
            </a:r>
            <a:r>
              <a:rPr lang="en-US" sz="2400" baseline="-25000" dirty="0"/>
              <a:t>8</a:t>
            </a:r>
            <a:r>
              <a:rPr lang="en-US" sz="2400" dirty="0"/>
              <a:t>lnplwohome + a</a:t>
            </a:r>
            <a:r>
              <a:rPr lang="en-US" sz="2400" baseline="-25000" dirty="0"/>
              <a:t>9</a:t>
            </a:r>
            <a:r>
              <a:rPr lang="en-US" sz="2400" dirty="0"/>
              <a:t>lnemphost + a</a:t>
            </a:r>
            <a:r>
              <a:rPr lang="en-US" sz="2400" baseline="-25000" dirty="0"/>
              <a:t>10</a:t>
            </a:r>
            <a:r>
              <a:rPr lang="en-US" sz="2400" dirty="0"/>
              <a:t>lnemphome + a</a:t>
            </a:r>
            <a:r>
              <a:rPr lang="en-US" sz="2400" baseline="-25000" dirty="0"/>
              <a:t>11</a:t>
            </a:r>
            <a:r>
              <a:rPr lang="en-US" sz="2400" dirty="0"/>
              <a:t>lnopen + a</a:t>
            </a:r>
            <a:r>
              <a:rPr lang="en-US" sz="2400" baseline="-25000" dirty="0"/>
              <a:t>12 </a:t>
            </a:r>
            <a:r>
              <a:rPr lang="en-US" sz="2400" dirty="0" err="1"/>
              <a:t>lnwastr</a:t>
            </a:r>
            <a:r>
              <a:rPr lang="en-US" sz="2400" dirty="0"/>
              <a:t> + </a:t>
            </a:r>
            <a:r>
              <a:rPr lang="en-US" sz="2400" dirty="0" err="1"/>
              <a:t>e</a:t>
            </a:r>
            <a:r>
              <a:rPr lang="en-US" sz="2400" baseline="-25000" dirty="0" err="1"/>
              <a:t>i,j</a:t>
            </a:r>
            <a:endParaRPr lang="en-US" sz="2400" dirty="0"/>
          </a:p>
          <a:p>
            <a:pPr marL="342900" lvl="0" indent="-342900">
              <a:buFont typeface="Arial" pitchFamily="34" charset="0"/>
              <a:buChar char="•"/>
            </a:pPr>
            <a:r>
              <a:rPr lang="en-US" sz="2400" dirty="0" err="1"/>
              <a:t>lnhoststr</a:t>
            </a:r>
            <a:r>
              <a:rPr lang="en-US" sz="2400" baseline="-25000" dirty="0"/>
              <a:t> </a:t>
            </a:r>
            <a:r>
              <a:rPr lang="en-US" sz="2400" dirty="0"/>
              <a:t>= b</a:t>
            </a:r>
            <a:r>
              <a:rPr lang="en-US" sz="2400" baseline="-25000" dirty="0"/>
              <a:t>0</a:t>
            </a:r>
            <a:r>
              <a:rPr lang="en-US" sz="2400" dirty="0"/>
              <a:t> + b</a:t>
            </a:r>
            <a:r>
              <a:rPr lang="en-US" sz="2400" baseline="-25000" dirty="0"/>
              <a:t>1</a:t>
            </a:r>
            <a:r>
              <a:rPr lang="en-US" sz="2400" dirty="0"/>
              <a:t>lnpo + b</a:t>
            </a:r>
            <a:r>
              <a:rPr lang="en-US" sz="2400" baseline="-25000" dirty="0"/>
              <a:t>2</a:t>
            </a:r>
            <a:r>
              <a:rPr lang="en-US" sz="2400" dirty="0"/>
              <a:t>lnhomestr +</a:t>
            </a:r>
            <a:r>
              <a:rPr lang="en-US" sz="2400" baseline="-25000" dirty="0"/>
              <a:t> </a:t>
            </a:r>
            <a:r>
              <a:rPr lang="en-US" sz="2400" dirty="0"/>
              <a:t>b</a:t>
            </a:r>
            <a:r>
              <a:rPr lang="en-US" sz="2400" baseline="-25000" dirty="0"/>
              <a:t>3</a:t>
            </a:r>
            <a:r>
              <a:rPr lang="en-US" sz="2400" dirty="0"/>
              <a:t>lngdphost + b</a:t>
            </a:r>
            <a:r>
              <a:rPr lang="en-US" sz="2400" baseline="-25000" dirty="0"/>
              <a:t>4</a:t>
            </a:r>
            <a:r>
              <a:rPr lang="en-US" sz="2400" dirty="0"/>
              <a:t>lnpophost+ b</a:t>
            </a:r>
            <a:r>
              <a:rPr lang="en-US" sz="2400" baseline="-25000" dirty="0"/>
              <a:t>5</a:t>
            </a:r>
            <a:r>
              <a:rPr lang="en-US" sz="2400" dirty="0"/>
              <a:t>lnplwohost + b</a:t>
            </a:r>
            <a:r>
              <a:rPr lang="en-US" sz="2400" baseline="-25000" dirty="0"/>
              <a:t>6</a:t>
            </a:r>
            <a:r>
              <a:rPr lang="en-US" sz="2400" dirty="0"/>
              <a:t>lnemphost + b</a:t>
            </a:r>
            <a:r>
              <a:rPr lang="en-US" sz="2400" baseline="-25000" dirty="0"/>
              <a:t>7</a:t>
            </a:r>
            <a:r>
              <a:rPr lang="en-US" sz="2400" dirty="0"/>
              <a:t>lnopen + b</a:t>
            </a:r>
            <a:r>
              <a:rPr lang="en-US" sz="2400" baseline="-25000" dirty="0"/>
              <a:t>8</a:t>
            </a:r>
            <a:r>
              <a:rPr lang="en-US" sz="2400" dirty="0"/>
              <a:t>lnwastr + b</a:t>
            </a:r>
            <a:r>
              <a:rPr lang="en-US" sz="2400" baseline="-25000" dirty="0"/>
              <a:t>9</a:t>
            </a:r>
            <a:r>
              <a:rPr lang="en-US" sz="2400" dirty="0"/>
              <a:t>lnpit + </a:t>
            </a:r>
            <a:r>
              <a:rPr lang="en-US" sz="2400" dirty="0" err="1" smtClean="0"/>
              <a:t>e</a:t>
            </a:r>
            <a:r>
              <a:rPr lang="en-US" sz="2400" baseline="-25000" dirty="0" err="1" smtClean="0"/>
              <a:t>i,j</a:t>
            </a:r>
            <a:endParaRPr lang="en-US" sz="2400" baseline="-25000" dirty="0" smtClean="0"/>
          </a:p>
          <a:p>
            <a:pPr lvl="0"/>
            <a:endParaRPr lang="en-US" sz="2400" dirty="0"/>
          </a:p>
          <a:p>
            <a:r>
              <a:rPr lang="en-US" sz="2400" dirty="0"/>
              <a:t>where post is the FDI position from the home country at year t; </a:t>
            </a:r>
            <a:r>
              <a:rPr lang="en-US" sz="2400" dirty="0" err="1"/>
              <a:t>po</a:t>
            </a:r>
            <a:r>
              <a:rPr lang="en-US" sz="2400" dirty="0"/>
              <a:t> is the FDI position from the home country at year t-1; </a:t>
            </a:r>
            <a:r>
              <a:rPr lang="en-US" sz="2400" dirty="0" err="1"/>
              <a:t>hoststr</a:t>
            </a:r>
            <a:r>
              <a:rPr lang="en-US" sz="2400" dirty="0"/>
              <a:t> and </a:t>
            </a:r>
            <a:r>
              <a:rPr lang="en-US" sz="2400" dirty="0" err="1"/>
              <a:t>homestr</a:t>
            </a:r>
            <a:r>
              <a:rPr lang="en-US" sz="2400" dirty="0"/>
              <a:t> are the statutory tax rates in the host and home countries respectively; </a:t>
            </a:r>
            <a:r>
              <a:rPr lang="en-US" sz="2400" dirty="0" err="1"/>
              <a:t>gdphost</a:t>
            </a:r>
            <a:r>
              <a:rPr lang="en-US" sz="2400" dirty="0"/>
              <a:t> and </a:t>
            </a:r>
            <a:r>
              <a:rPr lang="en-US" sz="2400" dirty="0" err="1"/>
              <a:t>gdphome</a:t>
            </a:r>
            <a:r>
              <a:rPr lang="en-US" sz="2400" dirty="0"/>
              <a:t> are the GDP of the host and home countries respectively; </a:t>
            </a:r>
            <a:r>
              <a:rPr lang="en-US" sz="2400" dirty="0" err="1"/>
              <a:t>pophost</a:t>
            </a:r>
            <a:r>
              <a:rPr lang="en-US" sz="2400" dirty="0"/>
              <a:t> and </a:t>
            </a:r>
            <a:r>
              <a:rPr lang="en-US" sz="2400" dirty="0" err="1"/>
              <a:t>pophome</a:t>
            </a:r>
            <a:r>
              <a:rPr lang="en-US" sz="2400" dirty="0"/>
              <a:t> are the total population in the host and home countries respectively; </a:t>
            </a:r>
            <a:r>
              <a:rPr lang="en-US" sz="2400" dirty="0" err="1"/>
              <a:t>plwohost</a:t>
            </a:r>
            <a:r>
              <a:rPr lang="en-US" sz="2400" dirty="0"/>
              <a:t> and </a:t>
            </a:r>
            <a:r>
              <a:rPr lang="en-US" sz="2400" dirty="0" err="1"/>
              <a:t>plwohome</a:t>
            </a:r>
            <a:r>
              <a:rPr lang="en-US" sz="2400" dirty="0"/>
              <a:t> are the number of potential workers in the host and home countries respectively; </a:t>
            </a:r>
            <a:r>
              <a:rPr lang="en-US" sz="2400" dirty="0" err="1"/>
              <a:t>emphost</a:t>
            </a:r>
            <a:r>
              <a:rPr lang="en-US" sz="2400" dirty="0"/>
              <a:t> and </a:t>
            </a:r>
            <a:r>
              <a:rPr lang="en-US" sz="2400" dirty="0" err="1"/>
              <a:t>emphome</a:t>
            </a:r>
            <a:r>
              <a:rPr lang="en-US" sz="2400" dirty="0"/>
              <a:t> are the number of actual workers in the host and home countries respectively; open is the openness index in the host country; </a:t>
            </a:r>
            <a:r>
              <a:rPr lang="en-US" sz="2400" dirty="0" err="1"/>
              <a:t>wastr</a:t>
            </a:r>
            <a:r>
              <a:rPr lang="en-US" sz="2400" dirty="0"/>
              <a:t> is the weighted average statutory tax rate of other host countries (not including STRs of the home and host countries being considered); pit is the personal income tax rate in the host country.  </a:t>
            </a:r>
            <a:endParaRPr lang="en-US" sz="2400" dirty="0" smtClean="0"/>
          </a:p>
          <a:p>
            <a:endParaRPr lang="en-US" sz="2400" dirty="0" smtClean="0"/>
          </a:p>
          <a:p>
            <a:r>
              <a:rPr lang="en-US" sz="2400" dirty="0"/>
              <a:t>In this study, I </a:t>
            </a:r>
            <a:r>
              <a:rPr lang="en-US" sz="2400" dirty="0" smtClean="0"/>
              <a:t>utilized econometrics methods to run </a:t>
            </a:r>
            <a:r>
              <a:rPr lang="en-US" sz="2400" dirty="0"/>
              <a:t>the pooled, random effects and fixed effects </a:t>
            </a:r>
            <a:r>
              <a:rPr lang="en-US" sz="2400" dirty="0" smtClean="0"/>
              <a:t>regressions.  It turns out that only the results from fixed effects regressions are reliable.</a:t>
            </a:r>
            <a:endParaRPr lang="en-US" sz="2400" dirty="0"/>
          </a:p>
          <a:p>
            <a:endParaRPr lang="en-US" sz="2400" dirty="0"/>
          </a:p>
        </p:txBody>
      </p:sp>
      <p:sp>
        <p:nvSpPr>
          <p:cNvPr id="26" name="TextBox 25"/>
          <p:cNvSpPr txBox="1"/>
          <p:nvPr/>
        </p:nvSpPr>
        <p:spPr>
          <a:xfrm>
            <a:off x="17754600" y="7091571"/>
            <a:ext cx="4343400" cy="707886"/>
          </a:xfrm>
          <a:prstGeom prst="rect">
            <a:avLst/>
          </a:prstGeom>
          <a:noFill/>
        </p:spPr>
        <p:txBody>
          <a:bodyPr wrap="square" rtlCol="0">
            <a:spAutoFit/>
          </a:bodyPr>
          <a:lstStyle/>
          <a:p>
            <a:pPr algn="ctr"/>
            <a:r>
              <a:rPr lang="en-US" sz="4000" b="1" dirty="0" smtClean="0"/>
              <a:t>DATA</a:t>
            </a:r>
            <a:endParaRPr lang="en-US" sz="4000" b="1" dirty="0"/>
          </a:p>
        </p:txBody>
      </p:sp>
      <p:sp>
        <p:nvSpPr>
          <p:cNvPr id="27" name="TextBox 26"/>
          <p:cNvSpPr txBox="1"/>
          <p:nvPr/>
        </p:nvSpPr>
        <p:spPr>
          <a:xfrm>
            <a:off x="15163800" y="8040687"/>
            <a:ext cx="9906000" cy="13619113"/>
          </a:xfrm>
          <a:prstGeom prst="rect">
            <a:avLst/>
          </a:prstGeom>
          <a:noFill/>
        </p:spPr>
        <p:txBody>
          <a:bodyPr wrap="square" rtlCol="0">
            <a:spAutoFit/>
          </a:bodyPr>
          <a:lstStyle/>
          <a:p>
            <a:pPr marL="342900" indent="-342900">
              <a:buFont typeface="Arial" pitchFamily="34" charset="0"/>
              <a:buChar char="•"/>
            </a:pPr>
            <a:r>
              <a:rPr lang="en-US" sz="2400" dirty="0"/>
              <a:t>The OECD reports the FDI position almost completely, all of which are reported in million US dollars, from the four home countries into their partner countries from 1993 to 2010. </a:t>
            </a:r>
            <a:endParaRPr lang="en-US" sz="2400" dirty="0" smtClean="0"/>
          </a:p>
          <a:p>
            <a:pPr marL="342900" indent="-342900">
              <a:buFont typeface="Arial" pitchFamily="34" charset="0"/>
              <a:buChar char="•"/>
            </a:pPr>
            <a:r>
              <a:rPr lang="en-US" sz="2400" dirty="0" smtClean="0"/>
              <a:t>STRs </a:t>
            </a:r>
            <a:r>
              <a:rPr lang="en-US" sz="2400" dirty="0"/>
              <a:t>are gathered from the survey by KPMG from 1993 until 2010. For those unavailable from the KPMG, I gathered data provided by </a:t>
            </a:r>
            <a:r>
              <a:rPr lang="en-US" sz="2400" dirty="0" err="1"/>
              <a:t>Mintz</a:t>
            </a:r>
            <a:r>
              <a:rPr lang="en-US" sz="2400" dirty="0"/>
              <a:t> and </a:t>
            </a:r>
            <a:r>
              <a:rPr lang="en-US" sz="2400" dirty="0" err="1"/>
              <a:t>Weichenrieder</a:t>
            </a:r>
            <a:r>
              <a:rPr lang="en-US" sz="2400" dirty="0"/>
              <a:t> (2008</a:t>
            </a:r>
            <a:r>
              <a:rPr lang="en-US" sz="2400" dirty="0" smtClean="0"/>
              <a:t>).</a:t>
            </a:r>
          </a:p>
          <a:p>
            <a:pPr marL="342900" indent="-342900">
              <a:buFont typeface="Arial" pitchFamily="34" charset="0"/>
              <a:buChar char="•"/>
            </a:pPr>
            <a:r>
              <a:rPr lang="en-US" sz="2400" dirty="0"/>
              <a:t>The World Bank reports the Gross Domestic Product (GDP) in current US dollars of the thirty countries</a:t>
            </a:r>
            <a:r>
              <a:rPr lang="en-US" sz="2400" dirty="0" smtClean="0"/>
              <a:t>.</a:t>
            </a:r>
          </a:p>
          <a:p>
            <a:pPr marL="342900" indent="-342900">
              <a:buFont typeface="Arial" pitchFamily="34" charset="0"/>
              <a:buChar char="•"/>
            </a:pPr>
            <a:r>
              <a:rPr lang="en-US" sz="2400" dirty="0" smtClean="0"/>
              <a:t>The U.S Census Bureau provides the </a:t>
            </a:r>
            <a:r>
              <a:rPr lang="en-US" sz="2400" dirty="0"/>
              <a:t>total population </a:t>
            </a:r>
            <a:r>
              <a:rPr lang="en-US" sz="2400" dirty="0" smtClean="0"/>
              <a:t>data</a:t>
            </a:r>
            <a:r>
              <a:rPr lang="en-US" sz="2400" dirty="0"/>
              <a:t> </a:t>
            </a:r>
            <a:r>
              <a:rPr lang="en-US" sz="2400" dirty="0" smtClean="0"/>
              <a:t>and the population </a:t>
            </a:r>
            <a:r>
              <a:rPr lang="en-US" sz="2400" dirty="0"/>
              <a:t>aged 15-64 in </a:t>
            </a:r>
            <a:r>
              <a:rPr lang="en-US" sz="2400" dirty="0" smtClean="0"/>
              <a:t>thousands, which measures the number of potential workers in the workforce, </a:t>
            </a:r>
            <a:r>
              <a:rPr lang="en-US" sz="2400" dirty="0"/>
              <a:t>for the thirty countries.  </a:t>
            </a:r>
            <a:endParaRPr lang="en-US" sz="2400" dirty="0" smtClean="0"/>
          </a:p>
          <a:p>
            <a:pPr marL="342900" indent="-342900">
              <a:buFont typeface="Arial" pitchFamily="34" charset="0"/>
              <a:buChar char="•"/>
            </a:pPr>
            <a:r>
              <a:rPr lang="en-US" sz="2400" dirty="0" smtClean="0"/>
              <a:t>In </a:t>
            </a:r>
            <a:r>
              <a:rPr lang="en-US" sz="2400" dirty="0"/>
              <a:t>order to gather </a:t>
            </a:r>
            <a:r>
              <a:rPr lang="en-US" sz="2400" dirty="0" smtClean="0"/>
              <a:t>the total employment data, </a:t>
            </a:r>
            <a:r>
              <a:rPr lang="en-US" sz="2400" dirty="0"/>
              <a:t>I used the available data about the total employment, 15+ (thousands) provided by the U.S Census Bureau and the Employment to Population Ratio, 15+ (%), which is provided by the World Bank.  T</a:t>
            </a:r>
            <a:r>
              <a:rPr lang="en-US" sz="2400" dirty="0" smtClean="0"/>
              <a:t>otal </a:t>
            </a:r>
            <a:r>
              <a:rPr lang="en-US" sz="2400" dirty="0"/>
              <a:t>employment, 15+ (thousands) is calculated by using the following formula</a:t>
            </a:r>
            <a:r>
              <a:rPr lang="en-US" sz="2400" dirty="0" smtClean="0"/>
              <a:t>:</a:t>
            </a:r>
          </a:p>
          <a:p>
            <a:r>
              <a:rPr lang="en-US" sz="1600" dirty="0" smtClean="0"/>
              <a:t>Total employment, 15+ (thousands) = (Employment to Population Ratio, 15+ (%)) * (Total Population, 15+) / 100000</a:t>
            </a:r>
            <a:r>
              <a:rPr lang="en-US" sz="2000" dirty="0" smtClean="0"/>
              <a:t>.</a:t>
            </a:r>
          </a:p>
          <a:p>
            <a:pPr marL="342900" indent="-342900">
              <a:buFont typeface="Arial" pitchFamily="34" charset="0"/>
              <a:buChar char="•"/>
            </a:pPr>
            <a:r>
              <a:rPr lang="en-US" sz="2400" dirty="0"/>
              <a:t>Lane and </a:t>
            </a:r>
            <a:r>
              <a:rPr lang="en-US" sz="2400" dirty="0" err="1"/>
              <a:t>Milesi-Ferretti</a:t>
            </a:r>
            <a:r>
              <a:rPr lang="en-US" sz="2400" dirty="0"/>
              <a:t> (2007) proposed a measure of the volume of capital transactions by calculating the percentage of total capital assets and liabilities over GDP.  In order to apply their method to the context of this study, I propose another measure of the volume of FDI, which reflects the percentage of total FDI assets and liabilities over the GDP.  This new measure is highly relevant in this study as it only takes into account the de-facto capital openness of FDI in our countries of interest.  There is also a possibility of creating an instrumental variable based on measures of business practices reported by the World Bank or the World Economic Forum, which is available for the future work.</a:t>
            </a:r>
            <a:r>
              <a:rPr lang="en-US" sz="2400" dirty="0" smtClean="0">
                <a:effectLst/>
              </a:rPr>
              <a:t> </a:t>
            </a:r>
          </a:p>
          <a:p>
            <a:pPr marL="342900" indent="-342900">
              <a:buFont typeface="Arial" pitchFamily="34" charset="0"/>
              <a:buChar char="•"/>
            </a:pPr>
            <a:r>
              <a:rPr lang="en-US" sz="2400" dirty="0" smtClean="0"/>
              <a:t>Personal income taxes </a:t>
            </a:r>
            <a:r>
              <a:rPr lang="en-US" sz="2400" dirty="0"/>
              <a:t>before 2006 are provided by Peter, </a:t>
            </a:r>
            <a:r>
              <a:rPr lang="en-US" sz="2400" dirty="0" err="1"/>
              <a:t>Buttrick</a:t>
            </a:r>
            <a:r>
              <a:rPr lang="en-US" sz="2400" dirty="0"/>
              <a:t>, and Duncan (2010).  PITs from 2006 to 2010 are provided by the KPMG. In the cases of Kenya and Morocco, the data are supplemented by other tax guide resources</a:t>
            </a:r>
            <a:r>
              <a:rPr lang="en-US" sz="2400" dirty="0" smtClean="0"/>
              <a:t>.</a:t>
            </a:r>
          </a:p>
          <a:p>
            <a:pPr marL="342900" indent="-342900">
              <a:buFont typeface="Arial" pitchFamily="34" charset="0"/>
              <a:buChar char="•"/>
            </a:pPr>
            <a:r>
              <a:rPr lang="en-US" sz="2400" dirty="0"/>
              <a:t>I utilized </a:t>
            </a:r>
            <a:r>
              <a:rPr lang="en-US" sz="2400" dirty="0" smtClean="0"/>
              <a:t>STATA to </a:t>
            </a:r>
            <a:r>
              <a:rPr lang="en-US" sz="2400" dirty="0"/>
              <a:t>calculate the </a:t>
            </a:r>
            <a:r>
              <a:rPr lang="en-US" sz="2400" dirty="0" smtClean="0"/>
              <a:t>weighted average tax rate using the following formula:</a:t>
            </a:r>
          </a:p>
          <a:p>
            <a:r>
              <a:rPr lang="en-US" sz="1900" dirty="0" err="1"/>
              <a:t>wastr</a:t>
            </a:r>
            <a:r>
              <a:rPr lang="en-US" sz="1900" dirty="0"/>
              <a:t> = (total </a:t>
            </a:r>
            <a:r>
              <a:rPr lang="en-US" sz="1900" dirty="0" err="1"/>
              <a:t>str</a:t>
            </a:r>
            <a:r>
              <a:rPr lang="en-US" sz="1900" dirty="0"/>
              <a:t>*</a:t>
            </a:r>
            <a:r>
              <a:rPr lang="en-US" sz="1900" dirty="0" err="1"/>
              <a:t>gdp</a:t>
            </a:r>
            <a:r>
              <a:rPr lang="en-US" sz="1900" dirty="0"/>
              <a:t> – </a:t>
            </a:r>
            <a:r>
              <a:rPr lang="en-US" sz="1900" dirty="0" err="1"/>
              <a:t>hoststr</a:t>
            </a:r>
            <a:r>
              <a:rPr lang="en-US" sz="1900" dirty="0"/>
              <a:t>*</a:t>
            </a:r>
            <a:r>
              <a:rPr lang="en-US" sz="1900" dirty="0" err="1"/>
              <a:t>hostgdp</a:t>
            </a:r>
            <a:r>
              <a:rPr lang="en-US" sz="1900" dirty="0"/>
              <a:t> – </a:t>
            </a:r>
            <a:r>
              <a:rPr lang="en-US" sz="1900" dirty="0" err="1"/>
              <a:t>homestr</a:t>
            </a:r>
            <a:r>
              <a:rPr lang="en-US" sz="1900" dirty="0"/>
              <a:t>*</a:t>
            </a:r>
            <a:r>
              <a:rPr lang="en-US" sz="1900" dirty="0" err="1"/>
              <a:t>homegdp</a:t>
            </a:r>
            <a:r>
              <a:rPr lang="en-US" sz="1900" dirty="0"/>
              <a:t>)/ (total </a:t>
            </a:r>
            <a:r>
              <a:rPr lang="en-US" sz="1900" dirty="0" err="1"/>
              <a:t>gdp</a:t>
            </a:r>
            <a:r>
              <a:rPr lang="en-US" sz="1900" dirty="0"/>
              <a:t> – </a:t>
            </a:r>
            <a:r>
              <a:rPr lang="en-US" sz="1900" dirty="0" err="1"/>
              <a:t>hostgdp</a:t>
            </a:r>
            <a:r>
              <a:rPr lang="en-US" sz="1900" dirty="0"/>
              <a:t> – </a:t>
            </a:r>
            <a:r>
              <a:rPr lang="en-US" sz="1900" dirty="0" err="1"/>
              <a:t>homegdp</a:t>
            </a:r>
            <a:r>
              <a:rPr lang="en-US" sz="1900" dirty="0"/>
              <a:t>)</a:t>
            </a:r>
          </a:p>
          <a:p>
            <a:pPr marL="342900" indent="-342900">
              <a:buFont typeface="Arial" pitchFamily="34" charset="0"/>
              <a:buChar char="•"/>
            </a:pPr>
            <a:r>
              <a:rPr lang="en-US" sz="2400" dirty="0" smtClean="0"/>
              <a:t>I also calculated the simple average tax rate, in which STRs are not weighted by GDP, to compare with the case in which I use </a:t>
            </a:r>
            <a:r>
              <a:rPr lang="en-US" sz="2400" dirty="0" err="1" smtClean="0"/>
              <a:t>wastr</a:t>
            </a:r>
            <a:r>
              <a:rPr lang="en-US" sz="2400" dirty="0" smtClean="0"/>
              <a:t> as an independent variable.</a:t>
            </a:r>
          </a:p>
        </p:txBody>
      </p:sp>
      <p:sp>
        <p:nvSpPr>
          <p:cNvPr id="29" name="TextBox 28"/>
          <p:cNvSpPr txBox="1"/>
          <p:nvPr/>
        </p:nvSpPr>
        <p:spPr>
          <a:xfrm>
            <a:off x="17221200" y="24015920"/>
            <a:ext cx="5410200" cy="707886"/>
          </a:xfrm>
          <a:prstGeom prst="rect">
            <a:avLst/>
          </a:prstGeom>
          <a:noFill/>
        </p:spPr>
        <p:txBody>
          <a:bodyPr wrap="square" rtlCol="0">
            <a:spAutoFit/>
          </a:bodyPr>
          <a:lstStyle/>
          <a:p>
            <a:pPr algn="ctr"/>
            <a:r>
              <a:rPr lang="en-US" sz="4000" b="1" dirty="0" smtClean="0"/>
              <a:t>FUN FACTS</a:t>
            </a:r>
            <a:endParaRPr lang="en-US" sz="4000" b="1" dirty="0"/>
          </a:p>
        </p:txBody>
      </p:sp>
      <p:sp>
        <p:nvSpPr>
          <p:cNvPr id="30" name="TextBox 29"/>
          <p:cNvSpPr txBox="1"/>
          <p:nvPr/>
        </p:nvSpPr>
        <p:spPr>
          <a:xfrm>
            <a:off x="15468600" y="25061376"/>
            <a:ext cx="9372600" cy="4893647"/>
          </a:xfrm>
          <a:prstGeom prst="rect">
            <a:avLst/>
          </a:prstGeom>
          <a:noFill/>
        </p:spPr>
        <p:txBody>
          <a:bodyPr wrap="square" rtlCol="0">
            <a:spAutoFit/>
          </a:bodyPr>
          <a:lstStyle/>
          <a:p>
            <a:pPr marL="342900" indent="-342900">
              <a:buFont typeface="Arial" pitchFamily="34" charset="0"/>
              <a:buChar char="•"/>
            </a:pPr>
            <a:r>
              <a:rPr lang="en-US" sz="2400" dirty="0"/>
              <a:t>In general, FDI outward positions of the four home countries increased from 1993 to 2010.  There were very few exceptions such as the France’s outward position in Canada decreased by half from 2000 to 2010 even though they increased during the 1990s; or the Germany’s outward FDI position in Ireland more or less remained the same during almost two decades. </a:t>
            </a:r>
            <a:endParaRPr lang="en-US" sz="2400" dirty="0" smtClean="0"/>
          </a:p>
          <a:p>
            <a:pPr marL="342900" indent="-342900">
              <a:buFont typeface="Arial" pitchFamily="34" charset="0"/>
              <a:buChar char="•"/>
            </a:pPr>
            <a:r>
              <a:rPr lang="en-US" sz="2400" dirty="0" smtClean="0"/>
              <a:t>The </a:t>
            </a:r>
            <a:r>
              <a:rPr lang="en-US" sz="2400" dirty="0"/>
              <a:t>U.S put a significant amount of their FDI stocks into the OECD countries but also received the largest amount of FDI from the U.K, France, and Germany compared to other host ones</a:t>
            </a:r>
            <a:r>
              <a:rPr lang="en-US" sz="2400" dirty="0" smtClean="0"/>
              <a:t>.</a:t>
            </a:r>
          </a:p>
          <a:p>
            <a:pPr marL="342900" indent="-342900">
              <a:buFont typeface="Arial" pitchFamily="34" charset="0"/>
              <a:buChar char="•"/>
            </a:pPr>
            <a:r>
              <a:rPr lang="en-US" sz="2400" dirty="0" smtClean="0"/>
              <a:t>Host </a:t>
            </a:r>
            <a:r>
              <a:rPr lang="en-US" sz="2400" dirty="0"/>
              <a:t>countries generally decreased their STRs from 1993 to 2010.  Germany, Ireland, Saudi Arabia, India, and Egypt cut the STRs by half during the </a:t>
            </a:r>
            <a:r>
              <a:rPr lang="en-US" sz="2400" dirty="0" smtClean="0"/>
              <a:t>period.  The </a:t>
            </a:r>
            <a:r>
              <a:rPr lang="en-US" sz="2400" dirty="0"/>
              <a:t>most interesting case is Bermuda whose STR was always zero from 1993 to 2010. </a:t>
            </a:r>
          </a:p>
        </p:txBody>
      </p:sp>
      <p:sp>
        <p:nvSpPr>
          <p:cNvPr id="31" name="TextBox 30"/>
          <p:cNvSpPr txBox="1"/>
          <p:nvPr/>
        </p:nvSpPr>
        <p:spPr>
          <a:xfrm>
            <a:off x="31661100" y="7225478"/>
            <a:ext cx="4800600" cy="707886"/>
          </a:xfrm>
          <a:prstGeom prst="rect">
            <a:avLst/>
          </a:prstGeom>
          <a:noFill/>
        </p:spPr>
        <p:txBody>
          <a:bodyPr wrap="square" rtlCol="0">
            <a:spAutoFit/>
          </a:bodyPr>
          <a:lstStyle/>
          <a:p>
            <a:pPr algn="ctr"/>
            <a:r>
              <a:rPr lang="en-US" sz="4000" b="1" dirty="0" smtClean="0"/>
              <a:t>CONCLUSION</a:t>
            </a:r>
            <a:endParaRPr lang="en-US" sz="4000" b="1" dirty="0"/>
          </a:p>
        </p:txBody>
      </p:sp>
      <p:sp>
        <p:nvSpPr>
          <p:cNvPr id="32" name="TextBox 31"/>
          <p:cNvSpPr txBox="1"/>
          <p:nvPr/>
        </p:nvSpPr>
        <p:spPr>
          <a:xfrm>
            <a:off x="29489400" y="8479269"/>
            <a:ext cx="9448800" cy="8586966"/>
          </a:xfrm>
          <a:prstGeom prst="rect">
            <a:avLst/>
          </a:prstGeom>
          <a:noFill/>
        </p:spPr>
        <p:txBody>
          <a:bodyPr wrap="square" rtlCol="0">
            <a:spAutoFit/>
          </a:bodyPr>
          <a:lstStyle/>
          <a:p>
            <a:pPr marL="342900" indent="-342900">
              <a:buFont typeface="Arial" pitchFamily="34" charset="0"/>
              <a:buChar char="•"/>
            </a:pPr>
            <a:r>
              <a:rPr lang="en-US" sz="2400" dirty="0" smtClean="0"/>
              <a:t>Outward </a:t>
            </a:r>
            <a:r>
              <a:rPr lang="en-US" sz="2400" dirty="0"/>
              <a:t>FDI positions of the four home countries have increased whereas STRs of the host countries have decreased over the past two decades, imposing questions on researchers whether the host countries are participating in the tax competition to attract FDI.</a:t>
            </a:r>
          </a:p>
          <a:p>
            <a:pPr marL="342900" indent="-342900">
              <a:buFont typeface="Arial" pitchFamily="34" charset="0"/>
              <a:buChar char="•"/>
            </a:pPr>
            <a:r>
              <a:rPr lang="en-US" sz="2400" dirty="0" smtClean="0"/>
              <a:t>It </a:t>
            </a:r>
            <a:r>
              <a:rPr lang="en-US" sz="2400" dirty="0"/>
              <a:t>is true that MNCs pay more attention to the host countries with low tax rates when deciding to invest abroad.  However, there is no strong evidence that the host countries take into account the MNCs’ decisions when setting their STRs.  That is, the low STRs of the home country and other host ones do not induce a low STR in the host country being considered.  In other words, the STR depends more on domestic tax rates, rather than external ones.</a:t>
            </a:r>
          </a:p>
          <a:p>
            <a:pPr marL="342900" indent="-342900">
              <a:buFont typeface="Arial" pitchFamily="34" charset="0"/>
              <a:buChar char="•"/>
            </a:pPr>
            <a:r>
              <a:rPr lang="en-US" sz="2400" dirty="0" smtClean="0"/>
              <a:t>MNCs </a:t>
            </a:r>
            <a:r>
              <a:rPr lang="en-US" sz="2400" dirty="0"/>
              <a:t>look for low STRs when investing in African and Asian countries; whereas they take into account other factors when investing in European and OECD countries.  That is, a decrease in the STR in an African or Asian country has a larger impact on the increase in the FDI position in that host country compared to an European or OECD one.</a:t>
            </a:r>
          </a:p>
          <a:p>
            <a:pPr marL="342900" indent="-342900">
              <a:buFont typeface="Arial" pitchFamily="34" charset="0"/>
              <a:buChar char="•"/>
            </a:pPr>
            <a:r>
              <a:rPr lang="en-US" sz="2400" dirty="0" smtClean="0"/>
              <a:t>There </a:t>
            </a:r>
            <a:r>
              <a:rPr lang="en-US" sz="2400" dirty="0"/>
              <a:t>is observable result about the competition among the home countries.  That is, home countries with high GDP and large population can put more investment abroad to benefit from low labor costs and high returns to capital.  Also, these countries can achieve more economies of scale at home and have more specialized expertise that they can use effectively abroad.  </a:t>
            </a:r>
          </a:p>
          <a:p>
            <a:endParaRPr lang="en-US" sz="2400" dirty="0"/>
          </a:p>
        </p:txBody>
      </p:sp>
      <p:sp>
        <p:nvSpPr>
          <p:cNvPr id="33" name="TextBox 32"/>
          <p:cNvSpPr txBox="1"/>
          <p:nvPr/>
        </p:nvSpPr>
        <p:spPr>
          <a:xfrm>
            <a:off x="31280100" y="18399263"/>
            <a:ext cx="5562600" cy="707886"/>
          </a:xfrm>
          <a:prstGeom prst="rect">
            <a:avLst/>
          </a:prstGeom>
          <a:noFill/>
        </p:spPr>
        <p:txBody>
          <a:bodyPr wrap="square" rtlCol="0">
            <a:spAutoFit/>
          </a:bodyPr>
          <a:lstStyle/>
          <a:p>
            <a:pPr algn="ctr"/>
            <a:r>
              <a:rPr lang="en-US" sz="4000" b="1" dirty="0" smtClean="0"/>
              <a:t>ACKNOWLEDGEMENT</a:t>
            </a:r>
            <a:endParaRPr lang="en-US" sz="4000" b="1" dirty="0"/>
          </a:p>
        </p:txBody>
      </p:sp>
      <p:sp>
        <p:nvSpPr>
          <p:cNvPr id="34" name="TextBox 33"/>
          <p:cNvSpPr txBox="1"/>
          <p:nvPr/>
        </p:nvSpPr>
        <p:spPr>
          <a:xfrm>
            <a:off x="29794200" y="19311173"/>
            <a:ext cx="9144000" cy="1569660"/>
          </a:xfrm>
          <a:prstGeom prst="rect">
            <a:avLst/>
          </a:prstGeom>
          <a:noFill/>
        </p:spPr>
        <p:txBody>
          <a:bodyPr wrap="square" rtlCol="0">
            <a:spAutoFit/>
          </a:bodyPr>
          <a:lstStyle/>
          <a:p>
            <a:r>
              <a:rPr lang="en-US" sz="2400" dirty="0" smtClean="0"/>
              <a:t>I would like to thank Professor </a:t>
            </a:r>
            <a:r>
              <a:rPr lang="en-US" sz="2400" dirty="0" err="1" smtClean="0"/>
              <a:t>Mutti</a:t>
            </a:r>
            <a:r>
              <a:rPr lang="en-US" sz="2400" dirty="0" smtClean="0"/>
              <a:t> for his mentoring and support in this research.  I also would like to thank Grinnell College for providing the Mentor Advanced Projects and the funding to make this research feasible. </a:t>
            </a:r>
            <a:endParaRPr lang="en-US" sz="2400" dirty="0"/>
          </a:p>
        </p:txBody>
      </p:sp>
      <p:sp>
        <p:nvSpPr>
          <p:cNvPr id="35" name="Rectangle 34"/>
          <p:cNvSpPr/>
          <p:nvPr/>
        </p:nvSpPr>
        <p:spPr>
          <a:xfrm>
            <a:off x="28879800" y="22322373"/>
            <a:ext cx="10677525" cy="8403073"/>
          </a:xfrm>
          <a:prstGeom prst="rect">
            <a:avLst/>
          </a:prstGeom>
          <a:solidFill>
            <a:srgbClr val="FFFF00">
              <a:alpha val="1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1645058" y="22568108"/>
            <a:ext cx="5638800" cy="707886"/>
          </a:xfrm>
          <a:prstGeom prst="rect">
            <a:avLst/>
          </a:prstGeom>
          <a:noFill/>
        </p:spPr>
        <p:txBody>
          <a:bodyPr wrap="square" rtlCol="0">
            <a:spAutoFit/>
          </a:bodyPr>
          <a:lstStyle/>
          <a:p>
            <a:pPr algn="ctr"/>
            <a:r>
              <a:rPr lang="en-US" sz="4000" b="1" dirty="0" smtClean="0"/>
              <a:t>BIBLIOGRAPHY</a:t>
            </a:r>
            <a:endParaRPr lang="en-US" sz="4000" b="1" dirty="0"/>
          </a:p>
        </p:txBody>
      </p:sp>
      <p:sp>
        <p:nvSpPr>
          <p:cNvPr id="37" name="TextBox 36"/>
          <p:cNvSpPr txBox="1"/>
          <p:nvPr/>
        </p:nvSpPr>
        <p:spPr>
          <a:xfrm>
            <a:off x="29489400" y="23275994"/>
            <a:ext cx="9429750" cy="8356134"/>
          </a:xfrm>
          <a:prstGeom prst="rect">
            <a:avLst/>
          </a:prstGeom>
          <a:noFill/>
        </p:spPr>
        <p:txBody>
          <a:bodyPr wrap="square" rtlCol="0">
            <a:spAutoFit/>
          </a:bodyPr>
          <a:lstStyle/>
          <a:p>
            <a:pPr marL="342900" lvl="0" indent="-342900">
              <a:buFont typeface="Arial" pitchFamily="34" charset="0"/>
              <a:buChar char="•"/>
            </a:pPr>
            <a:r>
              <a:rPr lang="en-US" sz="2100" dirty="0"/>
              <a:t>Devereux, M., Lockwood, B., </a:t>
            </a:r>
            <a:r>
              <a:rPr lang="en-US" sz="2100" dirty="0" err="1"/>
              <a:t>Redoano</a:t>
            </a:r>
            <a:r>
              <a:rPr lang="en-US" sz="2100" dirty="0"/>
              <a:t>, M</a:t>
            </a:r>
            <a:r>
              <a:rPr lang="en-US" sz="2100" dirty="0" smtClean="0"/>
              <a:t>. 2008.  </a:t>
            </a:r>
            <a:r>
              <a:rPr lang="en-US" sz="2100" dirty="0"/>
              <a:t>Do countries compete over corporate tax rates?  Journal of Public Economics92, 1210-1235.</a:t>
            </a:r>
            <a:endParaRPr lang="en-US" sz="2100" dirty="0" smtClean="0"/>
          </a:p>
          <a:p>
            <a:pPr marL="342900" lvl="0" indent="-342900">
              <a:buFont typeface="Arial" pitchFamily="34" charset="0"/>
              <a:buChar char="•"/>
            </a:pPr>
            <a:r>
              <a:rPr lang="en-US" sz="2100" dirty="0" err="1" smtClean="0"/>
              <a:t>Mintz</a:t>
            </a:r>
            <a:r>
              <a:rPr lang="en-US" sz="2100" dirty="0"/>
              <a:t>, J. and </a:t>
            </a:r>
            <a:r>
              <a:rPr lang="en-US" sz="2100" dirty="0" err="1"/>
              <a:t>Weichenrieder</a:t>
            </a:r>
            <a:r>
              <a:rPr lang="en-US" sz="2100" dirty="0"/>
              <a:t>, A., 2008.  The Indirect Side of Direct Investment – Multinational Company Finance and Taxation. MIT Press, Cambridge, MA.</a:t>
            </a:r>
          </a:p>
          <a:p>
            <a:pPr marL="342900" lvl="0" indent="-342900">
              <a:buFont typeface="Arial" pitchFamily="34" charset="0"/>
              <a:buChar char="•"/>
            </a:pPr>
            <a:r>
              <a:rPr lang="en-US" sz="2100" dirty="0"/>
              <a:t>KPMG, 2006.  KPMG’s Corporate Tax Rate Survey.  An international analysis of corporate tax rates from 1993 to 2006</a:t>
            </a:r>
            <a:r>
              <a:rPr lang="en-US" sz="2100" i="1" dirty="0"/>
              <a:t>.</a:t>
            </a:r>
            <a:r>
              <a:rPr lang="en-US" sz="2100" dirty="0"/>
              <a:t> KPMG International. </a:t>
            </a:r>
          </a:p>
          <a:p>
            <a:pPr marL="342900" lvl="0" indent="-342900">
              <a:buFont typeface="Arial" pitchFamily="34" charset="0"/>
              <a:buChar char="•"/>
            </a:pPr>
            <a:r>
              <a:rPr lang="en-US" sz="2100" dirty="0"/>
              <a:t>KPMG, 2009.  KPMG’s Corporate and Indirect Tax Survey 2009.</a:t>
            </a:r>
            <a:r>
              <a:rPr lang="en-US" sz="2100" i="1" dirty="0"/>
              <a:t> </a:t>
            </a:r>
            <a:r>
              <a:rPr lang="en-US" sz="2100" dirty="0"/>
              <a:t>KPMG International.</a:t>
            </a:r>
          </a:p>
          <a:p>
            <a:pPr marL="342900" lvl="0" indent="-342900">
              <a:buFont typeface="Arial" pitchFamily="34" charset="0"/>
              <a:buChar char="•"/>
            </a:pPr>
            <a:r>
              <a:rPr lang="en-US" sz="2100" dirty="0"/>
              <a:t>KPMG, 2011.  Corporate and Indirect Tax Survey 2011. KPMG International.  </a:t>
            </a:r>
          </a:p>
          <a:p>
            <a:pPr marL="342900" lvl="0" indent="-342900">
              <a:buFont typeface="Arial" pitchFamily="34" charset="0"/>
              <a:buChar char="•"/>
            </a:pPr>
            <a:r>
              <a:rPr lang="en-US" sz="2100" dirty="0"/>
              <a:t>KPMG.  KPMG’s Individual Income Tax and Social Security Rate Survey 2011</a:t>
            </a:r>
            <a:r>
              <a:rPr lang="en-US" sz="2100" i="1" dirty="0"/>
              <a:t>.</a:t>
            </a:r>
            <a:r>
              <a:rPr lang="en-US" sz="2100" dirty="0"/>
              <a:t> KGPM International</a:t>
            </a:r>
            <a:r>
              <a:rPr lang="en-US" sz="2100" dirty="0" smtClean="0"/>
              <a:t>.</a:t>
            </a:r>
          </a:p>
          <a:p>
            <a:pPr marL="342900" lvl="0" indent="-342900">
              <a:buFont typeface="Arial" pitchFamily="34" charset="0"/>
              <a:buChar char="•"/>
            </a:pPr>
            <a:r>
              <a:rPr lang="en-US" sz="2100" dirty="0" err="1"/>
              <a:t>Nafisa</a:t>
            </a:r>
            <a:r>
              <a:rPr lang="en-US" sz="2100" dirty="0"/>
              <a:t> </a:t>
            </a:r>
            <a:r>
              <a:rPr lang="en-US" sz="2100" dirty="0" err="1"/>
              <a:t>Alibhai</a:t>
            </a:r>
            <a:r>
              <a:rPr lang="en-US" sz="2100" dirty="0"/>
              <a:t> &amp; Company, 2010.  Kenya Tax Guide. Nairobi. </a:t>
            </a:r>
          </a:p>
          <a:p>
            <a:pPr marL="342900" lvl="0" indent="-342900">
              <a:buFont typeface="Arial" pitchFamily="34" charset="0"/>
              <a:buChar char="•"/>
            </a:pPr>
            <a:r>
              <a:rPr lang="en-US" sz="2100" dirty="0"/>
              <a:t>OECD, various years. Foreign Direct Investment Statistics</a:t>
            </a:r>
            <a:r>
              <a:rPr lang="en-US" sz="2100" i="1" dirty="0"/>
              <a:t>. </a:t>
            </a:r>
            <a:r>
              <a:rPr lang="en-US" sz="2100" dirty="0"/>
              <a:t>OECD, Paris.</a:t>
            </a:r>
          </a:p>
          <a:p>
            <a:pPr marL="342900" indent="-342900">
              <a:buFont typeface="Arial" pitchFamily="34" charset="0"/>
              <a:buChar char="•"/>
            </a:pPr>
            <a:r>
              <a:rPr lang="en-US" sz="2100" dirty="0"/>
              <a:t>Peter, K.S., </a:t>
            </a:r>
            <a:r>
              <a:rPr lang="en-US" sz="2100" dirty="0" err="1"/>
              <a:t>Buttrick</a:t>
            </a:r>
            <a:r>
              <a:rPr lang="en-US" sz="2100" dirty="0"/>
              <a:t>, S., and Duncan, D., 2010. Global Reform of Personal Income Taxation, 1981-2005: Evidence from 189 Countries. National Tax Journal 6, Issue 3. </a:t>
            </a:r>
          </a:p>
          <a:p>
            <a:pPr marL="342900" lvl="0" indent="-342900">
              <a:buFont typeface="Arial" pitchFamily="34" charset="0"/>
              <a:buChar char="•"/>
            </a:pPr>
            <a:r>
              <a:rPr lang="en-US" sz="2100" dirty="0"/>
              <a:t>Lane, P. and </a:t>
            </a:r>
            <a:r>
              <a:rPr lang="en-US" sz="2100" dirty="0" err="1"/>
              <a:t>Milesi-Ferretti</a:t>
            </a:r>
            <a:r>
              <a:rPr lang="en-US" sz="2100" dirty="0"/>
              <a:t>, G.M., 2007</a:t>
            </a:r>
            <a:r>
              <a:rPr lang="en-US" sz="2100" dirty="0" smtClean="0"/>
              <a:t>.  The external wealth of nations mark II: Revised and extended estimates of foreign assets and liabilities, 1970-2004.  Journal </a:t>
            </a:r>
            <a:r>
              <a:rPr lang="en-US" sz="2100" dirty="0"/>
              <a:t>of International Economics 73, 223-250.</a:t>
            </a:r>
          </a:p>
          <a:p>
            <a:pPr marL="342900" lvl="0" indent="-342900">
              <a:buFont typeface="Arial" pitchFamily="34" charset="0"/>
              <a:buChar char="•"/>
            </a:pPr>
            <a:r>
              <a:rPr lang="en-US" sz="2100" dirty="0"/>
              <a:t>PKF, 2010.  Morocco Tax Guide</a:t>
            </a:r>
            <a:r>
              <a:rPr lang="en-US" sz="2100" i="1" dirty="0"/>
              <a:t>.</a:t>
            </a:r>
            <a:r>
              <a:rPr lang="en-US" sz="2100" dirty="0"/>
              <a:t> PKF International, London</a:t>
            </a:r>
            <a:r>
              <a:rPr lang="en-US" sz="2100" dirty="0" smtClean="0"/>
              <a:t>.</a:t>
            </a:r>
          </a:p>
          <a:p>
            <a:pPr marL="342900" indent="-342900">
              <a:buFont typeface="Arial" pitchFamily="34" charset="0"/>
              <a:buChar char="•"/>
            </a:pPr>
            <a:r>
              <a:rPr lang="en-US" sz="2100" dirty="0"/>
              <a:t>World </a:t>
            </a:r>
            <a:r>
              <a:rPr lang="en-US" sz="2100" dirty="0" err="1"/>
              <a:t>dataBank</a:t>
            </a:r>
            <a:r>
              <a:rPr lang="en-US" sz="2100" dirty="0"/>
              <a:t>, various years. World Development Indicators and Global Development Finance</a:t>
            </a:r>
            <a:r>
              <a:rPr lang="en-US" sz="2100" i="1" dirty="0"/>
              <a:t>. </a:t>
            </a:r>
            <a:r>
              <a:rPr lang="en-US" sz="2100" dirty="0"/>
              <a:t>The World Bank, Washington, D.C.</a:t>
            </a:r>
          </a:p>
          <a:p>
            <a:pPr marL="342900" lvl="0" indent="-342900">
              <a:buFont typeface="Arial" pitchFamily="34" charset="0"/>
              <a:buChar char="•"/>
            </a:pPr>
            <a:r>
              <a:rPr lang="en-US" sz="2100" dirty="0"/>
              <a:t>The United States Census Bureau, various years.  International Program.  International Data Base</a:t>
            </a:r>
            <a:r>
              <a:rPr lang="en-US" sz="2100" i="1" dirty="0"/>
              <a:t>.</a:t>
            </a:r>
            <a:r>
              <a:rPr lang="en-US" sz="2100" dirty="0"/>
              <a:t>  Washington, D.C.</a:t>
            </a:r>
          </a:p>
          <a:p>
            <a:pPr lvl="0"/>
            <a:endParaRPr lang="en-US" sz="2400" dirty="0"/>
          </a:p>
          <a:p>
            <a:endParaRPr lang="en-US" sz="2400" dirty="0"/>
          </a:p>
        </p:txBody>
      </p:sp>
      <p:sp>
        <p:nvSpPr>
          <p:cNvPr id="8" name="TextBox 7"/>
          <p:cNvSpPr txBox="1"/>
          <p:nvPr/>
        </p:nvSpPr>
        <p:spPr>
          <a:xfrm>
            <a:off x="36078695" y="3870874"/>
            <a:ext cx="4876800" cy="769441"/>
          </a:xfrm>
          <a:prstGeom prst="rect">
            <a:avLst/>
          </a:prstGeom>
          <a:noFill/>
        </p:spPr>
        <p:txBody>
          <a:bodyPr wrap="square" rtlCol="0">
            <a:spAutoFit/>
          </a:bodyPr>
          <a:lstStyle/>
          <a:p>
            <a:r>
              <a:rPr lang="en-US" sz="4400" dirty="0" smtClean="0"/>
              <a:t>GRINNELL COLLEGE</a:t>
            </a:r>
            <a:endParaRPr lang="en-US" sz="4400" dirty="0"/>
          </a:p>
        </p:txBody>
      </p:sp>
    </p:spTree>
    <p:extLst>
      <p:ext uri="{BB962C8B-B14F-4D97-AF65-F5344CB8AC3E}">
        <p14:creationId xmlns:p14="http://schemas.microsoft.com/office/powerpoint/2010/main" val="33656194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TotalTime>
  <Words>1793</Words>
  <Application>Microsoft Office PowerPoint</Application>
  <PresentationFormat>Custom</PresentationFormat>
  <Paragraphs>52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Grinnell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Bui, Anh M</dc:creator>
  <cp:lastModifiedBy>Bui, Anh M</cp:lastModifiedBy>
  <cp:revision>25</cp:revision>
  <dcterms:created xsi:type="dcterms:W3CDTF">2012-09-01T16:08:49Z</dcterms:created>
  <dcterms:modified xsi:type="dcterms:W3CDTF">2012-09-24T20:44:11Z</dcterms:modified>
</cp:coreProperties>
</file>