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81" r:id="rId2"/>
    <p:sldId id="374" r:id="rId3"/>
    <p:sldId id="382" r:id="rId4"/>
    <p:sldId id="392" r:id="rId5"/>
    <p:sldId id="383" r:id="rId6"/>
    <p:sldId id="384" r:id="rId7"/>
    <p:sldId id="385" r:id="rId8"/>
    <p:sldId id="391" r:id="rId9"/>
    <p:sldId id="386" r:id="rId10"/>
    <p:sldId id="387" r:id="rId11"/>
    <p:sldId id="388" r:id="rId12"/>
    <p:sldId id="389" r:id="rId13"/>
    <p:sldId id="390" r:id="rId14"/>
    <p:sldId id="34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 snapToGrid="0">
      <p:cViewPr varScale="1">
        <p:scale>
          <a:sx n="78" d="100"/>
          <a:sy n="78" d="100"/>
        </p:scale>
        <p:origin x="8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AA1AF8D-D83F-4DC3-99A6-73990C1DF7F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339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33FD15F-DE74-4930-9DD9-7C86BB12762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21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681B58-C815-420D-9118-430CD8C5BCD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7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60320" y="408600"/>
            <a:ext cx="9143280" cy="27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611EAE1-1BED-4FF1-9D22-0DD1649AD345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788719" y="5803796"/>
            <a:ext cx="2879419" cy="1291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Prof. Fábio Buiati</a:t>
            </a:r>
            <a:endParaRPr lang="pt-BR" sz="2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buiati@gmail.com</a:t>
            </a:r>
            <a:endParaRPr lang="pt-BR" sz="2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707794" y="1382299"/>
            <a:ext cx="7484206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6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Inteligência Artificial e </a:t>
            </a:r>
          </a:p>
          <a:p>
            <a:pPr algn="ctr">
              <a:lnSpc>
                <a:spcPct val="100000"/>
              </a:lnSpc>
            </a:pPr>
            <a:r>
              <a:rPr lang="pt-BR" sz="6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Cases de Negócio</a:t>
            </a:r>
            <a:endParaRPr lang="pt-BR" sz="6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036" name="Picture 12" descr="Technology Artificial Intelligence Fantasy Technology Leading The Future  Technology Fundo, Virtual Reality, Graphic Design, Intelligence Imagem de  plano de fundo para download gratuito">
            <a:extLst>
              <a:ext uri="{FF2B5EF4-FFF2-40B4-BE49-F238E27FC236}">
                <a16:creationId xmlns:a16="http://schemas.microsoft.com/office/drawing/2014/main" id="{0923B574-D903-3196-BACC-FE9F51D3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52335" cy="68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DP | Trabalhe Conosco">
            <a:extLst>
              <a:ext uri="{FF2B5EF4-FFF2-40B4-BE49-F238E27FC236}">
                <a16:creationId xmlns:a16="http://schemas.microsoft.com/office/drawing/2014/main" id="{6CDBD99A-1DE6-EF31-E7CB-4C807D3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471" y="173634"/>
            <a:ext cx="840658" cy="8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EADC13-C2D5-BEE2-8642-FB1CD62FD1ED}"/>
              </a:ext>
            </a:extLst>
          </p:cNvPr>
          <p:cNvSpPr txBox="1"/>
          <p:nvPr/>
        </p:nvSpPr>
        <p:spPr>
          <a:xfrm>
            <a:off x="6096000" y="3815603"/>
            <a:ext cx="4080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spc="-1" dirty="0">
                <a:latin typeface="Calibri"/>
              </a:rPr>
              <a:t>Lidando com classes desbalanceadas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5530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Quando usar cada uma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63099" y="160129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 </a:t>
            </a:r>
            <a:r>
              <a:rPr lang="pt-BR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precisão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pode ser usada em uma situação em que os Falsos Positivos são considerados mais prejudiciais que os Falsos Negativos. </a:t>
            </a:r>
          </a:p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Por exemplo, ao classificar uma ação como um bom investimento, é necessário que o modelo esteja correto, mesmo que acabe classificando bons investimentos como maus investimentos (situação de Falso Negativo) no processo. Ou seja, o modelo deve ser preciso em suas classificações, pois a partir do momento que consideramos um investimento bom quando na verdade ele não é, uma grande perda de dinheiro pode acontecer.</a:t>
            </a:r>
            <a:r>
              <a:rPr lang="pt-BR" sz="2800" b="1" i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harter"/>
              </a:rPr>
              <a:t> 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4398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Quando usar cada uma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63099" y="160129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O </a:t>
            </a:r>
            <a:r>
              <a:rPr lang="pt-BR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recall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pode ser usada em uma situação em que os Falsos Negativos são considerados mais prejudiciais que os Falsos Positivos. </a:t>
            </a:r>
          </a:p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Por exemplo, o modelo deve de qualquer maneira encontrar todos os pacientes doentes, mesmo que classifique alguns saudáveis como doentes (situação de Falso Positivo) no processo. Ou seja, o modelo deve ter alto recall, pois classificar pacientes doentes como saudáveis pode ser uma tragédia.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6990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Quando usar cada uma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63099" y="160129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O </a:t>
            </a:r>
            <a:r>
              <a:rPr lang="pt-BR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F1-Score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é simplesmente uma maneira de observar somente 1 métrica ao invés de duas (precisão e recall) em alguma situação. </a:t>
            </a:r>
          </a:p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Ou seja, quando tem-se um F1-Score baixo, é um indicativo de que ou a precisão ou o recall está baixo.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19405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Conclusão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63099" y="160129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Cada métrica tem suas peculiaridades que devem ser levadas em consideração na escolha de como o modelo de classificação será avaliado. </a:t>
            </a:r>
          </a:p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Não se deve pensar em uma como melhor ou pior que a outra de maneira geral, e sim deve-se analisar o problema e escolher a/as que melhor se adapta(m).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0430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208440" y="1201680"/>
            <a:ext cx="12191400" cy="4707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0000" b="1" strike="noStrike" spc="-1" dirty="0">
                <a:solidFill>
                  <a:srgbClr val="000000"/>
                </a:solidFill>
                <a:latin typeface="Calibri"/>
              </a:rPr>
              <a:t>Caso Prático</a:t>
            </a:r>
            <a:endParaRPr lang="pt-BR" sz="10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Fábio Buiati</a:t>
            </a:r>
            <a:endParaRPr lang="pt-BR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5000" spc="-1" dirty="0">
                <a:solidFill>
                  <a:srgbClr val="000000"/>
                </a:solidFill>
                <a:latin typeface="Calibri"/>
                <a:ea typeface="DejaVu Sans"/>
              </a:rPr>
              <a:t>buiati@gmail.com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539" name="Line 2"/>
          <p:cNvSpPr/>
          <p:nvPr/>
        </p:nvSpPr>
        <p:spPr>
          <a:xfrm>
            <a:off x="1945080" y="1911600"/>
            <a:ext cx="0" cy="2843280"/>
          </a:xfrm>
          <a:prstGeom prst="line">
            <a:avLst/>
          </a:prstGeom>
          <a:ln w="10152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Motivação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60" y="1512805"/>
            <a:ext cx="1008828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O principal desafio de trabalharmos em problemas de classificação com </a:t>
            </a:r>
            <a:r>
              <a:rPr lang="pt-BR" sz="3000" b="0" i="1" dirty="0" err="1">
                <a:solidFill>
                  <a:srgbClr val="292929"/>
                </a:solidFill>
                <a:effectLst/>
                <a:latin typeface="charter"/>
              </a:rPr>
              <a:t>datsets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 desbalanceadas é exatamente a falta de exemplos para a classe minoritária e a diferença na importância dos erros de classificação entre as classes.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pt-BR" sz="3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000" dirty="0">
                <a:solidFill>
                  <a:srgbClr val="292929"/>
                </a:solidFill>
                <a:latin typeface="charter"/>
              </a:rPr>
              <a:t>Portanto é 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necessário utilizar técnicas de:</a:t>
            </a:r>
          </a:p>
          <a:p>
            <a:pPr marL="1028880" lvl="1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000" b="0" i="0" dirty="0" err="1">
                <a:solidFill>
                  <a:srgbClr val="292929"/>
                </a:solidFill>
                <a:effectLst/>
                <a:latin typeface="charter"/>
              </a:rPr>
              <a:t>re-amostragem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pt-BR" sz="3000" b="0" i="0" dirty="0" err="1">
                <a:solidFill>
                  <a:srgbClr val="292929"/>
                </a:solidFill>
                <a:effectLst/>
                <a:latin typeface="charter"/>
              </a:rPr>
              <a:t>sub-amostragem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 e </a:t>
            </a:r>
            <a:r>
              <a:rPr lang="pt-BR" sz="3000" b="0" i="0" dirty="0" err="1">
                <a:solidFill>
                  <a:srgbClr val="292929"/>
                </a:solidFill>
                <a:effectLst/>
                <a:latin typeface="charter"/>
              </a:rPr>
              <a:t>super-amostragem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) e</a:t>
            </a:r>
          </a:p>
          <a:p>
            <a:pPr marL="1028880" lvl="1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métricas de avaliação alternativas (precisão, recall e F1-score).</a:t>
            </a:r>
            <a:endParaRPr lang="pt-BR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2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Técnicas de balanceamento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59" y="1512805"/>
            <a:ext cx="10510875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1" i="1" dirty="0" err="1">
                <a:solidFill>
                  <a:srgbClr val="292929"/>
                </a:solidFill>
                <a:effectLst/>
                <a:latin typeface="charter"/>
              </a:rPr>
              <a:t>Sub-amostragem</a:t>
            </a:r>
            <a:r>
              <a:rPr lang="pt-BR" sz="3200" b="1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charter"/>
              </a:rPr>
              <a:t> consiste em excluir exemplos da classe majoritária no conjunto de dados de treinamento.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1" i="1" dirty="0" err="1">
                <a:solidFill>
                  <a:srgbClr val="292929"/>
                </a:solidFill>
                <a:effectLst/>
                <a:latin typeface="charter"/>
              </a:rPr>
              <a:t>Super-amostragem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charter"/>
              </a:rPr>
              <a:t> sintetizar novos exemplos na classe minoritária no conjunto de dados de treinamento. 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4E14F-7F32-3186-4C94-3DF116F8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14" y="3829177"/>
            <a:ext cx="8531371" cy="28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1016054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Data </a:t>
            </a:r>
            <a:r>
              <a:rPr lang="pt-BR" sz="3600" b="1" spc="-1" dirty="0" err="1">
                <a:solidFill>
                  <a:srgbClr val="002060"/>
                </a:solidFill>
                <a:latin typeface="Calibri"/>
              </a:rPr>
              <a:t>leakage</a:t>
            </a: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 (vazamento de informações)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59" y="1512805"/>
            <a:ext cx="10510875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dirty="0">
                <a:solidFill>
                  <a:srgbClr val="292929"/>
                </a:solidFill>
                <a:effectLst/>
                <a:latin typeface="charter"/>
              </a:rPr>
              <a:t>Ocorre quando informações que não estariam disponíveis no momento da previsão são usadas na construção do modelo.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dirty="0">
                <a:solidFill>
                  <a:srgbClr val="292929"/>
                </a:solidFill>
                <a:latin typeface="charter"/>
              </a:rPr>
              <a:t>Na configuração de </a:t>
            </a:r>
            <a:r>
              <a:rPr lang="pt-BR" sz="3200" dirty="0" err="1">
                <a:solidFill>
                  <a:srgbClr val="292929"/>
                </a:solidFill>
                <a:latin typeface="charter"/>
              </a:rPr>
              <a:t>reamostragem</a:t>
            </a:r>
            <a:r>
              <a:rPr lang="pt-BR" sz="3200" dirty="0">
                <a:solidFill>
                  <a:srgbClr val="292929"/>
                </a:solidFill>
                <a:latin typeface="charter"/>
              </a:rPr>
              <a:t>, há uma armadilha comum que corresponde a </a:t>
            </a:r>
            <a:r>
              <a:rPr lang="pt-BR" sz="3200" dirty="0" err="1">
                <a:solidFill>
                  <a:srgbClr val="292929"/>
                </a:solidFill>
                <a:latin typeface="charter"/>
              </a:rPr>
              <a:t>reamostrar</a:t>
            </a:r>
            <a:r>
              <a:rPr lang="pt-BR" sz="3200" dirty="0">
                <a:solidFill>
                  <a:srgbClr val="292929"/>
                </a:solidFill>
                <a:latin typeface="charter"/>
              </a:rPr>
              <a:t> todo o conjunto de dados antes de dividi-lo em um trem e partições de teste.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dirty="0">
                <a:solidFill>
                  <a:srgbClr val="292929"/>
                </a:solidFill>
                <a:latin typeface="charter"/>
              </a:rPr>
              <a:t>O modelo não será testado em um conjunto de dados com distribuição de classes semelhante ao caso de uso real.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544233-82F7-A8D4-823E-4C2FB23D69E0}"/>
              </a:ext>
            </a:extLst>
          </p:cNvPr>
          <p:cNvSpPr txBox="1"/>
          <p:nvPr/>
        </p:nvSpPr>
        <p:spPr>
          <a:xfrm>
            <a:off x="2979174" y="63565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https://imbalanced-learn.org/stable/common_pitfalls.html</a:t>
            </a:r>
          </a:p>
        </p:txBody>
      </p:sp>
    </p:spTree>
    <p:extLst>
      <p:ext uri="{BB962C8B-B14F-4D97-AF65-F5344CB8AC3E}">
        <p14:creationId xmlns:p14="http://schemas.microsoft.com/office/powerpoint/2010/main" val="16519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Métricas de avaliaç</a:t>
            </a: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59" y="151280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 </a:t>
            </a:r>
            <a:r>
              <a:rPr lang="pt-BR" sz="2800" b="1" i="0" dirty="0">
                <a:solidFill>
                  <a:srgbClr val="292929"/>
                </a:solidFill>
                <a:effectLst/>
                <a:latin typeface="charter"/>
              </a:rPr>
              <a:t>acurácia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é a métrica mais comum para problemas de classificação, embora nem sempre seja adequada, sendo potencialmente perigosa quando usada em </a:t>
            </a:r>
            <a:r>
              <a:rPr lang="pt-BR" sz="2800" b="0" i="0" dirty="0" err="1">
                <a:solidFill>
                  <a:srgbClr val="292929"/>
                </a:solidFill>
                <a:effectLst/>
                <a:latin typeface="charter"/>
              </a:rPr>
              <a:t>datasets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desbalanceados. Indica uma performance geral do modelo. Dentre todas as classificações, quantas o modelo classificou corretamente;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Se 95% dos dados pertencerem à classe negativa, é fácil ver que um classificador terá acurácia de 95%, simplesmente prevendo a classe majoritária, o que não é aceitável na prática, pois não estaremos identificando os exemplos pertencentes à classe minoritária. Para tal, podemos usar métricas alternativas como </a:t>
            </a:r>
            <a:r>
              <a:rPr lang="pt-BR" sz="2800" b="1" i="1" dirty="0">
                <a:solidFill>
                  <a:srgbClr val="292929"/>
                </a:solidFill>
                <a:effectLst/>
                <a:latin typeface="charter"/>
              </a:rPr>
              <a:t>precisão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 e </a:t>
            </a:r>
            <a:r>
              <a:rPr lang="pt-BR" sz="2800" b="1" i="1" dirty="0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sz="2800" dirty="0">
                <a:solidFill>
                  <a:srgbClr val="292929"/>
                </a:solidFill>
                <a:latin typeface="charter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44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Métricas de avaliaç</a:t>
            </a: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59" y="151280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000" b="1" i="0" dirty="0" err="1">
                <a:solidFill>
                  <a:srgbClr val="292929"/>
                </a:solidFill>
                <a:effectLst/>
                <a:latin typeface="charter"/>
              </a:rPr>
              <a:t>Precision</a:t>
            </a:r>
            <a:r>
              <a:rPr lang="pt-BR" sz="30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dentre todas as classificações de classe Positivo que o modelo fez, quantas estão corretas. Quando maximizamos a precisão (mais próximo de 1), minimizamos os falsos positivos.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dentre todas as situações de classe Positivo como valor esperado, quantas estão corretas. Quando maximizamos o recall, (mais próximo de 1), minimizamos os falsos negativos.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751C2C-A3E6-FFC4-B309-6452FFFA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4" y="4237742"/>
            <a:ext cx="6620490" cy="23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7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Métricas de avaliaç</a:t>
            </a:r>
            <a:r>
              <a:rPr lang="pt-BR" sz="3600" b="1" spc="-1" dirty="0">
                <a:solidFill>
                  <a:srgbClr val="002060"/>
                </a:solidFill>
                <a:latin typeface="Calibri"/>
              </a:rPr>
              <a:t>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51859" y="151280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Na prática, quase sempre temos que </a:t>
            </a:r>
            <a:r>
              <a:rPr lang="pt-BR" sz="2800" b="1" i="0" dirty="0">
                <a:solidFill>
                  <a:srgbClr val="292929"/>
                </a:solidFill>
                <a:effectLst/>
                <a:latin typeface="charter"/>
              </a:rPr>
              <a:t>escolher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 entre uma alta precisão ou um alto recall pois, tipicamente, é impossível ter ambos. 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O desempenho de um modelo pode ser resumido por uma única pontuação que calcula a média da precisão e do recall, denominada </a:t>
            </a:r>
            <a:r>
              <a:rPr lang="pt-BR" sz="2800" b="1" i="1" dirty="0">
                <a:solidFill>
                  <a:srgbClr val="292929"/>
                </a:solidFill>
                <a:effectLst/>
                <a:latin typeface="charter"/>
              </a:rPr>
              <a:t>F-Score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. A maximização da F-Score maximizará a </a:t>
            </a:r>
            <a:r>
              <a:rPr lang="pt-BR" sz="2800" b="0" i="0" dirty="0" err="1">
                <a:solidFill>
                  <a:srgbClr val="292929"/>
                </a:solidFill>
                <a:effectLst/>
                <a:latin typeface="charter"/>
              </a:rPr>
              <a:t>precision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e </a:t>
            </a:r>
            <a:r>
              <a:rPr lang="pt-BR" sz="2800" dirty="0">
                <a:solidFill>
                  <a:srgbClr val="292929"/>
                </a:solidFill>
                <a:latin typeface="charter"/>
              </a:rPr>
              <a:t>o recall 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ao mesmo tempo:</a:t>
            </a:r>
          </a:p>
          <a:p>
            <a:pPr marL="571680" indent="-570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800" dirty="0">
              <a:solidFill>
                <a:srgbClr val="292929"/>
              </a:solidFill>
              <a:latin typeface="charter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2800" b="1" i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harter"/>
              </a:rPr>
              <a:t> F-Score ou F1 = (2 * Precisão * Recall) / (Precisão + Recall)   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51113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6A449C3-21E9-CA67-21F6-D54F744B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77" y="244577"/>
            <a:ext cx="6368845" cy="636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5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117B04-43EA-4149-9372-5931BAC05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63099" y="511196"/>
            <a:ext cx="6332561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002060"/>
                </a:solidFill>
                <a:latin typeface="Calibri"/>
              </a:rPr>
              <a:t>Quando usar cada uma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63099" y="1601295"/>
            <a:ext cx="10442051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 </a:t>
            </a:r>
            <a:r>
              <a:rPr lang="pt-BR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acurácia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é uma boa indicação geral de como o modelo performou. Porém, pode haver situações em que ela é enganosa. Por exemplo, na criação de um modelo de identificação de fraudes em cartões de crédito (nossa aula de hoje), o número de casos considerados como fraude pode ser bem pequeno em relação ao número de casos considerados legais. </a:t>
            </a:r>
          </a:p>
          <a:p>
            <a:pPr marL="571680" indent="-5709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Para colocar em números, em uma situação hipotética de 280000 casos legais e 2000 casos fraudulentos, um modelo simplório que simplesmente classifica tudo como legal obteria uma acurácia de 99,3%. Ou seja, você estaria validando como ótimo um modelo que falha em detectar fraudes.</a:t>
            </a:r>
            <a:endParaRPr lang="pt-BR" sz="2800" dirty="0">
              <a:solidFill>
                <a:srgbClr val="292929"/>
              </a:solidFill>
              <a:latin typeface="charter"/>
            </a:endParaRPr>
          </a:p>
          <a:p>
            <a:pPr marL="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2800" b="1" i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harter"/>
              </a:rPr>
              <a:t> </a:t>
            </a:r>
            <a:endParaRPr lang="pt-BR" sz="2800" b="0" i="0" dirty="0">
              <a:solidFill>
                <a:schemeClr val="bg1"/>
              </a:solidFill>
              <a:effectLst/>
              <a:highlight>
                <a:srgbClr val="00008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121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16146</TotalTime>
  <Words>893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charter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Buiati</dc:creator>
  <cp:lastModifiedBy>Fábio Buiati</cp:lastModifiedBy>
  <cp:revision>286</cp:revision>
  <dcterms:created xsi:type="dcterms:W3CDTF">2017-04-15T21:05:28Z</dcterms:created>
  <dcterms:modified xsi:type="dcterms:W3CDTF">2022-08-09T21:59:20Z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90</vt:i4>
  </property>
</Properties>
</file>