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9"/>
  </p:notesMasterIdLst>
  <p:sldIdLst>
    <p:sldId id="256" r:id="rId2"/>
    <p:sldId id="321" r:id="rId3"/>
    <p:sldId id="320" r:id="rId4"/>
    <p:sldId id="322" r:id="rId5"/>
    <p:sldId id="323" r:id="rId6"/>
    <p:sldId id="324" r:id="rId7"/>
    <p:sldId id="257" r:id="rId8"/>
    <p:sldId id="317" r:id="rId9"/>
    <p:sldId id="258" r:id="rId10"/>
    <p:sldId id="259" r:id="rId11"/>
    <p:sldId id="266" r:id="rId12"/>
    <p:sldId id="325" r:id="rId13"/>
    <p:sldId id="265" r:id="rId14"/>
    <p:sldId id="268" r:id="rId15"/>
    <p:sldId id="326" r:id="rId16"/>
    <p:sldId id="267" r:id="rId17"/>
    <p:sldId id="269" r:id="rId18"/>
    <p:sldId id="270" r:id="rId19"/>
    <p:sldId id="271" r:id="rId20"/>
    <p:sldId id="281" r:id="rId21"/>
    <p:sldId id="296" r:id="rId22"/>
    <p:sldId id="319" r:id="rId23"/>
    <p:sldId id="274" r:id="rId24"/>
    <p:sldId id="284" r:id="rId25"/>
    <p:sldId id="285" r:id="rId26"/>
    <p:sldId id="287" r:id="rId27"/>
    <p:sldId id="288" r:id="rId28"/>
    <p:sldId id="273" r:id="rId29"/>
    <p:sldId id="282" r:id="rId30"/>
    <p:sldId id="283" r:id="rId31"/>
    <p:sldId id="275" r:id="rId32"/>
    <p:sldId id="289" r:id="rId33"/>
    <p:sldId id="290" r:id="rId34"/>
    <p:sldId id="291" r:id="rId35"/>
    <p:sldId id="277" r:id="rId36"/>
    <p:sldId id="292" r:id="rId37"/>
    <p:sldId id="293" r:id="rId38"/>
    <p:sldId id="294" r:id="rId39"/>
    <p:sldId id="280" r:id="rId40"/>
    <p:sldId id="295" r:id="rId41"/>
    <p:sldId id="297" r:id="rId42"/>
    <p:sldId id="276" r:id="rId43"/>
    <p:sldId id="298" r:id="rId44"/>
    <p:sldId id="299" r:id="rId45"/>
    <p:sldId id="300" r:id="rId46"/>
    <p:sldId id="260" r:id="rId47"/>
    <p:sldId id="311" r:id="rId48"/>
    <p:sldId id="312" r:id="rId49"/>
    <p:sldId id="314" r:id="rId50"/>
    <p:sldId id="315" r:id="rId51"/>
    <p:sldId id="313" r:id="rId52"/>
    <p:sldId id="329" r:id="rId53"/>
    <p:sldId id="264" r:id="rId54"/>
    <p:sldId id="328" r:id="rId55"/>
    <p:sldId id="318" r:id="rId56"/>
    <p:sldId id="272" r:id="rId57"/>
    <p:sldId id="302" r:id="rId58"/>
    <p:sldId id="278" r:id="rId59"/>
    <p:sldId id="303" r:id="rId60"/>
    <p:sldId id="304" r:id="rId61"/>
    <p:sldId id="305" r:id="rId62"/>
    <p:sldId id="306" r:id="rId63"/>
    <p:sldId id="307" r:id="rId64"/>
    <p:sldId id="308" r:id="rId65"/>
    <p:sldId id="309" r:id="rId66"/>
    <p:sldId id="310" r:id="rId67"/>
    <p:sldId id="261"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70" d="100"/>
          <a:sy n="70" d="100"/>
        </p:scale>
        <p:origin x="-1386" y="-10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158850-CCEC-46FD-AAAE-5557DBC2EBA0}" type="datetimeFigureOut">
              <a:rPr lang="en-US" smtClean="0"/>
              <a:t>7/25/2017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A7EFB7-0EFE-4E6A-BC3B-22F34822D4AA}" type="slidenum">
              <a:rPr lang="en-US" smtClean="0"/>
              <a:t>‹#›</a:t>
            </a:fld>
            <a:endParaRPr lang="en-US"/>
          </a:p>
        </p:txBody>
      </p:sp>
    </p:spTree>
    <p:extLst>
      <p:ext uri="{BB962C8B-B14F-4D97-AF65-F5344CB8AC3E}">
        <p14:creationId xmlns:p14="http://schemas.microsoft.com/office/powerpoint/2010/main" val="590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A7EFB7-0EFE-4E6A-BC3B-22F34822D4AA}" type="slidenum">
              <a:rPr lang="en-US" smtClean="0"/>
              <a:t>57</a:t>
            </a:fld>
            <a:endParaRPr lang="en-US"/>
          </a:p>
        </p:txBody>
      </p:sp>
    </p:spTree>
    <p:extLst>
      <p:ext uri="{BB962C8B-B14F-4D97-AF65-F5344CB8AC3E}">
        <p14:creationId xmlns:p14="http://schemas.microsoft.com/office/powerpoint/2010/main" val="176916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A7EFB7-0EFE-4E6A-BC3B-22F34822D4AA}" type="slidenum">
              <a:rPr lang="en-US" smtClean="0"/>
              <a:t>66</a:t>
            </a:fld>
            <a:endParaRPr lang="en-US"/>
          </a:p>
        </p:txBody>
      </p:sp>
    </p:spTree>
    <p:extLst>
      <p:ext uri="{BB962C8B-B14F-4D97-AF65-F5344CB8AC3E}">
        <p14:creationId xmlns:p14="http://schemas.microsoft.com/office/powerpoint/2010/main" val="176916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A7EFB7-0EFE-4E6A-BC3B-22F34822D4AA}" type="slidenum">
              <a:rPr lang="en-US" smtClean="0"/>
              <a:t>58</a:t>
            </a:fld>
            <a:endParaRPr lang="en-US"/>
          </a:p>
        </p:txBody>
      </p:sp>
    </p:spTree>
    <p:extLst>
      <p:ext uri="{BB962C8B-B14F-4D97-AF65-F5344CB8AC3E}">
        <p14:creationId xmlns:p14="http://schemas.microsoft.com/office/powerpoint/2010/main" val="176916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A7EFB7-0EFE-4E6A-BC3B-22F34822D4AA}" type="slidenum">
              <a:rPr lang="en-US" smtClean="0"/>
              <a:t>59</a:t>
            </a:fld>
            <a:endParaRPr lang="en-US"/>
          </a:p>
        </p:txBody>
      </p:sp>
    </p:spTree>
    <p:extLst>
      <p:ext uri="{BB962C8B-B14F-4D97-AF65-F5344CB8AC3E}">
        <p14:creationId xmlns:p14="http://schemas.microsoft.com/office/powerpoint/2010/main" val="176916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A7EFB7-0EFE-4E6A-BC3B-22F34822D4AA}" type="slidenum">
              <a:rPr lang="en-US" smtClean="0"/>
              <a:t>60</a:t>
            </a:fld>
            <a:endParaRPr lang="en-US"/>
          </a:p>
        </p:txBody>
      </p:sp>
    </p:spTree>
    <p:extLst>
      <p:ext uri="{BB962C8B-B14F-4D97-AF65-F5344CB8AC3E}">
        <p14:creationId xmlns:p14="http://schemas.microsoft.com/office/powerpoint/2010/main" val="17691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A7EFB7-0EFE-4E6A-BC3B-22F34822D4AA}" type="slidenum">
              <a:rPr lang="en-US" smtClean="0"/>
              <a:t>61</a:t>
            </a:fld>
            <a:endParaRPr lang="en-US"/>
          </a:p>
        </p:txBody>
      </p:sp>
    </p:spTree>
    <p:extLst>
      <p:ext uri="{BB962C8B-B14F-4D97-AF65-F5344CB8AC3E}">
        <p14:creationId xmlns:p14="http://schemas.microsoft.com/office/powerpoint/2010/main" val="17691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A7EFB7-0EFE-4E6A-BC3B-22F34822D4AA}" type="slidenum">
              <a:rPr lang="en-US" smtClean="0"/>
              <a:t>62</a:t>
            </a:fld>
            <a:endParaRPr lang="en-US"/>
          </a:p>
        </p:txBody>
      </p:sp>
    </p:spTree>
    <p:extLst>
      <p:ext uri="{BB962C8B-B14F-4D97-AF65-F5344CB8AC3E}">
        <p14:creationId xmlns:p14="http://schemas.microsoft.com/office/powerpoint/2010/main" val="176916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A7EFB7-0EFE-4E6A-BC3B-22F34822D4AA}" type="slidenum">
              <a:rPr lang="en-US" smtClean="0"/>
              <a:t>63</a:t>
            </a:fld>
            <a:endParaRPr lang="en-US"/>
          </a:p>
        </p:txBody>
      </p:sp>
    </p:spTree>
    <p:extLst>
      <p:ext uri="{BB962C8B-B14F-4D97-AF65-F5344CB8AC3E}">
        <p14:creationId xmlns:p14="http://schemas.microsoft.com/office/powerpoint/2010/main" val="176916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A7EFB7-0EFE-4E6A-BC3B-22F34822D4AA}" type="slidenum">
              <a:rPr lang="en-US" smtClean="0"/>
              <a:t>64</a:t>
            </a:fld>
            <a:endParaRPr lang="en-US"/>
          </a:p>
        </p:txBody>
      </p:sp>
    </p:spTree>
    <p:extLst>
      <p:ext uri="{BB962C8B-B14F-4D97-AF65-F5344CB8AC3E}">
        <p14:creationId xmlns:p14="http://schemas.microsoft.com/office/powerpoint/2010/main" val="176916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A7EFB7-0EFE-4E6A-BC3B-22F34822D4AA}" type="slidenum">
              <a:rPr lang="en-US" smtClean="0"/>
              <a:t>65</a:t>
            </a:fld>
            <a:endParaRPr lang="en-US"/>
          </a:p>
        </p:txBody>
      </p:sp>
    </p:spTree>
    <p:extLst>
      <p:ext uri="{BB962C8B-B14F-4D97-AF65-F5344CB8AC3E}">
        <p14:creationId xmlns:p14="http://schemas.microsoft.com/office/powerpoint/2010/main" val="176916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790CA08-27C1-43D1-9300-BBE39F73F9C3}" type="datetimeFigureOut">
              <a:rPr lang="en-US" smtClean="0"/>
              <a:t>7/25/2017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301BF57-FB29-4392-AEA7-771E1BA681A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90CA08-27C1-43D1-9300-BBE39F73F9C3}"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1BF57-FB29-4392-AEA7-771E1BA681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90CA08-27C1-43D1-9300-BBE39F73F9C3}"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1BF57-FB29-4392-AEA7-771E1BA681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90CA08-27C1-43D1-9300-BBE39F73F9C3}"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1BF57-FB29-4392-AEA7-771E1BA681AC}"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790CA08-27C1-43D1-9300-BBE39F73F9C3}"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1BF57-FB29-4392-AEA7-771E1BA681A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90CA08-27C1-43D1-9300-BBE39F73F9C3}"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1BF57-FB29-4392-AEA7-771E1BA681AC}"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790CA08-27C1-43D1-9300-BBE39F73F9C3}" type="datetimeFigureOut">
              <a:rPr lang="en-US" smtClean="0"/>
              <a:t>7/25/2017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01BF57-FB29-4392-AEA7-771E1BA681A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90CA08-27C1-43D1-9300-BBE39F73F9C3}" type="datetimeFigureOut">
              <a:rPr lang="en-US" smtClean="0"/>
              <a:t>7/25/2017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1BF57-FB29-4392-AEA7-771E1BA681AC}"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0CA08-27C1-43D1-9300-BBE39F73F9C3}" type="datetimeFigureOut">
              <a:rPr lang="en-US" smtClean="0"/>
              <a:t>7/25/2017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01BF57-FB29-4392-AEA7-771E1BA681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B790CA08-27C1-43D1-9300-BBE39F73F9C3}"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1BF57-FB29-4392-AEA7-771E1BA681A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790CA08-27C1-43D1-9300-BBE39F73F9C3}" type="datetimeFigureOut">
              <a:rPr lang="en-US" smtClean="0"/>
              <a:t>7/25/2017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301BF57-FB29-4392-AEA7-771E1BA681A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790CA08-27C1-43D1-9300-BBE39F73F9C3}" type="datetimeFigureOut">
              <a:rPr lang="en-US" smtClean="0"/>
              <a:t>7/25/2017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301BF57-FB29-4392-AEA7-771E1BA681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hyperlink" Target="https://docs.gitlab.com/ce/READM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56792"/>
            <a:ext cx="9144000" cy="1829761"/>
          </a:xfrm>
        </p:spPr>
        <p:txBody>
          <a:bodyPr>
            <a:normAutofit/>
          </a:bodyPr>
          <a:lstStyle/>
          <a:p>
            <a:pPr algn="ctr"/>
            <a:r>
              <a:rPr lang="en-US" dirty="0" smtClean="0">
                <a:effectLst/>
              </a:rPr>
              <a:t>Source </a:t>
            </a:r>
            <a:r>
              <a:rPr lang="en-US" dirty="0">
                <a:effectLst/>
              </a:rPr>
              <a:t>code Version </a:t>
            </a:r>
            <a:r>
              <a:rPr lang="en-US" dirty="0" smtClean="0">
                <a:effectLst/>
              </a:rPr>
              <a:t>Control  : </a:t>
            </a:r>
            <a:r>
              <a:rPr lang="en-US" dirty="0" err="1" smtClean="0">
                <a:effectLst/>
              </a:rPr>
              <a:t>Gitlab</a:t>
            </a:r>
            <a:r>
              <a:rPr lang="en-US" dirty="0" smtClean="0">
                <a:effectLst/>
              </a:rPr>
              <a:t> Tool</a:t>
            </a:r>
            <a:endParaRPr lang="en-US" dirty="0"/>
          </a:p>
        </p:txBody>
      </p:sp>
      <p:sp>
        <p:nvSpPr>
          <p:cNvPr id="3" name="Subtitle 2"/>
          <p:cNvSpPr>
            <a:spLocks noGrp="1"/>
          </p:cNvSpPr>
          <p:nvPr>
            <p:ph type="subTitle" idx="1"/>
          </p:nvPr>
        </p:nvSpPr>
        <p:spPr>
          <a:xfrm>
            <a:off x="711497" y="5658296"/>
            <a:ext cx="7772400" cy="1199704"/>
          </a:xfrm>
        </p:spPr>
        <p:txBody>
          <a:bodyPr/>
          <a:lstStyle/>
          <a:p>
            <a:pPr algn="l"/>
            <a:r>
              <a:rPr lang="en-US" dirty="0" smtClean="0"/>
              <a:t>By : CRM Department</a:t>
            </a:r>
          </a:p>
          <a:p>
            <a:pPr algn="l"/>
            <a:r>
              <a:rPr lang="en-US" dirty="0" smtClean="0"/>
              <a:t>26 Jul 2017</a:t>
            </a:r>
            <a:endParaRPr lang="en-US" dirty="0"/>
          </a:p>
        </p:txBody>
      </p:sp>
    </p:spTree>
    <p:extLst>
      <p:ext uri="{BB962C8B-B14F-4D97-AF65-F5344CB8AC3E}">
        <p14:creationId xmlns:p14="http://schemas.microsoft.com/office/powerpoint/2010/main" val="535906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900" b="1" dirty="0" err="1" smtClean="0"/>
              <a:t>GitLab</a:t>
            </a:r>
            <a:r>
              <a:rPr lang="en-US" sz="1900" b="1" dirty="0" smtClean="0"/>
              <a:t> Basics</a:t>
            </a:r>
            <a:r>
              <a:rPr lang="en-US" sz="1900" dirty="0" smtClean="0"/>
              <a:t>: Start working on your command line and on </a:t>
            </a:r>
            <a:r>
              <a:rPr lang="en-US" sz="1900" dirty="0" err="1" smtClean="0"/>
              <a:t>GitLab</a:t>
            </a:r>
            <a:r>
              <a:rPr lang="en-US" sz="1900" dirty="0" smtClean="0"/>
              <a:t>.</a:t>
            </a:r>
          </a:p>
          <a:p>
            <a:r>
              <a:rPr lang="en-US" sz="1900" b="1" dirty="0" err="1" smtClean="0"/>
              <a:t>GitLab</a:t>
            </a:r>
            <a:r>
              <a:rPr lang="en-US" sz="1900" b="1" dirty="0" smtClean="0"/>
              <a:t> Markdown</a:t>
            </a:r>
            <a:r>
              <a:rPr lang="en-US" sz="1900" dirty="0" smtClean="0"/>
              <a:t>: </a:t>
            </a:r>
            <a:r>
              <a:rPr lang="en-US" sz="1900" dirty="0" err="1" smtClean="0"/>
              <a:t>GitLab's</a:t>
            </a:r>
            <a:r>
              <a:rPr lang="en-US" sz="1900" dirty="0" smtClean="0"/>
              <a:t> advanced formatting system (</a:t>
            </a:r>
            <a:r>
              <a:rPr lang="en-US" sz="1900" dirty="0" err="1" smtClean="0"/>
              <a:t>GitLab</a:t>
            </a:r>
            <a:r>
              <a:rPr lang="en-US" sz="1900" dirty="0" smtClean="0"/>
              <a:t> Flavored Markdown).</a:t>
            </a:r>
          </a:p>
        </p:txBody>
      </p:sp>
      <p:sp>
        <p:nvSpPr>
          <p:cNvPr id="2" name="Title 1"/>
          <p:cNvSpPr>
            <a:spLocks noGrp="1"/>
          </p:cNvSpPr>
          <p:nvPr>
            <p:ph type="title"/>
          </p:nvPr>
        </p:nvSpPr>
        <p:spPr/>
        <p:txBody>
          <a:bodyPr/>
          <a:lstStyle/>
          <a:p>
            <a:pPr algn="l"/>
            <a:r>
              <a:rPr lang="en-US" dirty="0" smtClean="0"/>
              <a:t>Getting started with </a:t>
            </a:r>
            <a:r>
              <a:rPr lang="en-US" dirty="0" err="1" smtClean="0"/>
              <a:t>GitLab</a:t>
            </a:r>
            <a:endParaRPr lang="en-US" dirty="0"/>
          </a:p>
        </p:txBody>
      </p:sp>
    </p:spTree>
    <p:extLst>
      <p:ext uri="{BB962C8B-B14F-4D97-AF65-F5344CB8AC3E}">
        <p14:creationId xmlns:p14="http://schemas.microsoft.com/office/powerpoint/2010/main" val="1261741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900" dirty="0" smtClean="0"/>
              <a:t>Command line basics</a:t>
            </a:r>
          </a:p>
          <a:p>
            <a:r>
              <a:rPr lang="en-US" sz="1900" dirty="0" smtClean="0"/>
              <a:t>Start using </a:t>
            </a:r>
            <a:r>
              <a:rPr lang="en-US" sz="1900" dirty="0" err="1" smtClean="0"/>
              <a:t>Git</a:t>
            </a:r>
            <a:r>
              <a:rPr lang="en-US" sz="1900" dirty="0" smtClean="0"/>
              <a:t> on the command line</a:t>
            </a:r>
          </a:p>
          <a:p>
            <a:r>
              <a:rPr lang="en-US" sz="1900" dirty="0" smtClean="0"/>
              <a:t>Create a group</a:t>
            </a:r>
          </a:p>
          <a:p>
            <a:r>
              <a:rPr lang="en-US" sz="1900" dirty="0"/>
              <a:t>Create a </a:t>
            </a:r>
            <a:r>
              <a:rPr lang="en-US" sz="1900" dirty="0" smtClean="0"/>
              <a:t>project</a:t>
            </a:r>
          </a:p>
          <a:p>
            <a:r>
              <a:rPr lang="en-US" sz="1900" dirty="0" smtClean="0"/>
              <a:t>Create a branch</a:t>
            </a:r>
          </a:p>
          <a:p>
            <a:r>
              <a:rPr lang="en-US" sz="1900" dirty="0" smtClean="0"/>
              <a:t>Create a merge request</a:t>
            </a:r>
          </a:p>
          <a:p>
            <a:r>
              <a:rPr lang="en-US" sz="1900" dirty="0" smtClean="0"/>
              <a:t>Tags</a:t>
            </a:r>
          </a:p>
          <a:p>
            <a:r>
              <a:rPr lang="en-US" sz="1900" dirty="0"/>
              <a:t>Create an </a:t>
            </a:r>
            <a:r>
              <a:rPr lang="en-US" sz="1900" dirty="0" smtClean="0"/>
              <a:t>issue</a:t>
            </a:r>
            <a:endParaRPr lang="en-US" sz="1900" dirty="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spTree>
    <p:extLst>
      <p:ext uri="{BB962C8B-B14F-4D97-AF65-F5344CB8AC3E}">
        <p14:creationId xmlns:p14="http://schemas.microsoft.com/office/powerpoint/2010/main" val="3181493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060848"/>
            <a:ext cx="8229600" cy="1143000"/>
          </a:xfrm>
        </p:spPr>
        <p:txBody>
          <a:bodyPr>
            <a:normAutofit fontScale="90000"/>
          </a:bodyPr>
          <a:lstStyle/>
          <a:p>
            <a:pPr algn="l"/>
            <a:r>
              <a:rPr lang="en-US" dirty="0" err="1" smtClean="0"/>
              <a:t>GitLab</a:t>
            </a:r>
            <a:r>
              <a:rPr lang="en-US" dirty="0" smtClean="0"/>
              <a:t> Basics</a:t>
            </a:r>
            <a:r>
              <a:rPr lang="en-US" dirty="0"/>
              <a:t>:</a:t>
            </a:r>
            <a:r>
              <a:rPr lang="en-US" dirty="0" smtClean="0"/>
              <a:t/>
            </a:r>
            <a:br>
              <a:rPr lang="en-US" dirty="0" smtClean="0"/>
            </a:br>
            <a:r>
              <a:rPr lang="en-US" dirty="0" smtClean="0"/>
              <a:t>Command line basics</a:t>
            </a:r>
          </a:p>
        </p:txBody>
      </p:sp>
    </p:spTree>
    <p:extLst>
      <p:ext uri="{BB962C8B-B14F-4D97-AF65-F5344CB8AC3E}">
        <p14:creationId xmlns:p14="http://schemas.microsoft.com/office/powerpoint/2010/main" val="778252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900" dirty="0" smtClean="0"/>
              <a:t>A clone of the project will be created in your computer.</a:t>
            </a:r>
          </a:p>
          <a:p>
            <a:pPr lvl="1"/>
            <a:r>
              <a:rPr lang="en-US" sz="1900" dirty="0" err="1" smtClean="0"/>
              <a:t>git</a:t>
            </a:r>
            <a:r>
              <a:rPr lang="en-US" sz="1900" dirty="0" smtClean="0"/>
              <a:t> clone </a:t>
            </a:r>
            <a:r>
              <a:rPr lang="en-US" sz="1900" b="1" dirty="0" smtClean="0"/>
              <a:t>PASTE HTTPS OR SSH HERE</a:t>
            </a:r>
          </a:p>
          <a:p>
            <a:endParaRPr lang="en-US" sz="1900" dirty="0" smtClean="0"/>
          </a:p>
          <a:p>
            <a:r>
              <a:rPr lang="en-US" sz="1900" dirty="0" smtClean="0"/>
              <a:t>Go into a project, directory or file to work in it</a:t>
            </a:r>
          </a:p>
          <a:p>
            <a:pPr lvl="1"/>
            <a:r>
              <a:rPr lang="en-US" sz="1900" dirty="0" smtClean="0"/>
              <a:t>cd </a:t>
            </a:r>
            <a:r>
              <a:rPr lang="en-US" sz="1900" b="1" dirty="0" smtClean="0"/>
              <a:t>NAME-OF-PROJECT-OR-FILE</a:t>
            </a:r>
          </a:p>
          <a:p>
            <a:endParaRPr lang="en-US" sz="1900" dirty="0" smtClean="0"/>
          </a:p>
          <a:p>
            <a:r>
              <a:rPr lang="en-US" sz="1900" dirty="0" smtClean="0"/>
              <a:t>Go back one directory or file</a:t>
            </a:r>
          </a:p>
          <a:p>
            <a:pPr lvl="1"/>
            <a:r>
              <a:rPr lang="en-US" sz="1900" dirty="0" smtClean="0"/>
              <a:t>cd ../</a:t>
            </a:r>
          </a:p>
          <a:p>
            <a:endParaRPr lang="en-US" sz="1900" dirty="0" smtClean="0"/>
          </a:p>
          <a:p>
            <a:r>
              <a:rPr lang="en-US" sz="1900" dirty="0" smtClean="0"/>
              <a:t>View what’s in the directory that you are in</a:t>
            </a:r>
          </a:p>
          <a:p>
            <a:pPr lvl="1"/>
            <a:r>
              <a:rPr lang="en-US" sz="1900" dirty="0" err="1"/>
              <a:t>l</a:t>
            </a:r>
            <a:r>
              <a:rPr lang="en-US" sz="1900" dirty="0" err="1" smtClean="0"/>
              <a:t>s</a:t>
            </a:r>
            <a:r>
              <a:rPr lang="en-US" sz="1900" dirty="0" smtClean="0"/>
              <a:t> </a:t>
            </a:r>
            <a:r>
              <a:rPr lang="en-US" sz="1800" dirty="0"/>
              <a:t>(</a:t>
            </a:r>
            <a:r>
              <a:rPr lang="en-US" sz="2000" dirty="0"/>
              <a:t>on</a:t>
            </a:r>
            <a:r>
              <a:rPr lang="en-US" sz="1400" dirty="0"/>
              <a:t> </a:t>
            </a:r>
            <a:r>
              <a:rPr lang="en-US" sz="2000" dirty="0"/>
              <a:t>window -&gt; </a:t>
            </a:r>
            <a:r>
              <a:rPr lang="en-US" sz="2000" dirty="0" err="1" smtClean="0"/>
              <a:t>dir</a:t>
            </a:r>
            <a:r>
              <a:rPr lang="en-US" sz="2000" dirty="0" smtClean="0"/>
              <a:t>)</a:t>
            </a:r>
            <a:endParaRPr lang="en-US" sz="2000" dirty="0"/>
          </a:p>
          <a:p>
            <a:pPr lvl="1"/>
            <a:endParaRPr lang="en-US" sz="1900" dirty="0" smtClean="0"/>
          </a:p>
          <a:p>
            <a:endParaRPr lang="en-US" dirty="0" smtClean="0"/>
          </a:p>
        </p:txBody>
      </p:sp>
      <p:sp>
        <p:nvSpPr>
          <p:cNvPr id="2" name="Title 1"/>
          <p:cNvSpPr>
            <a:spLocks noGrp="1"/>
          </p:cNvSpPr>
          <p:nvPr>
            <p:ph type="title"/>
          </p:nvPr>
        </p:nvSpPr>
        <p:spPr/>
        <p:txBody>
          <a:bodyPr>
            <a:noAutofit/>
          </a:bodyPr>
          <a:lstStyle/>
          <a:p>
            <a:r>
              <a:rPr lang="en-US" sz="4000" dirty="0" err="1" smtClean="0"/>
              <a:t>GitLab</a:t>
            </a:r>
            <a:r>
              <a:rPr lang="en-US" sz="4000" dirty="0" smtClean="0"/>
              <a:t> Basics :</a:t>
            </a:r>
            <a:br>
              <a:rPr lang="en-US" sz="4000" dirty="0" smtClean="0"/>
            </a:br>
            <a:r>
              <a:rPr lang="en-US" sz="3600" dirty="0"/>
              <a:t>Command line </a:t>
            </a:r>
            <a:r>
              <a:rPr lang="en-US" sz="3600" dirty="0" smtClean="0"/>
              <a:t>basics - 1</a:t>
            </a:r>
          </a:p>
        </p:txBody>
      </p:sp>
    </p:spTree>
    <p:extLst>
      <p:ext uri="{BB962C8B-B14F-4D97-AF65-F5344CB8AC3E}">
        <p14:creationId xmlns:p14="http://schemas.microsoft.com/office/powerpoint/2010/main" val="243891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z="2100" dirty="0" smtClean="0"/>
              <a:t>Create a directory</a:t>
            </a:r>
          </a:p>
          <a:p>
            <a:pPr lvl="1"/>
            <a:r>
              <a:rPr lang="en-US" sz="2100" dirty="0" err="1" smtClean="0"/>
              <a:t>mkdir</a:t>
            </a:r>
            <a:r>
              <a:rPr lang="en-US" sz="2100" dirty="0" smtClean="0"/>
              <a:t> </a:t>
            </a:r>
            <a:r>
              <a:rPr lang="en-US" sz="2100" b="1" dirty="0" smtClean="0"/>
              <a:t>NAME-OF-YOUR-DIRECTORY</a:t>
            </a:r>
          </a:p>
          <a:p>
            <a:endParaRPr lang="en-US" sz="2100" dirty="0" smtClean="0"/>
          </a:p>
          <a:p>
            <a:r>
              <a:rPr lang="en-US" sz="2100" dirty="0" smtClean="0"/>
              <a:t>Create a README.md or file in directory</a:t>
            </a:r>
          </a:p>
          <a:p>
            <a:pPr lvl="1"/>
            <a:r>
              <a:rPr lang="en-US" sz="2100" dirty="0" smtClean="0"/>
              <a:t>touch </a:t>
            </a:r>
            <a:r>
              <a:rPr lang="en-US" sz="2100" b="1" dirty="0" smtClean="0"/>
              <a:t>README.md </a:t>
            </a:r>
            <a:r>
              <a:rPr lang="en-US" sz="2100" dirty="0" smtClean="0"/>
              <a:t>(on window -&gt; type </a:t>
            </a:r>
            <a:r>
              <a:rPr lang="en-US" sz="2100" dirty="0"/>
              <a:t>NUL &gt; </a:t>
            </a:r>
            <a:r>
              <a:rPr lang="en-US" sz="2100" b="1" dirty="0"/>
              <a:t>README.md</a:t>
            </a:r>
            <a:r>
              <a:rPr lang="en-US" sz="2100" dirty="0" smtClean="0"/>
              <a:t>)</a:t>
            </a:r>
          </a:p>
          <a:p>
            <a:pPr lvl="1"/>
            <a:r>
              <a:rPr lang="en-US" sz="2100" dirty="0" err="1" smtClean="0"/>
              <a:t>nano</a:t>
            </a:r>
            <a:r>
              <a:rPr lang="en-US" sz="2100" dirty="0" smtClean="0"/>
              <a:t> </a:t>
            </a:r>
            <a:r>
              <a:rPr lang="en-US" sz="2100" b="1" dirty="0" smtClean="0"/>
              <a:t>README.md </a:t>
            </a:r>
            <a:r>
              <a:rPr lang="en-US" sz="2100" dirty="0" smtClean="0"/>
              <a:t>(on </a:t>
            </a:r>
            <a:r>
              <a:rPr lang="en-US" sz="2100" dirty="0"/>
              <a:t>window -&gt; </a:t>
            </a:r>
            <a:r>
              <a:rPr lang="en-US" sz="2100" dirty="0" smtClean="0"/>
              <a:t>notepad </a:t>
            </a:r>
            <a:r>
              <a:rPr lang="en-US" sz="2100" b="1" dirty="0" smtClean="0"/>
              <a:t>README.md</a:t>
            </a:r>
            <a:r>
              <a:rPr lang="en-US" sz="2100" dirty="0" smtClean="0"/>
              <a:t>)</a:t>
            </a:r>
          </a:p>
          <a:p>
            <a:pPr lvl="1"/>
            <a:endParaRPr lang="en-US" sz="2100" dirty="0" smtClean="0"/>
          </a:p>
          <a:p>
            <a:r>
              <a:rPr lang="en-US" sz="2100" dirty="0" smtClean="0"/>
              <a:t>Remove </a:t>
            </a:r>
            <a:r>
              <a:rPr lang="en-US" sz="2100" dirty="0"/>
              <a:t>a </a:t>
            </a:r>
            <a:r>
              <a:rPr lang="en-US" sz="2100" dirty="0" smtClean="0"/>
              <a:t>file</a:t>
            </a:r>
          </a:p>
          <a:p>
            <a:pPr lvl="1"/>
            <a:r>
              <a:rPr lang="en-US" sz="2100" dirty="0" err="1" smtClean="0"/>
              <a:t>rm</a:t>
            </a:r>
            <a:r>
              <a:rPr lang="en-US" sz="2100" dirty="0" smtClean="0"/>
              <a:t> </a:t>
            </a:r>
            <a:r>
              <a:rPr lang="en-US" sz="2100" b="1" dirty="0" smtClean="0"/>
              <a:t>NAME-OF-FILE </a:t>
            </a:r>
            <a:r>
              <a:rPr lang="en-US" sz="2100" dirty="0" smtClean="0"/>
              <a:t>(on window - </a:t>
            </a:r>
            <a:r>
              <a:rPr lang="en-US" sz="2100" dirty="0"/>
              <a:t>&gt; del </a:t>
            </a:r>
            <a:r>
              <a:rPr lang="en-US" sz="2100" b="1" dirty="0"/>
              <a:t>NAME-OF-FILE</a:t>
            </a:r>
            <a:r>
              <a:rPr lang="en-US" sz="2100" dirty="0"/>
              <a:t>)</a:t>
            </a:r>
            <a:endParaRPr lang="en-US" sz="2100" dirty="0" smtClean="0"/>
          </a:p>
          <a:p>
            <a:pPr lvl="1"/>
            <a:endParaRPr lang="en-US" sz="2100" dirty="0" smtClean="0"/>
          </a:p>
          <a:p>
            <a:r>
              <a:rPr lang="en-US" sz="2100" dirty="0" smtClean="0"/>
              <a:t>Remove </a:t>
            </a:r>
            <a:r>
              <a:rPr lang="en-US" sz="2100" dirty="0"/>
              <a:t>a directory and all of its </a:t>
            </a:r>
            <a:r>
              <a:rPr lang="en-US" sz="2100" dirty="0" smtClean="0"/>
              <a:t>contents</a:t>
            </a:r>
          </a:p>
          <a:p>
            <a:pPr lvl="1"/>
            <a:r>
              <a:rPr lang="en-US" sz="2100" dirty="0" err="1" smtClean="0"/>
              <a:t>rm</a:t>
            </a:r>
            <a:r>
              <a:rPr lang="en-US" sz="2100" dirty="0" smtClean="0"/>
              <a:t> </a:t>
            </a:r>
            <a:r>
              <a:rPr lang="en-US" sz="2100" dirty="0"/>
              <a:t>-</a:t>
            </a:r>
            <a:r>
              <a:rPr lang="en-US" sz="2100" dirty="0" err="1"/>
              <a:t>rf</a:t>
            </a:r>
            <a:r>
              <a:rPr lang="en-US" sz="2100" dirty="0"/>
              <a:t> </a:t>
            </a:r>
            <a:r>
              <a:rPr lang="en-US" sz="2100" b="1" dirty="0" smtClean="0"/>
              <a:t>NAME-OF-DIRECTORY (</a:t>
            </a:r>
            <a:r>
              <a:rPr lang="en-US" sz="2100" dirty="0"/>
              <a:t>on window - &gt; </a:t>
            </a:r>
            <a:r>
              <a:rPr lang="en-US" sz="2100" dirty="0" err="1" smtClean="0"/>
              <a:t>rmdir</a:t>
            </a:r>
            <a:r>
              <a:rPr lang="en-US" sz="2100" b="1" dirty="0"/>
              <a:t> NAME-OF-DIRECTORY)</a:t>
            </a:r>
            <a:endParaRPr lang="en-US" sz="2100" b="1" dirty="0" smtClean="0"/>
          </a:p>
          <a:p>
            <a:pPr lvl="1"/>
            <a:endParaRPr lang="en-US" sz="2400" dirty="0" smtClean="0"/>
          </a:p>
        </p:txBody>
      </p:sp>
      <p:sp>
        <p:nvSpPr>
          <p:cNvPr id="2" name="Title 1"/>
          <p:cNvSpPr>
            <a:spLocks noGrp="1"/>
          </p:cNvSpPr>
          <p:nvPr>
            <p:ph type="title"/>
          </p:nvPr>
        </p:nvSpPr>
        <p:spPr/>
        <p:txBody>
          <a:bodyPr>
            <a:normAutofit fontScale="90000"/>
          </a:bodyPr>
          <a:lstStyle/>
          <a:p>
            <a:r>
              <a:rPr lang="en-US" sz="4400" dirty="0" err="1"/>
              <a:t>GitLab</a:t>
            </a:r>
            <a:r>
              <a:rPr lang="en-US" sz="4400" dirty="0"/>
              <a:t> Basics :</a:t>
            </a:r>
            <a:br>
              <a:rPr lang="en-US" sz="4400" dirty="0"/>
            </a:br>
            <a:r>
              <a:rPr lang="en-US" sz="4000" dirty="0"/>
              <a:t>Command line basics - </a:t>
            </a:r>
            <a:r>
              <a:rPr lang="en-US" sz="4000" dirty="0" smtClean="0"/>
              <a:t>2</a:t>
            </a:r>
          </a:p>
        </p:txBody>
      </p:sp>
    </p:spTree>
    <p:extLst>
      <p:ext uri="{BB962C8B-B14F-4D97-AF65-F5344CB8AC3E}">
        <p14:creationId xmlns:p14="http://schemas.microsoft.com/office/powerpoint/2010/main" val="1537357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20888"/>
            <a:ext cx="8229600" cy="1143000"/>
          </a:xfrm>
        </p:spPr>
        <p:txBody>
          <a:bodyPr>
            <a:normAutofit fontScale="90000"/>
          </a:bodyPr>
          <a:lstStyle/>
          <a:p>
            <a:r>
              <a:rPr lang="en-US" dirty="0" err="1" smtClean="0"/>
              <a:t>GitLab</a:t>
            </a:r>
            <a:r>
              <a:rPr lang="en-US" dirty="0" smtClean="0"/>
              <a:t> Basics</a:t>
            </a:r>
            <a:r>
              <a:rPr lang="en-US" dirty="0"/>
              <a:t>:</a:t>
            </a:r>
            <a:r>
              <a:rPr lang="en-US" dirty="0" smtClean="0"/>
              <a:t/>
            </a:r>
            <a:br>
              <a:rPr lang="en-US" dirty="0" smtClean="0"/>
            </a:br>
            <a:r>
              <a:rPr lang="en-US" sz="4400" dirty="0"/>
              <a:t>Using </a:t>
            </a:r>
            <a:r>
              <a:rPr lang="en-US" sz="4400" dirty="0" err="1"/>
              <a:t>Git</a:t>
            </a:r>
            <a:r>
              <a:rPr lang="en-US" sz="4400" dirty="0"/>
              <a:t> on the command </a:t>
            </a:r>
            <a:r>
              <a:rPr lang="en-US" sz="4400" dirty="0" smtClean="0"/>
              <a:t>line</a:t>
            </a:r>
            <a:endParaRPr lang="en-US" dirty="0" smtClean="0"/>
          </a:p>
        </p:txBody>
      </p:sp>
    </p:spTree>
    <p:extLst>
      <p:ext uri="{BB962C8B-B14F-4D97-AF65-F5344CB8AC3E}">
        <p14:creationId xmlns:p14="http://schemas.microsoft.com/office/powerpoint/2010/main" val="4180386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400" b="1" dirty="0" smtClean="0"/>
              <a:t>Using </a:t>
            </a:r>
            <a:r>
              <a:rPr lang="en-US" sz="2400" b="1" dirty="0" err="1"/>
              <a:t>Git</a:t>
            </a:r>
            <a:r>
              <a:rPr lang="en-US" sz="2400" b="1" dirty="0"/>
              <a:t> on the command </a:t>
            </a:r>
            <a:r>
              <a:rPr lang="en-US" sz="2400" b="1" dirty="0" smtClean="0"/>
              <a:t>line</a:t>
            </a:r>
          </a:p>
          <a:p>
            <a:r>
              <a:rPr lang="en-US" sz="2200" dirty="0" smtClean="0"/>
              <a:t>Check </a:t>
            </a:r>
            <a:r>
              <a:rPr lang="en-US" sz="2200" dirty="0" err="1"/>
              <a:t>Git</a:t>
            </a:r>
            <a:r>
              <a:rPr lang="en-US" sz="2200" dirty="0"/>
              <a:t> version you have on your computer.</a:t>
            </a:r>
          </a:p>
          <a:p>
            <a:pPr lvl="1"/>
            <a:r>
              <a:rPr lang="en-US" sz="2200" dirty="0" err="1"/>
              <a:t>git</a:t>
            </a:r>
            <a:r>
              <a:rPr lang="en-US" sz="2200"/>
              <a:t> </a:t>
            </a:r>
            <a:r>
              <a:rPr lang="en-US" sz="2200" smtClean="0"/>
              <a:t>-–</a:t>
            </a:r>
            <a:r>
              <a:rPr lang="en-US" sz="2200" dirty="0" smtClean="0"/>
              <a:t>version</a:t>
            </a:r>
          </a:p>
          <a:p>
            <a:pPr lvl="1"/>
            <a:endParaRPr lang="en-US" sz="2200" dirty="0" smtClean="0"/>
          </a:p>
          <a:p>
            <a:r>
              <a:rPr lang="en-US" sz="2200" dirty="0" smtClean="0"/>
              <a:t>Set </a:t>
            </a:r>
            <a:r>
              <a:rPr lang="en-US" sz="2200" dirty="0"/>
              <a:t>username</a:t>
            </a:r>
          </a:p>
          <a:p>
            <a:pPr lvl="1"/>
            <a:r>
              <a:rPr lang="en-US" sz="2200" dirty="0" err="1"/>
              <a:t>git</a:t>
            </a:r>
            <a:r>
              <a:rPr lang="en-US" sz="2200" dirty="0"/>
              <a:t> </a:t>
            </a:r>
            <a:r>
              <a:rPr lang="en-US" sz="2200" dirty="0" err="1"/>
              <a:t>config</a:t>
            </a:r>
            <a:r>
              <a:rPr lang="en-US" sz="2200" dirty="0"/>
              <a:t> --global user.name </a:t>
            </a:r>
            <a:r>
              <a:rPr lang="en-US" sz="2200" b="1" dirty="0"/>
              <a:t>"YOUR_USERNAME"</a:t>
            </a:r>
          </a:p>
          <a:p>
            <a:pPr lvl="1"/>
            <a:endParaRPr lang="en-US" sz="2200" dirty="0"/>
          </a:p>
          <a:p>
            <a:r>
              <a:rPr lang="en-US" sz="2200" dirty="0"/>
              <a:t>Verify username</a:t>
            </a:r>
          </a:p>
          <a:p>
            <a:pPr lvl="1"/>
            <a:r>
              <a:rPr lang="en-US" sz="2200" dirty="0" err="1"/>
              <a:t>git</a:t>
            </a:r>
            <a:r>
              <a:rPr lang="en-US" sz="2200" dirty="0"/>
              <a:t> </a:t>
            </a:r>
            <a:r>
              <a:rPr lang="en-US" sz="2200" dirty="0" err="1"/>
              <a:t>config</a:t>
            </a:r>
            <a:r>
              <a:rPr lang="en-US" sz="2200" dirty="0"/>
              <a:t> --global user.name</a:t>
            </a:r>
          </a:p>
          <a:p>
            <a:pPr lvl="1"/>
            <a:endParaRPr lang="en-US" sz="2200" dirty="0"/>
          </a:p>
          <a:p>
            <a:r>
              <a:rPr lang="en-US" sz="2200" dirty="0"/>
              <a:t>Set email</a:t>
            </a:r>
          </a:p>
          <a:p>
            <a:pPr lvl="1"/>
            <a:r>
              <a:rPr lang="en-US" sz="2200" dirty="0" err="1"/>
              <a:t>git</a:t>
            </a:r>
            <a:r>
              <a:rPr lang="en-US" sz="2200" dirty="0"/>
              <a:t> </a:t>
            </a:r>
            <a:r>
              <a:rPr lang="en-US" sz="2200" dirty="0" err="1"/>
              <a:t>config</a:t>
            </a:r>
            <a:r>
              <a:rPr lang="en-US" sz="2200" dirty="0"/>
              <a:t> --global </a:t>
            </a:r>
            <a:r>
              <a:rPr lang="en-US" sz="2200" dirty="0" err="1" smtClean="0"/>
              <a:t>user.email</a:t>
            </a:r>
            <a:r>
              <a:rPr lang="en-US" sz="2200" dirty="0" smtClean="0"/>
              <a:t> </a:t>
            </a:r>
            <a:r>
              <a:rPr lang="en-US" sz="2200" b="1" dirty="0" smtClean="0"/>
              <a:t>"your_email@example.com</a:t>
            </a:r>
            <a:r>
              <a:rPr lang="en-US" sz="2200" b="1" dirty="0"/>
              <a:t>"</a:t>
            </a:r>
          </a:p>
          <a:p>
            <a:pPr lvl="1"/>
            <a:endParaRPr lang="en-US" sz="2200" dirty="0"/>
          </a:p>
          <a:p>
            <a:r>
              <a:rPr lang="en-US" sz="2200" dirty="0"/>
              <a:t>Verify email</a:t>
            </a:r>
          </a:p>
          <a:p>
            <a:pPr lvl="1"/>
            <a:r>
              <a:rPr lang="en-US" sz="2200" dirty="0" err="1"/>
              <a:t>git</a:t>
            </a:r>
            <a:r>
              <a:rPr lang="en-US" sz="2200" dirty="0"/>
              <a:t> </a:t>
            </a:r>
            <a:r>
              <a:rPr lang="en-US" sz="2200" dirty="0" err="1"/>
              <a:t>config</a:t>
            </a:r>
            <a:r>
              <a:rPr lang="en-US" sz="2200" dirty="0"/>
              <a:t> --global </a:t>
            </a:r>
            <a:r>
              <a:rPr lang="en-US" sz="2200" dirty="0" err="1"/>
              <a:t>user.email</a:t>
            </a:r>
            <a:endParaRPr lang="en-US" sz="2200" dirty="0"/>
          </a:p>
          <a:p>
            <a:pPr marL="0" indent="0">
              <a:buNone/>
            </a:pPr>
            <a:endParaRPr lang="en-US" sz="2600" b="1" dirty="0" smtClean="0"/>
          </a:p>
        </p:txBody>
      </p:sp>
      <p:sp>
        <p:nvSpPr>
          <p:cNvPr id="2" name="Title 1"/>
          <p:cNvSpPr>
            <a:spLocks noGrp="1"/>
          </p:cNvSpPr>
          <p:nvPr>
            <p:ph type="title"/>
          </p:nvPr>
        </p:nvSpPr>
        <p:spPr/>
        <p:txBody>
          <a:bodyPr>
            <a:normAutofit fontScale="90000"/>
          </a:bodyPr>
          <a:lstStyle/>
          <a:p>
            <a:r>
              <a:rPr lang="en-US" sz="4400" dirty="0" err="1" smtClean="0"/>
              <a:t>GitLab</a:t>
            </a:r>
            <a:r>
              <a:rPr lang="en-US" sz="4400" dirty="0" smtClean="0"/>
              <a:t> Basics</a:t>
            </a:r>
            <a:r>
              <a:rPr lang="th-TH" sz="4400" dirty="0" smtClean="0"/>
              <a:t> </a:t>
            </a:r>
            <a:r>
              <a:rPr lang="en-US" sz="4400" dirty="0" smtClean="0"/>
              <a:t>:</a:t>
            </a:r>
            <a:r>
              <a:rPr lang="th-TH" sz="4400" dirty="0" smtClean="0"/>
              <a:t/>
            </a:r>
            <a:br>
              <a:rPr lang="th-TH" sz="4400" dirty="0" smtClean="0"/>
            </a:br>
            <a:r>
              <a:rPr lang="en-US" sz="4000" dirty="0"/>
              <a:t>Using </a:t>
            </a:r>
            <a:r>
              <a:rPr lang="en-US" sz="4000" dirty="0" err="1"/>
              <a:t>Git</a:t>
            </a:r>
            <a:r>
              <a:rPr lang="en-US" sz="4000" dirty="0"/>
              <a:t> on the command </a:t>
            </a:r>
            <a:r>
              <a:rPr lang="en-US" sz="4000" dirty="0" smtClean="0"/>
              <a:t>line – 1</a:t>
            </a:r>
            <a:endParaRPr lang="en-US" dirty="0" smtClean="0"/>
          </a:p>
        </p:txBody>
      </p:sp>
    </p:spTree>
    <p:extLst>
      <p:ext uri="{BB962C8B-B14F-4D97-AF65-F5344CB8AC3E}">
        <p14:creationId xmlns:p14="http://schemas.microsoft.com/office/powerpoint/2010/main" val="2690113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347" y="1772816"/>
            <a:ext cx="8229600" cy="4525963"/>
          </a:xfrm>
        </p:spPr>
        <p:txBody>
          <a:bodyPr>
            <a:normAutofit fontScale="92500" lnSpcReduction="10000"/>
          </a:bodyPr>
          <a:lstStyle/>
          <a:p>
            <a:r>
              <a:rPr lang="en-US" sz="2100" dirty="0" smtClean="0"/>
              <a:t>View </a:t>
            </a:r>
            <a:r>
              <a:rPr lang="en-US" sz="2100" dirty="0"/>
              <a:t>the information</a:t>
            </a:r>
          </a:p>
          <a:p>
            <a:pPr lvl="1"/>
            <a:r>
              <a:rPr lang="en-US" sz="2100" dirty="0" err="1"/>
              <a:t>git</a:t>
            </a:r>
            <a:r>
              <a:rPr lang="en-US" sz="2100" dirty="0"/>
              <a:t> </a:t>
            </a:r>
            <a:r>
              <a:rPr lang="en-US" sz="2100" dirty="0" err="1"/>
              <a:t>config</a:t>
            </a:r>
            <a:r>
              <a:rPr lang="en-US" sz="2100" dirty="0"/>
              <a:t> --global --list</a:t>
            </a:r>
          </a:p>
          <a:p>
            <a:endParaRPr lang="en-US" sz="2100" dirty="0"/>
          </a:p>
          <a:p>
            <a:r>
              <a:rPr lang="en-US" sz="2100" dirty="0"/>
              <a:t>Go to the master or branch</a:t>
            </a:r>
          </a:p>
          <a:p>
            <a:pPr lvl="1"/>
            <a:r>
              <a:rPr lang="en-US" sz="2100" dirty="0" err="1"/>
              <a:t>git</a:t>
            </a:r>
            <a:r>
              <a:rPr lang="en-US" sz="2100" dirty="0"/>
              <a:t> checkout master</a:t>
            </a:r>
          </a:p>
          <a:p>
            <a:endParaRPr lang="en-US" sz="2100" dirty="0"/>
          </a:p>
          <a:p>
            <a:r>
              <a:rPr lang="en-US" sz="2100" dirty="0"/>
              <a:t>Download the latest changes in the project</a:t>
            </a:r>
          </a:p>
          <a:p>
            <a:pPr lvl="1"/>
            <a:r>
              <a:rPr lang="en-US" sz="2100" dirty="0" err="1"/>
              <a:t>git</a:t>
            </a:r>
            <a:r>
              <a:rPr lang="en-US" sz="2100" dirty="0"/>
              <a:t> pull </a:t>
            </a:r>
            <a:r>
              <a:rPr lang="en-US" sz="2100" b="1" dirty="0"/>
              <a:t>REMOTE NAME-OF-BRANCH</a:t>
            </a:r>
            <a:r>
              <a:rPr lang="en-US" sz="2100" dirty="0"/>
              <a:t> -u</a:t>
            </a:r>
          </a:p>
          <a:p>
            <a:endParaRPr lang="en-US" sz="2100" dirty="0"/>
          </a:p>
          <a:p>
            <a:r>
              <a:rPr lang="en-US" sz="2100" dirty="0"/>
              <a:t>Create a branch</a:t>
            </a:r>
          </a:p>
          <a:p>
            <a:pPr lvl="1"/>
            <a:r>
              <a:rPr lang="en-US" sz="2100" dirty="0" err="1"/>
              <a:t>git</a:t>
            </a:r>
            <a:r>
              <a:rPr lang="en-US" sz="2100" dirty="0"/>
              <a:t> checkout -b </a:t>
            </a:r>
            <a:r>
              <a:rPr lang="en-US" sz="2100" b="1" dirty="0" smtClean="0"/>
              <a:t>NAME-OF-BRANCH</a:t>
            </a:r>
          </a:p>
          <a:p>
            <a:pPr lvl="1"/>
            <a:endParaRPr lang="en-US" sz="2100" dirty="0" smtClean="0"/>
          </a:p>
          <a:p>
            <a:r>
              <a:rPr lang="en-US" sz="2100" dirty="0"/>
              <a:t>View the changes you've made</a:t>
            </a:r>
          </a:p>
          <a:p>
            <a:pPr lvl="1"/>
            <a:r>
              <a:rPr lang="en-US" sz="2100" dirty="0" err="1"/>
              <a:t>git</a:t>
            </a:r>
            <a:r>
              <a:rPr lang="en-US" sz="2100" dirty="0"/>
              <a:t> status</a:t>
            </a:r>
            <a:endParaRPr lang="en-US" sz="2100" dirty="0" smtClean="0"/>
          </a:p>
        </p:txBody>
      </p:sp>
      <p:sp>
        <p:nvSpPr>
          <p:cNvPr id="5" name="Title 1"/>
          <p:cNvSpPr txBox="1">
            <a:spLocks/>
          </p:cNvSpPr>
          <p:nvPr/>
        </p:nvSpPr>
        <p:spPr>
          <a:xfrm>
            <a:off x="457200" y="269776"/>
            <a:ext cx="8686800" cy="1143000"/>
          </a:xfrm>
          <a:prstGeom prst="rect">
            <a:avLst/>
          </a:prstGeom>
        </p:spPr>
        <p:txBody>
          <a:bodyPr vert="horz" rtlCol="0" anchor="ctr">
            <a:normAutofit fontScale="900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4400" dirty="0" err="1" smtClean="0"/>
              <a:t>GitLab</a:t>
            </a:r>
            <a:r>
              <a:rPr lang="en-US" sz="4400" dirty="0" smtClean="0"/>
              <a:t> Basics</a:t>
            </a:r>
            <a:r>
              <a:rPr lang="th-TH" sz="4400" dirty="0" smtClean="0"/>
              <a:t> </a:t>
            </a:r>
            <a:r>
              <a:rPr lang="en-US" sz="4400" dirty="0" smtClean="0"/>
              <a:t>:</a:t>
            </a:r>
            <a:r>
              <a:rPr lang="th-TH" sz="4400" dirty="0" smtClean="0"/>
              <a:t/>
            </a:r>
            <a:br>
              <a:rPr lang="th-TH" sz="4400" dirty="0" smtClean="0"/>
            </a:br>
            <a:r>
              <a:rPr lang="en-US" sz="4000" dirty="0" smtClean="0"/>
              <a:t>Using </a:t>
            </a:r>
            <a:r>
              <a:rPr lang="en-US" sz="4000" dirty="0" err="1" smtClean="0"/>
              <a:t>Git</a:t>
            </a:r>
            <a:r>
              <a:rPr lang="en-US" sz="4000" dirty="0" smtClean="0"/>
              <a:t> on the command line – 2</a:t>
            </a:r>
            <a:endParaRPr lang="en-US" dirty="0" smtClean="0"/>
          </a:p>
        </p:txBody>
      </p:sp>
    </p:spTree>
    <p:extLst>
      <p:ext uri="{BB962C8B-B14F-4D97-AF65-F5344CB8AC3E}">
        <p14:creationId xmlns:p14="http://schemas.microsoft.com/office/powerpoint/2010/main" val="2825406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z="2100" dirty="0" smtClean="0"/>
              <a:t>Add </a:t>
            </a:r>
            <a:r>
              <a:rPr lang="en-US" sz="2100" dirty="0"/>
              <a:t>changes to commit</a:t>
            </a:r>
          </a:p>
          <a:p>
            <a:pPr lvl="1"/>
            <a:r>
              <a:rPr lang="en-US" sz="2100" dirty="0" err="1"/>
              <a:t>git</a:t>
            </a:r>
            <a:r>
              <a:rPr lang="en-US" sz="2100" dirty="0"/>
              <a:t> add </a:t>
            </a:r>
            <a:r>
              <a:rPr lang="en-US" sz="2100" b="1" dirty="0"/>
              <a:t>CHANGES IN RED</a:t>
            </a:r>
          </a:p>
          <a:p>
            <a:pPr lvl="1"/>
            <a:r>
              <a:rPr lang="en-US" sz="2100" dirty="0" err="1"/>
              <a:t>git</a:t>
            </a:r>
            <a:r>
              <a:rPr lang="en-US" sz="2100" dirty="0"/>
              <a:t> commit -m </a:t>
            </a:r>
            <a:r>
              <a:rPr lang="en-US" sz="2100" b="1" dirty="0"/>
              <a:t>"DESCRIBE THE INTENTION OF THE COMMIT"</a:t>
            </a:r>
          </a:p>
          <a:p>
            <a:pPr lvl="1"/>
            <a:endParaRPr lang="en-US" sz="2100" dirty="0"/>
          </a:p>
          <a:p>
            <a:r>
              <a:rPr lang="en-US" sz="2100" dirty="0"/>
              <a:t>Send changes to git.bdms.co.th </a:t>
            </a:r>
          </a:p>
          <a:p>
            <a:pPr lvl="1"/>
            <a:r>
              <a:rPr lang="en-US" sz="2100" dirty="0" err="1"/>
              <a:t>git</a:t>
            </a:r>
            <a:r>
              <a:rPr lang="en-US" sz="2100" dirty="0"/>
              <a:t> push </a:t>
            </a:r>
            <a:r>
              <a:rPr lang="en-US" sz="2100" b="1" dirty="0"/>
              <a:t>REMOTE NAME-OF-BRANCH</a:t>
            </a:r>
          </a:p>
          <a:p>
            <a:pPr lvl="1"/>
            <a:endParaRPr lang="en-US" sz="2100" dirty="0"/>
          </a:p>
          <a:p>
            <a:r>
              <a:rPr lang="en-US" sz="2100" dirty="0" smtClean="0"/>
              <a:t>Delete all changes in the </a:t>
            </a:r>
            <a:r>
              <a:rPr lang="en-US" sz="2100" dirty="0" err="1" smtClean="0"/>
              <a:t>Git</a:t>
            </a:r>
            <a:r>
              <a:rPr lang="en-US" sz="2100" dirty="0" smtClean="0"/>
              <a:t> repository, but leave </a:t>
            </a:r>
            <a:r>
              <a:rPr lang="en-US" sz="2100" dirty="0" err="1" smtClean="0"/>
              <a:t>unstaged</a:t>
            </a:r>
            <a:r>
              <a:rPr lang="en-US" sz="2100" dirty="0" smtClean="0"/>
              <a:t> things</a:t>
            </a:r>
          </a:p>
          <a:p>
            <a:pPr lvl="1"/>
            <a:r>
              <a:rPr lang="en-US" sz="2100" dirty="0" err="1" smtClean="0"/>
              <a:t>git</a:t>
            </a:r>
            <a:r>
              <a:rPr lang="en-US" sz="2100" dirty="0" smtClean="0"/>
              <a:t> checkout .</a:t>
            </a:r>
          </a:p>
          <a:p>
            <a:pPr lvl="1"/>
            <a:endParaRPr lang="en-US" sz="2100" dirty="0"/>
          </a:p>
          <a:p>
            <a:r>
              <a:rPr lang="en-US" sz="2100" dirty="0"/>
              <a:t>Delete all changes in the </a:t>
            </a:r>
            <a:r>
              <a:rPr lang="en-US" sz="2100" dirty="0" err="1"/>
              <a:t>Git</a:t>
            </a:r>
            <a:r>
              <a:rPr lang="en-US" sz="2100" dirty="0"/>
              <a:t> repository, including untracked files</a:t>
            </a:r>
          </a:p>
          <a:p>
            <a:pPr lvl="1"/>
            <a:r>
              <a:rPr lang="en-US" sz="2100" dirty="0" err="1"/>
              <a:t>git</a:t>
            </a:r>
            <a:r>
              <a:rPr lang="en-US" sz="2100" dirty="0"/>
              <a:t> clean -f</a:t>
            </a:r>
            <a:endParaRPr lang="en-US" sz="2100" dirty="0" smtClean="0"/>
          </a:p>
        </p:txBody>
      </p:sp>
      <p:sp>
        <p:nvSpPr>
          <p:cNvPr id="4" name="Title 1"/>
          <p:cNvSpPr txBox="1">
            <a:spLocks/>
          </p:cNvSpPr>
          <p:nvPr/>
        </p:nvSpPr>
        <p:spPr>
          <a:xfrm>
            <a:off x="457200" y="188640"/>
            <a:ext cx="8686800" cy="1143000"/>
          </a:xfrm>
          <a:prstGeom prst="rect">
            <a:avLst/>
          </a:prstGeom>
        </p:spPr>
        <p:txBody>
          <a:bodyPr vert="horz" rtlCol="0" anchor="ctr">
            <a:normAutofit fontScale="900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4400" dirty="0" err="1" smtClean="0"/>
              <a:t>GitLab</a:t>
            </a:r>
            <a:r>
              <a:rPr lang="en-US" sz="4400" dirty="0" smtClean="0"/>
              <a:t> Basics</a:t>
            </a:r>
            <a:r>
              <a:rPr lang="th-TH" sz="4400" dirty="0" smtClean="0"/>
              <a:t> </a:t>
            </a:r>
            <a:r>
              <a:rPr lang="en-US" sz="4400" dirty="0" smtClean="0"/>
              <a:t>:</a:t>
            </a:r>
            <a:r>
              <a:rPr lang="th-TH" sz="4400" dirty="0" smtClean="0"/>
              <a:t/>
            </a:r>
            <a:br>
              <a:rPr lang="th-TH" sz="4400" dirty="0" smtClean="0"/>
            </a:br>
            <a:r>
              <a:rPr lang="en-US" sz="4000" dirty="0" smtClean="0"/>
              <a:t>Using </a:t>
            </a:r>
            <a:r>
              <a:rPr lang="en-US" sz="4000" dirty="0" err="1" smtClean="0"/>
              <a:t>Git</a:t>
            </a:r>
            <a:r>
              <a:rPr lang="en-US" sz="4000" dirty="0" smtClean="0"/>
              <a:t> on the command line – 3</a:t>
            </a:r>
            <a:endParaRPr lang="en-US" dirty="0" smtClean="0"/>
          </a:p>
        </p:txBody>
      </p:sp>
    </p:spTree>
    <p:extLst>
      <p:ext uri="{BB962C8B-B14F-4D97-AF65-F5344CB8AC3E}">
        <p14:creationId xmlns:p14="http://schemas.microsoft.com/office/powerpoint/2010/main" val="526042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44824"/>
            <a:ext cx="8229600" cy="3531848"/>
          </a:xfrm>
        </p:spPr>
        <p:txBody>
          <a:bodyPr>
            <a:normAutofit/>
          </a:bodyPr>
          <a:lstStyle/>
          <a:p>
            <a:r>
              <a:rPr lang="en-US" sz="1900" dirty="0" smtClean="0"/>
              <a:t>Ignore </a:t>
            </a:r>
            <a:r>
              <a:rPr lang="en-US" sz="1900" dirty="0"/>
              <a:t>file </a:t>
            </a:r>
            <a:r>
              <a:rPr lang="en-US" sz="1900" dirty="0" smtClean="0"/>
              <a:t>(skip </a:t>
            </a:r>
            <a:r>
              <a:rPr lang="en-US" sz="1900" dirty="0"/>
              <a:t>add changes)</a:t>
            </a:r>
          </a:p>
          <a:p>
            <a:pPr lvl="1"/>
            <a:r>
              <a:rPr lang="en-US" sz="1900" dirty="0"/>
              <a:t>.</a:t>
            </a:r>
            <a:r>
              <a:rPr lang="en-US" sz="1900" dirty="0" err="1"/>
              <a:t>gitignore</a:t>
            </a:r>
            <a:endParaRPr lang="en-US" sz="1900" dirty="0"/>
          </a:p>
          <a:p>
            <a:pPr lvl="1"/>
            <a:endParaRPr lang="en-US" sz="1900" dirty="0"/>
          </a:p>
          <a:p>
            <a:r>
              <a:rPr lang="en-US" sz="1900" dirty="0"/>
              <a:t>Merge created branch with master branch</a:t>
            </a:r>
          </a:p>
          <a:p>
            <a:pPr lvl="1"/>
            <a:r>
              <a:rPr lang="en-US" sz="1900" dirty="0" err="1"/>
              <a:t>git</a:t>
            </a:r>
            <a:r>
              <a:rPr lang="en-US" sz="1900" dirty="0"/>
              <a:t> checkout </a:t>
            </a:r>
            <a:r>
              <a:rPr lang="en-US" sz="1900" b="1" dirty="0"/>
              <a:t>NAME-OF-BRANCH</a:t>
            </a:r>
          </a:p>
          <a:p>
            <a:pPr lvl="1"/>
            <a:r>
              <a:rPr lang="en-US" sz="1900" dirty="0" err="1"/>
              <a:t>git</a:t>
            </a:r>
            <a:r>
              <a:rPr lang="en-US" sz="1900" dirty="0"/>
              <a:t> merge master</a:t>
            </a:r>
          </a:p>
          <a:p>
            <a:pPr lvl="1"/>
            <a:endParaRPr lang="en-US" sz="1900" dirty="0"/>
          </a:p>
          <a:p>
            <a:r>
              <a:rPr lang="en-US" sz="1900" dirty="0"/>
              <a:t>Merge master branch with created branch</a:t>
            </a:r>
          </a:p>
          <a:p>
            <a:pPr lvl="1"/>
            <a:r>
              <a:rPr lang="en-US" sz="1900" dirty="0" err="1"/>
              <a:t>git</a:t>
            </a:r>
            <a:r>
              <a:rPr lang="en-US" sz="1900" dirty="0"/>
              <a:t> checkout master</a:t>
            </a:r>
          </a:p>
          <a:p>
            <a:pPr lvl="1"/>
            <a:r>
              <a:rPr lang="en-US" sz="1900" dirty="0" err="1"/>
              <a:t>git</a:t>
            </a:r>
            <a:r>
              <a:rPr lang="en-US" sz="1900" dirty="0"/>
              <a:t> merge </a:t>
            </a:r>
            <a:r>
              <a:rPr lang="en-US" sz="1900" b="1" dirty="0" smtClean="0"/>
              <a:t>NAME-OF-BRANCH</a:t>
            </a:r>
          </a:p>
        </p:txBody>
      </p:sp>
      <p:sp>
        <p:nvSpPr>
          <p:cNvPr id="2" name="Title 1"/>
          <p:cNvSpPr>
            <a:spLocks noGrp="1"/>
          </p:cNvSpPr>
          <p:nvPr>
            <p:ph type="title"/>
          </p:nvPr>
        </p:nvSpPr>
        <p:spPr>
          <a:xfrm>
            <a:off x="457200" y="274638"/>
            <a:ext cx="8686800" cy="1143000"/>
          </a:xfrm>
        </p:spPr>
        <p:txBody>
          <a:bodyPr>
            <a:normAutofit fontScale="90000"/>
          </a:bodyPr>
          <a:lstStyle/>
          <a:p>
            <a:r>
              <a:rPr lang="en-US" sz="4800" dirty="0" err="1"/>
              <a:t>GitLab</a:t>
            </a:r>
            <a:r>
              <a:rPr lang="en-US" sz="4800" dirty="0"/>
              <a:t> Basics</a:t>
            </a:r>
            <a:r>
              <a:rPr lang="th-TH" sz="4800" dirty="0"/>
              <a:t> </a:t>
            </a:r>
            <a:r>
              <a:rPr lang="en-US" sz="4800" dirty="0"/>
              <a:t>:</a:t>
            </a:r>
            <a:r>
              <a:rPr lang="th-TH" sz="4800" dirty="0"/>
              <a:t/>
            </a:r>
            <a:br>
              <a:rPr lang="th-TH" sz="4800" dirty="0"/>
            </a:br>
            <a:r>
              <a:rPr lang="en-US" sz="4000" dirty="0"/>
              <a:t>Using </a:t>
            </a:r>
            <a:r>
              <a:rPr lang="en-US" sz="4000" dirty="0" err="1"/>
              <a:t>Git</a:t>
            </a:r>
            <a:r>
              <a:rPr lang="en-US" sz="4000" dirty="0"/>
              <a:t> on the command line – </a:t>
            </a:r>
            <a:r>
              <a:rPr lang="en-US" sz="4000" dirty="0" smtClean="0"/>
              <a:t>4</a:t>
            </a:r>
            <a:endParaRPr lang="en-US" dirty="0"/>
          </a:p>
        </p:txBody>
      </p:sp>
    </p:spTree>
    <p:extLst>
      <p:ext uri="{BB962C8B-B14F-4D97-AF65-F5344CB8AC3E}">
        <p14:creationId xmlns:p14="http://schemas.microsoft.com/office/powerpoint/2010/main" val="2657759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531590" y="1271955"/>
            <a:ext cx="8612410" cy="5186035"/>
          </a:xfrm>
          <a:prstGeom prst="rect">
            <a:avLst/>
          </a:prstGeom>
        </p:spPr>
        <p:txBody>
          <a:bodyPr wrap="square">
            <a:spAutoFit/>
          </a:bodyPr>
          <a:lstStyle>
            <a:defPPr>
              <a:defRPr lang="en-US"/>
            </a:defPPr>
            <a:lvl1pPr>
              <a:spcBef>
                <a:spcPct val="0"/>
              </a:spcBef>
              <a:defRPr sz="4100" b="1">
                <a:solidFill>
                  <a:schemeClr val="tx2"/>
                </a:solidFill>
                <a:effectLst>
                  <a:outerShdw blurRad="31750" dist="25400" dir="5400000" algn="tl" rotWithShape="0">
                    <a:srgbClr val="000000">
                      <a:alpha val="25000"/>
                    </a:srgbClr>
                  </a:outerShdw>
                </a:effectLst>
                <a:latin typeface="+mj-lt"/>
                <a:ea typeface="+mj-ea"/>
                <a:cs typeface="+mj-cs"/>
              </a:defRPr>
            </a:lvl1pPr>
          </a:lstStyle>
          <a:p>
            <a:pPr marL="914400" lvl="1" indent="-457200">
              <a:buFont typeface="+mj-lt"/>
              <a:buAutoNum type="arabicPeriod"/>
            </a:pPr>
            <a:r>
              <a:rPr lang="en-US" sz="2400" dirty="0"/>
              <a:t>Objective</a:t>
            </a:r>
          </a:p>
          <a:p>
            <a:pPr marL="914400" lvl="1" indent="-457200">
              <a:buFont typeface="+mj-lt"/>
              <a:buAutoNum type="arabicPeriod"/>
            </a:pPr>
            <a:r>
              <a:rPr lang="en-US" sz="2400" dirty="0"/>
              <a:t>What is Source control?</a:t>
            </a:r>
          </a:p>
          <a:p>
            <a:pPr marL="914400" lvl="1" indent="-457200">
              <a:buFont typeface="+mj-lt"/>
              <a:buAutoNum type="arabicPeriod"/>
            </a:pPr>
            <a:r>
              <a:rPr lang="en-US" sz="2400" dirty="0"/>
              <a:t>Source control Benefit</a:t>
            </a:r>
          </a:p>
          <a:p>
            <a:pPr marL="914400" lvl="1" indent="-457200">
              <a:buFont typeface="+mj-lt"/>
              <a:buAutoNum type="arabicPeriod"/>
            </a:pPr>
            <a:r>
              <a:rPr lang="en-US" sz="2400" dirty="0"/>
              <a:t>What is </a:t>
            </a:r>
            <a:r>
              <a:rPr lang="en-US" sz="2400" dirty="0" err="1"/>
              <a:t>Git</a:t>
            </a:r>
            <a:r>
              <a:rPr lang="en-US" sz="2400" dirty="0" smtClean="0"/>
              <a:t>?</a:t>
            </a:r>
          </a:p>
          <a:p>
            <a:pPr marL="914400" lvl="1" indent="-457200">
              <a:buFont typeface="+mj-lt"/>
              <a:buAutoNum type="arabicPeriod"/>
            </a:pPr>
            <a:r>
              <a:rPr lang="en-US" sz="2400" dirty="0" err="1" smtClean="0"/>
              <a:t>Git</a:t>
            </a:r>
            <a:r>
              <a:rPr lang="en-US" sz="2400" dirty="0" smtClean="0"/>
              <a:t> Life Cycle</a:t>
            </a:r>
          </a:p>
          <a:p>
            <a:pPr marL="914400" lvl="1" indent="-457200">
              <a:buFont typeface="+mj-lt"/>
              <a:buAutoNum type="arabicPeriod"/>
            </a:pPr>
            <a:r>
              <a:rPr lang="en-US" sz="2400" dirty="0"/>
              <a:t>What is </a:t>
            </a:r>
            <a:r>
              <a:rPr lang="en-US" sz="2400" dirty="0" err="1" smtClean="0"/>
              <a:t>Gitlab</a:t>
            </a:r>
            <a:r>
              <a:rPr lang="en-US" sz="2400" dirty="0" smtClean="0"/>
              <a:t>?</a:t>
            </a:r>
          </a:p>
          <a:p>
            <a:pPr marL="914400" lvl="1" indent="-457200">
              <a:buFont typeface="+mj-lt"/>
              <a:buAutoNum type="arabicPeriod"/>
            </a:pPr>
            <a:r>
              <a:rPr lang="en-US" sz="2400" dirty="0" smtClean="0"/>
              <a:t>Getting Start with </a:t>
            </a:r>
            <a:r>
              <a:rPr lang="en-US" sz="2400" dirty="0" err="1" smtClean="0"/>
              <a:t>Gitlab</a:t>
            </a:r>
            <a:endParaRPr lang="en-US" sz="2400" dirty="0" smtClean="0"/>
          </a:p>
          <a:p>
            <a:pPr marL="1371600" lvl="2" indent="-457200">
              <a:buFont typeface="Arial" panose="020B0604020202020204" pitchFamily="34" charset="0"/>
              <a:buChar char="•"/>
            </a:pPr>
            <a:r>
              <a:rPr lang="en-US" dirty="0" err="1" smtClean="0"/>
              <a:t>Gitlab</a:t>
            </a:r>
            <a:r>
              <a:rPr lang="en-US" dirty="0" smtClean="0"/>
              <a:t> Basics</a:t>
            </a:r>
          </a:p>
          <a:p>
            <a:pPr marL="1371600" lvl="2" indent="-457200">
              <a:buFont typeface="Arial" panose="020B0604020202020204" pitchFamily="34" charset="0"/>
              <a:buChar char="•"/>
            </a:pPr>
            <a:r>
              <a:rPr lang="en-US" dirty="0" err="1" smtClean="0"/>
              <a:t>Gitlab</a:t>
            </a:r>
            <a:r>
              <a:rPr lang="en-US" dirty="0" smtClean="0"/>
              <a:t> Markdown</a:t>
            </a:r>
          </a:p>
          <a:p>
            <a:pPr marL="914400" lvl="1" indent="-457200">
              <a:buFont typeface="+mj-lt"/>
              <a:buAutoNum type="arabicPeriod"/>
            </a:pPr>
            <a:r>
              <a:rPr lang="en-US" sz="2400" dirty="0" smtClean="0"/>
              <a:t>Reference</a:t>
            </a:r>
          </a:p>
          <a:p>
            <a:r>
              <a:rPr lang="en-US" sz="1900" dirty="0" smtClean="0"/>
              <a:t>	</a:t>
            </a:r>
            <a:endParaRPr lang="en-US" sz="100" b="0" dirty="0">
              <a:effectLst/>
            </a:endParaRPr>
          </a:p>
          <a:p>
            <a:pPr marL="914400" lvl="1" indent="-457200">
              <a:buFont typeface="+mj-lt"/>
              <a:buAutoNum type="arabicPeriod"/>
            </a:pPr>
            <a:endParaRPr lang="en-US" sz="2400" dirty="0" smtClean="0"/>
          </a:p>
          <a:p>
            <a:pPr marL="914400" lvl="1" indent="-457200">
              <a:buFont typeface="+mj-lt"/>
              <a:buAutoNum type="arabicPeriod"/>
            </a:pPr>
            <a:endParaRPr lang="en-US" sz="2400" dirty="0" smtClean="0"/>
          </a:p>
          <a:p>
            <a:pPr marL="914400" lvl="1" indent="-457200">
              <a:buFont typeface="+mj-lt"/>
              <a:buAutoNum type="arabicPeriod"/>
            </a:pPr>
            <a:endParaRPr lang="en-US" sz="2400" dirty="0"/>
          </a:p>
        </p:txBody>
      </p:sp>
      <p:sp>
        <p:nvSpPr>
          <p:cNvPr id="5" name="Rectangle 4"/>
          <p:cNvSpPr/>
          <p:nvPr/>
        </p:nvSpPr>
        <p:spPr>
          <a:xfrm>
            <a:off x="531590" y="404664"/>
            <a:ext cx="2117887" cy="723275"/>
          </a:xfrm>
          <a:prstGeom prst="rect">
            <a:avLst/>
          </a:prstGeom>
        </p:spPr>
        <p:txBody>
          <a:bodyPr wrap="square">
            <a:spAutoFit/>
          </a:bodyPr>
          <a:lstStyle/>
          <a:p>
            <a:pPr>
              <a:spcBef>
                <a:spcPct val="0"/>
              </a:spcBef>
            </a:pPr>
            <a:r>
              <a:rPr lang="en-US" altLang="en-US" sz="4100" b="1" dirty="0">
                <a:solidFill>
                  <a:schemeClr val="tx2"/>
                </a:solidFill>
                <a:effectLst>
                  <a:outerShdw blurRad="31750" dist="25400" dir="5400000" algn="tl" rotWithShape="0">
                    <a:srgbClr val="000000">
                      <a:alpha val="25000"/>
                    </a:srgbClr>
                  </a:outerShdw>
                </a:effectLst>
                <a:latin typeface="+mj-lt"/>
                <a:ea typeface="+mj-ea"/>
                <a:cs typeface="+mj-cs"/>
              </a:rPr>
              <a:t>Agenda</a:t>
            </a:r>
          </a:p>
        </p:txBody>
      </p:sp>
    </p:spTree>
    <p:extLst>
      <p:ext uri="{BB962C8B-B14F-4D97-AF65-F5344CB8AC3E}">
        <p14:creationId xmlns:p14="http://schemas.microsoft.com/office/powerpoint/2010/main" val="23053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0808"/>
            <a:ext cx="8229600" cy="3744416"/>
          </a:xfrm>
        </p:spPr>
        <p:txBody>
          <a:bodyPr>
            <a:normAutofit/>
          </a:bodyPr>
          <a:lstStyle/>
          <a:p>
            <a:r>
              <a:rPr lang="en-US" sz="1900" dirty="0" smtClean="0"/>
              <a:t>Tags</a:t>
            </a:r>
            <a:endParaRPr lang="en-US" sz="1900" dirty="0"/>
          </a:p>
          <a:p>
            <a:pPr lvl="1"/>
            <a:r>
              <a:rPr lang="en-US" sz="1900" dirty="0"/>
              <a:t># Lightweight tag</a:t>
            </a:r>
          </a:p>
          <a:p>
            <a:pPr lvl="1"/>
            <a:r>
              <a:rPr lang="en-US" sz="1900" dirty="0" err="1"/>
              <a:t>git</a:t>
            </a:r>
            <a:r>
              <a:rPr lang="en-US" sz="1900" dirty="0"/>
              <a:t> tag </a:t>
            </a:r>
            <a:r>
              <a:rPr lang="en-US" sz="1900" b="1" dirty="0" err="1"/>
              <a:t>my_lightweight_tag</a:t>
            </a:r>
            <a:endParaRPr lang="en-US" sz="1900" b="1" dirty="0"/>
          </a:p>
          <a:p>
            <a:pPr lvl="1"/>
            <a:endParaRPr lang="en-US" sz="1900" dirty="0"/>
          </a:p>
          <a:p>
            <a:pPr lvl="1"/>
            <a:r>
              <a:rPr lang="en-US" sz="1900" dirty="0"/>
              <a:t># Annotated tag</a:t>
            </a:r>
          </a:p>
          <a:p>
            <a:pPr lvl="1"/>
            <a:r>
              <a:rPr lang="en-US" sz="1900" dirty="0" err="1"/>
              <a:t>git</a:t>
            </a:r>
            <a:r>
              <a:rPr lang="en-US" sz="1900" dirty="0"/>
              <a:t> tag -a v1.0 -m ‘Version 1.0’</a:t>
            </a:r>
          </a:p>
          <a:p>
            <a:pPr lvl="1"/>
            <a:r>
              <a:rPr lang="en-US" sz="1900" dirty="0" err="1"/>
              <a:t>git</a:t>
            </a:r>
            <a:r>
              <a:rPr lang="en-US" sz="1900" dirty="0"/>
              <a:t> </a:t>
            </a:r>
            <a:r>
              <a:rPr lang="en-US" sz="1900" dirty="0" smtClean="0"/>
              <a:t>tag</a:t>
            </a:r>
            <a:endParaRPr lang="en-US" sz="1900" dirty="0"/>
          </a:p>
          <a:p>
            <a:pPr lvl="1"/>
            <a:r>
              <a:rPr lang="en-US" sz="1900" dirty="0" err="1"/>
              <a:t>git</a:t>
            </a:r>
            <a:r>
              <a:rPr lang="en-US" sz="1900" dirty="0"/>
              <a:t> push origin </a:t>
            </a:r>
            <a:r>
              <a:rPr lang="en-US" sz="1900" dirty="0" smtClean="0"/>
              <a:t>–tags</a:t>
            </a:r>
          </a:p>
          <a:p>
            <a:pPr lvl="1"/>
            <a:endParaRPr lang="en-US" sz="1900" dirty="0" smtClean="0"/>
          </a:p>
          <a:p>
            <a:r>
              <a:rPr lang="en-US" sz="1900" dirty="0" smtClean="0"/>
              <a:t>List </a:t>
            </a:r>
            <a:r>
              <a:rPr lang="en-US" sz="1900" dirty="0"/>
              <a:t>both remote-tracking branches and local branches.</a:t>
            </a:r>
            <a:endParaRPr lang="en-US" sz="1900" dirty="0" smtClean="0"/>
          </a:p>
          <a:p>
            <a:pPr lvl="1"/>
            <a:r>
              <a:rPr lang="en-US" sz="1900" dirty="0" err="1"/>
              <a:t>git</a:t>
            </a:r>
            <a:r>
              <a:rPr lang="en-US" sz="1900" dirty="0"/>
              <a:t> branch -a</a:t>
            </a:r>
          </a:p>
        </p:txBody>
      </p:sp>
      <p:sp>
        <p:nvSpPr>
          <p:cNvPr id="2" name="Title 1"/>
          <p:cNvSpPr>
            <a:spLocks noGrp="1"/>
          </p:cNvSpPr>
          <p:nvPr>
            <p:ph type="title"/>
          </p:nvPr>
        </p:nvSpPr>
        <p:spPr/>
        <p:txBody>
          <a:bodyPr>
            <a:normAutofit fontScale="90000"/>
          </a:bodyPr>
          <a:lstStyle/>
          <a:p>
            <a:r>
              <a:rPr lang="en-US" sz="5400" dirty="0" err="1"/>
              <a:t>GitLab</a:t>
            </a:r>
            <a:r>
              <a:rPr lang="en-US" sz="5400" dirty="0"/>
              <a:t> Basics</a:t>
            </a:r>
            <a:r>
              <a:rPr lang="th-TH" sz="5400" dirty="0"/>
              <a:t> </a:t>
            </a:r>
            <a:r>
              <a:rPr lang="en-US" sz="5400" dirty="0"/>
              <a:t>:</a:t>
            </a:r>
            <a:r>
              <a:rPr lang="th-TH" sz="5400" dirty="0"/>
              <a:t/>
            </a:r>
            <a:br>
              <a:rPr lang="th-TH" sz="5400" dirty="0"/>
            </a:br>
            <a:r>
              <a:rPr lang="en-US" sz="4000" dirty="0"/>
              <a:t>Using </a:t>
            </a:r>
            <a:r>
              <a:rPr lang="en-US" sz="4000" dirty="0" err="1"/>
              <a:t>Git</a:t>
            </a:r>
            <a:r>
              <a:rPr lang="en-US" sz="4000" dirty="0"/>
              <a:t> on the command line – </a:t>
            </a:r>
            <a:r>
              <a:rPr lang="en-US" sz="4000" dirty="0" smtClean="0"/>
              <a:t>5</a:t>
            </a:r>
          </a:p>
        </p:txBody>
      </p:sp>
    </p:spTree>
    <p:extLst>
      <p:ext uri="{BB962C8B-B14F-4D97-AF65-F5344CB8AC3E}">
        <p14:creationId xmlns:p14="http://schemas.microsoft.com/office/powerpoint/2010/main" val="427107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635" y="1916832"/>
            <a:ext cx="8229600" cy="2379720"/>
          </a:xfrm>
        </p:spPr>
        <p:txBody>
          <a:bodyPr>
            <a:normAutofit/>
          </a:bodyPr>
          <a:lstStyle/>
          <a:p>
            <a:r>
              <a:rPr lang="en-US" sz="2000" dirty="0" smtClean="0"/>
              <a:t>Fetch </a:t>
            </a:r>
            <a:r>
              <a:rPr lang="en-US" sz="2000" dirty="0"/>
              <a:t>all remotes.</a:t>
            </a:r>
            <a:endParaRPr lang="en-US" sz="1900" dirty="0" smtClean="0"/>
          </a:p>
          <a:p>
            <a:pPr lvl="1"/>
            <a:r>
              <a:rPr lang="en-US" sz="1900" dirty="0" err="1" smtClean="0"/>
              <a:t>git</a:t>
            </a:r>
            <a:r>
              <a:rPr lang="en-US" sz="1900" dirty="0" smtClean="0"/>
              <a:t> </a:t>
            </a:r>
            <a:r>
              <a:rPr lang="en-US" sz="1900" dirty="0"/>
              <a:t>fetch --all</a:t>
            </a:r>
            <a:endParaRPr lang="en-US" sz="1900" b="1" dirty="0" smtClean="0"/>
          </a:p>
          <a:p>
            <a:r>
              <a:rPr lang="en-US" sz="1900" dirty="0" smtClean="0"/>
              <a:t>Need </a:t>
            </a:r>
            <a:r>
              <a:rPr lang="en-US" sz="1900" dirty="0"/>
              <a:t>Help?</a:t>
            </a:r>
          </a:p>
          <a:p>
            <a:pPr lvl="1"/>
            <a:r>
              <a:rPr lang="en-US" sz="1900" dirty="0" err="1"/>
              <a:t>git</a:t>
            </a:r>
            <a:r>
              <a:rPr lang="en-US" sz="1900" dirty="0"/>
              <a:t> help </a:t>
            </a:r>
            <a:r>
              <a:rPr lang="en-US" sz="1900" b="1" dirty="0"/>
              <a:t>&lt;verb&gt;</a:t>
            </a:r>
          </a:p>
          <a:p>
            <a:pPr lvl="1"/>
            <a:r>
              <a:rPr lang="en-US" sz="1900" dirty="0" err="1"/>
              <a:t>git</a:t>
            </a:r>
            <a:r>
              <a:rPr lang="en-US" sz="1900" dirty="0"/>
              <a:t> </a:t>
            </a:r>
            <a:r>
              <a:rPr lang="en-US" sz="1900" b="1" dirty="0"/>
              <a:t>&lt;verb&gt; </a:t>
            </a:r>
            <a:r>
              <a:rPr lang="en-US" sz="1900" dirty="0"/>
              <a:t>--help</a:t>
            </a:r>
          </a:p>
          <a:p>
            <a:pPr lvl="1"/>
            <a:endParaRPr lang="en-US" sz="1900" dirty="0"/>
          </a:p>
          <a:p>
            <a:pPr lvl="1"/>
            <a:endParaRPr lang="en-US" sz="1900" dirty="0"/>
          </a:p>
        </p:txBody>
      </p:sp>
      <p:sp>
        <p:nvSpPr>
          <p:cNvPr id="2" name="Title 1"/>
          <p:cNvSpPr>
            <a:spLocks noGrp="1"/>
          </p:cNvSpPr>
          <p:nvPr>
            <p:ph type="title"/>
          </p:nvPr>
        </p:nvSpPr>
        <p:spPr>
          <a:xfrm>
            <a:off x="457200" y="274638"/>
            <a:ext cx="8686800" cy="1143000"/>
          </a:xfrm>
        </p:spPr>
        <p:txBody>
          <a:bodyPr>
            <a:normAutofit fontScale="90000"/>
          </a:bodyPr>
          <a:lstStyle/>
          <a:p>
            <a:r>
              <a:rPr lang="en-US" sz="6000" dirty="0" err="1"/>
              <a:t>GitLab</a:t>
            </a:r>
            <a:r>
              <a:rPr lang="en-US" sz="6000" dirty="0"/>
              <a:t> Basics</a:t>
            </a:r>
            <a:r>
              <a:rPr lang="th-TH" sz="6000" dirty="0"/>
              <a:t> </a:t>
            </a:r>
            <a:r>
              <a:rPr lang="en-US" sz="6000" dirty="0"/>
              <a:t>:</a:t>
            </a:r>
            <a:r>
              <a:rPr lang="th-TH" sz="6000" dirty="0"/>
              <a:t/>
            </a:r>
            <a:br>
              <a:rPr lang="th-TH" sz="6000" dirty="0"/>
            </a:br>
            <a:r>
              <a:rPr lang="en-US" sz="4000" dirty="0"/>
              <a:t>Using </a:t>
            </a:r>
            <a:r>
              <a:rPr lang="en-US" sz="4000" dirty="0" err="1"/>
              <a:t>Git</a:t>
            </a:r>
            <a:r>
              <a:rPr lang="en-US" sz="4000" dirty="0"/>
              <a:t> on the command line – </a:t>
            </a:r>
            <a:r>
              <a:rPr lang="en-US" sz="4000" dirty="0" smtClean="0"/>
              <a:t>6</a:t>
            </a:r>
            <a:endParaRPr lang="en-US" dirty="0" smtClean="0"/>
          </a:p>
        </p:txBody>
      </p:sp>
    </p:spTree>
    <p:extLst>
      <p:ext uri="{BB962C8B-B14F-4D97-AF65-F5344CB8AC3E}">
        <p14:creationId xmlns:p14="http://schemas.microsoft.com/office/powerpoint/2010/main" val="8422784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 Structure</a:t>
            </a:r>
            <a:endParaRPr lang="en-US" dirty="0"/>
          </a:p>
        </p:txBody>
      </p:sp>
      <p:sp>
        <p:nvSpPr>
          <p:cNvPr id="4" name="Rectangle 3"/>
          <p:cNvSpPr/>
          <p:nvPr/>
        </p:nvSpPr>
        <p:spPr>
          <a:xfrm>
            <a:off x="611560" y="1777153"/>
            <a:ext cx="1944216" cy="1003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Group </a:t>
            </a:r>
            <a:r>
              <a:rPr lang="en-US" sz="2000" dirty="0"/>
              <a:t>N</a:t>
            </a:r>
            <a:r>
              <a:rPr lang="en-US" sz="2000" dirty="0" smtClean="0"/>
              <a:t>ame</a:t>
            </a:r>
            <a:endParaRPr lang="en-US" sz="2000" dirty="0"/>
          </a:p>
        </p:txBody>
      </p:sp>
      <p:sp>
        <p:nvSpPr>
          <p:cNvPr id="5" name="Rectangle 4"/>
          <p:cNvSpPr/>
          <p:nvPr/>
        </p:nvSpPr>
        <p:spPr>
          <a:xfrm>
            <a:off x="2051720" y="3021673"/>
            <a:ext cx="1944216" cy="100325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Project Name</a:t>
            </a:r>
            <a:endParaRPr lang="en-US" sz="2000" dirty="0"/>
          </a:p>
        </p:txBody>
      </p:sp>
      <p:cxnSp>
        <p:nvCxnSpPr>
          <p:cNvPr id="7" name="Elbow Connector 6"/>
          <p:cNvCxnSpPr>
            <a:stCxn id="4" idx="2"/>
            <a:endCxn id="5" idx="1"/>
          </p:cNvCxnSpPr>
          <p:nvPr/>
        </p:nvCxnSpPr>
        <p:spPr>
          <a:xfrm rot="16200000" flipH="1">
            <a:off x="1446247" y="2917824"/>
            <a:ext cx="742895" cy="4680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27784" y="1918573"/>
            <a:ext cx="5235117" cy="646331"/>
          </a:xfrm>
          <a:prstGeom prst="rect">
            <a:avLst/>
          </a:prstGeom>
          <a:noFill/>
        </p:spPr>
        <p:txBody>
          <a:bodyPr wrap="square" rtlCol="0">
            <a:spAutoFit/>
          </a:bodyPr>
          <a:lstStyle/>
          <a:p>
            <a:r>
              <a:rPr lang="en-US" dirty="0" smtClean="0"/>
              <a:t>Created by : System Admin </a:t>
            </a:r>
          </a:p>
          <a:p>
            <a:r>
              <a:rPr lang="en-US" dirty="0"/>
              <a:t>a</a:t>
            </a:r>
            <a:r>
              <a:rPr lang="en-US" dirty="0" smtClean="0"/>
              <a:t>nd Assign Owner or Master role in group</a:t>
            </a:r>
            <a:endParaRPr lang="en-US" dirty="0"/>
          </a:p>
        </p:txBody>
      </p:sp>
      <p:sp>
        <p:nvSpPr>
          <p:cNvPr id="11" name="TextBox 10"/>
          <p:cNvSpPr txBox="1"/>
          <p:nvPr/>
        </p:nvSpPr>
        <p:spPr>
          <a:xfrm>
            <a:off x="4067944" y="3338632"/>
            <a:ext cx="3960441" cy="369332"/>
          </a:xfrm>
          <a:prstGeom prst="rect">
            <a:avLst/>
          </a:prstGeom>
          <a:noFill/>
        </p:spPr>
        <p:txBody>
          <a:bodyPr wrap="square" rtlCol="0">
            <a:spAutoFit/>
          </a:bodyPr>
          <a:lstStyle/>
          <a:p>
            <a:r>
              <a:rPr lang="en-US" dirty="0" smtClean="0"/>
              <a:t>Created by : Owner or Master role</a:t>
            </a:r>
            <a:endParaRPr lang="en-US" dirty="0"/>
          </a:p>
        </p:txBody>
      </p:sp>
      <p:cxnSp>
        <p:nvCxnSpPr>
          <p:cNvPr id="20" name="Elbow Connector 19"/>
          <p:cNvCxnSpPr>
            <a:stCxn id="5" idx="2"/>
            <a:endCxn id="36" idx="1"/>
          </p:cNvCxnSpPr>
          <p:nvPr/>
        </p:nvCxnSpPr>
        <p:spPr>
          <a:xfrm rot="16200000" flipH="1">
            <a:off x="2762512" y="4286239"/>
            <a:ext cx="846668" cy="3240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652120" y="4674622"/>
            <a:ext cx="3419872" cy="338554"/>
          </a:xfrm>
          <a:prstGeom prst="rect">
            <a:avLst/>
          </a:prstGeom>
          <a:noFill/>
        </p:spPr>
        <p:txBody>
          <a:bodyPr wrap="square" rtlCol="0">
            <a:spAutoFit/>
          </a:bodyPr>
          <a:lstStyle/>
          <a:p>
            <a:r>
              <a:rPr lang="en-US" sz="1600" dirty="0" smtClean="0"/>
              <a:t>Assigned by : Owner or Master</a:t>
            </a:r>
            <a:endParaRPr lang="en-US" sz="1600" dirty="0"/>
          </a:p>
        </p:txBody>
      </p:sp>
      <p:sp>
        <p:nvSpPr>
          <p:cNvPr id="36" name="Rectangle 35"/>
          <p:cNvSpPr/>
          <p:nvPr/>
        </p:nvSpPr>
        <p:spPr>
          <a:xfrm>
            <a:off x="3347864" y="4369966"/>
            <a:ext cx="2178242" cy="100325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Member </a:t>
            </a:r>
            <a:r>
              <a:rPr lang="en-US" sz="2000" dirty="0" smtClean="0"/>
              <a:t>1</a:t>
            </a:r>
            <a:endParaRPr lang="en-US" sz="2000" dirty="0"/>
          </a:p>
          <a:p>
            <a:r>
              <a:rPr lang="en-US" sz="2000" dirty="0"/>
              <a:t>Member </a:t>
            </a:r>
            <a:r>
              <a:rPr lang="en-US" sz="2000" dirty="0" smtClean="0"/>
              <a:t>2</a:t>
            </a:r>
            <a:endParaRPr lang="en-US" sz="2000" dirty="0"/>
          </a:p>
        </p:txBody>
      </p:sp>
    </p:spTree>
    <p:extLst>
      <p:ext uri="{BB962C8B-B14F-4D97-AF65-F5344CB8AC3E}">
        <p14:creationId xmlns:p14="http://schemas.microsoft.com/office/powerpoint/2010/main" val="1351235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4755984"/>
          </a:xfrm>
        </p:spPr>
        <p:txBody>
          <a:bodyPr>
            <a:normAutofit/>
          </a:bodyPr>
          <a:lstStyle/>
          <a:p>
            <a:pPr marL="0" indent="0">
              <a:buNone/>
            </a:pPr>
            <a:r>
              <a:rPr lang="en-US" sz="2000" b="1" dirty="0" smtClean="0"/>
              <a:t>How </a:t>
            </a:r>
            <a:r>
              <a:rPr lang="en-US" sz="2000" b="1" dirty="0"/>
              <a:t>to create a group in </a:t>
            </a:r>
            <a:r>
              <a:rPr lang="en-US" sz="2000" b="1" dirty="0" err="1" smtClean="0"/>
              <a:t>Gitlab</a:t>
            </a:r>
            <a:endParaRPr lang="en-US" sz="2000" b="1" dirty="0"/>
          </a:p>
          <a:p>
            <a:r>
              <a:rPr lang="en-US" sz="1900" dirty="0"/>
              <a:t>Your projects in </a:t>
            </a:r>
            <a:r>
              <a:rPr lang="en-US" sz="1900" dirty="0" err="1"/>
              <a:t>GitLab</a:t>
            </a:r>
            <a:r>
              <a:rPr lang="en-US" sz="1900" dirty="0"/>
              <a:t> can be organized in 2 different ways</a:t>
            </a:r>
            <a:r>
              <a:rPr lang="en-US" sz="1900" dirty="0" smtClean="0"/>
              <a:t>: under </a:t>
            </a:r>
            <a:r>
              <a:rPr lang="en-US" sz="1900" dirty="0"/>
              <a:t>your own namespace for single projects, such as your-name/project-1 </a:t>
            </a:r>
            <a:r>
              <a:rPr lang="en-US" sz="1900" dirty="0" smtClean="0"/>
              <a:t>or under </a:t>
            </a:r>
            <a:r>
              <a:rPr lang="en-US" sz="1900" dirty="0"/>
              <a:t>groups</a:t>
            </a:r>
            <a:r>
              <a:rPr lang="en-US" sz="1900" dirty="0" smtClean="0"/>
              <a:t>. If </a:t>
            </a:r>
            <a:r>
              <a:rPr lang="en-US" sz="1900" dirty="0"/>
              <a:t>you organize your projects under a group, it works like a folder. You </a:t>
            </a:r>
            <a:r>
              <a:rPr lang="en-US" sz="1900" dirty="0" smtClean="0"/>
              <a:t>can manage </a:t>
            </a:r>
            <a:r>
              <a:rPr lang="en-US" sz="1900" dirty="0"/>
              <a:t>your group members' permissions and access to the projects</a:t>
            </a:r>
            <a:r>
              <a:rPr lang="en-US" sz="1900" dirty="0" smtClean="0"/>
              <a:t>.</a:t>
            </a:r>
          </a:p>
          <a:p>
            <a:r>
              <a:rPr lang="en-US" sz="1900" dirty="0"/>
              <a:t>To create a group</a:t>
            </a:r>
            <a:r>
              <a:rPr lang="en-US" sz="1900" dirty="0" smtClean="0"/>
              <a:t>:</a:t>
            </a:r>
          </a:p>
          <a:p>
            <a:pPr lvl="1"/>
            <a:r>
              <a:rPr lang="en-US" sz="1900" dirty="0" smtClean="0"/>
              <a:t>1. Expand </a:t>
            </a:r>
            <a:r>
              <a:rPr lang="en-US" sz="1900" dirty="0"/>
              <a:t>the </a:t>
            </a:r>
            <a:r>
              <a:rPr lang="en-US" sz="1900" dirty="0" smtClean="0"/>
              <a:t>top </a:t>
            </a:r>
            <a:r>
              <a:rPr lang="en-US" sz="1900" dirty="0"/>
              <a:t>left sidebar by clicking the three bars at the upper left </a:t>
            </a:r>
            <a:r>
              <a:rPr lang="en-US" sz="1900" dirty="0" smtClean="0"/>
              <a:t>corner and </a:t>
            </a:r>
            <a:r>
              <a:rPr lang="en-US" sz="1900" dirty="0"/>
              <a:t>then navigate to Groups</a:t>
            </a:r>
            <a:r>
              <a:rPr lang="en-US" sz="1900" dirty="0" smtClean="0"/>
              <a:t>.</a:t>
            </a:r>
          </a:p>
          <a:p>
            <a:pPr lvl="1"/>
            <a:endParaRPr lang="en-US" sz="1900" dirty="0" smtClean="0"/>
          </a:p>
          <a:p>
            <a:pPr lvl="1"/>
            <a:endParaRPr lang="en-US" sz="1600" dirty="0" smtClean="0"/>
          </a:p>
          <a:p>
            <a:endParaRPr lang="en-US" sz="2000" b="1" dirty="0" smtClean="0"/>
          </a:p>
          <a:p>
            <a:pPr marL="0" indent="0">
              <a:buNone/>
            </a:pPr>
            <a:endParaRPr lang="en-US" sz="2000" b="1" dirty="0" smtClean="0"/>
          </a:p>
        </p:txBody>
      </p:sp>
      <p:sp>
        <p:nvSpPr>
          <p:cNvPr id="2" name="Title 1"/>
          <p:cNvSpPr>
            <a:spLocks noGrp="1"/>
          </p:cNvSpPr>
          <p:nvPr>
            <p:ph type="title"/>
          </p:nvPr>
        </p:nvSpPr>
        <p:spPr>
          <a:xfrm>
            <a:off x="457200" y="0"/>
            <a:ext cx="8229600" cy="836712"/>
          </a:xfrm>
        </p:spPr>
        <p:txBody>
          <a:bodyPr>
            <a:normAutofit/>
          </a:bodyPr>
          <a:lstStyle/>
          <a:p>
            <a:pPr algn="l"/>
            <a:r>
              <a:rPr lang="en-US" dirty="0" err="1" smtClean="0"/>
              <a:t>Gitlab</a:t>
            </a:r>
            <a:r>
              <a:rPr lang="en-US" dirty="0" smtClean="0"/>
              <a:t> Basics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645024"/>
            <a:ext cx="1872209" cy="234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7613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985" y="1196752"/>
            <a:ext cx="8229600" cy="4755984"/>
          </a:xfrm>
        </p:spPr>
        <p:txBody>
          <a:bodyPr>
            <a:normAutofit/>
          </a:bodyPr>
          <a:lstStyle/>
          <a:p>
            <a:pPr marL="0" indent="0">
              <a:buNone/>
            </a:pPr>
            <a:r>
              <a:rPr lang="en-US" sz="2000" b="1" dirty="0" smtClean="0"/>
              <a:t>How </a:t>
            </a:r>
            <a:r>
              <a:rPr lang="en-US" sz="2000" b="1" dirty="0"/>
              <a:t>to create a group in </a:t>
            </a:r>
            <a:r>
              <a:rPr lang="en-US" sz="2000" b="1" dirty="0" err="1"/>
              <a:t>GitLab</a:t>
            </a:r>
            <a:endParaRPr lang="en-US" sz="2000" b="1" dirty="0"/>
          </a:p>
          <a:p>
            <a:r>
              <a:rPr lang="en-US" sz="1900" dirty="0" smtClean="0"/>
              <a:t>To create a group:</a:t>
            </a:r>
          </a:p>
          <a:p>
            <a:pPr lvl="1"/>
            <a:r>
              <a:rPr lang="en-US" sz="1900" dirty="0" smtClean="0"/>
              <a:t>2. </a:t>
            </a:r>
            <a:r>
              <a:rPr lang="en-US" sz="1900" dirty="0"/>
              <a:t>Once in your groups dashboard, click on New group.</a:t>
            </a:r>
            <a:endParaRPr lang="en-US" sz="1900" dirty="0" smtClean="0"/>
          </a:p>
          <a:p>
            <a:pPr lvl="1"/>
            <a:endParaRPr lang="en-US" sz="1600" dirty="0" smtClean="0"/>
          </a:p>
          <a:p>
            <a:endParaRPr lang="en-US" sz="2000" b="1" dirty="0" smtClean="0"/>
          </a:p>
          <a:p>
            <a:pPr marL="0" indent="0">
              <a:buNone/>
            </a:pPr>
            <a:endParaRPr lang="en-US" sz="2000" b="1" dirty="0" smtClean="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200543"/>
            <a:ext cx="6336704" cy="4499060"/>
          </a:xfrm>
          <a:prstGeom prst="rect">
            <a:avLst/>
          </a:prstGeom>
        </p:spPr>
      </p:pic>
    </p:spTree>
    <p:extLst>
      <p:ext uri="{BB962C8B-B14F-4D97-AF65-F5344CB8AC3E}">
        <p14:creationId xmlns:p14="http://schemas.microsoft.com/office/powerpoint/2010/main" val="22610826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985" y="1196752"/>
            <a:ext cx="8229600" cy="4755984"/>
          </a:xfrm>
        </p:spPr>
        <p:txBody>
          <a:bodyPr>
            <a:normAutofit lnSpcReduction="10000"/>
          </a:bodyPr>
          <a:lstStyle/>
          <a:p>
            <a:pPr marL="0" indent="0">
              <a:buNone/>
            </a:pPr>
            <a:r>
              <a:rPr lang="en-US" sz="2000" b="1" dirty="0" smtClean="0"/>
              <a:t>How </a:t>
            </a:r>
            <a:r>
              <a:rPr lang="en-US" sz="2000" b="1" dirty="0"/>
              <a:t>to create a group in </a:t>
            </a:r>
            <a:r>
              <a:rPr lang="en-US" sz="2000" b="1" dirty="0" err="1"/>
              <a:t>GitLab</a:t>
            </a:r>
            <a:endParaRPr lang="en-US" sz="2000" b="1" dirty="0"/>
          </a:p>
          <a:p>
            <a:r>
              <a:rPr lang="en-US" sz="1900" dirty="0" smtClean="0"/>
              <a:t>To create a group:</a:t>
            </a:r>
          </a:p>
          <a:p>
            <a:pPr lvl="1"/>
            <a:r>
              <a:rPr lang="en-US" sz="1900" dirty="0" smtClean="0"/>
              <a:t>3. Fill </a:t>
            </a:r>
            <a:r>
              <a:rPr lang="en-US" sz="1900" dirty="0"/>
              <a:t>out the needed information</a:t>
            </a:r>
            <a:r>
              <a:rPr lang="en-US" sz="1900" dirty="0" smtClean="0"/>
              <a:t>:</a:t>
            </a:r>
          </a:p>
          <a:p>
            <a:pPr lvl="2"/>
            <a:r>
              <a:rPr lang="en-US" sz="1900" dirty="0"/>
              <a:t>Set the "Group path" which will be the namespace under which your </a:t>
            </a:r>
            <a:r>
              <a:rPr lang="en-US" sz="1900" dirty="0" smtClean="0"/>
              <a:t>projects</a:t>
            </a:r>
            <a:r>
              <a:rPr lang="th-TH" sz="1900" dirty="0" smtClean="0"/>
              <a:t> </a:t>
            </a:r>
            <a:r>
              <a:rPr lang="en-US" sz="1900" dirty="0" smtClean="0"/>
              <a:t>will </a:t>
            </a:r>
            <a:r>
              <a:rPr lang="en-US" sz="1900" dirty="0"/>
              <a:t>be hosted (path can contain only letters, digits, underscores, </a:t>
            </a:r>
            <a:r>
              <a:rPr lang="en-US" sz="1900" dirty="0" smtClean="0"/>
              <a:t>dashes</a:t>
            </a:r>
            <a:r>
              <a:rPr lang="th-TH" sz="1900" dirty="0" smtClean="0"/>
              <a:t> </a:t>
            </a:r>
            <a:r>
              <a:rPr lang="en-US" sz="1900" dirty="0" smtClean="0"/>
              <a:t>and </a:t>
            </a:r>
            <a:r>
              <a:rPr lang="en-US" sz="1900" dirty="0"/>
              <a:t>dots; it cannot start with dashes or end in dot</a:t>
            </a:r>
            <a:r>
              <a:rPr lang="en-US" sz="1900" dirty="0" smtClean="0"/>
              <a:t>).</a:t>
            </a:r>
          </a:p>
          <a:p>
            <a:pPr lvl="2"/>
            <a:r>
              <a:rPr lang="en-US" sz="1900" dirty="0"/>
              <a:t>The "Group name" will populate with the path.  Optionally, you can </a:t>
            </a:r>
            <a:r>
              <a:rPr lang="en-US" sz="1900" dirty="0" smtClean="0"/>
              <a:t>change</a:t>
            </a:r>
            <a:r>
              <a:rPr lang="th-TH" sz="1900" dirty="0" smtClean="0"/>
              <a:t> </a:t>
            </a:r>
            <a:r>
              <a:rPr lang="en-US" sz="1900" dirty="0" smtClean="0"/>
              <a:t>it</a:t>
            </a:r>
            <a:r>
              <a:rPr lang="en-US" sz="1900" dirty="0"/>
              <a:t>.  This is the name that will display in the group views</a:t>
            </a:r>
            <a:r>
              <a:rPr lang="en-US" sz="1900" dirty="0" smtClean="0"/>
              <a:t>.</a:t>
            </a:r>
          </a:p>
          <a:p>
            <a:pPr lvl="2"/>
            <a:r>
              <a:rPr lang="en-US" sz="1900" dirty="0"/>
              <a:t>Optionally, you can add a description so that others can briefly </a:t>
            </a:r>
            <a:r>
              <a:rPr lang="en-US" sz="1900" dirty="0" smtClean="0"/>
              <a:t>understand</a:t>
            </a:r>
            <a:r>
              <a:rPr lang="th-TH" sz="1900" dirty="0" smtClean="0"/>
              <a:t> </a:t>
            </a:r>
            <a:r>
              <a:rPr lang="en-US" sz="1900" dirty="0" smtClean="0"/>
              <a:t>what </a:t>
            </a:r>
            <a:r>
              <a:rPr lang="en-US" sz="1900" dirty="0"/>
              <a:t>this group is about</a:t>
            </a:r>
            <a:r>
              <a:rPr lang="en-US" sz="1900" dirty="0" smtClean="0"/>
              <a:t>.</a:t>
            </a:r>
          </a:p>
          <a:p>
            <a:pPr lvl="2"/>
            <a:r>
              <a:rPr lang="en-US" sz="1900" dirty="0"/>
              <a:t>Optionally, choose and avatar for your project</a:t>
            </a:r>
            <a:r>
              <a:rPr lang="en-US" sz="1900" dirty="0" smtClean="0"/>
              <a:t>.</a:t>
            </a:r>
          </a:p>
          <a:p>
            <a:pPr lvl="2"/>
            <a:r>
              <a:rPr lang="en-US" sz="1900" dirty="0"/>
              <a:t>Choose the visibility level</a:t>
            </a:r>
            <a:r>
              <a:rPr lang="en-US" sz="1900" dirty="0" smtClean="0"/>
              <a:t>.</a:t>
            </a:r>
          </a:p>
          <a:p>
            <a:pPr lvl="1"/>
            <a:r>
              <a:rPr lang="en-US" sz="1900" dirty="0"/>
              <a:t>4. Finally, click the Create group button.</a:t>
            </a:r>
            <a:endParaRPr lang="en-US" sz="1900" dirty="0" smtClean="0"/>
          </a:p>
          <a:p>
            <a:endParaRPr lang="en-US" sz="2000" b="1" dirty="0" smtClean="0"/>
          </a:p>
          <a:p>
            <a:pPr marL="0" indent="0">
              <a:buNone/>
            </a:pPr>
            <a:endParaRPr lang="en-US" sz="2000" b="1" dirty="0" smtClean="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spTree>
    <p:extLst>
      <p:ext uri="{BB962C8B-B14F-4D97-AF65-F5344CB8AC3E}">
        <p14:creationId xmlns:p14="http://schemas.microsoft.com/office/powerpoint/2010/main" val="40771230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985" y="1196752"/>
            <a:ext cx="8229600" cy="4755984"/>
          </a:xfrm>
        </p:spPr>
        <p:txBody>
          <a:bodyPr>
            <a:normAutofit/>
          </a:bodyPr>
          <a:lstStyle/>
          <a:p>
            <a:pPr marL="0" indent="0">
              <a:buNone/>
            </a:pPr>
            <a:r>
              <a:rPr lang="en-US" sz="2000" b="1" dirty="0" smtClean="0"/>
              <a:t>Add </a:t>
            </a:r>
            <a:r>
              <a:rPr lang="en-US" sz="2000" b="1" dirty="0"/>
              <a:t>a new project to a group</a:t>
            </a:r>
            <a:endParaRPr lang="en-US" sz="2000" b="1" dirty="0" smtClean="0"/>
          </a:p>
          <a:p>
            <a:r>
              <a:rPr lang="en-US" sz="1900" dirty="0" smtClean="0"/>
              <a:t>There </a:t>
            </a:r>
            <a:r>
              <a:rPr lang="en-US" sz="1900" dirty="0"/>
              <a:t>are 2 different ways to add a new project to a group:</a:t>
            </a:r>
            <a:endParaRPr lang="en-US" sz="1900" dirty="0" smtClean="0"/>
          </a:p>
          <a:p>
            <a:pPr lvl="1"/>
            <a:r>
              <a:rPr lang="en-US" sz="1900" dirty="0" smtClean="0"/>
              <a:t>Select </a:t>
            </a:r>
            <a:r>
              <a:rPr lang="en-US" sz="1900" dirty="0"/>
              <a:t>a group and then click on the New project button</a:t>
            </a:r>
            <a:r>
              <a:rPr lang="en-US" sz="1900" dirty="0" smtClean="0"/>
              <a:t>.</a:t>
            </a:r>
          </a:p>
          <a:p>
            <a:pPr marL="109728" indent="0">
              <a:buNone/>
            </a:pPr>
            <a:endParaRPr lang="en-US" sz="2000" b="1" dirty="0" smtClean="0"/>
          </a:p>
          <a:p>
            <a:pPr marL="0" indent="0">
              <a:buNone/>
            </a:pPr>
            <a:endParaRPr lang="en-US" sz="2000" b="1" dirty="0" smtClean="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464" y="2717279"/>
            <a:ext cx="5305425" cy="1647825"/>
          </a:xfrm>
          <a:prstGeom prst="rect">
            <a:avLst/>
          </a:prstGeom>
        </p:spPr>
      </p:pic>
    </p:spTree>
    <p:extLst>
      <p:ext uri="{BB962C8B-B14F-4D97-AF65-F5344CB8AC3E}">
        <p14:creationId xmlns:p14="http://schemas.microsoft.com/office/powerpoint/2010/main" val="13374035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985" y="1196752"/>
            <a:ext cx="8229600" cy="4755984"/>
          </a:xfrm>
        </p:spPr>
        <p:txBody>
          <a:bodyPr>
            <a:normAutofit/>
          </a:bodyPr>
          <a:lstStyle/>
          <a:p>
            <a:pPr marL="0" indent="0">
              <a:buNone/>
            </a:pPr>
            <a:r>
              <a:rPr lang="en-US" sz="2000" b="1" dirty="0" smtClean="0"/>
              <a:t>Add </a:t>
            </a:r>
            <a:r>
              <a:rPr lang="en-US" sz="2000" b="1" dirty="0"/>
              <a:t>a new project to a group</a:t>
            </a:r>
            <a:endParaRPr lang="en-US" sz="2000" b="1" dirty="0" smtClean="0"/>
          </a:p>
          <a:p>
            <a:pPr lvl="1"/>
            <a:r>
              <a:rPr lang="en-US" sz="1900" dirty="0" smtClean="0"/>
              <a:t>While </a:t>
            </a:r>
            <a:r>
              <a:rPr lang="en-US" sz="1900" dirty="0"/>
              <a:t>you are creating a project, select a group </a:t>
            </a:r>
            <a:r>
              <a:rPr lang="en-US" sz="1900" dirty="0" smtClean="0"/>
              <a:t>namespace you've </a:t>
            </a:r>
            <a:r>
              <a:rPr lang="en-US" sz="1900" dirty="0"/>
              <a:t>already created from the dropdown menu.</a:t>
            </a:r>
            <a:endParaRPr lang="en-US" sz="1900" dirty="0" smtClean="0"/>
          </a:p>
          <a:p>
            <a:pPr marL="109728" indent="0">
              <a:buNone/>
            </a:pPr>
            <a:endParaRPr lang="en-US" sz="2000" b="1" dirty="0" smtClean="0"/>
          </a:p>
          <a:p>
            <a:pPr marL="0" indent="0">
              <a:buNone/>
            </a:pPr>
            <a:endParaRPr lang="en-US" sz="2000" b="1" dirty="0" smtClean="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2426171"/>
            <a:ext cx="2657475" cy="3667125"/>
          </a:xfrm>
          <a:prstGeom prst="rect">
            <a:avLst/>
          </a:prstGeom>
        </p:spPr>
      </p:pic>
    </p:spTree>
    <p:extLst>
      <p:ext uri="{BB962C8B-B14F-4D97-AF65-F5344CB8AC3E}">
        <p14:creationId xmlns:p14="http://schemas.microsoft.com/office/powerpoint/2010/main" val="2763312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0" indent="0">
              <a:buNone/>
            </a:pPr>
            <a:r>
              <a:rPr lang="en-US" sz="2000" b="1" dirty="0" smtClean="0"/>
              <a:t>How </a:t>
            </a:r>
            <a:r>
              <a:rPr lang="en-US" sz="2000" b="1" dirty="0"/>
              <a:t>to create a project in </a:t>
            </a:r>
            <a:r>
              <a:rPr lang="en-US" sz="2000" b="1" dirty="0" err="1"/>
              <a:t>GitLab</a:t>
            </a:r>
            <a:endParaRPr lang="en-US" sz="2000" b="1" dirty="0" smtClean="0"/>
          </a:p>
          <a:p>
            <a:r>
              <a:rPr lang="en-US" sz="1900" dirty="0" smtClean="0"/>
              <a:t>1. In </a:t>
            </a:r>
            <a:r>
              <a:rPr lang="en-US" sz="1900" dirty="0"/>
              <a:t>your dashboard, click the green New project button or use the </a:t>
            </a:r>
            <a:r>
              <a:rPr lang="en-US" sz="1900" dirty="0" smtClean="0"/>
              <a:t>plus</a:t>
            </a:r>
            <a:r>
              <a:rPr lang="th-TH" sz="1900" smtClean="0"/>
              <a:t> </a:t>
            </a:r>
            <a:r>
              <a:rPr lang="en-US" sz="1900" smtClean="0"/>
              <a:t>icon </a:t>
            </a:r>
            <a:r>
              <a:rPr lang="en-US" sz="1900" dirty="0" smtClean="0"/>
              <a:t>in </a:t>
            </a:r>
            <a:r>
              <a:rPr lang="en-US" sz="1900" dirty="0"/>
              <a:t>the upper right corner of the navigation bar</a:t>
            </a:r>
            <a:r>
              <a:rPr lang="en-US" sz="1900" dirty="0" smtClean="0"/>
              <a:t>.</a:t>
            </a:r>
          </a:p>
          <a:p>
            <a:endParaRPr lang="en-US" sz="2000" b="1" dirty="0" smtClean="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537" y="2919412"/>
            <a:ext cx="2828925" cy="1019175"/>
          </a:xfrm>
          <a:prstGeom prst="rect">
            <a:avLst/>
          </a:prstGeom>
        </p:spPr>
      </p:pic>
    </p:spTree>
    <p:extLst>
      <p:ext uri="{BB962C8B-B14F-4D97-AF65-F5344CB8AC3E}">
        <p14:creationId xmlns:p14="http://schemas.microsoft.com/office/powerpoint/2010/main" val="28398897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0" indent="0">
              <a:buNone/>
            </a:pPr>
            <a:r>
              <a:rPr lang="en-US" sz="2000" b="1" dirty="0" smtClean="0"/>
              <a:t>How </a:t>
            </a:r>
            <a:r>
              <a:rPr lang="en-US" sz="2000" b="1" dirty="0"/>
              <a:t>to create a project in </a:t>
            </a:r>
            <a:r>
              <a:rPr lang="en-US" sz="2000" b="1" dirty="0" err="1"/>
              <a:t>GitLab</a:t>
            </a:r>
            <a:endParaRPr lang="en-US" sz="2000" b="1" dirty="0" smtClean="0"/>
          </a:p>
          <a:p>
            <a:r>
              <a:rPr lang="en-US" sz="1900" dirty="0" smtClean="0"/>
              <a:t>2. This </a:t>
            </a:r>
            <a:r>
              <a:rPr lang="en-US" sz="1900" dirty="0"/>
              <a:t>opens the New project </a:t>
            </a:r>
            <a:r>
              <a:rPr lang="en-US" sz="1900" dirty="0" smtClean="0"/>
              <a:t>page.</a:t>
            </a:r>
          </a:p>
          <a:p>
            <a:endParaRPr lang="en-US" sz="2000" b="1" dirty="0" smtClean="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287844"/>
            <a:ext cx="8356520" cy="3744416"/>
          </a:xfrm>
          <a:prstGeom prst="rect">
            <a:avLst/>
          </a:prstGeom>
        </p:spPr>
      </p:pic>
    </p:spTree>
    <p:extLst>
      <p:ext uri="{BB962C8B-B14F-4D97-AF65-F5344CB8AC3E}">
        <p14:creationId xmlns:p14="http://schemas.microsoft.com/office/powerpoint/2010/main" val="2763714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539552" y="2132856"/>
            <a:ext cx="8018968" cy="1077218"/>
          </a:xfrm>
          <a:prstGeom prst="rect">
            <a:avLst/>
          </a:prstGeom>
          <a:noFill/>
          <a:ln w="9525">
            <a:solidFill>
              <a:srgbClr val="FFFFFF">
                <a:lumMod val="95000"/>
              </a:srgbClr>
            </a:solidFill>
            <a:miter lim="800000"/>
            <a:headEnd/>
            <a:tailEnd/>
          </a:ln>
        </p:spPr>
        <p:txBody>
          <a:bodyPr wrap="square">
            <a:spAutoFit/>
          </a:bodyPr>
          <a:lstStyle/>
          <a:p>
            <a:pPr marL="800100" lvl="1" indent="-342900" eaLnBrk="1" fontAlgn="auto" hangingPunct="1">
              <a:spcAft>
                <a:spcPts val="0"/>
              </a:spcAft>
              <a:buFont typeface="Arial" pitchFamily="34" charset="0"/>
              <a:buChar char="•"/>
              <a:defRPr/>
            </a:pPr>
            <a:r>
              <a:rPr lang="th-TH" sz="3200" dirty="0" smtClean="0">
                <a:latin typeface="Cordia New" panose="020B0304020202020204" pitchFamily="34" charset="-34"/>
                <a:cs typeface="Cordia New" panose="020B0304020202020204" pitchFamily="34" charset="-34"/>
              </a:rPr>
              <a:t>เพื่อให้ </a:t>
            </a:r>
            <a:r>
              <a:rPr lang="en-US" sz="3200" dirty="0" smtClean="0">
                <a:latin typeface="Cordia New" panose="020B0304020202020204" pitchFamily="34" charset="-34"/>
                <a:cs typeface="Cordia New" panose="020B0304020202020204" pitchFamily="34" charset="-34"/>
              </a:rPr>
              <a:t>Source code </a:t>
            </a:r>
            <a:r>
              <a:rPr lang="th-TH" sz="3200" dirty="0" smtClean="0">
                <a:latin typeface="Cordia New" panose="020B0304020202020204" pitchFamily="34" charset="-34"/>
                <a:cs typeface="Cordia New" panose="020B0304020202020204" pitchFamily="34" charset="-34"/>
              </a:rPr>
              <a:t>มีความถูกต้อง </a:t>
            </a:r>
            <a:r>
              <a:rPr lang="en-US" sz="3200" dirty="0" smtClean="0">
                <a:latin typeface="Cordia New" panose="020B0304020202020204" pitchFamily="34" charset="-34"/>
                <a:cs typeface="Cordia New" panose="020B0304020202020204" pitchFamily="34" charset="-34"/>
              </a:rPr>
              <a:t>(Integrity) </a:t>
            </a:r>
            <a:r>
              <a:rPr lang="th-TH" sz="3200" dirty="0" smtClean="0">
                <a:latin typeface="Cordia New" panose="020B0304020202020204" pitchFamily="34" charset="-34"/>
                <a:cs typeface="Cordia New" panose="020B0304020202020204" pitchFamily="34" charset="-34"/>
              </a:rPr>
              <a:t>มีความพร้อมใช้ </a:t>
            </a:r>
            <a:r>
              <a:rPr lang="en-US" sz="3200" dirty="0" smtClean="0">
                <a:latin typeface="Cordia New" panose="020B0304020202020204" pitchFamily="34" charset="-34"/>
                <a:cs typeface="Cordia New" panose="020B0304020202020204" pitchFamily="34" charset="-34"/>
              </a:rPr>
              <a:t>(Availability) </a:t>
            </a:r>
            <a:r>
              <a:rPr lang="th-TH" sz="3200" dirty="0" smtClean="0">
                <a:latin typeface="Cordia New" panose="020B0304020202020204" pitchFamily="34" charset="-34"/>
                <a:cs typeface="Cordia New" panose="020B0304020202020204" pitchFamily="34" charset="-34"/>
              </a:rPr>
              <a:t>และสามารถตรวจสอบย้อนกลับได้ </a:t>
            </a:r>
            <a:r>
              <a:rPr lang="en-US" sz="3200" dirty="0" smtClean="0">
                <a:latin typeface="Cordia New" panose="020B0304020202020204" pitchFamily="34" charset="-34"/>
                <a:cs typeface="Cordia New" panose="020B0304020202020204" pitchFamily="34" charset="-34"/>
              </a:rPr>
              <a:t>(Traceability)</a:t>
            </a:r>
          </a:p>
        </p:txBody>
      </p:sp>
      <p:sp>
        <p:nvSpPr>
          <p:cNvPr id="5" name="Rectangle 4"/>
          <p:cNvSpPr/>
          <p:nvPr/>
        </p:nvSpPr>
        <p:spPr>
          <a:xfrm>
            <a:off x="539552" y="620688"/>
            <a:ext cx="3384376" cy="723275"/>
          </a:xfrm>
          <a:prstGeom prst="rect">
            <a:avLst/>
          </a:prstGeom>
        </p:spPr>
        <p:txBody>
          <a:bodyPr wrap="square">
            <a:spAutoFit/>
          </a:bodyPr>
          <a:lstStyle/>
          <a:p>
            <a:pPr>
              <a:spcBef>
                <a:spcPct val="0"/>
              </a:spcBef>
            </a:pPr>
            <a:r>
              <a:rPr lang="en-US" altLang="en-US" sz="4100" b="1" dirty="0">
                <a:solidFill>
                  <a:schemeClr val="tx2"/>
                </a:solidFill>
                <a:effectLst>
                  <a:outerShdw blurRad="31750" dist="25400" dir="5400000" algn="tl" rotWithShape="0">
                    <a:srgbClr val="000000">
                      <a:alpha val="25000"/>
                    </a:srgbClr>
                  </a:outerShdw>
                </a:effectLst>
                <a:latin typeface="+mj-lt"/>
                <a:ea typeface="+mj-ea"/>
                <a:cs typeface="+mj-cs"/>
              </a:rPr>
              <a:t>Objective</a:t>
            </a:r>
          </a:p>
        </p:txBody>
      </p:sp>
    </p:spTree>
    <p:extLst>
      <p:ext uri="{BB962C8B-B14F-4D97-AF65-F5344CB8AC3E}">
        <p14:creationId xmlns:p14="http://schemas.microsoft.com/office/powerpoint/2010/main" val="3858202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0" indent="0">
              <a:buNone/>
            </a:pPr>
            <a:r>
              <a:rPr lang="en-US" sz="2000" b="1" dirty="0" smtClean="0"/>
              <a:t>How </a:t>
            </a:r>
            <a:r>
              <a:rPr lang="en-US" sz="2000" b="1" dirty="0"/>
              <a:t>to create a project in </a:t>
            </a:r>
            <a:r>
              <a:rPr lang="en-US" sz="2000" b="1" dirty="0" err="1"/>
              <a:t>GitLab</a:t>
            </a:r>
            <a:endParaRPr lang="en-US" sz="2000" b="1" dirty="0" smtClean="0"/>
          </a:p>
          <a:p>
            <a:r>
              <a:rPr lang="en-US" sz="1900" dirty="0" smtClean="0"/>
              <a:t>3. Provide </a:t>
            </a:r>
            <a:r>
              <a:rPr lang="en-US" sz="1900" dirty="0"/>
              <a:t>the following information</a:t>
            </a:r>
            <a:r>
              <a:rPr lang="en-US" sz="1900" dirty="0" smtClean="0"/>
              <a:t>:</a:t>
            </a:r>
          </a:p>
          <a:p>
            <a:pPr lvl="1"/>
            <a:r>
              <a:rPr lang="en-US" sz="1800" dirty="0"/>
              <a:t>Enter the name of your project in the Project name field. You can't </a:t>
            </a:r>
            <a:r>
              <a:rPr lang="en-US" sz="1800" dirty="0" smtClean="0"/>
              <a:t>use special </a:t>
            </a:r>
            <a:r>
              <a:rPr lang="en-US" sz="1800" dirty="0"/>
              <a:t>characters, but you can use spaces, hyphens, underscores or </a:t>
            </a:r>
            <a:r>
              <a:rPr lang="en-US" sz="1800" dirty="0" smtClean="0"/>
              <a:t>even </a:t>
            </a:r>
            <a:r>
              <a:rPr lang="en-US" sz="1800" dirty="0" err="1" smtClean="0"/>
              <a:t>emoji</a:t>
            </a:r>
            <a:r>
              <a:rPr lang="en-US" sz="1800" dirty="0" smtClean="0"/>
              <a:t>.</a:t>
            </a:r>
          </a:p>
          <a:p>
            <a:pPr lvl="1"/>
            <a:r>
              <a:rPr lang="en-US" sz="1800" dirty="0"/>
              <a:t>If you have a project in a different repository, you can import it </a:t>
            </a:r>
            <a:r>
              <a:rPr lang="en-US" sz="1800" dirty="0" smtClean="0"/>
              <a:t>by clicking </a:t>
            </a:r>
            <a:r>
              <a:rPr lang="en-US" sz="1800" dirty="0"/>
              <a:t>an Import project from button provided this is enabled </a:t>
            </a:r>
            <a:r>
              <a:rPr lang="en-US" sz="1800" dirty="0" smtClean="0"/>
              <a:t>in your </a:t>
            </a:r>
            <a:r>
              <a:rPr lang="en-US" sz="1800" dirty="0" err="1"/>
              <a:t>GitLab</a:t>
            </a:r>
            <a:r>
              <a:rPr lang="en-US" sz="1800" dirty="0"/>
              <a:t> instance. Ask your administrator if not</a:t>
            </a:r>
            <a:r>
              <a:rPr lang="en-US" sz="1800" dirty="0" smtClean="0"/>
              <a:t>.</a:t>
            </a:r>
          </a:p>
          <a:p>
            <a:pPr lvl="1"/>
            <a:r>
              <a:rPr lang="en-US" sz="1800" dirty="0"/>
              <a:t>The Project description (optional) field enables you to enter </a:t>
            </a:r>
            <a:r>
              <a:rPr lang="en-US" sz="1800" dirty="0" smtClean="0"/>
              <a:t>a description </a:t>
            </a:r>
            <a:r>
              <a:rPr lang="en-US" sz="1800" dirty="0"/>
              <a:t>for your project's dashboard, which will help </a:t>
            </a:r>
            <a:r>
              <a:rPr lang="en-US" sz="1800" dirty="0" smtClean="0"/>
              <a:t>others understand </a:t>
            </a:r>
            <a:r>
              <a:rPr lang="en-US" sz="1800" dirty="0"/>
              <a:t>what your project is about. Though it's not required, it's a </a:t>
            </a:r>
            <a:r>
              <a:rPr lang="en-US" sz="1800" dirty="0" smtClean="0"/>
              <a:t>good idea </a:t>
            </a:r>
            <a:r>
              <a:rPr lang="en-US" sz="1800" dirty="0"/>
              <a:t>to fill this in</a:t>
            </a:r>
            <a:r>
              <a:rPr lang="en-US" sz="1800" dirty="0" smtClean="0"/>
              <a:t>.</a:t>
            </a:r>
          </a:p>
          <a:p>
            <a:pPr lvl="1"/>
            <a:r>
              <a:rPr lang="en-US" sz="1800" dirty="0"/>
              <a:t>Changing the Visibility Level modifies the </a:t>
            </a:r>
            <a:r>
              <a:rPr lang="en-US" sz="1800" dirty="0" smtClean="0"/>
              <a:t>project's viewing </a:t>
            </a:r>
            <a:r>
              <a:rPr lang="en-US" sz="1800" dirty="0"/>
              <a:t>and access rights for users</a:t>
            </a:r>
            <a:r>
              <a:rPr lang="en-US" sz="1800" dirty="0" smtClean="0"/>
              <a:t>.</a:t>
            </a:r>
          </a:p>
          <a:p>
            <a:r>
              <a:rPr lang="en-US" sz="1900" dirty="0" smtClean="0"/>
              <a:t>4. Click </a:t>
            </a:r>
            <a:r>
              <a:rPr lang="en-US" sz="1900" dirty="0"/>
              <a:t>Create project.</a:t>
            </a:r>
          </a:p>
          <a:p>
            <a:pPr lvl="1"/>
            <a:endParaRPr lang="en-US" sz="1800" dirty="0" smtClean="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spTree>
    <p:extLst>
      <p:ext uri="{BB962C8B-B14F-4D97-AF65-F5344CB8AC3E}">
        <p14:creationId xmlns:p14="http://schemas.microsoft.com/office/powerpoint/2010/main" val="7680375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0" indent="0">
              <a:buNone/>
            </a:pPr>
            <a:r>
              <a:rPr lang="en-US" sz="2000" b="1" dirty="0"/>
              <a:t>How to create a </a:t>
            </a:r>
            <a:r>
              <a:rPr lang="en-US" sz="2000" b="1" dirty="0" smtClean="0"/>
              <a:t>branch</a:t>
            </a:r>
          </a:p>
          <a:p>
            <a:r>
              <a:rPr lang="en-US" sz="1900" dirty="0"/>
              <a:t>A branch is an independent line of development</a:t>
            </a:r>
            <a:r>
              <a:rPr lang="en-US" sz="1900" dirty="0" smtClean="0"/>
              <a:t>.</a:t>
            </a:r>
          </a:p>
          <a:p>
            <a:r>
              <a:rPr lang="en-US" sz="1900" dirty="0"/>
              <a:t>New commits are recorded in the history for the current branch, which </a:t>
            </a:r>
            <a:r>
              <a:rPr lang="en-US" sz="1900" dirty="0" smtClean="0"/>
              <a:t>results in </a:t>
            </a:r>
            <a:r>
              <a:rPr lang="en-US" sz="1900" dirty="0"/>
              <a:t>taking the source from someone’s repository (the place where the history </a:t>
            </a:r>
            <a:r>
              <a:rPr lang="en-US" sz="1900" dirty="0" smtClean="0"/>
              <a:t>of your </a:t>
            </a:r>
            <a:r>
              <a:rPr lang="en-US" sz="1900" dirty="0"/>
              <a:t>work is stored) at certain point in time, and apply your own changes to </a:t>
            </a:r>
            <a:r>
              <a:rPr lang="en-US" sz="1900" dirty="0" smtClean="0"/>
              <a:t>it in </a:t>
            </a:r>
            <a:r>
              <a:rPr lang="en-US" sz="1900" dirty="0"/>
              <a:t>the history of the project.</a:t>
            </a:r>
          </a:p>
          <a:p>
            <a:r>
              <a:rPr lang="en-US" sz="1900" dirty="0"/>
              <a:t>To add changes to your </a:t>
            </a:r>
            <a:r>
              <a:rPr lang="en-US" sz="1900" dirty="0" err="1"/>
              <a:t>GitLab</a:t>
            </a:r>
            <a:r>
              <a:rPr lang="en-US" sz="1900" dirty="0"/>
              <a:t> project, you should create a branch. You can </a:t>
            </a:r>
            <a:r>
              <a:rPr lang="en-US" sz="1900" dirty="0" smtClean="0"/>
              <a:t>do it </a:t>
            </a:r>
            <a:r>
              <a:rPr lang="en-US" sz="1900" dirty="0"/>
              <a:t>in your terminal or </a:t>
            </a:r>
            <a:r>
              <a:rPr lang="en-US" sz="1900" dirty="0" smtClean="0"/>
              <a:t>by using </a:t>
            </a:r>
            <a:r>
              <a:rPr lang="en-US" sz="1900" dirty="0"/>
              <a:t>the web interface</a:t>
            </a:r>
            <a:r>
              <a:rPr lang="en-US" sz="1900" dirty="0" smtClean="0"/>
              <a:t>.</a:t>
            </a:r>
            <a:endParaRPr lang="en-US" sz="1900" dirty="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spTree>
    <p:extLst>
      <p:ext uri="{BB962C8B-B14F-4D97-AF65-F5344CB8AC3E}">
        <p14:creationId xmlns:p14="http://schemas.microsoft.com/office/powerpoint/2010/main" val="28088898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0" indent="0">
              <a:buNone/>
            </a:pPr>
            <a:r>
              <a:rPr lang="en-US" sz="2000" b="1" dirty="0"/>
              <a:t>How to create a </a:t>
            </a:r>
            <a:r>
              <a:rPr lang="en-US" sz="2000" b="1" dirty="0" smtClean="0"/>
              <a:t>branch</a:t>
            </a:r>
          </a:p>
          <a:p>
            <a:r>
              <a:rPr lang="en-US" sz="1900" dirty="0"/>
              <a:t>Create a new branch from a project's </a:t>
            </a:r>
            <a:r>
              <a:rPr lang="en-US" sz="1900" dirty="0" smtClean="0"/>
              <a:t>dashboard</a:t>
            </a:r>
          </a:p>
          <a:p>
            <a:pPr lvl="1"/>
            <a:r>
              <a:rPr lang="en-US" sz="1900" dirty="0"/>
              <a:t>If you want to make changes to several files before creating a new </a:t>
            </a:r>
            <a:r>
              <a:rPr lang="en-US" sz="1900" dirty="0" smtClean="0"/>
              <a:t>merge request</a:t>
            </a:r>
            <a:r>
              <a:rPr lang="en-US" sz="1900" dirty="0"/>
              <a:t>, you can create a new branch up front. From a project's files </a:t>
            </a:r>
            <a:r>
              <a:rPr lang="en-US" sz="1900" dirty="0" smtClean="0"/>
              <a:t>page ,choose </a:t>
            </a:r>
            <a:r>
              <a:rPr lang="en-US" sz="1900" dirty="0"/>
              <a:t>New branch from the dropdown</a:t>
            </a:r>
            <a:r>
              <a:rPr lang="en-US" sz="1900" dirty="0" smtClean="0"/>
              <a:t>.</a:t>
            </a:r>
          </a:p>
          <a:p>
            <a:pPr lvl="1"/>
            <a:endParaRPr lang="en-US" sz="1900" dirty="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054" y="3356992"/>
            <a:ext cx="5210175" cy="3019425"/>
          </a:xfrm>
          <a:prstGeom prst="rect">
            <a:avLst/>
          </a:prstGeom>
        </p:spPr>
      </p:pic>
    </p:spTree>
    <p:extLst>
      <p:ext uri="{BB962C8B-B14F-4D97-AF65-F5344CB8AC3E}">
        <p14:creationId xmlns:p14="http://schemas.microsoft.com/office/powerpoint/2010/main" val="36575644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0" indent="0">
              <a:buNone/>
            </a:pPr>
            <a:r>
              <a:rPr lang="en-US" sz="2000" b="1" dirty="0"/>
              <a:t>How to create a </a:t>
            </a:r>
            <a:r>
              <a:rPr lang="en-US" sz="2000" b="1" dirty="0" smtClean="0"/>
              <a:t>branch</a:t>
            </a:r>
          </a:p>
          <a:p>
            <a:r>
              <a:rPr lang="en-US" sz="1900" dirty="0"/>
              <a:t>Create a new branch from a project's </a:t>
            </a:r>
            <a:r>
              <a:rPr lang="en-US" sz="1900" dirty="0" smtClean="0"/>
              <a:t>dashboard</a:t>
            </a:r>
          </a:p>
          <a:p>
            <a:pPr lvl="1"/>
            <a:r>
              <a:rPr lang="en-US" sz="1900" dirty="0" smtClean="0"/>
              <a:t>Enter </a:t>
            </a:r>
            <a:r>
              <a:rPr lang="en-US" sz="1900" dirty="0"/>
              <a:t>a new Branch name. Optionally, change the Create from </a:t>
            </a:r>
            <a:r>
              <a:rPr lang="en-US" sz="1900" dirty="0" smtClean="0"/>
              <a:t>field to </a:t>
            </a:r>
            <a:r>
              <a:rPr lang="en-US" sz="1900" dirty="0"/>
              <a:t>choose which branch, tag or commit SHA this new branch will originate from</a:t>
            </a:r>
            <a:r>
              <a:rPr lang="en-US" sz="1900" dirty="0" smtClean="0"/>
              <a:t>. This </a:t>
            </a:r>
            <a:r>
              <a:rPr lang="en-US" sz="1900" dirty="0"/>
              <a:t>field will autocomplete if you start typing an existing branch or tag</a:t>
            </a:r>
            <a:r>
              <a:rPr lang="en-US" sz="1900" dirty="0" smtClean="0"/>
              <a:t>. Click </a:t>
            </a:r>
            <a:r>
              <a:rPr lang="en-US" sz="1900" dirty="0"/>
              <a:t>Create branch and you will be </a:t>
            </a:r>
            <a:r>
              <a:rPr lang="en-US" sz="1900" dirty="0" smtClean="0"/>
              <a:t>returned </a:t>
            </a:r>
            <a:r>
              <a:rPr lang="en-US" sz="1900" dirty="0"/>
              <a:t>to the file browser on this </a:t>
            </a:r>
            <a:r>
              <a:rPr lang="en-US" sz="1900" dirty="0" smtClean="0"/>
              <a:t>new branch.</a:t>
            </a:r>
          </a:p>
          <a:p>
            <a:pPr lvl="1"/>
            <a:endParaRPr lang="en-US" sz="1900" dirty="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009" y="3717032"/>
            <a:ext cx="5476875" cy="2571750"/>
          </a:xfrm>
          <a:prstGeom prst="rect">
            <a:avLst/>
          </a:prstGeom>
        </p:spPr>
      </p:pic>
    </p:spTree>
    <p:extLst>
      <p:ext uri="{BB962C8B-B14F-4D97-AF65-F5344CB8AC3E}">
        <p14:creationId xmlns:p14="http://schemas.microsoft.com/office/powerpoint/2010/main" val="36425873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0" indent="0">
              <a:buNone/>
            </a:pPr>
            <a:r>
              <a:rPr lang="en-US" sz="2000" b="1" dirty="0"/>
              <a:t>How to create a </a:t>
            </a:r>
            <a:r>
              <a:rPr lang="en-US" sz="2000" b="1" dirty="0" smtClean="0"/>
              <a:t>branch</a:t>
            </a:r>
          </a:p>
          <a:p>
            <a:r>
              <a:rPr lang="en-US" sz="1900" dirty="0"/>
              <a:t>Create a new branch from a project's </a:t>
            </a:r>
            <a:r>
              <a:rPr lang="en-US" sz="1900" dirty="0" smtClean="0"/>
              <a:t>dashboard</a:t>
            </a:r>
          </a:p>
          <a:p>
            <a:pPr lvl="1"/>
            <a:r>
              <a:rPr lang="en-US" sz="1900" dirty="0"/>
              <a:t>You can now make changes to any files, as needed. When you're ready to </a:t>
            </a:r>
            <a:r>
              <a:rPr lang="en-US" sz="1900" dirty="0" smtClean="0"/>
              <a:t>merge the </a:t>
            </a:r>
            <a:r>
              <a:rPr lang="en-US" sz="1900" dirty="0"/>
              <a:t>changes back to master you can use the widget at the top of the screen</a:t>
            </a:r>
            <a:r>
              <a:rPr lang="en-US" sz="1900" dirty="0" smtClean="0"/>
              <a:t>. This </a:t>
            </a:r>
            <a:r>
              <a:rPr lang="en-US" sz="1900" dirty="0"/>
              <a:t>widget only appears for a period of time after you create the branch </a:t>
            </a:r>
            <a:r>
              <a:rPr lang="en-US" sz="1900" dirty="0" smtClean="0"/>
              <a:t>or modify </a:t>
            </a:r>
            <a:r>
              <a:rPr lang="en-US" sz="1900" dirty="0"/>
              <a:t>files.</a:t>
            </a:r>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spTree>
    <p:extLst>
      <p:ext uri="{BB962C8B-B14F-4D97-AF65-F5344CB8AC3E}">
        <p14:creationId xmlns:p14="http://schemas.microsoft.com/office/powerpoint/2010/main" val="9420736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0" indent="0">
              <a:buNone/>
            </a:pPr>
            <a:r>
              <a:rPr lang="en-US" sz="2000" b="1" dirty="0" smtClean="0"/>
              <a:t>How </a:t>
            </a:r>
            <a:r>
              <a:rPr lang="en-US" sz="2000" b="1" dirty="0"/>
              <a:t>to create a merge </a:t>
            </a:r>
            <a:r>
              <a:rPr lang="en-US" sz="2000" b="1" dirty="0" smtClean="0"/>
              <a:t>request</a:t>
            </a:r>
          </a:p>
          <a:p>
            <a:r>
              <a:rPr lang="en-US" sz="1900" dirty="0" smtClean="0"/>
              <a:t>Merge </a:t>
            </a:r>
            <a:r>
              <a:rPr lang="en-US" sz="1900" dirty="0"/>
              <a:t>requests are useful to integrate separate changes that you've made to </a:t>
            </a:r>
            <a:r>
              <a:rPr lang="en-US" sz="1900" dirty="0" smtClean="0"/>
              <a:t>a project</a:t>
            </a:r>
            <a:r>
              <a:rPr lang="en-US" sz="1900" dirty="0"/>
              <a:t>, on different branches. This is a brief guide on how to create a </a:t>
            </a:r>
            <a:r>
              <a:rPr lang="en-US" sz="1900" dirty="0" smtClean="0"/>
              <a:t>merge request</a:t>
            </a:r>
            <a:r>
              <a:rPr lang="en-US" sz="1900" dirty="0"/>
              <a:t>. For more information, check </a:t>
            </a:r>
            <a:r>
              <a:rPr lang="en-US" sz="1900" dirty="0" smtClean="0"/>
              <a:t>the merge </a:t>
            </a:r>
            <a:r>
              <a:rPr lang="en-US" sz="1900" dirty="0"/>
              <a:t>requests documentation.</a:t>
            </a:r>
          </a:p>
          <a:p>
            <a:pPr lvl="1"/>
            <a:r>
              <a:rPr lang="en-US" sz="1900" dirty="0" smtClean="0"/>
              <a:t>Before </a:t>
            </a:r>
            <a:r>
              <a:rPr lang="en-US" sz="1900" dirty="0"/>
              <a:t>you start, you should have already created a </a:t>
            </a:r>
            <a:r>
              <a:rPr lang="en-US" sz="1900" dirty="0" smtClean="0"/>
              <a:t>branch and </a:t>
            </a:r>
            <a:r>
              <a:rPr lang="en-US" sz="1900" dirty="0"/>
              <a:t>pushed your changes to </a:t>
            </a:r>
            <a:r>
              <a:rPr lang="en-US" sz="1900" dirty="0" err="1"/>
              <a:t>GitLab</a:t>
            </a:r>
            <a:r>
              <a:rPr lang="en-US" sz="1900" dirty="0" smtClean="0"/>
              <a:t>.</a:t>
            </a:r>
            <a:endParaRPr lang="en-US" sz="2000" b="1" dirty="0"/>
          </a:p>
          <a:p>
            <a:pPr lvl="1"/>
            <a:r>
              <a:rPr lang="en-US" sz="1900" dirty="0"/>
              <a:t>You can then go to the project where you'd like to merge your changes </a:t>
            </a:r>
            <a:r>
              <a:rPr lang="en-US" sz="1900" dirty="0" smtClean="0"/>
              <a:t>and click </a:t>
            </a:r>
            <a:r>
              <a:rPr lang="en-US" sz="1900" dirty="0"/>
              <a:t>on the Merge requests tab</a:t>
            </a:r>
            <a:r>
              <a:rPr lang="en-US" sz="1900" dirty="0" smtClean="0"/>
              <a:t>.</a:t>
            </a:r>
          </a:p>
          <a:p>
            <a:pPr lvl="1"/>
            <a:endParaRPr lang="en-US" sz="1900" dirty="0" smtClean="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704" y="4565104"/>
            <a:ext cx="6467475" cy="609600"/>
          </a:xfrm>
          <a:prstGeom prst="rect">
            <a:avLst/>
          </a:prstGeom>
        </p:spPr>
      </p:pic>
    </p:spTree>
    <p:extLst>
      <p:ext uri="{BB962C8B-B14F-4D97-AF65-F5344CB8AC3E}">
        <p14:creationId xmlns:p14="http://schemas.microsoft.com/office/powerpoint/2010/main" val="28296029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225" y="1268760"/>
            <a:ext cx="8229600" cy="4755984"/>
          </a:xfrm>
        </p:spPr>
        <p:txBody>
          <a:bodyPr>
            <a:normAutofit/>
          </a:bodyPr>
          <a:lstStyle/>
          <a:p>
            <a:pPr marL="0" indent="0">
              <a:buNone/>
            </a:pPr>
            <a:r>
              <a:rPr lang="en-US" sz="2000" b="1" dirty="0" smtClean="0"/>
              <a:t>How </a:t>
            </a:r>
            <a:r>
              <a:rPr lang="en-US" sz="2000" b="1" dirty="0"/>
              <a:t>to create a merge </a:t>
            </a:r>
            <a:r>
              <a:rPr lang="en-US" sz="2000" b="1" dirty="0" smtClean="0"/>
              <a:t>request</a:t>
            </a:r>
          </a:p>
          <a:p>
            <a:pPr lvl="1"/>
            <a:r>
              <a:rPr lang="en-US" sz="1900" dirty="0" smtClean="0"/>
              <a:t>Click </a:t>
            </a:r>
            <a:r>
              <a:rPr lang="en-US" sz="1900" dirty="0"/>
              <a:t>on New merge request on the right side of the screen</a:t>
            </a:r>
            <a:r>
              <a:rPr lang="en-US" sz="1900" dirty="0" smtClean="0"/>
              <a:t>.</a:t>
            </a:r>
          </a:p>
          <a:p>
            <a:pPr lvl="1"/>
            <a:endParaRPr lang="en-US" sz="1900" dirty="0" smtClean="0"/>
          </a:p>
          <a:p>
            <a:pPr lvl="1"/>
            <a:endParaRPr lang="en-US" sz="1900" dirty="0" smtClean="0"/>
          </a:p>
          <a:p>
            <a:pPr lvl="1"/>
            <a:r>
              <a:rPr lang="en-US" sz="1900" dirty="0"/>
              <a:t>Select a source branch and click on the Compare branches and continue button</a:t>
            </a:r>
            <a:r>
              <a:rPr lang="en-US" sz="1900" dirty="0" smtClean="0"/>
              <a:t>.</a:t>
            </a:r>
          </a:p>
          <a:p>
            <a:pPr lvl="1"/>
            <a:endParaRPr lang="en-US" sz="1900" dirty="0" smtClean="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021979"/>
            <a:ext cx="3648075" cy="5429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284984"/>
            <a:ext cx="8613010" cy="3091151"/>
          </a:xfrm>
          <a:prstGeom prst="rect">
            <a:avLst/>
          </a:prstGeom>
        </p:spPr>
      </p:pic>
    </p:spTree>
    <p:extLst>
      <p:ext uri="{BB962C8B-B14F-4D97-AF65-F5344CB8AC3E}">
        <p14:creationId xmlns:p14="http://schemas.microsoft.com/office/powerpoint/2010/main" val="33885194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122" y="1052736"/>
            <a:ext cx="8229600" cy="4755984"/>
          </a:xfrm>
        </p:spPr>
        <p:txBody>
          <a:bodyPr>
            <a:normAutofit/>
          </a:bodyPr>
          <a:lstStyle/>
          <a:p>
            <a:pPr marL="0" indent="0">
              <a:buNone/>
            </a:pPr>
            <a:r>
              <a:rPr lang="en-US" sz="2000" b="1" dirty="0" smtClean="0"/>
              <a:t>How </a:t>
            </a:r>
            <a:r>
              <a:rPr lang="en-US" sz="2000" b="1" dirty="0"/>
              <a:t>to create a merge </a:t>
            </a:r>
            <a:r>
              <a:rPr lang="en-US" sz="2000" b="1" dirty="0" smtClean="0"/>
              <a:t>request</a:t>
            </a:r>
          </a:p>
          <a:p>
            <a:pPr lvl="1"/>
            <a:r>
              <a:rPr lang="en-US" sz="1900" dirty="0" smtClean="0"/>
              <a:t>At </a:t>
            </a:r>
            <a:r>
              <a:rPr lang="en-US" sz="1900" dirty="0"/>
              <a:t>a minimum, add a title and a description to your merge request. Optionally</a:t>
            </a:r>
            <a:r>
              <a:rPr lang="en-US" sz="1900" dirty="0" smtClean="0"/>
              <a:t>, select </a:t>
            </a:r>
            <a:r>
              <a:rPr lang="en-US" sz="1900" dirty="0"/>
              <a:t>a user to review your merge request and to accept or close it. You </a:t>
            </a:r>
            <a:r>
              <a:rPr lang="en-US" sz="1900" dirty="0" smtClean="0"/>
              <a:t>may also </a:t>
            </a:r>
            <a:r>
              <a:rPr lang="en-US" sz="1900" dirty="0"/>
              <a:t>select a milestone and labels.</a:t>
            </a:r>
            <a:endParaRPr lang="en-US" sz="1900" dirty="0" smtClean="0"/>
          </a:p>
          <a:p>
            <a:pPr lvl="1"/>
            <a:endParaRPr lang="en-US" sz="1900" dirty="0" smtClean="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0346"/>
          <a:stretch/>
        </p:blipFill>
        <p:spPr>
          <a:xfrm>
            <a:off x="1835696" y="2636912"/>
            <a:ext cx="5807414" cy="4161776"/>
          </a:xfrm>
          <a:prstGeom prst="rect">
            <a:avLst/>
          </a:prstGeom>
        </p:spPr>
      </p:pic>
    </p:spTree>
    <p:extLst>
      <p:ext uri="{BB962C8B-B14F-4D97-AF65-F5344CB8AC3E}">
        <p14:creationId xmlns:p14="http://schemas.microsoft.com/office/powerpoint/2010/main" val="23442103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29600" cy="4755984"/>
          </a:xfrm>
        </p:spPr>
        <p:txBody>
          <a:bodyPr>
            <a:normAutofit/>
          </a:bodyPr>
          <a:lstStyle/>
          <a:p>
            <a:pPr marL="0" indent="0">
              <a:buNone/>
            </a:pPr>
            <a:r>
              <a:rPr lang="en-US" sz="2000" b="1" dirty="0" smtClean="0"/>
              <a:t>How </a:t>
            </a:r>
            <a:r>
              <a:rPr lang="en-US" sz="2000" b="1" dirty="0"/>
              <a:t>to create a merge </a:t>
            </a:r>
            <a:r>
              <a:rPr lang="en-US" sz="2000" b="1" dirty="0" smtClean="0"/>
              <a:t>request</a:t>
            </a:r>
          </a:p>
          <a:p>
            <a:pPr lvl="1"/>
            <a:r>
              <a:rPr lang="en-US" sz="1900" dirty="0" smtClean="0"/>
              <a:t>When </a:t>
            </a:r>
            <a:r>
              <a:rPr lang="en-US" sz="1900" dirty="0"/>
              <a:t>ready, click on the Submit merge request button. Your merge </a:t>
            </a:r>
            <a:r>
              <a:rPr lang="en-US" sz="1900" dirty="0" smtClean="0"/>
              <a:t>request will </a:t>
            </a:r>
            <a:r>
              <a:rPr lang="en-US" sz="1900" dirty="0"/>
              <a:t>be ready to be approved and published.</a:t>
            </a:r>
            <a:endParaRPr lang="en-US" sz="1900" dirty="0" smtClean="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spTree>
    <p:extLst>
      <p:ext uri="{BB962C8B-B14F-4D97-AF65-F5344CB8AC3E}">
        <p14:creationId xmlns:p14="http://schemas.microsoft.com/office/powerpoint/2010/main" val="14873155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109728" indent="0">
              <a:buNone/>
            </a:pPr>
            <a:r>
              <a:rPr lang="en-US" sz="2000" b="1" dirty="0" smtClean="0"/>
              <a:t>Tags</a:t>
            </a:r>
            <a:endParaRPr lang="en-US" sz="2000" b="1" dirty="0"/>
          </a:p>
          <a:p>
            <a:r>
              <a:rPr lang="en-US" sz="1900" dirty="0" smtClean="0"/>
              <a:t>Useful </a:t>
            </a:r>
            <a:r>
              <a:rPr lang="en-US" sz="1900" dirty="0"/>
              <a:t>for marking deployments and releases</a:t>
            </a:r>
          </a:p>
          <a:p>
            <a:r>
              <a:rPr lang="en-US" sz="1900" dirty="0"/>
              <a:t>Annotated tags are an unchangeable part of </a:t>
            </a:r>
            <a:r>
              <a:rPr lang="en-US" sz="1900" dirty="0" err="1"/>
              <a:t>Git</a:t>
            </a:r>
            <a:r>
              <a:rPr lang="en-US" sz="1900" dirty="0"/>
              <a:t> history</a:t>
            </a:r>
          </a:p>
          <a:p>
            <a:r>
              <a:rPr lang="en-US" sz="1900" dirty="0"/>
              <a:t>Soft/lightweight tags can be set and removed at will</a:t>
            </a:r>
          </a:p>
          <a:p>
            <a:r>
              <a:rPr lang="en-US" sz="1900" dirty="0"/>
              <a:t>Many projects combine an </a:t>
            </a:r>
            <a:r>
              <a:rPr lang="en-US" sz="1900" dirty="0" smtClean="0"/>
              <a:t>annotated </a:t>
            </a:r>
            <a:r>
              <a:rPr lang="en-US" sz="1900" dirty="0"/>
              <a:t>release tag with a stable branch</a:t>
            </a:r>
          </a:p>
          <a:p>
            <a:r>
              <a:rPr lang="en-US" sz="1900" dirty="0"/>
              <a:t>Consider setting deployment/release tags automatically</a:t>
            </a:r>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spTree>
    <p:extLst>
      <p:ext uri="{BB962C8B-B14F-4D97-AF65-F5344CB8AC3E}">
        <p14:creationId xmlns:p14="http://schemas.microsoft.com/office/powerpoint/2010/main" val="1954680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457200" y="1628800"/>
            <a:ext cx="8675390" cy="3231654"/>
          </a:xfrm>
          <a:prstGeom prst="rect">
            <a:avLst/>
          </a:prstGeom>
          <a:noFill/>
          <a:ln w="9525">
            <a:solidFill>
              <a:srgbClr val="FFFFFF">
                <a:lumMod val="95000"/>
              </a:srgbClr>
            </a:solidFill>
            <a:miter lim="800000"/>
            <a:headEnd/>
            <a:tailEnd/>
          </a:ln>
        </p:spPr>
        <p:txBody>
          <a:bodyPr wrap="square">
            <a:spAutoFit/>
          </a:bodyPr>
          <a:lstStyle/>
          <a:p>
            <a:pPr>
              <a:defRPr/>
            </a:pPr>
            <a:r>
              <a:rPr lang="en-US" sz="2400" dirty="0" smtClean="0"/>
              <a:t>Version Control </a:t>
            </a:r>
            <a:r>
              <a:rPr lang="en-US" sz="2000" dirty="0" smtClean="0"/>
              <a:t>is </a:t>
            </a:r>
            <a:r>
              <a:rPr lang="en-US" sz="2000" dirty="0"/>
              <a:t>the ability to manage the change and configuration of an application. Versioning is a priceless process, especially when you have multiple developers working on a single application, because it allows them to easily share files. Without version control, developers will eventually step on each other’s toes and overwrite code changes that someone else may have completed without even realizing it. Using these systems allows you to check files out for modifications, then, during check-in, if the files have been changed by another user, you will be alerted and allowed to merge them</a:t>
            </a:r>
            <a:r>
              <a:rPr lang="en-US" sz="2000" dirty="0" smtClean="0"/>
              <a:t>.</a:t>
            </a:r>
          </a:p>
        </p:txBody>
      </p:sp>
      <p:sp>
        <p:nvSpPr>
          <p:cNvPr id="6" name="Title 1"/>
          <p:cNvSpPr>
            <a:spLocks noGrp="1"/>
          </p:cNvSpPr>
          <p:nvPr>
            <p:ph type="title"/>
          </p:nvPr>
        </p:nvSpPr>
        <p:spPr>
          <a:xfrm>
            <a:off x="457200" y="274638"/>
            <a:ext cx="8229600" cy="1143000"/>
          </a:xfrm>
        </p:spPr>
        <p:txBody>
          <a:bodyPr>
            <a:normAutofit/>
          </a:bodyPr>
          <a:lstStyle/>
          <a:p>
            <a:r>
              <a:rPr lang="en-US" dirty="0" smtClean="0"/>
              <a:t>What is </a:t>
            </a:r>
            <a:r>
              <a:rPr lang="en-US" sz="4400" dirty="0"/>
              <a:t>Version control </a:t>
            </a:r>
            <a:r>
              <a:rPr lang="en-US" dirty="0" smtClean="0"/>
              <a:t>?</a:t>
            </a:r>
            <a:endParaRPr lang="en-US" dirty="0"/>
          </a:p>
        </p:txBody>
      </p:sp>
      <p:sp>
        <p:nvSpPr>
          <p:cNvPr id="2" name="Rectangle 1"/>
          <p:cNvSpPr/>
          <p:nvPr/>
        </p:nvSpPr>
        <p:spPr>
          <a:xfrm>
            <a:off x="0" y="5661248"/>
            <a:ext cx="9132590" cy="276999"/>
          </a:xfrm>
          <a:prstGeom prst="rect">
            <a:avLst/>
          </a:prstGeom>
        </p:spPr>
        <p:txBody>
          <a:bodyPr wrap="square">
            <a:spAutoFit/>
          </a:bodyPr>
          <a:lstStyle/>
          <a:p>
            <a:pPr algn="r"/>
            <a:r>
              <a:rPr lang="en-US" sz="1200" dirty="0"/>
              <a:t>http://www.seguetech.com/a-review-of-software-version-control-systems-benefits-and-why-it-matters/</a:t>
            </a:r>
          </a:p>
        </p:txBody>
      </p:sp>
    </p:spTree>
    <p:extLst>
      <p:ext uri="{BB962C8B-B14F-4D97-AF65-F5344CB8AC3E}">
        <p14:creationId xmlns:p14="http://schemas.microsoft.com/office/powerpoint/2010/main" val="2571408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109728" indent="0">
              <a:buNone/>
            </a:pPr>
            <a:r>
              <a:rPr lang="en-US" sz="2000" b="1" dirty="0" smtClean="0"/>
              <a:t>Create </a:t>
            </a:r>
            <a:r>
              <a:rPr lang="en-US" sz="2000" b="1" dirty="0"/>
              <a:t>a new tag</a:t>
            </a:r>
          </a:p>
          <a:p>
            <a:r>
              <a:rPr lang="en-US" sz="1900" dirty="0" smtClean="0"/>
              <a:t>Tags </a:t>
            </a:r>
            <a:r>
              <a:rPr lang="en-US" sz="1900" dirty="0"/>
              <a:t>are useful for marking major milestones such as production releases</a:t>
            </a:r>
            <a:r>
              <a:rPr lang="en-US" sz="1900" dirty="0" smtClean="0"/>
              <a:t>, release </a:t>
            </a:r>
            <a:r>
              <a:rPr lang="en-US" sz="1900" dirty="0"/>
              <a:t>candidates, and more. You can create a tag from a branch or a </a:t>
            </a:r>
            <a:r>
              <a:rPr lang="en-US" sz="1900" dirty="0" smtClean="0"/>
              <a:t>commit SHA</a:t>
            </a:r>
            <a:r>
              <a:rPr lang="en-US" sz="1900" dirty="0"/>
              <a:t>. From a project's files page, choose New tag from the </a:t>
            </a:r>
            <a:r>
              <a:rPr lang="en-US" sz="1900" dirty="0" smtClean="0"/>
              <a:t>dropdown.</a:t>
            </a:r>
          </a:p>
          <a:p>
            <a:endParaRPr lang="en-US" sz="1900" dirty="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297" y="3217887"/>
            <a:ext cx="5353050" cy="3019425"/>
          </a:xfrm>
          <a:prstGeom prst="rect">
            <a:avLst/>
          </a:prstGeom>
        </p:spPr>
      </p:pic>
    </p:spTree>
    <p:extLst>
      <p:ext uri="{BB962C8B-B14F-4D97-AF65-F5344CB8AC3E}">
        <p14:creationId xmlns:p14="http://schemas.microsoft.com/office/powerpoint/2010/main" val="17109156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24744"/>
            <a:ext cx="8229600" cy="4755984"/>
          </a:xfrm>
        </p:spPr>
        <p:txBody>
          <a:bodyPr>
            <a:normAutofit/>
          </a:bodyPr>
          <a:lstStyle/>
          <a:p>
            <a:pPr marL="109728" indent="0">
              <a:buNone/>
            </a:pPr>
            <a:r>
              <a:rPr lang="en-US" sz="2000" b="1" dirty="0" smtClean="0"/>
              <a:t>Create </a:t>
            </a:r>
            <a:r>
              <a:rPr lang="en-US" sz="2000" b="1" dirty="0"/>
              <a:t>a new tag</a:t>
            </a:r>
          </a:p>
          <a:p>
            <a:r>
              <a:rPr lang="en-US" sz="1900" dirty="0" smtClean="0"/>
              <a:t>Give </a:t>
            </a:r>
            <a:r>
              <a:rPr lang="en-US" sz="1900" dirty="0"/>
              <a:t>the tag a name such as v1.0.0. Choose the branch or SHA from which </a:t>
            </a:r>
            <a:r>
              <a:rPr lang="en-US" sz="1900" dirty="0" smtClean="0"/>
              <a:t>you would </a:t>
            </a:r>
            <a:r>
              <a:rPr lang="en-US" sz="1900" dirty="0"/>
              <a:t>like to create this new tag. You can optionally add a message </a:t>
            </a:r>
            <a:r>
              <a:rPr lang="en-US" sz="1900" dirty="0" smtClean="0"/>
              <a:t>and release </a:t>
            </a:r>
            <a:r>
              <a:rPr lang="en-US" sz="1900" dirty="0"/>
              <a:t>notes. The release notes section supports markdown format and you </a:t>
            </a:r>
            <a:r>
              <a:rPr lang="en-US" sz="1900" dirty="0" smtClean="0"/>
              <a:t>can also </a:t>
            </a:r>
            <a:r>
              <a:rPr lang="en-US" sz="1900" dirty="0"/>
              <a:t>upload an attachment. Click Create tag and you will be taken to the </a:t>
            </a:r>
            <a:r>
              <a:rPr lang="en-US" sz="1900" dirty="0" smtClean="0"/>
              <a:t>tag list </a:t>
            </a:r>
            <a:r>
              <a:rPr lang="en-US" sz="1900" dirty="0"/>
              <a:t>page</a:t>
            </a:r>
            <a:r>
              <a:rPr lang="en-US" sz="1900" dirty="0" smtClean="0"/>
              <a:t>.</a:t>
            </a:r>
          </a:p>
          <a:p>
            <a:endParaRPr lang="en-US" sz="1900" dirty="0" smtClean="0"/>
          </a:p>
          <a:p>
            <a:endParaRPr lang="en-US" sz="1900" dirty="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113" y="3068960"/>
            <a:ext cx="4421392" cy="3706167"/>
          </a:xfrm>
          <a:prstGeom prst="rect">
            <a:avLst/>
          </a:prstGeom>
        </p:spPr>
      </p:pic>
    </p:spTree>
    <p:extLst>
      <p:ext uri="{BB962C8B-B14F-4D97-AF65-F5344CB8AC3E}">
        <p14:creationId xmlns:p14="http://schemas.microsoft.com/office/powerpoint/2010/main" val="27469725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948" y="1268760"/>
            <a:ext cx="8229600" cy="4755984"/>
          </a:xfrm>
        </p:spPr>
        <p:txBody>
          <a:bodyPr>
            <a:normAutofit/>
          </a:bodyPr>
          <a:lstStyle/>
          <a:p>
            <a:pPr marL="0" indent="0">
              <a:buNone/>
            </a:pPr>
            <a:r>
              <a:rPr lang="en-US" sz="2000" b="1" dirty="0" smtClean="0"/>
              <a:t>Create a new Issue</a:t>
            </a:r>
          </a:p>
          <a:p>
            <a:r>
              <a:rPr lang="en-US" sz="2000" dirty="0" smtClean="0"/>
              <a:t>When </a:t>
            </a:r>
            <a:r>
              <a:rPr lang="en-US" sz="2000" dirty="0"/>
              <a:t>you create a new issue, you'll be prompted to fill </a:t>
            </a:r>
            <a:r>
              <a:rPr lang="en-US" sz="2000" dirty="0" smtClean="0"/>
              <a:t>in the </a:t>
            </a:r>
            <a:r>
              <a:rPr lang="en-US" sz="2000" dirty="0"/>
              <a:t>information illustrated on the image below.</a:t>
            </a:r>
          </a:p>
          <a:p>
            <a:pPr marL="0" indent="0">
              <a:buNone/>
            </a:pPr>
            <a:endParaRPr lang="en-US" sz="2000" b="1" dirty="0" smtClean="0"/>
          </a:p>
          <a:p>
            <a:pPr marL="0" indent="0">
              <a:buNone/>
            </a:pPr>
            <a:endParaRPr lang="en-US" sz="2000" b="1" dirty="0" smtClean="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270"/>
          <a:stretch/>
        </p:blipFill>
        <p:spPr>
          <a:xfrm>
            <a:off x="971600" y="2354256"/>
            <a:ext cx="7164288" cy="4243096"/>
          </a:xfrm>
          <a:prstGeom prst="rect">
            <a:avLst/>
          </a:prstGeom>
        </p:spPr>
      </p:pic>
    </p:spTree>
    <p:extLst>
      <p:ext uri="{BB962C8B-B14F-4D97-AF65-F5344CB8AC3E}">
        <p14:creationId xmlns:p14="http://schemas.microsoft.com/office/powerpoint/2010/main" val="12904931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948" y="1268760"/>
            <a:ext cx="8229600" cy="4755984"/>
          </a:xfrm>
        </p:spPr>
        <p:txBody>
          <a:bodyPr>
            <a:normAutofit/>
          </a:bodyPr>
          <a:lstStyle/>
          <a:p>
            <a:pPr marL="0" indent="0">
              <a:buNone/>
            </a:pPr>
            <a:r>
              <a:rPr lang="en-US" sz="2000" b="1" dirty="0" smtClean="0"/>
              <a:t>Create a new Issue</a:t>
            </a:r>
          </a:p>
          <a:p>
            <a:r>
              <a:rPr lang="en-US" sz="1900" dirty="0" smtClean="0"/>
              <a:t>New </a:t>
            </a:r>
            <a:r>
              <a:rPr lang="en-US" sz="1900" dirty="0"/>
              <a:t>issue from the Issue </a:t>
            </a:r>
            <a:r>
              <a:rPr lang="en-US" sz="1900" dirty="0" smtClean="0"/>
              <a:t>Tracker</a:t>
            </a:r>
          </a:p>
          <a:p>
            <a:pPr lvl="1"/>
            <a:r>
              <a:rPr lang="en-US" sz="1900" dirty="0"/>
              <a:t>Navigate to your Project's Dashboard &gt; Issues &gt; New Issue to create a new issue</a:t>
            </a:r>
            <a:r>
              <a:rPr lang="en-US" sz="1900" dirty="0" smtClean="0"/>
              <a:t>:</a:t>
            </a:r>
          </a:p>
          <a:p>
            <a:pPr lvl="1"/>
            <a:endParaRPr lang="en-US" sz="1900" dirty="0"/>
          </a:p>
          <a:p>
            <a:pPr marL="0" indent="0">
              <a:buNone/>
            </a:pPr>
            <a:endParaRPr lang="en-US" sz="2000" b="1" dirty="0" smtClean="0"/>
          </a:p>
          <a:p>
            <a:pPr marL="0" indent="0">
              <a:buNone/>
            </a:pPr>
            <a:endParaRPr lang="en-US" sz="2000" b="1" dirty="0" smtClean="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852936"/>
            <a:ext cx="8280920" cy="2093361"/>
          </a:xfrm>
          <a:prstGeom prst="rect">
            <a:avLst/>
          </a:prstGeom>
        </p:spPr>
      </p:pic>
    </p:spTree>
    <p:extLst>
      <p:ext uri="{BB962C8B-B14F-4D97-AF65-F5344CB8AC3E}">
        <p14:creationId xmlns:p14="http://schemas.microsoft.com/office/powerpoint/2010/main" val="1802986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948" y="1268760"/>
            <a:ext cx="8229600" cy="4755984"/>
          </a:xfrm>
        </p:spPr>
        <p:txBody>
          <a:bodyPr>
            <a:normAutofit/>
          </a:bodyPr>
          <a:lstStyle/>
          <a:p>
            <a:pPr marL="0" indent="0">
              <a:buNone/>
            </a:pPr>
            <a:r>
              <a:rPr lang="en-US" sz="2000" b="1" dirty="0" smtClean="0"/>
              <a:t>Create a new Issue</a:t>
            </a:r>
          </a:p>
          <a:p>
            <a:r>
              <a:rPr lang="en-US" sz="1900" dirty="0" smtClean="0"/>
              <a:t>New </a:t>
            </a:r>
            <a:r>
              <a:rPr lang="en-US" sz="1900" dirty="0"/>
              <a:t>issue from an opened issue</a:t>
            </a:r>
            <a:endParaRPr lang="en-US" sz="1900" dirty="0" smtClean="0"/>
          </a:p>
          <a:p>
            <a:pPr lvl="1"/>
            <a:r>
              <a:rPr lang="en-US" sz="1900" dirty="0" smtClean="0"/>
              <a:t>From </a:t>
            </a:r>
            <a:r>
              <a:rPr lang="en-US" sz="1900" dirty="0"/>
              <a:t>an opened issue in your project, click New Issue to create a </a:t>
            </a:r>
            <a:r>
              <a:rPr lang="en-US" sz="1900" dirty="0" smtClean="0"/>
              <a:t>new issue </a:t>
            </a:r>
            <a:r>
              <a:rPr lang="en-US" sz="1900" dirty="0"/>
              <a:t>in the same project:</a:t>
            </a:r>
          </a:p>
          <a:p>
            <a:pPr marL="0" indent="0">
              <a:buNone/>
            </a:pPr>
            <a:endParaRPr lang="en-US" sz="2000" b="1" dirty="0" smtClean="0"/>
          </a:p>
          <a:p>
            <a:pPr marL="0" indent="0">
              <a:buNone/>
            </a:pPr>
            <a:endParaRPr lang="en-US" sz="2000" b="1" dirty="0" smtClean="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779618"/>
            <a:ext cx="8604448" cy="1442052"/>
          </a:xfrm>
          <a:prstGeom prst="rect">
            <a:avLst/>
          </a:prstGeom>
        </p:spPr>
      </p:pic>
    </p:spTree>
    <p:extLst>
      <p:ext uri="{BB962C8B-B14F-4D97-AF65-F5344CB8AC3E}">
        <p14:creationId xmlns:p14="http://schemas.microsoft.com/office/powerpoint/2010/main" val="24209632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948" y="1268760"/>
            <a:ext cx="8229600" cy="4755984"/>
          </a:xfrm>
        </p:spPr>
        <p:txBody>
          <a:bodyPr>
            <a:normAutofit/>
          </a:bodyPr>
          <a:lstStyle/>
          <a:p>
            <a:pPr marL="0" indent="0">
              <a:buNone/>
            </a:pPr>
            <a:r>
              <a:rPr lang="en-US" sz="2000" b="1" dirty="0" smtClean="0"/>
              <a:t>Create a new Issue</a:t>
            </a:r>
          </a:p>
          <a:p>
            <a:r>
              <a:rPr lang="en-US" sz="1900" dirty="0" smtClean="0"/>
              <a:t>New </a:t>
            </a:r>
            <a:r>
              <a:rPr lang="en-US" sz="1900" dirty="0"/>
              <a:t>issue from the project's dashboard</a:t>
            </a:r>
            <a:endParaRPr lang="en-US" sz="1900" dirty="0" smtClean="0"/>
          </a:p>
          <a:p>
            <a:pPr lvl="1"/>
            <a:r>
              <a:rPr lang="en-US" sz="1900" dirty="0" smtClean="0"/>
              <a:t>From </a:t>
            </a:r>
            <a:r>
              <a:rPr lang="en-US" sz="1900" dirty="0"/>
              <a:t>your Project's Dashboard, click the plus sign (+) to open a </a:t>
            </a:r>
            <a:r>
              <a:rPr lang="en-US" sz="1900" dirty="0" smtClean="0"/>
              <a:t>dropdown menu </a:t>
            </a:r>
            <a:r>
              <a:rPr lang="en-US" sz="1900" dirty="0"/>
              <a:t>with a few options. Select New Issue to create an issue in that project:</a:t>
            </a:r>
          </a:p>
          <a:p>
            <a:pPr marL="0" indent="0">
              <a:buNone/>
            </a:pPr>
            <a:endParaRPr lang="en-US" sz="2000" b="1" dirty="0" smtClean="0"/>
          </a:p>
          <a:p>
            <a:pPr marL="0" indent="0">
              <a:buNone/>
            </a:pPr>
            <a:endParaRPr lang="en-US" sz="2000" b="1" dirty="0" smtClean="0"/>
          </a:p>
        </p:txBody>
      </p:sp>
      <p:sp>
        <p:nvSpPr>
          <p:cNvPr id="2" name="Title 1"/>
          <p:cNvSpPr>
            <a:spLocks noGrp="1"/>
          </p:cNvSpPr>
          <p:nvPr>
            <p:ph type="title"/>
          </p:nvPr>
        </p:nvSpPr>
        <p:spPr/>
        <p:txBody>
          <a:bodyPr>
            <a:normAutofit/>
          </a:bodyPr>
          <a:lstStyle/>
          <a:p>
            <a:pPr algn="l"/>
            <a:r>
              <a:rPr lang="en-US" dirty="0" err="1" smtClean="0"/>
              <a:t>GitLab</a:t>
            </a:r>
            <a:r>
              <a:rPr lang="en-US" dirty="0" smtClean="0"/>
              <a:t> Basics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849" r="4242"/>
          <a:stretch/>
        </p:blipFill>
        <p:spPr>
          <a:xfrm>
            <a:off x="467544" y="2997729"/>
            <a:ext cx="8312729" cy="3383599"/>
          </a:xfrm>
          <a:prstGeom prst="rect">
            <a:avLst/>
          </a:prstGeom>
        </p:spPr>
      </p:pic>
    </p:spTree>
    <p:extLst>
      <p:ext uri="{BB962C8B-B14F-4D97-AF65-F5344CB8AC3E}">
        <p14:creationId xmlns:p14="http://schemas.microsoft.com/office/powerpoint/2010/main" val="3624936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900" dirty="0" smtClean="0"/>
              <a:t>User permissions: Learn what each role in a project (external/guest/reporter /developer/master/owner) can do</a:t>
            </a:r>
            <a:r>
              <a:rPr lang="en-US" sz="2000" dirty="0" smtClean="0"/>
              <a:t>.</a:t>
            </a:r>
          </a:p>
          <a:p>
            <a:pPr lvl="1"/>
            <a:r>
              <a:rPr lang="en-US" sz="1900" dirty="0" smtClean="0"/>
              <a:t>Permissions</a:t>
            </a:r>
          </a:p>
          <a:p>
            <a:pPr lvl="2"/>
            <a:r>
              <a:rPr lang="en-US" sz="1900" dirty="0"/>
              <a:t>Users have different abilities depending on the access level they have in </a:t>
            </a:r>
            <a:r>
              <a:rPr lang="en-US" sz="1900" dirty="0" smtClean="0"/>
              <a:t>a particular </a:t>
            </a:r>
            <a:r>
              <a:rPr lang="en-US" sz="1900" dirty="0"/>
              <a:t>group or project. If a user is both in a group's project and </a:t>
            </a:r>
            <a:r>
              <a:rPr lang="en-US" sz="1900" dirty="0" smtClean="0"/>
              <a:t>the project </a:t>
            </a:r>
            <a:r>
              <a:rPr lang="en-US" sz="1900" dirty="0"/>
              <a:t>itself, the highest permission level is used</a:t>
            </a:r>
            <a:r>
              <a:rPr lang="en-US" sz="1900" dirty="0" smtClean="0"/>
              <a:t>. On </a:t>
            </a:r>
            <a:r>
              <a:rPr lang="en-US" sz="1900" dirty="0"/>
              <a:t>public and internal projects the Guest role is not enforced. All users </a:t>
            </a:r>
            <a:r>
              <a:rPr lang="en-US" sz="1900" dirty="0" smtClean="0"/>
              <a:t>will be </a:t>
            </a:r>
            <a:r>
              <a:rPr lang="en-US" sz="1900" dirty="0"/>
              <a:t>able to create issues, leave comments, and pull or download the project code</a:t>
            </a:r>
            <a:r>
              <a:rPr lang="en-US" sz="1900" dirty="0" smtClean="0"/>
              <a:t>. When </a:t>
            </a:r>
            <a:r>
              <a:rPr lang="en-US" sz="1900" dirty="0"/>
              <a:t>a member leaves the team the all assigned Issues and Merge </a:t>
            </a:r>
            <a:r>
              <a:rPr lang="en-US" sz="1900" dirty="0" smtClean="0"/>
              <a:t>Requests will </a:t>
            </a:r>
            <a:r>
              <a:rPr lang="en-US" sz="1900" dirty="0"/>
              <a:t>be unassigned automatically</a:t>
            </a:r>
            <a:r>
              <a:rPr lang="en-US" sz="1900" dirty="0" smtClean="0"/>
              <a:t>. </a:t>
            </a:r>
            <a:r>
              <a:rPr lang="en-US" sz="1900" dirty="0" err="1" smtClean="0"/>
              <a:t>GitLab</a:t>
            </a:r>
            <a:r>
              <a:rPr lang="en-US" sz="1900" dirty="0" smtClean="0"/>
              <a:t> </a:t>
            </a:r>
            <a:r>
              <a:rPr lang="en-US" sz="1900" dirty="0"/>
              <a:t>administrators receive all permissions.</a:t>
            </a:r>
          </a:p>
        </p:txBody>
      </p:sp>
      <p:sp>
        <p:nvSpPr>
          <p:cNvPr id="2" name="Title 1"/>
          <p:cNvSpPr>
            <a:spLocks noGrp="1"/>
          </p:cNvSpPr>
          <p:nvPr>
            <p:ph type="title"/>
          </p:nvPr>
        </p:nvSpPr>
        <p:spPr/>
        <p:txBody>
          <a:bodyPr/>
          <a:lstStyle/>
          <a:p>
            <a:pPr algn="l"/>
            <a:r>
              <a:rPr lang="en-US" dirty="0" smtClean="0"/>
              <a:t>User account</a:t>
            </a:r>
            <a:endParaRPr lang="en-US" dirty="0"/>
          </a:p>
        </p:txBody>
      </p:sp>
    </p:spTree>
    <p:extLst>
      <p:ext uri="{BB962C8B-B14F-4D97-AF65-F5344CB8AC3E}">
        <p14:creationId xmlns:p14="http://schemas.microsoft.com/office/powerpoint/2010/main" val="27702719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4525963"/>
          </a:xfrm>
        </p:spPr>
        <p:txBody>
          <a:bodyPr>
            <a:normAutofit/>
          </a:bodyPr>
          <a:lstStyle/>
          <a:p>
            <a:pPr lvl="1"/>
            <a:r>
              <a:rPr lang="en-US" sz="1900" dirty="0" smtClean="0"/>
              <a:t>Project</a:t>
            </a:r>
          </a:p>
          <a:p>
            <a:pPr lvl="2"/>
            <a:r>
              <a:rPr lang="en-US" sz="1900" dirty="0"/>
              <a:t>The following table depicts the various user permission levels in a project</a:t>
            </a:r>
            <a:r>
              <a:rPr lang="en-US" sz="1900" dirty="0" smtClean="0"/>
              <a:t>.</a:t>
            </a:r>
          </a:p>
          <a:p>
            <a:pPr lvl="2"/>
            <a:endParaRPr lang="en-US" sz="1900" dirty="0" smtClean="0"/>
          </a:p>
        </p:txBody>
      </p:sp>
      <p:sp>
        <p:nvSpPr>
          <p:cNvPr id="2" name="Title 1"/>
          <p:cNvSpPr>
            <a:spLocks noGrp="1"/>
          </p:cNvSpPr>
          <p:nvPr>
            <p:ph type="title"/>
          </p:nvPr>
        </p:nvSpPr>
        <p:spPr/>
        <p:txBody>
          <a:bodyPr/>
          <a:lstStyle/>
          <a:p>
            <a:pPr algn="l"/>
            <a:r>
              <a:rPr lang="en-US" dirty="0" smtClean="0"/>
              <a:t>User account</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767" y="2060848"/>
            <a:ext cx="5788741"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59854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4525963"/>
          </a:xfrm>
        </p:spPr>
        <p:txBody>
          <a:bodyPr>
            <a:normAutofit/>
          </a:bodyPr>
          <a:lstStyle/>
          <a:p>
            <a:pPr lvl="1"/>
            <a:r>
              <a:rPr lang="en-US" sz="1900" dirty="0" smtClean="0"/>
              <a:t>Project</a:t>
            </a:r>
          </a:p>
          <a:p>
            <a:pPr lvl="2"/>
            <a:r>
              <a:rPr lang="en-US" sz="1900" dirty="0"/>
              <a:t>The following table depicts the various user permission levels in a project</a:t>
            </a:r>
            <a:r>
              <a:rPr lang="en-US" sz="1900" dirty="0" smtClean="0"/>
              <a:t>.</a:t>
            </a:r>
          </a:p>
          <a:p>
            <a:pPr lvl="2"/>
            <a:endParaRPr lang="en-US" sz="1900" dirty="0" smtClean="0"/>
          </a:p>
        </p:txBody>
      </p:sp>
      <p:sp>
        <p:nvSpPr>
          <p:cNvPr id="2" name="Title 1"/>
          <p:cNvSpPr>
            <a:spLocks noGrp="1"/>
          </p:cNvSpPr>
          <p:nvPr>
            <p:ph type="title"/>
          </p:nvPr>
        </p:nvSpPr>
        <p:spPr/>
        <p:txBody>
          <a:bodyPr/>
          <a:lstStyle/>
          <a:p>
            <a:pPr algn="l"/>
            <a:r>
              <a:rPr lang="en-US" dirty="0" smtClean="0"/>
              <a:t>User account</a:t>
            </a:r>
            <a:endParaRPr 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060848"/>
            <a:ext cx="5532884" cy="4660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94355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4525963"/>
          </a:xfrm>
        </p:spPr>
        <p:txBody>
          <a:bodyPr>
            <a:normAutofit/>
          </a:bodyPr>
          <a:lstStyle/>
          <a:p>
            <a:pPr lvl="1"/>
            <a:r>
              <a:rPr lang="en-US" sz="1900" dirty="0" smtClean="0"/>
              <a:t>Project</a:t>
            </a:r>
          </a:p>
          <a:p>
            <a:pPr lvl="2"/>
            <a:r>
              <a:rPr lang="en-US" sz="1900" dirty="0"/>
              <a:t>The following table depicts the various user permission levels in a project</a:t>
            </a:r>
            <a:r>
              <a:rPr lang="en-US" sz="1900" dirty="0" smtClean="0"/>
              <a:t>.</a:t>
            </a:r>
          </a:p>
          <a:p>
            <a:pPr lvl="2"/>
            <a:endParaRPr lang="en-US" sz="1900" dirty="0" smtClean="0"/>
          </a:p>
        </p:txBody>
      </p:sp>
      <p:sp>
        <p:nvSpPr>
          <p:cNvPr id="2" name="Title 1"/>
          <p:cNvSpPr>
            <a:spLocks noGrp="1"/>
          </p:cNvSpPr>
          <p:nvPr>
            <p:ph type="title"/>
          </p:nvPr>
        </p:nvSpPr>
        <p:spPr/>
        <p:txBody>
          <a:bodyPr/>
          <a:lstStyle/>
          <a:p>
            <a:pPr algn="l"/>
            <a:r>
              <a:rPr lang="en-US" dirty="0" smtClean="0"/>
              <a:t>User account</a:t>
            </a:r>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035820"/>
            <a:ext cx="5543550"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74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457200" y="1159074"/>
            <a:ext cx="8229600" cy="4801314"/>
          </a:xfrm>
          <a:prstGeom prst="rect">
            <a:avLst/>
          </a:prstGeom>
          <a:noFill/>
          <a:ln w="9525">
            <a:solidFill>
              <a:srgbClr val="FFFFFF">
                <a:lumMod val="95000"/>
              </a:srgbClr>
            </a:solidFill>
            <a:miter lim="800000"/>
            <a:headEnd/>
            <a:tailEnd/>
          </a:ln>
        </p:spPr>
        <p:txBody>
          <a:bodyPr wrap="square">
            <a:spAutoFit/>
          </a:bodyPr>
          <a:lstStyle/>
          <a:p>
            <a:r>
              <a:rPr lang="en-US" dirty="0" smtClean="0"/>
              <a:t>Version </a:t>
            </a:r>
            <a:r>
              <a:rPr lang="en-US" dirty="0"/>
              <a:t>control systems allow you to compare files, identify differences, and merge the changes if needed prior to committing any code. Versioning is also a great way to keep track of application builds by being able to identify which version is currently in development, QA, and production. Also, when new developers join the team, they can easily download the current version of the application to their local environment using the version control system and are able to keep track of the version they’re currently running. During development, you can also have entirely independent code versions if you prefer to keep different development efforts separate. When ready, you can merge the files to create a final working version.</a:t>
            </a:r>
          </a:p>
          <a:p>
            <a:r>
              <a:rPr lang="en-US" dirty="0"/>
              <a:t>Another great use for versioning is when troubleshooting an issue, you are able to easily compare different versions of files to track differences. You can compare the last working file with the faulty file, decreasing the time spent identifying the cause of an issue. If the user decides to roll back the changes, you can implement the last working file by using the correct version</a:t>
            </a:r>
            <a:r>
              <a:rPr lang="en-US" dirty="0" smtClean="0"/>
              <a:t>.</a:t>
            </a:r>
            <a:endParaRPr lang="en-US" dirty="0"/>
          </a:p>
        </p:txBody>
      </p:sp>
      <p:sp>
        <p:nvSpPr>
          <p:cNvPr id="3" name="Title 1"/>
          <p:cNvSpPr>
            <a:spLocks noGrp="1"/>
          </p:cNvSpPr>
          <p:nvPr>
            <p:ph type="title"/>
          </p:nvPr>
        </p:nvSpPr>
        <p:spPr>
          <a:xfrm>
            <a:off x="457200" y="32048"/>
            <a:ext cx="8229600" cy="1143000"/>
          </a:xfrm>
        </p:spPr>
        <p:txBody>
          <a:bodyPr>
            <a:normAutofit/>
          </a:bodyPr>
          <a:lstStyle/>
          <a:p>
            <a:r>
              <a:rPr lang="en-US" dirty="0" smtClean="0"/>
              <a:t>Version Control Benefits</a:t>
            </a:r>
            <a:endParaRPr lang="en-US" dirty="0"/>
          </a:p>
        </p:txBody>
      </p:sp>
      <p:sp>
        <p:nvSpPr>
          <p:cNvPr id="5" name="Rectangle 4"/>
          <p:cNvSpPr/>
          <p:nvPr/>
        </p:nvSpPr>
        <p:spPr>
          <a:xfrm>
            <a:off x="0" y="6093296"/>
            <a:ext cx="9132590" cy="276999"/>
          </a:xfrm>
          <a:prstGeom prst="rect">
            <a:avLst/>
          </a:prstGeom>
        </p:spPr>
        <p:txBody>
          <a:bodyPr wrap="square">
            <a:spAutoFit/>
          </a:bodyPr>
          <a:lstStyle/>
          <a:p>
            <a:pPr algn="r"/>
            <a:r>
              <a:rPr lang="en-US" sz="1200" dirty="0"/>
              <a:t>http://www.seguetech.com/a-review-of-software-version-control-systems-benefits-and-why-it-matters/</a:t>
            </a:r>
          </a:p>
        </p:txBody>
      </p:sp>
    </p:spTree>
    <p:extLst>
      <p:ext uri="{BB962C8B-B14F-4D97-AF65-F5344CB8AC3E}">
        <p14:creationId xmlns:p14="http://schemas.microsoft.com/office/powerpoint/2010/main" val="1537710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4525963"/>
          </a:xfrm>
        </p:spPr>
        <p:txBody>
          <a:bodyPr>
            <a:normAutofit/>
          </a:bodyPr>
          <a:lstStyle/>
          <a:p>
            <a:pPr lvl="1"/>
            <a:r>
              <a:rPr lang="en-US" sz="1900" dirty="0" smtClean="0"/>
              <a:t>Project</a:t>
            </a:r>
          </a:p>
          <a:p>
            <a:pPr lvl="2"/>
            <a:r>
              <a:rPr lang="en-US" sz="1900" dirty="0"/>
              <a:t>The following table depicts the various user permission levels in a project</a:t>
            </a:r>
            <a:r>
              <a:rPr lang="en-US" sz="1900" dirty="0" smtClean="0"/>
              <a:t>.</a:t>
            </a:r>
          </a:p>
          <a:p>
            <a:pPr lvl="2"/>
            <a:endParaRPr lang="en-US" sz="1900" dirty="0" smtClean="0"/>
          </a:p>
        </p:txBody>
      </p:sp>
      <p:sp>
        <p:nvSpPr>
          <p:cNvPr id="2" name="Title 1"/>
          <p:cNvSpPr>
            <a:spLocks noGrp="1"/>
          </p:cNvSpPr>
          <p:nvPr>
            <p:ph type="title"/>
          </p:nvPr>
        </p:nvSpPr>
        <p:spPr/>
        <p:txBody>
          <a:bodyPr/>
          <a:lstStyle/>
          <a:p>
            <a:pPr algn="l"/>
            <a:r>
              <a:rPr lang="en-US" dirty="0" smtClean="0"/>
              <a:t>User account</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4010" y="1988840"/>
            <a:ext cx="5272286" cy="480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7697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96752"/>
            <a:ext cx="8229600" cy="4525963"/>
          </a:xfrm>
        </p:spPr>
        <p:txBody>
          <a:bodyPr>
            <a:normAutofit/>
          </a:bodyPr>
          <a:lstStyle/>
          <a:p>
            <a:pPr lvl="1"/>
            <a:r>
              <a:rPr lang="en-US" sz="1900" dirty="0" smtClean="0"/>
              <a:t>Group</a:t>
            </a:r>
          </a:p>
          <a:p>
            <a:pPr lvl="2"/>
            <a:r>
              <a:rPr lang="en-US" sz="1900" dirty="0" smtClean="0"/>
              <a:t>Any </a:t>
            </a:r>
            <a:r>
              <a:rPr lang="en-US" sz="1900" dirty="0"/>
              <a:t>user can remove themselves from a group, unless they are the last Owner </a:t>
            </a:r>
            <a:r>
              <a:rPr lang="en-US" sz="1900" dirty="0" smtClean="0"/>
              <a:t>of the </a:t>
            </a:r>
            <a:r>
              <a:rPr lang="en-US" sz="1900" dirty="0"/>
              <a:t>group. The following table depicts the various user permission levels in </a:t>
            </a:r>
            <a:r>
              <a:rPr lang="en-US" sz="1900" dirty="0" smtClean="0"/>
              <a:t>a group</a:t>
            </a:r>
            <a:r>
              <a:rPr lang="en-US" sz="1900" dirty="0"/>
              <a:t>.</a:t>
            </a:r>
            <a:endParaRPr lang="en-US" sz="1900" dirty="0" smtClean="0"/>
          </a:p>
          <a:p>
            <a:pPr lvl="2"/>
            <a:endParaRPr lang="en-US" sz="1900" dirty="0" smtClean="0"/>
          </a:p>
        </p:txBody>
      </p:sp>
      <p:sp>
        <p:nvSpPr>
          <p:cNvPr id="2" name="Title 1"/>
          <p:cNvSpPr>
            <a:spLocks noGrp="1"/>
          </p:cNvSpPr>
          <p:nvPr>
            <p:ph type="title"/>
          </p:nvPr>
        </p:nvSpPr>
        <p:spPr/>
        <p:txBody>
          <a:bodyPr/>
          <a:lstStyle/>
          <a:p>
            <a:pPr algn="l"/>
            <a:r>
              <a:rPr lang="en-US" dirty="0" smtClean="0"/>
              <a:t>User account</a:t>
            </a:r>
            <a:endParaRPr 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685" y="2708920"/>
            <a:ext cx="5278635" cy="320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741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88" y="116632"/>
            <a:ext cx="9144000" cy="711448"/>
          </a:xfrm>
        </p:spPr>
        <p:txBody>
          <a:bodyPr>
            <a:normAutofit fontScale="90000"/>
          </a:bodyPr>
          <a:lstStyle/>
          <a:p>
            <a:pPr algn="ctr"/>
            <a:r>
              <a:rPr lang="en-US" dirty="0" smtClean="0"/>
              <a:t>Application Owner ID</a:t>
            </a:r>
            <a:endParaRPr lang="en-US" dirty="0"/>
          </a:p>
        </p:txBody>
      </p:sp>
      <p:pic>
        <p:nvPicPr>
          <p:cNvPr id="12" name="Picture 11"/>
          <p:cNvPicPr>
            <a:picLocks noChangeAspect="1"/>
          </p:cNvPicPr>
          <p:nvPr/>
        </p:nvPicPr>
        <p:blipFill>
          <a:blip r:embed="rId2"/>
          <a:stretch>
            <a:fillRect/>
          </a:stretch>
        </p:blipFill>
        <p:spPr>
          <a:xfrm>
            <a:off x="609972" y="908720"/>
            <a:ext cx="3610194" cy="3744416"/>
          </a:xfrm>
          <a:prstGeom prst="rect">
            <a:avLst/>
          </a:prstGeom>
        </p:spPr>
      </p:pic>
      <p:pic>
        <p:nvPicPr>
          <p:cNvPr id="15" name="Picture 14"/>
          <p:cNvPicPr>
            <a:picLocks noChangeAspect="1"/>
          </p:cNvPicPr>
          <p:nvPr/>
        </p:nvPicPr>
        <p:blipFill>
          <a:blip r:embed="rId3"/>
          <a:stretch>
            <a:fillRect/>
          </a:stretch>
        </p:blipFill>
        <p:spPr>
          <a:xfrm>
            <a:off x="4426396" y="908720"/>
            <a:ext cx="3672408" cy="5182125"/>
          </a:xfrm>
          <a:prstGeom prst="rect">
            <a:avLst/>
          </a:prstGeom>
        </p:spPr>
      </p:pic>
    </p:spTree>
    <p:extLst>
      <p:ext uri="{BB962C8B-B14F-4D97-AF65-F5344CB8AC3E}">
        <p14:creationId xmlns:p14="http://schemas.microsoft.com/office/powerpoint/2010/main" val="1965900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cs typeface="Tahoma" panose="020B0604030504040204" pitchFamily="34" charset="0"/>
              </a:rPr>
              <a:t>Source Code Version Control</a:t>
            </a:r>
          </a:p>
          <a:p>
            <a:pPr lvl="1"/>
            <a:r>
              <a:rPr lang="en-US" sz="1900" dirty="0" smtClean="0">
                <a:cs typeface="Tahoma" panose="020B0604030504040204" pitchFamily="34" charset="0"/>
              </a:rPr>
              <a:t>Running Number 3 Digit (1.2.3)</a:t>
            </a:r>
            <a:endParaRPr lang="en-US" sz="1500" dirty="0" smtClean="0">
              <a:cs typeface="Tahoma" panose="020B0604030504040204" pitchFamily="34" charset="0"/>
            </a:endParaRPr>
          </a:p>
          <a:p>
            <a:pPr lvl="2"/>
            <a:r>
              <a:rPr lang="en-US" sz="1900" dirty="0" smtClean="0">
                <a:cs typeface="Tahoma" panose="020B0604030504040204" pitchFamily="34" charset="0"/>
              </a:rPr>
              <a:t>1 – Major = </a:t>
            </a:r>
            <a:r>
              <a:rPr lang="th-TH" sz="2000" dirty="0" smtClean="0">
                <a:cs typeface="Tahoma" panose="020B0604030504040204" pitchFamily="34" charset="0"/>
              </a:rPr>
              <a:t>เปลี่ยน</a:t>
            </a:r>
            <a:r>
              <a:rPr lang="th-TH" sz="2000" dirty="0">
                <a:cs typeface="Tahoma" panose="020B0604030504040204" pitchFamily="34" charset="0"/>
              </a:rPr>
              <a:t>โครงสร้าง</a:t>
            </a:r>
            <a:r>
              <a:rPr lang="en-US" sz="2000" dirty="0">
                <a:cs typeface="Tahoma" panose="020B0604030504040204" pitchFamily="34" charset="0"/>
              </a:rPr>
              <a:t>, New release</a:t>
            </a:r>
            <a:r>
              <a:rPr lang="th-TH" sz="2000" dirty="0">
                <a:cs typeface="Tahoma" panose="020B0604030504040204" pitchFamily="34" charset="0"/>
              </a:rPr>
              <a:t> </a:t>
            </a:r>
            <a:endParaRPr lang="en-US" sz="1900" dirty="0" smtClean="0">
              <a:cs typeface="Tahoma" panose="020B0604030504040204" pitchFamily="34" charset="0"/>
            </a:endParaRPr>
          </a:p>
          <a:p>
            <a:pPr lvl="2"/>
            <a:r>
              <a:rPr lang="en-US" sz="1900" dirty="0" smtClean="0">
                <a:cs typeface="Tahoma" panose="020B0604030504040204" pitchFamily="34" charset="0"/>
              </a:rPr>
              <a:t>2 – Minor Change = </a:t>
            </a:r>
            <a:r>
              <a:rPr lang="en-US" sz="2000" dirty="0">
                <a:cs typeface="Tahoma" panose="020B0604030504040204" pitchFamily="34" charset="0"/>
              </a:rPr>
              <a:t>new function </a:t>
            </a:r>
            <a:r>
              <a:rPr lang="th-TH" sz="2000" dirty="0">
                <a:cs typeface="Tahoma" panose="020B0604030504040204" pitchFamily="34" charset="0"/>
              </a:rPr>
              <a:t>ไม่กระทบ</a:t>
            </a:r>
            <a:r>
              <a:rPr lang="th-TH" sz="2000" dirty="0" smtClean="0">
                <a:cs typeface="Tahoma" panose="020B0604030504040204" pitchFamily="34" charset="0"/>
              </a:rPr>
              <a:t>โครงสร้าง</a:t>
            </a:r>
            <a:endParaRPr lang="en-US" sz="1900" dirty="0" smtClean="0">
              <a:cs typeface="Tahoma" panose="020B0604030504040204" pitchFamily="34" charset="0"/>
            </a:endParaRPr>
          </a:p>
          <a:p>
            <a:pPr lvl="2"/>
            <a:r>
              <a:rPr lang="en-US" sz="1900" dirty="0" smtClean="0">
                <a:cs typeface="Tahoma" panose="020B0604030504040204" pitchFamily="34" charset="0"/>
              </a:rPr>
              <a:t>3 – Developer Change = </a:t>
            </a:r>
            <a:r>
              <a:rPr lang="en-US" sz="2000" dirty="0" smtClean="0">
                <a:cs typeface="Tahoma" panose="020B0604030504040204" pitchFamily="34" charset="0"/>
              </a:rPr>
              <a:t>fix bug</a:t>
            </a:r>
          </a:p>
          <a:p>
            <a:pPr lvl="2"/>
            <a:endParaRPr lang="en-US" sz="2000" dirty="0" smtClean="0">
              <a:cs typeface="Tahoma" panose="020B0604030504040204" pitchFamily="34" charset="0"/>
            </a:endParaRPr>
          </a:p>
          <a:p>
            <a:pPr lvl="2"/>
            <a:endParaRPr lang="en-US" sz="2000" dirty="0" smtClean="0">
              <a:cs typeface="Tahoma" panose="020B0604030504040204" pitchFamily="34" charset="0"/>
            </a:endParaRPr>
          </a:p>
          <a:p>
            <a:pPr lvl="2"/>
            <a:endParaRPr lang="en-US" sz="1900" dirty="0" smtClean="0">
              <a:cs typeface="Tahoma" panose="020B0604030504040204" pitchFamily="34" charset="0"/>
            </a:endParaRPr>
          </a:p>
          <a:p>
            <a:pPr lvl="1"/>
            <a:r>
              <a:rPr lang="en-US" sz="1900" dirty="0" smtClean="0">
                <a:cs typeface="Tahoma" panose="020B0604030504040204" pitchFamily="34" charset="0"/>
              </a:rPr>
              <a:t>Tag Version Control with Tags API</a:t>
            </a:r>
          </a:p>
          <a:p>
            <a:pPr lvl="1"/>
            <a:r>
              <a:rPr lang="en-US" sz="1900" dirty="0" smtClean="0">
                <a:cs typeface="Tahoma" panose="020B0604030504040204" pitchFamily="34" charset="0"/>
              </a:rPr>
              <a:t>Manage Group &amp; Sub group</a:t>
            </a:r>
            <a:endParaRPr lang="en-US" dirty="0" smtClean="0">
              <a:cs typeface="Tahoma" panose="020B0604030504040204" pitchFamily="34" charset="0"/>
            </a:endParaRPr>
          </a:p>
          <a:p>
            <a:pPr lvl="1"/>
            <a:endParaRPr lang="en-US" dirty="0" smtClean="0">
              <a:cs typeface="Tahoma" panose="020B0604030504040204" pitchFamily="34" charset="0"/>
            </a:endParaRPr>
          </a:p>
          <a:p>
            <a:pPr lvl="1"/>
            <a:endParaRPr lang="en-US" dirty="0" smtClean="0">
              <a:cs typeface="Tahoma" panose="020B0604030504040204" pitchFamily="34" charset="0"/>
            </a:endParaRPr>
          </a:p>
          <a:p>
            <a:endParaRPr lang="en-US" dirty="0">
              <a:cs typeface="Tahoma" panose="020B0604030504040204" pitchFamily="34" charset="0"/>
            </a:endParaRPr>
          </a:p>
        </p:txBody>
      </p:sp>
      <p:sp>
        <p:nvSpPr>
          <p:cNvPr id="2" name="Title 1"/>
          <p:cNvSpPr>
            <a:spLocks noGrp="1"/>
          </p:cNvSpPr>
          <p:nvPr>
            <p:ph type="title"/>
          </p:nvPr>
        </p:nvSpPr>
        <p:spPr/>
        <p:txBody>
          <a:bodyPr/>
          <a:lstStyle/>
          <a:p>
            <a:pPr algn="l"/>
            <a:r>
              <a:rPr lang="en-US" dirty="0" err="1" smtClean="0"/>
              <a:t>GitLab</a:t>
            </a:r>
            <a:r>
              <a:rPr lang="en-US" dirty="0" smtClean="0"/>
              <a:t> with GLS Project</a:t>
            </a:r>
            <a:endParaRPr lang="en-US" dirty="0"/>
          </a:p>
        </p:txBody>
      </p:sp>
    </p:spTree>
    <p:extLst>
      <p:ext uri="{BB962C8B-B14F-4D97-AF65-F5344CB8AC3E}">
        <p14:creationId xmlns:p14="http://schemas.microsoft.com/office/powerpoint/2010/main" val="35733687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Branch Concept</a:t>
            </a:r>
            <a:endParaRPr lang="en-US" dirty="0"/>
          </a:p>
        </p:txBody>
      </p:sp>
      <p:sp>
        <p:nvSpPr>
          <p:cNvPr id="4" name="TextBox 3"/>
          <p:cNvSpPr txBox="1"/>
          <p:nvPr/>
        </p:nvSpPr>
        <p:spPr>
          <a:xfrm>
            <a:off x="323528" y="1700808"/>
            <a:ext cx="1000595" cy="369332"/>
          </a:xfrm>
          <a:prstGeom prst="rect">
            <a:avLst/>
          </a:prstGeom>
          <a:noFill/>
          <a:ln>
            <a:solidFill>
              <a:schemeClr val="accent1"/>
            </a:solidFill>
          </a:ln>
        </p:spPr>
        <p:txBody>
          <a:bodyPr wrap="none" rtlCol="0">
            <a:spAutoFit/>
          </a:bodyPr>
          <a:lstStyle/>
          <a:p>
            <a:r>
              <a:rPr lang="en-US" dirty="0" smtClean="0"/>
              <a:t>REQ #1</a:t>
            </a:r>
            <a:endParaRPr lang="en-US" dirty="0"/>
          </a:p>
        </p:txBody>
      </p:sp>
      <p:sp>
        <p:nvSpPr>
          <p:cNvPr id="5" name="TextBox 4"/>
          <p:cNvSpPr txBox="1"/>
          <p:nvPr/>
        </p:nvSpPr>
        <p:spPr>
          <a:xfrm>
            <a:off x="311451" y="2346142"/>
            <a:ext cx="1000595" cy="369332"/>
          </a:xfrm>
          <a:prstGeom prst="rect">
            <a:avLst/>
          </a:prstGeom>
          <a:noFill/>
          <a:ln>
            <a:solidFill>
              <a:schemeClr val="accent1"/>
            </a:solidFill>
          </a:ln>
        </p:spPr>
        <p:txBody>
          <a:bodyPr wrap="none" rtlCol="0">
            <a:spAutoFit/>
          </a:bodyPr>
          <a:lstStyle/>
          <a:p>
            <a:r>
              <a:rPr lang="en-US" dirty="0" smtClean="0"/>
              <a:t>REQ #2</a:t>
            </a:r>
            <a:endParaRPr lang="en-US" dirty="0"/>
          </a:p>
        </p:txBody>
      </p:sp>
      <p:sp>
        <p:nvSpPr>
          <p:cNvPr id="6" name="TextBox 5"/>
          <p:cNvSpPr txBox="1"/>
          <p:nvPr/>
        </p:nvSpPr>
        <p:spPr>
          <a:xfrm>
            <a:off x="323524" y="2991476"/>
            <a:ext cx="1000595" cy="369332"/>
          </a:xfrm>
          <a:prstGeom prst="rect">
            <a:avLst/>
          </a:prstGeom>
          <a:noFill/>
          <a:ln>
            <a:solidFill>
              <a:schemeClr val="accent1"/>
            </a:solidFill>
          </a:ln>
        </p:spPr>
        <p:txBody>
          <a:bodyPr wrap="none" rtlCol="0">
            <a:spAutoFit/>
          </a:bodyPr>
          <a:lstStyle/>
          <a:p>
            <a:r>
              <a:rPr lang="en-US" dirty="0" smtClean="0"/>
              <a:t>REQ #3</a:t>
            </a:r>
            <a:endParaRPr lang="en-US" dirty="0"/>
          </a:p>
        </p:txBody>
      </p:sp>
      <p:sp>
        <p:nvSpPr>
          <p:cNvPr id="7" name="TextBox 6"/>
          <p:cNvSpPr txBox="1"/>
          <p:nvPr/>
        </p:nvSpPr>
        <p:spPr>
          <a:xfrm>
            <a:off x="311450" y="3661976"/>
            <a:ext cx="1000595" cy="369332"/>
          </a:xfrm>
          <a:prstGeom prst="rect">
            <a:avLst/>
          </a:prstGeom>
          <a:noFill/>
          <a:ln>
            <a:solidFill>
              <a:schemeClr val="accent1"/>
            </a:solidFill>
          </a:ln>
        </p:spPr>
        <p:txBody>
          <a:bodyPr wrap="none" rtlCol="0">
            <a:spAutoFit/>
          </a:bodyPr>
          <a:lstStyle/>
          <a:p>
            <a:r>
              <a:rPr lang="en-US" dirty="0" smtClean="0"/>
              <a:t>REQ #4</a:t>
            </a:r>
            <a:endParaRPr lang="en-US" dirty="0"/>
          </a:p>
        </p:txBody>
      </p:sp>
      <p:grpSp>
        <p:nvGrpSpPr>
          <p:cNvPr id="11" name="Group 10"/>
          <p:cNvGrpSpPr/>
          <p:nvPr/>
        </p:nvGrpSpPr>
        <p:grpSpPr>
          <a:xfrm>
            <a:off x="179512" y="1628800"/>
            <a:ext cx="2348528" cy="1152128"/>
            <a:chOff x="179512" y="1628800"/>
            <a:chExt cx="2348528" cy="1152128"/>
          </a:xfrm>
        </p:grpSpPr>
        <p:sp>
          <p:nvSpPr>
            <p:cNvPr id="9" name="Rectangle 8"/>
            <p:cNvSpPr/>
            <p:nvPr/>
          </p:nvSpPr>
          <p:spPr>
            <a:xfrm>
              <a:off x="179512" y="1628800"/>
              <a:ext cx="1296144" cy="11521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07595" y="2060848"/>
              <a:ext cx="920445" cy="369332"/>
            </a:xfrm>
            <a:prstGeom prst="rect">
              <a:avLst/>
            </a:prstGeom>
            <a:noFill/>
          </p:spPr>
          <p:txBody>
            <a:bodyPr wrap="none" rtlCol="0">
              <a:spAutoFit/>
            </a:bodyPr>
            <a:lstStyle/>
            <a:p>
              <a:r>
                <a:rPr lang="en-US" dirty="0" smtClean="0"/>
                <a:t>V0.0.1</a:t>
              </a:r>
              <a:endParaRPr lang="en-US" dirty="0"/>
            </a:p>
          </p:txBody>
        </p:sp>
      </p:grpSp>
      <p:grpSp>
        <p:nvGrpSpPr>
          <p:cNvPr id="16" name="Group 15"/>
          <p:cNvGrpSpPr/>
          <p:nvPr/>
        </p:nvGrpSpPr>
        <p:grpSpPr>
          <a:xfrm>
            <a:off x="179512" y="2879180"/>
            <a:ext cx="2348527" cy="553636"/>
            <a:chOff x="179512" y="2879180"/>
            <a:chExt cx="2348527" cy="553636"/>
          </a:xfrm>
        </p:grpSpPr>
        <p:sp>
          <p:nvSpPr>
            <p:cNvPr id="12" name="Rectangle 11"/>
            <p:cNvSpPr/>
            <p:nvPr/>
          </p:nvSpPr>
          <p:spPr>
            <a:xfrm>
              <a:off x="179512" y="2879180"/>
              <a:ext cx="1296144" cy="553636"/>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607594" y="2991476"/>
              <a:ext cx="920445" cy="369332"/>
            </a:xfrm>
            <a:prstGeom prst="rect">
              <a:avLst/>
            </a:prstGeom>
            <a:noFill/>
          </p:spPr>
          <p:txBody>
            <a:bodyPr wrap="none" rtlCol="0">
              <a:spAutoFit/>
            </a:bodyPr>
            <a:lstStyle/>
            <a:p>
              <a:r>
                <a:rPr lang="en-US" dirty="0" smtClean="0"/>
                <a:t>V1.0.0</a:t>
              </a:r>
              <a:endParaRPr lang="en-US" dirty="0"/>
            </a:p>
          </p:txBody>
        </p:sp>
      </p:grpSp>
      <p:grpSp>
        <p:nvGrpSpPr>
          <p:cNvPr id="17" name="Group 16"/>
          <p:cNvGrpSpPr/>
          <p:nvPr/>
        </p:nvGrpSpPr>
        <p:grpSpPr>
          <a:xfrm>
            <a:off x="179512" y="3554229"/>
            <a:ext cx="2348526" cy="553636"/>
            <a:chOff x="179512" y="3554229"/>
            <a:chExt cx="2348526" cy="553636"/>
          </a:xfrm>
        </p:grpSpPr>
        <p:sp>
          <p:nvSpPr>
            <p:cNvPr id="13" name="Rectangle 12"/>
            <p:cNvSpPr/>
            <p:nvPr/>
          </p:nvSpPr>
          <p:spPr>
            <a:xfrm>
              <a:off x="179512" y="3554229"/>
              <a:ext cx="1296144" cy="553636"/>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607593" y="3677822"/>
              <a:ext cx="920445" cy="369332"/>
            </a:xfrm>
            <a:prstGeom prst="rect">
              <a:avLst/>
            </a:prstGeom>
            <a:noFill/>
          </p:spPr>
          <p:txBody>
            <a:bodyPr wrap="none" rtlCol="0">
              <a:spAutoFit/>
            </a:bodyPr>
            <a:lstStyle/>
            <a:p>
              <a:r>
                <a:rPr lang="en-US" dirty="0" smtClean="0"/>
                <a:t>V1.1.0</a:t>
              </a:r>
              <a:endParaRPr lang="en-US" dirty="0"/>
            </a:p>
          </p:txBody>
        </p:sp>
      </p:grpSp>
      <p:grpSp>
        <p:nvGrpSpPr>
          <p:cNvPr id="27" name="Group 26"/>
          <p:cNvGrpSpPr/>
          <p:nvPr/>
        </p:nvGrpSpPr>
        <p:grpSpPr>
          <a:xfrm>
            <a:off x="3377251" y="1417638"/>
            <a:ext cx="1311055" cy="1093132"/>
            <a:chOff x="3377251" y="1417638"/>
            <a:chExt cx="1311055" cy="1093132"/>
          </a:xfrm>
        </p:grpSpPr>
        <p:grpSp>
          <p:nvGrpSpPr>
            <p:cNvPr id="24" name="Group 23"/>
            <p:cNvGrpSpPr/>
            <p:nvPr/>
          </p:nvGrpSpPr>
          <p:grpSpPr>
            <a:xfrm>
              <a:off x="3752202" y="1417638"/>
              <a:ext cx="936104" cy="1003250"/>
              <a:chOff x="3752202" y="1417638"/>
              <a:chExt cx="936104" cy="1003250"/>
            </a:xfrm>
          </p:grpSpPr>
          <p:sp>
            <p:nvSpPr>
              <p:cNvPr id="18" name="TextBox 17"/>
              <p:cNvSpPr txBox="1"/>
              <p:nvPr/>
            </p:nvSpPr>
            <p:spPr>
              <a:xfrm>
                <a:off x="3752202" y="1417638"/>
                <a:ext cx="936104" cy="369332"/>
              </a:xfrm>
              <a:prstGeom prst="rect">
                <a:avLst/>
              </a:prstGeom>
              <a:noFill/>
            </p:spPr>
            <p:txBody>
              <a:bodyPr wrap="square" rtlCol="0">
                <a:spAutoFit/>
              </a:bodyPr>
              <a:lstStyle/>
              <a:p>
                <a:r>
                  <a:rPr lang="en-US" dirty="0" smtClean="0"/>
                  <a:t>Master</a:t>
                </a:r>
                <a:endParaRPr lang="en-US" dirty="0"/>
              </a:p>
            </p:txBody>
          </p:sp>
          <p:sp>
            <p:nvSpPr>
              <p:cNvPr id="19" name="Oval 18"/>
              <p:cNvSpPr/>
              <p:nvPr/>
            </p:nvSpPr>
            <p:spPr>
              <a:xfrm>
                <a:off x="4139952" y="2267580"/>
                <a:ext cx="153308" cy="153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8" idx="2"/>
                <a:endCxn id="19" idx="0"/>
              </p:cNvCxnSpPr>
              <p:nvPr/>
            </p:nvCxnSpPr>
            <p:spPr>
              <a:xfrm flipH="1">
                <a:off x="4216606" y="1786970"/>
                <a:ext cx="3648" cy="4806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3377251" y="2249160"/>
              <a:ext cx="636713" cy="261610"/>
            </a:xfrm>
            <a:prstGeom prst="rect">
              <a:avLst/>
            </a:prstGeom>
            <a:noFill/>
          </p:spPr>
          <p:txBody>
            <a:bodyPr wrap="none" rtlCol="0">
              <a:spAutoFit/>
            </a:bodyPr>
            <a:lstStyle/>
            <a:p>
              <a:r>
                <a:rPr lang="en-US" sz="1100" b="1" dirty="0" smtClean="0"/>
                <a:t>V0.0.1</a:t>
              </a:r>
              <a:endParaRPr lang="en-US" sz="1100" b="1" dirty="0"/>
            </a:p>
          </p:txBody>
        </p:sp>
      </p:grpSp>
      <p:cxnSp>
        <p:nvCxnSpPr>
          <p:cNvPr id="29" name="Straight Connector 28"/>
          <p:cNvCxnSpPr/>
          <p:nvPr/>
        </p:nvCxnSpPr>
        <p:spPr>
          <a:xfrm>
            <a:off x="2915816" y="1417638"/>
            <a:ext cx="0" cy="460365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7583" y="4365104"/>
            <a:ext cx="1000595" cy="369332"/>
          </a:xfrm>
          <a:prstGeom prst="rect">
            <a:avLst/>
          </a:prstGeom>
          <a:noFill/>
          <a:ln>
            <a:solidFill>
              <a:schemeClr val="accent1"/>
            </a:solidFill>
          </a:ln>
        </p:spPr>
        <p:txBody>
          <a:bodyPr wrap="none" rtlCol="0">
            <a:spAutoFit/>
          </a:bodyPr>
          <a:lstStyle/>
          <a:p>
            <a:r>
              <a:rPr lang="en-US" dirty="0" smtClean="0"/>
              <a:t>REQ #5</a:t>
            </a:r>
            <a:endParaRPr lang="en-US" dirty="0"/>
          </a:p>
        </p:txBody>
      </p:sp>
      <p:sp>
        <p:nvSpPr>
          <p:cNvPr id="32" name="TextBox 31"/>
          <p:cNvSpPr txBox="1"/>
          <p:nvPr/>
        </p:nvSpPr>
        <p:spPr>
          <a:xfrm>
            <a:off x="307583" y="4991675"/>
            <a:ext cx="1010213" cy="369332"/>
          </a:xfrm>
          <a:prstGeom prst="rect">
            <a:avLst/>
          </a:prstGeom>
          <a:noFill/>
          <a:ln>
            <a:solidFill>
              <a:schemeClr val="accent1"/>
            </a:solidFill>
          </a:ln>
        </p:spPr>
        <p:txBody>
          <a:bodyPr wrap="none" rtlCol="0">
            <a:spAutoFit/>
          </a:bodyPr>
          <a:lstStyle/>
          <a:p>
            <a:r>
              <a:rPr lang="en-US" dirty="0" smtClean="0"/>
              <a:t>BUG #1</a:t>
            </a:r>
            <a:endParaRPr lang="en-US" dirty="0"/>
          </a:p>
        </p:txBody>
      </p:sp>
      <p:sp>
        <p:nvSpPr>
          <p:cNvPr id="33" name="TextBox 32"/>
          <p:cNvSpPr txBox="1"/>
          <p:nvPr/>
        </p:nvSpPr>
        <p:spPr>
          <a:xfrm>
            <a:off x="323524" y="5618246"/>
            <a:ext cx="1010213" cy="369332"/>
          </a:xfrm>
          <a:prstGeom prst="rect">
            <a:avLst/>
          </a:prstGeom>
          <a:noFill/>
          <a:ln>
            <a:solidFill>
              <a:schemeClr val="accent1"/>
            </a:solidFill>
          </a:ln>
        </p:spPr>
        <p:txBody>
          <a:bodyPr wrap="none" rtlCol="0">
            <a:spAutoFit/>
          </a:bodyPr>
          <a:lstStyle/>
          <a:p>
            <a:r>
              <a:rPr lang="en-US" dirty="0" smtClean="0"/>
              <a:t>BUG #2</a:t>
            </a:r>
            <a:endParaRPr lang="en-US" dirty="0"/>
          </a:p>
        </p:txBody>
      </p:sp>
      <p:cxnSp>
        <p:nvCxnSpPr>
          <p:cNvPr id="35" name="Straight Arrow Connector 34"/>
          <p:cNvCxnSpPr/>
          <p:nvPr/>
        </p:nvCxnSpPr>
        <p:spPr>
          <a:xfrm flipH="1">
            <a:off x="1691680" y="2510770"/>
            <a:ext cx="1685571" cy="2480905"/>
          </a:xfrm>
          <a:prstGeom prst="straightConnector1">
            <a:avLst/>
          </a:prstGeom>
          <a:ln w="38100">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79512" y="4272952"/>
            <a:ext cx="1296144" cy="553636"/>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607593" y="4377294"/>
            <a:ext cx="920445" cy="369332"/>
          </a:xfrm>
          <a:prstGeom prst="rect">
            <a:avLst/>
          </a:prstGeom>
          <a:noFill/>
        </p:spPr>
        <p:txBody>
          <a:bodyPr wrap="none" rtlCol="0">
            <a:spAutoFit/>
          </a:bodyPr>
          <a:lstStyle/>
          <a:p>
            <a:r>
              <a:rPr lang="en-US" dirty="0" smtClean="0"/>
              <a:t>V1.2.0</a:t>
            </a:r>
            <a:endParaRPr lang="en-US" dirty="0"/>
          </a:p>
        </p:txBody>
      </p:sp>
      <p:sp>
        <p:nvSpPr>
          <p:cNvPr id="38" name="Rectangle 37"/>
          <p:cNvSpPr/>
          <p:nvPr/>
        </p:nvSpPr>
        <p:spPr>
          <a:xfrm>
            <a:off x="159808" y="4918740"/>
            <a:ext cx="1296144" cy="1102547"/>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603727" y="5285347"/>
            <a:ext cx="920445" cy="369332"/>
          </a:xfrm>
          <a:prstGeom prst="rect">
            <a:avLst/>
          </a:prstGeom>
          <a:noFill/>
        </p:spPr>
        <p:txBody>
          <a:bodyPr wrap="none" rtlCol="0">
            <a:spAutoFit/>
          </a:bodyPr>
          <a:lstStyle/>
          <a:p>
            <a:r>
              <a:rPr lang="en-US" dirty="0" smtClean="0"/>
              <a:t>V0.0.2</a:t>
            </a:r>
            <a:endParaRPr lang="en-US" dirty="0"/>
          </a:p>
        </p:txBody>
      </p:sp>
      <p:sp>
        <p:nvSpPr>
          <p:cNvPr id="40" name="TextBox 39"/>
          <p:cNvSpPr txBox="1"/>
          <p:nvPr/>
        </p:nvSpPr>
        <p:spPr>
          <a:xfrm>
            <a:off x="5056638" y="1410206"/>
            <a:ext cx="1243553" cy="369332"/>
          </a:xfrm>
          <a:prstGeom prst="rect">
            <a:avLst/>
          </a:prstGeom>
          <a:noFill/>
        </p:spPr>
        <p:txBody>
          <a:bodyPr wrap="square" rtlCol="0">
            <a:spAutoFit/>
          </a:bodyPr>
          <a:lstStyle/>
          <a:p>
            <a:r>
              <a:rPr lang="en-US" dirty="0" smtClean="0"/>
              <a:t>Hotfix</a:t>
            </a:r>
            <a:endParaRPr lang="en-US" dirty="0"/>
          </a:p>
        </p:txBody>
      </p:sp>
      <p:sp>
        <p:nvSpPr>
          <p:cNvPr id="45" name="TextBox 44"/>
          <p:cNvSpPr txBox="1"/>
          <p:nvPr/>
        </p:nvSpPr>
        <p:spPr>
          <a:xfrm>
            <a:off x="6300191" y="1410206"/>
            <a:ext cx="1243553" cy="369332"/>
          </a:xfrm>
          <a:prstGeom prst="rect">
            <a:avLst/>
          </a:prstGeom>
          <a:noFill/>
        </p:spPr>
        <p:txBody>
          <a:bodyPr wrap="square" rtlCol="0">
            <a:spAutoFit/>
          </a:bodyPr>
          <a:lstStyle/>
          <a:p>
            <a:r>
              <a:rPr lang="en-US" dirty="0" smtClean="0"/>
              <a:t>Release</a:t>
            </a:r>
            <a:endParaRPr lang="en-US" dirty="0"/>
          </a:p>
        </p:txBody>
      </p:sp>
      <p:sp>
        <p:nvSpPr>
          <p:cNvPr id="46" name="TextBox 45"/>
          <p:cNvSpPr txBox="1"/>
          <p:nvPr/>
        </p:nvSpPr>
        <p:spPr>
          <a:xfrm>
            <a:off x="7627413" y="1410206"/>
            <a:ext cx="1243553" cy="369332"/>
          </a:xfrm>
          <a:prstGeom prst="rect">
            <a:avLst/>
          </a:prstGeom>
          <a:noFill/>
        </p:spPr>
        <p:txBody>
          <a:bodyPr wrap="square" rtlCol="0">
            <a:spAutoFit/>
          </a:bodyPr>
          <a:lstStyle/>
          <a:p>
            <a:r>
              <a:rPr lang="en-US" dirty="0" smtClean="0"/>
              <a:t>Develop</a:t>
            </a:r>
            <a:endParaRPr lang="en-US" dirty="0"/>
          </a:p>
        </p:txBody>
      </p:sp>
      <p:grpSp>
        <p:nvGrpSpPr>
          <p:cNvPr id="132" name="Group 131"/>
          <p:cNvGrpSpPr/>
          <p:nvPr/>
        </p:nvGrpSpPr>
        <p:grpSpPr>
          <a:xfrm>
            <a:off x="4293260" y="2344234"/>
            <a:ext cx="3955929" cy="402046"/>
            <a:chOff x="4293260" y="2344234"/>
            <a:chExt cx="3955929" cy="402046"/>
          </a:xfrm>
        </p:grpSpPr>
        <p:sp>
          <p:nvSpPr>
            <p:cNvPr id="47" name="Oval 46"/>
            <p:cNvSpPr/>
            <p:nvPr/>
          </p:nvSpPr>
          <p:spPr>
            <a:xfrm>
              <a:off x="5454184" y="2592972"/>
              <a:ext cx="153308" cy="153308"/>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8095881" y="2434116"/>
              <a:ext cx="153308" cy="153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stCxn id="19" idx="6"/>
              <a:endCxn id="47" idx="2"/>
            </p:cNvCxnSpPr>
            <p:nvPr/>
          </p:nvCxnSpPr>
          <p:spPr>
            <a:xfrm>
              <a:off x="4293260" y="2344234"/>
              <a:ext cx="1160924" cy="3253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9" idx="6"/>
              <a:endCxn id="48" idx="2"/>
            </p:cNvCxnSpPr>
            <p:nvPr/>
          </p:nvCxnSpPr>
          <p:spPr>
            <a:xfrm>
              <a:off x="4293260" y="2344234"/>
              <a:ext cx="3802621" cy="1665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8095881" y="2587424"/>
            <a:ext cx="153308" cy="961412"/>
            <a:chOff x="8095881" y="2587424"/>
            <a:chExt cx="153308" cy="961412"/>
          </a:xfrm>
        </p:grpSpPr>
        <p:sp>
          <p:nvSpPr>
            <p:cNvPr id="49" name="Oval 48"/>
            <p:cNvSpPr/>
            <p:nvPr/>
          </p:nvSpPr>
          <p:spPr>
            <a:xfrm>
              <a:off x="8095881" y="2914822"/>
              <a:ext cx="153308" cy="153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8095881" y="3395528"/>
              <a:ext cx="153308" cy="153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stCxn id="48" idx="4"/>
              <a:endCxn id="49" idx="0"/>
            </p:cNvCxnSpPr>
            <p:nvPr/>
          </p:nvCxnSpPr>
          <p:spPr>
            <a:xfrm>
              <a:off x="8172535" y="2587424"/>
              <a:ext cx="0" cy="3273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9" idx="4"/>
              <a:endCxn id="51" idx="0"/>
            </p:cNvCxnSpPr>
            <p:nvPr/>
          </p:nvCxnSpPr>
          <p:spPr>
            <a:xfrm>
              <a:off x="8172535" y="3068130"/>
              <a:ext cx="0" cy="3273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3365077" y="2434212"/>
            <a:ext cx="2111558" cy="702921"/>
            <a:chOff x="3365077" y="2434212"/>
            <a:chExt cx="2111558" cy="702921"/>
          </a:xfrm>
        </p:grpSpPr>
        <p:sp>
          <p:nvSpPr>
            <p:cNvPr id="65" name="Oval 64"/>
            <p:cNvSpPr/>
            <p:nvPr/>
          </p:nvSpPr>
          <p:spPr>
            <a:xfrm>
              <a:off x="4139952" y="2914822"/>
              <a:ext cx="153308" cy="153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a:endCxn id="65" idx="0"/>
            </p:cNvCxnSpPr>
            <p:nvPr/>
          </p:nvCxnSpPr>
          <p:spPr>
            <a:xfrm flipH="1">
              <a:off x="4216606" y="2434212"/>
              <a:ext cx="3648" cy="4806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365077" y="2875523"/>
              <a:ext cx="636713" cy="261610"/>
            </a:xfrm>
            <a:prstGeom prst="rect">
              <a:avLst/>
            </a:prstGeom>
            <a:noFill/>
          </p:spPr>
          <p:txBody>
            <a:bodyPr wrap="none" rtlCol="0">
              <a:spAutoFit/>
            </a:bodyPr>
            <a:lstStyle/>
            <a:p>
              <a:r>
                <a:rPr lang="en-US" sz="1100" b="1" dirty="0" smtClean="0"/>
                <a:t>V0.0.2</a:t>
              </a:r>
              <a:endParaRPr lang="en-US" sz="1100" b="1" dirty="0"/>
            </a:p>
          </p:txBody>
        </p:sp>
        <p:cxnSp>
          <p:nvCxnSpPr>
            <p:cNvPr id="68" name="Straight Arrow Connector 67"/>
            <p:cNvCxnSpPr>
              <a:stCxn id="47" idx="3"/>
              <a:endCxn id="65" idx="6"/>
            </p:cNvCxnSpPr>
            <p:nvPr/>
          </p:nvCxnSpPr>
          <p:spPr>
            <a:xfrm flipH="1">
              <a:off x="4293260" y="2723829"/>
              <a:ext cx="1183375" cy="26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72" name="Straight Arrow Connector 71"/>
          <p:cNvCxnSpPr>
            <a:stCxn id="47" idx="5"/>
            <a:endCxn id="51" idx="2"/>
          </p:cNvCxnSpPr>
          <p:nvPr/>
        </p:nvCxnSpPr>
        <p:spPr>
          <a:xfrm>
            <a:off x="5585041" y="2723829"/>
            <a:ext cx="2510840" cy="7483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6804248" y="3472182"/>
            <a:ext cx="1291633" cy="244850"/>
            <a:chOff x="6804248" y="3472182"/>
            <a:chExt cx="1291633" cy="244850"/>
          </a:xfrm>
        </p:grpSpPr>
        <p:sp>
          <p:nvSpPr>
            <p:cNvPr id="75" name="Oval 74"/>
            <p:cNvSpPr/>
            <p:nvPr/>
          </p:nvSpPr>
          <p:spPr>
            <a:xfrm>
              <a:off x="6804248" y="3563724"/>
              <a:ext cx="153308" cy="15330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stCxn id="51" idx="2"/>
              <a:endCxn id="75" idx="6"/>
            </p:cNvCxnSpPr>
            <p:nvPr/>
          </p:nvCxnSpPr>
          <p:spPr>
            <a:xfrm flipH="1">
              <a:off x="6957556" y="3472182"/>
              <a:ext cx="1138325" cy="1681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37" name="Group 136"/>
          <p:cNvGrpSpPr/>
          <p:nvPr/>
        </p:nvGrpSpPr>
        <p:grpSpPr>
          <a:xfrm>
            <a:off x="3377251" y="3071114"/>
            <a:ext cx="3426997" cy="688069"/>
            <a:chOff x="3377251" y="3071114"/>
            <a:chExt cx="3426997" cy="688069"/>
          </a:xfrm>
        </p:grpSpPr>
        <p:grpSp>
          <p:nvGrpSpPr>
            <p:cNvPr id="136" name="Group 135"/>
            <p:cNvGrpSpPr/>
            <p:nvPr/>
          </p:nvGrpSpPr>
          <p:grpSpPr>
            <a:xfrm>
              <a:off x="4139952" y="3071114"/>
              <a:ext cx="2664296" cy="633918"/>
              <a:chOff x="4139952" y="3071114"/>
              <a:chExt cx="2664296" cy="633918"/>
            </a:xfrm>
          </p:grpSpPr>
          <p:sp>
            <p:nvSpPr>
              <p:cNvPr id="80" name="Oval 79"/>
              <p:cNvSpPr/>
              <p:nvPr/>
            </p:nvSpPr>
            <p:spPr>
              <a:xfrm>
                <a:off x="4139952" y="3551724"/>
                <a:ext cx="153308" cy="153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p:cNvCxnSpPr>
                <a:endCxn id="80" idx="0"/>
              </p:cNvCxnSpPr>
              <p:nvPr/>
            </p:nvCxnSpPr>
            <p:spPr>
              <a:xfrm flipH="1">
                <a:off x="4216606" y="3071114"/>
                <a:ext cx="3648" cy="4806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5" idx="2"/>
                <a:endCxn id="80" idx="6"/>
              </p:cNvCxnSpPr>
              <p:nvPr/>
            </p:nvCxnSpPr>
            <p:spPr>
              <a:xfrm flipH="1" flipV="1">
                <a:off x="4293260" y="3628378"/>
                <a:ext cx="2510988" cy="12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377251" y="3497573"/>
              <a:ext cx="636713" cy="261610"/>
            </a:xfrm>
            <a:prstGeom prst="rect">
              <a:avLst/>
            </a:prstGeom>
            <a:noFill/>
          </p:spPr>
          <p:txBody>
            <a:bodyPr wrap="none" rtlCol="0">
              <a:spAutoFit/>
            </a:bodyPr>
            <a:lstStyle/>
            <a:p>
              <a:r>
                <a:rPr lang="en-US" sz="1100" b="1" dirty="0" smtClean="0"/>
                <a:t>V1.0.0</a:t>
              </a:r>
              <a:endParaRPr lang="en-US" sz="1100" b="1" dirty="0"/>
            </a:p>
          </p:txBody>
        </p:sp>
      </p:grpSp>
      <p:grpSp>
        <p:nvGrpSpPr>
          <p:cNvPr id="138" name="Group 137"/>
          <p:cNvGrpSpPr/>
          <p:nvPr/>
        </p:nvGrpSpPr>
        <p:grpSpPr>
          <a:xfrm>
            <a:off x="8095881" y="3501008"/>
            <a:ext cx="153308" cy="949489"/>
            <a:chOff x="8095881" y="3501008"/>
            <a:chExt cx="153308" cy="949489"/>
          </a:xfrm>
        </p:grpSpPr>
        <p:sp>
          <p:nvSpPr>
            <p:cNvPr id="88" name="Oval 87"/>
            <p:cNvSpPr/>
            <p:nvPr/>
          </p:nvSpPr>
          <p:spPr>
            <a:xfrm>
              <a:off x="8095881" y="3828406"/>
              <a:ext cx="153308" cy="153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p:cNvCxnSpPr>
              <a:endCxn id="88" idx="0"/>
            </p:cNvCxnSpPr>
            <p:nvPr/>
          </p:nvCxnSpPr>
          <p:spPr>
            <a:xfrm>
              <a:off x="8172535" y="3501008"/>
              <a:ext cx="0" cy="3273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8095881" y="4297189"/>
              <a:ext cx="153308" cy="153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a:endCxn id="90" idx="0"/>
            </p:cNvCxnSpPr>
            <p:nvPr/>
          </p:nvCxnSpPr>
          <p:spPr>
            <a:xfrm>
              <a:off x="8172535" y="3969791"/>
              <a:ext cx="0" cy="3273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6804248" y="3717032"/>
            <a:ext cx="1314084" cy="921582"/>
            <a:chOff x="6804248" y="3717032"/>
            <a:chExt cx="1314084" cy="921582"/>
          </a:xfrm>
        </p:grpSpPr>
        <p:sp>
          <p:nvSpPr>
            <p:cNvPr id="92" name="Oval 91"/>
            <p:cNvSpPr/>
            <p:nvPr/>
          </p:nvSpPr>
          <p:spPr>
            <a:xfrm>
              <a:off x="6804248" y="4485306"/>
              <a:ext cx="153308" cy="15330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p:cNvCxnSpPr>
              <a:stCxn id="75" idx="4"/>
              <a:endCxn id="92" idx="0"/>
            </p:cNvCxnSpPr>
            <p:nvPr/>
          </p:nvCxnSpPr>
          <p:spPr>
            <a:xfrm>
              <a:off x="6880902" y="3717032"/>
              <a:ext cx="0" cy="768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3"/>
              <a:endCxn id="92" idx="6"/>
            </p:cNvCxnSpPr>
            <p:nvPr/>
          </p:nvCxnSpPr>
          <p:spPr>
            <a:xfrm flipH="1">
              <a:off x="6957556" y="4428046"/>
              <a:ext cx="1160776" cy="1339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3383049" y="3705032"/>
            <a:ext cx="3417515" cy="1668184"/>
            <a:chOff x="3383049" y="3705032"/>
            <a:chExt cx="3417515" cy="1668184"/>
          </a:xfrm>
        </p:grpSpPr>
        <p:sp>
          <p:nvSpPr>
            <p:cNvPr id="102" name="Oval 101"/>
            <p:cNvSpPr/>
            <p:nvPr/>
          </p:nvSpPr>
          <p:spPr>
            <a:xfrm>
              <a:off x="4145750" y="5165757"/>
              <a:ext cx="153308" cy="153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p:cNvCxnSpPr>
              <a:stCxn id="80" idx="4"/>
              <a:endCxn id="102" idx="0"/>
            </p:cNvCxnSpPr>
            <p:nvPr/>
          </p:nvCxnSpPr>
          <p:spPr>
            <a:xfrm>
              <a:off x="4216606" y="3705032"/>
              <a:ext cx="5798" cy="14607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383049" y="5111606"/>
              <a:ext cx="636713" cy="261610"/>
            </a:xfrm>
            <a:prstGeom prst="rect">
              <a:avLst/>
            </a:prstGeom>
            <a:noFill/>
          </p:spPr>
          <p:txBody>
            <a:bodyPr wrap="none" rtlCol="0">
              <a:spAutoFit/>
            </a:bodyPr>
            <a:lstStyle/>
            <a:p>
              <a:r>
                <a:rPr lang="en-US" sz="1100" b="1" dirty="0" smtClean="0"/>
                <a:t>V1.1.0</a:t>
              </a:r>
              <a:endParaRPr lang="en-US" sz="1100" b="1" dirty="0"/>
            </a:p>
          </p:txBody>
        </p:sp>
        <p:cxnSp>
          <p:nvCxnSpPr>
            <p:cNvPr id="106" name="Straight Arrow Connector 105"/>
            <p:cNvCxnSpPr>
              <a:stCxn id="99" idx="2"/>
              <a:endCxn id="102" idx="6"/>
            </p:cNvCxnSpPr>
            <p:nvPr/>
          </p:nvCxnSpPr>
          <p:spPr>
            <a:xfrm flipH="1">
              <a:off x="4299058" y="5084946"/>
              <a:ext cx="2501506" cy="1574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6800564" y="4450497"/>
            <a:ext cx="1448625" cy="711103"/>
            <a:chOff x="6800564" y="4450497"/>
            <a:chExt cx="1448625" cy="711103"/>
          </a:xfrm>
        </p:grpSpPr>
        <p:sp>
          <p:nvSpPr>
            <p:cNvPr id="99" name="Oval 98"/>
            <p:cNvSpPr/>
            <p:nvPr/>
          </p:nvSpPr>
          <p:spPr>
            <a:xfrm>
              <a:off x="6800564" y="5008292"/>
              <a:ext cx="153308" cy="15330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p:cNvCxnSpPr/>
            <p:nvPr/>
          </p:nvCxnSpPr>
          <p:spPr>
            <a:xfrm>
              <a:off x="6880902" y="4631679"/>
              <a:ext cx="0" cy="3599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8095881" y="4777895"/>
              <a:ext cx="153308" cy="153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p:cNvCxnSpPr>
              <a:endCxn id="110" idx="0"/>
            </p:cNvCxnSpPr>
            <p:nvPr/>
          </p:nvCxnSpPr>
          <p:spPr>
            <a:xfrm>
              <a:off x="8172535" y="4450497"/>
              <a:ext cx="0" cy="3273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a:off x="8095881" y="5443082"/>
            <a:ext cx="153308" cy="480706"/>
            <a:chOff x="8095881" y="5443082"/>
            <a:chExt cx="153308" cy="480706"/>
          </a:xfrm>
        </p:grpSpPr>
        <p:sp>
          <p:nvSpPr>
            <p:cNvPr id="114" name="Oval 113"/>
            <p:cNvSpPr/>
            <p:nvPr/>
          </p:nvSpPr>
          <p:spPr>
            <a:xfrm>
              <a:off x="8095881" y="5770480"/>
              <a:ext cx="153308" cy="153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Arrow Connector 114"/>
            <p:cNvCxnSpPr>
              <a:endCxn id="114" idx="0"/>
            </p:cNvCxnSpPr>
            <p:nvPr/>
          </p:nvCxnSpPr>
          <p:spPr>
            <a:xfrm>
              <a:off x="8172535" y="5443082"/>
              <a:ext cx="0" cy="3273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6931421" y="4941594"/>
            <a:ext cx="1317768" cy="480706"/>
            <a:chOff x="6931421" y="4941594"/>
            <a:chExt cx="1317768" cy="480706"/>
          </a:xfrm>
        </p:grpSpPr>
        <p:sp>
          <p:nvSpPr>
            <p:cNvPr id="112" name="Oval 111"/>
            <p:cNvSpPr/>
            <p:nvPr/>
          </p:nvSpPr>
          <p:spPr>
            <a:xfrm>
              <a:off x="8095881" y="5268992"/>
              <a:ext cx="153308" cy="153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Arrow Connector 112"/>
            <p:cNvCxnSpPr>
              <a:endCxn id="112" idx="0"/>
            </p:cNvCxnSpPr>
            <p:nvPr/>
          </p:nvCxnSpPr>
          <p:spPr>
            <a:xfrm>
              <a:off x="8172535" y="4941594"/>
              <a:ext cx="0" cy="3273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9" idx="5"/>
              <a:endCxn id="112" idx="3"/>
            </p:cNvCxnSpPr>
            <p:nvPr/>
          </p:nvCxnSpPr>
          <p:spPr>
            <a:xfrm>
              <a:off x="6931421" y="5139149"/>
              <a:ext cx="1186911" cy="2607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4" name="Group 143"/>
          <p:cNvGrpSpPr/>
          <p:nvPr/>
        </p:nvGrpSpPr>
        <p:grpSpPr>
          <a:xfrm>
            <a:off x="6804248" y="5173600"/>
            <a:ext cx="1291633" cy="921582"/>
            <a:chOff x="6804248" y="5173600"/>
            <a:chExt cx="1291633" cy="921582"/>
          </a:xfrm>
        </p:grpSpPr>
        <p:sp>
          <p:nvSpPr>
            <p:cNvPr id="119" name="Oval 118"/>
            <p:cNvSpPr/>
            <p:nvPr/>
          </p:nvSpPr>
          <p:spPr>
            <a:xfrm>
              <a:off x="6804248" y="5941874"/>
              <a:ext cx="153308" cy="15330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p:cNvCxnSpPr>
              <a:endCxn id="119" idx="0"/>
            </p:cNvCxnSpPr>
            <p:nvPr/>
          </p:nvCxnSpPr>
          <p:spPr>
            <a:xfrm>
              <a:off x="6880902" y="5173600"/>
              <a:ext cx="0" cy="768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4" idx="2"/>
              <a:endCxn id="119" idx="6"/>
            </p:cNvCxnSpPr>
            <p:nvPr/>
          </p:nvCxnSpPr>
          <p:spPr>
            <a:xfrm flipH="1">
              <a:off x="6957556" y="5847134"/>
              <a:ext cx="1138325" cy="1713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a:off x="3425446" y="5319065"/>
            <a:ext cx="3378802" cy="972398"/>
            <a:chOff x="3425446" y="5319065"/>
            <a:chExt cx="3378802" cy="972398"/>
          </a:xfrm>
        </p:grpSpPr>
        <p:sp>
          <p:nvSpPr>
            <p:cNvPr id="121" name="Oval 120"/>
            <p:cNvSpPr/>
            <p:nvPr/>
          </p:nvSpPr>
          <p:spPr>
            <a:xfrm>
              <a:off x="4150553" y="6084004"/>
              <a:ext cx="153308" cy="153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p:cNvCxnSpPr>
              <a:stCxn id="102" idx="4"/>
              <a:endCxn id="121" idx="0"/>
            </p:cNvCxnSpPr>
            <p:nvPr/>
          </p:nvCxnSpPr>
          <p:spPr>
            <a:xfrm>
              <a:off x="4222404" y="5319065"/>
              <a:ext cx="4803" cy="764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19" idx="2"/>
              <a:endCxn id="121" idx="5"/>
            </p:cNvCxnSpPr>
            <p:nvPr/>
          </p:nvCxnSpPr>
          <p:spPr>
            <a:xfrm flipH="1">
              <a:off x="4281410" y="6018528"/>
              <a:ext cx="2522838" cy="1963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425446" y="6029853"/>
              <a:ext cx="636713" cy="261610"/>
            </a:xfrm>
            <a:prstGeom prst="rect">
              <a:avLst/>
            </a:prstGeom>
            <a:noFill/>
          </p:spPr>
          <p:txBody>
            <a:bodyPr wrap="none" rtlCol="0">
              <a:spAutoFit/>
            </a:bodyPr>
            <a:lstStyle/>
            <a:p>
              <a:r>
                <a:rPr lang="en-US" sz="1100" b="1" dirty="0" smtClean="0"/>
                <a:t>V1.2.0</a:t>
              </a:r>
              <a:endParaRPr lang="en-US" sz="1100" b="1" dirty="0"/>
            </a:p>
          </p:txBody>
        </p:sp>
      </p:grpSp>
      <p:sp>
        <p:nvSpPr>
          <p:cNvPr id="95" name="TextBox 94"/>
          <p:cNvSpPr txBox="1"/>
          <p:nvPr/>
        </p:nvSpPr>
        <p:spPr>
          <a:xfrm>
            <a:off x="3751336" y="1410976"/>
            <a:ext cx="1243553" cy="369332"/>
          </a:xfrm>
          <a:prstGeom prst="rect">
            <a:avLst/>
          </a:prstGeom>
          <a:noFill/>
        </p:spPr>
        <p:txBody>
          <a:bodyPr wrap="square" rtlCol="0">
            <a:spAutoFit/>
          </a:bodyPr>
          <a:lstStyle/>
          <a:p>
            <a:r>
              <a:rPr lang="en-US" dirty="0" smtClean="0"/>
              <a:t>Master</a:t>
            </a:r>
            <a:endParaRPr lang="en-US" dirty="0"/>
          </a:p>
        </p:txBody>
      </p:sp>
    </p:spTree>
    <p:extLst>
      <p:ext uri="{BB962C8B-B14F-4D97-AF65-F5344CB8AC3E}">
        <p14:creationId xmlns:p14="http://schemas.microsoft.com/office/powerpoint/2010/main" val="62700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1000"/>
                                        <p:tgtEl>
                                          <p:spTgt spid="33"/>
                                        </p:tgtEl>
                                      </p:cBhvr>
                                    </p:animEffect>
                                    <p:anim calcmode="lin" valueType="num">
                                      <p:cBhvr>
                                        <p:cTn id="47" dur="1000" fill="hold"/>
                                        <p:tgtEl>
                                          <p:spTgt spid="33"/>
                                        </p:tgtEl>
                                        <p:attrNameLst>
                                          <p:attrName>ppt_x</p:attrName>
                                        </p:attrNameLst>
                                      </p:cBhvr>
                                      <p:tavLst>
                                        <p:tav tm="0">
                                          <p:val>
                                            <p:strVal val="#ppt_x"/>
                                          </p:val>
                                        </p:tav>
                                        <p:tav tm="100000">
                                          <p:val>
                                            <p:strVal val="#ppt_x"/>
                                          </p:val>
                                        </p:tav>
                                      </p:tavLst>
                                    </p:anim>
                                    <p:anim calcmode="lin" valueType="num">
                                      <p:cBhvr>
                                        <p:cTn id="48" dur="1000" fill="hold"/>
                                        <p:tgtEl>
                                          <p:spTgt spid="3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1000"/>
                                        <p:tgtEl>
                                          <p:spTgt spid="32"/>
                                        </p:tgtEl>
                                      </p:cBhvr>
                                    </p:animEffect>
                                    <p:anim calcmode="lin" valueType="num">
                                      <p:cBhvr>
                                        <p:cTn id="52" dur="1000" fill="hold"/>
                                        <p:tgtEl>
                                          <p:spTgt spid="32"/>
                                        </p:tgtEl>
                                        <p:attrNameLst>
                                          <p:attrName>ppt_x</p:attrName>
                                        </p:attrNameLst>
                                      </p:cBhvr>
                                      <p:tavLst>
                                        <p:tav tm="0">
                                          <p:val>
                                            <p:strVal val="#ppt_x"/>
                                          </p:val>
                                        </p:tav>
                                        <p:tav tm="100000">
                                          <p:val>
                                            <p:strVal val="#ppt_x"/>
                                          </p:val>
                                        </p:tav>
                                      </p:tavLst>
                                    </p:anim>
                                    <p:anim calcmode="lin" valueType="num">
                                      <p:cBhvr>
                                        <p:cTn id="53" dur="1000" fill="hold"/>
                                        <p:tgtEl>
                                          <p:spTgt spid="3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childTnLst>
                          </p:cTn>
                        </p:par>
                        <p:par>
                          <p:cTn id="59" fill="hold">
                            <p:stCondLst>
                              <p:cond delay="1000"/>
                            </p:stCondLst>
                            <p:childTnLst>
                              <p:par>
                                <p:cTn id="60" presetID="10" presetClass="exit" presetSubtype="0" fill="hold" nodeType="afterEffect">
                                  <p:stCondLst>
                                    <p:cond delay="0"/>
                                  </p:stCondLst>
                                  <p:childTnLst>
                                    <p:animEffect transition="out" filter="fade">
                                      <p:cBhvr>
                                        <p:cTn id="61" dur="500"/>
                                        <p:tgtEl>
                                          <p:spTgt spid="35"/>
                                        </p:tgtEl>
                                      </p:cBhvr>
                                    </p:animEffect>
                                    <p:set>
                                      <p:cBhvr>
                                        <p:cTn id="62" dur="1" fill="hold">
                                          <p:stCondLst>
                                            <p:cond delay="499"/>
                                          </p:stCondLst>
                                        </p:cTn>
                                        <p:tgtEl>
                                          <p:spTgt spid="3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500"/>
                                        <p:tgtEl>
                                          <p:spTgt spid="3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500"/>
                                        <p:tgtEl>
                                          <p:spTgt spid="3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32"/>
                                        </p:tgtEl>
                                        <p:attrNameLst>
                                          <p:attrName>style.visibility</p:attrName>
                                        </p:attrNameLst>
                                      </p:cBhvr>
                                      <p:to>
                                        <p:strVal val="visible"/>
                                      </p:to>
                                    </p:set>
                                    <p:animEffect transition="in" filter="fade">
                                      <p:cBhvr>
                                        <p:cTn id="81" dur="500"/>
                                        <p:tgtEl>
                                          <p:spTgt spid="13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34"/>
                                        </p:tgtEl>
                                        <p:attrNameLst>
                                          <p:attrName>style.visibility</p:attrName>
                                        </p:attrNameLst>
                                      </p:cBhvr>
                                      <p:to>
                                        <p:strVal val="visible"/>
                                      </p:to>
                                    </p:set>
                                    <p:animEffect transition="in" filter="fade">
                                      <p:cBhvr>
                                        <p:cTn id="86" dur="500"/>
                                        <p:tgtEl>
                                          <p:spTgt spid="13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72"/>
                                        </p:tgtEl>
                                        <p:attrNameLst>
                                          <p:attrName>style.visibility</p:attrName>
                                        </p:attrNameLst>
                                      </p:cBhvr>
                                      <p:to>
                                        <p:strVal val="visible"/>
                                      </p:to>
                                    </p:set>
                                    <p:animEffect transition="in" filter="fade">
                                      <p:cBhvr>
                                        <p:cTn id="91" dur="500"/>
                                        <p:tgtEl>
                                          <p:spTgt spid="7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fade">
                                      <p:cBhvr>
                                        <p:cTn id="96" dur="500"/>
                                        <p:tgtEl>
                                          <p:spTgt spid="13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35"/>
                                        </p:tgtEl>
                                        <p:attrNameLst>
                                          <p:attrName>style.visibility</p:attrName>
                                        </p:attrNameLst>
                                      </p:cBhvr>
                                      <p:to>
                                        <p:strVal val="visible"/>
                                      </p:to>
                                    </p:set>
                                    <p:animEffect transition="in" filter="fade">
                                      <p:cBhvr>
                                        <p:cTn id="101" dur="500"/>
                                        <p:tgtEl>
                                          <p:spTgt spid="135"/>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37"/>
                                        </p:tgtEl>
                                        <p:attrNameLst>
                                          <p:attrName>style.visibility</p:attrName>
                                        </p:attrNameLst>
                                      </p:cBhvr>
                                      <p:to>
                                        <p:strVal val="visible"/>
                                      </p:to>
                                    </p:set>
                                    <p:animEffect transition="in" filter="fade">
                                      <p:cBhvr>
                                        <p:cTn id="106" dur="500"/>
                                        <p:tgtEl>
                                          <p:spTgt spid="13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38"/>
                                        </p:tgtEl>
                                        <p:attrNameLst>
                                          <p:attrName>style.visibility</p:attrName>
                                        </p:attrNameLst>
                                      </p:cBhvr>
                                      <p:to>
                                        <p:strVal val="visible"/>
                                      </p:to>
                                    </p:set>
                                    <p:animEffect transition="in" filter="fade">
                                      <p:cBhvr>
                                        <p:cTn id="111" dur="500"/>
                                        <p:tgtEl>
                                          <p:spTgt spid="138"/>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fade">
                                      <p:cBhvr>
                                        <p:cTn id="116" dur="500"/>
                                        <p:tgtEl>
                                          <p:spTgt spid="139"/>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40"/>
                                        </p:tgtEl>
                                        <p:attrNameLst>
                                          <p:attrName>style.visibility</p:attrName>
                                        </p:attrNameLst>
                                      </p:cBhvr>
                                      <p:to>
                                        <p:strVal val="visible"/>
                                      </p:to>
                                    </p:set>
                                    <p:animEffect transition="in" filter="fade">
                                      <p:cBhvr>
                                        <p:cTn id="121" dur="500"/>
                                        <p:tgtEl>
                                          <p:spTgt spid="140"/>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41"/>
                                        </p:tgtEl>
                                        <p:attrNameLst>
                                          <p:attrName>style.visibility</p:attrName>
                                        </p:attrNameLst>
                                      </p:cBhvr>
                                      <p:to>
                                        <p:strVal val="visible"/>
                                      </p:to>
                                    </p:set>
                                    <p:animEffect transition="in" filter="fade">
                                      <p:cBhvr>
                                        <p:cTn id="126" dur="500"/>
                                        <p:tgtEl>
                                          <p:spTgt spid="141"/>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42"/>
                                        </p:tgtEl>
                                        <p:attrNameLst>
                                          <p:attrName>style.visibility</p:attrName>
                                        </p:attrNameLst>
                                      </p:cBhvr>
                                      <p:to>
                                        <p:strVal val="visible"/>
                                      </p:to>
                                    </p:set>
                                    <p:animEffect transition="in" filter="fade">
                                      <p:cBhvr>
                                        <p:cTn id="131" dur="500"/>
                                        <p:tgtEl>
                                          <p:spTgt spid="142"/>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43"/>
                                        </p:tgtEl>
                                        <p:attrNameLst>
                                          <p:attrName>style.visibility</p:attrName>
                                        </p:attrNameLst>
                                      </p:cBhvr>
                                      <p:to>
                                        <p:strVal val="visible"/>
                                      </p:to>
                                    </p:set>
                                    <p:animEffect transition="in" filter="fade">
                                      <p:cBhvr>
                                        <p:cTn id="136" dur="500"/>
                                        <p:tgtEl>
                                          <p:spTgt spid="143"/>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144"/>
                                        </p:tgtEl>
                                        <p:attrNameLst>
                                          <p:attrName>style.visibility</p:attrName>
                                        </p:attrNameLst>
                                      </p:cBhvr>
                                      <p:to>
                                        <p:strVal val="visible"/>
                                      </p:to>
                                    </p:set>
                                    <p:animEffect transition="in" filter="fade">
                                      <p:cBhvr>
                                        <p:cTn id="141" dur="500"/>
                                        <p:tgtEl>
                                          <p:spTgt spid="144"/>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145"/>
                                        </p:tgtEl>
                                        <p:attrNameLst>
                                          <p:attrName>style.visibility</p:attrName>
                                        </p:attrNameLst>
                                      </p:cBhvr>
                                      <p:to>
                                        <p:strVal val="visible"/>
                                      </p:to>
                                    </p:set>
                                    <p:animEffect transition="in" filter="fade">
                                      <p:cBhvr>
                                        <p:cTn id="146"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1" grpId="0" animBg="1"/>
      <p:bldP spid="32" grpId="0" animBg="1"/>
      <p:bldP spid="33" grpId="0" animBg="1"/>
      <p:bldP spid="36" grpId="0" animBg="1"/>
      <p:bldP spid="37" grpId="0"/>
      <p:bldP spid="38" grpId="0" animBg="1"/>
      <p:bldP spid="3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952441"/>
            <a:ext cx="5760640" cy="5644911"/>
          </a:xfrm>
        </p:spPr>
      </p:pic>
      <p:sp>
        <p:nvSpPr>
          <p:cNvPr id="2" name="Title 1"/>
          <p:cNvSpPr>
            <a:spLocks noGrp="1"/>
          </p:cNvSpPr>
          <p:nvPr>
            <p:ph type="title"/>
          </p:nvPr>
        </p:nvSpPr>
        <p:spPr>
          <a:xfrm>
            <a:off x="395536" y="116632"/>
            <a:ext cx="8229600" cy="1143000"/>
          </a:xfrm>
        </p:spPr>
        <p:txBody>
          <a:bodyPr>
            <a:noAutofit/>
          </a:bodyPr>
          <a:lstStyle/>
          <a:p>
            <a:r>
              <a:rPr lang="en-US" dirty="0" err="1" smtClean="0">
                <a:effectLst/>
              </a:rPr>
              <a:t>Git</a:t>
            </a:r>
            <a:r>
              <a:rPr lang="en-US" dirty="0" smtClean="0">
                <a:effectLst/>
              </a:rPr>
              <a:t> </a:t>
            </a:r>
            <a:r>
              <a:rPr lang="en-US" dirty="0">
                <a:effectLst/>
              </a:rPr>
              <a:t>flow and its </a:t>
            </a:r>
            <a:r>
              <a:rPr lang="en-US" dirty="0" smtClean="0">
                <a:effectLst/>
              </a:rPr>
              <a:t>problems</a:t>
            </a:r>
            <a:endParaRPr lang="en-US" dirty="0"/>
          </a:p>
        </p:txBody>
      </p:sp>
    </p:spTree>
    <p:extLst>
      <p:ext uri="{BB962C8B-B14F-4D97-AF65-F5344CB8AC3E}">
        <p14:creationId xmlns:p14="http://schemas.microsoft.com/office/powerpoint/2010/main" val="36959027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r>
              <a:rPr lang="en-US" sz="2000" b="1" dirty="0" err="1" smtClean="0"/>
              <a:t>GitLab</a:t>
            </a:r>
            <a:r>
              <a:rPr lang="en-US" sz="2000" b="1" dirty="0" smtClean="0"/>
              <a:t> </a:t>
            </a:r>
            <a:r>
              <a:rPr lang="en-US" sz="2000" b="1" dirty="0"/>
              <a:t>Flavored Markdown (GFM</a:t>
            </a:r>
            <a:r>
              <a:rPr lang="en-US" sz="2000" b="1" dirty="0" smtClean="0"/>
              <a:t>)</a:t>
            </a:r>
          </a:p>
          <a:p>
            <a:pPr lvl="1"/>
            <a:r>
              <a:rPr lang="en-US" sz="1900" dirty="0" err="1"/>
              <a:t>GitLab</a:t>
            </a:r>
            <a:r>
              <a:rPr lang="en-US" sz="1900" dirty="0"/>
              <a:t> uses "</a:t>
            </a:r>
            <a:r>
              <a:rPr lang="en-US" sz="1900" dirty="0" err="1"/>
              <a:t>GitLab</a:t>
            </a:r>
            <a:r>
              <a:rPr lang="en-US" sz="1900" dirty="0"/>
              <a:t> Flavored Markdown" (GFM). It extends the standard Markdown in a few significant ways to add some useful functionality. It was inspired by </a:t>
            </a:r>
            <a:r>
              <a:rPr lang="en-US" sz="1900" dirty="0" err="1"/>
              <a:t>GitHub</a:t>
            </a:r>
            <a:r>
              <a:rPr lang="en-US" sz="1900" dirty="0"/>
              <a:t> Flavored Markdown</a:t>
            </a:r>
            <a:r>
              <a:rPr lang="en-US" sz="1900" dirty="0" smtClean="0"/>
              <a:t>.</a:t>
            </a:r>
            <a:endParaRPr lang="en-US" sz="1900" dirty="0"/>
          </a:p>
        </p:txBody>
      </p:sp>
      <p:sp>
        <p:nvSpPr>
          <p:cNvPr id="2" name="Title 1"/>
          <p:cNvSpPr>
            <a:spLocks noGrp="1"/>
          </p:cNvSpPr>
          <p:nvPr>
            <p:ph type="title"/>
          </p:nvPr>
        </p:nvSpPr>
        <p:spPr/>
        <p:txBody>
          <a:bodyPr>
            <a:normAutofit/>
          </a:bodyPr>
          <a:lstStyle/>
          <a:p>
            <a:r>
              <a:rPr lang="en-US" dirty="0" err="1"/>
              <a:t>GitLab</a:t>
            </a:r>
            <a:r>
              <a:rPr lang="en-US" dirty="0"/>
              <a:t> Markdown</a:t>
            </a:r>
            <a:endParaRPr lang="en-US" dirty="0" smtClean="0"/>
          </a:p>
        </p:txBody>
      </p:sp>
    </p:spTree>
    <p:extLst>
      <p:ext uri="{BB962C8B-B14F-4D97-AF65-F5344CB8AC3E}">
        <p14:creationId xmlns:p14="http://schemas.microsoft.com/office/powerpoint/2010/main" val="40593336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109728" indent="0">
              <a:buNone/>
            </a:pPr>
            <a:r>
              <a:rPr lang="en-US" sz="2000" b="1" dirty="0" err="1" smtClean="0"/>
              <a:t>GitLab</a:t>
            </a:r>
            <a:r>
              <a:rPr lang="en-US" sz="2000" b="1" dirty="0" smtClean="0"/>
              <a:t> </a:t>
            </a:r>
            <a:r>
              <a:rPr lang="en-US" sz="2000" b="1" dirty="0"/>
              <a:t>Flavored Markdown (GFM)</a:t>
            </a:r>
          </a:p>
          <a:p>
            <a:r>
              <a:rPr lang="en-US" sz="1900" dirty="0" smtClean="0"/>
              <a:t>Newlines</a:t>
            </a:r>
          </a:p>
          <a:p>
            <a:pPr lvl="1"/>
            <a:r>
              <a:rPr lang="en-US" sz="1900" dirty="0"/>
              <a:t>A paragraph is simply one or more consecutive lines of text, separated by one or more blank lines</a:t>
            </a:r>
            <a:r>
              <a:rPr lang="en-US" sz="1900" dirty="0" smtClean="0"/>
              <a:t>. Line-breaks</a:t>
            </a:r>
            <a:r>
              <a:rPr lang="en-US" sz="1900" dirty="0"/>
              <a:t>, or </a:t>
            </a:r>
            <a:r>
              <a:rPr lang="en-US" sz="1900" dirty="0" smtClean="0"/>
              <a:t>soft returns</a:t>
            </a:r>
            <a:r>
              <a:rPr lang="en-US" sz="1900" dirty="0"/>
              <a:t>, are rendered if you end a line with two or more spaces:</a:t>
            </a:r>
            <a:endParaRPr lang="en-US" sz="1900" dirty="0" smtClean="0"/>
          </a:p>
          <a:p>
            <a:endParaRPr lang="en-US" sz="2100" dirty="0" smtClean="0"/>
          </a:p>
          <a:p>
            <a:endParaRPr lang="en-US" sz="2100" dirty="0"/>
          </a:p>
          <a:p>
            <a:endParaRPr lang="en-US" sz="2100" dirty="0" smtClean="0"/>
          </a:p>
          <a:p>
            <a:endParaRPr lang="en-US" sz="2100" dirty="0" smtClean="0"/>
          </a:p>
        </p:txBody>
      </p:sp>
      <p:sp>
        <p:nvSpPr>
          <p:cNvPr id="2" name="Title 1"/>
          <p:cNvSpPr>
            <a:spLocks noGrp="1"/>
          </p:cNvSpPr>
          <p:nvPr>
            <p:ph type="title"/>
          </p:nvPr>
        </p:nvSpPr>
        <p:spPr/>
        <p:txBody>
          <a:bodyPr>
            <a:normAutofit/>
          </a:bodyPr>
          <a:lstStyle/>
          <a:p>
            <a:r>
              <a:rPr lang="en-US" dirty="0" err="1"/>
              <a:t>GitLab</a:t>
            </a:r>
            <a:r>
              <a:rPr lang="en-US" dirty="0"/>
              <a:t> Markdown</a:t>
            </a:r>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046" y="3356992"/>
            <a:ext cx="40005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1457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109728" indent="0">
              <a:buNone/>
            </a:pPr>
            <a:r>
              <a:rPr lang="en-US" sz="2000" b="1" dirty="0" err="1" smtClean="0"/>
              <a:t>GitLab</a:t>
            </a:r>
            <a:r>
              <a:rPr lang="en-US" sz="2000" b="1" dirty="0" smtClean="0"/>
              <a:t> </a:t>
            </a:r>
            <a:r>
              <a:rPr lang="en-US" sz="2000" b="1" dirty="0"/>
              <a:t>Flavored Markdown (GFM)</a:t>
            </a:r>
          </a:p>
          <a:p>
            <a:r>
              <a:rPr lang="en-US" sz="1900" dirty="0" smtClean="0"/>
              <a:t>Multiple underscores in words</a:t>
            </a:r>
          </a:p>
          <a:p>
            <a:pPr lvl="1"/>
            <a:r>
              <a:rPr lang="en-US" sz="1900" dirty="0"/>
              <a:t>It is not reasonable to italicize just part of a word, especially when you're dealing with code and names that often appear with multiple underscores. Therefore, GFM ignores multiple underscores in words</a:t>
            </a:r>
            <a:r>
              <a:rPr lang="en-US" sz="1900" dirty="0" smtClean="0"/>
              <a:t>:</a:t>
            </a:r>
          </a:p>
          <a:p>
            <a:pPr lvl="1"/>
            <a:endParaRPr lang="en-US" sz="1700" dirty="0" smtClean="0"/>
          </a:p>
        </p:txBody>
      </p:sp>
      <p:sp>
        <p:nvSpPr>
          <p:cNvPr id="2" name="Title 1"/>
          <p:cNvSpPr>
            <a:spLocks noGrp="1"/>
          </p:cNvSpPr>
          <p:nvPr>
            <p:ph type="title"/>
          </p:nvPr>
        </p:nvSpPr>
        <p:spPr/>
        <p:txBody>
          <a:bodyPr>
            <a:normAutofit/>
          </a:bodyPr>
          <a:lstStyle/>
          <a:p>
            <a:r>
              <a:rPr lang="en-US" dirty="0" err="1"/>
              <a:t>GitLab</a:t>
            </a:r>
            <a:r>
              <a:rPr lang="en-US" dirty="0"/>
              <a:t> Markdown</a:t>
            </a:r>
            <a:endParaRPr lang="en-US" dirty="0" smtClean="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284984"/>
            <a:ext cx="398145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65681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109728" indent="0">
              <a:buNone/>
            </a:pPr>
            <a:r>
              <a:rPr lang="en-US" sz="2000" b="1" dirty="0" err="1" smtClean="0"/>
              <a:t>GitLab</a:t>
            </a:r>
            <a:r>
              <a:rPr lang="en-US" sz="2000" b="1" dirty="0" smtClean="0"/>
              <a:t> </a:t>
            </a:r>
            <a:r>
              <a:rPr lang="en-US" sz="2000" b="1" dirty="0"/>
              <a:t>Flavored Markdown (GFM)</a:t>
            </a:r>
          </a:p>
          <a:p>
            <a:r>
              <a:rPr lang="en-US" sz="1900" dirty="0" smtClean="0"/>
              <a:t>URL auto-linking</a:t>
            </a:r>
          </a:p>
          <a:p>
            <a:pPr lvl="1"/>
            <a:r>
              <a:rPr lang="en-US" sz="1900" dirty="0" smtClean="0"/>
              <a:t>GFM </a:t>
            </a:r>
            <a:r>
              <a:rPr lang="en-US" sz="1900" dirty="0"/>
              <a:t>will </a:t>
            </a:r>
            <a:r>
              <a:rPr lang="en-US" sz="1900" dirty="0" smtClean="0"/>
              <a:t>auto link </a:t>
            </a:r>
            <a:r>
              <a:rPr lang="en-US" sz="1900" dirty="0"/>
              <a:t>almost any URL you copy and paste into your text:</a:t>
            </a:r>
            <a:endParaRPr lang="en-US" sz="1900" dirty="0" smtClean="0"/>
          </a:p>
          <a:p>
            <a:pPr lvl="1"/>
            <a:endParaRPr lang="en-US" sz="1700" dirty="0" smtClean="0"/>
          </a:p>
        </p:txBody>
      </p:sp>
      <p:sp>
        <p:nvSpPr>
          <p:cNvPr id="2" name="Title 1"/>
          <p:cNvSpPr>
            <a:spLocks noGrp="1"/>
          </p:cNvSpPr>
          <p:nvPr>
            <p:ph type="title"/>
          </p:nvPr>
        </p:nvSpPr>
        <p:spPr/>
        <p:txBody>
          <a:bodyPr>
            <a:normAutofit/>
          </a:bodyPr>
          <a:lstStyle/>
          <a:p>
            <a:r>
              <a:rPr lang="en-US" dirty="0" err="1"/>
              <a:t>GitLab</a:t>
            </a:r>
            <a:r>
              <a:rPr lang="en-US" dirty="0"/>
              <a:t> Markdown</a:t>
            </a:r>
            <a:endParaRPr lang="en-US"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780928"/>
            <a:ext cx="4608512"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473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450454" y="725607"/>
            <a:ext cx="8514034" cy="5355312"/>
          </a:xfrm>
          <a:prstGeom prst="rect">
            <a:avLst/>
          </a:prstGeom>
          <a:noFill/>
          <a:ln w="9525">
            <a:solidFill>
              <a:srgbClr val="FFFFFF">
                <a:lumMod val="95000"/>
              </a:srgbClr>
            </a:solidFill>
            <a:miter lim="800000"/>
            <a:headEnd/>
            <a:tailEnd/>
          </a:ln>
        </p:spPr>
        <p:txBody>
          <a:bodyPr wrap="square">
            <a:spAutoFit/>
          </a:bodyPr>
          <a:lstStyle/>
          <a:p>
            <a:pPr lvl="0"/>
            <a:r>
              <a:rPr lang="en-US" dirty="0" smtClean="0">
                <a:latin typeface="Lucida Sans Unicode" panose="020B0602030504020204" pitchFamily="34" charset="0"/>
                <a:cs typeface="Tahoma" panose="020B0604030504040204" pitchFamily="34" charset="0"/>
              </a:rPr>
              <a:t>1. Software </a:t>
            </a:r>
            <a:r>
              <a:rPr lang="th-TH" dirty="0">
                <a:latin typeface="Lucida Sans Unicode" panose="020B0602030504020204" pitchFamily="34" charset="0"/>
                <a:cs typeface="Tahoma" panose="020B0604030504040204" pitchFamily="34" charset="0"/>
              </a:rPr>
              <a:t>ที่พัฒนาโดย </a:t>
            </a:r>
            <a:r>
              <a:rPr lang="en-US" dirty="0">
                <a:latin typeface="Lucida Sans Unicode" panose="020B0602030504020204" pitchFamily="34" charset="0"/>
                <a:cs typeface="Tahoma" panose="020B0604030504040204" pitchFamily="34" charset="0"/>
              </a:rPr>
              <a:t>GLS </a:t>
            </a:r>
            <a:r>
              <a:rPr lang="th-TH" dirty="0">
                <a:latin typeface="Lucida Sans Unicode" panose="020B0602030504020204" pitchFamily="34" charset="0"/>
                <a:cs typeface="Tahoma" panose="020B0604030504040204" pitchFamily="34" charset="0"/>
              </a:rPr>
              <a:t>ทั้งหมด ต้องมีการเก็บ </a:t>
            </a:r>
            <a:r>
              <a:rPr lang="en-US" dirty="0">
                <a:latin typeface="Lucida Sans Unicode" panose="020B0602030504020204" pitchFamily="34" charset="0"/>
                <a:cs typeface="Tahoma" panose="020B0604030504040204" pitchFamily="34" charset="0"/>
              </a:rPr>
              <a:t>Source code </a:t>
            </a:r>
            <a:r>
              <a:rPr lang="th-TH" dirty="0">
                <a:latin typeface="Lucida Sans Unicode" panose="020B0602030504020204" pitchFamily="34" charset="0"/>
                <a:cs typeface="Tahoma" panose="020B0604030504040204" pitchFamily="34" charset="0"/>
              </a:rPr>
              <a:t>ไว้ใน </a:t>
            </a:r>
            <a:r>
              <a:rPr lang="en-US" dirty="0">
                <a:latin typeface="Lucida Sans Unicode" panose="020B0602030504020204" pitchFamily="34" charset="0"/>
                <a:cs typeface="Tahoma" panose="020B0604030504040204" pitchFamily="34" charset="0"/>
              </a:rPr>
              <a:t>Source code management tool </a:t>
            </a:r>
            <a:r>
              <a:rPr lang="en-US" dirty="0">
                <a:solidFill>
                  <a:srgbClr val="0070C0"/>
                </a:solidFill>
                <a:latin typeface="Lucida Sans Unicode" panose="020B0602030504020204" pitchFamily="34" charset="0"/>
                <a:cs typeface="Tahoma" panose="020B0604030504040204" pitchFamily="34" charset="0"/>
              </a:rPr>
              <a:t>(Source code must be stored in source code management tool for all software developed by GLS)</a:t>
            </a:r>
          </a:p>
          <a:p>
            <a:pPr lvl="0"/>
            <a:r>
              <a:rPr lang="en-US" dirty="0" smtClean="0">
                <a:latin typeface="Lucida Sans Unicode" panose="020B0602030504020204" pitchFamily="34" charset="0"/>
                <a:cs typeface="Tahoma" panose="020B0604030504040204" pitchFamily="34" charset="0"/>
              </a:rPr>
              <a:t>2. </a:t>
            </a:r>
            <a:r>
              <a:rPr lang="th-TH" dirty="0" smtClean="0">
                <a:latin typeface="Lucida Sans Unicode" panose="020B0602030504020204" pitchFamily="34" charset="0"/>
                <a:cs typeface="Tahoma" panose="020B0604030504040204" pitchFamily="34" charset="0"/>
              </a:rPr>
              <a:t>การ</a:t>
            </a:r>
            <a:r>
              <a:rPr lang="th-TH" dirty="0">
                <a:latin typeface="Lucida Sans Unicode" panose="020B0602030504020204" pitchFamily="34" charset="0"/>
                <a:cs typeface="Tahoma" panose="020B0604030504040204" pitchFamily="34" charset="0"/>
              </a:rPr>
              <a:t>แก้ไข/เปลี่ยนแปลงใด ๆ ใน </a:t>
            </a:r>
            <a:r>
              <a:rPr lang="en-US" dirty="0">
                <a:latin typeface="Lucida Sans Unicode" panose="020B0602030504020204" pitchFamily="34" charset="0"/>
                <a:cs typeface="Tahoma" panose="020B0604030504040204" pitchFamily="34" charset="0"/>
              </a:rPr>
              <a:t>Source code </a:t>
            </a:r>
            <a:r>
              <a:rPr lang="th-TH" dirty="0">
                <a:latin typeface="Lucida Sans Unicode" panose="020B0602030504020204" pitchFamily="34" charset="0"/>
                <a:cs typeface="Tahoma" panose="020B0604030504040204" pitchFamily="34" charset="0"/>
              </a:rPr>
              <a:t>ต้องมีการปรับปรุงข้อมูลใน </a:t>
            </a:r>
            <a:r>
              <a:rPr lang="en-US" dirty="0">
                <a:latin typeface="Lucida Sans Unicode" panose="020B0602030504020204" pitchFamily="34" charset="0"/>
                <a:cs typeface="Tahoma" panose="020B0604030504040204" pitchFamily="34" charset="0"/>
              </a:rPr>
              <a:t>Source code management tool</a:t>
            </a:r>
            <a:r>
              <a:rPr lang="th-TH" dirty="0">
                <a:latin typeface="Lucida Sans Unicode" panose="020B0602030504020204" pitchFamily="34" charset="0"/>
                <a:cs typeface="Tahoma" panose="020B0604030504040204" pitchFamily="34" charset="0"/>
              </a:rPr>
              <a:t> เมื่อสิ้นสุดการทำงานในแต่ละวัน </a:t>
            </a:r>
            <a:r>
              <a:rPr lang="en-US" dirty="0">
                <a:solidFill>
                  <a:srgbClr val="0070C0"/>
                </a:solidFill>
                <a:latin typeface="Lucida Sans Unicode" panose="020B0602030504020204" pitchFamily="34" charset="0"/>
                <a:cs typeface="Tahoma" panose="020B0604030504040204" pitchFamily="34" charset="0"/>
              </a:rPr>
              <a:t>(All changing/ modifying to source code must be updated in source code management tool at the end of the day)</a:t>
            </a:r>
          </a:p>
          <a:p>
            <a:pPr lvl="0"/>
            <a:r>
              <a:rPr lang="en-US" dirty="0" smtClean="0">
                <a:latin typeface="Lucida Sans Unicode" panose="020B0602030504020204" pitchFamily="34" charset="0"/>
                <a:cs typeface="Tahoma" panose="020B0604030504040204" pitchFamily="34" charset="0"/>
              </a:rPr>
              <a:t>3. </a:t>
            </a:r>
            <a:r>
              <a:rPr lang="th-TH" dirty="0" smtClean="0">
                <a:latin typeface="Lucida Sans Unicode" panose="020B0602030504020204" pitchFamily="34" charset="0"/>
                <a:cs typeface="Tahoma" panose="020B0604030504040204" pitchFamily="34" charset="0"/>
              </a:rPr>
              <a:t>ภายหลัง</a:t>
            </a:r>
            <a:r>
              <a:rPr lang="th-TH" dirty="0">
                <a:latin typeface="Lucida Sans Unicode" panose="020B0602030504020204" pitchFamily="34" charset="0"/>
                <a:cs typeface="Tahoma" panose="020B0604030504040204" pitchFamily="34" charset="0"/>
              </a:rPr>
              <a:t>การเปลี่ยนแปลง </a:t>
            </a:r>
            <a:r>
              <a:rPr lang="en-US" dirty="0">
                <a:latin typeface="Lucida Sans Unicode" panose="020B0602030504020204" pitchFamily="34" charset="0"/>
                <a:cs typeface="Tahoma" panose="020B0604030504040204" pitchFamily="34" charset="0"/>
              </a:rPr>
              <a:t>Source code </a:t>
            </a:r>
            <a:r>
              <a:rPr lang="th-TH" dirty="0">
                <a:latin typeface="Lucida Sans Unicode" panose="020B0602030504020204" pitchFamily="34" charset="0"/>
                <a:cs typeface="Tahoma" panose="020B0604030504040204" pitchFamily="34" charset="0"/>
              </a:rPr>
              <a:t>ต้องทดสอบการทำงานของ </a:t>
            </a:r>
            <a:r>
              <a:rPr lang="en-US" dirty="0">
                <a:latin typeface="Lucida Sans Unicode" panose="020B0602030504020204" pitchFamily="34" charset="0"/>
                <a:cs typeface="Tahoma" panose="020B0604030504040204" pitchFamily="34" charset="0"/>
              </a:rPr>
              <a:t>Application </a:t>
            </a:r>
            <a:r>
              <a:rPr lang="th-TH" dirty="0">
                <a:latin typeface="Lucida Sans Unicode" panose="020B0602030504020204" pitchFamily="34" charset="0"/>
                <a:cs typeface="Tahoma" panose="020B0604030504040204" pitchFamily="34" charset="0"/>
              </a:rPr>
              <a:t>ให้ถูกต้องก่อนนำ</a:t>
            </a:r>
            <a:r>
              <a:rPr lang="en-US" dirty="0">
                <a:latin typeface="Lucida Sans Unicode" panose="020B0602030504020204" pitchFamily="34" charset="0"/>
                <a:cs typeface="Tahoma" panose="020B0604030504040204" pitchFamily="34" charset="0"/>
              </a:rPr>
              <a:t> Source code </a:t>
            </a:r>
            <a:r>
              <a:rPr lang="th-TH" dirty="0">
                <a:latin typeface="Lucida Sans Unicode" panose="020B0602030504020204" pitchFamily="34" charset="0"/>
                <a:cs typeface="Tahoma" panose="020B0604030504040204" pitchFamily="34" charset="0"/>
              </a:rPr>
              <a:t>ไปเก็บใน </a:t>
            </a:r>
            <a:r>
              <a:rPr lang="en-US" dirty="0">
                <a:latin typeface="Lucida Sans Unicode" panose="020B0602030504020204" pitchFamily="34" charset="0"/>
                <a:cs typeface="Tahoma" panose="020B0604030504040204" pitchFamily="34" charset="0"/>
              </a:rPr>
              <a:t>Source code management tool</a:t>
            </a:r>
            <a:r>
              <a:rPr lang="th-TH" dirty="0">
                <a:latin typeface="Lucida Sans Unicode" panose="020B0602030504020204" pitchFamily="34" charset="0"/>
                <a:cs typeface="Tahoma" panose="020B0604030504040204" pitchFamily="34" charset="0"/>
              </a:rPr>
              <a:t> รวมถึงมีการกำหนด </a:t>
            </a:r>
            <a:r>
              <a:rPr lang="en-US" dirty="0">
                <a:latin typeface="Lucida Sans Unicode" panose="020B0602030504020204" pitchFamily="34" charset="0"/>
                <a:cs typeface="Tahoma" panose="020B0604030504040204" pitchFamily="34" charset="0"/>
              </a:rPr>
              <a:t>Source code version </a:t>
            </a:r>
            <a:r>
              <a:rPr lang="th-TH" dirty="0">
                <a:latin typeface="Lucida Sans Unicode" panose="020B0602030504020204" pitchFamily="34" charset="0"/>
                <a:cs typeface="Tahoma" panose="020B0604030504040204" pitchFamily="34" charset="0"/>
              </a:rPr>
              <a:t>ด้วย </a:t>
            </a:r>
            <a:r>
              <a:rPr lang="en-US" dirty="0">
                <a:solidFill>
                  <a:srgbClr val="0070C0"/>
                </a:solidFill>
                <a:latin typeface="Lucida Sans Unicode" panose="020B0602030504020204" pitchFamily="34" charset="0"/>
                <a:cs typeface="Tahoma" panose="020B0604030504040204" pitchFamily="34" charset="0"/>
              </a:rPr>
              <a:t>(The application should be properly test before updating source code in source code management tool with an appropriate source code control version)</a:t>
            </a:r>
          </a:p>
          <a:p>
            <a:pPr lvl="0"/>
            <a:r>
              <a:rPr lang="en-US" dirty="0" smtClean="0">
                <a:latin typeface="Lucida Sans Unicode" panose="020B0602030504020204" pitchFamily="34" charset="0"/>
                <a:cs typeface="Tahoma" panose="020B0604030504040204" pitchFamily="34" charset="0"/>
              </a:rPr>
              <a:t>4. </a:t>
            </a:r>
            <a:r>
              <a:rPr lang="th-TH" dirty="0" smtClean="0">
                <a:latin typeface="Lucida Sans Unicode" panose="020B0602030504020204" pitchFamily="34" charset="0"/>
                <a:cs typeface="Tahoma" panose="020B0604030504040204" pitchFamily="34" charset="0"/>
              </a:rPr>
              <a:t>กรณี</a:t>
            </a:r>
            <a:r>
              <a:rPr lang="th-TH" dirty="0">
                <a:latin typeface="Lucida Sans Unicode" panose="020B0602030504020204" pitchFamily="34" charset="0"/>
                <a:cs typeface="Tahoma" panose="020B0604030504040204" pitchFamily="34" charset="0"/>
              </a:rPr>
              <a:t>ที่ </a:t>
            </a:r>
            <a:r>
              <a:rPr lang="en-US" dirty="0">
                <a:latin typeface="Lucida Sans Unicode" panose="020B0602030504020204" pitchFamily="34" charset="0"/>
                <a:cs typeface="Tahoma" panose="020B0604030504040204" pitchFamily="34" charset="0"/>
              </a:rPr>
              <a:t>source code </a:t>
            </a:r>
            <a:r>
              <a:rPr lang="th-TH" dirty="0">
                <a:latin typeface="Lucida Sans Unicode" panose="020B0602030504020204" pitchFamily="34" charset="0"/>
                <a:cs typeface="Tahoma" panose="020B0604030504040204" pitchFamily="34" charset="0"/>
              </a:rPr>
              <a:t>ถูกแก้ไขโดย </a:t>
            </a:r>
            <a:r>
              <a:rPr lang="en-US" dirty="0">
                <a:latin typeface="Lucida Sans Unicode" panose="020B0602030504020204" pitchFamily="34" charset="0"/>
                <a:cs typeface="Tahoma" panose="020B0604030504040204" pitchFamily="34" charset="0"/>
              </a:rPr>
              <a:t>developer </a:t>
            </a:r>
            <a:r>
              <a:rPr lang="th-TH" dirty="0">
                <a:latin typeface="Lucida Sans Unicode" panose="020B0602030504020204" pitchFamily="34" charset="0"/>
                <a:cs typeface="Tahoma" panose="020B0604030504040204" pitchFamily="34" charset="0"/>
              </a:rPr>
              <a:t>มากกว่า </a:t>
            </a:r>
            <a:r>
              <a:rPr lang="en-US" dirty="0">
                <a:latin typeface="Lucida Sans Unicode" panose="020B0602030504020204" pitchFamily="34" charset="0"/>
                <a:cs typeface="Tahoma" panose="020B0604030504040204" pitchFamily="34" charset="0"/>
              </a:rPr>
              <a:t>1 </a:t>
            </a:r>
            <a:r>
              <a:rPr lang="th-TH" dirty="0">
                <a:latin typeface="Lucida Sans Unicode" panose="020B0602030504020204" pitchFamily="34" charset="0"/>
                <a:cs typeface="Tahoma" panose="020B0604030504040204" pitchFamily="34" charset="0"/>
              </a:rPr>
              <a:t>คน ต้องมีกระบวนการตรวจสอบหากมีการแก้ไข </a:t>
            </a:r>
            <a:r>
              <a:rPr lang="en-US" dirty="0">
                <a:latin typeface="Lucida Sans Unicode" panose="020B0602030504020204" pitchFamily="34" charset="0"/>
                <a:cs typeface="Tahoma" panose="020B0604030504040204" pitchFamily="34" charset="0"/>
              </a:rPr>
              <a:t>source code </a:t>
            </a:r>
            <a:r>
              <a:rPr lang="th-TH" dirty="0">
                <a:latin typeface="Lucida Sans Unicode" panose="020B0602030504020204" pitchFamily="34" charset="0"/>
                <a:cs typeface="Tahoma" panose="020B0604030504040204" pitchFamily="34" charset="0"/>
              </a:rPr>
              <a:t>ทับซ้อนกัน </a:t>
            </a:r>
            <a:r>
              <a:rPr lang="en-US" dirty="0">
                <a:solidFill>
                  <a:srgbClr val="0070C0"/>
                </a:solidFill>
                <a:latin typeface="Lucida Sans Unicode" panose="020B0602030504020204" pitchFamily="34" charset="0"/>
                <a:cs typeface="Tahoma" panose="020B0604030504040204" pitchFamily="34" charset="0"/>
              </a:rPr>
              <a:t>(If source code are modified by multiple developers, there should be reviewing process to prevent the overlap / duplication of source code) </a:t>
            </a:r>
          </a:p>
          <a:p>
            <a:pPr lvl="0"/>
            <a:r>
              <a:rPr lang="en-US" dirty="0" smtClean="0">
                <a:latin typeface="Lucida Sans Unicode" panose="020B0602030504020204" pitchFamily="34" charset="0"/>
                <a:cs typeface="Tahoma" panose="020B0604030504040204" pitchFamily="34" charset="0"/>
              </a:rPr>
              <a:t>5. </a:t>
            </a:r>
            <a:r>
              <a:rPr lang="th-TH" dirty="0" smtClean="0">
                <a:latin typeface="Lucida Sans Unicode" panose="020B0602030504020204" pitchFamily="34" charset="0"/>
                <a:cs typeface="Tahoma" panose="020B0604030504040204" pitchFamily="34" charset="0"/>
              </a:rPr>
              <a:t>ต้อง</a:t>
            </a:r>
            <a:r>
              <a:rPr lang="th-TH" dirty="0">
                <a:latin typeface="Lucida Sans Unicode" panose="020B0602030504020204" pitchFamily="34" charset="0"/>
                <a:cs typeface="Tahoma" panose="020B0604030504040204" pitchFamily="34" charset="0"/>
              </a:rPr>
              <a:t>มีกระบวนการติดตั้ง </a:t>
            </a:r>
            <a:r>
              <a:rPr lang="en-US" dirty="0">
                <a:latin typeface="Lucida Sans Unicode" panose="020B0602030504020204" pitchFamily="34" charset="0"/>
                <a:cs typeface="Tahoma" panose="020B0604030504040204" pitchFamily="34" charset="0"/>
              </a:rPr>
              <a:t>Software </a:t>
            </a:r>
            <a:r>
              <a:rPr lang="th-TH" dirty="0">
                <a:latin typeface="Lucida Sans Unicode" panose="020B0602030504020204" pitchFamily="34" charset="0"/>
                <a:cs typeface="Tahoma" panose="020B0604030504040204" pitchFamily="34" charset="0"/>
              </a:rPr>
              <a:t>ในระบบ </a:t>
            </a:r>
            <a:r>
              <a:rPr lang="en-US" dirty="0">
                <a:latin typeface="Lucida Sans Unicode" panose="020B0602030504020204" pitchFamily="34" charset="0"/>
                <a:cs typeface="Tahoma" panose="020B0604030504040204" pitchFamily="34" charset="0"/>
              </a:rPr>
              <a:t>Test </a:t>
            </a:r>
            <a:r>
              <a:rPr lang="th-TH" dirty="0">
                <a:latin typeface="Lucida Sans Unicode" panose="020B0602030504020204" pitchFamily="34" charset="0"/>
                <a:cs typeface="Tahoma" panose="020B0604030504040204" pitchFamily="34" charset="0"/>
              </a:rPr>
              <a:t>และ </a:t>
            </a:r>
            <a:r>
              <a:rPr lang="en-US" dirty="0">
                <a:latin typeface="Lucida Sans Unicode" panose="020B0602030504020204" pitchFamily="34" charset="0"/>
                <a:cs typeface="Tahoma" panose="020B0604030504040204" pitchFamily="34" charset="0"/>
              </a:rPr>
              <a:t>Production </a:t>
            </a:r>
            <a:r>
              <a:rPr lang="th-TH" dirty="0">
                <a:latin typeface="Lucida Sans Unicode" panose="020B0602030504020204" pitchFamily="34" charset="0"/>
                <a:cs typeface="Tahoma" panose="020B0604030504040204" pitchFamily="34" charset="0"/>
              </a:rPr>
              <a:t>ให้ชัดเจน </a:t>
            </a:r>
            <a:r>
              <a:rPr lang="en-US" dirty="0">
                <a:solidFill>
                  <a:srgbClr val="0070C0"/>
                </a:solidFill>
                <a:latin typeface="Lucida Sans Unicode" panose="020B0602030504020204" pitchFamily="34" charset="0"/>
                <a:cs typeface="Tahoma" panose="020B0604030504040204" pitchFamily="34" charset="0"/>
              </a:rPr>
              <a:t>(Establish a software installation procedure for test and production environment)</a:t>
            </a:r>
          </a:p>
        </p:txBody>
      </p:sp>
      <p:sp>
        <p:nvSpPr>
          <p:cNvPr id="5" name="Rectangle 4"/>
          <p:cNvSpPr/>
          <p:nvPr/>
        </p:nvSpPr>
        <p:spPr>
          <a:xfrm>
            <a:off x="450454" y="2332"/>
            <a:ext cx="8023350" cy="723275"/>
          </a:xfrm>
          <a:prstGeom prst="rect">
            <a:avLst/>
          </a:prstGeom>
        </p:spPr>
        <p:txBody>
          <a:bodyPr wrap="square">
            <a:spAutoFit/>
          </a:bodyPr>
          <a:lstStyle/>
          <a:p>
            <a:pPr>
              <a:spcBef>
                <a:spcPct val="0"/>
              </a:spcBef>
            </a:pPr>
            <a:r>
              <a:rPr lang="en-US" altLang="en-US" sz="4100" b="1" dirty="0">
                <a:solidFill>
                  <a:schemeClr val="tx2"/>
                </a:solidFill>
                <a:effectLst>
                  <a:outerShdw blurRad="31750" dist="25400" dir="5400000" algn="tl" rotWithShape="0">
                    <a:srgbClr val="000000">
                      <a:alpha val="25000"/>
                    </a:srgbClr>
                  </a:outerShdw>
                </a:effectLst>
                <a:latin typeface="+mj-lt"/>
                <a:ea typeface="+mj-ea"/>
                <a:cs typeface="+mj-cs"/>
              </a:rPr>
              <a:t>Source code control procedure</a:t>
            </a:r>
          </a:p>
        </p:txBody>
      </p:sp>
    </p:spTree>
    <p:extLst>
      <p:ext uri="{BB962C8B-B14F-4D97-AF65-F5344CB8AC3E}">
        <p14:creationId xmlns:p14="http://schemas.microsoft.com/office/powerpoint/2010/main" val="3390488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4755984"/>
          </a:xfrm>
        </p:spPr>
        <p:txBody>
          <a:bodyPr>
            <a:normAutofit/>
          </a:bodyPr>
          <a:lstStyle/>
          <a:p>
            <a:pPr marL="109728" indent="0">
              <a:buNone/>
            </a:pPr>
            <a:r>
              <a:rPr lang="en-US" sz="2000" b="1" dirty="0" err="1" smtClean="0"/>
              <a:t>GitLab</a:t>
            </a:r>
            <a:r>
              <a:rPr lang="en-US" sz="2000" b="1" dirty="0" smtClean="0"/>
              <a:t> </a:t>
            </a:r>
            <a:r>
              <a:rPr lang="en-US" sz="2000" b="1" dirty="0"/>
              <a:t>Flavored Markdown (GFM)</a:t>
            </a:r>
          </a:p>
          <a:p>
            <a:r>
              <a:rPr lang="en-US" sz="1900" dirty="0" smtClean="0"/>
              <a:t>Multiline </a:t>
            </a:r>
            <a:r>
              <a:rPr lang="en-US" sz="1900" dirty="0" err="1" smtClean="0"/>
              <a:t>Blockquote</a:t>
            </a:r>
            <a:endParaRPr lang="en-US" sz="1900" dirty="0" smtClean="0"/>
          </a:p>
          <a:p>
            <a:pPr lvl="1"/>
            <a:r>
              <a:rPr lang="en-US" sz="1900" dirty="0" smtClean="0"/>
              <a:t>On </a:t>
            </a:r>
            <a:r>
              <a:rPr lang="en-US" sz="1900" dirty="0"/>
              <a:t>top of standard Markdown </a:t>
            </a:r>
            <a:r>
              <a:rPr lang="en-US" sz="1900" dirty="0" err="1"/>
              <a:t>blockquotes</a:t>
            </a:r>
            <a:r>
              <a:rPr lang="en-US" sz="1900" dirty="0"/>
              <a:t>, which require prepending &gt; to quoted lines</a:t>
            </a:r>
            <a:r>
              <a:rPr lang="en-US" sz="1900" dirty="0" smtClean="0"/>
              <a:t>, GFM </a:t>
            </a:r>
            <a:r>
              <a:rPr lang="en-US" sz="1900" dirty="0"/>
              <a:t>supports multiline </a:t>
            </a:r>
            <a:r>
              <a:rPr lang="en-US" sz="1900" dirty="0" err="1" smtClean="0"/>
              <a:t>blockquotes</a:t>
            </a:r>
            <a:r>
              <a:rPr lang="en-US" sz="1900" dirty="0" smtClean="0"/>
              <a:t> </a:t>
            </a:r>
            <a:r>
              <a:rPr lang="en-US" sz="1900" dirty="0"/>
              <a:t>fenced by &gt;&gt;&gt;:</a:t>
            </a:r>
            <a:endParaRPr lang="en-US" sz="1900" dirty="0" smtClean="0"/>
          </a:p>
          <a:p>
            <a:pPr lvl="1"/>
            <a:endParaRPr lang="en-US" sz="1700" dirty="0" smtClean="0"/>
          </a:p>
        </p:txBody>
      </p:sp>
      <p:sp>
        <p:nvSpPr>
          <p:cNvPr id="2" name="Title 1"/>
          <p:cNvSpPr>
            <a:spLocks noGrp="1"/>
          </p:cNvSpPr>
          <p:nvPr>
            <p:ph type="title"/>
          </p:nvPr>
        </p:nvSpPr>
        <p:spPr/>
        <p:txBody>
          <a:bodyPr>
            <a:normAutofit/>
          </a:bodyPr>
          <a:lstStyle/>
          <a:p>
            <a:r>
              <a:rPr lang="en-US" dirty="0" err="1"/>
              <a:t>GitLab</a:t>
            </a:r>
            <a:r>
              <a:rPr lang="en-US" dirty="0"/>
              <a:t> Markdown</a:t>
            </a:r>
            <a:endParaRPr lang="en-US"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852936"/>
            <a:ext cx="6083647" cy="3836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14339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4755984"/>
          </a:xfrm>
        </p:spPr>
        <p:txBody>
          <a:bodyPr>
            <a:normAutofit/>
          </a:bodyPr>
          <a:lstStyle/>
          <a:p>
            <a:pPr marL="109728" indent="0">
              <a:buNone/>
            </a:pPr>
            <a:r>
              <a:rPr lang="en-US" sz="2000" b="1" dirty="0" err="1" smtClean="0"/>
              <a:t>GitLab</a:t>
            </a:r>
            <a:r>
              <a:rPr lang="en-US" sz="2000" b="1" dirty="0" smtClean="0"/>
              <a:t> </a:t>
            </a:r>
            <a:r>
              <a:rPr lang="en-US" sz="2000" b="1" dirty="0"/>
              <a:t>Flavored Markdown (GFM)</a:t>
            </a:r>
          </a:p>
          <a:p>
            <a:r>
              <a:rPr lang="en-US" sz="2000" dirty="0" smtClean="0"/>
              <a:t>Code </a:t>
            </a:r>
            <a:r>
              <a:rPr lang="en-US" sz="2000" dirty="0"/>
              <a:t>and Syntax Highlighting</a:t>
            </a:r>
            <a:endParaRPr lang="en-US" sz="1900" dirty="0" smtClean="0"/>
          </a:p>
          <a:p>
            <a:pPr lvl="1"/>
            <a:r>
              <a:rPr lang="en-US" sz="1900" dirty="0" smtClean="0"/>
              <a:t>Blocks </a:t>
            </a:r>
            <a:r>
              <a:rPr lang="en-US" sz="1900" dirty="0"/>
              <a:t>of code are either fenced by lines with three back-ticks ```,or are indented with four spaces. Only the fenced code blocks support </a:t>
            </a:r>
            <a:r>
              <a:rPr lang="en-US" sz="1900" dirty="0" smtClean="0"/>
              <a:t>syntax highlighting</a:t>
            </a:r>
            <a:r>
              <a:rPr lang="en-US" sz="1900" dirty="0"/>
              <a:t>:</a:t>
            </a:r>
            <a:endParaRPr lang="en-US" sz="1900" dirty="0" smtClean="0"/>
          </a:p>
          <a:p>
            <a:pPr lvl="1"/>
            <a:endParaRPr lang="en-US" sz="1700" dirty="0" smtClean="0"/>
          </a:p>
        </p:txBody>
      </p:sp>
      <p:sp>
        <p:nvSpPr>
          <p:cNvPr id="2" name="Title 1"/>
          <p:cNvSpPr>
            <a:spLocks noGrp="1"/>
          </p:cNvSpPr>
          <p:nvPr>
            <p:ph type="title"/>
          </p:nvPr>
        </p:nvSpPr>
        <p:spPr/>
        <p:txBody>
          <a:bodyPr>
            <a:normAutofit/>
          </a:bodyPr>
          <a:lstStyle/>
          <a:p>
            <a:r>
              <a:rPr lang="en-US" dirty="0" err="1"/>
              <a:t>GitLab</a:t>
            </a:r>
            <a:r>
              <a:rPr lang="en-US" dirty="0"/>
              <a:t> Markdown</a:t>
            </a:r>
            <a:endParaRPr lang="en-US" dirty="0" smtClean="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917651"/>
            <a:ext cx="6336704"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9751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4755984"/>
          </a:xfrm>
        </p:spPr>
        <p:txBody>
          <a:bodyPr>
            <a:normAutofit/>
          </a:bodyPr>
          <a:lstStyle/>
          <a:p>
            <a:pPr marL="109728" indent="0">
              <a:buNone/>
            </a:pPr>
            <a:r>
              <a:rPr lang="en-US" sz="2000" b="1" dirty="0" err="1" smtClean="0"/>
              <a:t>GitLab</a:t>
            </a:r>
            <a:r>
              <a:rPr lang="en-US" sz="2000" b="1" dirty="0" smtClean="0"/>
              <a:t> </a:t>
            </a:r>
            <a:r>
              <a:rPr lang="en-US" sz="2000" b="1" dirty="0"/>
              <a:t>Flavored Markdown (GFM)</a:t>
            </a:r>
          </a:p>
          <a:p>
            <a:r>
              <a:rPr lang="en-US" sz="2000" dirty="0" smtClean="0"/>
              <a:t>Inline Diff</a:t>
            </a:r>
            <a:endParaRPr lang="en-US" sz="1900" dirty="0" smtClean="0"/>
          </a:p>
          <a:p>
            <a:pPr lvl="1"/>
            <a:r>
              <a:rPr lang="en-US" sz="1900" dirty="0" smtClean="0"/>
              <a:t>With </a:t>
            </a:r>
            <a:r>
              <a:rPr lang="en-US" sz="1900" dirty="0"/>
              <a:t>inline diffs tags you can display  </a:t>
            </a:r>
            <a:r>
              <a:rPr lang="en-US" sz="1900" dirty="0">
                <a:solidFill>
                  <a:srgbClr val="00B050"/>
                </a:solidFill>
              </a:rPr>
              <a:t>additions</a:t>
            </a:r>
            <a:r>
              <a:rPr lang="en-US" sz="1900" dirty="0"/>
              <a:t>  or  </a:t>
            </a:r>
            <a:r>
              <a:rPr lang="en-US" sz="1900" dirty="0">
                <a:solidFill>
                  <a:srgbClr val="FF0000"/>
                </a:solidFill>
              </a:rPr>
              <a:t>deletions</a:t>
            </a:r>
            <a:r>
              <a:rPr lang="en-US" sz="1900" dirty="0"/>
              <a:t> </a:t>
            </a:r>
            <a:r>
              <a:rPr lang="en-US" sz="1900" dirty="0" smtClean="0"/>
              <a:t>.</a:t>
            </a:r>
          </a:p>
          <a:p>
            <a:pPr lvl="1"/>
            <a:r>
              <a:rPr lang="en-US" sz="1900" dirty="0"/>
              <a:t>The wrapping tags can be either curly braces or square brackets  </a:t>
            </a:r>
            <a:r>
              <a:rPr lang="en-US" sz="1900" dirty="0">
                <a:solidFill>
                  <a:srgbClr val="00B050"/>
                </a:solidFill>
              </a:rPr>
              <a:t>additions</a:t>
            </a:r>
            <a:r>
              <a:rPr lang="en-US" sz="1900" dirty="0"/>
              <a:t>  or  </a:t>
            </a:r>
            <a:r>
              <a:rPr lang="en-US" sz="1900" dirty="0">
                <a:solidFill>
                  <a:srgbClr val="FF0000"/>
                </a:solidFill>
              </a:rPr>
              <a:t>deletions</a:t>
            </a:r>
            <a:r>
              <a:rPr lang="en-US" sz="1900" dirty="0"/>
              <a:t> </a:t>
            </a:r>
            <a:r>
              <a:rPr lang="en-US" sz="1900" dirty="0" smtClean="0"/>
              <a:t>.</a:t>
            </a:r>
          </a:p>
          <a:p>
            <a:pPr lvl="1"/>
            <a:r>
              <a:rPr lang="en-US" sz="1900" dirty="0"/>
              <a:t>However the wrapping tags cannot be mixed as such:</a:t>
            </a:r>
            <a:endParaRPr lang="en-US" sz="1900" dirty="0" smtClean="0"/>
          </a:p>
          <a:p>
            <a:pPr lvl="1"/>
            <a:endParaRPr lang="en-US" sz="1700" dirty="0" smtClean="0"/>
          </a:p>
        </p:txBody>
      </p:sp>
      <p:sp>
        <p:nvSpPr>
          <p:cNvPr id="2" name="Title 1"/>
          <p:cNvSpPr>
            <a:spLocks noGrp="1"/>
          </p:cNvSpPr>
          <p:nvPr>
            <p:ph type="title"/>
          </p:nvPr>
        </p:nvSpPr>
        <p:spPr/>
        <p:txBody>
          <a:bodyPr>
            <a:normAutofit/>
          </a:bodyPr>
          <a:lstStyle/>
          <a:p>
            <a:r>
              <a:rPr lang="en-US" dirty="0" err="1"/>
              <a:t>GitLab</a:t>
            </a:r>
            <a:r>
              <a:rPr lang="en-US" dirty="0"/>
              <a:t> Markdown</a:t>
            </a:r>
            <a:endParaRPr lang="en-US"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3356992"/>
            <a:ext cx="1967444"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39153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4755984"/>
          </a:xfrm>
        </p:spPr>
        <p:txBody>
          <a:bodyPr>
            <a:normAutofit/>
          </a:bodyPr>
          <a:lstStyle/>
          <a:p>
            <a:pPr marL="109728" indent="0">
              <a:buNone/>
            </a:pPr>
            <a:r>
              <a:rPr lang="en-US" sz="2000" b="1" dirty="0" err="1" smtClean="0"/>
              <a:t>GitLab</a:t>
            </a:r>
            <a:r>
              <a:rPr lang="en-US" sz="2000" b="1" dirty="0" smtClean="0"/>
              <a:t> </a:t>
            </a:r>
            <a:r>
              <a:rPr lang="en-US" sz="2000" b="1" dirty="0"/>
              <a:t>Flavored Markdown (GFM)</a:t>
            </a:r>
          </a:p>
          <a:p>
            <a:r>
              <a:rPr lang="en-US" sz="2000" dirty="0" err="1" smtClean="0"/>
              <a:t>Emoji</a:t>
            </a:r>
            <a:endParaRPr lang="en-US" sz="1900" dirty="0" smtClean="0"/>
          </a:p>
          <a:p>
            <a:pPr lvl="1"/>
            <a:endParaRPr lang="en-US" sz="1700" dirty="0" smtClean="0"/>
          </a:p>
        </p:txBody>
      </p:sp>
      <p:sp>
        <p:nvSpPr>
          <p:cNvPr id="2" name="Title 1"/>
          <p:cNvSpPr>
            <a:spLocks noGrp="1"/>
          </p:cNvSpPr>
          <p:nvPr>
            <p:ph type="title"/>
          </p:nvPr>
        </p:nvSpPr>
        <p:spPr/>
        <p:txBody>
          <a:bodyPr>
            <a:normAutofit/>
          </a:bodyPr>
          <a:lstStyle/>
          <a:p>
            <a:r>
              <a:rPr lang="en-US" dirty="0" err="1"/>
              <a:t>GitLab</a:t>
            </a:r>
            <a:r>
              <a:rPr lang="en-US" dirty="0"/>
              <a:t> Markdown</a:t>
            </a:r>
            <a:endParaRPr lang="en-US"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69382"/>
            <a:ext cx="8800281" cy="363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39364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4755984"/>
          </a:xfrm>
        </p:spPr>
        <p:txBody>
          <a:bodyPr>
            <a:normAutofit/>
          </a:bodyPr>
          <a:lstStyle/>
          <a:p>
            <a:pPr marL="109728" indent="0">
              <a:buNone/>
            </a:pPr>
            <a:r>
              <a:rPr lang="en-US" sz="2000" b="1" dirty="0" err="1" smtClean="0"/>
              <a:t>GitLab</a:t>
            </a:r>
            <a:r>
              <a:rPr lang="en-US" sz="2000" b="1" dirty="0" smtClean="0"/>
              <a:t> </a:t>
            </a:r>
            <a:r>
              <a:rPr lang="en-US" sz="2000" b="1" dirty="0"/>
              <a:t>Flavored Markdown (GFM)</a:t>
            </a:r>
          </a:p>
          <a:p>
            <a:r>
              <a:rPr lang="en-US" sz="2000" dirty="0" smtClean="0"/>
              <a:t>Task </a:t>
            </a:r>
            <a:r>
              <a:rPr lang="en-US" sz="2000" dirty="0"/>
              <a:t>Lists</a:t>
            </a:r>
            <a:endParaRPr lang="en-US" sz="1900" dirty="0" smtClean="0"/>
          </a:p>
          <a:p>
            <a:pPr lvl="1"/>
            <a:r>
              <a:rPr lang="en-US" sz="1900" dirty="0" smtClean="0"/>
              <a:t>You </a:t>
            </a:r>
            <a:r>
              <a:rPr lang="en-US" sz="1900" dirty="0"/>
              <a:t>can add task lists to issues, merge requests and comments. To create a task list, add a specially-formatted Markdown list, like so:</a:t>
            </a:r>
            <a:endParaRPr lang="en-US" sz="1900" dirty="0" smtClean="0"/>
          </a:p>
          <a:p>
            <a:pPr lvl="1"/>
            <a:endParaRPr lang="en-US" sz="1700" dirty="0" smtClean="0"/>
          </a:p>
        </p:txBody>
      </p:sp>
      <p:sp>
        <p:nvSpPr>
          <p:cNvPr id="2" name="Title 1"/>
          <p:cNvSpPr>
            <a:spLocks noGrp="1"/>
          </p:cNvSpPr>
          <p:nvPr>
            <p:ph type="title"/>
          </p:nvPr>
        </p:nvSpPr>
        <p:spPr/>
        <p:txBody>
          <a:bodyPr>
            <a:normAutofit/>
          </a:bodyPr>
          <a:lstStyle/>
          <a:p>
            <a:r>
              <a:rPr lang="en-US" dirty="0" err="1"/>
              <a:t>GitLab</a:t>
            </a:r>
            <a:r>
              <a:rPr lang="en-US" dirty="0"/>
              <a:t> Markdown</a:t>
            </a:r>
            <a:endParaRPr lang="en-US"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996952"/>
            <a:ext cx="2304256" cy="3352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28221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4755984"/>
          </a:xfrm>
        </p:spPr>
        <p:txBody>
          <a:bodyPr>
            <a:normAutofit/>
          </a:bodyPr>
          <a:lstStyle/>
          <a:p>
            <a:pPr marL="109728" indent="0">
              <a:buNone/>
            </a:pPr>
            <a:r>
              <a:rPr lang="en-US" sz="2000" b="1" dirty="0" err="1" smtClean="0"/>
              <a:t>GitLab</a:t>
            </a:r>
            <a:r>
              <a:rPr lang="en-US" sz="2000" b="1" dirty="0" smtClean="0"/>
              <a:t> </a:t>
            </a:r>
            <a:r>
              <a:rPr lang="en-US" sz="2000" b="1" dirty="0"/>
              <a:t>Flavored Markdown (GFM)</a:t>
            </a:r>
          </a:p>
          <a:p>
            <a:r>
              <a:rPr lang="en-US" sz="2000" dirty="0" smtClean="0"/>
              <a:t>Videos</a:t>
            </a:r>
            <a:endParaRPr lang="en-US" sz="1900" dirty="0" smtClean="0"/>
          </a:p>
          <a:p>
            <a:pPr lvl="1"/>
            <a:r>
              <a:rPr lang="en-US" sz="1900" dirty="0" smtClean="0"/>
              <a:t>Image </a:t>
            </a:r>
            <a:r>
              <a:rPr lang="en-US" sz="1900" dirty="0"/>
              <a:t>tags with a video extension are automatically converted to a video player</a:t>
            </a:r>
            <a:r>
              <a:rPr lang="en-US" sz="1900" dirty="0" smtClean="0"/>
              <a:t>.</a:t>
            </a:r>
          </a:p>
          <a:p>
            <a:pPr lvl="1"/>
            <a:r>
              <a:rPr lang="en-US" sz="1900" dirty="0" smtClean="0"/>
              <a:t>The </a:t>
            </a:r>
            <a:r>
              <a:rPr lang="en-US" sz="1900" dirty="0"/>
              <a:t>valid video extensions are .mp4, .m4v, .</a:t>
            </a:r>
            <a:r>
              <a:rPr lang="en-US" sz="1900" dirty="0" err="1"/>
              <a:t>mov</a:t>
            </a:r>
            <a:r>
              <a:rPr lang="en-US" sz="1900" dirty="0"/>
              <a:t>, .</a:t>
            </a:r>
            <a:r>
              <a:rPr lang="en-US" sz="1900" dirty="0" err="1"/>
              <a:t>webm</a:t>
            </a:r>
            <a:r>
              <a:rPr lang="en-US" sz="1900" dirty="0"/>
              <a:t>, and .</a:t>
            </a:r>
            <a:r>
              <a:rPr lang="en-US" sz="1900" dirty="0" err="1"/>
              <a:t>ogv</a:t>
            </a:r>
            <a:r>
              <a:rPr lang="en-US" sz="1900" dirty="0" smtClean="0"/>
              <a:t>.</a:t>
            </a:r>
          </a:p>
          <a:p>
            <a:pPr lvl="1"/>
            <a:endParaRPr lang="en-US" sz="1900" dirty="0" smtClean="0"/>
          </a:p>
          <a:p>
            <a:pPr lvl="1"/>
            <a:endParaRPr lang="en-US" sz="1700" dirty="0" smtClean="0"/>
          </a:p>
        </p:txBody>
      </p:sp>
      <p:sp>
        <p:nvSpPr>
          <p:cNvPr id="2" name="Title 1"/>
          <p:cNvSpPr>
            <a:spLocks noGrp="1"/>
          </p:cNvSpPr>
          <p:nvPr>
            <p:ph type="title"/>
          </p:nvPr>
        </p:nvSpPr>
        <p:spPr/>
        <p:txBody>
          <a:bodyPr>
            <a:normAutofit/>
          </a:bodyPr>
          <a:lstStyle/>
          <a:p>
            <a:r>
              <a:rPr lang="en-US" dirty="0" err="1"/>
              <a:t>GitLab</a:t>
            </a:r>
            <a:r>
              <a:rPr lang="en-US" dirty="0"/>
              <a:t> Markdown</a:t>
            </a:r>
            <a:endParaRPr lang="en-US"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516" y="3059121"/>
            <a:ext cx="3986708" cy="3610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22901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4755984"/>
          </a:xfrm>
        </p:spPr>
        <p:txBody>
          <a:bodyPr>
            <a:normAutofit/>
          </a:bodyPr>
          <a:lstStyle/>
          <a:p>
            <a:pPr marL="109728" indent="0">
              <a:buNone/>
            </a:pPr>
            <a:r>
              <a:rPr lang="en-US" sz="2000" b="1" dirty="0" err="1" smtClean="0"/>
              <a:t>GitLab</a:t>
            </a:r>
            <a:r>
              <a:rPr lang="en-US" sz="2000" b="1" dirty="0" smtClean="0"/>
              <a:t> </a:t>
            </a:r>
            <a:r>
              <a:rPr lang="en-US" sz="2000" b="1" dirty="0"/>
              <a:t>Flavored Markdown (GFM)</a:t>
            </a:r>
          </a:p>
          <a:p>
            <a:r>
              <a:rPr lang="en-US" sz="2000" dirty="0"/>
              <a:t>Math</a:t>
            </a:r>
            <a:endParaRPr lang="en-US" sz="1900" dirty="0" smtClean="0"/>
          </a:p>
          <a:p>
            <a:pPr lvl="1"/>
            <a:r>
              <a:rPr lang="en-US" sz="1900" dirty="0" smtClean="0"/>
              <a:t>It </a:t>
            </a:r>
            <a:r>
              <a:rPr lang="en-US" sz="1900" dirty="0"/>
              <a:t>is possible to have math written with the </a:t>
            </a:r>
            <a:r>
              <a:rPr lang="en-US" sz="1900" dirty="0" err="1"/>
              <a:t>LaTeX</a:t>
            </a:r>
            <a:r>
              <a:rPr lang="en-US" sz="1900" dirty="0"/>
              <a:t> </a:t>
            </a:r>
            <a:r>
              <a:rPr lang="en-US" sz="1900" dirty="0" smtClean="0"/>
              <a:t>syntax </a:t>
            </a:r>
            <a:r>
              <a:rPr lang="en-US" sz="1900" dirty="0"/>
              <a:t>rendered using </a:t>
            </a:r>
            <a:r>
              <a:rPr lang="en-US" sz="1900" dirty="0" err="1" smtClean="0"/>
              <a:t>KaTeX</a:t>
            </a:r>
            <a:r>
              <a:rPr lang="en-US" sz="1900" dirty="0" smtClean="0"/>
              <a:t>.</a:t>
            </a:r>
          </a:p>
          <a:p>
            <a:pPr lvl="1"/>
            <a:r>
              <a:rPr lang="en-US" sz="1900" dirty="0" smtClean="0"/>
              <a:t>Math </a:t>
            </a:r>
            <a:r>
              <a:rPr lang="en-US" sz="1900" dirty="0"/>
              <a:t>written inside $``$ will be rendered inline with the text</a:t>
            </a:r>
            <a:r>
              <a:rPr lang="en-US" sz="1900" dirty="0" smtClean="0"/>
              <a:t>.</a:t>
            </a:r>
          </a:p>
          <a:p>
            <a:pPr lvl="1"/>
            <a:r>
              <a:rPr lang="en-US" sz="1900" dirty="0" smtClean="0"/>
              <a:t>Math </a:t>
            </a:r>
            <a:r>
              <a:rPr lang="en-US" sz="1900" dirty="0"/>
              <a:t>written inside triple back quotes, with the language declared as math, will be rendered on a separate line.</a:t>
            </a:r>
            <a:endParaRPr lang="en-US" sz="1900" dirty="0" smtClean="0"/>
          </a:p>
          <a:p>
            <a:pPr lvl="1"/>
            <a:endParaRPr lang="en-US" sz="1900" dirty="0" smtClean="0"/>
          </a:p>
          <a:p>
            <a:pPr lvl="1"/>
            <a:endParaRPr lang="en-US" sz="1700" dirty="0" smtClean="0"/>
          </a:p>
        </p:txBody>
      </p:sp>
      <p:sp>
        <p:nvSpPr>
          <p:cNvPr id="2" name="Title 1"/>
          <p:cNvSpPr>
            <a:spLocks noGrp="1"/>
          </p:cNvSpPr>
          <p:nvPr>
            <p:ph type="title"/>
          </p:nvPr>
        </p:nvSpPr>
        <p:spPr/>
        <p:txBody>
          <a:bodyPr>
            <a:normAutofit/>
          </a:bodyPr>
          <a:lstStyle/>
          <a:p>
            <a:r>
              <a:rPr lang="en-US" dirty="0" err="1"/>
              <a:t>GitLab</a:t>
            </a:r>
            <a:r>
              <a:rPr lang="en-US" dirty="0"/>
              <a:t> Markdown</a:t>
            </a:r>
            <a:endParaRPr lang="en-US" dirty="0" smtClean="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573016"/>
            <a:ext cx="641985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495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hlinkClick r:id="rId2"/>
              </a:rPr>
              <a:t>https://docs.gitlab.com/ce/README.html</a:t>
            </a:r>
            <a:endParaRPr lang="en-US" dirty="0" smtClean="0"/>
          </a:p>
          <a:p>
            <a:r>
              <a:rPr lang="en-US" dirty="0">
                <a:hlinkClick r:id="rId3"/>
              </a:rPr>
              <a:t>https://git-scm.com</a:t>
            </a:r>
            <a:r>
              <a:rPr lang="en-US" dirty="0" smtClean="0">
                <a:hlinkClick r:id="rId3"/>
              </a:rPr>
              <a:t>/</a:t>
            </a:r>
            <a:endParaRPr lang="en-US" dirty="0" smtClean="0"/>
          </a:p>
          <a:p>
            <a:endParaRPr lang="en-US" dirty="0" smtClean="0"/>
          </a:p>
          <a:p>
            <a:endParaRPr lang="en-US" dirty="0"/>
          </a:p>
        </p:txBody>
      </p:sp>
      <p:sp>
        <p:nvSpPr>
          <p:cNvPr id="2" name="Title 1"/>
          <p:cNvSpPr>
            <a:spLocks noGrp="1"/>
          </p:cNvSpPr>
          <p:nvPr>
            <p:ph type="title"/>
          </p:nvPr>
        </p:nvSpPr>
        <p:spPr/>
        <p:txBody>
          <a:bodyPr/>
          <a:lstStyle/>
          <a:p>
            <a:pPr algn="l"/>
            <a:r>
              <a:rPr lang="en-US" dirty="0" smtClean="0"/>
              <a:t>Reference</a:t>
            </a:r>
            <a:endParaRPr lang="en-US" dirty="0"/>
          </a:p>
        </p:txBody>
      </p:sp>
    </p:spTree>
    <p:extLst>
      <p:ext uri="{BB962C8B-B14F-4D97-AF65-F5344CB8AC3E}">
        <p14:creationId xmlns:p14="http://schemas.microsoft.com/office/powerpoint/2010/main" val="2997502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109728" indent="0">
              <a:buNone/>
            </a:pPr>
            <a:r>
              <a:rPr lang="en-US" sz="2200" dirty="0" err="1" smtClean="0"/>
              <a:t>Git</a:t>
            </a:r>
            <a:r>
              <a:rPr lang="en-US" sz="2200" dirty="0" smtClean="0"/>
              <a:t> is a system where you can create projects of different sizes with speed and efficiency. It helps you manage code, communicate and collaborate on different software projects. </a:t>
            </a:r>
            <a:r>
              <a:rPr lang="en-US" sz="2200" dirty="0" err="1" smtClean="0"/>
              <a:t>Git</a:t>
            </a:r>
            <a:r>
              <a:rPr lang="en-US" sz="2200" dirty="0" smtClean="0"/>
              <a:t> will allow you to go back to a previous status on a project or to see its entire evolution since the project was created. You could think of it as a time machine which will allow you to go back in time to whenever you’d like in your project. With </a:t>
            </a:r>
            <a:r>
              <a:rPr lang="en-US" sz="2200" dirty="0" err="1" smtClean="0"/>
              <a:t>Git</a:t>
            </a:r>
            <a:r>
              <a:rPr lang="en-US" sz="2200" dirty="0" smtClean="0"/>
              <a:t>, 3 basic issues were solved when working on projects:</a:t>
            </a:r>
          </a:p>
          <a:p>
            <a:pPr lvl="1"/>
            <a:r>
              <a:rPr lang="en-US" sz="2200" dirty="0" smtClean="0"/>
              <a:t>It became easier to manage large projects.</a:t>
            </a:r>
          </a:p>
          <a:p>
            <a:pPr lvl="1"/>
            <a:r>
              <a:rPr lang="en-US" sz="2200" dirty="0" smtClean="0"/>
              <a:t>It helps you avoid overwriting the team’s advances and work.</a:t>
            </a:r>
          </a:p>
          <a:p>
            <a:pPr lvl="1"/>
            <a:r>
              <a:rPr lang="en-US" sz="2200" dirty="0" smtClean="0"/>
              <a:t>With </a:t>
            </a:r>
            <a:r>
              <a:rPr lang="en-US" sz="2200" dirty="0" err="1" smtClean="0"/>
              <a:t>git</a:t>
            </a:r>
            <a:r>
              <a:rPr lang="en-US" sz="2200" dirty="0" smtClean="0"/>
              <a:t>, you just pull the entire code and history to your machine, so you can calmly work in your own little space without interference or boundaries. It's much simpler and much more light-weight.</a:t>
            </a:r>
          </a:p>
          <a:p>
            <a:endParaRPr lang="en-US" dirty="0"/>
          </a:p>
        </p:txBody>
      </p:sp>
      <p:sp>
        <p:nvSpPr>
          <p:cNvPr id="2" name="Title 1"/>
          <p:cNvSpPr>
            <a:spLocks noGrp="1"/>
          </p:cNvSpPr>
          <p:nvPr>
            <p:ph type="title"/>
          </p:nvPr>
        </p:nvSpPr>
        <p:spPr/>
        <p:txBody>
          <a:bodyPr/>
          <a:lstStyle/>
          <a:p>
            <a:pPr algn="l"/>
            <a:r>
              <a:rPr lang="en-US" dirty="0" smtClean="0"/>
              <a:t>What is </a:t>
            </a:r>
            <a:r>
              <a:rPr lang="en-US" dirty="0" err="1" smtClean="0"/>
              <a:t>Git</a:t>
            </a:r>
            <a:r>
              <a:rPr lang="en-US" dirty="0" smtClean="0"/>
              <a:t>?</a:t>
            </a:r>
            <a:endParaRPr lang="en-US" dirty="0"/>
          </a:p>
        </p:txBody>
      </p:sp>
    </p:spTree>
    <p:extLst>
      <p:ext uri="{BB962C8B-B14F-4D97-AF65-F5344CB8AC3E}">
        <p14:creationId xmlns:p14="http://schemas.microsoft.com/office/powerpoint/2010/main" val="382713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965" y="1481138"/>
            <a:ext cx="5052069" cy="4525962"/>
          </a:xfrm>
        </p:spPr>
      </p:pic>
      <p:sp>
        <p:nvSpPr>
          <p:cNvPr id="2" name="Title 1"/>
          <p:cNvSpPr>
            <a:spLocks noGrp="1"/>
          </p:cNvSpPr>
          <p:nvPr>
            <p:ph type="title"/>
          </p:nvPr>
        </p:nvSpPr>
        <p:spPr/>
        <p:txBody>
          <a:bodyPr/>
          <a:lstStyle/>
          <a:p>
            <a:pPr algn="l"/>
            <a:r>
              <a:rPr lang="en-US" dirty="0" err="1" smtClean="0"/>
              <a:t>Git</a:t>
            </a:r>
            <a:r>
              <a:rPr lang="en-US" dirty="0"/>
              <a:t> </a:t>
            </a:r>
            <a:r>
              <a:rPr lang="en-US" dirty="0" smtClean="0"/>
              <a:t>Life Cycle</a:t>
            </a:r>
            <a:endParaRPr lang="en-US" dirty="0"/>
          </a:p>
        </p:txBody>
      </p:sp>
    </p:spTree>
    <p:extLst>
      <p:ext uri="{BB962C8B-B14F-4D97-AF65-F5344CB8AC3E}">
        <p14:creationId xmlns:p14="http://schemas.microsoft.com/office/powerpoint/2010/main" val="3590126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900" b="1" dirty="0" err="1" smtClean="0"/>
              <a:t>GitLab</a:t>
            </a:r>
            <a:r>
              <a:rPr lang="en-US" sz="1900" dirty="0" smtClean="0"/>
              <a:t> is a </a:t>
            </a:r>
            <a:r>
              <a:rPr lang="en-US" sz="1900" dirty="0" err="1" smtClean="0"/>
              <a:t>Git</a:t>
            </a:r>
            <a:r>
              <a:rPr lang="en-US" sz="1900" dirty="0" smtClean="0"/>
              <a:t>-based fully featured platform for software development.</a:t>
            </a:r>
          </a:p>
          <a:p>
            <a:r>
              <a:rPr lang="en-US" sz="1900" b="1" dirty="0" err="1" smtClean="0"/>
              <a:t>GitLab</a:t>
            </a:r>
            <a:r>
              <a:rPr lang="en-US" sz="1900" b="1" dirty="0" smtClean="0"/>
              <a:t> Community Edition (CE)</a:t>
            </a:r>
            <a:r>
              <a:rPr lang="en-US" sz="1900" dirty="0" smtClean="0"/>
              <a:t> is an open source product, self-hosted, free to use. All </a:t>
            </a:r>
            <a:r>
              <a:rPr lang="en-US" sz="1900" dirty="0" err="1" smtClean="0"/>
              <a:t>GitLab</a:t>
            </a:r>
            <a:r>
              <a:rPr lang="en-US" sz="1900" dirty="0" smtClean="0"/>
              <a:t> products contain the features available in </a:t>
            </a:r>
            <a:r>
              <a:rPr lang="en-US" sz="1900" dirty="0" err="1" smtClean="0"/>
              <a:t>GitLab</a:t>
            </a:r>
            <a:r>
              <a:rPr lang="en-US" sz="1900" dirty="0" smtClean="0"/>
              <a:t> CE. Premium features are available in </a:t>
            </a:r>
            <a:r>
              <a:rPr lang="en-US" sz="1900" dirty="0" err="1" smtClean="0"/>
              <a:t>GitLab</a:t>
            </a:r>
            <a:r>
              <a:rPr lang="en-US" sz="1900" dirty="0" smtClean="0"/>
              <a:t> Enterprise Edition (EE).</a:t>
            </a:r>
          </a:p>
          <a:p>
            <a:endParaRPr lang="en-US" dirty="0"/>
          </a:p>
        </p:txBody>
      </p:sp>
      <p:sp>
        <p:nvSpPr>
          <p:cNvPr id="2" name="Title 1"/>
          <p:cNvSpPr>
            <a:spLocks noGrp="1"/>
          </p:cNvSpPr>
          <p:nvPr>
            <p:ph type="title"/>
          </p:nvPr>
        </p:nvSpPr>
        <p:spPr/>
        <p:txBody>
          <a:bodyPr/>
          <a:lstStyle/>
          <a:p>
            <a:pPr algn="l"/>
            <a:r>
              <a:rPr lang="en-US" dirty="0" smtClean="0"/>
              <a:t>What is </a:t>
            </a:r>
            <a:r>
              <a:rPr lang="en-US" dirty="0" err="1" smtClean="0"/>
              <a:t>GitLab</a:t>
            </a:r>
            <a:r>
              <a:rPr lang="en-US" dirty="0" smtClean="0"/>
              <a:t>?</a:t>
            </a:r>
            <a:endParaRPr lang="en-US" dirty="0"/>
          </a:p>
        </p:txBody>
      </p:sp>
    </p:spTree>
    <p:extLst>
      <p:ext uri="{BB962C8B-B14F-4D97-AF65-F5344CB8AC3E}">
        <p14:creationId xmlns:p14="http://schemas.microsoft.com/office/powerpoint/2010/main" val="3142858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3249</TotalTime>
  <Words>3406</Words>
  <Application>Microsoft Office PowerPoint</Application>
  <PresentationFormat>On-screen Show (4:3)</PresentationFormat>
  <Paragraphs>385</Paragraphs>
  <Slides>67</Slides>
  <Notes>10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Concourse</vt:lpstr>
      <vt:lpstr>Source code Version Control  : Gitlab Tool</vt:lpstr>
      <vt:lpstr>PowerPoint Presentation</vt:lpstr>
      <vt:lpstr>PowerPoint Presentation</vt:lpstr>
      <vt:lpstr>What is Version control ?</vt:lpstr>
      <vt:lpstr>Version Control Benefits</vt:lpstr>
      <vt:lpstr>PowerPoint Presentation</vt:lpstr>
      <vt:lpstr>What is Git?</vt:lpstr>
      <vt:lpstr>Git Life Cycle</vt:lpstr>
      <vt:lpstr>What is GitLab?</vt:lpstr>
      <vt:lpstr>Getting started with GitLab</vt:lpstr>
      <vt:lpstr>GitLab Basics</vt:lpstr>
      <vt:lpstr>GitLab Basics: Command line basics</vt:lpstr>
      <vt:lpstr>GitLab Basics : Command line basics - 1</vt:lpstr>
      <vt:lpstr>GitLab Basics : Command line basics - 2</vt:lpstr>
      <vt:lpstr>GitLab Basics: Using Git on the command line</vt:lpstr>
      <vt:lpstr>GitLab Basics : Using Git on the command line – 1</vt:lpstr>
      <vt:lpstr>PowerPoint Presentation</vt:lpstr>
      <vt:lpstr>PowerPoint Presentation</vt:lpstr>
      <vt:lpstr>GitLab Basics : Using Git on the command line – 4</vt:lpstr>
      <vt:lpstr>GitLab Basics : Using Git on the command line – 5</vt:lpstr>
      <vt:lpstr>GitLab Basics : Using Git on the command line – 6</vt:lpstr>
      <vt:lpstr>Overview Structure</vt:lpstr>
      <vt:lpstr>Gitlab Basics</vt:lpstr>
      <vt:lpstr>Gitlab Basics</vt:lpstr>
      <vt:lpstr>Gitlab Basics</vt:lpstr>
      <vt:lpstr>GitLab Basics</vt:lpstr>
      <vt:lpstr>GitLab Basics</vt:lpstr>
      <vt:lpstr>GitLab Basics</vt:lpstr>
      <vt:lpstr>GitLab Basics</vt:lpstr>
      <vt:lpstr>GitLab Basics</vt:lpstr>
      <vt:lpstr>GitLab Basics</vt:lpstr>
      <vt:lpstr>GitLab Basics</vt:lpstr>
      <vt:lpstr>GitLab Basics</vt:lpstr>
      <vt:lpstr>GitLab Basics</vt:lpstr>
      <vt:lpstr>GitLab Basics</vt:lpstr>
      <vt:lpstr>GitLab Basics</vt:lpstr>
      <vt:lpstr>GitLab Basics</vt:lpstr>
      <vt:lpstr>GitLab Basics</vt:lpstr>
      <vt:lpstr>GitLab Basics</vt:lpstr>
      <vt:lpstr>GitLab Basics</vt:lpstr>
      <vt:lpstr>GitLab Basics</vt:lpstr>
      <vt:lpstr>GitLab Basics</vt:lpstr>
      <vt:lpstr>GitLab Basics</vt:lpstr>
      <vt:lpstr>GitLab Basics</vt:lpstr>
      <vt:lpstr>GitLab Basics</vt:lpstr>
      <vt:lpstr>User account</vt:lpstr>
      <vt:lpstr>User account</vt:lpstr>
      <vt:lpstr>User account</vt:lpstr>
      <vt:lpstr>User account</vt:lpstr>
      <vt:lpstr>User account</vt:lpstr>
      <vt:lpstr>User account</vt:lpstr>
      <vt:lpstr>Application Owner ID</vt:lpstr>
      <vt:lpstr>GitLab with GLS Project</vt:lpstr>
      <vt:lpstr>Branch Concept</vt:lpstr>
      <vt:lpstr>Git flow and its problems</vt:lpstr>
      <vt:lpstr>GitLab Markdown</vt:lpstr>
      <vt:lpstr>GitLab Markdown</vt:lpstr>
      <vt:lpstr>GitLab Markdown</vt:lpstr>
      <vt:lpstr>GitLab Markdown</vt:lpstr>
      <vt:lpstr>GitLab Markdown</vt:lpstr>
      <vt:lpstr>GitLab Markdown</vt:lpstr>
      <vt:lpstr>GitLab Markdown</vt:lpstr>
      <vt:lpstr>GitLab Markdown</vt:lpstr>
      <vt:lpstr>GitLab Markdown</vt:lpstr>
      <vt:lpstr>GitLab Markdown</vt:lpstr>
      <vt:lpstr>GitLab Markdown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GitLab</dc:title>
  <dc:creator>Manoch Towwarabut</dc:creator>
  <cp:lastModifiedBy>Manoch Towwarabut</cp:lastModifiedBy>
  <cp:revision>191</cp:revision>
  <dcterms:created xsi:type="dcterms:W3CDTF">2017-06-21T02:02:15Z</dcterms:created>
  <dcterms:modified xsi:type="dcterms:W3CDTF">2017-07-25T14:23:34Z</dcterms:modified>
</cp:coreProperties>
</file>