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3"/>
  </p:notesMasterIdLst>
  <p:sldIdLst>
    <p:sldId id="256" r:id="rId3"/>
    <p:sldId id="258" r:id="rId4"/>
    <p:sldId id="263" r:id="rId5"/>
    <p:sldId id="259" r:id="rId6"/>
    <p:sldId id="298" r:id="rId7"/>
    <p:sldId id="297" r:id="rId8"/>
    <p:sldId id="324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23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22" r:id="rId28"/>
    <p:sldId id="317" r:id="rId29"/>
    <p:sldId id="316" r:id="rId30"/>
    <p:sldId id="319" r:id="rId31"/>
    <p:sldId id="321" r:id="rId32"/>
  </p:sldIdLst>
  <p:sldSz cx="9144000" cy="5143500" type="screen16x9"/>
  <p:notesSz cx="6858000" cy="9144000"/>
  <p:embeddedFontLst>
    <p:embeddedFont>
      <p:font typeface="Advent Pro SemiBold" panose="020B0604020202020204" charset="0"/>
      <p:regular r:id="rId34"/>
      <p:bold r:id="rId35"/>
    </p:embeddedFont>
    <p:embeddedFont>
      <p:font typeface="Cambria Math" panose="02040503050406030204" pitchFamily="18" charset="0"/>
      <p:regular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Maven Pro" panose="020B0604020202020204" charset="0"/>
      <p:regular r:id="rId41"/>
      <p:bold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Proxima Nova Semibold" panose="020B0604020202020204" charset="0"/>
      <p:regular r:id="rId47"/>
      <p:bold r:id="rId48"/>
      <p:boldItalic r:id="rId49"/>
    </p:embeddedFont>
    <p:embeddedFont>
      <p:font typeface="Share Tech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7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3F605A-37E0-48E6-93B0-C6612CC8A341}">
  <a:tblStyle styleId="{523F605A-37E0-48E6-93B0-C6612CC8A3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64273" autoAdjust="0"/>
  </p:normalViewPr>
  <p:slideViewPr>
    <p:cSldViewPr snapToGrid="0">
      <p:cViewPr varScale="1">
        <p:scale>
          <a:sx n="130" d="100"/>
          <a:sy n="130" d="100"/>
        </p:scale>
        <p:origin x="86" y="206"/>
      </p:cViewPr>
      <p:guideLst/>
    </p:cSldViewPr>
  </p:slideViewPr>
  <p:outlineViewPr>
    <p:cViewPr>
      <p:scale>
        <a:sx n="33" d="100"/>
        <a:sy n="33" d="100"/>
      </p:scale>
      <p:origin x="0" y="-40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8570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68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65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63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90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48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7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93997" y="2532931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1712364 – Bùi Chí Dũng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1712352 – Chu Nguyên Đức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1712584 – Nguyễn Công Lý</a:t>
            </a:r>
            <a:endParaRPr dirty="0">
              <a:latin typeface="+mj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-117406" y="916084"/>
            <a:ext cx="9118306" cy="1300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+mj-lt"/>
              </a:rPr>
              <a:t>Báo cáo: </a:t>
            </a:r>
            <a:r>
              <a:rPr lang="en" sz="3500" dirty="0">
                <a:solidFill>
                  <a:schemeClr val="accent2"/>
                </a:solidFill>
                <a:latin typeface="+mj-lt"/>
              </a:rPr>
              <a:t>NHẬN DẠNG</a:t>
            </a:r>
            <a:r>
              <a:rPr lang="en" sz="3500" dirty="0">
                <a:latin typeface="+mj-lt"/>
              </a:rPr>
              <a:t> </a:t>
            </a:r>
            <a:br>
              <a:rPr lang="en" sz="3500" dirty="0">
                <a:latin typeface="+mj-lt"/>
              </a:rPr>
            </a:br>
            <a:r>
              <a:rPr lang="en" sz="3500" dirty="0">
                <a:latin typeface="+mj-lt"/>
              </a:rPr>
              <a:t>Đề tài: FINGERPRINT RECOGNITION</a:t>
            </a:r>
            <a:endParaRPr sz="3500" dirty="0">
              <a:latin typeface="+mj-lt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build="p"/>
      <p:bldP spid="4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203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3. RÚT TRÍCH ĐẶC TRƯNG</a:t>
            </a:r>
            <a:endParaRPr dirty="0">
              <a:latin typeface="+mj-lt"/>
            </a:endParaRPr>
          </a:p>
        </p:txBody>
      </p:sp>
      <p:sp>
        <p:nvSpPr>
          <p:cNvPr id="5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2627809" cy="459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>
                <a:latin typeface="+mj-lt"/>
              </a:rPr>
              <a:t>3.1. </a:t>
            </a:r>
            <a:r>
              <a:rPr lang="en-US" sz="1500" dirty="0" err="1">
                <a:latin typeface="+mj-lt"/>
              </a:rPr>
              <a:t>Trích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điểm</a:t>
            </a:r>
            <a:r>
              <a:rPr lang="en-US" sz="1500" dirty="0">
                <a:latin typeface="+mj-lt"/>
              </a:rPr>
              <a:t> singularity</a:t>
            </a:r>
            <a:endParaRPr sz="1500" dirty="0">
              <a:latin typeface="+mj-lt"/>
            </a:endParaRPr>
          </a:p>
        </p:txBody>
      </p:sp>
      <p:sp>
        <p:nvSpPr>
          <p:cNvPr id="7" name="Google Shape;506;p28"/>
          <p:cNvSpPr txBox="1">
            <a:spLocks/>
          </p:cNvSpPr>
          <p:nvPr/>
        </p:nvSpPr>
        <p:spPr>
          <a:xfrm>
            <a:off x="618825" y="1448657"/>
            <a:ext cx="5052512" cy="4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+mj-lt"/>
              </a:rPr>
              <a:t>3.1.1. </a:t>
            </a:r>
            <a:r>
              <a:rPr lang="en-US" sz="1500" dirty="0" err="1">
                <a:latin typeface="+mj-lt"/>
              </a:rPr>
              <a:t>Trường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định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hướng</a:t>
            </a:r>
            <a:r>
              <a:rPr lang="en-US" sz="1500" dirty="0">
                <a:latin typeface="+mj-lt"/>
              </a:rPr>
              <a:t> (Orientation field)</a:t>
            </a:r>
          </a:p>
        </p:txBody>
      </p:sp>
      <p:sp>
        <p:nvSpPr>
          <p:cNvPr id="8" name="Google Shape;506;p28"/>
          <p:cNvSpPr txBox="1">
            <a:spLocks/>
          </p:cNvSpPr>
          <p:nvPr/>
        </p:nvSpPr>
        <p:spPr>
          <a:xfrm>
            <a:off x="618825" y="1904685"/>
            <a:ext cx="7600502" cy="117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500" dirty="0" err="1">
                <a:latin typeface="+mj-lt"/>
              </a:rPr>
              <a:t>Phương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pháp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xác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định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trường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định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hướng</a:t>
            </a:r>
            <a:r>
              <a:rPr lang="en-US" sz="1500" dirty="0">
                <a:latin typeface="+mj-lt"/>
              </a:rPr>
              <a:t> [5][14]:</a:t>
            </a:r>
          </a:p>
          <a:p>
            <a:r>
              <a:rPr lang="en-US" sz="1500" dirty="0">
                <a:latin typeface="+mj-lt"/>
              </a:rPr>
              <a:t>- Chia </a:t>
            </a:r>
            <a:r>
              <a:rPr lang="en-US" sz="1500" dirty="0" err="1">
                <a:latin typeface="+mj-lt"/>
              </a:rPr>
              <a:t>ảnh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thành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thành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phần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nhỏ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hơn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với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kích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thước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WxW</a:t>
            </a:r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- </a:t>
            </a:r>
            <a:r>
              <a:rPr lang="en-US" sz="1500" dirty="0" err="1">
                <a:latin typeface="+mj-lt"/>
              </a:rPr>
              <a:t>Tính</a:t>
            </a:r>
            <a:r>
              <a:rPr lang="en-US" sz="1500" dirty="0">
                <a:latin typeface="+mj-lt"/>
              </a:rPr>
              <a:t> gradient </a:t>
            </a:r>
            <a:r>
              <a:rPr lang="en-US" sz="1500" dirty="0" err="1">
                <a:latin typeface="+mj-lt"/>
              </a:rPr>
              <a:t>theo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hướng</a:t>
            </a:r>
            <a:r>
              <a:rPr lang="en-US" sz="1500" dirty="0">
                <a:latin typeface="+mj-lt"/>
              </a:rPr>
              <a:t> x </a:t>
            </a:r>
            <a:r>
              <a:rPr lang="en-US" sz="1500" dirty="0" err="1">
                <a:latin typeface="+mj-lt"/>
              </a:rPr>
              <a:t>và</a:t>
            </a:r>
            <a:r>
              <a:rPr lang="en-US" sz="1500" dirty="0">
                <a:latin typeface="+mj-lt"/>
              </a:rPr>
              <a:t> y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Gx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Gy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tại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mỗi</a:t>
            </a:r>
            <a:r>
              <a:rPr lang="en-US" sz="1500" dirty="0">
                <a:latin typeface="+mj-lt"/>
              </a:rPr>
              <a:t> pixel </a:t>
            </a:r>
            <a:r>
              <a:rPr lang="en-US" sz="1500" dirty="0" err="1">
                <a:latin typeface="+mj-lt"/>
              </a:rPr>
              <a:t>trong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phần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nhỏ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đó</a:t>
            </a:r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- </a:t>
            </a:r>
            <a:r>
              <a:rPr lang="en-US" sz="1500" dirty="0" err="1">
                <a:latin typeface="+mj-lt"/>
              </a:rPr>
              <a:t>Khi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thì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hướng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của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điểm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chính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giữa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phần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được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xác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định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theo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công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thức</a:t>
            </a:r>
            <a:r>
              <a:rPr lang="en-US" sz="1500" dirty="0">
                <a:latin typeface="+mj-lt"/>
              </a:rPr>
              <a:t>: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462604" y="3079093"/>
            <a:ext cx="3912944" cy="12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203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3. RÚT TRÍCH ĐẶC TRƯNG</a:t>
            </a:r>
            <a:endParaRPr dirty="0">
              <a:latin typeface="+mj-lt"/>
            </a:endParaRPr>
          </a:p>
        </p:txBody>
      </p:sp>
      <p:sp>
        <p:nvSpPr>
          <p:cNvPr id="5" name="Google Shape;506;p28"/>
          <p:cNvSpPr txBox="1">
            <a:spLocks/>
          </p:cNvSpPr>
          <p:nvPr/>
        </p:nvSpPr>
        <p:spPr>
          <a:xfrm>
            <a:off x="618824" y="989475"/>
            <a:ext cx="5812797" cy="4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+mj-lt"/>
              </a:rPr>
              <a:t>3.1.2. </a:t>
            </a:r>
            <a:r>
              <a:rPr lang="en-US" sz="1500" dirty="0" err="1">
                <a:latin typeface="+mj-lt"/>
              </a:rPr>
              <a:t>Xác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định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điểm</a:t>
            </a:r>
            <a:r>
              <a:rPr lang="en-US" sz="1500" dirty="0">
                <a:latin typeface="+mj-lt"/>
              </a:rPr>
              <a:t> singularity </a:t>
            </a:r>
            <a:r>
              <a:rPr lang="en-US" sz="1500" dirty="0" err="1">
                <a:latin typeface="+mj-lt"/>
              </a:rPr>
              <a:t>bằng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chỉ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số</a:t>
            </a:r>
            <a:r>
              <a:rPr lang="en-US" sz="1500" dirty="0">
                <a:latin typeface="+mj-lt"/>
              </a:rPr>
              <a:t> Poincare: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8824" y="1739810"/>
            <a:ext cx="2997679" cy="206162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08067" y="2156261"/>
            <a:ext cx="3790950" cy="12287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24608" y="2661007"/>
            <a:ext cx="575353" cy="10961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203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3. RÚT TRÍCH ĐẶC TRƯNG</a:t>
            </a:r>
            <a:endParaRPr dirty="0">
              <a:latin typeface="+mj-lt"/>
            </a:endParaRPr>
          </a:p>
        </p:txBody>
      </p:sp>
      <p:sp>
        <p:nvSpPr>
          <p:cNvPr id="5" name="Google Shape;506;p28"/>
          <p:cNvSpPr txBox="1">
            <a:spLocks/>
          </p:cNvSpPr>
          <p:nvPr/>
        </p:nvSpPr>
        <p:spPr>
          <a:xfrm>
            <a:off x="618825" y="989475"/>
            <a:ext cx="5812797" cy="4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+mj-lt"/>
              </a:rPr>
              <a:t>3.2. </a:t>
            </a:r>
            <a:r>
              <a:rPr lang="en-US" sz="1500" dirty="0" err="1">
                <a:latin typeface="+mj-lt"/>
              </a:rPr>
              <a:t>Trích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điểm</a:t>
            </a:r>
            <a:r>
              <a:rPr lang="en-US" sz="1500" dirty="0">
                <a:latin typeface="+mj-lt"/>
              </a:rPr>
              <a:t> minutiae</a:t>
            </a:r>
          </a:p>
        </p:txBody>
      </p:sp>
      <p:sp>
        <p:nvSpPr>
          <p:cNvPr id="6" name="Google Shape;506;p28"/>
          <p:cNvSpPr txBox="1">
            <a:spLocks/>
          </p:cNvSpPr>
          <p:nvPr/>
        </p:nvSpPr>
        <p:spPr>
          <a:xfrm>
            <a:off x="618825" y="1448657"/>
            <a:ext cx="7847081" cy="4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500" dirty="0" err="1">
                <a:latin typeface="+mj-lt"/>
              </a:rPr>
              <a:t>Có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hai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phương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pháp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chính</a:t>
            </a:r>
            <a:r>
              <a:rPr lang="en-US" sz="1500" dirty="0">
                <a:latin typeface="+mj-lt"/>
              </a:rPr>
              <a:t>: </a:t>
            </a:r>
            <a:r>
              <a:rPr lang="en-US" sz="1500" b="1" i="1" dirty="0" err="1">
                <a:latin typeface="+mj-lt"/>
              </a:rPr>
              <a:t>Trích</a:t>
            </a:r>
            <a:r>
              <a:rPr lang="en-US" sz="1500" b="1" i="1" dirty="0">
                <a:latin typeface="+mj-lt"/>
              </a:rPr>
              <a:t> </a:t>
            </a:r>
            <a:r>
              <a:rPr lang="en-US" sz="1500" b="1" i="1" dirty="0" err="1">
                <a:latin typeface="+mj-lt"/>
              </a:rPr>
              <a:t>từ</a:t>
            </a:r>
            <a:r>
              <a:rPr lang="en-US" sz="1500" b="1" i="1" dirty="0">
                <a:latin typeface="+mj-lt"/>
              </a:rPr>
              <a:t> </a:t>
            </a:r>
            <a:r>
              <a:rPr lang="en-US" sz="1500" b="1" i="1" dirty="0" err="1">
                <a:latin typeface="+mj-lt"/>
              </a:rPr>
              <a:t>ảnh</a:t>
            </a:r>
            <a:r>
              <a:rPr lang="en-US" sz="1500" b="1" i="1" dirty="0">
                <a:latin typeface="+mj-lt"/>
              </a:rPr>
              <a:t> Binary </a:t>
            </a:r>
            <a:r>
              <a:rPr lang="en-US" sz="1500" dirty="0" err="1">
                <a:latin typeface="+mj-lt"/>
              </a:rPr>
              <a:t>và</a:t>
            </a:r>
            <a:r>
              <a:rPr lang="en-US" sz="1500" dirty="0">
                <a:latin typeface="+mj-lt"/>
              </a:rPr>
              <a:t> </a:t>
            </a:r>
            <a:r>
              <a:rPr lang="en-US" sz="1500" b="1" i="1" dirty="0" err="1">
                <a:latin typeface="+mj-lt"/>
              </a:rPr>
              <a:t>Trích</a:t>
            </a:r>
            <a:r>
              <a:rPr lang="en-US" sz="1500" b="1" i="1" dirty="0">
                <a:latin typeface="+mj-lt"/>
              </a:rPr>
              <a:t> </a:t>
            </a:r>
            <a:r>
              <a:rPr lang="en-US" sz="1500" b="1" i="1" dirty="0" err="1">
                <a:latin typeface="+mj-lt"/>
              </a:rPr>
              <a:t>trực</a:t>
            </a:r>
            <a:r>
              <a:rPr lang="en-US" sz="1500" b="1" i="1" dirty="0">
                <a:latin typeface="+mj-lt"/>
              </a:rPr>
              <a:t> </a:t>
            </a:r>
            <a:r>
              <a:rPr lang="en-US" sz="1500" b="1" i="1" dirty="0" err="1">
                <a:latin typeface="+mj-lt"/>
              </a:rPr>
              <a:t>tiếp</a:t>
            </a:r>
            <a:r>
              <a:rPr lang="en-US" sz="1500" b="1" i="1" dirty="0">
                <a:latin typeface="+mj-lt"/>
              </a:rPr>
              <a:t> </a:t>
            </a:r>
            <a:r>
              <a:rPr lang="en-US" sz="1500" b="1" i="1" dirty="0" err="1">
                <a:latin typeface="+mj-lt"/>
              </a:rPr>
              <a:t>từ</a:t>
            </a:r>
            <a:r>
              <a:rPr lang="en-US" sz="1500" b="1" i="1" dirty="0">
                <a:latin typeface="+mj-lt"/>
              </a:rPr>
              <a:t> </a:t>
            </a:r>
            <a:r>
              <a:rPr lang="en-US" sz="1500" b="1" i="1" dirty="0" err="1">
                <a:latin typeface="+mj-lt"/>
              </a:rPr>
              <a:t>ảnh</a:t>
            </a:r>
            <a:r>
              <a:rPr lang="en-US" sz="1500" b="1" i="1" dirty="0">
                <a:latin typeface="+mj-lt"/>
              </a:rPr>
              <a:t> </a:t>
            </a:r>
            <a:r>
              <a:rPr lang="en-US" sz="1500" b="1" i="1" dirty="0" err="1">
                <a:latin typeface="+mj-lt"/>
              </a:rPr>
              <a:t>xám</a:t>
            </a:r>
            <a:endParaRPr lang="en-US" sz="1500" b="1" i="1" dirty="0">
              <a:latin typeface="+mj-lt"/>
            </a:endParaRPr>
          </a:p>
        </p:txBody>
      </p:sp>
      <p:sp>
        <p:nvSpPr>
          <p:cNvPr id="7" name="Google Shape;506;p28"/>
          <p:cNvSpPr txBox="1">
            <a:spLocks/>
          </p:cNvSpPr>
          <p:nvPr/>
        </p:nvSpPr>
        <p:spPr>
          <a:xfrm>
            <a:off x="618825" y="1907839"/>
            <a:ext cx="5052512" cy="4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+mj-lt"/>
              </a:rPr>
              <a:t>3.2.1. </a:t>
            </a:r>
            <a:r>
              <a:rPr lang="en-US" sz="1500" dirty="0" err="1">
                <a:latin typeface="+mj-lt"/>
              </a:rPr>
              <a:t>Trích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từ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ảnh</a:t>
            </a:r>
            <a:r>
              <a:rPr lang="en-US" sz="1500" dirty="0">
                <a:latin typeface="+mj-lt"/>
              </a:rPr>
              <a:t> binary </a:t>
            </a:r>
          </a:p>
        </p:txBody>
      </p:sp>
      <p:pic>
        <p:nvPicPr>
          <p:cNvPr id="8" name="Picture 7" descr="Example of manually defined quality. (a) Original image. (b 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917" y="2367021"/>
            <a:ext cx="3672840" cy="18326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506;p28"/>
              <p:cNvSpPr txBox="1">
                <a:spLocks/>
              </p:cNvSpPr>
              <p:nvPr/>
            </p:nvSpPr>
            <p:spPr>
              <a:xfrm>
                <a:off x="618824" y="2367021"/>
                <a:ext cx="3120969" cy="13794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r>
                  <a:rPr lang="en-US" sz="1500" dirty="0">
                    <a:latin typeface="+mj-lt"/>
                  </a:rPr>
                  <a:t>- (</a:t>
                </a:r>
                <a:r>
                  <a:rPr lang="en-US" sz="1500" dirty="0" err="1">
                    <a:latin typeface="+mj-lt"/>
                  </a:rPr>
                  <a:t>x,y</a:t>
                </a:r>
                <a:r>
                  <a:rPr lang="en-US" sz="1500" dirty="0">
                    <a:latin typeface="+mj-lt"/>
                  </a:rPr>
                  <a:t>) </a:t>
                </a:r>
                <a:r>
                  <a:rPr lang="en-US" sz="1500" dirty="0" err="1">
                    <a:latin typeface="+mj-lt"/>
                  </a:rPr>
                  <a:t>là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một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điểm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kết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thúc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nếu</a:t>
                </a:r>
                <a:r>
                  <a:rPr lang="en-US" sz="15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𝑵𝒊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sz="1500" dirty="0">
                  <a:latin typeface="+mj-lt"/>
                </a:endParaRPr>
              </a:p>
              <a:p>
                <a:pPr marL="114300" indent="0">
                  <a:buNone/>
                </a:pPr>
                <a:endParaRPr lang="en-US" sz="1500" dirty="0">
                  <a:latin typeface="+mj-lt"/>
                </a:endParaRPr>
              </a:p>
              <a:p>
                <a:r>
                  <a:rPr lang="en-US" sz="1500" dirty="0">
                    <a:latin typeface="+mj-lt"/>
                  </a:rPr>
                  <a:t>- (</a:t>
                </a:r>
                <a:r>
                  <a:rPr lang="en-US" sz="1500" dirty="0" err="1">
                    <a:latin typeface="+mj-lt"/>
                  </a:rPr>
                  <a:t>x,y</a:t>
                </a:r>
                <a:r>
                  <a:rPr lang="en-US" sz="1500" dirty="0">
                    <a:latin typeface="+mj-lt"/>
                  </a:rPr>
                  <a:t>) </a:t>
                </a:r>
                <a:r>
                  <a:rPr lang="en-US" sz="1500" dirty="0" err="1">
                    <a:latin typeface="+mj-lt"/>
                  </a:rPr>
                  <a:t>là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một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điểm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rẽ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nhánh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nếu</a:t>
                </a:r>
                <a:r>
                  <a:rPr lang="en-US" sz="15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5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  <m:e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𝑵𝒊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5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</m:oMath>
                </a14:m>
                <a:endParaRPr lang="en-US" sz="15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Google Shape;506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4" y="2367021"/>
                <a:ext cx="3120969" cy="1379487"/>
              </a:xfrm>
              <a:prstGeom prst="rect">
                <a:avLst/>
              </a:prstGeom>
              <a:blipFill rotWithShape="0">
                <a:blip r:embed="rId3"/>
                <a:stretch>
                  <a:fillRect t="-4405" b="-361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1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203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3. RÚT TRÍCH ĐẶC TRƯNG</a:t>
            </a:r>
            <a:endParaRPr dirty="0">
              <a:latin typeface="+mj-lt"/>
            </a:endParaRPr>
          </a:p>
        </p:txBody>
      </p:sp>
      <p:sp>
        <p:nvSpPr>
          <p:cNvPr id="5" name="Google Shape;506;p28"/>
          <p:cNvSpPr txBox="1">
            <a:spLocks/>
          </p:cNvSpPr>
          <p:nvPr/>
        </p:nvSpPr>
        <p:spPr>
          <a:xfrm>
            <a:off x="618825" y="989475"/>
            <a:ext cx="5052512" cy="45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+mj-lt"/>
              </a:rPr>
              <a:t>3.2.2. </a:t>
            </a:r>
            <a:r>
              <a:rPr lang="en-US" sz="1500" dirty="0" err="1">
                <a:latin typeface="+mj-lt"/>
              </a:rPr>
              <a:t>Trích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trực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tiếp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từ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ảnh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xám</a:t>
            </a:r>
            <a:endParaRPr lang="en-US" sz="1500" dirty="0">
              <a:latin typeface="+mj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82231" y="2986221"/>
            <a:ext cx="3505200" cy="1932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06;p28"/>
              <p:cNvSpPr txBox="1">
                <a:spLocks/>
              </p:cNvSpPr>
              <p:nvPr/>
            </p:nvSpPr>
            <p:spPr>
              <a:xfrm>
                <a:off x="618825" y="1448657"/>
                <a:ext cx="7931788" cy="1625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r>
                  <a:rPr lang="en-US" sz="1500" dirty="0">
                    <a:latin typeface="+mj-lt"/>
                  </a:rPr>
                  <a:t>Ω = {(</a:t>
                </a:r>
                <a:r>
                  <a:rPr lang="en-US" sz="1500" dirty="0" err="1">
                    <a:latin typeface="+mj-lt"/>
                  </a:rPr>
                  <a:t>i</a:t>
                </a:r>
                <a:r>
                  <a:rPr lang="en-US" sz="1500" dirty="0">
                    <a:latin typeface="+mj-lt"/>
                  </a:rPr>
                  <a:t>, j) | (</a:t>
                </a:r>
                <a:r>
                  <a:rPr lang="en-US" sz="1500" dirty="0" err="1">
                    <a:latin typeface="+mj-lt"/>
                  </a:rPr>
                  <a:t>i</a:t>
                </a:r>
                <a:r>
                  <a:rPr lang="en-US" sz="1500" dirty="0">
                    <a:latin typeface="+mj-lt"/>
                  </a:rPr>
                  <a:t>, j) ∈ I, (</a:t>
                </a:r>
                <a:r>
                  <a:rPr lang="en-US" sz="1500" dirty="0" err="1">
                    <a:latin typeface="+mj-lt"/>
                  </a:rPr>
                  <a:t>i</a:t>
                </a:r>
                <a:r>
                  <a:rPr lang="en-US" sz="1500" dirty="0">
                    <a:latin typeface="+mj-lt"/>
                  </a:rPr>
                  <a:t>, j) ∈ segment((</a:t>
                </a:r>
                <a:r>
                  <a:rPr lang="en-US" sz="1500" dirty="0" err="1">
                    <a:latin typeface="+mj-lt"/>
                  </a:rPr>
                  <a:t>i</a:t>
                </a:r>
                <a:r>
                  <a:rPr lang="en-US" sz="1500" baseline="-25000" dirty="0" err="1">
                    <a:latin typeface="+mj-lt"/>
                  </a:rPr>
                  <a:t>start</a:t>
                </a:r>
                <a:r>
                  <a:rPr lang="en-US" sz="1500" dirty="0">
                    <a:latin typeface="+mj-lt"/>
                  </a:rPr>
                  <a:t>, </a:t>
                </a:r>
                <a:r>
                  <a:rPr lang="en-US" sz="1500" dirty="0" err="1">
                    <a:latin typeface="+mj-lt"/>
                  </a:rPr>
                  <a:t>j</a:t>
                </a:r>
                <a:r>
                  <a:rPr lang="en-US" sz="1500" baseline="-25000" dirty="0" err="1">
                    <a:latin typeface="+mj-lt"/>
                  </a:rPr>
                  <a:t>start</a:t>
                </a:r>
                <a:r>
                  <a:rPr lang="en-US" sz="1500" dirty="0">
                    <a:latin typeface="+mj-lt"/>
                  </a:rPr>
                  <a:t>),(</a:t>
                </a:r>
                <a:r>
                  <a:rPr lang="en-US" sz="1500" dirty="0" err="1">
                    <a:latin typeface="+mj-lt"/>
                  </a:rPr>
                  <a:t>i</a:t>
                </a:r>
                <a:r>
                  <a:rPr lang="en-US" sz="1500" baseline="-25000" dirty="0" err="1">
                    <a:latin typeface="+mj-lt"/>
                  </a:rPr>
                  <a:t>end</a:t>
                </a:r>
                <a:r>
                  <a:rPr lang="en-US" sz="1500" dirty="0">
                    <a:latin typeface="+mj-lt"/>
                  </a:rPr>
                  <a:t>, </a:t>
                </a:r>
                <a:r>
                  <a:rPr lang="en-US" sz="1500" dirty="0" err="1">
                    <a:latin typeface="+mj-lt"/>
                  </a:rPr>
                  <a:t>j</a:t>
                </a:r>
                <a:r>
                  <a:rPr lang="en-US" sz="1500" baseline="-25000" dirty="0" err="1">
                    <a:latin typeface="+mj-lt"/>
                  </a:rPr>
                  <a:t>end</a:t>
                </a:r>
                <a:r>
                  <a:rPr lang="en-US" sz="1500" dirty="0">
                    <a:latin typeface="+mj-lt"/>
                  </a:rPr>
                  <a:t>))}</a:t>
                </a:r>
              </a:p>
              <a:p>
                <a:r>
                  <a:rPr lang="en-US" sz="1500" dirty="0">
                    <a:latin typeface="+mj-lt"/>
                  </a:rPr>
                  <a:t>	(</a:t>
                </a:r>
                <a:r>
                  <a:rPr lang="en-US" sz="1500" dirty="0" err="1">
                    <a:latin typeface="+mj-lt"/>
                  </a:rPr>
                  <a:t>i</a:t>
                </a:r>
                <a:r>
                  <a:rPr lang="en-US" sz="1500" baseline="-25000" dirty="0" err="1">
                    <a:latin typeface="+mj-lt"/>
                  </a:rPr>
                  <a:t>start</a:t>
                </a:r>
                <a:r>
                  <a:rPr lang="en-US" sz="1500" dirty="0">
                    <a:latin typeface="+mj-lt"/>
                  </a:rPr>
                  <a:t>, </a:t>
                </a:r>
                <a:r>
                  <a:rPr lang="en-US" sz="1500" dirty="0" err="1">
                    <a:latin typeface="+mj-lt"/>
                  </a:rPr>
                  <a:t>j</a:t>
                </a:r>
                <a:r>
                  <a:rPr lang="en-US" sz="1500" baseline="-25000" dirty="0" err="1">
                    <a:latin typeface="+mj-lt"/>
                  </a:rPr>
                  <a:t>start</a:t>
                </a:r>
                <a:r>
                  <a:rPr lang="en-US" sz="1500" dirty="0">
                    <a:latin typeface="+mj-lt"/>
                  </a:rPr>
                  <a:t>)= (round(it – </a:t>
                </a:r>
                <a:r>
                  <a:rPr lang="en-US" sz="1500" dirty="0" err="1">
                    <a:latin typeface="+mj-lt"/>
                  </a:rPr>
                  <a:t>σ.cosϕ</a:t>
                </a:r>
                <a:r>
                  <a:rPr lang="en-US" sz="1500" dirty="0">
                    <a:latin typeface="+mj-lt"/>
                  </a:rPr>
                  <a:t>), round(</a:t>
                </a:r>
                <a:r>
                  <a:rPr lang="en-US" sz="1500" dirty="0" err="1">
                    <a:latin typeface="+mj-lt"/>
                  </a:rPr>
                  <a:t>jt</a:t>
                </a:r>
                <a:r>
                  <a:rPr lang="en-US" sz="1500" dirty="0">
                    <a:latin typeface="+mj-lt"/>
                  </a:rPr>
                  <a:t> - </a:t>
                </a:r>
                <a:r>
                  <a:rPr lang="en-US" sz="1500" dirty="0" err="1">
                    <a:latin typeface="+mj-lt"/>
                  </a:rPr>
                  <a:t>σ.sinϕ</a:t>
                </a:r>
                <a:r>
                  <a:rPr lang="en-US" sz="1500" dirty="0">
                    <a:latin typeface="+mj-lt"/>
                  </a:rPr>
                  <a:t>))</a:t>
                </a:r>
              </a:p>
              <a:p>
                <a:r>
                  <a:rPr lang="en-US" sz="1500" dirty="0">
                    <a:latin typeface="+mj-lt"/>
                  </a:rPr>
                  <a:t>	(</a:t>
                </a:r>
                <a:r>
                  <a:rPr lang="en-US" sz="1500" dirty="0" err="1">
                    <a:latin typeface="+mj-lt"/>
                  </a:rPr>
                  <a:t>i</a:t>
                </a:r>
                <a:r>
                  <a:rPr lang="en-US" sz="1500" baseline="-25000" dirty="0" err="1">
                    <a:latin typeface="+mj-lt"/>
                  </a:rPr>
                  <a:t>end</a:t>
                </a:r>
                <a:r>
                  <a:rPr lang="en-US" sz="1500" dirty="0">
                    <a:latin typeface="+mj-lt"/>
                  </a:rPr>
                  <a:t>, </a:t>
                </a:r>
                <a:r>
                  <a:rPr lang="en-US" sz="1500" dirty="0" err="1">
                    <a:latin typeface="+mj-lt"/>
                  </a:rPr>
                  <a:t>j</a:t>
                </a:r>
                <a:r>
                  <a:rPr lang="en-US" sz="1500" baseline="-25000" dirty="0" err="1">
                    <a:latin typeface="+mj-lt"/>
                  </a:rPr>
                  <a:t>end</a:t>
                </a:r>
                <a:r>
                  <a:rPr lang="en-US" sz="1500" dirty="0">
                    <a:latin typeface="+mj-lt"/>
                  </a:rPr>
                  <a:t>) = (round(it + </a:t>
                </a:r>
                <a:r>
                  <a:rPr lang="en-US" sz="1500" dirty="0" err="1">
                    <a:latin typeface="+mj-lt"/>
                  </a:rPr>
                  <a:t>σ.cosϕ</a:t>
                </a:r>
                <a:r>
                  <a:rPr lang="en-US" sz="1500" dirty="0">
                    <a:latin typeface="+mj-lt"/>
                  </a:rPr>
                  <a:t>), round(</a:t>
                </a:r>
                <a:r>
                  <a:rPr lang="en-US" sz="1500" dirty="0" err="1">
                    <a:latin typeface="+mj-lt"/>
                  </a:rPr>
                  <a:t>jt</a:t>
                </a:r>
                <a:r>
                  <a:rPr lang="en-US" sz="1500" dirty="0">
                    <a:latin typeface="+mj-lt"/>
                  </a:rPr>
                  <a:t> + </a:t>
                </a:r>
                <a:r>
                  <a:rPr lang="en-US" sz="1500" dirty="0" err="1">
                    <a:latin typeface="+mj-lt"/>
                  </a:rPr>
                  <a:t>σ.sinϕ</a:t>
                </a:r>
                <a:r>
                  <a:rPr lang="en-US" sz="1500" dirty="0">
                    <a:latin typeface="+mj-lt"/>
                  </a:rPr>
                  <a:t>))</a:t>
                </a:r>
              </a:p>
              <a:p>
                <a:r>
                  <a:rPr lang="en-US" sz="1500" dirty="0">
                    <a:latin typeface="+mj-lt"/>
                  </a:rPr>
                  <a:t>	round(x) = {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+0.5 </m:t>
                          </m:r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 ≥0</m:t>
                          </m:r>
                        </m:e>
                      </m:mr>
                      <m:mr>
                        <m:e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+0.5 </m:t>
                          </m:r>
                          <m:r>
                            <a:rPr lang="en-US" sz="1500" b="0" i="1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sz="1500" dirty="0">
                  <a:latin typeface="+mj-lt"/>
                </a:endParaRPr>
              </a:p>
              <a:p>
                <a:pPr marL="114300" indent="0">
                  <a:buNone/>
                </a:pPr>
                <a:r>
                  <a:rPr lang="en-US" sz="1500" dirty="0" err="1">
                    <a:latin typeface="+mj-lt"/>
                  </a:rPr>
                  <a:t>và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điểm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cực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đại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được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xác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định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bằng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cách</a:t>
                </a:r>
                <a:r>
                  <a:rPr lang="en-US" sz="1500" dirty="0">
                    <a:latin typeface="+mj-lt"/>
                  </a:rPr>
                  <a:t> so </a:t>
                </a:r>
                <a:r>
                  <a:rPr lang="en-US" sz="1500" dirty="0" err="1">
                    <a:latin typeface="+mj-lt"/>
                  </a:rPr>
                  <a:t>sánh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mức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xám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giữa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các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điểm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trong</a:t>
                </a:r>
                <a:r>
                  <a:rPr lang="en-US" sz="1500" dirty="0">
                    <a:latin typeface="+mj-lt"/>
                  </a:rPr>
                  <a:t> </a:t>
                </a:r>
                <a:r>
                  <a:rPr lang="en-US" sz="1500" dirty="0" err="1">
                    <a:latin typeface="+mj-lt"/>
                  </a:rPr>
                  <a:t>Ωc</a:t>
                </a:r>
                <a:endParaRPr lang="en-US" sz="15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Google Shape;506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5" y="1448657"/>
                <a:ext cx="7931788" cy="1625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7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7;p32"/>
          <p:cNvSpPr txBox="1">
            <a:spLocks noGrp="1"/>
          </p:cNvSpPr>
          <p:nvPr>
            <p:ph type="ctrTitle"/>
          </p:nvPr>
        </p:nvSpPr>
        <p:spPr>
          <a:xfrm>
            <a:off x="686102" y="1868575"/>
            <a:ext cx="628652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</a:rPr>
              <a:t>LÀM NỐI ẢNH VÂN TAY</a:t>
            </a:r>
            <a:endParaRPr sz="2500" dirty="0">
              <a:latin typeface="+mj-lt"/>
            </a:endParaRPr>
          </a:p>
        </p:txBody>
      </p:sp>
      <p:sp>
        <p:nvSpPr>
          <p:cNvPr id="6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69950" y="3869000"/>
            <a:ext cx="6280518" cy="104326"/>
            <a:chOff x="1369950" y="3869000"/>
            <a:chExt cx="6280518" cy="104326"/>
          </a:xfrm>
        </p:grpSpPr>
        <p:sp>
          <p:nvSpPr>
            <p:cNvPr id="8" name="Google Shape;691;p32"/>
            <p:cNvSpPr/>
            <p:nvPr/>
          </p:nvSpPr>
          <p:spPr>
            <a:xfrm>
              <a:off x="1370476" y="3869000"/>
              <a:ext cx="6279992" cy="104326"/>
            </a:xfrm>
            <a:custGeom>
              <a:avLst/>
              <a:gdLst/>
              <a:ahLst/>
              <a:cxnLst/>
              <a:rect l="l" t="t" r="r" b="b"/>
              <a:pathLst>
                <a:path w="143387" h="2382" extrusionOk="0">
                  <a:moveTo>
                    <a:pt x="1185" y="0"/>
                  </a:moveTo>
                  <a:cubicBezTo>
                    <a:pt x="530" y="0"/>
                    <a:pt x="1" y="529"/>
                    <a:pt x="1" y="1184"/>
                  </a:cubicBezTo>
                  <a:cubicBezTo>
                    <a:pt x="1" y="1840"/>
                    <a:pt x="530" y="2382"/>
                    <a:pt x="1185" y="2382"/>
                  </a:cubicBezTo>
                  <a:lnTo>
                    <a:pt x="142189" y="2382"/>
                  </a:lnTo>
                  <a:cubicBezTo>
                    <a:pt x="142844" y="2382"/>
                    <a:pt x="143386" y="1840"/>
                    <a:pt x="143386" y="1184"/>
                  </a:cubicBezTo>
                  <a:cubicBezTo>
                    <a:pt x="143386" y="529"/>
                    <a:pt x="142844" y="0"/>
                    <a:pt x="14218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2;p32"/>
            <p:cNvSpPr/>
            <p:nvPr/>
          </p:nvSpPr>
          <p:spPr>
            <a:xfrm>
              <a:off x="1369950" y="3869000"/>
              <a:ext cx="5074478" cy="104326"/>
            </a:xfrm>
            <a:custGeom>
              <a:avLst/>
              <a:gdLst/>
              <a:ahLst/>
              <a:cxnLst/>
              <a:rect l="l" t="t" r="r" b="b"/>
              <a:pathLst>
                <a:path w="87904" h="2382" extrusionOk="0">
                  <a:moveTo>
                    <a:pt x="1197" y="0"/>
                  </a:moveTo>
                  <a:cubicBezTo>
                    <a:pt x="529" y="0"/>
                    <a:pt x="0" y="529"/>
                    <a:pt x="0" y="1184"/>
                  </a:cubicBezTo>
                  <a:cubicBezTo>
                    <a:pt x="0" y="1840"/>
                    <a:pt x="529" y="2382"/>
                    <a:pt x="1197" y="2382"/>
                  </a:cubicBezTo>
                  <a:lnTo>
                    <a:pt x="86719" y="2382"/>
                  </a:lnTo>
                  <a:cubicBezTo>
                    <a:pt x="87375" y="2382"/>
                    <a:pt x="87904" y="1840"/>
                    <a:pt x="87904" y="1184"/>
                  </a:cubicBezTo>
                  <a:cubicBezTo>
                    <a:pt x="87904" y="529"/>
                    <a:pt x="87375" y="0"/>
                    <a:pt x="8671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693;p32"/>
          <p:cNvCxnSpPr>
            <a:stCxn id="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371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203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4. LÀM NỐI ẢNH VÂN TAY</a:t>
            </a:r>
            <a:endParaRPr dirty="0">
              <a:latin typeface="+mj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5" y="1291619"/>
            <a:ext cx="3238500" cy="212534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55" y="1397981"/>
            <a:ext cx="1577340" cy="191262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35201" y="2325108"/>
            <a:ext cx="1926077" cy="583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88341" y="1687327"/>
            <a:ext cx="2350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</a:rPr>
              <a:t>Kết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quả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sau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khi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lọc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bằng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phương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pháp</a:t>
            </a:r>
            <a:r>
              <a:rPr lang="en-US" sz="1500" dirty="0">
                <a:solidFill>
                  <a:schemeClr val="bg1"/>
                </a:solidFill>
              </a:rPr>
              <a:t> Gabor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059" y="3557525"/>
            <a:ext cx="1750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</a:rPr>
              <a:t>Ảnh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đã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chuẩn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hóa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255" y="3557525"/>
            <a:ext cx="9162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</a:rPr>
              <a:t>Ảnh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gốc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7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87;p32"/>
          <p:cNvSpPr txBox="1">
            <a:spLocks noGrp="1"/>
          </p:cNvSpPr>
          <p:nvPr>
            <p:ph type="ctrTitle"/>
          </p:nvPr>
        </p:nvSpPr>
        <p:spPr>
          <a:xfrm>
            <a:off x="686102" y="1868575"/>
            <a:ext cx="628652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+mj-lt"/>
              </a:rPr>
              <a:t>ĐỐI SÁNH</a:t>
            </a:r>
            <a:endParaRPr sz="2500" dirty="0">
              <a:latin typeface="+mj-lt"/>
            </a:endParaRPr>
          </a:p>
        </p:txBody>
      </p:sp>
      <p:sp>
        <p:nvSpPr>
          <p:cNvPr id="7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69950" y="3869000"/>
            <a:ext cx="6280518" cy="104326"/>
            <a:chOff x="1369950" y="3869000"/>
            <a:chExt cx="6280518" cy="104326"/>
          </a:xfrm>
        </p:grpSpPr>
        <p:sp>
          <p:nvSpPr>
            <p:cNvPr id="9" name="Google Shape;691;p32"/>
            <p:cNvSpPr/>
            <p:nvPr/>
          </p:nvSpPr>
          <p:spPr>
            <a:xfrm>
              <a:off x="1370476" y="3869000"/>
              <a:ext cx="6279992" cy="104326"/>
            </a:xfrm>
            <a:custGeom>
              <a:avLst/>
              <a:gdLst/>
              <a:ahLst/>
              <a:cxnLst/>
              <a:rect l="l" t="t" r="r" b="b"/>
              <a:pathLst>
                <a:path w="143387" h="2382" extrusionOk="0">
                  <a:moveTo>
                    <a:pt x="1185" y="0"/>
                  </a:moveTo>
                  <a:cubicBezTo>
                    <a:pt x="530" y="0"/>
                    <a:pt x="1" y="529"/>
                    <a:pt x="1" y="1184"/>
                  </a:cubicBezTo>
                  <a:cubicBezTo>
                    <a:pt x="1" y="1840"/>
                    <a:pt x="530" y="2382"/>
                    <a:pt x="1185" y="2382"/>
                  </a:cubicBezTo>
                  <a:lnTo>
                    <a:pt x="142189" y="2382"/>
                  </a:lnTo>
                  <a:cubicBezTo>
                    <a:pt x="142844" y="2382"/>
                    <a:pt x="143386" y="1840"/>
                    <a:pt x="143386" y="1184"/>
                  </a:cubicBezTo>
                  <a:cubicBezTo>
                    <a:pt x="143386" y="529"/>
                    <a:pt x="142844" y="0"/>
                    <a:pt x="14218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2;p32"/>
            <p:cNvSpPr/>
            <p:nvPr/>
          </p:nvSpPr>
          <p:spPr>
            <a:xfrm>
              <a:off x="1369950" y="3869000"/>
              <a:ext cx="5074478" cy="104326"/>
            </a:xfrm>
            <a:custGeom>
              <a:avLst/>
              <a:gdLst/>
              <a:ahLst/>
              <a:cxnLst/>
              <a:rect l="l" t="t" r="r" b="b"/>
              <a:pathLst>
                <a:path w="87904" h="2382" extrusionOk="0">
                  <a:moveTo>
                    <a:pt x="1197" y="0"/>
                  </a:moveTo>
                  <a:cubicBezTo>
                    <a:pt x="529" y="0"/>
                    <a:pt x="0" y="529"/>
                    <a:pt x="0" y="1184"/>
                  </a:cubicBezTo>
                  <a:cubicBezTo>
                    <a:pt x="0" y="1840"/>
                    <a:pt x="529" y="2382"/>
                    <a:pt x="1197" y="2382"/>
                  </a:cubicBezTo>
                  <a:lnTo>
                    <a:pt x="86719" y="2382"/>
                  </a:lnTo>
                  <a:cubicBezTo>
                    <a:pt x="87375" y="2382"/>
                    <a:pt x="87904" y="1840"/>
                    <a:pt x="87904" y="1184"/>
                  </a:cubicBezTo>
                  <a:cubicBezTo>
                    <a:pt x="87904" y="529"/>
                    <a:pt x="87375" y="0"/>
                    <a:pt x="8671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" name="Google Shape;693;p32"/>
          <p:cNvCxnSpPr>
            <a:stCxn id="7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43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203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5. ĐỐI SÁNH</a:t>
            </a:r>
            <a:endParaRPr dirty="0">
              <a:latin typeface="+mj-lt"/>
            </a:endParaRPr>
          </a:p>
        </p:txBody>
      </p:sp>
      <p:sp>
        <p:nvSpPr>
          <p:cNvPr id="7" name="Google Shape;506;p28"/>
          <p:cNvSpPr txBox="1">
            <a:spLocks/>
          </p:cNvSpPr>
          <p:nvPr/>
        </p:nvSpPr>
        <p:spPr>
          <a:xfrm>
            <a:off x="618825" y="989475"/>
            <a:ext cx="7931788" cy="120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just">
              <a:lnSpc>
                <a:spcPct val="150000"/>
              </a:lnSpc>
              <a:buNone/>
            </a:pPr>
            <a:r>
              <a:rPr lang="en-US" sz="1500" dirty="0" err="1">
                <a:latin typeface="+mj-lt"/>
              </a:rPr>
              <a:t>Đa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số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phương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pháp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hiện</a:t>
            </a:r>
            <a:r>
              <a:rPr lang="en-US" sz="1500" dirty="0">
                <a:latin typeface="+mj-lt"/>
              </a:rPr>
              <a:t> nay </a:t>
            </a:r>
            <a:r>
              <a:rPr lang="en-US" sz="1500" dirty="0" err="1">
                <a:latin typeface="+mj-lt"/>
              </a:rPr>
              <a:t>đều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dựa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vào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việc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đối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sánh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vị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trí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điểm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đặc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trưng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trên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hình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ảnh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r>
              <a:rPr lang="en-US" sz="1500" dirty="0">
                <a:latin typeface="+mj-lt"/>
              </a:rPr>
              <a:t>, ta </a:t>
            </a:r>
            <a:r>
              <a:rPr lang="en-US" sz="1500" dirty="0" err="1">
                <a:latin typeface="+mj-lt"/>
              </a:rPr>
              <a:t>cũng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thể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tham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khảo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thêm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một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số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kĩ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thuật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như</a:t>
            </a:r>
            <a:r>
              <a:rPr lang="en-US" sz="1500" dirty="0">
                <a:latin typeface="+mj-lt"/>
              </a:rPr>
              <a:t>: </a:t>
            </a:r>
            <a:r>
              <a:rPr lang="en-US" sz="1500" b="1" dirty="0">
                <a:latin typeface="+mj-lt"/>
              </a:rPr>
              <a:t>correlation-based , Minutiae-based , Ridge Feature-based.</a:t>
            </a:r>
            <a:endParaRPr lang="en-US" sz="1500" dirty="0">
              <a:latin typeface="+mj-lt"/>
            </a:endParaRPr>
          </a:p>
        </p:txBody>
      </p:sp>
      <p:sp>
        <p:nvSpPr>
          <p:cNvPr id="10" name="Google Shape;506;p28"/>
          <p:cNvSpPr txBox="1">
            <a:spLocks/>
          </p:cNvSpPr>
          <p:nvPr/>
        </p:nvSpPr>
        <p:spPr>
          <a:xfrm>
            <a:off x="618825" y="2198451"/>
            <a:ext cx="3486247" cy="42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US" sz="1500" dirty="0">
                <a:latin typeface="+mj-lt"/>
              </a:rPr>
              <a:t>1. Correlation-based techniques</a:t>
            </a:r>
          </a:p>
        </p:txBody>
      </p:sp>
      <p:sp>
        <p:nvSpPr>
          <p:cNvPr id="6" name="Google Shape;506;p28"/>
          <p:cNvSpPr txBox="1">
            <a:spLocks/>
          </p:cNvSpPr>
          <p:nvPr/>
        </p:nvSpPr>
        <p:spPr>
          <a:xfrm>
            <a:off x="618825" y="2626468"/>
            <a:ext cx="7931788" cy="4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500" dirty="0">
                <a:latin typeface="+mj-lt"/>
              </a:rPr>
              <a:t>S(T, I) = max(</a:t>
            </a:r>
            <a:r>
              <a:rPr lang="en-US" sz="1500" dirty="0" err="1">
                <a:latin typeface="+mj-lt"/>
              </a:rPr>
              <a:t>delta_x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delta_y</a:t>
            </a:r>
            <a:r>
              <a:rPr lang="en-US" sz="1500" dirty="0">
                <a:latin typeface="+mj-lt"/>
              </a:rPr>
              <a:t>, θ)*CC(T, I(</a:t>
            </a:r>
            <a:r>
              <a:rPr lang="en-US" sz="1500" dirty="0" err="1">
                <a:latin typeface="+mj-lt"/>
              </a:rPr>
              <a:t>delta_x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delta_y</a:t>
            </a:r>
            <a:r>
              <a:rPr lang="en-US" sz="1500" dirty="0">
                <a:latin typeface="+mj-lt"/>
              </a:rPr>
              <a:t>, θ))</a:t>
            </a:r>
          </a:p>
        </p:txBody>
      </p:sp>
      <p:sp>
        <p:nvSpPr>
          <p:cNvPr id="8" name="Google Shape;506;p28"/>
          <p:cNvSpPr txBox="1">
            <a:spLocks/>
          </p:cNvSpPr>
          <p:nvPr/>
        </p:nvSpPr>
        <p:spPr>
          <a:xfrm>
            <a:off x="618825" y="2979410"/>
            <a:ext cx="3486247" cy="42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US" sz="1500" dirty="0">
                <a:latin typeface="+mj-lt"/>
              </a:rPr>
              <a:t>2. Minutiae-based methods</a:t>
            </a:r>
          </a:p>
          <a:p>
            <a:pPr marL="114300" indent="0">
              <a:buNone/>
            </a:pPr>
            <a:endParaRPr lang="en-US" sz="1500" dirty="0">
              <a:latin typeface="+mj-lt"/>
            </a:endParaRPr>
          </a:p>
        </p:txBody>
      </p:sp>
      <p:sp>
        <p:nvSpPr>
          <p:cNvPr id="9" name="Google Shape;506;p28"/>
          <p:cNvSpPr txBox="1">
            <a:spLocks/>
          </p:cNvSpPr>
          <p:nvPr/>
        </p:nvSpPr>
        <p:spPr>
          <a:xfrm>
            <a:off x="618825" y="3426881"/>
            <a:ext cx="7931788" cy="84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500" dirty="0">
                <a:latin typeface="+mj-lt"/>
              </a:rPr>
              <a:t>Minutiae-based </a:t>
            </a:r>
            <a:r>
              <a:rPr lang="en-US" sz="1500" dirty="0" err="1">
                <a:latin typeface="+mj-lt"/>
              </a:rPr>
              <a:t>chính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kỹ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thuật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được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áp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dụng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phổ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biến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nhất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việc</a:t>
            </a:r>
            <a:r>
              <a:rPr lang="en-US" sz="1500" dirty="0">
                <a:latin typeface="+mj-lt"/>
              </a:rPr>
              <a:t> so </a:t>
            </a:r>
            <a:r>
              <a:rPr lang="en-US" sz="1500" dirty="0" err="1">
                <a:latin typeface="+mj-lt"/>
              </a:rPr>
              <a:t>sánh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dấu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này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dựa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trên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tập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kiểm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tra</a:t>
            </a: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610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203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+mj-lt"/>
              </a:rPr>
              <a:t>5. ĐỐI SÁNH</a:t>
            </a:r>
            <a:endParaRPr sz="1500" dirty="0">
              <a:latin typeface="+mj-lt"/>
            </a:endParaRPr>
          </a:p>
        </p:txBody>
      </p:sp>
      <p:sp>
        <p:nvSpPr>
          <p:cNvPr id="5" name="Google Shape;506;p28"/>
          <p:cNvSpPr txBox="1">
            <a:spLocks/>
          </p:cNvSpPr>
          <p:nvPr/>
        </p:nvSpPr>
        <p:spPr>
          <a:xfrm>
            <a:off x="618825" y="989475"/>
            <a:ext cx="4274188" cy="42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US" sz="1500" dirty="0">
                <a:latin typeface="+mj-lt"/>
              </a:rPr>
              <a:t>3. Ridge Feature-based techniques</a:t>
            </a:r>
          </a:p>
        </p:txBody>
      </p:sp>
      <p:sp>
        <p:nvSpPr>
          <p:cNvPr id="6" name="Google Shape;506;p28"/>
          <p:cNvSpPr txBox="1">
            <a:spLocks/>
          </p:cNvSpPr>
          <p:nvPr/>
        </p:nvSpPr>
        <p:spPr>
          <a:xfrm>
            <a:off x="618825" y="1417492"/>
            <a:ext cx="3855898" cy="177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just">
              <a:lnSpc>
                <a:spcPct val="150000"/>
              </a:lnSpc>
              <a:buNone/>
            </a:pPr>
            <a:r>
              <a:rPr lang="en-US" sz="1500" dirty="0" err="1">
                <a:latin typeface="+mj-lt"/>
              </a:rPr>
              <a:t>Rút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trích</a:t>
            </a:r>
            <a:r>
              <a:rPr lang="en-US" sz="1500" dirty="0">
                <a:latin typeface="+mj-lt"/>
              </a:rPr>
              <a:t> minutiae </a:t>
            </a:r>
            <a:r>
              <a:rPr lang="en-US" sz="1500" dirty="0" err="1">
                <a:latin typeface="+mj-lt"/>
              </a:rPr>
              <a:t>từ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ảnh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chất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lượng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kém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một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vấn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đề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chấp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; </a:t>
            </a:r>
            <a:r>
              <a:rPr lang="en-US" sz="1500" dirty="0" err="1">
                <a:latin typeface="+mj-lt"/>
              </a:rPr>
              <a:t>rất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tốn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thời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gian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những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lý</a:t>
            </a:r>
            <a:r>
              <a:rPr lang="en-US" sz="1500" dirty="0">
                <a:latin typeface="+mj-lt"/>
              </a:rPr>
              <a:t> do </a:t>
            </a:r>
            <a:r>
              <a:rPr lang="en-US" sz="1500" dirty="0" err="1">
                <a:latin typeface="+mj-lt"/>
              </a:rPr>
              <a:t>khiến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chúng</a:t>
            </a:r>
            <a:r>
              <a:rPr lang="en-US" sz="1500" dirty="0">
                <a:latin typeface="+mj-lt"/>
              </a:rPr>
              <a:t> ta </a:t>
            </a:r>
            <a:r>
              <a:rPr lang="en-US" sz="1500" dirty="0" err="1">
                <a:latin typeface="+mj-lt"/>
              </a:rPr>
              <a:t>phải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suy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nghĩ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tìm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thêm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kỹ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thuật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mới</a:t>
            </a:r>
            <a:r>
              <a:rPr lang="en-US" sz="1500" dirty="0">
                <a:latin typeface="+mj-lt"/>
              </a:rPr>
              <a:t> hay </a:t>
            </a:r>
            <a:r>
              <a:rPr lang="en-US" sz="1500" dirty="0" err="1">
                <a:latin typeface="+mj-lt"/>
              </a:rPr>
              <a:t>cải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tiến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thuật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toán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trước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đó</a:t>
            </a:r>
            <a:r>
              <a:rPr lang="en-US" sz="1500" dirty="0">
                <a:latin typeface="+mj-lt"/>
              </a:rPr>
              <a:t>. </a:t>
            </a:r>
            <a:r>
              <a:rPr lang="en-US" sz="1500" dirty="0" err="1">
                <a:latin typeface="+mj-lt"/>
              </a:rPr>
              <a:t>Một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nhóm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giả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đã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đưa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ra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đề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xuất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về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một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thuật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tích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kết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cấu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cục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bộ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trong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vực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được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quan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tâm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chính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điểm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cốt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lõi</a:t>
            </a:r>
            <a:r>
              <a:rPr lang="en-US" sz="1500" dirty="0">
                <a:latin typeface="+mj-lt"/>
              </a:rPr>
              <a:t>.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81728" y="797852"/>
            <a:ext cx="4343504" cy="40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7;p32"/>
          <p:cNvSpPr txBox="1">
            <a:spLocks noGrp="1"/>
          </p:cNvSpPr>
          <p:nvPr>
            <p:ph type="ctrTitle"/>
          </p:nvPr>
        </p:nvSpPr>
        <p:spPr>
          <a:xfrm>
            <a:off x="1284084" y="1755100"/>
            <a:ext cx="4498741" cy="1312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latin typeface="+mj-lt"/>
              </a:rPr>
              <a:t>SỬ DỤNG NEURAL NETWORKS TRONG NHẬN DẠNG VÂN TAY </a:t>
            </a:r>
            <a:endParaRPr sz="2500" dirty="0">
              <a:latin typeface="+mj-lt"/>
            </a:endParaRPr>
          </a:p>
        </p:txBody>
      </p:sp>
      <p:sp>
        <p:nvSpPr>
          <p:cNvPr id="6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69950" y="3869000"/>
            <a:ext cx="6280518" cy="104326"/>
            <a:chOff x="1369950" y="3869000"/>
            <a:chExt cx="6280518" cy="104326"/>
          </a:xfrm>
        </p:grpSpPr>
        <p:sp>
          <p:nvSpPr>
            <p:cNvPr id="8" name="Google Shape;691;p32"/>
            <p:cNvSpPr/>
            <p:nvPr/>
          </p:nvSpPr>
          <p:spPr>
            <a:xfrm>
              <a:off x="1370476" y="3869000"/>
              <a:ext cx="6279992" cy="104326"/>
            </a:xfrm>
            <a:custGeom>
              <a:avLst/>
              <a:gdLst/>
              <a:ahLst/>
              <a:cxnLst/>
              <a:rect l="l" t="t" r="r" b="b"/>
              <a:pathLst>
                <a:path w="143387" h="2382" extrusionOk="0">
                  <a:moveTo>
                    <a:pt x="1185" y="0"/>
                  </a:moveTo>
                  <a:cubicBezTo>
                    <a:pt x="530" y="0"/>
                    <a:pt x="1" y="529"/>
                    <a:pt x="1" y="1184"/>
                  </a:cubicBezTo>
                  <a:cubicBezTo>
                    <a:pt x="1" y="1840"/>
                    <a:pt x="530" y="2382"/>
                    <a:pt x="1185" y="2382"/>
                  </a:cubicBezTo>
                  <a:lnTo>
                    <a:pt x="142189" y="2382"/>
                  </a:lnTo>
                  <a:cubicBezTo>
                    <a:pt x="142844" y="2382"/>
                    <a:pt x="143386" y="1840"/>
                    <a:pt x="143386" y="1184"/>
                  </a:cubicBezTo>
                  <a:cubicBezTo>
                    <a:pt x="143386" y="529"/>
                    <a:pt x="142844" y="0"/>
                    <a:pt x="14218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2;p32"/>
            <p:cNvSpPr/>
            <p:nvPr/>
          </p:nvSpPr>
          <p:spPr>
            <a:xfrm>
              <a:off x="1369950" y="3869000"/>
              <a:ext cx="5074478" cy="104326"/>
            </a:xfrm>
            <a:custGeom>
              <a:avLst/>
              <a:gdLst/>
              <a:ahLst/>
              <a:cxnLst/>
              <a:rect l="l" t="t" r="r" b="b"/>
              <a:pathLst>
                <a:path w="87904" h="2382" extrusionOk="0">
                  <a:moveTo>
                    <a:pt x="1197" y="0"/>
                  </a:moveTo>
                  <a:cubicBezTo>
                    <a:pt x="529" y="0"/>
                    <a:pt x="0" y="529"/>
                    <a:pt x="0" y="1184"/>
                  </a:cubicBezTo>
                  <a:cubicBezTo>
                    <a:pt x="0" y="1840"/>
                    <a:pt x="529" y="2382"/>
                    <a:pt x="1197" y="2382"/>
                  </a:cubicBezTo>
                  <a:lnTo>
                    <a:pt x="86719" y="2382"/>
                  </a:lnTo>
                  <a:cubicBezTo>
                    <a:pt x="87375" y="2382"/>
                    <a:pt x="87904" y="1840"/>
                    <a:pt x="87904" y="1184"/>
                  </a:cubicBezTo>
                  <a:cubicBezTo>
                    <a:pt x="87904" y="529"/>
                    <a:pt x="87375" y="0"/>
                    <a:pt x="8671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693;p32"/>
          <p:cNvCxnSpPr>
            <a:stCxn id="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6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429441" y="2056425"/>
            <a:ext cx="2051486" cy="58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1"/>
                </a:solidFill>
                <a:latin typeface="+mj-lt"/>
              </a:rPr>
              <a:t>1 - INTRODUCTION</a:t>
            </a:r>
            <a:endParaRPr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08551" y="328993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NỘI DUNG TRÌNH BÀY</a:t>
            </a:r>
            <a:endParaRPr b="1" dirty="0">
              <a:latin typeface="+mj-lt"/>
            </a:endParaRPr>
          </a:p>
        </p:txBody>
      </p:sp>
      <p:cxnSp>
        <p:nvCxnSpPr>
          <p:cNvPr id="485" name="Google Shape;485;p27"/>
          <p:cNvCxnSpPr/>
          <p:nvPr/>
        </p:nvCxnSpPr>
        <p:spPr>
          <a:xfrm rot="10800000" flipV="1">
            <a:off x="485296" y="1398093"/>
            <a:ext cx="12700" cy="95491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/>
          <p:cNvGrpSpPr/>
          <p:nvPr/>
        </p:nvGrpSpPr>
        <p:grpSpPr>
          <a:xfrm>
            <a:off x="483905" y="1143559"/>
            <a:ext cx="488606" cy="488606"/>
            <a:chOff x="1008654" y="1224459"/>
            <a:chExt cx="488606" cy="488606"/>
          </a:xfrm>
        </p:grpSpPr>
        <p:sp>
          <p:nvSpPr>
            <p:cNvPr id="482" name="Google Shape;482;p27"/>
            <p:cNvSpPr/>
            <p:nvPr/>
          </p:nvSpPr>
          <p:spPr>
            <a:xfrm>
              <a:off x="1008654" y="1224459"/>
              <a:ext cx="488606" cy="4886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7"/>
            <p:cNvGrpSpPr/>
            <p:nvPr/>
          </p:nvGrpSpPr>
          <p:grpSpPr>
            <a:xfrm>
              <a:off x="1051136" y="1256812"/>
              <a:ext cx="403642" cy="423898"/>
              <a:chOff x="3095745" y="3805393"/>
              <a:chExt cx="352840" cy="354717"/>
            </a:xfrm>
          </p:grpSpPr>
          <p:sp>
            <p:nvSpPr>
              <p:cNvPr id="491" name="Google Shape;491;p27"/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7" name="Google Shape;485;p27"/>
          <p:cNvCxnSpPr>
            <a:stCxn id="56" idx="1"/>
          </p:cNvCxnSpPr>
          <p:nvPr/>
        </p:nvCxnSpPr>
        <p:spPr>
          <a:xfrm rot="10800000" flipV="1">
            <a:off x="491215" y="3118918"/>
            <a:ext cx="12700" cy="95491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oup 3"/>
          <p:cNvGrpSpPr/>
          <p:nvPr/>
        </p:nvGrpSpPr>
        <p:grpSpPr>
          <a:xfrm>
            <a:off x="491215" y="2874616"/>
            <a:ext cx="488606" cy="488606"/>
            <a:chOff x="1009060" y="2874617"/>
            <a:chExt cx="488606" cy="488606"/>
          </a:xfrm>
        </p:grpSpPr>
        <p:sp>
          <p:nvSpPr>
            <p:cNvPr id="56" name="Google Shape;482;p27"/>
            <p:cNvSpPr/>
            <p:nvPr/>
          </p:nvSpPr>
          <p:spPr>
            <a:xfrm>
              <a:off x="1009060" y="2874617"/>
              <a:ext cx="488606" cy="48860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490;p27"/>
            <p:cNvGrpSpPr/>
            <p:nvPr/>
          </p:nvGrpSpPr>
          <p:grpSpPr>
            <a:xfrm>
              <a:off x="1051542" y="2906970"/>
              <a:ext cx="403642" cy="423898"/>
              <a:chOff x="3095745" y="3805393"/>
              <a:chExt cx="352840" cy="354717"/>
            </a:xfrm>
          </p:grpSpPr>
          <p:sp>
            <p:nvSpPr>
              <p:cNvPr id="59" name="Google Shape;491;p27"/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92;p27"/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3;p27"/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94;p27"/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95;p27"/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96;p27"/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482;p27"/>
          <p:cNvSpPr/>
          <p:nvPr/>
        </p:nvSpPr>
        <p:spPr>
          <a:xfrm>
            <a:off x="2733757" y="1142189"/>
            <a:ext cx="488606" cy="4886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" name="Google Shape;485;p27"/>
          <p:cNvCxnSpPr/>
          <p:nvPr/>
        </p:nvCxnSpPr>
        <p:spPr>
          <a:xfrm rot="10800000" flipV="1">
            <a:off x="2714467" y="1374719"/>
            <a:ext cx="12700" cy="95491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490;p27"/>
          <p:cNvGrpSpPr/>
          <p:nvPr/>
        </p:nvGrpSpPr>
        <p:grpSpPr>
          <a:xfrm>
            <a:off x="2756949" y="1174542"/>
            <a:ext cx="403642" cy="423898"/>
            <a:chOff x="3095745" y="3805393"/>
            <a:chExt cx="352840" cy="354717"/>
          </a:xfrm>
        </p:grpSpPr>
        <p:sp>
          <p:nvSpPr>
            <p:cNvPr id="69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" name="Google Shape;485;p27"/>
          <p:cNvCxnSpPr>
            <a:stCxn id="76" idx="1"/>
          </p:cNvCxnSpPr>
          <p:nvPr/>
        </p:nvCxnSpPr>
        <p:spPr>
          <a:xfrm rot="10800000" flipV="1">
            <a:off x="2727167" y="3118918"/>
            <a:ext cx="12700" cy="95491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/>
          <p:cNvGrpSpPr/>
          <p:nvPr/>
        </p:nvGrpSpPr>
        <p:grpSpPr>
          <a:xfrm>
            <a:off x="2727167" y="2874616"/>
            <a:ext cx="488606" cy="488606"/>
            <a:chOff x="2727167" y="2874616"/>
            <a:chExt cx="488606" cy="488606"/>
          </a:xfrm>
        </p:grpSpPr>
        <p:sp>
          <p:nvSpPr>
            <p:cNvPr id="76" name="Google Shape;482;p27"/>
            <p:cNvSpPr/>
            <p:nvPr/>
          </p:nvSpPr>
          <p:spPr>
            <a:xfrm>
              <a:off x="2727167" y="2874616"/>
              <a:ext cx="488606" cy="48860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490;p27"/>
            <p:cNvGrpSpPr/>
            <p:nvPr/>
          </p:nvGrpSpPr>
          <p:grpSpPr>
            <a:xfrm>
              <a:off x="2769649" y="2906969"/>
              <a:ext cx="403642" cy="423898"/>
              <a:chOff x="3095745" y="3805393"/>
              <a:chExt cx="352840" cy="354717"/>
            </a:xfrm>
          </p:grpSpPr>
          <p:sp>
            <p:nvSpPr>
              <p:cNvPr id="79" name="Google Shape;491;p27"/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92;p27"/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93;p27"/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94;p27"/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95;p27"/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96;p27"/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482;p27"/>
          <p:cNvSpPr/>
          <p:nvPr/>
        </p:nvSpPr>
        <p:spPr>
          <a:xfrm>
            <a:off x="5050031" y="1142189"/>
            <a:ext cx="488606" cy="4886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485;p27"/>
          <p:cNvCxnSpPr>
            <a:stCxn id="87" idx="1"/>
          </p:cNvCxnSpPr>
          <p:nvPr/>
        </p:nvCxnSpPr>
        <p:spPr>
          <a:xfrm rot="10800000" flipV="1">
            <a:off x="5050031" y="1386491"/>
            <a:ext cx="12700" cy="95491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" name="Google Shape;490;p27"/>
          <p:cNvGrpSpPr/>
          <p:nvPr/>
        </p:nvGrpSpPr>
        <p:grpSpPr>
          <a:xfrm>
            <a:off x="5068666" y="1174542"/>
            <a:ext cx="403642" cy="423898"/>
            <a:chOff x="3095745" y="3805393"/>
            <a:chExt cx="352840" cy="354717"/>
          </a:xfrm>
        </p:grpSpPr>
        <p:sp>
          <p:nvSpPr>
            <p:cNvPr id="90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482;p27"/>
          <p:cNvSpPr/>
          <p:nvPr/>
        </p:nvSpPr>
        <p:spPr>
          <a:xfrm>
            <a:off x="5024654" y="2879204"/>
            <a:ext cx="488606" cy="488606"/>
          </a:xfrm>
          <a:prstGeom prst="rect">
            <a:avLst/>
          </a:prstGeom>
          <a:solidFill>
            <a:srgbClr val="C875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485;p27"/>
          <p:cNvCxnSpPr>
            <a:stCxn id="97" idx="1"/>
          </p:cNvCxnSpPr>
          <p:nvPr/>
        </p:nvCxnSpPr>
        <p:spPr>
          <a:xfrm rot="10800000" flipV="1">
            <a:off x="5024654" y="3123506"/>
            <a:ext cx="12700" cy="95491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490;p27"/>
          <p:cNvGrpSpPr/>
          <p:nvPr/>
        </p:nvGrpSpPr>
        <p:grpSpPr>
          <a:xfrm>
            <a:off x="5067136" y="2906334"/>
            <a:ext cx="403642" cy="423898"/>
            <a:chOff x="3095745" y="3805393"/>
            <a:chExt cx="352840" cy="354717"/>
          </a:xfrm>
        </p:grpSpPr>
        <p:sp>
          <p:nvSpPr>
            <p:cNvPr id="100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483905" y="3773707"/>
            <a:ext cx="2051486" cy="58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1"/>
                </a:solidFill>
                <a:latin typeface="+mj-lt"/>
              </a:rPr>
              <a:t>2 - DATA</a:t>
            </a:r>
            <a:endParaRPr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727167" y="2052963"/>
            <a:ext cx="2051486" cy="58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1"/>
                </a:solidFill>
                <a:latin typeface="+mj-lt"/>
              </a:rPr>
              <a:t>3 – RÚT TRÍCH ĐẶC TRƯNG</a:t>
            </a:r>
            <a:endParaRPr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726926" y="3768730"/>
            <a:ext cx="2051486" cy="58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1"/>
                </a:solidFill>
                <a:latin typeface="+mj-lt"/>
              </a:rPr>
              <a:t>4 – LÀM NỐI ẢNH VÂN TAY</a:t>
            </a:r>
            <a:endParaRPr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043034" y="2051471"/>
            <a:ext cx="2051486" cy="58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1"/>
                </a:solidFill>
                <a:latin typeface="+mj-lt"/>
              </a:rPr>
              <a:t>5 – ĐỐI SÁNH</a:t>
            </a:r>
            <a:endParaRPr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024652" y="3688434"/>
            <a:ext cx="2051486" cy="58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1"/>
                </a:solidFill>
                <a:latin typeface="+mj-lt"/>
              </a:rPr>
              <a:t>6 – NEURAL NETWORKD </a:t>
            </a:r>
            <a:br>
              <a:rPr lang="en" sz="1500" dirty="0">
                <a:solidFill>
                  <a:schemeClr val="bg1"/>
                </a:solidFill>
                <a:latin typeface="+mj-lt"/>
              </a:rPr>
            </a:br>
            <a:r>
              <a:rPr lang="en" sz="1500" dirty="0">
                <a:solidFill>
                  <a:schemeClr val="bg1"/>
                </a:solidFill>
                <a:latin typeface="+mj-lt"/>
              </a:rPr>
              <a:t>TRONG NHẬN DẠNG VÂN TAY</a:t>
            </a:r>
            <a:endParaRPr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Google Shape;482;p27"/>
          <p:cNvSpPr/>
          <p:nvPr/>
        </p:nvSpPr>
        <p:spPr>
          <a:xfrm>
            <a:off x="6952092" y="1161059"/>
            <a:ext cx="488606" cy="4886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485;p27"/>
          <p:cNvCxnSpPr>
            <a:stCxn id="75" idx="1"/>
          </p:cNvCxnSpPr>
          <p:nvPr/>
        </p:nvCxnSpPr>
        <p:spPr>
          <a:xfrm rot="10800000" flipV="1">
            <a:off x="6952092" y="1405361"/>
            <a:ext cx="12700" cy="95491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" name="Google Shape;490;p27"/>
          <p:cNvGrpSpPr/>
          <p:nvPr/>
        </p:nvGrpSpPr>
        <p:grpSpPr>
          <a:xfrm>
            <a:off x="6994574" y="1193412"/>
            <a:ext cx="403642" cy="423898"/>
            <a:chOff x="3095745" y="3805393"/>
            <a:chExt cx="352840" cy="354717"/>
          </a:xfrm>
        </p:grpSpPr>
        <p:sp>
          <p:nvSpPr>
            <p:cNvPr id="96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6951851" y="2055173"/>
            <a:ext cx="2051486" cy="58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1"/>
                </a:solidFill>
                <a:latin typeface="+mj-lt"/>
              </a:rPr>
              <a:t>7 – PERFORMANCE EVALUATION</a:t>
            </a:r>
            <a:endParaRPr sz="15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9" name="Google Shape;485;p27"/>
          <p:cNvCxnSpPr>
            <a:stCxn id="131" idx="1"/>
          </p:cNvCxnSpPr>
          <p:nvPr/>
        </p:nvCxnSpPr>
        <p:spPr>
          <a:xfrm rot="10800000" flipV="1">
            <a:off x="6950562" y="3118917"/>
            <a:ext cx="12700" cy="95491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roup 129"/>
          <p:cNvGrpSpPr/>
          <p:nvPr/>
        </p:nvGrpSpPr>
        <p:grpSpPr>
          <a:xfrm>
            <a:off x="6950562" y="2874615"/>
            <a:ext cx="488606" cy="488606"/>
            <a:chOff x="1009060" y="2874617"/>
            <a:chExt cx="488606" cy="488606"/>
          </a:xfrm>
        </p:grpSpPr>
        <p:sp>
          <p:nvSpPr>
            <p:cNvPr id="131" name="Google Shape;482;p27"/>
            <p:cNvSpPr/>
            <p:nvPr/>
          </p:nvSpPr>
          <p:spPr>
            <a:xfrm>
              <a:off x="1009060" y="2874617"/>
              <a:ext cx="488606" cy="48860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490;p27"/>
            <p:cNvGrpSpPr/>
            <p:nvPr/>
          </p:nvGrpSpPr>
          <p:grpSpPr>
            <a:xfrm>
              <a:off x="1051542" y="2906970"/>
              <a:ext cx="403642" cy="423898"/>
              <a:chOff x="3095745" y="3805393"/>
              <a:chExt cx="352840" cy="354717"/>
            </a:xfrm>
          </p:grpSpPr>
          <p:sp>
            <p:nvSpPr>
              <p:cNvPr id="133" name="Google Shape;491;p27"/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92;p27"/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93;p27"/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94;p27"/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95;p27"/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96;p27"/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6963262" y="3791401"/>
            <a:ext cx="2051486" cy="58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/>
                </a:solidFill>
                <a:latin typeface="+mj-lt"/>
              </a:rPr>
              <a:t>8 – KẾT LUẬN</a:t>
            </a:r>
            <a:endParaRPr sz="15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/>
      <p:bldP spid="479" grpId="0"/>
      <p:bldP spid="66" grpId="0" animBg="1"/>
      <p:bldP spid="87" grpId="0" animBg="1"/>
      <p:bldP spid="97" grpId="0" animBg="1"/>
      <p:bldP spid="112" grpId="0"/>
      <p:bldP spid="118" grpId="0"/>
      <p:bldP spid="119" grpId="0"/>
      <p:bldP spid="120" grpId="0"/>
      <p:bldP spid="122" grpId="0"/>
      <p:bldP spid="75" grpId="0" animBg="1"/>
      <p:bldP spid="111" grpId="0"/>
      <p:bldP spid="1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272375"/>
            <a:ext cx="8758639" cy="1174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+mj-lt"/>
              </a:rPr>
              <a:t>6. SỬ DỤNG NEURAL NETWORKS TRONG NHẬN DẠNG VÂN TAY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1560" y="1592591"/>
            <a:ext cx="5943600" cy="25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4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6;p28"/>
          <p:cNvSpPr txBox="1">
            <a:spLocks/>
          </p:cNvSpPr>
          <p:nvPr/>
        </p:nvSpPr>
        <p:spPr>
          <a:xfrm>
            <a:off x="618824" y="1446676"/>
            <a:ext cx="4935670" cy="195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  <a:buAutoNum type="arabicPeriod"/>
            </a:pPr>
            <a:r>
              <a:rPr lang="en-US" sz="1500" dirty="0" err="1">
                <a:latin typeface="+mj-lt"/>
              </a:rPr>
              <a:t>Lựa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chọn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mạng</a:t>
            </a:r>
            <a:endParaRPr lang="en-US" sz="1500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sz="1500" dirty="0" err="1">
                <a:latin typeface="+mj-lt"/>
              </a:rPr>
              <a:t>Xây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dựng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tập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mẫu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đầu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vào</a:t>
            </a:r>
            <a:endParaRPr lang="en-US" sz="1500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sz="1500" dirty="0" err="1">
                <a:latin typeface="+mj-lt"/>
              </a:rPr>
              <a:t>Số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lớp</a:t>
            </a:r>
            <a:endParaRPr lang="en-US" sz="1500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endParaRPr lang="en-US" sz="1500" dirty="0">
              <a:latin typeface="+mj-lt"/>
            </a:endParaRPr>
          </a:p>
        </p:txBody>
      </p:sp>
      <p:sp>
        <p:nvSpPr>
          <p:cNvPr id="6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272375"/>
            <a:ext cx="8758639" cy="1174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+mj-lt"/>
              </a:rPr>
              <a:t>6. SỬ DỤNG NEURAL NETWORKS TRONG NHẬN DẠNG VÂN TAY</a:t>
            </a:r>
          </a:p>
        </p:txBody>
      </p:sp>
    </p:spTree>
    <p:extLst>
      <p:ext uri="{BB962C8B-B14F-4D97-AF65-F5344CB8AC3E}">
        <p14:creationId xmlns:p14="http://schemas.microsoft.com/office/powerpoint/2010/main" val="30103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272375"/>
            <a:ext cx="8758639" cy="1174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+mj-lt"/>
              </a:rPr>
              <a:t>6. SỬ DỤNG NEURAL NETWORKS TRONG NHẬN DẠNG VÂN TAY</a:t>
            </a:r>
          </a:p>
        </p:txBody>
      </p:sp>
      <p:sp>
        <p:nvSpPr>
          <p:cNvPr id="5" name="Google Shape;506;p28"/>
          <p:cNvSpPr txBox="1">
            <a:spLocks/>
          </p:cNvSpPr>
          <p:nvPr/>
        </p:nvSpPr>
        <p:spPr>
          <a:xfrm>
            <a:off x="502092" y="1242395"/>
            <a:ext cx="7318946" cy="97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250000"/>
              </a:lnSpc>
              <a:buNone/>
            </a:pPr>
            <a:r>
              <a:rPr lang="en-US" sz="1500" dirty="0">
                <a:latin typeface="+mj-lt"/>
              </a:rPr>
              <a:t>THUẬT TOÁN HUẤN LUYỆN</a:t>
            </a:r>
          </a:p>
          <a:p>
            <a:pPr marL="114300" indent="0">
              <a:buNone/>
            </a:pPr>
            <a:r>
              <a:rPr lang="en-US" sz="1500" dirty="0">
                <a:latin typeface="+mj-lt"/>
              </a:rPr>
              <a:t>1. </a:t>
            </a:r>
            <a:r>
              <a:rPr lang="en-US" sz="1500" dirty="0" err="1">
                <a:latin typeface="+mj-lt"/>
              </a:rPr>
              <a:t>Mạng</a:t>
            </a:r>
            <a:r>
              <a:rPr lang="en-US" sz="1500" dirty="0">
                <a:latin typeface="+mj-lt"/>
              </a:rPr>
              <a:t> Perceptron </a:t>
            </a:r>
            <a:r>
              <a:rPr lang="en-US" sz="1500" dirty="0" err="1">
                <a:latin typeface="+mj-lt"/>
              </a:rPr>
              <a:t>một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lớp</a:t>
            </a:r>
            <a:endParaRPr lang="en-US" sz="1500" dirty="0">
              <a:latin typeface="+mj-lt"/>
            </a:endParaRPr>
          </a:p>
          <a:p>
            <a:pPr marL="114300" indent="0">
              <a:buNone/>
            </a:pPr>
            <a:endParaRPr lang="en-US" sz="1500" dirty="0">
              <a:latin typeface="+mj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65" y="2416696"/>
            <a:ext cx="3200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0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6;p28"/>
          <p:cNvSpPr txBox="1">
            <a:spLocks/>
          </p:cNvSpPr>
          <p:nvPr/>
        </p:nvSpPr>
        <p:spPr>
          <a:xfrm>
            <a:off x="521548" y="240446"/>
            <a:ext cx="7318946" cy="97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250000"/>
              </a:lnSpc>
              <a:buNone/>
            </a:pPr>
            <a:r>
              <a:rPr lang="en-US" sz="1500" dirty="0">
                <a:latin typeface="+mj-lt"/>
              </a:rPr>
              <a:t>THUẬT TOÁN HUẤN LUYỆN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13130" y="904672"/>
            <a:ext cx="4669771" cy="35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272375"/>
            <a:ext cx="8758639" cy="11743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+mj-lt"/>
              </a:rPr>
              <a:t>6. SỬ DỤNG NEURAL NETWORKS TRONG NHẬN DẠNG VÂN TAY</a:t>
            </a:r>
          </a:p>
        </p:txBody>
      </p:sp>
      <p:sp>
        <p:nvSpPr>
          <p:cNvPr id="5" name="Google Shape;506;p28"/>
          <p:cNvSpPr txBox="1">
            <a:spLocks/>
          </p:cNvSpPr>
          <p:nvPr/>
        </p:nvSpPr>
        <p:spPr>
          <a:xfrm>
            <a:off x="502092" y="1242395"/>
            <a:ext cx="7318946" cy="97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250000"/>
              </a:lnSpc>
              <a:buNone/>
            </a:pPr>
            <a:r>
              <a:rPr lang="en-US" sz="1500" dirty="0">
                <a:latin typeface="+mj-lt"/>
              </a:rPr>
              <a:t>2. </a:t>
            </a:r>
            <a:r>
              <a:rPr lang="en-US" sz="1500" dirty="0" err="1">
                <a:latin typeface="+mj-lt"/>
              </a:rPr>
              <a:t>Mạng</a:t>
            </a:r>
            <a:r>
              <a:rPr lang="en-US" sz="1500" dirty="0">
                <a:latin typeface="+mj-lt"/>
              </a:rPr>
              <a:t> Perceptron 2 </a:t>
            </a:r>
            <a:r>
              <a:rPr lang="en-US" sz="1500" dirty="0" err="1">
                <a:latin typeface="+mj-lt"/>
              </a:rPr>
              <a:t>lớp</a:t>
            </a:r>
            <a:endParaRPr lang="en-US" sz="1500" dirty="0">
              <a:latin typeface="+mj-lt"/>
            </a:endParaRPr>
          </a:p>
          <a:p>
            <a:pPr marL="114300" indent="0">
              <a:buNone/>
            </a:pPr>
            <a:endParaRPr lang="en-US" sz="1500" dirty="0">
              <a:latin typeface="+mj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67055" y="2046513"/>
            <a:ext cx="3589020" cy="22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2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6;p28"/>
          <p:cNvSpPr txBox="1">
            <a:spLocks/>
          </p:cNvSpPr>
          <p:nvPr/>
        </p:nvSpPr>
        <p:spPr>
          <a:xfrm>
            <a:off x="521548" y="240446"/>
            <a:ext cx="7318946" cy="97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250000"/>
              </a:lnSpc>
              <a:buNone/>
            </a:pPr>
            <a:r>
              <a:rPr lang="en-US" sz="1500" dirty="0">
                <a:latin typeface="+mj-lt"/>
              </a:rPr>
              <a:t>THUẬT TOÁN HUẤN LUYỆN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63637" y="878137"/>
            <a:ext cx="4749800" cy="399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7;p32"/>
          <p:cNvSpPr txBox="1">
            <a:spLocks noGrp="1"/>
          </p:cNvSpPr>
          <p:nvPr>
            <p:ph type="ctrTitle"/>
          </p:nvPr>
        </p:nvSpPr>
        <p:spPr>
          <a:xfrm>
            <a:off x="1657818" y="1995400"/>
            <a:ext cx="4498741" cy="831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latin typeface="+mj-lt"/>
              </a:rPr>
              <a:t>PERFORMANCE EVALUATION</a:t>
            </a:r>
            <a:endParaRPr sz="2500" dirty="0">
              <a:latin typeface="+mj-lt"/>
            </a:endParaRPr>
          </a:p>
        </p:txBody>
      </p:sp>
      <p:sp>
        <p:nvSpPr>
          <p:cNvPr id="6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69950" y="3869000"/>
            <a:ext cx="6280518" cy="104326"/>
            <a:chOff x="1369950" y="3869000"/>
            <a:chExt cx="6280518" cy="104326"/>
          </a:xfrm>
        </p:grpSpPr>
        <p:sp>
          <p:nvSpPr>
            <p:cNvPr id="8" name="Google Shape;691;p32"/>
            <p:cNvSpPr/>
            <p:nvPr/>
          </p:nvSpPr>
          <p:spPr>
            <a:xfrm>
              <a:off x="1370476" y="3869000"/>
              <a:ext cx="6279992" cy="104326"/>
            </a:xfrm>
            <a:custGeom>
              <a:avLst/>
              <a:gdLst/>
              <a:ahLst/>
              <a:cxnLst/>
              <a:rect l="l" t="t" r="r" b="b"/>
              <a:pathLst>
                <a:path w="143387" h="2382" extrusionOk="0">
                  <a:moveTo>
                    <a:pt x="1185" y="0"/>
                  </a:moveTo>
                  <a:cubicBezTo>
                    <a:pt x="530" y="0"/>
                    <a:pt x="1" y="529"/>
                    <a:pt x="1" y="1184"/>
                  </a:cubicBezTo>
                  <a:cubicBezTo>
                    <a:pt x="1" y="1840"/>
                    <a:pt x="530" y="2382"/>
                    <a:pt x="1185" y="2382"/>
                  </a:cubicBezTo>
                  <a:lnTo>
                    <a:pt x="142189" y="2382"/>
                  </a:lnTo>
                  <a:cubicBezTo>
                    <a:pt x="142844" y="2382"/>
                    <a:pt x="143386" y="1840"/>
                    <a:pt x="143386" y="1184"/>
                  </a:cubicBezTo>
                  <a:cubicBezTo>
                    <a:pt x="143386" y="529"/>
                    <a:pt x="142844" y="0"/>
                    <a:pt x="14218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2;p32"/>
            <p:cNvSpPr/>
            <p:nvPr/>
          </p:nvSpPr>
          <p:spPr>
            <a:xfrm>
              <a:off x="1369950" y="3869000"/>
              <a:ext cx="5074478" cy="104326"/>
            </a:xfrm>
            <a:custGeom>
              <a:avLst/>
              <a:gdLst/>
              <a:ahLst/>
              <a:cxnLst/>
              <a:rect l="l" t="t" r="r" b="b"/>
              <a:pathLst>
                <a:path w="87904" h="2382" extrusionOk="0">
                  <a:moveTo>
                    <a:pt x="1197" y="0"/>
                  </a:moveTo>
                  <a:cubicBezTo>
                    <a:pt x="529" y="0"/>
                    <a:pt x="0" y="529"/>
                    <a:pt x="0" y="1184"/>
                  </a:cubicBezTo>
                  <a:cubicBezTo>
                    <a:pt x="0" y="1840"/>
                    <a:pt x="529" y="2382"/>
                    <a:pt x="1197" y="2382"/>
                  </a:cubicBezTo>
                  <a:lnTo>
                    <a:pt x="86719" y="2382"/>
                  </a:lnTo>
                  <a:cubicBezTo>
                    <a:pt x="87375" y="2382"/>
                    <a:pt x="87904" y="1840"/>
                    <a:pt x="87904" y="1184"/>
                  </a:cubicBezTo>
                  <a:cubicBezTo>
                    <a:pt x="87904" y="529"/>
                    <a:pt x="87375" y="0"/>
                    <a:pt x="8671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693;p32"/>
          <p:cNvCxnSpPr>
            <a:stCxn id="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53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589641" y="304790"/>
            <a:ext cx="8758639" cy="619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+mj-lt"/>
              </a:rPr>
              <a:t>7. PERFORMANCE EVALUATION</a:t>
            </a:r>
          </a:p>
        </p:txBody>
      </p:sp>
      <p:sp>
        <p:nvSpPr>
          <p:cNvPr id="5" name="Google Shape;506;p28"/>
          <p:cNvSpPr txBox="1">
            <a:spLocks/>
          </p:cNvSpPr>
          <p:nvPr/>
        </p:nvSpPr>
        <p:spPr>
          <a:xfrm>
            <a:off x="589641" y="924615"/>
            <a:ext cx="4342283" cy="3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just"/>
            <a:r>
              <a:rPr lang="en-US" sz="1500" dirty="0" err="1">
                <a:latin typeface="+mj-lt"/>
              </a:rPr>
              <a:t>Dù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độ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chính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xác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của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phương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pháp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dựa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trên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dấu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rất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cao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tuy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nhiên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không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phương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pháp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nào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hoàn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hảo</a:t>
            </a:r>
            <a:r>
              <a:rPr lang="en-US" sz="1500" dirty="0">
                <a:latin typeface="+mj-lt"/>
              </a:rPr>
              <a:t>. </a:t>
            </a:r>
            <a:r>
              <a:rPr lang="en-US" sz="1500" dirty="0" err="1">
                <a:latin typeface="+mj-lt"/>
              </a:rPr>
              <a:t>Để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biết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được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mức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độ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hoàn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hảo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của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phương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pháp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, performance evaluation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bước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không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thể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thiếu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trong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tất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cả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bài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toán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.</a:t>
            </a:r>
          </a:p>
          <a:p>
            <a:pPr algn="just"/>
            <a:endParaRPr lang="en-US" sz="1500" dirty="0">
              <a:latin typeface="+mj-lt"/>
            </a:endParaRPr>
          </a:p>
          <a:p>
            <a:pPr marL="114300" indent="0" algn="just">
              <a:buNone/>
            </a:pPr>
            <a:endParaRPr lang="en-US" sz="1500" i="1" dirty="0">
              <a:latin typeface="+mj-lt"/>
            </a:endParaRPr>
          </a:p>
          <a:p>
            <a:pPr marL="114300" indent="0" algn="just">
              <a:buNone/>
            </a:pPr>
            <a:endParaRPr lang="en-US" sz="1500" i="1" dirty="0">
              <a:latin typeface="+mj-lt"/>
            </a:endParaRPr>
          </a:p>
          <a:p>
            <a:pPr marL="114300" indent="0" algn="just">
              <a:buNone/>
            </a:pPr>
            <a:r>
              <a:rPr lang="en-US" sz="1500" i="1" dirty="0">
                <a:latin typeface="+mj-lt"/>
              </a:rPr>
              <a:t>      	</a:t>
            </a:r>
            <a:r>
              <a:rPr lang="en-US" sz="1200" i="1" dirty="0" err="1">
                <a:latin typeface="+mj-lt"/>
              </a:rPr>
              <a:t>Bảng</a:t>
            </a:r>
            <a:r>
              <a:rPr lang="en-US" sz="1200" i="1" dirty="0">
                <a:latin typeface="+mj-lt"/>
              </a:rPr>
              <a:t> so </a:t>
            </a:r>
            <a:r>
              <a:rPr lang="en-US" sz="1200" i="1" dirty="0" err="1">
                <a:latin typeface="+mj-lt"/>
              </a:rPr>
              <a:t>sánh</a:t>
            </a:r>
            <a:r>
              <a:rPr lang="en-US" sz="1200" i="1" dirty="0">
                <a:latin typeface="+mj-lt"/>
              </a:rPr>
              <a:t> </a:t>
            </a:r>
            <a:r>
              <a:rPr lang="en-US" sz="1200" i="1" dirty="0" err="1">
                <a:latin typeface="+mj-lt"/>
              </a:rPr>
              <a:t>giữa</a:t>
            </a:r>
            <a:r>
              <a:rPr lang="en-US" sz="1200" i="1" dirty="0">
                <a:latin typeface="+mj-lt"/>
              </a:rPr>
              <a:t> FVC2004 </a:t>
            </a:r>
            <a:r>
              <a:rPr lang="en-US" sz="1200" i="1" dirty="0" err="1">
                <a:latin typeface="+mj-lt"/>
              </a:rPr>
              <a:t>và</a:t>
            </a:r>
            <a:r>
              <a:rPr lang="en-US" sz="1200" i="1" dirty="0">
                <a:latin typeface="+mj-lt"/>
              </a:rPr>
              <a:t> </a:t>
            </a:r>
            <a:r>
              <a:rPr lang="en-US" sz="1200" i="1" dirty="0" err="1">
                <a:latin typeface="+mj-lt"/>
              </a:rPr>
              <a:t>Fp</a:t>
            </a:r>
            <a:r>
              <a:rPr lang="en-US" sz="1200" i="1" dirty="0">
                <a:latin typeface="+mj-lt"/>
              </a:rPr>
              <a:t> VTE2003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968960" y="924615"/>
            <a:ext cx="3792220" cy="4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7;p32"/>
          <p:cNvSpPr txBox="1">
            <a:spLocks noGrp="1"/>
          </p:cNvSpPr>
          <p:nvPr>
            <p:ph type="ctrTitle"/>
          </p:nvPr>
        </p:nvSpPr>
        <p:spPr>
          <a:xfrm>
            <a:off x="1459182" y="1868575"/>
            <a:ext cx="4498741" cy="831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latin typeface="+mj-lt"/>
              </a:rPr>
              <a:t>KẾT LUẬN</a:t>
            </a:r>
            <a:endParaRPr sz="2500" dirty="0">
              <a:latin typeface="+mj-lt"/>
            </a:endParaRPr>
          </a:p>
        </p:txBody>
      </p:sp>
      <p:sp>
        <p:nvSpPr>
          <p:cNvPr id="6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69950" y="3869000"/>
            <a:ext cx="6280518" cy="104326"/>
            <a:chOff x="1369950" y="3869000"/>
            <a:chExt cx="6280518" cy="104326"/>
          </a:xfrm>
        </p:grpSpPr>
        <p:sp>
          <p:nvSpPr>
            <p:cNvPr id="8" name="Google Shape;691;p32"/>
            <p:cNvSpPr/>
            <p:nvPr/>
          </p:nvSpPr>
          <p:spPr>
            <a:xfrm>
              <a:off x="1370476" y="3869000"/>
              <a:ext cx="6279992" cy="104326"/>
            </a:xfrm>
            <a:custGeom>
              <a:avLst/>
              <a:gdLst/>
              <a:ahLst/>
              <a:cxnLst/>
              <a:rect l="l" t="t" r="r" b="b"/>
              <a:pathLst>
                <a:path w="143387" h="2382" extrusionOk="0">
                  <a:moveTo>
                    <a:pt x="1185" y="0"/>
                  </a:moveTo>
                  <a:cubicBezTo>
                    <a:pt x="530" y="0"/>
                    <a:pt x="1" y="529"/>
                    <a:pt x="1" y="1184"/>
                  </a:cubicBezTo>
                  <a:cubicBezTo>
                    <a:pt x="1" y="1840"/>
                    <a:pt x="530" y="2382"/>
                    <a:pt x="1185" y="2382"/>
                  </a:cubicBezTo>
                  <a:lnTo>
                    <a:pt x="142189" y="2382"/>
                  </a:lnTo>
                  <a:cubicBezTo>
                    <a:pt x="142844" y="2382"/>
                    <a:pt x="143386" y="1840"/>
                    <a:pt x="143386" y="1184"/>
                  </a:cubicBezTo>
                  <a:cubicBezTo>
                    <a:pt x="143386" y="529"/>
                    <a:pt x="142844" y="0"/>
                    <a:pt x="14218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2;p32"/>
            <p:cNvSpPr/>
            <p:nvPr/>
          </p:nvSpPr>
          <p:spPr>
            <a:xfrm>
              <a:off x="1369950" y="3869000"/>
              <a:ext cx="5074478" cy="104326"/>
            </a:xfrm>
            <a:custGeom>
              <a:avLst/>
              <a:gdLst/>
              <a:ahLst/>
              <a:cxnLst/>
              <a:rect l="l" t="t" r="r" b="b"/>
              <a:pathLst>
                <a:path w="87904" h="2382" extrusionOk="0">
                  <a:moveTo>
                    <a:pt x="1197" y="0"/>
                  </a:moveTo>
                  <a:cubicBezTo>
                    <a:pt x="529" y="0"/>
                    <a:pt x="0" y="529"/>
                    <a:pt x="0" y="1184"/>
                  </a:cubicBezTo>
                  <a:cubicBezTo>
                    <a:pt x="0" y="1840"/>
                    <a:pt x="529" y="2382"/>
                    <a:pt x="1197" y="2382"/>
                  </a:cubicBezTo>
                  <a:lnTo>
                    <a:pt x="86719" y="2382"/>
                  </a:lnTo>
                  <a:cubicBezTo>
                    <a:pt x="87375" y="2382"/>
                    <a:pt x="87904" y="1840"/>
                    <a:pt x="87904" y="1184"/>
                  </a:cubicBezTo>
                  <a:cubicBezTo>
                    <a:pt x="87904" y="529"/>
                    <a:pt x="87375" y="0"/>
                    <a:pt x="8671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693;p32"/>
          <p:cNvCxnSpPr>
            <a:stCxn id="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11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589641" y="304790"/>
            <a:ext cx="8758639" cy="619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latin typeface="+mj-lt"/>
              </a:rPr>
              <a:t>8. KẾT LUẬN</a:t>
            </a:r>
          </a:p>
        </p:txBody>
      </p:sp>
      <p:sp>
        <p:nvSpPr>
          <p:cNvPr id="5" name="Google Shape;506;p28"/>
          <p:cNvSpPr txBox="1">
            <a:spLocks/>
          </p:cNvSpPr>
          <p:nvPr/>
        </p:nvSpPr>
        <p:spPr>
          <a:xfrm>
            <a:off x="589641" y="924615"/>
            <a:ext cx="7727508" cy="3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just"/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tự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động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một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trong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những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ứng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dụng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đầu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tiên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của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mẫu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máy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tuy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vậy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đây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vẫn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bài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toán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tìm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nghiệm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gần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đúng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vẫn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chưa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một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nghiệm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chính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xác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hoàn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hảo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bài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toán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này</a:t>
            </a:r>
            <a:endParaRPr lang="en-US" sz="1500" dirty="0">
              <a:latin typeface="+mj-lt"/>
            </a:endParaRPr>
          </a:p>
          <a:p>
            <a:pPr marL="114300" indent="0" algn="just">
              <a:buNone/>
            </a:pPr>
            <a:endParaRPr lang="en-US" sz="1500" dirty="0">
              <a:latin typeface="+mj-lt"/>
            </a:endParaRPr>
          </a:p>
          <a:p>
            <a:pPr algn="just"/>
            <a:r>
              <a:rPr lang="en-US" sz="1500" dirty="0" err="1">
                <a:latin typeface="+mj-lt"/>
              </a:rPr>
              <a:t>Việc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tối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ưu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thuật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toán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rút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trích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sao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mạnh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mẽ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rút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trích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chính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xác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thành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phần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đặc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trưng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không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lỗi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lấy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được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đầy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đủ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thông</a:t>
            </a:r>
            <a:r>
              <a:rPr lang="en-US" sz="1500" dirty="0">
                <a:latin typeface="+mj-lt"/>
              </a:rPr>
              <a:t> tin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điều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gần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như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không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thể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nhất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hình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ảnh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được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có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chất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lượng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không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đảm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bảo</a:t>
            </a:r>
            <a:r>
              <a:rPr lang="en-US" sz="1500" dirty="0">
                <a:latin typeface="+mj-lt"/>
              </a:rPr>
              <a:t>.</a:t>
            </a:r>
          </a:p>
          <a:p>
            <a:pPr marL="114300" indent="0" algn="just">
              <a:buNone/>
            </a:pPr>
            <a:endParaRPr lang="en-US" sz="1500" dirty="0">
              <a:latin typeface="+mj-lt"/>
            </a:endParaRPr>
          </a:p>
          <a:p>
            <a:pPr algn="just"/>
            <a:r>
              <a:rPr lang="en-US" sz="1500" dirty="0" err="1">
                <a:latin typeface="+mj-lt"/>
              </a:rPr>
              <a:t>Và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cũng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như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hệ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thống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khác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hệ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thống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không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tránh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khỏi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việc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bị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làm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giả</a:t>
            </a:r>
            <a:endParaRPr lang="en-US" sz="1500" dirty="0">
              <a:latin typeface="+mj-lt"/>
            </a:endParaRPr>
          </a:p>
          <a:p>
            <a:pPr marL="114300" indent="0" algn="just">
              <a:buNone/>
            </a:pPr>
            <a:endParaRPr lang="en-US" sz="1500" dirty="0">
              <a:latin typeface="+mj-lt"/>
            </a:endParaRPr>
          </a:p>
          <a:p>
            <a:pPr algn="just"/>
            <a:r>
              <a:rPr lang="en-US" sz="1500" dirty="0" err="1">
                <a:latin typeface="+mj-lt"/>
              </a:rPr>
              <a:t>Chính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vì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vậy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ngoài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việc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nâng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cao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hiệu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quả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hệ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thống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nhận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dạng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chúng</a:t>
            </a:r>
            <a:r>
              <a:rPr lang="en-US" sz="1500" dirty="0">
                <a:latin typeface="+mj-lt"/>
              </a:rPr>
              <a:t> ta </a:t>
            </a:r>
            <a:r>
              <a:rPr lang="en-US" sz="1500" dirty="0" err="1">
                <a:latin typeface="+mj-lt"/>
              </a:rPr>
              <a:t>cần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đặc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biệt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quan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tâm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đến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vấn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đề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bảo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mật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cơ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sở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dữ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liệu</a:t>
            </a:r>
            <a:r>
              <a:rPr lang="en-US" sz="1500" dirty="0">
                <a:latin typeface="+mj-lt"/>
              </a:rPr>
              <a:t>, </a:t>
            </a:r>
            <a:r>
              <a:rPr lang="en-US" sz="1500" dirty="0" err="1">
                <a:latin typeface="+mj-lt"/>
              </a:rPr>
              <a:t>cũng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như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bảo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mật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hệ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thống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một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cách</a:t>
            </a:r>
            <a:r>
              <a:rPr lang="en-US" sz="1500" dirty="0">
                <a:latin typeface="+mj-lt"/>
              </a:rPr>
              <a:t> an </a:t>
            </a:r>
            <a:r>
              <a:rPr lang="en-US" sz="1500" dirty="0" err="1">
                <a:latin typeface="+mj-lt"/>
              </a:rPr>
              <a:t>toàn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hơn</a:t>
            </a:r>
            <a:r>
              <a:rPr lang="en-US" sz="1500" dirty="0">
                <a:latin typeface="+mj-lt"/>
              </a:rPr>
              <a:t>.</a:t>
            </a:r>
          </a:p>
          <a:p>
            <a:pPr algn="just"/>
            <a:endParaRPr lang="en-US" sz="15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21194" y="1868575"/>
            <a:ext cx="540420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INTRODUCTION</a:t>
            </a:r>
            <a:endParaRPr sz="3200" dirty="0">
              <a:latin typeface="+mj-lt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69950" y="3869000"/>
            <a:ext cx="6280518" cy="104326"/>
            <a:chOff x="1369950" y="3869000"/>
            <a:chExt cx="6280518" cy="104326"/>
          </a:xfrm>
        </p:grpSpPr>
        <p:sp>
          <p:nvSpPr>
            <p:cNvPr id="691" name="Google Shape;691;p32"/>
            <p:cNvSpPr/>
            <p:nvPr/>
          </p:nvSpPr>
          <p:spPr>
            <a:xfrm>
              <a:off x="1370476" y="3869000"/>
              <a:ext cx="6279992" cy="104326"/>
            </a:xfrm>
            <a:custGeom>
              <a:avLst/>
              <a:gdLst/>
              <a:ahLst/>
              <a:cxnLst/>
              <a:rect l="l" t="t" r="r" b="b"/>
              <a:pathLst>
                <a:path w="143387" h="2382" extrusionOk="0">
                  <a:moveTo>
                    <a:pt x="1185" y="0"/>
                  </a:moveTo>
                  <a:cubicBezTo>
                    <a:pt x="530" y="0"/>
                    <a:pt x="1" y="529"/>
                    <a:pt x="1" y="1184"/>
                  </a:cubicBezTo>
                  <a:cubicBezTo>
                    <a:pt x="1" y="1840"/>
                    <a:pt x="530" y="2382"/>
                    <a:pt x="1185" y="2382"/>
                  </a:cubicBezTo>
                  <a:lnTo>
                    <a:pt x="142189" y="2382"/>
                  </a:lnTo>
                  <a:cubicBezTo>
                    <a:pt x="142844" y="2382"/>
                    <a:pt x="143386" y="1840"/>
                    <a:pt x="143386" y="1184"/>
                  </a:cubicBezTo>
                  <a:cubicBezTo>
                    <a:pt x="143386" y="529"/>
                    <a:pt x="142844" y="0"/>
                    <a:pt x="14218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369950" y="3869000"/>
              <a:ext cx="5074478" cy="104326"/>
            </a:xfrm>
            <a:custGeom>
              <a:avLst/>
              <a:gdLst/>
              <a:ahLst/>
              <a:cxnLst/>
              <a:rect l="l" t="t" r="r" b="b"/>
              <a:pathLst>
                <a:path w="87904" h="2382" extrusionOk="0">
                  <a:moveTo>
                    <a:pt x="1197" y="0"/>
                  </a:moveTo>
                  <a:cubicBezTo>
                    <a:pt x="529" y="0"/>
                    <a:pt x="0" y="529"/>
                    <a:pt x="0" y="1184"/>
                  </a:cubicBezTo>
                  <a:cubicBezTo>
                    <a:pt x="0" y="1840"/>
                    <a:pt x="529" y="2382"/>
                    <a:pt x="1197" y="2382"/>
                  </a:cubicBezTo>
                  <a:lnTo>
                    <a:pt x="86719" y="2382"/>
                  </a:lnTo>
                  <a:cubicBezTo>
                    <a:pt x="87375" y="2382"/>
                    <a:pt x="87904" y="1840"/>
                    <a:pt x="87904" y="1184"/>
                  </a:cubicBezTo>
                  <a:cubicBezTo>
                    <a:pt x="87904" y="529"/>
                    <a:pt x="87375" y="0"/>
                    <a:pt x="8671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6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736641" y="3243222"/>
            <a:ext cx="3534300" cy="137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CREDITS: This presentation template was created by Slidesgo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736641" y="1245215"/>
            <a:ext cx="3464387" cy="1625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THANK YOU FOR WATCHING OUR PRESENTATION!</a:t>
            </a:r>
            <a:endParaRPr dirty="0">
              <a:latin typeface="+mj-lt"/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34661" y="989482"/>
            <a:ext cx="2851442" cy="3213988"/>
            <a:chOff x="4834661" y="989482"/>
            <a:chExt cx="2851442" cy="3213988"/>
          </a:xfrm>
        </p:grpSpPr>
        <p:grpSp>
          <p:nvGrpSpPr>
            <p:cNvPr id="508" name="Google Shape;508;p28"/>
            <p:cNvGrpSpPr/>
            <p:nvPr/>
          </p:nvGrpSpPr>
          <p:grpSpPr>
            <a:xfrm>
              <a:off x="4834661" y="989482"/>
              <a:ext cx="2851442" cy="3213988"/>
              <a:chOff x="2501950" y="1507050"/>
              <a:chExt cx="2392350" cy="2696525"/>
            </a:xfrm>
          </p:grpSpPr>
          <p:sp>
            <p:nvSpPr>
              <p:cNvPr id="509" name="Google Shape;509;p28"/>
              <p:cNvSpPr/>
              <p:nvPr/>
            </p:nvSpPr>
            <p:spPr>
              <a:xfrm>
                <a:off x="4032450" y="377832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2720475" y="1507050"/>
                <a:ext cx="2173825" cy="2696525"/>
              </a:xfrm>
              <a:custGeom>
                <a:avLst/>
                <a:gdLst/>
                <a:ahLst/>
                <a:cxnLst/>
                <a:rect l="l" t="t" r="r" b="b"/>
                <a:pathLst>
                  <a:path w="86953" h="107861" extrusionOk="0">
                    <a:moveTo>
                      <a:pt x="81393" y="927"/>
                    </a:moveTo>
                    <a:cubicBezTo>
                      <a:pt x="83963" y="927"/>
                      <a:pt x="86043" y="3008"/>
                      <a:pt x="86043" y="5577"/>
                    </a:cubicBezTo>
                    <a:lnTo>
                      <a:pt x="86043" y="102284"/>
                    </a:lnTo>
                    <a:cubicBezTo>
                      <a:pt x="86043" y="104854"/>
                      <a:pt x="83963" y="106934"/>
                      <a:pt x="81393" y="106934"/>
                    </a:cubicBezTo>
                    <a:lnTo>
                      <a:pt x="5559" y="106934"/>
                    </a:lnTo>
                    <a:cubicBezTo>
                      <a:pt x="2989" y="106934"/>
                      <a:pt x="909" y="104854"/>
                      <a:pt x="909" y="102284"/>
                    </a:cubicBezTo>
                    <a:lnTo>
                      <a:pt x="909" y="5577"/>
                    </a:lnTo>
                    <a:cubicBezTo>
                      <a:pt x="909" y="3008"/>
                      <a:pt x="2989" y="927"/>
                      <a:pt x="5559" y="927"/>
                    </a:cubicBezTo>
                    <a:close/>
                    <a:moveTo>
                      <a:pt x="5559" y="1"/>
                    </a:moveTo>
                    <a:cubicBezTo>
                      <a:pt x="2482" y="18"/>
                      <a:pt x="0" y="2501"/>
                      <a:pt x="0" y="5577"/>
                    </a:cubicBezTo>
                    <a:lnTo>
                      <a:pt x="0" y="102284"/>
                    </a:lnTo>
                    <a:cubicBezTo>
                      <a:pt x="0" y="105361"/>
                      <a:pt x="2482" y="107843"/>
                      <a:pt x="5559" y="107860"/>
                    </a:cubicBezTo>
                    <a:lnTo>
                      <a:pt x="81393" y="107860"/>
                    </a:lnTo>
                    <a:cubicBezTo>
                      <a:pt x="84470" y="107843"/>
                      <a:pt x="86952" y="105361"/>
                      <a:pt x="86952" y="102284"/>
                    </a:cubicBezTo>
                    <a:lnTo>
                      <a:pt x="86952" y="5577"/>
                    </a:lnTo>
                    <a:cubicBezTo>
                      <a:pt x="86952" y="2501"/>
                      <a:pt x="84470" y="18"/>
                      <a:pt x="81393" y="1"/>
                    </a:cubicBezTo>
                    <a:close/>
                  </a:path>
                </a:pathLst>
              </a:custGeom>
              <a:solidFill>
                <a:srgbClr val="E89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2810050" y="1616325"/>
                <a:ext cx="1994650" cy="2478000"/>
              </a:xfrm>
              <a:custGeom>
                <a:avLst/>
                <a:gdLst/>
                <a:ahLst/>
                <a:cxnLst/>
                <a:rect l="l" t="t" r="r" b="b"/>
                <a:pathLst>
                  <a:path w="79786" h="99120" extrusionOk="0">
                    <a:moveTo>
                      <a:pt x="74961" y="227"/>
                    </a:moveTo>
                    <a:cubicBezTo>
                      <a:pt x="77495" y="227"/>
                      <a:pt x="79576" y="2290"/>
                      <a:pt x="79576" y="4842"/>
                    </a:cubicBezTo>
                    <a:lnTo>
                      <a:pt x="79576" y="94277"/>
                    </a:lnTo>
                    <a:cubicBezTo>
                      <a:pt x="79576" y="96829"/>
                      <a:pt x="77495" y="98892"/>
                      <a:pt x="74961" y="98892"/>
                    </a:cubicBezTo>
                    <a:lnTo>
                      <a:pt x="4843" y="98892"/>
                    </a:lnTo>
                    <a:cubicBezTo>
                      <a:pt x="2291" y="98892"/>
                      <a:pt x="210" y="96829"/>
                      <a:pt x="210" y="94277"/>
                    </a:cubicBezTo>
                    <a:lnTo>
                      <a:pt x="210" y="4842"/>
                    </a:lnTo>
                    <a:cubicBezTo>
                      <a:pt x="210" y="2290"/>
                      <a:pt x="2291" y="227"/>
                      <a:pt x="4843" y="227"/>
                    </a:cubicBezTo>
                    <a:close/>
                    <a:moveTo>
                      <a:pt x="4843" y="0"/>
                    </a:moveTo>
                    <a:cubicBezTo>
                      <a:pt x="2168" y="18"/>
                      <a:pt x="1" y="2168"/>
                      <a:pt x="1" y="4842"/>
                    </a:cubicBezTo>
                    <a:lnTo>
                      <a:pt x="1" y="94277"/>
                    </a:lnTo>
                    <a:cubicBezTo>
                      <a:pt x="1" y="96951"/>
                      <a:pt x="2168" y="99102"/>
                      <a:pt x="4843" y="99119"/>
                    </a:cubicBezTo>
                    <a:lnTo>
                      <a:pt x="74961" y="99119"/>
                    </a:lnTo>
                    <a:cubicBezTo>
                      <a:pt x="77618" y="99102"/>
                      <a:pt x="79786" y="96951"/>
                      <a:pt x="79786" y="94277"/>
                    </a:cubicBezTo>
                    <a:lnTo>
                      <a:pt x="79786" y="4842"/>
                    </a:lnTo>
                    <a:cubicBezTo>
                      <a:pt x="79786" y="2168"/>
                      <a:pt x="77618" y="18"/>
                      <a:pt x="74961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2501950" y="24064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2501950" y="23418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2501950" y="24711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2501950" y="2535400"/>
                <a:ext cx="1001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4" extrusionOk="0">
                    <a:moveTo>
                      <a:pt x="0" y="0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2501950" y="2600075"/>
                <a:ext cx="100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5" extrusionOk="0">
                    <a:moveTo>
                      <a:pt x="0" y="1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2501950" y="20830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2501950" y="2018375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2501950" y="21477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2501950" y="22124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2501950" y="227710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2501950" y="175965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2501950" y="16949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2501950" y="18243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2501950" y="18890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2501950" y="19537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2501950" y="2668250"/>
                <a:ext cx="100100" cy="14230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6920" extrusionOk="0">
                    <a:moveTo>
                      <a:pt x="0" y="1"/>
                    </a:moveTo>
                    <a:lnTo>
                      <a:pt x="0" y="56920"/>
                    </a:lnTo>
                    <a:lnTo>
                      <a:pt x="4004" y="56920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8"/>
            <p:cNvGrpSpPr/>
            <p:nvPr/>
          </p:nvGrpSpPr>
          <p:grpSpPr>
            <a:xfrm>
              <a:off x="5599242" y="1368971"/>
              <a:ext cx="1541751" cy="2455003"/>
              <a:chOff x="2160750" y="237575"/>
              <a:chExt cx="3253325" cy="5180425"/>
            </a:xfrm>
          </p:grpSpPr>
          <p:sp>
            <p:nvSpPr>
              <p:cNvPr id="535" name="Google Shape;535;p28"/>
              <p:cNvSpPr/>
              <p:nvPr/>
            </p:nvSpPr>
            <p:spPr>
              <a:xfrm>
                <a:off x="3341025" y="1584075"/>
                <a:ext cx="870850" cy="1801975"/>
              </a:xfrm>
              <a:custGeom>
                <a:avLst/>
                <a:gdLst/>
                <a:ahLst/>
                <a:cxnLst/>
                <a:rect l="l" t="t" r="r" b="b"/>
                <a:pathLst>
                  <a:path w="34834" h="72079" extrusionOk="0">
                    <a:moveTo>
                      <a:pt x="17417" y="1"/>
                    </a:moveTo>
                    <a:cubicBezTo>
                      <a:pt x="7942" y="1"/>
                      <a:pt x="219" y="7559"/>
                      <a:pt x="0" y="17089"/>
                    </a:cubicBezTo>
                    <a:lnTo>
                      <a:pt x="0" y="71202"/>
                    </a:lnTo>
                    <a:cubicBezTo>
                      <a:pt x="0" y="71777"/>
                      <a:pt x="439" y="72065"/>
                      <a:pt x="877" y="72065"/>
                    </a:cubicBezTo>
                    <a:cubicBezTo>
                      <a:pt x="1315" y="72065"/>
                      <a:pt x="1753" y="71777"/>
                      <a:pt x="1753" y="71202"/>
                    </a:cubicBezTo>
                    <a:lnTo>
                      <a:pt x="1753" y="17089"/>
                    </a:lnTo>
                    <a:cubicBezTo>
                      <a:pt x="1589" y="8271"/>
                      <a:pt x="8654" y="1096"/>
                      <a:pt x="17417" y="1096"/>
                    </a:cubicBezTo>
                    <a:cubicBezTo>
                      <a:pt x="26180" y="1096"/>
                      <a:pt x="33246" y="8271"/>
                      <a:pt x="33081" y="17089"/>
                    </a:cubicBezTo>
                    <a:lnTo>
                      <a:pt x="33081" y="71202"/>
                    </a:lnTo>
                    <a:cubicBezTo>
                      <a:pt x="33081" y="71695"/>
                      <a:pt x="33465" y="72078"/>
                      <a:pt x="33958" y="72078"/>
                    </a:cubicBezTo>
                    <a:cubicBezTo>
                      <a:pt x="34451" y="72078"/>
                      <a:pt x="34834" y="71695"/>
                      <a:pt x="34834" y="71202"/>
                    </a:cubicBezTo>
                    <a:lnTo>
                      <a:pt x="34834" y="17089"/>
                    </a:lnTo>
                    <a:cubicBezTo>
                      <a:pt x="34670" y="7559"/>
                      <a:pt x="26892" y="1"/>
                      <a:pt x="17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3546400" y="1782625"/>
                <a:ext cx="472425" cy="162942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65177" extrusionOk="0">
                    <a:moveTo>
                      <a:pt x="9476" y="1"/>
                    </a:moveTo>
                    <a:cubicBezTo>
                      <a:pt x="4218" y="1"/>
                      <a:pt x="1" y="4273"/>
                      <a:pt x="1" y="9476"/>
                    </a:cubicBezTo>
                    <a:lnTo>
                      <a:pt x="1" y="64246"/>
                    </a:lnTo>
                    <a:cubicBezTo>
                      <a:pt x="56" y="64793"/>
                      <a:pt x="480" y="65067"/>
                      <a:pt x="905" y="65067"/>
                    </a:cubicBezTo>
                    <a:cubicBezTo>
                      <a:pt x="1329" y="65067"/>
                      <a:pt x="1753" y="64793"/>
                      <a:pt x="1808" y="64246"/>
                    </a:cubicBezTo>
                    <a:lnTo>
                      <a:pt x="1808" y="9476"/>
                    </a:lnTo>
                    <a:cubicBezTo>
                      <a:pt x="1808" y="5258"/>
                      <a:pt x="5204" y="1808"/>
                      <a:pt x="9476" y="1808"/>
                    </a:cubicBezTo>
                    <a:cubicBezTo>
                      <a:pt x="13693" y="1808"/>
                      <a:pt x="17144" y="5258"/>
                      <a:pt x="17144" y="9476"/>
                    </a:cubicBezTo>
                    <a:lnTo>
                      <a:pt x="17144" y="64246"/>
                    </a:lnTo>
                    <a:cubicBezTo>
                      <a:pt x="17144" y="64739"/>
                      <a:pt x="17527" y="65177"/>
                      <a:pt x="18020" y="65177"/>
                    </a:cubicBezTo>
                    <a:cubicBezTo>
                      <a:pt x="18513" y="65177"/>
                      <a:pt x="18896" y="64739"/>
                      <a:pt x="18896" y="64246"/>
                    </a:cubicBezTo>
                    <a:lnTo>
                      <a:pt x="18896" y="9476"/>
                    </a:lnTo>
                    <a:cubicBezTo>
                      <a:pt x="18896" y="4273"/>
                      <a:pt x="14679" y="1"/>
                      <a:pt x="9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3760000" y="2060575"/>
                <a:ext cx="47950" cy="9489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37957" extrusionOk="0">
                    <a:moveTo>
                      <a:pt x="959" y="1"/>
                    </a:moveTo>
                    <a:cubicBezTo>
                      <a:pt x="480" y="1"/>
                      <a:pt x="1" y="329"/>
                      <a:pt x="56" y="987"/>
                    </a:cubicBezTo>
                    <a:lnTo>
                      <a:pt x="56" y="37025"/>
                    </a:lnTo>
                    <a:cubicBezTo>
                      <a:pt x="56" y="37518"/>
                      <a:pt x="494" y="37956"/>
                      <a:pt x="987" y="37956"/>
                    </a:cubicBezTo>
                    <a:cubicBezTo>
                      <a:pt x="1480" y="37956"/>
                      <a:pt x="1863" y="37518"/>
                      <a:pt x="1863" y="37025"/>
                    </a:cubicBezTo>
                    <a:lnTo>
                      <a:pt x="1863" y="987"/>
                    </a:lnTo>
                    <a:cubicBezTo>
                      <a:pt x="1918" y="329"/>
                      <a:pt x="1439" y="1"/>
                      <a:pt x="9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3150700" y="1358150"/>
                <a:ext cx="1273425" cy="2019675"/>
              </a:xfrm>
              <a:custGeom>
                <a:avLst/>
                <a:gdLst/>
                <a:ahLst/>
                <a:cxnLst/>
                <a:rect l="l" t="t" r="r" b="b"/>
                <a:pathLst>
                  <a:path w="50937" h="80787" extrusionOk="0">
                    <a:moveTo>
                      <a:pt x="25468" y="1"/>
                    </a:moveTo>
                    <a:cubicBezTo>
                      <a:pt x="11393" y="1"/>
                      <a:pt x="0" y="11557"/>
                      <a:pt x="220" y="25633"/>
                    </a:cubicBezTo>
                    <a:cubicBezTo>
                      <a:pt x="274" y="26181"/>
                      <a:pt x="685" y="26455"/>
                      <a:pt x="1096" y="26455"/>
                    </a:cubicBezTo>
                    <a:cubicBezTo>
                      <a:pt x="1507" y="26455"/>
                      <a:pt x="1917" y="26181"/>
                      <a:pt x="1972" y="25633"/>
                    </a:cubicBezTo>
                    <a:cubicBezTo>
                      <a:pt x="1753" y="12543"/>
                      <a:pt x="12324" y="1753"/>
                      <a:pt x="25468" y="1753"/>
                    </a:cubicBezTo>
                    <a:cubicBezTo>
                      <a:pt x="38613" y="1753"/>
                      <a:pt x="49184" y="12543"/>
                      <a:pt x="48964" y="25633"/>
                    </a:cubicBezTo>
                    <a:lnTo>
                      <a:pt x="48964" y="79910"/>
                    </a:lnTo>
                    <a:cubicBezTo>
                      <a:pt x="48964" y="80403"/>
                      <a:pt x="49348" y="80787"/>
                      <a:pt x="49841" y="80787"/>
                    </a:cubicBezTo>
                    <a:cubicBezTo>
                      <a:pt x="50334" y="80787"/>
                      <a:pt x="50717" y="80403"/>
                      <a:pt x="50717" y="79910"/>
                    </a:cubicBezTo>
                    <a:lnTo>
                      <a:pt x="50717" y="25633"/>
                    </a:lnTo>
                    <a:cubicBezTo>
                      <a:pt x="50936" y="11557"/>
                      <a:pt x="39544" y="1"/>
                      <a:pt x="25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3546400" y="1782625"/>
                <a:ext cx="472425" cy="162942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65177" extrusionOk="0">
                    <a:moveTo>
                      <a:pt x="9476" y="1"/>
                    </a:moveTo>
                    <a:cubicBezTo>
                      <a:pt x="4218" y="1"/>
                      <a:pt x="1" y="4273"/>
                      <a:pt x="1" y="9476"/>
                    </a:cubicBezTo>
                    <a:lnTo>
                      <a:pt x="1" y="64246"/>
                    </a:lnTo>
                    <a:cubicBezTo>
                      <a:pt x="56" y="64793"/>
                      <a:pt x="480" y="65067"/>
                      <a:pt x="905" y="65067"/>
                    </a:cubicBezTo>
                    <a:cubicBezTo>
                      <a:pt x="1329" y="65067"/>
                      <a:pt x="1753" y="64793"/>
                      <a:pt x="1808" y="64246"/>
                    </a:cubicBezTo>
                    <a:lnTo>
                      <a:pt x="1808" y="9476"/>
                    </a:lnTo>
                    <a:cubicBezTo>
                      <a:pt x="1808" y="5258"/>
                      <a:pt x="5204" y="1808"/>
                      <a:pt x="9476" y="1808"/>
                    </a:cubicBezTo>
                    <a:cubicBezTo>
                      <a:pt x="13693" y="1808"/>
                      <a:pt x="17144" y="5258"/>
                      <a:pt x="17144" y="9476"/>
                    </a:cubicBezTo>
                    <a:lnTo>
                      <a:pt x="17144" y="64246"/>
                    </a:lnTo>
                    <a:cubicBezTo>
                      <a:pt x="17144" y="64739"/>
                      <a:pt x="17527" y="65177"/>
                      <a:pt x="18020" y="65177"/>
                    </a:cubicBezTo>
                    <a:cubicBezTo>
                      <a:pt x="18513" y="65177"/>
                      <a:pt x="18896" y="64739"/>
                      <a:pt x="18896" y="64246"/>
                    </a:cubicBezTo>
                    <a:lnTo>
                      <a:pt x="18896" y="9476"/>
                    </a:lnTo>
                    <a:cubicBezTo>
                      <a:pt x="18896" y="4273"/>
                      <a:pt x="14679" y="1"/>
                      <a:pt x="9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2352425" y="1196575"/>
                <a:ext cx="2282550" cy="3382075"/>
              </a:xfrm>
              <a:custGeom>
                <a:avLst/>
                <a:gdLst/>
                <a:ahLst/>
                <a:cxnLst/>
                <a:rect l="l" t="t" r="r" b="b"/>
                <a:pathLst>
                  <a:path w="91302" h="135283" extrusionOk="0">
                    <a:moveTo>
                      <a:pt x="57345" y="1"/>
                    </a:moveTo>
                    <a:cubicBezTo>
                      <a:pt x="38887" y="1"/>
                      <a:pt x="23771" y="14898"/>
                      <a:pt x="23552" y="33411"/>
                    </a:cubicBezTo>
                    <a:lnTo>
                      <a:pt x="23552" y="58660"/>
                    </a:lnTo>
                    <a:cubicBezTo>
                      <a:pt x="23497" y="58714"/>
                      <a:pt x="23497" y="58824"/>
                      <a:pt x="23552" y="58879"/>
                    </a:cubicBezTo>
                    <a:lnTo>
                      <a:pt x="23552" y="84894"/>
                    </a:lnTo>
                    <a:cubicBezTo>
                      <a:pt x="23552" y="101654"/>
                      <a:pt x="16925" y="117756"/>
                      <a:pt x="5040" y="129532"/>
                    </a:cubicBezTo>
                    <a:cubicBezTo>
                      <a:pt x="3561" y="131011"/>
                      <a:pt x="2027" y="132380"/>
                      <a:pt x="439" y="133695"/>
                    </a:cubicBezTo>
                    <a:cubicBezTo>
                      <a:pt x="56" y="134023"/>
                      <a:pt x="1" y="134571"/>
                      <a:pt x="329" y="134954"/>
                    </a:cubicBezTo>
                    <a:cubicBezTo>
                      <a:pt x="494" y="135173"/>
                      <a:pt x="768" y="135283"/>
                      <a:pt x="987" y="135283"/>
                    </a:cubicBezTo>
                    <a:cubicBezTo>
                      <a:pt x="1206" y="135283"/>
                      <a:pt x="1425" y="135228"/>
                      <a:pt x="1589" y="135064"/>
                    </a:cubicBezTo>
                    <a:cubicBezTo>
                      <a:pt x="3177" y="133749"/>
                      <a:pt x="4766" y="132325"/>
                      <a:pt x="6244" y="130847"/>
                    </a:cubicBezTo>
                    <a:cubicBezTo>
                      <a:pt x="18184" y="118961"/>
                      <a:pt x="25030" y="102969"/>
                      <a:pt x="25304" y="86154"/>
                    </a:cubicBezTo>
                    <a:cubicBezTo>
                      <a:pt x="25304" y="85716"/>
                      <a:pt x="25304" y="85278"/>
                      <a:pt x="25304" y="84840"/>
                    </a:cubicBezTo>
                    <a:lnTo>
                      <a:pt x="25304" y="58824"/>
                    </a:lnTo>
                    <a:cubicBezTo>
                      <a:pt x="25359" y="58769"/>
                      <a:pt x="25304" y="58660"/>
                      <a:pt x="25304" y="58605"/>
                    </a:cubicBezTo>
                    <a:lnTo>
                      <a:pt x="25304" y="33411"/>
                    </a:lnTo>
                    <a:cubicBezTo>
                      <a:pt x="25304" y="15665"/>
                      <a:pt x="39654" y="1315"/>
                      <a:pt x="57399" y="1315"/>
                    </a:cubicBezTo>
                    <a:cubicBezTo>
                      <a:pt x="75145" y="1315"/>
                      <a:pt x="89494" y="15665"/>
                      <a:pt x="89494" y="33411"/>
                    </a:cubicBezTo>
                    <a:lnTo>
                      <a:pt x="89494" y="86209"/>
                    </a:lnTo>
                    <a:cubicBezTo>
                      <a:pt x="89440" y="86839"/>
                      <a:pt x="89905" y="87154"/>
                      <a:pt x="90371" y="87154"/>
                    </a:cubicBezTo>
                    <a:cubicBezTo>
                      <a:pt x="90836" y="87154"/>
                      <a:pt x="91302" y="86839"/>
                      <a:pt x="91247" y="86209"/>
                    </a:cubicBezTo>
                    <a:lnTo>
                      <a:pt x="91247" y="33411"/>
                    </a:lnTo>
                    <a:lnTo>
                      <a:pt x="91192" y="33411"/>
                    </a:lnTo>
                    <a:cubicBezTo>
                      <a:pt x="90918" y="14898"/>
                      <a:pt x="75857" y="1"/>
                      <a:pt x="57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3546400" y="1782625"/>
                <a:ext cx="472425" cy="162942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65177" extrusionOk="0">
                    <a:moveTo>
                      <a:pt x="9476" y="1"/>
                    </a:moveTo>
                    <a:cubicBezTo>
                      <a:pt x="4218" y="1"/>
                      <a:pt x="1" y="4273"/>
                      <a:pt x="1" y="9476"/>
                    </a:cubicBezTo>
                    <a:lnTo>
                      <a:pt x="1" y="64246"/>
                    </a:lnTo>
                    <a:cubicBezTo>
                      <a:pt x="56" y="64793"/>
                      <a:pt x="480" y="65067"/>
                      <a:pt x="905" y="65067"/>
                    </a:cubicBezTo>
                    <a:cubicBezTo>
                      <a:pt x="1329" y="65067"/>
                      <a:pt x="1753" y="64793"/>
                      <a:pt x="1808" y="64246"/>
                    </a:cubicBezTo>
                    <a:lnTo>
                      <a:pt x="1808" y="9476"/>
                    </a:lnTo>
                    <a:cubicBezTo>
                      <a:pt x="1808" y="5258"/>
                      <a:pt x="5204" y="1808"/>
                      <a:pt x="9476" y="1808"/>
                    </a:cubicBezTo>
                    <a:cubicBezTo>
                      <a:pt x="13693" y="1808"/>
                      <a:pt x="17144" y="5258"/>
                      <a:pt x="17144" y="9476"/>
                    </a:cubicBezTo>
                    <a:lnTo>
                      <a:pt x="17144" y="64246"/>
                    </a:lnTo>
                    <a:cubicBezTo>
                      <a:pt x="17144" y="64739"/>
                      <a:pt x="17527" y="65177"/>
                      <a:pt x="18020" y="65177"/>
                    </a:cubicBezTo>
                    <a:cubicBezTo>
                      <a:pt x="18513" y="65177"/>
                      <a:pt x="18896" y="64739"/>
                      <a:pt x="18896" y="64246"/>
                    </a:cubicBezTo>
                    <a:lnTo>
                      <a:pt x="18896" y="9476"/>
                    </a:lnTo>
                    <a:cubicBezTo>
                      <a:pt x="18896" y="4273"/>
                      <a:pt x="14679" y="1"/>
                      <a:pt x="9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3546400" y="1782625"/>
                <a:ext cx="472425" cy="162942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65177" extrusionOk="0">
                    <a:moveTo>
                      <a:pt x="9476" y="1"/>
                    </a:moveTo>
                    <a:cubicBezTo>
                      <a:pt x="4218" y="1"/>
                      <a:pt x="1" y="4273"/>
                      <a:pt x="1" y="9476"/>
                    </a:cubicBezTo>
                    <a:lnTo>
                      <a:pt x="1" y="64246"/>
                    </a:lnTo>
                    <a:cubicBezTo>
                      <a:pt x="56" y="64793"/>
                      <a:pt x="480" y="65067"/>
                      <a:pt x="905" y="65067"/>
                    </a:cubicBezTo>
                    <a:cubicBezTo>
                      <a:pt x="1329" y="65067"/>
                      <a:pt x="1753" y="64793"/>
                      <a:pt x="1808" y="64246"/>
                    </a:cubicBezTo>
                    <a:lnTo>
                      <a:pt x="1808" y="9476"/>
                    </a:lnTo>
                    <a:cubicBezTo>
                      <a:pt x="1808" y="5258"/>
                      <a:pt x="5204" y="1808"/>
                      <a:pt x="9476" y="1808"/>
                    </a:cubicBezTo>
                    <a:cubicBezTo>
                      <a:pt x="13693" y="1808"/>
                      <a:pt x="17144" y="5258"/>
                      <a:pt x="17144" y="9476"/>
                    </a:cubicBezTo>
                    <a:lnTo>
                      <a:pt x="17144" y="64246"/>
                    </a:lnTo>
                    <a:cubicBezTo>
                      <a:pt x="17144" y="64739"/>
                      <a:pt x="17527" y="65177"/>
                      <a:pt x="18020" y="65177"/>
                    </a:cubicBezTo>
                    <a:cubicBezTo>
                      <a:pt x="18513" y="65177"/>
                      <a:pt x="18896" y="64739"/>
                      <a:pt x="18896" y="64246"/>
                    </a:cubicBezTo>
                    <a:lnTo>
                      <a:pt x="18896" y="9476"/>
                    </a:lnTo>
                    <a:cubicBezTo>
                      <a:pt x="18896" y="4273"/>
                      <a:pt x="14679" y="1"/>
                      <a:pt x="9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4775975" y="2232425"/>
                <a:ext cx="43850" cy="13042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52169" extrusionOk="0">
                    <a:moveTo>
                      <a:pt x="877" y="1"/>
                    </a:moveTo>
                    <a:cubicBezTo>
                      <a:pt x="439" y="1"/>
                      <a:pt x="1" y="302"/>
                      <a:pt x="1" y="904"/>
                    </a:cubicBezTo>
                    <a:lnTo>
                      <a:pt x="1" y="51293"/>
                    </a:lnTo>
                    <a:cubicBezTo>
                      <a:pt x="1" y="51786"/>
                      <a:pt x="384" y="52169"/>
                      <a:pt x="877" y="52169"/>
                    </a:cubicBezTo>
                    <a:cubicBezTo>
                      <a:pt x="1370" y="52169"/>
                      <a:pt x="1754" y="51786"/>
                      <a:pt x="1754" y="51293"/>
                    </a:cubicBezTo>
                    <a:lnTo>
                      <a:pt x="1754" y="904"/>
                    </a:lnTo>
                    <a:cubicBezTo>
                      <a:pt x="1754" y="302"/>
                      <a:pt x="131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3123775" y="942025"/>
                <a:ext cx="1615275" cy="648925"/>
              </a:xfrm>
              <a:custGeom>
                <a:avLst/>
                <a:gdLst/>
                <a:ahLst/>
                <a:cxnLst/>
                <a:rect l="l" t="t" r="r" b="b"/>
                <a:pathLst>
                  <a:path w="64611" h="25957" extrusionOk="0">
                    <a:moveTo>
                      <a:pt x="26510" y="1"/>
                    </a:moveTo>
                    <a:cubicBezTo>
                      <a:pt x="17548" y="1"/>
                      <a:pt x="8463" y="2908"/>
                      <a:pt x="749" y="9088"/>
                    </a:cubicBezTo>
                    <a:cubicBezTo>
                      <a:pt x="1" y="9660"/>
                      <a:pt x="561" y="10656"/>
                      <a:pt x="1293" y="10656"/>
                    </a:cubicBezTo>
                    <a:cubicBezTo>
                      <a:pt x="1472" y="10656"/>
                      <a:pt x="1661" y="10597"/>
                      <a:pt x="1844" y="10457"/>
                    </a:cubicBezTo>
                    <a:cubicBezTo>
                      <a:pt x="9220" y="4536"/>
                      <a:pt x="17910" y="1750"/>
                      <a:pt x="26484" y="1750"/>
                    </a:cubicBezTo>
                    <a:cubicBezTo>
                      <a:pt x="41466" y="1750"/>
                      <a:pt x="56095" y="10256"/>
                      <a:pt x="62748" y="25409"/>
                    </a:cubicBezTo>
                    <a:cubicBezTo>
                      <a:pt x="62912" y="25738"/>
                      <a:pt x="63241" y="25902"/>
                      <a:pt x="63570" y="25957"/>
                    </a:cubicBezTo>
                    <a:cubicBezTo>
                      <a:pt x="63679" y="25957"/>
                      <a:pt x="63843" y="25902"/>
                      <a:pt x="63953" y="25847"/>
                    </a:cubicBezTo>
                    <a:cubicBezTo>
                      <a:pt x="64391" y="25683"/>
                      <a:pt x="64610" y="25135"/>
                      <a:pt x="64391" y="24697"/>
                    </a:cubicBezTo>
                    <a:cubicBezTo>
                      <a:pt x="57459" y="8881"/>
                      <a:pt x="42173" y="1"/>
                      <a:pt x="26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2753625" y="1951050"/>
                <a:ext cx="46575" cy="1088575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43543" extrusionOk="0">
                    <a:moveTo>
                      <a:pt x="931" y="0"/>
                    </a:moveTo>
                    <a:cubicBezTo>
                      <a:pt x="466" y="0"/>
                      <a:pt x="0" y="329"/>
                      <a:pt x="55" y="986"/>
                    </a:cubicBezTo>
                    <a:lnTo>
                      <a:pt x="55" y="42666"/>
                    </a:lnTo>
                    <a:cubicBezTo>
                      <a:pt x="55" y="43159"/>
                      <a:pt x="438" y="43542"/>
                      <a:pt x="931" y="43542"/>
                    </a:cubicBezTo>
                    <a:cubicBezTo>
                      <a:pt x="1424" y="43542"/>
                      <a:pt x="1808" y="43159"/>
                      <a:pt x="1808" y="42666"/>
                    </a:cubicBezTo>
                    <a:lnTo>
                      <a:pt x="1808" y="986"/>
                    </a:lnTo>
                    <a:cubicBezTo>
                      <a:pt x="1862" y="329"/>
                      <a:pt x="1397" y="0"/>
                      <a:pt x="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2688525" y="477325"/>
                <a:ext cx="2531125" cy="3715200"/>
              </a:xfrm>
              <a:custGeom>
                <a:avLst/>
                <a:gdLst/>
                <a:ahLst/>
                <a:cxnLst/>
                <a:rect l="l" t="t" r="r" b="b"/>
                <a:pathLst>
                  <a:path w="101245" h="148608" extrusionOk="0">
                    <a:moveTo>
                      <a:pt x="43983" y="0"/>
                    </a:moveTo>
                    <a:cubicBezTo>
                      <a:pt x="27622" y="0"/>
                      <a:pt x="11667" y="7019"/>
                      <a:pt x="578" y="19898"/>
                    </a:cubicBezTo>
                    <a:cubicBezTo>
                      <a:pt x="1" y="20599"/>
                      <a:pt x="602" y="21392"/>
                      <a:pt x="1285" y="21392"/>
                    </a:cubicBezTo>
                    <a:cubicBezTo>
                      <a:pt x="1510" y="21392"/>
                      <a:pt x="1744" y="21307"/>
                      <a:pt x="1947" y="21103"/>
                    </a:cubicBezTo>
                    <a:cubicBezTo>
                      <a:pt x="12685" y="8615"/>
                      <a:pt x="28147" y="1792"/>
                      <a:pt x="43998" y="1792"/>
                    </a:cubicBezTo>
                    <a:cubicBezTo>
                      <a:pt x="50462" y="1792"/>
                      <a:pt x="56990" y="2927"/>
                      <a:pt x="63289" y="5275"/>
                    </a:cubicBezTo>
                    <a:cubicBezTo>
                      <a:pt x="85033" y="13326"/>
                      <a:pt x="99437" y="34084"/>
                      <a:pt x="99437" y="57306"/>
                    </a:cubicBezTo>
                    <a:lnTo>
                      <a:pt x="99437" y="147677"/>
                    </a:lnTo>
                    <a:cubicBezTo>
                      <a:pt x="99437" y="148170"/>
                      <a:pt x="99820" y="148608"/>
                      <a:pt x="100313" y="148608"/>
                    </a:cubicBezTo>
                    <a:cubicBezTo>
                      <a:pt x="100806" y="148608"/>
                      <a:pt x="101244" y="148170"/>
                      <a:pt x="101244" y="147677"/>
                    </a:cubicBezTo>
                    <a:lnTo>
                      <a:pt x="101244" y="57306"/>
                    </a:lnTo>
                    <a:cubicBezTo>
                      <a:pt x="101244" y="33372"/>
                      <a:pt x="86347" y="11957"/>
                      <a:pt x="63891" y="3577"/>
                    </a:cubicBezTo>
                    <a:cubicBezTo>
                      <a:pt x="57389" y="1166"/>
                      <a:pt x="50652" y="0"/>
                      <a:pt x="43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2355175" y="1889425"/>
                <a:ext cx="45200" cy="23031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92124" extrusionOk="0">
                    <a:moveTo>
                      <a:pt x="904" y="1"/>
                    </a:moveTo>
                    <a:cubicBezTo>
                      <a:pt x="480" y="1"/>
                      <a:pt x="55" y="274"/>
                      <a:pt x="0" y="822"/>
                    </a:cubicBezTo>
                    <a:lnTo>
                      <a:pt x="0" y="91193"/>
                    </a:lnTo>
                    <a:cubicBezTo>
                      <a:pt x="0" y="91686"/>
                      <a:pt x="438" y="92069"/>
                      <a:pt x="931" y="92124"/>
                    </a:cubicBezTo>
                    <a:cubicBezTo>
                      <a:pt x="1424" y="92124"/>
                      <a:pt x="1808" y="91686"/>
                      <a:pt x="1808" y="91193"/>
                    </a:cubicBezTo>
                    <a:lnTo>
                      <a:pt x="1808" y="822"/>
                    </a:lnTo>
                    <a:cubicBezTo>
                      <a:pt x="1753" y="274"/>
                      <a:pt x="1328" y="1"/>
                      <a:pt x="9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2160750" y="1843225"/>
                <a:ext cx="45200" cy="19426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706" extrusionOk="0">
                    <a:moveTo>
                      <a:pt x="904" y="0"/>
                    </a:moveTo>
                    <a:cubicBezTo>
                      <a:pt x="479" y="0"/>
                      <a:pt x="55" y="288"/>
                      <a:pt x="0" y="863"/>
                    </a:cubicBezTo>
                    <a:lnTo>
                      <a:pt x="0" y="76829"/>
                    </a:lnTo>
                    <a:cubicBezTo>
                      <a:pt x="0" y="77322"/>
                      <a:pt x="383" y="77705"/>
                      <a:pt x="931" y="77705"/>
                    </a:cubicBezTo>
                    <a:cubicBezTo>
                      <a:pt x="1369" y="77705"/>
                      <a:pt x="1807" y="77322"/>
                      <a:pt x="1807" y="76829"/>
                    </a:cubicBezTo>
                    <a:lnTo>
                      <a:pt x="1807" y="863"/>
                    </a:lnTo>
                    <a:cubicBezTo>
                      <a:pt x="1753" y="288"/>
                      <a:pt x="1328" y="0"/>
                      <a:pt x="9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2531800" y="237575"/>
                <a:ext cx="2238125" cy="619475"/>
              </a:xfrm>
              <a:custGeom>
                <a:avLst/>
                <a:gdLst/>
                <a:ahLst/>
                <a:cxnLst/>
                <a:rect l="l" t="t" r="r" b="b"/>
                <a:pathLst>
                  <a:path w="89525" h="24779" extrusionOk="0">
                    <a:moveTo>
                      <a:pt x="50205" y="0"/>
                    </a:moveTo>
                    <a:cubicBezTo>
                      <a:pt x="31571" y="0"/>
                      <a:pt x="13128" y="7985"/>
                      <a:pt x="329" y="23299"/>
                    </a:cubicBezTo>
                    <a:cubicBezTo>
                      <a:pt x="1" y="23683"/>
                      <a:pt x="55" y="24285"/>
                      <a:pt x="439" y="24559"/>
                    </a:cubicBezTo>
                    <a:cubicBezTo>
                      <a:pt x="603" y="24723"/>
                      <a:pt x="822" y="24778"/>
                      <a:pt x="1041" y="24778"/>
                    </a:cubicBezTo>
                    <a:cubicBezTo>
                      <a:pt x="1260" y="24778"/>
                      <a:pt x="1534" y="24668"/>
                      <a:pt x="1698" y="24504"/>
                    </a:cubicBezTo>
                    <a:cubicBezTo>
                      <a:pt x="14191" y="9590"/>
                      <a:pt x="32153" y="1815"/>
                      <a:pt x="50288" y="1815"/>
                    </a:cubicBezTo>
                    <a:cubicBezTo>
                      <a:pt x="63320" y="1815"/>
                      <a:pt x="76442" y="5830"/>
                      <a:pt x="87687" y="14098"/>
                    </a:cubicBezTo>
                    <a:cubicBezTo>
                      <a:pt x="87865" y="14234"/>
                      <a:pt x="88048" y="14292"/>
                      <a:pt x="88223" y="14292"/>
                    </a:cubicBezTo>
                    <a:cubicBezTo>
                      <a:pt x="88960" y="14292"/>
                      <a:pt x="89525" y="13250"/>
                      <a:pt x="88727" y="12674"/>
                    </a:cubicBezTo>
                    <a:cubicBezTo>
                      <a:pt x="77147" y="4143"/>
                      <a:pt x="63626" y="0"/>
                      <a:pt x="50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4704025" y="549550"/>
                <a:ext cx="24177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8137" extrusionOk="0">
                    <a:moveTo>
                      <a:pt x="1303" y="1"/>
                    </a:moveTo>
                    <a:cubicBezTo>
                      <a:pt x="565" y="1"/>
                      <a:pt x="0" y="1043"/>
                      <a:pt x="798" y="1619"/>
                    </a:cubicBezTo>
                    <a:cubicBezTo>
                      <a:pt x="3372" y="3536"/>
                      <a:pt x="5782" y="5617"/>
                      <a:pt x="8082" y="7863"/>
                    </a:cubicBezTo>
                    <a:cubicBezTo>
                      <a:pt x="8246" y="8027"/>
                      <a:pt x="8465" y="8137"/>
                      <a:pt x="8685" y="8137"/>
                    </a:cubicBezTo>
                    <a:cubicBezTo>
                      <a:pt x="8958" y="8137"/>
                      <a:pt x="9177" y="8027"/>
                      <a:pt x="9342" y="7863"/>
                    </a:cubicBezTo>
                    <a:cubicBezTo>
                      <a:pt x="9670" y="7534"/>
                      <a:pt x="9670" y="6932"/>
                      <a:pt x="9342" y="6603"/>
                    </a:cubicBezTo>
                    <a:cubicBezTo>
                      <a:pt x="6987" y="4303"/>
                      <a:pt x="4522" y="2112"/>
                      <a:pt x="1838" y="195"/>
                    </a:cubicBezTo>
                    <a:cubicBezTo>
                      <a:pt x="1661" y="59"/>
                      <a:pt x="1477" y="1"/>
                      <a:pt x="13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5171700" y="1077775"/>
                <a:ext cx="242375" cy="1574350"/>
              </a:xfrm>
              <a:custGeom>
                <a:avLst/>
                <a:gdLst/>
                <a:ahLst/>
                <a:cxnLst/>
                <a:rect l="l" t="t" r="r" b="b"/>
                <a:pathLst>
                  <a:path w="9695" h="62974" extrusionOk="0">
                    <a:moveTo>
                      <a:pt x="1014" y="1"/>
                    </a:moveTo>
                    <a:cubicBezTo>
                      <a:pt x="874" y="1"/>
                      <a:pt x="734" y="32"/>
                      <a:pt x="603" y="98"/>
                    </a:cubicBezTo>
                    <a:cubicBezTo>
                      <a:pt x="165" y="371"/>
                      <a:pt x="0" y="864"/>
                      <a:pt x="274" y="1357"/>
                    </a:cubicBezTo>
                    <a:cubicBezTo>
                      <a:pt x="5258" y="10559"/>
                      <a:pt x="7887" y="20910"/>
                      <a:pt x="7887" y="31481"/>
                    </a:cubicBezTo>
                    <a:lnTo>
                      <a:pt x="7887" y="62042"/>
                    </a:lnTo>
                    <a:cubicBezTo>
                      <a:pt x="7887" y="62535"/>
                      <a:pt x="8271" y="62974"/>
                      <a:pt x="8818" y="62974"/>
                    </a:cubicBezTo>
                    <a:cubicBezTo>
                      <a:pt x="9311" y="62974"/>
                      <a:pt x="9695" y="62535"/>
                      <a:pt x="9695" y="61988"/>
                    </a:cubicBezTo>
                    <a:lnTo>
                      <a:pt x="9695" y="31481"/>
                    </a:lnTo>
                    <a:cubicBezTo>
                      <a:pt x="9695" y="20636"/>
                      <a:pt x="7011" y="10011"/>
                      <a:pt x="1863" y="481"/>
                    </a:cubicBezTo>
                    <a:cubicBezTo>
                      <a:pt x="1670" y="174"/>
                      <a:pt x="1344" y="1"/>
                      <a:pt x="10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5168950" y="3860950"/>
                <a:ext cx="244500" cy="719075"/>
              </a:xfrm>
              <a:custGeom>
                <a:avLst/>
                <a:gdLst/>
                <a:ahLst/>
                <a:cxnLst/>
                <a:rect l="l" t="t" r="r" b="b"/>
                <a:pathLst>
                  <a:path w="9780" h="28763" extrusionOk="0">
                    <a:moveTo>
                      <a:pt x="8808" y="1"/>
                    </a:moveTo>
                    <a:cubicBezTo>
                      <a:pt x="8350" y="1"/>
                      <a:pt x="7888" y="303"/>
                      <a:pt x="7888" y="940"/>
                    </a:cubicBezTo>
                    <a:cubicBezTo>
                      <a:pt x="7395" y="10196"/>
                      <a:pt x="4821" y="19287"/>
                      <a:pt x="329" y="27448"/>
                    </a:cubicBezTo>
                    <a:cubicBezTo>
                      <a:pt x="1" y="28051"/>
                      <a:pt x="439" y="28763"/>
                      <a:pt x="1096" y="28763"/>
                    </a:cubicBezTo>
                    <a:cubicBezTo>
                      <a:pt x="1425" y="28763"/>
                      <a:pt x="1753" y="28598"/>
                      <a:pt x="1918" y="28325"/>
                    </a:cubicBezTo>
                    <a:cubicBezTo>
                      <a:pt x="6518" y="19890"/>
                      <a:pt x="9147" y="10579"/>
                      <a:pt x="9695" y="994"/>
                    </a:cubicBezTo>
                    <a:cubicBezTo>
                      <a:pt x="9780" y="344"/>
                      <a:pt x="9296" y="1"/>
                      <a:pt x="88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3215550" y="5085250"/>
                <a:ext cx="1519175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60767" h="13310" extrusionOk="0">
                    <a:moveTo>
                      <a:pt x="59424" y="0"/>
                    </a:moveTo>
                    <a:cubicBezTo>
                      <a:pt x="59260" y="0"/>
                      <a:pt x="59085" y="50"/>
                      <a:pt x="58913" y="165"/>
                    </a:cubicBezTo>
                    <a:cubicBezTo>
                      <a:pt x="48999" y="7121"/>
                      <a:pt x="37224" y="11064"/>
                      <a:pt x="25120" y="11448"/>
                    </a:cubicBezTo>
                    <a:cubicBezTo>
                      <a:pt x="24263" y="11484"/>
                      <a:pt x="23405" y="11503"/>
                      <a:pt x="22549" y="11503"/>
                    </a:cubicBezTo>
                    <a:cubicBezTo>
                      <a:pt x="15743" y="11503"/>
                      <a:pt x="8976" y="10351"/>
                      <a:pt x="2555" y="8162"/>
                    </a:cubicBezTo>
                    <a:lnTo>
                      <a:pt x="1569" y="7888"/>
                    </a:lnTo>
                    <a:cubicBezTo>
                      <a:pt x="1446" y="7838"/>
                      <a:pt x="1328" y="7816"/>
                      <a:pt x="1219" y="7816"/>
                    </a:cubicBezTo>
                    <a:cubicBezTo>
                      <a:pt x="360" y="7816"/>
                      <a:pt x="1" y="9197"/>
                      <a:pt x="1021" y="9586"/>
                    </a:cubicBezTo>
                    <a:lnTo>
                      <a:pt x="1952" y="9914"/>
                    </a:lnTo>
                    <a:cubicBezTo>
                      <a:pt x="5512" y="11119"/>
                      <a:pt x="9182" y="11995"/>
                      <a:pt x="12906" y="12543"/>
                    </a:cubicBezTo>
                    <a:cubicBezTo>
                      <a:pt x="16192" y="13036"/>
                      <a:pt x="19533" y="13310"/>
                      <a:pt x="22874" y="13310"/>
                    </a:cubicBezTo>
                    <a:cubicBezTo>
                      <a:pt x="23696" y="13310"/>
                      <a:pt x="24463" y="13310"/>
                      <a:pt x="25175" y="13255"/>
                    </a:cubicBezTo>
                    <a:cubicBezTo>
                      <a:pt x="37662" y="12817"/>
                      <a:pt x="49711" y="8819"/>
                      <a:pt x="59953" y="1644"/>
                    </a:cubicBezTo>
                    <a:cubicBezTo>
                      <a:pt x="60767" y="1102"/>
                      <a:pt x="60201" y="0"/>
                      <a:pt x="59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2160750" y="3119350"/>
                <a:ext cx="71225" cy="96637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8655" extrusionOk="0">
                    <a:moveTo>
                      <a:pt x="904" y="1"/>
                    </a:moveTo>
                    <a:cubicBezTo>
                      <a:pt x="479" y="1"/>
                      <a:pt x="55" y="288"/>
                      <a:pt x="0" y="863"/>
                    </a:cubicBezTo>
                    <a:lnTo>
                      <a:pt x="0" y="26879"/>
                    </a:lnTo>
                    <a:cubicBezTo>
                      <a:pt x="0" y="30604"/>
                      <a:pt x="329" y="34273"/>
                      <a:pt x="931" y="37943"/>
                    </a:cubicBezTo>
                    <a:cubicBezTo>
                      <a:pt x="986" y="38381"/>
                      <a:pt x="1369" y="38655"/>
                      <a:pt x="1807" y="38655"/>
                    </a:cubicBezTo>
                    <a:lnTo>
                      <a:pt x="2026" y="38655"/>
                    </a:lnTo>
                    <a:cubicBezTo>
                      <a:pt x="2519" y="38600"/>
                      <a:pt x="2848" y="38107"/>
                      <a:pt x="2738" y="37614"/>
                    </a:cubicBezTo>
                    <a:cubicBezTo>
                      <a:pt x="2136" y="34054"/>
                      <a:pt x="1807" y="30494"/>
                      <a:pt x="1807" y="26879"/>
                    </a:cubicBezTo>
                    <a:lnTo>
                      <a:pt x="1807" y="863"/>
                    </a:lnTo>
                    <a:cubicBezTo>
                      <a:pt x="1753" y="288"/>
                      <a:pt x="1328" y="1"/>
                      <a:pt x="9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3034325" y="3862850"/>
                <a:ext cx="776375" cy="1384000"/>
              </a:xfrm>
              <a:custGeom>
                <a:avLst/>
                <a:gdLst/>
                <a:ahLst/>
                <a:cxnLst/>
                <a:rect l="l" t="t" r="r" b="b"/>
                <a:pathLst>
                  <a:path w="31055" h="55360" extrusionOk="0">
                    <a:moveTo>
                      <a:pt x="30123" y="1"/>
                    </a:moveTo>
                    <a:cubicBezTo>
                      <a:pt x="29699" y="1"/>
                      <a:pt x="29274" y="288"/>
                      <a:pt x="29247" y="864"/>
                    </a:cubicBezTo>
                    <a:cubicBezTo>
                      <a:pt x="29247" y="17623"/>
                      <a:pt x="22620" y="33726"/>
                      <a:pt x="10680" y="45611"/>
                    </a:cubicBezTo>
                    <a:cubicBezTo>
                      <a:pt x="7668" y="48623"/>
                      <a:pt x="4327" y="51361"/>
                      <a:pt x="767" y="53717"/>
                    </a:cubicBezTo>
                    <a:cubicBezTo>
                      <a:pt x="0" y="54209"/>
                      <a:pt x="329" y="55360"/>
                      <a:pt x="1260" y="55360"/>
                    </a:cubicBezTo>
                    <a:cubicBezTo>
                      <a:pt x="1424" y="55360"/>
                      <a:pt x="1588" y="55305"/>
                      <a:pt x="1753" y="55195"/>
                    </a:cubicBezTo>
                    <a:cubicBezTo>
                      <a:pt x="5422" y="52785"/>
                      <a:pt x="8818" y="49937"/>
                      <a:pt x="11940" y="46870"/>
                    </a:cubicBezTo>
                    <a:cubicBezTo>
                      <a:pt x="24208" y="34657"/>
                      <a:pt x="31054" y="18116"/>
                      <a:pt x="31000" y="864"/>
                    </a:cubicBezTo>
                    <a:cubicBezTo>
                      <a:pt x="30972" y="288"/>
                      <a:pt x="30548" y="1"/>
                      <a:pt x="30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3034325" y="3212475"/>
                <a:ext cx="776375" cy="2034375"/>
              </a:xfrm>
              <a:custGeom>
                <a:avLst/>
                <a:gdLst/>
                <a:ahLst/>
                <a:cxnLst/>
                <a:rect l="l" t="t" r="r" b="b"/>
                <a:pathLst>
                  <a:path w="31055" h="81375" extrusionOk="0">
                    <a:moveTo>
                      <a:pt x="30123" y="0"/>
                    </a:moveTo>
                    <a:cubicBezTo>
                      <a:pt x="29699" y="0"/>
                      <a:pt x="29274" y="288"/>
                      <a:pt x="29247" y="863"/>
                    </a:cubicBezTo>
                    <a:lnTo>
                      <a:pt x="29247" y="26879"/>
                    </a:lnTo>
                    <a:cubicBezTo>
                      <a:pt x="29247" y="43638"/>
                      <a:pt x="22620" y="59741"/>
                      <a:pt x="10680" y="71626"/>
                    </a:cubicBezTo>
                    <a:cubicBezTo>
                      <a:pt x="7668" y="74638"/>
                      <a:pt x="4327" y="77376"/>
                      <a:pt x="767" y="79732"/>
                    </a:cubicBezTo>
                    <a:cubicBezTo>
                      <a:pt x="0" y="80224"/>
                      <a:pt x="329" y="81375"/>
                      <a:pt x="1260" y="81375"/>
                    </a:cubicBezTo>
                    <a:cubicBezTo>
                      <a:pt x="1424" y="81375"/>
                      <a:pt x="1588" y="81320"/>
                      <a:pt x="1753" y="81210"/>
                    </a:cubicBezTo>
                    <a:cubicBezTo>
                      <a:pt x="5422" y="78800"/>
                      <a:pt x="8818" y="75952"/>
                      <a:pt x="11940" y="72885"/>
                    </a:cubicBezTo>
                    <a:cubicBezTo>
                      <a:pt x="24208" y="60672"/>
                      <a:pt x="31054" y="44131"/>
                      <a:pt x="31000" y="26879"/>
                    </a:cubicBezTo>
                    <a:lnTo>
                      <a:pt x="31000" y="863"/>
                    </a:lnTo>
                    <a:cubicBezTo>
                      <a:pt x="30972" y="288"/>
                      <a:pt x="30548" y="0"/>
                      <a:pt x="30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3220525" y="3945025"/>
                <a:ext cx="780500" cy="1389450"/>
              </a:xfrm>
              <a:custGeom>
                <a:avLst/>
                <a:gdLst/>
                <a:ahLst/>
                <a:cxnLst/>
                <a:rect l="l" t="t" r="r" b="b"/>
                <a:pathLst>
                  <a:path w="31220" h="55578" extrusionOk="0">
                    <a:moveTo>
                      <a:pt x="30261" y="0"/>
                    </a:moveTo>
                    <a:cubicBezTo>
                      <a:pt x="29836" y="0"/>
                      <a:pt x="29412" y="288"/>
                      <a:pt x="29357" y="863"/>
                    </a:cubicBezTo>
                    <a:cubicBezTo>
                      <a:pt x="29412" y="17622"/>
                      <a:pt x="22730" y="33725"/>
                      <a:pt x="10845" y="45555"/>
                    </a:cubicBezTo>
                    <a:cubicBezTo>
                      <a:pt x="7668" y="48677"/>
                      <a:pt x="4273" y="51470"/>
                      <a:pt x="548" y="53880"/>
                    </a:cubicBezTo>
                    <a:cubicBezTo>
                      <a:pt x="110" y="54154"/>
                      <a:pt x="1" y="54756"/>
                      <a:pt x="275" y="55140"/>
                    </a:cubicBezTo>
                    <a:cubicBezTo>
                      <a:pt x="439" y="55414"/>
                      <a:pt x="713" y="55578"/>
                      <a:pt x="1041" y="55578"/>
                    </a:cubicBezTo>
                    <a:cubicBezTo>
                      <a:pt x="1206" y="55578"/>
                      <a:pt x="1370" y="55523"/>
                      <a:pt x="1534" y="55414"/>
                    </a:cubicBezTo>
                    <a:cubicBezTo>
                      <a:pt x="5313" y="52949"/>
                      <a:pt x="8873" y="50046"/>
                      <a:pt x="12105" y="46869"/>
                    </a:cubicBezTo>
                    <a:cubicBezTo>
                      <a:pt x="24318" y="34656"/>
                      <a:pt x="31219" y="18115"/>
                      <a:pt x="31165" y="863"/>
                    </a:cubicBezTo>
                    <a:cubicBezTo>
                      <a:pt x="31110" y="288"/>
                      <a:pt x="30685" y="0"/>
                      <a:pt x="30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3918850" y="3310700"/>
                <a:ext cx="293025" cy="1655450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66218" extrusionOk="0">
                    <a:moveTo>
                      <a:pt x="10845" y="1"/>
                    </a:moveTo>
                    <a:cubicBezTo>
                      <a:pt x="10420" y="1"/>
                      <a:pt x="9996" y="275"/>
                      <a:pt x="9968" y="822"/>
                    </a:cubicBezTo>
                    <a:lnTo>
                      <a:pt x="9968" y="26893"/>
                    </a:lnTo>
                    <a:cubicBezTo>
                      <a:pt x="9968" y="42283"/>
                      <a:pt x="6846" y="54333"/>
                      <a:pt x="219" y="64849"/>
                    </a:cubicBezTo>
                    <a:cubicBezTo>
                      <a:pt x="0" y="65232"/>
                      <a:pt x="110" y="65780"/>
                      <a:pt x="548" y="66053"/>
                    </a:cubicBezTo>
                    <a:cubicBezTo>
                      <a:pt x="657" y="66163"/>
                      <a:pt x="822" y="66218"/>
                      <a:pt x="986" y="66218"/>
                    </a:cubicBezTo>
                    <a:cubicBezTo>
                      <a:pt x="1315" y="66218"/>
                      <a:pt x="1589" y="66053"/>
                      <a:pt x="1753" y="65780"/>
                    </a:cubicBezTo>
                    <a:cubicBezTo>
                      <a:pt x="8599" y="54990"/>
                      <a:pt x="11721" y="42612"/>
                      <a:pt x="11721" y="26893"/>
                    </a:cubicBezTo>
                    <a:lnTo>
                      <a:pt x="11721" y="822"/>
                    </a:lnTo>
                    <a:cubicBezTo>
                      <a:pt x="11694" y="275"/>
                      <a:pt x="11269" y="1"/>
                      <a:pt x="10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3816150" y="3513350"/>
                <a:ext cx="603850" cy="1903300"/>
              </a:xfrm>
              <a:custGeom>
                <a:avLst/>
                <a:gdLst/>
                <a:ahLst/>
                <a:cxnLst/>
                <a:rect l="l" t="t" r="r" b="b"/>
                <a:pathLst>
                  <a:path w="24154" h="76132" extrusionOk="0">
                    <a:moveTo>
                      <a:pt x="23195" y="1"/>
                    </a:moveTo>
                    <a:cubicBezTo>
                      <a:pt x="22771" y="1"/>
                      <a:pt x="22346" y="275"/>
                      <a:pt x="22292" y="822"/>
                    </a:cubicBezTo>
                    <a:lnTo>
                      <a:pt x="22292" y="26893"/>
                    </a:lnTo>
                    <a:cubicBezTo>
                      <a:pt x="22346" y="43653"/>
                      <a:pt x="15665" y="59755"/>
                      <a:pt x="3780" y="71585"/>
                    </a:cubicBezTo>
                    <a:cubicBezTo>
                      <a:pt x="2739" y="72626"/>
                      <a:pt x="1698" y="73612"/>
                      <a:pt x="603" y="74543"/>
                    </a:cubicBezTo>
                    <a:cubicBezTo>
                      <a:pt x="0" y="75090"/>
                      <a:pt x="384" y="76131"/>
                      <a:pt x="1205" y="76131"/>
                    </a:cubicBezTo>
                    <a:cubicBezTo>
                      <a:pt x="1424" y="76131"/>
                      <a:pt x="1644" y="76076"/>
                      <a:pt x="1808" y="75912"/>
                    </a:cubicBezTo>
                    <a:cubicBezTo>
                      <a:pt x="2903" y="74926"/>
                      <a:pt x="3999" y="73940"/>
                      <a:pt x="5039" y="72900"/>
                    </a:cubicBezTo>
                    <a:cubicBezTo>
                      <a:pt x="17308" y="60686"/>
                      <a:pt x="24154" y="44145"/>
                      <a:pt x="24099" y="26893"/>
                    </a:cubicBezTo>
                    <a:lnTo>
                      <a:pt x="24099" y="822"/>
                    </a:lnTo>
                    <a:cubicBezTo>
                      <a:pt x="24044" y="275"/>
                      <a:pt x="23620" y="1"/>
                      <a:pt x="231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4233775" y="3651650"/>
                <a:ext cx="399825" cy="1695150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67806" extrusionOk="0">
                    <a:moveTo>
                      <a:pt x="15089" y="1"/>
                    </a:moveTo>
                    <a:cubicBezTo>
                      <a:pt x="14665" y="1"/>
                      <a:pt x="14240" y="274"/>
                      <a:pt x="14186" y="822"/>
                    </a:cubicBezTo>
                    <a:lnTo>
                      <a:pt x="14186" y="26838"/>
                    </a:lnTo>
                    <a:cubicBezTo>
                      <a:pt x="14186" y="41188"/>
                      <a:pt x="9311" y="55154"/>
                      <a:pt x="329" y="66382"/>
                    </a:cubicBezTo>
                    <a:cubicBezTo>
                      <a:pt x="0" y="66765"/>
                      <a:pt x="110" y="67313"/>
                      <a:pt x="493" y="67642"/>
                    </a:cubicBezTo>
                    <a:cubicBezTo>
                      <a:pt x="657" y="67751"/>
                      <a:pt x="822" y="67806"/>
                      <a:pt x="1041" y="67806"/>
                    </a:cubicBezTo>
                    <a:cubicBezTo>
                      <a:pt x="1315" y="67806"/>
                      <a:pt x="1589" y="67696"/>
                      <a:pt x="1753" y="67477"/>
                    </a:cubicBezTo>
                    <a:cubicBezTo>
                      <a:pt x="10954" y="55921"/>
                      <a:pt x="15993" y="41626"/>
                      <a:pt x="15993" y="26838"/>
                    </a:cubicBezTo>
                    <a:lnTo>
                      <a:pt x="15993" y="822"/>
                    </a:lnTo>
                    <a:cubicBezTo>
                      <a:pt x="15938" y="274"/>
                      <a:pt x="15514" y="1"/>
                      <a:pt x="15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4686975" y="3624275"/>
                <a:ext cx="134225" cy="150620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60248" extrusionOk="0">
                    <a:moveTo>
                      <a:pt x="4444" y="0"/>
                    </a:moveTo>
                    <a:cubicBezTo>
                      <a:pt x="4013" y="0"/>
                      <a:pt x="3588" y="274"/>
                      <a:pt x="3561" y="822"/>
                    </a:cubicBezTo>
                    <a:lnTo>
                      <a:pt x="3561" y="38668"/>
                    </a:lnTo>
                    <a:cubicBezTo>
                      <a:pt x="3561" y="45624"/>
                      <a:pt x="2411" y="52525"/>
                      <a:pt x="165" y="59097"/>
                    </a:cubicBezTo>
                    <a:cubicBezTo>
                      <a:pt x="1" y="59535"/>
                      <a:pt x="275" y="60083"/>
                      <a:pt x="768" y="60247"/>
                    </a:cubicBezTo>
                    <a:lnTo>
                      <a:pt x="1042" y="60247"/>
                    </a:lnTo>
                    <a:cubicBezTo>
                      <a:pt x="1425" y="60247"/>
                      <a:pt x="1754" y="60028"/>
                      <a:pt x="1863" y="59699"/>
                    </a:cubicBezTo>
                    <a:cubicBezTo>
                      <a:pt x="4163" y="52908"/>
                      <a:pt x="5368" y="45788"/>
                      <a:pt x="5368" y="38668"/>
                    </a:cubicBezTo>
                    <a:lnTo>
                      <a:pt x="5368" y="822"/>
                    </a:lnTo>
                    <a:cubicBezTo>
                      <a:pt x="5314" y="274"/>
                      <a:pt x="4875" y="0"/>
                      <a:pt x="4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2574250" y="706400"/>
                <a:ext cx="2427675" cy="4213200"/>
              </a:xfrm>
              <a:custGeom>
                <a:avLst/>
                <a:gdLst/>
                <a:ahLst/>
                <a:cxnLst/>
                <a:rect l="l" t="t" r="r" b="b"/>
                <a:pathLst>
                  <a:path w="97107" h="168528" extrusionOk="0">
                    <a:moveTo>
                      <a:pt x="48526" y="0"/>
                    </a:moveTo>
                    <a:cubicBezTo>
                      <a:pt x="21744" y="0"/>
                      <a:pt x="0" y="21744"/>
                      <a:pt x="0" y="48581"/>
                    </a:cubicBezTo>
                    <a:lnTo>
                      <a:pt x="0" y="124931"/>
                    </a:lnTo>
                    <a:cubicBezTo>
                      <a:pt x="0" y="125533"/>
                      <a:pt x="452" y="125834"/>
                      <a:pt x="904" y="125834"/>
                    </a:cubicBezTo>
                    <a:cubicBezTo>
                      <a:pt x="1356" y="125834"/>
                      <a:pt x="1808" y="125533"/>
                      <a:pt x="1808" y="124931"/>
                    </a:cubicBezTo>
                    <a:lnTo>
                      <a:pt x="1808" y="48581"/>
                    </a:lnTo>
                    <a:cubicBezTo>
                      <a:pt x="1808" y="22730"/>
                      <a:pt x="22730" y="1808"/>
                      <a:pt x="48526" y="1808"/>
                    </a:cubicBezTo>
                    <a:cubicBezTo>
                      <a:pt x="74378" y="1808"/>
                      <a:pt x="95300" y="22730"/>
                      <a:pt x="95300" y="48581"/>
                    </a:cubicBezTo>
                    <a:lnTo>
                      <a:pt x="95300" y="155383"/>
                    </a:lnTo>
                    <a:cubicBezTo>
                      <a:pt x="95300" y="159436"/>
                      <a:pt x="94916" y="163489"/>
                      <a:pt x="94149" y="167487"/>
                    </a:cubicBezTo>
                    <a:cubicBezTo>
                      <a:pt x="94040" y="167980"/>
                      <a:pt x="94368" y="168418"/>
                      <a:pt x="94807" y="168528"/>
                    </a:cubicBezTo>
                    <a:lnTo>
                      <a:pt x="94971" y="168528"/>
                    </a:lnTo>
                    <a:cubicBezTo>
                      <a:pt x="95464" y="168528"/>
                      <a:pt x="95847" y="168254"/>
                      <a:pt x="95902" y="167816"/>
                    </a:cubicBezTo>
                    <a:cubicBezTo>
                      <a:pt x="96724" y="163708"/>
                      <a:pt x="97107" y="159545"/>
                      <a:pt x="97107" y="155383"/>
                    </a:cubicBezTo>
                    <a:lnTo>
                      <a:pt x="97107" y="48581"/>
                    </a:lnTo>
                    <a:cubicBezTo>
                      <a:pt x="97107" y="21744"/>
                      <a:pt x="75363" y="0"/>
                      <a:pt x="48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812500" y="4858700"/>
                <a:ext cx="317500" cy="2526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0104" extrusionOk="0">
                    <a:moveTo>
                      <a:pt x="11427" y="0"/>
                    </a:moveTo>
                    <a:cubicBezTo>
                      <a:pt x="11231" y="0"/>
                      <a:pt x="11028" y="73"/>
                      <a:pt x="10845" y="245"/>
                    </a:cubicBezTo>
                    <a:cubicBezTo>
                      <a:pt x="7778" y="3312"/>
                      <a:pt x="4437" y="6050"/>
                      <a:pt x="822" y="8406"/>
                    </a:cubicBezTo>
                    <a:cubicBezTo>
                      <a:pt x="0" y="8844"/>
                      <a:pt x="329" y="10103"/>
                      <a:pt x="1260" y="10103"/>
                    </a:cubicBezTo>
                    <a:cubicBezTo>
                      <a:pt x="1424" y="10103"/>
                      <a:pt x="1589" y="10049"/>
                      <a:pt x="1753" y="9939"/>
                    </a:cubicBezTo>
                    <a:cubicBezTo>
                      <a:pt x="5477" y="7529"/>
                      <a:pt x="8928" y="4681"/>
                      <a:pt x="12104" y="1559"/>
                    </a:cubicBezTo>
                    <a:cubicBezTo>
                      <a:pt x="12700" y="879"/>
                      <a:pt x="12107" y="0"/>
                      <a:pt x="114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3534075" y="3075550"/>
                <a:ext cx="57550" cy="886950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35478" extrusionOk="0">
                    <a:moveTo>
                      <a:pt x="1425" y="0"/>
                    </a:moveTo>
                    <a:cubicBezTo>
                      <a:pt x="1000" y="0"/>
                      <a:pt x="576" y="288"/>
                      <a:pt x="549" y="863"/>
                    </a:cubicBezTo>
                    <a:lnTo>
                      <a:pt x="549" y="26879"/>
                    </a:lnTo>
                    <a:cubicBezTo>
                      <a:pt x="494" y="29398"/>
                      <a:pt x="330" y="31917"/>
                      <a:pt x="56" y="34492"/>
                    </a:cubicBezTo>
                    <a:cubicBezTo>
                      <a:pt x="1" y="34930"/>
                      <a:pt x="330" y="35423"/>
                      <a:pt x="822" y="35477"/>
                    </a:cubicBezTo>
                    <a:lnTo>
                      <a:pt x="932" y="35477"/>
                    </a:lnTo>
                    <a:cubicBezTo>
                      <a:pt x="1425" y="35477"/>
                      <a:pt x="1808" y="35149"/>
                      <a:pt x="1863" y="34656"/>
                    </a:cubicBezTo>
                    <a:cubicBezTo>
                      <a:pt x="2192" y="32082"/>
                      <a:pt x="2301" y="29453"/>
                      <a:pt x="2301" y="26879"/>
                    </a:cubicBezTo>
                    <a:lnTo>
                      <a:pt x="2301" y="863"/>
                    </a:lnTo>
                    <a:cubicBezTo>
                      <a:pt x="2274" y="288"/>
                      <a:pt x="1849" y="0"/>
                      <a:pt x="14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2639975" y="2951975"/>
                <a:ext cx="746250" cy="2014175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80567" extrusionOk="0">
                    <a:moveTo>
                      <a:pt x="28926" y="0"/>
                    </a:moveTo>
                    <a:cubicBezTo>
                      <a:pt x="28494" y="0"/>
                      <a:pt x="28070" y="274"/>
                      <a:pt x="28042" y="822"/>
                    </a:cubicBezTo>
                    <a:lnTo>
                      <a:pt x="28042" y="26892"/>
                    </a:lnTo>
                    <a:cubicBezTo>
                      <a:pt x="28042" y="43652"/>
                      <a:pt x="21415" y="59754"/>
                      <a:pt x="9476" y="71585"/>
                    </a:cubicBezTo>
                    <a:cubicBezTo>
                      <a:pt x="6792" y="74268"/>
                      <a:pt x="3834" y="76733"/>
                      <a:pt x="712" y="78924"/>
                    </a:cubicBezTo>
                    <a:cubicBezTo>
                      <a:pt x="0" y="79417"/>
                      <a:pt x="329" y="80567"/>
                      <a:pt x="1260" y="80567"/>
                    </a:cubicBezTo>
                    <a:cubicBezTo>
                      <a:pt x="1424" y="80567"/>
                      <a:pt x="1589" y="80512"/>
                      <a:pt x="1753" y="80402"/>
                    </a:cubicBezTo>
                    <a:cubicBezTo>
                      <a:pt x="4984" y="78157"/>
                      <a:pt x="7997" y="75638"/>
                      <a:pt x="10790" y="72899"/>
                    </a:cubicBezTo>
                    <a:cubicBezTo>
                      <a:pt x="23004" y="60685"/>
                      <a:pt x="29850" y="44145"/>
                      <a:pt x="29850" y="26892"/>
                    </a:cubicBezTo>
                    <a:lnTo>
                      <a:pt x="29850" y="822"/>
                    </a:lnTo>
                    <a:cubicBezTo>
                      <a:pt x="29795" y="274"/>
                      <a:pt x="29357" y="0"/>
                      <a:pt x="28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2479775" y="3406550"/>
                <a:ext cx="722975" cy="1377500"/>
              </a:xfrm>
              <a:custGeom>
                <a:avLst/>
                <a:gdLst/>
                <a:ahLst/>
                <a:cxnLst/>
                <a:rect l="l" t="t" r="r" b="b"/>
                <a:pathLst>
                  <a:path w="28919" h="55100" extrusionOk="0">
                    <a:moveTo>
                      <a:pt x="27960" y="1"/>
                    </a:moveTo>
                    <a:cubicBezTo>
                      <a:pt x="27481" y="1"/>
                      <a:pt x="27002" y="329"/>
                      <a:pt x="27057" y="987"/>
                    </a:cubicBezTo>
                    <a:lnTo>
                      <a:pt x="27057" y="2137"/>
                    </a:lnTo>
                    <a:cubicBezTo>
                      <a:pt x="27111" y="18896"/>
                      <a:pt x="20429" y="34999"/>
                      <a:pt x="8490" y="46829"/>
                    </a:cubicBezTo>
                    <a:cubicBezTo>
                      <a:pt x="6080" y="49239"/>
                      <a:pt x="3451" y="51485"/>
                      <a:pt x="712" y="53511"/>
                    </a:cubicBezTo>
                    <a:cubicBezTo>
                      <a:pt x="0" y="54004"/>
                      <a:pt x="329" y="55099"/>
                      <a:pt x="1205" y="55099"/>
                    </a:cubicBezTo>
                    <a:cubicBezTo>
                      <a:pt x="1424" y="55099"/>
                      <a:pt x="1589" y="55045"/>
                      <a:pt x="1753" y="54935"/>
                    </a:cubicBezTo>
                    <a:cubicBezTo>
                      <a:pt x="4601" y="52909"/>
                      <a:pt x="7285" y="50608"/>
                      <a:pt x="9804" y="48089"/>
                    </a:cubicBezTo>
                    <a:cubicBezTo>
                      <a:pt x="22018" y="35930"/>
                      <a:pt x="28864" y="19389"/>
                      <a:pt x="28864" y="2137"/>
                    </a:cubicBezTo>
                    <a:lnTo>
                      <a:pt x="28864" y="987"/>
                    </a:lnTo>
                    <a:cubicBezTo>
                      <a:pt x="28919" y="329"/>
                      <a:pt x="28439" y="1"/>
                      <a:pt x="27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94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1208065"/>
            <a:ext cx="6296014" cy="321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n-US" sz="1300" dirty="0" err="1">
                <a:latin typeface="+mj-lt"/>
              </a:rPr>
              <a:t>Ngày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càng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xuất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hiện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thêm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nhiều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kỹ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thuật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sinh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trắc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học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giúp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cho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việc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bảo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mật</a:t>
            </a:r>
            <a:r>
              <a:rPr lang="en-US" sz="1300" dirty="0">
                <a:latin typeface="+mj-lt"/>
              </a:rPr>
              <a:t>, </a:t>
            </a:r>
            <a:r>
              <a:rPr lang="en-US" sz="1300" dirty="0" err="1">
                <a:latin typeface="+mj-lt"/>
              </a:rPr>
              <a:t>cũng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như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nhận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dạng</a:t>
            </a:r>
            <a:r>
              <a:rPr lang="en-US" sz="1300" dirty="0">
                <a:latin typeface="+mj-lt"/>
              </a:rPr>
              <a:t>, </a:t>
            </a:r>
            <a:r>
              <a:rPr lang="en-US" sz="1300" dirty="0" err="1">
                <a:latin typeface="+mj-lt"/>
              </a:rPr>
              <a:t>định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danh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cá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thể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người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trở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nên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hiện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đại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hơn</a:t>
            </a:r>
            <a:r>
              <a:rPr lang="en-US" sz="1300" dirty="0">
                <a:latin typeface="+mj-lt"/>
              </a:rPr>
              <a:t>. </a:t>
            </a:r>
            <a:r>
              <a:rPr lang="en-US" sz="1300" dirty="0" err="1">
                <a:latin typeface="+mj-lt"/>
              </a:rPr>
              <a:t>Tuy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có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vài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kỹ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thuật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nổi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bậc</a:t>
            </a:r>
            <a:r>
              <a:rPr lang="en-US" sz="1300" dirty="0">
                <a:latin typeface="+mj-lt"/>
              </a:rPr>
              <a:t>, </a:t>
            </a:r>
            <a:r>
              <a:rPr lang="en-US" sz="1300" dirty="0" err="1">
                <a:latin typeface="+mj-lt"/>
              </a:rPr>
              <a:t>nhưng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để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đạt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đến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mức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độ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hoàn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thiện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và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đáng</a:t>
            </a:r>
            <a:r>
              <a:rPr lang="en-US" sz="1300" dirty="0">
                <a:latin typeface="+mj-lt"/>
              </a:rPr>
              <a:t> tin </a:t>
            </a:r>
            <a:r>
              <a:rPr lang="en-US" sz="1300" dirty="0" err="1">
                <a:latin typeface="+mj-lt"/>
              </a:rPr>
              <a:t>cậy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tối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thì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gần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như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chưa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có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một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kỹ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thuật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nào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đạt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được</a:t>
            </a:r>
            <a:r>
              <a:rPr lang="en-US" sz="1300" dirty="0">
                <a:latin typeface="+mj-lt"/>
              </a:rPr>
              <a:t>. </a:t>
            </a:r>
            <a:r>
              <a:rPr lang="en-US" sz="1300" dirty="0" err="1">
                <a:latin typeface="+mj-lt"/>
              </a:rPr>
              <a:t>Nhưng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trong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đó</a:t>
            </a:r>
            <a:r>
              <a:rPr lang="en-US" sz="1300" dirty="0">
                <a:latin typeface="+mj-lt"/>
              </a:rPr>
              <a:t>, </a:t>
            </a:r>
            <a:r>
              <a:rPr lang="en-US" sz="1300" dirty="0" err="1">
                <a:latin typeface="+mj-lt"/>
              </a:rPr>
              <a:t>có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thể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kể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đến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nhận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dạng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vân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tay</a:t>
            </a:r>
            <a:r>
              <a:rPr lang="en-US" sz="1300" dirty="0">
                <a:latin typeface="+mj-lt"/>
              </a:rPr>
              <a:t> – </a:t>
            </a:r>
            <a:r>
              <a:rPr lang="en-US" sz="1300" dirty="0" err="1">
                <a:latin typeface="+mj-lt"/>
              </a:rPr>
              <a:t>một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kỹ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thuật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được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xem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là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đáng</a:t>
            </a:r>
            <a:r>
              <a:rPr lang="en-US" sz="1300" dirty="0">
                <a:latin typeface="+mj-lt"/>
              </a:rPr>
              <a:t> tin </a:t>
            </a:r>
            <a:r>
              <a:rPr lang="en-US" sz="1300" dirty="0" err="1">
                <a:latin typeface="+mj-lt"/>
              </a:rPr>
              <a:t>cậy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nhất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được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dùng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để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nhận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diện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một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người</a:t>
            </a:r>
            <a:r>
              <a:rPr lang="en-US" sz="1300" dirty="0">
                <a:latin typeface="+mj-lt"/>
              </a:rPr>
              <a:t>.</a:t>
            </a:r>
          </a:p>
          <a:p>
            <a:pPr marL="0" indent="0" algn="just">
              <a:buNone/>
            </a:pPr>
            <a:endParaRPr lang="en-US" sz="1300" dirty="0">
              <a:latin typeface="+mj-lt"/>
            </a:endParaRPr>
          </a:p>
          <a:p>
            <a:pPr marL="285750" indent="-285750" algn="just"/>
            <a:r>
              <a:rPr lang="en-US" sz="1300" dirty="0" err="1">
                <a:latin typeface="+mj-lt"/>
              </a:rPr>
              <a:t>Việc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áp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dụng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kỹ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thuật</a:t>
            </a:r>
            <a:r>
              <a:rPr lang="en-US" sz="1300" dirty="0">
                <a:latin typeface="+mj-lt"/>
              </a:rPr>
              <a:t>  Neural Network (</a:t>
            </a:r>
            <a:r>
              <a:rPr lang="en-US" sz="1300" dirty="0" err="1">
                <a:latin typeface="+mj-lt"/>
              </a:rPr>
              <a:t>Mạng</a:t>
            </a:r>
            <a:r>
              <a:rPr lang="en-US" sz="1300" dirty="0">
                <a:latin typeface="+mj-lt"/>
              </a:rPr>
              <a:t> neural </a:t>
            </a:r>
            <a:r>
              <a:rPr lang="en-US" sz="1300" dirty="0" err="1">
                <a:latin typeface="+mj-lt"/>
              </a:rPr>
              <a:t>thần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kinh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nhân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tạo</a:t>
            </a:r>
            <a:r>
              <a:rPr lang="en-US" sz="1300" dirty="0">
                <a:latin typeface="+mj-lt"/>
              </a:rPr>
              <a:t>) </a:t>
            </a:r>
            <a:r>
              <a:rPr lang="en-US" sz="1300" dirty="0" err="1">
                <a:latin typeface="+mj-lt"/>
              </a:rPr>
              <a:t>trong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việc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đối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sánh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dấu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vân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tay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không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phải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là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một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phương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pháp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mới</a:t>
            </a:r>
            <a:r>
              <a:rPr lang="en-US" sz="1300" dirty="0">
                <a:latin typeface="+mj-lt"/>
              </a:rPr>
              <a:t>. </a:t>
            </a:r>
            <a:r>
              <a:rPr lang="en-US" sz="1300" dirty="0" err="1">
                <a:latin typeface="+mj-lt"/>
              </a:rPr>
              <a:t>Tuy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nhiên</a:t>
            </a:r>
            <a:r>
              <a:rPr lang="en-US" sz="1300" dirty="0">
                <a:latin typeface="+mj-lt"/>
              </a:rPr>
              <a:t>, </a:t>
            </a:r>
            <a:r>
              <a:rPr lang="en-US" sz="1300" dirty="0" err="1">
                <a:latin typeface="+mj-lt"/>
              </a:rPr>
              <a:t>việc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tối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ưu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hóa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phương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pháp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này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vẫn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liên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tục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được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mọi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người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quan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tâm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và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thực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hiện</a:t>
            </a:r>
            <a:r>
              <a:rPr lang="en-US" sz="1300" dirty="0">
                <a:latin typeface="+mj-lt"/>
              </a:rPr>
              <a:t>, </a:t>
            </a:r>
            <a:r>
              <a:rPr lang="en-US" sz="1300" dirty="0" err="1">
                <a:latin typeface="+mj-lt"/>
              </a:rPr>
              <a:t>cho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đến</a:t>
            </a:r>
            <a:r>
              <a:rPr lang="en-US" sz="1300" dirty="0">
                <a:latin typeface="+mj-lt"/>
              </a:rPr>
              <a:t> nay </a:t>
            </a:r>
            <a:r>
              <a:rPr lang="en-US" sz="1300" dirty="0" err="1">
                <a:latin typeface="+mj-lt"/>
              </a:rPr>
              <a:t>khả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năng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của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nó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vẫn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chưa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được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khám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phá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hết</a:t>
            </a:r>
            <a:r>
              <a:rPr lang="en-US" sz="1300" dirty="0">
                <a:latin typeface="+mj-lt"/>
              </a:rPr>
              <a:t>. </a:t>
            </a:r>
            <a:r>
              <a:rPr lang="en-US" sz="1300" dirty="0" err="1">
                <a:latin typeface="+mj-lt"/>
              </a:rPr>
              <a:t>Đề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tài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này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được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thực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hiện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để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tiếp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tục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khai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tác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khả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năng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của</a:t>
            </a:r>
            <a:r>
              <a:rPr lang="en-US" sz="1300" dirty="0">
                <a:latin typeface="+mj-lt"/>
              </a:rPr>
              <a:t> Neural Networks, </a:t>
            </a:r>
            <a:r>
              <a:rPr lang="en-US" sz="1300" dirty="0" err="1">
                <a:latin typeface="+mj-lt"/>
              </a:rPr>
              <a:t>đặc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biệt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là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trong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việc</a:t>
            </a:r>
            <a:r>
              <a:rPr lang="en-US" sz="1300" dirty="0">
                <a:latin typeface="+mj-lt"/>
              </a:rPr>
              <a:t> so </a:t>
            </a:r>
            <a:r>
              <a:rPr lang="en-US" sz="1300" dirty="0" err="1">
                <a:latin typeface="+mj-lt"/>
              </a:rPr>
              <a:t>sánh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các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dấu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vân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tay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và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cho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ra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xác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suất</a:t>
            </a:r>
            <a:r>
              <a:rPr lang="en-US" sz="1300" dirty="0">
                <a:latin typeface="+mj-lt"/>
              </a:rPr>
              <a:t> so </a:t>
            </a:r>
            <a:r>
              <a:rPr lang="en-US" sz="1300" dirty="0" err="1">
                <a:latin typeface="+mj-lt"/>
              </a:rPr>
              <a:t>khớp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chính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xác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nhất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có</a:t>
            </a:r>
            <a:r>
              <a:rPr lang="en-US" sz="1300" dirty="0">
                <a:latin typeface="+mj-lt"/>
              </a:rPr>
              <a:t> </a:t>
            </a:r>
            <a:r>
              <a:rPr lang="en-US" sz="1300" dirty="0" err="1">
                <a:latin typeface="+mj-lt"/>
              </a:rPr>
              <a:t>thể</a:t>
            </a:r>
            <a:r>
              <a:rPr lang="en-US" sz="1300" dirty="0">
                <a:latin typeface="+mj-lt"/>
              </a:rPr>
              <a:t>.</a:t>
            </a:r>
            <a:endParaRPr sz="1300" dirty="0">
              <a:latin typeface="+mj-lt"/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3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1. INTRODUCTION</a:t>
            </a:r>
            <a:endParaRPr dirty="0">
              <a:latin typeface="+mj-lt"/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8344268" y="-6035"/>
            <a:ext cx="799731" cy="1510126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27256" y="1208065"/>
            <a:ext cx="1307786" cy="1474063"/>
            <a:chOff x="4834661" y="989482"/>
            <a:chExt cx="2851442" cy="3213988"/>
          </a:xfrm>
        </p:grpSpPr>
        <p:grpSp>
          <p:nvGrpSpPr>
            <p:cNvPr id="508" name="Google Shape;508;p28"/>
            <p:cNvGrpSpPr/>
            <p:nvPr/>
          </p:nvGrpSpPr>
          <p:grpSpPr>
            <a:xfrm>
              <a:off x="4834661" y="989482"/>
              <a:ext cx="2851442" cy="3213988"/>
              <a:chOff x="2501950" y="1507050"/>
              <a:chExt cx="2392350" cy="2696525"/>
            </a:xfrm>
          </p:grpSpPr>
          <p:sp>
            <p:nvSpPr>
              <p:cNvPr id="509" name="Google Shape;509;p28"/>
              <p:cNvSpPr/>
              <p:nvPr/>
            </p:nvSpPr>
            <p:spPr>
              <a:xfrm>
                <a:off x="4032450" y="3778325"/>
                <a:ext cx="0" cy="25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2720475" y="1507050"/>
                <a:ext cx="2173825" cy="2696525"/>
              </a:xfrm>
              <a:custGeom>
                <a:avLst/>
                <a:gdLst/>
                <a:ahLst/>
                <a:cxnLst/>
                <a:rect l="l" t="t" r="r" b="b"/>
                <a:pathLst>
                  <a:path w="86953" h="107861" extrusionOk="0">
                    <a:moveTo>
                      <a:pt x="81393" y="927"/>
                    </a:moveTo>
                    <a:cubicBezTo>
                      <a:pt x="83963" y="927"/>
                      <a:pt x="86043" y="3008"/>
                      <a:pt x="86043" y="5577"/>
                    </a:cubicBezTo>
                    <a:lnTo>
                      <a:pt x="86043" y="102284"/>
                    </a:lnTo>
                    <a:cubicBezTo>
                      <a:pt x="86043" y="104854"/>
                      <a:pt x="83963" y="106934"/>
                      <a:pt x="81393" y="106934"/>
                    </a:cubicBezTo>
                    <a:lnTo>
                      <a:pt x="5559" y="106934"/>
                    </a:lnTo>
                    <a:cubicBezTo>
                      <a:pt x="2989" y="106934"/>
                      <a:pt x="909" y="104854"/>
                      <a:pt x="909" y="102284"/>
                    </a:cubicBezTo>
                    <a:lnTo>
                      <a:pt x="909" y="5577"/>
                    </a:lnTo>
                    <a:cubicBezTo>
                      <a:pt x="909" y="3008"/>
                      <a:pt x="2989" y="927"/>
                      <a:pt x="5559" y="927"/>
                    </a:cubicBezTo>
                    <a:close/>
                    <a:moveTo>
                      <a:pt x="5559" y="1"/>
                    </a:moveTo>
                    <a:cubicBezTo>
                      <a:pt x="2482" y="18"/>
                      <a:pt x="0" y="2501"/>
                      <a:pt x="0" y="5577"/>
                    </a:cubicBezTo>
                    <a:lnTo>
                      <a:pt x="0" y="102284"/>
                    </a:lnTo>
                    <a:cubicBezTo>
                      <a:pt x="0" y="105361"/>
                      <a:pt x="2482" y="107843"/>
                      <a:pt x="5559" y="107860"/>
                    </a:cubicBezTo>
                    <a:lnTo>
                      <a:pt x="81393" y="107860"/>
                    </a:lnTo>
                    <a:cubicBezTo>
                      <a:pt x="84470" y="107843"/>
                      <a:pt x="86952" y="105361"/>
                      <a:pt x="86952" y="102284"/>
                    </a:cubicBezTo>
                    <a:lnTo>
                      <a:pt x="86952" y="5577"/>
                    </a:lnTo>
                    <a:cubicBezTo>
                      <a:pt x="86952" y="2501"/>
                      <a:pt x="84470" y="18"/>
                      <a:pt x="81393" y="1"/>
                    </a:cubicBezTo>
                    <a:close/>
                  </a:path>
                </a:pathLst>
              </a:custGeom>
              <a:solidFill>
                <a:srgbClr val="E89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2810050" y="1616325"/>
                <a:ext cx="1994650" cy="2478000"/>
              </a:xfrm>
              <a:custGeom>
                <a:avLst/>
                <a:gdLst/>
                <a:ahLst/>
                <a:cxnLst/>
                <a:rect l="l" t="t" r="r" b="b"/>
                <a:pathLst>
                  <a:path w="79786" h="99120" extrusionOk="0">
                    <a:moveTo>
                      <a:pt x="74961" y="227"/>
                    </a:moveTo>
                    <a:cubicBezTo>
                      <a:pt x="77495" y="227"/>
                      <a:pt x="79576" y="2290"/>
                      <a:pt x="79576" y="4842"/>
                    </a:cubicBezTo>
                    <a:lnTo>
                      <a:pt x="79576" y="94277"/>
                    </a:lnTo>
                    <a:cubicBezTo>
                      <a:pt x="79576" y="96829"/>
                      <a:pt x="77495" y="98892"/>
                      <a:pt x="74961" y="98892"/>
                    </a:cubicBezTo>
                    <a:lnTo>
                      <a:pt x="4843" y="98892"/>
                    </a:lnTo>
                    <a:cubicBezTo>
                      <a:pt x="2291" y="98892"/>
                      <a:pt x="210" y="96829"/>
                      <a:pt x="210" y="94277"/>
                    </a:cubicBezTo>
                    <a:lnTo>
                      <a:pt x="210" y="4842"/>
                    </a:lnTo>
                    <a:cubicBezTo>
                      <a:pt x="210" y="2290"/>
                      <a:pt x="2291" y="227"/>
                      <a:pt x="4843" y="227"/>
                    </a:cubicBezTo>
                    <a:close/>
                    <a:moveTo>
                      <a:pt x="4843" y="0"/>
                    </a:moveTo>
                    <a:cubicBezTo>
                      <a:pt x="2168" y="18"/>
                      <a:pt x="1" y="2168"/>
                      <a:pt x="1" y="4842"/>
                    </a:cubicBezTo>
                    <a:lnTo>
                      <a:pt x="1" y="94277"/>
                    </a:lnTo>
                    <a:cubicBezTo>
                      <a:pt x="1" y="96951"/>
                      <a:pt x="2168" y="99102"/>
                      <a:pt x="4843" y="99119"/>
                    </a:cubicBezTo>
                    <a:lnTo>
                      <a:pt x="74961" y="99119"/>
                    </a:lnTo>
                    <a:cubicBezTo>
                      <a:pt x="77618" y="99102"/>
                      <a:pt x="79786" y="96951"/>
                      <a:pt x="79786" y="94277"/>
                    </a:cubicBezTo>
                    <a:lnTo>
                      <a:pt x="79786" y="4842"/>
                    </a:lnTo>
                    <a:cubicBezTo>
                      <a:pt x="79786" y="2168"/>
                      <a:pt x="77618" y="18"/>
                      <a:pt x="74961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2501950" y="24064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2501950" y="23418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2501950" y="24711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2501950" y="2535400"/>
                <a:ext cx="10010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4" extrusionOk="0">
                    <a:moveTo>
                      <a:pt x="0" y="0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2501950" y="2600075"/>
                <a:ext cx="1001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25" extrusionOk="0">
                    <a:moveTo>
                      <a:pt x="0" y="1"/>
                    </a:moveTo>
                    <a:lnTo>
                      <a:pt x="0" y="1224"/>
                    </a:lnTo>
                    <a:lnTo>
                      <a:pt x="4004" y="1224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2501950" y="20830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2501950" y="2018375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2501950" y="21477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2501950" y="22124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2501950" y="227710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2501950" y="1759650"/>
                <a:ext cx="10010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8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2501950" y="169497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2501950" y="182435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6"/>
                    </a:lnTo>
                    <a:lnTo>
                      <a:pt x="4004" y="120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2501950" y="1889025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2501950" y="1953700"/>
                <a:ext cx="1001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07" extrusionOk="0">
                    <a:moveTo>
                      <a:pt x="0" y="1"/>
                    </a:moveTo>
                    <a:lnTo>
                      <a:pt x="0" y="1207"/>
                    </a:lnTo>
                    <a:lnTo>
                      <a:pt x="4004" y="1207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2501950" y="2668250"/>
                <a:ext cx="100100" cy="14230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6920" extrusionOk="0">
                    <a:moveTo>
                      <a:pt x="0" y="1"/>
                    </a:moveTo>
                    <a:lnTo>
                      <a:pt x="0" y="56920"/>
                    </a:lnTo>
                    <a:lnTo>
                      <a:pt x="4004" y="56920"/>
                    </a:lnTo>
                    <a:lnTo>
                      <a:pt x="4004" y="1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8"/>
            <p:cNvGrpSpPr/>
            <p:nvPr/>
          </p:nvGrpSpPr>
          <p:grpSpPr>
            <a:xfrm>
              <a:off x="5599242" y="1368971"/>
              <a:ext cx="1541751" cy="2455003"/>
              <a:chOff x="2160750" y="237575"/>
              <a:chExt cx="3253325" cy="5180425"/>
            </a:xfrm>
          </p:grpSpPr>
          <p:sp>
            <p:nvSpPr>
              <p:cNvPr id="535" name="Google Shape;535;p28"/>
              <p:cNvSpPr/>
              <p:nvPr/>
            </p:nvSpPr>
            <p:spPr>
              <a:xfrm>
                <a:off x="3341025" y="1584075"/>
                <a:ext cx="870850" cy="1801975"/>
              </a:xfrm>
              <a:custGeom>
                <a:avLst/>
                <a:gdLst/>
                <a:ahLst/>
                <a:cxnLst/>
                <a:rect l="l" t="t" r="r" b="b"/>
                <a:pathLst>
                  <a:path w="34834" h="72079" extrusionOk="0">
                    <a:moveTo>
                      <a:pt x="17417" y="1"/>
                    </a:moveTo>
                    <a:cubicBezTo>
                      <a:pt x="7942" y="1"/>
                      <a:pt x="219" y="7559"/>
                      <a:pt x="0" y="17089"/>
                    </a:cubicBezTo>
                    <a:lnTo>
                      <a:pt x="0" y="71202"/>
                    </a:lnTo>
                    <a:cubicBezTo>
                      <a:pt x="0" y="71777"/>
                      <a:pt x="439" y="72065"/>
                      <a:pt x="877" y="72065"/>
                    </a:cubicBezTo>
                    <a:cubicBezTo>
                      <a:pt x="1315" y="72065"/>
                      <a:pt x="1753" y="71777"/>
                      <a:pt x="1753" y="71202"/>
                    </a:cubicBezTo>
                    <a:lnTo>
                      <a:pt x="1753" y="17089"/>
                    </a:lnTo>
                    <a:cubicBezTo>
                      <a:pt x="1589" y="8271"/>
                      <a:pt x="8654" y="1096"/>
                      <a:pt x="17417" y="1096"/>
                    </a:cubicBezTo>
                    <a:cubicBezTo>
                      <a:pt x="26180" y="1096"/>
                      <a:pt x="33246" y="8271"/>
                      <a:pt x="33081" y="17089"/>
                    </a:cubicBezTo>
                    <a:lnTo>
                      <a:pt x="33081" y="71202"/>
                    </a:lnTo>
                    <a:cubicBezTo>
                      <a:pt x="33081" y="71695"/>
                      <a:pt x="33465" y="72078"/>
                      <a:pt x="33958" y="72078"/>
                    </a:cubicBezTo>
                    <a:cubicBezTo>
                      <a:pt x="34451" y="72078"/>
                      <a:pt x="34834" y="71695"/>
                      <a:pt x="34834" y="71202"/>
                    </a:cubicBezTo>
                    <a:lnTo>
                      <a:pt x="34834" y="17089"/>
                    </a:lnTo>
                    <a:cubicBezTo>
                      <a:pt x="34670" y="7559"/>
                      <a:pt x="26892" y="1"/>
                      <a:pt x="17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3546400" y="1782625"/>
                <a:ext cx="472425" cy="162942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65177" extrusionOk="0">
                    <a:moveTo>
                      <a:pt x="9476" y="1"/>
                    </a:moveTo>
                    <a:cubicBezTo>
                      <a:pt x="4218" y="1"/>
                      <a:pt x="1" y="4273"/>
                      <a:pt x="1" y="9476"/>
                    </a:cubicBezTo>
                    <a:lnTo>
                      <a:pt x="1" y="64246"/>
                    </a:lnTo>
                    <a:cubicBezTo>
                      <a:pt x="56" y="64793"/>
                      <a:pt x="480" y="65067"/>
                      <a:pt x="905" y="65067"/>
                    </a:cubicBezTo>
                    <a:cubicBezTo>
                      <a:pt x="1329" y="65067"/>
                      <a:pt x="1753" y="64793"/>
                      <a:pt x="1808" y="64246"/>
                    </a:cubicBezTo>
                    <a:lnTo>
                      <a:pt x="1808" y="9476"/>
                    </a:lnTo>
                    <a:cubicBezTo>
                      <a:pt x="1808" y="5258"/>
                      <a:pt x="5204" y="1808"/>
                      <a:pt x="9476" y="1808"/>
                    </a:cubicBezTo>
                    <a:cubicBezTo>
                      <a:pt x="13693" y="1808"/>
                      <a:pt x="17144" y="5258"/>
                      <a:pt x="17144" y="9476"/>
                    </a:cubicBezTo>
                    <a:lnTo>
                      <a:pt x="17144" y="64246"/>
                    </a:lnTo>
                    <a:cubicBezTo>
                      <a:pt x="17144" y="64739"/>
                      <a:pt x="17527" y="65177"/>
                      <a:pt x="18020" y="65177"/>
                    </a:cubicBezTo>
                    <a:cubicBezTo>
                      <a:pt x="18513" y="65177"/>
                      <a:pt x="18896" y="64739"/>
                      <a:pt x="18896" y="64246"/>
                    </a:cubicBezTo>
                    <a:lnTo>
                      <a:pt x="18896" y="9476"/>
                    </a:lnTo>
                    <a:cubicBezTo>
                      <a:pt x="18896" y="4273"/>
                      <a:pt x="14679" y="1"/>
                      <a:pt x="9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3760000" y="2060575"/>
                <a:ext cx="47950" cy="9489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37957" extrusionOk="0">
                    <a:moveTo>
                      <a:pt x="959" y="1"/>
                    </a:moveTo>
                    <a:cubicBezTo>
                      <a:pt x="480" y="1"/>
                      <a:pt x="1" y="329"/>
                      <a:pt x="56" y="987"/>
                    </a:cubicBezTo>
                    <a:lnTo>
                      <a:pt x="56" y="37025"/>
                    </a:lnTo>
                    <a:cubicBezTo>
                      <a:pt x="56" y="37518"/>
                      <a:pt x="494" y="37956"/>
                      <a:pt x="987" y="37956"/>
                    </a:cubicBezTo>
                    <a:cubicBezTo>
                      <a:pt x="1480" y="37956"/>
                      <a:pt x="1863" y="37518"/>
                      <a:pt x="1863" y="37025"/>
                    </a:cubicBezTo>
                    <a:lnTo>
                      <a:pt x="1863" y="987"/>
                    </a:lnTo>
                    <a:cubicBezTo>
                      <a:pt x="1918" y="329"/>
                      <a:pt x="1439" y="1"/>
                      <a:pt x="9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3150700" y="1358150"/>
                <a:ext cx="1273425" cy="2019675"/>
              </a:xfrm>
              <a:custGeom>
                <a:avLst/>
                <a:gdLst/>
                <a:ahLst/>
                <a:cxnLst/>
                <a:rect l="l" t="t" r="r" b="b"/>
                <a:pathLst>
                  <a:path w="50937" h="80787" extrusionOk="0">
                    <a:moveTo>
                      <a:pt x="25468" y="1"/>
                    </a:moveTo>
                    <a:cubicBezTo>
                      <a:pt x="11393" y="1"/>
                      <a:pt x="0" y="11557"/>
                      <a:pt x="220" y="25633"/>
                    </a:cubicBezTo>
                    <a:cubicBezTo>
                      <a:pt x="274" y="26181"/>
                      <a:pt x="685" y="26455"/>
                      <a:pt x="1096" y="26455"/>
                    </a:cubicBezTo>
                    <a:cubicBezTo>
                      <a:pt x="1507" y="26455"/>
                      <a:pt x="1917" y="26181"/>
                      <a:pt x="1972" y="25633"/>
                    </a:cubicBezTo>
                    <a:cubicBezTo>
                      <a:pt x="1753" y="12543"/>
                      <a:pt x="12324" y="1753"/>
                      <a:pt x="25468" y="1753"/>
                    </a:cubicBezTo>
                    <a:cubicBezTo>
                      <a:pt x="38613" y="1753"/>
                      <a:pt x="49184" y="12543"/>
                      <a:pt x="48964" y="25633"/>
                    </a:cubicBezTo>
                    <a:lnTo>
                      <a:pt x="48964" y="79910"/>
                    </a:lnTo>
                    <a:cubicBezTo>
                      <a:pt x="48964" y="80403"/>
                      <a:pt x="49348" y="80787"/>
                      <a:pt x="49841" y="80787"/>
                    </a:cubicBezTo>
                    <a:cubicBezTo>
                      <a:pt x="50334" y="80787"/>
                      <a:pt x="50717" y="80403"/>
                      <a:pt x="50717" y="79910"/>
                    </a:cubicBezTo>
                    <a:lnTo>
                      <a:pt x="50717" y="25633"/>
                    </a:lnTo>
                    <a:cubicBezTo>
                      <a:pt x="50936" y="11557"/>
                      <a:pt x="39544" y="1"/>
                      <a:pt x="25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3546400" y="1782625"/>
                <a:ext cx="472425" cy="162942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65177" extrusionOk="0">
                    <a:moveTo>
                      <a:pt x="9476" y="1"/>
                    </a:moveTo>
                    <a:cubicBezTo>
                      <a:pt x="4218" y="1"/>
                      <a:pt x="1" y="4273"/>
                      <a:pt x="1" y="9476"/>
                    </a:cubicBezTo>
                    <a:lnTo>
                      <a:pt x="1" y="64246"/>
                    </a:lnTo>
                    <a:cubicBezTo>
                      <a:pt x="56" y="64793"/>
                      <a:pt x="480" y="65067"/>
                      <a:pt x="905" y="65067"/>
                    </a:cubicBezTo>
                    <a:cubicBezTo>
                      <a:pt x="1329" y="65067"/>
                      <a:pt x="1753" y="64793"/>
                      <a:pt x="1808" y="64246"/>
                    </a:cubicBezTo>
                    <a:lnTo>
                      <a:pt x="1808" y="9476"/>
                    </a:lnTo>
                    <a:cubicBezTo>
                      <a:pt x="1808" y="5258"/>
                      <a:pt x="5204" y="1808"/>
                      <a:pt x="9476" y="1808"/>
                    </a:cubicBezTo>
                    <a:cubicBezTo>
                      <a:pt x="13693" y="1808"/>
                      <a:pt x="17144" y="5258"/>
                      <a:pt x="17144" y="9476"/>
                    </a:cubicBezTo>
                    <a:lnTo>
                      <a:pt x="17144" y="64246"/>
                    </a:lnTo>
                    <a:cubicBezTo>
                      <a:pt x="17144" y="64739"/>
                      <a:pt x="17527" y="65177"/>
                      <a:pt x="18020" y="65177"/>
                    </a:cubicBezTo>
                    <a:cubicBezTo>
                      <a:pt x="18513" y="65177"/>
                      <a:pt x="18896" y="64739"/>
                      <a:pt x="18896" y="64246"/>
                    </a:cubicBezTo>
                    <a:lnTo>
                      <a:pt x="18896" y="9476"/>
                    </a:lnTo>
                    <a:cubicBezTo>
                      <a:pt x="18896" y="4273"/>
                      <a:pt x="14679" y="1"/>
                      <a:pt x="9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2352425" y="1196575"/>
                <a:ext cx="2282550" cy="3382075"/>
              </a:xfrm>
              <a:custGeom>
                <a:avLst/>
                <a:gdLst/>
                <a:ahLst/>
                <a:cxnLst/>
                <a:rect l="l" t="t" r="r" b="b"/>
                <a:pathLst>
                  <a:path w="91302" h="135283" extrusionOk="0">
                    <a:moveTo>
                      <a:pt x="57345" y="1"/>
                    </a:moveTo>
                    <a:cubicBezTo>
                      <a:pt x="38887" y="1"/>
                      <a:pt x="23771" y="14898"/>
                      <a:pt x="23552" y="33411"/>
                    </a:cubicBezTo>
                    <a:lnTo>
                      <a:pt x="23552" y="58660"/>
                    </a:lnTo>
                    <a:cubicBezTo>
                      <a:pt x="23497" y="58714"/>
                      <a:pt x="23497" y="58824"/>
                      <a:pt x="23552" y="58879"/>
                    </a:cubicBezTo>
                    <a:lnTo>
                      <a:pt x="23552" y="84894"/>
                    </a:lnTo>
                    <a:cubicBezTo>
                      <a:pt x="23552" y="101654"/>
                      <a:pt x="16925" y="117756"/>
                      <a:pt x="5040" y="129532"/>
                    </a:cubicBezTo>
                    <a:cubicBezTo>
                      <a:pt x="3561" y="131011"/>
                      <a:pt x="2027" y="132380"/>
                      <a:pt x="439" y="133695"/>
                    </a:cubicBezTo>
                    <a:cubicBezTo>
                      <a:pt x="56" y="134023"/>
                      <a:pt x="1" y="134571"/>
                      <a:pt x="329" y="134954"/>
                    </a:cubicBezTo>
                    <a:cubicBezTo>
                      <a:pt x="494" y="135173"/>
                      <a:pt x="768" y="135283"/>
                      <a:pt x="987" y="135283"/>
                    </a:cubicBezTo>
                    <a:cubicBezTo>
                      <a:pt x="1206" y="135283"/>
                      <a:pt x="1425" y="135228"/>
                      <a:pt x="1589" y="135064"/>
                    </a:cubicBezTo>
                    <a:cubicBezTo>
                      <a:pt x="3177" y="133749"/>
                      <a:pt x="4766" y="132325"/>
                      <a:pt x="6244" y="130847"/>
                    </a:cubicBezTo>
                    <a:cubicBezTo>
                      <a:pt x="18184" y="118961"/>
                      <a:pt x="25030" y="102969"/>
                      <a:pt x="25304" y="86154"/>
                    </a:cubicBezTo>
                    <a:cubicBezTo>
                      <a:pt x="25304" y="85716"/>
                      <a:pt x="25304" y="85278"/>
                      <a:pt x="25304" y="84840"/>
                    </a:cubicBezTo>
                    <a:lnTo>
                      <a:pt x="25304" y="58824"/>
                    </a:lnTo>
                    <a:cubicBezTo>
                      <a:pt x="25359" y="58769"/>
                      <a:pt x="25304" y="58660"/>
                      <a:pt x="25304" y="58605"/>
                    </a:cubicBezTo>
                    <a:lnTo>
                      <a:pt x="25304" y="33411"/>
                    </a:lnTo>
                    <a:cubicBezTo>
                      <a:pt x="25304" y="15665"/>
                      <a:pt x="39654" y="1315"/>
                      <a:pt x="57399" y="1315"/>
                    </a:cubicBezTo>
                    <a:cubicBezTo>
                      <a:pt x="75145" y="1315"/>
                      <a:pt x="89494" y="15665"/>
                      <a:pt x="89494" y="33411"/>
                    </a:cubicBezTo>
                    <a:lnTo>
                      <a:pt x="89494" y="86209"/>
                    </a:lnTo>
                    <a:cubicBezTo>
                      <a:pt x="89440" y="86839"/>
                      <a:pt x="89905" y="87154"/>
                      <a:pt x="90371" y="87154"/>
                    </a:cubicBezTo>
                    <a:cubicBezTo>
                      <a:pt x="90836" y="87154"/>
                      <a:pt x="91302" y="86839"/>
                      <a:pt x="91247" y="86209"/>
                    </a:cubicBezTo>
                    <a:lnTo>
                      <a:pt x="91247" y="33411"/>
                    </a:lnTo>
                    <a:lnTo>
                      <a:pt x="91192" y="33411"/>
                    </a:lnTo>
                    <a:cubicBezTo>
                      <a:pt x="90918" y="14898"/>
                      <a:pt x="75857" y="1"/>
                      <a:pt x="57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3546400" y="1782625"/>
                <a:ext cx="472425" cy="162942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65177" extrusionOk="0">
                    <a:moveTo>
                      <a:pt x="9476" y="1"/>
                    </a:moveTo>
                    <a:cubicBezTo>
                      <a:pt x="4218" y="1"/>
                      <a:pt x="1" y="4273"/>
                      <a:pt x="1" y="9476"/>
                    </a:cubicBezTo>
                    <a:lnTo>
                      <a:pt x="1" y="64246"/>
                    </a:lnTo>
                    <a:cubicBezTo>
                      <a:pt x="56" y="64793"/>
                      <a:pt x="480" y="65067"/>
                      <a:pt x="905" y="65067"/>
                    </a:cubicBezTo>
                    <a:cubicBezTo>
                      <a:pt x="1329" y="65067"/>
                      <a:pt x="1753" y="64793"/>
                      <a:pt x="1808" y="64246"/>
                    </a:cubicBezTo>
                    <a:lnTo>
                      <a:pt x="1808" y="9476"/>
                    </a:lnTo>
                    <a:cubicBezTo>
                      <a:pt x="1808" y="5258"/>
                      <a:pt x="5204" y="1808"/>
                      <a:pt x="9476" y="1808"/>
                    </a:cubicBezTo>
                    <a:cubicBezTo>
                      <a:pt x="13693" y="1808"/>
                      <a:pt x="17144" y="5258"/>
                      <a:pt x="17144" y="9476"/>
                    </a:cubicBezTo>
                    <a:lnTo>
                      <a:pt x="17144" y="64246"/>
                    </a:lnTo>
                    <a:cubicBezTo>
                      <a:pt x="17144" y="64739"/>
                      <a:pt x="17527" y="65177"/>
                      <a:pt x="18020" y="65177"/>
                    </a:cubicBezTo>
                    <a:cubicBezTo>
                      <a:pt x="18513" y="65177"/>
                      <a:pt x="18896" y="64739"/>
                      <a:pt x="18896" y="64246"/>
                    </a:cubicBezTo>
                    <a:lnTo>
                      <a:pt x="18896" y="9476"/>
                    </a:lnTo>
                    <a:cubicBezTo>
                      <a:pt x="18896" y="4273"/>
                      <a:pt x="14679" y="1"/>
                      <a:pt x="9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3546400" y="1782625"/>
                <a:ext cx="472425" cy="1629425"/>
              </a:xfrm>
              <a:custGeom>
                <a:avLst/>
                <a:gdLst/>
                <a:ahLst/>
                <a:cxnLst/>
                <a:rect l="l" t="t" r="r" b="b"/>
                <a:pathLst>
                  <a:path w="18897" h="65177" extrusionOk="0">
                    <a:moveTo>
                      <a:pt x="9476" y="1"/>
                    </a:moveTo>
                    <a:cubicBezTo>
                      <a:pt x="4218" y="1"/>
                      <a:pt x="1" y="4273"/>
                      <a:pt x="1" y="9476"/>
                    </a:cubicBezTo>
                    <a:lnTo>
                      <a:pt x="1" y="64246"/>
                    </a:lnTo>
                    <a:cubicBezTo>
                      <a:pt x="56" y="64793"/>
                      <a:pt x="480" y="65067"/>
                      <a:pt x="905" y="65067"/>
                    </a:cubicBezTo>
                    <a:cubicBezTo>
                      <a:pt x="1329" y="65067"/>
                      <a:pt x="1753" y="64793"/>
                      <a:pt x="1808" y="64246"/>
                    </a:cubicBezTo>
                    <a:lnTo>
                      <a:pt x="1808" y="9476"/>
                    </a:lnTo>
                    <a:cubicBezTo>
                      <a:pt x="1808" y="5258"/>
                      <a:pt x="5204" y="1808"/>
                      <a:pt x="9476" y="1808"/>
                    </a:cubicBezTo>
                    <a:cubicBezTo>
                      <a:pt x="13693" y="1808"/>
                      <a:pt x="17144" y="5258"/>
                      <a:pt x="17144" y="9476"/>
                    </a:cubicBezTo>
                    <a:lnTo>
                      <a:pt x="17144" y="64246"/>
                    </a:lnTo>
                    <a:cubicBezTo>
                      <a:pt x="17144" y="64739"/>
                      <a:pt x="17527" y="65177"/>
                      <a:pt x="18020" y="65177"/>
                    </a:cubicBezTo>
                    <a:cubicBezTo>
                      <a:pt x="18513" y="65177"/>
                      <a:pt x="18896" y="64739"/>
                      <a:pt x="18896" y="64246"/>
                    </a:cubicBezTo>
                    <a:lnTo>
                      <a:pt x="18896" y="9476"/>
                    </a:lnTo>
                    <a:cubicBezTo>
                      <a:pt x="18896" y="4273"/>
                      <a:pt x="14679" y="1"/>
                      <a:pt x="9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4775975" y="2232425"/>
                <a:ext cx="43850" cy="13042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52169" extrusionOk="0">
                    <a:moveTo>
                      <a:pt x="877" y="1"/>
                    </a:moveTo>
                    <a:cubicBezTo>
                      <a:pt x="439" y="1"/>
                      <a:pt x="1" y="302"/>
                      <a:pt x="1" y="904"/>
                    </a:cubicBezTo>
                    <a:lnTo>
                      <a:pt x="1" y="51293"/>
                    </a:lnTo>
                    <a:cubicBezTo>
                      <a:pt x="1" y="51786"/>
                      <a:pt x="384" y="52169"/>
                      <a:pt x="877" y="52169"/>
                    </a:cubicBezTo>
                    <a:cubicBezTo>
                      <a:pt x="1370" y="52169"/>
                      <a:pt x="1754" y="51786"/>
                      <a:pt x="1754" y="51293"/>
                    </a:cubicBezTo>
                    <a:lnTo>
                      <a:pt x="1754" y="904"/>
                    </a:lnTo>
                    <a:cubicBezTo>
                      <a:pt x="1754" y="302"/>
                      <a:pt x="131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3123775" y="942025"/>
                <a:ext cx="1615275" cy="648925"/>
              </a:xfrm>
              <a:custGeom>
                <a:avLst/>
                <a:gdLst/>
                <a:ahLst/>
                <a:cxnLst/>
                <a:rect l="l" t="t" r="r" b="b"/>
                <a:pathLst>
                  <a:path w="64611" h="25957" extrusionOk="0">
                    <a:moveTo>
                      <a:pt x="26510" y="1"/>
                    </a:moveTo>
                    <a:cubicBezTo>
                      <a:pt x="17548" y="1"/>
                      <a:pt x="8463" y="2908"/>
                      <a:pt x="749" y="9088"/>
                    </a:cubicBezTo>
                    <a:cubicBezTo>
                      <a:pt x="1" y="9660"/>
                      <a:pt x="561" y="10656"/>
                      <a:pt x="1293" y="10656"/>
                    </a:cubicBezTo>
                    <a:cubicBezTo>
                      <a:pt x="1472" y="10656"/>
                      <a:pt x="1661" y="10597"/>
                      <a:pt x="1844" y="10457"/>
                    </a:cubicBezTo>
                    <a:cubicBezTo>
                      <a:pt x="9220" y="4536"/>
                      <a:pt x="17910" y="1750"/>
                      <a:pt x="26484" y="1750"/>
                    </a:cubicBezTo>
                    <a:cubicBezTo>
                      <a:pt x="41466" y="1750"/>
                      <a:pt x="56095" y="10256"/>
                      <a:pt x="62748" y="25409"/>
                    </a:cubicBezTo>
                    <a:cubicBezTo>
                      <a:pt x="62912" y="25738"/>
                      <a:pt x="63241" y="25902"/>
                      <a:pt x="63570" y="25957"/>
                    </a:cubicBezTo>
                    <a:cubicBezTo>
                      <a:pt x="63679" y="25957"/>
                      <a:pt x="63843" y="25902"/>
                      <a:pt x="63953" y="25847"/>
                    </a:cubicBezTo>
                    <a:cubicBezTo>
                      <a:pt x="64391" y="25683"/>
                      <a:pt x="64610" y="25135"/>
                      <a:pt x="64391" y="24697"/>
                    </a:cubicBezTo>
                    <a:cubicBezTo>
                      <a:pt x="57459" y="8881"/>
                      <a:pt x="42173" y="1"/>
                      <a:pt x="26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2753625" y="1951050"/>
                <a:ext cx="46575" cy="1088575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43543" extrusionOk="0">
                    <a:moveTo>
                      <a:pt x="931" y="0"/>
                    </a:moveTo>
                    <a:cubicBezTo>
                      <a:pt x="466" y="0"/>
                      <a:pt x="0" y="329"/>
                      <a:pt x="55" y="986"/>
                    </a:cubicBezTo>
                    <a:lnTo>
                      <a:pt x="55" y="42666"/>
                    </a:lnTo>
                    <a:cubicBezTo>
                      <a:pt x="55" y="43159"/>
                      <a:pt x="438" y="43542"/>
                      <a:pt x="931" y="43542"/>
                    </a:cubicBezTo>
                    <a:cubicBezTo>
                      <a:pt x="1424" y="43542"/>
                      <a:pt x="1808" y="43159"/>
                      <a:pt x="1808" y="42666"/>
                    </a:cubicBezTo>
                    <a:lnTo>
                      <a:pt x="1808" y="986"/>
                    </a:lnTo>
                    <a:cubicBezTo>
                      <a:pt x="1862" y="329"/>
                      <a:pt x="1397" y="0"/>
                      <a:pt x="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2688525" y="477325"/>
                <a:ext cx="2531125" cy="3715200"/>
              </a:xfrm>
              <a:custGeom>
                <a:avLst/>
                <a:gdLst/>
                <a:ahLst/>
                <a:cxnLst/>
                <a:rect l="l" t="t" r="r" b="b"/>
                <a:pathLst>
                  <a:path w="101245" h="148608" extrusionOk="0">
                    <a:moveTo>
                      <a:pt x="43983" y="0"/>
                    </a:moveTo>
                    <a:cubicBezTo>
                      <a:pt x="27622" y="0"/>
                      <a:pt x="11667" y="7019"/>
                      <a:pt x="578" y="19898"/>
                    </a:cubicBezTo>
                    <a:cubicBezTo>
                      <a:pt x="1" y="20599"/>
                      <a:pt x="602" y="21392"/>
                      <a:pt x="1285" y="21392"/>
                    </a:cubicBezTo>
                    <a:cubicBezTo>
                      <a:pt x="1510" y="21392"/>
                      <a:pt x="1744" y="21307"/>
                      <a:pt x="1947" y="21103"/>
                    </a:cubicBezTo>
                    <a:cubicBezTo>
                      <a:pt x="12685" y="8615"/>
                      <a:pt x="28147" y="1792"/>
                      <a:pt x="43998" y="1792"/>
                    </a:cubicBezTo>
                    <a:cubicBezTo>
                      <a:pt x="50462" y="1792"/>
                      <a:pt x="56990" y="2927"/>
                      <a:pt x="63289" y="5275"/>
                    </a:cubicBezTo>
                    <a:cubicBezTo>
                      <a:pt x="85033" y="13326"/>
                      <a:pt x="99437" y="34084"/>
                      <a:pt x="99437" y="57306"/>
                    </a:cubicBezTo>
                    <a:lnTo>
                      <a:pt x="99437" y="147677"/>
                    </a:lnTo>
                    <a:cubicBezTo>
                      <a:pt x="99437" y="148170"/>
                      <a:pt x="99820" y="148608"/>
                      <a:pt x="100313" y="148608"/>
                    </a:cubicBezTo>
                    <a:cubicBezTo>
                      <a:pt x="100806" y="148608"/>
                      <a:pt x="101244" y="148170"/>
                      <a:pt x="101244" y="147677"/>
                    </a:cubicBezTo>
                    <a:lnTo>
                      <a:pt x="101244" y="57306"/>
                    </a:lnTo>
                    <a:cubicBezTo>
                      <a:pt x="101244" y="33372"/>
                      <a:pt x="86347" y="11957"/>
                      <a:pt x="63891" y="3577"/>
                    </a:cubicBezTo>
                    <a:cubicBezTo>
                      <a:pt x="57389" y="1166"/>
                      <a:pt x="50652" y="0"/>
                      <a:pt x="439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2355175" y="1889425"/>
                <a:ext cx="45200" cy="230310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92124" extrusionOk="0">
                    <a:moveTo>
                      <a:pt x="904" y="1"/>
                    </a:moveTo>
                    <a:cubicBezTo>
                      <a:pt x="480" y="1"/>
                      <a:pt x="55" y="274"/>
                      <a:pt x="0" y="822"/>
                    </a:cubicBezTo>
                    <a:lnTo>
                      <a:pt x="0" y="91193"/>
                    </a:lnTo>
                    <a:cubicBezTo>
                      <a:pt x="0" y="91686"/>
                      <a:pt x="438" y="92069"/>
                      <a:pt x="931" y="92124"/>
                    </a:cubicBezTo>
                    <a:cubicBezTo>
                      <a:pt x="1424" y="92124"/>
                      <a:pt x="1808" y="91686"/>
                      <a:pt x="1808" y="91193"/>
                    </a:cubicBezTo>
                    <a:lnTo>
                      <a:pt x="1808" y="822"/>
                    </a:lnTo>
                    <a:cubicBezTo>
                      <a:pt x="1753" y="274"/>
                      <a:pt x="1328" y="1"/>
                      <a:pt x="9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2160750" y="1843225"/>
                <a:ext cx="45200" cy="194265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706" extrusionOk="0">
                    <a:moveTo>
                      <a:pt x="904" y="0"/>
                    </a:moveTo>
                    <a:cubicBezTo>
                      <a:pt x="479" y="0"/>
                      <a:pt x="55" y="288"/>
                      <a:pt x="0" y="863"/>
                    </a:cubicBezTo>
                    <a:lnTo>
                      <a:pt x="0" y="76829"/>
                    </a:lnTo>
                    <a:cubicBezTo>
                      <a:pt x="0" y="77322"/>
                      <a:pt x="383" y="77705"/>
                      <a:pt x="931" y="77705"/>
                    </a:cubicBezTo>
                    <a:cubicBezTo>
                      <a:pt x="1369" y="77705"/>
                      <a:pt x="1807" y="77322"/>
                      <a:pt x="1807" y="76829"/>
                    </a:cubicBezTo>
                    <a:lnTo>
                      <a:pt x="1807" y="863"/>
                    </a:lnTo>
                    <a:cubicBezTo>
                      <a:pt x="1753" y="288"/>
                      <a:pt x="1328" y="0"/>
                      <a:pt x="9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2531800" y="237575"/>
                <a:ext cx="2238125" cy="619475"/>
              </a:xfrm>
              <a:custGeom>
                <a:avLst/>
                <a:gdLst/>
                <a:ahLst/>
                <a:cxnLst/>
                <a:rect l="l" t="t" r="r" b="b"/>
                <a:pathLst>
                  <a:path w="89525" h="24779" extrusionOk="0">
                    <a:moveTo>
                      <a:pt x="50205" y="0"/>
                    </a:moveTo>
                    <a:cubicBezTo>
                      <a:pt x="31571" y="0"/>
                      <a:pt x="13128" y="7985"/>
                      <a:pt x="329" y="23299"/>
                    </a:cubicBezTo>
                    <a:cubicBezTo>
                      <a:pt x="1" y="23683"/>
                      <a:pt x="55" y="24285"/>
                      <a:pt x="439" y="24559"/>
                    </a:cubicBezTo>
                    <a:cubicBezTo>
                      <a:pt x="603" y="24723"/>
                      <a:pt x="822" y="24778"/>
                      <a:pt x="1041" y="24778"/>
                    </a:cubicBezTo>
                    <a:cubicBezTo>
                      <a:pt x="1260" y="24778"/>
                      <a:pt x="1534" y="24668"/>
                      <a:pt x="1698" y="24504"/>
                    </a:cubicBezTo>
                    <a:cubicBezTo>
                      <a:pt x="14191" y="9590"/>
                      <a:pt x="32153" y="1815"/>
                      <a:pt x="50288" y="1815"/>
                    </a:cubicBezTo>
                    <a:cubicBezTo>
                      <a:pt x="63320" y="1815"/>
                      <a:pt x="76442" y="5830"/>
                      <a:pt x="87687" y="14098"/>
                    </a:cubicBezTo>
                    <a:cubicBezTo>
                      <a:pt x="87865" y="14234"/>
                      <a:pt x="88048" y="14292"/>
                      <a:pt x="88223" y="14292"/>
                    </a:cubicBezTo>
                    <a:cubicBezTo>
                      <a:pt x="88960" y="14292"/>
                      <a:pt x="89525" y="13250"/>
                      <a:pt x="88727" y="12674"/>
                    </a:cubicBezTo>
                    <a:cubicBezTo>
                      <a:pt x="77147" y="4143"/>
                      <a:pt x="63626" y="0"/>
                      <a:pt x="50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4704025" y="549550"/>
                <a:ext cx="24177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8137" extrusionOk="0">
                    <a:moveTo>
                      <a:pt x="1303" y="1"/>
                    </a:moveTo>
                    <a:cubicBezTo>
                      <a:pt x="565" y="1"/>
                      <a:pt x="0" y="1043"/>
                      <a:pt x="798" y="1619"/>
                    </a:cubicBezTo>
                    <a:cubicBezTo>
                      <a:pt x="3372" y="3536"/>
                      <a:pt x="5782" y="5617"/>
                      <a:pt x="8082" y="7863"/>
                    </a:cubicBezTo>
                    <a:cubicBezTo>
                      <a:pt x="8246" y="8027"/>
                      <a:pt x="8465" y="8137"/>
                      <a:pt x="8685" y="8137"/>
                    </a:cubicBezTo>
                    <a:cubicBezTo>
                      <a:pt x="8958" y="8137"/>
                      <a:pt x="9177" y="8027"/>
                      <a:pt x="9342" y="7863"/>
                    </a:cubicBezTo>
                    <a:cubicBezTo>
                      <a:pt x="9670" y="7534"/>
                      <a:pt x="9670" y="6932"/>
                      <a:pt x="9342" y="6603"/>
                    </a:cubicBezTo>
                    <a:cubicBezTo>
                      <a:pt x="6987" y="4303"/>
                      <a:pt x="4522" y="2112"/>
                      <a:pt x="1838" y="195"/>
                    </a:cubicBezTo>
                    <a:cubicBezTo>
                      <a:pt x="1661" y="59"/>
                      <a:pt x="1477" y="1"/>
                      <a:pt x="13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5171700" y="1077775"/>
                <a:ext cx="242375" cy="1574350"/>
              </a:xfrm>
              <a:custGeom>
                <a:avLst/>
                <a:gdLst/>
                <a:ahLst/>
                <a:cxnLst/>
                <a:rect l="l" t="t" r="r" b="b"/>
                <a:pathLst>
                  <a:path w="9695" h="62974" extrusionOk="0">
                    <a:moveTo>
                      <a:pt x="1014" y="1"/>
                    </a:moveTo>
                    <a:cubicBezTo>
                      <a:pt x="874" y="1"/>
                      <a:pt x="734" y="32"/>
                      <a:pt x="603" y="98"/>
                    </a:cubicBezTo>
                    <a:cubicBezTo>
                      <a:pt x="165" y="371"/>
                      <a:pt x="0" y="864"/>
                      <a:pt x="274" y="1357"/>
                    </a:cubicBezTo>
                    <a:cubicBezTo>
                      <a:pt x="5258" y="10559"/>
                      <a:pt x="7887" y="20910"/>
                      <a:pt x="7887" y="31481"/>
                    </a:cubicBezTo>
                    <a:lnTo>
                      <a:pt x="7887" y="62042"/>
                    </a:lnTo>
                    <a:cubicBezTo>
                      <a:pt x="7887" y="62535"/>
                      <a:pt x="8271" y="62974"/>
                      <a:pt x="8818" y="62974"/>
                    </a:cubicBezTo>
                    <a:cubicBezTo>
                      <a:pt x="9311" y="62974"/>
                      <a:pt x="9695" y="62535"/>
                      <a:pt x="9695" y="61988"/>
                    </a:cubicBezTo>
                    <a:lnTo>
                      <a:pt x="9695" y="31481"/>
                    </a:lnTo>
                    <a:cubicBezTo>
                      <a:pt x="9695" y="20636"/>
                      <a:pt x="7011" y="10011"/>
                      <a:pt x="1863" y="481"/>
                    </a:cubicBezTo>
                    <a:cubicBezTo>
                      <a:pt x="1670" y="174"/>
                      <a:pt x="1344" y="1"/>
                      <a:pt x="10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5168950" y="3860950"/>
                <a:ext cx="244500" cy="719075"/>
              </a:xfrm>
              <a:custGeom>
                <a:avLst/>
                <a:gdLst/>
                <a:ahLst/>
                <a:cxnLst/>
                <a:rect l="l" t="t" r="r" b="b"/>
                <a:pathLst>
                  <a:path w="9780" h="28763" extrusionOk="0">
                    <a:moveTo>
                      <a:pt x="8808" y="1"/>
                    </a:moveTo>
                    <a:cubicBezTo>
                      <a:pt x="8350" y="1"/>
                      <a:pt x="7888" y="303"/>
                      <a:pt x="7888" y="940"/>
                    </a:cubicBezTo>
                    <a:cubicBezTo>
                      <a:pt x="7395" y="10196"/>
                      <a:pt x="4821" y="19287"/>
                      <a:pt x="329" y="27448"/>
                    </a:cubicBezTo>
                    <a:cubicBezTo>
                      <a:pt x="1" y="28051"/>
                      <a:pt x="439" y="28763"/>
                      <a:pt x="1096" y="28763"/>
                    </a:cubicBezTo>
                    <a:cubicBezTo>
                      <a:pt x="1425" y="28763"/>
                      <a:pt x="1753" y="28598"/>
                      <a:pt x="1918" y="28325"/>
                    </a:cubicBezTo>
                    <a:cubicBezTo>
                      <a:pt x="6518" y="19890"/>
                      <a:pt x="9147" y="10579"/>
                      <a:pt x="9695" y="994"/>
                    </a:cubicBezTo>
                    <a:cubicBezTo>
                      <a:pt x="9780" y="344"/>
                      <a:pt x="9296" y="1"/>
                      <a:pt x="88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3215550" y="5085250"/>
                <a:ext cx="1519175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60767" h="13310" extrusionOk="0">
                    <a:moveTo>
                      <a:pt x="59424" y="0"/>
                    </a:moveTo>
                    <a:cubicBezTo>
                      <a:pt x="59260" y="0"/>
                      <a:pt x="59085" y="50"/>
                      <a:pt x="58913" y="165"/>
                    </a:cubicBezTo>
                    <a:cubicBezTo>
                      <a:pt x="48999" y="7121"/>
                      <a:pt x="37224" y="11064"/>
                      <a:pt x="25120" y="11448"/>
                    </a:cubicBezTo>
                    <a:cubicBezTo>
                      <a:pt x="24263" y="11484"/>
                      <a:pt x="23405" y="11503"/>
                      <a:pt x="22549" y="11503"/>
                    </a:cubicBezTo>
                    <a:cubicBezTo>
                      <a:pt x="15743" y="11503"/>
                      <a:pt x="8976" y="10351"/>
                      <a:pt x="2555" y="8162"/>
                    </a:cubicBezTo>
                    <a:lnTo>
                      <a:pt x="1569" y="7888"/>
                    </a:lnTo>
                    <a:cubicBezTo>
                      <a:pt x="1446" y="7838"/>
                      <a:pt x="1328" y="7816"/>
                      <a:pt x="1219" y="7816"/>
                    </a:cubicBezTo>
                    <a:cubicBezTo>
                      <a:pt x="360" y="7816"/>
                      <a:pt x="1" y="9197"/>
                      <a:pt x="1021" y="9586"/>
                    </a:cubicBezTo>
                    <a:lnTo>
                      <a:pt x="1952" y="9914"/>
                    </a:lnTo>
                    <a:cubicBezTo>
                      <a:pt x="5512" y="11119"/>
                      <a:pt x="9182" y="11995"/>
                      <a:pt x="12906" y="12543"/>
                    </a:cubicBezTo>
                    <a:cubicBezTo>
                      <a:pt x="16192" y="13036"/>
                      <a:pt x="19533" y="13310"/>
                      <a:pt x="22874" y="13310"/>
                    </a:cubicBezTo>
                    <a:cubicBezTo>
                      <a:pt x="23696" y="13310"/>
                      <a:pt x="24463" y="13310"/>
                      <a:pt x="25175" y="13255"/>
                    </a:cubicBezTo>
                    <a:cubicBezTo>
                      <a:pt x="37662" y="12817"/>
                      <a:pt x="49711" y="8819"/>
                      <a:pt x="59953" y="1644"/>
                    </a:cubicBezTo>
                    <a:cubicBezTo>
                      <a:pt x="60767" y="1102"/>
                      <a:pt x="60201" y="0"/>
                      <a:pt x="59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2160750" y="3119350"/>
                <a:ext cx="71225" cy="96637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8655" extrusionOk="0">
                    <a:moveTo>
                      <a:pt x="904" y="1"/>
                    </a:moveTo>
                    <a:cubicBezTo>
                      <a:pt x="479" y="1"/>
                      <a:pt x="55" y="288"/>
                      <a:pt x="0" y="863"/>
                    </a:cubicBezTo>
                    <a:lnTo>
                      <a:pt x="0" y="26879"/>
                    </a:lnTo>
                    <a:cubicBezTo>
                      <a:pt x="0" y="30604"/>
                      <a:pt x="329" y="34273"/>
                      <a:pt x="931" y="37943"/>
                    </a:cubicBezTo>
                    <a:cubicBezTo>
                      <a:pt x="986" y="38381"/>
                      <a:pt x="1369" y="38655"/>
                      <a:pt x="1807" y="38655"/>
                    </a:cubicBezTo>
                    <a:lnTo>
                      <a:pt x="2026" y="38655"/>
                    </a:lnTo>
                    <a:cubicBezTo>
                      <a:pt x="2519" y="38600"/>
                      <a:pt x="2848" y="38107"/>
                      <a:pt x="2738" y="37614"/>
                    </a:cubicBezTo>
                    <a:cubicBezTo>
                      <a:pt x="2136" y="34054"/>
                      <a:pt x="1807" y="30494"/>
                      <a:pt x="1807" y="26879"/>
                    </a:cubicBezTo>
                    <a:lnTo>
                      <a:pt x="1807" y="863"/>
                    </a:lnTo>
                    <a:cubicBezTo>
                      <a:pt x="1753" y="288"/>
                      <a:pt x="1328" y="1"/>
                      <a:pt x="9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3034325" y="3862850"/>
                <a:ext cx="776375" cy="1384000"/>
              </a:xfrm>
              <a:custGeom>
                <a:avLst/>
                <a:gdLst/>
                <a:ahLst/>
                <a:cxnLst/>
                <a:rect l="l" t="t" r="r" b="b"/>
                <a:pathLst>
                  <a:path w="31055" h="55360" extrusionOk="0">
                    <a:moveTo>
                      <a:pt x="30123" y="1"/>
                    </a:moveTo>
                    <a:cubicBezTo>
                      <a:pt x="29699" y="1"/>
                      <a:pt x="29274" y="288"/>
                      <a:pt x="29247" y="864"/>
                    </a:cubicBezTo>
                    <a:cubicBezTo>
                      <a:pt x="29247" y="17623"/>
                      <a:pt x="22620" y="33726"/>
                      <a:pt x="10680" y="45611"/>
                    </a:cubicBezTo>
                    <a:cubicBezTo>
                      <a:pt x="7668" y="48623"/>
                      <a:pt x="4327" y="51361"/>
                      <a:pt x="767" y="53717"/>
                    </a:cubicBezTo>
                    <a:cubicBezTo>
                      <a:pt x="0" y="54209"/>
                      <a:pt x="329" y="55360"/>
                      <a:pt x="1260" y="55360"/>
                    </a:cubicBezTo>
                    <a:cubicBezTo>
                      <a:pt x="1424" y="55360"/>
                      <a:pt x="1588" y="55305"/>
                      <a:pt x="1753" y="55195"/>
                    </a:cubicBezTo>
                    <a:cubicBezTo>
                      <a:pt x="5422" y="52785"/>
                      <a:pt x="8818" y="49937"/>
                      <a:pt x="11940" y="46870"/>
                    </a:cubicBezTo>
                    <a:cubicBezTo>
                      <a:pt x="24208" y="34657"/>
                      <a:pt x="31054" y="18116"/>
                      <a:pt x="31000" y="864"/>
                    </a:cubicBezTo>
                    <a:cubicBezTo>
                      <a:pt x="30972" y="288"/>
                      <a:pt x="30548" y="1"/>
                      <a:pt x="301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3034325" y="3212475"/>
                <a:ext cx="776375" cy="2034375"/>
              </a:xfrm>
              <a:custGeom>
                <a:avLst/>
                <a:gdLst/>
                <a:ahLst/>
                <a:cxnLst/>
                <a:rect l="l" t="t" r="r" b="b"/>
                <a:pathLst>
                  <a:path w="31055" h="81375" extrusionOk="0">
                    <a:moveTo>
                      <a:pt x="30123" y="0"/>
                    </a:moveTo>
                    <a:cubicBezTo>
                      <a:pt x="29699" y="0"/>
                      <a:pt x="29274" y="288"/>
                      <a:pt x="29247" y="863"/>
                    </a:cubicBezTo>
                    <a:lnTo>
                      <a:pt x="29247" y="26879"/>
                    </a:lnTo>
                    <a:cubicBezTo>
                      <a:pt x="29247" y="43638"/>
                      <a:pt x="22620" y="59741"/>
                      <a:pt x="10680" y="71626"/>
                    </a:cubicBezTo>
                    <a:cubicBezTo>
                      <a:pt x="7668" y="74638"/>
                      <a:pt x="4327" y="77376"/>
                      <a:pt x="767" y="79732"/>
                    </a:cubicBezTo>
                    <a:cubicBezTo>
                      <a:pt x="0" y="80224"/>
                      <a:pt x="329" y="81375"/>
                      <a:pt x="1260" y="81375"/>
                    </a:cubicBezTo>
                    <a:cubicBezTo>
                      <a:pt x="1424" y="81375"/>
                      <a:pt x="1588" y="81320"/>
                      <a:pt x="1753" y="81210"/>
                    </a:cubicBezTo>
                    <a:cubicBezTo>
                      <a:pt x="5422" y="78800"/>
                      <a:pt x="8818" y="75952"/>
                      <a:pt x="11940" y="72885"/>
                    </a:cubicBezTo>
                    <a:cubicBezTo>
                      <a:pt x="24208" y="60672"/>
                      <a:pt x="31054" y="44131"/>
                      <a:pt x="31000" y="26879"/>
                    </a:cubicBezTo>
                    <a:lnTo>
                      <a:pt x="31000" y="863"/>
                    </a:lnTo>
                    <a:cubicBezTo>
                      <a:pt x="30972" y="288"/>
                      <a:pt x="30548" y="0"/>
                      <a:pt x="30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3220525" y="3945025"/>
                <a:ext cx="780500" cy="1389450"/>
              </a:xfrm>
              <a:custGeom>
                <a:avLst/>
                <a:gdLst/>
                <a:ahLst/>
                <a:cxnLst/>
                <a:rect l="l" t="t" r="r" b="b"/>
                <a:pathLst>
                  <a:path w="31220" h="55578" extrusionOk="0">
                    <a:moveTo>
                      <a:pt x="30261" y="0"/>
                    </a:moveTo>
                    <a:cubicBezTo>
                      <a:pt x="29836" y="0"/>
                      <a:pt x="29412" y="288"/>
                      <a:pt x="29357" y="863"/>
                    </a:cubicBezTo>
                    <a:cubicBezTo>
                      <a:pt x="29412" y="17622"/>
                      <a:pt x="22730" y="33725"/>
                      <a:pt x="10845" y="45555"/>
                    </a:cubicBezTo>
                    <a:cubicBezTo>
                      <a:pt x="7668" y="48677"/>
                      <a:pt x="4273" y="51470"/>
                      <a:pt x="548" y="53880"/>
                    </a:cubicBezTo>
                    <a:cubicBezTo>
                      <a:pt x="110" y="54154"/>
                      <a:pt x="1" y="54756"/>
                      <a:pt x="275" y="55140"/>
                    </a:cubicBezTo>
                    <a:cubicBezTo>
                      <a:pt x="439" y="55414"/>
                      <a:pt x="713" y="55578"/>
                      <a:pt x="1041" y="55578"/>
                    </a:cubicBezTo>
                    <a:cubicBezTo>
                      <a:pt x="1206" y="55578"/>
                      <a:pt x="1370" y="55523"/>
                      <a:pt x="1534" y="55414"/>
                    </a:cubicBezTo>
                    <a:cubicBezTo>
                      <a:pt x="5313" y="52949"/>
                      <a:pt x="8873" y="50046"/>
                      <a:pt x="12105" y="46869"/>
                    </a:cubicBezTo>
                    <a:cubicBezTo>
                      <a:pt x="24318" y="34656"/>
                      <a:pt x="31219" y="18115"/>
                      <a:pt x="31165" y="863"/>
                    </a:cubicBezTo>
                    <a:cubicBezTo>
                      <a:pt x="31110" y="288"/>
                      <a:pt x="30685" y="0"/>
                      <a:pt x="30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3918850" y="3310700"/>
                <a:ext cx="293025" cy="1655450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66218" extrusionOk="0">
                    <a:moveTo>
                      <a:pt x="10845" y="1"/>
                    </a:moveTo>
                    <a:cubicBezTo>
                      <a:pt x="10420" y="1"/>
                      <a:pt x="9996" y="275"/>
                      <a:pt x="9968" y="822"/>
                    </a:cubicBezTo>
                    <a:lnTo>
                      <a:pt x="9968" y="26893"/>
                    </a:lnTo>
                    <a:cubicBezTo>
                      <a:pt x="9968" y="42283"/>
                      <a:pt x="6846" y="54333"/>
                      <a:pt x="219" y="64849"/>
                    </a:cubicBezTo>
                    <a:cubicBezTo>
                      <a:pt x="0" y="65232"/>
                      <a:pt x="110" y="65780"/>
                      <a:pt x="548" y="66053"/>
                    </a:cubicBezTo>
                    <a:cubicBezTo>
                      <a:pt x="657" y="66163"/>
                      <a:pt x="822" y="66218"/>
                      <a:pt x="986" y="66218"/>
                    </a:cubicBezTo>
                    <a:cubicBezTo>
                      <a:pt x="1315" y="66218"/>
                      <a:pt x="1589" y="66053"/>
                      <a:pt x="1753" y="65780"/>
                    </a:cubicBezTo>
                    <a:cubicBezTo>
                      <a:pt x="8599" y="54990"/>
                      <a:pt x="11721" y="42612"/>
                      <a:pt x="11721" y="26893"/>
                    </a:cubicBezTo>
                    <a:lnTo>
                      <a:pt x="11721" y="822"/>
                    </a:lnTo>
                    <a:cubicBezTo>
                      <a:pt x="11694" y="275"/>
                      <a:pt x="11269" y="1"/>
                      <a:pt x="10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3816150" y="3513350"/>
                <a:ext cx="603850" cy="1903300"/>
              </a:xfrm>
              <a:custGeom>
                <a:avLst/>
                <a:gdLst/>
                <a:ahLst/>
                <a:cxnLst/>
                <a:rect l="l" t="t" r="r" b="b"/>
                <a:pathLst>
                  <a:path w="24154" h="76132" extrusionOk="0">
                    <a:moveTo>
                      <a:pt x="23195" y="1"/>
                    </a:moveTo>
                    <a:cubicBezTo>
                      <a:pt x="22771" y="1"/>
                      <a:pt x="22346" y="275"/>
                      <a:pt x="22292" y="822"/>
                    </a:cubicBezTo>
                    <a:lnTo>
                      <a:pt x="22292" y="26893"/>
                    </a:lnTo>
                    <a:cubicBezTo>
                      <a:pt x="22346" y="43653"/>
                      <a:pt x="15665" y="59755"/>
                      <a:pt x="3780" y="71585"/>
                    </a:cubicBezTo>
                    <a:cubicBezTo>
                      <a:pt x="2739" y="72626"/>
                      <a:pt x="1698" y="73612"/>
                      <a:pt x="603" y="74543"/>
                    </a:cubicBezTo>
                    <a:cubicBezTo>
                      <a:pt x="0" y="75090"/>
                      <a:pt x="384" y="76131"/>
                      <a:pt x="1205" y="76131"/>
                    </a:cubicBezTo>
                    <a:cubicBezTo>
                      <a:pt x="1424" y="76131"/>
                      <a:pt x="1644" y="76076"/>
                      <a:pt x="1808" y="75912"/>
                    </a:cubicBezTo>
                    <a:cubicBezTo>
                      <a:pt x="2903" y="74926"/>
                      <a:pt x="3999" y="73940"/>
                      <a:pt x="5039" y="72900"/>
                    </a:cubicBezTo>
                    <a:cubicBezTo>
                      <a:pt x="17308" y="60686"/>
                      <a:pt x="24154" y="44145"/>
                      <a:pt x="24099" y="26893"/>
                    </a:cubicBezTo>
                    <a:lnTo>
                      <a:pt x="24099" y="822"/>
                    </a:lnTo>
                    <a:cubicBezTo>
                      <a:pt x="24044" y="275"/>
                      <a:pt x="23620" y="1"/>
                      <a:pt x="231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4233775" y="3651650"/>
                <a:ext cx="399825" cy="1695150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67806" extrusionOk="0">
                    <a:moveTo>
                      <a:pt x="15089" y="1"/>
                    </a:moveTo>
                    <a:cubicBezTo>
                      <a:pt x="14665" y="1"/>
                      <a:pt x="14240" y="274"/>
                      <a:pt x="14186" y="822"/>
                    </a:cubicBezTo>
                    <a:lnTo>
                      <a:pt x="14186" y="26838"/>
                    </a:lnTo>
                    <a:cubicBezTo>
                      <a:pt x="14186" y="41188"/>
                      <a:pt x="9311" y="55154"/>
                      <a:pt x="329" y="66382"/>
                    </a:cubicBezTo>
                    <a:cubicBezTo>
                      <a:pt x="0" y="66765"/>
                      <a:pt x="110" y="67313"/>
                      <a:pt x="493" y="67642"/>
                    </a:cubicBezTo>
                    <a:cubicBezTo>
                      <a:pt x="657" y="67751"/>
                      <a:pt x="822" y="67806"/>
                      <a:pt x="1041" y="67806"/>
                    </a:cubicBezTo>
                    <a:cubicBezTo>
                      <a:pt x="1315" y="67806"/>
                      <a:pt x="1589" y="67696"/>
                      <a:pt x="1753" y="67477"/>
                    </a:cubicBezTo>
                    <a:cubicBezTo>
                      <a:pt x="10954" y="55921"/>
                      <a:pt x="15993" y="41626"/>
                      <a:pt x="15993" y="26838"/>
                    </a:cubicBezTo>
                    <a:lnTo>
                      <a:pt x="15993" y="822"/>
                    </a:lnTo>
                    <a:cubicBezTo>
                      <a:pt x="15938" y="274"/>
                      <a:pt x="15514" y="1"/>
                      <a:pt x="15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4686975" y="3624275"/>
                <a:ext cx="134225" cy="150620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60248" extrusionOk="0">
                    <a:moveTo>
                      <a:pt x="4444" y="0"/>
                    </a:moveTo>
                    <a:cubicBezTo>
                      <a:pt x="4013" y="0"/>
                      <a:pt x="3588" y="274"/>
                      <a:pt x="3561" y="822"/>
                    </a:cubicBezTo>
                    <a:lnTo>
                      <a:pt x="3561" y="38668"/>
                    </a:lnTo>
                    <a:cubicBezTo>
                      <a:pt x="3561" y="45624"/>
                      <a:pt x="2411" y="52525"/>
                      <a:pt x="165" y="59097"/>
                    </a:cubicBezTo>
                    <a:cubicBezTo>
                      <a:pt x="1" y="59535"/>
                      <a:pt x="275" y="60083"/>
                      <a:pt x="768" y="60247"/>
                    </a:cubicBezTo>
                    <a:lnTo>
                      <a:pt x="1042" y="60247"/>
                    </a:lnTo>
                    <a:cubicBezTo>
                      <a:pt x="1425" y="60247"/>
                      <a:pt x="1754" y="60028"/>
                      <a:pt x="1863" y="59699"/>
                    </a:cubicBezTo>
                    <a:cubicBezTo>
                      <a:pt x="4163" y="52908"/>
                      <a:pt x="5368" y="45788"/>
                      <a:pt x="5368" y="38668"/>
                    </a:cubicBezTo>
                    <a:lnTo>
                      <a:pt x="5368" y="822"/>
                    </a:lnTo>
                    <a:cubicBezTo>
                      <a:pt x="5314" y="274"/>
                      <a:pt x="4875" y="0"/>
                      <a:pt x="4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2574250" y="706400"/>
                <a:ext cx="2427675" cy="4213200"/>
              </a:xfrm>
              <a:custGeom>
                <a:avLst/>
                <a:gdLst/>
                <a:ahLst/>
                <a:cxnLst/>
                <a:rect l="l" t="t" r="r" b="b"/>
                <a:pathLst>
                  <a:path w="97107" h="168528" extrusionOk="0">
                    <a:moveTo>
                      <a:pt x="48526" y="0"/>
                    </a:moveTo>
                    <a:cubicBezTo>
                      <a:pt x="21744" y="0"/>
                      <a:pt x="0" y="21744"/>
                      <a:pt x="0" y="48581"/>
                    </a:cubicBezTo>
                    <a:lnTo>
                      <a:pt x="0" y="124931"/>
                    </a:lnTo>
                    <a:cubicBezTo>
                      <a:pt x="0" y="125533"/>
                      <a:pt x="452" y="125834"/>
                      <a:pt x="904" y="125834"/>
                    </a:cubicBezTo>
                    <a:cubicBezTo>
                      <a:pt x="1356" y="125834"/>
                      <a:pt x="1808" y="125533"/>
                      <a:pt x="1808" y="124931"/>
                    </a:cubicBezTo>
                    <a:lnTo>
                      <a:pt x="1808" y="48581"/>
                    </a:lnTo>
                    <a:cubicBezTo>
                      <a:pt x="1808" y="22730"/>
                      <a:pt x="22730" y="1808"/>
                      <a:pt x="48526" y="1808"/>
                    </a:cubicBezTo>
                    <a:cubicBezTo>
                      <a:pt x="74378" y="1808"/>
                      <a:pt x="95300" y="22730"/>
                      <a:pt x="95300" y="48581"/>
                    </a:cubicBezTo>
                    <a:lnTo>
                      <a:pt x="95300" y="155383"/>
                    </a:lnTo>
                    <a:cubicBezTo>
                      <a:pt x="95300" y="159436"/>
                      <a:pt x="94916" y="163489"/>
                      <a:pt x="94149" y="167487"/>
                    </a:cubicBezTo>
                    <a:cubicBezTo>
                      <a:pt x="94040" y="167980"/>
                      <a:pt x="94368" y="168418"/>
                      <a:pt x="94807" y="168528"/>
                    </a:cubicBezTo>
                    <a:lnTo>
                      <a:pt x="94971" y="168528"/>
                    </a:lnTo>
                    <a:cubicBezTo>
                      <a:pt x="95464" y="168528"/>
                      <a:pt x="95847" y="168254"/>
                      <a:pt x="95902" y="167816"/>
                    </a:cubicBezTo>
                    <a:cubicBezTo>
                      <a:pt x="96724" y="163708"/>
                      <a:pt x="97107" y="159545"/>
                      <a:pt x="97107" y="155383"/>
                    </a:cubicBezTo>
                    <a:lnTo>
                      <a:pt x="97107" y="48581"/>
                    </a:lnTo>
                    <a:cubicBezTo>
                      <a:pt x="97107" y="21744"/>
                      <a:pt x="75363" y="0"/>
                      <a:pt x="48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812500" y="4858700"/>
                <a:ext cx="317500" cy="2526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10104" extrusionOk="0">
                    <a:moveTo>
                      <a:pt x="11427" y="0"/>
                    </a:moveTo>
                    <a:cubicBezTo>
                      <a:pt x="11231" y="0"/>
                      <a:pt x="11028" y="73"/>
                      <a:pt x="10845" y="245"/>
                    </a:cubicBezTo>
                    <a:cubicBezTo>
                      <a:pt x="7778" y="3312"/>
                      <a:pt x="4437" y="6050"/>
                      <a:pt x="822" y="8406"/>
                    </a:cubicBezTo>
                    <a:cubicBezTo>
                      <a:pt x="0" y="8844"/>
                      <a:pt x="329" y="10103"/>
                      <a:pt x="1260" y="10103"/>
                    </a:cubicBezTo>
                    <a:cubicBezTo>
                      <a:pt x="1424" y="10103"/>
                      <a:pt x="1589" y="10049"/>
                      <a:pt x="1753" y="9939"/>
                    </a:cubicBezTo>
                    <a:cubicBezTo>
                      <a:pt x="5477" y="7529"/>
                      <a:pt x="8928" y="4681"/>
                      <a:pt x="12104" y="1559"/>
                    </a:cubicBezTo>
                    <a:cubicBezTo>
                      <a:pt x="12700" y="879"/>
                      <a:pt x="12107" y="0"/>
                      <a:pt x="114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3534075" y="3075550"/>
                <a:ext cx="57550" cy="886950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35478" extrusionOk="0">
                    <a:moveTo>
                      <a:pt x="1425" y="0"/>
                    </a:moveTo>
                    <a:cubicBezTo>
                      <a:pt x="1000" y="0"/>
                      <a:pt x="576" y="288"/>
                      <a:pt x="549" y="863"/>
                    </a:cubicBezTo>
                    <a:lnTo>
                      <a:pt x="549" y="26879"/>
                    </a:lnTo>
                    <a:cubicBezTo>
                      <a:pt x="494" y="29398"/>
                      <a:pt x="330" y="31917"/>
                      <a:pt x="56" y="34492"/>
                    </a:cubicBezTo>
                    <a:cubicBezTo>
                      <a:pt x="1" y="34930"/>
                      <a:pt x="330" y="35423"/>
                      <a:pt x="822" y="35477"/>
                    </a:cubicBezTo>
                    <a:lnTo>
                      <a:pt x="932" y="35477"/>
                    </a:lnTo>
                    <a:cubicBezTo>
                      <a:pt x="1425" y="35477"/>
                      <a:pt x="1808" y="35149"/>
                      <a:pt x="1863" y="34656"/>
                    </a:cubicBezTo>
                    <a:cubicBezTo>
                      <a:pt x="2192" y="32082"/>
                      <a:pt x="2301" y="29453"/>
                      <a:pt x="2301" y="26879"/>
                    </a:cubicBezTo>
                    <a:lnTo>
                      <a:pt x="2301" y="863"/>
                    </a:lnTo>
                    <a:cubicBezTo>
                      <a:pt x="2274" y="288"/>
                      <a:pt x="1849" y="0"/>
                      <a:pt x="14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2639975" y="2951975"/>
                <a:ext cx="746250" cy="2014175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80567" extrusionOk="0">
                    <a:moveTo>
                      <a:pt x="28926" y="0"/>
                    </a:moveTo>
                    <a:cubicBezTo>
                      <a:pt x="28494" y="0"/>
                      <a:pt x="28070" y="274"/>
                      <a:pt x="28042" y="822"/>
                    </a:cubicBezTo>
                    <a:lnTo>
                      <a:pt x="28042" y="26892"/>
                    </a:lnTo>
                    <a:cubicBezTo>
                      <a:pt x="28042" y="43652"/>
                      <a:pt x="21415" y="59754"/>
                      <a:pt x="9476" y="71585"/>
                    </a:cubicBezTo>
                    <a:cubicBezTo>
                      <a:pt x="6792" y="74268"/>
                      <a:pt x="3834" y="76733"/>
                      <a:pt x="712" y="78924"/>
                    </a:cubicBezTo>
                    <a:cubicBezTo>
                      <a:pt x="0" y="79417"/>
                      <a:pt x="329" y="80567"/>
                      <a:pt x="1260" y="80567"/>
                    </a:cubicBezTo>
                    <a:cubicBezTo>
                      <a:pt x="1424" y="80567"/>
                      <a:pt x="1589" y="80512"/>
                      <a:pt x="1753" y="80402"/>
                    </a:cubicBezTo>
                    <a:cubicBezTo>
                      <a:pt x="4984" y="78157"/>
                      <a:pt x="7997" y="75638"/>
                      <a:pt x="10790" y="72899"/>
                    </a:cubicBezTo>
                    <a:cubicBezTo>
                      <a:pt x="23004" y="60685"/>
                      <a:pt x="29850" y="44145"/>
                      <a:pt x="29850" y="26892"/>
                    </a:cubicBezTo>
                    <a:lnTo>
                      <a:pt x="29850" y="822"/>
                    </a:lnTo>
                    <a:cubicBezTo>
                      <a:pt x="29795" y="274"/>
                      <a:pt x="29357" y="0"/>
                      <a:pt x="28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2479775" y="3406550"/>
                <a:ext cx="722975" cy="1377500"/>
              </a:xfrm>
              <a:custGeom>
                <a:avLst/>
                <a:gdLst/>
                <a:ahLst/>
                <a:cxnLst/>
                <a:rect l="l" t="t" r="r" b="b"/>
                <a:pathLst>
                  <a:path w="28919" h="55100" extrusionOk="0">
                    <a:moveTo>
                      <a:pt x="27960" y="1"/>
                    </a:moveTo>
                    <a:cubicBezTo>
                      <a:pt x="27481" y="1"/>
                      <a:pt x="27002" y="329"/>
                      <a:pt x="27057" y="987"/>
                    </a:cubicBezTo>
                    <a:lnTo>
                      <a:pt x="27057" y="2137"/>
                    </a:lnTo>
                    <a:cubicBezTo>
                      <a:pt x="27111" y="18896"/>
                      <a:pt x="20429" y="34999"/>
                      <a:pt x="8490" y="46829"/>
                    </a:cubicBezTo>
                    <a:cubicBezTo>
                      <a:pt x="6080" y="49239"/>
                      <a:pt x="3451" y="51485"/>
                      <a:pt x="712" y="53511"/>
                    </a:cubicBezTo>
                    <a:cubicBezTo>
                      <a:pt x="0" y="54004"/>
                      <a:pt x="329" y="55099"/>
                      <a:pt x="1205" y="55099"/>
                    </a:cubicBezTo>
                    <a:cubicBezTo>
                      <a:pt x="1424" y="55099"/>
                      <a:pt x="1589" y="55045"/>
                      <a:pt x="1753" y="54935"/>
                    </a:cubicBezTo>
                    <a:cubicBezTo>
                      <a:pt x="4601" y="52909"/>
                      <a:pt x="7285" y="50608"/>
                      <a:pt x="9804" y="48089"/>
                    </a:cubicBezTo>
                    <a:cubicBezTo>
                      <a:pt x="22018" y="35930"/>
                      <a:pt x="28864" y="19389"/>
                      <a:pt x="28864" y="2137"/>
                    </a:cubicBezTo>
                    <a:lnTo>
                      <a:pt x="28864" y="987"/>
                    </a:lnTo>
                    <a:cubicBezTo>
                      <a:pt x="28919" y="329"/>
                      <a:pt x="28439" y="1"/>
                      <a:pt x="27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 build="p"/>
      <p:bldP spid="5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7;p32"/>
          <p:cNvSpPr txBox="1">
            <a:spLocks noGrp="1"/>
          </p:cNvSpPr>
          <p:nvPr>
            <p:ph type="ctrTitle"/>
          </p:nvPr>
        </p:nvSpPr>
        <p:spPr>
          <a:xfrm>
            <a:off x="1856744" y="1992475"/>
            <a:ext cx="36995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DATA</a:t>
            </a:r>
            <a:endParaRPr dirty="0">
              <a:latin typeface="+mj-lt"/>
            </a:endParaRPr>
          </a:p>
        </p:txBody>
      </p:sp>
      <p:sp>
        <p:nvSpPr>
          <p:cNvPr id="6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69950" y="3869000"/>
            <a:ext cx="6280518" cy="104326"/>
            <a:chOff x="1369950" y="3869000"/>
            <a:chExt cx="6280518" cy="104326"/>
          </a:xfrm>
        </p:grpSpPr>
        <p:sp>
          <p:nvSpPr>
            <p:cNvPr id="8" name="Google Shape;691;p32"/>
            <p:cNvSpPr/>
            <p:nvPr/>
          </p:nvSpPr>
          <p:spPr>
            <a:xfrm>
              <a:off x="1370476" y="3869000"/>
              <a:ext cx="6279992" cy="104326"/>
            </a:xfrm>
            <a:custGeom>
              <a:avLst/>
              <a:gdLst/>
              <a:ahLst/>
              <a:cxnLst/>
              <a:rect l="l" t="t" r="r" b="b"/>
              <a:pathLst>
                <a:path w="143387" h="2382" extrusionOk="0">
                  <a:moveTo>
                    <a:pt x="1185" y="0"/>
                  </a:moveTo>
                  <a:cubicBezTo>
                    <a:pt x="530" y="0"/>
                    <a:pt x="1" y="529"/>
                    <a:pt x="1" y="1184"/>
                  </a:cubicBezTo>
                  <a:cubicBezTo>
                    <a:pt x="1" y="1840"/>
                    <a:pt x="530" y="2382"/>
                    <a:pt x="1185" y="2382"/>
                  </a:cubicBezTo>
                  <a:lnTo>
                    <a:pt x="142189" y="2382"/>
                  </a:lnTo>
                  <a:cubicBezTo>
                    <a:pt x="142844" y="2382"/>
                    <a:pt x="143386" y="1840"/>
                    <a:pt x="143386" y="1184"/>
                  </a:cubicBezTo>
                  <a:cubicBezTo>
                    <a:pt x="143386" y="529"/>
                    <a:pt x="142844" y="0"/>
                    <a:pt x="14218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2;p32"/>
            <p:cNvSpPr/>
            <p:nvPr/>
          </p:nvSpPr>
          <p:spPr>
            <a:xfrm>
              <a:off x="1369950" y="3869000"/>
              <a:ext cx="5074478" cy="104326"/>
            </a:xfrm>
            <a:custGeom>
              <a:avLst/>
              <a:gdLst/>
              <a:ahLst/>
              <a:cxnLst/>
              <a:rect l="l" t="t" r="r" b="b"/>
              <a:pathLst>
                <a:path w="87904" h="2382" extrusionOk="0">
                  <a:moveTo>
                    <a:pt x="1197" y="0"/>
                  </a:moveTo>
                  <a:cubicBezTo>
                    <a:pt x="529" y="0"/>
                    <a:pt x="0" y="529"/>
                    <a:pt x="0" y="1184"/>
                  </a:cubicBezTo>
                  <a:cubicBezTo>
                    <a:pt x="0" y="1840"/>
                    <a:pt x="529" y="2382"/>
                    <a:pt x="1197" y="2382"/>
                  </a:cubicBezTo>
                  <a:lnTo>
                    <a:pt x="86719" y="2382"/>
                  </a:lnTo>
                  <a:cubicBezTo>
                    <a:pt x="87375" y="2382"/>
                    <a:pt x="87904" y="1840"/>
                    <a:pt x="87904" y="1184"/>
                  </a:cubicBezTo>
                  <a:cubicBezTo>
                    <a:pt x="87904" y="529"/>
                    <a:pt x="87375" y="0"/>
                    <a:pt x="8671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693;p32"/>
          <p:cNvCxnSpPr>
            <a:stCxn id="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84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3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2. DATA</a:t>
            </a:r>
            <a:endParaRPr dirty="0">
              <a:latin typeface="+mj-lt"/>
            </a:endParaRPr>
          </a:p>
        </p:txBody>
      </p:sp>
      <p:sp>
        <p:nvSpPr>
          <p:cNvPr id="5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6" y="855911"/>
            <a:ext cx="1682586" cy="459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>
                <a:latin typeface="+mj-lt"/>
              </a:rPr>
              <a:t>2.1.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endParaRPr sz="1500" dirty="0">
              <a:latin typeface="+mj-lt"/>
            </a:endParaRPr>
          </a:p>
        </p:txBody>
      </p:sp>
      <p:sp>
        <p:nvSpPr>
          <p:cNvPr id="6" name="Google Shape;506;p28"/>
          <p:cNvSpPr txBox="1">
            <a:spLocks/>
          </p:cNvSpPr>
          <p:nvPr/>
        </p:nvSpPr>
        <p:spPr>
          <a:xfrm>
            <a:off x="618824" y="1315094"/>
            <a:ext cx="5668959" cy="293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just"/>
            <a:r>
              <a:rPr lang="en-US" sz="1400" dirty="0" err="1">
                <a:latin typeface="+mj-lt"/>
              </a:rPr>
              <a:t>Vân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một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đặc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điểm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sinh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trắc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đặc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biệt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xuất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hiện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trên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đầu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ngón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của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mỗi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người</a:t>
            </a:r>
            <a:r>
              <a:rPr lang="en-US" sz="1400" dirty="0">
                <a:latin typeface="+mj-lt"/>
              </a:rPr>
              <a:t>. </a:t>
            </a:r>
          </a:p>
          <a:p>
            <a:r>
              <a:rPr lang="en-US" sz="1400" dirty="0" err="1">
                <a:latin typeface="+mj-lt"/>
              </a:rPr>
              <a:t>Đặc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điểm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làm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nên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điều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này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chính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các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vị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trí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không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bị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trùng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lặp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trên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vân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được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phân</a:t>
            </a:r>
            <a:r>
              <a:rPr lang="en-US" sz="1400" dirty="0">
                <a:latin typeface="+mj-lt"/>
              </a:rPr>
              <a:t> ra </a:t>
            </a:r>
            <a:r>
              <a:rPr lang="en-US" sz="1400" dirty="0" err="1">
                <a:latin typeface="+mj-lt"/>
              </a:rPr>
              <a:t>thành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hai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loại</a:t>
            </a:r>
            <a:r>
              <a:rPr lang="en-US" sz="1400" dirty="0">
                <a:latin typeface="+mj-lt"/>
              </a:rPr>
              <a:t>: </a:t>
            </a:r>
            <a:r>
              <a:rPr lang="en-US" sz="1400" b="1" dirty="0">
                <a:latin typeface="+mj-lt"/>
              </a:rPr>
              <a:t>singularity </a:t>
            </a:r>
            <a:r>
              <a:rPr lang="en-US" sz="1400" b="1" dirty="0" err="1">
                <a:latin typeface="+mj-lt"/>
              </a:rPr>
              <a:t>và</a:t>
            </a:r>
            <a:r>
              <a:rPr lang="en-US" sz="1400" b="1" dirty="0">
                <a:latin typeface="+mj-lt"/>
              </a:rPr>
              <a:t> minutiae</a:t>
            </a:r>
            <a:r>
              <a:rPr lang="en-US" sz="1400" dirty="0">
                <a:latin typeface="+mj-lt"/>
              </a:rPr>
              <a:t>.</a:t>
            </a:r>
          </a:p>
          <a:p>
            <a:pPr marL="114300" indent="0">
              <a:buNone/>
            </a:pPr>
            <a:r>
              <a:rPr lang="en-US" sz="1400" dirty="0">
                <a:latin typeface="+mj-lt"/>
              </a:rPr>
              <a:t>Singularity </a:t>
            </a:r>
          </a:p>
          <a:p>
            <a:r>
              <a:rPr lang="en-US" sz="1400" dirty="0" err="1">
                <a:latin typeface="+mj-lt"/>
              </a:rPr>
              <a:t>Các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dạng</a:t>
            </a:r>
            <a:r>
              <a:rPr lang="en-US" sz="1400" dirty="0">
                <a:latin typeface="+mj-lt"/>
              </a:rPr>
              <a:t> core:</a:t>
            </a:r>
          </a:p>
          <a:p>
            <a:endParaRPr lang="en-US" sz="1400" dirty="0">
              <a:latin typeface="+mj-lt"/>
            </a:endParaRPr>
          </a:p>
        </p:txBody>
      </p:sp>
      <p:pic>
        <p:nvPicPr>
          <p:cNvPr id="7" name="Picture 6" descr="Fingerprint Singular Point Detection Competition ::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14" y="1438382"/>
            <a:ext cx="2137026" cy="258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46276" y="3015738"/>
            <a:ext cx="4245044" cy="12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3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2. DATA</a:t>
            </a:r>
            <a:endParaRPr dirty="0">
              <a:latin typeface="+mj-lt"/>
            </a:endParaRPr>
          </a:p>
        </p:txBody>
      </p:sp>
      <p:sp>
        <p:nvSpPr>
          <p:cNvPr id="5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6" y="855911"/>
            <a:ext cx="1682586" cy="459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>
                <a:latin typeface="+mj-lt"/>
              </a:rPr>
              <a:t>2.1.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endParaRPr sz="1500" dirty="0">
              <a:latin typeface="+mj-lt"/>
            </a:endParaRPr>
          </a:p>
        </p:txBody>
      </p:sp>
      <p:sp>
        <p:nvSpPr>
          <p:cNvPr id="6" name="Google Shape;506;p28"/>
          <p:cNvSpPr txBox="1">
            <a:spLocks/>
          </p:cNvSpPr>
          <p:nvPr/>
        </p:nvSpPr>
        <p:spPr>
          <a:xfrm>
            <a:off x="618824" y="1315094"/>
            <a:ext cx="5668959" cy="293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US" sz="1400" dirty="0" err="1">
                <a:latin typeface="+mj-lt"/>
              </a:rPr>
              <a:t>Manutiae</a:t>
            </a:r>
            <a:endParaRPr lang="en-US" sz="1400" dirty="0">
              <a:latin typeface="+mj-lt"/>
            </a:endParaRPr>
          </a:p>
          <a:p>
            <a:pPr marL="11430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9" name="Picture 8" descr="Syahrul's Block.: 040. Minutiae">
            <a:extLst>
              <a:ext uri="{FF2B5EF4-FFF2-40B4-BE49-F238E27FC236}">
                <a16:creationId xmlns:a16="http://schemas.microsoft.com/office/drawing/2014/main" id="{047ED80D-1AB5-4370-B6A0-8955B0B61A6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66" y="1582615"/>
            <a:ext cx="2651588" cy="2496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54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53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2. DATA</a:t>
            </a:r>
            <a:endParaRPr dirty="0">
              <a:latin typeface="+mj-lt"/>
            </a:endParaRPr>
          </a:p>
        </p:txBody>
      </p:sp>
      <p:sp>
        <p:nvSpPr>
          <p:cNvPr id="5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6" y="855911"/>
            <a:ext cx="2483970" cy="459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1500" dirty="0">
                <a:latin typeface="+mj-lt"/>
              </a:rPr>
              <a:t>2.2. Thu </a:t>
            </a:r>
            <a:r>
              <a:rPr lang="en-US" sz="1500" dirty="0" err="1">
                <a:latin typeface="+mj-lt"/>
              </a:rPr>
              <a:t>thập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dấu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vân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tay</a:t>
            </a:r>
            <a:endParaRPr sz="1500" dirty="0">
              <a:latin typeface="+mj-lt"/>
            </a:endParaRPr>
          </a:p>
        </p:txBody>
      </p:sp>
      <p:sp>
        <p:nvSpPr>
          <p:cNvPr id="6" name="Google Shape;506;p28"/>
          <p:cNvSpPr txBox="1">
            <a:spLocks/>
          </p:cNvSpPr>
          <p:nvPr/>
        </p:nvSpPr>
        <p:spPr>
          <a:xfrm>
            <a:off x="618824" y="1315093"/>
            <a:ext cx="4179207" cy="352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just"/>
            <a:r>
              <a:rPr lang="en-US" sz="1400" dirty="0" err="1">
                <a:latin typeface="+mj-lt"/>
              </a:rPr>
              <a:t>Thông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thường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dấu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vân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sẽ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được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bằng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phương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pháp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lăn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mực</a:t>
            </a:r>
            <a:r>
              <a:rPr lang="en-US" sz="1400" dirty="0">
                <a:latin typeface="+mj-lt"/>
              </a:rPr>
              <a:t> (ink-technique) </a:t>
            </a:r>
            <a:r>
              <a:rPr lang="en-US" sz="1400" dirty="0" err="1">
                <a:latin typeface="+mj-lt"/>
              </a:rPr>
              <a:t>như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trong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việc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lăn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dấu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vân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để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công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chứng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giấy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tờ</a:t>
            </a:r>
            <a:r>
              <a:rPr lang="en-US" sz="1400" dirty="0">
                <a:latin typeface="+mj-lt"/>
              </a:rPr>
              <a:t>, hay </a:t>
            </a:r>
            <a:r>
              <a:rPr lang="en-US" sz="1400" dirty="0" err="1">
                <a:latin typeface="+mj-lt"/>
              </a:rPr>
              <a:t>làm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chứng</a:t>
            </a:r>
            <a:r>
              <a:rPr lang="en-US" sz="1400" dirty="0">
                <a:latin typeface="+mj-lt"/>
              </a:rPr>
              <a:t> minh </a:t>
            </a:r>
            <a:r>
              <a:rPr lang="en-US" sz="1400" dirty="0" err="1">
                <a:latin typeface="+mj-lt"/>
              </a:rPr>
              <a:t>thư</a:t>
            </a:r>
            <a:r>
              <a:rPr lang="en-US" sz="1400" dirty="0">
                <a:latin typeface="+mj-lt"/>
              </a:rPr>
              <a:t>,… </a:t>
            </a:r>
            <a:r>
              <a:rPr lang="en-US" sz="1400" dirty="0" err="1">
                <a:latin typeface="+mj-lt"/>
              </a:rPr>
              <a:t>Tuy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nhiên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có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một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nhược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điểm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khá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lớn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đó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phương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pháp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này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cho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ảnh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khá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xấu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mờ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gây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nhiều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khó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khăn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trong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việc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đối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sánh</a:t>
            </a:r>
            <a:br>
              <a:rPr lang="en-US" sz="1400" dirty="0">
                <a:latin typeface="+mj-lt"/>
              </a:rPr>
            </a:br>
            <a:endParaRPr lang="en-US" sz="1400" dirty="0">
              <a:latin typeface="+mj-lt"/>
            </a:endParaRPr>
          </a:p>
          <a:p>
            <a:pPr algn="just"/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Vì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vậy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cảm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biến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vân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tay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được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sinh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ra</a:t>
            </a:r>
            <a:r>
              <a:rPr lang="en-US" sz="1400" dirty="0">
                <a:latin typeface="+mj-lt"/>
              </a:rPr>
              <a:t>, chia </a:t>
            </a:r>
            <a:r>
              <a:rPr lang="en-US" sz="1400" dirty="0" err="1">
                <a:latin typeface="+mj-lt"/>
              </a:rPr>
              <a:t>ra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thành</a:t>
            </a:r>
            <a:r>
              <a:rPr lang="en-US" sz="1400" dirty="0">
                <a:latin typeface="+mj-lt"/>
              </a:rPr>
              <a:t> 3 </a:t>
            </a:r>
            <a:r>
              <a:rPr lang="en-US" sz="1400" dirty="0" err="1">
                <a:latin typeface="+mj-lt"/>
              </a:rPr>
              <a:t>loại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chính</a:t>
            </a:r>
            <a:r>
              <a:rPr lang="en-US" sz="1400" dirty="0">
                <a:latin typeface="+mj-lt"/>
              </a:rPr>
              <a:t> : </a:t>
            </a:r>
            <a:r>
              <a:rPr lang="en-US" sz="1400" b="1" dirty="0">
                <a:latin typeface="+mj-lt"/>
              </a:rPr>
              <a:t>optical, solid-state </a:t>
            </a:r>
            <a:r>
              <a:rPr lang="en-US" sz="1400" dirty="0" err="1">
                <a:latin typeface="+mj-lt"/>
              </a:rPr>
              <a:t>và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ultrasound.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19123" y="411674"/>
            <a:ext cx="371094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7;p32"/>
          <p:cNvSpPr txBox="1">
            <a:spLocks noGrp="1"/>
          </p:cNvSpPr>
          <p:nvPr>
            <p:ph type="ctrTitle"/>
          </p:nvPr>
        </p:nvSpPr>
        <p:spPr>
          <a:xfrm>
            <a:off x="763924" y="1876973"/>
            <a:ext cx="628652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</a:rPr>
              <a:t>RÚT TRÍCH ĐẶC TRƯNG</a:t>
            </a:r>
            <a:endParaRPr sz="2500" dirty="0">
              <a:latin typeface="+mj-lt"/>
            </a:endParaRPr>
          </a:p>
        </p:txBody>
      </p:sp>
      <p:sp>
        <p:nvSpPr>
          <p:cNvPr id="6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69950" y="3869000"/>
            <a:ext cx="6280518" cy="104326"/>
            <a:chOff x="1369950" y="3869000"/>
            <a:chExt cx="6280518" cy="104326"/>
          </a:xfrm>
        </p:grpSpPr>
        <p:sp>
          <p:nvSpPr>
            <p:cNvPr id="8" name="Google Shape;691;p32"/>
            <p:cNvSpPr/>
            <p:nvPr/>
          </p:nvSpPr>
          <p:spPr>
            <a:xfrm>
              <a:off x="1370476" y="3869000"/>
              <a:ext cx="6279992" cy="104326"/>
            </a:xfrm>
            <a:custGeom>
              <a:avLst/>
              <a:gdLst/>
              <a:ahLst/>
              <a:cxnLst/>
              <a:rect l="l" t="t" r="r" b="b"/>
              <a:pathLst>
                <a:path w="143387" h="2382" extrusionOk="0">
                  <a:moveTo>
                    <a:pt x="1185" y="0"/>
                  </a:moveTo>
                  <a:cubicBezTo>
                    <a:pt x="530" y="0"/>
                    <a:pt x="1" y="529"/>
                    <a:pt x="1" y="1184"/>
                  </a:cubicBezTo>
                  <a:cubicBezTo>
                    <a:pt x="1" y="1840"/>
                    <a:pt x="530" y="2382"/>
                    <a:pt x="1185" y="2382"/>
                  </a:cubicBezTo>
                  <a:lnTo>
                    <a:pt x="142189" y="2382"/>
                  </a:lnTo>
                  <a:cubicBezTo>
                    <a:pt x="142844" y="2382"/>
                    <a:pt x="143386" y="1840"/>
                    <a:pt x="143386" y="1184"/>
                  </a:cubicBezTo>
                  <a:cubicBezTo>
                    <a:pt x="143386" y="529"/>
                    <a:pt x="142844" y="0"/>
                    <a:pt x="14218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2;p32"/>
            <p:cNvSpPr/>
            <p:nvPr/>
          </p:nvSpPr>
          <p:spPr>
            <a:xfrm>
              <a:off x="1369950" y="3869000"/>
              <a:ext cx="5074478" cy="104326"/>
            </a:xfrm>
            <a:custGeom>
              <a:avLst/>
              <a:gdLst/>
              <a:ahLst/>
              <a:cxnLst/>
              <a:rect l="l" t="t" r="r" b="b"/>
              <a:pathLst>
                <a:path w="87904" h="2382" extrusionOk="0">
                  <a:moveTo>
                    <a:pt x="1197" y="0"/>
                  </a:moveTo>
                  <a:cubicBezTo>
                    <a:pt x="529" y="0"/>
                    <a:pt x="0" y="529"/>
                    <a:pt x="0" y="1184"/>
                  </a:cubicBezTo>
                  <a:cubicBezTo>
                    <a:pt x="0" y="1840"/>
                    <a:pt x="529" y="2382"/>
                    <a:pt x="1197" y="2382"/>
                  </a:cubicBezTo>
                  <a:lnTo>
                    <a:pt x="86719" y="2382"/>
                  </a:lnTo>
                  <a:cubicBezTo>
                    <a:pt x="87375" y="2382"/>
                    <a:pt x="87904" y="1840"/>
                    <a:pt x="87904" y="1184"/>
                  </a:cubicBezTo>
                  <a:cubicBezTo>
                    <a:pt x="87904" y="529"/>
                    <a:pt x="87375" y="0"/>
                    <a:pt x="8671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693;p32"/>
          <p:cNvCxnSpPr>
            <a:stCxn id="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0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1334</Words>
  <Application>Microsoft Office PowerPoint</Application>
  <PresentationFormat>On-screen Show (16:9)</PresentationFormat>
  <Paragraphs>110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Proxima Nova Semibold</vt:lpstr>
      <vt:lpstr>Advent Pro SemiBold</vt:lpstr>
      <vt:lpstr>Cambria Math</vt:lpstr>
      <vt:lpstr>Arial</vt:lpstr>
      <vt:lpstr>Maven Pro</vt:lpstr>
      <vt:lpstr>Fira Sans Extra Condensed Medium</vt:lpstr>
      <vt:lpstr>Share Tech</vt:lpstr>
      <vt:lpstr>Proxima Nova</vt:lpstr>
      <vt:lpstr>Data Science Consulting by Slidesgo</vt:lpstr>
      <vt:lpstr>Slidesgo Final Pages</vt:lpstr>
      <vt:lpstr>Báo cáo: NHẬN DẠNG  Đề tài: FINGERPRINT RECOGNITION</vt:lpstr>
      <vt:lpstr>1 - INTRODUCTION</vt:lpstr>
      <vt:lpstr>INTRODUCTION</vt:lpstr>
      <vt:lpstr>1. INTRODUCTION</vt:lpstr>
      <vt:lpstr>DATA</vt:lpstr>
      <vt:lpstr>2. DATA</vt:lpstr>
      <vt:lpstr>2. DATA</vt:lpstr>
      <vt:lpstr>2. DATA</vt:lpstr>
      <vt:lpstr>RÚT TRÍCH ĐẶC TRƯNG</vt:lpstr>
      <vt:lpstr>3. RÚT TRÍCH ĐẶC TRƯNG</vt:lpstr>
      <vt:lpstr>3. RÚT TRÍCH ĐẶC TRƯNG</vt:lpstr>
      <vt:lpstr>3. RÚT TRÍCH ĐẶC TRƯNG</vt:lpstr>
      <vt:lpstr>3. RÚT TRÍCH ĐẶC TRƯNG</vt:lpstr>
      <vt:lpstr>LÀM NỐI ẢNH VÂN TAY</vt:lpstr>
      <vt:lpstr>4. LÀM NỐI ẢNH VÂN TAY</vt:lpstr>
      <vt:lpstr>ĐỐI SÁNH</vt:lpstr>
      <vt:lpstr>5. ĐỐI SÁNH</vt:lpstr>
      <vt:lpstr>5. ĐỐI SÁNH</vt:lpstr>
      <vt:lpstr>SỬ DỤNG NEURAL NETWORKS TRONG NHẬN DẠNG VÂN TAY </vt:lpstr>
      <vt:lpstr>6. SỬ DỤNG NEURAL NETWORKS TRONG NHẬN DẠNG VÂN TAY</vt:lpstr>
      <vt:lpstr>6. SỬ DỤNG NEURAL NETWORKS TRONG NHẬN DẠNG VÂN TAY</vt:lpstr>
      <vt:lpstr>6. SỬ DỤNG NEURAL NETWORKS TRONG NHẬN DẠNG VÂN TAY</vt:lpstr>
      <vt:lpstr>PowerPoint Presentation</vt:lpstr>
      <vt:lpstr>6. SỬ DỤNG NEURAL NETWORKS TRONG NHẬN DẠNG VÂN TAY</vt:lpstr>
      <vt:lpstr>PowerPoint Presentation</vt:lpstr>
      <vt:lpstr>PERFORMANCE EVALUATION</vt:lpstr>
      <vt:lpstr>7. PERFORMANCE EVALUATION</vt:lpstr>
      <vt:lpstr>KẾT LUẬN</vt:lpstr>
      <vt:lpstr>8. KẾT LUẬN</vt:lpstr>
      <vt:lpstr>THANK YOU FOR WATCHING OUR PRESENTATION!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cáo: NHẬN DẠNG  Đề tài: FINGERPRINT RECOGNITION</dc:title>
  <cp:lastModifiedBy>Bui Leonard</cp:lastModifiedBy>
  <cp:revision>30</cp:revision>
  <dcterms:modified xsi:type="dcterms:W3CDTF">2020-07-12T17:24:58Z</dcterms:modified>
</cp:coreProperties>
</file>