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3" r:id="rId3"/>
    <p:sldId id="264" r:id="rId4"/>
    <p:sldId id="289" r:id="rId5"/>
    <p:sldId id="297" r:id="rId6"/>
    <p:sldId id="298" r:id="rId7"/>
    <p:sldId id="299" r:id="rId8"/>
    <p:sldId id="291" r:id="rId9"/>
    <p:sldId id="290" r:id="rId10"/>
    <p:sldId id="276" r:id="rId11"/>
    <p:sldId id="301" r:id="rId12"/>
    <p:sldId id="287" r:id="rId13"/>
    <p:sldId id="286" r:id="rId14"/>
    <p:sldId id="288" r:id="rId15"/>
    <p:sldId id="294" r:id="rId16"/>
    <p:sldId id="274" r:id="rId17"/>
    <p:sldId id="275" r:id="rId18"/>
    <p:sldId id="300" r:id="rId19"/>
    <p:sldId id="26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1508" autoAdjust="0"/>
  </p:normalViewPr>
  <p:slideViewPr>
    <p:cSldViewPr>
      <p:cViewPr varScale="1">
        <p:scale>
          <a:sx n="46" d="100"/>
          <a:sy n="46" d="100"/>
        </p:scale>
        <p:origin x="111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A1980-32B3-483A-B9DC-A98E2167F45D}" type="datetimeFigureOut">
              <a:rPr lang="en-US" smtClean="0"/>
              <a:t>12/12/2022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82B62-2CE8-4993-A714-84B4014573B3}" type="slidenum">
              <a:rPr lang="en-US" smtClean="0"/>
              <a:t>‹#›</a:t>
            </a:fld>
            <a:endParaRPr lang="en-US"/>
          </a:p>
        </p:txBody>
      </p:sp>
    </p:spTree>
    <p:extLst>
      <p:ext uri="{BB962C8B-B14F-4D97-AF65-F5344CB8AC3E}">
        <p14:creationId xmlns:p14="http://schemas.microsoft.com/office/powerpoint/2010/main" val="343376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Nội</a:t>
            </a:r>
            <a:r>
              <a:rPr lang="en-US" baseline="0" dirty="0" smtClean="0"/>
              <a:t> dung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gồm</a:t>
            </a:r>
            <a:r>
              <a:rPr lang="en-US" baseline="0" dirty="0" smtClean="0"/>
              <a:t> 7 </a:t>
            </a:r>
            <a:r>
              <a:rPr lang="en-US" baseline="0" dirty="0" err="1" smtClean="0"/>
              <a:t>phần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2</a:t>
            </a:fld>
            <a:endParaRPr lang="en-US"/>
          </a:p>
        </p:txBody>
      </p:sp>
    </p:spTree>
    <p:extLst>
      <p:ext uri="{BB962C8B-B14F-4D97-AF65-F5344CB8AC3E}">
        <p14:creationId xmlns:p14="http://schemas.microsoft.com/office/powerpoint/2010/main" val="1409052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Trang</a:t>
            </a:r>
            <a:r>
              <a:rPr lang="en-US" dirty="0" smtClean="0"/>
              <a:t> </a:t>
            </a:r>
            <a:r>
              <a:rPr lang="en-US" dirty="0" err="1" smtClean="0"/>
              <a:t>thanh</a:t>
            </a:r>
            <a:r>
              <a:rPr lang="en-US" dirty="0" smtClean="0"/>
              <a:t> </a:t>
            </a:r>
            <a:r>
              <a:rPr lang="en-US" dirty="0" err="1" smtClean="0"/>
              <a:t>toán</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đặt</a:t>
            </a:r>
            <a:r>
              <a:rPr lang="en-US" baseline="0" dirty="0" smtClean="0"/>
              <a:t> </a:t>
            </a:r>
            <a:r>
              <a:rPr lang="en-US" baseline="0" dirty="0" err="1" smtClean="0"/>
              <a:t>mua</a:t>
            </a:r>
            <a:r>
              <a:rPr lang="en-US" baseline="0" dirty="0" smtClean="0"/>
              <a:t> </a:t>
            </a:r>
            <a:r>
              <a:rPr lang="en-US" baseline="0" dirty="0" err="1" smtClean="0"/>
              <a:t>những</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có</a:t>
            </a:r>
            <a:r>
              <a:rPr lang="en-US" baseline="0" dirty="0" smtClean="0"/>
              <a:t> </a:t>
            </a:r>
            <a:r>
              <a:rPr lang="en-US" baseline="0" dirty="0" err="1" smtClean="0"/>
              <a:t>trong</a:t>
            </a:r>
            <a:r>
              <a:rPr lang="en-US" baseline="0" dirty="0" smtClean="0"/>
              <a:t> </a:t>
            </a:r>
            <a:r>
              <a:rPr lang="en-US" baseline="0" dirty="0" err="1" smtClean="0"/>
              <a:t>giỏ</a:t>
            </a:r>
            <a:r>
              <a:rPr lang="en-US" baseline="0" dirty="0" smtClean="0"/>
              <a:t> </a:t>
            </a:r>
            <a:r>
              <a:rPr lang="en-US" baseline="0" dirty="0" err="1" smtClean="0"/>
              <a:t>hàng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13</a:t>
            </a:fld>
            <a:endParaRPr lang="en-US"/>
          </a:p>
        </p:txBody>
      </p:sp>
    </p:spTree>
    <p:extLst>
      <p:ext uri="{BB962C8B-B14F-4D97-AF65-F5344CB8AC3E}">
        <p14:creationId xmlns:p14="http://schemas.microsoft.com/office/powerpoint/2010/main" val="269775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Khách</a:t>
            </a:r>
            <a:r>
              <a:rPr lang="en-US" baseline="0" dirty="0" smtClean="0"/>
              <a:t> </a:t>
            </a:r>
            <a:r>
              <a:rPr lang="en-US" baseline="0" dirty="0" err="1" smtClean="0"/>
              <a:t>hàng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đến</a:t>
            </a:r>
            <a:r>
              <a:rPr lang="en-US" baseline="0" dirty="0" smtClean="0"/>
              <a:t> </a:t>
            </a:r>
            <a:r>
              <a:rPr lang="en-US" baseline="0" dirty="0" err="1" smtClean="0"/>
              <a:t>trang</a:t>
            </a:r>
            <a:r>
              <a:rPr lang="en-US" baseline="0" dirty="0" smtClean="0"/>
              <a:t> </a:t>
            </a:r>
            <a:r>
              <a:rPr lang="en-US" baseline="0" dirty="0" err="1" smtClean="0"/>
              <a:t>đơn</a:t>
            </a:r>
            <a:r>
              <a:rPr lang="en-US" baseline="0" dirty="0" smtClean="0"/>
              <a:t> </a:t>
            </a:r>
            <a:r>
              <a:rPr lang="en-US" baseline="0" dirty="0" err="1" smtClean="0"/>
              <a:t>mua</a:t>
            </a:r>
            <a:r>
              <a:rPr lang="en-US" baseline="0" dirty="0" smtClean="0"/>
              <a:t> </a:t>
            </a:r>
            <a:r>
              <a:rPr lang="en-US" baseline="0" dirty="0" err="1" smtClean="0"/>
              <a:t>hàng</a:t>
            </a:r>
            <a:r>
              <a:rPr lang="en-US" baseline="0" dirty="0" smtClean="0"/>
              <a:t> </a:t>
            </a:r>
            <a:r>
              <a:rPr lang="en-US" baseline="0" dirty="0" err="1" smtClean="0"/>
              <a:t>để</a:t>
            </a:r>
            <a:r>
              <a:rPr lang="en-US" baseline="0" dirty="0" smtClean="0"/>
              <a:t> </a:t>
            </a:r>
            <a:r>
              <a:rPr lang="en-US" baseline="0" dirty="0" err="1" smtClean="0"/>
              <a:t>xem</a:t>
            </a:r>
            <a:r>
              <a:rPr lang="en-US" baseline="0" dirty="0" smtClean="0"/>
              <a:t> </a:t>
            </a:r>
            <a:r>
              <a:rPr lang="en-US" baseline="0" dirty="0" err="1" smtClean="0"/>
              <a:t>thông</a:t>
            </a:r>
            <a:r>
              <a:rPr lang="en-US" baseline="0" dirty="0" smtClean="0"/>
              <a:t> tin </a:t>
            </a:r>
            <a:r>
              <a:rPr lang="en-US" baseline="0" dirty="0" err="1" smtClean="0"/>
              <a:t>hoặc</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các</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đã</a:t>
            </a:r>
            <a:r>
              <a:rPr lang="en-US" baseline="0" dirty="0" smtClean="0"/>
              <a:t> </a:t>
            </a:r>
            <a:r>
              <a:rPr lang="en-US" baseline="0" dirty="0" err="1" smtClean="0"/>
              <a:t>đặt</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14</a:t>
            </a:fld>
            <a:endParaRPr lang="en-US"/>
          </a:p>
        </p:txBody>
      </p:sp>
    </p:spTree>
    <p:extLst>
      <p:ext uri="{BB962C8B-B14F-4D97-AF65-F5344CB8AC3E}">
        <p14:creationId xmlns:p14="http://schemas.microsoft.com/office/powerpoint/2010/main" val="4059961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thông</a:t>
            </a:r>
            <a:r>
              <a:rPr lang="en-US" baseline="0" dirty="0" smtClean="0"/>
              <a:t> tin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nhập</a:t>
            </a:r>
            <a:r>
              <a:rPr lang="en-US" baseline="0" dirty="0" smtClean="0"/>
              <a:t> </a:t>
            </a:r>
            <a:r>
              <a:rPr lang="en-US" baseline="0" dirty="0" err="1" smtClean="0"/>
              <a:t>hàng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của</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phân</a:t>
            </a:r>
            <a:r>
              <a:rPr lang="en-US" baseline="0" dirty="0" smtClean="0"/>
              <a:t> </a:t>
            </a:r>
            <a:r>
              <a:rPr lang="en-US" baseline="0" dirty="0" err="1" smtClean="0"/>
              <a:t>quyền</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và</a:t>
            </a:r>
            <a:r>
              <a:rPr lang="en-US" baseline="0" dirty="0" smtClean="0"/>
              <a:t> </a:t>
            </a:r>
            <a:r>
              <a:rPr lang="en-US" baseline="0" dirty="0" err="1" smtClean="0"/>
              <a:t>xem</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doanh</a:t>
            </a:r>
            <a:r>
              <a:rPr lang="en-US" baseline="0" dirty="0" smtClean="0"/>
              <a:t> </a:t>
            </a:r>
            <a:r>
              <a:rPr lang="en-US" baseline="0" dirty="0" err="1" smtClean="0"/>
              <a:t>thu</a:t>
            </a:r>
            <a:r>
              <a:rPr lang="en-US" baseline="0" dirty="0" smtClean="0"/>
              <a:t> </a:t>
            </a:r>
            <a:r>
              <a:rPr lang="en-US" baseline="0" dirty="0" err="1" smtClean="0"/>
              <a:t>lợi</a:t>
            </a:r>
            <a:r>
              <a:rPr lang="en-US" baseline="0" dirty="0" smtClean="0"/>
              <a:t> </a:t>
            </a:r>
            <a:r>
              <a:rPr lang="en-US" baseline="0" dirty="0" err="1" smtClean="0"/>
              <a:t>nhuận</a:t>
            </a:r>
            <a:r>
              <a:rPr lang="en-US" baseline="0" dirty="0" smtClean="0"/>
              <a:t> </a:t>
            </a:r>
            <a:r>
              <a:rPr lang="en-US" baseline="0" dirty="0" err="1" smtClean="0"/>
              <a:t>của</a:t>
            </a:r>
            <a:r>
              <a:rPr lang="en-US" baseline="0" dirty="0" smtClean="0"/>
              <a:t> </a:t>
            </a:r>
            <a:r>
              <a:rPr lang="en-US" baseline="0" dirty="0" err="1" smtClean="0"/>
              <a:t>cửa</a:t>
            </a:r>
            <a:r>
              <a:rPr lang="en-US" baseline="0" dirty="0" smtClean="0"/>
              <a:t> </a:t>
            </a:r>
            <a:r>
              <a:rPr lang="en-US" baseline="0" dirty="0" err="1" smtClean="0"/>
              <a:t>hàng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15</a:t>
            </a:fld>
            <a:endParaRPr lang="en-US"/>
          </a:p>
        </p:txBody>
      </p:sp>
    </p:spTree>
    <p:extLst>
      <p:ext uri="{BB962C8B-B14F-4D97-AF65-F5344CB8AC3E}">
        <p14:creationId xmlns:p14="http://schemas.microsoft.com/office/powerpoint/2010/main" val="333884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vi-VN" dirty="0" smtClean="0"/>
              <a:t>Thời gian gần đây, thương mại điện tử đang phát triển vượt bậc bởi sự tiện dụng, giảm thiểu nhiều chi phí hơn so với phương thức bán hàng truyền thống. </a:t>
            </a:r>
          </a:p>
          <a:p>
            <a:pPr marL="0" lvl="0" indent="0" algn="l" rtl="0">
              <a:spcBef>
                <a:spcPts val="0"/>
              </a:spcBef>
              <a:spcAft>
                <a:spcPts val="0"/>
              </a:spcAft>
              <a:buNone/>
            </a:pPr>
            <a:r>
              <a:rPr lang="vi-VN" dirty="0" smtClean="0"/>
              <a:t>Mô hình này giúp khách hàng dễ dàng tiếp cận với các </a:t>
            </a:r>
            <a:r>
              <a:rPr lang="en-US" dirty="0" err="1" smtClean="0"/>
              <a:t>cửa</a:t>
            </a:r>
            <a:r>
              <a:rPr lang="en-US" baseline="0" dirty="0" smtClean="0"/>
              <a:t> </a:t>
            </a:r>
            <a:r>
              <a:rPr lang="en-US" baseline="0" dirty="0" err="1" smtClean="0"/>
              <a:t>hàng</a:t>
            </a:r>
            <a:r>
              <a:rPr lang="vi-VN" dirty="0" smtClean="0"/>
              <a:t>, Khách hàng có thể liên lạc, trao đổi, tìm hiểu thông tin, mua sắm tại nhà mà không cần đến cửa hàng. </a:t>
            </a:r>
            <a:r>
              <a:rPr lang="en-US" baseline="0" dirty="0" smtClean="0"/>
              <a:t> </a:t>
            </a:r>
            <a:r>
              <a:rPr lang="vi-VN" dirty="0" smtClean="0"/>
              <a:t>Đồng thời, </a:t>
            </a:r>
            <a:r>
              <a:rPr lang="en-US" dirty="0" err="1" smtClean="0"/>
              <a:t>giúp</a:t>
            </a:r>
            <a:r>
              <a:rPr lang="en-US" baseline="0" dirty="0" smtClean="0"/>
              <a:t> </a:t>
            </a:r>
            <a:r>
              <a:rPr lang="en-US" baseline="0" dirty="0" err="1" smtClean="0"/>
              <a:t>cho</a:t>
            </a:r>
            <a:r>
              <a:rPr lang="en-US" dirty="0" smtClean="0"/>
              <a:t> </a:t>
            </a:r>
            <a:r>
              <a:rPr lang="en-US" dirty="0" err="1" smtClean="0"/>
              <a:t>cửa</a:t>
            </a:r>
            <a:r>
              <a:rPr lang="en-US" baseline="0" dirty="0" smtClean="0"/>
              <a:t> </a:t>
            </a:r>
            <a:r>
              <a:rPr lang="en-US" baseline="0" dirty="0" err="1" smtClean="0"/>
              <a:t>hàng</a:t>
            </a:r>
            <a:r>
              <a:rPr lang="vi-VN" dirty="0" smtClean="0"/>
              <a:t> giảm bớt chi phí cho việc quảng cáo, thuê mặt bằng</a:t>
            </a:r>
            <a:r>
              <a:rPr lang="en-US" dirty="0" smtClean="0"/>
              <a:t>, </a:t>
            </a:r>
            <a:r>
              <a:rPr lang="en-US" dirty="0" err="1" smtClean="0"/>
              <a:t>tăng</a:t>
            </a:r>
            <a:r>
              <a:rPr lang="en-US" baseline="0" dirty="0" smtClean="0"/>
              <a:t> </a:t>
            </a:r>
            <a:r>
              <a:rPr lang="en-US" baseline="0" dirty="0" err="1" smtClean="0"/>
              <a:t>tính</a:t>
            </a:r>
            <a:r>
              <a:rPr lang="en-US" baseline="0" dirty="0" smtClean="0"/>
              <a:t> </a:t>
            </a:r>
            <a:r>
              <a:rPr lang="en-US" baseline="0" dirty="0" err="1" smtClean="0"/>
              <a:t>cạnh</a:t>
            </a:r>
            <a:r>
              <a:rPr lang="en-US" baseline="0" dirty="0" smtClean="0"/>
              <a:t> </a:t>
            </a:r>
            <a:r>
              <a:rPr lang="en-US" baseline="0" dirty="0" err="1" smtClean="0"/>
              <a:t>tranh</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cửa</a:t>
            </a:r>
            <a:r>
              <a:rPr lang="en-US" baseline="0" dirty="0" smtClean="0"/>
              <a:t> </a:t>
            </a:r>
            <a:r>
              <a:rPr lang="en-US" baseline="0" dirty="0" err="1" smtClean="0"/>
              <a:t>hàng</a:t>
            </a:r>
            <a:r>
              <a:rPr lang="en-US" baseline="0" dirty="0" smtClean="0"/>
              <a:t> </a:t>
            </a:r>
            <a:r>
              <a:rPr lang="en-US" baseline="0" dirty="0" err="1" smtClean="0"/>
              <a:t>khác</a:t>
            </a:r>
            <a:r>
              <a:rPr lang="en-US" baseline="0" dirty="0" smtClean="0"/>
              <a:t> </a:t>
            </a:r>
            <a:r>
              <a:rPr lang="en-US" baseline="0" dirty="0" err="1" smtClean="0"/>
              <a:t>giúp</a:t>
            </a:r>
            <a:r>
              <a:rPr lang="en-US" baseline="0" dirty="0" smtClean="0"/>
              <a:t> </a:t>
            </a:r>
            <a:r>
              <a:rPr lang="en-US" baseline="0" dirty="0" err="1" smtClean="0"/>
              <a:t>của</a:t>
            </a:r>
            <a:r>
              <a:rPr lang="en-US" baseline="0" dirty="0" smtClean="0"/>
              <a:t> </a:t>
            </a:r>
            <a:r>
              <a:rPr lang="en-US" baseline="0" dirty="0" err="1" smtClean="0"/>
              <a:t>hàng</a:t>
            </a:r>
            <a:r>
              <a:rPr lang="en-US" baseline="0" dirty="0" smtClean="0"/>
              <a:t> </a:t>
            </a:r>
            <a:r>
              <a:rPr lang="en-US" baseline="0" dirty="0" err="1" smtClean="0"/>
              <a:t>tiếp</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tiềm</a:t>
            </a:r>
            <a:r>
              <a:rPr lang="en-US" baseline="0" dirty="0" smtClean="0"/>
              <a:t> </a:t>
            </a:r>
            <a:r>
              <a:rPr lang="en-US" baseline="0" dirty="0" err="1" smtClean="0"/>
              <a:t>năng</a:t>
            </a:r>
            <a:r>
              <a:rPr lang="en-US" baseline="0" dirty="0" smtClean="0"/>
              <a:t> </a:t>
            </a:r>
            <a:r>
              <a:rPr lang="en-US" baseline="0" dirty="0" err="1" smtClean="0"/>
              <a:t>mới</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a:t>
            </a:r>
            <a:r>
              <a:rPr lang="en-US" dirty="0" err="1" smtClean="0"/>
              <a:t>đội</a:t>
            </a:r>
            <a:r>
              <a:rPr lang="en-US" dirty="0" smtClean="0"/>
              <a:t> </a:t>
            </a:r>
            <a:r>
              <a:rPr lang="en-US" dirty="0" err="1" smtClean="0"/>
              <a:t>ngũ</a:t>
            </a:r>
            <a:r>
              <a:rPr lang="en-US" dirty="0" smtClean="0"/>
              <a:t> </a:t>
            </a:r>
            <a:r>
              <a:rPr lang="en-US" dirty="0" err="1" smtClean="0"/>
              <a:t>kinh</a:t>
            </a:r>
            <a:r>
              <a:rPr lang="en-US" dirty="0" smtClean="0"/>
              <a:t> </a:t>
            </a:r>
            <a:r>
              <a:rPr lang="en-US" dirty="0" err="1" smtClean="0"/>
              <a:t>doanh</a:t>
            </a:r>
            <a:r>
              <a:rPr lang="en-US" dirty="0" smtClean="0"/>
              <a:t> </a:t>
            </a:r>
            <a:r>
              <a:rPr lang="en-US" dirty="0" err="1" smtClean="0"/>
              <a:t>năng</a:t>
            </a:r>
            <a:r>
              <a:rPr lang="en-US" dirty="0" smtClean="0"/>
              <a:t> </a:t>
            </a:r>
            <a:r>
              <a:rPr lang="en-US" dirty="0" err="1" smtClean="0"/>
              <a:t>động</a:t>
            </a:r>
            <a:endParaRPr lang="vi-VN" dirty="0"/>
          </a:p>
        </p:txBody>
      </p:sp>
      <p:sp>
        <p:nvSpPr>
          <p:cNvPr id="4" name="Slide Number Placeholder 3"/>
          <p:cNvSpPr>
            <a:spLocks noGrp="1"/>
          </p:cNvSpPr>
          <p:nvPr>
            <p:ph type="sldNum" sz="quarter" idx="10"/>
          </p:nvPr>
        </p:nvSpPr>
        <p:spPr/>
        <p:txBody>
          <a:bodyPr/>
          <a:lstStyle/>
          <a:p>
            <a:fld id="{0BA82B62-2CE8-4993-A714-84B4014573B3}" type="slidenum">
              <a:rPr lang="en-US" smtClean="0"/>
              <a:t>3</a:t>
            </a:fld>
            <a:endParaRPr lang="en-US"/>
          </a:p>
        </p:txBody>
      </p:sp>
    </p:spTree>
    <p:extLst>
      <p:ext uri="{BB962C8B-B14F-4D97-AF65-F5344CB8AC3E}">
        <p14:creationId xmlns:p14="http://schemas.microsoft.com/office/powerpoint/2010/main" val="233597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a:t>
            </a:r>
            <a:r>
              <a:rPr lang="en-US" dirty="0" err="1" smtClean="0"/>
              <a:t>dùng</a:t>
            </a:r>
            <a:r>
              <a:rPr lang="en-US" baseline="0" dirty="0" smtClean="0"/>
              <a:t> </a:t>
            </a:r>
            <a:r>
              <a:rPr lang="en-US" baseline="0" dirty="0" err="1" smtClean="0"/>
              <a:t>khách</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5</a:t>
            </a:fld>
            <a:endParaRPr lang="en-US"/>
          </a:p>
        </p:txBody>
      </p:sp>
    </p:spTree>
    <p:extLst>
      <p:ext uri="{BB962C8B-B14F-4D97-AF65-F5344CB8AC3E}">
        <p14:creationId xmlns:p14="http://schemas.microsoft.com/office/powerpoint/2010/main" val="296970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baseline="0" dirty="0" smtClean="0"/>
              <a:t> </a:t>
            </a:r>
            <a:r>
              <a:rPr lang="en-US" baseline="0" dirty="0" err="1" smtClean="0"/>
              <a:t>dùng</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khách</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đăng</a:t>
            </a:r>
            <a:r>
              <a:rPr lang="en-US" baseline="0" dirty="0" smtClean="0"/>
              <a:t> </a:t>
            </a:r>
            <a:r>
              <a:rPr lang="en-US" baseline="0" dirty="0" err="1" smtClean="0"/>
              <a:t>xuất</a:t>
            </a:r>
            <a:r>
              <a:rPr lang="en-US" baseline="0" dirty="0" smtClean="0"/>
              <a:t> </a:t>
            </a:r>
            <a:r>
              <a:rPr lang="en-US" baseline="0" dirty="0" err="1" smtClean="0"/>
              <a:t>quên</a:t>
            </a:r>
            <a:r>
              <a:rPr lang="en-US" baseline="0" dirty="0" smtClean="0"/>
              <a:t> </a:t>
            </a:r>
            <a:r>
              <a:rPr lang="en-US" baseline="0" dirty="0" err="1" smtClean="0"/>
              <a:t>mặt</a:t>
            </a:r>
            <a:r>
              <a:rPr lang="en-US" baseline="0" dirty="0" smtClean="0"/>
              <a:t> </a:t>
            </a:r>
            <a:r>
              <a:rPr lang="en-US" baseline="0" dirty="0" err="1" smtClean="0"/>
              <a:t>khẩu</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thanh</a:t>
            </a:r>
            <a:r>
              <a:rPr lang="en-US" baseline="0" dirty="0" smtClean="0"/>
              <a:t> </a:t>
            </a:r>
            <a:r>
              <a:rPr lang="en-US" baseline="0" dirty="0" err="1" smtClean="0"/>
              <a:t>toán</a:t>
            </a:r>
            <a:r>
              <a:rPr lang="en-US" baseline="0" dirty="0" smtClean="0"/>
              <a:t> </a:t>
            </a:r>
            <a:r>
              <a:rPr lang="en-US" baseline="0" dirty="0" err="1" smtClean="0"/>
              <a:t>giỏ</a:t>
            </a:r>
            <a:r>
              <a:rPr lang="en-US" baseline="0" dirty="0" smtClean="0"/>
              <a:t> </a:t>
            </a:r>
            <a:r>
              <a:rPr lang="en-US" baseline="0" dirty="0" err="1" smtClean="0"/>
              <a:t>hàng</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đã</a:t>
            </a:r>
            <a:r>
              <a:rPr lang="en-US" baseline="0" dirty="0" smtClean="0"/>
              <a:t> </a:t>
            </a:r>
            <a:r>
              <a:rPr lang="en-US" baseline="0" dirty="0" err="1" smtClean="0"/>
              <a:t>giao</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và</a:t>
            </a:r>
            <a:r>
              <a:rPr lang="en-US" baseline="0" dirty="0" smtClean="0"/>
              <a:t> </a:t>
            </a:r>
            <a:r>
              <a:rPr lang="en-US" baseline="0" dirty="0" err="1" smtClean="0"/>
              <a:t>xem</a:t>
            </a:r>
            <a:r>
              <a:rPr lang="en-US" baseline="0" dirty="0" smtClean="0"/>
              <a:t> </a:t>
            </a:r>
            <a:r>
              <a:rPr lang="en-US" baseline="0" dirty="0" err="1" smtClean="0"/>
              <a:t>lại</a:t>
            </a:r>
            <a:r>
              <a:rPr lang="en-US" baseline="0" dirty="0" smtClean="0"/>
              <a:t> </a:t>
            </a:r>
            <a:r>
              <a:rPr lang="en-US" baseline="0" dirty="0" err="1" smtClean="0"/>
              <a:t>các</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đã</a:t>
            </a:r>
            <a:r>
              <a:rPr lang="en-US" baseline="0" dirty="0" smtClean="0"/>
              <a:t> </a:t>
            </a:r>
            <a:r>
              <a:rPr lang="en-US" baseline="0" dirty="0" err="1" smtClean="0"/>
              <a:t>mua</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6</a:t>
            </a:fld>
            <a:endParaRPr lang="en-US"/>
          </a:p>
        </p:txBody>
      </p:sp>
    </p:spTree>
    <p:extLst>
      <p:ext uri="{BB962C8B-B14F-4D97-AF65-F5344CB8AC3E}">
        <p14:creationId xmlns:p14="http://schemas.microsoft.com/office/powerpoint/2010/main" val="3390402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Người</a:t>
            </a:r>
            <a:r>
              <a:rPr lang="en-US" dirty="0" smtClean="0"/>
              <a:t> </a:t>
            </a:r>
            <a:r>
              <a:rPr lang="en-US" dirty="0" err="1" smtClean="0"/>
              <a:t>quản</a:t>
            </a:r>
            <a:r>
              <a:rPr lang="en-US" baseline="0" dirty="0" smtClean="0"/>
              <a:t> </a:t>
            </a:r>
            <a:r>
              <a:rPr lang="en-US" baseline="0" dirty="0" err="1" smtClean="0"/>
              <a:t>lý</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phần</a:t>
            </a:r>
            <a:r>
              <a:rPr lang="en-US" baseline="0" dirty="0" smtClean="0"/>
              <a:t> </a:t>
            </a:r>
            <a:r>
              <a:rPr lang="en-US" baseline="0" dirty="0" err="1" smtClean="0"/>
              <a:t>quyền</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thông</a:t>
            </a:r>
            <a:r>
              <a:rPr lang="en-US" baseline="0" dirty="0" smtClean="0"/>
              <a:t> tin </a:t>
            </a:r>
            <a:r>
              <a:rPr lang="en-US" baseline="0" dirty="0" err="1" smtClean="0"/>
              <a:t>các</a:t>
            </a:r>
            <a:r>
              <a:rPr lang="en-US" baseline="0" dirty="0" smtClean="0"/>
              <a:t> </a:t>
            </a:r>
            <a:r>
              <a:rPr lang="en-US" baseline="0" dirty="0" err="1" smtClean="0"/>
              <a:t>danh</a:t>
            </a:r>
            <a:r>
              <a:rPr lang="en-US" baseline="0" dirty="0" smtClean="0"/>
              <a:t> </a:t>
            </a:r>
            <a:r>
              <a:rPr lang="en-US" baseline="0" dirty="0" err="1" smtClean="0"/>
              <a:t>mục</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nhập</a:t>
            </a:r>
            <a:r>
              <a:rPr lang="en-US" baseline="0" dirty="0" smtClean="0"/>
              <a:t> </a:t>
            </a:r>
            <a:r>
              <a:rPr lang="en-US" baseline="0" dirty="0" err="1" smtClean="0"/>
              <a:t>hàng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đơn</a:t>
            </a:r>
            <a:r>
              <a:rPr lang="en-US" baseline="0" dirty="0" smtClean="0"/>
              <a:t> </a:t>
            </a:r>
            <a:r>
              <a:rPr lang="en-US" baseline="0" dirty="0" err="1" smtClean="0"/>
              <a:t>hàng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phí</a:t>
            </a:r>
            <a:r>
              <a:rPr lang="en-US" baseline="0" dirty="0" smtClean="0"/>
              <a:t>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người</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xem</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doanh</a:t>
            </a:r>
            <a:r>
              <a:rPr lang="en-US" baseline="0" dirty="0" smtClean="0"/>
              <a:t> </a:t>
            </a:r>
            <a:r>
              <a:rPr lang="en-US" baseline="0" dirty="0" err="1" smtClean="0"/>
              <a:t>thu</a:t>
            </a:r>
            <a:r>
              <a:rPr lang="en-US" baseline="0" dirty="0" smtClean="0"/>
              <a:t>, </a:t>
            </a:r>
            <a:r>
              <a:rPr lang="en-US" baseline="0" dirty="0" err="1" smtClean="0"/>
              <a:t>lợi</a:t>
            </a:r>
            <a:r>
              <a:rPr lang="en-US" baseline="0" dirty="0" smtClean="0"/>
              <a:t> </a:t>
            </a:r>
            <a:r>
              <a:rPr lang="en-US" baseline="0" dirty="0" err="1" smtClean="0"/>
              <a:t>nhuận</a:t>
            </a:r>
            <a:r>
              <a:rPr lang="en-US" baseline="0" dirty="0" smtClean="0"/>
              <a:t> </a:t>
            </a:r>
            <a:r>
              <a:rPr lang="en-US" baseline="0" dirty="0" err="1" smtClean="0"/>
              <a:t>của</a:t>
            </a:r>
            <a:r>
              <a:rPr lang="en-US" baseline="0" dirty="0" smtClean="0"/>
              <a:t> </a:t>
            </a:r>
            <a:r>
              <a:rPr lang="en-US" baseline="0" dirty="0" err="1" smtClean="0"/>
              <a:t>cửa</a:t>
            </a:r>
            <a:r>
              <a:rPr lang="en-US" baseline="0" dirty="0" smtClean="0"/>
              <a:t> </a:t>
            </a:r>
            <a:r>
              <a:rPr lang="en-US" baseline="0" dirty="0" err="1" smtClean="0"/>
              <a:t>hàng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7</a:t>
            </a:fld>
            <a:endParaRPr lang="en-US"/>
          </a:p>
        </p:txBody>
      </p:sp>
    </p:spTree>
    <p:extLst>
      <p:ext uri="{BB962C8B-B14F-4D97-AF65-F5344CB8AC3E}">
        <p14:creationId xmlns:p14="http://schemas.microsoft.com/office/powerpoint/2010/main" val="285069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Website</a:t>
            </a:r>
            <a:r>
              <a:rPr lang="en-US" baseline="0" dirty="0" smtClean="0"/>
              <a:t> </a:t>
            </a:r>
            <a:r>
              <a:rPr lang="en-US" baseline="0" dirty="0" err="1" smtClean="0"/>
              <a:t>được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theo</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MVC </a:t>
            </a:r>
            <a:r>
              <a:rPr lang="en-US" baseline="0" dirty="0" err="1" smtClean="0"/>
              <a:t>viết</a:t>
            </a:r>
            <a:r>
              <a:rPr lang="en-US" baseline="0" dirty="0" smtClean="0"/>
              <a:t> </a:t>
            </a:r>
            <a:r>
              <a:rPr lang="en-US" baseline="0" dirty="0" err="1" smtClean="0"/>
              <a:t>tất</a:t>
            </a:r>
            <a:r>
              <a:rPr lang="en-US" baseline="0" dirty="0" smtClean="0"/>
              <a:t> (modal-view-controller)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gồm</a:t>
            </a:r>
            <a:r>
              <a:rPr lang="en-US" baseline="0" dirty="0" smtClean="0"/>
              <a:t> </a:t>
            </a:r>
            <a:r>
              <a:rPr lang="en-US" baseline="0" dirty="0" err="1" smtClean="0"/>
              <a:t>ba</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a:t>
            </a:r>
          </a:p>
          <a:p>
            <a:r>
              <a:rPr lang="vi-VN" sz="1200" b="1" kern="1200" dirty="0" smtClean="0">
                <a:solidFill>
                  <a:schemeClr val="tx1"/>
                </a:solidFill>
                <a:effectLst/>
                <a:latin typeface="+mn-lt"/>
                <a:ea typeface="+mn-ea"/>
                <a:cs typeface="+mn-cs"/>
              </a:rPr>
              <a:t>Model: </a:t>
            </a:r>
            <a:r>
              <a:rPr lang="vi-VN" sz="1200" kern="1200" dirty="0" smtClean="0">
                <a:solidFill>
                  <a:schemeClr val="tx1"/>
                </a:solidFill>
                <a:effectLst/>
                <a:latin typeface="+mn-lt"/>
                <a:ea typeface="+mn-ea"/>
                <a:cs typeface="+mn-cs"/>
              </a:rPr>
              <a:t>Là bộ phận có chức năng lưu trữ toàn bộ dữ liệu của ứng dụng và là cầu nối giữa 2 thành phần bên dưới là View và Controller</a:t>
            </a:r>
            <a:endParaRPr lang="en-US"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View: </a:t>
            </a:r>
            <a:r>
              <a:rPr lang="vi-VN" sz="1200" kern="1200" dirty="0" smtClean="0">
                <a:solidFill>
                  <a:schemeClr val="tx1"/>
                </a:solidFill>
                <a:effectLst/>
                <a:latin typeface="+mn-lt"/>
                <a:ea typeface="+mn-ea"/>
                <a:cs typeface="+mn-cs"/>
              </a:rPr>
              <a:t>Đây là phần giao diện dành cho người sử dụng</a:t>
            </a:r>
            <a:endParaRPr lang="en-US"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Controller: </a:t>
            </a:r>
            <a:r>
              <a:rPr lang="vi-VN" sz="1200" kern="1200" dirty="0" smtClean="0">
                <a:solidFill>
                  <a:schemeClr val="tx1"/>
                </a:solidFill>
                <a:effectLst/>
                <a:latin typeface="+mn-lt"/>
                <a:ea typeface="+mn-ea"/>
                <a:cs typeface="+mn-cs"/>
              </a:rPr>
              <a:t>Là bộ phận có nhiệm vụ xử lý các yêu cầu người dùng đưa đến thông qua View.</a:t>
            </a:r>
            <a:endParaRPr lang="en-US" dirty="0" smtClean="0"/>
          </a:p>
          <a:p>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8</a:t>
            </a:fld>
            <a:endParaRPr lang="en-US"/>
          </a:p>
        </p:txBody>
      </p:sp>
    </p:spTree>
    <p:extLst>
      <p:ext uri="{BB962C8B-B14F-4D97-AF65-F5344CB8AC3E}">
        <p14:creationId xmlns:p14="http://schemas.microsoft.com/office/powerpoint/2010/main" val="425376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Công</a:t>
            </a:r>
            <a:r>
              <a:rPr lang="en-US" baseline="0" dirty="0" smtClean="0"/>
              <a:t> </a:t>
            </a:r>
            <a:r>
              <a:rPr lang="en-US" baseline="0" dirty="0" err="1" smtClean="0"/>
              <a:t>nghệ</a:t>
            </a:r>
            <a:r>
              <a:rPr lang="en-US" baseline="0" dirty="0" smtClean="0"/>
              <a:t> </a:t>
            </a:r>
            <a:r>
              <a:rPr lang="en-US" baseline="0" dirty="0" err="1" smtClean="0"/>
              <a:t>sử</a:t>
            </a:r>
            <a:r>
              <a:rPr lang="en-US" baseline="0" dirty="0" smtClean="0"/>
              <a:t> </a:t>
            </a:r>
            <a:r>
              <a:rPr lang="en-US" baseline="0" dirty="0" err="1" smtClean="0"/>
              <a:t>dụng</a:t>
            </a:r>
            <a:endParaRPr lang="en-US" baseline="0" dirty="0" smtClean="0"/>
          </a:p>
          <a:p>
            <a:r>
              <a:rPr lang="en-US" baseline="0" dirty="0" err="1" smtClean="0"/>
              <a:t>Về</a:t>
            </a:r>
            <a:r>
              <a:rPr lang="en-US" baseline="0" dirty="0" smtClean="0"/>
              <a:t> </a:t>
            </a:r>
            <a:r>
              <a:rPr lang="en-US" baseline="0" dirty="0" err="1" smtClean="0"/>
              <a:t>phần</a:t>
            </a:r>
            <a:r>
              <a:rPr lang="en-US" baseline="0" dirty="0" smtClean="0"/>
              <a:t> frontend</a:t>
            </a:r>
          </a:p>
          <a:p>
            <a:r>
              <a:rPr lang="en-US" baseline="0" dirty="0" err="1" smtClean="0"/>
              <a:t>Đối</a:t>
            </a:r>
            <a:r>
              <a:rPr lang="en-US" baseline="0" dirty="0" smtClean="0"/>
              <a:t> </a:t>
            </a:r>
            <a:r>
              <a:rPr lang="en-US" baseline="0" dirty="0" err="1" smtClean="0"/>
              <a:t>với</a:t>
            </a:r>
            <a:r>
              <a:rPr lang="en-US" baseline="0" dirty="0" smtClean="0"/>
              <a:t> backend</a:t>
            </a:r>
          </a:p>
          <a:p>
            <a:r>
              <a:rPr lang="en-US" baseline="0" dirty="0" err="1" smtClean="0"/>
              <a:t>Với</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mysql</a:t>
            </a:r>
            <a:endParaRPr lang="en-US" baseline="0" dirty="0" smtClean="0"/>
          </a:p>
          <a:p>
            <a:r>
              <a:rPr lang="en-US" baseline="0" dirty="0" err="1" smtClean="0"/>
              <a:t>Môi</a:t>
            </a:r>
            <a:r>
              <a:rPr lang="en-US" baseline="0" dirty="0" smtClean="0"/>
              <a:t> </a:t>
            </a:r>
            <a:r>
              <a:rPr lang="en-US" baseline="0" dirty="0" err="1" smtClean="0"/>
              <a:t>trường</a:t>
            </a:r>
            <a:r>
              <a:rPr lang="en-US" baseline="0" dirty="0" smtClean="0"/>
              <a:t> webserver </a:t>
            </a:r>
            <a:r>
              <a:rPr lang="en-US" baseline="0" dirty="0" err="1" smtClean="0"/>
              <a:t>của</a:t>
            </a:r>
            <a:r>
              <a:rPr lang="en-US" baseline="0" dirty="0" smtClean="0"/>
              <a:t> website </a:t>
            </a:r>
            <a:r>
              <a:rPr lang="en-US" baseline="0" dirty="0" err="1" smtClean="0"/>
              <a:t>em</a:t>
            </a:r>
            <a:r>
              <a:rPr lang="en-US" baseline="0" dirty="0" smtClean="0"/>
              <a:t> </a:t>
            </a:r>
            <a:r>
              <a:rPr lang="en-US" baseline="0" dirty="0" err="1" smtClean="0"/>
              <a:t>dùng</a:t>
            </a:r>
            <a:r>
              <a:rPr lang="en-US" baseline="0" dirty="0" smtClean="0"/>
              <a:t> </a:t>
            </a:r>
            <a:r>
              <a:rPr lang="en-US" baseline="0" dirty="0" err="1" smtClean="0"/>
              <a:t>xampp</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BA82B62-2CE8-4993-A714-84B4014573B3}" type="slidenum">
              <a:rPr lang="en-US" smtClean="0"/>
              <a:t>9</a:t>
            </a:fld>
            <a:endParaRPr lang="en-US"/>
          </a:p>
        </p:txBody>
      </p:sp>
    </p:spTree>
    <p:extLst>
      <p:ext uri="{BB962C8B-B14F-4D97-AF65-F5344CB8AC3E}">
        <p14:creationId xmlns:p14="http://schemas.microsoft.com/office/powerpoint/2010/main" val="199807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Về</a:t>
            </a:r>
            <a:r>
              <a:rPr lang="en-US" dirty="0" smtClean="0"/>
              <a:t> </a:t>
            </a:r>
            <a:r>
              <a:rPr lang="en-US" dirty="0" err="1" smtClean="0"/>
              <a:t>phần</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a:t>
            </a:r>
            <a:r>
              <a:rPr lang="en-US" baseline="0" dirty="0" err="1" smtClean="0"/>
              <a:t>em</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đã</a:t>
            </a:r>
            <a:r>
              <a:rPr lang="en-US" baseline="0" dirty="0" smtClean="0"/>
              <a:t> </a:t>
            </a:r>
            <a:r>
              <a:rPr lang="en-US" baseline="0" dirty="0" err="1" smtClean="0"/>
              <a:t>đề</a:t>
            </a:r>
            <a:r>
              <a:rPr lang="en-US" baseline="0" dirty="0" smtClean="0"/>
              <a:t> </a:t>
            </a:r>
            <a:r>
              <a:rPr lang="en-US" baseline="0" dirty="0" err="1" smtClean="0"/>
              <a:t>ra</a:t>
            </a:r>
            <a:endParaRPr lang="en-US" baseline="0" dirty="0" smtClean="0"/>
          </a:p>
          <a:p>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trang</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kiếm,xem</a:t>
            </a:r>
            <a:r>
              <a:rPr lang="en-US" baseline="0" dirty="0" smtClean="0"/>
              <a:t> </a:t>
            </a:r>
            <a:r>
              <a:rPr lang="en-US" baseline="0" dirty="0" err="1" smtClean="0"/>
              <a:t>thông</a:t>
            </a:r>
            <a:r>
              <a:rPr lang="en-US" baseline="0" dirty="0" smtClean="0"/>
              <a:t> tin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nhấn</a:t>
            </a:r>
            <a:r>
              <a:rPr lang="en-US" baseline="0" dirty="0" smtClean="0"/>
              <a:t> tin </a:t>
            </a:r>
            <a:r>
              <a:rPr lang="en-US" baseline="0" dirty="0" err="1" smtClean="0"/>
              <a:t>để</a:t>
            </a:r>
            <a:r>
              <a:rPr lang="en-US" baseline="0" dirty="0" smtClean="0"/>
              <a:t> </a:t>
            </a:r>
            <a:r>
              <a:rPr lang="en-US" baseline="0" dirty="0" err="1" smtClean="0"/>
              <a:t>cửa</a:t>
            </a:r>
            <a:r>
              <a:rPr lang="en-US" baseline="0" dirty="0" smtClean="0"/>
              <a:t> </a:t>
            </a:r>
            <a:r>
              <a:rPr lang="en-US" baseline="0" dirty="0" err="1" smtClean="0"/>
              <a:t>hàng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hổ</a:t>
            </a:r>
            <a:r>
              <a:rPr lang="en-US" baseline="0" dirty="0" smtClean="0"/>
              <a:t> </a:t>
            </a:r>
            <a:r>
              <a:rPr lang="en-US" baseline="0" dirty="0" err="1" smtClean="0"/>
              <a:t>trợ</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err="1" smtClean="0"/>
              <a:t>hệ</a:t>
            </a:r>
            <a:r>
              <a:rPr lang="en-US" baseline="0" smtClean="0"/>
              <a:t> thống, xem thông tin sản phẩm và có thể sử dụng bộ lọc của website giúp cho khách hàng tìm kiếm sản phẩm theo yêu cầu một cách nhanh chóng</a:t>
            </a:r>
            <a:endParaRPr lang="en-US" dirty="0"/>
          </a:p>
        </p:txBody>
      </p:sp>
      <p:sp>
        <p:nvSpPr>
          <p:cNvPr id="4" name="Slide Number Placeholder 3"/>
          <p:cNvSpPr>
            <a:spLocks noGrp="1"/>
          </p:cNvSpPr>
          <p:nvPr>
            <p:ph type="sldNum" sz="quarter" idx="10"/>
          </p:nvPr>
        </p:nvSpPr>
        <p:spPr/>
        <p:txBody>
          <a:bodyPr/>
          <a:lstStyle/>
          <a:p>
            <a:fld id="{0BA82B62-2CE8-4993-A714-84B4014573B3}" type="slidenum">
              <a:rPr lang="en-US" smtClean="0"/>
              <a:t>10</a:t>
            </a:fld>
            <a:endParaRPr lang="en-US"/>
          </a:p>
        </p:txBody>
      </p:sp>
    </p:spTree>
    <p:extLst>
      <p:ext uri="{BB962C8B-B14F-4D97-AF65-F5344CB8AC3E}">
        <p14:creationId xmlns:p14="http://schemas.microsoft.com/office/powerpoint/2010/main" val="2701300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Trang</a:t>
            </a:r>
            <a:r>
              <a:rPr lang="en-US" dirty="0" smtClean="0"/>
              <a:t> </a:t>
            </a:r>
            <a:r>
              <a:rPr lang="en-US" dirty="0" err="1" smtClean="0"/>
              <a:t>giỏ</a:t>
            </a:r>
            <a:r>
              <a:rPr lang="en-US" baseline="0" dirty="0" smtClean="0"/>
              <a:t> </a:t>
            </a:r>
            <a:r>
              <a:rPr lang="en-US" baseline="0" dirty="0" err="1" smtClean="0"/>
              <a:t>hàng</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lại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đã</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a:t>
            </a:r>
            <a:r>
              <a:rPr lang="en-US" baseline="0" dirty="0" err="1" smtClean="0"/>
              <a:t>giỏ</a:t>
            </a:r>
            <a:r>
              <a:rPr lang="en-US" baseline="0" dirty="0" smtClean="0"/>
              <a:t> </a:t>
            </a:r>
            <a:r>
              <a:rPr lang="en-US" baseline="0" dirty="0" err="1" smtClean="0"/>
              <a:t>hàng</a:t>
            </a:r>
            <a:r>
              <a:rPr lang="en-US" baseline="0" dirty="0" smtClean="0"/>
              <a:t> </a:t>
            </a:r>
            <a:r>
              <a:rPr lang="en-US" baseline="0" dirty="0" err="1" smtClean="0"/>
              <a:t>hoặc</a:t>
            </a:r>
            <a:r>
              <a:rPr lang="en-US" baseline="0" dirty="0" smtClean="0"/>
              <a:t> </a:t>
            </a:r>
            <a:r>
              <a:rPr lang="en-US" baseline="0" dirty="0" err="1" smtClean="0"/>
              <a:t>xoá</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đó</a:t>
            </a:r>
            <a:r>
              <a:rPr lang="en-US" baseline="0" dirty="0" smtClean="0"/>
              <a:t> </a:t>
            </a:r>
            <a:r>
              <a:rPr lang="en-US" baseline="0" dirty="0" err="1" smtClean="0"/>
              <a:t>ra</a:t>
            </a:r>
            <a:r>
              <a:rPr lang="en-US" baseline="0" dirty="0" smtClean="0"/>
              <a:t> </a:t>
            </a:r>
            <a:r>
              <a:rPr lang="en-US" baseline="0" dirty="0" err="1" smtClean="0"/>
              <a:t>khỏi</a:t>
            </a:r>
            <a:r>
              <a:rPr lang="en-US" baseline="0" dirty="0" smtClean="0"/>
              <a:t> </a:t>
            </a:r>
            <a:r>
              <a:rPr lang="en-US" baseline="0" dirty="0" err="1" smtClean="0"/>
              <a:t>giỏ</a:t>
            </a:r>
            <a:r>
              <a:rPr lang="en-US" baseline="0" dirty="0" smtClean="0"/>
              <a:t> </a:t>
            </a:r>
            <a:r>
              <a:rPr lang="en-US" baseline="0" dirty="0" err="1" smtClean="0"/>
              <a:t>hàng</a:t>
            </a:r>
            <a:endParaRPr lang="vi-VN" dirty="0"/>
          </a:p>
        </p:txBody>
      </p:sp>
      <p:sp>
        <p:nvSpPr>
          <p:cNvPr id="4" name="Slide Number Placeholder 3"/>
          <p:cNvSpPr>
            <a:spLocks noGrp="1"/>
          </p:cNvSpPr>
          <p:nvPr>
            <p:ph type="sldNum" sz="quarter" idx="10"/>
          </p:nvPr>
        </p:nvSpPr>
        <p:spPr/>
        <p:txBody>
          <a:bodyPr/>
          <a:lstStyle/>
          <a:p>
            <a:fld id="{0BA82B62-2CE8-4993-A714-84B4014573B3}" type="slidenum">
              <a:rPr lang="en-US" smtClean="0"/>
              <a:t>12</a:t>
            </a:fld>
            <a:endParaRPr lang="en-US"/>
          </a:p>
        </p:txBody>
      </p:sp>
    </p:spTree>
    <p:extLst>
      <p:ext uri="{BB962C8B-B14F-4D97-AF65-F5344CB8AC3E}">
        <p14:creationId xmlns:p14="http://schemas.microsoft.com/office/powerpoint/2010/main" val="322850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4119" y="2362200"/>
            <a:ext cx="9144000" cy="1354217"/>
          </a:xfrm>
          <a:prstGeom prst="rect">
            <a:avLst/>
          </a:prstGeom>
          <a:noFill/>
        </p:spPr>
        <p:txBody>
          <a:bodyPr wrap="square" rtlCol="0">
            <a:spAutoFit/>
          </a:bodyPr>
          <a:lstStyle/>
          <a:p>
            <a:pPr algn="ctr"/>
            <a:r>
              <a:rPr lang="en-US" sz="2600" b="1" u="sng" dirty="0" smtClean="0">
                <a:solidFill>
                  <a:schemeClr val="accent6"/>
                </a:solidFill>
                <a:latin typeface="Times New Roman" panose="02020603050405020304" pitchFamily="18" charset="0"/>
                <a:cs typeface="Times New Roman" panose="02020603050405020304" pitchFamily="18" charset="0"/>
              </a:rPr>
              <a:t>ĐỀ TÀI</a:t>
            </a:r>
          </a:p>
          <a:p>
            <a:pPr algn="ctr"/>
            <a:r>
              <a:rPr lang="en-US" sz="2800" b="1" dirty="0" smtClean="0">
                <a:solidFill>
                  <a:schemeClr val="accent6"/>
                </a:solidFill>
                <a:latin typeface="Times New Roman" panose="02020603050405020304" pitchFamily="18" charset="0"/>
                <a:cs typeface="Times New Roman" panose="02020603050405020304" pitchFamily="18" charset="0"/>
              </a:rPr>
              <a:t>XÂY DỰNG WEBSITE THƯƠNG MẠI ĐIỆN TỬ </a:t>
            </a:r>
          </a:p>
          <a:p>
            <a:pPr algn="ctr"/>
            <a:r>
              <a:rPr lang="en-US" sz="2800" b="1" dirty="0" smtClean="0">
                <a:solidFill>
                  <a:schemeClr val="accent6"/>
                </a:solidFill>
                <a:latin typeface="Times New Roman" panose="02020603050405020304" pitchFamily="18" charset="0"/>
                <a:cs typeface="Times New Roman" panose="02020603050405020304" pitchFamily="18" charset="0"/>
              </a:rPr>
              <a:t>BÁN GIÀY TRÊN NỀN TẢNG LARAVEL FRAMWORK</a:t>
            </a:r>
          </a:p>
        </p:txBody>
      </p:sp>
      <p:sp>
        <p:nvSpPr>
          <p:cNvPr id="2" name="TextBox 1"/>
          <p:cNvSpPr txBox="1"/>
          <p:nvPr/>
        </p:nvSpPr>
        <p:spPr>
          <a:xfrm>
            <a:off x="893360" y="590491"/>
            <a:ext cx="7717240" cy="769441"/>
          </a:xfrm>
          <a:prstGeom prst="rect">
            <a:avLst/>
          </a:prstGeom>
          <a:noFill/>
        </p:spPr>
        <p:txBody>
          <a:bodyPr wrap="square" rtlCol="0">
            <a:spAutoFit/>
          </a:bodyPr>
          <a:lstStyle/>
          <a:p>
            <a:pPr algn="ctr"/>
            <a:r>
              <a:rPr lang="en-US" sz="2200" b="1" dirty="0" smtClean="0">
                <a:solidFill>
                  <a:srgbClr val="FF0000"/>
                </a:solidFill>
                <a:latin typeface="Times New Roman" panose="02020603050405020304" pitchFamily="18" charset="0"/>
                <a:cs typeface="Times New Roman" panose="02020603050405020304" pitchFamily="18" charset="0"/>
              </a:rPr>
              <a:t>TRƯỜNG ĐẠI HỌC CẦN THƠ</a:t>
            </a:r>
          </a:p>
          <a:p>
            <a:pPr algn="ctr"/>
            <a:r>
              <a:rPr lang="en-US" sz="2200" b="1" dirty="0" smtClean="0">
                <a:solidFill>
                  <a:srgbClr val="FF0000"/>
                </a:solidFill>
                <a:latin typeface="Times New Roman" panose="02020603050405020304" pitchFamily="18" charset="0"/>
                <a:cs typeface="Times New Roman" panose="02020603050405020304" pitchFamily="18" charset="0"/>
              </a:rPr>
              <a:t>TRƯỜNG CÔNG NGHỆ THÔNG TIN VÀ TRUYỀN THÔNG</a:t>
            </a:r>
            <a:endParaRPr lang="en-US" sz="22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375581" y="1359932"/>
            <a:ext cx="6324600" cy="1107996"/>
          </a:xfrm>
          <a:prstGeom prst="rect">
            <a:avLst/>
          </a:prstGeom>
          <a:noFill/>
        </p:spPr>
        <p:txBody>
          <a:bodyPr wrap="square" rtlCol="0">
            <a:spAutoFit/>
          </a:bodyPr>
          <a:lstStyle/>
          <a:p>
            <a:pPr algn="ctr"/>
            <a:r>
              <a:rPr lang="en-US" sz="2400" b="1" dirty="0" smtClean="0">
                <a:solidFill>
                  <a:schemeClr val="accent6"/>
                </a:solidFill>
                <a:latin typeface="Times New Roman" panose="02020603050405020304" pitchFamily="18" charset="0"/>
                <a:cs typeface="Times New Roman" panose="02020603050405020304" pitchFamily="18" charset="0"/>
              </a:rPr>
              <a:t>KHÓA LUẬN </a:t>
            </a:r>
            <a:r>
              <a:rPr lang="en-US" sz="2400" b="1" dirty="0">
                <a:solidFill>
                  <a:schemeClr val="accent6"/>
                </a:solidFill>
                <a:latin typeface="Times New Roman" panose="02020603050405020304" pitchFamily="18" charset="0"/>
                <a:cs typeface="Times New Roman" panose="02020603050405020304" pitchFamily="18" charset="0"/>
              </a:rPr>
              <a:t>TỐT NGHIỆP</a:t>
            </a:r>
          </a:p>
          <a:p>
            <a:pPr algn="ctr"/>
            <a:r>
              <a:rPr lang="en-US" sz="2400" b="1" dirty="0">
                <a:solidFill>
                  <a:schemeClr val="accent6"/>
                </a:solidFill>
                <a:latin typeface="Times New Roman" panose="02020603050405020304" pitchFamily="18" charset="0"/>
                <a:cs typeface="Times New Roman" panose="02020603050405020304" pitchFamily="18" charset="0"/>
              </a:rPr>
              <a:t>NGÀNH CÔNG NGHỆ THÔNG TIN</a:t>
            </a:r>
          </a:p>
          <a:p>
            <a:endParaRPr lang="en-US" dirty="0"/>
          </a:p>
        </p:txBody>
      </p:sp>
      <p:sp>
        <p:nvSpPr>
          <p:cNvPr id="7" name="TextBox 6">
            <a:extLst>
              <a:ext uri="{FF2B5EF4-FFF2-40B4-BE49-F238E27FC236}">
                <a16:creationId xmlns:a16="http://schemas.microsoft.com/office/drawing/2014/main" id="{0267EC12-0509-2C60-E7DA-0BB8AF466AC2}"/>
              </a:ext>
            </a:extLst>
          </p:cNvPr>
          <p:cNvSpPr txBox="1"/>
          <p:nvPr/>
        </p:nvSpPr>
        <p:spPr>
          <a:xfrm>
            <a:off x="6553200" y="3880247"/>
            <a:ext cx="3471081" cy="1446550"/>
          </a:xfrm>
          <a:prstGeom prst="rect">
            <a:avLst/>
          </a:prstGeom>
          <a:noFill/>
        </p:spPr>
        <p:txBody>
          <a:bodyPr wrap="square" rtlCol="0">
            <a:spAutoFit/>
          </a:bodyPr>
          <a:lstStyle/>
          <a:p>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Sinh</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viên</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thực</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hiện</a:t>
            </a:r>
            <a:endPar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endParaRPr>
          </a:p>
          <a:p>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Bùi</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Công</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Minh</a:t>
            </a:r>
          </a:p>
          <a:p>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B1809261</a:t>
            </a:r>
          </a:p>
          <a:p>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K44</a:t>
            </a:r>
            <a:endParaRPr lang="en-US" sz="2200" b="1" dirty="0">
              <a:solidFill>
                <a:schemeClr val="accent6"/>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267EC12-0509-2C60-E7DA-0BB8AF466AC2}"/>
              </a:ext>
            </a:extLst>
          </p:cNvPr>
          <p:cNvSpPr txBox="1"/>
          <p:nvPr/>
        </p:nvSpPr>
        <p:spPr>
          <a:xfrm>
            <a:off x="3276600" y="3880247"/>
            <a:ext cx="3464859" cy="1446550"/>
          </a:xfrm>
          <a:prstGeom prst="rect">
            <a:avLst/>
          </a:prstGeom>
          <a:noFill/>
        </p:spPr>
        <p:txBody>
          <a:bodyPr wrap="square" rtlCol="0">
            <a:spAutoFit/>
          </a:bodyPr>
          <a:lstStyle/>
          <a:p>
            <a:r>
              <a:rPr lang="en-US" sz="2200" b="1"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Hội</a:t>
            </a:r>
            <a:r>
              <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đồng</a:t>
            </a:r>
            <a:r>
              <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phản</a:t>
            </a:r>
            <a:r>
              <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biện</a:t>
            </a:r>
            <a:endPar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T.S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Thái</a:t>
            </a:r>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Minh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Tuấn</a:t>
            </a:r>
            <a:endPar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r>
              <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T.S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Bùi</a:t>
            </a:r>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Võ</a:t>
            </a:r>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Quốc</a:t>
            </a:r>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Bảo</a:t>
            </a:r>
            <a:endPar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r>
              <a:rPr lang="en-US" sz="2200" b="1"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Th.S</a:t>
            </a:r>
            <a:r>
              <a:rPr lang="en-US" sz="22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200" b="1"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Nguyễn</a:t>
            </a:r>
            <a:r>
              <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Minh </a:t>
            </a:r>
            <a:r>
              <a:rPr lang="en-US" sz="2200" b="1"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Trung</a:t>
            </a:r>
            <a:endParaRPr lang="en-US" sz="22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267EC12-0509-2C60-E7DA-0BB8AF466AC2}"/>
              </a:ext>
            </a:extLst>
          </p:cNvPr>
          <p:cNvSpPr txBox="1"/>
          <p:nvPr/>
        </p:nvSpPr>
        <p:spPr>
          <a:xfrm>
            <a:off x="3586" y="3949244"/>
            <a:ext cx="3273014" cy="769441"/>
          </a:xfrm>
          <a:prstGeom prst="rect">
            <a:avLst/>
          </a:prstGeom>
          <a:noFill/>
        </p:spPr>
        <p:txBody>
          <a:bodyPr wrap="square" rtlCol="0">
            <a:spAutoFit/>
          </a:bodyPr>
          <a:lstStyle/>
          <a:p>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Cán</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bộ</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hướng</a:t>
            </a:r>
            <a:r>
              <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a:t>
            </a:r>
            <a:r>
              <a:rPr lang="en-US" sz="2200" b="1" dirty="0" err="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dẫn</a:t>
            </a:r>
            <a:endParaRPr lang="en-US" sz="2200" b="1" dirty="0"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endParaRPr>
          </a:p>
          <a:p>
            <a:r>
              <a:rPr lang="en-US" sz="2200" b="1" smtClean="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Th.S </a:t>
            </a:r>
            <a:r>
              <a:rPr lang="en-US" sz="2200" b="1" dirty="0" err="1">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Nguyễn</a:t>
            </a:r>
            <a:r>
              <a:rPr lang="en-US" sz="2200" b="1" dirty="0">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 Minh </a:t>
            </a:r>
            <a:r>
              <a:rPr lang="en-US" sz="2200" b="1" dirty="0" err="1">
                <a:solidFill>
                  <a:schemeClr val="accent6"/>
                </a:solidFill>
                <a:latin typeface="Times New Roman" panose="02020603050405020304" pitchFamily="18" charset="0"/>
                <a:ea typeface="Tahoma" panose="020B0604030504040204" pitchFamily="34" charset="0"/>
                <a:cs typeface="Times New Roman" panose="02020603050405020304" pitchFamily="18" charset="0"/>
              </a:rPr>
              <a:t>Trung</a:t>
            </a:r>
            <a:endParaRPr lang="en-US" sz="2200" b="1" dirty="0">
              <a:solidFill>
                <a:schemeClr val="accent6"/>
              </a:solidFill>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05000" y="762000"/>
            <a:ext cx="43434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KẾT QUẢ ĐẠT ĐƯỢC</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1143000" y="1793250"/>
            <a:ext cx="754380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solidFill>
                  <a:schemeClr val="accent6"/>
                </a:solidFill>
                <a:latin typeface="Times New Roman" panose="02020603050405020304" pitchFamily="18" charset="0"/>
                <a:cs typeface="Times New Roman" panose="02020603050405020304" pitchFamily="18" charset="0"/>
              </a:rPr>
              <a:t>Giao </a:t>
            </a:r>
            <a:r>
              <a:rPr lang="en-US" sz="2800" dirty="0" err="1" smtClean="0">
                <a:solidFill>
                  <a:schemeClr val="accent6"/>
                </a:solidFill>
                <a:latin typeface="Times New Roman" panose="02020603050405020304" pitchFamily="18" charset="0"/>
                <a:cs typeface="Times New Roman" panose="02020603050405020304" pitchFamily="18" charset="0"/>
              </a:rPr>
              <a:t>diện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a:t>
            </a:r>
            <a:r>
              <a:rPr lang="en-US" sz="2800" dirty="0" err="1" smtClean="0">
                <a:solidFill>
                  <a:schemeClr val="accent6"/>
                </a:solidFill>
                <a:latin typeface="Times New Roman" panose="02020603050405020304" pitchFamily="18" charset="0"/>
                <a:cs typeface="Times New Roman" panose="02020603050405020304" pitchFamily="18" charset="0"/>
              </a:rPr>
              <a:t>rang</a:t>
            </a:r>
            <a:r>
              <a:rPr lang="en-US" sz="2800" dirty="0" smtClean="0">
                <a:solidFill>
                  <a:schemeClr val="accent6"/>
                </a:solidFill>
                <a:latin typeface="Times New Roman" panose="02020603050405020304" pitchFamily="18" charset="0"/>
                <a:cs typeface="Times New Roman" panose="02020603050405020304" pitchFamily="18" charset="0"/>
              </a:rPr>
              <a:t> khách hàng</a:t>
            </a:r>
            <a:endParaRPr lang="en-US" sz="2800" dirty="0">
              <a:solidFill>
                <a:schemeClr val="accent6"/>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295400" y="2438400"/>
            <a:ext cx="7162800" cy="3764201"/>
          </a:xfrm>
          <a:prstGeom prst="rect">
            <a:avLst/>
          </a:prstGeom>
        </p:spPr>
      </p:pic>
    </p:spTree>
    <p:extLst>
      <p:ext uri="{BB962C8B-B14F-4D97-AF65-F5344CB8AC3E}">
        <p14:creationId xmlns:p14="http://schemas.microsoft.com/office/powerpoint/2010/main" val="1476883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000" y="762000"/>
            <a:ext cx="43434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KẾT QUẢ ĐẠT ĐƯỢC</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43000" y="1793250"/>
            <a:ext cx="754380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solidFill>
                  <a:schemeClr val="accent6"/>
                </a:solidFill>
                <a:latin typeface="Times New Roman" panose="02020603050405020304" pitchFamily="18" charset="0"/>
                <a:cs typeface="Times New Roman" panose="02020603050405020304" pitchFamily="18" charset="0"/>
              </a:rPr>
              <a:t>Giao </a:t>
            </a:r>
            <a:r>
              <a:rPr lang="en-US" sz="2800" dirty="0" err="1" smtClean="0">
                <a:solidFill>
                  <a:schemeClr val="accent6"/>
                </a:solidFill>
                <a:latin typeface="Times New Roman" panose="02020603050405020304" pitchFamily="18" charset="0"/>
                <a:cs typeface="Times New Roman" panose="02020603050405020304" pitchFamily="18" charset="0"/>
              </a:rPr>
              <a:t>diện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trang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thông</a:t>
            </a:r>
            <a:r>
              <a:rPr lang="en-US" sz="2800" dirty="0" smtClean="0">
                <a:solidFill>
                  <a:schemeClr val="accent6"/>
                </a:solidFill>
                <a:latin typeface="Times New Roman" panose="02020603050405020304" pitchFamily="18" charset="0"/>
                <a:cs typeface="Times New Roman" panose="02020603050405020304" pitchFamily="18" charset="0"/>
              </a:rPr>
              <a:t> tin chi </a:t>
            </a:r>
            <a:r>
              <a:rPr lang="en-US" sz="2800" dirty="0" err="1" smtClean="0">
                <a:solidFill>
                  <a:schemeClr val="accent6"/>
                </a:solidFill>
                <a:latin typeface="Times New Roman" panose="02020603050405020304" pitchFamily="18" charset="0"/>
                <a:cs typeface="Times New Roman" panose="02020603050405020304" pitchFamily="18" charset="0"/>
              </a:rPr>
              <a:t>tiết</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sản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phẩm</a:t>
            </a:r>
            <a:endParaRPr lang="en-US" sz="2800" dirty="0">
              <a:solidFill>
                <a:schemeClr val="accent6"/>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371600" y="2316470"/>
            <a:ext cx="7086600" cy="3855313"/>
          </a:xfrm>
          <a:prstGeom prst="rect">
            <a:avLst/>
          </a:prstGeom>
        </p:spPr>
      </p:pic>
    </p:spTree>
    <p:extLst>
      <p:ext uri="{BB962C8B-B14F-4D97-AF65-F5344CB8AC3E}">
        <p14:creationId xmlns:p14="http://schemas.microsoft.com/office/powerpoint/2010/main" val="1610192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66800" y="1828800"/>
            <a:ext cx="754380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Giao</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diện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trang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giỏ</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hàng</a:t>
            </a:r>
            <a:endParaRPr lang="en-US" sz="2800" dirty="0">
              <a:solidFill>
                <a:schemeClr val="accent6"/>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stretch>
            <a:fillRect/>
          </a:stretch>
        </p:blipFill>
        <p:spPr>
          <a:xfrm>
            <a:off x="1143000" y="2514600"/>
            <a:ext cx="7162800" cy="3294096"/>
          </a:xfrm>
          <a:prstGeom prst="rect">
            <a:avLst/>
          </a:prstGeom>
        </p:spPr>
      </p:pic>
      <p:sp>
        <p:nvSpPr>
          <p:cNvPr id="5" name="TextBox 4"/>
          <p:cNvSpPr txBox="1"/>
          <p:nvPr/>
        </p:nvSpPr>
        <p:spPr>
          <a:xfrm>
            <a:off x="1905000" y="762000"/>
            <a:ext cx="43434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KẾT QUẢ ĐẠT ĐƯỢC</a:t>
            </a:r>
            <a:endParaRPr lang="en-US" sz="28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4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66800" y="1828800"/>
            <a:ext cx="754380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Giao</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diện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trang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thanh</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toán</a:t>
            </a:r>
            <a:endParaRPr lang="en-US" sz="2800" dirty="0">
              <a:solidFill>
                <a:schemeClr val="accent6"/>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000" y="2514600"/>
            <a:ext cx="7010400" cy="3452598"/>
          </a:xfrm>
          <a:prstGeom prst="rect">
            <a:avLst/>
          </a:prstGeom>
        </p:spPr>
      </p:pic>
      <p:sp>
        <p:nvSpPr>
          <p:cNvPr id="8" name="TextBox 7"/>
          <p:cNvSpPr txBox="1"/>
          <p:nvPr/>
        </p:nvSpPr>
        <p:spPr>
          <a:xfrm>
            <a:off x="1905000" y="762000"/>
            <a:ext cx="43434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KẾT QUẢ ĐẠT ĐƯỢC</a:t>
            </a:r>
            <a:endParaRPr lang="en-US" sz="28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290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66800" y="1828800"/>
            <a:ext cx="754380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Giao</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diện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trang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đơn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mua</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hàng</a:t>
            </a:r>
            <a:endParaRPr lang="en-US" sz="2800" dirty="0">
              <a:solidFill>
                <a:schemeClr val="accent6"/>
              </a:solidFill>
              <a:latin typeface="Times New Roman" panose="02020603050405020304" pitchFamily="18" charset="0"/>
              <a:cs typeface="Times New Roman" panose="02020603050405020304" pitchFamily="18" charset="0"/>
            </a:endParaRPr>
          </a:p>
        </p:txBody>
      </p:sp>
      <p:pic>
        <p:nvPicPr>
          <p:cNvPr id="9" name="Picture 8"/>
          <p:cNvPicPr/>
          <p:nvPr/>
        </p:nvPicPr>
        <p:blipFill>
          <a:blip r:embed="rId3"/>
          <a:stretch>
            <a:fillRect/>
          </a:stretch>
        </p:blipFill>
        <p:spPr>
          <a:xfrm>
            <a:off x="1219200" y="2418654"/>
            <a:ext cx="7239000" cy="3601146"/>
          </a:xfrm>
          <a:prstGeom prst="rect">
            <a:avLst/>
          </a:prstGeom>
        </p:spPr>
      </p:pic>
      <p:sp>
        <p:nvSpPr>
          <p:cNvPr id="5" name="TextBox 4"/>
          <p:cNvSpPr txBox="1"/>
          <p:nvPr/>
        </p:nvSpPr>
        <p:spPr>
          <a:xfrm>
            <a:off x="1905000" y="762000"/>
            <a:ext cx="43434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KẾT QUẢ ĐẠT ĐƯỢC</a:t>
            </a:r>
            <a:endParaRPr lang="en-US" sz="28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667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1828800"/>
            <a:ext cx="7543800"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Giao</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diện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trang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quản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lý</a:t>
            </a:r>
            <a:endParaRPr lang="en-US" sz="2800" dirty="0">
              <a:solidFill>
                <a:schemeClr val="accent6"/>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219200" y="2514600"/>
            <a:ext cx="7490350" cy="2971799"/>
          </a:xfrm>
          <a:prstGeom prst="rect">
            <a:avLst/>
          </a:prstGeom>
        </p:spPr>
      </p:pic>
      <p:sp>
        <p:nvSpPr>
          <p:cNvPr id="7" name="TextBox 6"/>
          <p:cNvSpPr txBox="1"/>
          <p:nvPr/>
        </p:nvSpPr>
        <p:spPr>
          <a:xfrm>
            <a:off x="1905000" y="762000"/>
            <a:ext cx="43434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KẾT QUẢ ĐẠT ĐƯỢC</a:t>
            </a:r>
            <a:endParaRPr lang="en-US" sz="28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039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0"/>
            <a:ext cx="7086600" cy="465138"/>
          </a:xfrm>
        </p:spPr>
        <p:txBody>
          <a:bodyPr/>
          <a:lstStyle/>
          <a:p>
            <a:r>
              <a:rPr lang="en-US" sz="2800" dirty="0" smtClean="0">
                <a:solidFill>
                  <a:schemeClr val="accent6"/>
                </a:solidFill>
                <a:latin typeface="Times New Roman" panose="02020603050405020304" pitchFamily="18" charset="0"/>
                <a:cs typeface="Times New Roman" panose="02020603050405020304" pitchFamily="18" charset="0"/>
              </a:rPr>
              <a:t>KẾT LUẬN</a:t>
            </a:r>
            <a:endParaRPr lang="en-US" sz="2800" dirty="0">
              <a:solidFill>
                <a:schemeClr val="accent6"/>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A4D25A-8727-DD07-2E65-918654ABFCD1}"/>
              </a:ext>
            </a:extLst>
          </p:cNvPr>
          <p:cNvSpPr txBox="1"/>
          <p:nvPr/>
        </p:nvSpPr>
        <p:spPr>
          <a:xfrm>
            <a:off x="914400" y="1828800"/>
            <a:ext cx="7208044" cy="1631216"/>
          </a:xfrm>
          <a:prstGeom prst="rect">
            <a:avLst/>
          </a:prstGeom>
          <a:noFill/>
        </p:spPr>
        <p:txBody>
          <a:bodyPr wrap="square" rtlCol="0">
            <a:spAutoFit/>
          </a:bodyPr>
          <a:lstStyle/>
          <a:p>
            <a:pPr marL="457200" indent="-457200" algn="just">
              <a:buFont typeface="Wingdings" panose="05000000000000000000" pitchFamily="2" charset="2"/>
              <a:buChar char="Ø"/>
            </a:pP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Xây</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dựng</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thành</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công</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website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bán</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giày</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vận</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hành</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tốt</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trên</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môi</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trường</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có</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internet</a:t>
            </a:r>
            <a:endPar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Hoàn</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thành</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các</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chức</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năng</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dành</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cho</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khách</a:t>
            </a:r>
            <a:r>
              <a:rPr lang="en-US"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endPar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Hoàn</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thành</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các</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chức</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năng</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dành</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cho</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người</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quản</a:t>
            </a:r>
            <a:r>
              <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lý</a:t>
            </a:r>
            <a:endPar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386914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0"/>
            <a:ext cx="7086600" cy="465138"/>
          </a:xfrm>
        </p:spPr>
        <p:txBody>
          <a:bodyPr/>
          <a:lstStyle/>
          <a:p>
            <a:r>
              <a:rPr lang="en-US" sz="2800" dirty="0" smtClean="0">
                <a:solidFill>
                  <a:schemeClr val="accent6"/>
                </a:solidFill>
                <a:latin typeface="Times New Roman" panose="02020603050405020304" pitchFamily="18" charset="0"/>
                <a:cs typeface="Times New Roman" panose="02020603050405020304" pitchFamily="18" charset="0"/>
              </a:rPr>
              <a:t>HƯỚNG PHÁT TRIỂN</a:t>
            </a:r>
            <a:endParaRPr lang="en-US" sz="2800" dirty="0">
              <a:solidFill>
                <a:schemeClr val="accent6"/>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A4D25A-8727-DD07-2E65-918654ABFCD1}"/>
              </a:ext>
            </a:extLst>
          </p:cNvPr>
          <p:cNvSpPr txBox="1"/>
          <p:nvPr/>
        </p:nvSpPr>
        <p:spPr>
          <a:xfrm>
            <a:off x="817880" y="1905000"/>
            <a:ext cx="8001000" cy="2631490"/>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err="1">
                <a:solidFill>
                  <a:schemeClr val="accent6"/>
                </a:solidFill>
                <a:latin typeface="Times New Roman" panose="02020603050405020304" pitchFamily="18" charset="0"/>
                <a:cs typeface="Times New Roman" panose="02020603050405020304" pitchFamily="18" charset="0"/>
              </a:rPr>
              <a:t>Nghiên</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cứu</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xây</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dựng</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thêm</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nhiều</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chức</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năng</a:t>
            </a:r>
            <a:endPar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err="1">
                <a:solidFill>
                  <a:schemeClr val="accent6"/>
                </a:solidFill>
                <a:latin typeface="Times New Roman" panose="02020603050405020304" pitchFamily="18" charset="0"/>
                <a:cs typeface="Times New Roman" panose="02020603050405020304" pitchFamily="18" charset="0"/>
              </a:rPr>
              <a:t>Tăng</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cường</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hiệu</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năng</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và</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bảo</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mật</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cho</a:t>
            </a:r>
            <a:r>
              <a:rPr lang="en-US" sz="2800" dirty="0">
                <a:solidFill>
                  <a:schemeClr val="accent6"/>
                </a:solidFill>
                <a:latin typeface="Times New Roman" panose="02020603050405020304" pitchFamily="18" charset="0"/>
                <a:cs typeface="Times New Roman" panose="02020603050405020304" pitchFamily="18" charset="0"/>
              </a:rPr>
              <a:t> website </a:t>
            </a:r>
            <a:r>
              <a:rPr lang="en-US" sz="2800" dirty="0" err="1">
                <a:solidFill>
                  <a:schemeClr val="accent6"/>
                </a:solidFill>
                <a:latin typeface="Times New Roman" panose="02020603050405020304" pitchFamily="18" charset="0"/>
                <a:cs typeface="Times New Roman" panose="02020603050405020304" pitchFamily="18" charset="0"/>
              </a:rPr>
              <a:t>khi</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đưa</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vào</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thực</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tế</a:t>
            </a:r>
            <a:endPar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Tích</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hợp</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thêm</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nhiều</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hình</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thức</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thanh</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toán</a:t>
            </a:r>
            <a:r>
              <a:rPr lang="en-US" sz="2800" dirty="0" smtClean="0">
                <a:solidFill>
                  <a:schemeClr val="accent6"/>
                </a:solidFill>
                <a:latin typeface="Times New Roman" panose="02020603050405020304" pitchFamily="18" charset="0"/>
                <a:cs typeface="Times New Roman" panose="02020603050405020304" pitchFamily="18" charset="0"/>
              </a:rPr>
              <a:t> online </a:t>
            </a:r>
            <a:r>
              <a:rPr lang="en-US" sz="2800" dirty="0" err="1" smtClean="0">
                <a:solidFill>
                  <a:schemeClr val="accent6"/>
                </a:solidFill>
                <a:latin typeface="Times New Roman" panose="02020603050405020304" pitchFamily="18" charset="0"/>
                <a:cs typeface="Times New Roman" panose="02020603050405020304" pitchFamily="18" charset="0"/>
              </a:rPr>
              <a:t>khác</a:t>
            </a:r>
            <a:r>
              <a:rPr lang="en-US" sz="2800" dirty="0" smtClean="0">
                <a:solidFill>
                  <a:schemeClr val="accent6"/>
                </a:solidFill>
                <a:latin typeface="Times New Roman" panose="02020603050405020304" pitchFamily="18" charset="0"/>
                <a:cs typeface="Times New Roman" panose="02020603050405020304" pitchFamily="18" charset="0"/>
              </a:rPr>
              <a:t>: VNPAY, MOMO, ZALOPAY, ...</a:t>
            </a:r>
            <a:endParaRPr lang="en-US" sz="2800" dirty="0">
              <a:solidFill>
                <a:schemeClr val="accent6"/>
              </a:solidFill>
              <a:latin typeface="Times New Roman" panose="02020603050405020304" pitchFamily="18" charset="0"/>
              <a:cs typeface="Times New Roman" panose="02020603050405020304" pitchFamily="18" charset="0"/>
            </a:endParaRPr>
          </a:p>
          <a:p>
            <a:pPr algn="just"/>
            <a:endParaRPr lang="en-US" sz="25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406962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5998" y="3124200"/>
            <a:ext cx="9169998" cy="466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pPr algn="ctr"/>
            <a:r>
              <a:rPr lang="en-US" sz="4000" dirty="0" smtClean="0">
                <a:solidFill>
                  <a:schemeClr val="accent6"/>
                </a:solidFill>
                <a:latin typeface="Times New Roman" panose="02020603050405020304" pitchFamily="18" charset="0"/>
                <a:cs typeface="Times New Roman" panose="02020603050405020304" pitchFamily="18" charset="0"/>
              </a:rPr>
              <a:t>DEMO ĐỀ TÀI</a:t>
            </a:r>
            <a:endParaRPr lang="en-US" sz="40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066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EAACCC-CB68-E995-A003-9646626A70AB}"/>
              </a:ext>
            </a:extLst>
          </p:cNvPr>
          <p:cNvSpPr txBox="1"/>
          <p:nvPr/>
        </p:nvSpPr>
        <p:spPr>
          <a:xfrm>
            <a:off x="0" y="2667000"/>
            <a:ext cx="9144000" cy="1015663"/>
          </a:xfrm>
          <a:prstGeom prst="rect">
            <a:avLst/>
          </a:prstGeom>
          <a:noFill/>
        </p:spPr>
        <p:txBody>
          <a:bodyPr wrap="square" rtlCol="0">
            <a:spAutoFit/>
          </a:bodyPr>
          <a:lstStyle/>
          <a:p>
            <a:pPr algn="ctr"/>
            <a:r>
              <a:rPr lang="en-US" sz="3000" b="1" dirty="0">
                <a:solidFill>
                  <a:schemeClr val="accent6"/>
                </a:solidFill>
                <a:latin typeface="Cambria" panose="02040503050406030204" pitchFamily="18" charset="0"/>
                <a:ea typeface="Cambria" panose="02040503050406030204" pitchFamily="18" charset="0"/>
              </a:rPr>
              <a:t>CẢM ƠN </a:t>
            </a:r>
          </a:p>
          <a:p>
            <a:pPr algn="ctr"/>
            <a:r>
              <a:rPr lang="en-US" sz="3000" b="1" dirty="0">
                <a:solidFill>
                  <a:schemeClr val="accent6"/>
                </a:solidFill>
                <a:latin typeface="Cambria" panose="02040503050406030204" pitchFamily="18" charset="0"/>
                <a:ea typeface="Cambria" panose="02040503050406030204" pitchFamily="18" charset="0"/>
              </a:rPr>
              <a:t>THẦY CÔ VÀ CÁC BẠN ĐÃ LẮNG NGHE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a:xfrm>
            <a:off x="1768522" y="685800"/>
            <a:ext cx="7086600" cy="555625"/>
          </a:xfrm>
        </p:spPr>
        <p:txBody>
          <a:bodyPr/>
          <a:lstStyle/>
          <a:p>
            <a:r>
              <a:rPr lang="en-US" altLang="en-US" sz="2800" dirty="0" smtClean="0">
                <a:solidFill>
                  <a:schemeClr val="accent6"/>
                </a:solidFill>
                <a:latin typeface="Times New Roman" panose="02020603050405020304" pitchFamily="18" charset="0"/>
                <a:cs typeface="Times New Roman" panose="02020603050405020304" pitchFamily="18" charset="0"/>
              </a:rPr>
              <a:t>NỘI DUNG TRÌNH BÀI</a:t>
            </a:r>
            <a:endParaRPr lang="en-US" altLang="en-US" sz="2800" dirty="0">
              <a:solidFill>
                <a:schemeClr val="accent6"/>
              </a:solidFill>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1273222" y="1905000"/>
            <a:ext cx="7184978" cy="4114800"/>
          </a:xfrm>
        </p:spPr>
        <p:txBody>
          <a:bodyPr/>
          <a:lstStyle/>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GIỚI THIỆU</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MÔ HÌNH ĐỀ XUẤT</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GIẢI PHÁP THỰC HIỆN</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KẾT QUẢ ĐẠT ĐƯỢC</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KẾT LUẬN</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HƯỚNG PHÁT TRIỂN</a:t>
            </a:r>
          </a:p>
          <a:p>
            <a:pPr marL="571500" indent="-571500">
              <a:buFont typeface="+mj-lt"/>
              <a:buAutoNum type="romanUcPeriod"/>
            </a:pPr>
            <a:r>
              <a:rPr lang="en-US" altLang="en-US" sz="3200" dirty="0" smtClean="0">
                <a:solidFill>
                  <a:schemeClr val="accent6"/>
                </a:solidFill>
                <a:latin typeface="Times New Roman" panose="02020603050405020304" pitchFamily="18" charset="0"/>
                <a:cs typeface="Times New Roman" panose="02020603050405020304" pitchFamily="18" charset="0"/>
              </a:rPr>
              <a:t>DEMO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181600" cy="584775"/>
          </a:xfrm>
          <a:prstGeom prst="rect">
            <a:avLst/>
          </a:prstGeom>
          <a:noFill/>
        </p:spPr>
        <p:txBody>
          <a:bodyPr wrap="square" rtlCol="0">
            <a:spAutoFit/>
          </a:bodyPr>
          <a:lstStyle/>
          <a:p>
            <a:r>
              <a:rPr lang="en-US" sz="3200" b="1" dirty="0" smtClean="0">
                <a:solidFill>
                  <a:schemeClr val="accent6"/>
                </a:solidFill>
                <a:latin typeface="Times New Roman" panose="02020603050405020304" pitchFamily="18" charset="0"/>
                <a:cs typeface="Times New Roman" panose="02020603050405020304" pitchFamily="18" charset="0"/>
              </a:rPr>
              <a:t>GIỚI THIỆU</a:t>
            </a:r>
            <a:endParaRPr lang="en-US" sz="3200" b="1" dirty="0">
              <a:solidFill>
                <a:schemeClr val="accent6"/>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219200" y="2433021"/>
            <a:ext cx="7543800" cy="2246769"/>
          </a:xfrm>
          <a:prstGeom prst="rect">
            <a:avLst/>
          </a:prstGeom>
          <a:noFill/>
        </p:spPr>
        <p:txBody>
          <a:bodyPr wrap="square" rtlCol="0">
            <a:spAutoFit/>
          </a:bodyPr>
          <a:lstStyle/>
          <a:p>
            <a:pPr lvl="1"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Thương</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mại</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điện</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tử</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phát</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triển</a:t>
            </a:r>
            <a:endPar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lvl="1"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Quảng</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bá</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sản</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phẩm</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đến</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với</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nhiều</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khách</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endPar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lvl="1"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Giảm</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thiểu</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một</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số</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chi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phí</a:t>
            </a:r>
            <a:endParaRPr lang="vi-VN"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Tăng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tính</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cạnh</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tranh</a:t>
            </a:r>
            <a:endParaRPr lang="en-US" sz="2800" dirty="0" smtClean="0">
              <a:solidFill>
                <a:schemeClr val="accent6"/>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cs typeface="Times New Roman" panose="02020603050405020304" pitchFamily="18" charset="0"/>
              </a:rPr>
              <a:t>Tiếp</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cận</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khách</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hàng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tiềm</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năng</a:t>
            </a:r>
            <a:r>
              <a:rPr lang="en-US" sz="2800" dirty="0" smtClean="0">
                <a:solidFill>
                  <a:schemeClr val="accent6"/>
                </a:solidFill>
                <a:latin typeface="Times New Roman" panose="020206030504050203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cs typeface="Times New Roman" panose="02020603050405020304" pitchFamily="18" charset="0"/>
              </a:rPr>
              <a:t>mới</a:t>
            </a:r>
            <a:endParaRPr lang="en-US" sz="2800" dirty="0">
              <a:solidFill>
                <a:schemeClr val="accent6"/>
              </a:solidFill>
              <a:latin typeface="Times New Roman" panose="02020603050405020304" pitchFamily="18" charset="0"/>
              <a:cs typeface="Times New Roman" panose="02020603050405020304" pitchFamily="18" charset="0"/>
            </a:endParaRPr>
          </a:p>
        </p:txBody>
      </p:sp>
      <p:sp>
        <p:nvSpPr>
          <p:cNvPr id="7" name="Google Shape;110;p14"/>
          <p:cNvSpPr txBox="1">
            <a:spLocks/>
          </p:cNvSpPr>
          <p:nvPr/>
        </p:nvSpPr>
        <p:spPr bwMode="auto">
          <a:xfrm>
            <a:off x="958842" y="1905000"/>
            <a:ext cx="817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Tx/>
              <a:buNone/>
            </a:pPr>
            <a:r>
              <a:rPr lang="en-US" sz="2500" b="1" dirty="0">
                <a:solidFill>
                  <a:schemeClr val="accent6"/>
                </a:solidFill>
                <a:latin typeface="Cambria" panose="02040503050406030204" pitchFamily="18" charset="0"/>
                <a:ea typeface="Cambria" panose="02040503050406030204" pitchFamily="18" charset="0"/>
              </a:rPr>
              <a:t>1</a:t>
            </a:r>
            <a:r>
              <a:rPr lang="vi-VN" sz="2500" b="1" dirty="0" smtClean="0">
                <a:solidFill>
                  <a:schemeClr val="accent6"/>
                </a:solidFill>
                <a:latin typeface="Cambria" panose="02040503050406030204" pitchFamily="18" charset="0"/>
                <a:ea typeface="Cambria" panose="02040503050406030204" pitchFamily="18" charset="0"/>
              </a:rPr>
              <a:t>. </a:t>
            </a:r>
            <a:r>
              <a:rPr lang="en-US" sz="2500" b="1" dirty="0" smtClean="0">
                <a:solidFill>
                  <a:schemeClr val="accent6"/>
                </a:solidFill>
                <a:latin typeface="Cambria" panose="02040503050406030204" pitchFamily="18" charset="0"/>
                <a:ea typeface="Cambria" panose="02040503050406030204" pitchFamily="18" charset="0"/>
              </a:rPr>
              <a:t>ĐẶT VẤN ĐỀ</a:t>
            </a:r>
            <a:endParaRPr lang="vi-VN" sz="2500" b="1" dirty="0" smtClean="0">
              <a:solidFill>
                <a:schemeClr val="accent6"/>
              </a:solidFill>
              <a:latin typeface="Cambria" panose="02040503050406030204" pitchFamily="18" charset="0"/>
              <a:ea typeface="Cambria" panose="02040503050406030204" pitchFamily="18" charset="0"/>
              <a:sym typeface="Titillium Web"/>
            </a:endParaRPr>
          </a:p>
          <a:p>
            <a:pPr marL="457200" lvl="1" indent="0">
              <a:buClr>
                <a:schemeClr val="dk1"/>
              </a:buClr>
              <a:buSzPts val="1100"/>
              <a:buFontTx/>
              <a:buNone/>
            </a:pPr>
            <a:endParaRPr lang="vi-VN" sz="25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46151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GIỚI THIỆU</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5" name="Google Shape;110;p14"/>
          <p:cNvSpPr txBox="1">
            <a:spLocks/>
          </p:cNvSpPr>
          <p:nvPr/>
        </p:nvSpPr>
        <p:spPr bwMode="auto">
          <a:xfrm>
            <a:off x="958842" y="1905000"/>
            <a:ext cx="817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Tx/>
              <a:buNone/>
            </a:pPr>
            <a:r>
              <a:rPr lang="en-US" sz="2500" b="1" dirty="0">
                <a:solidFill>
                  <a:schemeClr val="accent6"/>
                </a:solidFill>
                <a:latin typeface="Cambria" panose="02040503050406030204" pitchFamily="18" charset="0"/>
                <a:ea typeface="Cambria" panose="02040503050406030204" pitchFamily="18" charset="0"/>
              </a:rPr>
              <a:t>2</a:t>
            </a:r>
            <a:r>
              <a:rPr lang="vi-VN" sz="2500" b="1" dirty="0" smtClean="0">
                <a:solidFill>
                  <a:schemeClr val="accent6"/>
                </a:solidFill>
                <a:latin typeface="Cambria" panose="02040503050406030204" pitchFamily="18" charset="0"/>
                <a:ea typeface="Cambria" panose="02040503050406030204" pitchFamily="18" charset="0"/>
              </a:rPr>
              <a:t>. </a:t>
            </a:r>
            <a:r>
              <a:rPr lang="en-US" sz="2500" b="1" dirty="0" smtClean="0">
                <a:solidFill>
                  <a:schemeClr val="accent6"/>
                </a:solidFill>
                <a:latin typeface="Cambria" panose="02040503050406030204" pitchFamily="18" charset="0"/>
                <a:ea typeface="Cambria" panose="02040503050406030204" pitchFamily="18" charset="0"/>
              </a:rPr>
              <a:t>MỤC TIÊU</a:t>
            </a:r>
            <a:endParaRPr lang="vi-VN" sz="2500" b="1" dirty="0" smtClean="0">
              <a:solidFill>
                <a:schemeClr val="accent6"/>
              </a:solidFill>
              <a:latin typeface="Cambria" panose="02040503050406030204" pitchFamily="18" charset="0"/>
              <a:ea typeface="Cambria" panose="02040503050406030204" pitchFamily="18" charset="0"/>
              <a:sym typeface="Titillium Web"/>
            </a:endParaRPr>
          </a:p>
        </p:txBody>
      </p:sp>
      <p:sp>
        <p:nvSpPr>
          <p:cNvPr id="6" name="TextBox 5"/>
          <p:cNvSpPr txBox="1"/>
          <p:nvPr/>
        </p:nvSpPr>
        <p:spPr>
          <a:xfrm>
            <a:off x="1143000" y="2362200"/>
            <a:ext cx="7990242" cy="2246769"/>
          </a:xfrm>
          <a:prstGeom prst="rect">
            <a:avLst/>
          </a:prstGeom>
          <a:noFill/>
        </p:spPr>
        <p:txBody>
          <a:bodyPr wrap="square" rtlCol="0">
            <a:spAutoFit/>
          </a:bodyPr>
          <a:lstStyle/>
          <a:p>
            <a:pPr lvl="1" indent="-457200">
              <a:buFont typeface="Wingdings" panose="05000000000000000000" pitchFamily="2" charset="2"/>
              <a:buChar char="Ø"/>
            </a:pP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Xây</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dựng</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một</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website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thương</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mại</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điện</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tử</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bán</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giày</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với</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đầy</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đủ</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chức</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năng</a:t>
            </a:r>
            <a:endPar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lvl="1" indent="-457200" algn="just">
              <a:buFont typeface="Wingdings" panose="05000000000000000000" pitchFamily="2" charset="2"/>
              <a:buChar char="Ø"/>
            </a:pP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Giúp</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cho</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cửa</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r>
              <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quảng</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bá</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sản</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phẩm</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đến</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với</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khách</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endPar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a:p>
            <a:pPr lvl="1" indent="-457200">
              <a:buFont typeface="Wingdings" panose="05000000000000000000" pitchFamily="2" charset="2"/>
              <a:buChar char="Ø"/>
            </a:pP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Giúp</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khách</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tiếp</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cận</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được</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nhiều</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mặt</a:t>
            </a:r>
            <a:r>
              <a:rPr lang="en-US" sz="2800"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a:t>
            </a:r>
            <a:r>
              <a:rPr lang="en-US" sz="2800" dirty="0" err="1"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hàng</a:t>
            </a:r>
            <a:endParaRPr lang="en-US" sz="2800"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6212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MÔ HÌNH ĐỀ XUẤT</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5" name="Google Shape;110;p14"/>
          <p:cNvSpPr txBox="1">
            <a:spLocks/>
          </p:cNvSpPr>
          <p:nvPr/>
        </p:nvSpPr>
        <p:spPr bwMode="auto">
          <a:xfrm>
            <a:off x="990601" y="1709570"/>
            <a:ext cx="8153399"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Tx/>
              <a:buNone/>
            </a:pPr>
            <a:r>
              <a:rPr lang="en-US" sz="25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1</a:t>
            </a:r>
            <a:r>
              <a:rPr lang="en-US"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SƠ ĐỒ CHỨC NĂNG NGƯỜI DÙNG KHÁCH</a:t>
            </a:r>
            <a:endParaRPr lang="vi-VN"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sym typeface="Titillium Web"/>
            </a:endParaRPr>
          </a:p>
        </p:txBody>
      </p:sp>
      <p:pic>
        <p:nvPicPr>
          <p:cNvPr id="6" name="Picture 5"/>
          <p:cNvPicPr>
            <a:picLocks noChangeAspect="1"/>
          </p:cNvPicPr>
          <p:nvPr/>
        </p:nvPicPr>
        <p:blipFill>
          <a:blip r:embed="rId3"/>
          <a:stretch>
            <a:fillRect/>
          </a:stretch>
        </p:blipFill>
        <p:spPr>
          <a:xfrm>
            <a:off x="1" y="2242970"/>
            <a:ext cx="9143999" cy="3396823"/>
          </a:xfrm>
          <a:prstGeom prst="rect">
            <a:avLst/>
          </a:prstGeom>
        </p:spPr>
      </p:pic>
    </p:spTree>
    <p:extLst>
      <p:ext uri="{BB962C8B-B14F-4D97-AF65-F5344CB8AC3E}">
        <p14:creationId xmlns:p14="http://schemas.microsoft.com/office/powerpoint/2010/main" val="76490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MÔ HÌNH ĐỀ XUẤT</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5" name="Google Shape;110;p14"/>
          <p:cNvSpPr txBox="1">
            <a:spLocks/>
          </p:cNvSpPr>
          <p:nvPr/>
        </p:nvSpPr>
        <p:spPr bwMode="auto">
          <a:xfrm>
            <a:off x="990600" y="1752600"/>
            <a:ext cx="815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Tx/>
              <a:buNone/>
            </a:pPr>
            <a:r>
              <a:rPr lang="en-US" sz="2500" b="1" dirty="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2</a:t>
            </a:r>
            <a:r>
              <a:rPr lang="en-US"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SƠ ĐỒ CHỨC NĂNG NGƯỜI DÙNG THÀNH VIÊN</a:t>
            </a:r>
            <a:endParaRPr lang="vi-VN"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sym typeface="Titillium Web"/>
            </a:endParaRPr>
          </a:p>
        </p:txBody>
      </p:sp>
      <p:pic>
        <p:nvPicPr>
          <p:cNvPr id="8" name="Picture 7"/>
          <p:cNvPicPr>
            <a:picLocks noChangeAspect="1"/>
          </p:cNvPicPr>
          <p:nvPr/>
        </p:nvPicPr>
        <p:blipFill>
          <a:blip r:embed="rId3"/>
          <a:stretch>
            <a:fillRect/>
          </a:stretch>
        </p:blipFill>
        <p:spPr>
          <a:xfrm>
            <a:off x="0" y="2667000"/>
            <a:ext cx="9144000" cy="2286000"/>
          </a:xfrm>
          <a:prstGeom prst="rect">
            <a:avLst/>
          </a:prstGeom>
        </p:spPr>
      </p:pic>
    </p:spTree>
    <p:extLst>
      <p:ext uri="{BB962C8B-B14F-4D97-AF65-F5344CB8AC3E}">
        <p14:creationId xmlns:p14="http://schemas.microsoft.com/office/powerpoint/2010/main" val="1391088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10;p14"/>
          <p:cNvSpPr txBox="1">
            <a:spLocks/>
          </p:cNvSpPr>
          <p:nvPr/>
        </p:nvSpPr>
        <p:spPr bwMode="auto">
          <a:xfrm>
            <a:off x="914400" y="1752601"/>
            <a:ext cx="8229599"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FontTx/>
              <a:buNone/>
            </a:pPr>
            <a:r>
              <a:rPr lang="en-US"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rPr>
              <a:t> 3. SƠ ĐỒ CHỨC NĂNG NGƯỜI QUẢN LÝ</a:t>
            </a:r>
            <a:endParaRPr lang="vi-VN" sz="2500" b="1" dirty="0" smtClean="0">
              <a:solidFill>
                <a:schemeClr val="accent6"/>
              </a:solidFill>
              <a:latin typeface="Times New Roman" panose="02020603050405020304" pitchFamily="18" charset="0"/>
              <a:ea typeface="Cambria" panose="02040503050406030204" pitchFamily="18" charset="0"/>
              <a:cs typeface="Times New Roman" panose="02020603050405020304" pitchFamily="18" charset="0"/>
              <a:sym typeface="Titillium Web"/>
            </a:endParaRPr>
          </a:p>
        </p:txBody>
      </p:sp>
      <p:pic>
        <p:nvPicPr>
          <p:cNvPr id="7" name="Picture 6"/>
          <p:cNvPicPr>
            <a:picLocks noChangeAspect="1"/>
          </p:cNvPicPr>
          <p:nvPr/>
        </p:nvPicPr>
        <p:blipFill>
          <a:blip r:embed="rId3"/>
          <a:stretch>
            <a:fillRect/>
          </a:stretch>
        </p:blipFill>
        <p:spPr>
          <a:xfrm>
            <a:off x="0" y="2286001"/>
            <a:ext cx="9143999" cy="3810000"/>
          </a:xfrm>
          <a:prstGeom prst="rect">
            <a:avLst/>
          </a:prstGeom>
        </p:spPr>
      </p:pic>
      <p:sp>
        <p:nvSpPr>
          <p:cNvPr id="8" name="TextBox 7"/>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MÔ HÌNH ĐỀ XUẤT</a:t>
            </a:r>
            <a:endParaRPr lang="en-US" sz="28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488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0;p14"/>
          <p:cNvSpPr txBox="1">
            <a:spLocks/>
          </p:cNvSpPr>
          <p:nvPr/>
        </p:nvSpPr>
        <p:spPr bwMode="auto">
          <a:xfrm>
            <a:off x="958842" y="1905000"/>
            <a:ext cx="817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2500" b="1" dirty="0">
                <a:solidFill>
                  <a:schemeClr val="accent6"/>
                </a:solidFill>
                <a:latin typeface="Cambria" panose="02040503050406030204" pitchFamily="18" charset="0"/>
                <a:ea typeface="Cambria" panose="02040503050406030204" pitchFamily="18" charset="0"/>
              </a:rPr>
              <a:t>4</a:t>
            </a:r>
            <a:r>
              <a:rPr lang="vi-VN" sz="2500" b="1" dirty="0" smtClean="0">
                <a:solidFill>
                  <a:schemeClr val="accent6"/>
                </a:solidFill>
                <a:latin typeface="Cambria" panose="02040503050406030204" pitchFamily="18" charset="0"/>
                <a:ea typeface="Cambria" panose="02040503050406030204" pitchFamily="18" charset="0"/>
              </a:rPr>
              <a:t>. </a:t>
            </a:r>
            <a:r>
              <a:rPr lang="vi-VN" sz="2800" b="1" dirty="0">
                <a:solidFill>
                  <a:schemeClr val="accent6"/>
                </a:solidFill>
                <a:latin typeface="Times New Roman" panose="02020603050405020304" pitchFamily="18" charset="0"/>
                <a:cs typeface="Times New Roman" panose="02020603050405020304" pitchFamily="18" charset="0"/>
              </a:rPr>
              <a:t>Mô hình </a:t>
            </a:r>
            <a:r>
              <a:rPr lang="vi-VN" sz="2800" b="1" dirty="0" smtClean="0">
                <a:solidFill>
                  <a:schemeClr val="accent6"/>
                </a:solidFill>
                <a:latin typeface="Times New Roman" panose="02020603050405020304" pitchFamily="18" charset="0"/>
                <a:cs typeface="Times New Roman" panose="02020603050405020304" pitchFamily="18" charset="0"/>
              </a:rPr>
              <a:t>MVC</a:t>
            </a:r>
            <a:endParaRPr lang="vi-VN" sz="2500" b="1" dirty="0" smtClean="0">
              <a:solidFill>
                <a:schemeClr val="accent6"/>
              </a:solidFill>
              <a:latin typeface="Cambria" panose="02040503050406030204" pitchFamily="18" charset="0"/>
              <a:ea typeface="Cambria" panose="02040503050406030204" pitchFamily="18" charset="0"/>
              <a:sym typeface="Titillium Web"/>
            </a:endParaRPr>
          </a:p>
        </p:txBody>
      </p:sp>
      <p:pic>
        <p:nvPicPr>
          <p:cNvPr id="5" name="image32.jpeg"/>
          <p:cNvPicPr/>
          <p:nvPr/>
        </p:nvPicPr>
        <p:blipFill>
          <a:blip r:embed="rId3" cstate="print"/>
          <a:stretch>
            <a:fillRect/>
          </a:stretch>
        </p:blipFill>
        <p:spPr>
          <a:xfrm>
            <a:off x="1597024" y="2459796"/>
            <a:ext cx="6708775" cy="3636204"/>
          </a:xfrm>
          <a:prstGeom prst="rect">
            <a:avLst/>
          </a:prstGeom>
        </p:spPr>
      </p:pic>
      <p:sp>
        <p:nvSpPr>
          <p:cNvPr id="6" name="TextBox 5"/>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MÔ HÌNH ĐỀ XUẤT</a:t>
            </a:r>
            <a:endParaRPr lang="en-US" sz="28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15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762000"/>
            <a:ext cx="5181600" cy="523220"/>
          </a:xfrm>
          <a:prstGeom prst="rect">
            <a:avLst/>
          </a:prstGeom>
          <a:noFill/>
        </p:spPr>
        <p:txBody>
          <a:bodyPr wrap="square" rtlCol="0">
            <a:spAutoFit/>
          </a:bodyPr>
          <a:lstStyle/>
          <a:p>
            <a:r>
              <a:rPr lang="en-US" sz="2800" b="1" dirty="0" smtClean="0">
                <a:solidFill>
                  <a:schemeClr val="accent6"/>
                </a:solidFill>
                <a:latin typeface="Times New Roman" panose="02020603050405020304" pitchFamily="18" charset="0"/>
                <a:cs typeface="Times New Roman" panose="02020603050405020304" pitchFamily="18" charset="0"/>
              </a:rPr>
              <a:t>GIẢI PHÁP THỰC HIỆN</a:t>
            </a:r>
            <a:endParaRPr lang="en-US" sz="2800" b="1" dirty="0">
              <a:solidFill>
                <a:schemeClr val="accent6"/>
              </a:solidFill>
              <a:latin typeface="Times New Roman" panose="02020603050405020304" pitchFamily="18" charset="0"/>
              <a:cs typeface="Times New Roman" panose="02020603050405020304" pitchFamily="18" charset="0"/>
            </a:endParaRPr>
          </a:p>
        </p:txBody>
      </p:sp>
      <p:sp>
        <p:nvSpPr>
          <p:cNvPr id="5" name="Google Shape;110;p14"/>
          <p:cNvSpPr txBox="1">
            <a:spLocks/>
          </p:cNvSpPr>
          <p:nvPr/>
        </p:nvSpPr>
        <p:spPr bwMode="auto">
          <a:xfrm>
            <a:off x="958842" y="1905000"/>
            <a:ext cx="817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0" rIns="0" bIns="0" numCol="1" anchor="t"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Font typeface="Wingdings" panose="05000000000000000000" pitchFamily="2" charset="2"/>
              <a:buChar char="Ø"/>
            </a:pPr>
            <a:r>
              <a:rPr lang="en-US" sz="2500" b="1" dirty="0" smtClean="0">
                <a:solidFill>
                  <a:schemeClr val="accent6"/>
                </a:solidFill>
                <a:latin typeface="Cambria" panose="02040503050406030204" pitchFamily="18" charset="0"/>
                <a:ea typeface="Cambria" panose="02040503050406030204" pitchFamily="18" charset="0"/>
              </a:rPr>
              <a:t>CÔNG NGHỆ SỬ DỤNG</a:t>
            </a:r>
            <a:endParaRPr lang="vi-VN" sz="2500" b="1" dirty="0" smtClean="0">
              <a:solidFill>
                <a:schemeClr val="accent6"/>
              </a:solidFill>
              <a:latin typeface="Cambria" panose="02040503050406030204" pitchFamily="18" charset="0"/>
              <a:ea typeface="Cambria" panose="02040503050406030204" pitchFamily="18" charset="0"/>
              <a:sym typeface="Titillium Web"/>
            </a:endParaRPr>
          </a:p>
        </p:txBody>
      </p:sp>
      <p:pic>
        <p:nvPicPr>
          <p:cNvPr id="6" name="Picture 5"/>
          <p:cNvPicPr>
            <a:picLocks noChangeAspect="1"/>
          </p:cNvPicPr>
          <p:nvPr/>
        </p:nvPicPr>
        <p:blipFill>
          <a:blip r:embed="rId3"/>
          <a:stretch>
            <a:fillRect/>
          </a:stretch>
        </p:blipFill>
        <p:spPr>
          <a:xfrm>
            <a:off x="228600" y="4572000"/>
            <a:ext cx="2743203" cy="1485345"/>
          </a:xfrm>
          <a:prstGeom prst="rect">
            <a:avLst/>
          </a:prstGeom>
        </p:spPr>
      </p:pic>
      <p:pic>
        <p:nvPicPr>
          <p:cNvPr id="7" name="Picture 6"/>
          <p:cNvPicPr>
            <a:picLocks noChangeAspect="1"/>
          </p:cNvPicPr>
          <p:nvPr/>
        </p:nvPicPr>
        <p:blipFill>
          <a:blip r:embed="rId4"/>
          <a:stretch>
            <a:fillRect/>
          </a:stretch>
        </p:blipFill>
        <p:spPr>
          <a:xfrm>
            <a:off x="3276600" y="4572000"/>
            <a:ext cx="2478183" cy="1485345"/>
          </a:xfrm>
          <a:prstGeom prst="rect">
            <a:avLst/>
          </a:prstGeom>
        </p:spPr>
      </p:pic>
      <p:pic>
        <p:nvPicPr>
          <p:cNvPr id="8" name="Picture 7"/>
          <p:cNvPicPr>
            <a:picLocks noChangeAspect="1"/>
          </p:cNvPicPr>
          <p:nvPr/>
        </p:nvPicPr>
        <p:blipFill>
          <a:blip r:embed="rId5"/>
          <a:stretch>
            <a:fillRect/>
          </a:stretch>
        </p:blipFill>
        <p:spPr>
          <a:xfrm>
            <a:off x="6485025" y="4533346"/>
            <a:ext cx="2286000" cy="1523999"/>
          </a:xfrm>
          <a:prstGeom prst="rect">
            <a:avLst/>
          </a:prstGeom>
        </p:spPr>
      </p:pic>
      <p:sp>
        <p:nvSpPr>
          <p:cNvPr id="2" name="Rectangle 1"/>
          <p:cNvSpPr/>
          <p:nvPr/>
        </p:nvSpPr>
        <p:spPr>
          <a:xfrm>
            <a:off x="1219200" y="2286000"/>
            <a:ext cx="7086600" cy="2246769"/>
          </a:xfrm>
          <a:prstGeom prst="rect">
            <a:avLst/>
          </a:prstGeom>
        </p:spPr>
        <p:txBody>
          <a:bodyPr wrap="square">
            <a:spAutoFit/>
          </a:bodyPr>
          <a:lstStyle/>
          <a:p>
            <a:pPr lvl="1" indent="-457200">
              <a:buFont typeface="Arial" panose="020B0604020202020204" pitchFamily="34" charset="0"/>
              <a:buChar char="•"/>
            </a:pPr>
            <a:r>
              <a:rPr lang="en-US" sz="2800" dirty="0" err="1">
                <a:solidFill>
                  <a:schemeClr val="accent6"/>
                </a:solidFill>
                <a:latin typeface="Times New Roman" panose="02020603050405020304" pitchFamily="18" charset="0"/>
                <a:cs typeface="Times New Roman" panose="02020603050405020304" pitchFamily="18" charset="0"/>
              </a:rPr>
              <a:t>Fontend</a:t>
            </a:r>
            <a:r>
              <a:rPr lang="en-US" sz="2800" dirty="0">
                <a:solidFill>
                  <a:schemeClr val="accent6"/>
                </a:solidFill>
                <a:latin typeface="Times New Roman" panose="02020603050405020304" pitchFamily="18" charset="0"/>
                <a:cs typeface="Times New Roman" panose="02020603050405020304" pitchFamily="18" charset="0"/>
              </a:rPr>
              <a:t>: HTML, CSS, </a:t>
            </a:r>
            <a:r>
              <a:rPr lang="en-US" sz="2800" dirty="0" err="1">
                <a:solidFill>
                  <a:schemeClr val="accent6"/>
                </a:solidFill>
                <a:latin typeface="Times New Roman" panose="02020603050405020304" pitchFamily="18" charset="0"/>
                <a:cs typeface="Times New Roman" panose="02020603050405020304" pitchFamily="18" charset="0"/>
              </a:rPr>
              <a:t>Javascript</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Jquery</a:t>
            </a:r>
            <a:endParaRPr lang="en-US" sz="2800" dirty="0">
              <a:solidFill>
                <a:schemeClr val="accent6"/>
              </a:solidFill>
              <a:latin typeface="Times New Roman" panose="02020603050405020304" pitchFamily="18" charset="0"/>
              <a:cs typeface="Times New Roman" panose="02020603050405020304" pitchFamily="18" charset="0"/>
            </a:endParaRPr>
          </a:p>
          <a:p>
            <a:pPr lvl="1" indent="-457200">
              <a:buFont typeface="Arial" panose="020B0604020202020204" pitchFamily="34" charset="0"/>
              <a:buChar char="•"/>
            </a:pPr>
            <a:r>
              <a:rPr lang="en-US" sz="2800" dirty="0">
                <a:solidFill>
                  <a:schemeClr val="accent6"/>
                </a:solidFill>
                <a:latin typeface="Times New Roman" panose="02020603050405020304" pitchFamily="18" charset="0"/>
                <a:cs typeface="Times New Roman" panose="02020603050405020304" pitchFamily="18" charset="0"/>
              </a:rPr>
              <a:t>Backend: </a:t>
            </a:r>
            <a:r>
              <a:rPr lang="en-US" sz="2800" dirty="0" smtClean="0">
                <a:solidFill>
                  <a:schemeClr val="accent6"/>
                </a:solidFill>
                <a:latin typeface="Times New Roman" panose="02020603050405020304" pitchFamily="18" charset="0"/>
                <a:cs typeface="Times New Roman" panose="02020603050405020304" pitchFamily="18" charset="0"/>
              </a:rPr>
              <a:t>PHP </a:t>
            </a:r>
            <a:r>
              <a:rPr lang="en-US" sz="2800" dirty="0" err="1">
                <a:solidFill>
                  <a:schemeClr val="accent6"/>
                </a:solidFill>
                <a:latin typeface="Times New Roman" panose="02020603050405020304" pitchFamily="18" charset="0"/>
                <a:cs typeface="Times New Roman" panose="02020603050405020304" pitchFamily="18" charset="0"/>
              </a:rPr>
              <a:t>và</a:t>
            </a:r>
            <a:r>
              <a:rPr lang="en-US" sz="2800" dirty="0">
                <a:solidFill>
                  <a:schemeClr val="accent6"/>
                </a:solidFill>
                <a:latin typeface="Times New Roman" panose="02020603050405020304" pitchFamily="18" charset="0"/>
                <a:cs typeface="Times New Roman" panose="02020603050405020304" pitchFamily="18" charset="0"/>
              </a:rPr>
              <a:t> </a:t>
            </a:r>
            <a:r>
              <a:rPr lang="en-US" sz="2800" dirty="0" err="1">
                <a:solidFill>
                  <a:schemeClr val="accent6"/>
                </a:solidFill>
                <a:latin typeface="Times New Roman" panose="02020603050405020304" pitchFamily="18" charset="0"/>
                <a:cs typeface="Times New Roman" panose="02020603050405020304" pitchFamily="18" charset="0"/>
              </a:rPr>
              <a:t>Laravel</a:t>
            </a:r>
            <a:r>
              <a:rPr lang="en-US" sz="2800" dirty="0">
                <a:solidFill>
                  <a:schemeClr val="accent6"/>
                </a:solidFill>
                <a:latin typeface="Times New Roman" panose="02020603050405020304" pitchFamily="18" charset="0"/>
                <a:cs typeface="Times New Roman" panose="02020603050405020304" pitchFamily="18" charset="0"/>
              </a:rPr>
              <a:t> Framework</a:t>
            </a:r>
          </a:p>
          <a:p>
            <a:pPr lvl="1" indent="-457200">
              <a:buFont typeface="Arial" panose="020B0604020202020204" pitchFamily="34" charset="0"/>
              <a:buChar char="•"/>
            </a:pPr>
            <a:r>
              <a:rPr lang="en-US" sz="2800" dirty="0">
                <a:solidFill>
                  <a:schemeClr val="accent6"/>
                </a:solidFill>
                <a:latin typeface="Times New Roman" panose="02020603050405020304" pitchFamily="18" charset="0"/>
                <a:cs typeface="Times New Roman" panose="02020603050405020304" pitchFamily="18" charset="0"/>
              </a:rPr>
              <a:t>Database: </a:t>
            </a:r>
            <a:r>
              <a:rPr lang="en-US" sz="2800" dirty="0" smtClean="0">
                <a:solidFill>
                  <a:schemeClr val="accent6"/>
                </a:solidFill>
                <a:latin typeface="Times New Roman" panose="02020603050405020304" pitchFamily="18" charset="0"/>
                <a:cs typeface="Times New Roman" panose="02020603050405020304" pitchFamily="18" charset="0"/>
              </a:rPr>
              <a:t>MySQL</a:t>
            </a:r>
          </a:p>
          <a:p>
            <a:pPr lvl="1" indent="-457200">
              <a:buFont typeface="Arial" panose="020B0604020202020204" pitchFamily="34" charset="0"/>
              <a:buChar char="•"/>
            </a:pPr>
            <a:r>
              <a:rPr lang="en-US" sz="2800" dirty="0" smtClean="0">
                <a:solidFill>
                  <a:schemeClr val="accent6"/>
                </a:solidFill>
                <a:latin typeface="Times New Roman" panose="02020603050405020304" pitchFamily="18" charset="0"/>
                <a:cs typeface="Times New Roman" panose="02020603050405020304" pitchFamily="18" charset="0"/>
              </a:rPr>
              <a:t>Web server: </a:t>
            </a:r>
            <a:r>
              <a:rPr lang="en-US" sz="2800" dirty="0" err="1" smtClean="0">
                <a:solidFill>
                  <a:schemeClr val="accent6"/>
                </a:solidFill>
                <a:latin typeface="Times New Roman" panose="02020603050405020304" pitchFamily="18" charset="0"/>
                <a:cs typeface="Times New Roman" panose="02020603050405020304" pitchFamily="18" charset="0"/>
              </a:rPr>
              <a:t>Xampp</a:t>
            </a:r>
            <a:endParaRPr lang="en-US" sz="2800" dirty="0">
              <a:solidFill>
                <a:schemeClr val="accent6"/>
              </a:solidFill>
              <a:latin typeface="Times New Roman" panose="02020603050405020304" pitchFamily="18" charset="0"/>
              <a:cs typeface="Times New Roman" panose="02020603050405020304" pitchFamily="18" charset="0"/>
            </a:endParaRPr>
          </a:p>
          <a:p>
            <a:pPr marL="0" lvl="1"/>
            <a:r>
              <a:rPr lang="en-US" sz="2800" dirty="0" smtClean="0">
                <a:solidFill>
                  <a:schemeClr val="accent6"/>
                </a:solidFill>
                <a:latin typeface="Times New Roman" panose="02020603050405020304" pitchFamily="18" charset="0"/>
                <a:cs typeface="Times New Roman" panose="02020603050405020304" pitchFamily="18" charset="0"/>
              </a:rPr>
              <a:t> </a:t>
            </a:r>
            <a:endParaRPr lang="vi-VN" sz="28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430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7512</TotalTime>
  <Words>1021</Words>
  <Application>Microsoft Office PowerPoint</Application>
  <PresentationFormat>On-screen Show (4:3)</PresentationFormat>
  <Paragraphs>108</Paragraphs>
  <Slides>19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vt:lpstr>
      <vt:lpstr>Tahoma</vt:lpstr>
      <vt:lpstr>Times New Roman</vt:lpstr>
      <vt:lpstr>Titillium Web</vt:lpstr>
      <vt:lpstr>Wingdings</vt:lpstr>
      <vt:lpstr>Default Design</vt:lpstr>
      <vt:lpstr>PowerPoint Presentation</vt:lpstr>
      <vt:lpstr>NỘI DUNG TRÌNH BÀI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vt:lpstr>
      <vt:lpstr>HƯỚNG PHÁT TRIỂN</vt:lpstr>
      <vt:lpstr>PowerPoint Presentation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buicongminh</cp:lastModifiedBy>
  <cp:revision>642</cp:revision>
  <dcterms:created xsi:type="dcterms:W3CDTF">2008-08-06T06:37:20Z</dcterms:created>
  <dcterms:modified xsi:type="dcterms:W3CDTF">2022-12-11T21:47:16Z</dcterms:modified>
</cp:coreProperties>
</file>