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64" r:id="rId4"/>
    <p:sldId id="289" r:id="rId5"/>
    <p:sldId id="297" r:id="rId6"/>
    <p:sldId id="298" r:id="rId7"/>
    <p:sldId id="299" r:id="rId8"/>
    <p:sldId id="291" r:id="rId9"/>
    <p:sldId id="290" r:id="rId10"/>
    <p:sldId id="276" r:id="rId11"/>
    <p:sldId id="287" r:id="rId12"/>
    <p:sldId id="286" r:id="rId13"/>
    <p:sldId id="288" r:id="rId14"/>
    <p:sldId id="294" r:id="rId15"/>
    <p:sldId id="274" r:id="rId16"/>
    <p:sldId id="275" r:id="rId17"/>
    <p:sldId id="296" r:id="rId18"/>
    <p:sldId id="262"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81508" autoAdjust="0"/>
  </p:normalViewPr>
  <p:slideViewPr>
    <p:cSldViewPr>
      <p:cViewPr varScale="1">
        <p:scale>
          <a:sx n="71" d="100"/>
          <a:sy n="71" d="100"/>
        </p:scale>
        <p:origin x="122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A1980-32B3-483A-B9DC-A98E2167F45D}" type="datetimeFigureOut">
              <a:rPr lang="en-US" smtClean="0"/>
              <a:t>12/10/2022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82B62-2CE8-4993-A714-84B4014573B3}" type="slidenum">
              <a:rPr lang="en-US" smtClean="0"/>
              <a:t>‹#›</a:t>
            </a:fld>
            <a:endParaRPr lang="en-US"/>
          </a:p>
        </p:txBody>
      </p:sp>
    </p:spTree>
    <p:extLst>
      <p:ext uri="{BB962C8B-B14F-4D97-AF65-F5344CB8AC3E}">
        <p14:creationId xmlns:p14="http://schemas.microsoft.com/office/powerpoint/2010/main" val="343376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Nội</a:t>
            </a:r>
            <a:r>
              <a:rPr lang="en-US" baseline="0" dirty="0" smtClean="0"/>
              <a:t> dung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gồm</a:t>
            </a:r>
            <a:r>
              <a:rPr lang="en-US" baseline="0" dirty="0" smtClean="0"/>
              <a:t> 7 </a:t>
            </a:r>
            <a:r>
              <a:rPr lang="en-US" baseline="0" dirty="0" err="1" smtClean="0"/>
              <a:t>phần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2</a:t>
            </a:fld>
            <a:endParaRPr lang="en-US"/>
          </a:p>
        </p:txBody>
      </p:sp>
    </p:spTree>
    <p:extLst>
      <p:ext uri="{BB962C8B-B14F-4D97-AF65-F5344CB8AC3E}">
        <p14:creationId xmlns:p14="http://schemas.microsoft.com/office/powerpoint/2010/main" val="1409052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Trang</a:t>
            </a:r>
            <a:r>
              <a:rPr lang="en-US" dirty="0" smtClean="0"/>
              <a:t> </a:t>
            </a:r>
            <a:r>
              <a:rPr lang="en-US" dirty="0" err="1" smtClean="0"/>
              <a:t>thanh</a:t>
            </a:r>
            <a:r>
              <a:rPr lang="en-US" dirty="0" smtClean="0"/>
              <a:t> </a:t>
            </a:r>
            <a:r>
              <a:rPr lang="en-US" dirty="0" err="1" smtClean="0"/>
              <a:t>toán</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đặt</a:t>
            </a:r>
            <a:r>
              <a:rPr lang="en-US" baseline="0" dirty="0" smtClean="0"/>
              <a:t> </a:t>
            </a:r>
            <a:r>
              <a:rPr lang="en-US" baseline="0" dirty="0" err="1" smtClean="0"/>
              <a:t>mua</a:t>
            </a:r>
            <a:r>
              <a:rPr lang="en-US" baseline="0" dirty="0" smtClean="0"/>
              <a:t> </a:t>
            </a:r>
            <a:r>
              <a:rPr lang="en-US" baseline="0" dirty="0" err="1" smtClean="0"/>
              <a:t>những</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giỏ</a:t>
            </a:r>
            <a:r>
              <a:rPr lang="en-US" baseline="0" dirty="0" smtClean="0"/>
              <a:t> </a:t>
            </a:r>
            <a:r>
              <a:rPr lang="en-US" baseline="0" dirty="0" err="1" smtClean="0"/>
              <a:t>hàng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12</a:t>
            </a:fld>
            <a:endParaRPr lang="en-US"/>
          </a:p>
        </p:txBody>
      </p:sp>
    </p:spTree>
    <p:extLst>
      <p:ext uri="{BB962C8B-B14F-4D97-AF65-F5344CB8AC3E}">
        <p14:creationId xmlns:p14="http://schemas.microsoft.com/office/powerpoint/2010/main" val="269775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Khách</a:t>
            </a:r>
            <a:r>
              <a:rPr lang="en-US" baseline="0" dirty="0" smtClean="0"/>
              <a:t> </a:t>
            </a:r>
            <a:r>
              <a:rPr lang="en-US" baseline="0" dirty="0" err="1" smtClean="0"/>
              <a:t>hàng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đến</a:t>
            </a:r>
            <a:r>
              <a:rPr lang="en-US" baseline="0" dirty="0" smtClean="0"/>
              <a:t> </a:t>
            </a:r>
            <a:r>
              <a:rPr lang="en-US" baseline="0" dirty="0" err="1" smtClean="0"/>
              <a:t>trang</a:t>
            </a:r>
            <a:r>
              <a:rPr lang="en-US" baseline="0" dirty="0" smtClean="0"/>
              <a:t> </a:t>
            </a:r>
            <a:r>
              <a:rPr lang="en-US" baseline="0" dirty="0" err="1" smtClean="0"/>
              <a:t>đơn</a:t>
            </a:r>
            <a:r>
              <a:rPr lang="en-US" baseline="0" dirty="0" smtClean="0"/>
              <a:t> </a:t>
            </a:r>
            <a:r>
              <a:rPr lang="en-US" baseline="0" dirty="0" err="1" smtClean="0"/>
              <a:t>mua</a:t>
            </a:r>
            <a:r>
              <a:rPr lang="en-US" baseline="0" dirty="0" smtClean="0"/>
              <a:t> </a:t>
            </a:r>
            <a:r>
              <a:rPr lang="en-US" baseline="0" dirty="0" err="1" smtClean="0"/>
              <a:t>hàng</a:t>
            </a:r>
            <a:r>
              <a:rPr lang="en-US" baseline="0" dirty="0" smtClean="0"/>
              <a:t> </a:t>
            </a:r>
            <a:r>
              <a:rPr lang="en-US" baseline="0" dirty="0" err="1" smtClean="0"/>
              <a:t>để</a:t>
            </a:r>
            <a:r>
              <a:rPr lang="en-US" baseline="0" dirty="0" smtClean="0"/>
              <a:t> </a:t>
            </a:r>
            <a:r>
              <a:rPr lang="en-US" baseline="0" dirty="0" err="1" smtClean="0"/>
              <a:t>xem</a:t>
            </a:r>
            <a:r>
              <a:rPr lang="en-US" baseline="0" dirty="0" smtClean="0"/>
              <a:t> </a:t>
            </a:r>
            <a:r>
              <a:rPr lang="en-US" baseline="0" dirty="0" err="1" smtClean="0"/>
              <a:t>thông</a:t>
            </a:r>
            <a:r>
              <a:rPr lang="en-US" baseline="0" dirty="0" smtClean="0"/>
              <a:t> tin </a:t>
            </a:r>
            <a:r>
              <a:rPr lang="en-US" baseline="0" dirty="0" err="1" smtClean="0"/>
              <a:t>hoặc</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đã</a:t>
            </a:r>
            <a:r>
              <a:rPr lang="en-US" baseline="0" dirty="0" smtClean="0"/>
              <a:t> </a:t>
            </a:r>
            <a:r>
              <a:rPr lang="en-US" baseline="0" dirty="0" err="1" smtClean="0"/>
              <a:t>đặt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13</a:t>
            </a:fld>
            <a:endParaRPr lang="en-US"/>
          </a:p>
        </p:txBody>
      </p:sp>
    </p:spTree>
    <p:extLst>
      <p:ext uri="{BB962C8B-B14F-4D97-AF65-F5344CB8AC3E}">
        <p14:creationId xmlns:p14="http://schemas.microsoft.com/office/powerpoint/2010/main" val="4059961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thông</a:t>
            </a:r>
            <a:r>
              <a:rPr lang="en-US" baseline="0" dirty="0" smtClean="0"/>
              <a:t> tin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nhập</a:t>
            </a:r>
            <a:r>
              <a:rPr lang="en-US" baseline="0" dirty="0" smtClean="0"/>
              <a:t> </a:t>
            </a:r>
            <a:r>
              <a:rPr lang="en-US" baseline="0" dirty="0" err="1" smtClean="0"/>
              <a:t>hàng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của</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phân</a:t>
            </a:r>
            <a:r>
              <a:rPr lang="en-US" baseline="0" dirty="0" smtClean="0"/>
              <a:t> </a:t>
            </a:r>
            <a:r>
              <a:rPr lang="en-US" baseline="0" dirty="0" err="1" smtClean="0"/>
              <a:t>quyền</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và</a:t>
            </a:r>
            <a:r>
              <a:rPr lang="en-US" baseline="0" dirty="0" smtClean="0"/>
              <a:t> </a:t>
            </a:r>
            <a:r>
              <a:rPr lang="en-US" baseline="0" dirty="0" err="1" smtClean="0"/>
              <a:t>xem</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doanh</a:t>
            </a:r>
            <a:r>
              <a:rPr lang="en-US" baseline="0" dirty="0" smtClean="0"/>
              <a:t> </a:t>
            </a:r>
            <a:r>
              <a:rPr lang="en-US" baseline="0" dirty="0" err="1" smtClean="0"/>
              <a:t>thu</a:t>
            </a:r>
            <a:r>
              <a:rPr lang="en-US" baseline="0" dirty="0" smtClean="0"/>
              <a:t> </a:t>
            </a:r>
            <a:r>
              <a:rPr lang="en-US" baseline="0" dirty="0" err="1" smtClean="0"/>
              <a:t>lợi</a:t>
            </a:r>
            <a:r>
              <a:rPr lang="en-US" baseline="0" dirty="0" smtClean="0"/>
              <a:t> </a:t>
            </a:r>
            <a:r>
              <a:rPr lang="en-US" baseline="0" dirty="0" err="1" smtClean="0"/>
              <a:t>nhuận</a:t>
            </a:r>
            <a:r>
              <a:rPr lang="en-US" baseline="0" dirty="0" smtClean="0"/>
              <a:t> </a:t>
            </a:r>
            <a:r>
              <a:rPr lang="en-US" baseline="0" dirty="0" err="1" smtClean="0"/>
              <a:t>của</a:t>
            </a:r>
            <a:r>
              <a:rPr lang="en-US" baseline="0" dirty="0" smtClean="0"/>
              <a:t> </a:t>
            </a:r>
            <a:r>
              <a:rPr lang="en-US" baseline="0" dirty="0" err="1" smtClean="0"/>
              <a:t>cửa</a:t>
            </a:r>
            <a:r>
              <a:rPr lang="en-US" baseline="0" dirty="0" smtClean="0"/>
              <a:t> </a:t>
            </a:r>
            <a:r>
              <a:rPr lang="en-US" baseline="0" dirty="0" err="1" smtClean="0"/>
              <a:t>hàng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14</a:t>
            </a:fld>
            <a:endParaRPr lang="en-US"/>
          </a:p>
        </p:txBody>
      </p:sp>
    </p:spTree>
    <p:extLst>
      <p:ext uri="{BB962C8B-B14F-4D97-AF65-F5344CB8AC3E}">
        <p14:creationId xmlns:p14="http://schemas.microsoft.com/office/powerpoint/2010/main" val="333884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vi-VN" dirty="0" smtClean="0"/>
              <a:t>Thời gian gần đây, thương mại điện tử đang phát triển vượt bậc bởi sự tiện dụng, giảm thiểu nhiều chi phí hơn so với phương thức bán hàng truyền thống. </a:t>
            </a:r>
          </a:p>
          <a:p>
            <a:pPr marL="0" lvl="0" indent="0" algn="l" rtl="0">
              <a:spcBef>
                <a:spcPts val="0"/>
              </a:spcBef>
              <a:spcAft>
                <a:spcPts val="0"/>
              </a:spcAft>
              <a:buNone/>
            </a:pPr>
            <a:r>
              <a:rPr lang="vi-VN" dirty="0" smtClean="0"/>
              <a:t>Mô hình này giúp khách hàng dễ dàng tiếp cận với các </a:t>
            </a:r>
            <a:r>
              <a:rPr lang="en-US" dirty="0" err="1" smtClean="0"/>
              <a:t>cửa</a:t>
            </a:r>
            <a:r>
              <a:rPr lang="en-US" baseline="0" dirty="0" smtClean="0"/>
              <a:t> </a:t>
            </a:r>
            <a:r>
              <a:rPr lang="en-US" baseline="0" dirty="0" err="1" smtClean="0"/>
              <a:t>hàng</a:t>
            </a:r>
            <a:r>
              <a:rPr lang="vi-VN" dirty="0" smtClean="0"/>
              <a:t>, Khách hàng có thể liên lạc, trao đổi, tìm hiểu thông tin, mua sắm tại nhà mà không cần đến cửa hàng. </a:t>
            </a:r>
            <a:r>
              <a:rPr lang="en-US" baseline="0" dirty="0" smtClean="0"/>
              <a:t> </a:t>
            </a:r>
            <a:r>
              <a:rPr lang="vi-VN" dirty="0" smtClean="0"/>
              <a:t>Đồng thời, </a:t>
            </a:r>
            <a:r>
              <a:rPr lang="en-US" dirty="0" err="1" smtClean="0"/>
              <a:t>giúp</a:t>
            </a:r>
            <a:r>
              <a:rPr lang="en-US" baseline="0" dirty="0" smtClean="0"/>
              <a:t> </a:t>
            </a:r>
            <a:r>
              <a:rPr lang="en-US" baseline="0" dirty="0" err="1" smtClean="0"/>
              <a:t>cho</a:t>
            </a:r>
            <a:r>
              <a:rPr lang="en-US" dirty="0" smtClean="0"/>
              <a:t> </a:t>
            </a:r>
            <a:r>
              <a:rPr lang="en-US" dirty="0" err="1" smtClean="0"/>
              <a:t>cửa</a:t>
            </a:r>
            <a:r>
              <a:rPr lang="en-US" baseline="0" dirty="0" smtClean="0"/>
              <a:t> </a:t>
            </a:r>
            <a:r>
              <a:rPr lang="en-US" baseline="0" dirty="0" err="1" smtClean="0"/>
              <a:t>hàng</a:t>
            </a:r>
            <a:r>
              <a:rPr lang="vi-VN" dirty="0" smtClean="0"/>
              <a:t> giảm bớt chi phí cho việc quảng cáo, thuê mặt bằng</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a:t>
            </a:r>
            <a:r>
              <a:rPr lang="en-US" dirty="0" err="1" smtClean="0"/>
              <a:t>đội</a:t>
            </a:r>
            <a:r>
              <a:rPr lang="en-US" dirty="0" smtClean="0"/>
              <a:t> </a:t>
            </a:r>
            <a:r>
              <a:rPr lang="en-US" dirty="0" err="1" smtClean="0"/>
              <a:t>ngũ</a:t>
            </a:r>
            <a:r>
              <a:rPr lang="en-US" dirty="0" smtClean="0"/>
              <a:t> </a:t>
            </a:r>
            <a:r>
              <a:rPr lang="en-US" dirty="0" err="1" smtClean="0"/>
              <a:t>kinh</a:t>
            </a:r>
            <a:r>
              <a:rPr lang="en-US" dirty="0" smtClean="0"/>
              <a:t> </a:t>
            </a:r>
            <a:r>
              <a:rPr lang="en-US" dirty="0" err="1" smtClean="0"/>
              <a:t>doanh</a:t>
            </a:r>
            <a:r>
              <a:rPr lang="en-US" dirty="0" smtClean="0"/>
              <a:t> </a:t>
            </a:r>
            <a:r>
              <a:rPr lang="en-US" dirty="0" err="1" smtClean="0"/>
              <a:t>năng</a:t>
            </a:r>
            <a:r>
              <a:rPr lang="en-US" dirty="0" smtClean="0"/>
              <a:t> </a:t>
            </a:r>
            <a:r>
              <a:rPr lang="en-US" dirty="0" err="1" smtClean="0"/>
              <a:t>động</a:t>
            </a:r>
            <a:endParaRPr lang="vi-VN" dirty="0"/>
          </a:p>
        </p:txBody>
      </p:sp>
      <p:sp>
        <p:nvSpPr>
          <p:cNvPr id="4" name="Slide Number Placeholder 3"/>
          <p:cNvSpPr>
            <a:spLocks noGrp="1"/>
          </p:cNvSpPr>
          <p:nvPr>
            <p:ph type="sldNum" sz="quarter" idx="10"/>
          </p:nvPr>
        </p:nvSpPr>
        <p:spPr/>
        <p:txBody>
          <a:bodyPr/>
          <a:lstStyle/>
          <a:p>
            <a:fld id="{0BA82B62-2CE8-4993-A714-84B4014573B3}" type="slidenum">
              <a:rPr lang="en-US" smtClean="0"/>
              <a:t>3</a:t>
            </a:fld>
            <a:endParaRPr lang="en-US"/>
          </a:p>
        </p:txBody>
      </p:sp>
    </p:spTree>
    <p:extLst>
      <p:ext uri="{BB962C8B-B14F-4D97-AF65-F5344CB8AC3E}">
        <p14:creationId xmlns:p14="http://schemas.microsoft.com/office/powerpoint/2010/main" val="233597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a:t>
            </a:r>
            <a:r>
              <a:rPr lang="en-US" dirty="0" err="1" smtClean="0"/>
              <a:t>dùng</a:t>
            </a:r>
            <a:r>
              <a:rPr lang="en-US" baseline="0" dirty="0" smtClean="0"/>
              <a:t> </a:t>
            </a:r>
            <a:r>
              <a:rPr lang="en-US" baseline="0" dirty="0" err="1" smtClean="0"/>
              <a:t>khách</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5</a:t>
            </a:fld>
            <a:endParaRPr lang="en-US"/>
          </a:p>
        </p:txBody>
      </p:sp>
    </p:spTree>
    <p:extLst>
      <p:ext uri="{BB962C8B-B14F-4D97-AF65-F5344CB8AC3E}">
        <p14:creationId xmlns:p14="http://schemas.microsoft.com/office/powerpoint/2010/main" val="296970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baseline="0" dirty="0" smtClean="0"/>
              <a:t> </a:t>
            </a:r>
            <a:r>
              <a:rPr lang="en-US" baseline="0" dirty="0" err="1" smtClean="0"/>
              <a:t>dùng</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khách</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đăng</a:t>
            </a:r>
            <a:r>
              <a:rPr lang="en-US" baseline="0" dirty="0" smtClean="0"/>
              <a:t> </a:t>
            </a:r>
            <a:r>
              <a:rPr lang="en-US" baseline="0" dirty="0" err="1" smtClean="0"/>
              <a:t>xuất</a:t>
            </a:r>
            <a:r>
              <a:rPr lang="en-US" baseline="0" dirty="0" smtClean="0"/>
              <a:t> </a:t>
            </a:r>
            <a:r>
              <a:rPr lang="en-US" baseline="0" dirty="0" err="1" smtClean="0"/>
              <a:t>quên</a:t>
            </a:r>
            <a:r>
              <a:rPr lang="en-US" baseline="0" dirty="0" smtClean="0"/>
              <a:t> </a:t>
            </a:r>
            <a:r>
              <a:rPr lang="en-US" baseline="0" dirty="0" err="1" smtClean="0"/>
              <a:t>mặt</a:t>
            </a:r>
            <a:r>
              <a:rPr lang="en-US" baseline="0" dirty="0" smtClean="0"/>
              <a:t> </a:t>
            </a:r>
            <a:r>
              <a:rPr lang="en-US" baseline="0" dirty="0" err="1" smtClean="0"/>
              <a:t>khẩu</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thanh</a:t>
            </a:r>
            <a:r>
              <a:rPr lang="en-US" baseline="0" dirty="0" smtClean="0"/>
              <a:t> </a:t>
            </a:r>
            <a:r>
              <a:rPr lang="en-US" baseline="0" dirty="0" err="1" smtClean="0"/>
              <a:t>toán</a:t>
            </a:r>
            <a:r>
              <a:rPr lang="en-US" baseline="0" dirty="0" smtClean="0"/>
              <a:t> </a:t>
            </a:r>
            <a:r>
              <a:rPr lang="en-US" baseline="0" dirty="0" err="1" smtClean="0"/>
              <a:t>giỏ</a:t>
            </a:r>
            <a:r>
              <a:rPr lang="en-US" baseline="0" dirty="0" smtClean="0"/>
              <a:t> </a:t>
            </a:r>
            <a:r>
              <a:rPr lang="en-US" baseline="0" dirty="0" err="1" smtClean="0"/>
              <a:t>hàng</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đã</a:t>
            </a:r>
            <a:r>
              <a:rPr lang="en-US" baseline="0" dirty="0" smtClean="0"/>
              <a:t> </a:t>
            </a:r>
            <a:r>
              <a:rPr lang="en-US" baseline="0" dirty="0" err="1" smtClean="0"/>
              <a:t>giao</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và</a:t>
            </a:r>
            <a:r>
              <a:rPr lang="en-US" baseline="0" dirty="0" smtClean="0"/>
              <a:t> </a:t>
            </a:r>
            <a:r>
              <a:rPr lang="en-US" baseline="0" dirty="0" err="1" smtClean="0"/>
              <a:t>xem</a:t>
            </a:r>
            <a:r>
              <a:rPr lang="en-US" baseline="0" dirty="0" smtClean="0"/>
              <a:t> </a:t>
            </a:r>
            <a:r>
              <a:rPr lang="en-US" baseline="0" dirty="0" err="1" smtClean="0"/>
              <a:t>lại</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đã</a:t>
            </a:r>
            <a:r>
              <a:rPr lang="en-US" baseline="0" dirty="0" smtClean="0"/>
              <a:t> </a:t>
            </a:r>
            <a:r>
              <a:rPr lang="en-US" baseline="0" dirty="0" err="1" smtClean="0"/>
              <a:t>mua</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6</a:t>
            </a:fld>
            <a:endParaRPr lang="en-US"/>
          </a:p>
        </p:txBody>
      </p:sp>
    </p:spTree>
    <p:extLst>
      <p:ext uri="{BB962C8B-B14F-4D97-AF65-F5344CB8AC3E}">
        <p14:creationId xmlns:p14="http://schemas.microsoft.com/office/powerpoint/2010/main" val="339040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a:t>
            </a:r>
            <a:r>
              <a:rPr lang="en-US" dirty="0" err="1" smtClean="0"/>
              <a:t>quản</a:t>
            </a:r>
            <a:r>
              <a:rPr lang="en-US" baseline="0" dirty="0" smtClean="0"/>
              <a:t> </a:t>
            </a:r>
            <a:r>
              <a:rPr lang="en-US" baseline="0" dirty="0" err="1" smtClean="0"/>
              <a:t>lý</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phần</a:t>
            </a:r>
            <a:r>
              <a:rPr lang="en-US" baseline="0" dirty="0" smtClean="0"/>
              <a:t> </a:t>
            </a:r>
            <a:r>
              <a:rPr lang="en-US" baseline="0" dirty="0" err="1" smtClean="0"/>
              <a:t>quyền</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thông</a:t>
            </a:r>
            <a:r>
              <a:rPr lang="en-US" baseline="0" dirty="0" smtClean="0"/>
              <a:t> tin </a:t>
            </a:r>
            <a:r>
              <a:rPr lang="en-US" baseline="0" dirty="0" err="1" smtClean="0"/>
              <a:t>các</a:t>
            </a:r>
            <a:r>
              <a:rPr lang="en-US" baseline="0" dirty="0" smtClean="0"/>
              <a:t> </a:t>
            </a:r>
            <a:r>
              <a:rPr lang="en-US" baseline="0" dirty="0" err="1" smtClean="0"/>
              <a:t>danh</a:t>
            </a:r>
            <a:r>
              <a:rPr lang="en-US" baseline="0" dirty="0" smtClean="0"/>
              <a:t> </a:t>
            </a:r>
            <a:r>
              <a:rPr lang="en-US" baseline="0" dirty="0" err="1" smtClean="0"/>
              <a:t>mục</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nhập</a:t>
            </a:r>
            <a:r>
              <a:rPr lang="en-US" baseline="0" dirty="0" smtClean="0"/>
              <a:t> </a:t>
            </a:r>
            <a:r>
              <a:rPr lang="en-US" baseline="0" dirty="0" err="1" smtClean="0"/>
              <a:t>hàng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phí</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xem</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doanh</a:t>
            </a:r>
            <a:r>
              <a:rPr lang="en-US" baseline="0" dirty="0" smtClean="0"/>
              <a:t> </a:t>
            </a:r>
            <a:r>
              <a:rPr lang="en-US" baseline="0" dirty="0" err="1" smtClean="0"/>
              <a:t>thu</a:t>
            </a:r>
            <a:r>
              <a:rPr lang="en-US" baseline="0" dirty="0" smtClean="0"/>
              <a:t>, </a:t>
            </a:r>
            <a:r>
              <a:rPr lang="en-US" baseline="0" dirty="0" err="1" smtClean="0"/>
              <a:t>lợi</a:t>
            </a:r>
            <a:r>
              <a:rPr lang="en-US" baseline="0" dirty="0" smtClean="0"/>
              <a:t> </a:t>
            </a:r>
            <a:r>
              <a:rPr lang="en-US" baseline="0" dirty="0" err="1" smtClean="0"/>
              <a:t>nhuận</a:t>
            </a:r>
            <a:r>
              <a:rPr lang="en-US" baseline="0" dirty="0" smtClean="0"/>
              <a:t> </a:t>
            </a:r>
            <a:r>
              <a:rPr lang="en-US" baseline="0" dirty="0" err="1" smtClean="0"/>
              <a:t>của</a:t>
            </a:r>
            <a:r>
              <a:rPr lang="en-US" baseline="0" dirty="0" smtClean="0"/>
              <a:t> </a:t>
            </a:r>
            <a:r>
              <a:rPr lang="en-US" baseline="0" dirty="0" err="1" smtClean="0"/>
              <a:t>cửa</a:t>
            </a:r>
            <a:r>
              <a:rPr lang="en-US" baseline="0" dirty="0" smtClean="0"/>
              <a:t> </a:t>
            </a:r>
            <a:r>
              <a:rPr lang="en-US" baseline="0" dirty="0" err="1" smtClean="0"/>
              <a:t>hàng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7</a:t>
            </a:fld>
            <a:endParaRPr lang="en-US"/>
          </a:p>
        </p:txBody>
      </p:sp>
    </p:spTree>
    <p:extLst>
      <p:ext uri="{BB962C8B-B14F-4D97-AF65-F5344CB8AC3E}">
        <p14:creationId xmlns:p14="http://schemas.microsoft.com/office/powerpoint/2010/main" val="28506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Website</a:t>
            </a:r>
            <a:r>
              <a:rPr lang="en-US" baseline="0" dirty="0" smtClean="0"/>
              <a:t> </a:t>
            </a:r>
            <a:r>
              <a:rPr lang="en-US" baseline="0" dirty="0" err="1" smtClean="0"/>
              <a:t>được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theo</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dirty="0" smtClean="0"/>
              <a:t>(model-view-controller)</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a:t>
            </a:r>
          </a:p>
          <a:p>
            <a:r>
              <a:rPr lang="vi-VN" sz="1200" b="1" kern="1200" dirty="0" smtClean="0">
                <a:solidFill>
                  <a:schemeClr val="tx1"/>
                </a:solidFill>
                <a:effectLst/>
                <a:latin typeface="+mn-lt"/>
                <a:ea typeface="+mn-ea"/>
                <a:cs typeface="+mn-cs"/>
              </a:rPr>
              <a:t>Model: </a:t>
            </a:r>
            <a:r>
              <a:rPr lang="vi-VN" sz="1200" kern="1200" dirty="0" smtClean="0">
                <a:solidFill>
                  <a:schemeClr val="tx1"/>
                </a:solidFill>
                <a:effectLst/>
                <a:latin typeface="+mn-lt"/>
                <a:ea typeface="+mn-ea"/>
                <a:cs typeface="+mn-cs"/>
              </a:rPr>
              <a:t>Là bộ phận có chức năng lưu trữ toàn bộ dữ liệu của ứng dụng và là cầu nối giữa 2 thành phần bên dưới là View và Controller</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View: </a:t>
            </a:r>
            <a:r>
              <a:rPr lang="vi-VN" sz="1200" kern="1200" dirty="0" smtClean="0">
                <a:solidFill>
                  <a:schemeClr val="tx1"/>
                </a:solidFill>
                <a:effectLst/>
                <a:latin typeface="+mn-lt"/>
                <a:ea typeface="+mn-ea"/>
                <a:cs typeface="+mn-cs"/>
              </a:rPr>
              <a:t>Đây là phần giao diện dành cho người sử dụng</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Controller: </a:t>
            </a:r>
            <a:r>
              <a:rPr lang="vi-VN" sz="1200" kern="1200" dirty="0" smtClean="0">
                <a:solidFill>
                  <a:schemeClr val="tx1"/>
                </a:solidFill>
                <a:effectLst/>
                <a:latin typeface="+mn-lt"/>
                <a:ea typeface="+mn-ea"/>
                <a:cs typeface="+mn-cs"/>
              </a:rPr>
              <a:t>Là bộ phận có nhiệm vụ xử lý các yêu cầu người dùng đưa đến thông qua View.</a:t>
            </a:r>
            <a:endParaRPr lang="en-US" dirty="0" smtClean="0"/>
          </a:p>
          <a:p>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8</a:t>
            </a:fld>
            <a:endParaRPr lang="en-US"/>
          </a:p>
        </p:txBody>
      </p:sp>
    </p:spTree>
    <p:extLst>
      <p:ext uri="{BB962C8B-B14F-4D97-AF65-F5344CB8AC3E}">
        <p14:creationId xmlns:p14="http://schemas.microsoft.com/office/powerpoint/2010/main" val="425376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Công</a:t>
            </a:r>
            <a:r>
              <a:rPr lang="en-US" baseline="0" dirty="0" smtClean="0"/>
              <a:t> </a:t>
            </a:r>
            <a:r>
              <a:rPr lang="en-US" baseline="0" dirty="0" err="1" smtClean="0"/>
              <a:t>nghệ</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cho</a:t>
            </a:r>
            <a:r>
              <a:rPr lang="en-US" baseline="0" dirty="0" smtClean="0"/>
              <a:t> </a:t>
            </a:r>
            <a:r>
              <a:rPr lang="en-US" baseline="0" dirty="0" err="1" smtClean="0"/>
              <a:t>phía</a:t>
            </a:r>
            <a:r>
              <a:rPr lang="en-US" baseline="0" dirty="0" smtClean="0"/>
              <a:t> frontend </a:t>
            </a:r>
            <a:r>
              <a:rPr lang="en-US" sz="1200" dirty="0" smtClean="0">
                <a:solidFill>
                  <a:schemeClr val="accent6"/>
                </a:solidFill>
                <a:latin typeface="Times New Roman" panose="02020603050405020304" pitchFamily="18" charset="0"/>
                <a:cs typeface="Times New Roman" panose="02020603050405020304" pitchFamily="18" charset="0"/>
              </a:rPr>
              <a:t>: HTML, CSS, </a:t>
            </a:r>
            <a:r>
              <a:rPr lang="en-US" sz="1200" dirty="0" err="1" smtClean="0">
                <a:solidFill>
                  <a:schemeClr val="accent6"/>
                </a:solidFill>
                <a:latin typeface="Times New Roman" panose="02020603050405020304" pitchFamily="18" charset="0"/>
                <a:cs typeface="Times New Roman" panose="02020603050405020304" pitchFamily="18" charset="0"/>
              </a:rPr>
              <a:t>Javascript</a:t>
            </a:r>
            <a:r>
              <a:rPr lang="en-US" sz="1200" dirty="0" smtClean="0">
                <a:solidFill>
                  <a:schemeClr val="accent6"/>
                </a:solidFill>
                <a:latin typeface="Times New Roman" panose="02020603050405020304" pitchFamily="18" charset="0"/>
                <a:cs typeface="Times New Roman" panose="02020603050405020304" pitchFamily="18" charset="0"/>
              </a:rPr>
              <a:t>, </a:t>
            </a:r>
            <a:r>
              <a:rPr lang="en-US" sz="1200" dirty="0" err="1" smtClean="0">
                <a:solidFill>
                  <a:schemeClr val="accent6"/>
                </a:solidFill>
                <a:latin typeface="Times New Roman" panose="02020603050405020304" pitchFamily="18" charset="0"/>
                <a:cs typeface="Times New Roman" panose="02020603050405020304" pitchFamily="18" charset="0"/>
              </a:rPr>
              <a:t>Jquery</a:t>
            </a:r>
            <a:endParaRPr lang="en-US" baseline="0" dirty="0" smtClean="0"/>
          </a:p>
          <a:p>
            <a:r>
              <a:rPr lang="en-US" baseline="0" dirty="0" err="1" smtClean="0"/>
              <a:t>Phía</a:t>
            </a:r>
            <a:r>
              <a:rPr lang="en-US" baseline="0" dirty="0" smtClean="0"/>
              <a:t> </a:t>
            </a:r>
            <a:r>
              <a:rPr lang="en-US" baseline="0" dirty="0" err="1" smtClean="0"/>
              <a:t>backen</a:t>
            </a:r>
            <a:r>
              <a:rPr lang="en-US" baseline="0" dirty="0" smtClean="0"/>
              <a:t> </a:t>
            </a:r>
            <a:r>
              <a:rPr lang="en-US" sz="1200" dirty="0" smtClean="0">
                <a:solidFill>
                  <a:schemeClr val="accent6"/>
                </a:solidFill>
                <a:latin typeface="Times New Roman" panose="02020603050405020304" pitchFamily="18" charset="0"/>
                <a:cs typeface="Times New Roman" panose="02020603050405020304" pitchFamily="18" charset="0"/>
              </a:rPr>
              <a:t>PHP </a:t>
            </a:r>
            <a:r>
              <a:rPr lang="en-US" sz="1200" dirty="0" err="1" smtClean="0">
                <a:solidFill>
                  <a:schemeClr val="accent6"/>
                </a:solidFill>
                <a:latin typeface="Times New Roman" panose="02020603050405020304" pitchFamily="18" charset="0"/>
                <a:cs typeface="Times New Roman" panose="02020603050405020304" pitchFamily="18" charset="0"/>
              </a:rPr>
              <a:t>và</a:t>
            </a:r>
            <a:r>
              <a:rPr lang="en-US" sz="1200" dirty="0" smtClean="0">
                <a:solidFill>
                  <a:schemeClr val="accent6"/>
                </a:solidFill>
                <a:latin typeface="Times New Roman" panose="02020603050405020304" pitchFamily="18" charset="0"/>
                <a:cs typeface="Times New Roman" panose="02020603050405020304" pitchFamily="18" charset="0"/>
              </a:rPr>
              <a:t> </a:t>
            </a:r>
            <a:r>
              <a:rPr lang="en-US" sz="1200" dirty="0" err="1" smtClean="0">
                <a:solidFill>
                  <a:schemeClr val="accent6"/>
                </a:solidFill>
                <a:latin typeface="Times New Roman" panose="02020603050405020304" pitchFamily="18" charset="0"/>
                <a:cs typeface="Times New Roman" panose="02020603050405020304" pitchFamily="18" charset="0"/>
              </a:rPr>
              <a:t>Laravel</a:t>
            </a:r>
            <a:r>
              <a:rPr lang="en-US" sz="1200" dirty="0" smtClean="0">
                <a:solidFill>
                  <a:schemeClr val="accent6"/>
                </a:solidFill>
                <a:latin typeface="Times New Roman" panose="02020603050405020304" pitchFamily="18" charset="0"/>
                <a:cs typeface="Times New Roman" panose="02020603050405020304" pitchFamily="18" charset="0"/>
              </a:rPr>
              <a:t> Framework</a:t>
            </a:r>
            <a:endParaRPr lang="en-US" baseline="0" dirty="0" smtClean="0"/>
          </a:p>
          <a:p>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mysql</a:t>
            </a:r>
            <a:r>
              <a:rPr lang="en-US" baseline="0" dirty="0" smtClean="0"/>
              <a:t> </a:t>
            </a:r>
            <a:r>
              <a:rPr lang="en-US" baseline="0" dirty="0" err="1" smtClean="0"/>
              <a:t>làm</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p:txBody>
      </p:sp>
      <p:sp>
        <p:nvSpPr>
          <p:cNvPr id="4" name="Slide Number Placeholder 3"/>
          <p:cNvSpPr>
            <a:spLocks noGrp="1"/>
          </p:cNvSpPr>
          <p:nvPr>
            <p:ph type="sldNum" sz="quarter" idx="10"/>
          </p:nvPr>
        </p:nvSpPr>
        <p:spPr/>
        <p:txBody>
          <a:bodyPr/>
          <a:lstStyle/>
          <a:p>
            <a:fld id="{0BA82B62-2CE8-4993-A714-84B4014573B3}" type="slidenum">
              <a:rPr lang="en-US" smtClean="0"/>
              <a:t>9</a:t>
            </a:fld>
            <a:endParaRPr lang="en-US"/>
          </a:p>
        </p:txBody>
      </p:sp>
    </p:spTree>
    <p:extLst>
      <p:ext uri="{BB962C8B-B14F-4D97-AF65-F5344CB8AC3E}">
        <p14:creationId xmlns:p14="http://schemas.microsoft.com/office/powerpoint/2010/main" val="199807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Trang</a:t>
            </a:r>
            <a:r>
              <a:rPr lang="en-US" dirty="0" smtClean="0"/>
              <a:t> </a:t>
            </a:r>
            <a:r>
              <a:rPr lang="en-US" dirty="0" err="1" smtClean="0"/>
              <a:t>khách</a:t>
            </a:r>
            <a:r>
              <a:rPr lang="en-US" baseline="0" dirty="0" smtClean="0"/>
              <a:t> </a:t>
            </a:r>
            <a:r>
              <a:rPr lang="en-US" baseline="0" dirty="0" err="1" smtClean="0"/>
              <a:t>hàng</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nhấn</a:t>
            </a:r>
            <a:r>
              <a:rPr lang="en-US" baseline="0" dirty="0" smtClean="0"/>
              <a:t> tin </a:t>
            </a:r>
            <a:r>
              <a:rPr lang="en-US" baseline="0" dirty="0" err="1" smtClean="0"/>
              <a:t>để</a:t>
            </a:r>
            <a:r>
              <a:rPr lang="en-US" baseline="0" dirty="0" smtClean="0"/>
              <a:t> </a:t>
            </a:r>
            <a:r>
              <a:rPr lang="en-US" baseline="0" dirty="0" err="1" smtClean="0"/>
              <a:t>cửa</a:t>
            </a:r>
            <a:r>
              <a:rPr lang="en-US" baseline="0" dirty="0" smtClean="0"/>
              <a:t> </a:t>
            </a:r>
            <a:r>
              <a:rPr lang="en-US" baseline="0" dirty="0" err="1" smtClean="0"/>
              <a:t>hàng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hổ</a:t>
            </a:r>
            <a:r>
              <a:rPr lang="en-US" baseline="0" dirty="0" smtClean="0"/>
              <a:t> </a:t>
            </a:r>
            <a:r>
              <a:rPr lang="en-US" baseline="0" dirty="0" err="1" smtClean="0"/>
              <a:t>trợ</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xem</a:t>
            </a:r>
            <a:r>
              <a:rPr lang="en-US" baseline="0" dirty="0" smtClean="0"/>
              <a:t> </a:t>
            </a:r>
            <a:r>
              <a:rPr lang="en-US" baseline="0" dirty="0" err="1" smtClean="0"/>
              <a:t>thông</a:t>
            </a:r>
            <a:r>
              <a:rPr lang="en-US" baseline="0" dirty="0" smtClean="0"/>
              <a:t> tin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bộ</a:t>
            </a:r>
            <a:r>
              <a:rPr lang="en-US" baseline="0" dirty="0" smtClean="0"/>
              <a:t> </a:t>
            </a:r>
            <a:r>
              <a:rPr lang="en-US" baseline="0" dirty="0" err="1" smtClean="0"/>
              <a:t>lọc</a:t>
            </a:r>
            <a:r>
              <a:rPr lang="en-US" baseline="0" dirty="0" smtClean="0"/>
              <a:t> </a:t>
            </a:r>
            <a:r>
              <a:rPr lang="en-US" baseline="0" dirty="0" err="1" smtClean="0"/>
              <a:t>của</a:t>
            </a:r>
            <a:r>
              <a:rPr lang="en-US" baseline="0" dirty="0" smtClean="0"/>
              <a:t> website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theo</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nhanh</a:t>
            </a:r>
            <a:r>
              <a:rPr lang="en-US" baseline="0" dirty="0" smtClean="0"/>
              <a:t> </a:t>
            </a:r>
            <a:r>
              <a:rPr lang="en-US" baseline="0" dirty="0" err="1" smtClean="0"/>
              <a:t>chóng</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10</a:t>
            </a:fld>
            <a:endParaRPr lang="en-US"/>
          </a:p>
        </p:txBody>
      </p:sp>
    </p:spTree>
    <p:extLst>
      <p:ext uri="{BB962C8B-B14F-4D97-AF65-F5344CB8AC3E}">
        <p14:creationId xmlns:p14="http://schemas.microsoft.com/office/powerpoint/2010/main" val="270130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Trang</a:t>
            </a:r>
            <a:r>
              <a:rPr lang="en-US" dirty="0" smtClean="0"/>
              <a:t> </a:t>
            </a:r>
            <a:r>
              <a:rPr lang="en-US" dirty="0" err="1" smtClean="0"/>
              <a:t>giỏ</a:t>
            </a:r>
            <a:r>
              <a:rPr lang="en-US" baseline="0" dirty="0" smtClean="0"/>
              <a:t> </a:t>
            </a:r>
            <a:r>
              <a:rPr lang="en-US" baseline="0" dirty="0" err="1" smtClean="0"/>
              <a:t>hàng</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lại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đã</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giỏ</a:t>
            </a:r>
            <a:r>
              <a:rPr lang="en-US" baseline="0" dirty="0" smtClean="0"/>
              <a:t> </a:t>
            </a:r>
            <a:r>
              <a:rPr lang="en-US" baseline="0" dirty="0" err="1" smtClean="0"/>
              <a:t>hàng</a:t>
            </a:r>
            <a:r>
              <a:rPr lang="en-US" baseline="0" dirty="0" smtClean="0"/>
              <a:t> </a:t>
            </a:r>
            <a:r>
              <a:rPr lang="en-US" baseline="0" dirty="0" err="1" smtClean="0"/>
              <a:t>hoặc</a:t>
            </a:r>
            <a:r>
              <a:rPr lang="en-US" baseline="0" dirty="0" smtClean="0"/>
              <a:t> </a:t>
            </a:r>
            <a:r>
              <a:rPr lang="en-US" baseline="0" dirty="0" err="1" smtClean="0"/>
              <a:t>xoá</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đó</a:t>
            </a:r>
            <a:r>
              <a:rPr lang="en-US" baseline="0" dirty="0" smtClean="0"/>
              <a:t> </a:t>
            </a:r>
            <a:r>
              <a:rPr lang="en-US" baseline="0" dirty="0" err="1" smtClean="0"/>
              <a:t>ra</a:t>
            </a:r>
            <a:r>
              <a:rPr lang="en-US" baseline="0" dirty="0" smtClean="0"/>
              <a:t> </a:t>
            </a:r>
            <a:r>
              <a:rPr lang="en-US" baseline="0" dirty="0" err="1" smtClean="0"/>
              <a:t>khỏi</a:t>
            </a:r>
            <a:r>
              <a:rPr lang="en-US" baseline="0" dirty="0" smtClean="0"/>
              <a:t> </a:t>
            </a:r>
            <a:r>
              <a:rPr lang="en-US" baseline="0" dirty="0" err="1" smtClean="0"/>
              <a:t>giỏ</a:t>
            </a:r>
            <a:r>
              <a:rPr lang="en-US" baseline="0" dirty="0" smtClean="0"/>
              <a:t> </a:t>
            </a:r>
            <a:r>
              <a:rPr lang="en-US" baseline="0" dirty="0" err="1" smtClean="0"/>
              <a:t>hàng</a:t>
            </a:r>
            <a:endParaRPr lang="vi-VN" dirty="0"/>
          </a:p>
        </p:txBody>
      </p:sp>
      <p:sp>
        <p:nvSpPr>
          <p:cNvPr id="4" name="Slide Number Placeholder 3"/>
          <p:cNvSpPr>
            <a:spLocks noGrp="1"/>
          </p:cNvSpPr>
          <p:nvPr>
            <p:ph type="sldNum" sz="quarter" idx="10"/>
          </p:nvPr>
        </p:nvSpPr>
        <p:spPr/>
        <p:txBody>
          <a:bodyPr/>
          <a:lstStyle/>
          <a:p>
            <a:fld id="{0BA82B62-2CE8-4993-A714-84B4014573B3}" type="slidenum">
              <a:rPr lang="en-US" smtClean="0"/>
              <a:t>11</a:t>
            </a:fld>
            <a:endParaRPr lang="en-US"/>
          </a:p>
        </p:txBody>
      </p:sp>
    </p:spTree>
    <p:extLst>
      <p:ext uri="{BB962C8B-B14F-4D97-AF65-F5344CB8AC3E}">
        <p14:creationId xmlns:p14="http://schemas.microsoft.com/office/powerpoint/2010/main" val="322850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 y="2362200"/>
            <a:ext cx="9144000" cy="1354217"/>
          </a:xfrm>
          <a:prstGeom prst="rect">
            <a:avLst/>
          </a:prstGeom>
          <a:noFill/>
        </p:spPr>
        <p:txBody>
          <a:bodyPr wrap="square" rtlCol="0">
            <a:spAutoFit/>
          </a:bodyPr>
          <a:lstStyle/>
          <a:p>
            <a:pPr algn="ctr"/>
            <a:r>
              <a:rPr lang="en-US" sz="2600" b="1" u="sng" dirty="0" smtClean="0">
                <a:solidFill>
                  <a:schemeClr val="accent6"/>
                </a:solidFill>
                <a:latin typeface="Times New Roman" panose="02020603050405020304" pitchFamily="18" charset="0"/>
                <a:cs typeface="Times New Roman" panose="02020603050405020304" pitchFamily="18" charset="0"/>
              </a:rPr>
              <a:t>ĐỀ TÀI</a:t>
            </a:r>
          </a:p>
          <a:p>
            <a:pPr algn="ctr"/>
            <a:r>
              <a:rPr lang="en-US" sz="2800" b="1" dirty="0" smtClean="0">
                <a:solidFill>
                  <a:schemeClr val="accent6"/>
                </a:solidFill>
                <a:latin typeface="Times New Roman" panose="02020603050405020304" pitchFamily="18" charset="0"/>
                <a:cs typeface="Times New Roman" panose="02020603050405020304" pitchFamily="18" charset="0"/>
              </a:rPr>
              <a:t>XÂY DỰNG WEBSITE THƯƠNG MẠI ĐIỆN TỬ </a:t>
            </a:r>
          </a:p>
          <a:p>
            <a:pPr algn="ctr"/>
            <a:r>
              <a:rPr lang="en-US" sz="2800" b="1" dirty="0" smtClean="0">
                <a:solidFill>
                  <a:schemeClr val="accent6"/>
                </a:solidFill>
                <a:latin typeface="Times New Roman" panose="02020603050405020304" pitchFamily="18" charset="0"/>
                <a:cs typeface="Times New Roman" panose="02020603050405020304" pitchFamily="18" charset="0"/>
              </a:rPr>
              <a:t>BÁN GIÀY TRÊN NỀN TẢNG LARAVEL FRAMWORK</a:t>
            </a:r>
          </a:p>
        </p:txBody>
      </p:sp>
      <p:sp>
        <p:nvSpPr>
          <p:cNvPr id="2" name="TextBox 1"/>
          <p:cNvSpPr txBox="1"/>
          <p:nvPr/>
        </p:nvSpPr>
        <p:spPr>
          <a:xfrm>
            <a:off x="893360" y="590491"/>
            <a:ext cx="7717240" cy="769441"/>
          </a:xfrm>
          <a:prstGeom prst="rect">
            <a:avLst/>
          </a:prstGeom>
          <a:noFill/>
        </p:spPr>
        <p:txBody>
          <a:bodyPr wrap="square" rtlCol="0">
            <a:spAutoFit/>
          </a:bodyPr>
          <a:lstStyle/>
          <a:p>
            <a:pPr algn="ctr"/>
            <a:r>
              <a:rPr lang="en-US" sz="2200" b="1" dirty="0" smtClean="0">
                <a:solidFill>
                  <a:srgbClr val="FF0000"/>
                </a:solidFill>
                <a:latin typeface="Times New Roman" panose="02020603050405020304" pitchFamily="18" charset="0"/>
                <a:cs typeface="Times New Roman" panose="02020603050405020304" pitchFamily="18" charset="0"/>
              </a:rPr>
              <a:t>TRƯỜNG ĐẠI HỌC CẦN THƠ</a:t>
            </a:r>
          </a:p>
          <a:p>
            <a:pPr algn="ctr"/>
            <a:r>
              <a:rPr lang="en-US" sz="2200" b="1" dirty="0" smtClean="0">
                <a:solidFill>
                  <a:srgbClr val="FF0000"/>
                </a:solidFill>
                <a:latin typeface="Times New Roman" panose="02020603050405020304" pitchFamily="18" charset="0"/>
                <a:cs typeface="Times New Roman" panose="02020603050405020304" pitchFamily="18" charset="0"/>
              </a:rPr>
              <a:t>TRƯỜNG CÔNG NGHỆ THÔNG TIN VÀ TRUYỀN THÔNG</a:t>
            </a:r>
            <a:endParaRPr lang="en-US" sz="22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375581" y="1359932"/>
            <a:ext cx="6324600" cy="1107996"/>
          </a:xfrm>
          <a:prstGeom prst="rect">
            <a:avLst/>
          </a:prstGeom>
          <a:noFill/>
        </p:spPr>
        <p:txBody>
          <a:bodyPr wrap="square" rtlCol="0">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KHÓA LUẬN </a:t>
            </a:r>
            <a:r>
              <a:rPr lang="en-US" sz="2400" b="1" dirty="0">
                <a:solidFill>
                  <a:schemeClr val="accent6"/>
                </a:solidFill>
                <a:latin typeface="Times New Roman" panose="02020603050405020304" pitchFamily="18" charset="0"/>
                <a:cs typeface="Times New Roman" panose="02020603050405020304" pitchFamily="18" charset="0"/>
              </a:rPr>
              <a:t>TỐT NGHIỆP</a:t>
            </a:r>
          </a:p>
          <a:p>
            <a:pPr algn="ctr"/>
            <a:r>
              <a:rPr lang="en-US" sz="2400" b="1" dirty="0">
                <a:solidFill>
                  <a:schemeClr val="accent6"/>
                </a:solidFill>
                <a:latin typeface="Times New Roman" panose="02020603050405020304" pitchFamily="18" charset="0"/>
                <a:cs typeface="Times New Roman" panose="02020603050405020304" pitchFamily="18" charset="0"/>
              </a:rPr>
              <a:t>NGÀNH CÔNG NGHỆ THÔNG TIN</a:t>
            </a:r>
          </a:p>
          <a:p>
            <a:endParaRPr lang="en-US" dirty="0"/>
          </a:p>
        </p:txBody>
      </p:sp>
      <p:sp>
        <p:nvSpPr>
          <p:cNvPr id="7" name="TextBox 6">
            <a:extLst>
              <a:ext uri="{FF2B5EF4-FFF2-40B4-BE49-F238E27FC236}">
                <a16:creationId xmlns:a16="http://schemas.microsoft.com/office/drawing/2014/main" id="{0267EC12-0509-2C60-E7DA-0BB8AF466AC2}"/>
              </a:ext>
            </a:extLst>
          </p:cNvPr>
          <p:cNvSpPr txBox="1"/>
          <p:nvPr/>
        </p:nvSpPr>
        <p:spPr>
          <a:xfrm>
            <a:off x="6553200" y="3880247"/>
            <a:ext cx="3471081" cy="1446550"/>
          </a:xfrm>
          <a:prstGeom prst="rect">
            <a:avLst/>
          </a:prstGeom>
          <a:noFill/>
        </p:spPr>
        <p:txBody>
          <a:bodyPr wrap="square" rtlCol="0">
            <a:spAutoFit/>
          </a:bodyPr>
          <a:lstStyle/>
          <a:p>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Sinh</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viên</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thực</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hiện</a:t>
            </a:r>
            <a:endPar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endParaRPr>
          </a:p>
          <a:p>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Bùi</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Công</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Minh</a:t>
            </a:r>
          </a:p>
          <a:p>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B1809261</a:t>
            </a:r>
          </a:p>
          <a:p>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K44</a:t>
            </a:r>
            <a:endParaRPr lang="en-US" sz="2200" b="1" dirty="0">
              <a:solidFill>
                <a:schemeClr val="accent6"/>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267EC12-0509-2C60-E7DA-0BB8AF466AC2}"/>
              </a:ext>
            </a:extLst>
          </p:cNvPr>
          <p:cNvSpPr txBox="1"/>
          <p:nvPr/>
        </p:nvSpPr>
        <p:spPr>
          <a:xfrm>
            <a:off x="3276600" y="3880247"/>
            <a:ext cx="3464859" cy="1446550"/>
          </a:xfrm>
          <a:prstGeom prst="rect">
            <a:avLst/>
          </a:prstGeom>
          <a:noFill/>
        </p:spPr>
        <p:txBody>
          <a:bodyPr wrap="square" rtlCol="0">
            <a:spAutoFit/>
          </a:bodyPr>
          <a:lstStyle/>
          <a:p>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Hội</a:t>
            </a:r>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đồng</a:t>
            </a:r>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phản</a:t>
            </a:r>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biện</a:t>
            </a:r>
            <a:endPar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T.S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Thái</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Minh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Tuấn</a:t>
            </a:r>
            <a:endPar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T.S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Bùi</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Võ</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Quốc</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Bảo</a:t>
            </a:r>
            <a:endPar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Th.S</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Nguyễn</a:t>
            </a:r>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Minh </a:t>
            </a:r>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Trung</a:t>
            </a:r>
            <a:endPar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267EC12-0509-2C60-E7DA-0BB8AF466AC2}"/>
              </a:ext>
            </a:extLst>
          </p:cNvPr>
          <p:cNvSpPr txBox="1"/>
          <p:nvPr/>
        </p:nvSpPr>
        <p:spPr>
          <a:xfrm>
            <a:off x="3586" y="3949244"/>
            <a:ext cx="3273014" cy="769441"/>
          </a:xfrm>
          <a:prstGeom prst="rect">
            <a:avLst/>
          </a:prstGeom>
          <a:noFill/>
        </p:spPr>
        <p:txBody>
          <a:bodyPr wrap="square" rtlCol="0">
            <a:spAutoFit/>
          </a:bodyPr>
          <a:lstStyle/>
          <a:p>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Cán</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bộ</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hướng</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dẫn</a:t>
            </a:r>
            <a:endPar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endParaRPr>
          </a:p>
          <a:p>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Th.S</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Nguyễn</a:t>
            </a:r>
            <a:r>
              <a:rPr lang="en-US" sz="2200" b="1" dirty="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Minh </a:t>
            </a:r>
            <a:r>
              <a:rPr lang="en-US" sz="2200" b="1" dirty="0" err="1">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Trung</a:t>
            </a:r>
            <a:endParaRPr lang="en-US" sz="2200" b="1" dirty="0">
              <a:solidFill>
                <a:schemeClr val="accent6"/>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1143000" y="179325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solidFill>
                  <a:schemeClr val="accent6"/>
                </a:solidFill>
                <a:latin typeface="Times New Roman" panose="02020603050405020304" pitchFamily="18" charset="0"/>
                <a:cs typeface="Times New Roman" panose="02020603050405020304" pitchFamily="18" charset="0"/>
              </a:rPr>
              <a:t>Giao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a:t>
            </a:r>
            <a:r>
              <a:rPr lang="en-US" sz="2800" dirty="0" err="1" smtClean="0">
                <a:solidFill>
                  <a:schemeClr val="accent6"/>
                </a:solidFill>
                <a:latin typeface="Times New Roman" panose="02020603050405020304" pitchFamily="18" charset="0"/>
                <a:cs typeface="Times New Roman" panose="02020603050405020304" pitchFamily="18" charset="0"/>
              </a:rPr>
              <a:t>rang</a:t>
            </a:r>
            <a:r>
              <a:rPr lang="en-US" sz="2800" dirty="0" smtClean="0">
                <a:solidFill>
                  <a:schemeClr val="accent6"/>
                </a:solidFill>
                <a:latin typeface="Times New Roman" panose="02020603050405020304" pitchFamily="18" charset="0"/>
                <a:cs typeface="Times New Roman" panose="02020603050405020304" pitchFamily="18" charset="0"/>
              </a:rPr>
              <a:t> khách hàng</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295400" y="2438400"/>
            <a:ext cx="7162800" cy="3764201"/>
          </a:xfrm>
          <a:prstGeom prst="rect">
            <a:avLst/>
          </a:prstGeom>
        </p:spPr>
      </p:pic>
    </p:spTree>
    <p:extLst>
      <p:ext uri="{BB962C8B-B14F-4D97-AF65-F5344CB8AC3E}">
        <p14:creationId xmlns:p14="http://schemas.microsoft.com/office/powerpoint/2010/main" val="1476883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66800" y="182880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Giao</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giỏ</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hàng</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1143000" y="2514600"/>
            <a:ext cx="7162800" cy="3294096"/>
          </a:xfrm>
          <a:prstGeom prst="rect">
            <a:avLst/>
          </a:prstGeom>
        </p:spPr>
      </p:pic>
      <p:sp>
        <p:nvSpPr>
          <p:cNvPr id="5" name="TextBox 4"/>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4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66800" y="182880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Giao</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thanh</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toán</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000" y="2514600"/>
            <a:ext cx="7010400" cy="3452598"/>
          </a:xfrm>
          <a:prstGeom prst="rect">
            <a:avLst/>
          </a:prstGeom>
        </p:spPr>
      </p:pic>
      <p:sp>
        <p:nvSpPr>
          <p:cNvPr id="8" name="TextBox 7"/>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290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66800" y="182880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Giao</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đơn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mua</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hàng</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1219200" y="2418654"/>
            <a:ext cx="7239000" cy="3601146"/>
          </a:xfrm>
          <a:prstGeom prst="rect">
            <a:avLst/>
          </a:prstGeom>
        </p:spPr>
      </p:pic>
      <p:sp>
        <p:nvSpPr>
          <p:cNvPr id="5" name="TextBox 4"/>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66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182880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Giao</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quản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lý</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219200" y="2514600"/>
            <a:ext cx="7490350" cy="2971799"/>
          </a:xfrm>
          <a:prstGeom prst="rect">
            <a:avLst/>
          </a:prstGeom>
        </p:spPr>
      </p:pic>
      <p:sp>
        <p:nvSpPr>
          <p:cNvPr id="7" name="TextBox 6"/>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039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0"/>
            <a:ext cx="7086600" cy="465138"/>
          </a:xfrm>
        </p:spPr>
        <p:txBody>
          <a:bodyPr/>
          <a:lstStyle/>
          <a:p>
            <a:r>
              <a:rPr lang="en-US" sz="2800" dirty="0" smtClean="0">
                <a:solidFill>
                  <a:schemeClr val="accent6"/>
                </a:solidFill>
                <a:latin typeface="Times New Roman" panose="02020603050405020304" pitchFamily="18" charset="0"/>
                <a:cs typeface="Times New Roman" panose="02020603050405020304" pitchFamily="18" charset="0"/>
              </a:rPr>
              <a:t>KẾT LUẬN</a:t>
            </a:r>
            <a:endParaRPr lang="en-US" sz="2800" dirty="0">
              <a:solidFill>
                <a:schemeClr val="accent6"/>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A4D25A-8727-DD07-2E65-918654ABFCD1}"/>
              </a:ext>
            </a:extLst>
          </p:cNvPr>
          <p:cNvSpPr txBox="1"/>
          <p:nvPr/>
        </p:nvSpPr>
        <p:spPr>
          <a:xfrm>
            <a:off x="914400" y="1828800"/>
            <a:ext cx="7208044" cy="1631216"/>
          </a:xfrm>
          <a:prstGeom prst="rect">
            <a:avLst/>
          </a:prstGeom>
          <a:noFill/>
        </p:spPr>
        <p:txBody>
          <a:bodyPr wrap="square" rtlCol="0">
            <a:spAutoFit/>
          </a:bodyPr>
          <a:lstStyle/>
          <a:p>
            <a:pPr marL="457200" indent="-457200" algn="just">
              <a:buFont typeface="Wingdings" panose="05000000000000000000" pitchFamily="2" charset="2"/>
              <a:buChar char="Ø"/>
            </a:pP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Xây</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dựng</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công</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website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bán</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giày</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vận</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hành</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tốt</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trên</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môi</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trường</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có</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internet</a:t>
            </a:r>
            <a:endPar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Hoàn</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các</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chức</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năng</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dành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cho</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khách</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endPar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Hoàn</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các</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chức</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năng</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dành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cho</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người</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quản</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lý</a:t>
            </a:r>
            <a:endPar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386914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0"/>
            <a:ext cx="7086600" cy="465138"/>
          </a:xfrm>
        </p:spPr>
        <p:txBody>
          <a:bodyPr/>
          <a:lstStyle/>
          <a:p>
            <a:r>
              <a:rPr lang="en-US" sz="2800" dirty="0" smtClean="0">
                <a:solidFill>
                  <a:schemeClr val="accent6"/>
                </a:solidFill>
                <a:latin typeface="Times New Roman" panose="02020603050405020304" pitchFamily="18" charset="0"/>
                <a:cs typeface="Times New Roman" panose="02020603050405020304" pitchFamily="18" charset="0"/>
              </a:rPr>
              <a:t>HƯỚNG PHÁT TRIỂN</a:t>
            </a:r>
            <a:endParaRPr lang="en-US" sz="2800" dirty="0">
              <a:solidFill>
                <a:schemeClr val="accent6"/>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A4D25A-8727-DD07-2E65-918654ABFCD1}"/>
              </a:ext>
            </a:extLst>
          </p:cNvPr>
          <p:cNvSpPr txBox="1"/>
          <p:nvPr/>
        </p:nvSpPr>
        <p:spPr>
          <a:xfrm>
            <a:off x="817880" y="1905000"/>
            <a:ext cx="8001000" cy="3493264"/>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err="1">
                <a:solidFill>
                  <a:schemeClr val="accent6"/>
                </a:solidFill>
                <a:latin typeface="Times New Roman" panose="02020603050405020304" pitchFamily="18" charset="0"/>
                <a:cs typeface="Times New Roman" panose="02020603050405020304" pitchFamily="18" charset="0"/>
              </a:rPr>
              <a:t>Nghiên</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cứu</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xây</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dựng</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thêm</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nhiều</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chức</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năng</a:t>
            </a:r>
            <a:endPar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err="1">
                <a:solidFill>
                  <a:schemeClr val="accent6"/>
                </a:solidFill>
                <a:latin typeface="Times New Roman" panose="02020603050405020304" pitchFamily="18" charset="0"/>
                <a:cs typeface="Times New Roman" panose="02020603050405020304" pitchFamily="18" charset="0"/>
              </a:rPr>
              <a:t>Tăng</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cường</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hiệu</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năng</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và</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bảo</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mật</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cho</a:t>
            </a:r>
            <a:r>
              <a:rPr lang="en-US" sz="2800" dirty="0">
                <a:solidFill>
                  <a:schemeClr val="accent6"/>
                </a:solidFill>
                <a:latin typeface="Times New Roman" panose="02020603050405020304" pitchFamily="18" charset="0"/>
                <a:cs typeface="Times New Roman" panose="02020603050405020304" pitchFamily="18" charset="0"/>
              </a:rPr>
              <a:t> website </a:t>
            </a:r>
            <a:r>
              <a:rPr lang="en-US" sz="2800" dirty="0" err="1">
                <a:solidFill>
                  <a:schemeClr val="accent6"/>
                </a:solidFill>
                <a:latin typeface="Times New Roman" panose="02020603050405020304" pitchFamily="18" charset="0"/>
                <a:cs typeface="Times New Roman" panose="02020603050405020304" pitchFamily="18" charset="0"/>
              </a:rPr>
              <a:t>khi</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đưa</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vào</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thực</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tế</a:t>
            </a:r>
            <a:endPar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Thiết</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kế</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giao</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diện</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đẹp</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mắt</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hơn</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phù</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hợp</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với</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người</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dùng</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hơn</a:t>
            </a:r>
            <a:endParaRPr lang="en-US" sz="2800" dirty="0" smtClean="0">
              <a:solidFill>
                <a:schemeClr val="accent6"/>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Tích</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hợp</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thêm</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nhiều</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hình</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thức</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thanh</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toán</a:t>
            </a:r>
            <a:r>
              <a:rPr lang="en-US" sz="2800" dirty="0" smtClean="0">
                <a:solidFill>
                  <a:schemeClr val="accent6"/>
                </a:solidFill>
                <a:latin typeface="Times New Roman" panose="02020603050405020304" pitchFamily="18" charset="0"/>
                <a:cs typeface="Times New Roman" panose="02020603050405020304" pitchFamily="18" charset="0"/>
              </a:rPr>
              <a:t> online </a:t>
            </a:r>
            <a:r>
              <a:rPr lang="en-US" sz="2800" dirty="0" err="1" smtClean="0">
                <a:solidFill>
                  <a:schemeClr val="accent6"/>
                </a:solidFill>
                <a:latin typeface="Times New Roman" panose="02020603050405020304" pitchFamily="18" charset="0"/>
                <a:cs typeface="Times New Roman" panose="02020603050405020304" pitchFamily="18" charset="0"/>
              </a:rPr>
              <a:t>khác</a:t>
            </a:r>
            <a:r>
              <a:rPr lang="en-US" sz="2800" dirty="0" smtClean="0">
                <a:solidFill>
                  <a:schemeClr val="accent6"/>
                </a:solidFill>
                <a:latin typeface="Times New Roman" panose="02020603050405020304" pitchFamily="18" charset="0"/>
                <a:cs typeface="Times New Roman" panose="02020603050405020304" pitchFamily="18" charset="0"/>
              </a:rPr>
              <a:t>: VNPAY, MOMO, ZALOPAY, ...</a:t>
            </a:r>
            <a:endParaRPr lang="en-US" sz="2800" dirty="0">
              <a:solidFill>
                <a:schemeClr val="accent6"/>
              </a:solidFill>
              <a:latin typeface="Times New Roman" panose="02020603050405020304" pitchFamily="18" charset="0"/>
              <a:cs typeface="Times New Roman" panose="02020603050405020304" pitchFamily="18" charset="0"/>
            </a:endParaRPr>
          </a:p>
          <a:p>
            <a:pPr algn="just"/>
            <a:endPar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406962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762000"/>
            <a:ext cx="7086600" cy="465138"/>
          </a:xfrm>
        </p:spPr>
        <p:txBody>
          <a:bodyPr/>
          <a:lstStyle/>
          <a:p>
            <a:r>
              <a:rPr lang="en-US" sz="2800" dirty="0" smtClean="0">
                <a:solidFill>
                  <a:schemeClr val="accent6"/>
                </a:solidFill>
                <a:latin typeface="Times New Roman" panose="02020603050405020304" pitchFamily="18" charset="0"/>
                <a:cs typeface="Times New Roman" panose="02020603050405020304" pitchFamily="18" charset="0"/>
              </a:rPr>
              <a:t>DEMO</a:t>
            </a:r>
            <a:endParaRPr lang="en-US" sz="28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546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EAACCC-CB68-E995-A003-9646626A70AB}"/>
              </a:ext>
            </a:extLst>
          </p:cNvPr>
          <p:cNvSpPr txBox="1"/>
          <p:nvPr/>
        </p:nvSpPr>
        <p:spPr>
          <a:xfrm>
            <a:off x="0" y="2667000"/>
            <a:ext cx="9144000" cy="1015663"/>
          </a:xfrm>
          <a:prstGeom prst="rect">
            <a:avLst/>
          </a:prstGeom>
          <a:noFill/>
        </p:spPr>
        <p:txBody>
          <a:bodyPr wrap="square" rtlCol="0">
            <a:spAutoFit/>
          </a:bodyPr>
          <a:lstStyle/>
          <a:p>
            <a:pPr algn="ctr"/>
            <a:r>
              <a:rPr lang="en-US" sz="3000" b="1" dirty="0">
                <a:solidFill>
                  <a:schemeClr val="accent6"/>
                </a:solidFill>
                <a:latin typeface="Cambria" panose="02040503050406030204" pitchFamily="18" charset="0"/>
                <a:ea typeface="Cambria" panose="02040503050406030204" pitchFamily="18" charset="0"/>
              </a:rPr>
              <a:t>CẢM ƠN </a:t>
            </a:r>
          </a:p>
          <a:p>
            <a:pPr algn="ctr"/>
            <a:r>
              <a:rPr lang="en-US" sz="3000" b="1" dirty="0">
                <a:solidFill>
                  <a:schemeClr val="accent6"/>
                </a:solidFill>
                <a:latin typeface="Cambria" panose="02040503050406030204" pitchFamily="18" charset="0"/>
                <a:ea typeface="Cambria" panose="02040503050406030204" pitchFamily="18" charset="0"/>
              </a:rPr>
              <a:t>THẦY CÔ VÀ CÁC BẠN ĐÃ LẮNG NGHE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768522" y="685800"/>
            <a:ext cx="7086600" cy="555625"/>
          </a:xfrm>
        </p:spPr>
        <p:txBody>
          <a:bodyPr/>
          <a:lstStyle/>
          <a:p>
            <a:r>
              <a:rPr lang="en-US" altLang="en-US" sz="2800" dirty="0" smtClean="0">
                <a:solidFill>
                  <a:schemeClr val="accent6"/>
                </a:solidFill>
                <a:latin typeface="Times New Roman" panose="02020603050405020304" pitchFamily="18" charset="0"/>
                <a:cs typeface="Times New Roman" panose="02020603050405020304" pitchFamily="18" charset="0"/>
              </a:rPr>
              <a:t>NỘI DUNG TRÌNH BÀI</a:t>
            </a:r>
            <a:endParaRPr lang="en-US" altLang="en-US" sz="2800" dirty="0">
              <a:solidFill>
                <a:schemeClr val="accent6"/>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273222" y="1905000"/>
            <a:ext cx="7184978" cy="4114800"/>
          </a:xfrm>
        </p:spPr>
        <p:txBody>
          <a:bodyPr/>
          <a:lstStyle/>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GIỚI THIỆU</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MÔ HÌNH ĐỀ XUẤT</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GIẢI PHÁP THỰC HIỆN</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KẾT QUẢ ĐẠT ĐƯỢC</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KẾT LUẬN</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HƯỚNG PHÁT TRIỂN</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DEMO</a:t>
            </a:r>
            <a:endParaRPr lang="en-US" altLang="en-US" sz="3200"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84775"/>
          </a:xfrm>
          <a:prstGeom prst="rect">
            <a:avLst/>
          </a:prstGeom>
          <a:noFill/>
        </p:spPr>
        <p:txBody>
          <a:bodyPr wrap="square" rtlCol="0">
            <a:spAutoFit/>
          </a:bodyPr>
          <a:lstStyle/>
          <a:p>
            <a:r>
              <a:rPr lang="en-US" sz="3200" b="1" dirty="0" smtClean="0">
                <a:solidFill>
                  <a:schemeClr val="accent6"/>
                </a:solidFill>
                <a:latin typeface="Times New Roman" panose="02020603050405020304" pitchFamily="18" charset="0"/>
                <a:cs typeface="Times New Roman" panose="02020603050405020304" pitchFamily="18" charset="0"/>
              </a:rPr>
              <a:t>GIỚI THIỆU</a:t>
            </a:r>
            <a:endParaRPr lang="en-US" sz="3200" b="1" dirty="0">
              <a:solidFill>
                <a:schemeClr val="accent6"/>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19200" y="2433021"/>
            <a:ext cx="7543800" cy="1815882"/>
          </a:xfrm>
          <a:prstGeom prst="rect">
            <a:avLst/>
          </a:prstGeom>
          <a:noFill/>
        </p:spPr>
        <p:txBody>
          <a:bodyPr wrap="square" rtlCol="0">
            <a:spAutoFit/>
          </a:bodyPr>
          <a:lstStyle/>
          <a:p>
            <a:pPr lvl="1"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Thương</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mại</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điện</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tử</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phát</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triển</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lvl="1"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Quảng</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bá</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sản</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phẩm</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đến</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với</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nhiều</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khách</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lvl="1"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Giảm</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thiểu</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một</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số</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chi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phí</a:t>
            </a:r>
            <a:endParaRPr lang="vi-VN"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accent6"/>
              </a:solidFill>
              <a:latin typeface="Times New Roman" panose="02020603050405020304" pitchFamily="18" charset="0"/>
              <a:cs typeface="Times New Roman" panose="02020603050405020304" pitchFamily="18" charset="0"/>
            </a:endParaRPr>
          </a:p>
        </p:txBody>
      </p:sp>
      <p:sp>
        <p:nvSpPr>
          <p:cNvPr id="7" name="Google Shape;110;p14"/>
          <p:cNvSpPr txBox="1">
            <a:spLocks/>
          </p:cNvSpPr>
          <p:nvPr/>
        </p:nvSpPr>
        <p:spPr bwMode="auto">
          <a:xfrm>
            <a:off x="958842" y="1905000"/>
            <a:ext cx="817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a:solidFill>
                  <a:schemeClr val="accent6"/>
                </a:solidFill>
                <a:latin typeface="Cambria" panose="02040503050406030204" pitchFamily="18" charset="0"/>
                <a:ea typeface="Cambria" panose="02040503050406030204" pitchFamily="18" charset="0"/>
              </a:rPr>
              <a:t>1</a:t>
            </a:r>
            <a:r>
              <a:rPr lang="vi-VN" sz="2500" b="1" dirty="0" smtClean="0">
                <a:solidFill>
                  <a:schemeClr val="accent6"/>
                </a:solidFill>
                <a:latin typeface="Cambria" panose="02040503050406030204" pitchFamily="18" charset="0"/>
                <a:ea typeface="Cambria" panose="02040503050406030204" pitchFamily="18" charset="0"/>
              </a:rPr>
              <a:t>. </a:t>
            </a:r>
            <a:r>
              <a:rPr lang="en-US" sz="2500" b="1" dirty="0" smtClean="0">
                <a:solidFill>
                  <a:schemeClr val="accent6"/>
                </a:solidFill>
                <a:latin typeface="Cambria" panose="02040503050406030204" pitchFamily="18" charset="0"/>
                <a:ea typeface="Cambria" panose="02040503050406030204" pitchFamily="18" charset="0"/>
              </a:rPr>
              <a:t>ĐẶT VẤN ĐỀ</a:t>
            </a:r>
            <a:endParaRPr lang="vi-VN" sz="2500" b="1" dirty="0" smtClean="0">
              <a:solidFill>
                <a:schemeClr val="accent6"/>
              </a:solidFill>
              <a:latin typeface="Cambria" panose="02040503050406030204" pitchFamily="18" charset="0"/>
              <a:ea typeface="Cambria" panose="02040503050406030204" pitchFamily="18" charset="0"/>
              <a:sym typeface="Titillium Web"/>
            </a:endParaRPr>
          </a:p>
          <a:p>
            <a:pPr marL="457200" lvl="1" indent="0">
              <a:buClr>
                <a:schemeClr val="dk1"/>
              </a:buClr>
              <a:buSzPts val="1100"/>
              <a:buFontTx/>
              <a:buNone/>
            </a:pPr>
            <a:endParaRPr lang="vi-VN"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46151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GIỚI THIỆU</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5" name="Google Shape;110;p14"/>
          <p:cNvSpPr txBox="1">
            <a:spLocks/>
          </p:cNvSpPr>
          <p:nvPr/>
        </p:nvSpPr>
        <p:spPr bwMode="auto">
          <a:xfrm>
            <a:off x="958842" y="1905000"/>
            <a:ext cx="817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a:solidFill>
                  <a:schemeClr val="accent6"/>
                </a:solidFill>
                <a:latin typeface="Cambria" panose="02040503050406030204" pitchFamily="18" charset="0"/>
                <a:ea typeface="Cambria" panose="02040503050406030204" pitchFamily="18" charset="0"/>
              </a:rPr>
              <a:t>2</a:t>
            </a:r>
            <a:r>
              <a:rPr lang="vi-VN" sz="2500" b="1" dirty="0" smtClean="0">
                <a:solidFill>
                  <a:schemeClr val="accent6"/>
                </a:solidFill>
                <a:latin typeface="Cambria" panose="02040503050406030204" pitchFamily="18" charset="0"/>
                <a:ea typeface="Cambria" panose="02040503050406030204" pitchFamily="18" charset="0"/>
              </a:rPr>
              <a:t>. </a:t>
            </a:r>
            <a:r>
              <a:rPr lang="en-US" sz="2500" b="1" dirty="0" smtClean="0">
                <a:solidFill>
                  <a:schemeClr val="accent6"/>
                </a:solidFill>
                <a:latin typeface="Cambria" panose="02040503050406030204" pitchFamily="18" charset="0"/>
                <a:ea typeface="Cambria" panose="02040503050406030204" pitchFamily="18" charset="0"/>
              </a:rPr>
              <a:t>MỤC TIÊU</a:t>
            </a:r>
            <a:endParaRPr lang="vi-VN" sz="2500" b="1" dirty="0" smtClean="0">
              <a:solidFill>
                <a:schemeClr val="accent6"/>
              </a:solidFill>
              <a:latin typeface="Cambria" panose="02040503050406030204" pitchFamily="18" charset="0"/>
              <a:ea typeface="Cambria" panose="02040503050406030204" pitchFamily="18" charset="0"/>
              <a:sym typeface="Titillium Web"/>
            </a:endParaRPr>
          </a:p>
        </p:txBody>
      </p:sp>
      <p:sp>
        <p:nvSpPr>
          <p:cNvPr id="6" name="TextBox 5"/>
          <p:cNvSpPr txBox="1"/>
          <p:nvPr/>
        </p:nvSpPr>
        <p:spPr>
          <a:xfrm>
            <a:off x="1143000" y="2362200"/>
            <a:ext cx="7990242" cy="2677656"/>
          </a:xfrm>
          <a:prstGeom prst="rect">
            <a:avLst/>
          </a:prstGeom>
          <a:noFill/>
        </p:spPr>
        <p:txBody>
          <a:bodyPr wrap="square" rtlCol="0">
            <a:spAutoFit/>
          </a:bodyPr>
          <a:lstStyle/>
          <a:p>
            <a:pPr lvl="1"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Xây</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dựng</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một</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website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thương</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mại</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điện</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tử</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với</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đầy</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đủ</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chức</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năng</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lvl="1" indent="-457200">
              <a:buFont typeface="Wingdings" panose="05000000000000000000" pitchFamily="2" charset="2"/>
              <a:buChar char="Ø"/>
            </a:pP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Giúp</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cho</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cửa</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giới</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thiệu</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và</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quảng</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bá</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sản</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phẩm</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đến</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với</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khách</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lvl="1" indent="-457200">
              <a:buFont typeface="Wingdings" panose="05000000000000000000" pitchFamily="2" charset="2"/>
              <a:buChar char="Ø"/>
            </a:pP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Giúp</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khách</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tiếp</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cận</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được</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nhiều</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mặt</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lvl="1" indent="-457200">
              <a:buFont typeface="Wingdings" panose="05000000000000000000" pitchFamily="2" charset="2"/>
              <a:buChar char="Ø"/>
            </a:pPr>
            <a:r>
              <a:rPr lang="vi-VN"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Giảm thiểu một số chi </a:t>
            </a:r>
            <a:r>
              <a:rPr lang="vi-VN"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phí</a:t>
            </a:r>
            <a:endParaRPr lang="vi-VN"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6212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MÔ HÌNH ĐỀ XUẤT</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5" name="Google Shape;110;p14"/>
          <p:cNvSpPr txBox="1">
            <a:spLocks/>
          </p:cNvSpPr>
          <p:nvPr/>
        </p:nvSpPr>
        <p:spPr bwMode="auto">
          <a:xfrm>
            <a:off x="990601" y="1709570"/>
            <a:ext cx="8153399"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1</a:t>
            </a:r>
            <a:r>
              <a:rPr lang="en-US"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SƠ ĐỒ CHỨC NĂNG NGƯỜI DÙNG KHÁCH</a:t>
            </a:r>
            <a:endParaRPr lang="vi-VN"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sym typeface="Titillium Web"/>
            </a:endParaRPr>
          </a:p>
        </p:txBody>
      </p:sp>
      <p:pic>
        <p:nvPicPr>
          <p:cNvPr id="6" name="Picture 5"/>
          <p:cNvPicPr>
            <a:picLocks noChangeAspect="1"/>
          </p:cNvPicPr>
          <p:nvPr/>
        </p:nvPicPr>
        <p:blipFill>
          <a:blip r:embed="rId3"/>
          <a:stretch>
            <a:fillRect/>
          </a:stretch>
        </p:blipFill>
        <p:spPr>
          <a:xfrm>
            <a:off x="1" y="2242970"/>
            <a:ext cx="9143999" cy="3396823"/>
          </a:xfrm>
          <a:prstGeom prst="rect">
            <a:avLst/>
          </a:prstGeom>
        </p:spPr>
      </p:pic>
    </p:spTree>
    <p:extLst>
      <p:ext uri="{BB962C8B-B14F-4D97-AF65-F5344CB8AC3E}">
        <p14:creationId xmlns:p14="http://schemas.microsoft.com/office/powerpoint/2010/main" val="76490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MÔ HÌNH ĐỀ XUẤT</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5" name="Google Shape;110;p14"/>
          <p:cNvSpPr txBox="1">
            <a:spLocks/>
          </p:cNvSpPr>
          <p:nvPr/>
        </p:nvSpPr>
        <p:spPr bwMode="auto">
          <a:xfrm>
            <a:off x="990600" y="1752600"/>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2</a:t>
            </a:r>
            <a:r>
              <a:rPr lang="en-US"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SƠ ĐỒ CHỨC NĂNG NGƯỜI DÙNG THÀNH VIÊN</a:t>
            </a:r>
            <a:endParaRPr lang="vi-VN"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sym typeface="Titillium Web"/>
            </a:endParaRPr>
          </a:p>
        </p:txBody>
      </p:sp>
      <p:pic>
        <p:nvPicPr>
          <p:cNvPr id="8" name="Picture 7"/>
          <p:cNvPicPr>
            <a:picLocks noChangeAspect="1"/>
          </p:cNvPicPr>
          <p:nvPr/>
        </p:nvPicPr>
        <p:blipFill>
          <a:blip r:embed="rId3"/>
          <a:stretch>
            <a:fillRect/>
          </a:stretch>
        </p:blipFill>
        <p:spPr>
          <a:xfrm>
            <a:off x="0" y="2667000"/>
            <a:ext cx="9144000" cy="2286000"/>
          </a:xfrm>
          <a:prstGeom prst="rect">
            <a:avLst/>
          </a:prstGeom>
        </p:spPr>
      </p:pic>
    </p:spTree>
    <p:extLst>
      <p:ext uri="{BB962C8B-B14F-4D97-AF65-F5344CB8AC3E}">
        <p14:creationId xmlns:p14="http://schemas.microsoft.com/office/powerpoint/2010/main" val="1391088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0;p14"/>
          <p:cNvSpPr txBox="1">
            <a:spLocks/>
          </p:cNvSpPr>
          <p:nvPr/>
        </p:nvSpPr>
        <p:spPr bwMode="auto">
          <a:xfrm>
            <a:off x="914400" y="1752601"/>
            <a:ext cx="8229599"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3. SƠ ĐỒ CHỨC NĂNG NGƯỜI QUẢN LÝ</a:t>
            </a:r>
            <a:endParaRPr lang="vi-VN"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sym typeface="Titillium Web"/>
            </a:endParaRPr>
          </a:p>
        </p:txBody>
      </p:sp>
      <p:pic>
        <p:nvPicPr>
          <p:cNvPr id="7" name="Picture 6"/>
          <p:cNvPicPr>
            <a:picLocks noChangeAspect="1"/>
          </p:cNvPicPr>
          <p:nvPr/>
        </p:nvPicPr>
        <p:blipFill>
          <a:blip r:embed="rId3"/>
          <a:stretch>
            <a:fillRect/>
          </a:stretch>
        </p:blipFill>
        <p:spPr>
          <a:xfrm>
            <a:off x="0" y="2286001"/>
            <a:ext cx="9143999" cy="3810000"/>
          </a:xfrm>
          <a:prstGeom prst="rect">
            <a:avLst/>
          </a:prstGeom>
        </p:spPr>
      </p:pic>
      <p:sp>
        <p:nvSpPr>
          <p:cNvPr id="8" name="TextBox 7"/>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MÔ HÌNH ĐỀ XUẤT</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488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GIẢI PHÁP THỰC HIỆN</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3" name="Google Shape;110;p14"/>
          <p:cNvSpPr txBox="1">
            <a:spLocks/>
          </p:cNvSpPr>
          <p:nvPr/>
        </p:nvSpPr>
        <p:spPr bwMode="auto">
          <a:xfrm>
            <a:off x="958842" y="1905000"/>
            <a:ext cx="817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2500" b="1" dirty="0">
                <a:solidFill>
                  <a:schemeClr val="accent6"/>
                </a:solidFill>
                <a:latin typeface="Cambria" panose="02040503050406030204" pitchFamily="18" charset="0"/>
                <a:ea typeface="Cambria" panose="02040503050406030204" pitchFamily="18" charset="0"/>
              </a:rPr>
              <a:t>1</a:t>
            </a:r>
            <a:r>
              <a:rPr lang="vi-VN" sz="2500" b="1" dirty="0" smtClean="0">
                <a:solidFill>
                  <a:schemeClr val="accent6"/>
                </a:solidFill>
                <a:latin typeface="Cambria" panose="02040503050406030204" pitchFamily="18" charset="0"/>
                <a:ea typeface="Cambria" panose="02040503050406030204" pitchFamily="18" charset="0"/>
              </a:rPr>
              <a:t>. </a:t>
            </a:r>
            <a:r>
              <a:rPr lang="vi-VN" sz="2800" b="1" dirty="0">
                <a:solidFill>
                  <a:schemeClr val="accent6"/>
                </a:solidFill>
                <a:latin typeface="Times New Roman" panose="02020603050405020304" pitchFamily="18" charset="0"/>
                <a:cs typeface="Times New Roman" panose="02020603050405020304" pitchFamily="18" charset="0"/>
              </a:rPr>
              <a:t>Mô hình </a:t>
            </a:r>
            <a:r>
              <a:rPr lang="vi-VN" sz="2800" b="1" dirty="0" smtClean="0">
                <a:solidFill>
                  <a:schemeClr val="accent6"/>
                </a:solidFill>
                <a:latin typeface="Times New Roman" panose="02020603050405020304" pitchFamily="18" charset="0"/>
                <a:cs typeface="Times New Roman" panose="02020603050405020304" pitchFamily="18" charset="0"/>
              </a:rPr>
              <a:t>MVC</a:t>
            </a:r>
            <a:endParaRPr lang="vi-VN" sz="2500" b="1" dirty="0" smtClean="0">
              <a:solidFill>
                <a:schemeClr val="accent6"/>
              </a:solidFill>
              <a:latin typeface="Cambria" panose="02040503050406030204" pitchFamily="18" charset="0"/>
              <a:ea typeface="Cambria" panose="02040503050406030204" pitchFamily="18" charset="0"/>
              <a:sym typeface="Titillium Web"/>
            </a:endParaRPr>
          </a:p>
        </p:txBody>
      </p:sp>
      <p:pic>
        <p:nvPicPr>
          <p:cNvPr id="5" name="image32.jpeg"/>
          <p:cNvPicPr/>
          <p:nvPr/>
        </p:nvPicPr>
        <p:blipFill>
          <a:blip r:embed="rId3" cstate="print"/>
          <a:stretch>
            <a:fillRect/>
          </a:stretch>
        </p:blipFill>
        <p:spPr>
          <a:xfrm>
            <a:off x="1597024" y="2459796"/>
            <a:ext cx="6708775" cy="3636204"/>
          </a:xfrm>
          <a:prstGeom prst="rect">
            <a:avLst/>
          </a:prstGeom>
        </p:spPr>
      </p:pic>
    </p:spTree>
    <p:extLst>
      <p:ext uri="{BB962C8B-B14F-4D97-AF65-F5344CB8AC3E}">
        <p14:creationId xmlns:p14="http://schemas.microsoft.com/office/powerpoint/2010/main" val="67015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GIẢI PHÁP THỰC HIỆN</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5" name="Google Shape;110;p14"/>
          <p:cNvSpPr txBox="1">
            <a:spLocks/>
          </p:cNvSpPr>
          <p:nvPr/>
        </p:nvSpPr>
        <p:spPr bwMode="auto">
          <a:xfrm>
            <a:off x="958842" y="1905000"/>
            <a:ext cx="817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a:solidFill>
                  <a:schemeClr val="accent6"/>
                </a:solidFill>
                <a:latin typeface="Cambria" panose="02040503050406030204" pitchFamily="18" charset="0"/>
                <a:ea typeface="Cambria" panose="02040503050406030204" pitchFamily="18" charset="0"/>
              </a:rPr>
              <a:t>2</a:t>
            </a:r>
            <a:r>
              <a:rPr lang="vi-VN" sz="2500" b="1" dirty="0" smtClean="0">
                <a:solidFill>
                  <a:schemeClr val="accent6"/>
                </a:solidFill>
                <a:latin typeface="Cambria" panose="02040503050406030204" pitchFamily="18" charset="0"/>
                <a:ea typeface="Cambria" panose="02040503050406030204" pitchFamily="18" charset="0"/>
              </a:rPr>
              <a:t>. </a:t>
            </a:r>
            <a:r>
              <a:rPr lang="en-US" sz="2500" b="1" dirty="0" smtClean="0">
                <a:solidFill>
                  <a:schemeClr val="accent6"/>
                </a:solidFill>
                <a:latin typeface="Cambria" panose="02040503050406030204" pitchFamily="18" charset="0"/>
                <a:ea typeface="Cambria" panose="02040503050406030204" pitchFamily="18" charset="0"/>
              </a:rPr>
              <a:t>CÔNG NGHỆ SỬ DỤNG</a:t>
            </a:r>
            <a:endParaRPr lang="vi-VN" sz="2500" b="1" dirty="0" smtClean="0">
              <a:solidFill>
                <a:schemeClr val="accent6"/>
              </a:solidFill>
              <a:latin typeface="Cambria" panose="02040503050406030204" pitchFamily="18" charset="0"/>
              <a:ea typeface="Cambria" panose="02040503050406030204" pitchFamily="18" charset="0"/>
              <a:sym typeface="Titillium Web"/>
            </a:endParaRPr>
          </a:p>
        </p:txBody>
      </p:sp>
      <p:pic>
        <p:nvPicPr>
          <p:cNvPr id="6" name="Picture 5"/>
          <p:cNvPicPr>
            <a:picLocks noChangeAspect="1"/>
          </p:cNvPicPr>
          <p:nvPr/>
        </p:nvPicPr>
        <p:blipFill>
          <a:blip r:embed="rId3"/>
          <a:stretch>
            <a:fillRect/>
          </a:stretch>
        </p:blipFill>
        <p:spPr>
          <a:xfrm>
            <a:off x="228600" y="4572000"/>
            <a:ext cx="2743203" cy="1485345"/>
          </a:xfrm>
          <a:prstGeom prst="rect">
            <a:avLst/>
          </a:prstGeom>
        </p:spPr>
      </p:pic>
      <p:pic>
        <p:nvPicPr>
          <p:cNvPr id="7" name="Picture 6"/>
          <p:cNvPicPr>
            <a:picLocks noChangeAspect="1"/>
          </p:cNvPicPr>
          <p:nvPr/>
        </p:nvPicPr>
        <p:blipFill>
          <a:blip r:embed="rId4"/>
          <a:stretch>
            <a:fillRect/>
          </a:stretch>
        </p:blipFill>
        <p:spPr>
          <a:xfrm>
            <a:off x="3276600" y="4572000"/>
            <a:ext cx="2478183" cy="1485345"/>
          </a:xfrm>
          <a:prstGeom prst="rect">
            <a:avLst/>
          </a:prstGeom>
        </p:spPr>
      </p:pic>
      <p:pic>
        <p:nvPicPr>
          <p:cNvPr id="8" name="Picture 7"/>
          <p:cNvPicPr>
            <a:picLocks noChangeAspect="1"/>
          </p:cNvPicPr>
          <p:nvPr/>
        </p:nvPicPr>
        <p:blipFill>
          <a:blip r:embed="rId5"/>
          <a:stretch>
            <a:fillRect/>
          </a:stretch>
        </p:blipFill>
        <p:spPr>
          <a:xfrm>
            <a:off x="6485025" y="4533346"/>
            <a:ext cx="2286000" cy="1523999"/>
          </a:xfrm>
          <a:prstGeom prst="rect">
            <a:avLst/>
          </a:prstGeom>
        </p:spPr>
      </p:pic>
      <p:sp>
        <p:nvSpPr>
          <p:cNvPr id="2" name="Rectangle 1"/>
          <p:cNvSpPr/>
          <p:nvPr/>
        </p:nvSpPr>
        <p:spPr>
          <a:xfrm>
            <a:off x="1219200" y="2286000"/>
            <a:ext cx="7086600" cy="1815882"/>
          </a:xfrm>
          <a:prstGeom prst="rect">
            <a:avLst/>
          </a:prstGeom>
        </p:spPr>
        <p:txBody>
          <a:bodyPr wrap="square">
            <a:spAutoFit/>
          </a:bodyPr>
          <a:lstStyle/>
          <a:p>
            <a:pPr lvl="1" indent="-457200">
              <a:buFont typeface="Wingdings" panose="05000000000000000000" pitchFamily="2" charset="2"/>
              <a:buChar char="Ø"/>
            </a:pPr>
            <a:r>
              <a:rPr lang="en-US" sz="2800" dirty="0" err="1">
                <a:solidFill>
                  <a:schemeClr val="accent6"/>
                </a:solidFill>
                <a:latin typeface="Times New Roman" panose="02020603050405020304" pitchFamily="18" charset="0"/>
                <a:cs typeface="Times New Roman" panose="02020603050405020304" pitchFamily="18" charset="0"/>
              </a:rPr>
              <a:t>Fontend</a:t>
            </a:r>
            <a:r>
              <a:rPr lang="en-US" sz="2800" dirty="0">
                <a:solidFill>
                  <a:schemeClr val="accent6"/>
                </a:solidFill>
                <a:latin typeface="Times New Roman" panose="02020603050405020304" pitchFamily="18" charset="0"/>
                <a:cs typeface="Times New Roman" panose="02020603050405020304" pitchFamily="18" charset="0"/>
              </a:rPr>
              <a:t>: HTML, CSS, </a:t>
            </a:r>
            <a:r>
              <a:rPr lang="en-US" sz="2800" dirty="0" err="1">
                <a:solidFill>
                  <a:schemeClr val="accent6"/>
                </a:solidFill>
                <a:latin typeface="Times New Roman" panose="02020603050405020304" pitchFamily="18" charset="0"/>
                <a:cs typeface="Times New Roman" panose="02020603050405020304" pitchFamily="18" charset="0"/>
              </a:rPr>
              <a:t>Javascript</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Jquery</a:t>
            </a:r>
            <a:endParaRPr lang="en-US" sz="2800" dirty="0">
              <a:solidFill>
                <a:schemeClr val="accent6"/>
              </a:solidFill>
              <a:latin typeface="Times New Roman" panose="02020603050405020304" pitchFamily="18" charset="0"/>
              <a:cs typeface="Times New Roman" panose="02020603050405020304" pitchFamily="18" charset="0"/>
            </a:endParaRPr>
          </a:p>
          <a:p>
            <a:pPr lvl="1" indent="-457200">
              <a:buFont typeface="Wingdings" panose="05000000000000000000" pitchFamily="2" charset="2"/>
              <a:buChar char="Ø"/>
            </a:pPr>
            <a:r>
              <a:rPr lang="en-US" sz="2800" dirty="0">
                <a:solidFill>
                  <a:schemeClr val="accent6"/>
                </a:solidFill>
                <a:latin typeface="Times New Roman" panose="02020603050405020304" pitchFamily="18" charset="0"/>
                <a:cs typeface="Times New Roman" panose="02020603050405020304" pitchFamily="18" charset="0"/>
              </a:rPr>
              <a:t>Backend: </a:t>
            </a:r>
            <a:r>
              <a:rPr lang="en-US" sz="2800" dirty="0" smtClean="0">
                <a:solidFill>
                  <a:schemeClr val="accent6"/>
                </a:solidFill>
                <a:latin typeface="Times New Roman" panose="02020603050405020304" pitchFamily="18" charset="0"/>
                <a:cs typeface="Times New Roman" panose="02020603050405020304" pitchFamily="18" charset="0"/>
              </a:rPr>
              <a:t>PHP </a:t>
            </a:r>
            <a:r>
              <a:rPr lang="en-US" sz="2800" dirty="0" err="1">
                <a:solidFill>
                  <a:schemeClr val="accent6"/>
                </a:solidFill>
                <a:latin typeface="Times New Roman" panose="02020603050405020304" pitchFamily="18" charset="0"/>
                <a:cs typeface="Times New Roman" panose="02020603050405020304" pitchFamily="18" charset="0"/>
              </a:rPr>
              <a:t>và</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Laravel</a:t>
            </a:r>
            <a:r>
              <a:rPr lang="en-US" sz="2800" dirty="0">
                <a:solidFill>
                  <a:schemeClr val="accent6"/>
                </a:solidFill>
                <a:latin typeface="Times New Roman" panose="02020603050405020304" pitchFamily="18" charset="0"/>
                <a:cs typeface="Times New Roman" panose="02020603050405020304" pitchFamily="18" charset="0"/>
              </a:rPr>
              <a:t> Framework</a:t>
            </a:r>
          </a:p>
          <a:p>
            <a:pPr lvl="1" indent="-457200">
              <a:buFont typeface="Wingdings" panose="05000000000000000000" pitchFamily="2" charset="2"/>
              <a:buChar char="Ø"/>
            </a:pPr>
            <a:r>
              <a:rPr lang="en-US" sz="2800" dirty="0">
                <a:solidFill>
                  <a:schemeClr val="accent6"/>
                </a:solidFill>
                <a:latin typeface="Times New Roman" panose="02020603050405020304" pitchFamily="18" charset="0"/>
                <a:cs typeface="Times New Roman" panose="02020603050405020304" pitchFamily="18" charset="0"/>
              </a:rPr>
              <a:t>Database: MySQL</a:t>
            </a:r>
          </a:p>
          <a:p>
            <a:pPr marL="0" lvl="1"/>
            <a:r>
              <a:rPr lang="en-US" sz="2800" dirty="0" smtClean="0">
                <a:solidFill>
                  <a:schemeClr val="accent6"/>
                </a:solidFill>
                <a:latin typeface="Times New Roman" panose="02020603050405020304" pitchFamily="18" charset="0"/>
                <a:cs typeface="Times New Roman" panose="02020603050405020304" pitchFamily="18" charset="0"/>
              </a:rPr>
              <a:t> </a:t>
            </a:r>
            <a:endParaRPr lang="vi-VN" sz="28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430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7243</TotalTime>
  <Words>962</Words>
  <Application>Microsoft Office PowerPoint</Application>
  <PresentationFormat>On-screen Show (4:3)</PresentationFormat>
  <Paragraphs>102</Paragraphs>
  <Slides>18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Tahoma</vt:lpstr>
      <vt:lpstr>Times New Roman</vt:lpstr>
      <vt:lpstr>Titillium Web</vt:lpstr>
      <vt:lpstr>Wingdings</vt:lpstr>
      <vt:lpstr>Default Design</vt:lpstr>
      <vt:lpstr>PowerPoint Presentation</vt:lpstr>
      <vt:lpstr>NỘI DUNG TRÌNH BÀI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HƯỚNG PHÁT TRIỂN</vt:lpstr>
      <vt:lpstr>DEMO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buicongminh</cp:lastModifiedBy>
  <cp:revision>604</cp:revision>
  <dcterms:created xsi:type="dcterms:W3CDTF">2008-08-06T06:37:20Z</dcterms:created>
  <dcterms:modified xsi:type="dcterms:W3CDTF">2022-12-10T14:58:13Z</dcterms:modified>
</cp:coreProperties>
</file>