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7D30DBB-B415-4E52-8AAA-24199A6945B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CC9CAA3-2C26-42B1-96ED-A1A4AAAA89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77000" cy="5105400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ctr"/>
            <a:r>
              <a:rPr lang="en-GB" sz="1800" dirty="0">
                <a:solidFill>
                  <a:schemeClr val="tx2"/>
                </a:solidFill>
              </a:rPr>
              <a:t>IT Project and Quality Management</a:t>
            </a:r>
            <a:endParaRPr lang="en-US" sz="1800" dirty="0">
              <a:solidFill>
                <a:schemeClr val="tx2"/>
              </a:solidFill>
            </a:endParaRPr>
          </a:p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COMP1305 Coursework</a:t>
            </a:r>
            <a:endParaRPr lang="en-US" sz="1800" dirty="0" smtClean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Smartphone Selection Project</a:t>
            </a:r>
          </a:p>
          <a:p>
            <a:pPr algn="ctr"/>
            <a:r>
              <a:rPr lang="en-GB" sz="2000" dirty="0" smtClean="0">
                <a:solidFill>
                  <a:schemeClr val="tx2"/>
                </a:solidFill>
              </a:rPr>
              <a:t>Student Name: Duong Bui </a:t>
            </a:r>
            <a:r>
              <a:rPr lang="en-GB" sz="2000" dirty="0" err="1" smtClean="0">
                <a:solidFill>
                  <a:schemeClr val="tx2"/>
                </a:solidFill>
              </a:rPr>
              <a:t>Dinh</a:t>
            </a:r>
            <a:endParaRPr lang="en-GB" sz="2000" dirty="0" smtClean="0">
              <a:solidFill>
                <a:schemeClr val="tx2"/>
              </a:solidFill>
            </a:endParaRPr>
          </a:p>
          <a:p>
            <a:endParaRPr lang="en-GB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24200" y="152400"/>
            <a:ext cx="292608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Thank you !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579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Difficult to manage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Not constant contact between Staffs and Head Office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799"/>
            <a:ext cx="6790009" cy="39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Solving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b="1" strike="sngStrike" dirty="0" smtClean="0">
                <a:solidFill>
                  <a:srgbClr val="FF0000"/>
                </a:solidFill>
              </a:rPr>
              <a:t>Difficult to manage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Easy to manage, Synchronization</a:t>
            </a:r>
            <a:endParaRPr lang="en-US" sz="1600" b="1" strike="sngStrike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strike="sngStrike" dirty="0" smtClean="0">
                <a:solidFill>
                  <a:srgbClr val="FF0000"/>
                </a:solidFill>
              </a:rPr>
              <a:t>Not constant contact between Staffs and Head Office  </a:t>
            </a:r>
            <a:r>
              <a:rPr lang="en-US" sz="1600" b="1" dirty="0" smtClean="0">
                <a:solidFill>
                  <a:srgbClr val="00B050"/>
                </a:solidFill>
              </a:rPr>
              <a:t>Constant Contact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430"/>
            <a:ext cx="7483489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Strategy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must be achieved in the project</a:t>
            </a:r>
            <a:r>
              <a:rPr lang="en-GB" b="1" dirty="0" smtClean="0"/>
              <a:t>?</a:t>
            </a:r>
          </a:p>
          <a:p>
            <a:pPr lvl="1"/>
            <a:r>
              <a:rPr lang="en-GB" sz="1600" b="1" dirty="0" smtClean="0"/>
              <a:t>Smartphone meets requirement of functionality</a:t>
            </a:r>
          </a:p>
          <a:p>
            <a:pPr lvl="1"/>
            <a:r>
              <a:rPr lang="en-GB" sz="1600" b="1" dirty="0" smtClean="0"/>
              <a:t>Smartphone is best for finance</a:t>
            </a:r>
          </a:p>
          <a:p>
            <a:r>
              <a:rPr lang="en-GB" b="1" dirty="0" smtClean="0"/>
              <a:t>How </a:t>
            </a:r>
            <a:r>
              <a:rPr lang="en-GB" b="1" dirty="0"/>
              <a:t>to </a:t>
            </a:r>
            <a:r>
              <a:rPr lang="en-GB" b="1" dirty="0" smtClean="0"/>
              <a:t>achieve?</a:t>
            </a:r>
          </a:p>
          <a:p>
            <a:pPr lvl="1"/>
            <a:r>
              <a:rPr lang="en-GB" sz="1600" b="1" dirty="0" smtClean="0"/>
              <a:t>Weighted Scoring Model</a:t>
            </a:r>
          </a:p>
          <a:p>
            <a:pPr lvl="1"/>
            <a:r>
              <a:rPr lang="en-GB" sz="1600" b="1" dirty="0" smtClean="0"/>
              <a:t>Total Cost of Ownership</a:t>
            </a:r>
          </a:p>
          <a:p>
            <a:pPr lvl="1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69" y="1066800"/>
            <a:ext cx="8229600" cy="2590799"/>
          </a:xfrm>
        </p:spPr>
        <p:txBody>
          <a:bodyPr>
            <a:normAutofit/>
          </a:bodyPr>
          <a:lstStyle/>
          <a:p>
            <a:r>
              <a:rPr lang="en-US" dirty="0" smtClean="0"/>
              <a:t>How does the Project Manager   get four type of smart phone to make comparison?</a:t>
            </a:r>
          </a:p>
          <a:p>
            <a:pPr lvl="1"/>
            <a:r>
              <a:rPr lang="en-US" dirty="0" smtClean="0"/>
              <a:t>Make survey from  all staffs, sum up ideas !</a:t>
            </a:r>
          </a:p>
          <a:p>
            <a:r>
              <a:rPr lang="en-US" dirty="0" smtClean="0"/>
              <a:t>Why did he has to do that?</a:t>
            </a:r>
          </a:p>
          <a:p>
            <a:pPr lvl="1"/>
            <a:r>
              <a:rPr lang="en-US" dirty="0" smtClean="0"/>
              <a:t>Because the staffs will directly use the smart phone.</a:t>
            </a:r>
          </a:p>
          <a:p>
            <a:r>
              <a:rPr lang="en-US" dirty="0" smtClean="0"/>
              <a:t>What are four smart phones?</a:t>
            </a:r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2879790"/>
            <a:ext cx="8077200" cy="2525646"/>
            <a:chOff x="381000" y="4092086"/>
            <a:chExt cx="8077200" cy="2525646"/>
          </a:xfrm>
        </p:grpSpPr>
        <p:pic>
          <p:nvPicPr>
            <p:cNvPr id="1026" name="Picture 2" descr="I:\Greenwich University\Learning Documents\duongcoursework\PM\iPhone4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57309"/>
              <a:ext cx="1762125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I:\Greenwich University\Learning Documents\duongcoursework\PM\Nokia_N8_Smartpho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092086"/>
              <a:ext cx="2092569" cy="2092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:\Greenwich University\Learning Documents\duongcoursework\PM\bb_99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337" y="4385162"/>
              <a:ext cx="1762125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I:\Greenwich University\Learning Documents\duongcoursework\PM\HTC_ThunderBolt_4G_Smartphon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74" y="4232026"/>
              <a:ext cx="1496451" cy="194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9600" y="618465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iPhone 4s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4600" y="62484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Nokia N8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7199" y="6248400"/>
              <a:ext cx="189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Black Berry 9900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618465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HTC Thunderbolt 4G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Weight Scoring Model</a:t>
            </a:r>
            <a:br>
              <a:rPr lang="en-US" dirty="0" smtClean="0"/>
            </a:br>
            <a:r>
              <a:rPr lang="en-US" sz="2000" dirty="0" smtClean="0"/>
              <a:t>Factors and Criteria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81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Factors and criteria</a:t>
            </a:r>
          </a:p>
          <a:p>
            <a:pPr lvl="2"/>
            <a:r>
              <a:rPr lang="en-US" sz="1700" b="1" dirty="0" smtClean="0"/>
              <a:t>Design</a:t>
            </a:r>
          </a:p>
          <a:p>
            <a:pPr lvl="3"/>
            <a:r>
              <a:rPr lang="en-US" sz="1700" dirty="0"/>
              <a:t>Phone </a:t>
            </a:r>
            <a:r>
              <a:rPr lang="en-US" sz="1700" dirty="0" smtClean="0"/>
              <a:t>Style</a:t>
            </a:r>
          </a:p>
          <a:p>
            <a:pPr lvl="3"/>
            <a:r>
              <a:rPr lang="en-US" sz="1700" dirty="0"/>
              <a:t>Display </a:t>
            </a:r>
            <a:r>
              <a:rPr lang="en-US" sz="1700" dirty="0" smtClean="0"/>
              <a:t>Resolution</a:t>
            </a:r>
          </a:p>
          <a:p>
            <a:pPr lvl="3"/>
            <a:r>
              <a:rPr lang="en-US" sz="1700" dirty="0"/>
              <a:t>Screen </a:t>
            </a:r>
            <a:r>
              <a:rPr lang="en-US" sz="1700" dirty="0" smtClean="0"/>
              <a:t>Size</a:t>
            </a:r>
          </a:p>
          <a:p>
            <a:pPr lvl="3"/>
            <a:r>
              <a:rPr lang="en-US" sz="1700" dirty="0" smtClean="0"/>
              <a:t>Weight</a:t>
            </a:r>
          </a:p>
          <a:p>
            <a:pPr lvl="3"/>
            <a:r>
              <a:rPr lang="en-US" sz="1700" dirty="0" smtClean="0"/>
              <a:t> </a:t>
            </a:r>
            <a:r>
              <a:rPr lang="en-US" sz="1700" dirty="0"/>
              <a:t>Height</a:t>
            </a:r>
            <a:endParaRPr lang="en-US" sz="1700" dirty="0" smtClean="0"/>
          </a:p>
          <a:p>
            <a:pPr lvl="2"/>
            <a:r>
              <a:rPr lang="en-US" sz="1700" b="1" dirty="0" smtClean="0"/>
              <a:t>Multimedia</a:t>
            </a:r>
          </a:p>
          <a:p>
            <a:pPr lvl="3"/>
            <a:r>
              <a:rPr lang="en-US" sz="1700" dirty="0"/>
              <a:t>Camera</a:t>
            </a:r>
          </a:p>
          <a:p>
            <a:pPr lvl="3"/>
            <a:r>
              <a:rPr lang="en-US" sz="1700" dirty="0"/>
              <a:t>Video recorder &amp; Quality</a:t>
            </a:r>
          </a:p>
          <a:p>
            <a:pPr lvl="3"/>
            <a:r>
              <a:rPr lang="en-US" sz="1700" dirty="0"/>
              <a:t>Email</a:t>
            </a:r>
          </a:p>
          <a:p>
            <a:pPr lvl="3"/>
            <a:r>
              <a:rPr lang="en-US" sz="1700" dirty="0"/>
              <a:t>Digital Player</a:t>
            </a:r>
          </a:p>
          <a:p>
            <a:pPr lvl="3"/>
            <a:r>
              <a:rPr lang="en-US" sz="1700" dirty="0"/>
              <a:t>Sound </a:t>
            </a:r>
            <a:r>
              <a:rPr lang="en-US" sz="1700" dirty="0" smtClean="0"/>
              <a:t>Quality</a:t>
            </a:r>
          </a:p>
          <a:p>
            <a:pPr lvl="2"/>
            <a:r>
              <a:rPr lang="en-US" sz="1700" b="1" dirty="0"/>
              <a:t>Call Features &amp; </a:t>
            </a:r>
            <a:r>
              <a:rPr lang="en-US" sz="1700" b="1" dirty="0" smtClean="0"/>
              <a:t>Quality</a:t>
            </a:r>
          </a:p>
          <a:p>
            <a:pPr lvl="3"/>
            <a:r>
              <a:rPr lang="en-US" sz="1700" dirty="0"/>
              <a:t>3 way calling</a:t>
            </a:r>
          </a:p>
          <a:p>
            <a:pPr lvl="3"/>
            <a:r>
              <a:rPr lang="en-US" sz="1700" dirty="0"/>
              <a:t>Cold holder</a:t>
            </a:r>
          </a:p>
          <a:p>
            <a:pPr lvl="3"/>
            <a:r>
              <a:rPr lang="en-US" sz="1700" dirty="0"/>
              <a:t>Signal </a:t>
            </a:r>
            <a:r>
              <a:rPr lang="en-US" sz="1700" dirty="0" smtClean="0"/>
              <a:t>capturing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1947495"/>
            <a:ext cx="3581400" cy="4542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b="1" dirty="0"/>
              <a:t>Battery Life &amp; Memory &amp; Processor</a:t>
            </a:r>
          </a:p>
          <a:p>
            <a:pPr lvl="3"/>
            <a:r>
              <a:rPr lang="en-US" dirty="0"/>
              <a:t>Installed Memory</a:t>
            </a:r>
          </a:p>
          <a:p>
            <a:pPr lvl="3"/>
            <a:r>
              <a:rPr lang="en-US" dirty="0"/>
              <a:t>RAM</a:t>
            </a:r>
          </a:p>
          <a:p>
            <a:pPr lvl="3"/>
            <a:r>
              <a:rPr lang="en-US" dirty="0"/>
              <a:t>Extendable memory</a:t>
            </a:r>
          </a:p>
          <a:p>
            <a:pPr lvl="3"/>
            <a:r>
              <a:rPr lang="en-US" dirty="0"/>
              <a:t>Standby Time</a:t>
            </a:r>
          </a:p>
          <a:p>
            <a:pPr lvl="3"/>
            <a:r>
              <a:rPr lang="en-US" dirty="0"/>
              <a:t>Talk time</a:t>
            </a:r>
          </a:p>
          <a:p>
            <a:pPr lvl="3"/>
            <a:r>
              <a:rPr lang="en-US" dirty="0"/>
              <a:t>Processor speed</a:t>
            </a:r>
          </a:p>
          <a:p>
            <a:pPr lvl="2"/>
            <a:r>
              <a:rPr lang="en-US" sz="1600" b="1" dirty="0" smtClean="0"/>
              <a:t>Connectivity</a:t>
            </a:r>
          </a:p>
          <a:p>
            <a:pPr lvl="3"/>
            <a:r>
              <a:rPr lang="en-US" dirty="0" err="1"/>
              <a:t>Wifi</a:t>
            </a:r>
            <a:endParaRPr lang="en-US" dirty="0"/>
          </a:p>
          <a:p>
            <a:pPr lvl="3"/>
            <a:r>
              <a:rPr lang="en-US" dirty="0"/>
              <a:t>GPS</a:t>
            </a:r>
          </a:p>
          <a:p>
            <a:pPr lvl="3"/>
            <a:r>
              <a:rPr lang="en-US" dirty="0"/>
              <a:t>4G</a:t>
            </a:r>
          </a:p>
          <a:p>
            <a:pPr lvl="3"/>
            <a:r>
              <a:rPr lang="en-US" dirty="0"/>
              <a:t>Bluetooth</a:t>
            </a:r>
          </a:p>
          <a:p>
            <a:pPr lvl="3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62600" y="1904999"/>
            <a:ext cx="3370385" cy="462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/>
              <a:t>Software requirement</a:t>
            </a:r>
          </a:p>
          <a:p>
            <a:pPr lvl="2"/>
            <a:r>
              <a:rPr lang="en-US" sz="1600" dirty="0" smtClean="0"/>
              <a:t>free software market</a:t>
            </a:r>
          </a:p>
          <a:p>
            <a:pPr lvl="2"/>
            <a:r>
              <a:rPr lang="en-US" sz="1600" dirty="0" smtClean="0"/>
              <a:t>commercial software market</a:t>
            </a:r>
          </a:p>
          <a:p>
            <a:pPr lvl="2"/>
            <a:r>
              <a:rPr lang="en-US" sz="1600" dirty="0" smtClean="0"/>
              <a:t>Office software</a:t>
            </a:r>
          </a:p>
          <a:p>
            <a:pPr lvl="2"/>
            <a:r>
              <a:rPr lang="en-US" sz="1600" dirty="0" smtClean="0"/>
              <a:t>Internet browser</a:t>
            </a:r>
          </a:p>
          <a:p>
            <a:pPr lvl="1"/>
            <a:r>
              <a:rPr lang="en-US" sz="1600" b="1" dirty="0" smtClean="0"/>
              <a:t>Total cost of ownership</a:t>
            </a:r>
          </a:p>
          <a:p>
            <a:pPr lvl="2"/>
            <a:r>
              <a:rPr lang="en-US" sz="1600" dirty="0" smtClean="0"/>
              <a:t>One-Time Cost</a:t>
            </a:r>
          </a:p>
          <a:p>
            <a:pPr lvl="2"/>
            <a:r>
              <a:rPr lang="en-US" sz="1600" dirty="0" smtClean="0"/>
              <a:t>Monthly Cost</a:t>
            </a:r>
          </a:p>
          <a:p>
            <a:pPr lvl="2"/>
            <a:r>
              <a:rPr lang="en-US" sz="1600" dirty="0" smtClean="0"/>
              <a:t>Additional Cost</a:t>
            </a:r>
          </a:p>
          <a:p>
            <a:pPr lvl="3"/>
            <a:r>
              <a:rPr lang="en-US" dirty="0" smtClean="0"/>
              <a:t>Guarantee cost</a:t>
            </a:r>
          </a:p>
          <a:p>
            <a:pPr lvl="3"/>
            <a:r>
              <a:rPr lang="en-US" dirty="0" smtClean="0"/>
              <a:t>Upgrade software cost</a:t>
            </a:r>
          </a:p>
          <a:p>
            <a:pPr lvl="3"/>
            <a:r>
              <a:rPr lang="en-US" dirty="0" smtClean="0"/>
              <a:t>Upgrade hardware cost</a:t>
            </a:r>
          </a:p>
          <a:p>
            <a:pPr lvl="3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 Scoring Model</a:t>
            </a:r>
            <a:br>
              <a:rPr lang="en-US" dirty="0"/>
            </a:br>
            <a:r>
              <a:rPr lang="en-US" sz="2000" dirty="0"/>
              <a:t>M</a:t>
            </a:r>
            <a:r>
              <a:rPr lang="en-US" sz="2000" dirty="0" smtClean="0"/>
              <a:t>arks</a:t>
            </a:r>
            <a:endParaRPr lang="en-US" dirty="0"/>
          </a:p>
        </p:txBody>
      </p:sp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57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Weight Scoring Model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2" y="445394"/>
            <a:ext cx="9028283" cy="306558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3510979"/>
            <a:ext cx="9004837" cy="335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5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399"/>
            <a:ext cx="8229600" cy="955431"/>
          </a:xfrm>
        </p:spPr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the project manager selected HTC Thunderbolt 4G?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It met </a:t>
            </a:r>
            <a:r>
              <a:rPr lang="en-GB" dirty="0" smtClean="0"/>
              <a:t>requirement of functionality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GB" dirty="0"/>
              <a:t>The total cost of ownership is the best.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GB" dirty="0"/>
              <a:t>Cheap cost for upgrading software and easy to upgrade</a:t>
            </a:r>
            <a:endParaRPr lang="en-US" dirty="0"/>
          </a:p>
          <a:p>
            <a:pPr lvl="2"/>
            <a:r>
              <a:rPr lang="en-GB" dirty="0"/>
              <a:t>The HTC Thunderbolt 4G use Android OS, which is </a:t>
            </a:r>
            <a:r>
              <a:rPr lang="en-GB" dirty="0" smtClean="0"/>
              <a:t>the</a:t>
            </a:r>
          </a:p>
          <a:p>
            <a:pPr marL="237744" lvl="2" indent="0">
              <a:buNone/>
            </a:pPr>
            <a:r>
              <a:rPr lang="en-GB" dirty="0" smtClean="0"/>
              <a:t> </a:t>
            </a:r>
            <a:r>
              <a:rPr lang="en-GB" dirty="0"/>
              <a:t>most popular smart phone OS.</a:t>
            </a:r>
            <a:endParaRPr lang="en-US" dirty="0"/>
          </a:p>
          <a:p>
            <a:pPr lvl="2"/>
            <a:r>
              <a:rPr lang="en-GB" dirty="0" smtClean="0"/>
              <a:t>The </a:t>
            </a:r>
            <a:r>
              <a:rPr lang="en-GB" dirty="0"/>
              <a:t>software market is the biggest </a:t>
            </a:r>
            <a:endParaRPr lang="en-US" dirty="0"/>
          </a:p>
          <a:p>
            <a:pPr lvl="2"/>
            <a:r>
              <a:rPr lang="en-GB" dirty="0"/>
              <a:t>Free trend of software </a:t>
            </a:r>
            <a:r>
              <a:rPr lang="en-GB" dirty="0" smtClean="0"/>
              <a:t>development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Cheap cost for upgrading hardware</a:t>
            </a:r>
            <a:endParaRPr lang="en-US" dirty="0"/>
          </a:p>
          <a:p>
            <a:pPr lvl="2"/>
            <a:r>
              <a:rPr lang="en-GB" dirty="0" smtClean="0"/>
              <a:t>Price </a:t>
            </a:r>
            <a:r>
              <a:rPr lang="en-GB" dirty="0"/>
              <a:t>of hardware peripheral is cheap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95400"/>
            <a:ext cx="2194560" cy="36576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8600" y="4267200"/>
            <a:ext cx="2286000" cy="3115310"/>
            <a:chOff x="0" y="0"/>
            <a:chExt cx="2286000" cy="3292475"/>
          </a:xfrm>
        </p:grpSpPr>
        <p:pic>
          <p:nvPicPr>
            <p:cNvPr id="7" name="Picture 6" descr="http://upload.wikimedia.org/wikipedia/commons/thumb/b/b5/Smartphone_share_current.png/240px-Smartphone_share_curren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86000" cy="270086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 Box 30"/>
            <p:cNvSpPr txBox="1"/>
            <p:nvPr/>
          </p:nvSpPr>
          <p:spPr>
            <a:xfrm>
              <a:off x="0" y="2886710"/>
              <a:ext cx="2286000" cy="40576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GB" sz="900" b="1">
                  <a:solidFill>
                    <a:srgbClr val="4F81BD"/>
                  </a:solidFill>
                  <a:effectLst/>
                  <a:latin typeface="Calibri"/>
                  <a:ea typeface="Calibri"/>
                  <a:cs typeface="Times New Roman"/>
                </a:rPr>
                <a:t>Figure 10: Smart Phone OS Market Share (Wikipedia 2011)</a:t>
              </a:r>
              <a:endParaRPr lang="en-US" sz="900" b="1">
                <a:solidFill>
                  <a:srgbClr val="4F81B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55477"/>
            <a:ext cx="4214813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5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283</TotalTime>
  <Words>327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   </vt:lpstr>
      <vt:lpstr>Current Problem</vt:lpstr>
      <vt:lpstr>Problem Solving</vt:lpstr>
      <vt:lpstr>Project Strategy</vt:lpstr>
      <vt:lpstr>Executing Project</vt:lpstr>
      <vt:lpstr>Weight Scoring Model Factors and Criteria</vt:lpstr>
      <vt:lpstr>Weight Scoring Model Marks</vt:lpstr>
      <vt:lpstr>Weight Scoring Model </vt:lpstr>
      <vt:lpstr>Final 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Selection Project</dc:title>
  <dc:creator>SONY</dc:creator>
  <cp:lastModifiedBy>SONY</cp:lastModifiedBy>
  <cp:revision>80</cp:revision>
  <dcterms:created xsi:type="dcterms:W3CDTF">2011-11-09T07:40:24Z</dcterms:created>
  <dcterms:modified xsi:type="dcterms:W3CDTF">2011-11-18T11:10:46Z</dcterms:modified>
</cp:coreProperties>
</file>