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Lst>
  <p:sldSz cy="6858000" cx="12192000"/>
  <p:notesSz cx="13716000" cy="24384000"/>
  <p:embeddedFontLst>
    <p:embeddedFont>
      <p:font typeface="Montserrat"/>
      <p:regular r:id="rId10"/>
      <p:bold r:id="rId11"/>
      <p:italic r:id="rId12"/>
      <p:boldItalic r:id="rId13"/>
    </p:embeddedFont>
    <p:embeddedFont>
      <p:font typeface="EB Garamond"/>
      <p:regular r:id="rId14"/>
      <p:bold r:id="rId15"/>
      <p:italic r:id="rId16"/>
      <p:boldItalic r:id="rId17"/>
    </p:embeddedFon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001E1B-7368-49E3-9609-BB5F92DA9A2C}">
  <a:tblStyle styleId="{04001E1B-7368-49E3-9609-BB5F92DA9A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BGaramond-bold.fntdata"/><Relationship Id="rId14" Type="http://schemas.openxmlformats.org/officeDocument/2006/relationships/font" Target="fonts/EBGaramond-regular.fntdata"/><Relationship Id="rId17" Type="http://schemas.openxmlformats.org/officeDocument/2006/relationships/font" Target="fonts/EBGaramond-boldItalic.fntdata"/><Relationship Id="rId16" Type="http://schemas.openxmlformats.org/officeDocument/2006/relationships/font" Target="fonts/EBGaramon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a27320828_0_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5a27320828_0_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17c2f467b_0_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317c2f467b_0_0: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17c2f467b_0_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317c2f467b_0_6:notes"/>
          <p:cNvSpPr/>
          <p:nvPr>
            <p:ph idx="2" type="sldImg"/>
          </p:nvPr>
        </p:nvSpPr>
        <p:spPr>
          <a:xfrm>
            <a:off x="2286450" y="1828800"/>
            <a:ext cx="914460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2"/>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2"/>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2"/>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 name="Google Shape;14;p2"/>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p11"/>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5" name="Google Shape;95;p11"/>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6" name="Google Shape;96;p11"/>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7" name="Google Shape;97;p11"/>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8" name="Google Shape;98;p11"/>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9" name="Google Shape;99;p11"/>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00" name="Google Shape;100;p11"/>
          <p:cNvSpPr txBox="1"/>
          <p:nvPr>
            <p:ph type="title"/>
          </p:nvPr>
        </p:nvSpPr>
        <p:spPr>
          <a:xfrm>
            <a:off x="2895600" y="3776472"/>
            <a:ext cx="6400800"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1"/>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02" name="Shape 102"/>
        <p:cNvGrpSpPr/>
        <p:nvPr/>
      </p:nvGrpSpPr>
      <p:grpSpPr>
        <a:xfrm>
          <a:off x="0" y="0"/>
          <a:ext cx="0" cy="0"/>
          <a:chOff x="0" y="0"/>
          <a:chExt cx="0" cy="0"/>
        </a:xfrm>
      </p:grpSpPr>
      <p:sp>
        <p:nvSpPr>
          <p:cNvPr id="103" name="Google Shape;103;p12"/>
          <p:cNvSpPr txBox="1"/>
          <p:nvPr>
            <p:ph type="title"/>
          </p:nvPr>
        </p:nvSpPr>
        <p:spPr>
          <a:xfrm>
            <a:off x="758952" y="539496"/>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6" name="Google Shape;106;p12"/>
          <p:cNvSpPr/>
          <p:nvPr>
            <p:ph idx="2" type="pic"/>
          </p:nvPr>
        </p:nvSpPr>
        <p:spPr>
          <a:xfrm>
            <a:off x="1271016" y="1545336"/>
            <a:ext cx="2029968" cy="1828800"/>
          </a:xfrm>
          <a:prstGeom prst="rect">
            <a:avLst/>
          </a:prstGeom>
          <a:solidFill>
            <a:srgbClr val="E3E5BC"/>
          </a:solidFill>
          <a:ln>
            <a:noFill/>
          </a:ln>
        </p:spPr>
      </p:sp>
      <p:sp>
        <p:nvSpPr>
          <p:cNvPr id="107" name="Google Shape;107;p12"/>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2"/>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2"/>
          <p:cNvSpPr/>
          <p:nvPr>
            <p:ph idx="4" type="pic"/>
          </p:nvPr>
        </p:nvSpPr>
        <p:spPr>
          <a:xfrm>
            <a:off x="1271016" y="4144264"/>
            <a:ext cx="2029968" cy="1828800"/>
          </a:xfrm>
          <a:prstGeom prst="rect">
            <a:avLst/>
          </a:prstGeom>
          <a:solidFill>
            <a:srgbClr val="E3E5BC"/>
          </a:solidFill>
          <a:ln>
            <a:noFill/>
          </a:ln>
        </p:spPr>
      </p:sp>
      <p:sp>
        <p:nvSpPr>
          <p:cNvPr id="110" name="Google Shape;110;p12"/>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2"/>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2"/>
          <p:cNvSpPr/>
          <p:nvPr>
            <p:ph idx="7" type="pic"/>
          </p:nvPr>
        </p:nvSpPr>
        <p:spPr>
          <a:xfrm>
            <a:off x="3828288" y="1545336"/>
            <a:ext cx="2029968" cy="1828800"/>
          </a:xfrm>
          <a:prstGeom prst="rect">
            <a:avLst/>
          </a:prstGeom>
          <a:solidFill>
            <a:srgbClr val="E3E5BC"/>
          </a:solidFill>
          <a:ln>
            <a:noFill/>
          </a:ln>
        </p:spPr>
      </p:sp>
      <p:sp>
        <p:nvSpPr>
          <p:cNvPr id="113" name="Google Shape;113;p12"/>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12"/>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2"/>
          <p:cNvSpPr/>
          <p:nvPr>
            <p:ph idx="13" type="pic"/>
          </p:nvPr>
        </p:nvSpPr>
        <p:spPr>
          <a:xfrm>
            <a:off x="3828288" y="4144264"/>
            <a:ext cx="2029968" cy="1828800"/>
          </a:xfrm>
          <a:prstGeom prst="rect">
            <a:avLst/>
          </a:prstGeom>
          <a:solidFill>
            <a:srgbClr val="E3E5BC"/>
          </a:solidFill>
          <a:ln>
            <a:noFill/>
          </a:ln>
        </p:spPr>
      </p:sp>
      <p:sp>
        <p:nvSpPr>
          <p:cNvPr id="116" name="Google Shape;116;p12"/>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2"/>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2"/>
          <p:cNvSpPr/>
          <p:nvPr>
            <p:ph idx="16" type="pic"/>
          </p:nvPr>
        </p:nvSpPr>
        <p:spPr>
          <a:xfrm>
            <a:off x="6385560" y="1545336"/>
            <a:ext cx="2029968" cy="1828800"/>
          </a:xfrm>
          <a:prstGeom prst="rect">
            <a:avLst/>
          </a:prstGeom>
          <a:solidFill>
            <a:srgbClr val="E3E5BC"/>
          </a:solidFill>
          <a:ln>
            <a:noFill/>
          </a:ln>
        </p:spPr>
      </p:sp>
      <p:sp>
        <p:nvSpPr>
          <p:cNvPr id="119" name="Google Shape;119;p12"/>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2"/>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2"/>
          <p:cNvSpPr/>
          <p:nvPr>
            <p:ph idx="19" type="pic"/>
          </p:nvPr>
        </p:nvSpPr>
        <p:spPr>
          <a:xfrm>
            <a:off x="6385560" y="4144264"/>
            <a:ext cx="2029968" cy="1828800"/>
          </a:xfrm>
          <a:prstGeom prst="rect">
            <a:avLst/>
          </a:prstGeom>
          <a:solidFill>
            <a:srgbClr val="E3E5BC"/>
          </a:solidFill>
          <a:ln>
            <a:noFill/>
          </a:ln>
        </p:spPr>
      </p:sp>
      <p:sp>
        <p:nvSpPr>
          <p:cNvPr id="122" name="Google Shape;122;p12"/>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2"/>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2"/>
          <p:cNvSpPr/>
          <p:nvPr>
            <p:ph idx="22" type="pic"/>
          </p:nvPr>
        </p:nvSpPr>
        <p:spPr>
          <a:xfrm>
            <a:off x="8942832" y="1545336"/>
            <a:ext cx="2029968" cy="1828800"/>
          </a:xfrm>
          <a:prstGeom prst="rect">
            <a:avLst/>
          </a:prstGeom>
          <a:solidFill>
            <a:srgbClr val="E3E5BC"/>
          </a:solidFill>
          <a:ln>
            <a:noFill/>
          </a:ln>
        </p:spPr>
      </p:sp>
      <p:sp>
        <p:nvSpPr>
          <p:cNvPr id="125" name="Google Shape;125;p12"/>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2"/>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2"/>
          <p:cNvSpPr/>
          <p:nvPr>
            <p:ph idx="25" type="pic"/>
          </p:nvPr>
        </p:nvSpPr>
        <p:spPr>
          <a:xfrm>
            <a:off x="8942832" y="4144264"/>
            <a:ext cx="2029968" cy="1828800"/>
          </a:xfrm>
          <a:prstGeom prst="rect">
            <a:avLst/>
          </a:prstGeom>
          <a:solidFill>
            <a:srgbClr val="E3E5BC"/>
          </a:solidFill>
          <a:ln>
            <a:noFill/>
          </a:ln>
        </p:spPr>
      </p:sp>
      <p:sp>
        <p:nvSpPr>
          <p:cNvPr id="128" name="Google Shape;128;p12"/>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2"/>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30" name="Shape 130"/>
        <p:cNvGrpSpPr/>
        <p:nvPr/>
      </p:nvGrpSpPr>
      <p:grpSpPr>
        <a:xfrm>
          <a:off x="0" y="0"/>
          <a:ext cx="0" cy="0"/>
          <a:chOff x="0" y="0"/>
          <a:chExt cx="0" cy="0"/>
        </a:xfrm>
      </p:grpSpPr>
      <p:sp>
        <p:nvSpPr>
          <p:cNvPr id="131" name="Google Shape;131;p13"/>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2" name="Google Shape;132;p13"/>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3" name="Google Shape;133;p13"/>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4" name="Google Shape;134;p13"/>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5" name="Google Shape;135;p13"/>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6" name="Google Shape;136;p13"/>
          <p:cNvSpPr txBox="1"/>
          <p:nvPr>
            <p:ph type="title"/>
          </p:nvPr>
        </p:nvSpPr>
        <p:spPr>
          <a:xfrm>
            <a:off x="758952" y="841248"/>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13"/>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3"/>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13"/>
          <p:cNvSpPr/>
          <p:nvPr>
            <p:ph idx="2" type="pic"/>
          </p:nvPr>
        </p:nvSpPr>
        <p:spPr>
          <a:xfrm>
            <a:off x="1339134" y="2111058"/>
            <a:ext cx="704088" cy="704088"/>
          </a:xfrm>
          <a:prstGeom prst="ellipse">
            <a:avLst/>
          </a:prstGeom>
          <a:solidFill>
            <a:schemeClr val="accent1"/>
          </a:solidFill>
          <a:ln>
            <a:noFill/>
          </a:ln>
        </p:spPr>
      </p:sp>
      <p:sp>
        <p:nvSpPr>
          <p:cNvPr id="141" name="Google Shape;141;p13"/>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3"/>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13"/>
          <p:cNvSpPr/>
          <p:nvPr>
            <p:ph idx="5" type="pic"/>
          </p:nvPr>
        </p:nvSpPr>
        <p:spPr>
          <a:xfrm>
            <a:off x="3554707" y="2111058"/>
            <a:ext cx="704088" cy="704088"/>
          </a:xfrm>
          <a:prstGeom prst="ellipse">
            <a:avLst/>
          </a:prstGeom>
          <a:solidFill>
            <a:schemeClr val="accent3"/>
          </a:solidFill>
          <a:ln>
            <a:noFill/>
          </a:ln>
        </p:spPr>
      </p:sp>
      <p:sp>
        <p:nvSpPr>
          <p:cNvPr id="144" name="Google Shape;144;p13"/>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3"/>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p13"/>
          <p:cNvSpPr/>
          <p:nvPr>
            <p:ph idx="8" type="pic"/>
          </p:nvPr>
        </p:nvSpPr>
        <p:spPr>
          <a:xfrm>
            <a:off x="5770280" y="2111058"/>
            <a:ext cx="704088" cy="704088"/>
          </a:xfrm>
          <a:prstGeom prst="ellipse">
            <a:avLst/>
          </a:prstGeom>
          <a:solidFill>
            <a:schemeClr val="accent1"/>
          </a:solidFill>
          <a:ln>
            <a:noFill/>
          </a:ln>
        </p:spPr>
      </p:sp>
      <p:sp>
        <p:nvSpPr>
          <p:cNvPr id="147" name="Google Shape;147;p13"/>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3"/>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9" name="Google Shape;149;p13"/>
          <p:cNvSpPr/>
          <p:nvPr>
            <p:ph idx="14" type="pic"/>
          </p:nvPr>
        </p:nvSpPr>
        <p:spPr>
          <a:xfrm>
            <a:off x="7985853" y="2111058"/>
            <a:ext cx="704088" cy="704088"/>
          </a:xfrm>
          <a:prstGeom prst="ellipse">
            <a:avLst/>
          </a:prstGeom>
          <a:solidFill>
            <a:schemeClr val="accent3"/>
          </a:solidFill>
          <a:ln>
            <a:noFill/>
          </a:ln>
        </p:spPr>
      </p:sp>
      <p:sp>
        <p:nvSpPr>
          <p:cNvPr id="150" name="Google Shape;150;p13"/>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3"/>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13"/>
          <p:cNvSpPr/>
          <p:nvPr>
            <p:ph idx="17" type="pic"/>
          </p:nvPr>
        </p:nvSpPr>
        <p:spPr>
          <a:xfrm>
            <a:off x="10201425" y="2111058"/>
            <a:ext cx="704088" cy="704088"/>
          </a:xfrm>
          <a:prstGeom prst="ellipse">
            <a:avLst/>
          </a:prstGeom>
          <a:solidFill>
            <a:schemeClr val="accent1"/>
          </a:solidFill>
          <a:ln>
            <a:noFill/>
          </a:ln>
        </p:spPr>
      </p:sp>
      <p:sp>
        <p:nvSpPr>
          <p:cNvPr id="153" name="Google Shape;153;p13"/>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4" name="Shape 154"/>
        <p:cNvGrpSpPr/>
        <p:nvPr/>
      </p:nvGrpSpPr>
      <p:grpSpPr>
        <a:xfrm>
          <a:off x="0" y="0"/>
          <a:ext cx="0" cy="0"/>
          <a:chOff x="0" y="0"/>
          <a:chExt cx="0" cy="0"/>
        </a:xfrm>
      </p:grpSpPr>
      <p:sp>
        <p:nvSpPr>
          <p:cNvPr id="155" name="Google Shape;155;p14"/>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6" name="Google Shape;156;p14"/>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7" name="Google Shape;157;p14"/>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8" name="Google Shape;158;p14"/>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160" name="Google Shape;160;p14"/>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1" name="Google Shape;161;p14"/>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2" name="Google Shape;162;p14"/>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14"/>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4" name="Google Shape;164;p14"/>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p14"/>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6" name="Google Shape;166;p14"/>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4"/>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14"/>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14"/>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1" name="Google Shape;171;p14"/>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2" name="Shape 172"/>
        <p:cNvGrpSpPr/>
        <p:nvPr/>
      </p:nvGrpSpPr>
      <p:grpSpPr>
        <a:xfrm>
          <a:off x="0" y="0"/>
          <a:ext cx="0" cy="0"/>
          <a:chOff x="0" y="0"/>
          <a:chExt cx="0" cy="0"/>
        </a:xfrm>
      </p:grpSpPr>
      <p:sp>
        <p:nvSpPr>
          <p:cNvPr id="173" name="Google Shape;173;p15"/>
          <p:cNvSpPr txBox="1"/>
          <p:nvPr>
            <p:ph type="title"/>
          </p:nvPr>
        </p:nvSpPr>
        <p:spPr>
          <a:xfrm>
            <a:off x="758952" y="1234440"/>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5"/>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6" name="Google Shape;176;p15"/>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7" name="Google Shape;177;p15"/>
          <p:cNvSpPr/>
          <p:nvPr>
            <p:ph idx="2" type="pic"/>
          </p:nvPr>
        </p:nvSpPr>
        <p:spPr>
          <a:xfrm>
            <a:off x="1911096" y="2258568"/>
            <a:ext cx="932688" cy="932688"/>
          </a:xfrm>
          <a:prstGeom prst="ellipse">
            <a:avLst/>
          </a:prstGeom>
          <a:solidFill>
            <a:schemeClr val="accent3"/>
          </a:solidFill>
          <a:ln>
            <a:noFill/>
          </a:ln>
        </p:spPr>
      </p:sp>
      <p:sp>
        <p:nvSpPr>
          <p:cNvPr id="178" name="Google Shape;178;p15"/>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5"/>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0" name="Google Shape;180;p15"/>
          <p:cNvSpPr/>
          <p:nvPr>
            <p:ph idx="5" type="pic"/>
          </p:nvPr>
        </p:nvSpPr>
        <p:spPr>
          <a:xfrm>
            <a:off x="5641848" y="2258568"/>
            <a:ext cx="932688" cy="932688"/>
          </a:xfrm>
          <a:prstGeom prst="ellipse">
            <a:avLst/>
          </a:prstGeom>
          <a:solidFill>
            <a:schemeClr val="accent1"/>
          </a:solidFill>
          <a:ln>
            <a:noFill/>
          </a:ln>
        </p:spPr>
      </p:sp>
      <p:sp>
        <p:nvSpPr>
          <p:cNvPr id="181" name="Google Shape;181;p15"/>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5"/>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3" name="Google Shape;183;p15"/>
          <p:cNvSpPr/>
          <p:nvPr>
            <p:ph idx="8" type="pic"/>
          </p:nvPr>
        </p:nvSpPr>
        <p:spPr>
          <a:xfrm>
            <a:off x="9290304" y="2258568"/>
            <a:ext cx="932688" cy="932688"/>
          </a:xfrm>
          <a:prstGeom prst="ellipse">
            <a:avLst/>
          </a:prstGeom>
          <a:solidFill>
            <a:schemeClr val="accent4"/>
          </a:solidFill>
          <a:ln>
            <a:noFill/>
          </a:ln>
        </p:spPr>
      </p:sp>
      <p:sp>
        <p:nvSpPr>
          <p:cNvPr id="184" name="Google Shape;184;p15"/>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85" name="Shape 185"/>
        <p:cNvGrpSpPr/>
        <p:nvPr/>
      </p:nvGrpSpPr>
      <p:grpSpPr>
        <a:xfrm>
          <a:off x="0" y="0"/>
          <a:ext cx="0" cy="0"/>
          <a:chOff x="0" y="0"/>
          <a:chExt cx="0" cy="0"/>
        </a:xfrm>
      </p:grpSpPr>
      <p:sp>
        <p:nvSpPr>
          <p:cNvPr descr="preencoded.png" id="186" name="Google Shape;186;p16"/>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7" name="Google Shape;187;p16"/>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8" name="Google Shape;188;p16"/>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89" name="Google Shape;189;p16"/>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0" name="Google Shape;190;p16"/>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191" name="Google Shape;191;p16"/>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2" name="Google Shape;192;p16"/>
          <p:cNvSpPr txBox="1"/>
          <p:nvPr>
            <p:ph type="title"/>
          </p:nvPr>
        </p:nvSpPr>
        <p:spPr>
          <a:xfrm>
            <a:off x="1508760" y="1883664"/>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6"/>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5" name="Google Shape;195;p1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6" name="Shape 196"/>
        <p:cNvGrpSpPr/>
        <p:nvPr/>
      </p:nvGrpSpPr>
      <p:grpSpPr>
        <a:xfrm>
          <a:off x="0" y="0"/>
          <a:ext cx="0" cy="0"/>
          <a:chOff x="0" y="0"/>
          <a:chExt cx="0" cy="0"/>
        </a:xfrm>
      </p:grpSpPr>
      <p:sp>
        <p:nvSpPr>
          <p:cNvPr descr="preencoded.png" id="197" name="Google Shape;197;p17"/>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8" name="Google Shape;198;p17"/>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99" name="Google Shape;199;p17"/>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200" name="Google Shape;200;p17"/>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1" name="Google Shape;201;p17"/>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2" name="Google Shape;202;p1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17"/>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1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9" name="Google Shape;209;p1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0" name="Google Shape;210;p18"/>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1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1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19"/>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5" name="Google Shape;215;p1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6" name="Google Shape;216;p1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20"/>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0" name="Google Shape;220;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2" name="Google Shape;222;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2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3"/>
          <p:cNvGrpSpPr/>
          <p:nvPr/>
        </p:nvGrpSpPr>
        <p:grpSpPr>
          <a:xfrm>
            <a:off x="6452303" y="3405019"/>
            <a:ext cx="5739697" cy="3467971"/>
            <a:chOff x="5009037" y="2525712"/>
            <a:chExt cx="7170193" cy="4332288"/>
          </a:xfrm>
        </p:grpSpPr>
        <p:sp>
          <p:nvSpPr>
            <p:cNvPr id="18" name="Google Shape;18;p3"/>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3"/>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0" name="Google Shape;20;p3"/>
          <p:cNvGrpSpPr/>
          <p:nvPr/>
        </p:nvGrpSpPr>
        <p:grpSpPr>
          <a:xfrm rot="10800000">
            <a:off x="6465610" y="0"/>
            <a:ext cx="5739697" cy="3467971"/>
            <a:chOff x="5183405" y="2678112"/>
            <a:chExt cx="7170193" cy="4332288"/>
          </a:xfrm>
        </p:grpSpPr>
        <p:sp>
          <p:nvSpPr>
            <p:cNvPr id="21" name="Google Shape;21;p3"/>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3"/>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descr="preencoded.png" id="23" name="Google Shape;23;p3"/>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4" name="Google Shape;24;p3"/>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21"/>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7" name="Google Shape;227;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21"/>
          <p:cNvSpPr/>
          <p:nvPr>
            <p:ph idx="2" type="pic"/>
          </p:nvPr>
        </p:nvSpPr>
        <p:spPr>
          <a:xfrm>
            <a:off x="5183188" y="987425"/>
            <a:ext cx="6172200" cy="4873625"/>
          </a:xfrm>
          <a:prstGeom prst="rect">
            <a:avLst/>
          </a:prstGeom>
          <a:noFill/>
          <a:ln>
            <a:noFill/>
          </a:ln>
        </p:spPr>
      </p:sp>
      <p:sp>
        <p:nvSpPr>
          <p:cNvPr id="229" name="Google Shape;229;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2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26" name="Shape 26"/>
        <p:cNvGrpSpPr/>
        <p:nvPr/>
      </p:nvGrpSpPr>
      <p:grpSpPr>
        <a:xfrm>
          <a:off x="0" y="0"/>
          <a:ext cx="0" cy="0"/>
          <a:chOff x="0" y="0"/>
          <a:chExt cx="0" cy="0"/>
        </a:xfrm>
      </p:grpSpPr>
      <p:sp>
        <p:nvSpPr>
          <p:cNvPr id="27" name="Google Shape;27;p4"/>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4"/>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4"/>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4"/>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4"/>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5" name="Shape 35"/>
        <p:cNvGrpSpPr/>
        <p:nvPr/>
      </p:nvGrpSpPr>
      <p:grpSpPr>
        <a:xfrm>
          <a:off x="0" y="0"/>
          <a:ext cx="0" cy="0"/>
          <a:chOff x="0" y="0"/>
          <a:chExt cx="0" cy="0"/>
        </a:xfrm>
      </p:grpSpPr>
      <p:sp>
        <p:nvSpPr>
          <p:cNvPr id="36" name="Google Shape;36;p5"/>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preencoded.png" id="37" name="Google Shape;37;p5"/>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38" name="Google Shape;38;p5"/>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39" name="Google Shape;39;p5"/>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40" name="Google Shape;40;p5"/>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41" name="Google Shape;41;p5"/>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42" name="Google Shape;42;p5"/>
          <p:cNvSpPr txBox="1"/>
          <p:nvPr>
            <p:ph idx="1" type="body"/>
          </p:nvPr>
        </p:nvSpPr>
        <p:spPr>
          <a:xfrm>
            <a:off x="397764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47" name="Shape 47"/>
        <p:cNvGrpSpPr/>
        <p:nvPr/>
      </p:nvGrpSpPr>
      <p:grpSpPr>
        <a:xfrm>
          <a:off x="0" y="0"/>
          <a:ext cx="0" cy="0"/>
          <a:chOff x="0" y="0"/>
          <a:chExt cx="0" cy="0"/>
        </a:xfrm>
      </p:grpSpPr>
      <p:sp>
        <p:nvSpPr>
          <p:cNvPr id="48" name="Google Shape;48;p6"/>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9" name="Google Shape;49;p6"/>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53" name="Shape 53"/>
        <p:cNvGrpSpPr/>
        <p:nvPr/>
      </p:nvGrpSpPr>
      <p:grpSpPr>
        <a:xfrm>
          <a:off x="0" y="0"/>
          <a:ext cx="0" cy="0"/>
          <a:chOff x="0" y="0"/>
          <a:chExt cx="0" cy="0"/>
        </a:xfrm>
      </p:grpSpPr>
      <p:sp>
        <p:nvSpPr>
          <p:cNvPr id="54" name="Google Shape;54;p7"/>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5" name="Google Shape;55;p7"/>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9" name="Shape 59"/>
        <p:cNvGrpSpPr/>
        <p:nvPr/>
      </p:nvGrpSpPr>
      <p:grpSpPr>
        <a:xfrm>
          <a:off x="0" y="0"/>
          <a:ext cx="0" cy="0"/>
          <a:chOff x="0" y="0"/>
          <a:chExt cx="0" cy="0"/>
        </a:xfrm>
      </p:grpSpPr>
      <p:sp>
        <p:nvSpPr>
          <p:cNvPr id="60" name="Google Shape;60;p8"/>
          <p:cNvSpPr txBox="1"/>
          <p:nvPr>
            <p:ph type="title"/>
          </p:nvPr>
        </p:nvSpPr>
        <p:spPr>
          <a:xfrm>
            <a:off x="4389120" y="2395728"/>
            <a:ext cx="7013448" cy="16276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txBox="1"/>
          <p:nvPr>
            <p:ph idx="2" type="body"/>
          </p:nvPr>
        </p:nvSpPr>
        <p:spPr>
          <a:xfrm>
            <a:off x="4389120" y="4308475"/>
            <a:ext cx="3932238" cy="5889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64" name="Google Shape;64;p8"/>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5" name="Google Shape;65;p8"/>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66" name="Google Shape;66;p8"/>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7" name="Google Shape;67;p8"/>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8" name="Google Shape;68;p8"/>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9" name="Google Shape;69;p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70" name="Shape 70"/>
        <p:cNvGrpSpPr/>
        <p:nvPr/>
      </p:nvGrpSpPr>
      <p:grpSpPr>
        <a:xfrm>
          <a:off x="0" y="0"/>
          <a:ext cx="0" cy="0"/>
          <a:chOff x="0" y="0"/>
          <a:chExt cx="0" cy="0"/>
        </a:xfrm>
      </p:grpSpPr>
      <p:sp>
        <p:nvSpPr>
          <p:cNvPr id="71" name="Google Shape;71;p9"/>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72" name="Google Shape;72;p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9"/>
          <p:cNvSpPr/>
          <p:nvPr>
            <p:ph idx="2" type="pic"/>
          </p:nvPr>
        </p:nvSpPr>
        <p:spPr>
          <a:xfrm>
            <a:off x="758905" y="2392023"/>
            <a:ext cx="2596896" cy="2596896"/>
          </a:xfrm>
          <a:prstGeom prst="rect">
            <a:avLst/>
          </a:prstGeom>
          <a:solidFill>
            <a:srgbClr val="E3E5BC"/>
          </a:solidFill>
          <a:ln>
            <a:noFill/>
          </a:ln>
        </p:spPr>
      </p:sp>
      <p:sp>
        <p:nvSpPr>
          <p:cNvPr id="76" name="Google Shape;76;p9"/>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9"/>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9"/>
          <p:cNvSpPr/>
          <p:nvPr>
            <p:ph idx="4" type="pic"/>
          </p:nvPr>
        </p:nvSpPr>
        <p:spPr>
          <a:xfrm>
            <a:off x="3517361" y="2392619"/>
            <a:ext cx="2596896" cy="2596896"/>
          </a:xfrm>
          <a:prstGeom prst="rect">
            <a:avLst/>
          </a:prstGeom>
          <a:solidFill>
            <a:srgbClr val="E3E5BC"/>
          </a:solidFill>
          <a:ln>
            <a:noFill/>
          </a:ln>
        </p:spPr>
      </p:sp>
      <p:sp>
        <p:nvSpPr>
          <p:cNvPr id="79" name="Google Shape;79;p9"/>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9"/>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
          <p:cNvSpPr/>
          <p:nvPr>
            <p:ph idx="7" type="pic"/>
          </p:nvPr>
        </p:nvSpPr>
        <p:spPr>
          <a:xfrm>
            <a:off x="6275817" y="2393215"/>
            <a:ext cx="2596896" cy="2596896"/>
          </a:xfrm>
          <a:prstGeom prst="rect">
            <a:avLst/>
          </a:prstGeom>
          <a:solidFill>
            <a:srgbClr val="E3E5BC"/>
          </a:solidFill>
          <a:ln>
            <a:noFill/>
          </a:ln>
        </p:spPr>
      </p:sp>
      <p:sp>
        <p:nvSpPr>
          <p:cNvPr id="82" name="Google Shape;82;p9"/>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p:nvPr>
            <p:ph idx="13" type="pic"/>
          </p:nvPr>
        </p:nvSpPr>
        <p:spPr>
          <a:xfrm>
            <a:off x="9034272" y="2393215"/>
            <a:ext cx="2596896" cy="2596896"/>
          </a:xfrm>
          <a:prstGeom prst="rect">
            <a:avLst/>
          </a:prstGeom>
          <a:solidFill>
            <a:srgbClr val="E3E5BC"/>
          </a:solidFill>
          <a:ln>
            <a:noFill/>
          </a:ln>
        </p:spPr>
      </p:sp>
      <p:sp>
        <p:nvSpPr>
          <p:cNvPr id="85" name="Google Shape;85;p9"/>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9"/>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87" name="Shape 87"/>
        <p:cNvGrpSpPr/>
        <p:nvPr/>
      </p:nvGrpSpPr>
      <p:grpSpPr>
        <a:xfrm>
          <a:off x="0" y="0"/>
          <a:ext cx="0" cy="0"/>
          <a:chOff x="0" y="0"/>
          <a:chExt cx="0" cy="0"/>
        </a:xfrm>
      </p:grpSpPr>
      <p:sp>
        <p:nvSpPr>
          <p:cNvPr id="88" name="Google Shape;88;p10"/>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89" name="Google Shape;89;p10"/>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90" name="Google Shape;90;p10"/>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91" name="Google Shape;91;p10"/>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0"/>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723892" y="0"/>
            <a:ext cx="10671000" cy="76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4400"/>
              <a:buFont typeface="Montserrat"/>
              <a:buNone/>
            </a:pPr>
            <a:r>
              <a:rPr b="1" lang="en-US" sz="3000" cap="none">
                <a:solidFill>
                  <a:schemeClr val="accent6"/>
                </a:solidFill>
                <a:latin typeface="Montserrat"/>
                <a:ea typeface="Montserrat"/>
                <a:cs typeface="Montserrat"/>
                <a:sym typeface="Montserrat"/>
              </a:rPr>
              <a:t>CÁC HOẠT ĐỘNG</a:t>
            </a:r>
            <a:endParaRPr sz="3000"/>
          </a:p>
        </p:txBody>
      </p:sp>
      <p:sp>
        <p:nvSpPr>
          <p:cNvPr id="237" name="Google Shape;237;p22"/>
          <p:cNvSpPr txBox="1"/>
          <p:nvPr>
            <p:ph idx="11" type="ftr"/>
          </p:nvPr>
        </p:nvSpPr>
        <p:spPr>
          <a:xfrm>
            <a:off x="52394" y="183001"/>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Montserrat"/>
                <a:ea typeface="Montserrat"/>
                <a:cs typeface="Montserrat"/>
                <a:sym typeface="Montserrat"/>
              </a:rPr>
              <a:t>ĐÁNH GIÁ TẬP TRUNG</a:t>
            </a:r>
            <a:endParaRPr/>
          </a:p>
        </p:txBody>
      </p:sp>
      <p:graphicFrame>
        <p:nvGraphicFramePr>
          <p:cNvPr id="238" name="Google Shape;238;p22"/>
          <p:cNvGraphicFramePr/>
          <p:nvPr/>
        </p:nvGraphicFramePr>
        <p:xfrm>
          <a:off x="15775" y="878196"/>
          <a:ext cx="3000000" cy="3000000"/>
        </p:xfrm>
        <a:graphic>
          <a:graphicData uri="http://schemas.openxmlformats.org/drawingml/2006/table">
            <a:tbl>
              <a:tblPr>
                <a:noFill/>
                <a:tableStyleId>{04001E1B-7368-49E3-9609-BB5F92DA9A2C}</a:tableStyleId>
              </a:tblPr>
              <a:tblGrid>
                <a:gridCol w="3965800"/>
                <a:gridCol w="1444325"/>
                <a:gridCol w="927450"/>
                <a:gridCol w="1644650"/>
                <a:gridCol w="4105000"/>
              </a:tblGrid>
              <a:tr h="100000">
                <a:tc>
                  <a:txBody>
                    <a:bodyPr/>
                    <a:lstStyle/>
                    <a:p>
                      <a:pPr indent="0" lvl="0" marL="0" marR="0" rtl="0" algn="ctr">
                        <a:spcBef>
                          <a:spcPts val="0"/>
                        </a:spcBef>
                        <a:spcAft>
                          <a:spcPts val="0"/>
                        </a:spcAft>
                        <a:buNone/>
                      </a:pPr>
                      <a:r>
                        <a:rPr b="1" lang="en-US" sz="1200">
                          <a:solidFill>
                            <a:schemeClr val="lt1"/>
                          </a:solidFill>
                          <a:latin typeface="Montserrat"/>
                          <a:ea typeface="Montserrat"/>
                          <a:cs typeface="Montserrat"/>
                          <a:sym typeface="Montserrat"/>
                        </a:rPr>
                        <a:t>Hoạt động</a:t>
                      </a:r>
                      <a:endParaRPr b="1" sz="1200">
                        <a:solidFill>
                          <a:schemeClr val="lt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F2C8F"/>
                    </a:solidFill>
                  </a:tcPr>
                </a:tc>
                <a:tc>
                  <a:txBody>
                    <a:bodyPr/>
                    <a:lstStyle/>
                    <a:p>
                      <a:pPr indent="0" lvl="0" marL="0" marR="0" rtl="0" algn="ctr">
                        <a:spcBef>
                          <a:spcPts val="0"/>
                        </a:spcBef>
                        <a:spcAft>
                          <a:spcPts val="0"/>
                        </a:spcAft>
                        <a:buNone/>
                      </a:pPr>
                      <a:r>
                        <a:rPr b="1" lang="en-US" sz="1200">
                          <a:solidFill>
                            <a:schemeClr val="lt1"/>
                          </a:solidFill>
                          <a:latin typeface="Montserrat"/>
                          <a:ea typeface="Montserrat"/>
                          <a:cs typeface="Montserrat"/>
                          <a:sym typeface="Montserrat"/>
                        </a:rPr>
                        <a:t>Thời gian</a:t>
                      </a:r>
                      <a:endParaRPr b="1" sz="1200">
                        <a:solidFill>
                          <a:schemeClr val="lt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F2C8F"/>
                    </a:solidFill>
                  </a:tcPr>
                </a:tc>
                <a:tc>
                  <a:txBody>
                    <a:bodyPr/>
                    <a:lstStyle/>
                    <a:p>
                      <a:pPr indent="0" lvl="0" marL="0" marR="0" rtl="0" algn="ctr">
                        <a:spcBef>
                          <a:spcPts val="0"/>
                        </a:spcBef>
                        <a:spcAft>
                          <a:spcPts val="0"/>
                        </a:spcAft>
                        <a:buNone/>
                      </a:pPr>
                      <a:r>
                        <a:rPr b="1" lang="en-US" sz="1200">
                          <a:solidFill>
                            <a:schemeClr val="lt1"/>
                          </a:solidFill>
                          <a:latin typeface="Montserrat"/>
                          <a:ea typeface="Montserrat"/>
                          <a:cs typeface="Montserrat"/>
                          <a:sym typeface="Montserrat"/>
                        </a:rPr>
                        <a:t>Thời gian</a:t>
                      </a:r>
                      <a:endParaRPr b="1" sz="1200">
                        <a:solidFill>
                          <a:schemeClr val="lt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F2C8F"/>
                    </a:solidFill>
                  </a:tcPr>
                </a:tc>
                <a:tc>
                  <a:txBody>
                    <a:bodyPr/>
                    <a:lstStyle/>
                    <a:p>
                      <a:pPr indent="0" lvl="0" marL="0" marR="0" rtl="0" algn="ctr">
                        <a:spcBef>
                          <a:spcPts val="0"/>
                        </a:spcBef>
                        <a:spcAft>
                          <a:spcPts val="0"/>
                        </a:spcAft>
                        <a:buNone/>
                      </a:pPr>
                      <a:r>
                        <a:rPr b="1" lang="en-US" sz="1200">
                          <a:solidFill>
                            <a:schemeClr val="lt1"/>
                          </a:solidFill>
                          <a:latin typeface="Montserrat"/>
                          <a:ea typeface="Montserrat"/>
                          <a:cs typeface="Montserrat"/>
                          <a:sym typeface="Montserrat"/>
                        </a:rPr>
                        <a:t>Địa điểm</a:t>
                      </a:r>
                      <a:endParaRPr b="1" sz="1200">
                        <a:solidFill>
                          <a:schemeClr val="lt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F2C8F"/>
                    </a:solidFill>
                  </a:tcPr>
                </a:tc>
                <a:tc>
                  <a:txBody>
                    <a:bodyPr/>
                    <a:lstStyle/>
                    <a:p>
                      <a:pPr indent="0" lvl="0" marL="0" marR="0" rtl="0" algn="ctr">
                        <a:spcBef>
                          <a:spcPts val="0"/>
                        </a:spcBef>
                        <a:spcAft>
                          <a:spcPts val="0"/>
                        </a:spcAft>
                        <a:buNone/>
                      </a:pPr>
                      <a:r>
                        <a:rPr b="1" lang="en-US" sz="1200">
                          <a:solidFill>
                            <a:schemeClr val="lt1"/>
                          </a:solidFill>
                          <a:latin typeface="Montserrat"/>
                          <a:ea typeface="Montserrat"/>
                          <a:cs typeface="Montserrat"/>
                          <a:sym typeface="Montserrat"/>
                        </a:rPr>
                        <a:t>Chi tiết</a:t>
                      </a:r>
                      <a:endParaRPr b="1" sz="1200">
                        <a:solidFill>
                          <a:schemeClr val="lt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1F2C8F"/>
                    </a:solidFill>
                  </a:tcPr>
                </a:tc>
              </a:tr>
              <a:tr h="484775">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Mở đầu</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13:00-13:10</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10’</a:t>
                      </a:r>
                      <a:endParaRPr sz="1200">
                        <a:solidFill>
                          <a:schemeClr val="dk1"/>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Phòng Thiên Phước</a:t>
                      </a:r>
                      <a:endParaRPr sz="1200">
                        <a:solidFill>
                          <a:schemeClr val="dk1"/>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Montserrat"/>
                          <a:ea typeface="Montserrat"/>
                          <a:cs typeface="Montserrat"/>
                          <a:sym typeface="Montserrat"/>
                        </a:rPr>
                        <a:t>Thu và Ban Đánh giá</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4775">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Phỏng vấn Nhóm 1 </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US" sz="1200">
                          <a:solidFill>
                            <a:schemeClr val="dk1"/>
                          </a:solidFill>
                          <a:latin typeface="Montserrat"/>
                          <a:ea typeface="Montserrat"/>
                          <a:cs typeface="Montserrat"/>
                          <a:sym typeface="Montserrat"/>
                        </a:rPr>
                        <a:t>13:10 - 14:40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a:txBody>
                    <a:bodyPr/>
                    <a:lstStyle/>
                    <a:p>
                      <a:pPr indent="0" lvl="0" marL="0" rtl="0" algn="ctr">
                        <a:spcBef>
                          <a:spcPts val="0"/>
                        </a:spcBef>
                        <a:spcAft>
                          <a:spcPts val="0"/>
                        </a:spcAft>
                        <a:buNone/>
                      </a:pPr>
                      <a:r>
                        <a:rPr lang="en-US" sz="1200">
                          <a:solidFill>
                            <a:schemeClr val="dk1"/>
                          </a:solidFill>
                          <a:latin typeface="Montserrat"/>
                          <a:ea typeface="Montserrat"/>
                          <a:cs typeface="Montserrat"/>
                          <a:sym typeface="Montserrat"/>
                        </a:rPr>
                        <a:t>90’</a:t>
                      </a:r>
                      <a:endParaRPr sz="1200">
                        <a:solidFill>
                          <a:schemeClr val="dk1"/>
                        </a:solidFill>
                        <a:latin typeface="Montserrat"/>
                        <a:ea typeface="Montserrat"/>
                        <a:cs typeface="Montserrat"/>
                        <a:sym typeface="Montserrat"/>
                      </a:endParaRPr>
                    </a:p>
                    <a:p>
                      <a:pPr indent="0" lvl="0" marL="0" rtl="0" algn="ctr">
                        <a:spcBef>
                          <a:spcPts val="0"/>
                        </a:spcBef>
                        <a:spcAft>
                          <a:spcPts val="0"/>
                        </a:spcAft>
                        <a:buNone/>
                      </a:pPr>
                      <a:r>
                        <a:rPr lang="en-US" sz="1200">
                          <a:solidFill>
                            <a:schemeClr val="dk1"/>
                          </a:solidFill>
                          <a:latin typeface="Montserrat"/>
                          <a:ea typeface="Montserrat"/>
                          <a:cs typeface="Montserrat"/>
                          <a:sym typeface="Montserrat"/>
                        </a:rPr>
                        <a:t>(30’/bạn)</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Phòng War Room</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a:latin typeface="Montserrat"/>
                          <a:ea typeface="Montserrat"/>
                          <a:cs typeface="Montserrat"/>
                          <a:sym typeface="Montserrat"/>
                        </a:rPr>
                        <a:t>Hoài + Thu + Ngọc </a:t>
                      </a:r>
                      <a:r>
                        <a:rPr lang="en-US" sz="1200">
                          <a:latin typeface="Montserrat"/>
                          <a:ea typeface="Montserrat"/>
                          <a:cs typeface="Montserrat"/>
                          <a:sym typeface="Montserrat"/>
                        </a:rPr>
                        <a:t>(Tuấn Anh, Tuấn)</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15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Phỏng vấn Nhóm 2</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vMerge="1"/>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Phòng Thiên Phước</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Montserrat"/>
                        <a:buNone/>
                      </a:pPr>
                      <a:r>
                        <a:rPr b="1" lang="en-US" sz="1200">
                          <a:solidFill>
                            <a:schemeClr val="dk1"/>
                          </a:solidFill>
                          <a:latin typeface="Montserrat"/>
                          <a:ea typeface="Montserrat"/>
                          <a:cs typeface="Montserrat"/>
                          <a:sym typeface="Montserrat"/>
                        </a:rPr>
                        <a:t>Trinh + Hoàng + Hoài Anh </a:t>
                      </a:r>
                      <a:r>
                        <a:rPr lang="en-US" sz="1200">
                          <a:solidFill>
                            <a:schemeClr val="dk1"/>
                          </a:solidFill>
                          <a:latin typeface="Montserrat"/>
                          <a:ea typeface="Montserrat"/>
                          <a:cs typeface="Montserrat"/>
                          <a:sym typeface="Montserrat"/>
                        </a:rPr>
                        <a:t>(Đức Anh, Hoàng, Lâm)</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3325">
                <a:tc gridSpan="5">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BDM tự đánh giá hoạt động 1 trong quá trình chờ phỏng vấn</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r>
              <a:tr h="100000">
                <a:tc gridSpan="5">
                  <a:txBody>
                    <a:bodyPr/>
                    <a:lstStyle/>
                    <a:p>
                      <a:pPr indent="0" lvl="0" marL="0" rtl="0" algn="ctr">
                        <a:spcBef>
                          <a:spcPts val="0"/>
                        </a:spcBef>
                        <a:spcAft>
                          <a:spcPts val="0"/>
                        </a:spcAft>
                        <a:buNone/>
                      </a:pPr>
                      <a:r>
                        <a:rPr b="1" lang="en-US" sz="1200">
                          <a:solidFill>
                            <a:schemeClr val="dk1"/>
                          </a:solidFill>
                          <a:latin typeface="Montserrat"/>
                          <a:ea typeface="Montserrat"/>
                          <a:cs typeface="Montserrat"/>
                          <a:sym typeface="Montserrat"/>
                        </a:rPr>
                        <a:t>Giải lao 10’</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CE6F5"/>
                    </a:solidFill>
                  </a:tcPr>
                </a:tc>
                <a:tc hMerge="1"/>
                <a:tc hMerge="1"/>
                <a:tc hMerge="1"/>
                <a:tc hMerge="1"/>
              </a:tr>
              <a:tr h="202125">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Hướng dẫn hoạt động Đánh giá tập trung</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14:50 – 15:00</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10’</a:t>
                      </a:r>
                      <a:endParaRPr sz="1200">
                        <a:solidFill>
                          <a:schemeClr val="dk1"/>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0" rtl="0" algn="ctr">
                        <a:spcBef>
                          <a:spcPts val="0"/>
                        </a:spcBef>
                        <a:spcAft>
                          <a:spcPts val="0"/>
                        </a:spcAft>
                        <a:buNone/>
                      </a:pPr>
                      <a:r>
                        <a:rPr lang="en-US" sz="1200">
                          <a:solidFill>
                            <a:schemeClr val="dk1"/>
                          </a:solidFill>
                          <a:latin typeface="Montserrat"/>
                          <a:ea typeface="Montserrat"/>
                          <a:cs typeface="Montserrat"/>
                          <a:sym typeface="Montserrat"/>
                        </a:rPr>
                        <a:t>Phòng Thiên Phước</a:t>
                      </a:r>
                      <a:endParaRPr sz="1200">
                        <a:solidFill>
                          <a:schemeClr val="dk1"/>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Montserrat"/>
                          <a:ea typeface="Montserrat"/>
                          <a:cs typeface="Montserrat"/>
                          <a:sym typeface="Montserrat"/>
                        </a:rPr>
                        <a:t>Hướng dẫn BDM thực hiện hoạt động</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BDM chuẩn bị đọc case study</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Font typeface="Arial"/>
                        <a:buNone/>
                      </a:pPr>
                      <a:r>
                        <a:rPr lang="en-US" sz="1200">
                          <a:solidFill>
                            <a:schemeClr val="dk1"/>
                          </a:solidFill>
                          <a:latin typeface="Montserrat"/>
                          <a:ea typeface="Montserrat"/>
                          <a:cs typeface="Montserrat"/>
                          <a:sym typeface="Montserrat"/>
                        </a:rPr>
                        <a:t>15:00 - 15:10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Font typeface="Arial"/>
                        <a:buNone/>
                      </a:pPr>
                      <a:r>
                        <a:rPr lang="en-US" sz="1200">
                          <a:solidFill>
                            <a:schemeClr val="dk1"/>
                          </a:solidFill>
                          <a:latin typeface="Montserrat"/>
                          <a:ea typeface="Montserrat"/>
                          <a:cs typeface="Montserrat"/>
                          <a:sym typeface="Montserrat"/>
                        </a:rPr>
                        <a:t>10’</a:t>
                      </a:r>
                      <a:endParaRPr sz="1200">
                        <a:solidFill>
                          <a:schemeClr val="dk1"/>
                        </a:solidFill>
                        <a:latin typeface="Montserrat"/>
                        <a:ea typeface="Montserrat"/>
                        <a:cs typeface="Montserrat"/>
                        <a:sym typeface="Montserrat"/>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marR="0" rtl="0" algn="ctr">
                        <a:spcBef>
                          <a:spcPts val="0"/>
                        </a:spcBef>
                        <a:spcAft>
                          <a:spcPts val="0"/>
                        </a:spcAft>
                        <a:buNone/>
                      </a:pPr>
                      <a:r>
                        <a:rPr lang="en-US" sz="1200">
                          <a:latin typeface="Montserrat"/>
                          <a:ea typeface="Montserrat"/>
                          <a:cs typeface="Montserrat"/>
                          <a:sym typeface="Montserrat"/>
                        </a:rPr>
                        <a:t>BDM đọc bài tập và tự chuẩn bị</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75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BDM Thảo luận nhóm</a:t>
                      </a:r>
                      <a:endParaRPr b="1" sz="12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Assessor chỉ quan sát, tự ghi nhận xét đánh giá</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15:10 - 15:50</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40’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spcBef>
                          <a:spcPts val="0"/>
                        </a:spcBef>
                        <a:spcAft>
                          <a:spcPts val="0"/>
                        </a:spcAft>
                        <a:buNone/>
                      </a:pPr>
                      <a:r>
                        <a:rPr lang="en-US" sz="1200">
                          <a:latin typeface="Montserrat"/>
                          <a:ea typeface="Montserrat"/>
                          <a:cs typeface="Montserrat"/>
                          <a:sym typeface="Montserrat"/>
                        </a:rPr>
                        <a:t>Tất cả BDM thảo luận dựa trên nội dung case study được giao và làm bài thuyết trình chung</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75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BDM trình bày giải pháp cho case study đưa ra</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15:50 - 16:15</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25’</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spcBef>
                          <a:spcPts val="0"/>
                        </a:spcBef>
                        <a:spcAft>
                          <a:spcPts val="0"/>
                        </a:spcAft>
                        <a:buNone/>
                      </a:pPr>
                      <a:r>
                        <a:rPr lang="en-US" sz="1200">
                          <a:latin typeface="Montserrat"/>
                          <a:ea typeface="Montserrat"/>
                          <a:cs typeface="Montserrat"/>
                          <a:sym typeface="Montserrat"/>
                        </a:rPr>
                        <a:t>Nhóm trình bày giải pháp tới Hội đồng đánh giá và hỏi – đáp</a:t>
                      </a:r>
                      <a:endParaRPr sz="1800"/>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8725">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Assessor đặt câu hỏi trên phần trình bày của BDM</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16:15 - 16:35</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20’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c>
                  <a:txBody>
                    <a:bodyPr/>
                    <a:lstStyle/>
                    <a:p>
                      <a:pPr indent="0" lvl="0" marL="0" marR="0" rtl="0" algn="l">
                        <a:spcBef>
                          <a:spcPts val="0"/>
                        </a:spcBef>
                        <a:spcAft>
                          <a:spcPts val="0"/>
                        </a:spcAft>
                        <a:buNone/>
                      </a:pPr>
                      <a:r>
                        <a:rPr lang="en-US" sz="1200">
                          <a:latin typeface="Montserrat"/>
                          <a:ea typeface="Montserrat"/>
                          <a:cs typeface="Montserrat"/>
                          <a:sym typeface="Montserrat"/>
                        </a:rPr>
                        <a:t>BD</a:t>
                      </a:r>
                      <a:r>
                        <a:rPr lang="en-US" sz="1200">
                          <a:latin typeface="Montserrat"/>
                          <a:ea typeface="Montserrat"/>
                          <a:cs typeface="Montserrat"/>
                          <a:sym typeface="Montserrat"/>
                        </a:rPr>
                        <a:t>M trả lời câu hỏi từ Hội đồng đánh giá </a:t>
                      </a:r>
                      <a:endParaRPr sz="1800"/>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1125">
                <a:tc gridSpan="5">
                  <a:txBody>
                    <a:bodyPr/>
                    <a:lstStyle/>
                    <a:p>
                      <a:pPr indent="0" lvl="0" marL="0" marR="0" rtl="0" algn="ctr">
                        <a:lnSpc>
                          <a:spcPct val="100000"/>
                        </a:lnSpc>
                        <a:spcBef>
                          <a:spcPts val="0"/>
                        </a:spcBef>
                        <a:spcAft>
                          <a:spcPts val="0"/>
                        </a:spcAft>
                        <a:buClr>
                          <a:schemeClr val="dk1"/>
                        </a:buClr>
                        <a:buSzPts val="1200"/>
                        <a:buFont typeface="Montserrat"/>
                        <a:buNone/>
                      </a:pPr>
                      <a:r>
                        <a:rPr b="1" lang="en-US" sz="1200">
                          <a:solidFill>
                            <a:schemeClr val="dk1"/>
                          </a:solidFill>
                          <a:latin typeface="Montserrat"/>
                          <a:ea typeface="Montserrat"/>
                          <a:cs typeface="Montserrat"/>
                          <a:sym typeface="Montserrat"/>
                        </a:rPr>
                        <a:t>Giải lao 10’</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5DBE5"/>
                    </a:solidFill>
                  </a:tcPr>
                </a:tc>
                <a:tc hMerge="1"/>
                <a:tc hMerge="1"/>
                <a:tc hMerge="1"/>
                <a:tc hMerge="1"/>
              </a:tr>
              <a:tr h="37375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Kết thúc</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16:35 - 16:45</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Phòng Thiên Phước</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Montserrat"/>
                          <a:ea typeface="Montserrat"/>
                          <a:cs typeface="Montserrat"/>
                          <a:sym typeface="Montserrat"/>
                        </a:rPr>
                        <a:t>Tập trung toàn bộ BDM và người đánh giá- mời nhận xét và thông báo các bước tiếp theo</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750">
                <a:tc>
                  <a:txBody>
                    <a:bodyPr/>
                    <a:lstStyle/>
                    <a:p>
                      <a:pPr indent="0" lvl="0" marL="0" marR="0" rtl="0" algn="l">
                        <a:spcBef>
                          <a:spcPts val="0"/>
                        </a:spcBef>
                        <a:spcAft>
                          <a:spcPts val="0"/>
                        </a:spcAft>
                        <a:buNone/>
                      </a:pPr>
                      <a:r>
                        <a:rPr b="1" lang="en-US" sz="1200">
                          <a:solidFill>
                            <a:schemeClr val="dk1"/>
                          </a:solidFill>
                          <a:latin typeface="Montserrat"/>
                          <a:ea typeface="Montserrat"/>
                          <a:cs typeface="Montserrat"/>
                          <a:sym typeface="Montserrat"/>
                        </a:rPr>
                        <a:t>Tổng kết kết quả</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16:45 - 17:45</a:t>
                      </a:r>
                      <a:endParaRPr b="1"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latin typeface="Montserrat"/>
                          <a:ea typeface="Montserrat"/>
                          <a:cs typeface="Montserrat"/>
                          <a:sym typeface="Montserrat"/>
                        </a:rPr>
                        <a:t>60’</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200">
                          <a:solidFill>
                            <a:schemeClr val="dk1"/>
                          </a:solidFill>
                          <a:latin typeface="Montserrat"/>
                          <a:ea typeface="Montserrat"/>
                          <a:cs typeface="Montserrat"/>
                          <a:sym typeface="Montserrat"/>
                        </a:rPr>
                        <a:t>Phòng Thiên Phước</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Montserrat"/>
                          <a:ea typeface="Montserrat"/>
                          <a:cs typeface="Montserrat"/>
                          <a:sym typeface="Montserrat"/>
                        </a:rPr>
                        <a:t>Hội đồng đánh giá tổng kết, cân chỉnh và chốt kết quả đánh giá</a:t>
                      </a:r>
                      <a:endParaRPr sz="1200">
                        <a:solidFill>
                          <a:schemeClr val="dk1"/>
                        </a:solidFill>
                        <a:latin typeface="Montserrat"/>
                        <a:ea typeface="Montserrat"/>
                        <a:cs typeface="Montserrat"/>
                        <a:sym typeface="Montserrat"/>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2403751" y="97950"/>
            <a:ext cx="7384500" cy="76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6"/>
              </a:buClr>
              <a:buSzPts val="3000"/>
              <a:buFont typeface="Montserrat"/>
              <a:buNone/>
            </a:pPr>
            <a:r>
              <a:rPr b="1" lang="en-US" sz="3000" cap="none">
                <a:solidFill>
                  <a:schemeClr val="accent6"/>
                </a:solidFill>
                <a:latin typeface="Montserrat"/>
                <a:ea typeface="Montserrat"/>
                <a:cs typeface="Montserrat"/>
                <a:sym typeface="Montserrat"/>
              </a:rPr>
              <a:t>BÀI TẬP TÌNH HUỐNG- PHÁT TRIỂN</a:t>
            </a:r>
            <a:endParaRPr b="1" sz="3000" cap="none">
              <a:solidFill>
                <a:schemeClr val="accent6"/>
              </a:solidFill>
              <a:latin typeface="Montserrat"/>
              <a:ea typeface="Montserrat"/>
              <a:cs typeface="Montserrat"/>
              <a:sym typeface="Montserrat"/>
            </a:endParaRPr>
          </a:p>
        </p:txBody>
      </p:sp>
      <p:sp>
        <p:nvSpPr>
          <p:cNvPr id="244" name="Google Shape;244;p23"/>
          <p:cNvSpPr txBox="1"/>
          <p:nvPr/>
        </p:nvSpPr>
        <p:spPr>
          <a:xfrm>
            <a:off x="0" y="732300"/>
            <a:ext cx="12192000" cy="5017800"/>
          </a:xfrm>
          <a:prstGeom prst="rect">
            <a:avLst/>
          </a:prstGeom>
          <a:noFill/>
          <a:ln>
            <a:noFill/>
          </a:ln>
        </p:spPr>
        <p:txBody>
          <a:bodyPr anchorCtr="0" anchor="t" bIns="45700" lIns="91425" spcFirstLastPara="1" rIns="91425" wrap="square" tIns="45700">
            <a:spAutoFit/>
          </a:bodyPr>
          <a:lstStyle/>
          <a:p>
            <a:pPr indent="0" lvl="0" marL="0" marR="0" rtl="0" algn="just">
              <a:lnSpc>
                <a:spcPct val="146153"/>
              </a:lnSpc>
              <a:spcBef>
                <a:spcPts val="0"/>
              </a:spcBef>
              <a:spcAft>
                <a:spcPts val="0"/>
              </a:spcAft>
              <a:buNone/>
            </a:pPr>
            <a:r>
              <a:rPr b="1" lang="en-US" sz="1300">
                <a:solidFill>
                  <a:schemeClr val="dk1"/>
                </a:solidFill>
                <a:latin typeface="Montserrat"/>
                <a:ea typeface="Montserrat"/>
                <a:cs typeface="Montserrat"/>
                <a:sym typeface="Montserrat"/>
              </a:rPr>
              <a:t>Để thực hiện mục tiêu chiến lược, tăng lợi thế cạnh tranh và phát triển các giải pháp đáp ứng nhu cầu của khách hàng.</a:t>
            </a:r>
            <a:endParaRPr/>
          </a:p>
          <a:p>
            <a:pPr indent="0" lvl="0" marL="0" marR="0" rtl="0" algn="just">
              <a:lnSpc>
                <a:spcPct val="146153"/>
              </a:lnSpc>
              <a:spcBef>
                <a:spcPts val="0"/>
              </a:spcBef>
              <a:spcAft>
                <a:spcPts val="0"/>
              </a:spcAft>
              <a:buNone/>
            </a:pPr>
            <a:r>
              <a:rPr lang="en-US" sz="1300">
                <a:solidFill>
                  <a:schemeClr val="dk1"/>
                </a:solidFill>
                <a:latin typeface="Montserrat"/>
                <a:ea typeface="Montserrat"/>
                <a:cs typeface="Montserrat"/>
                <a:sym typeface="Montserrat"/>
              </a:rPr>
              <a:t>Bạn được đề cử tham gia vào nhóm dự án của</a:t>
            </a:r>
            <a:r>
              <a:rPr lang="en-US" sz="1300">
                <a:solidFill>
                  <a:schemeClr val="dk1"/>
                </a:solidFill>
                <a:latin typeface="Montserrat"/>
                <a:ea typeface="Montserrat"/>
                <a:cs typeface="Montserrat"/>
                <a:sym typeface="Montserrat"/>
              </a:rPr>
              <a:t> vù</a:t>
            </a:r>
            <a:r>
              <a:rPr lang="en-US" sz="1300">
                <a:solidFill>
                  <a:schemeClr val="dk1"/>
                </a:solidFill>
                <a:latin typeface="Montserrat"/>
                <a:ea typeface="Montserrat"/>
                <a:cs typeface="Montserrat"/>
                <a:sym typeface="Montserrat"/>
              </a:rPr>
              <a:t>ng X, nhóm Dự án cần thảo luận, phân tích  và </a:t>
            </a:r>
            <a:r>
              <a:rPr b="1" lang="en-US" sz="1300">
                <a:solidFill>
                  <a:schemeClr val="dk1"/>
                </a:solidFill>
                <a:latin typeface="Montserrat"/>
                <a:ea typeface="Montserrat"/>
                <a:cs typeface="Montserrat"/>
                <a:sym typeface="Montserrat"/>
              </a:rPr>
              <a:t>c</a:t>
            </a:r>
            <a:r>
              <a:rPr b="1" lang="en-US" sz="1300">
                <a:solidFill>
                  <a:schemeClr val="dk1"/>
                </a:solidFill>
                <a:latin typeface="Montserrat"/>
                <a:ea typeface="Montserrat"/>
                <a:cs typeface="Montserrat"/>
                <a:sym typeface="Montserrat"/>
              </a:rPr>
              <a:t>huẩn bị Bảng kế hoạch</a:t>
            </a:r>
            <a:r>
              <a:rPr lang="en-US" sz="1300">
                <a:solidFill>
                  <a:schemeClr val="dk1"/>
                </a:solidFill>
                <a:latin typeface="Montserrat"/>
                <a:ea typeface="Montserrat"/>
                <a:cs typeface="Montserrat"/>
                <a:sym typeface="Montserrat"/>
              </a:rPr>
              <a:t> bao gồm các nội dung:</a:t>
            </a:r>
            <a:endParaRPr/>
          </a:p>
          <a:p>
            <a:pPr indent="-342900" lvl="0" marL="342900" marR="0" rtl="0" algn="l">
              <a:spcBef>
                <a:spcPts val="0"/>
              </a:spcBef>
              <a:spcAft>
                <a:spcPts val="0"/>
              </a:spcAft>
              <a:buClr>
                <a:schemeClr val="dk1"/>
              </a:buClr>
              <a:buSzPts val="1300"/>
              <a:buFont typeface="Montserrat"/>
              <a:buAutoNum type="arabicPeriod"/>
            </a:pPr>
            <a:r>
              <a:rPr i="1" lang="en-US" sz="1300">
                <a:solidFill>
                  <a:schemeClr val="dk1"/>
                </a:solidFill>
                <a:latin typeface="Montserrat"/>
                <a:ea typeface="Montserrat"/>
                <a:cs typeface="Montserrat"/>
                <a:sym typeface="Montserrat"/>
              </a:rPr>
              <a:t>Phân tích tình hình hiện tại </a:t>
            </a:r>
            <a:r>
              <a:rPr b="1" i="1" lang="en-US" sz="1300">
                <a:solidFill>
                  <a:schemeClr val="dk1"/>
                </a:solidFill>
                <a:latin typeface="Montserrat"/>
                <a:ea typeface="Montserrat"/>
                <a:cs typeface="Montserrat"/>
                <a:sym typeface="Montserrat"/>
              </a:rPr>
              <a:t>của Vùng và đưa ra giải pháp nhằm tăng thị phần đến 20%, doanh thu đạt 10 tỷ trong Quý 3/2023</a:t>
            </a:r>
            <a:endParaRPr i="1" sz="1300">
              <a:solidFill>
                <a:schemeClr val="dk1"/>
              </a:solidFill>
              <a:latin typeface="Montserrat"/>
              <a:ea typeface="Montserrat"/>
              <a:cs typeface="Montserrat"/>
              <a:sym typeface="Montserrat"/>
            </a:endParaRPr>
          </a:p>
          <a:p>
            <a:pPr indent="-342900" lvl="0" marL="342900" marR="0" rtl="0" algn="l">
              <a:spcBef>
                <a:spcPts val="0"/>
              </a:spcBef>
              <a:spcAft>
                <a:spcPts val="0"/>
              </a:spcAft>
              <a:buClr>
                <a:schemeClr val="dk1"/>
              </a:buClr>
              <a:buSzPts val="1300"/>
              <a:buFont typeface="Montserrat"/>
              <a:buAutoNum type="arabicPeriod"/>
            </a:pPr>
            <a:r>
              <a:rPr b="1" i="1" lang="en-US" sz="1300">
                <a:solidFill>
                  <a:schemeClr val="dk1"/>
                </a:solidFill>
                <a:latin typeface="Montserrat"/>
                <a:ea typeface="Montserrat"/>
                <a:cs typeface="Montserrat"/>
                <a:sym typeface="Montserrat"/>
              </a:rPr>
              <a:t>T</a:t>
            </a:r>
            <a:r>
              <a:rPr b="1" i="1" lang="en-US" sz="1300">
                <a:solidFill>
                  <a:schemeClr val="dk1"/>
                </a:solidFill>
                <a:latin typeface="Montserrat"/>
                <a:ea typeface="Montserrat"/>
                <a:cs typeface="Montserrat"/>
                <a:sym typeface="Montserrat"/>
              </a:rPr>
              <a:t>hiết kế các gói dịch vụ đáp ứng</a:t>
            </a:r>
            <a:r>
              <a:rPr i="1" lang="en-US" sz="1300">
                <a:solidFill>
                  <a:schemeClr val="dk1"/>
                </a:solidFill>
                <a:latin typeface="Montserrat"/>
                <a:ea typeface="Montserrat"/>
                <a:cs typeface="Montserrat"/>
                <a:sym typeface="Montserrat"/>
              </a:rPr>
              <a:t> nhu cầu KH, tăng lợi thế cạnh tranh, giữ chân Khách hàng cũ và </a:t>
            </a:r>
            <a:r>
              <a:rPr b="1" i="1" lang="en-US" sz="1300">
                <a:solidFill>
                  <a:schemeClr val="dk1"/>
                </a:solidFill>
                <a:latin typeface="Montserrat"/>
                <a:ea typeface="Montserrat"/>
                <a:cs typeface="Montserrat"/>
                <a:sym typeface="Montserrat"/>
              </a:rPr>
              <a:t>phát triển lĩnh vực Hàng Cồng kềnh </a:t>
            </a:r>
            <a:r>
              <a:rPr i="1" lang="en-US" sz="1300">
                <a:solidFill>
                  <a:schemeClr val="dk1"/>
                </a:solidFill>
                <a:latin typeface="Montserrat"/>
                <a:ea typeface="Montserrat"/>
                <a:cs typeface="Montserrat"/>
                <a:sym typeface="Montserrat"/>
              </a:rPr>
              <a:t>với</a:t>
            </a:r>
            <a:r>
              <a:rPr b="1" i="1" lang="en-US" sz="1300">
                <a:solidFill>
                  <a:schemeClr val="dk1"/>
                </a:solidFill>
                <a:latin typeface="Montserrat"/>
                <a:ea typeface="Montserrat"/>
                <a:cs typeface="Montserrat"/>
                <a:sym typeface="Montserrat"/>
              </a:rPr>
              <a:t> </a:t>
            </a:r>
            <a:r>
              <a:rPr i="1" lang="en-US" sz="1300">
                <a:solidFill>
                  <a:schemeClr val="dk1"/>
                </a:solidFill>
                <a:latin typeface="Montserrat"/>
                <a:ea typeface="Montserrat"/>
                <a:cs typeface="Montserrat"/>
                <a:sym typeface="Montserrat"/>
              </a:rPr>
              <a:t>các giải pháp về vận chuyển &amp; kho bãi, xử lý hàng hóa để tối ưu hóa leadtime, lợi nhuận và dịch vụ phục vụ khách hàng.</a:t>
            </a:r>
            <a:r>
              <a:rPr lang="en-US"/>
              <a:t> </a:t>
            </a:r>
            <a:r>
              <a:rPr i="1" lang="en-US" sz="1300">
                <a:solidFill>
                  <a:schemeClr val="dk1"/>
                </a:solidFill>
                <a:latin typeface="Montserrat"/>
                <a:ea typeface="Montserrat"/>
                <a:cs typeface="Montserrat"/>
                <a:sym typeface="Montserrat"/>
              </a:rPr>
              <a:t>Ngoài ra vùng X cần đưa ra kế hoạch kinh doanh đ</a:t>
            </a:r>
            <a:r>
              <a:rPr i="1" lang="en-US" sz="1300">
                <a:solidFill>
                  <a:schemeClr val="dk1"/>
                </a:solidFill>
                <a:latin typeface="Montserrat"/>
                <a:ea typeface="Montserrat"/>
                <a:cs typeface="Montserrat"/>
                <a:sym typeface="Montserrat"/>
              </a:rPr>
              <a:t>áp ứng xu hướng phát triển chung của ngành E-commerce, </a:t>
            </a:r>
            <a:r>
              <a:rPr b="1" i="1" lang="en-US" sz="1300">
                <a:solidFill>
                  <a:schemeClr val="dk1"/>
                </a:solidFill>
                <a:latin typeface="Montserrat"/>
                <a:ea typeface="Montserrat"/>
                <a:cs typeface="Montserrat"/>
                <a:sym typeface="Montserrat"/>
              </a:rPr>
              <a:t>Livestream</a:t>
            </a:r>
            <a:r>
              <a:rPr i="1" lang="en-US" sz="1300">
                <a:solidFill>
                  <a:schemeClr val="dk1"/>
                </a:solidFill>
                <a:latin typeface="Montserrat"/>
                <a:ea typeface="Montserrat"/>
                <a:cs typeface="Montserrat"/>
                <a:sym typeface="Montserrat"/>
              </a:rPr>
              <a:t> để giúp Vùng X tăng khả năng thu hút Khách hàng sử dụng dịch vụ.</a:t>
            </a:r>
            <a:endParaRPr i="1" sz="1300">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i="1" sz="1300">
              <a:solidFill>
                <a:schemeClr val="dk1"/>
              </a:solidFill>
              <a:latin typeface="Montserrat"/>
              <a:ea typeface="Montserrat"/>
              <a:cs typeface="Montserrat"/>
              <a:sym typeface="Montserrat"/>
            </a:endParaRPr>
          </a:p>
          <a:p>
            <a:pPr indent="0" lvl="0" marL="0" marR="0" rtl="0" algn="just">
              <a:lnSpc>
                <a:spcPct val="146153"/>
              </a:lnSpc>
              <a:spcBef>
                <a:spcPts val="0"/>
              </a:spcBef>
              <a:spcAft>
                <a:spcPts val="0"/>
              </a:spcAft>
              <a:buNone/>
            </a:pPr>
            <a:r>
              <a:rPr b="1" lang="en-US" sz="1300">
                <a:solidFill>
                  <a:schemeClr val="dk1"/>
                </a:solidFill>
                <a:latin typeface="Montserrat"/>
                <a:ea typeface="Montserrat"/>
                <a:cs typeface="Montserrat"/>
                <a:sym typeface="Montserrat"/>
              </a:rPr>
              <a:t>Đặc thù Vùng X</a:t>
            </a:r>
            <a:endParaRPr/>
          </a:p>
          <a:p>
            <a:pPr indent="-285750" lvl="0" marL="285750" marR="0" rtl="0" algn="just">
              <a:lnSpc>
                <a:spcPct val="146153"/>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Khu vực đồng bằng, gồm 10 tỉnh, phạm vi địa lý 38,000 km2, trong đó bao gồm 2 tỉnh đặc thù biển đảo (có thể di chuyển bằng tàu, phà)</a:t>
            </a:r>
            <a:endParaRPr/>
          </a:p>
          <a:p>
            <a:pPr indent="-285750" lvl="0" marL="285750" marR="0" rtl="0" algn="just">
              <a:lnSpc>
                <a:spcPct val="146153"/>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Mặt hàng kinh doanh: 50% thời trang (quần áo, giày dép, mỹ phẩm), 20% đồ khô (mực, cá khô), 30% hàng cồng kềnh (buôn sỉ quần áo, cây cối…)</a:t>
            </a:r>
            <a:endParaRPr/>
          </a:p>
          <a:p>
            <a:pPr indent="-285750" lvl="0" marL="285750" marR="0" rtl="0" algn="just">
              <a:lnSpc>
                <a:spcPct val="146153"/>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Nhân viên bán hàng: Tháng 5/2023 đạt 324 CBSS (19.9% NVPTTT toàn vùng). Toàn bộ Nhân viên chưa quyết liệt trong phát triển kinh doanh, tìm kiếm khách hàng mới. Tại 2 tỉnh biển đảo tỉ lệ NV nghỉ việc tăng cao (tháng 50%) để sang làm việc cho đối thủ cạnh tranh do thu nhập thấp và không hài lòng với việc phân chia tuyến của AM, việc tuyển dụng tại 2 khu vực này rất khó.</a:t>
            </a:r>
            <a:endParaRPr sz="1300">
              <a:solidFill>
                <a:schemeClr val="dk1"/>
              </a:solidFill>
              <a:latin typeface="Montserrat"/>
              <a:ea typeface="Montserrat"/>
              <a:cs typeface="Montserrat"/>
              <a:sym typeface="Montserrat"/>
            </a:endParaRPr>
          </a:p>
          <a:p>
            <a:pPr indent="-285750" lvl="0" marL="285750" marR="0" rtl="0" algn="just">
              <a:lnSpc>
                <a:spcPct val="146153"/>
              </a:lnSpc>
              <a:spcBef>
                <a:spcPts val="0"/>
              </a:spcBef>
              <a:spcAft>
                <a:spcPts val="0"/>
              </a:spcAft>
              <a:buClr>
                <a:schemeClr val="dk1"/>
              </a:buClr>
              <a:buSzPts val="1300"/>
              <a:buFont typeface="Montserrat"/>
              <a:buChar char="-"/>
            </a:pPr>
            <a:r>
              <a:rPr lang="en-US" sz="1300">
                <a:solidFill>
                  <a:schemeClr val="dk1"/>
                </a:solidFill>
                <a:latin typeface="Montserrat"/>
                <a:ea typeface="Montserrat"/>
                <a:cs typeface="Montserrat"/>
                <a:sym typeface="Montserrat"/>
              </a:rPr>
              <a:t>T6/2023, CH thực hiện </a:t>
            </a:r>
            <a:r>
              <a:rPr lang="en-US" sz="1300">
                <a:solidFill>
                  <a:schemeClr val="dk1"/>
                </a:solidFill>
                <a:latin typeface="Montserrat"/>
                <a:ea typeface="Montserrat"/>
                <a:cs typeface="Montserrat"/>
                <a:sym typeface="Montserrat"/>
              </a:rPr>
              <a:t>Khảo sát Khách hàng đã rời bỏ của vùng thì 60</a:t>
            </a:r>
            <a:r>
              <a:rPr lang="en-US" sz="1300">
                <a:solidFill>
                  <a:schemeClr val="dk1"/>
                </a:solidFill>
                <a:latin typeface="Montserrat"/>
                <a:ea typeface="Montserrat"/>
                <a:cs typeface="Montserrat"/>
                <a:sym typeface="Montserrat"/>
              </a:rPr>
              <a:t>% </a:t>
            </a:r>
            <a:r>
              <a:rPr lang="en-US" sz="1300">
                <a:solidFill>
                  <a:schemeClr val="dk1"/>
                </a:solidFill>
                <a:latin typeface="Montserrat"/>
                <a:ea typeface="Montserrat"/>
                <a:cs typeface="Montserrat"/>
                <a:sym typeface="Montserrat"/>
              </a:rPr>
              <a:t>nguyên nhân</a:t>
            </a:r>
            <a:r>
              <a:rPr lang="en-US" sz="1300">
                <a:solidFill>
                  <a:schemeClr val="dk1"/>
                </a:solidFill>
                <a:latin typeface="Montserrat"/>
                <a:ea typeface="Montserrat"/>
                <a:cs typeface="Montserrat"/>
                <a:sym typeface="Montserrat"/>
              </a:rPr>
              <a:t> đến từ việc đối thủ có chính sách tốt hơn GHN, ví dụ: đền bù linh hoạt 100% với tất cả Khách hàng, chiết khấu trực tiếp trên từng đơn hàng, hỗ trợ Nhân viên đóng gói - công cụ dụng cụ, cấn COD…</a:t>
            </a:r>
            <a:endParaRPr b="1" sz="1300">
              <a:solidFill>
                <a:schemeClr val="dk1"/>
              </a:solidFill>
              <a:latin typeface="Montserrat"/>
              <a:ea typeface="Montserrat"/>
              <a:cs typeface="Montserrat"/>
              <a:sym typeface="Montserrat"/>
            </a:endParaRPr>
          </a:p>
          <a:p>
            <a:pPr indent="0" lvl="0" marL="0" marR="0" rtl="0" algn="l">
              <a:spcBef>
                <a:spcPts val="0"/>
              </a:spcBef>
              <a:spcAft>
                <a:spcPts val="0"/>
              </a:spcAft>
              <a:buNone/>
            </a:pPr>
            <a:r>
              <a:rPr b="1" lang="en-US" sz="1300">
                <a:solidFill>
                  <a:schemeClr val="dk1"/>
                </a:solidFill>
                <a:latin typeface="Montserrat"/>
                <a:ea typeface="Montserrat"/>
                <a:cs typeface="Montserrat"/>
                <a:sym typeface="Montserrat"/>
              </a:rPr>
              <a:t>Bạn có thể tham khảo các dữ liệu có sẵn hoặc các dữ liệu tự nghiên cứu để chuẩn bị cho Bảng kế hoạch với các thông tin chi tiết, rõ ràng.</a:t>
            </a:r>
            <a:endParaRPr sz="13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1" type="ftr"/>
          </p:nvPr>
        </p:nvSpPr>
        <p:spPr>
          <a:xfrm>
            <a:off x="269300" y="253402"/>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700">
                <a:latin typeface="Montserrat"/>
                <a:ea typeface="Montserrat"/>
                <a:cs typeface="Montserrat"/>
                <a:sym typeface="Montserrat"/>
              </a:rPr>
              <a:t>ĐÁNH GIÁ TẬP TRUNG</a:t>
            </a:r>
            <a:endParaRPr sz="1700"/>
          </a:p>
        </p:txBody>
      </p:sp>
      <p:pic>
        <p:nvPicPr>
          <p:cNvPr id="250" name="Google Shape;250;p24"/>
          <p:cNvPicPr preferRelativeResize="0"/>
          <p:nvPr/>
        </p:nvPicPr>
        <p:blipFill rotWithShape="1">
          <a:blip r:embed="rId3">
            <a:alphaModFix/>
          </a:blip>
          <a:srcRect b="0" l="0" r="8130" t="0"/>
          <a:stretch/>
        </p:blipFill>
        <p:spPr>
          <a:xfrm>
            <a:off x="146276" y="822112"/>
            <a:ext cx="3106299" cy="2586775"/>
          </a:xfrm>
          <a:prstGeom prst="rect">
            <a:avLst/>
          </a:prstGeom>
          <a:noFill/>
          <a:ln>
            <a:noFill/>
          </a:ln>
        </p:spPr>
      </p:pic>
      <p:pic>
        <p:nvPicPr>
          <p:cNvPr id="251" name="Google Shape;251;p24"/>
          <p:cNvPicPr preferRelativeResize="0"/>
          <p:nvPr/>
        </p:nvPicPr>
        <p:blipFill rotWithShape="1">
          <a:blip r:embed="rId4">
            <a:alphaModFix/>
          </a:blip>
          <a:srcRect b="0" l="0" r="0" t="0"/>
          <a:stretch/>
        </p:blipFill>
        <p:spPr>
          <a:xfrm>
            <a:off x="3388896" y="832174"/>
            <a:ext cx="4154753" cy="2566650"/>
          </a:xfrm>
          <a:prstGeom prst="rect">
            <a:avLst/>
          </a:prstGeom>
          <a:noFill/>
          <a:ln>
            <a:noFill/>
          </a:ln>
        </p:spPr>
      </p:pic>
      <p:pic>
        <p:nvPicPr>
          <p:cNvPr id="252" name="Google Shape;252;p24"/>
          <p:cNvPicPr preferRelativeResize="0"/>
          <p:nvPr/>
        </p:nvPicPr>
        <p:blipFill rotWithShape="1">
          <a:blip r:embed="rId5">
            <a:alphaModFix/>
          </a:blip>
          <a:srcRect b="0" l="0" r="9016" t="0"/>
          <a:stretch/>
        </p:blipFill>
        <p:spPr>
          <a:xfrm>
            <a:off x="5311001" y="3687253"/>
            <a:ext cx="3200399" cy="2988695"/>
          </a:xfrm>
          <a:prstGeom prst="rect">
            <a:avLst/>
          </a:prstGeom>
          <a:noFill/>
          <a:ln>
            <a:noFill/>
          </a:ln>
        </p:spPr>
      </p:pic>
      <p:sp>
        <p:nvSpPr>
          <p:cNvPr id="253" name="Google Shape;253;p24"/>
          <p:cNvSpPr txBox="1"/>
          <p:nvPr/>
        </p:nvSpPr>
        <p:spPr>
          <a:xfrm>
            <a:off x="118200" y="3466474"/>
            <a:ext cx="5064300" cy="3201600"/>
          </a:xfrm>
          <a:prstGeom prst="rect">
            <a:avLst/>
          </a:prstGeom>
          <a:solidFill>
            <a:srgbClr val="F3E3CD"/>
          </a:solidFill>
          <a:ln>
            <a:noFill/>
          </a:ln>
        </p:spPr>
        <p:txBody>
          <a:bodyPr anchorCtr="0" anchor="t" bIns="45700" lIns="91425" spcFirstLastPara="1" rIns="91425" wrap="square" tIns="45700">
            <a:spAutoFit/>
          </a:bodyPr>
          <a:lstStyle/>
          <a:p>
            <a:pPr indent="0" lvl="0" marL="0" marR="0" rtl="0" algn="just">
              <a:lnSpc>
                <a:spcPct val="158333"/>
              </a:lnSpc>
              <a:spcBef>
                <a:spcPts val="0"/>
              </a:spcBef>
              <a:spcAft>
                <a:spcPts val="0"/>
              </a:spcAft>
              <a:buNone/>
            </a:pPr>
            <a:r>
              <a:rPr b="1" lang="en-US" sz="1200">
                <a:solidFill>
                  <a:schemeClr val="dk1"/>
                </a:solidFill>
                <a:latin typeface="Montserrat"/>
                <a:ea typeface="Montserrat"/>
                <a:cs typeface="Montserrat"/>
                <a:sym typeface="Montserrat"/>
              </a:rPr>
              <a:t>Đối thủ cạnh tranh: </a:t>
            </a:r>
            <a:endParaRPr/>
          </a:p>
          <a:p>
            <a:pPr indent="0" lvl="0" marL="0" marR="0" rtl="0" algn="just">
              <a:lnSpc>
                <a:spcPct val="158333"/>
              </a:lnSpc>
              <a:spcBef>
                <a:spcPts val="0"/>
              </a:spcBef>
              <a:spcAft>
                <a:spcPts val="0"/>
              </a:spcAft>
              <a:buNone/>
            </a:pPr>
            <a:r>
              <a:rPr b="1" lang="en-US" sz="1200">
                <a:solidFill>
                  <a:schemeClr val="dk1"/>
                </a:solidFill>
                <a:latin typeface="Montserrat"/>
                <a:ea typeface="Montserrat"/>
                <a:cs typeface="Montserrat"/>
                <a:sym typeface="Montserrat"/>
              </a:rPr>
              <a:t>GHTK:</a:t>
            </a:r>
            <a:r>
              <a:rPr lang="en-US" sz="1200">
                <a:solidFill>
                  <a:schemeClr val="dk1"/>
                </a:solidFill>
                <a:latin typeface="Montserrat"/>
                <a:ea typeface="Montserrat"/>
                <a:cs typeface="Montserrat"/>
                <a:sym typeface="Montserrat"/>
              </a:rPr>
              <a:t> nắm giữ 40% Khách hàng Key của vùng, AOV 23.000đ, tốc độ giao hàng trung bình Nhanh, hơn GHN 3-4 tiếng, tỷ lệ trả hàng 4.5%, Khách hàng trung thành.</a:t>
            </a:r>
            <a:endParaRPr sz="1200">
              <a:solidFill>
                <a:schemeClr val="dk1"/>
              </a:solidFill>
              <a:latin typeface="Montserrat"/>
              <a:ea typeface="Montserrat"/>
              <a:cs typeface="Montserrat"/>
              <a:sym typeface="Montserrat"/>
            </a:endParaRPr>
          </a:p>
          <a:p>
            <a:pPr indent="0" lvl="0" marL="0" marR="0" rtl="0" algn="just">
              <a:lnSpc>
                <a:spcPct val="158333"/>
              </a:lnSpc>
              <a:spcBef>
                <a:spcPts val="0"/>
              </a:spcBef>
              <a:spcAft>
                <a:spcPts val="0"/>
              </a:spcAft>
              <a:buNone/>
            </a:pPr>
            <a:r>
              <a:rPr b="1" lang="en-US" sz="1200">
                <a:solidFill>
                  <a:schemeClr val="dk1"/>
                </a:solidFill>
                <a:latin typeface="Montserrat"/>
                <a:ea typeface="Montserrat"/>
                <a:cs typeface="Montserrat"/>
                <a:sym typeface="Montserrat"/>
              </a:rPr>
              <a:t>JnT: </a:t>
            </a:r>
            <a:r>
              <a:rPr lang="en-US" sz="1200">
                <a:solidFill>
                  <a:schemeClr val="dk1"/>
                </a:solidFill>
                <a:latin typeface="Montserrat"/>
                <a:ea typeface="Montserrat"/>
                <a:cs typeface="Montserrat"/>
                <a:sym typeface="Montserrat"/>
              </a:rPr>
              <a:t>Giá thấp – AOV 18.000đ, có xe tải lấy hàng tại shop, thường xuyên có </a:t>
            </a:r>
            <a:r>
              <a:rPr lang="en-US" sz="1200">
                <a:solidFill>
                  <a:schemeClr val="dk1"/>
                </a:solidFill>
                <a:latin typeface="Montserrat"/>
                <a:ea typeface="Montserrat"/>
                <a:cs typeface="Montserrat"/>
                <a:sym typeface="Montserrat"/>
              </a:rPr>
              <a:t>chính sách chiết khấu thêm cho KH (chiết khấu 500k/tuần với KH sản lượng &gt;500 đơn/ngày), đền bù linh hoạt 100%, khuyến mãi các công cụ đóng gói.</a:t>
            </a:r>
            <a:endParaRPr sz="1200">
              <a:solidFill>
                <a:schemeClr val="dk1"/>
              </a:solidFill>
              <a:latin typeface="Montserrat"/>
              <a:ea typeface="Montserrat"/>
              <a:cs typeface="Montserrat"/>
              <a:sym typeface="Montserrat"/>
            </a:endParaRPr>
          </a:p>
          <a:p>
            <a:pPr indent="0" lvl="0" marL="0" marR="0" rtl="0" algn="just">
              <a:lnSpc>
                <a:spcPct val="158333"/>
              </a:lnSpc>
              <a:spcBef>
                <a:spcPts val="0"/>
              </a:spcBef>
              <a:spcAft>
                <a:spcPts val="0"/>
              </a:spcAft>
              <a:buNone/>
            </a:pPr>
            <a:r>
              <a:rPr b="1" lang="en-US" sz="1200">
                <a:solidFill>
                  <a:schemeClr val="dk1"/>
                </a:solidFill>
                <a:latin typeface="Montserrat"/>
                <a:ea typeface="Montserrat"/>
                <a:cs typeface="Montserrat"/>
                <a:sym typeface="Montserrat"/>
              </a:rPr>
              <a:t>VTP: </a:t>
            </a:r>
            <a:r>
              <a:rPr lang="en-US" sz="1200">
                <a:solidFill>
                  <a:schemeClr val="dk1"/>
                </a:solidFill>
                <a:latin typeface="Montserrat"/>
                <a:ea typeface="Montserrat"/>
                <a:cs typeface="Montserrat"/>
                <a:sym typeface="Montserrat"/>
              </a:rPr>
              <a:t>AOV 20.000đ, </a:t>
            </a:r>
            <a:r>
              <a:rPr lang="en-US" sz="1200">
                <a:solidFill>
                  <a:schemeClr val="dk1"/>
                </a:solidFill>
                <a:latin typeface="Montserrat"/>
                <a:ea typeface="Montserrat"/>
                <a:cs typeface="Montserrat"/>
                <a:sym typeface="Montserrat"/>
              </a:rPr>
              <a:t>chiết khấu thêm 5-10% cho KH</a:t>
            </a:r>
            <a:r>
              <a:rPr lang="en-US" sz="1200">
                <a:solidFill>
                  <a:schemeClr val="dk1"/>
                </a:solidFill>
                <a:latin typeface="Montserrat"/>
                <a:ea typeface="Montserrat"/>
                <a:cs typeface="Montserrat"/>
                <a:sym typeface="Montserrat"/>
              </a:rPr>
              <a:t>, nhận hàng cồng kềnh và có sự tin tưởng từ người dân – đặc biệt ở khu vực huyện/ đảo xa</a:t>
            </a:r>
            <a:endParaRPr sz="1200">
              <a:solidFill>
                <a:schemeClr val="dk1"/>
              </a:solidFill>
              <a:latin typeface="EB Garamond"/>
              <a:ea typeface="EB Garamond"/>
              <a:cs typeface="EB Garamond"/>
              <a:sym typeface="EB Garamond"/>
            </a:endParaRPr>
          </a:p>
        </p:txBody>
      </p:sp>
      <p:pic>
        <p:nvPicPr>
          <p:cNvPr id="254" name="Google Shape;254;p24" title="Chart"/>
          <p:cNvPicPr preferRelativeResize="0"/>
          <p:nvPr/>
        </p:nvPicPr>
        <p:blipFill>
          <a:blip r:embed="rId6">
            <a:alphaModFix/>
          </a:blip>
          <a:stretch>
            <a:fillRect/>
          </a:stretch>
        </p:blipFill>
        <p:spPr>
          <a:xfrm>
            <a:off x="7782066" y="868837"/>
            <a:ext cx="4150908" cy="2566650"/>
          </a:xfrm>
          <a:prstGeom prst="rect">
            <a:avLst/>
          </a:prstGeom>
          <a:noFill/>
          <a:ln>
            <a:noFill/>
          </a:ln>
        </p:spPr>
      </p:pic>
      <p:pic>
        <p:nvPicPr>
          <p:cNvPr id="255" name="Google Shape;255;p24" title="Chart"/>
          <p:cNvPicPr preferRelativeResize="0"/>
          <p:nvPr/>
        </p:nvPicPr>
        <p:blipFill>
          <a:blip r:embed="rId7">
            <a:alphaModFix/>
          </a:blip>
          <a:stretch>
            <a:fillRect/>
          </a:stretch>
        </p:blipFill>
        <p:spPr>
          <a:xfrm>
            <a:off x="8639925" y="3698525"/>
            <a:ext cx="3439614" cy="298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