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99"/>
    <p:restoredTop sz="94674"/>
  </p:normalViewPr>
  <p:slideViewPr>
    <p:cSldViewPr snapToGrid="0">
      <p:cViewPr varScale="1">
        <p:scale>
          <a:sx n="124" d="100"/>
          <a:sy n="124" d="100"/>
        </p:scale>
        <p:origin x="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B8FC-58FF-5A6C-D442-C83471FBB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0E0B65A-8996-D43D-08CB-50C35391D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6A6A46D8-86EF-20F1-7EBF-A179435187E5}"/>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5" name="Footer Placeholder 4">
            <a:extLst>
              <a:ext uri="{FF2B5EF4-FFF2-40B4-BE49-F238E27FC236}">
                <a16:creationId xmlns:a16="http://schemas.microsoft.com/office/drawing/2014/main" id="{AB03196C-E5F2-3E60-368B-FE5E606AECE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A37C4C3-F165-30AE-CE5E-CB8196F687FE}"/>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390203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DD6C-4124-3232-7480-F2EF72E6FB98}"/>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B4288268-5917-B89A-4586-0A1D927AF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66665AA-D929-D093-22CB-5988581E1EB0}"/>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5" name="Footer Placeholder 4">
            <a:extLst>
              <a:ext uri="{FF2B5EF4-FFF2-40B4-BE49-F238E27FC236}">
                <a16:creationId xmlns:a16="http://schemas.microsoft.com/office/drawing/2014/main" id="{2C7A1B40-AF7D-0DBB-2727-865DBA81726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7D37A38-15CF-ED96-A5AF-4B714B7BD896}"/>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125271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567D3-110A-0958-871F-57C8F093D9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75EC3C3-2089-4D2C-3480-131A87D354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C4B27FC-FE66-0C30-00C0-FED13FCE0067}"/>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5" name="Footer Placeholder 4">
            <a:extLst>
              <a:ext uri="{FF2B5EF4-FFF2-40B4-BE49-F238E27FC236}">
                <a16:creationId xmlns:a16="http://schemas.microsoft.com/office/drawing/2014/main" id="{79266B59-BA58-D8E1-7895-FBAC7337FA3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F450D57-A90F-E2B8-2AB7-B5636204B8C4}"/>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197348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C8C0-5A55-80C9-7BBA-C8D77B31748B}"/>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6669E675-7DDB-F6BF-61EC-5A5B19FF98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DCB39D3-2562-5D97-21B4-CF9BBB5DBE3B}"/>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5" name="Footer Placeholder 4">
            <a:extLst>
              <a:ext uri="{FF2B5EF4-FFF2-40B4-BE49-F238E27FC236}">
                <a16:creationId xmlns:a16="http://schemas.microsoft.com/office/drawing/2014/main" id="{7ED4860B-D4B4-0753-92BA-E62226BA878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F9EE7CC-B611-F30A-DCA6-FFC8CE7B18D2}"/>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348900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815E-4DFA-6734-F6EF-A0F60B596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C68DDC7F-205A-19D0-8DCD-E1BEDE166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CEE516-6C78-2D0F-1444-F136904B5BF1}"/>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5" name="Footer Placeholder 4">
            <a:extLst>
              <a:ext uri="{FF2B5EF4-FFF2-40B4-BE49-F238E27FC236}">
                <a16:creationId xmlns:a16="http://schemas.microsoft.com/office/drawing/2014/main" id="{A626BDEA-BDCB-44BB-394D-07F5FE96F23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7134C23-753B-E21F-E89C-8B87D3F594A2}"/>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27725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8770-80EB-E7AE-D2FC-6468D11AED8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4F2136A7-3E50-FED1-3A6E-A8354EFFFF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84A56E1B-54A3-5E21-5FB7-8A7D57E0B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60F2F9DA-9524-4725-721C-4A83D57DA008}"/>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6" name="Footer Placeholder 5">
            <a:extLst>
              <a:ext uri="{FF2B5EF4-FFF2-40B4-BE49-F238E27FC236}">
                <a16:creationId xmlns:a16="http://schemas.microsoft.com/office/drawing/2014/main" id="{610D6009-A5A5-86A6-2DD1-90597794F31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BC568A2-CB5C-E265-45E3-CD735C216F26}"/>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141100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A50B-62CC-0A76-D4E5-643F89834DC7}"/>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4D1CAF25-834F-D6D3-0270-A05E136AD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149F39-72D5-3C2F-48DD-046BFB6E4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4F542D9F-961D-1884-6707-33FFF5BC3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41A87-7BAA-4C3E-1451-C738C83648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BED96AAC-F9B4-E07F-B0E6-8F57D636C321}"/>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8" name="Footer Placeholder 7">
            <a:extLst>
              <a:ext uri="{FF2B5EF4-FFF2-40B4-BE49-F238E27FC236}">
                <a16:creationId xmlns:a16="http://schemas.microsoft.com/office/drawing/2014/main" id="{F13751AF-A532-DE97-EB48-7FA4107779DC}"/>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1C82B7CC-C519-047A-ACC3-C33A1C687B23}"/>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346715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0F25-B6B8-E62C-4A2B-DA1E01AFFB42}"/>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0E4B9861-AE05-54EE-BA96-31C8777F56DD}"/>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4" name="Footer Placeholder 3">
            <a:extLst>
              <a:ext uri="{FF2B5EF4-FFF2-40B4-BE49-F238E27FC236}">
                <a16:creationId xmlns:a16="http://schemas.microsoft.com/office/drawing/2014/main" id="{69C1CA26-3F94-49BD-A6FD-C79477797D0C}"/>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11F8DD4C-3605-7847-9698-E887B325586F}"/>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425137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1B016-AA4C-E961-7676-36BDB1A10DDC}"/>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3" name="Footer Placeholder 2">
            <a:extLst>
              <a:ext uri="{FF2B5EF4-FFF2-40B4-BE49-F238E27FC236}">
                <a16:creationId xmlns:a16="http://schemas.microsoft.com/office/drawing/2014/main" id="{5DA0442F-14D4-2843-DBCB-5754C3ED1B94}"/>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B9CA78C7-DE4F-7218-C1DC-690DE26104BA}"/>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102697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B149-182B-B46E-81FC-586E05F79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DBB542F9-3170-09E7-99F2-91139E921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54F14B64-F160-90E4-D9CD-32886BBF6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EC09D-9D18-7E64-C24E-D3F417E6331B}"/>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6" name="Footer Placeholder 5">
            <a:extLst>
              <a:ext uri="{FF2B5EF4-FFF2-40B4-BE49-F238E27FC236}">
                <a16:creationId xmlns:a16="http://schemas.microsoft.com/office/drawing/2014/main" id="{59454744-1313-70D3-C97A-1F13632CF91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3CF7B74-7AAC-C798-5E79-49C3ACB9AD39}"/>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165652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216A-BF21-EE67-30D8-84C3C2572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0E11A38A-A30E-27A9-0FEF-F06AB01F9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AE91FD83-FA27-B7BE-2379-AC9FDEAE9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7F7416-09F5-FF5F-6895-15F13C362C4D}"/>
              </a:ext>
            </a:extLst>
          </p:cNvPr>
          <p:cNvSpPr>
            <a:spLocks noGrp="1"/>
          </p:cNvSpPr>
          <p:nvPr>
            <p:ph type="dt" sz="half" idx="10"/>
          </p:nvPr>
        </p:nvSpPr>
        <p:spPr/>
        <p:txBody>
          <a:bodyPr/>
          <a:lstStyle/>
          <a:p>
            <a:fld id="{3486FC83-2165-E94F-BE0F-DB0BDEF135EC}" type="datetimeFigureOut">
              <a:rPr lang="en-VN" smtClean="0"/>
              <a:t>15/10/2023</a:t>
            </a:fld>
            <a:endParaRPr lang="en-VN"/>
          </a:p>
        </p:txBody>
      </p:sp>
      <p:sp>
        <p:nvSpPr>
          <p:cNvPr id="6" name="Footer Placeholder 5">
            <a:extLst>
              <a:ext uri="{FF2B5EF4-FFF2-40B4-BE49-F238E27FC236}">
                <a16:creationId xmlns:a16="http://schemas.microsoft.com/office/drawing/2014/main" id="{8EB9DF57-22A0-B3B6-ED9A-965148CC234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63FEDD78-25FA-D586-2B4B-06D368615ABE}"/>
              </a:ext>
            </a:extLst>
          </p:cNvPr>
          <p:cNvSpPr>
            <a:spLocks noGrp="1"/>
          </p:cNvSpPr>
          <p:nvPr>
            <p:ph type="sldNum" sz="quarter" idx="12"/>
          </p:nvPr>
        </p:nvSpPr>
        <p:spPr/>
        <p:txBody>
          <a:bodyPr/>
          <a:lstStyle/>
          <a:p>
            <a:fld id="{35BE67E0-8CEC-3E41-BA15-8C1E557FBBA0}" type="slidenum">
              <a:rPr lang="en-VN" smtClean="0"/>
              <a:t>‹#›</a:t>
            </a:fld>
            <a:endParaRPr lang="en-VN"/>
          </a:p>
        </p:txBody>
      </p:sp>
    </p:spTree>
    <p:extLst>
      <p:ext uri="{BB962C8B-B14F-4D97-AF65-F5344CB8AC3E}">
        <p14:creationId xmlns:p14="http://schemas.microsoft.com/office/powerpoint/2010/main" val="401795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939DF5-6655-6B1A-6C26-B73F1A214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4B72B380-EAFA-12E6-CD5E-C352A6E97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0D85928-C2B8-639C-13F7-2D7FE44BB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6FC83-2165-E94F-BE0F-DB0BDEF135EC}" type="datetimeFigureOut">
              <a:rPr lang="en-VN" smtClean="0"/>
              <a:t>15/10/2023</a:t>
            </a:fld>
            <a:endParaRPr lang="en-VN"/>
          </a:p>
        </p:txBody>
      </p:sp>
      <p:sp>
        <p:nvSpPr>
          <p:cNvPr id="5" name="Footer Placeholder 4">
            <a:extLst>
              <a:ext uri="{FF2B5EF4-FFF2-40B4-BE49-F238E27FC236}">
                <a16:creationId xmlns:a16="http://schemas.microsoft.com/office/drawing/2014/main" id="{9007E29D-EDBE-6A15-787D-24B480B00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C64F4C0F-8E02-D825-452F-3C83B99BD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E67E0-8CEC-3E41-BA15-8C1E557FBBA0}" type="slidenum">
              <a:rPr lang="en-VN" smtClean="0"/>
              <a:t>‹#›</a:t>
            </a:fld>
            <a:endParaRPr lang="en-VN"/>
          </a:p>
        </p:txBody>
      </p:sp>
    </p:spTree>
    <p:extLst>
      <p:ext uri="{BB962C8B-B14F-4D97-AF65-F5344CB8AC3E}">
        <p14:creationId xmlns:p14="http://schemas.microsoft.com/office/powerpoint/2010/main" val="2893523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5B7C-C363-4E40-ECED-C70CC4775019}"/>
              </a:ext>
            </a:extLst>
          </p:cNvPr>
          <p:cNvSpPr>
            <a:spLocks noGrp="1"/>
          </p:cNvSpPr>
          <p:nvPr>
            <p:ph type="ctrTitle"/>
          </p:nvPr>
        </p:nvSpPr>
        <p:spPr>
          <a:xfrm>
            <a:off x="486310" y="413446"/>
            <a:ext cx="11219379" cy="1857142"/>
          </a:xfrm>
        </p:spPr>
        <p:txBody>
          <a:bodyPr>
            <a:normAutofit/>
          </a:bodyPr>
          <a:lstStyle/>
          <a:p>
            <a:r>
              <a:rPr lang="en-VN" sz="4000" b="1" dirty="0"/>
              <a:t>Week 2: </a:t>
            </a:r>
            <a:r>
              <a:rPr lang="en-US" sz="4000" b="1" dirty="0" err="1"/>
              <a:t>Phân</a:t>
            </a:r>
            <a:r>
              <a:rPr lang="en-US" sz="4000" b="1" dirty="0"/>
              <a:t> </a:t>
            </a:r>
            <a:r>
              <a:rPr lang="en-US" sz="4000" b="1" dirty="0" err="1"/>
              <a:t>tích</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thăm</a:t>
            </a:r>
            <a:r>
              <a:rPr lang="en-US" sz="4000" b="1" dirty="0"/>
              <a:t> </a:t>
            </a:r>
            <a:r>
              <a:rPr lang="en-US" sz="4000" b="1" dirty="0" err="1"/>
              <a:t>dò</a:t>
            </a:r>
            <a:r>
              <a:rPr lang="en-US" sz="4000" b="1" dirty="0"/>
              <a:t> (EDA) </a:t>
            </a:r>
            <a:r>
              <a:rPr lang="en-US" sz="4000" b="1" dirty="0" err="1"/>
              <a:t>cho</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chứng</a:t>
            </a:r>
            <a:r>
              <a:rPr lang="en-US" sz="4000" b="1" dirty="0"/>
              <a:t> </a:t>
            </a:r>
            <a:r>
              <a:rPr lang="en-US" sz="4000" b="1" dirty="0" err="1"/>
              <a:t>khoán</a:t>
            </a:r>
            <a:endParaRPr lang="en-VN" sz="4000" b="1" dirty="0"/>
          </a:p>
        </p:txBody>
      </p:sp>
      <p:sp>
        <p:nvSpPr>
          <p:cNvPr id="3" name="Subtitle 2">
            <a:extLst>
              <a:ext uri="{FF2B5EF4-FFF2-40B4-BE49-F238E27FC236}">
                <a16:creationId xmlns:a16="http://schemas.microsoft.com/office/drawing/2014/main" id="{568E8A2D-1E0E-5978-E7D0-0FC506F51F8A}"/>
              </a:ext>
            </a:extLst>
          </p:cNvPr>
          <p:cNvSpPr>
            <a:spLocks noGrp="1"/>
          </p:cNvSpPr>
          <p:nvPr>
            <p:ph type="subTitle" idx="1"/>
          </p:nvPr>
        </p:nvSpPr>
        <p:spPr>
          <a:xfrm>
            <a:off x="1524000" y="3173518"/>
            <a:ext cx="9144000" cy="2627616"/>
          </a:xfrm>
        </p:spPr>
        <p:txBody>
          <a:bodyPr>
            <a:normAutofit/>
          </a:bodyPr>
          <a:lstStyle/>
          <a:p>
            <a:pPr algn="l"/>
            <a:r>
              <a:rPr lang="vi-VN" dirty="0"/>
              <a:t>1. Kỹ thuật trực quan hóa dữ liệu</a:t>
            </a:r>
          </a:p>
          <a:p>
            <a:pPr algn="l"/>
            <a:r>
              <a:rPr lang="vi-VN" dirty="0"/>
              <a:t>2. Xác định xu hướng và tính thời vụ</a:t>
            </a:r>
          </a:p>
          <a:p>
            <a:pPr algn="l"/>
            <a:r>
              <a:rPr lang="vi-VN" dirty="0"/>
              <a:t>3. Hàm tự tương quan và tự tương quan một phần</a:t>
            </a:r>
          </a:p>
          <a:p>
            <a:pPr algn="l"/>
            <a:r>
              <a:rPr lang="vi-VN" dirty="0"/>
              <a:t>4. Tính dừng và không cố định trong dữ liệu chuỗi thời gian</a:t>
            </a:r>
            <a:endParaRPr lang="en-VN" dirty="0"/>
          </a:p>
        </p:txBody>
      </p:sp>
    </p:spTree>
    <p:extLst>
      <p:ext uri="{BB962C8B-B14F-4D97-AF65-F5344CB8AC3E}">
        <p14:creationId xmlns:p14="http://schemas.microsoft.com/office/powerpoint/2010/main" val="228153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0B4D-EAF2-674C-748A-F22CE43D9B66}"/>
              </a:ext>
            </a:extLst>
          </p:cNvPr>
          <p:cNvSpPr>
            <a:spLocks noGrp="1"/>
          </p:cNvSpPr>
          <p:nvPr>
            <p:ph type="title"/>
          </p:nvPr>
        </p:nvSpPr>
        <p:spPr>
          <a:xfrm>
            <a:off x="601894" y="580883"/>
            <a:ext cx="10515600" cy="1258192"/>
          </a:xfrm>
        </p:spPr>
        <p:txBody>
          <a:bodyPr>
            <a:normAutofit fontScale="90000"/>
          </a:bodyPr>
          <a:lstStyle/>
          <a:p>
            <a:r>
              <a:rPr lang="en-VN" sz="4000" b="1" dirty="0"/>
              <a:t>III. </a:t>
            </a:r>
            <a:r>
              <a:rPr lang="vi-VN" sz="4000" b="1" dirty="0"/>
              <a:t>Hàm tự tương quan và tự tương quan một phần</a:t>
            </a:r>
            <a:br>
              <a:rPr lang="vi-VN" sz="4000" b="1" dirty="0"/>
            </a:br>
            <a:endParaRPr lang="en-VN" sz="4000" b="1" dirty="0"/>
          </a:p>
        </p:txBody>
      </p:sp>
      <p:sp>
        <p:nvSpPr>
          <p:cNvPr id="3" name="Content Placeholder 2">
            <a:extLst>
              <a:ext uri="{FF2B5EF4-FFF2-40B4-BE49-F238E27FC236}">
                <a16:creationId xmlns:a16="http://schemas.microsoft.com/office/drawing/2014/main" id="{44B53911-596E-8FE5-B0BA-2FFFBF5F94C2}"/>
              </a:ext>
            </a:extLst>
          </p:cNvPr>
          <p:cNvSpPr>
            <a:spLocks noGrp="1"/>
          </p:cNvSpPr>
          <p:nvPr>
            <p:ph idx="1"/>
          </p:nvPr>
        </p:nvSpPr>
        <p:spPr>
          <a:xfrm>
            <a:off x="601894" y="1489753"/>
            <a:ext cx="11254483" cy="4551451"/>
          </a:xfrm>
        </p:spPr>
        <p:txBody>
          <a:bodyPr>
            <a:noAutofit/>
          </a:bodyPr>
          <a:lstStyle/>
          <a:p>
            <a:pPr marL="0" indent="0" algn="l">
              <a:lnSpc>
                <a:spcPct val="100000"/>
              </a:lnSpc>
              <a:buNone/>
            </a:pPr>
            <a:r>
              <a:rPr lang="vi-VN" sz="2400" b="0" i="0" u="none" strike="noStrike" dirty="0">
                <a:effectLst/>
                <a:latin typeface="+mj-lt"/>
              </a:rPr>
              <a:t>Trong quá trình phân tích dữ liệu thời gian, bạn thường sẽ sử dụng ACF và PACF để xác định mô hình ARIMA thích hợp. Cụ thể, bạn sẽ quan sát biểu đồ ACF và PACF để xác định các giá trị p, d, và q trong mô hình ARIMA, với:</a:t>
            </a:r>
          </a:p>
          <a:p>
            <a:pPr marL="457200" lvl="1" indent="0">
              <a:lnSpc>
                <a:spcPct val="100000"/>
              </a:lnSpc>
              <a:buNone/>
            </a:pPr>
            <a:r>
              <a:rPr lang="vi-VN" sz="2000" b="0" i="0" u="none" strike="noStrike" dirty="0">
                <a:effectLst/>
                <a:latin typeface="+mj-lt"/>
              </a:rPr>
              <a:t>p: Số lags mà PACF đầu tiên trở thành không đáng kể (0,1,2,...).</a:t>
            </a:r>
          </a:p>
          <a:p>
            <a:pPr marL="457200" lvl="1" indent="0">
              <a:lnSpc>
                <a:spcPct val="100000"/>
              </a:lnSpc>
              <a:buNone/>
            </a:pPr>
            <a:r>
              <a:rPr lang="vi-VN" sz="2000" b="0" i="0" u="none" strike="noStrike" dirty="0">
                <a:effectLst/>
                <a:latin typeface="+mj-lt"/>
              </a:rPr>
              <a:t>d: Số lần kháng nạp (differencing) cần thiết để làm cho dữ liệu có tính nguyên nhân.</a:t>
            </a:r>
          </a:p>
          <a:p>
            <a:pPr marL="457200" lvl="1" indent="0">
              <a:lnSpc>
                <a:spcPct val="100000"/>
              </a:lnSpc>
              <a:buNone/>
            </a:pPr>
            <a:r>
              <a:rPr lang="vi-VN" sz="2000" b="0" i="0" u="none" strike="noStrike" dirty="0">
                <a:effectLst/>
                <a:latin typeface="+mj-lt"/>
              </a:rPr>
              <a:t>q: Số lags mà ACF đầu tiên trở thành không đáng kể (0,1,2,...).</a:t>
            </a:r>
          </a:p>
          <a:p>
            <a:pPr marL="457200" lvl="1" indent="0">
              <a:lnSpc>
                <a:spcPct val="100000"/>
              </a:lnSpc>
              <a:buNone/>
            </a:pPr>
            <a:endParaRPr lang="vi-VN" sz="2000" b="0" i="0" u="none" strike="noStrike" dirty="0">
              <a:effectLst/>
              <a:latin typeface="+mj-lt"/>
            </a:endParaRPr>
          </a:p>
          <a:p>
            <a:pPr marL="0" indent="0">
              <a:lnSpc>
                <a:spcPct val="100000"/>
              </a:lnSpc>
              <a:buNone/>
            </a:pPr>
            <a:r>
              <a:rPr lang="vi-VN" sz="2400" b="0" i="0" u="none" strike="noStrike" dirty="0">
                <a:effectLst/>
                <a:latin typeface="+mj-lt"/>
              </a:rPr>
              <a:t>Sử dụng ACF và PACF giúp bạn xác định mô hình ARIMA phù hợp để mô phỏng và dự đoán xu hướng và tính thời vụ trong dữ liệu thời gian.</a:t>
            </a:r>
          </a:p>
          <a:p>
            <a:pPr marL="0" indent="0" algn="l">
              <a:lnSpc>
                <a:spcPct val="100000"/>
              </a:lnSpc>
              <a:buNone/>
            </a:pPr>
            <a:endParaRPr lang="vi-VN" sz="2400" b="0" i="0" u="none" strike="noStrike" dirty="0">
              <a:effectLst/>
              <a:latin typeface="+mj-lt"/>
            </a:endParaRPr>
          </a:p>
        </p:txBody>
      </p:sp>
    </p:spTree>
    <p:extLst>
      <p:ext uri="{BB962C8B-B14F-4D97-AF65-F5344CB8AC3E}">
        <p14:creationId xmlns:p14="http://schemas.microsoft.com/office/powerpoint/2010/main" val="413484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60ED-5069-09C5-E39F-9AEA4095F5FD}"/>
              </a:ext>
            </a:extLst>
          </p:cNvPr>
          <p:cNvSpPr>
            <a:spLocks noGrp="1"/>
          </p:cNvSpPr>
          <p:nvPr>
            <p:ph type="title"/>
          </p:nvPr>
        </p:nvSpPr>
        <p:spPr>
          <a:xfrm>
            <a:off x="633145" y="313754"/>
            <a:ext cx="10925710" cy="1325563"/>
          </a:xfrm>
        </p:spPr>
        <p:txBody>
          <a:bodyPr>
            <a:normAutofit/>
          </a:bodyPr>
          <a:lstStyle/>
          <a:p>
            <a:r>
              <a:rPr lang="en-VN" sz="4000" b="1" dirty="0"/>
              <a:t>VI. </a:t>
            </a:r>
            <a:r>
              <a:rPr lang="vi-VN" sz="4000" b="1" dirty="0"/>
              <a:t>Tính dừng và không cố định trong dữ liệu chuỗi thời gian</a:t>
            </a:r>
            <a:endParaRPr lang="en-VN" sz="4000" b="1" dirty="0"/>
          </a:p>
        </p:txBody>
      </p:sp>
      <p:sp>
        <p:nvSpPr>
          <p:cNvPr id="3" name="Content Placeholder 2">
            <a:extLst>
              <a:ext uri="{FF2B5EF4-FFF2-40B4-BE49-F238E27FC236}">
                <a16:creationId xmlns:a16="http://schemas.microsoft.com/office/drawing/2014/main" id="{EB8024FB-B86D-AAF9-2BF6-DDBC30D08868}"/>
              </a:ext>
            </a:extLst>
          </p:cNvPr>
          <p:cNvSpPr>
            <a:spLocks noGrp="1"/>
          </p:cNvSpPr>
          <p:nvPr>
            <p:ph idx="1"/>
          </p:nvPr>
        </p:nvSpPr>
        <p:spPr>
          <a:xfrm>
            <a:off x="633145" y="1856447"/>
            <a:ext cx="10515600" cy="2427877"/>
          </a:xfrm>
        </p:spPr>
        <p:txBody>
          <a:bodyPr>
            <a:normAutofit/>
          </a:bodyPr>
          <a:lstStyle/>
          <a:p>
            <a:pPr marL="0" indent="0">
              <a:buNone/>
            </a:pPr>
            <a:r>
              <a:rPr lang="vi-VN" sz="2400" b="1" dirty="0">
                <a:effectLst/>
              </a:rPr>
              <a:t>Tính dừng (stationarity) và tính không cố định (non-stationarity) trong dữ liệu chuỗi thời gian </a:t>
            </a:r>
            <a:r>
              <a:rPr lang="vi-VN" sz="2400" dirty="0">
                <a:effectLst/>
              </a:rPr>
              <a:t>là hai khái niệm quan trọng trong phân tích dữ liệu thời gian. Chúng đặc trưng cho sự biến đổi của dữ liệu theo thời gian và có ảnh hưởng lớn đến việc xác định mô hình thích hợp cho phân tích và dự đoán dữ liệu thời gian. </a:t>
            </a:r>
          </a:p>
          <a:p>
            <a:pPr marL="0" indent="0">
              <a:buNone/>
            </a:pPr>
            <a:endParaRPr lang="en-VN" sz="2400" dirty="0"/>
          </a:p>
        </p:txBody>
      </p:sp>
    </p:spTree>
    <p:extLst>
      <p:ext uri="{BB962C8B-B14F-4D97-AF65-F5344CB8AC3E}">
        <p14:creationId xmlns:p14="http://schemas.microsoft.com/office/powerpoint/2010/main" val="355041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60ED-5069-09C5-E39F-9AEA4095F5FD}"/>
              </a:ext>
            </a:extLst>
          </p:cNvPr>
          <p:cNvSpPr>
            <a:spLocks noGrp="1"/>
          </p:cNvSpPr>
          <p:nvPr>
            <p:ph type="title"/>
          </p:nvPr>
        </p:nvSpPr>
        <p:spPr>
          <a:xfrm>
            <a:off x="633145" y="313754"/>
            <a:ext cx="10925710" cy="1325563"/>
          </a:xfrm>
        </p:spPr>
        <p:txBody>
          <a:bodyPr>
            <a:normAutofit/>
          </a:bodyPr>
          <a:lstStyle/>
          <a:p>
            <a:r>
              <a:rPr lang="en-VN" sz="4000" b="1" dirty="0"/>
              <a:t>VI. </a:t>
            </a:r>
            <a:r>
              <a:rPr lang="vi-VN" sz="4000" b="1" dirty="0"/>
              <a:t>Tính dừng và không cố định trong dữ liệu chuỗi thời gian</a:t>
            </a:r>
            <a:endParaRPr lang="en-VN" sz="4000" b="1" dirty="0"/>
          </a:p>
        </p:txBody>
      </p:sp>
      <p:sp>
        <p:nvSpPr>
          <p:cNvPr id="3" name="Content Placeholder 2">
            <a:extLst>
              <a:ext uri="{FF2B5EF4-FFF2-40B4-BE49-F238E27FC236}">
                <a16:creationId xmlns:a16="http://schemas.microsoft.com/office/drawing/2014/main" id="{EB8024FB-B86D-AAF9-2BF6-DDBC30D08868}"/>
              </a:ext>
            </a:extLst>
          </p:cNvPr>
          <p:cNvSpPr>
            <a:spLocks noGrp="1"/>
          </p:cNvSpPr>
          <p:nvPr>
            <p:ph idx="1"/>
          </p:nvPr>
        </p:nvSpPr>
        <p:spPr>
          <a:xfrm>
            <a:off x="633145" y="1639317"/>
            <a:ext cx="10515600" cy="4687799"/>
          </a:xfrm>
        </p:spPr>
        <p:txBody>
          <a:bodyPr>
            <a:normAutofit fontScale="92500" lnSpcReduction="10000"/>
          </a:bodyPr>
          <a:lstStyle/>
          <a:p>
            <a:pPr marL="0" indent="0">
              <a:lnSpc>
                <a:spcPct val="110000"/>
              </a:lnSpc>
              <a:buNone/>
            </a:pPr>
            <a:r>
              <a:rPr lang="vi-VN" sz="2400" dirty="0">
                <a:effectLst/>
              </a:rPr>
              <a:t>Dưới đây là sự khác biệt giữa tính dừng và tính không cố định:</a:t>
            </a:r>
          </a:p>
          <a:p>
            <a:pPr>
              <a:lnSpc>
                <a:spcPct val="110000"/>
              </a:lnSpc>
              <a:buFont typeface="+mj-lt"/>
              <a:buAutoNum type="arabicPeriod"/>
            </a:pPr>
            <a:r>
              <a:rPr lang="vi-VN" sz="2400" b="1" i="0" u="none" strike="noStrike" dirty="0">
                <a:effectLst/>
                <a:latin typeface="Söhne"/>
              </a:rPr>
              <a:t>Tính Dừng (Stationarity):</a:t>
            </a:r>
            <a:endParaRPr lang="vi-VN" sz="2400" b="0" i="0" u="none" strike="noStrike" dirty="0">
              <a:effectLst/>
              <a:latin typeface="Söhne"/>
            </a:endParaRPr>
          </a:p>
          <a:p>
            <a:pPr marL="742950" lvl="1" indent="-285750">
              <a:lnSpc>
                <a:spcPct val="110000"/>
              </a:lnSpc>
              <a:buFont typeface="+mj-lt"/>
              <a:buAutoNum type="arabicPeriod"/>
            </a:pPr>
            <a:r>
              <a:rPr lang="vi-VN" b="0" i="0" u="none" strike="noStrike" dirty="0">
                <a:effectLst/>
                <a:latin typeface="Söhne"/>
              </a:rPr>
              <a:t>Dữ liệu chuỗi thời gian được coi là dừng nếu các thống kê, như giá trị trung bình và phương sai, không thay đổi theo thời gian. Điều này có nghĩa là các đặc tính thống kê của dữ liệu không bị ảnh hưởng bởi thời gian, và chúng ổn định qua thời gian.</a:t>
            </a:r>
          </a:p>
          <a:p>
            <a:pPr marL="742950" lvl="1" indent="-285750">
              <a:lnSpc>
                <a:spcPct val="110000"/>
              </a:lnSpc>
              <a:buFont typeface="+mj-lt"/>
              <a:buAutoNum type="arabicPeriod"/>
            </a:pPr>
            <a:r>
              <a:rPr lang="vi-VN" b="0" i="0" u="none" strike="noStrike" dirty="0">
                <a:effectLst/>
                <a:latin typeface="Söhne"/>
              </a:rPr>
              <a:t>Dữ liệu dừng giúp dễ dàng áp dụng các phương pháp thống kê và mô hình hóa dữ liệu thời gian. </a:t>
            </a:r>
          </a:p>
          <a:p>
            <a:pPr marL="914400" lvl="2" indent="0">
              <a:lnSpc>
                <a:spcPct val="110000"/>
              </a:lnSpc>
              <a:buNone/>
            </a:pPr>
            <a:r>
              <a:rPr lang="vi-VN" b="0" i="0" u="none" strike="noStrike" dirty="0">
                <a:effectLst/>
                <a:latin typeface="Söhne"/>
              </a:rPr>
              <a:t>Ví dụ: mô hình ARIMA (Autoregressive Integrated Moving Average) yêu cầu dữ liệu dừng để hoạt động hiệu quả.</a:t>
            </a:r>
          </a:p>
          <a:p>
            <a:pPr marL="742950" lvl="1" indent="-285750">
              <a:lnSpc>
                <a:spcPct val="110000"/>
              </a:lnSpc>
              <a:buFont typeface="+mj-lt"/>
              <a:buAutoNum type="arabicPeriod"/>
            </a:pPr>
            <a:r>
              <a:rPr lang="vi-VN" b="0" i="0" u="none" strike="noStrike" dirty="0">
                <a:effectLst/>
                <a:latin typeface="Söhne"/>
              </a:rPr>
              <a:t>Kiểm tra Augmented Dickey-Fuller (ADF) thường được sử dụng để kiểm tra tính dừng của dữ liệu. Nếu giá trị p của kiểm tra ADF đủ lớn, bạn có thể từ chối giả thiết là dữ liệu không dừng.</a:t>
            </a:r>
          </a:p>
          <a:p>
            <a:pPr marL="0" indent="0">
              <a:lnSpc>
                <a:spcPct val="110000"/>
              </a:lnSpc>
              <a:buNone/>
            </a:pPr>
            <a:endParaRPr lang="vi-VN" dirty="0">
              <a:effectLst/>
            </a:endParaRPr>
          </a:p>
          <a:p>
            <a:pPr marL="0" indent="0">
              <a:lnSpc>
                <a:spcPct val="110000"/>
              </a:lnSpc>
              <a:buNone/>
            </a:pPr>
            <a:endParaRPr lang="en-VN" sz="2400" dirty="0"/>
          </a:p>
        </p:txBody>
      </p:sp>
    </p:spTree>
    <p:extLst>
      <p:ext uri="{BB962C8B-B14F-4D97-AF65-F5344CB8AC3E}">
        <p14:creationId xmlns:p14="http://schemas.microsoft.com/office/powerpoint/2010/main" val="264988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60ED-5069-09C5-E39F-9AEA4095F5FD}"/>
              </a:ext>
            </a:extLst>
          </p:cNvPr>
          <p:cNvSpPr>
            <a:spLocks noGrp="1"/>
          </p:cNvSpPr>
          <p:nvPr>
            <p:ph type="title"/>
          </p:nvPr>
        </p:nvSpPr>
        <p:spPr>
          <a:xfrm>
            <a:off x="633145" y="313754"/>
            <a:ext cx="10925710" cy="1325563"/>
          </a:xfrm>
        </p:spPr>
        <p:txBody>
          <a:bodyPr>
            <a:normAutofit/>
          </a:bodyPr>
          <a:lstStyle/>
          <a:p>
            <a:r>
              <a:rPr lang="en-VN" sz="4000" b="1" dirty="0"/>
              <a:t>VI. </a:t>
            </a:r>
            <a:r>
              <a:rPr lang="vi-VN" sz="4000" b="1" dirty="0"/>
              <a:t>Tính dừng và không cố định trong dữ liệu chuỗi thời gian</a:t>
            </a:r>
            <a:endParaRPr lang="en-VN" sz="4000" b="1" dirty="0"/>
          </a:p>
        </p:txBody>
      </p:sp>
      <p:sp>
        <p:nvSpPr>
          <p:cNvPr id="3" name="Content Placeholder 2">
            <a:extLst>
              <a:ext uri="{FF2B5EF4-FFF2-40B4-BE49-F238E27FC236}">
                <a16:creationId xmlns:a16="http://schemas.microsoft.com/office/drawing/2014/main" id="{EB8024FB-B86D-AAF9-2BF6-DDBC30D08868}"/>
              </a:ext>
            </a:extLst>
          </p:cNvPr>
          <p:cNvSpPr>
            <a:spLocks noGrp="1"/>
          </p:cNvSpPr>
          <p:nvPr>
            <p:ph idx="1"/>
          </p:nvPr>
        </p:nvSpPr>
        <p:spPr>
          <a:xfrm>
            <a:off x="633145" y="1639317"/>
            <a:ext cx="10515600" cy="4687799"/>
          </a:xfrm>
        </p:spPr>
        <p:txBody>
          <a:bodyPr>
            <a:normAutofit/>
          </a:bodyPr>
          <a:lstStyle/>
          <a:p>
            <a:pPr marL="0" indent="0" algn="l">
              <a:lnSpc>
                <a:spcPct val="100000"/>
              </a:lnSpc>
              <a:buNone/>
            </a:pPr>
            <a:r>
              <a:rPr lang="vi-VN" sz="2400" b="1" i="0" u="none" strike="noStrike" dirty="0">
                <a:effectLst/>
                <a:latin typeface="Söhne"/>
              </a:rPr>
              <a:t>2. Tính Không Cố Định (Non-Stationarity):</a:t>
            </a:r>
            <a:endParaRPr lang="vi-VN" sz="2400" b="0" i="0" u="none" strike="noStrike" dirty="0">
              <a:effectLst/>
              <a:latin typeface="Söhne"/>
            </a:endParaRPr>
          </a:p>
          <a:p>
            <a:pPr marL="742950" lvl="1" indent="-285750" algn="l">
              <a:lnSpc>
                <a:spcPct val="100000"/>
              </a:lnSpc>
              <a:buFont typeface="+mj-lt"/>
              <a:buAutoNum type="arabicPeriod"/>
            </a:pPr>
            <a:r>
              <a:rPr lang="vi-VN" b="0" i="0" u="none" strike="noStrike" dirty="0">
                <a:effectLst/>
                <a:latin typeface="Söhne"/>
              </a:rPr>
              <a:t>Dữ liệu chuỗi thời gian không cố định nếu các đặc tính thống kê của nó thay đổi theo thời gian. Ví dụ, giá trị trung bình có thể tăng hoặc giảm qua thời gian hoặc phương sai có thể biến đổi.</a:t>
            </a:r>
          </a:p>
          <a:p>
            <a:pPr marL="742950" lvl="1" indent="-285750" algn="l">
              <a:lnSpc>
                <a:spcPct val="100000"/>
              </a:lnSpc>
              <a:buFont typeface="+mj-lt"/>
              <a:buAutoNum type="arabicPeriod"/>
            </a:pPr>
            <a:r>
              <a:rPr lang="vi-VN" b="0" i="0" u="none" strike="noStrike" dirty="0">
                <a:effectLst/>
                <a:latin typeface="Söhne"/>
              </a:rPr>
              <a:t>Dữ liệu không cố định thường cần phải được biến đổi để trở thành dữ liệu dừng trước khi áp dụng mô hình. Thông thường, điều này bao gồm việc thực hiện kháng nạp (differencing) để loại bỏ xu hướng hoặc biến đổi khác để ổn định dữ liệu.</a:t>
            </a:r>
          </a:p>
          <a:p>
            <a:pPr marL="742950" lvl="1" indent="-285750" algn="l">
              <a:lnSpc>
                <a:spcPct val="100000"/>
              </a:lnSpc>
              <a:buFont typeface="+mj-lt"/>
              <a:buAutoNum type="arabicPeriod"/>
            </a:pPr>
            <a:r>
              <a:rPr lang="vi-VN" b="0" i="0" u="none" strike="noStrike" dirty="0">
                <a:effectLst/>
                <a:latin typeface="Söhne"/>
              </a:rPr>
              <a:t>Việc kiểm tra và giải quyết tính không cố định trong dữ liệu thời gian là một bước quan trọng trước khi xác định mô hình thích hợp.</a:t>
            </a:r>
          </a:p>
          <a:p>
            <a:pPr marL="0" indent="0">
              <a:lnSpc>
                <a:spcPct val="100000"/>
              </a:lnSpc>
              <a:buNone/>
            </a:pPr>
            <a:endParaRPr lang="en-VN" sz="2400" dirty="0"/>
          </a:p>
        </p:txBody>
      </p:sp>
    </p:spTree>
    <p:extLst>
      <p:ext uri="{BB962C8B-B14F-4D97-AF65-F5344CB8AC3E}">
        <p14:creationId xmlns:p14="http://schemas.microsoft.com/office/powerpoint/2010/main" val="311739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60ED-5069-09C5-E39F-9AEA4095F5FD}"/>
              </a:ext>
            </a:extLst>
          </p:cNvPr>
          <p:cNvSpPr>
            <a:spLocks noGrp="1"/>
          </p:cNvSpPr>
          <p:nvPr>
            <p:ph type="title"/>
          </p:nvPr>
        </p:nvSpPr>
        <p:spPr>
          <a:xfrm>
            <a:off x="633145" y="313754"/>
            <a:ext cx="10925710" cy="1325563"/>
          </a:xfrm>
        </p:spPr>
        <p:txBody>
          <a:bodyPr>
            <a:normAutofit/>
          </a:bodyPr>
          <a:lstStyle/>
          <a:p>
            <a:r>
              <a:rPr lang="en-VN" sz="4000" b="1" dirty="0"/>
              <a:t>VI. </a:t>
            </a:r>
            <a:r>
              <a:rPr lang="vi-VN" sz="4000" b="1" dirty="0"/>
              <a:t>Tính dừng và không cố định trong dữ liệu chuỗi thời gian</a:t>
            </a:r>
            <a:endParaRPr lang="en-VN" sz="4000" b="1" dirty="0"/>
          </a:p>
        </p:txBody>
      </p:sp>
      <p:sp>
        <p:nvSpPr>
          <p:cNvPr id="3" name="Content Placeholder 2">
            <a:extLst>
              <a:ext uri="{FF2B5EF4-FFF2-40B4-BE49-F238E27FC236}">
                <a16:creationId xmlns:a16="http://schemas.microsoft.com/office/drawing/2014/main" id="{EB8024FB-B86D-AAF9-2BF6-DDBC30D08868}"/>
              </a:ext>
            </a:extLst>
          </p:cNvPr>
          <p:cNvSpPr>
            <a:spLocks noGrp="1"/>
          </p:cNvSpPr>
          <p:nvPr>
            <p:ph idx="1"/>
          </p:nvPr>
        </p:nvSpPr>
        <p:spPr>
          <a:xfrm>
            <a:off x="705064" y="2170202"/>
            <a:ext cx="10515600" cy="4066212"/>
          </a:xfrm>
        </p:spPr>
        <p:txBody>
          <a:bodyPr>
            <a:normAutofit/>
          </a:bodyPr>
          <a:lstStyle/>
          <a:p>
            <a:pPr marL="0" indent="0">
              <a:lnSpc>
                <a:spcPct val="100000"/>
              </a:lnSpc>
              <a:buNone/>
            </a:pPr>
            <a:r>
              <a:rPr lang="en-US" sz="2600" b="0" i="0" u="none" strike="noStrike" dirty="0">
                <a:effectLst/>
                <a:latin typeface="Söhne"/>
              </a:rPr>
              <a:t>=&gt;  </a:t>
            </a:r>
            <a:r>
              <a:rPr lang="en-US" sz="2600" b="0" i="0" u="none" strike="noStrike" dirty="0" err="1">
                <a:effectLst/>
                <a:latin typeface="Söhne"/>
              </a:rPr>
              <a:t>Tóm</a:t>
            </a:r>
            <a:r>
              <a:rPr lang="en-US" sz="2600" b="0" i="0" u="none" strike="noStrike" dirty="0">
                <a:effectLst/>
                <a:latin typeface="Söhne"/>
              </a:rPr>
              <a:t> </a:t>
            </a:r>
            <a:r>
              <a:rPr lang="en-US" sz="2600" b="0" i="0" u="none" strike="noStrike" dirty="0" err="1">
                <a:effectLst/>
                <a:latin typeface="Söhne"/>
              </a:rPr>
              <a:t>lại</a:t>
            </a:r>
            <a:r>
              <a:rPr lang="en-US" sz="2600" b="0" i="0" u="none" strike="noStrike" dirty="0">
                <a:effectLst/>
                <a:latin typeface="Söhne"/>
              </a:rPr>
              <a:t>, </a:t>
            </a:r>
            <a:r>
              <a:rPr lang="en-US" sz="2600" b="0" i="0" u="none" strike="noStrike" dirty="0" err="1">
                <a:effectLst/>
                <a:latin typeface="Söhne"/>
              </a:rPr>
              <a:t>tính</a:t>
            </a:r>
            <a:r>
              <a:rPr lang="en-US" sz="2600" b="0" i="0" u="none" strike="noStrike" dirty="0">
                <a:effectLst/>
                <a:latin typeface="Söhne"/>
              </a:rPr>
              <a:t> </a:t>
            </a:r>
            <a:r>
              <a:rPr lang="en-US" sz="2600" b="0" i="0" u="none" strike="noStrike" dirty="0" err="1">
                <a:effectLst/>
                <a:latin typeface="Söhne"/>
              </a:rPr>
              <a:t>dừng</a:t>
            </a:r>
            <a:r>
              <a:rPr lang="en-US" sz="2600" b="0" i="0" u="none" strike="noStrike" dirty="0">
                <a:effectLst/>
                <a:latin typeface="Söhne"/>
              </a:rPr>
              <a:t> </a:t>
            </a:r>
            <a:r>
              <a:rPr lang="en-US" sz="2600" b="0" i="0" u="none" strike="noStrike" dirty="0" err="1">
                <a:effectLst/>
                <a:latin typeface="Söhne"/>
              </a:rPr>
              <a:t>trong</a:t>
            </a:r>
            <a:r>
              <a:rPr lang="en-US" sz="2600" b="0" i="0" u="none" strike="noStrike" dirty="0">
                <a:effectLst/>
                <a:latin typeface="Söhne"/>
              </a:rPr>
              <a:t> </a:t>
            </a:r>
            <a:r>
              <a:rPr lang="en-US" sz="2600" b="0" i="0" u="none" strike="noStrike" dirty="0" err="1">
                <a:effectLst/>
                <a:latin typeface="Söhne"/>
              </a:rPr>
              <a:t>dữ</a:t>
            </a:r>
            <a:r>
              <a:rPr lang="en-US" sz="2600" b="0" i="0" u="none" strike="noStrike" dirty="0">
                <a:effectLst/>
                <a:latin typeface="Söhne"/>
              </a:rPr>
              <a:t> </a:t>
            </a:r>
            <a:r>
              <a:rPr lang="en-US" sz="2600" b="0" i="0" u="none" strike="noStrike" dirty="0" err="1">
                <a:effectLst/>
                <a:latin typeface="Söhne"/>
              </a:rPr>
              <a:t>liệu</a:t>
            </a:r>
            <a:r>
              <a:rPr lang="en-US" sz="2600" b="0" i="0" u="none" strike="noStrike" dirty="0">
                <a:effectLst/>
                <a:latin typeface="Söhne"/>
              </a:rPr>
              <a:t> </a:t>
            </a:r>
            <a:r>
              <a:rPr lang="en-US" sz="2600" b="0" i="0" u="none" strike="noStrike" dirty="0" err="1">
                <a:effectLst/>
                <a:latin typeface="Söhne"/>
              </a:rPr>
              <a:t>chuỗi</a:t>
            </a:r>
            <a:r>
              <a:rPr lang="en-US" sz="2600" b="0" i="0" u="none" strike="noStrike" dirty="0">
                <a:effectLst/>
                <a:latin typeface="Söhne"/>
              </a:rPr>
              <a:t> </a:t>
            </a:r>
            <a:r>
              <a:rPr lang="en-US" sz="2600" b="0" i="0" u="none" strike="noStrike" dirty="0" err="1">
                <a:effectLst/>
                <a:latin typeface="Söhne"/>
              </a:rPr>
              <a:t>thời</a:t>
            </a:r>
            <a:r>
              <a:rPr lang="en-US" sz="2600" b="0" i="0" u="none" strike="noStrike" dirty="0">
                <a:effectLst/>
                <a:latin typeface="Söhne"/>
              </a:rPr>
              <a:t> </a:t>
            </a:r>
            <a:r>
              <a:rPr lang="en-US" sz="2600" b="0" i="0" u="none" strike="noStrike" dirty="0" err="1">
                <a:effectLst/>
                <a:latin typeface="Söhne"/>
              </a:rPr>
              <a:t>gian</a:t>
            </a:r>
            <a:r>
              <a:rPr lang="en-US" sz="2600" b="0" i="0" u="none" strike="noStrike" dirty="0">
                <a:effectLst/>
                <a:latin typeface="Söhne"/>
              </a:rPr>
              <a:t> </a:t>
            </a:r>
            <a:r>
              <a:rPr lang="en-US" sz="2600" b="0" i="0" u="none" strike="noStrike" dirty="0" err="1">
                <a:effectLst/>
                <a:latin typeface="Söhne"/>
              </a:rPr>
              <a:t>cho</a:t>
            </a:r>
            <a:r>
              <a:rPr lang="en-US" sz="2600" b="0" i="0" u="none" strike="noStrike" dirty="0">
                <a:effectLst/>
                <a:latin typeface="Söhne"/>
              </a:rPr>
              <a:t> </a:t>
            </a:r>
            <a:r>
              <a:rPr lang="en-US" sz="2600" b="0" i="0" u="none" strike="noStrike" dirty="0" err="1">
                <a:effectLst/>
                <a:latin typeface="Söhne"/>
              </a:rPr>
              <a:t>biết</a:t>
            </a:r>
            <a:r>
              <a:rPr lang="en-US" sz="2600" b="0" i="0" u="none" strike="noStrike" dirty="0">
                <a:effectLst/>
                <a:latin typeface="Söhne"/>
              </a:rPr>
              <a:t> </a:t>
            </a:r>
            <a:r>
              <a:rPr lang="en-US" sz="2600" b="0" i="0" u="none" strike="noStrike" dirty="0" err="1">
                <a:effectLst/>
                <a:latin typeface="Söhne"/>
              </a:rPr>
              <a:t>rằng</a:t>
            </a:r>
            <a:r>
              <a:rPr lang="en-US" sz="2600" b="0" i="0" u="none" strike="noStrike" dirty="0">
                <a:effectLst/>
                <a:latin typeface="Söhne"/>
              </a:rPr>
              <a:t> </a:t>
            </a:r>
            <a:r>
              <a:rPr lang="en-US" sz="2600" b="0" i="0" u="none" strike="noStrike" dirty="0" err="1">
                <a:effectLst/>
                <a:latin typeface="Söhne"/>
              </a:rPr>
              <a:t>dữ</a:t>
            </a:r>
            <a:r>
              <a:rPr lang="en-US" sz="2600" b="0" i="0" u="none" strike="noStrike" dirty="0">
                <a:effectLst/>
                <a:latin typeface="Söhne"/>
              </a:rPr>
              <a:t> </a:t>
            </a:r>
            <a:r>
              <a:rPr lang="en-US" sz="2600" b="0" i="0" u="none" strike="noStrike" dirty="0" err="1">
                <a:effectLst/>
                <a:latin typeface="Söhne"/>
              </a:rPr>
              <a:t>liệu</a:t>
            </a:r>
            <a:r>
              <a:rPr lang="en-US" sz="2600" b="0" i="0" u="none" strike="noStrike" dirty="0">
                <a:effectLst/>
                <a:latin typeface="Söhne"/>
              </a:rPr>
              <a:t> </a:t>
            </a:r>
            <a:r>
              <a:rPr lang="en-US" sz="2600" b="0" i="0" u="none" strike="noStrike" dirty="0" err="1">
                <a:effectLst/>
                <a:latin typeface="Söhne"/>
              </a:rPr>
              <a:t>không</a:t>
            </a:r>
            <a:r>
              <a:rPr lang="en-US" sz="2600" b="0" i="0" u="none" strike="noStrike" dirty="0">
                <a:effectLst/>
                <a:latin typeface="Söhne"/>
              </a:rPr>
              <a:t> </a:t>
            </a:r>
            <a:r>
              <a:rPr lang="en-US" sz="2600" b="0" i="0" u="none" strike="noStrike" dirty="0" err="1">
                <a:effectLst/>
                <a:latin typeface="Söhne"/>
              </a:rPr>
              <a:t>biến</a:t>
            </a:r>
            <a:r>
              <a:rPr lang="en-US" sz="2600" b="0" i="0" u="none" strike="noStrike" dirty="0">
                <a:effectLst/>
                <a:latin typeface="Söhne"/>
              </a:rPr>
              <a:t> </a:t>
            </a:r>
            <a:r>
              <a:rPr lang="en-US" sz="2600" b="0" i="0" u="none" strike="noStrike" dirty="0" err="1">
                <a:effectLst/>
                <a:latin typeface="Söhne"/>
              </a:rPr>
              <a:t>đổi</a:t>
            </a:r>
            <a:r>
              <a:rPr lang="en-US" sz="2600" b="0" i="0" u="none" strike="noStrike" dirty="0">
                <a:effectLst/>
                <a:latin typeface="Söhne"/>
              </a:rPr>
              <a:t> </a:t>
            </a:r>
            <a:r>
              <a:rPr lang="en-US" sz="2600" b="0" i="0" u="none" strike="noStrike" dirty="0" err="1">
                <a:effectLst/>
                <a:latin typeface="Söhne"/>
              </a:rPr>
              <a:t>theo</a:t>
            </a:r>
            <a:r>
              <a:rPr lang="en-US" sz="2600" b="0" i="0" u="none" strike="noStrike" dirty="0">
                <a:effectLst/>
                <a:latin typeface="Söhne"/>
              </a:rPr>
              <a:t> </a:t>
            </a:r>
            <a:r>
              <a:rPr lang="en-US" sz="2600" b="0" i="0" u="none" strike="noStrike" dirty="0" err="1">
                <a:effectLst/>
                <a:latin typeface="Söhne"/>
              </a:rPr>
              <a:t>thời</a:t>
            </a:r>
            <a:r>
              <a:rPr lang="en-US" sz="2600" b="0" i="0" u="none" strike="noStrike" dirty="0">
                <a:effectLst/>
                <a:latin typeface="Söhne"/>
              </a:rPr>
              <a:t> </a:t>
            </a:r>
            <a:r>
              <a:rPr lang="en-US" sz="2600" b="0" i="0" u="none" strike="noStrike" dirty="0" err="1">
                <a:effectLst/>
                <a:latin typeface="Söhne"/>
              </a:rPr>
              <a:t>gian</a:t>
            </a:r>
            <a:r>
              <a:rPr lang="en-US" sz="2600" b="0" i="0" u="none" strike="noStrike" dirty="0">
                <a:effectLst/>
                <a:latin typeface="Söhne"/>
              </a:rPr>
              <a:t>, </a:t>
            </a:r>
            <a:r>
              <a:rPr lang="en-US" sz="2600" b="0" i="0" u="none" strike="noStrike" dirty="0" err="1">
                <a:effectLst/>
                <a:latin typeface="Söhne"/>
              </a:rPr>
              <a:t>trong</a:t>
            </a:r>
            <a:r>
              <a:rPr lang="en-US" sz="2600" b="0" i="0" u="none" strike="noStrike" dirty="0">
                <a:effectLst/>
                <a:latin typeface="Söhne"/>
              </a:rPr>
              <a:t> </a:t>
            </a:r>
            <a:r>
              <a:rPr lang="en-US" sz="2600" b="0" i="0" u="none" strike="noStrike" dirty="0" err="1">
                <a:effectLst/>
                <a:latin typeface="Söhne"/>
              </a:rPr>
              <a:t>khi</a:t>
            </a:r>
            <a:r>
              <a:rPr lang="en-US" sz="2600" b="0" i="0" u="none" strike="noStrike" dirty="0">
                <a:effectLst/>
                <a:latin typeface="Söhne"/>
              </a:rPr>
              <a:t> </a:t>
            </a:r>
            <a:r>
              <a:rPr lang="en-US" sz="2600" b="0" i="0" u="none" strike="noStrike" dirty="0" err="1">
                <a:effectLst/>
                <a:latin typeface="Söhne"/>
              </a:rPr>
              <a:t>tính</a:t>
            </a:r>
            <a:r>
              <a:rPr lang="en-US" sz="2600" b="0" i="0" u="none" strike="noStrike" dirty="0">
                <a:effectLst/>
                <a:latin typeface="Söhne"/>
              </a:rPr>
              <a:t> </a:t>
            </a:r>
            <a:r>
              <a:rPr lang="en-US" sz="2600" b="0" i="0" u="none" strike="noStrike" dirty="0" err="1">
                <a:effectLst/>
                <a:latin typeface="Söhne"/>
              </a:rPr>
              <a:t>không</a:t>
            </a:r>
            <a:r>
              <a:rPr lang="en-US" sz="2600" b="0" i="0" u="none" strike="noStrike" dirty="0">
                <a:effectLst/>
                <a:latin typeface="Söhne"/>
              </a:rPr>
              <a:t> </a:t>
            </a:r>
            <a:r>
              <a:rPr lang="en-US" sz="2600" b="0" i="0" u="none" strike="noStrike" dirty="0" err="1">
                <a:effectLst/>
                <a:latin typeface="Söhne"/>
              </a:rPr>
              <a:t>cố</a:t>
            </a:r>
            <a:r>
              <a:rPr lang="en-US" sz="2600" b="0" i="0" u="none" strike="noStrike" dirty="0">
                <a:effectLst/>
                <a:latin typeface="Söhne"/>
              </a:rPr>
              <a:t> </a:t>
            </a:r>
            <a:r>
              <a:rPr lang="en-US" sz="2600" b="0" i="0" u="none" strike="noStrike" dirty="0" err="1">
                <a:effectLst/>
                <a:latin typeface="Söhne"/>
              </a:rPr>
              <a:t>định</a:t>
            </a:r>
            <a:r>
              <a:rPr lang="en-US" sz="2600" b="0" i="0" u="none" strike="noStrike" dirty="0">
                <a:effectLst/>
                <a:latin typeface="Söhne"/>
              </a:rPr>
              <a:t> </a:t>
            </a:r>
            <a:r>
              <a:rPr lang="en-US" sz="2600" b="0" i="0" u="none" strike="noStrike" dirty="0" err="1">
                <a:effectLst/>
                <a:latin typeface="Söhne"/>
              </a:rPr>
              <a:t>cho</a:t>
            </a:r>
            <a:r>
              <a:rPr lang="en-US" sz="2600" b="0" i="0" u="none" strike="noStrike" dirty="0">
                <a:effectLst/>
                <a:latin typeface="Söhne"/>
              </a:rPr>
              <a:t> </a:t>
            </a:r>
            <a:r>
              <a:rPr lang="en-US" sz="2600" b="0" i="0" u="none" strike="noStrike" dirty="0" err="1">
                <a:effectLst/>
                <a:latin typeface="Söhne"/>
              </a:rPr>
              <a:t>biết</a:t>
            </a:r>
            <a:r>
              <a:rPr lang="en-US" sz="2600" b="0" i="0" u="none" strike="noStrike" dirty="0">
                <a:effectLst/>
                <a:latin typeface="Söhne"/>
              </a:rPr>
              <a:t> </a:t>
            </a:r>
            <a:r>
              <a:rPr lang="en-US" sz="2600" b="0" i="0" u="none" strike="noStrike" dirty="0" err="1">
                <a:effectLst/>
                <a:latin typeface="Söhne"/>
              </a:rPr>
              <a:t>rằng</a:t>
            </a:r>
            <a:r>
              <a:rPr lang="en-US" sz="2600" b="0" i="0" u="none" strike="noStrike" dirty="0">
                <a:effectLst/>
                <a:latin typeface="Söhne"/>
              </a:rPr>
              <a:t> </a:t>
            </a:r>
            <a:r>
              <a:rPr lang="en-US" sz="2600" b="0" i="0" u="none" strike="noStrike" dirty="0" err="1">
                <a:effectLst/>
                <a:latin typeface="Söhne"/>
              </a:rPr>
              <a:t>dữ</a:t>
            </a:r>
            <a:r>
              <a:rPr lang="en-US" sz="2600" b="0" i="0" u="none" strike="noStrike" dirty="0">
                <a:effectLst/>
                <a:latin typeface="Söhne"/>
              </a:rPr>
              <a:t> </a:t>
            </a:r>
            <a:r>
              <a:rPr lang="en-US" sz="2600" b="0" i="0" u="none" strike="noStrike" dirty="0" err="1">
                <a:effectLst/>
                <a:latin typeface="Söhne"/>
              </a:rPr>
              <a:t>liệu</a:t>
            </a:r>
            <a:r>
              <a:rPr lang="en-US" sz="2600" b="0" i="0" u="none" strike="noStrike" dirty="0">
                <a:effectLst/>
                <a:latin typeface="Söhne"/>
              </a:rPr>
              <a:t> </a:t>
            </a:r>
            <a:r>
              <a:rPr lang="en-US" sz="2600" b="0" i="0" u="none" strike="noStrike" dirty="0" err="1">
                <a:effectLst/>
                <a:latin typeface="Söhne"/>
              </a:rPr>
              <a:t>thay</a:t>
            </a:r>
            <a:r>
              <a:rPr lang="en-US" sz="2600" b="0" i="0" u="none" strike="noStrike" dirty="0">
                <a:effectLst/>
                <a:latin typeface="Söhne"/>
              </a:rPr>
              <a:t> </a:t>
            </a:r>
            <a:r>
              <a:rPr lang="en-US" sz="2600" b="0" i="0" u="none" strike="noStrike" dirty="0" err="1">
                <a:effectLst/>
                <a:latin typeface="Söhne"/>
              </a:rPr>
              <a:t>đổi</a:t>
            </a:r>
            <a:r>
              <a:rPr lang="en-US" sz="2600" b="0" i="0" u="none" strike="noStrike" dirty="0">
                <a:effectLst/>
                <a:latin typeface="Söhne"/>
              </a:rPr>
              <a:t> qua </a:t>
            </a:r>
            <a:r>
              <a:rPr lang="en-US" sz="2600" b="0" i="0" u="none" strike="noStrike" dirty="0" err="1">
                <a:effectLst/>
                <a:latin typeface="Söhne"/>
              </a:rPr>
              <a:t>thời</a:t>
            </a:r>
            <a:r>
              <a:rPr lang="en-US" sz="2600" b="0" i="0" u="none" strike="noStrike" dirty="0">
                <a:effectLst/>
                <a:latin typeface="Söhne"/>
              </a:rPr>
              <a:t> </a:t>
            </a:r>
            <a:r>
              <a:rPr lang="en-US" sz="2600" b="0" i="0" u="none" strike="noStrike" dirty="0" err="1">
                <a:effectLst/>
                <a:latin typeface="Söhne"/>
              </a:rPr>
              <a:t>gian</a:t>
            </a:r>
            <a:r>
              <a:rPr lang="en-US" sz="2600" b="0" i="0" u="none" strike="noStrike" dirty="0">
                <a:effectLst/>
                <a:latin typeface="Söhne"/>
              </a:rPr>
              <a:t>. </a:t>
            </a:r>
            <a:r>
              <a:rPr lang="en-US" sz="2600" b="0" i="0" u="none" strike="noStrike" dirty="0" err="1">
                <a:effectLst/>
                <a:latin typeface="Söhne"/>
              </a:rPr>
              <a:t>Việc</a:t>
            </a:r>
            <a:r>
              <a:rPr lang="en-US" sz="2600" b="0" i="0" u="none" strike="noStrike" dirty="0">
                <a:effectLst/>
                <a:latin typeface="Söhne"/>
              </a:rPr>
              <a:t> </a:t>
            </a:r>
            <a:r>
              <a:rPr lang="en-US" sz="2600" b="0" i="0" u="none" strike="noStrike" dirty="0" err="1">
                <a:effectLst/>
                <a:latin typeface="Söhne"/>
              </a:rPr>
              <a:t>xác</a:t>
            </a:r>
            <a:r>
              <a:rPr lang="en-US" sz="2600" b="0" i="0" u="none" strike="noStrike" dirty="0">
                <a:effectLst/>
                <a:latin typeface="Söhne"/>
              </a:rPr>
              <a:t> </a:t>
            </a:r>
            <a:r>
              <a:rPr lang="en-US" sz="2600" b="0" i="0" u="none" strike="noStrike" dirty="0" err="1">
                <a:effectLst/>
                <a:latin typeface="Söhne"/>
              </a:rPr>
              <a:t>định</a:t>
            </a:r>
            <a:r>
              <a:rPr lang="en-US" sz="2600" b="0" i="0" u="none" strike="noStrike" dirty="0">
                <a:effectLst/>
                <a:latin typeface="Söhne"/>
              </a:rPr>
              <a:t> </a:t>
            </a:r>
            <a:r>
              <a:rPr lang="en-US" sz="2600" b="0" i="0" u="none" strike="noStrike" dirty="0" err="1">
                <a:effectLst/>
                <a:latin typeface="Söhne"/>
              </a:rPr>
              <a:t>tính</a:t>
            </a:r>
            <a:r>
              <a:rPr lang="en-US" sz="2600" b="0" i="0" u="none" strike="noStrike" dirty="0">
                <a:effectLst/>
                <a:latin typeface="Söhne"/>
              </a:rPr>
              <a:t> </a:t>
            </a:r>
            <a:r>
              <a:rPr lang="en-US" sz="2600" b="0" i="0" u="none" strike="noStrike" dirty="0" err="1">
                <a:effectLst/>
                <a:latin typeface="Söhne"/>
              </a:rPr>
              <a:t>dừng</a:t>
            </a:r>
            <a:r>
              <a:rPr lang="en-US" sz="2600" b="0" i="0" u="none" strike="noStrike" dirty="0">
                <a:effectLst/>
                <a:latin typeface="Söhne"/>
              </a:rPr>
              <a:t> </a:t>
            </a:r>
            <a:r>
              <a:rPr lang="en-US" sz="2600" b="0" i="0" u="none" strike="noStrike" dirty="0" err="1">
                <a:effectLst/>
                <a:latin typeface="Söhne"/>
              </a:rPr>
              <a:t>hoặc</a:t>
            </a:r>
            <a:r>
              <a:rPr lang="en-US" sz="2600" b="0" i="0" u="none" strike="noStrike" dirty="0">
                <a:effectLst/>
                <a:latin typeface="Söhne"/>
              </a:rPr>
              <a:t> </a:t>
            </a:r>
            <a:r>
              <a:rPr lang="en-US" sz="2600" b="0" i="0" u="none" strike="noStrike" dirty="0" err="1">
                <a:effectLst/>
                <a:latin typeface="Söhne"/>
              </a:rPr>
              <a:t>không</a:t>
            </a:r>
            <a:r>
              <a:rPr lang="en-US" sz="2600" b="0" i="0" u="none" strike="noStrike" dirty="0">
                <a:effectLst/>
                <a:latin typeface="Söhne"/>
              </a:rPr>
              <a:t> </a:t>
            </a:r>
            <a:r>
              <a:rPr lang="en-US" sz="2600" b="0" i="0" u="none" strike="noStrike" dirty="0" err="1">
                <a:effectLst/>
                <a:latin typeface="Söhne"/>
              </a:rPr>
              <a:t>cố</a:t>
            </a:r>
            <a:r>
              <a:rPr lang="en-US" sz="2600" b="0" i="0" u="none" strike="noStrike" dirty="0">
                <a:effectLst/>
                <a:latin typeface="Söhne"/>
              </a:rPr>
              <a:t> </a:t>
            </a:r>
            <a:r>
              <a:rPr lang="en-US" sz="2600" b="0" i="0" u="none" strike="noStrike" dirty="0" err="1">
                <a:effectLst/>
                <a:latin typeface="Söhne"/>
              </a:rPr>
              <a:t>định</a:t>
            </a:r>
            <a:r>
              <a:rPr lang="en-US" sz="2600" b="0" i="0" u="none" strike="noStrike" dirty="0">
                <a:effectLst/>
                <a:latin typeface="Söhne"/>
              </a:rPr>
              <a:t> </a:t>
            </a:r>
            <a:r>
              <a:rPr lang="en-US" sz="2600" b="0" i="0" u="none" strike="noStrike" dirty="0" err="1">
                <a:effectLst/>
                <a:latin typeface="Söhne"/>
              </a:rPr>
              <a:t>của</a:t>
            </a:r>
            <a:r>
              <a:rPr lang="en-US" sz="2600" b="0" i="0" u="none" strike="noStrike" dirty="0">
                <a:effectLst/>
                <a:latin typeface="Söhne"/>
              </a:rPr>
              <a:t> </a:t>
            </a:r>
            <a:r>
              <a:rPr lang="en-US" sz="2600" b="0" i="0" u="none" strike="noStrike" dirty="0" err="1">
                <a:effectLst/>
                <a:latin typeface="Söhne"/>
              </a:rPr>
              <a:t>dữ</a:t>
            </a:r>
            <a:r>
              <a:rPr lang="en-US" sz="2600" b="0" i="0" u="none" strike="noStrike" dirty="0">
                <a:effectLst/>
                <a:latin typeface="Söhne"/>
              </a:rPr>
              <a:t> </a:t>
            </a:r>
            <a:r>
              <a:rPr lang="en-US" sz="2600" b="0" i="0" u="none" strike="noStrike" dirty="0" err="1">
                <a:effectLst/>
                <a:latin typeface="Söhne"/>
              </a:rPr>
              <a:t>liệu</a:t>
            </a:r>
            <a:r>
              <a:rPr lang="en-US" sz="2600" b="0" i="0" u="none" strike="noStrike" dirty="0">
                <a:effectLst/>
                <a:latin typeface="Söhne"/>
              </a:rPr>
              <a:t> </a:t>
            </a:r>
            <a:r>
              <a:rPr lang="en-US" sz="2600" b="0" i="0" u="none" strike="noStrike" dirty="0" err="1">
                <a:effectLst/>
                <a:latin typeface="Söhne"/>
              </a:rPr>
              <a:t>là</a:t>
            </a:r>
            <a:r>
              <a:rPr lang="en-US" sz="2600" b="0" i="0" u="none" strike="noStrike" dirty="0">
                <a:effectLst/>
                <a:latin typeface="Söhne"/>
              </a:rPr>
              <a:t> </a:t>
            </a:r>
            <a:r>
              <a:rPr lang="en-US" sz="2600" b="0" i="0" u="none" strike="noStrike" dirty="0" err="1">
                <a:effectLst/>
                <a:latin typeface="Söhne"/>
              </a:rPr>
              <a:t>quan</a:t>
            </a:r>
            <a:r>
              <a:rPr lang="en-US" sz="2600" b="0" i="0" u="none" strike="noStrike" dirty="0">
                <a:effectLst/>
                <a:latin typeface="Söhne"/>
              </a:rPr>
              <a:t> </a:t>
            </a:r>
            <a:r>
              <a:rPr lang="en-US" sz="2600" b="0" i="0" u="none" strike="noStrike" dirty="0" err="1">
                <a:effectLst/>
                <a:latin typeface="Söhne"/>
              </a:rPr>
              <a:t>trọng</a:t>
            </a:r>
            <a:r>
              <a:rPr lang="en-US" sz="2600" b="0" i="0" u="none" strike="noStrike" dirty="0">
                <a:effectLst/>
                <a:latin typeface="Söhne"/>
              </a:rPr>
              <a:t> </a:t>
            </a:r>
            <a:r>
              <a:rPr lang="en-US" sz="2600" b="0" i="0" u="none" strike="noStrike" dirty="0" err="1">
                <a:effectLst/>
                <a:latin typeface="Söhne"/>
              </a:rPr>
              <a:t>để</a:t>
            </a:r>
            <a:r>
              <a:rPr lang="en-US" sz="2600" b="0" i="0" u="none" strike="noStrike" dirty="0">
                <a:effectLst/>
                <a:latin typeface="Söhne"/>
              </a:rPr>
              <a:t> </a:t>
            </a:r>
            <a:r>
              <a:rPr lang="en-US" sz="2600" b="0" i="0" u="none" strike="noStrike" dirty="0" err="1">
                <a:effectLst/>
                <a:latin typeface="Söhne"/>
              </a:rPr>
              <a:t>lựa</a:t>
            </a:r>
            <a:r>
              <a:rPr lang="en-US" sz="2600" b="0" i="0" u="none" strike="noStrike" dirty="0">
                <a:effectLst/>
                <a:latin typeface="Söhne"/>
              </a:rPr>
              <a:t> </a:t>
            </a:r>
            <a:r>
              <a:rPr lang="en-US" sz="2600" b="0" i="0" u="none" strike="noStrike" dirty="0" err="1">
                <a:effectLst/>
                <a:latin typeface="Söhne"/>
              </a:rPr>
              <a:t>chọn</a:t>
            </a:r>
            <a:r>
              <a:rPr lang="en-US" sz="2600" b="0" i="0" u="none" strike="noStrike" dirty="0">
                <a:effectLst/>
                <a:latin typeface="Söhne"/>
              </a:rPr>
              <a:t> </a:t>
            </a:r>
            <a:r>
              <a:rPr lang="en-US" sz="2600" b="0" i="0" u="none" strike="noStrike" dirty="0" err="1">
                <a:effectLst/>
                <a:latin typeface="Söhne"/>
              </a:rPr>
              <a:t>mô</a:t>
            </a:r>
            <a:r>
              <a:rPr lang="en-US" sz="2600" b="0" i="0" u="none" strike="noStrike" dirty="0">
                <a:effectLst/>
                <a:latin typeface="Söhne"/>
              </a:rPr>
              <a:t> </a:t>
            </a:r>
            <a:r>
              <a:rPr lang="en-US" sz="2600" b="0" i="0" u="none" strike="noStrike" dirty="0" err="1">
                <a:effectLst/>
                <a:latin typeface="Söhne"/>
              </a:rPr>
              <a:t>hình</a:t>
            </a:r>
            <a:r>
              <a:rPr lang="en-US" sz="2600" b="0" i="0" u="none" strike="noStrike" dirty="0">
                <a:effectLst/>
                <a:latin typeface="Söhne"/>
              </a:rPr>
              <a:t> </a:t>
            </a:r>
            <a:r>
              <a:rPr lang="en-US" sz="2600" b="0" i="0" u="none" strike="noStrike" dirty="0" err="1">
                <a:effectLst/>
                <a:latin typeface="Söhne"/>
              </a:rPr>
              <a:t>thích</a:t>
            </a:r>
            <a:r>
              <a:rPr lang="en-US" sz="2600" b="0" i="0" u="none" strike="noStrike" dirty="0">
                <a:effectLst/>
                <a:latin typeface="Söhne"/>
              </a:rPr>
              <a:t> </a:t>
            </a:r>
            <a:r>
              <a:rPr lang="en-US" sz="2600" b="0" i="0" u="none" strike="noStrike" dirty="0" err="1">
                <a:effectLst/>
                <a:latin typeface="Söhne"/>
              </a:rPr>
              <a:t>hợp</a:t>
            </a:r>
            <a:r>
              <a:rPr lang="en-US" sz="2600" b="0" i="0" u="none" strike="noStrike" dirty="0">
                <a:effectLst/>
                <a:latin typeface="Söhne"/>
              </a:rPr>
              <a:t> </a:t>
            </a:r>
            <a:r>
              <a:rPr lang="en-US" sz="2600" b="0" i="0" u="none" strike="noStrike" dirty="0" err="1">
                <a:effectLst/>
                <a:latin typeface="Söhne"/>
              </a:rPr>
              <a:t>và</a:t>
            </a:r>
            <a:r>
              <a:rPr lang="en-US" sz="2600" b="0" i="0" u="none" strike="noStrike" dirty="0">
                <a:effectLst/>
                <a:latin typeface="Söhne"/>
              </a:rPr>
              <a:t> </a:t>
            </a:r>
            <a:r>
              <a:rPr lang="en-US" sz="2600" b="0" i="0" u="none" strike="noStrike" dirty="0" err="1">
                <a:effectLst/>
                <a:latin typeface="Söhne"/>
              </a:rPr>
              <a:t>thực</a:t>
            </a:r>
            <a:r>
              <a:rPr lang="en-US" sz="2600" b="0" i="0" u="none" strike="noStrike" dirty="0">
                <a:effectLst/>
                <a:latin typeface="Söhne"/>
              </a:rPr>
              <a:t> </a:t>
            </a:r>
            <a:r>
              <a:rPr lang="en-US" sz="2600" b="0" i="0" u="none" strike="noStrike" dirty="0" err="1">
                <a:effectLst/>
                <a:latin typeface="Söhne"/>
              </a:rPr>
              <a:t>hiện</a:t>
            </a:r>
            <a:r>
              <a:rPr lang="en-US" sz="2600" b="0" i="0" u="none" strike="noStrike" dirty="0">
                <a:effectLst/>
                <a:latin typeface="Söhne"/>
              </a:rPr>
              <a:t> </a:t>
            </a:r>
            <a:r>
              <a:rPr lang="en-US" sz="2600" b="0" i="0" u="none" strike="noStrike" dirty="0" err="1">
                <a:effectLst/>
                <a:latin typeface="Söhne"/>
              </a:rPr>
              <a:t>phân</a:t>
            </a:r>
            <a:r>
              <a:rPr lang="en-US" sz="2600" b="0" i="0" u="none" strike="noStrike" dirty="0">
                <a:effectLst/>
                <a:latin typeface="Söhne"/>
              </a:rPr>
              <a:t> </a:t>
            </a:r>
            <a:r>
              <a:rPr lang="en-US" sz="2600" b="0" i="0" u="none" strike="noStrike" dirty="0" err="1">
                <a:effectLst/>
                <a:latin typeface="Söhne"/>
              </a:rPr>
              <a:t>tích</a:t>
            </a:r>
            <a:r>
              <a:rPr lang="en-US" sz="2600" b="0" i="0" u="none" strike="noStrike" dirty="0">
                <a:effectLst/>
                <a:latin typeface="Söhne"/>
              </a:rPr>
              <a:t> </a:t>
            </a:r>
            <a:r>
              <a:rPr lang="en-US" sz="2600" b="0" i="0" u="none" strike="noStrike" dirty="0" err="1">
                <a:effectLst/>
                <a:latin typeface="Söhne"/>
              </a:rPr>
              <a:t>dữ</a:t>
            </a:r>
            <a:r>
              <a:rPr lang="en-US" sz="2600" b="0" i="0" u="none" strike="noStrike" dirty="0">
                <a:effectLst/>
                <a:latin typeface="Söhne"/>
              </a:rPr>
              <a:t> </a:t>
            </a:r>
            <a:r>
              <a:rPr lang="en-US" sz="2600" b="0" i="0" u="none" strike="noStrike" dirty="0" err="1">
                <a:effectLst/>
                <a:latin typeface="Söhne"/>
              </a:rPr>
              <a:t>liệu</a:t>
            </a:r>
            <a:r>
              <a:rPr lang="en-US" sz="2600" b="0" i="0" u="none" strike="noStrike" dirty="0">
                <a:effectLst/>
                <a:latin typeface="Söhne"/>
              </a:rPr>
              <a:t> </a:t>
            </a:r>
            <a:r>
              <a:rPr lang="en-US" sz="2600" b="0" i="0" u="none" strike="noStrike" dirty="0" err="1">
                <a:effectLst/>
                <a:latin typeface="Söhne"/>
              </a:rPr>
              <a:t>thời</a:t>
            </a:r>
            <a:r>
              <a:rPr lang="en-US" sz="2600" b="0" i="0" u="none" strike="noStrike" dirty="0">
                <a:effectLst/>
                <a:latin typeface="Söhne"/>
              </a:rPr>
              <a:t> </a:t>
            </a:r>
            <a:r>
              <a:rPr lang="en-US" sz="2600" b="0" i="0" u="none" strike="noStrike" dirty="0" err="1">
                <a:effectLst/>
                <a:latin typeface="Söhne"/>
              </a:rPr>
              <a:t>gian</a:t>
            </a:r>
            <a:r>
              <a:rPr lang="en-US" sz="2600" b="0" i="0" u="none" strike="noStrike" dirty="0">
                <a:effectLst/>
                <a:latin typeface="Söhne"/>
              </a:rPr>
              <a:t>.</a:t>
            </a:r>
            <a:endParaRPr lang="en-VN" sz="2600" dirty="0"/>
          </a:p>
        </p:txBody>
      </p:sp>
    </p:spTree>
    <p:extLst>
      <p:ext uri="{BB962C8B-B14F-4D97-AF65-F5344CB8AC3E}">
        <p14:creationId xmlns:p14="http://schemas.microsoft.com/office/powerpoint/2010/main" val="130506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CF5A-4AD3-312A-1F68-349CD6580D1C}"/>
              </a:ext>
            </a:extLst>
          </p:cNvPr>
          <p:cNvSpPr>
            <a:spLocks noGrp="1"/>
          </p:cNvSpPr>
          <p:nvPr>
            <p:ph type="title"/>
          </p:nvPr>
        </p:nvSpPr>
        <p:spPr>
          <a:xfrm>
            <a:off x="252573" y="-76664"/>
            <a:ext cx="10515600" cy="1325563"/>
          </a:xfrm>
        </p:spPr>
        <p:txBody>
          <a:bodyPr>
            <a:normAutofit/>
          </a:bodyPr>
          <a:lstStyle/>
          <a:p>
            <a:r>
              <a:rPr lang="en-VN" sz="4000" b="1" dirty="0"/>
              <a:t>I. Kĩ thuật trực quan hoá dữ liệu </a:t>
            </a:r>
          </a:p>
        </p:txBody>
      </p:sp>
      <p:sp>
        <p:nvSpPr>
          <p:cNvPr id="3" name="Content Placeholder 2">
            <a:extLst>
              <a:ext uri="{FF2B5EF4-FFF2-40B4-BE49-F238E27FC236}">
                <a16:creationId xmlns:a16="http://schemas.microsoft.com/office/drawing/2014/main" id="{86647A70-8C7F-4F99-3F9F-E037486C0C4D}"/>
              </a:ext>
            </a:extLst>
          </p:cNvPr>
          <p:cNvSpPr>
            <a:spLocks noGrp="1"/>
          </p:cNvSpPr>
          <p:nvPr>
            <p:ph idx="1"/>
          </p:nvPr>
        </p:nvSpPr>
        <p:spPr>
          <a:xfrm>
            <a:off x="252573" y="1043416"/>
            <a:ext cx="11521610" cy="5634786"/>
          </a:xfrm>
        </p:spPr>
        <p:txBody>
          <a:bodyPr>
            <a:noAutofit/>
          </a:bodyPr>
          <a:lstStyle/>
          <a:p>
            <a:pPr marL="0" indent="0" algn="l">
              <a:lnSpc>
                <a:spcPct val="100000"/>
              </a:lnSpc>
              <a:buNone/>
            </a:pPr>
            <a:r>
              <a:rPr lang="vi-VN" sz="2400" i="0" u="none" strike="noStrike" dirty="0">
                <a:effectLst/>
                <a:latin typeface="Söhne"/>
              </a:rPr>
              <a:t>	</a:t>
            </a:r>
            <a:r>
              <a:rPr lang="vi-VN" sz="2400" b="1" i="0" u="none" strike="noStrike" dirty="0">
                <a:effectLst/>
                <a:latin typeface="Söhne"/>
              </a:rPr>
              <a:t>Kỹ thuật trực quan hóa dữ liệu (data visualization) </a:t>
            </a:r>
            <a:r>
              <a:rPr lang="vi-VN" sz="2400" i="0" u="none" strike="noStrike" dirty="0">
                <a:effectLst/>
                <a:latin typeface="Söhne"/>
              </a:rPr>
              <a:t>là quá trình biểu diễn dữ liệu thông qua hình ảnh, đồ họa hoặc biểu đồ để giúp con người hiểu và tương tác với thông tin một cách dễ dàng và hiệu quả hơn. Trực quan hóa dữ liệu giúp làm rõ các mối quan hệ, xu hướng, và cấu trúc trong dữ liệu, giúp ra quyết định và đưa ra thông tin quan trọng.</a:t>
            </a:r>
          </a:p>
          <a:p>
            <a:pPr marL="0" indent="0" algn="l">
              <a:lnSpc>
                <a:spcPct val="100000"/>
              </a:lnSpc>
              <a:buNone/>
            </a:pPr>
            <a:endParaRPr lang="vi-VN" sz="2400" dirty="0">
              <a:latin typeface="Söhne"/>
            </a:endParaRPr>
          </a:p>
          <a:p>
            <a:pPr marL="0" indent="0" algn="l">
              <a:lnSpc>
                <a:spcPct val="100000"/>
              </a:lnSpc>
              <a:buNone/>
            </a:pPr>
            <a:r>
              <a:rPr lang="vi-VN" sz="2400" i="0" u="none" strike="noStrike" dirty="0">
                <a:effectLst/>
                <a:latin typeface="Söhne"/>
              </a:rPr>
              <a:t> Dưới đây là một số kỹ thuật trực quan hóa dữ liệu phổ biến:</a:t>
            </a:r>
          </a:p>
          <a:p>
            <a:pPr marL="0" indent="0">
              <a:lnSpc>
                <a:spcPct val="100000"/>
              </a:lnSpc>
              <a:buNone/>
            </a:pPr>
            <a:r>
              <a:rPr lang="vi-VN" sz="2400" dirty="0">
                <a:latin typeface="Söhne"/>
              </a:rPr>
              <a:t>1. </a:t>
            </a:r>
            <a:r>
              <a:rPr lang="vi-VN" sz="2400" b="1" i="0" u="none" strike="noStrike" dirty="0">
                <a:effectLst/>
                <a:latin typeface="Söhne"/>
              </a:rPr>
              <a:t>Biểu đồ cột và biểu đồ đường</a:t>
            </a:r>
            <a:r>
              <a:rPr lang="vi-VN" sz="2400" i="0" u="none" strike="noStrike" dirty="0">
                <a:effectLst/>
                <a:latin typeface="Söhne"/>
              </a:rPr>
              <a:t>: Sử dụng cho dữ liệu thống kê, biểu đồ cột (bar chart) và biểu đồ đường (line chart) thường được sử dụng để so sánh giá trị của các biến trong một khoảng thời gian hoặc phân loại.</a:t>
            </a:r>
            <a:endParaRPr lang="en-US" sz="2400" i="0" u="none" strike="noStrike" dirty="0">
              <a:effectLst/>
              <a:latin typeface="Söhne"/>
            </a:endParaRPr>
          </a:p>
          <a:p>
            <a:pPr marL="0" indent="0" algn="l">
              <a:lnSpc>
                <a:spcPct val="100000"/>
              </a:lnSpc>
              <a:buNone/>
            </a:pPr>
            <a:r>
              <a:rPr lang="en-US" sz="2400" i="0" u="none" strike="noStrike" dirty="0">
                <a:effectLst/>
                <a:latin typeface="Söhne"/>
              </a:rPr>
              <a:t>2. </a:t>
            </a:r>
            <a:r>
              <a:rPr lang="en-US" sz="2400" b="1" i="0" u="none" strike="noStrike" dirty="0" err="1">
                <a:effectLst/>
                <a:latin typeface="Söhne"/>
              </a:rPr>
              <a:t>Biểu</a:t>
            </a:r>
            <a:r>
              <a:rPr lang="en-US" sz="2400" b="1" i="0" u="none" strike="noStrike" dirty="0">
                <a:effectLst/>
                <a:latin typeface="Söhne"/>
              </a:rPr>
              <a:t> </a:t>
            </a:r>
            <a:r>
              <a:rPr lang="en-US" sz="2400" b="1" i="0" u="none" strike="noStrike" dirty="0" err="1">
                <a:effectLst/>
                <a:latin typeface="Söhne"/>
              </a:rPr>
              <a:t>đồ</a:t>
            </a:r>
            <a:r>
              <a:rPr lang="en-US" sz="2400" b="1" i="0" u="none" strike="noStrike" dirty="0">
                <a:effectLst/>
                <a:latin typeface="Söhne"/>
              </a:rPr>
              <a:t> </a:t>
            </a:r>
            <a:r>
              <a:rPr lang="en-US" sz="2400" b="1" i="0" u="none" strike="noStrike" dirty="0" err="1">
                <a:effectLst/>
                <a:latin typeface="Söhne"/>
              </a:rPr>
              <a:t>hình</a:t>
            </a:r>
            <a:r>
              <a:rPr lang="en-US" sz="2400" b="1" i="0" u="none" strike="noStrike" dirty="0">
                <a:effectLst/>
                <a:latin typeface="Söhne"/>
              </a:rPr>
              <a:t> bánh (pie chart): </a:t>
            </a:r>
            <a:r>
              <a:rPr lang="en-US" sz="2400" i="0" u="none" strike="noStrike" dirty="0" err="1">
                <a:effectLst/>
                <a:latin typeface="Söhne"/>
              </a:rPr>
              <a:t>Dùng</a:t>
            </a:r>
            <a:r>
              <a:rPr lang="en-US" sz="2400" i="0" u="none" strike="noStrike" dirty="0">
                <a:effectLst/>
                <a:latin typeface="Söhne"/>
              </a:rPr>
              <a:t> </a:t>
            </a:r>
            <a:r>
              <a:rPr lang="en-US" sz="2400" i="0" u="none" strike="noStrike" dirty="0" err="1">
                <a:effectLst/>
                <a:latin typeface="Söhne"/>
              </a:rPr>
              <a:t>để</a:t>
            </a:r>
            <a:r>
              <a:rPr lang="en-US" sz="2400" i="0" u="none" strike="noStrike" dirty="0">
                <a:effectLst/>
                <a:latin typeface="Söhne"/>
              </a:rPr>
              <a:t> </a:t>
            </a:r>
            <a:r>
              <a:rPr lang="en-US" sz="2400" i="0" u="none" strike="noStrike" dirty="0" err="1">
                <a:effectLst/>
                <a:latin typeface="Söhne"/>
              </a:rPr>
              <a:t>biểu</a:t>
            </a:r>
            <a:r>
              <a:rPr lang="en-US" sz="2400" i="0" u="none" strike="noStrike" dirty="0">
                <a:effectLst/>
                <a:latin typeface="Söhne"/>
              </a:rPr>
              <a:t> </a:t>
            </a:r>
            <a:r>
              <a:rPr lang="en-US" sz="2400" i="0" u="none" strike="noStrike" dirty="0" err="1">
                <a:effectLst/>
                <a:latin typeface="Söhne"/>
              </a:rPr>
              <a:t>thị</a:t>
            </a:r>
            <a:r>
              <a:rPr lang="en-US" sz="2400" i="0" u="none" strike="noStrike" dirty="0">
                <a:effectLst/>
                <a:latin typeface="Söhne"/>
              </a:rPr>
              <a:t> </a:t>
            </a:r>
            <a:r>
              <a:rPr lang="en-US" sz="2400" i="0" u="none" strike="noStrike" dirty="0" err="1">
                <a:effectLst/>
                <a:latin typeface="Söhne"/>
              </a:rPr>
              <a:t>tỷ</a:t>
            </a:r>
            <a:r>
              <a:rPr lang="en-US" sz="2400" i="0" u="none" strike="noStrike" dirty="0">
                <a:effectLst/>
                <a:latin typeface="Söhne"/>
              </a:rPr>
              <a:t> </a:t>
            </a:r>
            <a:r>
              <a:rPr lang="en-US" sz="2400" i="0" u="none" strike="noStrike" dirty="0" err="1">
                <a:effectLst/>
                <a:latin typeface="Söhne"/>
              </a:rPr>
              <a:t>lệ</a:t>
            </a:r>
            <a:r>
              <a:rPr lang="en-US" sz="2400" i="0" u="none" strike="noStrike" dirty="0">
                <a:effectLst/>
                <a:latin typeface="Söhne"/>
              </a:rPr>
              <a:t> </a:t>
            </a:r>
            <a:r>
              <a:rPr lang="en-US" sz="2400" i="0" u="none" strike="noStrike" dirty="0" err="1">
                <a:effectLst/>
                <a:latin typeface="Söhne"/>
              </a:rPr>
              <a:t>phần</a:t>
            </a:r>
            <a:r>
              <a:rPr lang="en-US" sz="2400" i="0" u="none" strike="noStrike" dirty="0">
                <a:effectLst/>
                <a:latin typeface="Söhne"/>
              </a:rPr>
              <a:t> </a:t>
            </a:r>
            <a:r>
              <a:rPr lang="en-US" sz="2400" i="0" u="none" strike="noStrike" dirty="0" err="1">
                <a:effectLst/>
                <a:latin typeface="Söhne"/>
              </a:rPr>
              <a:t>trăm</a:t>
            </a:r>
            <a:r>
              <a:rPr lang="en-US" sz="2400" i="0" u="none" strike="noStrike" dirty="0">
                <a:effectLst/>
                <a:latin typeface="Söhne"/>
              </a:rPr>
              <a:t> </a:t>
            </a:r>
            <a:r>
              <a:rPr lang="en-US" sz="2400" i="0" u="none" strike="noStrike" dirty="0" err="1">
                <a:effectLst/>
                <a:latin typeface="Söhne"/>
              </a:rPr>
              <a:t>của</a:t>
            </a:r>
            <a:r>
              <a:rPr lang="en-US" sz="2400" i="0" u="none" strike="noStrike" dirty="0">
                <a:effectLst/>
                <a:latin typeface="Söhne"/>
              </a:rPr>
              <a:t> </a:t>
            </a:r>
            <a:r>
              <a:rPr lang="en-US" sz="2400" i="0" u="none" strike="noStrike" dirty="0" err="1">
                <a:effectLst/>
                <a:latin typeface="Söhne"/>
              </a:rPr>
              <a:t>các</a:t>
            </a:r>
            <a:r>
              <a:rPr lang="en-US" sz="2400" i="0" u="none" strike="noStrike" dirty="0">
                <a:effectLst/>
                <a:latin typeface="Söhne"/>
              </a:rPr>
              <a:t> </a:t>
            </a:r>
            <a:r>
              <a:rPr lang="en-US" sz="2400" i="0" u="none" strike="noStrike" dirty="0" err="1">
                <a:effectLst/>
                <a:latin typeface="Söhne"/>
              </a:rPr>
              <a:t>thành</a:t>
            </a:r>
            <a:r>
              <a:rPr lang="en-US" sz="2400" i="0" u="none" strike="noStrike" dirty="0">
                <a:effectLst/>
                <a:latin typeface="Söhne"/>
              </a:rPr>
              <a:t> </a:t>
            </a:r>
            <a:r>
              <a:rPr lang="en-US" sz="2400" i="0" u="none" strike="noStrike" dirty="0" err="1">
                <a:effectLst/>
                <a:latin typeface="Söhne"/>
              </a:rPr>
              <a:t>phần</a:t>
            </a:r>
            <a:r>
              <a:rPr lang="en-US" sz="2400" i="0" u="none" strike="noStrike" dirty="0">
                <a:effectLst/>
                <a:latin typeface="Söhne"/>
              </a:rPr>
              <a:t> so </a:t>
            </a:r>
            <a:r>
              <a:rPr lang="en-US" sz="2400" i="0" u="none" strike="noStrike" dirty="0" err="1">
                <a:effectLst/>
                <a:latin typeface="Söhne"/>
              </a:rPr>
              <a:t>với</a:t>
            </a:r>
            <a:r>
              <a:rPr lang="en-US" sz="2400" i="0" u="none" strike="noStrike" dirty="0">
                <a:effectLst/>
                <a:latin typeface="Söhne"/>
              </a:rPr>
              <a:t> </a:t>
            </a:r>
            <a:r>
              <a:rPr lang="en-US" sz="2400" i="0" u="none" strike="noStrike" dirty="0" err="1">
                <a:effectLst/>
                <a:latin typeface="Söhne"/>
              </a:rPr>
              <a:t>tổng</a:t>
            </a:r>
            <a:r>
              <a:rPr lang="en-US" sz="2400" i="0" u="none" strike="noStrike" dirty="0">
                <a:effectLst/>
                <a:latin typeface="Söhne"/>
              </a:rPr>
              <a:t>.</a:t>
            </a:r>
          </a:p>
          <a:p>
            <a:pPr marL="0" indent="0">
              <a:lnSpc>
                <a:spcPct val="100000"/>
              </a:lnSpc>
              <a:buNone/>
            </a:pPr>
            <a:r>
              <a:rPr lang="vi-VN" sz="2400" i="0" u="none" strike="noStrike" dirty="0">
                <a:effectLst/>
                <a:latin typeface="Söhne"/>
              </a:rPr>
              <a:t>3. </a:t>
            </a:r>
            <a:r>
              <a:rPr lang="vi-VN" sz="2400" b="1" i="0" u="none" strike="noStrike" dirty="0">
                <a:effectLst/>
                <a:latin typeface="Söhne"/>
              </a:rPr>
              <a:t>Biểu đồ phân tán (scatter plot): </a:t>
            </a:r>
            <a:r>
              <a:rPr lang="vi-VN" sz="2400" i="0" u="none" strike="noStrike" dirty="0">
                <a:effectLst/>
                <a:latin typeface="Söhne"/>
              </a:rPr>
              <a:t>Dùng để hiển thị mối quan hệ giữa hai biến số và xem xét xu hướng hoặc tương quan giữa chúng.</a:t>
            </a:r>
          </a:p>
          <a:p>
            <a:pPr marL="0" indent="0">
              <a:buNone/>
            </a:pPr>
            <a:br>
              <a:rPr lang="en-US" sz="2400" dirty="0"/>
            </a:br>
            <a:endParaRPr lang="vi-VN" sz="2400" b="0" i="0" u="none" strike="noStrike" dirty="0">
              <a:effectLst/>
              <a:latin typeface="Söhne"/>
            </a:endParaRPr>
          </a:p>
        </p:txBody>
      </p:sp>
    </p:spTree>
    <p:extLst>
      <p:ext uri="{BB962C8B-B14F-4D97-AF65-F5344CB8AC3E}">
        <p14:creationId xmlns:p14="http://schemas.microsoft.com/office/powerpoint/2010/main" val="129739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CF5A-4AD3-312A-1F68-349CD6580D1C}"/>
              </a:ext>
            </a:extLst>
          </p:cNvPr>
          <p:cNvSpPr>
            <a:spLocks noGrp="1"/>
          </p:cNvSpPr>
          <p:nvPr>
            <p:ph type="title"/>
          </p:nvPr>
        </p:nvSpPr>
        <p:spPr>
          <a:xfrm>
            <a:off x="252573" y="-76664"/>
            <a:ext cx="10515600" cy="1325563"/>
          </a:xfrm>
        </p:spPr>
        <p:txBody>
          <a:bodyPr>
            <a:normAutofit/>
          </a:bodyPr>
          <a:lstStyle/>
          <a:p>
            <a:r>
              <a:rPr lang="en-VN" sz="4000" b="1" dirty="0"/>
              <a:t>I. Kĩ thuật trực quan hoá dữ liệu </a:t>
            </a:r>
          </a:p>
        </p:txBody>
      </p:sp>
      <p:sp>
        <p:nvSpPr>
          <p:cNvPr id="3" name="Content Placeholder 2">
            <a:extLst>
              <a:ext uri="{FF2B5EF4-FFF2-40B4-BE49-F238E27FC236}">
                <a16:creationId xmlns:a16="http://schemas.microsoft.com/office/drawing/2014/main" id="{86647A70-8C7F-4F99-3F9F-E037486C0C4D}"/>
              </a:ext>
            </a:extLst>
          </p:cNvPr>
          <p:cNvSpPr>
            <a:spLocks noGrp="1"/>
          </p:cNvSpPr>
          <p:nvPr>
            <p:ph idx="1"/>
          </p:nvPr>
        </p:nvSpPr>
        <p:spPr>
          <a:xfrm>
            <a:off x="252573" y="611607"/>
            <a:ext cx="11521610" cy="5634786"/>
          </a:xfrm>
        </p:spPr>
        <p:txBody>
          <a:bodyPr>
            <a:noAutofit/>
          </a:bodyPr>
          <a:lstStyle/>
          <a:p>
            <a:pPr marL="0" indent="0" algn="l">
              <a:lnSpc>
                <a:spcPct val="100000"/>
              </a:lnSpc>
              <a:buNone/>
            </a:pPr>
            <a:endParaRPr lang="vi-VN" sz="2400" b="0" i="0" u="none" strike="noStrike" dirty="0">
              <a:solidFill>
                <a:srgbClr val="D1D5DB"/>
              </a:solidFill>
              <a:effectLst/>
              <a:latin typeface="Söhne"/>
            </a:endParaRPr>
          </a:p>
          <a:p>
            <a:pPr marL="0" indent="0" algn="l">
              <a:lnSpc>
                <a:spcPct val="100000"/>
              </a:lnSpc>
              <a:buNone/>
            </a:pPr>
            <a:r>
              <a:rPr lang="vi-VN" sz="2400" b="1" i="0" u="none" strike="noStrike" dirty="0">
                <a:effectLst/>
                <a:latin typeface="Söhne"/>
              </a:rPr>
              <a:t>4. Biểu đồ heatmap:</a:t>
            </a:r>
            <a:r>
              <a:rPr lang="vi-VN" sz="2400" b="0" i="0" u="none" strike="noStrike" dirty="0">
                <a:effectLst/>
                <a:latin typeface="Söhne"/>
              </a:rPr>
              <a:t> Sử dụng màu sắc để biểu thị giá trị của dữ liệu trên một lưới hai chiều, thường được sử dụng cho dữ liệu có cấu trúc lưới hoặc ma trận.</a:t>
            </a:r>
          </a:p>
          <a:p>
            <a:pPr marL="0" indent="0" algn="l">
              <a:lnSpc>
                <a:spcPct val="100000"/>
              </a:lnSpc>
              <a:buNone/>
            </a:pPr>
            <a:r>
              <a:rPr lang="vi-VN" sz="2400" b="1" i="0" u="none" strike="noStrike" dirty="0">
                <a:effectLst/>
                <a:latin typeface="Söhne"/>
              </a:rPr>
              <a:t>5. Biểu đồ đám mây từ khoá (word cloud):</a:t>
            </a:r>
            <a:r>
              <a:rPr lang="vi-VN" sz="2400" b="0" i="0" u="none" strike="noStrike" dirty="0">
                <a:effectLst/>
                <a:latin typeface="Söhne"/>
              </a:rPr>
              <a:t> Sử dụng để thể hiện tần suất xuất hiện của các từ hoặc cụm từ trong văn bản.</a:t>
            </a:r>
          </a:p>
          <a:p>
            <a:pPr marL="0" indent="0" algn="l">
              <a:lnSpc>
                <a:spcPct val="100000"/>
              </a:lnSpc>
              <a:buNone/>
            </a:pPr>
            <a:r>
              <a:rPr lang="vi-VN" sz="2400" b="1" i="0" u="none" strike="noStrike" dirty="0">
                <a:effectLst/>
                <a:latin typeface="Söhne"/>
              </a:rPr>
              <a:t>6. Biểu đồ thời gian (timeline chart):</a:t>
            </a:r>
            <a:r>
              <a:rPr lang="vi-VN" sz="2400" b="0" i="0" u="none" strike="noStrike" dirty="0">
                <a:effectLst/>
                <a:latin typeface="Söhne"/>
              </a:rPr>
              <a:t> Sử dụng để theo dõi thay đổi của dữ liệu theo thời gian, </a:t>
            </a:r>
          </a:p>
          <a:p>
            <a:pPr marL="0" indent="0" algn="l">
              <a:lnSpc>
                <a:spcPct val="100000"/>
              </a:lnSpc>
              <a:buNone/>
            </a:pPr>
            <a:r>
              <a:rPr lang="vi-VN" sz="2400" b="0" i="0" u="none" strike="noStrike" dirty="0">
                <a:effectLst/>
                <a:latin typeface="Söhne"/>
              </a:rPr>
              <a:t>     ví dụ: biểu đồ dòng thời gian (timeline chart).</a:t>
            </a:r>
          </a:p>
          <a:p>
            <a:pPr marL="0" indent="0" algn="l">
              <a:lnSpc>
                <a:spcPct val="100000"/>
              </a:lnSpc>
              <a:buNone/>
            </a:pPr>
            <a:r>
              <a:rPr lang="vi-VN" sz="2400" b="1" i="0" u="none" strike="noStrike" dirty="0">
                <a:effectLst/>
                <a:latin typeface="Söhne"/>
              </a:rPr>
              <a:t>7. Biểu đồ dạng cây (tree diagram):</a:t>
            </a:r>
            <a:r>
              <a:rPr lang="vi-VN" sz="2400" b="0" i="0" u="none" strike="noStrike" dirty="0">
                <a:effectLst/>
                <a:latin typeface="Söhne"/>
              </a:rPr>
              <a:t> Dùng để hiển thị cấu trúc phân cấp của dữ liệu.</a:t>
            </a:r>
          </a:p>
          <a:p>
            <a:pPr marL="0" indent="0" algn="l">
              <a:lnSpc>
                <a:spcPct val="100000"/>
              </a:lnSpc>
              <a:buNone/>
            </a:pPr>
            <a:r>
              <a:rPr lang="vi-VN" sz="2400" b="1" i="0" u="none" strike="noStrike" dirty="0">
                <a:effectLst/>
                <a:latin typeface="Söhne"/>
              </a:rPr>
              <a:t>8. Biểu đồ sankey:</a:t>
            </a:r>
            <a:r>
              <a:rPr lang="vi-VN" sz="2400" b="0" i="0" u="none" strike="noStrike" dirty="0">
                <a:effectLst/>
                <a:latin typeface="Söhne"/>
              </a:rPr>
              <a:t> Dùng để biểu thị dòng dữ liệu hoặc tương tác giữa các biến trong một hệ thống.</a:t>
            </a:r>
            <a:br>
              <a:rPr lang="vi-VN" sz="2400" dirty="0"/>
            </a:br>
            <a:endParaRPr lang="vi-VN" sz="2400" b="0" i="0" u="none" strike="noStrike" dirty="0">
              <a:effectLst/>
              <a:latin typeface="Söhne"/>
            </a:endParaRPr>
          </a:p>
        </p:txBody>
      </p:sp>
    </p:spTree>
    <p:extLst>
      <p:ext uri="{BB962C8B-B14F-4D97-AF65-F5344CB8AC3E}">
        <p14:creationId xmlns:p14="http://schemas.microsoft.com/office/powerpoint/2010/main" val="102212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CF5A-4AD3-312A-1F68-349CD6580D1C}"/>
              </a:ext>
            </a:extLst>
          </p:cNvPr>
          <p:cNvSpPr>
            <a:spLocks noGrp="1"/>
          </p:cNvSpPr>
          <p:nvPr>
            <p:ph type="title"/>
          </p:nvPr>
        </p:nvSpPr>
        <p:spPr>
          <a:xfrm>
            <a:off x="252573" y="-76664"/>
            <a:ext cx="10515600" cy="1325563"/>
          </a:xfrm>
        </p:spPr>
        <p:txBody>
          <a:bodyPr>
            <a:normAutofit/>
          </a:bodyPr>
          <a:lstStyle/>
          <a:p>
            <a:r>
              <a:rPr lang="en-VN" sz="4000" b="1" dirty="0"/>
              <a:t>I. Kĩ thuật trực quan hoá dữ liệu </a:t>
            </a:r>
          </a:p>
        </p:txBody>
      </p:sp>
      <p:sp>
        <p:nvSpPr>
          <p:cNvPr id="3" name="Content Placeholder 2">
            <a:extLst>
              <a:ext uri="{FF2B5EF4-FFF2-40B4-BE49-F238E27FC236}">
                <a16:creationId xmlns:a16="http://schemas.microsoft.com/office/drawing/2014/main" id="{86647A70-8C7F-4F99-3F9F-E037486C0C4D}"/>
              </a:ext>
            </a:extLst>
          </p:cNvPr>
          <p:cNvSpPr>
            <a:spLocks noGrp="1"/>
          </p:cNvSpPr>
          <p:nvPr>
            <p:ph idx="1"/>
          </p:nvPr>
        </p:nvSpPr>
        <p:spPr>
          <a:xfrm>
            <a:off x="252573" y="940380"/>
            <a:ext cx="11521610" cy="3796006"/>
          </a:xfrm>
        </p:spPr>
        <p:txBody>
          <a:bodyPr>
            <a:noAutofit/>
          </a:bodyPr>
          <a:lstStyle/>
          <a:p>
            <a:pPr marL="0" indent="0" algn="l">
              <a:lnSpc>
                <a:spcPct val="100000"/>
              </a:lnSpc>
              <a:buNone/>
            </a:pPr>
            <a:endParaRPr lang="vi-VN" sz="2400" b="0" i="0" u="none" strike="noStrike" dirty="0">
              <a:solidFill>
                <a:srgbClr val="D1D5DB"/>
              </a:solidFill>
              <a:effectLst/>
              <a:latin typeface="Söhne"/>
            </a:endParaRPr>
          </a:p>
          <a:p>
            <a:pPr marL="0" indent="0" algn="l">
              <a:lnSpc>
                <a:spcPct val="100000"/>
              </a:lnSpc>
              <a:buNone/>
            </a:pPr>
            <a:r>
              <a:rPr lang="vi-VN" sz="2400" b="1" i="0" u="none" strike="noStrike" dirty="0">
                <a:effectLst/>
                <a:latin typeface="Söhne"/>
              </a:rPr>
              <a:t>9. Biểu đồ tương tác (interactive chart):</a:t>
            </a:r>
            <a:r>
              <a:rPr lang="vi-VN" sz="2400" b="0" i="0" u="none" strike="noStrike" dirty="0">
                <a:effectLst/>
                <a:latin typeface="Söhne"/>
              </a:rPr>
              <a:t> Cho phép người dùng tương tác với biểu đồ để khám phá dữ liệu một cách chi tiết, thường sử dụng trong các ứng dụng trực tuyến.</a:t>
            </a:r>
          </a:p>
          <a:p>
            <a:pPr marL="0" indent="0" algn="l">
              <a:lnSpc>
                <a:spcPct val="100000"/>
              </a:lnSpc>
              <a:buNone/>
            </a:pPr>
            <a:r>
              <a:rPr lang="vi-VN" sz="2400" b="1" i="0" u="none" strike="noStrike" dirty="0">
                <a:effectLst/>
                <a:latin typeface="Söhne"/>
              </a:rPr>
              <a:t>10. Biểu đồ 3D:</a:t>
            </a:r>
            <a:r>
              <a:rPr lang="vi-VN" sz="2400" b="0" i="0" u="none" strike="noStrike" dirty="0">
                <a:effectLst/>
                <a:latin typeface="Söhne"/>
              </a:rPr>
              <a:t> Sử dụng để hiển thị dữ liệu trong không gian ba chiều, thường được sử dụng trong việc biểu diễn dữ liệu phức tạp hoặc khoa học.</a:t>
            </a:r>
          </a:p>
          <a:p>
            <a:pPr marL="0" indent="0" algn="l">
              <a:lnSpc>
                <a:spcPct val="100000"/>
              </a:lnSpc>
              <a:buNone/>
            </a:pPr>
            <a:endParaRPr lang="vi-VN" sz="2400" b="0" i="0" u="none" strike="noStrike" dirty="0">
              <a:effectLst/>
              <a:latin typeface="Söhne"/>
            </a:endParaRPr>
          </a:p>
          <a:p>
            <a:pPr marL="0" indent="0">
              <a:lnSpc>
                <a:spcPct val="100000"/>
              </a:lnSpc>
              <a:buNone/>
            </a:pPr>
            <a:r>
              <a:rPr lang="vi-VN" sz="3000" b="0" i="0" u="none" strike="noStrike" dirty="0">
                <a:effectLst/>
                <a:latin typeface="Söhne"/>
              </a:rPr>
              <a:t>=&gt;</a:t>
            </a:r>
            <a:r>
              <a:rPr lang="vi-VN" sz="2400" dirty="0">
                <a:latin typeface="Söhne"/>
              </a:rPr>
              <a:t> </a:t>
            </a:r>
            <a:r>
              <a:rPr lang="vi-VN" sz="2400" b="1" i="0" u="none" strike="noStrike" dirty="0">
                <a:effectLst/>
                <a:latin typeface="Söhne"/>
              </a:rPr>
              <a:t>Kỹ thuật trực quan hóa dữ liệu</a:t>
            </a:r>
            <a:r>
              <a:rPr lang="vi-VN" sz="2400" b="0" i="0" u="none" strike="noStrike" dirty="0">
                <a:effectLst/>
                <a:latin typeface="Söhne"/>
              </a:rPr>
              <a:t> giúp tạo ra sự rõ ràng và hiểu biết hơn về dữ liệu, từ đó hỗ trợ trong việc đưa ra quyết định, tìm kiếm thông tin quan trọng và trình bày dữ liệu một cách trực quan cho người khác</a:t>
            </a:r>
          </a:p>
        </p:txBody>
      </p:sp>
    </p:spTree>
    <p:extLst>
      <p:ext uri="{BB962C8B-B14F-4D97-AF65-F5344CB8AC3E}">
        <p14:creationId xmlns:p14="http://schemas.microsoft.com/office/powerpoint/2010/main" val="314806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7579-A1BF-F2CA-F12A-2FC8911BB4D5}"/>
              </a:ext>
            </a:extLst>
          </p:cNvPr>
          <p:cNvSpPr>
            <a:spLocks noGrp="1"/>
          </p:cNvSpPr>
          <p:nvPr>
            <p:ph type="title"/>
          </p:nvPr>
        </p:nvSpPr>
        <p:spPr>
          <a:xfrm>
            <a:off x="509427" y="108271"/>
            <a:ext cx="10515600" cy="1325563"/>
          </a:xfrm>
        </p:spPr>
        <p:txBody>
          <a:bodyPr>
            <a:normAutofit/>
          </a:bodyPr>
          <a:lstStyle/>
          <a:p>
            <a:r>
              <a:rPr lang="en-VN" sz="4000" b="1" dirty="0"/>
              <a:t>II. Xác định xu hướng và tính thời vụ</a:t>
            </a:r>
          </a:p>
        </p:txBody>
      </p:sp>
      <p:sp>
        <p:nvSpPr>
          <p:cNvPr id="3" name="Content Placeholder 2">
            <a:extLst>
              <a:ext uri="{FF2B5EF4-FFF2-40B4-BE49-F238E27FC236}">
                <a16:creationId xmlns:a16="http://schemas.microsoft.com/office/drawing/2014/main" id="{17F55730-EB7B-1C40-5628-9287CCA4009D}"/>
              </a:ext>
            </a:extLst>
          </p:cNvPr>
          <p:cNvSpPr>
            <a:spLocks noGrp="1"/>
          </p:cNvSpPr>
          <p:nvPr>
            <p:ph idx="1"/>
          </p:nvPr>
        </p:nvSpPr>
        <p:spPr>
          <a:xfrm>
            <a:off x="448210" y="1188626"/>
            <a:ext cx="11295580" cy="5304641"/>
          </a:xfrm>
        </p:spPr>
        <p:txBody>
          <a:bodyPr>
            <a:normAutofit lnSpcReduction="10000"/>
          </a:bodyPr>
          <a:lstStyle/>
          <a:p>
            <a:pPr marL="0" indent="0">
              <a:lnSpc>
                <a:spcPct val="100000"/>
              </a:lnSpc>
              <a:buNone/>
            </a:pPr>
            <a:r>
              <a:rPr lang="vi-VN" sz="2400" b="0" i="0" u="none" strike="noStrike" dirty="0">
                <a:effectLst/>
                <a:latin typeface="Söhne"/>
              </a:rPr>
              <a:t>	Để xác định tính thời vụ (seasonality) và tính xu hướng (trend) trong dữ liệu, bạn cần sử dụng các phương pháp thống kê và kỹ thuật phân tích dữ liệu. </a:t>
            </a:r>
          </a:p>
          <a:p>
            <a:pPr marL="0" indent="0">
              <a:lnSpc>
                <a:spcPct val="100000"/>
              </a:lnSpc>
              <a:buNone/>
            </a:pPr>
            <a:r>
              <a:rPr lang="vi-VN" sz="2400" b="0" i="0" u="none" strike="noStrike" dirty="0">
                <a:effectLst/>
                <a:latin typeface="Söhne"/>
              </a:rPr>
              <a:t>Dưới đây là cách bạn có thể thực hiện điều này:</a:t>
            </a:r>
          </a:p>
          <a:p>
            <a:pPr algn="l">
              <a:lnSpc>
                <a:spcPct val="100000"/>
              </a:lnSpc>
              <a:buFont typeface="+mj-lt"/>
              <a:buAutoNum type="arabicPeriod"/>
            </a:pPr>
            <a:r>
              <a:rPr lang="vi-VN" sz="2400" b="1" i="0" u="none" strike="noStrike" dirty="0">
                <a:effectLst/>
                <a:latin typeface="Söhne"/>
              </a:rPr>
              <a:t>Biểu đồ thời gian:</a:t>
            </a:r>
            <a:r>
              <a:rPr lang="vi-VN" sz="2400" b="0" i="0" u="none" strike="noStrike" dirty="0">
                <a:effectLst/>
                <a:latin typeface="Söhne"/>
              </a:rPr>
              <a:t> Bắt đầu bằng việc vẽ biểu đồ thời gian của dữ liệu của bạn. Biểu đồ này sẽ giúp bạn quan sát mức độ biến động theo thời gian.</a:t>
            </a:r>
          </a:p>
          <a:p>
            <a:pPr algn="l">
              <a:lnSpc>
                <a:spcPct val="100000"/>
              </a:lnSpc>
              <a:buFont typeface="+mj-lt"/>
              <a:buAutoNum type="arabicPeriod"/>
            </a:pPr>
            <a:r>
              <a:rPr lang="vi-VN" sz="2400" b="1" i="0" u="none" strike="noStrike" dirty="0">
                <a:effectLst/>
                <a:latin typeface="Söhne"/>
              </a:rPr>
              <a:t>Phân tích xu hướng:</a:t>
            </a:r>
            <a:r>
              <a:rPr lang="vi-VN" sz="2400" b="0" i="0" u="none" strike="noStrike" dirty="0">
                <a:effectLst/>
                <a:latin typeface="Söhne"/>
              </a:rPr>
              <a:t> Để xác định xu hướng trong dữ liệu, bạn có thể sử dụng phân tích hồi quy hoặc kỹ thuật smoothing (làm mượt). Một trong những phương pháp thông dụng là dùng moving average hoặc exponential smoothing để làm mượt dữ liệu và xác định xu hướng.</a:t>
            </a:r>
          </a:p>
          <a:p>
            <a:pPr algn="l">
              <a:lnSpc>
                <a:spcPct val="100000"/>
              </a:lnSpc>
              <a:buFont typeface="+mj-lt"/>
              <a:buAutoNum type="arabicPeriod"/>
            </a:pPr>
            <a:r>
              <a:rPr lang="vi-VN" sz="2400" b="1" i="0" u="none" strike="noStrike" dirty="0">
                <a:effectLst/>
                <a:latin typeface="Söhne"/>
              </a:rPr>
              <a:t>Phân tích tính thời vụ:</a:t>
            </a:r>
            <a:r>
              <a:rPr lang="vi-VN" sz="2400" b="0" i="0" u="none" strike="noStrike" dirty="0">
                <a:effectLst/>
                <a:latin typeface="Söhne"/>
              </a:rPr>
              <a:t> Để xác định tính thời vụ, bạn có thể sử dụng phương pháp phân tách dữ liệu thành các thành phần, bao gồm thành phần xu hướng, thành phần thời vụ và thành phần ngẫu nhiên. Một trong những phương pháp phân tách thông dụng là phân tích chu kỳ (time series decomposition) sử dụng các mô hình như Additive hoặc Multiplicative.</a:t>
            </a:r>
          </a:p>
          <a:p>
            <a:pPr marL="0" indent="0">
              <a:lnSpc>
                <a:spcPct val="100000"/>
              </a:lnSpc>
              <a:buNone/>
            </a:pPr>
            <a:endParaRPr lang="en-VN" sz="2400" dirty="0"/>
          </a:p>
        </p:txBody>
      </p:sp>
    </p:spTree>
    <p:extLst>
      <p:ext uri="{BB962C8B-B14F-4D97-AF65-F5344CB8AC3E}">
        <p14:creationId xmlns:p14="http://schemas.microsoft.com/office/powerpoint/2010/main" val="388896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7579-A1BF-F2CA-F12A-2FC8911BB4D5}"/>
              </a:ext>
            </a:extLst>
          </p:cNvPr>
          <p:cNvSpPr>
            <a:spLocks noGrp="1"/>
          </p:cNvSpPr>
          <p:nvPr>
            <p:ph type="title"/>
          </p:nvPr>
        </p:nvSpPr>
        <p:spPr>
          <a:xfrm>
            <a:off x="509427" y="108271"/>
            <a:ext cx="10515600" cy="1325563"/>
          </a:xfrm>
        </p:spPr>
        <p:txBody>
          <a:bodyPr>
            <a:normAutofit/>
          </a:bodyPr>
          <a:lstStyle/>
          <a:p>
            <a:r>
              <a:rPr lang="en-VN" sz="4000" b="1" dirty="0"/>
              <a:t>II. Xác định xu hướng và tính thời vụ</a:t>
            </a:r>
          </a:p>
        </p:txBody>
      </p:sp>
      <p:sp>
        <p:nvSpPr>
          <p:cNvPr id="3" name="Content Placeholder 2">
            <a:extLst>
              <a:ext uri="{FF2B5EF4-FFF2-40B4-BE49-F238E27FC236}">
                <a16:creationId xmlns:a16="http://schemas.microsoft.com/office/drawing/2014/main" id="{17F55730-EB7B-1C40-5628-9287CCA4009D}"/>
              </a:ext>
            </a:extLst>
          </p:cNvPr>
          <p:cNvSpPr>
            <a:spLocks noGrp="1"/>
          </p:cNvSpPr>
          <p:nvPr>
            <p:ph idx="1"/>
          </p:nvPr>
        </p:nvSpPr>
        <p:spPr>
          <a:xfrm>
            <a:off x="448210" y="1188626"/>
            <a:ext cx="11295580" cy="5304641"/>
          </a:xfrm>
        </p:spPr>
        <p:txBody>
          <a:bodyPr>
            <a:normAutofit/>
          </a:bodyPr>
          <a:lstStyle/>
          <a:p>
            <a:pPr marL="0" indent="0" algn="l">
              <a:lnSpc>
                <a:spcPct val="100000"/>
              </a:lnSpc>
              <a:buNone/>
            </a:pPr>
            <a:r>
              <a:rPr lang="vi-VN" sz="2400" b="1" i="0" u="none" strike="noStrike" dirty="0">
                <a:effectLst/>
                <a:latin typeface="Söhne"/>
              </a:rPr>
              <a:t>4. Kiểm tra tính thời vụ:</a:t>
            </a:r>
            <a:r>
              <a:rPr lang="vi-VN" sz="2400" b="0" i="0" u="none" strike="noStrike" dirty="0">
                <a:effectLst/>
                <a:latin typeface="Söhne"/>
              </a:rPr>
              <a:t> Để kiểm tra tính thời vụ, bạn có thể sử dụng các kỹ thuật thống kê như kiểm định Augmented Dickey-Fuller (ADF) để xác định tính nguyên nhân (stationarity) của dữ liệu. Nếu dữ liệu không có tính nguyên nhân, bạn có thể tiến hành phân tích phụ thuộc vào thời gian, ví dụ: kiểm tra mùa vụ (seasonal decomposition of time series, STL).</a:t>
            </a:r>
          </a:p>
          <a:p>
            <a:pPr marL="0" indent="0" algn="l">
              <a:lnSpc>
                <a:spcPct val="100000"/>
              </a:lnSpc>
              <a:buNone/>
            </a:pPr>
            <a:r>
              <a:rPr lang="vi-VN" sz="2400" b="1" i="0" u="none" strike="noStrike" dirty="0">
                <a:effectLst/>
                <a:latin typeface="Söhne"/>
              </a:rPr>
              <a:t>5. Biểu đồ ACF và PACF:</a:t>
            </a:r>
            <a:r>
              <a:rPr lang="vi-VN" sz="2400" b="0" i="0" u="none" strike="noStrike" dirty="0">
                <a:effectLst/>
                <a:latin typeface="Söhne"/>
              </a:rPr>
              <a:t> Dùng để xác định mô hình ARIMA (Autoregressive Integrated Moving Average) để mô hình hóa xu hướng và tính thời vụ. Autocorrelation Function (ACF) và Partial Autocorrelation Function (PACF) giúp xác định số lags cần để mô hình xu hướng và tính thời vụ.</a:t>
            </a:r>
          </a:p>
          <a:p>
            <a:pPr marL="0" indent="0" algn="l">
              <a:lnSpc>
                <a:spcPct val="100000"/>
              </a:lnSpc>
              <a:buNone/>
            </a:pPr>
            <a:r>
              <a:rPr lang="vi-VN" sz="2400" b="1" i="0" u="none" strike="noStrike" dirty="0">
                <a:effectLst/>
                <a:latin typeface="Söhne"/>
              </a:rPr>
              <a:t>6. Kiểm tra mô hình:</a:t>
            </a:r>
            <a:r>
              <a:rPr lang="vi-VN" sz="2400" b="0" i="0" u="none" strike="noStrike" dirty="0">
                <a:effectLst/>
                <a:latin typeface="Söhne"/>
              </a:rPr>
              <a:t> Sau khi bạn xác định xu hướng và tính thời vụ, bạn có thể xây dựng mô hình thích hợp như ARIMA, Seasonal Decomposition of Time Series (STL), hoặc các mô hình dự báo khác để dự đoán giá trị trong tương lai và đánh giá hiệu suất mô hình.</a:t>
            </a:r>
          </a:p>
          <a:p>
            <a:pPr marL="0" indent="0">
              <a:lnSpc>
                <a:spcPct val="100000"/>
              </a:lnSpc>
              <a:buNone/>
            </a:pPr>
            <a:endParaRPr lang="en-VN" sz="2400" dirty="0"/>
          </a:p>
        </p:txBody>
      </p:sp>
    </p:spTree>
    <p:extLst>
      <p:ext uri="{BB962C8B-B14F-4D97-AF65-F5344CB8AC3E}">
        <p14:creationId xmlns:p14="http://schemas.microsoft.com/office/powerpoint/2010/main" val="24187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7579-A1BF-F2CA-F12A-2FC8911BB4D5}"/>
              </a:ext>
            </a:extLst>
          </p:cNvPr>
          <p:cNvSpPr>
            <a:spLocks noGrp="1"/>
          </p:cNvSpPr>
          <p:nvPr>
            <p:ph type="title"/>
          </p:nvPr>
        </p:nvSpPr>
        <p:spPr>
          <a:xfrm>
            <a:off x="509427" y="108271"/>
            <a:ext cx="10515600" cy="1325563"/>
          </a:xfrm>
        </p:spPr>
        <p:txBody>
          <a:bodyPr>
            <a:normAutofit/>
          </a:bodyPr>
          <a:lstStyle/>
          <a:p>
            <a:r>
              <a:rPr lang="en-VN" sz="4000" b="1" dirty="0"/>
              <a:t>II. Xác định xu hướng và tính thời vụ</a:t>
            </a:r>
          </a:p>
        </p:txBody>
      </p:sp>
      <p:sp>
        <p:nvSpPr>
          <p:cNvPr id="3" name="Content Placeholder 2">
            <a:extLst>
              <a:ext uri="{FF2B5EF4-FFF2-40B4-BE49-F238E27FC236}">
                <a16:creationId xmlns:a16="http://schemas.microsoft.com/office/drawing/2014/main" id="{17F55730-EB7B-1C40-5628-9287CCA4009D}"/>
              </a:ext>
            </a:extLst>
          </p:cNvPr>
          <p:cNvSpPr>
            <a:spLocks noGrp="1"/>
          </p:cNvSpPr>
          <p:nvPr>
            <p:ph idx="1"/>
          </p:nvPr>
        </p:nvSpPr>
        <p:spPr>
          <a:xfrm>
            <a:off x="448210" y="1188626"/>
            <a:ext cx="11295580" cy="5304641"/>
          </a:xfrm>
        </p:spPr>
        <p:txBody>
          <a:bodyPr>
            <a:normAutofit/>
          </a:bodyPr>
          <a:lstStyle/>
          <a:p>
            <a:pPr marL="0" indent="0">
              <a:lnSpc>
                <a:spcPct val="100000"/>
              </a:lnSpc>
              <a:buNone/>
            </a:pPr>
            <a:r>
              <a:rPr lang="en-VN" sz="2400" dirty="0">
                <a:solidFill>
                  <a:srgbClr val="C00000"/>
                </a:solidFill>
              </a:rPr>
              <a:t>=&gt;</a:t>
            </a:r>
            <a:r>
              <a:rPr lang="en-VN" sz="2400" dirty="0"/>
              <a:t> </a:t>
            </a:r>
            <a:r>
              <a:rPr lang="vi-VN" sz="2400" b="0" i="0" u="none" strike="noStrike" dirty="0">
                <a:effectLst/>
                <a:latin typeface="Söhne"/>
              </a:rPr>
              <a:t>Tính thời vụ và xu hướng là một phần quan trọng trong phân tích dữ liệu thời gian, và chúng giúp bạn hiểu rõ các yếu tố quan trọng trong dữ liệu của mình, từ đó đưa ra dự đoán và quyết định dựa trên dữ liệu đó.</a:t>
            </a:r>
            <a:endParaRPr lang="en-VN" sz="2400" dirty="0"/>
          </a:p>
        </p:txBody>
      </p:sp>
    </p:spTree>
    <p:extLst>
      <p:ext uri="{BB962C8B-B14F-4D97-AF65-F5344CB8AC3E}">
        <p14:creationId xmlns:p14="http://schemas.microsoft.com/office/powerpoint/2010/main" val="331838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0B4D-EAF2-674C-748A-F22CE43D9B66}"/>
              </a:ext>
            </a:extLst>
          </p:cNvPr>
          <p:cNvSpPr>
            <a:spLocks noGrp="1"/>
          </p:cNvSpPr>
          <p:nvPr>
            <p:ph type="title"/>
          </p:nvPr>
        </p:nvSpPr>
        <p:spPr>
          <a:xfrm>
            <a:off x="601894" y="231561"/>
            <a:ext cx="10515600" cy="1258192"/>
          </a:xfrm>
        </p:spPr>
        <p:txBody>
          <a:bodyPr>
            <a:normAutofit fontScale="90000"/>
          </a:bodyPr>
          <a:lstStyle/>
          <a:p>
            <a:r>
              <a:rPr lang="en-VN" sz="4000" b="1" dirty="0"/>
              <a:t>III. </a:t>
            </a:r>
            <a:r>
              <a:rPr lang="vi-VN" sz="4000" b="1" dirty="0"/>
              <a:t>Hàm tự tương quan và tự tương quan một phần</a:t>
            </a:r>
            <a:br>
              <a:rPr lang="vi-VN" sz="4000" b="1" dirty="0"/>
            </a:br>
            <a:endParaRPr lang="en-VN" sz="4000" b="1" dirty="0"/>
          </a:p>
        </p:txBody>
      </p:sp>
      <p:sp>
        <p:nvSpPr>
          <p:cNvPr id="3" name="Content Placeholder 2">
            <a:extLst>
              <a:ext uri="{FF2B5EF4-FFF2-40B4-BE49-F238E27FC236}">
                <a16:creationId xmlns:a16="http://schemas.microsoft.com/office/drawing/2014/main" id="{44B53911-596E-8FE5-B0BA-2FFFBF5F94C2}"/>
              </a:ext>
            </a:extLst>
          </p:cNvPr>
          <p:cNvSpPr>
            <a:spLocks noGrp="1"/>
          </p:cNvSpPr>
          <p:nvPr>
            <p:ph idx="1"/>
          </p:nvPr>
        </p:nvSpPr>
        <p:spPr>
          <a:xfrm>
            <a:off x="601894" y="1099336"/>
            <a:ext cx="11254483" cy="5229546"/>
          </a:xfrm>
        </p:spPr>
        <p:txBody>
          <a:bodyPr>
            <a:normAutofit/>
          </a:bodyPr>
          <a:lstStyle/>
          <a:p>
            <a:pPr marL="0" indent="0" algn="l">
              <a:lnSpc>
                <a:spcPct val="100000"/>
              </a:lnSpc>
              <a:buNone/>
            </a:pPr>
            <a:r>
              <a:rPr lang="vi-VN" sz="2400" dirty="0">
                <a:latin typeface="Söhne"/>
              </a:rPr>
              <a:t>      </a:t>
            </a:r>
            <a:r>
              <a:rPr lang="vi-VN" sz="2400" b="1" i="0" u="none" strike="noStrike" dirty="0">
                <a:effectLst/>
                <a:latin typeface="Söhne"/>
              </a:rPr>
              <a:t>Hàm tự tương quan (autocorrelation function - ACF) và tự tương quan một phần (partial autocorrelation function - PACF)</a:t>
            </a:r>
            <a:r>
              <a:rPr lang="vi-VN" sz="2400" b="0" i="0" u="none" strike="noStrike" dirty="0">
                <a:effectLst/>
                <a:latin typeface="Söhne"/>
              </a:rPr>
              <a:t> là hai công cụ quan trọng trong phân tích dữ liệu thời gian. Chúng được sử dụng để xác định mô hình ARIMA (Autoregressive Integrated Moving Average) cho phân tích dữ liệu thời gian và để xác định cấu trúc của xu hướng và tính thời vụ trong dữ liệu.</a:t>
            </a:r>
          </a:p>
          <a:p>
            <a:pPr marL="0" indent="0" algn="l">
              <a:lnSpc>
                <a:spcPct val="100000"/>
              </a:lnSpc>
              <a:buNone/>
            </a:pPr>
            <a:r>
              <a:rPr lang="vi-VN" sz="2400" b="0" i="0" u="none" strike="noStrike" dirty="0">
                <a:effectLst/>
                <a:latin typeface="Söhne"/>
              </a:rPr>
              <a:t>Trong đó:</a:t>
            </a:r>
          </a:p>
          <a:p>
            <a:pPr algn="l">
              <a:buFont typeface="+mj-lt"/>
              <a:buAutoNum type="arabicPeriod"/>
            </a:pPr>
            <a:r>
              <a:rPr lang="vi-VN" sz="2400" b="1" i="0" u="none" strike="noStrike" dirty="0">
                <a:effectLst/>
                <a:latin typeface="Söhne"/>
              </a:rPr>
              <a:t>Hàm Tự Tương Quan (ACF):</a:t>
            </a:r>
            <a:r>
              <a:rPr lang="vi-VN" sz="2400" b="0" i="0" u="none" strike="noStrike" dirty="0">
                <a:effectLst/>
                <a:latin typeface="Söhne"/>
              </a:rPr>
              <a:t> </a:t>
            </a:r>
          </a:p>
          <a:p>
            <a:pPr marL="457200" lvl="1" indent="0">
              <a:buNone/>
            </a:pPr>
            <a:r>
              <a:rPr lang="vi-VN" b="0" i="0" u="none" strike="noStrike" dirty="0">
                <a:effectLst/>
                <a:latin typeface="Söhne"/>
              </a:rPr>
              <a:t>ACF</a:t>
            </a:r>
            <a:r>
              <a:rPr lang="vi-VN" b="0" i="0" strike="noStrike" dirty="0">
                <a:solidFill>
                  <a:srgbClr val="C00000"/>
                </a:solidFill>
                <a:effectLst/>
                <a:latin typeface="Söhne"/>
              </a:rPr>
              <a:t> đo lường mối tương quan </a:t>
            </a:r>
            <a:r>
              <a:rPr lang="vi-VN" b="0" i="0" u="none" strike="noStrike" dirty="0">
                <a:effectLst/>
                <a:latin typeface="Söhne"/>
              </a:rPr>
              <a:t>giữa </a:t>
            </a:r>
            <a:r>
              <a:rPr lang="vi-VN" b="0" i="0" u="sng" strike="noStrike" dirty="0">
                <a:effectLst/>
                <a:latin typeface="Söhne"/>
              </a:rPr>
              <a:t>giá trị hiện tại </a:t>
            </a:r>
            <a:r>
              <a:rPr lang="vi-VN" b="0" i="0" u="none" strike="noStrike" dirty="0">
                <a:effectLst/>
                <a:latin typeface="Söhne"/>
              </a:rPr>
              <a:t>và các </a:t>
            </a:r>
            <a:r>
              <a:rPr lang="vi-VN" b="0" i="0" u="sng" strike="noStrike" dirty="0">
                <a:effectLst/>
                <a:latin typeface="Söhne"/>
              </a:rPr>
              <a:t>giá trị trước đó </a:t>
            </a:r>
            <a:r>
              <a:rPr lang="vi-VN" b="0" i="0" u="none" strike="noStrike" dirty="0">
                <a:solidFill>
                  <a:srgbClr val="C00000"/>
                </a:solidFill>
                <a:effectLst/>
                <a:latin typeface="Söhne"/>
              </a:rPr>
              <a:t>trong chuỗi thời gian</a:t>
            </a:r>
            <a:r>
              <a:rPr lang="vi-VN" b="0" i="0" u="none" strike="noStrike" dirty="0">
                <a:effectLst/>
                <a:latin typeface="Söhne"/>
              </a:rPr>
              <a:t>. </a:t>
            </a:r>
          </a:p>
          <a:p>
            <a:pPr marL="457200" lvl="1" indent="0">
              <a:buNone/>
            </a:pPr>
            <a:r>
              <a:rPr lang="vi-VN" b="0" i="0" u="none" strike="noStrike" dirty="0">
                <a:effectLst/>
                <a:latin typeface="Söhne"/>
              </a:rPr>
              <a:t>Nó cho biết </a:t>
            </a:r>
            <a:r>
              <a:rPr lang="vi-VN" b="0" i="0" u="none" strike="noStrike" dirty="0">
                <a:solidFill>
                  <a:srgbClr val="C00000"/>
                </a:solidFill>
                <a:effectLst/>
                <a:latin typeface="Söhne"/>
              </a:rPr>
              <a:t>mức độ tương quan </a:t>
            </a:r>
            <a:r>
              <a:rPr lang="vi-VN" b="0" i="0" u="none" strike="noStrike" dirty="0">
                <a:effectLst/>
                <a:latin typeface="Söhne"/>
              </a:rPr>
              <a:t>tự thể hiện mức tương quan giữa các lags (khoảng cách thời gian trước đó). Nếu ACF có giá trị lớn ở lag 1, nó cho biết có sự tương quan giữa các giá trị liền kề trong chuỗi thời gian. Nếu ACF có giá trị lớn tại các lag cố định sau đó giảm dần về 0, nó có thể chỉ ra tính xu hướng trong dữ liệu.</a:t>
            </a:r>
          </a:p>
        </p:txBody>
      </p:sp>
    </p:spTree>
    <p:extLst>
      <p:ext uri="{BB962C8B-B14F-4D97-AF65-F5344CB8AC3E}">
        <p14:creationId xmlns:p14="http://schemas.microsoft.com/office/powerpoint/2010/main" val="367287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0B4D-EAF2-674C-748A-F22CE43D9B66}"/>
              </a:ext>
            </a:extLst>
          </p:cNvPr>
          <p:cNvSpPr>
            <a:spLocks noGrp="1"/>
          </p:cNvSpPr>
          <p:nvPr>
            <p:ph type="title"/>
          </p:nvPr>
        </p:nvSpPr>
        <p:spPr>
          <a:xfrm>
            <a:off x="601894" y="580883"/>
            <a:ext cx="10515600" cy="1258192"/>
          </a:xfrm>
        </p:spPr>
        <p:txBody>
          <a:bodyPr>
            <a:normAutofit fontScale="90000"/>
          </a:bodyPr>
          <a:lstStyle/>
          <a:p>
            <a:r>
              <a:rPr lang="en-VN" sz="4000" b="1" dirty="0"/>
              <a:t>III. </a:t>
            </a:r>
            <a:r>
              <a:rPr lang="vi-VN" sz="4000" b="1" dirty="0"/>
              <a:t>Hàm tự tương quan và tự tương quan một phần</a:t>
            </a:r>
            <a:br>
              <a:rPr lang="vi-VN" sz="4000" b="1" dirty="0"/>
            </a:br>
            <a:endParaRPr lang="en-VN" sz="4000" b="1" dirty="0"/>
          </a:p>
        </p:txBody>
      </p:sp>
      <p:sp>
        <p:nvSpPr>
          <p:cNvPr id="3" name="Content Placeholder 2">
            <a:extLst>
              <a:ext uri="{FF2B5EF4-FFF2-40B4-BE49-F238E27FC236}">
                <a16:creationId xmlns:a16="http://schemas.microsoft.com/office/drawing/2014/main" id="{44B53911-596E-8FE5-B0BA-2FFFBF5F94C2}"/>
              </a:ext>
            </a:extLst>
          </p:cNvPr>
          <p:cNvSpPr>
            <a:spLocks noGrp="1"/>
          </p:cNvSpPr>
          <p:nvPr>
            <p:ph idx="1"/>
          </p:nvPr>
        </p:nvSpPr>
        <p:spPr>
          <a:xfrm>
            <a:off x="601894" y="1489753"/>
            <a:ext cx="11254483" cy="2691829"/>
          </a:xfrm>
        </p:spPr>
        <p:txBody>
          <a:bodyPr>
            <a:normAutofit/>
          </a:bodyPr>
          <a:lstStyle/>
          <a:p>
            <a:pPr marL="0" indent="0" algn="l">
              <a:lnSpc>
                <a:spcPct val="100000"/>
              </a:lnSpc>
              <a:buNone/>
            </a:pPr>
            <a:r>
              <a:rPr lang="vi-VN" sz="2400" b="1" i="0" u="none" strike="noStrike" dirty="0">
                <a:effectLst/>
                <a:latin typeface="Söhne"/>
              </a:rPr>
              <a:t>2. Hàm Tự Tương Quan Một Phần (PACF):</a:t>
            </a:r>
            <a:r>
              <a:rPr lang="vi-VN" sz="2400" b="0" i="0" u="none" strike="noStrike" dirty="0">
                <a:effectLst/>
                <a:latin typeface="Söhne"/>
              </a:rPr>
              <a:t> PACF đo lường mối tương quan giữa giá trị hiện tại và giá trị của một lag cụ thể sau khi loại bỏ ảnh hưởng của các lags trung gian. Nó giúp xác định cụ thể ảnh hưởng của lag cụ thể trong chuỗi thời gian. Nếu PACF có giá trị lớn ở lag 1 và sau đó giảm về 0, nó có thể chỉ ra một mô hình AR(p), trong đó "p" là số lags đầu tiên có PACF lớn.</a:t>
            </a:r>
            <a:br>
              <a:rPr lang="vi-VN" sz="2400" dirty="0"/>
            </a:br>
            <a:endParaRPr lang="vi-VN" sz="2400" dirty="0"/>
          </a:p>
          <a:p>
            <a:pPr marL="0" indent="0" algn="l">
              <a:lnSpc>
                <a:spcPct val="100000"/>
              </a:lnSpc>
              <a:buNone/>
            </a:pPr>
            <a:endParaRPr lang="vi-VN" sz="2400" b="0" i="0" u="none" strike="noStrike" dirty="0">
              <a:effectLst/>
              <a:latin typeface="Söhne"/>
            </a:endParaRPr>
          </a:p>
        </p:txBody>
      </p:sp>
    </p:spTree>
    <p:extLst>
      <p:ext uri="{BB962C8B-B14F-4D97-AF65-F5344CB8AC3E}">
        <p14:creationId xmlns:p14="http://schemas.microsoft.com/office/powerpoint/2010/main" val="1225732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2066</Words>
  <Application>Microsoft Macintosh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Week 2: Phân tích dữ liệu thăm dò (EDA) cho dữ liệu chứng khoán</vt:lpstr>
      <vt:lpstr>I. Kĩ thuật trực quan hoá dữ liệu </vt:lpstr>
      <vt:lpstr>I. Kĩ thuật trực quan hoá dữ liệu </vt:lpstr>
      <vt:lpstr>I. Kĩ thuật trực quan hoá dữ liệu </vt:lpstr>
      <vt:lpstr>II. Xác định xu hướng và tính thời vụ</vt:lpstr>
      <vt:lpstr>II. Xác định xu hướng và tính thời vụ</vt:lpstr>
      <vt:lpstr>II. Xác định xu hướng và tính thời vụ</vt:lpstr>
      <vt:lpstr>III. Hàm tự tương quan và tự tương quan một phần </vt:lpstr>
      <vt:lpstr>III. Hàm tự tương quan và tự tương quan một phần </vt:lpstr>
      <vt:lpstr>III. Hàm tự tương quan và tự tương quan một phần </vt:lpstr>
      <vt:lpstr>VI. Tính dừng và không cố định trong dữ liệu chuỗi thời gian</vt:lpstr>
      <vt:lpstr>VI. Tính dừng và không cố định trong dữ liệu chuỗi thời gian</vt:lpstr>
      <vt:lpstr>VI. Tính dừng và không cố định trong dữ liệu chuỗi thời gian</vt:lpstr>
      <vt:lpstr>VI. Tính dừng và không cố định trong dữ liệu chuỗi thời gian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Phân tích dữ liệu thăm dò (EDA) cho dữ liệu chứng khoán</dc:title>
  <dc:creator>Bui Ngoc Duc</dc:creator>
  <cp:lastModifiedBy>Bui Ngoc Duc</cp:lastModifiedBy>
  <cp:revision>4</cp:revision>
  <dcterms:created xsi:type="dcterms:W3CDTF">2023-10-14T17:04:41Z</dcterms:created>
  <dcterms:modified xsi:type="dcterms:W3CDTF">2023-10-14T18:10:13Z</dcterms:modified>
</cp:coreProperties>
</file>