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8" r:id="rId4"/>
    <p:sldId id="259" r:id="rId5"/>
    <p:sldId id="263" r:id="rId6"/>
    <p:sldId id="261" r:id="rId7"/>
    <p:sldId id="260" r:id="rId8"/>
    <p:sldId id="264" r:id="rId9"/>
    <p:sldId id="265" r:id="rId10"/>
    <p:sldId id="266" r:id="rId11"/>
    <p:sldId id="262" r:id="rId12"/>
    <p:sldId id="267" r:id="rId13"/>
    <p:sldId id="268" r:id="rId14"/>
    <p:sldId id="269" r:id="rId15"/>
    <p:sldId id="270" r:id="rId16"/>
    <p:sldId id="271" r:id="rId17"/>
    <p:sldId id="272" r:id="rId18"/>
    <p:sldId id="277" r:id="rId19"/>
    <p:sldId id="273" r:id="rId20"/>
    <p:sldId id="274" r:id="rId21"/>
    <p:sldId id="275" r:id="rId22"/>
    <p:sldId id="276"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11"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4C37348-74CB-4026-9918-D80EEC6493C3}" type="datetimeFigureOut">
              <a:rPr lang="en-US" smtClean="0"/>
              <a:t>4/20/2022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559A351-A994-47C1-B447-1E079D70E5A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C37348-74CB-4026-9918-D80EEC6493C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9A351-A994-47C1-B447-1E079D70E5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C37348-74CB-4026-9918-D80EEC6493C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9A351-A994-47C1-B447-1E079D70E5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4C37348-74CB-4026-9918-D80EEC6493C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9A351-A994-47C1-B447-1E079D70E5A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4C37348-74CB-4026-9918-D80EEC6493C3}" type="datetimeFigureOut">
              <a:rPr lang="en-US" smtClean="0"/>
              <a:t>4/20/2022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559A351-A994-47C1-B447-1E079D70E5A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4C37348-74CB-4026-9918-D80EEC6493C3}"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9A351-A994-47C1-B447-1E079D70E5A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4C37348-74CB-4026-9918-D80EEC6493C3}"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59A351-A994-47C1-B447-1E079D70E5A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4C37348-74CB-4026-9918-D80EEC6493C3}"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59A351-A994-47C1-B447-1E079D70E5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37348-74CB-4026-9918-D80EEC6493C3}"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9A351-A994-47C1-B447-1E079D70E5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C37348-74CB-4026-9918-D80EEC6493C3}"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9A351-A994-47C1-B447-1E079D70E5A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C37348-74CB-4026-9918-D80EEC6493C3}" type="datetimeFigureOut">
              <a:rPr lang="en-US" smtClean="0"/>
              <a:t>4/20/2022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559A351-A994-47C1-B447-1E079D70E5A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C37348-74CB-4026-9918-D80EEC6493C3}" type="datetimeFigureOut">
              <a:rPr lang="en-US" smtClean="0"/>
              <a:t>4/20/2022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559A351-A994-47C1-B447-1E079D70E5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55000" lnSpcReduction="20000"/>
          </a:bodyPr>
          <a:lstStyle/>
          <a:p>
            <a:r>
              <a:rPr lang="en-US" dirty="0"/>
              <a:t>Nhóm trình bày: 05</a:t>
            </a:r>
          </a:p>
          <a:p>
            <a:r>
              <a:rPr lang="en-US" b="1" dirty="0"/>
              <a:t>                                                                         Nguyễn Thị Thu Trang - B19DCVT405</a:t>
            </a:r>
            <a:endParaRPr lang="en-US" dirty="0"/>
          </a:p>
          <a:p>
            <a:r>
              <a:rPr lang="en-US" b="1" dirty="0"/>
              <a:t>		                     Nguyễn Hồng Đức - B19DCVT096</a:t>
            </a:r>
            <a:endParaRPr lang="en-US" dirty="0"/>
          </a:p>
          <a:p>
            <a:r>
              <a:rPr lang="en-US" b="1" dirty="0"/>
              <a:t>		                    Trần Thành Trung - B19DCVT421</a:t>
            </a:r>
            <a:endParaRPr lang="en-US" dirty="0"/>
          </a:p>
          <a:p>
            <a:r>
              <a:rPr lang="en-US" b="1" dirty="0"/>
              <a:t>		               Bùi Trung Đức - B19DCVT090</a:t>
            </a:r>
            <a:endParaRPr lang="en-US" dirty="0"/>
          </a:p>
          <a:p>
            <a:r>
              <a:rPr lang="en-US" b="1" dirty="0"/>
              <a:t>		</a:t>
            </a:r>
            <a:r>
              <a:rPr lang="en-US" b="1"/>
              <a:t>	     Nguyễn </a:t>
            </a:r>
            <a:r>
              <a:rPr lang="en-US" b="1" dirty="0"/>
              <a:t>Văn Nguyên – B19DCVT277</a:t>
            </a:r>
            <a:endParaRPr lang="en-US" dirty="0"/>
          </a:p>
          <a:p>
            <a:endParaRPr lang="en-US" dirty="0"/>
          </a:p>
          <a:p>
            <a:endParaRPr lang="en-US" dirty="0"/>
          </a:p>
        </p:txBody>
      </p:sp>
      <p:sp>
        <p:nvSpPr>
          <p:cNvPr id="2" name="Title 1"/>
          <p:cNvSpPr>
            <a:spLocks noGrp="1"/>
          </p:cNvSpPr>
          <p:nvPr>
            <p:ph type="ctrTitle"/>
          </p:nvPr>
        </p:nvSpPr>
        <p:spPr/>
        <p:txBody>
          <a:bodyPr/>
          <a:lstStyle/>
          <a:p>
            <a:r>
              <a:rPr lang="en-US" dirty="0">
                <a:latin typeface="Times New Roman" pitchFamily="18" charset="0"/>
                <a:cs typeface="Times New Roman" pitchFamily="18" charset="0"/>
              </a:rPr>
              <a:t>Xác định giá nhà đất trên thị trường dựa trên mô hình máy học</a:t>
            </a:r>
          </a:p>
        </p:txBody>
      </p:sp>
    </p:spTree>
    <p:extLst>
      <p:ext uri="{BB962C8B-B14F-4D97-AF65-F5344CB8AC3E}">
        <p14:creationId xmlns:p14="http://schemas.microsoft.com/office/powerpoint/2010/main" val="312906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Xử dụng heatmap để đưa ra rõ hơn về độ tương quan của các đặc điểm với giá bán và tương quan giữa các đặc điểm với nhau </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99698" y="1447800"/>
            <a:ext cx="620180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97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Content Placeholder 2"/>
          <p:cNvSpPr>
            <a:spLocks noGrp="1"/>
          </p:cNvSpPr>
          <p:nvPr>
            <p:ph sz="quarter" idx="1"/>
          </p:nvPr>
        </p:nvSpPr>
        <p:spPr/>
        <p:txBody>
          <a:bodyPr>
            <a:normAutofit fontScale="92500" lnSpcReduction="20000"/>
          </a:bodyPr>
          <a:lstStyle/>
          <a:p>
            <a:r>
              <a:rPr lang="vi-VN" dirty="0"/>
              <a:t>LotArea: Diện tích của cái căn nhà </a:t>
            </a:r>
          </a:p>
          <a:p>
            <a:br>
              <a:rPr lang="vi-VN" dirty="0"/>
            </a:br>
            <a:r>
              <a:rPr lang="vi-VN" dirty="0"/>
              <a:t>Yearbuilt: Năm xây nhà </a:t>
            </a:r>
          </a:p>
          <a:p>
            <a:br>
              <a:rPr lang="vi-VN" dirty="0"/>
            </a:br>
            <a:r>
              <a:rPr lang="vi-VN" dirty="0"/>
              <a:t>1stFlrSF: Diện tích tầng 1 </a:t>
            </a:r>
          </a:p>
          <a:p>
            <a:br>
              <a:rPr lang="vi-VN" dirty="0"/>
            </a:br>
            <a:r>
              <a:rPr lang="vi-VN" dirty="0"/>
              <a:t>2stFlrSF: Diện tích tầng 2</a:t>
            </a:r>
          </a:p>
          <a:p>
            <a:br>
              <a:rPr lang="vi-VN" dirty="0"/>
            </a:br>
            <a:r>
              <a:rPr lang="vi-VN" dirty="0"/>
              <a:t>FullBath: Số phòng tắm</a:t>
            </a:r>
          </a:p>
          <a:p>
            <a:br>
              <a:rPr lang="vi-VN" dirty="0"/>
            </a:br>
            <a:r>
              <a:rPr lang="vi-VN" dirty="0"/>
              <a:t>BedroomAbvGr: Phòng ngủ đạt tiêu chuẩn </a:t>
            </a:r>
          </a:p>
          <a:p>
            <a:br>
              <a:rPr lang="vi-VN" dirty="0"/>
            </a:br>
            <a:r>
              <a:rPr lang="vi-VN" dirty="0"/>
              <a:t>TotRmsAbvGrd: Tổng số phòng đạt tiêu chuẩn</a:t>
            </a:r>
          </a:p>
          <a:p>
            <a:endParaRPr lang="en-US" dirty="0"/>
          </a:p>
        </p:txBody>
      </p:sp>
    </p:spTree>
    <p:extLst>
      <p:ext uri="{BB962C8B-B14F-4D97-AF65-F5344CB8AC3E}">
        <p14:creationId xmlns:p14="http://schemas.microsoft.com/office/powerpoint/2010/main" val="66736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Tách tập dữ liệu </a:t>
            </a:r>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5974598" cy="400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25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Method </a:t>
            </a:r>
          </a:p>
        </p:txBody>
      </p:sp>
      <p:sp>
        <p:nvSpPr>
          <p:cNvPr id="3" name="Content Placeholder 2"/>
          <p:cNvSpPr>
            <a:spLocks noGrp="1"/>
          </p:cNvSpPr>
          <p:nvPr>
            <p:ph sz="quarter" idx="1"/>
          </p:nvPr>
        </p:nvSpPr>
        <p:spPr/>
        <p:txBody>
          <a:bodyPr/>
          <a:lstStyle/>
          <a:p>
            <a:r>
              <a:rPr lang="en-US" dirty="0"/>
              <a:t>1. Xử dựng thuật toán decision tree</a:t>
            </a:r>
          </a:p>
          <a:p>
            <a:r>
              <a:rPr lang="en-US" dirty="0"/>
              <a:t>2. Xử dụng thuật toán randomforest</a:t>
            </a:r>
          </a:p>
          <a:p>
            <a:endParaRPr lang="en-US" dirty="0"/>
          </a:p>
        </p:txBody>
      </p:sp>
    </p:spTree>
    <p:extLst>
      <p:ext uri="{BB962C8B-B14F-4D97-AF65-F5344CB8AC3E}">
        <p14:creationId xmlns:p14="http://schemas.microsoft.com/office/powerpoint/2010/main" val="43938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Decision tree </a:t>
            </a:r>
          </a:p>
        </p:txBody>
      </p:sp>
      <p:sp>
        <p:nvSpPr>
          <p:cNvPr id="3" name="Content Placeholder 2"/>
          <p:cNvSpPr>
            <a:spLocks noGrp="1"/>
          </p:cNvSpPr>
          <p:nvPr>
            <p:ph sz="quarter" idx="1"/>
          </p:nvPr>
        </p:nvSpPr>
        <p:spPr>
          <a:xfrm>
            <a:off x="914400" y="1447800"/>
            <a:ext cx="8229600" cy="4572000"/>
          </a:xfrm>
        </p:spPr>
        <p:txBody>
          <a:bodyPr>
            <a:normAutofit lnSpcReduction="10000"/>
          </a:bodyPr>
          <a:lstStyle/>
          <a:p>
            <a:r>
              <a:rPr lang="vi-VN" dirty="0"/>
              <a:t>Cây quyết định là một thuật toán tham lam, nó chọn c</a:t>
            </a:r>
            <a:r>
              <a:rPr lang="en-US" dirty="0"/>
              <a:t>o</a:t>
            </a:r>
            <a:r>
              <a:rPr lang="vi-VN" dirty="0"/>
              <a:t>n </a:t>
            </a:r>
            <a:r>
              <a:rPr lang="en-US" dirty="0"/>
              <a:t>  </a:t>
            </a:r>
            <a:r>
              <a:rPr lang="vi-VN" dirty="0"/>
              <a:t>đường tốt nhất, tối đa hóa thông tin thu được, nó  sẽ không quay lại và thay đổi phân tách trước đó​</a:t>
            </a:r>
            <a:endParaRPr lang="en-US" dirty="0"/>
          </a:p>
          <a:p>
            <a:endParaRPr lang="en-US" dirty="0"/>
          </a:p>
          <a:p>
            <a:r>
              <a:rPr lang="en-US" b="1" dirty="0"/>
              <a:t>ENTROPY</a:t>
            </a:r>
            <a:r>
              <a:rPr lang="en-US" dirty="0"/>
              <a:t>​</a:t>
            </a:r>
          </a:p>
          <a:p>
            <a:r>
              <a:rPr lang="vi-VN" dirty="0"/>
              <a:t>Là thước đo lượng thông tin chứa trong một trạng thái. </a:t>
            </a:r>
            <a:endParaRPr lang="en-US" dirty="0"/>
          </a:p>
          <a:p>
            <a:r>
              <a:rPr lang="en-US" dirty="0"/>
              <a:t>Tìm</a:t>
            </a:r>
            <a:r>
              <a:rPr lang="vi-VN" dirty="0"/>
              <a:t> mức tăng thông tin tương ứng với một phép tách, chúng ta cần trừ entropy kết hợp của các nút con khỏi entropy của nút cha</a:t>
            </a:r>
            <a:endParaRPr lang="en-US" dirty="0"/>
          </a:p>
          <a:p>
            <a:r>
              <a:rPr lang="vi-VN" dirty="0"/>
              <a:t>  ​</a:t>
            </a:r>
            <a:endParaRPr lang="en-US" dirty="0"/>
          </a:p>
          <a:p>
            <a:r>
              <a:rPr lang="en-US" dirty="0"/>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257800"/>
            <a:ext cx="524329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78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GINI</a:t>
            </a:r>
            <a:r>
              <a:rPr lang="en-US" dirty="0"/>
              <a:t>​</a:t>
            </a:r>
          </a:p>
        </p:txBody>
      </p:sp>
      <p:sp>
        <p:nvSpPr>
          <p:cNvPr id="3" name="Content Placeholder 2"/>
          <p:cNvSpPr>
            <a:spLocks noGrp="1"/>
          </p:cNvSpPr>
          <p:nvPr>
            <p:ph sz="quarter" idx="1"/>
          </p:nvPr>
        </p:nvSpPr>
        <p:spPr/>
        <p:txBody>
          <a:bodyPr/>
          <a:lstStyle/>
          <a:p>
            <a:r>
              <a:rPr lang="vi-VN" dirty="0"/>
              <a:t>Dùng GINI để tính toán mức tăng thông tin, chúng ta </a:t>
            </a:r>
            <a:endParaRPr lang="en-US" dirty="0"/>
          </a:p>
          <a:p>
            <a:r>
              <a:rPr lang="vi-VN" dirty="0"/>
              <a:t>cần kiểm tra xem mức tăng thông tin hiện tại này có lớn hơn mức tăng thông tin tối đa hay không​</a:t>
            </a:r>
            <a:endParaRPr lang="en-US" dirty="0"/>
          </a:p>
          <a:p>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52800"/>
            <a:ext cx="6934200" cy="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74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381000"/>
            <a:ext cx="7772400" cy="5638800"/>
          </a:xfrm>
        </p:spPr>
        <p:txBody>
          <a:bodyPr/>
          <a:lstStyle/>
          <a:p>
            <a:pPr fontAlgn="base"/>
            <a:r>
              <a:rPr lang="en-US" dirty="0"/>
              <a:t>Trong hồi quy, ta sử dụng phương sai làm thước ​</a:t>
            </a:r>
          </a:p>
          <a:p>
            <a:pPr fontAlgn="base"/>
            <a:r>
              <a:rPr lang="en-US" dirty="0"/>
              <a:t>đo tạp chất giống như đã sử dụng chỉ số entropy ​</a:t>
            </a:r>
          </a:p>
          <a:p>
            <a:pPr fontAlgn="base"/>
            <a:r>
              <a:rPr lang="en-US" dirty="0"/>
              <a:t>hoặc gini trong bài toán phân loại</a:t>
            </a:r>
          </a:p>
          <a:p>
            <a:pPr fontAlgn="base"/>
            <a:endParaRPr lang="en-US" dirty="0"/>
          </a:p>
          <a:p>
            <a:endParaRPr lang="en-US" dirty="0"/>
          </a:p>
          <a:p>
            <a:r>
              <a:rPr lang="en-US" dirty="0"/>
              <a:t>Phương sai cao hơn có nghĩa có tạp chất nhiều hơn </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62538"/>
            <a:ext cx="31242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873" y="3268987"/>
            <a:ext cx="3570287"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75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a:p>
            <a:endParaRPr lang="en-US" dirty="0"/>
          </a:p>
          <a:p>
            <a:endParaRPr lang="en-US"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1"/>
            <a:ext cx="871207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0" y="2895600"/>
            <a:ext cx="7529513" cy="327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38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828800"/>
            <a:ext cx="88773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50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ThựC tế bài toán </a:t>
            </a:r>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1" y="1855306"/>
            <a:ext cx="6724902" cy="4164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24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Các phương thức dự đoán giá nhà đất truyền thống </a:t>
            </a:r>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52379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Random forest</a:t>
            </a:r>
          </a:p>
        </p:txBody>
      </p:sp>
      <p:sp>
        <p:nvSpPr>
          <p:cNvPr id="3" name="Content Placeholder 2"/>
          <p:cNvSpPr>
            <a:spLocks noGrp="1"/>
          </p:cNvSpPr>
          <p:nvPr>
            <p:ph sz="quarter" idx="1"/>
          </p:nvPr>
        </p:nvSpPr>
        <p:spPr/>
        <p:txBody>
          <a:bodyPr/>
          <a:lstStyle/>
          <a:p>
            <a:r>
              <a:rPr lang="en-US" dirty="0"/>
              <a:t>Là một tập hợp của nhiều cậy quyết định ngẫu nhiên</a:t>
            </a:r>
          </a:p>
          <a:p>
            <a:r>
              <a:rPr lang="en-US" dirty="0"/>
              <a:t>Và nó được tối ưu hơn so với mô hình cây quyết định </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8077200" cy="375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48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47800" y="1143001"/>
            <a:ext cx="6096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87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848600" cy="376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69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sánh kết quả :</a:t>
            </a:r>
            <a:br>
              <a:rPr lang="en-US" dirty="0"/>
            </a:br>
            <a:endParaRPr lang="en-US" dirty="0"/>
          </a:p>
        </p:txBody>
      </p:sp>
      <p:sp>
        <p:nvSpPr>
          <p:cNvPr id="3" name="Content Placeholder 2"/>
          <p:cNvSpPr>
            <a:spLocks noGrp="1"/>
          </p:cNvSpPr>
          <p:nvPr>
            <p:ph sz="quarter" idx="1"/>
          </p:nvPr>
        </p:nvSpPr>
        <p:spPr/>
        <p:txBody>
          <a:bodyPr/>
          <a:lstStyle/>
          <a:p>
            <a:r>
              <a:rPr lang="en-US" dirty="0"/>
              <a:t>Decision tree                            Randomforest</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819400"/>
            <a:ext cx="2743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99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
            <a:ext cx="7772400" cy="1143000"/>
          </a:xfrm>
        </p:spPr>
        <p:txBody>
          <a:bodyPr/>
          <a:lstStyle/>
          <a:p>
            <a:r>
              <a:rPr lang="en-US" dirty="0"/>
              <a:t>Kết luận đánh giá </a:t>
            </a:r>
          </a:p>
        </p:txBody>
      </p:sp>
      <p:sp>
        <p:nvSpPr>
          <p:cNvPr id="3" name="Content Placeholder 2"/>
          <p:cNvSpPr>
            <a:spLocks noGrp="1"/>
          </p:cNvSpPr>
          <p:nvPr>
            <p:ph sz="quarter" idx="1"/>
          </p:nvPr>
        </p:nvSpPr>
        <p:spPr/>
        <p:txBody>
          <a:bodyPr/>
          <a:lstStyle/>
          <a:p>
            <a:r>
              <a:rPr lang="en-US" dirty="0"/>
              <a:t>Từ kết quả dự đoán thực tế của model cho thấy random forest cho ra kết quả quan hơn so với decision tree do nó được xây dựng trên decision tree nhưng khắc phục được những điểm yếu.</a:t>
            </a:r>
          </a:p>
          <a:p>
            <a:endParaRPr lang="en-US" dirty="0"/>
          </a:p>
          <a:p>
            <a:endParaRPr lang="en-US" dirty="0"/>
          </a:p>
        </p:txBody>
      </p:sp>
    </p:spTree>
    <p:extLst>
      <p:ext uri="{BB962C8B-B14F-4D97-AF65-F5344CB8AC3E}">
        <p14:creationId xmlns:p14="http://schemas.microsoft.com/office/powerpoint/2010/main" val="32049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Times New Roman" pitchFamily="18" charset="0"/>
                <a:cs typeface="Times New Roman" pitchFamily="18" charset="0"/>
              </a:rPr>
              <a:t>I. Mục tiêu</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Trình bày một cách xác định giá đất từ các dữ liệu đặc điểm của từng ngôi nhà dựa trên công cụ colab của google phát triên</a:t>
            </a:r>
          </a:p>
          <a:p>
            <a:r>
              <a:rPr lang="en-US" dirty="0">
                <a:latin typeface="Times New Roman" pitchFamily="18" charset="0"/>
                <a:cs typeface="Times New Roman" pitchFamily="18" charset="0"/>
                <a:sym typeface="Wingdings" pitchFamily="2" charset="2"/>
              </a:rPr>
              <a:t> Giá trị của ngôi nhà mới (bài toán hồi quy).</a:t>
            </a:r>
          </a:p>
          <a:p>
            <a:endParaRPr lang="en-US" dirty="0">
              <a:latin typeface="Times New Roman" pitchFamily="18" charset="0"/>
              <a:cs typeface="Times New Roman" pitchFamily="18" charset="0"/>
              <a:sym typeface="Wingdings" pitchFamily="2" charset="2"/>
            </a:endParaRPr>
          </a:p>
          <a:p>
            <a:r>
              <a:rPr lang="en-US" dirty="0">
                <a:latin typeface="Times New Roman" pitchFamily="18" charset="0"/>
                <a:cs typeface="Times New Roman" pitchFamily="18" charset="0"/>
              </a:rPr>
              <a:t>công cụ: colab do google phát triển để phục vụ quá trình học tập và phát triển các mô hình machine learning và artificial intelligence.</a:t>
            </a:r>
          </a:p>
          <a:p>
            <a:endParaRPr lang="en-US" dirty="0">
              <a:latin typeface="Times New Roman" pitchFamily="18" charset="0"/>
              <a:cs typeface="Times New Roman" pitchFamily="18" charset="0"/>
              <a:sym typeface="Wingdings" pitchFamily="2" charset="2"/>
            </a:endParaRPr>
          </a:p>
        </p:txBody>
      </p:sp>
    </p:spTree>
    <p:extLst>
      <p:ext uri="{BB962C8B-B14F-4D97-AF65-F5344CB8AC3E}">
        <p14:creationId xmlns:p14="http://schemas.microsoft.com/office/powerpoint/2010/main" val="425787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a:t>
            </a:r>
          </a:p>
        </p:txBody>
      </p:sp>
      <p:sp>
        <p:nvSpPr>
          <p:cNvPr id="3" name="Content Placeholder 2"/>
          <p:cNvSpPr>
            <a:spLocks noGrp="1"/>
          </p:cNvSpPr>
          <p:nvPr>
            <p:ph sz="quarter" idx="1"/>
          </p:nvPr>
        </p:nvSpPr>
        <p:spPr/>
        <p:txBody>
          <a:bodyPr/>
          <a:lstStyle/>
          <a:p>
            <a:r>
              <a:rPr lang="en-US" dirty="0"/>
              <a:t>1. Database</a:t>
            </a:r>
          </a:p>
          <a:p>
            <a:r>
              <a:rPr lang="en-US" dirty="0"/>
              <a:t>- database: </a:t>
            </a:r>
            <a:r>
              <a:rPr lang="en-US" b="1" dirty="0"/>
              <a:t>House Prices - Advanced Regression Techniques by kaggle.com</a:t>
            </a:r>
          </a:p>
          <a:p>
            <a:r>
              <a:rPr lang="en-US" b="1" dirty="0"/>
              <a:t>- </a:t>
            </a:r>
            <a:r>
              <a:rPr lang="en-US" dirty="0"/>
              <a:t>data overview: Dữ liệu bao gồm các 81 đặc điểm của 1460 ngôi nhà </a:t>
            </a:r>
          </a:p>
          <a:p>
            <a:endParaRPr lang="en-US" dirty="0"/>
          </a:p>
          <a:p>
            <a:endParaRPr lang="en-US" b="1" dirty="0"/>
          </a:p>
          <a:p>
            <a:endParaRPr lang="en-US" dirty="0"/>
          </a:p>
        </p:txBody>
      </p:sp>
    </p:spTree>
    <p:extLst>
      <p:ext uri="{BB962C8B-B14F-4D97-AF65-F5344CB8AC3E}">
        <p14:creationId xmlns:p14="http://schemas.microsoft.com/office/powerpoint/2010/main" val="6467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Thông tin về các đặc điểm</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16849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28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Tổng quan về dữ liệu</a:t>
            </a:r>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08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Tiền xử lý dữ liệu</a:t>
            </a:r>
          </a:p>
        </p:txBody>
      </p:sp>
      <p:sp>
        <p:nvSpPr>
          <p:cNvPr id="3" name="Content Placeholder 2"/>
          <p:cNvSpPr>
            <a:spLocks noGrp="1"/>
          </p:cNvSpPr>
          <p:nvPr>
            <p:ph sz="quarter" idx="1"/>
          </p:nvPr>
        </p:nvSpPr>
        <p:spPr/>
        <p:txBody>
          <a:bodyPr>
            <a:normAutofit/>
          </a:bodyPr>
          <a:lstStyle/>
          <a:p>
            <a:pPr>
              <a:buFontTx/>
              <a:buChar char="-"/>
            </a:pPr>
            <a:r>
              <a:rPr lang="en-US" dirty="0"/>
              <a:t>xử lý dữ liệu bị khuyết(missing data),  và các đặc điểm có độ tương quan cao.</a:t>
            </a:r>
          </a:p>
          <a:p>
            <a:pPr>
              <a:buFontTx/>
              <a:buChar char="-"/>
            </a:pPr>
            <a:r>
              <a:rPr lang="en-US" dirty="0"/>
              <a:t>Xử lý những column không cần thiết </a:t>
            </a:r>
          </a:p>
          <a:p>
            <a:pPr marL="0" indent="0">
              <a:buNone/>
            </a:pPr>
            <a:endParaRPr lang="en-US" dirty="0"/>
          </a:p>
          <a:p>
            <a:pPr marL="0" indent="0">
              <a:buNone/>
            </a:pPr>
            <a:r>
              <a:rPr lang="en-US" dirty="0"/>
              <a:t>-  </a:t>
            </a:r>
          </a:p>
          <a:p>
            <a:pPr>
              <a:buFontTx/>
              <a:buChar char="-"/>
            </a:pPr>
            <a:endParaRPr lang="en-US" dirty="0"/>
          </a:p>
          <a:p>
            <a:pPr>
              <a:buFontTx/>
              <a:buChar char="-"/>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748" y="3276600"/>
            <a:ext cx="482223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748" y="4126382"/>
            <a:ext cx="7158453"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59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000" dirty="0"/>
              <a:t>bỏ các tính năng gần như không đổi trong đó 95% giá trị là tương tự hoặc không đổi</a:t>
            </a:r>
            <a:r>
              <a:rPr lang="en-US" sz="2000" dirty="0"/>
              <a:t> hay nói là chúng có độ tương quan cao </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7724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23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Trực quan hóa các dữ liệu số </a:t>
            </a: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1" y="1447800"/>
            <a:ext cx="684751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68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318</TotalTime>
  <Words>366</Words>
  <Application>Microsoft Office PowerPoint</Application>
  <PresentationFormat>On-screen Show (4:3)</PresentationFormat>
  <Paragraphs>67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Franklin Gothic Book</vt:lpstr>
      <vt:lpstr>Perpetua</vt:lpstr>
      <vt:lpstr>Tahoma</vt:lpstr>
      <vt:lpstr>Times New Roman</vt:lpstr>
      <vt:lpstr>Wingdings</vt:lpstr>
      <vt:lpstr>Wingdings 2</vt:lpstr>
      <vt:lpstr>Equity</vt:lpstr>
      <vt:lpstr>Xác định giá nhà đất trên thị trường dựa trên mô hình máy học</vt:lpstr>
      <vt:lpstr>Các phương thức dự đoán giá nhà đất truyền thống </vt:lpstr>
      <vt:lpstr>I. Mục tiêu</vt:lpstr>
      <vt:lpstr>I. Introduction</vt:lpstr>
      <vt:lpstr>Thông tin về các đặc điểm</vt:lpstr>
      <vt:lpstr>Tổng quan về dữ liệu</vt:lpstr>
      <vt:lpstr>2. Tiền xử lý dữ liệu</vt:lpstr>
      <vt:lpstr>bỏ các tính năng gần như không đổi trong đó 95% giá trị là tương tự hoặc không đổi hay nói là chúng có độ tương quan cao </vt:lpstr>
      <vt:lpstr>Trực quan hóa các dữ liệu số </vt:lpstr>
      <vt:lpstr>Xử dụng heatmap để đưa ra rõ hơn về độ tương quan của các đặc điểm với giá bán và tương quan giữa các đặc điểm với nhau </vt:lpstr>
      <vt:lpstr>Feature selection</vt:lpstr>
      <vt:lpstr>Tách tập dữ liệu </vt:lpstr>
      <vt:lpstr>3. Method </vt:lpstr>
      <vt:lpstr>1. Decision tree </vt:lpstr>
      <vt:lpstr>GINI​</vt:lpstr>
      <vt:lpstr>PowerPoint Presentation</vt:lpstr>
      <vt:lpstr>PowerPoint Presentation</vt:lpstr>
      <vt:lpstr>PowerPoint Presentation</vt:lpstr>
      <vt:lpstr>ThựC tế bài toán </vt:lpstr>
      <vt:lpstr>2. Random forest</vt:lpstr>
      <vt:lpstr>PowerPoint Presentation</vt:lpstr>
      <vt:lpstr>PowerPoint Presentation</vt:lpstr>
      <vt:lpstr>So sánh kết quả : </vt:lpstr>
      <vt:lpstr>Kết luận đánh giá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Xác định giá nhà đất trên thị trường dựa trên mô hình máy học</dc:title>
  <dc:creator>ACER</dc:creator>
  <cp:lastModifiedBy>Admin</cp:lastModifiedBy>
  <cp:revision>18</cp:revision>
  <dcterms:created xsi:type="dcterms:W3CDTF">2022-04-19T16:05:18Z</dcterms:created>
  <dcterms:modified xsi:type="dcterms:W3CDTF">2022-04-20T16:38:00Z</dcterms:modified>
</cp:coreProperties>
</file>