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328" r:id="rId2"/>
    <p:sldId id="329" r:id="rId3"/>
    <p:sldId id="330" r:id="rId4"/>
    <p:sldId id="1582" r:id="rId5"/>
    <p:sldId id="331" r:id="rId6"/>
    <p:sldId id="332" r:id="rId7"/>
    <p:sldId id="333" r:id="rId8"/>
    <p:sldId id="1639" r:id="rId9"/>
    <p:sldId id="1642" r:id="rId10"/>
    <p:sldId id="1643" r:id="rId11"/>
    <p:sldId id="1644" r:id="rId12"/>
    <p:sldId id="334" r:id="rId13"/>
    <p:sldId id="1627" r:id="rId14"/>
    <p:sldId id="1645" r:id="rId15"/>
    <p:sldId id="335" r:id="rId16"/>
    <p:sldId id="336" r:id="rId17"/>
    <p:sldId id="337" r:id="rId18"/>
    <p:sldId id="338" r:id="rId19"/>
    <p:sldId id="1640" r:id="rId20"/>
    <p:sldId id="1632" r:id="rId21"/>
    <p:sldId id="1633" r:id="rId22"/>
    <p:sldId id="343" r:id="rId23"/>
    <p:sldId id="344" r:id="rId24"/>
    <p:sldId id="345" r:id="rId25"/>
    <p:sldId id="346" r:id="rId26"/>
    <p:sldId id="1636" r:id="rId27"/>
    <p:sldId id="1641" r:id="rId28"/>
    <p:sldId id="1637" r:id="rId29"/>
    <p:sldId id="1638" r:id="rId30"/>
    <p:sldId id="347" r:id="rId31"/>
    <p:sldId id="348" r:id="rId32"/>
    <p:sldId id="1634" r:id="rId33"/>
    <p:sldId id="1580" r:id="rId3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09EC3-D02B-4EEA-A7AC-014144C5A27F}" type="datetimeFigureOut">
              <a:rPr lang="vi-VN" smtClean="0"/>
              <a:t>15/01/2022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795146-49D4-41CF-A1BF-2BB08148E53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44140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859DDC-9015-4B39-98F8-9F9A698DFEA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6131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6"/>
            <a:ext cx="11582400" cy="1470025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514350" indent="-514350" algn="l">
              <a:buFont typeface="+mj-lt"/>
              <a:buAutoNum type="arabicPeriod"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228A5-DE51-45EB-A51E-AC7C60465EA1}" type="datetime1">
              <a:rPr lang="en-US" smtClean="0"/>
              <a:t>1/15/2022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8132017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32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B3D5E-27DF-4C36-B508-84F53F5E9CA0}" type="datetime1">
              <a:rPr lang="en-US" smtClean="0"/>
              <a:t>1/15/2022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398294269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66801"/>
            <a:ext cx="5994400" cy="505936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B49A9FAE-4758-4C46-8541-F381798C5CD5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6197600" y="76202"/>
            <a:ext cx="5994400" cy="838199"/>
          </a:xfrm>
          <a:solidFill>
            <a:srgbClr val="00B0F0"/>
          </a:solidFill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8916871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66801"/>
            <a:ext cx="3022600" cy="505936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B49A9FAE-4758-4C46-8541-F381798C5CD5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6197600" y="76202"/>
            <a:ext cx="5994400" cy="838199"/>
          </a:xfrm>
          <a:solidFill>
            <a:srgbClr val="00B0F0"/>
          </a:solidFill>
        </p:spPr>
        <p:txBody>
          <a:bodyPr/>
          <a:lstStyle>
            <a:lvl1pPr marL="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vi-VN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1B544BE-4259-4202-9EEF-29A5F771B6E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9239864" y="1066800"/>
            <a:ext cx="2952136" cy="505936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6204286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685800"/>
            <a:ext cx="5994400" cy="5440364"/>
          </a:xfrm>
          <a:solidFill>
            <a:schemeClr val="bg1"/>
          </a:solidFill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303931893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0"/>
            <a:ext cx="5994400" cy="6172200"/>
          </a:xfrm>
          <a:solidFill>
            <a:schemeClr val="bg1"/>
          </a:solidFill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330870891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439991943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9944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2215740660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8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9944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236708165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9944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23542543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1"/>
            <a:ext cx="59944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9944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292779910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06781456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DB780-8063-410B-88BC-AD4AA3925B34}" type="datetime1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160E72-CB3B-4B35-B991-A52F0E9D9B5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09600" y="5887064"/>
            <a:ext cx="10972800" cy="258096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D883E1B-DCB8-4AE3-8602-77DB6847C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700266"/>
            <a:ext cx="5384800" cy="4086734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5BCF21E-A865-464F-8655-72D304F74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700266"/>
            <a:ext cx="5384800" cy="4086734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4676236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DB780-8063-410B-88BC-AD4AA3925B34}" type="datetime1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160E72-CB3B-4B35-B991-A52F0E9D9B5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0" y="5887064"/>
            <a:ext cx="12192000" cy="258096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D883E1B-DCB8-4AE3-8602-77DB6847C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700266"/>
            <a:ext cx="5994400" cy="4086734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5BCF21E-A865-464F-8655-72D304F74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700266"/>
            <a:ext cx="5994400" cy="4086734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7641302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1"/>
            <a:ext cx="5994400" cy="2285999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4EA549A-C581-4C37-B257-ACE55CAD4DF6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0" y="3886200"/>
            <a:ext cx="5994400" cy="2285999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0016720-4FC2-4205-9886-7838EB04433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197600" y="1608826"/>
            <a:ext cx="5994400" cy="2285999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E828636-495F-44E0-8340-BCE2B3F4716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197600" y="3894825"/>
            <a:ext cx="5994400" cy="2285999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74963730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2"/>
            <a:ext cx="3962400" cy="4286862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DB780-8063-410B-88BC-AD4AA3925B34}" type="datetime1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160E72-CB3B-4B35-B991-A52F0E9D9B5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0" y="5887064"/>
            <a:ext cx="12192000" cy="258096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FCB7F62-31CE-479A-B75D-E680BBC27871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8229600" y="1600200"/>
            <a:ext cx="3962400" cy="4286862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0AFCEF9-0FFB-4670-A771-DA310A1C55BF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114800" y="1600200"/>
            <a:ext cx="3962400" cy="4286862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00839307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1"/>
            <a:ext cx="28448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E586163-080C-4D92-9FF5-83B9A124C31B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3098800" y="1600200"/>
            <a:ext cx="28448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0879BDB-29CC-404E-9DCA-E89C7B9070D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10300" y="1600200"/>
            <a:ext cx="28448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494B703-5983-4A4F-B197-D2C64EAA9F6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9347200" y="1600200"/>
            <a:ext cx="28448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38658145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8077200" cy="990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3000" y="1600201"/>
            <a:ext cx="2819400" cy="990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4A1A4A6-69C0-4EC3-B5CC-CC08837714D4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609600" y="2680855"/>
            <a:ext cx="8077200" cy="9005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E39D719-3B3B-4F96-BE3F-4E767D23D3D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763000" y="2680855"/>
            <a:ext cx="2819400" cy="9005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vi-VN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7791AFD-E53B-48D7-8A3C-24F9B931493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9600" y="3733801"/>
            <a:ext cx="8077200" cy="990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7784060D-E07A-4765-948A-FC9071F8DDC5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763000" y="3733801"/>
            <a:ext cx="2819400" cy="990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vi-VN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67EFF06-2483-4600-B6B9-3D1CE50220DD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9600" y="4814455"/>
            <a:ext cx="8077200" cy="9005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C22FA758-800C-4200-9C64-1F16B8C51CA7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8763000" y="4814455"/>
            <a:ext cx="2819400" cy="9005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52226556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5A6EA-EB31-4A91-90CD-BB8F6438FCF1}" type="datetime1">
              <a:rPr lang="en-US" smtClean="0"/>
              <a:t>1/15/2022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883219835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998632" cy="3951288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5A6EA-EB31-4A91-90CD-BB8F6438FCF1}" type="datetime1">
              <a:rPr lang="en-US" smtClean="0"/>
              <a:t>1/15/2022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2740776907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10972800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5A6EA-EB31-4A91-90CD-BB8F6438FCF1}" type="datetime1">
              <a:rPr lang="en-US" smtClean="0"/>
              <a:t>1/15/2022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252056033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10972800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998632" cy="3951288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5A6EA-EB31-4A91-90CD-BB8F6438FCF1}" type="datetime1">
              <a:rPr lang="en-US" smtClean="0"/>
              <a:t>1/15/2022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45686930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286862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DB780-8063-410B-88BC-AD4AA3925B34}" type="datetime1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160E72-CB3B-4B35-B991-A52F0E9D9B5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09600" y="5887064"/>
            <a:ext cx="10972800" cy="258096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094891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2114" y="1535113"/>
            <a:ext cx="12194114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-2114" y="2174875"/>
            <a:ext cx="5998632" cy="3951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998632" cy="3951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5A6EA-EB31-4A91-90CD-BB8F6438FCF1}" type="datetime1">
              <a:rPr lang="en-US" smtClean="0"/>
              <a:t>1/15/2022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820866918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9C9E2-06BB-41C5-A984-A694C29A16A3}" type="datetime1">
              <a:rPr lang="en-US" smtClean="0"/>
              <a:t>1/15/2022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191401936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C2845-9148-4B5B-9562-D246E4219F47}" type="datetime1">
              <a:rPr lang="en-US" smtClean="0"/>
              <a:t>1/15/2022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3672252105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F83F0-61E2-46D0-B6E3-3CB47DF90001}" type="datetime1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2268385136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A6EDE-9D0A-48DF-8DB7-E6E7C6725AE9}" type="datetime1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74818469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5CB54-6AB1-4B04-9998-2469A6BA0B58}" type="datetime1">
              <a:rPr lang="en-US" smtClean="0"/>
              <a:t>1/15/2022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383211130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D2B26-C4DE-45F6-A82F-4DCF9E9E95FB}" type="datetime1">
              <a:rPr lang="en-US" smtClean="0"/>
              <a:t>1/15/2022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676922518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249C8-BF7A-4990-B3B9-274312BE8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9756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96592129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6"/>
            <a:ext cx="11811000" cy="35083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228A5-DE51-45EB-A51E-AC7C60465EA1}" type="datetime1">
              <a:rPr lang="en-US" smtClean="0"/>
              <a:t>1/15/2022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34983067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3809998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DB780-8063-410B-88BC-AD4AA3925B34}" type="datetime1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160E72-CB3B-4B35-B991-A52F0E9D9B5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09600" y="5410200"/>
            <a:ext cx="10972800" cy="734960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534618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Font typeface="+mj-lt"/>
              <a:buAutoNum type="arabicPeriod"/>
              <a:defRPr sz="2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459F9-7608-4E7E-AF0C-31D775524873}" type="datetime1">
              <a:rPr lang="en-US" smtClean="0"/>
              <a:t>1/15/2022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38379400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286862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971550" indent="-514350">
              <a:buFont typeface="+mj-lt"/>
              <a:buAutoNum type="arabicPeriod"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371600" indent="-457200">
              <a:buFont typeface="+mj-lt"/>
              <a:buAutoNum type="arabicPeriod"/>
              <a:defRPr sz="240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828800" indent="-457200">
              <a:buFont typeface="+mj-lt"/>
              <a:buAutoNum type="arabicPeriod"/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DB780-8063-410B-88BC-AD4AA3925B34}" type="datetime1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160E72-CB3B-4B35-B991-A52F0E9D9B5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09600" y="5887064"/>
            <a:ext cx="10972800" cy="258096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735842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838199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459F9-7608-4E7E-AF0C-31D775524873}" type="datetime1">
              <a:rPr lang="en-US" smtClean="0"/>
              <a:t>1/15/2022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32220405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8610600" cy="4525963"/>
          </a:xfrm>
        </p:spPr>
        <p:txBody>
          <a:bodyPr/>
          <a:lstStyle>
            <a:lvl1pPr algn="just"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459F9-7608-4E7E-AF0C-31D775524873}" type="datetime1">
              <a:rPr lang="en-US" smtClean="0"/>
              <a:t>1/15/2022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215DFE-C786-4C03-A1F8-74645480087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9220200" y="1600200"/>
            <a:ext cx="2362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361299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3352799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0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DB780-8063-410B-88BC-AD4AA3925B34}" type="datetime1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160E72-CB3B-4B35-B991-A52F0E9D9B5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09600" y="5134896"/>
            <a:ext cx="10972800" cy="99060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toa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879699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0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11379200" y="6324600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A916C17-A3B0-4CE4-88CA-9129F443D2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─"/>
        <a:defRPr sz="2800">
          <a:solidFill>
            <a:srgbClr val="0066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+"/>
        <a:defRPr sz="2800">
          <a:solidFill>
            <a:srgbClr val="0066F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66FF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vnexpress.ne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CCE99F-98AE-48D4-96DD-B4149671A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895351"/>
            <a:ext cx="11582400" cy="2192694"/>
          </a:xfrm>
        </p:spPr>
        <p:txBody>
          <a:bodyPr/>
          <a:lstStyle/>
          <a:p>
            <a:r>
              <a:rPr lang="en-US" dirty="0"/>
              <a:t>TÌM HIỂU VÀ XÂY DỰNG MÔ HÌNH HIDDEN MARKOV CHO BÀI TOÁN GÁN NHÃN TỪ LOẠI TIẾNG VIỆT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CEF2D3F-9DF7-4E24-9981-359DB558E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7875" y="3590925"/>
            <a:ext cx="8534400" cy="1752600"/>
          </a:xfrm>
        </p:spPr>
        <p:txBody>
          <a:bodyPr/>
          <a:lstStyle/>
          <a:p>
            <a:r>
              <a:rPr lang="en-US" dirty="0"/>
              <a:t>Bùi Trần Ngọc Dũng - 19521385</a:t>
            </a:r>
          </a:p>
          <a:p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Minh - 19520164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GVHD: </a:t>
            </a:r>
            <a:r>
              <a:rPr lang="en-US" dirty="0" err="1">
                <a:solidFill>
                  <a:srgbClr val="FF0000"/>
                </a:solidFill>
              </a:rPr>
              <a:t>Nguyễn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Trọng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Chỉnh</a:t>
            </a:r>
            <a:r>
              <a:rPr lang="en-US" dirty="0">
                <a:solidFill>
                  <a:srgbClr val="FF000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1438040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46BD-6B91-4034-8E68-3E06686AC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nhằng</a:t>
            </a:r>
            <a:endParaRPr lang="vi-V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3FCAE3-A884-4779-9B85-9C2742977B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312" y="3429000"/>
            <a:ext cx="10972800" cy="255314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F4E02F-E952-46D2-94AA-3021FC59E76B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95A245-C69D-4199-BD52-BCB9085DE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12" y="1694477"/>
            <a:ext cx="195262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790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06C8C-21EF-4948-A8F4-6221841B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nhằng</a:t>
            </a:r>
            <a:endParaRPr lang="vi-V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786F2B-2A6F-4394-8054-598F7D69C3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3305734"/>
            <a:ext cx="10972800" cy="239011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ED151-D1CE-469A-83F4-6A712AEE764E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D0247D-77C2-42B6-B0B4-E5E5CE6CF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5" y="1800069"/>
            <a:ext cx="15240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49015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D4673-9A84-4860-A650-C17C1F782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TÁCH TỪ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6664D-D273-47AF-911C-8B30AEED6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Phương</a:t>
            </a:r>
            <a:r>
              <a:rPr lang="en-US" b="1" dirty="0"/>
              <a:t> </a:t>
            </a:r>
            <a:r>
              <a:rPr lang="en-US" b="1" dirty="0" err="1"/>
              <a:t>pháp</a:t>
            </a:r>
            <a:r>
              <a:rPr lang="en-US" b="1" dirty="0"/>
              <a:t> </a:t>
            </a:r>
            <a:r>
              <a:rPr lang="en-US" b="1" dirty="0" err="1"/>
              <a:t>tách</a:t>
            </a:r>
            <a:r>
              <a:rPr lang="en-US" b="1" dirty="0"/>
              <a:t> từ: </a:t>
            </a:r>
            <a:r>
              <a:rPr lang="en-US" dirty="0"/>
              <a:t>Maximum Matching</a:t>
            </a:r>
          </a:p>
          <a:p>
            <a:endParaRPr lang="en-US" dirty="0"/>
          </a:p>
          <a:p>
            <a:r>
              <a:rPr lang="en-US" b="1" dirty="0"/>
              <a:t>Ý </a:t>
            </a:r>
            <a:r>
              <a:rPr lang="en-US" b="1" dirty="0" err="1"/>
              <a:t>tưởng</a:t>
            </a:r>
            <a:r>
              <a:rPr lang="en-US" b="1" dirty="0"/>
              <a:t> </a:t>
            </a:r>
            <a:r>
              <a:rPr lang="en-US" b="1" dirty="0" err="1"/>
              <a:t>chính</a:t>
            </a:r>
            <a:r>
              <a:rPr lang="en-US" b="1" dirty="0"/>
              <a:t>: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duyệt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câu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trái</a:t>
            </a:r>
            <a:r>
              <a:rPr lang="vi-VN" dirty="0"/>
              <a:t> sang </a:t>
            </a:r>
            <a:r>
              <a:rPr lang="vi-VN" dirty="0" err="1"/>
              <a:t>phải</a:t>
            </a:r>
            <a:r>
              <a:rPr lang="vi-VN" dirty="0"/>
              <a:t> (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ngược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)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chọn</a:t>
            </a:r>
            <a:r>
              <a:rPr lang="vi-VN" dirty="0"/>
              <a:t> ra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ghép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</a:t>
            </a:r>
            <a:r>
              <a:rPr lang="vi-VN" dirty="0" err="1"/>
              <a:t>dài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nghĩa</a:t>
            </a:r>
            <a:r>
              <a:rPr lang="vi-VN" dirty="0"/>
              <a:t> </a:t>
            </a:r>
            <a:r>
              <a:rPr lang="vi-VN" dirty="0" err="1"/>
              <a:t>lớn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mặt</a:t>
            </a:r>
            <a:r>
              <a:rPr lang="vi-VN" dirty="0"/>
              <a:t> trong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điển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vựng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cho </a:t>
            </a:r>
            <a:r>
              <a:rPr lang="vi-VN" dirty="0" err="1"/>
              <a:t>sẵn</a:t>
            </a:r>
            <a:r>
              <a:rPr lang="vi-VN" dirty="0"/>
              <a:t>. </a:t>
            </a:r>
          </a:p>
          <a:p>
            <a:endParaRPr lang="vi-VN" b="1" dirty="0"/>
          </a:p>
          <a:p>
            <a:r>
              <a:rPr lang="vi-VN" b="1" dirty="0"/>
              <a:t>Ưu: </a:t>
            </a:r>
            <a:r>
              <a:rPr lang="vi-VN" dirty="0"/>
              <a:t>đơn </a:t>
            </a:r>
            <a:r>
              <a:rPr lang="vi-VN" dirty="0" err="1"/>
              <a:t>giản</a:t>
            </a:r>
            <a:r>
              <a:rPr lang="vi-VN" dirty="0"/>
              <a:t>, </a:t>
            </a:r>
            <a:r>
              <a:rPr lang="vi-VN" dirty="0" err="1"/>
              <a:t>dễ</a:t>
            </a:r>
            <a:r>
              <a:rPr lang="vi-VN" dirty="0"/>
              <a:t> </a:t>
            </a:r>
            <a:r>
              <a:rPr lang="vi-VN" dirty="0" err="1"/>
              <a:t>hiểu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, </a:t>
            </a:r>
            <a:r>
              <a:rPr lang="vi-VN" dirty="0" err="1"/>
              <a:t>phù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vừa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ít</a:t>
            </a:r>
            <a:endParaRPr lang="vi-VN" dirty="0"/>
          </a:p>
          <a:p>
            <a:endParaRPr lang="vi-VN" dirty="0"/>
          </a:p>
          <a:p>
            <a:r>
              <a:rPr lang="vi-VN" b="1" dirty="0" err="1"/>
              <a:t>Nhược</a:t>
            </a:r>
            <a:r>
              <a:rPr lang="vi-VN" b="1" dirty="0"/>
              <a:t>: </a:t>
            </a:r>
            <a:r>
              <a:rPr lang="vi-VN" dirty="0" err="1"/>
              <a:t>Bộ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điển</a:t>
            </a:r>
            <a:r>
              <a:rPr lang="vi-VN" dirty="0"/>
              <a:t>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đầy</a:t>
            </a:r>
            <a:r>
              <a:rPr lang="vi-VN" dirty="0"/>
              <a:t> </a:t>
            </a:r>
            <a:r>
              <a:rPr lang="vi-VN" dirty="0" err="1"/>
              <a:t>đủ</a:t>
            </a:r>
            <a:r>
              <a:rPr lang="vi-VN" dirty="0"/>
              <a:t>,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nhập</a:t>
            </a:r>
            <a:r>
              <a:rPr lang="vi-VN" dirty="0"/>
              <a:t> </a:t>
            </a:r>
            <a:r>
              <a:rPr lang="vi-VN" dirty="0" err="1"/>
              <a:t>nhằng</a:t>
            </a:r>
            <a:r>
              <a:rPr lang="vi-VN" dirty="0"/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220375154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3EBF9D-FA4D-430C-9538-C191F17F5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MAXIMUM MATCHING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90EC70-8132-4B5D-B6EF-9F860910F574}"/>
              </a:ext>
            </a:extLst>
          </p:cNvPr>
          <p:cNvSpPr txBox="1"/>
          <p:nvPr/>
        </p:nvSpPr>
        <p:spPr>
          <a:xfrm>
            <a:off x="2190750" y="1676399"/>
            <a:ext cx="7962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sz="3600" dirty="0"/>
              <a:t>tìm tội phạm từ dấu vết hiện trường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136FC7-D435-402A-BDFB-49792A837E05}"/>
              </a:ext>
            </a:extLst>
          </p:cNvPr>
          <p:cNvSpPr txBox="1"/>
          <p:nvPr/>
        </p:nvSpPr>
        <p:spPr>
          <a:xfrm>
            <a:off x="2383288" y="2779365"/>
            <a:ext cx="33909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800" dirty="0" err="1"/>
              <a:t>tìm_tội_phạm_từ</a:t>
            </a:r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E707DD-A274-4CF0-8EA8-468ACA058772}"/>
              </a:ext>
            </a:extLst>
          </p:cNvPr>
          <p:cNvSpPr txBox="1"/>
          <p:nvPr/>
        </p:nvSpPr>
        <p:spPr>
          <a:xfrm>
            <a:off x="238125" y="1768731"/>
            <a:ext cx="188595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en-US" sz="2400" dirty="0" err="1">
                <a:solidFill>
                  <a:srgbClr val="FF0000"/>
                </a:solidFill>
              </a:rPr>
              <a:t>Maxlen</a:t>
            </a:r>
            <a:r>
              <a:rPr lang="en-US" sz="2400" dirty="0">
                <a:solidFill>
                  <a:srgbClr val="FF0000"/>
                </a:solidFill>
              </a:rPr>
              <a:t> = 4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E33CD946-455A-441D-9CCD-32BF93FE44B1}"/>
              </a:ext>
            </a:extLst>
          </p:cNvPr>
          <p:cNvSpPr/>
          <p:nvPr/>
        </p:nvSpPr>
        <p:spPr>
          <a:xfrm rot="5400000">
            <a:off x="3954913" y="807764"/>
            <a:ext cx="247650" cy="3158222"/>
          </a:xfrm>
          <a:prstGeom prst="rightBrace">
            <a:avLst>
              <a:gd name="adj1" fmla="val 162179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47A704-17B4-42F5-B916-1D623CC763CC}"/>
              </a:ext>
            </a:extLst>
          </p:cNvPr>
          <p:cNvSpPr txBox="1"/>
          <p:nvPr/>
        </p:nvSpPr>
        <p:spPr>
          <a:xfrm>
            <a:off x="2383288" y="3692431"/>
            <a:ext cx="33909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800" dirty="0" err="1"/>
              <a:t>tìm_tội_phạm</a:t>
            </a:r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6E2C10-9D2C-4524-A2DE-CBE1C377DC73}"/>
              </a:ext>
            </a:extLst>
          </p:cNvPr>
          <p:cNvSpPr txBox="1"/>
          <p:nvPr/>
        </p:nvSpPr>
        <p:spPr>
          <a:xfrm>
            <a:off x="2383288" y="4672081"/>
            <a:ext cx="33909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800" dirty="0" err="1"/>
              <a:t>tìm_tội</a:t>
            </a:r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DDB6F8-EBB2-42BB-926E-6984A84323AE}"/>
              </a:ext>
            </a:extLst>
          </p:cNvPr>
          <p:cNvSpPr txBox="1"/>
          <p:nvPr/>
        </p:nvSpPr>
        <p:spPr>
          <a:xfrm>
            <a:off x="2383288" y="5584942"/>
            <a:ext cx="33909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800" dirty="0" err="1"/>
              <a:t>tìm</a:t>
            </a:r>
            <a:endParaRPr lang="en-US" sz="28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69CAE91-1A04-4BB0-B144-F176343BB319}"/>
              </a:ext>
            </a:extLst>
          </p:cNvPr>
          <p:cNvCxnSpPr>
            <a:stCxn id="10" idx="1"/>
            <a:endCxn id="12" idx="0"/>
          </p:cNvCxnSpPr>
          <p:nvPr/>
        </p:nvCxnSpPr>
        <p:spPr>
          <a:xfrm>
            <a:off x="4078738" y="2510700"/>
            <a:ext cx="0" cy="2686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8E19C6-EB87-462D-B477-23CD6157D082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4078738" y="4215651"/>
            <a:ext cx="0" cy="4564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745273A-7D3D-4232-87A9-ABC1F1F5CC14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4078738" y="3302585"/>
            <a:ext cx="0" cy="3898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1650E05-E043-45D8-89FA-D556AF92EDE1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4078738" y="5195301"/>
            <a:ext cx="0" cy="3896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0079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0A2C7-3A6B-4645-AC0D-2782503D3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TÁCH TỪ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79ECA-17D4-4CF4-8DC7-87F8D4498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,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từ do sử dụng 2 </a:t>
            </a:r>
            <a:r>
              <a:rPr lang="en-US" dirty="0" err="1"/>
              <a:t>loại</a:t>
            </a:r>
            <a:r>
              <a:rPr lang="en-US" dirty="0"/>
              <a:t> từ </a:t>
            </a:r>
            <a:r>
              <a:rPr lang="en-US" dirty="0" err="1"/>
              <a:t>điển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.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bộ từ </a:t>
            </a:r>
            <a:r>
              <a:rPr lang="en-US" dirty="0" err="1"/>
              <a:t>điển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bộ từ </a:t>
            </a:r>
            <a:r>
              <a:rPr lang="en-US" dirty="0" err="1"/>
              <a:t>điển</a:t>
            </a:r>
            <a:r>
              <a:rPr lang="en-US" dirty="0"/>
              <a:t> và </a:t>
            </a:r>
            <a:r>
              <a:rPr lang="en-US" dirty="0" err="1"/>
              <a:t>bổ</a:t>
            </a:r>
            <a:r>
              <a:rPr lang="en-US" dirty="0"/>
              <a:t> sung </a:t>
            </a:r>
            <a:r>
              <a:rPr lang="en-US" dirty="0" err="1"/>
              <a:t>các</a:t>
            </a:r>
            <a:r>
              <a:rPr lang="en-US" dirty="0"/>
              <a:t> từ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VLSP </a:t>
            </a:r>
            <a:r>
              <a:rPr lang="en-US" dirty="0" err="1"/>
              <a:t>trong</a:t>
            </a:r>
            <a:r>
              <a:rPr lang="en-US" dirty="0"/>
              <a:t> ngữ liệu. </a:t>
            </a:r>
          </a:p>
          <a:p>
            <a:endParaRPr lang="en-US" dirty="0"/>
          </a:p>
          <a:p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bộ từ </a:t>
            </a:r>
            <a:r>
              <a:rPr lang="en-US" dirty="0" err="1"/>
              <a:t>điển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bigram </a:t>
            </a:r>
            <a:r>
              <a:rPr lang="en-US" dirty="0" err="1"/>
              <a:t>và</a:t>
            </a:r>
            <a:r>
              <a:rPr lang="en-US" dirty="0"/>
              <a:t> trigram và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đánh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endParaRPr lang="vi-V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850DF-4233-4E87-B7CE-8BE1D8FE67D5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5250193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348F-E339-4179-B7E6-3A228CE59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TÁCH TỪ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76D4B-5C34-480A-A6A3-339E1BF32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609726"/>
            <a:ext cx="10972800" cy="4525963"/>
          </a:xfrm>
        </p:spPr>
        <p:txBody>
          <a:bodyPr/>
          <a:lstStyle/>
          <a:p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2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Maximum Matching và VnCoreNLP</a:t>
            </a:r>
            <a:endParaRPr lang="vi-V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098078E-E5DF-4909-948A-9D776CBF3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177754"/>
              </p:ext>
            </p:extLst>
          </p:nvPr>
        </p:nvGraphicFramePr>
        <p:xfrm>
          <a:off x="2032000" y="2472847"/>
          <a:ext cx="7150100" cy="2280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2950">
                  <a:extLst>
                    <a:ext uri="{9D8B030D-6E8A-4147-A177-3AD203B41FA5}">
                      <a16:colId xmlns:a16="http://schemas.microsoft.com/office/drawing/2014/main" val="1374837548"/>
                    </a:ext>
                  </a:extLst>
                </a:gridCol>
                <a:gridCol w="3867150">
                  <a:extLst>
                    <a:ext uri="{9D8B030D-6E8A-4147-A177-3AD203B41FA5}">
                      <a16:colId xmlns:a16="http://schemas.microsoft.com/office/drawing/2014/main" val="1816141405"/>
                    </a:ext>
                  </a:extLst>
                </a:gridCol>
              </a:tblGrid>
              <a:tr h="760042"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719412"/>
                  </a:ext>
                </a:extLst>
              </a:tr>
              <a:tr h="76004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Maximum Matching</a:t>
                      </a:r>
                      <a:endParaRPr lang="vi-V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88.63%</a:t>
                      </a:r>
                      <a:endParaRPr lang="vi-V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103820"/>
                  </a:ext>
                </a:extLst>
              </a:tr>
              <a:tr h="76004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VnCoreNLP</a:t>
                      </a:r>
                      <a:endParaRPr lang="vi-V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91.41%</a:t>
                      </a:r>
                      <a:endParaRPr lang="vi-V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2677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08715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5EAFB-2AA4-483E-9097-5B8EA7A06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TẠO BỘ NGỮ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7C427-7042-463A-9FB7-BBA4E6B2D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7886700" cy="4525963"/>
          </a:xfrm>
        </p:spPr>
        <p:txBody>
          <a:bodyPr/>
          <a:lstStyle/>
          <a:p>
            <a:r>
              <a:rPr lang="vi-VN" dirty="0" err="1"/>
              <a:t>Gán</a:t>
            </a:r>
            <a:r>
              <a:rPr lang="vi-VN" dirty="0"/>
              <a:t> </a:t>
            </a:r>
            <a:r>
              <a:rPr lang="vi-VN" dirty="0" err="1"/>
              <a:t>nhãn</a:t>
            </a:r>
            <a:r>
              <a:rPr lang="vi-VN" dirty="0"/>
              <a:t> </a:t>
            </a:r>
            <a:r>
              <a:rPr lang="vi-VN" dirty="0" err="1"/>
              <a:t>thủ</a:t>
            </a:r>
            <a:r>
              <a:rPr lang="vi-VN" dirty="0"/>
              <a:t> công theo quy </a:t>
            </a:r>
            <a:r>
              <a:rPr lang="vi-VN" dirty="0" err="1"/>
              <a:t>ước</a:t>
            </a:r>
            <a:r>
              <a:rPr lang="vi-VN" dirty="0"/>
              <a:t> sau</a:t>
            </a:r>
          </a:p>
          <a:p>
            <a:pPr marL="0" indent="0">
              <a:buNone/>
            </a:pPr>
            <a:endParaRPr lang="vi-VN" dirty="0"/>
          </a:p>
          <a:p>
            <a:r>
              <a:rPr lang="vi-VN" dirty="0"/>
              <a:t>Chia dữ liệu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b="1" dirty="0"/>
              <a:t>46 câu</a:t>
            </a:r>
            <a:r>
              <a:rPr lang="vi-VN" dirty="0"/>
              <a:t> cho tập train và </a:t>
            </a:r>
            <a:r>
              <a:rPr lang="vi-VN" b="1" dirty="0"/>
              <a:t>10 câu</a:t>
            </a:r>
            <a:r>
              <a:rPr lang="vi-VN" dirty="0"/>
              <a:t> cho </a:t>
            </a:r>
            <a:r>
              <a:rPr lang="vi-VN" dirty="0" err="1"/>
              <a:t>tập</a:t>
            </a:r>
            <a:r>
              <a:rPr lang="vi-VN" dirty="0"/>
              <a:t> </a:t>
            </a:r>
            <a:r>
              <a:rPr lang="vi-VN" dirty="0" err="1"/>
              <a:t>test</a:t>
            </a:r>
            <a:endParaRPr lang="vi-VN" dirty="0"/>
          </a:p>
          <a:p>
            <a:endParaRPr lang="vi-VN" dirty="0"/>
          </a:p>
          <a:p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không </a:t>
            </a:r>
            <a:r>
              <a:rPr lang="vi-VN" dirty="0" err="1"/>
              <a:t>xuất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trong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điển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biến</a:t>
            </a:r>
            <a:r>
              <a:rPr lang="vi-VN" dirty="0"/>
              <a:t> </a:t>
            </a:r>
            <a:r>
              <a:rPr lang="vi-VN" dirty="0" err="1"/>
              <a:t>đổi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–</a:t>
            </a:r>
            <a:r>
              <a:rPr lang="vi-VN" dirty="0" err="1"/>
              <a:t>unk</a:t>
            </a:r>
            <a:r>
              <a:rPr lang="vi-VN" dirty="0"/>
              <a:t>--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D8B8C8-83A4-43A5-92CD-E70EE102A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1" y="449076"/>
            <a:ext cx="2933700" cy="553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89981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FB24C-D312-40FF-9641-F9EBC7D6E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TẠO BỘ NGỮ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27A53-5B12-4E55-A02D-A3A73E3BE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4708526"/>
          </a:xfrm>
        </p:spPr>
        <p:txBody>
          <a:bodyPr/>
          <a:lstStyle/>
          <a:p>
            <a:r>
              <a:rPr lang="vi-VN" dirty="0" err="1"/>
              <a:t>Tập</a:t>
            </a:r>
            <a:r>
              <a:rPr lang="vi-VN" dirty="0"/>
              <a:t> </a:t>
            </a:r>
            <a:r>
              <a:rPr lang="vi-VN" dirty="0" err="1"/>
              <a:t>train</a:t>
            </a:r>
            <a:r>
              <a:rPr lang="vi-VN" dirty="0"/>
              <a:t>:</a:t>
            </a:r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endParaRPr lang="vi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D25FA3-D377-40E7-94AA-2530C3969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662" y="1417638"/>
            <a:ext cx="5014913" cy="800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412500-13DE-42EE-BFC5-5E6DF29B5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843" y="2362200"/>
            <a:ext cx="9963150" cy="340995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5726C05-4DD9-449D-BFB9-D161E0542224}"/>
              </a:ext>
            </a:extLst>
          </p:cNvPr>
          <p:cNvSpPr txBox="1">
            <a:spLocks/>
          </p:cNvSpPr>
          <p:nvPr/>
        </p:nvSpPr>
        <p:spPr bwMode="auto">
          <a:xfrm>
            <a:off x="609600" y="5647137"/>
            <a:ext cx="10972800" cy="653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vi-VN" sz="2000" b="1" kern="0" dirty="0" err="1">
                <a:solidFill>
                  <a:schemeClr val="tx1"/>
                </a:solidFill>
              </a:rPr>
              <a:t>Biểu</a:t>
            </a:r>
            <a:r>
              <a:rPr lang="vi-VN" sz="2000" b="1" kern="0" dirty="0">
                <a:solidFill>
                  <a:schemeClr val="tx1"/>
                </a:solidFill>
              </a:rPr>
              <a:t> </a:t>
            </a:r>
            <a:r>
              <a:rPr lang="vi-VN" sz="2000" b="1" kern="0" dirty="0" err="1">
                <a:solidFill>
                  <a:schemeClr val="tx1"/>
                </a:solidFill>
              </a:rPr>
              <a:t>đồ</a:t>
            </a:r>
            <a:r>
              <a:rPr lang="vi-VN" sz="2000" b="1" kern="0" dirty="0">
                <a:solidFill>
                  <a:schemeClr val="tx1"/>
                </a:solidFill>
              </a:rPr>
              <a:t> phân </a:t>
            </a:r>
            <a:r>
              <a:rPr lang="vi-VN" sz="2000" b="1" kern="0" dirty="0" err="1">
                <a:solidFill>
                  <a:schemeClr val="tx1"/>
                </a:solidFill>
              </a:rPr>
              <a:t>bố</a:t>
            </a:r>
            <a:r>
              <a:rPr lang="vi-VN" sz="2000" b="1" kern="0" dirty="0">
                <a:solidFill>
                  <a:schemeClr val="tx1"/>
                </a:solidFill>
              </a:rPr>
              <a:t> </a:t>
            </a:r>
            <a:r>
              <a:rPr lang="vi-VN" sz="2000" b="1" kern="0" dirty="0" err="1">
                <a:solidFill>
                  <a:schemeClr val="tx1"/>
                </a:solidFill>
              </a:rPr>
              <a:t>các</a:t>
            </a:r>
            <a:r>
              <a:rPr lang="vi-VN" sz="2000" b="1" kern="0" dirty="0">
                <a:solidFill>
                  <a:schemeClr val="tx1"/>
                </a:solidFill>
              </a:rPr>
              <a:t> </a:t>
            </a:r>
            <a:r>
              <a:rPr lang="vi-VN" sz="2000" b="1" kern="0" dirty="0" err="1">
                <a:solidFill>
                  <a:schemeClr val="tx1"/>
                </a:solidFill>
              </a:rPr>
              <a:t>nhãn</a:t>
            </a:r>
            <a:r>
              <a:rPr lang="vi-VN" sz="2000" b="1" kern="0" dirty="0">
                <a:solidFill>
                  <a:schemeClr val="tx1"/>
                </a:solidFill>
              </a:rPr>
              <a:t> trong </a:t>
            </a:r>
            <a:r>
              <a:rPr lang="vi-VN" sz="2000" b="1" kern="0" dirty="0" err="1">
                <a:solidFill>
                  <a:schemeClr val="tx1"/>
                </a:solidFill>
              </a:rPr>
              <a:t>tập</a:t>
            </a:r>
            <a:r>
              <a:rPr lang="vi-VN" sz="2000" b="1" kern="0" dirty="0">
                <a:solidFill>
                  <a:schemeClr val="tx1"/>
                </a:solidFill>
              </a:rPr>
              <a:t> </a:t>
            </a:r>
            <a:r>
              <a:rPr lang="vi-VN" sz="2000" b="1" kern="0" dirty="0" err="1">
                <a:solidFill>
                  <a:schemeClr val="tx1"/>
                </a:solidFill>
              </a:rPr>
              <a:t>train</a:t>
            </a:r>
            <a:endParaRPr lang="vi-VN" sz="2000" b="1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01186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B0297-5D95-4279-BC3B-7D7D728DE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TẠO BỘ NGỮ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D8422-37CC-4999-A1DC-2C9F880CB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/>
              <a:t>Tập</a:t>
            </a:r>
            <a:r>
              <a:rPr lang="vi-VN" dirty="0"/>
              <a:t> </a:t>
            </a:r>
            <a:r>
              <a:rPr lang="vi-VN" dirty="0" err="1"/>
              <a:t>test</a:t>
            </a:r>
            <a:r>
              <a:rPr lang="vi-VN" dirty="0"/>
              <a:t>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F6C3D2-4140-4189-9C51-45534DD1C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1600201"/>
            <a:ext cx="3248025" cy="704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DCED8D-71EB-42B4-9960-1F9F93770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475" y="2405857"/>
            <a:ext cx="9925050" cy="337185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03EAE6C-5667-4690-85BC-0592389F5D2A}"/>
              </a:ext>
            </a:extLst>
          </p:cNvPr>
          <p:cNvSpPr txBox="1">
            <a:spLocks/>
          </p:cNvSpPr>
          <p:nvPr/>
        </p:nvSpPr>
        <p:spPr bwMode="auto">
          <a:xfrm>
            <a:off x="609600" y="5647137"/>
            <a:ext cx="10972800" cy="653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vi-VN" sz="2000" b="1" kern="0" dirty="0" err="1">
                <a:solidFill>
                  <a:schemeClr val="tx1"/>
                </a:solidFill>
              </a:rPr>
              <a:t>Biểu</a:t>
            </a:r>
            <a:r>
              <a:rPr lang="vi-VN" sz="2000" b="1" kern="0" dirty="0">
                <a:solidFill>
                  <a:schemeClr val="tx1"/>
                </a:solidFill>
              </a:rPr>
              <a:t> </a:t>
            </a:r>
            <a:r>
              <a:rPr lang="vi-VN" sz="2000" b="1" kern="0" dirty="0" err="1">
                <a:solidFill>
                  <a:schemeClr val="tx1"/>
                </a:solidFill>
              </a:rPr>
              <a:t>đồ</a:t>
            </a:r>
            <a:r>
              <a:rPr lang="vi-VN" sz="2000" b="1" kern="0" dirty="0">
                <a:solidFill>
                  <a:schemeClr val="tx1"/>
                </a:solidFill>
              </a:rPr>
              <a:t> phân </a:t>
            </a:r>
            <a:r>
              <a:rPr lang="vi-VN" sz="2000" b="1" kern="0" dirty="0" err="1">
                <a:solidFill>
                  <a:schemeClr val="tx1"/>
                </a:solidFill>
              </a:rPr>
              <a:t>bố</a:t>
            </a:r>
            <a:r>
              <a:rPr lang="vi-VN" sz="2000" b="1" kern="0" dirty="0">
                <a:solidFill>
                  <a:schemeClr val="tx1"/>
                </a:solidFill>
              </a:rPr>
              <a:t> </a:t>
            </a:r>
            <a:r>
              <a:rPr lang="vi-VN" sz="2000" b="1" kern="0" dirty="0" err="1">
                <a:solidFill>
                  <a:schemeClr val="tx1"/>
                </a:solidFill>
              </a:rPr>
              <a:t>các</a:t>
            </a:r>
            <a:r>
              <a:rPr lang="vi-VN" sz="2000" b="1" kern="0" dirty="0">
                <a:solidFill>
                  <a:schemeClr val="tx1"/>
                </a:solidFill>
              </a:rPr>
              <a:t> </a:t>
            </a:r>
            <a:r>
              <a:rPr lang="vi-VN" sz="2000" b="1" kern="0" dirty="0" err="1">
                <a:solidFill>
                  <a:schemeClr val="tx1"/>
                </a:solidFill>
              </a:rPr>
              <a:t>nhãn</a:t>
            </a:r>
            <a:r>
              <a:rPr lang="vi-VN" sz="2000" b="1" kern="0" dirty="0">
                <a:solidFill>
                  <a:schemeClr val="tx1"/>
                </a:solidFill>
              </a:rPr>
              <a:t> trong </a:t>
            </a:r>
            <a:r>
              <a:rPr lang="vi-VN" sz="2000" b="1" kern="0" dirty="0" err="1">
                <a:solidFill>
                  <a:schemeClr val="tx1"/>
                </a:solidFill>
              </a:rPr>
              <a:t>tập</a:t>
            </a:r>
            <a:r>
              <a:rPr lang="vi-VN" sz="2000" b="1" kern="0" dirty="0">
                <a:solidFill>
                  <a:schemeClr val="tx1"/>
                </a:solidFill>
              </a:rPr>
              <a:t> </a:t>
            </a:r>
            <a:r>
              <a:rPr lang="vi-VN" sz="2000" b="1" kern="0" dirty="0" err="1">
                <a:solidFill>
                  <a:schemeClr val="tx1"/>
                </a:solidFill>
              </a:rPr>
              <a:t>test</a:t>
            </a:r>
            <a:endParaRPr lang="vi-VN" sz="2000" b="1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7607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3F746-E8BF-4261-A460-65C76E51C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5613"/>
            <a:ext cx="10972800" cy="1143000"/>
          </a:xfrm>
        </p:spPr>
        <p:txBody>
          <a:bodyPr/>
          <a:lstStyle/>
          <a:p>
            <a:r>
              <a:rPr lang="vi-VN" dirty="0"/>
              <a:t>MÔ HÌNH HIDDEN MARKOV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43DD8C2-3C23-4443-BD98-D396EF47C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6010275" cy="4525963"/>
          </a:xfrm>
        </p:spPr>
        <p:txBody>
          <a:bodyPr/>
          <a:lstStyle/>
          <a:p>
            <a:r>
              <a:rPr lang="vi-VN" dirty="0"/>
              <a:t>Mô </a:t>
            </a:r>
            <a:r>
              <a:rPr lang="vi-VN" dirty="0" err="1"/>
              <a:t>hình</a:t>
            </a:r>
            <a:r>
              <a:rPr lang="vi-VN" dirty="0"/>
              <a:t> HMM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thị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hướng</a:t>
            </a:r>
            <a:r>
              <a:rPr lang="vi-VN" dirty="0"/>
              <a:t>, </a:t>
            </a:r>
            <a:r>
              <a:rPr lang="vi-VN" dirty="0" err="1"/>
              <a:t>chứa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thông tin:</a:t>
            </a:r>
            <a:br>
              <a:rPr lang="vi-VN" dirty="0"/>
            </a:br>
            <a:br>
              <a:rPr lang="vi-VN" dirty="0"/>
            </a:br>
            <a:r>
              <a:rPr lang="vi-VN" dirty="0"/>
              <a:t>+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trạng</a:t>
            </a:r>
            <a:r>
              <a:rPr lang="vi-VN" dirty="0"/>
              <a:t> </a:t>
            </a:r>
            <a:r>
              <a:rPr lang="vi-VN" dirty="0" err="1"/>
              <a:t>thái</a:t>
            </a:r>
            <a:r>
              <a:rPr lang="vi-VN" dirty="0"/>
              <a:t> </a:t>
            </a:r>
            <a:r>
              <a:rPr lang="vi-VN" dirty="0" err="1"/>
              <a:t>ẩn</a:t>
            </a:r>
            <a:br>
              <a:rPr lang="vi-VN" dirty="0"/>
            </a:br>
            <a:br>
              <a:rPr lang="vi-VN" dirty="0"/>
            </a:br>
            <a:r>
              <a:rPr lang="vi-VN" dirty="0"/>
              <a:t>+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trạng</a:t>
            </a:r>
            <a:r>
              <a:rPr lang="vi-VN" dirty="0"/>
              <a:t> </a:t>
            </a:r>
            <a:r>
              <a:rPr lang="vi-VN" dirty="0" err="1"/>
              <a:t>thái</a:t>
            </a:r>
            <a:r>
              <a:rPr lang="vi-VN" dirty="0"/>
              <a:t> quan </a:t>
            </a:r>
            <a:r>
              <a:rPr lang="vi-VN" dirty="0" err="1"/>
              <a:t>sát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br>
              <a:rPr lang="vi-VN" dirty="0"/>
            </a:br>
            <a:br>
              <a:rPr lang="vi-VN" dirty="0"/>
            </a:br>
            <a:r>
              <a:rPr lang="vi-VN" dirty="0"/>
              <a:t>+ Ma </a:t>
            </a:r>
            <a:r>
              <a:rPr lang="vi-VN" dirty="0" err="1"/>
              <a:t>trận</a:t>
            </a:r>
            <a:r>
              <a:rPr lang="vi-VN" dirty="0"/>
              <a:t> A,B </a:t>
            </a:r>
            <a:r>
              <a:rPr lang="vi-VN" dirty="0" err="1"/>
              <a:t>chứa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xuất</a:t>
            </a:r>
            <a:r>
              <a:rPr lang="vi-VN" dirty="0"/>
              <a:t> </a:t>
            </a:r>
            <a:r>
              <a:rPr lang="vi-VN" dirty="0" err="1"/>
              <a:t>chuyển</a:t>
            </a:r>
            <a:r>
              <a:rPr lang="vi-VN" dirty="0"/>
              <a:t> </a:t>
            </a:r>
            <a:r>
              <a:rPr lang="vi-VN" dirty="0" err="1"/>
              <a:t>trạng</a:t>
            </a:r>
            <a:r>
              <a:rPr lang="vi-VN" dirty="0"/>
              <a:t> </a:t>
            </a:r>
            <a:r>
              <a:rPr lang="vi-VN" dirty="0" err="1"/>
              <a:t>thái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xuất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hiện</a:t>
            </a:r>
            <a:br>
              <a:rPr lang="vi-VN" dirty="0"/>
            </a:br>
            <a:endParaRPr lang="vi-VN" dirty="0"/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7800D176-B595-4FE3-9219-E1124D69C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465" y="1703388"/>
            <a:ext cx="5579745" cy="301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89507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70C90-5BDB-4FCC-8CC7-7043C3906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NỘI DUNG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C9847-78C6-4F9E-A8A5-C6D8A3330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dirty="0"/>
              <a:t>GIỚI THIỆU ĐỀ TÀI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QUY TRÌNH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THU THẬP NGỮ LIỆU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TẠO BỘ NGỮ LIỆU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XÂY DỰNG MÔ HÌNH HIDDEN MARKOV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THUẬT TOÁN VITERBI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ĐÁNH GIÁ VÀ KẾT LUẬN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CHẠY DEMO WEBAPP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30579135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75716-1851-4461-8451-D007BD642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MÔ HÌNH HIDDEN MARKOV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23576-334A-41D6-8E11-7D940F7A5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629899" cy="4525963"/>
          </a:xfrm>
        </p:spPr>
        <p:txBody>
          <a:bodyPr/>
          <a:lstStyle/>
          <a:p>
            <a:r>
              <a:rPr lang="vi-VN" dirty="0"/>
              <a:t>Khi </a:t>
            </a:r>
            <a:r>
              <a:rPr lang="vi-VN" dirty="0" err="1"/>
              <a:t>áp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bài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gán</a:t>
            </a:r>
            <a:r>
              <a:rPr lang="vi-VN" dirty="0"/>
              <a:t> </a:t>
            </a:r>
            <a:r>
              <a:rPr lang="vi-VN" dirty="0" err="1"/>
              <a:t>nhãn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loại</a:t>
            </a:r>
            <a:r>
              <a:rPr lang="vi-VN" dirty="0"/>
              <a:t>:</a:t>
            </a:r>
            <a:br>
              <a:rPr lang="vi-VN" dirty="0"/>
            </a:br>
            <a:br>
              <a:rPr lang="vi-VN" dirty="0"/>
            </a:br>
            <a:r>
              <a:rPr lang="vi-VN" dirty="0"/>
              <a:t>+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trạng</a:t>
            </a:r>
            <a:r>
              <a:rPr lang="vi-VN" dirty="0"/>
              <a:t> </a:t>
            </a:r>
            <a:r>
              <a:rPr lang="vi-VN" dirty="0" err="1"/>
              <a:t>thái</a:t>
            </a:r>
            <a:r>
              <a:rPr lang="vi-VN" dirty="0"/>
              <a:t> </a:t>
            </a:r>
            <a:r>
              <a:rPr lang="vi-VN" dirty="0" err="1"/>
              <a:t>ẩn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nhãn</a:t>
            </a:r>
            <a:br>
              <a:rPr lang="vi-VN" dirty="0"/>
            </a:br>
            <a:br>
              <a:rPr lang="vi-VN" dirty="0"/>
            </a:br>
            <a:r>
              <a:rPr lang="vi-VN" dirty="0"/>
              <a:t>+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trạng</a:t>
            </a:r>
            <a:r>
              <a:rPr lang="vi-VN" dirty="0"/>
              <a:t> </a:t>
            </a:r>
            <a:r>
              <a:rPr lang="vi-VN" dirty="0" err="1"/>
              <a:t>thái</a:t>
            </a:r>
            <a:r>
              <a:rPr lang="vi-VN" dirty="0"/>
              <a:t> quan </a:t>
            </a:r>
            <a:r>
              <a:rPr lang="vi-VN" dirty="0" err="1"/>
              <a:t>sát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trong </a:t>
            </a:r>
            <a:r>
              <a:rPr lang="vi-VN" dirty="0" err="1"/>
              <a:t>ngữ</a:t>
            </a:r>
            <a:r>
              <a:rPr lang="vi-VN" dirty="0"/>
              <a:t> </a:t>
            </a:r>
            <a:r>
              <a:rPr lang="vi-VN" dirty="0" err="1"/>
              <a:t>liệu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23777723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6EC13-34AB-49F2-AEC8-279B253B7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MÔ HÌNH HIDDEN MARKOV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3273F-C818-4BCC-9B3E-05AAE093A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Ma </a:t>
            </a:r>
            <a:r>
              <a:rPr lang="vi-VN" dirty="0" err="1"/>
              <a:t>trận</a:t>
            </a:r>
            <a:r>
              <a:rPr lang="vi-VN" dirty="0"/>
              <a:t> </a:t>
            </a:r>
            <a:r>
              <a:rPr lang="vi-VN" dirty="0" err="1"/>
              <a:t>chuyển</a:t>
            </a:r>
            <a:r>
              <a:rPr lang="vi-VN" dirty="0"/>
              <a:t> </a:t>
            </a:r>
            <a:r>
              <a:rPr lang="vi-VN" dirty="0" err="1"/>
              <a:t>đổi</a:t>
            </a:r>
            <a:r>
              <a:rPr lang="vi-VN" dirty="0"/>
              <a:t> </a:t>
            </a:r>
            <a:r>
              <a:rPr lang="vi-VN" dirty="0" err="1"/>
              <a:t>trạng</a:t>
            </a:r>
            <a:r>
              <a:rPr lang="vi-VN" dirty="0"/>
              <a:t> </a:t>
            </a:r>
            <a:r>
              <a:rPr lang="vi-VN" dirty="0" err="1"/>
              <a:t>thái</a:t>
            </a:r>
            <a:r>
              <a:rPr lang="vi-VN" dirty="0"/>
              <a:t> A (</a:t>
            </a:r>
            <a:r>
              <a:rPr lang="vi-VN" dirty="0" err="1"/>
              <a:t>Transition</a:t>
            </a:r>
            <a:r>
              <a:rPr lang="vi-VN" dirty="0"/>
              <a:t> </a:t>
            </a:r>
            <a:r>
              <a:rPr lang="vi-VN" dirty="0" err="1"/>
              <a:t>matrix</a:t>
            </a:r>
            <a:r>
              <a:rPr lang="vi-VN" dirty="0"/>
              <a:t>):</a:t>
            </a:r>
            <a:br>
              <a:rPr lang="vi-VN" dirty="0"/>
            </a:br>
            <a:br>
              <a:rPr lang="vi-VN" dirty="0"/>
            </a:br>
            <a:r>
              <a:rPr lang="vi-VN" dirty="0"/>
              <a:t>+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xuất</a:t>
            </a:r>
            <a:r>
              <a:rPr lang="vi-VN" dirty="0"/>
              <a:t> </a:t>
            </a:r>
            <a:r>
              <a:rPr lang="vi-VN" dirty="0" err="1"/>
              <a:t>chuyển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trạng</a:t>
            </a:r>
            <a:r>
              <a:rPr lang="vi-VN" dirty="0"/>
              <a:t> </a:t>
            </a:r>
            <a:r>
              <a:rPr lang="vi-VN" dirty="0" err="1"/>
              <a:t>thái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sang </a:t>
            </a:r>
            <a:r>
              <a:rPr lang="vi-VN" dirty="0" err="1"/>
              <a:t>trạng</a:t>
            </a:r>
            <a:r>
              <a:rPr lang="vi-VN" dirty="0"/>
              <a:t> </a:t>
            </a:r>
            <a:r>
              <a:rPr lang="vi-VN" dirty="0" err="1"/>
              <a:t>thái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tiếp</a:t>
            </a:r>
            <a:br>
              <a:rPr lang="vi-VN" dirty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85096897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7313-77EB-475B-862C-C98449BF5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F7826-8A2B-46E4-A4C8-8EB450BD1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Ma </a:t>
            </a:r>
            <a:r>
              <a:rPr lang="vi-VN" dirty="0" err="1"/>
              <a:t>trận</a:t>
            </a:r>
            <a:r>
              <a:rPr lang="vi-VN" dirty="0"/>
              <a:t> </a:t>
            </a:r>
            <a:r>
              <a:rPr lang="vi-VN" dirty="0" err="1"/>
              <a:t>chuyển</a:t>
            </a:r>
            <a:r>
              <a:rPr lang="vi-VN" dirty="0"/>
              <a:t> </a:t>
            </a:r>
            <a:r>
              <a:rPr lang="vi-VN" dirty="0" err="1"/>
              <a:t>đổi</a:t>
            </a:r>
            <a:r>
              <a:rPr lang="vi-VN" dirty="0"/>
              <a:t> </a:t>
            </a:r>
            <a:r>
              <a:rPr lang="vi-VN" dirty="0" err="1"/>
              <a:t>trạng</a:t>
            </a:r>
            <a:r>
              <a:rPr lang="vi-VN" dirty="0"/>
              <a:t> </a:t>
            </a:r>
            <a:r>
              <a:rPr lang="vi-VN" dirty="0" err="1"/>
              <a:t>thái</a:t>
            </a:r>
            <a:r>
              <a:rPr lang="vi-VN" dirty="0"/>
              <a:t> A (</a:t>
            </a:r>
            <a:r>
              <a:rPr lang="vi-VN" dirty="0" err="1"/>
              <a:t>Transition</a:t>
            </a:r>
            <a:r>
              <a:rPr lang="vi-VN" dirty="0"/>
              <a:t> </a:t>
            </a:r>
            <a:r>
              <a:rPr lang="vi-VN" dirty="0" err="1"/>
              <a:t>matrix</a:t>
            </a:r>
            <a:r>
              <a:rPr lang="vi-VN" dirty="0"/>
              <a:t>):</a:t>
            </a:r>
            <a:br>
              <a:rPr lang="vi-VN" dirty="0"/>
            </a:br>
            <a:endParaRPr lang="vi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D6E8EC-522E-4109-B399-9AB4FB250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275" y="2678906"/>
            <a:ext cx="3162300" cy="15001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49CCDC-8C48-4FE1-B6E1-8309D95BE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7" y="2306910"/>
            <a:ext cx="11896725" cy="374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D0ACD-ECC4-468B-80D0-AD20EF40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E3A12-0132-4A1A-84EF-FAA42B5B5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Ma </a:t>
            </a:r>
            <a:r>
              <a:rPr lang="vi-VN" dirty="0" err="1"/>
              <a:t>trận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B (</a:t>
            </a:r>
            <a:r>
              <a:rPr lang="vi-VN" dirty="0" err="1"/>
              <a:t>Emission</a:t>
            </a:r>
            <a:r>
              <a:rPr lang="vi-VN" dirty="0"/>
              <a:t> </a:t>
            </a:r>
            <a:r>
              <a:rPr lang="vi-VN" dirty="0" err="1"/>
              <a:t>matrix</a:t>
            </a:r>
            <a:r>
              <a:rPr lang="vi-VN" dirty="0"/>
              <a:t>): </a:t>
            </a:r>
            <a:br>
              <a:rPr lang="vi-VN" dirty="0"/>
            </a:br>
            <a:br>
              <a:rPr lang="vi-VN" dirty="0"/>
            </a:br>
            <a:r>
              <a:rPr lang="vi-VN" dirty="0"/>
              <a:t>+ Cho </a:t>
            </a:r>
            <a:r>
              <a:rPr lang="vi-VN" dirty="0" err="1"/>
              <a:t>biết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xuất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trạng</a:t>
            </a:r>
            <a:r>
              <a:rPr lang="vi-VN" dirty="0"/>
              <a:t> </a:t>
            </a:r>
            <a:r>
              <a:rPr lang="vi-VN" dirty="0" err="1"/>
              <a:t>thái</a:t>
            </a:r>
            <a:r>
              <a:rPr lang="vi-VN" dirty="0"/>
              <a:t> quan </a:t>
            </a:r>
            <a:r>
              <a:rPr lang="vi-VN" dirty="0" err="1"/>
              <a:t>sát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nhãn</a:t>
            </a:r>
            <a:r>
              <a:rPr lang="vi-VN" dirty="0"/>
              <a:t> (</a:t>
            </a:r>
            <a:r>
              <a:rPr lang="vi-VN" dirty="0" err="1"/>
              <a:t>hidden</a:t>
            </a:r>
            <a:r>
              <a:rPr lang="vi-VN" dirty="0"/>
              <a:t> </a:t>
            </a:r>
            <a:r>
              <a:rPr lang="vi-VN" dirty="0" err="1"/>
              <a:t>states</a:t>
            </a:r>
            <a:r>
              <a:rPr lang="vi-VN" dirty="0"/>
              <a:t>)</a:t>
            </a:r>
            <a:br>
              <a:rPr lang="vi-VN" dirty="0"/>
            </a:br>
            <a:br>
              <a:rPr lang="vi-VN" dirty="0"/>
            </a:br>
            <a:r>
              <a:rPr lang="vi-VN" dirty="0"/>
              <a:t>+ Ma </a:t>
            </a:r>
            <a:r>
              <a:rPr lang="vi-VN" dirty="0" err="1"/>
              <a:t>trận</a:t>
            </a:r>
            <a:r>
              <a:rPr lang="vi-VN" dirty="0"/>
              <a:t> </a:t>
            </a:r>
            <a:r>
              <a:rPr lang="vi-VN" dirty="0" err="1"/>
              <a:t>NxM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N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trạng</a:t>
            </a:r>
            <a:r>
              <a:rPr lang="vi-VN" dirty="0"/>
              <a:t> </a:t>
            </a:r>
            <a:r>
              <a:rPr lang="vi-VN" dirty="0" err="1"/>
              <a:t>thái</a:t>
            </a:r>
            <a:r>
              <a:rPr lang="vi-VN" dirty="0"/>
              <a:t>, M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trạng</a:t>
            </a:r>
            <a:r>
              <a:rPr lang="vi-VN" dirty="0"/>
              <a:t> </a:t>
            </a:r>
            <a:r>
              <a:rPr lang="vi-VN" dirty="0" err="1"/>
              <a:t>thái</a:t>
            </a:r>
            <a:r>
              <a:rPr lang="vi-VN" dirty="0"/>
              <a:t> quan </a:t>
            </a:r>
            <a:r>
              <a:rPr lang="vi-VN" dirty="0" err="1"/>
              <a:t>sát</a:t>
            </a:r>
            <a:r>
              <a:rPr lang="vi-VN" dirty="0"/>
              <a:t> </a:t>
            </a:r>
            <a:r>
              <a:rPr lang="vi-VN" dirty="0" err="1"/>
              <a:t>được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82455801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8A85F-1740-414F-A873-CFF61FE5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80380-CF96-4FA9-B152-43DA343A3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Ma </a:t>
            </a:r>
            <a:r>
              <a:rPr lang="vi-VN" dirty="0" err="1"/>
              <a:t>trận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B (</a:t>
            </a:r>
            <a:r>
              <a:rPr lang="vi-VN" dirty="0" err="1"/>
              <a:t>Emission</a:t>
            </a:r>
            <a:r>
              <a:rPr lang="vi-VN" dirty="0"/>
              <a:t> </a:t>
            </a:r>
            <a:r>
              <a:rPr lang="vi-VN" dirty="0" err="1"/>
              <a:t>matrix</a:t>
            </a:r>
            <a:r>
              <a:rPr lang="vi-VN" dirty="0"/>
              <a:t>):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854F5C-563D-485C-9EB7-1A7DB3570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674" y="3189685"/>
            <a:ext cx="3209925" cy="13469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A8CF3D-82F8-4889-A678-2D794D655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75" y="1417638"/>
            <a:ext cx="4972050" cy="470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97678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0D7A4-1ECC-4E09-B3C9-83DC49DC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Viterbi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7D9FC-7134-438A-A13E-8046BB395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HMM = (A,B),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nhãn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X ta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ẩn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Max p(T1,T2,T3,X1,X2,X3|M)</a:t>
            </a:r>
          </a:p>
          <a:p>
            <a:pPr marL="0" indent="0" algn="ctr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Sử dụng Brute Force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bộ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T (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)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Sử dụng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Viterbi (Sử dụng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9584838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662F-FA47-4F0A-B64B-8B193056B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Viterbi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A0B89-FD09-469E-A881-FD015EF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/>
              <a:t>Khởi</a:t>
            </a:r>
            <a:r>
              <a:rPr lang="vi-VN" dirty="0"/>
              <a:t> </a:t>
            </a:r>
            <a:r>
              <a:rPr lang="vi-VN" dirty="0" err="1"/>
              <a:t>tạo</a:t>
            </a:r>
            <a:r>
              <a:rPr lang="vi-VN" dirty="0"/>
              <a:t> 2 ma </a:t>
            </a:r>
            <a:r>
              <a:rPr lang="vi-VN" dirty="0" err="1"/>
              <a:t>trận</a:t>
            </a:r>
            <a:r>
              <a:rPr lang="vi-VN" dirty="0"/>
              <a:t> </a:t>
            </a:r>
            <a:r>
              <a:rPr lang="vi-VN" dirty="0" err="1"/>
              <a:t>cùng</a:t>
            </a:r>
            <a:r>
              <a:rPr lang="vi-VN" dirty="0"/>
              <a:t> </a:t>
            </a:r>
            <a:r>
              <a:rPr lang="vi-VN" dirty="0" err="1"/>
              <a:t>chiều</a:t>
            </a:r>
            <a:r>
              <a:rPr lang="vi-VN" dirty="0"/>
              <a:t> </a:t>
            </a:r>
            <a:r>
              <a:rPr lang="vi-VN" dirty="0" err="1"/>
              <a:t>best_pro</a:t>
            </a:r>
            <a:r>
              <a:rPr lang="vi-VN" dirty="0"/>
              <a:t>, </a:t>
            </a:r>
            <a:r>
              <a:rPr lang="vi-VN" dirty="0" err="1"/>
              <a:t>best_path</a:t>
            </a:r>
            <a:br>
              <a:rPr lang="vi-VN" dirty="0"/>
            </a:br>
            <a:br>
              <a:rPr lang="vi-VN" dirty="0"/>
            </a:br>
            <a:r>
              <a:rPr lang="vi-VN" dirty="0"/>
              <a:t>+ </a:t>
            </a:r>
            <a:r>
              <a:rPr lang="vi-VN" dirty="0" err="1"/>
              <a:t>best_pro</a:t>
            </a:r>
            <a:r>
              <a:rPr lang="vi-VN" dirty="0"/>
              <a:t>: </a:t>
            </a:r>
            <a:r>
              <a:rPr lang="vi-VN" dirty="0" err="1"/>
              <a:t>chứa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xuất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nhãn</a:t>
            </a:r>
            <a:r>
              <a:rPr lang="vi-VN" dirty="0"/>
              <a:t> sang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từ</a:t>
            </a:r>
            <a:br>
              <a:rPr lang="vi-VN" dirty="0"/>
            </a:br>
            <a:r>
              <a:rPr lang="vi-VN" dirty="0"/>
              <a:t>+ </a:t>
            </a:r>
            <a:r>
              <a:rPr lang="vi-VN" dirty="0" err="1"/>
              <a:t>best_path</a:t>
            </a:r>
            <a:r>
              <a:rPr lang="vi-VN" dirty="0"/>
              <a:t>: ma </a:t>
            </a:r>
            <a:r>
              <a:rPr lang="vi-VN" dirty="0" err="1"/>
              <a:t>trận</a:t>
            </a:r>
            <a:r>
              <a:rPr lang="vi-VN" dirty="0"/>
              <a:t> lưu </a:t>
            </a:r>
            <a:r>
              <a:rPr lang="vi-VN" dirty="0" err="1"/>
              <a:t>trữ</a:t>
            </a:r>
            <a:r>
              <a:rPr lang="vi-VN" dirty="0"/>
              <a:t> </a:t>
            </a:r>
            <a:r>
              <a:rPr lang="vi-VN" dirty="0" err="1"/>
              <a:t>đường</a:t>
            </a:r>
            <a:r>
              <a:rPr lang="vi-VN" dirty="0"/>
              <a:t> đi </a:t>
            </a:r>
            <a:r>
              <a:rPr lang="vi-VN" dirty="0" err="1"/>
              <a:t>tốt</a:t>
            </a:r>
            <a:r>
              <a:rPr lang="vi-VN" dirty="0"/>
              <a:t> </a:t>
            </a:r>
            <a:r>
              <a:rPr lang="vi-VN" dirty="0" err="1"/>
              <a:t>nhất</a:t>
            </a:r>
            <a:endParaRPr lang="vi-VN" dirty="0"/>
          </a:p>
          <a:p>
            <a:endParaRPr lang="vi-VN" dirty="0"/>
          </a:p>
          <a:p>
            <a:r>
              <a:rPr lang="vi-VN" dirty="0" err="1"/>
              <a:t>Foward</a:t>
            </a:r>
            <a:r>
              <a:rPr lang="vi-VN" dirty="0"/>
              <a:t> </a:t>
            </a:r>
            <a:r>
              <a:rPr lang="vi-VN" dirty="0" err="1"/>
              <a:t>Viterbi</a:t>
            </a:r>
            <a:r>
              <a:rPr lang="vi-VN" dirty="0"/>
              <a:t>: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cập</a:t>
            </a:r>
            <a:r>
              <a:rPr lang="vi-VN" dirty="0"/>
              <a:t> </a:t>
            </a:r>
            <a:r>
              <a:rPr lang="vi-VN" dirty="0" err="1"/>
              <a:t>nhật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trị</a:t>
            </a:r>
            <a:r>
              <a:rPr lang="vi-VN" dirty="0"/>
              <a:t> </a:t>
            </a:r>
            <a:r>
              <a:rPr lang="vi-VN" dirty="0" err="1"/>
              <a:t>dựa</a:t>
            </a:r>
            <a:r>
              <a:rPr lang="vi-VN" dirty="0"/>
              <a:t> trên 2 ma </a:t>
            </a:r>
            <a:r>
              <a:rPr lang="vi-VN" dirty="0" err="1"/>
              <a:t>trận</a:t>
            </a:r>
            <a:r>
              <a:rPr lang="vi-VN" dirty="0"/>
              <a:t> A, B </a:t>
            </a:r>
          </a:p>
          <a:p>
            <a:endParaRPr lang="vi-VN" dirty="0"/>
          </a:p>
          <a:p>
            <a:r>
              <a:rPr lang="vi-VN" dirty="0" err="1"/>
              <a:t>Backward</a:t>
            </a:r>
            <a:r>
              <a:rPr lang="vi-VN" dirty="0"/>
              <a:t> </a:t>
            </a:r>
            <a:r>
              <a:rPr lang="vi-VN" dirty="0" err="1"/>
              <a:t>Viterbi</a:t>
            </a:r>
            <a:r>
              <a:rPr lang="vi-VN" dirty="0"/>
              <a:t>: </a:t>
            </a:r>
            <a:r>
              <a:rPr lang="vi-VN" dirty="0" err="1"/>
              <a:t>trả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danh </a:t>
            </a:r>
            <a:r>
              <a:rPr lang="vi-VN" dirty="0" err="1"/>
              <a:t>sách</a:t>
            </a:r>
            <a:r>
              <a:rPr lang="vi-VN" dirty="0"/>
              <a:t> </a:t>
            </a:r>
            <a:r>
              <a:rPr lang="vi-VN" dirty="0" err="1"/>
              <a:t>nhãn</a:t>
            </a:r>
            <a:r>
              <a:rPr lang="vi-VN" dirty="0"/>
              <a:t> </a:t>
            </a:r>
            <a:r>
              <a:rPr lang="vi-VN" dirty="0" err="1"/>
              <a:t>dự</a:t>
            </a:r>
            <a:r>
              <a:rPr lang="vi-VN" dirty="0"/>
              <a:t> </a:t>
            </a:r>
            <a:r>
              <a:rPr lang="vi-VN" dirty="0" err="1"/>
              <a:t>đoán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mỗi</a:t>
            </a:r>
            <a:r>
              <a:rPr lang="vi-VN" dirty="0"/>
              <a:t> </a:t>
            </a:r>
            <a:r>
              <a:rPr lang="vi-VN" dirty="0" err="1"/>
              <a:t>từ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39329498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A3F2C-CD7F-4315-AAE3-9201C3BD0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Viterbi</a:t>
            </a:r>
            <a:endParaRPr lang="vi-V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4C6E81-EE14-4F25-92BD-657B9FF03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5850" y="2017713"/>
            <a:ext cx="10325100" cy="3724275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FA805B9-C67C-472A-BC8A-450194C20D2F}"/>
              </a:ext>
            </a:extLst>
          </p:cNvPr>
          <p:cNvSpPr txBox="1">
            <a:spLocks/>
          </p:cNvSpPr>
          <p:nvPr/>
        </p:nvSpPr>
        <p:spPr bwMode="auto">
          <a:xfrm>
            <a:off x="781050" y="1314054"/>
            <a:ext cx="10972800" cy="819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vi-VN" kern="0" dirty="0" err="1"/>
              <a:t>Ví</a:t>
            </a:r>
            <a:r>
              <a:rPr lang="vi-VN" kern="0" dirty="0"/>
              <a:t> </a:t>
            </a:r>
            <a:r>
              <a:rPr lang="vi-VN" kern="0" dirty="0" err="1"/>
              <a:t>dụ</a:t>
            </a:r>
            <a:r>
              <a:rPr lang="vi-VN" kern="0" dirty="0"/>
              <a:t>: tham gia giao thông </a:t>
            </a:r>
            <a:r>
              <a:rPr lang="vi-VN" kern="0" dirty="0" err="1"/>
              <a:t>phải</a:t>
            </a:r>
            <a:r>
              <a:rPr lang="vi-VN" kern="0" dirty="0"/>
              <a:t> an </a:t>
            </a:r>
            <a:r>
              <a:rPr lang="vi-VN" kern="0" dirty="0" err="1"/>
              <a:t>toàn</a:t>
            </a:r>
            <a:r>
              <a:rPr lang="vi-VN" kern="0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58094606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A3F2C-CD7F-4315-AAE3-9201C3BD0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Viterbi</a:t>
            </a:r>
            <a:endParaRPr lang="vi-V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4C6E81-EE14-4F25-92BD-657B9FF03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6975" y="1991519"/>
            <a:ext cx="10325100" cy="3724275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FA805B9-C67C-472A-BC8A-450194C20D2F}"/>
              </a:ext>
            </a:extLst>
          </p:cNvPr>
          <p:cNvSpPr txBox="1">
            <a:spLocks/>
          </p:cNvSpPr>
          <p:nvPr/>
        </p:nvSpPr>
        <p:spPr bwMode="auto">
          <a:xfrm>
            <a:off x="781050" y="1314054"/>
            <a:ext cx="10972800" cy="819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vi-VN" kern="0" dirty="0" err="1"/>
              <a:t>Ví</a:t>
            </a:r>
            <a:r>
              <a:rPr lang="vi-VN" kern="0" dirty="0"/>
              <a:t> </a:t>
            </a:r>
            <a:r>
              <a:rPr lang="vi-VN" kern="0" dirty="0" err="1"/>
              <a:t>dụ</a:t>
            </a:r>
            <a:r>
              <a:rPr lang="vi-VN" kern="0" dirty="0"/>
              <a:t>: tham gia giao thông </a:t>
            </a:r>
            <a:r>
              <a:rPr lang="vi-VN" kern="0" dirty="0" err="1"/>
              <a:t>phải</a:t>
            </a:r>
            <a:r>
              <a:rPr lang="vi-VN" kern="0" dirty="0"/>
              <a:t> an </a:t>
            </a:r>
            <a:r>
              <a:rPr lang="vi-VN" kern="0" dirty="0" err="1"/>
              <a:t>toàn</a:t>
            </a:r>
            <a:r>
              <a:rPr lang="vi-VN" kern="0" dirty="0"/>
              <a:t> 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4DF3B2-2B6C-455F-A4AD-F1644B342467}"/>
              </a:ext>
            </a:extLst>
          </p:cNvPr>
          <p:cNvSpPr/>
          <p:nvPr/>
        </p:nvSpPr>
        <p:spPr>
          <a:xfrm>
            <a:off x="9450738" y="2913460"/>
            <a:ext cx="1504950" cy="29547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A9A268-EA7B-40DA-B33D-DDFC51D04D74}"/>
              </a:ext>
            </a:extLst>
          </p:cNvPr>
          <p:cNvSpPr/>
          <p:nvPr/>
        </p:nvSpPr>
        <p:spPr>
          <a:xfrm>
            <a:off x="7491997" y="3951895"/>
            <a:ext cx="1504950" cy="29547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1AC3E7-751E-4005-B1E6-E30D344F285E}"/>
              </a:ext>
            </a:extLst>
          </p:cNvPr>
          <p:cNvSpPr/>
          <p:nvPr/>
        </p:nvSpPr>
        <p:spPr>
          <a:xfrm>
            <a:off x="5514975" y="4932359"/>
            <a:ext cx="1504950" cy="29547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C8E087-E450-4A4E-AAB1-DAC8451B413F}"/>
              </a:ext>
            </a:extLst>
          </p:cNvPr>
          <p:cNvSpPr/>
          <p:nvPr/>
        </p:nvSpPr>
        <p:spPr>
          <a:xfrm>
            <a:off x="3601920" y="3951896"/>
            <a:ext cx="1504950" cy="29547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73D61A-A614-403F-83E9-1B218CB109BB}"/>
              </a:ext>
            </a:extLst>
          </p:cNvPr>
          <p:cNvSpPr/>
          <p:nvPr/>
        </p:nvSpPr>
        <p:spPr>
          <a:xfrm>
            <a:off x="1615774" y="4927542"/>
            <a:ext cx="1504950" cy="29547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2866560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5A2EA-E67E-43B3-B3FB-C9803FB29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Viterbi</a:t>
            </a:r>
            <a:endParaRPr lang="vi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FD08FF-CA07-4BD1-B80F-37D847570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776" y="1629077"/>
            <a:ext cx="10363200" cy="4067174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0BB1DF2-2952-45AB-B12A-63260A992774}"/>
              </a:ext>
            </a:extLst>
          </p:cNvPr>
          <p:cNvSpPr/>
          <p:nvPr/>
        </p:nvSpPr>
        <p:spPr>
          <a:xfrm>
            <a:off x="10544175" y="2705100"/>
            <a:ext cx="304800" cy="266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20AEC81-AA7A-4630-B5C9-E12E16F64235}"/>
              </a:ext>
            </a:extLst>
          </p:cNvPr>
          <p:cNvSpPr/>
          <p:nvPr/>
        </p:nvSpPr>
        <p:spPr>
          <a:xfrm>
            <a:off x="8530890" y="3770596"/>
            <a:ext cx="304800" cy="266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F105BA-4E09-4361-9D50-42011C3D3F8B}"/>
              </a:ext>
            </a:extLst>
          </p:cNvPr>
          <p:cNvSpPr/>
          <p:nvPr/>
        </p:nvSpPr>
        <p:spPr>
          <a:xfrm>
            <a:off x="7241105" y="4849929"/>
            <a:ext cx="304800" cy="266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E17B954-7382-48DF-975E-7EC5BB890DF1}"/>
              </a:ext>
            </a:extLst>
          </p:cNvPr>
          <p:cNvSpPr/>
          <p:nvPr/>
        </p:nvSpPr>
        <p:spPr>
          <a:xfrm>
            <a:off x="4537408" y="3770596"/>
            <a:ext cx="304800" cy="266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C3604E5-9125-47A7-B5A9-4B64A1525C2E}"/>
              </a:ext>
            </a:extLst>
          </p:cNvPr>
          <p:cNvSpPr/>
          <p:nvPr/>
        </p:nvSpPr>
        <p:spPr>
          <a:xfrm>
            <a:off x="2225740" y="4815739"/>
            <a:ext cx="304800" cy="266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27ABF3-85EC-4323-AFAA-FE629F824735}"/>
              </a:ext>
            </a:extLst>
          </p:cNvPr>
          <p:cNvCxnSpPr>
            <a:cxnSpLocks/>
          </p:cNvCxnSpPr>
          <p:nvPr/>
        </p:nvCxnSpPr>
        <p:spPr>
          <a:xfrm flipH="1">
            <a:off x="8835690" y="2962424"/>
            <a:ext cx="1708485" cy="9144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CC0349-AB68-4CEA-AEC0-C544B72260CA}"/>
              </a:ext>
            </a:extLst>
          </p:cNvPr>
          <p:cNvCxnSpPr>
            <a:cxnSpLocks/>
          </p:cNvCxnSpPr>
          <p:nvPr/>
        </p:nvCxnSpPr>
        <p:spPr>
          <a:xfrm flipH="1">
            <a:off x="7553307" y="4037296"/>
            <a:ext cx="977583" cy="8855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CC7ABF-E8B1-4A9C-A111-86AD1DA7ACDD}"/>
              </a:ext>
            </a:extLst>
          </p:cNvPr>
          <p:cNvCxnSpPr>
            <a:cxnSpLocks/>
          </p:cNvCxnSpPr>
          <p:nvPr/>
        </p:nvCxnSpPr>
        <p:spPr>
          <a:xfrm flipH="1" flipV="1">
            <a:off x="4877486" y="3934958"/>
            <a:ext cx="2363619" cy="10483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3EC858-2206-429A-A130-C5E9F9B4D292}"/>
              </a:ext>
            </a:extLst>
          </p:cNvPr>
          <p:cNvCxnSpPr>
            <a:cxnSpLocks/>
          </p:cNvCxnSpPr>
          <p:nvPr/>
        </p:nvCxnSpPr>
        <p:spPr>
          <a:xfrm flipH="1">
            <a:off x="2565818" y="3934958"/>
            <a:ext cx="1971591" cy="9149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76364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08FDF-8156-4423-A4BF-42BF94C6B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GIỚI THIỆU ĐỀ TÀI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142F2-97DC-4A08-BA1B-CF6CB8868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ngữ,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từ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,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từ,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nhằng</a:t>
            </a:r>
            <a:r>
              <a:rPr lang="en-US" dirty="0"/>
              <a:t> từ </a:t>
            </a:r>
            <a:r>
              <a:rPr lang="en-US" dirty="0" err="1"/>
              <a:t>loại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từ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hơn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81A756-3E78-4389-9815-8F1D6B6C4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2" y="3948907"/>
            <a:ext cx="8520113" cy="205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20164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E0EB6-22BD-4618-B880-96C8E7938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ĐÁNH GIÁ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6EB6F-D49A-4CAD-9EA9-E610F5E79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2" y="1198560"/>
            <a:ext cx="7429500" cy="4792665"/>
          </a:xfrm>
        </p:spPr>
        <p:txBody>
          <a:bodyPr/>
          <a:lstStyle/>
          <a:p>
            <a:pPr marL="0" indent="0">
              <a:buNone/>
            </a:pPr>
            <a:r>
              <a:rPr lang="vi-VN" sz="2400" b="1" dirty="0" err="1"/>
              <a:t>Thủ</a:t>
            </a:r>
            <a:r>
              <a:rPr lang="vi-VN" sz="2400" b="1" dirty="0"/>
              <a:t> công: </a:t>
            </a:r>
          </a:p>
          <a:p>
            <a:pPr marL="0" indent="0">
              <a:buNone/>
            </a:pPr>
            <a:r>
              <a:rPr lang="vi-VN" sz="2400" dirty="0" err="1"/>
              <a:t>màn_kịch</a:t>
            </a:r>
            <a:r>
              <a:rPr lang="vi-VN" sz="2400" dirty="0"/>
              <a:t>/N </a:t>
            </a:r>
            <a:r>
              <a:rPr lang="vi-VN" sz="2400" dirty="0" err="1"/>
              <a:t>giấu</a:t>
            </a:r>
            <a:r>
              <a:rPr lang="vi-VN" sz="2400" dirty="0"/>
              <a:t>/V </a:t>
            </a:r>
            <a:r>
              <a:rPr lang="vi-VN" sz="2400" dirty="0" err="1"/>
              <a:t>tội</a:t>
            </a:r>
            <a:r>
              <a:rPr lang="vi-VN" sz="2400" dirty="0"/>
              <a:t>/N </a:t>
            </a:r>
            <a:r>
              <a:rPr lang="vi-VN" sz="2400" dirty="0" err="1"/>
              <a:t>của</a:t>
            </a:r>
            <a:r>
              <a:rPr lang="vi-VN" sz="2400" dirty="0"/>
              <a:t>/E </a:t>
            </a:r>
            <a:r>
              <a:rPr lang="vi-VN" sz="2400" dirty="0" err="1"/>
              <a:t>giáo_sư</a:t>
            </a:r>
            <a:r>
              <a:rPr lang="vi-VN" sz="2400" dirty="0"/>
              <a:t>/N </a:t>
            </a:r>
            <a:r>
              <a:rPr lang="vi-VN" sz="2400" dirty="0" err="1"/>
              <a:t>kinh_tế</a:t>
            </a:r>
            <a:r>
              <a:rPr lang="vi-VN" sz="2400" dirty="0"/>
              <a:t>/N </a:t>
            </a:r>
            <a:r>
              <a:rPr lang="vi-VN" sz="2400" dirty="0" err="1"/>
              <a:t>danh_tiếng</a:t>
            </a:r>
            <a:r>
              <a:rPr lang="vi-VN" sz="2400" dirty="0"/>
              <a:t>/A ./CH</a:t>
            </a:r>
          </a:p>
          <a:p>
            <a:pPr marL="0" indent="0">
              <a:buNone/>
            </a:pPr>
            <a:endParaRPr lang="vi-VN" sz="2400" dirty="0"/>
          </a:p>
          <a:p>
            <a:pPr marL="0" indent="0">
              <a:buNone/>
            </a:pPr>
            <a:r>
              <a:rPr lang="vi-VN" sz="2400" b="1" dirty="0"/>
              <a:t>HMM: </a:t>
            </a:r>
          </a:p>
          <a:p>
            <a:pPr marL="0" indent="0">
              <a:buNone/>
            </a:pPr>
            <a:r>
              <a:rPr lang="vi-VN" sz="2400" dirty="0" err="1"/>
              <a:t>màn_kịch</a:t>
            </a:r>
            <a:r>
              <a:rPr lang="vi-VN" sz="2400" dirty="0"/>
              <a:t>/N </a:t>
            </a:r>
            <a:r>
              <a:rPr lang="vi-VN" sz="2400" dirty="0" err="1">
                <a:solidFill>
                  <a:srgbClr val="FF0000"/>
                </a:solidFill>
              </a:rPr>
              <a:t>giấu</a:t>
            </a:r>
            <a:r>
              <a:rPr lang="vi-VN" sz="2400" dirty="0">
                <a:solidFill>
                  <a:srgbClr val="FF0000"/>
                </a:solidFill>
              </a:rPr>
              <a:t>/CH </a:t>
            </a:r>
            <a:r>
              <a:rPr lang="vi-VN" sz="2400" dirty="0" err="1"/>
              <a:t>tội</a:t>
            </a:r>
            <a:r>
              <a:rPr lang="vi-VN" sz="2400" dirty="0"/>
              <a:t>/N </a:t>
            </a:r>
            <a:r>
              <a:rPr lang="vi-VN" sz="2400" dirty="0" err="1"/>
              <a:t>của</a:t>
            </a:r>
            <a:r>
              <a:rPr lang="vi-VN" sz="2400" dirty="0"/>
              <a:t>/E </a:t>
            </a:r>
            <a:r>
              <a:rPr lang="vi-VN" sz="2400" dirty="0" err="1"/>
              <a:t>giáo_sư</a:t>
            </a:r>
            <a:r>
              <a:rPr lang="vi-VN" sz="2400" dirty="0"/>
              <a:t>/N </a:t>
            </a:r>
            <a:r>
              <a:rPr lang="vi-VN" sz="2400" dirty="0" err="1"/>
              <a:t>kinh_tế</a:t>
            </a:r>
            <a:r>
              <a:rPr lang="vi-VN" sz="2400" dirty="0"/>
              <a:t>/N </a:t>
            </a:r>
            <a:r>
              <a:rPr lang="vi-VN" sz="2400" dirty="0" err="1">
                <a:solidFill>
                  <a:srgbClr val="FF0000"/>
                </a:solidFill>
              </a:rPr>
              <a:t>danh_tiếng</a:t>
            </a:r>
            <a:r>
              <a:rPr lang="vi-VN" sz="2400" dirty="0">
                <a:solidFill>
                  <a:srgbClr val="FF0000"/>
                </a:solidFill>
              </a:rPr>
              <a:t>/N </a:t>
            </a:r>
            <a:r>
              <a:rPr lang="vi-VN" sz="2400" dirty="0"/>
              <a:t>./CH</a:t>
            </a:r>
          </a:p>
          <a:p>
            <a:pPr marL="0" indent="0">
              <a:buNone/>
            </a:pPr>
            <a:endParaRPr lang="vi-VN" sz="2400" dirty="0"/>
          </a:p>
          <a:p>
            <a:pPr marL="0" indent="0">
              <a:buNone/>
            </a:pPr>
            <a:r>
              <a:rPr lang="vi-VN" sz="2400" b="1" dirty="0" err="1"/>
              <a:t>VnCoreNLP</a:t>
            </a:r>
            <a:r>
              <a:rPr lang="vi-VN" sz="2400" b="1" dirty="0"/>
              <a:t>: </a:t>
            </a:r>
          </a:p>
          <a:p>
            <a:pPr marL="0" indent="0">
              <a:buNone/>
            </a:pPr>
            <a:r>
              <a:rPr lang="vi-VN" sz="2400" dirty="0" err="1"/>
              <a:t>màn_kịch</a:t>
            </a:r>
            <a:r>
              <a:rPr lang="vi-VN" sz="2400" dirty="0"/>
              <a:t>/N </a:t>
            </a:r>
            <a:r>
              <a:rPr lang="vi-VN" sz="2400" dirty="0" err="1"/>
              <a:t>giấu</a:t>
            </a:r>
            <a:r>
              <a:rPr lang="vi-VN" sz="2400" dirty="0"/>
              <a:t>/V </a:t>
            </a:r>
            <a:r>
              <a:rPr lang="vi-VN" sz="2400" dirty="0" err="1"/>
              <a:t>tội</a:t>
            </a:r>
            <a:r>
              <a:rPr lang="vi-VN" sz="2400" dirty="0"/>
              <a:t>/N </a:t>
            </a:r>
            <a:r>
              <a:rPr lang="vi-VN" sz="2400" dirty="0" err="1"/>
              <a:t>của</a:t>
            </a:r>
            <a:r>
              <a:rPr lang="vi-VN" sz="2400" dirty="0"/>
              <a:t>/E </a:t>
            </a:r>
            <a:r>
              <a:rPr lang="vi-VN" sz="2400" dirty="0" err="1"/>
              <a:t>giáo_sư</a:t>
            </a:r>
            <a:r>
              <a:rPr lang="vi-VN" sz="2400" dirty="0"/>
              <a:t>/N </a:t>
            </a:r>
            <a:r>
              <a:rPr lang="vi-VN" sz="2400" dirty="0" err="1"/>
              <a:t>kinh_tế</a:t>
            </a:r>
            <a:r>
              <a:rPr lang="vi-VN" sz="2400" dirty="0"/>
              <a:t>/N </a:t>
            </a:r>
            <a:r>
              <a:rPr lang="vi-VN" sz="2400" dirty="0" err="1"/>
              <a:t>danh_tiếng</a:t>
            </a:r>
            <a:r>
              <a:rPr lang="vi-VN" sz="2400" dirty="0"/>
              <a:t>/N ./CH</a:t>
            </a:r>
          </a:p>
          <a:p>
            <a:pPr marL="0" indent="0">
              <a:buNone/>
            </a:pPr>
            <a:endParaRPr lang="vi-VN" sz="2400" dirty="0"/>
          </a:p>
          <a:p>
            <a:pPr marL="0" indent="0">
              <a:buNone/>
            </a:pPr>
            <a:endParaRPr lang="vi-VN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2FC74E4-76E3-4DBD-A95A-9CEAF2136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499846"/>
              </p:ext>
            </p:extLst>
          </p:nvPr>
        </p:nvGraphicFramePr>
        <p:xfrm>
          <a:off x="8039099" y="1704975"/>
          <a:ext cx="4076702" cy="4152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351">
                  <a:extLst>
                    <a:ext uri="{9D8B030D-6E8A-4147-A177-3AD203B41FA5}">
                      <a16:colId xmlns:a16="http://schemas.microsoft.com/office/drawing/2014/main" val="1374837548"/>
                    </a:ext>
                  </a:extLst>
                </a:gridCol>
                <a:gridCol w="2038351">
                  <a:extLst>
                    <a:ext uri="{9D8B030D-6E8A-4147-A177-3AD203B41FA5}">
                      <a16:colId xmlns:a16="http://schemas.microsoft.com/office/drawing/2014/main" val="948124883"/>
                    </a:ext>
                  </a:extLst>
                </a:gridCol>
              </a:tblGrid>
              <a:tr h="769055"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719412"/>
                  </a:ext>
                </a:extLst>
              </a:tr>
              <a:tr h="8766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Hidden Markov (Train)</a:t>
                      </a:r>
                      <a:endParaRPr lang="vi-V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80.46%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7221611"/>
                  </a:ext>
                </a:extLst>
              </a:tr>
              <a:tr h="87666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Hidden Markov (Test)</a:t>
                      </a:r>
                      <a:endParaRPr lang="vi-V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48.15%</a:t>
                      </a:r>
                      <a:endParaRPr lang="vi-V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103820"/>
                  </a:ext>
                </a:extLst>
              </a:tr>
              <a:tr h="753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VnCoreNLP (Train)</a:t>
                      </a:r>
                      <a:endParaRPr lang="vi-V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92.89%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168924"/>
                  </a:ext>
                </a:extLst>
              </a:tr>
              <a:tr h="87666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VnCoreNLP (Test)</a:t>
                      </a:r>
                      <a:endParaRPr lang="vi-V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94.44%</a:t>
                      </a:r>
                      <a:endParaRPr lang="vi-V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2677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989346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62638-C22D-471E-9CDF-68A068B5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luận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DBC60-D0C5-4481-A318-474BCC520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quả</a:t>
            </a:r>
            <a:r>
              <a:rPr lang="vi-VN" dirty="0"/>
              <a:t> cho </a:t>
            </a:r>
            <a:r>
              <a:rPr lang="vi-VN" dirty="0" err="1"/>
              <a:t>thấy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bị</a:t>
            </a:r>
            <a:r>
              <a:rPr lang="vi-VN" dirty="0"/>
              <a:t> </a:t>
            </a:r>
            <a:r>
              <a:rPr lang="vi-VN" dirty="0" err="1"/>
              <a:t>overfitting</a:t>
            </a:r>
            <a:endParaRPr lang="vi-VN" dirty="0"/>
          </a:p>
          <a:p>
            <a:endParaRPr lang="vi-VN" dirty="0"/>
          </a:p>
          <a:p>
            <a:r>
              <a:rPr lang="vi-VN" b="1" dirty="0" err="1"/>
              <a:t>Lý</a:t>
            </a:r>
            <a:r>
              <a:rPr lang="vi-VN" b="1" dirty="0"/>
              <a:t> </a:t>
            </a:r>
            <a:r>
              <a:rPr lang="vi-VN" b="1" dirty="0" err="1"/>
              <a:t>giải</a:t>
            </a:r>
            <a:r>
              <a:rPr lang="vi-VN" b="1" dirty="0"/>
              <a:t>: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ít</a:t>
            </a:r>
            <a:r>
              <a:rPr lang="vi-VN" dirty="0"/>
              <a:t>, không bao </a:t>
            </a:r>
            <a:r>
              <a:rPr lang="vi-VN" dirty="0" err="1"/>
              <a:t>quát</a:t>
            </a:r>
            <a:r>
              <a:rPr lang="vi-VN" dirty="0"/>
              <a:t> </a:t>
            </a:r>
            <a:r>
              <a:rPr lang="vi-VN" dirty="0" err="1"/>
              <a:t>hết</a:t>
            </a:r>
            <a:r>
              <a:rPr lang="vi-VN" dirty="0"/>
              <a:t> </a:t>
            </a:r>
            <a:r>
              <a:rPr lang="vi-VN" dirty="0" err="1"/>
              <a:t>ngữ</a:t>
            </a:r>
            <a:r>
              <a:rPr lang="vi-VN" dirty="0"/>
              <a:t> </a:t>
            </a:r>
            <a:r>
              <a:rPr lang="vi-VN" dirty="0" err="1"/>
              <a:t>cảnh</a:t>
            </a:r>
            <a:endParaRPr lang="vi-VN" dirty="0"/>
          </a:p>
          <a:p>
            <a:endParaRPr lang="vi-VN" dirty="0"/>
          </a:p>
          <a:p>
            <a:r>
              <a:rPr lang="vi-VN" b="1" dirty="0" err="1"/>
              <a:t>Hướng</a:t>
            </a:r>
            <a:r>
              <a:rPr lang="vi-VN" b="1" dirty="0"/>
              <a:t> </a:t>
            </a:r>
            <a:r>
              <a:rPr lang="vi-VN" b="1" dirty="0" err="1"/>
              <a:t>phát</a:t>
            </a:r>
            <a:r>
              <a:rPr lang="vi-VN" b="1" dirty="0"/>
              <a:t> </a:t>
            </a:r>
            <a:r>
              <a:rPr lang="vi-VN" b="1" dirty="0" err="1"/>
              <a:t>triển</a:t>
            </a:r>
            <a:r>
              <a:rPr lang="vi-VN" b="1" dirty="0"/>
              <a:t>:</a:t>
            </a:r>
            <a:br>
              <a:rPr lang="vi-VN" b="1" dirty="0"/>
            </a:br>
            <a:br>
              <a:rPr lang="vi-VN" dirty="0"/>
            </a:br>
            <a:r>
              <a:rPr lang="vi-VN" dirty="0"/>
              <a:t>+ </a:t>
            </a:r>
            <a:r>
              <a:rPr lang="vi-VN" dirty="0" err="1"/>
              <a:t>Cải</a:t>
            </a:r>
            <a:r>
              <a:rPr lang="vi-VN" dirty="0"/>
              <a:t> </a:t>
            </a:r>
            <a:r>
              <a:rPr lang="vi-VN" dirty="0" err="1"/>
              <a:t>thiện</a:t>
            </a:r>
            <a:r>
              <a:rPr lang="vi-VN" dirty="0"/>
              <a:t> phương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gán</a:t>
            </a:r>
            <a:r>
              <a:rPr lang="vi-VN" dirty="0"/>
              <a:t> </a:t>
            </a:r>
            <a:r>
              <a:rPr lang="vi-VN" dirty="0" err="1"/>
              <a:t>nhãn</a:t>
            </a:r>
            <a:br>
              <a:rPr lang="vi-VN" dirty="0"/>
            </a:br>
            <a:r>
              <a:rPr lang="vi-VN" dirty="0"/>
              <a:t>+ </a:t>
            </a:r>
            <a:r>
              <a:rPr lang="vi-VN" dirty="0" err="1"/>
              <a:t>Bổ</a:t>
            </a:r>
            <a:r>
              <a:rPr lang="vi-VN" dirty="0"/>
              <a:t> sung </a:t>
            </a:r>
            <a:r>
              <a:rPr lang="vi-VN" dirty="0" err="1"/>
              <a:t>bộ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lớn</a:t>
            </a:r>
            <a:r>
              <a:rPr lang="vi-VN" dirty="0"/>
              <a:t> hơn</a:t>
            </a:r>
            <a:br>
              <a:rPr lang="vi-VN" dirty="0"/>
            </a:br>
            <a:r>
              <a:rPr lang="vi-VN" dirty="0"/>
              <a:t>+ Cân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nhãn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00482316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1129D-1820-4806-8BBA-DEBAB28E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42875"/>
            <a:ext cx="10972800" cy="1143000"/>
          </a:xfrm>
        </p:spPr>
        <p:txBody>
          <a:bodyPr/>
          <a:lstStyle/>
          <a:p>
            <a:r>
              <a:rPr lang="en-US" dirty="0"/>
              <a:t>App Demo </a:t>
            </a:r>
            <a:endParaRPr lang="vi-VN" dirty="0"/>
          </a:p>
        </p:txBody>
      </p:sp>
      <p:pic>
        <p:nvPicPr>
          <p:cNvPr id="5" name="Content Placeholder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72AF4D83-F734-430F-BB7A-D937E1EE0E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567" y="1162050"/>
            <a:ext cx="7303766" cy="4905375"/>
          </a:xfrm>
        </p:spPr>
      </p:pic>
    </p:spTree>
    <p:extLst>
      <p:ext uri="{BB962C8B-B14F-4D97-AF65-F5344CB8AC3E}">
        <p14:creationId xmlns:p14="http://schemas.microsoft.com/office/powerpoint/2010/main" val="222303243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1A1E3B-52AC-4848-9A3B-814D413CE4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err="1"/>
              <a:t>Cảm</a:t>
            </a:r>
            <a:r>
              <a:rPr lang="en-US" sz="4000" dirty="0"/>
              <a:t> </a:t>
            </a:r>
            <a:r>
              <a:rPr lang="en-US" sz="4000" dirty="0" err="1"/>
              <a:t>ơn</a:t>
            </a:r>
            <a:r>
              <a:rPr lang="en-US" sz="4000" dirty="0"/>
              <a:t> </a:t>
            </a:r>
            <a:r>
              <a:rPr lang="en-US" sz="4000" dirty="0" err="1"/>
              <a:t>quí</a:t>
            </a:r>
            <a:r>
              <a:rPr lang="en-US" sz="4000" dirty="0"/>
              <a:t> </a:t>
            </a:r>
            <a:r>
              <a:rPr lang="en-US" sz="4000" dirty="0" err="1"/>
              <a:t>vị</a:t>
            </a:r>
            <a:r>
              <a:rPr lang="en-US" sz="4000" dirty="0"/>
              <a:t> </a:t>
            </a:r>
            <a:r>
              <a:rPr lang="en-US" sz="4000" dirty="0" err="1"/>
              <a:t>đã</a:t>
            </a:r>
            <a:r>
              <a:rPr lang="en-US" sz="4000" dirty="0"/>
              <a:t> </a:t>
            </a:r>
            <a:r>
              <a:rPr lang="en-US" sz="4000" dirty="0" err="1"/>
              <a:t>lắng</a:t>
            </a:r>
            <a:r>
              <a:rPr lang="en-US" sz="4000" dirty="0"/>
              <a:t> </a:t>
            </a:r>
            <a:r>
              <a:rPr lang="en-US" sz="4000" dirty="0" err="1"/>
              <a:t>nghe</a:t>
            </a:r>
            <a:br>
              <a:rPr lang="en-US" sz="4000" dirty="0"/>
            </a:b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8468097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3BB8037-43B7-42F4-9CBF-A77A1EF5EAB1}"/>
              </a:ext>
            </a:extLst>
          </p:cNvPr>
          <p:cNvSpPr txBox="1">
            <a:spLocks/>
          </p:cNvSpPr>
          <p:nvPr/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/>
              <a:t>GIỚI THIỆU ĐỀ TÀI</a:t>
            </a:r>
            <a:endParaRPr lang="vi-VN" kern="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9A7EDE8-1676-498F-94E6-3D4C64557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164136"/>
              </p:ext>
            </p:extLst>
          </p:nvPr>
        </p:nvGraphicFramePr>
        <p:xfrm>
          <a:off x="804859" y="2302350"/>
          <a:ext cx="10972798" cy="1926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399">
                  <a:extLst>
                    <a:ext uri="{9D8B030D-6E8A-4147-A177-3AD203B41FA5}">
                      <a16:colId xmlns:a16="http://schemas.microsoft.com/office/drawing/2014/main" val="357293042"/>
                    </a:ext>
                  </a:extLst>
                </a:gridCol>
                <a:gridCol w="5486399">
                  <a:extLst>
                    <a:ext uri="{9D8B030D-6E8A-4147-A177-3AD203B41FA5}">
                      <a16:colId xmlns:a16="http://schemas.microsoft.com/office/drawing/2014/main" val="625015002"/>
                    </a:ext>
                  </a:extLst>
                </a:gridCol>
              </a:tblGrid>
              <a:tr h="9076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OUTPUT</a:t>
                      </a:r>
                      <a:endParaRPr lang="vi-VN" sz="25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8553309"/>
                  </a:ext>
                </a:extLst>
              </a:tr>
              <a:tr h="1019140">
                <a:tc>
                  <a:txBody>
                    <a:bodyPr/>
                    <a:lstStyle/>
                    <a:p>
                      <a:pPr algn="ctr"/>
                      <a:r>
                        <a:rPr lang="vi-VN" sz="2500" dirty="0" err="1"/>
                        <a:t>tìm</a:t>
                      </a:r>
                      <a:r>
                        <a:rPr lang="vi-VN" sz="2500" dirty="0"/>
                        <a:t> </a:t>
                      </a:r>
                      <a:r>
                        <a:rPr lang="vi-VN" sz="2500" dirty="0" err="1"/>
                        <a:t>tội</a:t>
                      </a:r>
                      <a:r>
                        <a:rPr lang="vi-VN" sz="2500" dirty="0"/>
                        <a:t> </a:t>
                      </a:r>
                      <a:r>
                        <a:rPr lang="vi-VN" sz="2500" dirty="0" err="1"/>
                        <a:t>phạm</a:t>
                      </a:r>
                      <a:r>
                        <a:rPr lang="vi-VN" sz="2500" dirty="0"/>
                        <a:t> </a:t>
                      </a:r>
                      <a:r>
                        <a:rPr lang="vi-VN" sz="2500" dirty="0" err="1"/>
                        <a:t>từ</a:t>
                      </a:r>
                      <a:r>
                        <a:rPr lang="vi-VN" sz="2500" dirty="0"/>
                        <a:t> </a:t>
                      </a:r>
                      <a:r>
                        <a:rPr lang="vi-VN" sz="2500" dirty="0" err="1"/>
                        <a:t>dấu</a:t>
                      </a:r>
                      <a:r>
                        <a:rPr lang="vi-VN" sz="2500" dirty="0"/>
                        <a:t> </a:t>
                      </a:r>
                      <a:r>
                        <a:rPr lang="vi-VN" sz="2500" dirty="0" err="1"/>
                        <a:t>vết</a:t>
                      </a:r>
                      <a:r>
                        <a:rPr lang="vi-VN" sz="2500" dirty="0"/>
                        <a:t> </a:t>
                      </a:r>
                      <a:r>
                        <a:rPr lang="vi-VN" sz="2500" dirty="0" err="1"/>
                        <a:t>hiện</a:t>
                      </a:r>
                      <a:r>
                        <a:rPr lang="vi-VN" sz="2500" dirty="0"/>
                        <a:t> </a:t>
                      </a:r>
                      <a:r>
                        <a:rPr lang="vi-VN" sz="2500" dirty="0" err="1"/>
                        <a:t>trường</a:t>
                      </a:r>
                      <a:r>
                        <a:rPr lang="vi-VN" sz="2500" dirty="0"/>
                        <a:t> 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2500" dirty="0"/>
                        <a:t>'V', 'N', 'E’, 'N', 'N', 'CH'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5275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8834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76599-FCF6-4423-9C80-4AAF28F97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GIỚI THIỆU ĐỀ TÀI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FC4EE-A257-4414-AEFD-349473754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Ứng</a:t>
            </a:r>
            <a:r>
              <a:rPr lang="en-US" dirty="0"/>
              <a:t> dụng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: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hay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,…</a:t>
            </a:r>
            <a:endParaRPr lang="vi-VN" dirty="0"/>
          </a:p>
          <a:p>
            <a:endParaRPr lang="vi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0678D1-625E-4175-B69D-C07ECCF84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137" y="2532246"/>
            <a:ext cx="56292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1644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2D9FE-8E44-4755-A225-54D9ACC21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66362"/>
          </a:xfrm>
        </p:spPr>
        <p:txBody>
          <a:bodyPr/>
          <a:lstStyle/>
          <a:p>
            <a:r>
              <a:rPr lang="en-US" dirty="0"/>
              <a:t>QUY TRÌNH</a:t>
            </a:r>
            <a:endParaRPr lang="vi-V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D87D471-9B6B-4541-9454-B77BD9ACC80B}"/>
              </a:ext>
            </a:extLst>
          </p:cNvPr>
          <p:cNvSpPr/>
          <p:nvPr/>
        </p:nvSpPr>
        <p:spPr>
          <a:xfrm>
            <a:off x="3400425" y="1400176"/>
            <a:ext cx="2695575" cy="6651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Thu thập dữ liệu</a:t>
            </a:r>
            <a:endParaRPr lang="vi-V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2B470CD-2C53-46F4-A24D-2C7E8F99C13B}"/>
              </a:ext>
            </a:extLst>
          </p:cNvPr>
          <p:cNvCxnSpPr>
            <a:cxnSpLocks/>
          </p:cNvCxnSpPr>
          <p:nvPr/>
        </p:nvCxnSpPr>
        <p:spPr>
          <a:xfrm flipH="1">
            <a:off x="4748211" y="2065338"/>
            <a:ext cx="1" cy="5826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F4820BA-EE96-4068-9E49-1AC1E31204C8}"/>
              </a:ext>
            </a:extLst>
          </p:cNvPr>
          <p:cNvSpPr/>
          <p:nvPr/>
        </p:nvSpPr>
        <p:spPr>
          <a:xfrm>
            <a:off x="3400425" y="2647950"/>
            <a:ext cx="2695575" cy="6651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Tách từ</a:t>
            </a:r>
            <a:endParaRPr lang="vi-V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B91C23-73D2-484A-A8B6-BBBFC5992E9F}"/>
              </a:ext>
            </a:extLst>
          </p:cNvPr>
          <p:cNvCxnSpPr>
            <a:cxnSpLocks/>
          </p:cNvCxnSpPr>
          <p:nvPr/>
        </p:nvCxnSpPr>
        <p:spPr>
          <a:xfrm>
            <a:off x="6096000" y="2998788"/>
            <a:ext cx="10715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A3EB634-406B-4491-85FB-A0A32AA8201A}"/>
              </a:ext>
            </a:extLst>
          </p:cNvPr>
          <p:cNvSpPr/>
          <p:nvPr/>
        </p:nvSpPr>
        <p:spPr>
          <a:xfrm>
            <a:off x="7167563" y="2581275"/>
            <a:ext cx="2695575" cy="750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Tạo bộ ngữ liệu</a:t>
            </a:r>
            <a:endParaRPr lang="vi-V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32BC75E-5D6D-4D03-B771-C8A81FEACEBC}"/>
              </a:ext>
            </a:extLst>
          </p:cNvPr>
          <p:cNvSpPr/>
          <p:nvPr/>
        </p:nvSpPr>
        <p:spPr>
          <a:xfrm>
            <a:off x="7167561" y="3956844"/>
            <a:ext cx="2695575" cy="750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Xây dựng HMM</a:t>
            </a:r>
            <a:endParaRPr lang="vi-V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848BA1-46F0-4350-A61D-89746408E8DF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8515351" y="3331369"/>
            <a:ext cx="0" cy="6254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0745972-1A33-45F1-A5B7-8A7BD75979EE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6096001" y="4331891"/>
            <a:ext cx="1071560" cy="3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04ED3E9-FF32-481E-B766-2630585C95E0}"/>
              </a:ext>
            </a:extLst>
          </p:cNvPr>
          <p:cNvSpPr/>
          <p:nvPr/>
        </p:nvSpPr>
        <p:spPr>
          <a:xfrm>
            <a:off x="3400425" y="3938586"/>
            <a:ext cx="2695575" cy="750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Decoding sử dụng Viterbi</a:t>
            </a:r>
            <a:endParaRPr lang="vi-V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35B423-0B1A-4637-9699-A532AD43EAD7}"/>
              </a:ext>
            </a:extLst>
          </p:cNvPr>
          <p:cNvCxnSpPr>
            <a:cxnSpLocks/>
          </p:cNvCxnSpPr>
          <p:nvPr/>
        </p:nvCxnSpPr>
        <p:spPr>
          <a:xfrm flipH="1">
            <a:off x="4748211" y="4665264"/>
            <a:ext cx="1" cy="5826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7A82AA4-BA76-4246-A082-4AD4F616E217}"/>
              </a:ext>
            </a:extLst>
          </p:cNvPr>
          <p:cNvSpPr/>
          <p:nvPr/>
        </p:nvSpPr>
        <p:spPr>
          <a:xfrm>
            <a:off x="3400425" y="5247876"/>
            <a:ext cx="2695575" cy="6651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Kiểm thử và đánh giá</a:t>
            </a:r>
            <a:endParaRPr lang="vi-V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422532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D2D66-2052-4859-BA3E-304D76128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 THẬP DỮ LIỆU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2B72C-9E13-46AC-B903-D05E3FCA0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1600201"/>
            <a:ext cx="11334750" cy="4525963"/>
          </a:xfrm>
        </p:spPr>
        <p:txBody>
          <a:bodyPr/>
          <a:lstStyle/>
          <a:p>
            <a:r>
              <a:rPr lang="en-US" b="1" dirty="0" err="1"/>
              <a:t>Yêu</a:t>
            </a:r>
            <a:r>
              <a:rPr lang="en-US" b="1" dirty="0"/>
              <a:t> </a:t>
            </a:r>
            <a:r>
              <a:rPr lang="en-US" b="1" dirty="0" err="1"/>
              <a:t>cầu</a:t>
            </a:r>
            <a:r>
              <a:rPr lang="en-US" b="1" dirty="0"/>
              <a:t>: </a:t>
            </a:r>
            <a:r>
              <a:rPr lang="en-US" dirty="0"/>
              <a:t>Thu thập dữ liệu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thiểu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40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2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hiện</a:t>
            </a:r>
            <a:r>
              <a:rPr lang="en-US" b="1" dirty="0"/>
              <a:t>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+ Thu thập dữ liệu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vi-VN" dirty="0"/>
              <a:t>: </a:t>
            </a:r>
            <a:r>
              <a:rPr lang="vi-VN" dirty="0">
                <a:hlinkClick r:id="rId2"/>
              </a:rPr>
              <a:t>https://vnexpress.net/</a:t>
            </a:r>
            <a:endParaRPr lang="vi-VN" dirty="0"/>
          </a:p>
          <a:p>
            <a:pPr marL="0" indent="0">
              <a:buNone/>
            </a:pPr>
            <a:br>
              <a:rPr lang="vi-VN" dirty="0"/>
            </a:br>
            <a:r>
              <a:rPr lang="vi-VN" dirty="0"/>
              <a:t>   + </a:t>
            </a:r>
            <a:r>
              <a:rPr lang="vi-VN" dirty="0" err="1"/>
              <a:t>Bộ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gồm</a:t>
            </a:r>
            <a:r>
              <a:rPr lang="vi-VN" dirty="0"/>
              <a:t>: 56 câu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chuẩn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 </a:t>
            </a:r>
            <a:r>
              <a:rPr lang="vi-VN" dirty="0" err="1"/>
              <a:t>thủ</a:t>
            </a:r>
            <a:r>
              <a:rPr lang="vi-VN" dirty="0"/>
              <a:t> công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26505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85F5-3D57-4D5C-BA00-6E86EFF8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 THẬP DỮ LIỆU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A6B1D-EC69-4737-AC8F-35868870C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ghép</a:t>
            </a:r>
            <a:r>
              <a:rPr lang="vi-VN" dirty="0"/>
              <a:t>: </a:t>
            </a:r>
            <a:r>
              <a:rPr lang="vi-VN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171 </a:t>
            </a:r>
            <a:r>
              <a:rPr lang="vi-VN" b="0" i="0" dirty="0" err="1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từ</a:t>
            </a:r>
            <a:endParaRPr lang="vi-VN" dirty="0"/>
          </a:p>
          <a:p>
            <a:endParaRPr lang="vi-VN" dirty="0"/>
          </a:p>
          <a:p>
            <a:r>
              <a:rPr lang="vi-VN" dirty="0"/>
              <a:t>Câu </a:t>
            </a:r>
            <a:r>
              <a:rPr lang="vi-VN" dirty="0" err="1"/>
              <a:t>dài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: 11 </a:t>
            </a:r>
            <a:r>
              <a:rPr lang="vi-VN" dirty="0" err="1"/>
              <a:t>từ</a:t>
            </a:r>
            <a:endParaRPr lang="vi-VN" dirty="0"/>
          </a:p>
          <a:p>
            <a:pPr marL="0" indent="0">
              <a:buNone/>
            </a:pPr>
            <a:br>
              <a:rPr lang="vi-VN" dirty="0"/>
            </a:br>
            <a:br>
              <a:rPr lang="vi-VN" dirty="0"/>
            </a:br>
            <a:endParaRPr lang="vi-VN" dirty="0"/>
          </a:p>
          <a:p>
            <a:r>
              <a:rPr lang="vi-VN" dirty="0"/>
              <a:t>Câu </a:t>
            </a:r>
            <a:r>
              <a:rPr lang="vi-VN" dirty="0" err="1"/>
              <a:t>ngắn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: 2 </a:t>
            </a:r>
            <a:r>
              <a:rPr lang="vi-VN" dirty="0" err="1"/>
              <a:t>từ</a:t>
            </a:r>
            <a:endParaRPr lang="vi-V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01C0EC-9CBE-4DD5-A65F-F3B19C73C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597" y="5257799"/>
            <a:ext cx="1801729" cy="4381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AA83D5-15F5-4431-B375-E2967A8DD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597" y="3644106"/>
            <a:ext cx="10496550" cy="43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34056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704D7-3ACA-4AF2-AA8D-DF04B32E7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41340"/>
            <a:ext cx="10972800" cy="1143000"/>
          </a:xfrm>
        </p:spPr>
        <p:txBody>
          <a:bodyPr/>
          <a:lstStyle/>
          <a:p>
            <a:r>
              <a:rPr lang="en-US" dirty="0"/>
              <a:t>THU THẬP DỮ LIỆU</a:t>
            </a:r>
            <a:endParaRPr lang="vi-V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FBF61-981B-4253-9D7E-3AEF3E989A5A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F7F06A-BBCD-42A5-9341-8269A7DB7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39" y="1225190"/>
            <a:ext cx="4705350" cy="47148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EF8DCB-6501-4BA1-8F61-A4CF6A9AF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586" y="1877039"/>
            <a:ext cx="41052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20724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</TotalTime>
  <Words>1167</Words>
  <Application>Microsoft Office PowerPoint</Application>
  <PresentationFormat>Widescreen</PresentationFormat>
  <Paragraphs>137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Courier New</vt:lpstr>
      <vt:lpstr>Segoe UI Historic</vt:lpstr>
      <vt:lpstr>Default Design</vt:lpstr>
      <vt:lpstr>TÌM HIỂU VÀ XÂY DỰNG MÔ HÌNH HIDDEN MARKOV CHO BÀI TOÁN GÁN NHÃN TỪ LOẠI TIẾNG VIỆT</vt:lpstr>
      <vt:lpstr>NỘI DUNG</vt:lpstr>
      <vt:lpstr>GIỚI THIỆU ĐỀ TÀI</vt:lpstr>
      <vt:lpstr>PowerPoint Presentation</vt:lpstr>
      <vt:lpstr>GIỚI THIỆU ĐỀ TÀI</vt:lpstr>
      <vt:lpstr>QUY TRÌNH</vt:lpstr>
      <vt:lpstr>THU THẬP DỮ LIỆU</vt:lpstr>
      <vt:lpstr>THU THẬP DỮ LIỆU</vt:lpstr>
      <vt:lpstr>THU THẬP DỮ LIỆU</vt:lpstr>
      <vt:lpstr>Trường hợp nhập nhằng</vt:lpstr>
      <vt:lpstr>Trường hợp nhập nhằng</vt:lpstr>
      <vt:lpstr>TÁCH TỪ</vt:lpstr>
      <vt:lpstr>MAXIMUM MATCHING</vt:lpstr>
      <vt:lpstr>TÁCH TỪ</vt:lpstr>
      <vt:lpstr>TÁCH TỪ</vt:lpstr>
      <vt:lpstr>TẠO BỘ NGỮ LIỆU</vt:lpstr>
      <vt:lpstr>TẠO BỘ NGỮ LIỆU</vt:lpstr>
      <vt:lpstr>TẠO BỘ NGỮ LIỆU</vt:lpstr>
      <vt:lpstr>MÔ HÌNH HIDDEN MARKOV</vt:lpstr>
      <vt:lpstr>MÔ HÌNH HIDDEN MARKOV</vt:lpstr>
      <vt:lpstr>MÔ HÌNH HIDDEN MARKOV</vt:lpstr>
      <vt:lpstr>PowerPoint Presentation</vt:lpstr>
      <vt:lpstr>PowerPoint Presentation</vt:lpstr>
      <vt:lpstr>PowerPoint Presentation</vt:lpstr>
      <vt:lpstr>Thuật toán Viterbi</vt:lpstr>
      <vt:lpstr>Thuật toán Viterbi</vt:lpstr>
      <vt:lpstr>Thuật toán Viterbi</vt:lpstr>
      <vt:lpstr>Thuật toán Viterbi</vt:lpstr>
      <vt:lpstr>Thuật toán Viterbi</vt:lpstr>
      <vt:lpstr>ĐÁNH GIÁ</vt:lpstr>
      <vt:lpstr>Kết luận</vt:lpstr>
      <vt:lpstr>App Demo </vt:lpstr>
      <vt:lpstr>Cảm ơn quí vị đã lắng nghe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VÀ XÂY DỰNG MÔ HÌNH HIDDEN MARKOV CHO BÀI TOÁN GÁN NHÃN TỪ LOẠI TIẾNG VIỆT</dc:title>
  <dc:creator>Bùi Trần Ngọc Dũng</dc:creator>
  <cp:lastModifiedBy>Bùi Trần Ngọc Dũng</cp:lastModifiedBy>
  <cp:revision>67</cp:revision>
  <dcterms:created xsi:type="dcterms:W3CDTF">2021-12-08T14:17:09Z</dcterms:created>
  <dcterms:modified xsi:type="dcterms:W3CDTF">2022-01-14T17:39:24Z</dcterms:modified>
</cp:coreProperties>
</file>