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8" r:id="rId3"/>
    <p:sldId id="260" r:id="rId4"/>
    <p:sldId id="274" r:id="rId5"/>
    <p:sldId id="275" r:id="rId6"/>
    <p:sldId id="276" r:id="rId7"/>
    <p:sldId id="277" r:id="rId8"/>
    <p:sldId id="278" r:id="rId9"/>
    <p:sldId id="279" r:id="rId10"/>
    <p:sldId id="280" r:id="rId11"/>
    <p:sldId id="281" r:id="rId12"/>
    <p:sldId id="282" r:id="rId13"/>
    <p:sldId id="283" r:id="rId14"/>
    <p:sldId id="284" r:id="rId15"/>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2941" autoAdjust="0"/>
  </p:normalViewPr>
  <p:slideViewPr>
    <p:cSldViewPr>
      <p:cViewPr varScale="1">
        <p:scale>
          <a:sx n="76" d="100"/>
          <a:sy n="76" d="100"/>
        </p:scale>
        <p:origin x="917" y="43"/>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vi-V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577F509-FE05-42EF-A05C-BC11A3FC32F5}" type="datetimeFigureOut">
              <a:rPr lang="vi-VN" smtClean="0"/>
              <a:t>07/06/2024</a:t>
            </a:fld>
            <a:endParaRPr lang="vi-V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vi-V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vi-V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562ACE0E-14ED-4375-B092-8E4BA385F1CA}" type="slidenum">
              <a:rPr lang="vi-VN" smtClean="0"/>
              <a:t>‹#›</a:t>
            </a:fld>
            <a:endParaRPr lang="vi-VN"/>
          </a:p>
        </p:txBody>
      </p:sp>
    </p:spTree>
    <p:extLst>
      <p:ext uri="{BB962C8B-B14F-4D97-AF65-F5344CB8AC3E}">
        <p14:creationId xmlns:p14="http://schemas.microsoft.com/office/powerpoint/2010/main" val="27029866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569118" y="6453188"/>
            <a:ext cx="11054080" cy="0"/>
          </a:xfrm>
          <a:custGeom>
            <a:avLst/>
            <a:gdLst/>
            <a:ahLst/>
            <a:cxnLst/>
            <a:rect l="l" t="t" r="r" b="b"/>
            <a:pathLst>
              <a:path w="11054080">
                <a:moveTo>
                  <a:pt x="0" y="0"/>
                </a:moveTo>
                <a:lnTo>
                  <a:pt x="11053806" y="1"/>
                </a:lnTo>
              </a:path>
            </a:pathLst>
          </a:custGeom>
          <a:ln w="9525">
            <a:solidFill>
              <a:srgbClr val="171616"/>
            </a:solidFill>
          </a:ln>
        </p:spPr>
        <p:txBody>
          <a:bodyPr wrap="square" lIns="0" tIns="0" rIns="0" bIns="0" rtlCol="0"/>
          <a:lstStyle/>
          <a:p>
            <a:endParaRPr/>
          </a:p>
        </p:txBody>
      </p:sp>
      <p:sp>
        <p:nvSpPr>
          <p:cNvPr id="2" name="Holder 2"/>
          <p:cNvSpPr>
            <a:spLocks noGrp="1"/>
          </p:cNvSpPr>
          <p:nvPr>
            <p:ph type="ctrTitle"/>
          </p:nvPr>
        </p:nvSpPr>
        <p:spPr>
          <a:xfrm>
            <a:off x="2409647" y="2146296"/>
            <a:ext cx="7372705" cy="2468879"/>
          </a:xfrm>
          <a:prstGeom prst="rect">
            <a:avLst/>
          </a:prstGeom>
        </p:spPr>
        <p:txBody>
          <a:bodyPr wrap="square" lIns="0" tIns="0" rIns="0" bIns="0">
            <a:spAutoFit/>
          </a:bodyPr>
          <a:lstStyle>
            <a:lvl1pPr>
              <a:defRPr sz="2500" b="1" i="0">
                <a:solidFill>
                  <a:srgbClr val="171616"/>
                </a:solidFill>
                <a:latin typeface="Georgia"/>
                <a:cs typeface="Georgia"/>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sz="1400" b="1" i="0">
                <a:solidFill>
                  <a:srgbClr val="061F32"/>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defRPr sz="900" b="0" i="0">
                <a:solidFill>
                  <a:srgbClr val="171616"/>
                </a:solidFill>
                <a:latin typeface="Arial"/>
                <a:cs typeface="Arial"/>
              </a:defRPr>
            </a:lvl1pPr>
          </a:lstStyle>
          <a:p>
            <a:pPr marL="12700">
              <a:lnSpc>
                <a:spcPct val="100000"/>
              </a:lnSpc>
              <a:spcBef>
                <a:spcPts val="15"/>
              </a:spcBef>
            </a:pPr>
            <a:r>
              <a:rPr dirty="0"/>
              <a:t>Copyright</a:t>
            </a:r>
            <a:r>
              <a:rPr spc="-30" dirty="0"/>
              <a:t> </a:t>
            </a:r>
            <a:r>
              <a:rPr dirty="0"/>
              <a:t>of</a:t>
            </a:r>
            <a:r>
              <a:rPr spc="-25" dirty="0"/>
              <a:t> </a:t>
            </a:r>
            <a:r>
              <a:rPr spc="-10" dirty="0"/>
              <a:t>Slideworks.io</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6/7/2024</a:t>
            </a:fld>
            <a:endParaRPr lang="en-US"/>
          </a:p>
        </p:txBody>
      </p:sp>
      <p:sp>
        <p:nvSpPr>
          <p:cNvPr id="6" name="Holder 6"/>
          <p:cNvSpPr>
            <a:spLocks noGrp="1"/>
          </p:cNvSpPr>
          <p:nvPr>
            <p:ph type="sldNum" sz="quarter" idx="7"/>
          </p:nvPr>
        </p:nvSpPr>
        <p:spPr/>
        <p:txBody>
          <a:bodyPr lIns="0" tIns="0" rIns="0" bIns="0"/>
          <a:lstStyle>
            <a:lvl1pPr>
              <a:defRPr sz="900" b="0" i="0">
                <a:solidFill>
                  <a:srgbClr val="171616"/>
                </a:solidFill>
                <a:latin typeface="Arial"/>
                <a:cs typeface="Arial"/>
              </a:defRPr>
            </a:lvl1pPr>
          </a:lstStyle>
          <a:p>
            <a:pPr marL="101600">
              <a:lnSpc>
                <a:spcPct val="100000"/>
              </a:lnSpc>
              <a:spcBef>
                <a:spcPts val="1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500" b="1" i="0">
                <a:solidFill>
                  <a:srgbClr val="171616"/>
                </a:solidFill>
                <a:latin typeface="Georgia"/>
                <a:cs typeface="Georgia"/>
              </a:defRPr>
            </a:lvl1pPr>
          </a:lstStyle>
          <a:p>
            <a:endParaRPr/>
          </a:p>
        </p:txBody>
      </p:sp>
      <p:sp>
        <p:nvSpPr>
          <p:cNvPr id="3" name="Holder 3"/>
          <p:cNvSpPr>
            <a:spLocks noGrp="1"/>
          </p:cNvSpPr>
          <p:nvPr>
            <p:ph type="body" idx="1"/>
          </p:nvPr>
        </p:nvSpPr>
        <p:spPr/>
        <p:txBody>
          <a:bodyPr lIns="0" tIns="0" rIns="0" bIns="0"/>
          <a:lstStyle>
            <a:lvl1pPr>
              <a:defRPr sz="1400" b="1" i="0">
                <a:solidFill>
                  <a:srgbClr val="061F32"/>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defRPr sz="900" b="0" i="0">
                <a:solidFill>
                  <a:srgbClr val="171616"/>
                </a:solidFill>
                <a:latin typeface="Arial"/>
                <a:cs typeface="Arial"/>
              </a:defRPr>
            </a:lvl1pPr>
          </a:lstStyle>
          <a:p>
            <a:pPr marL="12700">
              <a:lnSpc>
                <a:spcPct val="100000"/>
              </a:lnSpc>
              <a:spcBef>
                <a:spcPts val="15"/>
              </a:spcBef>
            </a:pPr>
            <a:r>
              <a:rPr dirty="0"/>
              <a:t>Copyright</a:t>
            </a:r>
            <a:r>
              <a:rPr spc="-30" dirty="0"/>
              <a:t> </a:t>
            </a:r>
            <a:r>
              <a:rPr dirty="0"/>
              <a:t>of</a:t>
            </a:r>
            <a:r>
              <a:rPr spc="-25" dirty="0"/>
              <a:t> </a:t>
            </a:r>
            <a:r>
              <a:rPr spc="-10" dirty="0"/>
              <a:t>Slideworks.io</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6/7/2024</a:t>
            </a:fld>
            <a:endParaRPr lang="en-US"/>
          </a:p>
        </p:txBody>
      </p:sp>
      <p:sp>
        <p:nvSpPr>
          <p:cNvPr id="6" name="Holder 6"/>
          <p:cNvSpPr>
            <a:spLocks noGrp="1"/>
          </p:cNvSpPr>
          <p:nvPr>
            <p:ph type="sldNum" sz="quarter" idx="7"/>
          </p:nvPr>
        </p:nvSpPr>
        <p:spPr/>
        <p:txBody>
          <a:bodyPr lIns="0" tIns="0" rIns="0" bIns="0"/>
          <a:lstStyle>
            <a:lvl1pPr>
              <a:defRPr sz="900" b="0" i="0">
                <a:solidFill>
                  <a:srgbClr val="171616"/>
                </a:solidFill>
                <a:latin typeface="Arial"/>
                <a:cs typeface="Arial"/>
              </a:defRPr>
            </a:lvl1pPr>
          </a:lstStyle>
          <a:p>
            <a:pPr marL="101600">
              <a:lnSpc>
                <a:spcPct val="100000"/>
              </a:lnSpc>
              <a:spcBef>
                <a:spcPts val="1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500" b="1" i="0">
                <a:solidFill>
                  <a:srgbClr val="171616"/>
                </a:solidFill>
                <a:latin typeface="Georgia"/>
                <a:cs typeface="Georgia"/>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685292" y="1646767"/>
            <a:ext cx="4312284" cy="4413250"/>
          </a:xfrm>
          <a:prstGeom prst="rect">
            <a:avLst/>
          </a:prstGeom>
        </p:spPr>
        <p:txBody>
          <a:bodyPr wrap="square" lIns="0" tIns="0" rIns="0" bIns="0">
            <a:spAutoFit/>
          </a:bodyPr>
          <a:lstStyle>
            <a:lvl1pPr>
              <a:defRPr b="0" i="0">
                <a:solidFill>
                  <a:schemeClr val="tx1"/>
                </a:solidFill>
              </a:defRPr>
            </a:lvl1pPr>
          </a:lstStyle>
          <a:p>
            <a:endParaRPr/>
          </a:p>
        </p:txBody>
      </p:sp>
      <p:sp>
        <p:nvSpPr>
          <p:cNvPr id="5" name="Holder 5"/>
          <p:cNvSpPr>
            <a:spLocks noGrp="1"/>
          </p:cNvSpPr>
          <p:nvPr>
            <p:ph type="ftr" sz="quarter" idx="5"/>
          </p:nvPr>
        </p:nvSpPr>
        <p:spPr/>
        <p:txBody>
          <a:bodyPr lIns="0" tIns="0" rIns="0" bIns="0"/>
          <a:lstStyle>
            <a:lvl1pPr>
              <a:defRPr sz="900" b="0" i="0">
                <a:solidFill>
                  <a:srgbClr val="171616"/>
                </a:solidFill>
                <a:latin typeface="Arial"/>
                <a:cs typeface="Arial"/>
              </a:defRPr>
            </a:lvl1pPr>
          </a:lstStyle>
          <a:p>
            <a:pPr marL="12700">
              <a:lnSpc>
                <a:spcPct val="100000"/>
              </a:lnSpc>
              <a:spcBef>
                <a:spcPts val="15"/>
              </a:spcBef>
            </a:pPr>
            <a:r>
              <a:rPr dirty="0"/>
              <a:t>Copyright</a:t>
            </a:r>
            <a:r>
              <a:rPr spc="-30" dirty="0"/>
              <a:t> </a:t>
            </a:r>
            <a:r>
              <a:rPr dirty="0"/>
              <a:t>of</a:t>
            </a:r>
            <a:r>
              <a:rPr spc="-25" dirty="0"/>
              <a:t> </a:t>
            </a:r>
            <a:r>
              <a:rPr spc="-10" dirty="0"/>
              <a:t>Slideworks.io</a:t>
            </a: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6/7/2024</a:t>
            </a:fld>
            <a:endParaRPr lang="en-US"/>
          </a:p>
        </p:txBody>
      </p:sp>
      <p:sp>
        <p:nvSpPr>
          <p:cNvPr id="7" name="Holder 7"/>
          <p:cNvSpPr>
            <a:spLocks noGrp="1"/>
          </p:cNvSpPr>
          <p:nvPr>
            <p:ph type="sldNum" sz="quarter" idx="7"/>
          </p:nvPr>
        </p:nvSpPr>
        <p:spPr/>
        <p:txBody>
          <a:bodyPr lIns="0" tIns="0" rIns="0" bIns="0"/>
          <a:lstStyle>
            <a:lvl1pPr>
              <a:defRPr sz="900" b="0" i="0">
                <a:solidFill>
                  <a:srgbClr val="171616"/>
                </a:solidFill>
                <a:latin typeface="Arial"/>
                <a:cs typeface="Arial"/>
              </a:defRPr>
            </a:lvl1pPr>
          </a:lstStyle>
          <a:p>
            <a:pPr marL="101600">
              <a:lnSpc>
                <a:spcPct val="100000"/>
              </a:lnSpc>
              <a:spcBef>
                <a:spcPts val="1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500" b="1" i="0">
                <a:solidFill>
                  <a:srgbClr val="171616"/>
                </a:solidFill>
                <a:latin typeface="Georgia"/>
                <a:cs typeface="Georgia"/>
              </a:defRPr>
            </a:lvl1pPr>
          </a:lstStyle>
          <a:p>
            <a:endParaRPr/>
          </a:p>
        </p:txBody>
      </p:sp>
      <p:sp>
        <p:nvSpPr>
          <p:cNvPr id="3" name="Holder 3"/>
          <p:cNvSpPr>
            <a:spLocks noGrp="1"/>
          </p:cNvSpPr>
          <p:nvPr>
            <p:ph type="ftr" sz="quarter" idx="5"/>
          </p:nvPr>
        </p:nvSpPr>
        <p:spPr/>
        <p:txBody>
          <a:bodyPr lIns="0" tIns="0" rIns="0" bIns="0"/>
          <a:lstStyle>
            <a:lvl1pPr>
              <a:defRPr sz="900" b="0" i="0">
                <a:solidFill>
                  <a:srgbClr val="171616"/>
                </a:solidFill>
                <a:latin typeface="Arial"/>
                <a:cs typeface="Arial"/>
              </a:defRPr>
            </a:lvl1pPr>
          </a:lstStyle>
          <a:p>
            <a:pPr marL="12700">
              <a:lnSpc>
                <a:spcPct val="100000"/>
              </a:lnSpc>
              <a:spcBef>
                <a:spcPts val="15"/>
              </a:spcBef>
            </a:pPr>
            <a:r>
              <a:rPr dirty="0"/>
              <a:t>Copyright</a:t>
            </a:r>
            <a:r>
              <a:rPr spc="-30" dirty="0"/>
              <a:t> </a:t>
            </a:r>
            <a:r>
              <a:rPr dirty="0"/>
              <a:t>of</a:t>
            </a:r>
            <a:r>
              <a:rPr spc="-25" dirty="0"/>
              <a:t> </a:t>
            </a:r>
            <a:r>
              <a:rPr spc="-10" dirty="0"/>
              <a:t>Slideworks.io</a:t>
            </a: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6/7/2024</a:t>
            </a:fld>
            <a:endParaRPr lang="en-US"/>
          </a:p>
        </p:txBody>
      </p:sp>
      <p:sp>
        <p:nvSpPr>
          <p:cNvPr id="5" name="Holder 5"/>
          <p:cNvSpPr>
            <a:spLocks noGrp="1"/>
          </p:cNvSpPr>
          <p:nvPr>
            <p:ph type="sldNum" sz="quarter" idx="7"/>
          </p:nvPr>
        </p:nvSpPr>
        <p:spPr/>
        <p:txBody>
          <a:bodyPr lIns="0" tIns="0" rIns="0" bIns="0"/>
          <a:lstStyle>
            <a:lvl1pPr>
              <a:defRPr sz="900" b="0" i="0">
                <a:solidFill>
                  <a:srgbClr val="171616"/>
                </a:solidFill>
                <a:latin typeface="Arial"/>
                <a:cs typeface="Arial"/>
              </a:defRPr>
            </a:lvl1pPr>
          </a:lstStyle>
          <a:p>
            <a:pPr marL="101600">
              <a:lnSpc>
                <a:spcPct val="100000"/>
              </a:lnSpc>
              <a:spcBef>
                <a:spcPts val="1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0" y="0"/>
            <a:ext cx="12192000" cy="6857999"/>
          </a:xfrm>
          <a:prstGeom prst="rect">
            <a:avLst/>
          </a:prstGeom>
        </p:spPr>
      </p:pic>
      <p:sp>
        <p:nvSpPr>
          <p:cNvPr id="17" name="bg object 17"/>
          <p:cNvSpPr/>
          <p:nvPr/>
        </p:nvSpPr>
        <p:spPr>
          <a:xfrm>
            <a:off x="550862" y="1176337"/>
            <a:ext cx="11054080" cy="0"/>
          </a:xfrm>
          <a:custGeom>
            <a:avLst/>
            <a:gdLst/>
            <a:ahLst/>
            <a:cxnLst/>
            <a:rect l="l" t="t" r="r" b="b"/>
            <a:pathLst>
              <a:path w="11054080">
                <a:moveTo>
                  <a:pt x="0" y="0"/>
                </a:moveTo>
                <a:lnTo>
                  <a:pt x="11053806" y="1"/>
                </a:lnTo>
              </a:path>
            </a:pathLst>
          </a:custGeom>
          <a:ln w="9525">
            <a:solidFill>
              <a:srgbClr val="171616"/>
            </a:solidFill>
          </a:ln>
        </p:spPr>
        <p:txBody>
          <a:bodyPr wrap="square" lIns="0" tIns="0" rIns="0" bIns="0" rtlCol="0"/>
          <a:lstStyle/>
          <a:p>
            <a:endParaRPr/>
          </a:p>
        </p:txBody>
      </p:sp>
      <p:sp>
        <p:nvSpPr>
          <p:cNvPr id="18" name="bg object 18"/>
          <p:cNvSpPr/>
          <p:nvPr/>
        </p:nvSpPr>
        <p:spPr>
          <a:xfrm>
            <a:off x="569118" y="6453188"/>
            <a:ext cx="11054080" cy="0"/>
          </a:xfrm>
          <a:custGeom>
            <a:avLst/>
            <a:gdLst/>
            <a:ahLst/>
            <a:cxnLst/>
            <a:rect l="l" t="t" r="r" b="b"/>
            <a:pathLst>
              <a:path w="11054080">
                <a:moveTo>
                  <a:pt x="0" y="0"/>
                </a:moveTo>
                <a:lnTo>
                  <a:pt x="11053806" y="1"/>
                </a:lnTo>
              </a:path>
            </a:pathLst>
          </a:custGeom>
          <a:ln w="9525">
            <a:solidFill>
              <a:srgbClr val="171616"/>
            </a:solidFill>
          </a:ln>
        </p:spPr>
        <p:txBody>
          <a:bodyPr wrap="square" lIns="0" tIns="0" rIns="0" bIns="0" rtlCol="0"/>
          <a:lstStyle/>
          <a:p>
            <a:endParaRPr/>
          </a:p>
        </p:txBody>
      </p:sp>
      <p:sp>
        <p:nvSpPr>
          <p:cNvPr id="2" name="Holder 2"/>
          <p:cNvSpPr>
            <a:spLocks noGrp="1"/>
          </p:cNvSpPr>
          <p:nvPr>
            <p:ph type="ftr" sz="quarter" idx="5"/>
          </p:nvPr>
        </p:nvSpPr>
        <p:spPr/>
        <p:txBody>
          <a:bodyPr lIns="0" tIns="0" rIns="0" bIns="0"/>
          <a:lstStyle>
            <a:lvl1pPr>
              <a:defRPr sz="900" b="0" i="0">
                <a:solidFill>
                  <a:srgbClr val="171616"/>
                </a:solidFill>
                <a:latin typeface="Arial"/>
                <a:cs typeface="Arial"/>
              </a:defRPr>
            </a:lvl1pPr>
          </a:lstStyle>
          <a:p>
            <a:pPr marL="12700">
              <a:lnSpc>
                <a:spcPct val="100000"/>
              </a:lnSpc>
              <a:spcBef>
                <a:spcPts val="15"/>
              </a:spcBef>
            </a:pPr>
            <a:r>
              <a:rPr dirty="0"/>
              <a:t>Copyright</a:t>
            </a:r>
            <a:r>
              <a:rPr spc="-30" dirty="0"/>
              <a:t> </a:t>
            </a:r>
            <a:r>
              <a:rPr dirty="0"/>
              <a:t>of</a:t>
            </a:r>
            <a:r>
              <a:rPr spc="-25" dirty="0"/>
              <a:t> </a:t>
            </a:r>
            <a:r>
              <a:rPr spc="-10" dirty="0"/>
              <a:t>Slideworks.io</a:t>
            </a: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6/7/2024</a:t>
            </a:fld>
            <a:endParaRPr lang="en-US"/>
          </a:p>
        </p:txBody>
      </p:sp>
      <p:sp>
        <p:nvSpPr>
          <p:cNvPr id="4" name="Holder 4"/>
          <p:cNvSpPr>
            <a:spLocks noGrp="1"/>
          </p:cNvSpPr>
          <p:nvPr>
            <p:ph type="sldNum" sz="quarter" idx="7"/>
          </p:nvPr>
        </p:nvSpPr>
        <p:spPr/>
        <p:txBody>
          <a:bodyPr lIns="0" tIns="0" rIns="0" bIns="0"/>
          <a:lstStyle>
            <a:lvl1pPr>
              <a:defRPr sz="900" b="0" i="0">
                <a:solidFill>
                  <a:srgbClr val="171616"/>
                </a:solidFill>
                <a:latin typeface="Arial"/>
                <a:cs typeface="Arial"/>
              </a:defRPr>
            </a:lvl1pPr>
          </a:lstStyle>
          <a:p>
            <a:pPr marL="101600">
              <a:lnSpc>
                <a:spcPct val="100000"/>
              </a:lnSpc>
              <a:spcBef>
                <a:spcPts val="1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550862" y="1176337"/>
            <a:ext cx="11054080" cy="0"/>
          </a:xfrm>
          <a:custGeom>
            <a:avLst/>
            <a:gdLst/>
            <a:ahLst/>
            <a:cxnLst/>
            <a:rect l="l" t="t" r="r" b="b"/>
            <a:pathLst>
              <a:path w="11054080">
                <a:moveTo>
                  <a:pt x="0" y="0"/>
                </a:moveTo>
                <a:lnTo>
                  <a:pt x="11053806" y="1"/>
                </a:lnTo>
              </a:path>
            </a:pathLst>
          </a:custGeom>
          <a:ln w="9525">
            <a:solidFill>
              <a:srgbClr val="171616"/>
            </a:solidFill>
          </a:ln>
        </p:spPr>
        <p:txBody>
          <a:bodyPr wrap="square" lIns="0" tIns="0" rIns="0" bIns="0" rtlCol="0"/>
          <a:lstStyle/>
          <a:p>
            <a:endParaRPr/>
          </a:p>
        </p:txBody>
      </p:sp>
      <p:sp>
        <p:nvSpPr>
          <p:cNvPr id="17" name="bg object 17"/>
          <p:cNvSpPr/>
          <p:nvPr/>
        </p:nvSpPr>
        <p:spPr>
          <a:xfrm>
            <a:off x="569118" y="6453188"/>
            <a:ext cx="11054080" cy="0"/>
          </a:xfrm>
          <a:custGeom>
            <a:avLst/>
            <a:gdLst/>
            <a:ahLst/>
            <a:cxnLst/>
            <a:rect l="l" t="t" r="r" b="b"/>
            <a:pathLst>
              <a:path w="11054080">
                <a:moveTo>
                  <a:pt x="0" y="0"/>
                </a:moveTo>
                <a:lnTo>
                  <a:pt x="11053806" y="1"/>
                </a:lnTo>
              </a:path>
            </a:pathLst>
          </a:custGeom>
          <a:ln w="9525">
            <a:solidFill>
              <a:srgbClr val="171616"/>
            </a:solidFill>
          </a:ln>
        </p:spPr>
        <p:txBody>
          <a:bodyPr wrap="square" lIns="0" tIns="0" rIns="0" bIns="0" rtlCol="0"/>
          <a:lstStyle/>
          <a:p>
            <a:endParaRPr/>
          </a:p>
        </p:txBody>
      </p:sp>
      <p:sp>
        <p:nvSpPr>
          <p:cNvPr id="2" name="Holder 2"/>
          <p:cNvSpPr>
            <a:spLocks noGrp="1"/>
          </p:cNvSpPr>
          <p:nvPr>
            <p:ph type="title"/>
          </p:nvPr>
        </p:nvSpPr>
        <p:spPr>
          <a:xfrm>
            <a:off x="546530" y="364063"/>
            <a:ext cx="10973435" cy="753744"/>
          </a:xfrm>
          <a:prstGeom prst="rect">
            <a:avLst/>
          </a:prstGeom>
        </p:spPr>
        <p:txBody>
          <a:bodyPr wrap="square" lIns="0" tIns="0" rIns="0" bIns="0">
            <a:spAutoFit/>
          </a:bodyPr>
          <a:lstStyle>
            <a:lvl1pPr>
              <a:defRPr sz="2500" b="1" i="0">
                <a:solidFill>
                  <a:srgbClr val="171616"/>
                </a:solidFill>
                <a:latin typeface="Georgia"/>
                <a:cs typeface="Georgia"/>
              </a:defRPr>
            </a:lvl1pPr>
          </a:lstStyle>
          <a:p>
            <a:endParaRPr/>
          </a:p>
        </p:txBody>
      </p:sp>
      <p:sp>
        <p:nvSpPr>
          <p:cNvPr id="3" name="Holder 3"/>
          <p:cNvSpPr>
            <a:spLocks noGrp="1"/>
          </p:cNvSpPr>
          <p:nvPr>
            <p:ph type="body" idx="1"/>
          </p:nvPr>
        </p:nvSpPr>
        <p:spPr>
          <a:xfrm>
            <a:off x="546530" y="1502825"/>
            <a:ext cx="10857865" cy="4531360"/>
          </a:xfrm>
          <a:prstGeom prst="rect">
            <a:avLst/>
          </a:prstGeom>
        </p:spPr>
        <p:txBody>
          <a:bodyPr wrap="square" lIns="0" tIns="0" rIns="0" bIns="0">
            <a:spAutoFit/>
          </a:bodyPr>
          <a:lstStyle>
            <a:lvl1pPr>
              <a:defRPr sz="1400" b="1" i="0">
                <a:solidFill>
                  <a:srgbClr val="061F32"/>
                </a:solidFill>
                <a:latin typeface="Arial"/>
                <a:cs typeface="Arial"/>
              </a:defRPr>
            </a:lvl1pPr>
          </a:lstStyle>
          <a:p>
            <a:endParaRPr/>
          </a:p>
        </p:txBody>
      </p:sp>
      <p:sp>
        <p:nvSpPr>
          <p:cNvPr id="4" name="Holder 4"/>
          <p:cNvSpPr>
            <a:spLocks noGrp="1"/>
          </p:cNvSpPr>
          <p:nvPr>
            <p:ph type="ftr" sz="quarter" idx="5"/>
          </p:nvPr>
        </p:nvSpPr>
        <p:spPr>
          <a:xfrm>
            <a:off x="9738106" y="6538624"/>
            <a:ext cx="1346834" cy="153670"/>
          </a:xfrm>
          <a:prstGeom prst="rect">
            <a:avLst/>
          </a:prstGeom>
        </p:spPr>
        <p:txBody>
          <a:bodyPr wrap="square" lIns="0" tIns="0" rIns="0" bIns="0">
            <a:spAutoFit/>
          </a:bodyPr>
          <a:lstStyle>
            <a:lvl1pPr>
              <a:defRPr sz="900" b="0" i="0">
                <a:solidFill>
                  <a:srgbClr val="171616"/>
                </a:solidFill>
                <a:latin typeface="Arial"/>
                <a:cs typeface="Arial"/>
              </a:defRPr>
            </a:lvl1pPr>
          </a:lstStyle>
          <a:p>
            <a:pPr marL="12700">
              <a:lnSpc>
                <a:spcPct val="100000"/>
              </a:lnSpc>
              <a:spcBef>
                <a:spcPts val="15"/>
              </a:spcBef>
            </a:pPr>
            <a:r>
              <a:rPr dirty="0"/>
              <a:t>Copyright</a:t>
            </a:r>
            <a:r>
              <a:rPr spc="-30" dirty="0"/>
              <a:t> </a:t>
            </a:r>
            <a:r>
              <a:rPr dirty="0"/>
              <a:t>of</a:t>
            </a:r>
            <a:r>
              <a:rPr spc="-25" dirty="0"/>
              <a:t> </a:t>
            </a:r>
            <a:r>
              <a:rPr spc="-10" dirty="0"/>
              <a:t>Slideworks.io</a:t>
            </a: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6/7/2024</a:t>
            </a:fld>
            <a:endParaRPr lang="en-US"/>
          </a:p>
        </p:txBody>
      </p:sp>
      <p:sp>
        <p:nvSpPr>
          <p:cNvPr id="6" name="Holder 6"/>
          <p:cNvSpPr>
            <a:spLocks noGrp="1"/>
          </p:cNvSpPr>
          <p:nvPr>
            <p:ph type="sldNum" sz="quarter" idx="7"/>
          </p:nvPr>
        </p:nvSpPr>
        <p:spPr>
          <a:xfrm>
            <a:off x="11443678" y="6538624"/>
            <a:ext cx="216534" cy="153670"/>
          </a:xfrm>
          <a:prstGeom prst="rect">
            <a:avLst/>
          </a:prstGeom>
        </p:spPr>
        <p:txBody>
          <a:bodyPr wrap="square" lIns="0" tIns="0" rIns="0" bIns="0">
            <a:spAutoFit/>
          </a:bodyPr>
          <a:lstStyle>
            <a:lvl1pPr>
              <a:defRPr sz="900" b="0" i="0">
                <a:solidFill>
                  <a:srgbClr val="171616"/>
                </a:solidFill>
                <a:latin typeface="Arial"/>
                <a:cs typeface="Arial"/>
              </a:defRPr>
            </a:lvl1pPr>
          </a:lstStyle>
          <a:p>
            <a:pPr marL="101600">
              <a:lnSpc>
                <a:spcPct val="100000"/>
              </a:lnSpc>
              <a:spcBef>
                <a:spcPts val="1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colab.research.google.com/drive/1TPf1llabd3M_sMCu-r3NMoTzsi2j4a48#scrollTo=Kf-WHCUQ4rjJ"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12192000" cy="6858000"/>
            <a:chOff x="0" y="0"/>
            <a:chExt cx="12192000" cy="6858000"/>
          </a:xfrm>
        </p:grpSpPr>
        <p:pic>
          <p:nvPicPr>
            <p:cNvPr id="3" name="object 3"/>
            <p:cNvPicPr/>
            <p:nvPr/>
          </p:nvPicPr>
          <p:blipFill>
            <a:blip r:embed="rId2" cstate="print"/>
            <a:stretch>
              <a:fillRect/>
            </a:stretch>
          </p:blipFill>
          <p:spPr>
            <a:xfrm>
              <a:off x="0" y="0"/>
              <a:ext cx="12192000" cy="6857999"/>
            </a:xfrm>
            <a:prstGeom prst="rect">
              <a:avLst/>
            </a:prstGeom>
          </p:spPr>
        </p:pic>
        <p:sp>
          <p:nvSpPr>
            <p:cNvPr id="4" name="object 4"/>
            <p:cNvSpPr/>
            <p:nvPr/>
          </p:nvSpPr>
          <p:spPr>
            <a:xfrm>
              <a:off x="550862" y="1176337"/>
              <a:ext cx="11054080" cy="0"/>
            </a:xfrm>
            <a:custGeom>
              <a:avLst/>
              <a:gdLst/>
              <a:ahLst/>
              <a:cxnLst/>
              <a:rect l="l" t="t" r="r" b="b"/>
              <a:pathLst>
                <a:path w="11054080">
                  <a:moveTo>
                    <a:pt x="0" y="0"/>
                  </a:moveTo>
                  <a:lnTo>
                    <a:pt x="661313" y="0"/>
                  </a:lnTo>
                </a:path>
                <a:path w="11054080">
                  <a:moveTo>
                    <a:pt x="10386110" y="0"/>
                  </a:moveTo>
                  <a:lnTo>
                    <a:pt x="11053806" y="0"/>
                  </a:lnTo>
                </a:path>
              </a:pathLst>
            </a:custGeom>
            <a:ln w="9526">
              <a:solidFill>
                <a:srgbClr val="171616"/>
              </a:solidFill>
            </a:ln>
          </p:spPr>
          <p:txBody>
            <a:bodyPr wrap="square" lIns="0" tIns="0" rIns="0" bIns="0" rtlCol="0"/>
            <a:lstStyle/>
            <a:p>
              <a:endParaRPr/>
            </a:p>
          </p:txBody>
        </p:sp>
        <p:sp>
          <p:nvSpPr>
            <p:cNvPr id="5" name="object 5"/>
            <p:cNvSpPr/>
            <p:nvPr/>
          </p:nvSpPr>
          <p:spPr>
            <a:xfrm>
              <a:off x="569118" y="6453188"/>
              <a:ext cx="11054080" cy="0"/>
            </a:xfrm>
            <a:custGeom>
              <a:avLst/>
              <a:gdLst/>
              <a:ahLst/>
              <a:cxnLst/>
              <a:rect l="l" t="t" r="r" b="b"/>
              <a:pathLst>
                <a:path w="11054080">
                  <a:moveTo>
                    <a:pt x="0" y="0"/>
                  </a:moveTo>
                  <a:lnTo>
                    <a:pt x="11053806" y="1"/>
                  </a:lnTo>
                </a:path>
              </a:pathLst>
            </a:custGeom>
            <a:ln w="9525">
              <a:solidFill>
                <a:srgbClr val="171616"/>
              </a:solidFill>
            </a:ln>
          </p:spPr>
          <p:txBody>
            <a:bodyPr wrap="square" lIns="0" tIns="0" rIns="0" bIns="0" rtlCol="0"/>
            <a:lstStyle/>
            <a:p>
              <a:endParaRPr/>
            </a:p>
          </p:txBody>
        </p:sp>
      </p:grpSp>
      <p:sp>
        <p:nvSpPr>
          <p:cNvPr id="6" name="object 6"/>
          <p:cNvSpPr txBox="1"/>
          <p:nvPr/>
        </p:nvSpPr>
        <p:spPr>
          <a:xfrm>
            <a:off x="10233406" y="6527796"/>
            <a:ext cx="851535" cy="162560"/>
          </a:xfrm>
          <a:prstGeom prst="rect">
            <a:avLst/>
          </a:prstGeom>
        </p:spPr>
        <p:txBody>
          <a:bodyPr vert="horz" wrap="square" lIns="0" tIns="12700" rIns="0" bIns="0" rtlCol="0">
            <a:spAutoFit/>
          </a:bodyPr>
          <a:lstStyle/>
          <a:p>
            <a:pPr marL="12700">
              <a:lnSpc>
                <a:spcPct val="100000"/>
              </a:lnSpc>
              <a:spcBef>
                <a:spcPts val="100"/>
              </a:spcBef>
            </a:pPr>
            <a:r>
              <a:rPr sz="900" dirty="0">
                <a:solidFill>
                  <a:srgbClr val="171616"/>
                </a:solidFill>
                <a:latin typeface="Arial"/>
                <a:cs typeface="Arial"/>
              </a:rPr>
              <a:t>Company</a:t>
            </a:r>
            <a:r>
              <a:rPr sz="900" spc="-35" dirty="0">
                <a:solidFill>
                  <a:srgbClr val="171616"/>
                </a:solidFill>
                <a:latin typeface="Arial"/>
                <a:cs typeface="Arial"/>
              </a:rPr>
              <a:t> </a:t>
            </a:r>
            <a:r>
              <a:rPr sz="900" spc="-20" dirty="0">
                <a:solidFill>
                  <a:srgbClr val="171616"/>
                </a:solidFill>
                <a:latin typeface="Arial"/>
                <a:cs typeface="Arial"/>
              </a:rPr>
              <a:t>Name</a:t>
            </a:r>
            <a:endParaRPr sz="900">
              <a:latin typeface="Arial"/>
              <a:cs typeface="Arial"/>
            </a:endParaRPr>
          </a:p>
        </p:txBody>
      </p:sp>
      <p:grpSp>
        <p:nvGrpSpPr>
          <p:cNvPr id="7" name="object 7"/>
          <p:cNvGrpSpPr/>
          <p:nvPr/>
        </p:nvGrpSpPr>
        <p:grpSpPr>
          <a:xfrm>
            <a:off x="1210627" y="8791"/>
            <a:ext cx="9734550" cy="5623560"/>
            <a:chOff x="1207413" y="-4762"/>
            <a:chExt cx="9734550" cy="5623560"/>
          </a:xfrm>
        </p:grpSpPr>
        <p:sp>
          <p:nvSpPr>
            <p:cNvPr id="8" name="object 8"/>
            <p:cNvSpPr/>
            <p:nvPr/>
          </p:nvSpPr>
          <p:spPr>
            <a:xfrm>
              <a:off x="1212175" y="0"/>
              <a:ext cx="9725025" cy="5614035"/>
            </a:xfrm>
            <a:custGeom>
              <a:avLst/>
              <a:gdLst/>
              <a:ahLst/>
              <a:cxnLst/>
              <a:rect l="l" t="t" r="r" b="b"/>
              <a:pathLst>
                <a:path w="9725025" h="5614035">
                  <a:moveTo>
                    <a:pt x="9724797" y="0"/>
                  </a:moveTo>
                  <a:lnTo>
                    <a:pt x="0" y="0"/>
                  </a:lnTo>
                  <a:lnTo>
                    <a:pt x="0" y="5613900"/>
                  </a:lnTo>
                  <a:lnTo>
                    <a:pt x="9724797" y="5613900"/>
                  </a:lnTo>
                  <a:lnTo>
                    <a:pt x="9724797" y="0"/>
                  </a:lnTo>
                  <a:close/>
                </a:path>
              </a:pathLst>
            </a:custGeom>
            <a:solidFill>
              <a:srgbClr val="FFFFFF"/>
            </a:solidFill>
          </p:spPr>
          <p:txBody>
            <a:bodyPr wrap="square" lIns="0" tIns="0" rIns="0" bIns="0" rtlCol="0"/>
            <a:lstStyle/>
            <a:p>
              <a:endParaRPr/>
            </a:p>
          </p:txBody>
        </p:sp>
        <p:sp>
          <p:nvSpPr>
            <p:cNvPr id="9" name="object 9"/>
            <p:cNvSpPr/>
            <p:nvPr/>
          </p:nvSpPr>
          <p:spPr>
            <a:xfrm>
              <a:off x="1212175" y="0"/>
              <a:ext cx="9725025" cy="5614035"/>
            </a:xfrm>
            <a:custGeom>
              <a:avLst/>
              <a:gdLst/>
              <a:ahLst/>
              <a:cxnLst/>
              <a:rect l="l" t="t" r="r" b="b"/>
              <a:pathLst>
                <a:path w="9725025" h="5614035">
                  <a:moveTo>
                    <a:pt x="0" y="0"/>
                  </a:moveTo>
                  <a:lnTo>
                    <a:pt x="9724805" y="0"/>
                  </a:lnTo>
                  <a:lnTo>
                    <a:pt x="9724805" y="5613903"/>
                  </a:lnTo>
                  <a:lnTo>
                    <a:pt x="0" y="5613903"/>
                  </a:lnTo>
                  <a:lnTo>
                    <a:pt x="0" y="0"/>
                  </a:lnTo>
                  <a:close/>
                </a:path>
              </a:pathLst>
            </a:custGeom>
            <a:ln w="9525">
              <a:solidFill>
                <a:srgbClr val="FFFFFF"/>
              </a:solidFill>
            </a:ln>
          </p:spPr>
          <p:txBody>
            <a:bodyPr wrap="square" lIns="0" tIns="0" rIns="0" bIns="0" rtlCol="0"/>
            <a:lstStyle/>
            <a:p>
              <a:endParaRPr/>
            </a:p>
          </p:txBody>
        </p:sp>
      </p:grpSp>
      <p:sp>
        <p:nvSpPr>
          <p:cNvPr id="10" name="object 10"/>
          <p:cNvSpPr txBox="1">
            <a:spLocks noGrp="1"/>
          </p:cNvSpPr>
          <p:nvPr>
            <p:ph type="title"/>
          </p:nvPr>
        </p:nvSpPr>
        <p:spPr>
          <a:xfrm>
            <a:off x="1687880" y="605363"/>
            <a:ext cx="8675320" cy="689932"/>
          </a:xfrm>
          <a:prstGeom prst="rect">
            <a:avLst/>
          </a:prstGeom>
        </p:spPr>
        <p:txBody>
          <a:bodyPr vert="horz" wrap="square" lIns="0" tIns="12700" rIns="0" bIns="0" rtlCol="0">
            <a:spAutoFit/>
          </a:bodyPr>
          <a:lstStyle/>
          <a:p>
            <a:pPr marL="12700">
              <a:lnSpc>
                <a:spcPct val="100000"/>
              </a:lnSpc>
              <a:spcBef>
                <a:spcPts val="100"/>
              </a:spcBef>
            </a:pPr>
            <a:r>
              <a:rPr lang="vi-VN" sz="4400" dirty="0"/>
              <a:t>MCI </a:t>
            </a:r>
            <a:r>
              <a:rPr lang="vi-VN" sz="4400" dirty="0" err="1"/>
              <a:t>VietNam</a:t>
            </a:r>
            <a:r>
              <a:rPr lang="vi-VN" sz="4400" dirty="0"/>
              <a:t> </a:t>
            </a:r>
            <a:r>
              <a:rPr lang="vi-VN" sz="4400" dirty="0" err="1"/>
              <a:t>Entrance</a:t>
            </a:r>
            <a:r>
              <a:rPr lang="vi-VN" sz="4400" dirty="0"/>
              <a:t> </a:t>
            </a:r>
            <a:r>
              <a:rPr lang="vi-VN" sz="4400" dirty="0" err="1"/>
              <a:t>Test</a:t>
            </a:r>
            <a:endParaRPr sz="4400" dirty="0"/>
          </a:p>
        </p:txBody>
      </p:sp>
      <p:sp>
        <p:nvSpPr>
          <p:cNvPr id="11" name="object 11"/>
          <p:cNvSpPr txBox="1"/>
          <p:nvPr/>
        </p:nvSpPr>
        <p:spPr>
          <a:xfrm>
            <a:off x="1687880" y="1579025"/>
            <a:ext cx="5753735" cy="320601"/>
          </a:xfrm>
          <a:prstGeom prst="rect">
            <a:avLst/>
          </a:prstGeom>
        </p:spPr>
        <p:txBody>
          <a:bodyPr vert="horz" wrap="square" lIns="0" tIns="12700" rIns="0" bIns="0" rtlCol="0">
            <a:spAutoFit/>
          </a:bodyPr>
          <a:lstStyle/>
          <a:p>
            <a:pPr marL="12700">
              <a:lnSpc>
                <a:spcPct val="100000"/>
              </a:lnSpc>
              <a:spcBef>
                <a:spcPts val="100"/>
              </a:spcBef>
            </a:pPr>
            <a:r>
              <a:rPr lang="vi-VN" sz="2000" dirty="0" err="1">
                <a:solidFill>
                  <a:srgbClr val="061F32"/>
                </a:solidFill>
                <a:latin typeface="Arial"/>
                <a:cs typeface="Arial"/>
              </a:rPr>
              <a:t>Customer</a:t>
            </a:r>
            <a:r>
              <a:rPr lang="vi-VN" sz="2000" dirty="0">
                <a:solidFill>
                  <a:srgbClr val="061F32"/>
                </a:solidFill>
                <a:latin typeface="Arial"/>
                <a:cs typeface="Arial"/>
              </a:rPr>
              <a:t> </a:t>
            </a:r>
            <a:r>
              <a:rPr lang="vi-VN" sz="2000" dirty="0" err="1">
                <a:solidFill>
                  <a:srgbClr val="061F32"/>
                </a:solidFill>
                <a:latin typeface="Arial"/>
                <a:cs typeface="Arial"/>
              </a:rPr>
              <a:t>Churn</a:t>
            </a:r>
            <a:r>
              <a:rPr lang="vi-VN" sz="2000" dirty="0">
                <a:solidFill>
                  <a:srgbClr val="061F32"/>
                </a:solidFill>
                <a:latin typeface="Arial"/>
                <a:cs typeface="Arial"/>
              </a:rPr>
              <a:t> </a:t>
            </a:r>
            <a:r>
              <a:rPr lang="vi-VN" sz="2000" dirty="0" err="1">
                <a:solidFill>
                  <a:srgbClr val="061F32"/>
                </a:solidFill>
                <a:latin typeface="Arial"/>
                <a:cs typeface="Arial"/>
              </a:rPr>
              <a:t>Prediction</a:t>
            </a:r>
            <a:r>
              <a:rPr lang="vi-VN" sz="2000" dirty="0">
                <a:solidFill>
                  <a:srgbClr val="061F32"/>
                </a:solidFill>
                <a:latin typeface="Arial"/>
                <a:cs typeface="Arial"/>
              </a:rPr>
              <a:t> </a:t>
            </a:r>
            <a:r>
              <a:rPr lang="vi-VN" sz="2000" dirty="0" err="1">
                <a:solidFill>
                  <a:srgbClr val="061F32"/>
                </a:solidFill>
                <a:latin typeface="Arial"/>
                <a:cs typeface="Arial"/>
              </a:rPr>
              <a:t>Analysis</a:t>
            </a:r>
            <a:endParaRPr sz="2000" dirty="0">
              <a:latin typeface="Arial"/>
              <a:cs typeface="Arial"/>
            </a:endParaRPr>
          </a:p>
        </p:txBody>
      </p:sp>
      <p:pic>
        <p:nvPicPr>
          <p:cNvPr id="12" name="object 12"/>
          <p:cNvPicPr/>
          <p:nvPr/>
        </p:nvPicPr>
        <p:blipFill>
          <a:blip r:embed="rId3" cstate="print"/>
          <a:stretch>
            <a:fillRect/>
          </a:stretch>
        </p:blipFill>
        <p:spPr>
          <a:xfrm>
            <a:off x="1715452" y="4947284"/>
            <a:ext cx="2081225" cy="395998"/>
          </a:xfrm>
          <a:prstGeom prst="rect">
            <a:avLst/>
          </a:prstGeom>
        </p:spPr>
      </p:pic>
      <p:sp>
        <p:nvSpPr>
          <p:cNvPr id="13" name="object 11">
            <a:extLst>
              <a:ext uri="{FF2B5EF4-FFF2-40B4-BE49-F238E27FC236}">
                <a16:creationId xmlns:a16="http://schemas.microsoft.com/office/drawing/2014/main" id="{624C479B-8AA4-205C-C992-A2880F47C29A}"/>
              </a:ext>
            </a:extLst>
          </p:cNvPr>
          <p:cNvSpPr txBox="1"/>
          <p:nvPr/>
        </p:nvSpPr>
        <p:spPr>
          <a:xfrm>
            <a:off x="6344425" y="5012191"/>
            <a:ext cx="5753735" cy="320601"/>
          </a:xfrm>
          <a:prstGeom prst="rect">
            <a:avLst/>
          </a:prstGeom>
        </p:spPr>
        <p:txBody>
          <a:bodyPr vert="horz" wrap="square" lIns="0" tIns="12700" rIns="0" bIns="0" rtlCol="0">
            <a:spAutoFit/>
          </a:bodyPr>
          <a:lstStyle/>
          <a:p>
            <a:pPr marL="12700">
              <a:lnSpc>
                <a:spcPct val="100000"/>
              </a:lnSpc>
              <a:spcBef>
                <a:spcPts val="100"/>
              </a:spcBef>
            </a:pPr>
            <a:r>
              <a:rPr lang="vi-VN" sz="2000" dirty="0">
                <a:solidFill>
                  <a:srgbClr val="061F32"/>
                </a:solidFill>
                <a:latin typeface="Arial"/>
                <a:cs typeface="Arial"/>
              </a:rPr>
              <a:t>Bùi Ngọc Dũng – 06/06/2024</a:t>
            </a:r>
            <a:endParaRPr sz="2000" dirty="0">
              <a:latin typeface="Arial"/>
              <a:cs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46530" y="364063"/>
            <a:ext cx="10973435" cy="399468"/>
          </a:xfrm>
          <a:prstGeom prst="rect">
            <a:avLst/>
          </a:prstGeom>
        </p:spPr>
        <p:txBody>
          <a:bodyPr vert="horz" wrap="square" lIns="0" tIns="52705" rIns="0" bIns="0" rtlCol="0">
            <a:spAutoFit/>
          </a:bodyPr>
          <a:lstStyle/>
          <a:p>
            <a:pPr marL="12700" marR="5080">
              <a:lnSpc>
                <a:spcPts val="2730"/>
              </a:lnSpc>
              <a:spcBef>
                <a:spcPts val="415"/>
              </a:spcBef>
            </a:pPr>
            <a:r>
              <a:rPr lang="vi-VN" spc="-10" dirty="0"/>
              <a:t>6.Hyperparameter </a:t>
            </a:r>
            <a:r>
              <a:rPr lang="vi-VN" spc="-10" dirty="0" err="1"/>
              <a:t>Tuning</a:t>
            </a:r>
            <a:r>
              <a:rPr lang="vi-VN" spc="-10" dirty="0"/>
              <a:t> </a:t>
            </a:r>
            <a:r>
              <a:rPr lang="vi-VN" spc="-10" dirty="0" err="1"/>
              <a:t>and</a:t>
            </a:r>
            <a:r>
              <a:rPr lang="vi-VN" spc="-10" dirty="0"/>
              <a:t> </a:t>
            </a:r>
            <a:r>
              <a:rPr lang="vi-VN" spc="-10" dirty="0" err="1"/>
              <a:t>Final</a:t>
            </a:r>
            <a:r>
              <a:rPr lang="vi-VN" spc="-10" dirty="0"/>
              <a:t> </a:t>
            </a:r>
            <a:r>
              <a:rPr lang="vi-VN" spc="-10" dirty="0" err="1"/>
              <a:t>Model</a:t>
            </a:r>
            <a:r>
              <a:rPr lang="vi-VN" spc="-10" dirty="0"/>
              <a:t> </a:t>
            </a:r>
            <a:r>
              <a:rPr lang="vi-VN" spc="-10" dirty="0" err="1"/>
              <a:t>Evaluation</a:t>
            </a:r>
            <a:endParaRPr spc="-10" dirty="0"/>
          </a:p>
        </p:txBody>
      </p:sp>
      <p:sp>
        <p:nvSpPr>
          <p:cNvPr id="32" name="object 32"/>
          <p:cNvSpPr txBox="1">
            <a:spLocks noGrp="1"/>
          </p:cNvSpPr>
          <p:nvPr>
            <p:ph type="ftr" sz="quarter" idx="5"/>
          </p:nvPr>
        </p:nvSpPr>
        <p:spPr>
          <a:prstGeom prst="rect">
            <a:avLst/>
          </a:prstGeom>
        </p:spPr>
        <p:txBody>
          <a:bodyPr vert="horz" wrap="square" lIns="0" tIns="1905" rIns="0" bIns="0" rtlCol="0">
            <a:spAutoFit/>
          </a:bodyPr>
          <a:lstStyle/>
          <a:p>
            <a:pPr marL="12700">
              <a:lnSpc>
                <a:spcPct val="100000"/>
              </a:lnSpc>
              <a:spcBef>
                <a:spcPts val="15"/>
              </a:spcBef>
            </a:pPr>
            <a:r>
              <a:rPr dirty="0"/>
              <a:t>Copyright</a:t>
            </a:r>
            <a:r>
              <a:rPr spc="-30" dirty="0"/>
              <a:t> </a:t>
            </a:r>
            <a:r>
              <a:rPr dirty="0"/>
              <a:t>of</a:t>
            </a:r>
            <a:r>
              <a:rPr spc="-25" dirty="0"/>
              <a:t> </a:t>
            </a:r>
            <a:r>
              <a:rPr spc="-10" dirty="0"/>
              <a:t>Slideworks.io</a:t>
            </a:r>
          </a:p>
        </p:txBody>
      </p:sp>
      <p:sp>
        <p:nvSpPr>
          <p:cNvPr id="33" name="object 33"/>
          <p:cNvSpPr txBox="1">
            <a:spLocks noGrp="1"/>
          </p:cNvSpPr>
          <p:nvPr>
            <p:ph type="sldNum" sz="quarter" idx="7"/>
          </p:nvPr>
        </p:nvSpPr>
        <p:spPr>
          <a:prstGeom prst="rect">
            <a:avLst/>
          </a:prstGeom>
        </p:spPr>
        <p:txBody>
          <a:bodyPr vert="horz" wrap="square" lIns="0" tIns="1905" rIns="0" bIns="0" rtlCol="0">
            <a:spAutoFit/>
          </a:bodyPr>
          <a:lstStyle/>
          <a:p>
            <a:pPr marL="101600">
              <a:lnSpc>
                <a:spcPct val="100000"/>
              </a:lnSpc>
              <a:spcBef>
                <a:spcPts val="15"/>
              </a:spcBef>
            </a:pPr>
            <a:fld id="{81D60167-4931-47E6-BA6A-407CBD079E47}" type="slidenum">
              <a:rPr spc="-50" dirty="0"/>
              <a:t>10</a:t>
            </a:fld>
            <a:endParaRPr spc="-50" dirty="0"/>
          </a:p>
        </p:txBody>
      </p:sp>
      <p:sp>
        <p:nvSpPr>
          <p:cNvPr id="12" name="TextBox 11">
            <a:extLst>
              <a:ext uri="{FF2B5EF4-FFF2-40B4-BE49-F238E27FC236}">
                <a16:creationId xmlns:a16="http://schemas.microsoft.com/office/drawing/2014/main" id="{895F035B-315A-4EAE-74F1-DBF7382CDF34}"/>
              </a:ext>
            </a:extLst>
          </p:cNvPr>
          <p:cNvSpPr txBox="1"/>
          <p:nvPr/>
        </p:nvSpPr>
        <p:spPr>
          <a:xfrm>
            <a:off x="546530" y="1219200"/>
            <a:ext cx="11113682" cy="6340197"/>
          </a:xfrm>
          <a:prstGeom prst="rect">
            <a:avLst/>
          </a:prstGeom>
          <a:noFill/>
        </p:spPr>
        <p:txBody>
          <a:bodyPr wrap="square" rtlCol="0">
            <a:spAutoFit/>
          </a:bodyPr>
          <a:lstStyle/>
          <a:p>
            <a:pPr algn="just"/>
            <a:r>
              <a:rPr lang="en-US" sz="1400" b="1" dirty="0"/>
              <a:t>1. Hyperparameter Tuning</a:t>
            </a:r>
          </a:p>
          <a:p>
            <a:pPr algn="just"/>
            <a:r>
              <a:rPr lang="en-US" sz="1400" b="1" dirty="0"/>
              <a:t>Objective</a:t>
            </a:r>
            <a:r>
              <a:rPr lang="en-US" sz="1400" dirty="0"/>
              <a:t>:</a:t>
            </a:r>
          </a:p>
          <a:p>
            <a:pPr algn="just">
              <a:buFont typeface="Arial" panose="020B0604020202020204" pitchFamily="34" charset="0"/>
              <a:buChar char="•"/>
            </a:pPr>
            <a:r>
              <a:rPr lang="en-US" sz="1400" dirty="0"/>
              <a:t>Optimize the Random Forest model's parameters to improve its predictive power and overall performance.</a:t>
            </a:r>
          </a:p>
          <a:p>
            <a:pPr algn="just"/>
            <a:r>
              <a:rPr lang="en-US" sz="1400" b="1" dirty="0"/>
              <a:t>Parameters Tuned</a:t>
            </a:r>
            <a:r>
              <a:rPr lang="en-US" sz="1400" dirty="0"/>
              <a:t>:</a:t>
            </a:r>
          </a:p>
          <a:p>
            <a:pPr algn="just">
              <a:buFont typeface="Arial" panose="020B0604020202020204" pitchFamily="34" charset="0"/>
              <a:buChar char="•"/>
            </a:pPr>
            <a:r>
              <a:rPr lang="en-US" sz="1400" b="1" dirty="0" err="1"/>
              <a:t>n_estimators</a:t>
            </a:r>
            <a:r>
              <a:rPr lang="en-US" sz="1400" dirty="0"/>
              <a:t>: The number of trees in the forest.</a:t>
            </a:r>
          </a:p>
          <a:p>
            <a:pPr algn="just">
              <a:buFont typeface="Arial" panose="020B0604020202020204" pitchFamily="34" charset="0"/>
              <a:buChar char="•"/>
            </a:pPr>
            <a:r>
              <a:rPr lang="en-US" sz="1400" b="1" dirty="0" err="1"/>
              <a:t>max_features</a:t>
            </a:r>
            <a:r>
              <a:rPr lang="en-US" sz="1400" dirty="0"/>
              <a:t>: The number of features to consider when looking for the best split.</a:t>
            </a:r>
          </a:p>
          <a:p>
            <a:pPr algn="just">
              <a:buFont typeface="Arial" panose="020B0604020202020204" pitchFamily="34" charset="0"/>
              <a:buChar char="•"/>
            </a:pPr>
            <a:r>
              <a:rPr lang="en-US" sz="1400" b="1" dirty="0" err="1"/>
              <a:t>max_depth</a:t>
            </a:r>
            <a:r>
              <a:rPr lang="en-US" sz="1400" dirty="0"/>
              <a:t>: The maximum depth of the tree.</a:t>
            </a:r>
          </a:p>
          <a:p>
            <a:pPr algn="just">
              <a:buFont typeface="Arial" panose="020B0604020202020204" pitchFamily="34" charset="0"/>
              <a:buChar char="•"/>
            </a:pPr>
            <a:r>
              <a:rPr lang="en-US" sz="1400" b="1" dirty="0" err="1"/>
              <a:t>min_samples_split</a:t>
            </a:r>
            <a:r>
              <a:rPr lang="en-US" sz="1400" dirty="0"/>
              <a:t>: The minimum number of samples required to split an internal node.</a:t>
            </a:r>
          </a:p>
          <a:p>
            <a:pPr algn="just">
              <a:buFont typeface="Arial" panose="020B0604020202020204" pitchFamily="34" charset="0"/>
              <a:buChar char="•"/>
            </a:pPr>
            <a:r>
              <a:rPr lang="en-US" sz="1400" b="1" dirty="0" err="1"/>
              <a:t>min_samples_leaf</a:t>
            </a:r>
            <a:r>
              <a:rPr lang="en-US" sz="1400" dirty="0"/>
              <a:t>: The minimum number of samples required to be at a leaf node.</a:t>
            </a:r>
          </a:p>
          <a:p>
            <a:pPr algn="just">
              <a:buFont typeface="Arial" panose="020B0604020202020204" pitchFamily="34" charset="0"/>
              <a:buChar char="•"/>
            </a:pPr>
            <a:r>
              <a:rPr lang="en-US" sz="1400" b="1" dirty="0"/>
              <a:t>bootstrap</a:t>
            </a:r>
            <a:r>
              <a:rPr lang="en-US" sz="1400" dirty="0"/>
              <a:t>: Whether bootstrap samples are used when building trees.</a:t>
            </a:r>
          </a:p>
          <a:p>
            <a:pPr algn="just"/>
            <a:r>
              <a:rPr lang="en-US" sz="1400" b="1" dirty="0"/>
              <a:t>Grid Search Process</a:t>
            </a:r>
            <a:r>
              <a:rPr lang="en-US" sz="1400" dirty="0"/>
              <a:t>:</a:t>
            </a:r>
          </a:p>
          <a:p>
            <a:pPr algn="just">
              <a:buFont typeface="Arial" panose="020B0604020202020204" pitchFamily="34" charset="0"/>
              <a:buChar char="•"/>
            </a:pPr>
            <a:r>
              <a:rPr lang="en-US" sz="1400" dirty="0"/>
              <a:t>We used Grid Search Cross-Validation to explore different combinations of hyperparameters and identify the best set.</a:t>
            </a:r>
          </a:p>
          <a:p>
            <a:pPr algn="just">
              <a:buFont typeface="Arial" panose="020B0604020202020204" pitchFamily="34" charset="0"/>
              <a:buChar char="•"/>
            </a:pPr>
            <a:r>
              <a:rPr lang="en-US" sz="1400" dirty="0"/>
              <a:t>The model was evaluated using cross-validation to ensure that the results were robust and not due to overfitting.</a:t>
            </a:r>
          </a:p>
          <a:p>
            <a:pPr algn="just">
              <a:buFont typeface="Arial" panose="020B0604020202020204" pitchFamily="34" charset="0"/>
              <a:buChar char="•"/>
            </a:pPr>
            <a:endParaRPr lang="en-US" sz="1400" dirty="0"/>
          </a:p>
          <a:p>
            <a:r>
              <a:rPr lang="en-US" sz="1400" b="1" dirty="0"/>
              <a:t>2. Final Model Evaluation</a:t>
            </a:r>
          </a:p>
          <a:p>
            <a:r>
              <a:rPr lang="en-US" sz="1400" dirty="0"/>
              <a:t>After tuning the hyperparameters, we evaluated the final Random Forest model on the test dataset. The following metrics were used to assess the model's performance:</a:t>
            </a:r>
          </a:p>
          <a:p>
            <a:r>
              <a:rPr lang="en-US" sz="1400" b="1" dirty="0"/>
              <a:t>Performance Metrics</a:t>
            </a:r>
            <a:r>
              <a:rPr lang="en-US" sz="1400" dirty="0"/>
              <a:t>:</a:t>
            </a:r>
          </a:p>
          <a:p>
            <a:pPr>
              <a:buFont typeface="Arial" panose="020B0604020202020204" pitchFamily="34" charset="0"/>
              <a:buChar char="•"/>
            </a:pPr>
            <a:r>
              <a:rPr lang="en-US" sz="1400" b="1" dirty="0"/>
              <a:t>Accuracy</a:t>
            </a:r>
            <a:r>
              <a:rPr lang="en-US" sz="1400" dirty="0"/>
              <a:t>: The proportion of true results (both true positives and true negatives) among the total number of cases examined.</a:t>
            </a:r>
          </a:p>
          <a:p>
            <a:pPr>
              <a:buFont typeface="Arial" panose="020B0604020202020204" pitchFamily="34" charset="0"/>
              <a:buChar char="•"/>
            </a:pPr>
            <a:r>
              <a:rPr lang="en-US" sz="1400" b="1" dirty="0"/>
              <a:t>Precision</a:t>
            </a:r>
            <a:r>
              <a:rPr lang="en-US" sz="1400" dirty="0"/>
              <a:t>: The proportion of positive identifications that were actually correct.</a:t>
            </a:r>
          </a:p>
          <a:p>
            <a:pPr>
              <a:buFont typeface="Arial" panose="020B0604020202020204" pitchFamily="34" charset="0"/>
              <a:buChar char="•"/>
            </a:pPr>
            <a:r>
              <a:rPr lang="en-US" sz="1400" b="1" dirty="0"/>
              <a:t>Recall</a:t>
            </a:r>
            <a:r>
              <a:rPr lang="en-US" sz="1400" dirty="0"/>
              <a:t>: The proportion of actual positives that were correctly identified.</a:t>
            </a:r>
          </a:p>
          <a:p>
            <a:pPr>
              <a:buFont typeface="Arial" panose="020B0604020202020204" pitchFamily="34" charset="0"/>
              <a:buChar char="•"/>
            </a:pPr>
            <a:r>
              <a:rPr lang="en-US" sz="1400" b="1" dirty="0"/>
              <a:t>F1 Score</a:t>
            </a:r>
            <a:r>
              <a:rPr lang="en-US" sz="1400" dirty="0"/>
              <a:t>: The harmonic mean of precision and recall, providing a single metric that balances both.</a:t>
            </a:r>
          </a:p>
          <a:p>
            <a:pPr>
              <a:buFont typeface="Arial" panose="020B0604020202020204" pitchFamily="34" charset="0"/>
              <a:buChar char="•"/>
            </a:pPr>
            <a:r>
              <a:rPr lang="en-US" sz="1400" b="1" dirty="0"/>
              <a:t>AUC-ROC</a:t>
            </a:r>
            <a:r>
              <a:rPr lang="en-US" sz="1400" dirty="0"/>
              <a:t>: The Area Under the Receiver Operating Characteristic curve, which measures the ability of the model to distinguish between classes.</a:t>
            </a:r>
          </a:p>
          <a:p>
            <a:pPr algn="just">
              <a:buFont typeface="Arial" panose="020B0604020202020204" pitchFamily="34" charset="0"/>
              <a:buChar char="•"/>
            </a:pPr>
            <a:endParaRPr lang="en-US" sz="1400" dirty="0"/>
          </a:p>
          <a:p>
            <a:endParaRPr lang="en-US" sz="1400" dirty="0"/>
          </a:p>
          <a:p>
            <a:endParaRPr lang="en-US" sz="1400" dirty="0"/>
          </a:p>
          <a:p>
            <a:endParaRPr lang="en-US" sz="1400" dirty="0"/>
          </a:p>
          <a:p>
            <a:pPr marL="285750" indent="-285750">
              <a:buFontTx/>
              <a:buChar char="-"/>
            </a:pPr>
            <a:endParaRPr lang="en-US" sz="1400" dirty="0"/>
          </a:p>
        </p:txBody>
      </p:sp>
    </p:spTree>
    <p:extLst>
      <p:ext uri="{BB962C8B-B14F-4D97-AF65-F5344CB8AC3E}">
        <p14:creationId xmlns:p14="http://schemas.microsoft.com/office/powerpoint/2010/main" val="34485715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46530" y="364063"/>
            <a:ext cx="10973435" cy="399468"/>
          </a:xfrm>
          <a:prstGeom prst="rect">
            <a:avLst/>
          </a:prstGeom>
        </p:spPr>
        <p:txBody>
          <a:bodyPr vert="horz" wrap="square" lIns="0" tIns="52705" rIns="0" bIns="0" rtlCol="0">
            <a:spAutoFit/>
          </a:bodyPr>
          <a:lstStyle/>
          <a:p>
            <a:pPr marL="12700" marR="5080">
              <a:lnSpc>
                <a:spcPts val="2730"/>
              </a:lnSpc>
              <a:spcBef>
                <a:spcPts val="415"/>
              </a:spcBef>
            </a:pPr>
            <a:r>
              <a:rPr lang="vi-VN" spc="-10" dirty="0"/>
              <a:t>6.Hyperparameter </a:t>
            </a:r>
            <a:r>
              <a:rPr lang="vi-VN" spc="-10" dirty="0" err="1"/>
              <a:t>Tuning</a:t>
            </a:r>
            <a:r>
              <a:rPr lang="vi-VN" spc="-10" dirty="0"/>
              <a:t> </a:t>
            </a:r>
            <a:r>
              <a:rPr lang="vi-VN" spc="-10" dirty="0" err="1"/>
              <a:t>and</a:t>
            </a:r>
            <a:r>
              <a:rPr lang="vi-VN" spc="-10" dirty="0"/>
              <a:t> </a:t>
            </a:r>
            <a:r>
              <a:rPr lang="vi-VN" spc="-10" dirty="0" err="1"/>
              <a:t>Final</a:t>
            </a:r>
            <a:r>
              <a:rPr lang="vi-VN" spc="-10" dirty="0"/>
              <a:t> </a:t>
            </a:r>
            <a:r>
              <a:rPr lang="vi-VN" spc="-10" dirty="0" err="1"/>
              <a:t>Model</a:t>
            </a:r>
            <a:r>
              <a:rPr lang="vi-VN" spc="-10" dirty="0"/>
              <a:t> </a:t>
            </a:r>
            <a:r>
              <a:rPr lang="vi-VN" spc="-10" dirty="0" err="1"/>
              <a:t>Evaluation</a:t>
            </a:r>
            <a:endParaRPr spc="-10" dirty="0"/>
          </a:p>
        </p:txBody>
      </p:sp>
      <p:sp>
        <p:nvSpPr>
          <p:cNvPr id="32" name="object 32"/>
          <p:cNvSpPr txBox="1">
            <a:spLocks noGrp="1"/>
          </p:cNvSpPr>
          <p:nvPr>
            <p:ph type="ftr" sz="quarter" idx="5"/>
          </p:nvPr>
        </p:nvSpPr>
        <p:spPr>
          <a:prstGeom prst="rect">
            <a:avLst/>
          </a:prstGeom>
        </p:spPr>
        <p:txBody>
          <a:bodyPr vert="horz" wrap="square" lIns="0" tIns="1905" rIns="0" bIns="0" rtlCol="0">
            <a:spAutoFit/>
          </a:bodyPr>
          <a:lstStyle/>
          <a:p>
            <a:pPr marL="12700">
              <a:lnSpc>
                <a:spcPct val="100000"/>
              </a:lnSpc>
              <a:spcBef>
                <a:spcPts val="15"/>
              </a:spcBef>
            </a:pPr>
            <a:r>
              <a:rPr dirty="0"/>
              <a:t>Copyright</a:t>
            </a:r>
            <a:r>
              <a:rPr spc="-30" dirty="0"/>
              <a:t> </a:t>
            </a:r>
            <a:r>
              <a:rPr dirty="0"/>
              <a:t>of</a:t>
            </a:r>
            <a:r>
              <a:rPr spc="-25" dirty="0"/>
              <a:t> </a:t>
            </a:r>
            <a:r>
              <a:rPr spc="-10" dirty="0"/>
              <a:t>Slideworks.io</a:t>
            </a:r>
          </a:p>
        </p:txBody>
      </p:sp>
      <p:sp>
        <p:nvSpPr>
          <p:cNvPr id="33" name="object 33"/>
          <p:cNvSpPr txBox="1">
            <a:spLocks noGrp="1"/>
          </p:cNvSpPr>
          <p:nvPr>
            <p:ph type="sldNum" sz="quarter" idx="7"/>
          </p:nvPr>
        </p:nvSpPr>
        <p:spPr>
          <a:prstGeom prst="rect">
            <a:avLst/>
          </a:prstGeom>
        </p:spPr>
        <p:txBody>
          <a:bodyPr vert="horz" wrap="square" lIns="0" tIns="1905" rIns="0" bIns="0" rtlCol="0">
            <a:spAutoFit/>
          </a:bodyPr>
          <a:lstStyle/>
          <a:p>
            <a:pPr marL="101600">
              <a:lnSpc>
                <a:spcPct val="100000"/>
              </a:lnSpc>
              <a:spcBef>
                <a:spcPts val="15"/>
              </a:spcBef>
            </a:pPr>
            <a:fld id="{81D60167-4931-47E6-BA6A-407CBD079E47}" type="slidenum">
              <a:rPr spc="-50" dirty="0"/>
              <a:t>11</a:t>
            </a:fld>
            <a:endParaRPr spc="-50" dirty="0"/>
          </a:p>
        </p:txBody>
      </p:sp>
      <p:sp>
        <p:nvSpPr>
          <p:cNvPr id="12" name="TextBox 11">
            <a:extLst>
              <a:ext uri="{FF2B5EF4-FFF2-40B4-BE49-F238E27FC236}">
                <a16:creationId xmlns:a16="http://schemas.microsoft.com/office/drawing/2014/main" id="{895F035B-315A-4EAE-74F1-DBF7382CDF34}"/>
              </a:ext>
            </a:extLst>
          </p:cNvPr>
          <p:cNvSpPr txBox="1"/>
          <p:nvPr/>
        </p:nvSpPr>
        <p:spPr>
          <a:xfrm>
            <a:off x="546530" y="1412226"/>
            <a:ext cx="11113682" cy="1169551"/>
          </a:xfrm>
          <a:prstGeom prst="rect">
            <a:avLst/>
          </a:prstGeom>
          <a:noFill/>
        </p:spPr>
        <p:txBody>
          <a:bodyPr wrap="square" rtlCol="0">
            <a:spAutoFit/>
          </a:bodyPr>
          <a:lstStyle/>
          <a:p>
            <a:pPr algn="just"/>
            <a:r>
              <a:rPr lang="en-US" sz="1400" dirty="0"/>
              <a:t>.</a:t>
            </a:r>
            <a:r>
              <a:rPr lang="en-US" sz="1400" b="1" dirty="0"/>
              <a:t> Evaluation Results</a:t>
            </a:r>
            <a:r>
              <a:rPr lang="en-US" sz="1400" dirty="0"/>
              <a:t>: The performance of the tuned Random Forest model on the test dataset is summarized below:</a:t>
            </a:r>
          </a:p>
          <a:p>
            <a:endParaRPr lang="en-US" sz="1400" dirty="0"/>
          </a:p>
          <a:p>
            <a:endParaRPr lang="en-US" sz="1400" dirty="0"/>
          </a:p>
          <a:p>
            <a:endParaRPr lang="en-US" sz="1400" dirty="0"/>
          </a:p>
          <a:p>
            <a:pPr marL="285750" indent="-285750">
              <a:buFontTx/>
              <a:buChar char="-"/>
            </a:pPr>
            <a:endParaRPr lang="en-US" sz="1400" dirty="0"/>
          </a:p>
        </p:txBody>
      </p:sp>
      <p:sp>
        <p:nvSpPr>
          <p:cNvPr id="5" name="TextBox 4">
            <a:extLst>
              <a:ext uri="{FF2B5EF4-FFF2-40B4-BE49-F238E27FC236}">
                <a16:creationId xmlns:a16="http://schemas.microsoft.com/office/drawing/2014/main" id="{F2DD8185-0B68-635F-B403-B74426773EB5}"/>
              </a:ext>
            </a:extLst>
          </p:cNvPr>
          <p:cNvSpPr txBox="1"/>
          <p:nvPr/>
        </p:nvSpPr>
        <p:spPr>
          <a:xfrm>
            <a:off x="685800" y="4157972"/>
            <a:ext cx="11092900" cy="2031325"/>
          </a:xfrm>
          <a:prstGeom prst="rect">
            <a:avLst/>
          </a:prstGeom>
          <a:noFill/>
        </p:spPr>
        <p:txBody>
          <a:bodyPr wrap="square" rtlCol="0">
            <a:spAutoFit/>
          </a:bodyPr>
          <a:lstStyle/>
          <a:p>
            <a:pPr algn="just"/>
            <a:r>
              <a:rPr lang="en-US" sz="1400" b="1" dirty="0"/>
              <a:t>Key Insights:</a:t>
            </a:r>
          </a:p>
          <a:p>
            <a:pPr algn="just">
              <a:buFont typeface="Arial" panose="020B0604020202020204" pitchFamily="34" charset="0"/>
              <a:buChar char="•"/>
            </a:pPr>
            <a:r>
              <a:rPr lang="en-US" sz="1400" dirty="0"/>
              <a:t>The tuned Random Forest model achieved a high accuracy of 95.8%, indicating that it correctly predicted the majority of instances.</a:t>
            </a:r>
          </a:p>
          <a:p>
            <a:pPr algn="just">
              <a:buFont typeface="Arial" panose="020B0604020202020204" pitchFamily="34" charset="0"/>
              <a:buChar char="•"/>
            </a:pPr>
            <a:r>
              <a:rPr lang="en-US" sz="1400" dirty="0"/>
              <a:t>The precision of 0.959 and recall of 0.736 show that the model is effective in identifying churn instances while maintaining a low false positive rate.</a:t>
            </a:r>
          </a:p>
          <a:p>
            <a:pPr algn="just">
              <a:buFont typeface="Arial" panose="020B0604020202020204" pitchFamily="34" charset="0"/>
              <a:buChar char="•"/>
            </a:pPr>
            <a:r>
              <a:rPr lang="en-US" sz="1400" dirty="0"/>
              <a:t>The F1 Score of 0.833 and AUC-ROC of 0.917 demonstrate a strong balance between precision and recall, and a robust ability to distinguish between churn and non-churn classes.</a:t>
            </a:r>
          </a:p>
          <a:p>
            <a:pPr algn="just"/>
            <a:r>
              <a:rPr lang="en-US" sz="1400" dirty="0"/>
              <a:t>By optimizing the hyperparameters and thoroughly evaluating the final model, we have developed a robust and accurate churn prediction model that can significantly aid in customer retention strategies.</a:t>
            </a:r>
          </a:p>
          <a:p>
            <a:endParaRPr lang="vi-VN" sz="1400" dirty="0"/>
          </a:p>
        </p:txBody>
      </p:sp>
      <p:pic>
        <p:nvPicPr>
          <p:cNvPr id="7" name="Picture 6">
            <a:extLst>
              <a:ext uri="{FF2B5EF4-FFF2-40B4-BE49-F238E27FC236}">
                <a16:creationId xmlns:a16="http://schemas.microsoft.com/office/drawing/2014/main" id="{B5FBEEA6-CCDA-52DE-6357-E9825031E3C8}"/>
              </a:ext>
            </a:extLst>
          </p:cNvPr>
          <p:cNvPicPr>
            <a:picLocks noChangeAspect="1"/>
          </p:cNvPicPr>
          <p:nvPr/>
        </p:nvPicPr>
        <p:blipFill>
          <a:blip r:embed="rId2"/>
          <a:stretch>
            <a:fillRect/>
          </a:stretch>
        </p:blipFill>
        <p:spPr>
          <a:xfrm>
            <a:off x="2149735" y="1826204"/>
            <a:ext cx="7588371" cy="2209800"/>
          </a:xfrm>
          <a:prstGeom prst="rect">
            <a:avLst/>
          </a:prstGeom>
        </p:spPr>
      </p:pic>
    </p:spTree>
    <p:extLst>
      <p:ext uri="{BB962C8B-B14F-4D97-AF65-F5344CB8AC3E}">
        <p14:creationId xmlns:p14="http://schemas.microsoft.com/office/powerpoint/2010/main" val="11954737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46530" y="364063"/>
            <a:ext cx="10973435" cy="399468"/>
          </a:xfrm>
          <a:prstGeom prst="rect">
            <a:avLst/>
          </a:prstGeom>
        </p:spPr>
        <p:txBody>
          <a:bodyPr vert="horz" wrap="square" lIns="0" tIns="52705" rIns="0" bIns="0" rtlCol="0">
            <a:spAutoFit/>
          </a:bodyPr>
          <a:lstStyle/>
          <a:p>
            <a:pPr marL="12700" marR="5080">
              <a:lnSpc>
                <a:spcPts val="2730"/>
              </a:lnSpc>
              <a:spcBef>
                <a:spcPts val="415"/>
              </a:spcBef>
            </a:pPr>
            <a:r>
              <a:rPr lang="vi-VN" spc="-10" dirty="0"/>
              <a:t>7.Conclusion </a:t>
            </a:r>
            <a:r>
              <a:rPr lang="vi-VN" spc="-10" dirty="0" err="1"/>
              <a:t>and</a:t>
            </a:r>
            <a:r>
              <a:rPr lang="vi-VN" spc="-10" dirty="0"/>
              <a:t> </a:t>
            </a:r>
            <a:r>
              <a:rPr lang="vi-VN" spc="-10" dirty="0" err="1"/>
              <a:t>Future</a:t>
            </a:r>
            <a:r>
              <a:rPr lang="vi-VN" spc="-10" dirty="0"/>
              <a:t> </a:t>
            </a:r>
            <a:r>
              <a:rPr lang="vi-VN" spc="-10" dirty="0" err="1"/>
              <a:t>work</a:t>
            </a:r>
            <a:endParaRPr spc="-10" dirty="0"/>
          </a:p>
        </p:txBody>
      </p:sp>
      <p:sp>
        <p:nvSpPr>
          <p:cNvPr id="32" name="object 32"/>
          <p:cNvSpPr txBox="1">
            <a:spLocks noGrp="1"/>
          </p:cNvSpPr>
          <p:nvPr>
            <p:ph type="ftr" sz="quarter" idx="5"/>
          </p:nvPr>
        </p:nvSpPr>
        <p:spPr>
          <a:prstGeom prst="rect">
            <a:avLst/>
          </a:prstGeom>
        </p:spPr>
        <p:txBody>
          <a:bodyPr vert="horz" wrap="square" lIns="0" tIns="1905" rIns="0" bIns="0" rtlCol="0">
            <a:spAutoFit/>
          </a:bodyPr>
          <a:lstStyle/>
          <a:p>
            <a:pPr marL="12700">
              <a:lnSpc>
                <a:spcPct val="100000"/>
              </a:lnSpc>
              <a:spcBef>
                <a:spcPts val="15"/>
              </a:spcBef>
            </a:pPr>
            <a:r>
              <a:rPr dirty="0"/>
              <a:t>Copyright</a:t>
            </a:r>
            <a:r>
              <a:rPr spc="-30" dirty="0"/>
              <a:t> </a:t>
            </a:r>
            <a:r>
              <a:rPr dirty="0"/>
              <a:t>of</a:t>
            </a:r>
            <a:r>
              <a:rPr spc="-25" dirty="0"/>
              <a:t> </a:t>
            </a:r>
            <a:r>
              <a:rPr spc="-10" dirty="0"/>
              <a:t>Slideworks.io</a:t>
            </a:r>
          </a:p>
        </p:txBody>
      </p:sp>
      <p:sp>
        <p:nvSpPr>
          <p:cNvPr id="33" name="object 33"/>
          <p:cNvSpPr txBox="1">
            <a:spLocks noGrp="1"/>
          </p:cNvSpPr>
          <p:nvPr>
            <p:ph type="sldNum" sz="quarter" idx="7"/>
          </p:nvPr>
        </p:nvSpPr>
        <p:spPr>
          <a:prstGeom prst="rect">
            <a:avLst/>
          </a:prstGeom>
        </p:spPr>
        <p:txBody>
          <a:bodyPr vert="horz" wrap="square" lIns="0" tIns="1905" rIns="0" bIns="0" rtlCol="0">
            <a:spAutoFit/>
          </a:bodyPr>
          <a:lstStyle/>
          <a:p>
            <a:pPr marL="101600">
              <a:lnSpc>
                <a:spcPct val="100000"/>
              </a:lnSpc>
              <a:spcBef>
                <a:spcPts val="15"/>
              </a:spcBef>
            </a:pPr>
            <a:fld id="{81D60167-4931-47E6-BA6A-407CBD079E47}" type="slidenum">
              <a:rPr spc="-50" dirty="0"/>
              <a:t>12</a:t>
            </a:fld>
            <a:endParaRPr spc="-50" dirty="0"/>
          </a:p>
        </p:txBody>
      </p:sp>
      <p:sp>
        <p:nvSpPr>
          <p:cNvPr id="5" name="TextBox 4">
            <a:extLst>
              <a:ext uri="{FF2B5EF4-FFF2-40B4-BE49-F238E27FC236}">
                <a16:creationId xmlns:a16="http://schemas.microsoft.com/office/drawing/2014/main" id="{F2DD8185-0B68-635F-B403-B74426773EB5}"/>
              </a:ext>
            </a:extLst>
          </p:cNvPr>
          <p:cNvSpPr txBox="1"/>
          <p:nvPr/>
        </p:nvSpPr>
        <p:spPr>
          <a:xfrm>
            <a:off x="459045" y="1447800"/>
            <a:ext cx="11092900" cy="3508653"/>
          </a:xfrm>
          <a:prstGeom prst="rect">
            <a:avLst/>
          </a:prstGeom>
          <a:noFill/>
        </p:spPr>
        <p:txBody>
          <a:bodyPr wrap="square" rtlCol="0">
            <a:spAutoFit/>
          </a:bodyPr>
          <a:lstStyle/>
          <a:p>
            <a:r>
              <a:rPr lang="vi-VN" sz="1600" b="1" dirty="0" err="1"/>
              <a:t>Conclusion</a:t>
            </a:r>
            <a:endParaRPr lang="vi-VN" sz="1600" b="1" dirty="0"/>
          </a:p>
          <a:p>
            <a:pPr>
              <a:buFont typeface="Arial" panose="020B0604020202020204" pitchFamily="34" charset="0"/>
              <a:buChar char="•"/>
            </a:pPr>
            <a:r>
              <a:rPr lang="vi-VN" sz="1600" b="1" dirty="0" err="1"/>
              <a:t>Data</a:t>
            </a:r>
            <a:r>
              <a:rPr lang="vi-VN" sz="1600" b="1" dirty="0"/>
              <a:t> </a:t>
            </a:r>
            <a:r>
              <a:rPr lang="vi-VN" sz="1600" b="1" dirty="0" err="1"/>
              <a:t>Preprocessing</a:t>
            </a:r>
            <a:r>
              <a:rPr lang="vi-VN" sz="1600" dirty="0"/>
              <a:t>:</a:t>
            </a:r>
          </a:p>
          <a:p>
            <a:pPr marL="742950" lvl="1" indent="-285750">
              <a:buFont typeface="Arial" panose="020B0604020202020204" pitchFamily="34" charset="0"/>
              <a:buChar char="•"/>
            </a:pPr>
            <a:r>
              <a:rPr lang="vi-VN" sz="1600" dirty="0" err="1"/>
              <a:t>Successfully</a:t>
            </a:r>
            <a:r>
              <a:rPr lang="vi-VN" sz="1600" dirty="0"/>
              <a:t> </a:t>
            </a:r>
            <a:r>
              <a:rPr lang="vi-VN" sz="1600" dirty="0" err="1"/>
              <a:t>handled</a:t>
            </a:r>
            <a:r>
              <a:rPr lang="vi-VN" sz="1600" dirty="0"/>
              <a:t> </a:t>
            </a:r>
            <a:r>
              <a:rPr lang="vi-VN" sz="1600" dirty="0" err="1"/>
              <a:t>missing</a:t>
            </a:r>
            <a:r>
              <a:rPr lang="vi-VN" sz="1600" dirty="0"/>
              <a:t> </a:t>
            </a:r>
            <a:r>
              <a:rPr lang="vi-VN" sz="1600" dirty="0" err="1"/>
              <a:t>values</a:t>
            </a:r>
            <a:r>
              <a:rPr lang="vi-VN" sz="1600" dirty="0"/>
              <a:t>, </a:t>
            </a:r>
            <a:r>
              <a:rPr lang="vi-VN" sz="1600" dirty="0" err="1"/>
              <a:t>encoded</a:t>
            </a:r>
            <a:r>
              <a:rPr lang="vi-VN" sz="1600" dirty="0"/>
              <a:t> </a:t>
            </a:r>
            <a:r>
              <a:rPr lang="vi-VN" sz="1600" dirty="0" err="1"/>
              <a:t>categorical</a:t>
            </a:r>
            <a:r>
              <a:rPr lang="vi-VN" sz="1600" dirty="0"/>
              <a:t> </a:t>
            </a:r>
            <a:r>
              <a:rPr lang="vi-VN" sz="1600" dirty="0" err="1"/>
              <a:t>features</a:t>
            </a:r>
            <a:r>
              <a:rPr lang="vi-VN" sz="1600" dirty="0"/>
              <a:t>, </a:t>
            </a:r>
            <a:r>
              <a:rPr lang="vi-VN" sz="1600" dirty="0" err="1"/>
              <a:t>standardized</a:t>
            </a:r>
            <a:r>
              <a:rPr lang="vi-VN" sz="1600" dirty="0"/>
              <a:t> </a:t>
            </a:r>
            <a:r>
              <a:rPr lang="vi-VN" sz="1600" dirty="0" err="1"/>
              <a:t>numerical</a:t>
            </a:r>
            <a:r>
              <a:rPr lang="vi-VN" sz="1600" dirty="0"/>
              <a:t> </a:t>
            </a:r>
            <a:r>
              <a:rPr lang="vi-VN" sz="1600" dirty="0" err="1"/>
              <a:t>features</a:t>
            </a:r>
            <a:r>
              <a:rPr lang="vi-VN" sz="1600" dirty="0"/>
              <a:t>, </a:t>
            </a:r>
            <a:r>
              <a:rPr lang="vi-VN" sz="1600" dirty="0" err="1"/>
              <a:t>and</a:t>
            </a:r>
            <a:r>
              <a:rPr lang="vi-VN" sz="1600" dirty="0"/>
              <a:t> </a:t>
            </a:r>
            <a:r>
              <a:rPr lang="vi-VN" sz="1600" dirty="0" err="1"/>
              <a:t>addressed</a:t>
            </a:r>
            <a:r>
              <a:rPr lang="vi-VN" sz="1600" dirty="0"/>
              <a:t> </a:t>
            </a:r>
            <a:r>
              <a:rPr lang="vi-VN" sz="1600" dirty="0" err="1"/>
              <a:t>class</a:t>
            </a:r>
            <a:r>
              <a:rPr lang="vi-VN" sz="1600" dirty="0"/>
              <a:t> </a:t>
            </a:r>
            <a:r>
              <a:rPr lang="vi-VN" sz="1600" dirty="0" err="1"/>
              <a:t>imbalance</a:t>
            </a:r>
            <a:r>
              <a:rPr lang="vi-VN" sz="1600" dirty="0"/>
              <a:t> </a:t>
            </a:r>
            <a:r>
              <a:rPr lang="vi-VN" sz="1600" dirty="0" err="1"/>
              <a:t>with</a:t>
            </a:r>
            <a:r>
              <a:rPr lang="vi-VN" sz="1600" dirty="0"/>
              <a:t> SMOTE.</a:t>
            </a:r>
          </a:p>
          <a:p>
            <a:pPr>
              <a:buFont typeface="Arial" panose="020B0604020202020204" pitchFamily="34" charset="0"/>
              <a:buChar char="•"/>
            </a:pPr>
            <a:r>
              <a:rPr lang="vi-VN" sz="1600" b="1" dirty="0" err="1"/>
              <a:t>Model</a:t>
            </a:r>
            <a:r>
              <a:rPr lang="vi-VN" sz="1600" b="1" dirty="0"/>
              <a:t> </a:t>
            </a:r>
            <a:r>
              <a:rPr lang="vi-VN" sz="1600" b="1" dirty="0" err="1"/>
              <a:t>Selection</a:t>
            </a:r>
            <a:r>
              <a:rPr lang="vi-VN" sz="1600" b="1" dirty="0"/>
              <a:t> </a:t>
            </a:r>
            <a:r>
              <a:rPr lang="vi-VN" sz="1600" b="1" dirty="0" err="1"/>
              <a:t>and</a:t>
            </a:r>
            <a:r>
              <a:rPr lang="vi-VN" sz="1600" b="1" dirty="0"/>
              <a:t> </a:t>
            </a:r>
            <a:r>
              <a:rPr lang="vi-VN" sz="1600" b="1" dirty="0" err="1"/>
              <a:t>Initial</a:t>
            </a:r>
            <a:r>
              <a:rPr lang="vi-VN" sz="1600" b="1" dirty="0"/>
              <a:t> </a:t>
            </a:r>
            <a:r>
              <a:rPr lang="vi-VN" sz="1600" b="1" dirty="0" err="1"/>
              <a:t>Performance</a:t>
            </a:r>
            <a:r>
              <a:rPr lang="vi-VN" sz="1600" dirty="0"/>
              <a:t>:</a:t>
            </a:r>
          </a:p>
          <a:p>
            <a:pPr marL="742950" lvl="1" indent="-285750">
              <a:buFont typeface="Arial" panose="020B0604020202020204" pitchFamily="34" charset="0"/>
              <a:buChar char="•"/>
            </a:pPr>
            <a:r>
              <a:rPr lang="vi-VN" sz="1600" dirty="0" err="1"/>
              <a:t>Evaluated</a:t>
            </a:r>
            <a:r>
              <a:rPr lang="vi-VN" sz="1600" dirty="0"/>
              <a:t> </a:t>
            </a:r>
            <a:r>
              <a:rPr lang="vi-VN" sz="1600" dirty="0" err="1"/>
              <a:t>multiple</a:t>
            </a:r>
            <a:r>
              <a:rPr lang="vi-VN" sz="1600" dirty="0"/>
              <a:t> </a:t>
            </a:r>
            <a:r>
              <a:rPr lang="vi-VN" sz="1600" dirty="0" err="1"/>
              <a:t>models</a:t>
            </a:r>
            <a:r>
              <a:rPr lang="vi-VN" sz="1600" dirty="0"/>
              <a:t>: </a:t>
            </a:r>
            <a:r>
              <a:rPr lang="vi-VN" sz="1600" dirty="0" err="1"/>
              <a:t>Logistic</a:t>
            </a:r>
            <a:r>
              <a:rPr lang="vi-VN" sz="1600" dirty="0"/>
              <a:t> </a:t>
            </a:r>
            <a:r>
              <a:rPr lang="vi-VN" sz="1600" dirty="0" err="1"/>
              <a:t>Regression</a:t>
            </a:r>
            <a:r>
              <a:rPr lang="vi-VN" sz="1600" dirty="0"/>
              <a:t>, </a:t>
            </a:r>
            <a:r>
              <a:rPr lang="vi-VN" sz="1600" dirty="0" err="1"/>
              <a:t>Random</a:t>
            </a:r>
            <a:r>
              <a:rPr lang="vi-VN" sz="1600" dirty="0"/>
              <a:t> </a:t>
            </a:r>
            <a:r>
              <a:rPr lang="vi-VN" sz="1600" dirty="0" err="1"/>
              <a:t>Forest</a:t>
            </a:r>
            <a:r>
              <a:rPr lang="vi-VN" sz="1600" dirty="0"/>
              <a:t>, SVM, KNN, </a:t>
            </a:r>
            <a:r>
              <a:rPr lang="vi-VN" sz="1600" dirty="0" err="1"/>
              <a:t>and</a:t>
            </a:r>
            <a:r>
              <a:rPr lang="vi-VN" sz="1600" dirty="0"/>
              <a:t> </a:t>
            </a:r>
            <a:r>
              <a:rPr lang="vi-VN" sz="1600" dirty="0" err="1"/>
              <a:t>Decision</a:t>
            </a:r>
            <a:r>
              <a:rPr lang="vi-VN" sz="1600" dirty="0"/>
              <a:t> </a:t>
            </a:r>
            <a:r>
              <a:rPr lang="vi-VN" sz="1600" dirty="0" err="1"/>
              <a:t>Tree</a:t>
            </a:r>
            <a:r>
              <a:rPr lang="vi-VN" sz="1600" dirty="0"/>
              <a:t>.</a:t>
            </a:r>
          </a:p>
          <a:p>
            <a:pPr marL="742950" lvl="1" indent="-285750">
              <a:buFont typeface="Arial" panose="020B0604020202020204" pitchFamily="34" charset="0"/>
              <a:buChar char="•"/>
            </a:pPr>
            <a:r>
              <a:rPr lang="vi-VN" sz="1600" dirty="0" err="1"/>
              <a:t>Random</a:t>
            </a:r>
            <a:r>
              <a:rPr lang="vi-VN" sz="1600" dirty="0"/>
              <a:t> </a:t>
            </a:r>
            <a:r>
              <a:rPr lang="vi-VN" sz="1600" dirty="0" err="1"/>
              <a:t>Forest</a:t>
            </a:r>
            <a:r>
              <a:rPr lang="vi-VN" sz="1600" dirty="0"/>
              <a:t> </a:t>
            </a:r>
            <a:r>
              <a:rPr lang="vi-VN" sz="1600" dirty="0" err="1"/>
              <a:t>achieved</a:t>
            </a:r>
            <a:r>
              <a:rPr lang="vi-VN" sz="1600" dirty="0"/>
              <a:t> the </a:t>
            </a:r>
            <a:r>
              <a:rPr lang="vi-VN" sz="1600" dirty="0" err="1"/>
              <a:t>best</a:t>
            </a:r>
            <a:r>
              <a:rPr lang="vi-VN" sz="1600" dirty="0"/>
              <a:t> </a:t>
            </a:r>
            <a:r>
              <a:rPr lang="vi-VN" sz="1600" dirty="0" err="1"/>
              <a:t>performance</a:t>
            </a:r>
            <a:r>
              <a:rPr lang="vi-VN" sz="1600" dirty="0"/>
              <a:t>: 95.8% </a:t>
            </a:r>
            <a:r>
              <a:rPr lang="vi-VN" sz="1600" dirty="0" err="1"/>
              <a:t>accuracy</a:t>
            </a:r>
            <a:r>
              <a:rPr lang="vi-VN" sz="1600" dirty="0"/>
              <a:t>, 0.833 F1 </a:t>
            </a:r>
            <a:r>
              <a:rPr lang="vi-VN" sz="1600" dirty="0" err="1"/>
              <a:t>Score</a:t>
            </a:r>
            <a:r>
              <a:rPr lang="vi-VN" sz="1600" dirty="0"/>
              <a:t>, 0.917 AUC-ROC.</a:t>
            </a:r>
          </a:p>
          <a:p>
            <a:pPr>
              <a:buFont typeface="Arial" panose="020B0604020202020204" pitchFamily="34" charset="0"/>
              <a:buChar char="•"/>
            </a:pPr>
            <a:r>
              <a:rPr lang="vi-VN" sz="1600" b="1" dirty="0" err="1"/>
              <a:t>Hyperparameter</a:t>
            </a:r>
            <a:r>
              <a:rPr lang="vi-VN" sz="1600" b="1" dirty="0"/>
              <a:t> </a:t>
            </a:r>
            <a:r>
              <a:rPr lang="vi-VN" sz="1600" b="1" dirty="0" err="1"/>
              <a:t>Tuning</a:t>
            </a:r>
            <a:r>
              <a:rPr lang="vi-VN" sz="1600" dirty="0"/>
              <a:t>:</a:t>
            </a:r>
          </a:p>
          <a:p>
            <a:pPr marL="742950" lvl="1" indent="-285750">
              <a:buFont typeface="Arial" panose="020B0604020202020204" pitchFamily="34" charset="0"/>
              <a:buChar char="•"/>
            </a:pPr>
            <a:r>
              <a:rPr lang="vi-VN" sz="1600" dirty="0" err="1"/>
              <a:t>Optimized</a:t>
            </a:r>
            <a:r>
              <a:rPr lang="vi-VN" sz="1600" dirty="0"/>
              <a:t> </a:t>
            </a:r>
            <a:r>
              <a:rPr lang="vi-VN" sz="1600" dirty="0" err="1"/>
              <a:t>Random</a:t>
            </a:r>
            <a:r>
              <a:rPr lang="vi-VN" sz="1600" dirty="0"/>
              <a:t> </a:t>
            </a:r>
            <a:r>
              <a:rPr lang="vi-VN" sz="1600" dirty="0" err="1"/>
              <a:t>Forest</a:t>
            </a:r>
            <a:r>
              <a:rPr lang="vi-VN" sz="1600" dirty="0"/>
              <a:t> </a:t>
            </a:r>
            <a:r>
              <a:rPr lang="vi-VN" sz="1600" dirty="0" err="1"/>
              <a:t>parameters</a:t>
            </a:r>
            <a:r>
              <a:rPr lang="vi-VN" sz="1600" dirty="0"/>
              <a:t> </a:t>
            </a:r>
            <a:r>
              <a:rPr lang="vi-VN" sz="1600" dirty="0" err="1"/>
              <a:t>using</a:t>
            </a:r>
            <a:r>
              <a:rPr lang="vi-VN" sz="1600" dirty="0"/>
              <a:t> </a:t>
            </a:r>
            <a:r>
              <a:rPr lang="vi-VN" sz="1600" dirty="0" err="1"/>
              <a:t>Grid</a:t>
            </a:r>
            <a:r>
              <a:rPr lang="vi-VN" sz="1600" dirty="0"/>
              <a:t> </a:t>
            </a:r>
            <a:r>
              <a:rPr lang="vi-VN" sz="1600" dirty="0" err="1"/>
              <a:t>Search</a:t>
            </a:r>
            <a:r>
              <a:rPr lang="vi-VN" sz="1600" dirty="0"/>
              <a:t> </a:t>
            </a:r>
            <a:r>
              <a:rPr lang="vi-VN" sz="1600" dirty="0" err="1"/>
              <a:t>Cross-Validation</a:t>
            </a:r>
            <a:r>
              <a:rPr lang="vi-VN" sz="1600" dirty="0"/>
              <a:t>.</a:t>
            </a:r>
          </a:p>
          <a:p>
            <a:pPr marL="742950" lvl="1" indent="-285750">
              <a:buFont typeface="Arial" panose="020B0604020202020204" pitchFamily="34" charset="0"/>
              <a:buChar char="•"/>
            </a:pPr>
            <a:r>
              <a:rPr lang="vi-VN" sz="1600" dirty="0" err="1"/>
              <a:t>Best</a:t>
            </a:r>
            <a:r>
              <a:rPr lang="vi-VN" sz="1600" dirty="0"/>
              <a:t> </a:t>
            </a:r>
            <a:r>
              <a:rPr lang="vi-VN" sz="1600" dirty="0" err="1"/>
              <a:t>parameters</a:t>
            </a:r>
            <a:r>
              <a:rPr lang="vi-VN" sz="1600" dirty="0"/>
              <a:t>: 300 </a:t>
            </a:r>
            <a:r>
              <a:rPr lang="vi-VN" sz="1600" dirty="0" err="1"/>
              <a:t>n_estimators</a:t>
            </a:r>
            <a:r>
              <a:rPr lang="vi-VN" sz="1600" dirty="0"/>
              <a:t>, '</a:t>
            </a:r>
            <a:r>
              <a:rPr lang="vi-VN" sz="1600" dirty="0" err="1"/>
              <a:t>sqrt</a:t>
            </a:r>
            <a:r>
              <a:rPr lang="vi-VN" sz="1600" dirty="0"/>
              <a:t>' </a:t>
            </a:r>
            <a:r>
              <a:rPr lang="vi-VN" sz="1600" dirty="0" err="1"/>
              <a:t>max_features</a:t>
            </a:r>
            <a:r>
              <a:rPr lang="vi-VN" sz="1600" dirty="0"/>
              <a:t>, </a:t>
            </a:r>
            <a:r>
              <a:rPr lang="vi-VN" sz="1600" dirty="0" err="1"/>
              <a:t>max_depth</a:t>
            </a:r>
            <a:r>
              <a:rPr lang="vi-VN" sz="1600" dirty="0"/>
              <a:t> </a:t>
            </a:r>
            <a:r>
              <a:rPr lang="vi-VN" sz="1600" dirty="0" err="1"/>
              <a:t>of</a:t>
            </a:r>
            <a:r>
              <a:rPr lang="vi-VN" sz="1600" dirty="0"/>
              <a:t> 30, </a:t>
            </a:r>
            <a:r>
              <a:rPr lang="vi-VN" sz="1600" dirty="0" err="1"/>
              <a:t>etc</a:t>
            </a:r>
            <a:r>
              <a:rPr lang="vi-VN" sz="1600" dirty="0"/>
              <a:t>.</a:t>
            </a:r>
          </a:p>
          <a:p>
            <a:pPr>
              <a:buFont typeface="Arial" panose="020B0604020202020204" pitchFamily="34" charset="0"/>
              <a:buChar char="•"/>
            </a:pPr>
            <a:r>
              <a:rPr lang="vi-VN" sz="1600" b="1" dirty="0" err="1"/>
              <a:t>Final</a:t>
            </a:r>
            <a:r>
              <a:rPr lang="vi-VN" sz="1600" b="1" dirty="0"/>
              <a:t> </a:t>
            </a:r>
            <a:r>
              <a:rPr lang="vi-VN" sz="1600" b="1" dirty="0" err="1"/>
              <a:t>Model</a:t>
            </a:r>
            <a:r>
              <a:rPr lang="vi-VN" sz="1600" b="1" dirty="0"/>
              <a:t> </a:t>
            </a:r>
            <a:r>
              <a:rPr lang="vi-VN" sz="1600" b="1" dirty="0" err="1"/>
              <a:t>Evaluation</a:t>
            </a:r>
            <a:r>
              <a:rPr lang="vi-VN" sz="1600" dirty="0"/>
              <a:t>:</a:t>
            </a:r>
          </a:p>
          <a:p>
            <a:pPr marL="742950" lvl="1" indent="-285750">
              <a:buFont typeface="Arial" panose="020B0604020202020204" pitchFamily="34" charset="0"/>
              <a:buChar char="•"/>
            </a:pPr>
            <a:r>
              <a:rPr lang="vi-VN" sz="1600" dirty="0" err="1"/>
              <a:t>Tuned</a:t>
            </a:r>
            <a:r>
              <a:rPr lang="vi-VN" sz="1600" dirty="0"/>
              <a:t> </a:t>
            </a:r>
            <a:r>
              <a:rPr lang="vi-VN" sz="1600" dirty="0" err="1"/>
              <a:t>Random</a:t>
            </a:r>
            <a:r>
              <a:rPr lang="vi-VN" sz="1600" dirty="0"/>
              <a:t> </a:t>
            </a:r>
            <a:r>
              <a:rPr lang="vi-VN" sz="1600" dirty="0" err="1"/>
              <a:t>Forest</a:t>
            </a:r>
            <a:r>
              <a:rPr lang="vi-VN" sz="1600" dirty="0"/>
              <a:t> </a:t>
            </a:r>
            <a:r>
              <a:rPr lang="vi-VN" sz="1600" dirty="0" err="1"/>
              <a:t>showed</a:t>
            </a:r>
            <a:r>
              <a:rPr lang="vi-VN" sz="1600" dirty="0"/>
              <a:t> </a:t>
            </a:r>
            <a:r>
              <a:rPr lang="vi-VN" sz="1600" dirty="0" err="1"/>
              <a:t>strong</a:t>
            </a:r>
            <a:r>
              <a:rPr lang="vi-VN" sz="1600" dirty="0"/>
              <a:t> </a:t>
            </a:r>
            <a:r>
              <a:rPr lang="vi-VN" sz="1600" dirty="0" err="1"/>
              <a:t>performance</a:t>
            </a:r>
            <a:r>
              <a:rPr lang="vi-VN" sz="1600" dirty="0"/>
              <a:t>: 95.8% </a:t>
            </a:r>
            <a:r>
              <a:rPr lang="vi-VN" sz="1600" dirty="0" err="1"/>
              <a:t>accuracy</a:t>
            </a:r>
            <a:r>
              <a:rPr lang="vi-VN" sz="1600" dirty="0"/>
              <a:t>, 0.959 </a:t>
            </a:r>
            <a:r>
              <a:rPr lang="vi-VN" sz="1600" dirty="0" err="1"/>
              <a:t>precision</a:t>
            </a:r>
            <a:r>
              <a:rPr lang="vi-VN" sz="1600" dirty="0"/>
              <a:t>, 0.736 </a:t>
            </a:r>
            <a:r>
              <a:rPr lang="vi-VN" sz="1600" dirty="0" err="1"/>
              <a:t>recall</a:t>
            </a:r>
            <a:r>
              <a:rPr lang="vi-VN" sz="1600" dirty="0"/>
              <a:t>, 0.833 F1 </a:t>
            </a:r>
            <a:r>
              <a:rPr lang="vi-VN" sz="1600" dirty="0" err="1"/>
              <a:t>Score</a:t>
            </a:r>
            <a:r>
              <a:rPr lang="vi-VN" sz="1600" dirty="0"/>
              <a:t>, 0.917 AUC-ROC.</a:t>
            </a:r>
          </a:p>
          <a:p>
            <a:endParaRPr lang="vi-VN" sz="1400" dirty="0"/>
          </a:p>
        </p:txBody>
      </p:sp>
    </p:spTree>
    <p:extLst>
      <p:ext uri="{BB962C8B-B14F-4D97-AF65-F5344CB8AC3E}">
        <p14:creationId xmlns:p14="http://schemas.microsoft.com/office/powerpoint/2010/main" val="35135346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46530" y="364063"/>
            <a:ext cx="10973435" cy="399468"/>
          </a:xfrm>
          <a:prstGeom prst="rect">
            <a:avLst/>
          </a:prstGeom>
        </p:spPr>
        <p:txBody>
          <a:bodyPr vert="horz" wrap="square" lIns="0" tIns="52705" rIns="0" bIns="0" rtlCol="0">
            <a:spAutoFit/>
          </a:bodyPr>
          <a:lstStyle/>
          <a:p>
            <a:pPr marL="12700" marR="5080">
              <a:lnSpc>
                <a:spcPts val="2730"/>
              </a:lnSpc>
              <a:spcBef>
                <a:spcPts val="415"/>
              </a:spcBef>
            </a:pPr>
            <a:r>
              <a:rPr lang="vi-VN" spc="-10" dirty="0"/>
              <a:t>7.Conclusion </a:t>
            </a:r>
            <a:r>
              <a:rPr lang="vi-VN" spc="-10" dirty="0" err="1"/>
              <a:t>and</a:t>
            </a:r>
            <a:r>
              <a:rPr lang="vi-VN" spc="-10" dirty="0"/>
              <a:t> </a:t>
            </a:r>
            <a:r>
              <a:rPr lang="vi-VN" spc="-10" dirty="0" err="1"/>
              <a:t>Future</a:t>
            </a:r>
            <a:r>
              <a:rPr lang="vi-VN" spc="-10" dirty="0"/>
              <a:t> </a:t>
            </a:r>
            <a:r>
              <a:rPr lang="vi-VN" spc="-10" dirty="0" err="1"/>
              <a:t>work</a:t>
            </a:r>
            <a:endParaRPr spc="-10" dirty="0"/>
          </a:p>
        </p:txBody>
      </p:sp>
      <p:sp>
        <p:nvSpPr>
          <p:cNvPr id="32" name="object 32"/>
          <p:cNvSpPr txBox="1">
            <a:spLocks noGrp="1"/>
          </p:cNvSpPr>
          <p:nvPr>
            <p:ph type="ftr" sz="quarter" idx="5"/>
          </p:nvPr>
        </p:nvSpPr>
        <p:spPr>
          <a:prstGeom prst="rect">
            <a:avLst/>
          </a:prstGeom>
        </p:spPr>
        <p:txBody>
          <a:bodyPr vert="horz" wrap="square" lIns="0" tIns="1905" rIns="0" bIns="0" rtlCol="0">
            <a:spAutoFit/>
          </a:bodyPr>
          <a:lstStyle/>
          <a:p>
            <a:pPr marL="12700">
              <a:lnSpc>
                <a:spcPct val="100000"/>
              </a:lnSpc>
              <a:spcBef>
                <a:spcPts val="15"/>
              </a:spcBef>
            </a:pPr>
            <a:r>
              <a:rPr dirty="0"/>
              <a:t>Copyright</a:t>
            </a:r>
            <a:r>
              <a:rPr spc="-30" dirty="0"/>
              <a:t> </a:t>
            </a:r>
            <a:r>
              <a:rPr dirty="0"/>
              <a:t>of</a:t>
            </a:r>
            <a:r>
              <a:rPr spc="-25" dirty="0"/>
              <a:t> </a:t>
            </a:r>
            <a:r>
              <a:rPr spc="-10" dirty="0"/>
              <a:t>Slideworks.io</a:t>
            </a:r>
          </a:p>
        </p:txBody>
      </p:sp>
      <p:sp>
        <p:nvSpPr>
          <p:cNvPr id="33" name="object 33"/>
          <p:cNvSpPr txBox="1">
            <a:spLocks noGrp="1"/>
          </p:cNvSpPr>
          <p:nvPr>
            <p:ph type="sldNum" sz="quarter" idx="7"/>
          </p:nvPr>
        </p:nvSpPr>
        <p:spPr>
          <a:prstGeom prst="rect">
            <a:avLst/>
          </a:prstGeom>
        </p:spPr>
        <p:txBody>
          <a:bodyPr vert="horz" wrap="square" lIns="0" tIns="1905" rIns="0" bIns="0" rtlCol="0">
            <a:spAutoFit/>
          </a:bodyPr>
          <a:lstStyle/>
          <a:p>
            <a:pPr marL="101600">
              <a:lnSpc>
                <a:spcPct val="100000"/>
              </a:lnSpc>
              <a:spcBef>
                <a:spcPts val="15"/>
              </a:spcBef>
            </a:pPr>
            <a:fld id="{81D60167-4931-47E6-BA6A-407CBD079E47}" type="slidenum">
              <a:rPr spc="-50" dirty="0"/>
              <a:t>13</a:t>
            </a:fld>
            <a:endParaRPr spc="-50" dirty="0"/>
          </a:p>
        </p:txBody>
      </p:sp>
      <p:sp>
        <p:nvSpPr>
          <p:cNvPr id="5" name="TextBox 4">
            <a:extLst>
              <a:ext uri="{FF2B5EF4-FFF2-40B4-BE49-F238E27FC236}">
                <a16:creationId xmlns:a16="http://schemas.microsoft.com/office/drawing/2014/main" id="{F2DD8185-0B68-635F-B403-B74426773EB5}"/>
              </a:ext>
            </a:extLst>
          </p:cNvPr>
          <p:cNvSpPr txBox="1"/>
          <p:nvPr/>
        </p:nvSpPr>
        <p:spPr>
          <a:xfrm>
            <a:off x="459045" y="1447800"/>
            <a:ext cx="11092900" cy="4278094"/>
          </a:xfrm>
          <a:prstGeom prst="rect">
            <a:avLst/>
          </a:prstGeom>
          <a:noFill/>
        </p:spPr>
        <p:txBody>
          <a:bodyPr wrap="square" rtlCol="0">
            <a:spAutoFit/>
          </a:bodyPr>
          <a:lstStyle/>
          <a:p>
            <a:r>
              <a:rPr lang="vi-VN" sz="1600" b="1" dirty="0" err="1"/>
              <a:t>Future</a:t>
            </a:r>
            <a:r>
              <a:rPr lang="vi-VN" sz="1600" b="1" dirty="0"/>
              <a:t> </a:t>
            </a:r>
            <a:r>
              <a:rPr lang="vi-VN" sz="1600" b="1" dirty="0" err="1"/>
              <a:t>Work</a:t>
            </a:r>
            <a:endParaRPr lang="vi-VN" sz="1600" b="1" dirty="0"/>
          </a:p>
          <a:p>
            <a:pPr>
              <a:buFont typeface="+mj-lt"/>
              <a:buAutoNum type="arabicPeriod"/>
            </a:pPr>
            <a:r>
              <a:rPr lang="vi-VN" sz="1600" b="1" dirty="0" err="1"/>
              <a:t>Feature</a:t>
            </a:r>
            <a:r>
              <a:rPr lang="vi-VN" sz="1600" b="1" dirty="0"/>
              <a:t> </a:t>
            </a:r>
            <a:r>
              <a:rPr lang="vi-VN" sz="1600" b="1" dirty="0" err="1"/>
              <a:t>Engineering</a:t>
            </a:r>
            <a:r>
              <a:rPr lang="vi-VN" sz="1600" dirty="0"/>
              <a:t>:</a:t>
            </a:r>
          </a:p>
          <a:p>
            <a:pPr marL="742950" lvl="1" indent="-285750">
              <a:buFont typeface="+mj-lt"/>
              <a:buAutoNum type="arabicPeriod"/>
            </a:pPr>
            <a:r>
              <a:rPr lang="vi-VN" sz="1600" dirty="0" err="1"/>
              <a:t>Create</a:t>
            </a:r>
            <a:r>
              <a:rPr lang="vi-VN" sz="1600" dirty="0"/>
              <a:t> </a:t>
            </a:r>
            <a:r>
              <a:rPr lang="vi-VN" sz="1600" dirty="0" err="1"/>
              <a:t>new</a:t>
            </a:r>
            <a:r>
              <a:rPr lang="vi-VN" sz="1600" dirty="0"/>
              <a:t> </a:t>
            </a:r>
            <a:r>
              <a:rPr lang="vi-VN" sz="1600" dirty="0" err="1"/>
              <a:t>features</a:t>
            </a:r>
            <a:r>
              <a:rPr lang="vi-VN" sz="1600" dirty="0"/>
              <a:t> </a:t>
            </a:r>
            <a:r>
              <a:rPr lang="vi-VN" sz="1600" dirty="0" err="1"/>
              <a:t>for</a:t>
            </a:r>
            <a:r>
              <a:rPr lang="vi-VN" sz="1600" dirty="0"/>
              <a:t> </a:t>
            </a:r>
            <a:r>
              <a:rPr lang="vi-VN" sz="1600" dirty="0" err="1"/>
              <a:t>deeper</a:t>
            </a:r>
            <a:r>
              <a:rPr lang="vi-VN" sz="1600" dirty="0"/>
              <a:t> </a:t>
            </a:r>
            <a:r>
              <a:rPr lang="vi-VN" sz="1600" dirty="0" err="1"/>
              <a:t>insights</a:t>
            </a:r>
            <a:r>
              <a:rPr lang="vi-VN" sz="1600" dirty="0"/>
              <a:t>.</a:t>
            </a:r>
          </a:p>
          <a:p>
            <a:pPr marL="742950" lvl="1" indent="-285750">
              <a:buFont typeface="+mj-lt"/>
              <a:buAutoNum type="arabicPeriod"/>
            </a:pPr>
            <a:r>
              <a:rPr lang="vi-VN" sz="1600" dirty="0" err="1"/>
              <a:t>Explore</a:t>
            </a:r>
            <a:r>
              <a:rPr lang="vi-VN" sz="1600" dirty="0"/>
              <a:t> </a:t>
            </a:r>
            <a:r>
              <a:rPr lang="vi-VN" sz="1600" dirty="0" err="1"/>
              <a:t>domain-specific</a:t>
            </a:r>
            <a:r>
              <a:rPr lang="vi-VN" sz="1600" dirty="0"/>
              <a:t> </a:t>
            </a:r>
            <a:r>
              <a:rPr lang="vi-VN" sz="1600" dirty="0" err="1"/>
              <a:t>features</a:t>
            </a:r>
            <a:r>
              <a:rPr lang="vi-VN" sz="1600" dirty="0"/>
              <a:t> to </a:t>
            </a:r>
            <a:r>
              <a:rPr lang="vi-VN" sz="1600" dirty="0" err="1"/>
              <a:t>boost</a:t>
            </a:r>
            <a:r>
              <a:rPr lang="vi-VN" sz="1600" dirty="0"/>
              <a:t> </a:t>
            </a:r>
            <a:r>
              <a:rPr lang="vi-VN" sz="1600" dirty="0" err="1"/>
              <a:t>performance</a:t>
            </a:r>
            <a:r>
              <a:rPr lang="vi-VN" sz="1600" dirty="0"/>
              <a:t>.</a:t>
            </a:r>
          </a:p>
          <a:p>
            <a:pPr>
              <a:buFont typeface="+mj-lt"/>
              <a:buAutoNum type="arabicPeriod"/>
            </a:pPr>
            <a:r>
              <a:rPr lang="vi-VN" sz="1600" b="1" dirty="0" err="1"/>
              <a:t>Model</a:t>
            </a:r>
            <a:r>
              <a:rPr lang="vi-VN" sz="1600" b="1" dirty="0"/>
              <a:t> </a:t>
            </a:r>
            <a:r>
              <a:rPr lang="vi-VN" sz="1600" b="1" dirty="0" err="1"/>
              <a:t>Enhancement</a:t>
            </a:r>
            <a:r>
              <a:rPr lang="vi-VN" sz="1600" dirty="0"/>
              <a:t>:</a:t>
            </a:r>
          </a:p>
          <a:p>
            <a:pPr marL="742950" lvl="1" indent="-285750">
              <a:buFont typeface="+mj-lt"/>
              <a:buAutoNum type="arabicPeriod"/>
            </a:pPr>
            <a:r>
              <a:rPr lang="vi-VN" sz="1600" dirty="0" err="1"/>
              <a:t>Experiment</a:t>
            </a:r>
            <a:r>
              <a:rPr lang="vi-VN" sz="1600" dirty="0"/>
              <a:t> </a:t>
            </a:r>
            <a:r>
              <a:rPr lang="vi-VN" sz="1600" dirty="0" err="1"/>
              <a:t>with</a:t>
            </a:r>
            <a:r>
              <a:rPr lang="vi-VN" sz="1600" dirty="0"/>
              <a:t> </a:t>
            </a:r>
            <a:r>
              <a:rPr lang="vi-VN" sz="1600" dirty="0" err="1"/>
              <a:t>advanced</a:t>
            </a:r>
            <a:r>
              <a:rPr lang="vi-VN" sz="1600" dirty="0"/>
              <a:t> </a:t>
            </a:r>
            <a:r>
              <a:rPr lang="vi-VN" sz="1600" dirty="0" err="1"/>
              <a:t>algorithms</a:t>
            </a:r>
            <a:r>
              <a:rPr lang="vi-VN" sz="1600" dirty="0"/>
              <a:t> </a:t>
            </a:r>
            <a:r>
              <a:rPr lang="vi-VN" sz="1600" dirty="0" err="1"/>
              <a:t>like</a:t>
            </a:r>
            <a:r>
              <a:rPr lang="vi-VN" sz="1600" dirty="0"/>
              <a:t> </a:t>
            </a:r>
            <a:r>
              <a:rPr lang="vi-VN" sz="1600" dirty="0" err="1"/>
              <a:t>XGBoost</a:t>
            </a:r>
            <a:r>
              <a:rPr lang="vi-VN" sz="1600" dirty="0"/>
              <a:t> </a:t>
            </a:r>
            <a:r>
              <a:rPr lang="vi-VN" sz="1600" dirty="0" err="1"/>
              <a:t>or</a:t>
            </a:r>
            <a:r>
              <a:rPr lang="vi-VN" sz="1600" dirty="0"/>
              <a:t> </a:t>
            </a:r>
            <a:r>
              <a:rPr lang="vi-VN" sz="1600" dirty="0" err="1"/>
              <a:t>LightGBM</a:t>
            </a:r>
            <a:r>
              <a:rPr lang="vi-VN" sz="1600" dirty="0"/>
              <a:t>.</a:t>
            </a:r>
          </a:p>
          <a:p>
            <a:pPr marL="742950" lvl="1" indent="-285750">
              <a:buFont typeface="+mj-lt"/>
              <a:buAutoNum type="arabicPeriod"/>
            </a:pPr>
            <a:r>
              <a:rPr lang="vi-VN" sz="1600" dirty="0" err="1"/>
              <a:t>Implement</a:t>
            </a:r>
            <a:r>
              <a:rPr lang="vi-VN" sz="1600" dirty="0"/>
              <a:t> </a:t>
            </a:r>
            <a:r>
              <a:rPr lang="vi-VN" sz="1600" dirty="0" err="1"/>
              <a:t>stacking</a:t>
            </a:r>
            <a:r>
              <a:rPr lang="vi-VN" sz="1600" dirty="0"/>
              <a:t> </a:t>
            </a:r>
            <a:r>
              <a:rPr lang="vi-VN" sz="1600" dirty="0" err="1"/>
              <a:t>or</a:t>
            </a:r>
            <a:r>
              <a:rPr lang="vi-VN" sz="1600" dirty="0"/>
              <a:t> </a:t>
            </a:r>
            <a:r>
              <a:rPr lang="vi-VN" sz="1600" dirty="0" err="1"/>
              <a:t>blending</a:t>
            </a:r>
            <a:r>
              <a:rPr lang="vi-VN" sz="1600" dirty="0"/>
              <a:t> </a:t>
            </a:r>
            <a:r>
              <a:rPr lang="vi-VN" sz="1600" dirty="0" err="1"/>
              <a:t>techniques</a:t>
            </a:r>
            <a:r>
              <a:rPr lang="vi-VN" sz="1600" dirty="0"/>
              <a:t>.</a:t>
            </a:r>
          </a:p>
          <a:p>
            <a:pPr>
              <a:buFont typeface="+mj-lt"/>
              <a:buAutoNum type="arabicPeriod"/>
            </a:pPr>
            <a:r>
              <a:rPr lang="vi-VN" sz="1600" b="1" dirty="0" err="1"/>
              <a:t>Data</a:t>
            </a:r>
            <a:r>
              <a:rPr lang="vi-VN" sz="1600" b="1" dirty="0"/>
              <a:t> </a:t>
            </a:r>
            <a:r>
              <a:rPr lang="vi-VN" sz="1600" b="1" dirty="0" err="1"/>
              <a:t>Integration</a:t>
            </a:r>
            <a:r>
              <a:rPr lang="vi-VN" sz="1600" dirty="0"/>
              <a:t>:</a:t>
            </a:r>
          </a:p>
          <a:p>
            <a:pPr marL="742950" lvl="1" indent="-285750">
              <a:buFont typeface="+mj-lt"/>
              <a:buAutoNum type="arabicPeriod"/>
            </a:pPr>
            <a:r>
              <a:rPr lang="vi-VN" sz="1600" dirty="0" err="1"/>
              <a:t>Incorporate</a:t>
            </a:r>
            <a:r>
              <a:rPr lang="vi-VN" sz="1600" dirty="0"/>
              <a:t> </a:t>
            </a:r>
            <a:r>
              <a:rPr lang="vi-VN" sz="1600" dirty="0" err="1"/>
              <a:t>diverse</a:t>
            </a:r>
            <a:r>
              <a:rPr lang="vi-VN" sz="1600" dirty="0"/>
              <a:t> </a:t>
            </a:r>
            <a:r>
              <a:rPr lang="vi-VN" sz="1600" dirty="0" err="1"/>
              <a:t>datasets</a:t>
            </a:r>
            <a:r>
              <a:rPr lang="vi-VN" sz="1600" dirty="0"/>
              <a:t> (</a:t>
            </a:r>
            <a:r>
              <a:rPr lang="vi-VN" sz="1600" dirty="0" err="1"/>
              <a:t>demographic</a:t>
            </a:r>
            <a:r>
              <a:rPr lang="vi-VN" sz="1600" dirty="0"/>
              <a:t>, </a:t>
            </a:r>
            <a:r>
              <a:rPr lang="vi-VN" sz="1600" dirty="0" err="1"/>
              <a:t>transactional</a:t>
            </a:r>
            <a:r>
              <a:rPr lang="vi-VN" sz="1600" dirty="0"/>
              <a:t>, </a:t>
            </a:r>
            <a:r>
              <a:rPr lang="vi-VN" sz="1600" dirty="0" err="1"/>
              <a:t>behavioral</a:t>
            </a:r>
            <a:r>
              <a:rPr lang="vi-VN" sz="1600" dirty="0"/>
              <a:t>).</a:t>
            </a:r>
          </a:p>
          <a:p>
            <a:pPr marL="742950" lvl="1" indent="-285750">
              <a:buFont typeface="+mj-lt"/>
              <a:buAutoNum type="arabicPeriod"/>
            </a:pPr>
            <a:r>
              <a:rPr lang="vi-VN" sz="1600" dirty="0" err="1"/>
              <a:t>Use</a:t>
            </a:r>
            <a:r>
              <a:rPr lang="vi-VN" sz="1600" dirty="0"/>
              <a:t> </a:t>
            </a:r>
            <a:r>
              <a:rPr lang="vi-VN" sz="1600" dirty="0" err="1"/>
              <a:t>real-time</a:t>
            </a:r>
            <a:r>
              <a:rPr lang="vi-VN" sz="1600" dirty="0"/>
              <a:t> </a:t>
            </a:r>
            <a:r>
              <a:rPr lang="vi-VN" sz="1600" dirty="0" err="1"/>
              <a:t>data</a:t>
            </a:r>
            <a:r>
              <a:rPr lang="vi-VN" sz="1600" dirty="0"/>
              <a:t> </a:t>
            </a:r>
            <a:r>
              <a:rPr lang="vi-VN" sz="1600" dirty="0" err="1"/>
              <a:t>streaming</a:t>
            </a:r>
            <a:r>
              <a:rPr lang="vi-VN" sz="1600" dirty="0"/>
              <a:t> </a:t>
            </a:r>
            <a:r>
              <a:rPr lang="vi-VN" sz="1600" dirty="0" err="1"/>
              <a:t>for</a:t>
            </a:r>
            <a:r>
              <a:rPr lang="vi-VN" sz="1600" dirty="0"/>
              <a:t> </a:t>
            </a:r>
            <a:r>
              <a:rPr lang="vi-VN" sz="1600" dirty="0" err="1"/>
              <a:t>continuous</a:t>
            </a:r>
            <a:r>
              <a:rPr lang="vi-VN" sz="1600" dirty="0"/>
              <a:t> </a:t>
            </a:r>
            <a:r>
              <a:rPr lang="vi-VN" sz="1600" dirty="0" err="1"/>
              <a:t>updates</a:t>
            </a:r>
            <a:r>
              <a:rPr lang="vi-VN" sz="1600" dirty="0"/>
              <a:t>.</a:t>
            </a:r>
          </a:p>
          <a:p>
            <a:pPr>
              <a:buFont typeface="+mj-lt"/>
              <a:buAutoNum type="arabicPeriod"/>
            </a:pPr>
            <a:r>
              <a:rPr lang="vi-VN" sz="1600" b="1" dirty="0" err="1"/>
              <a:t>Model</a:t>
            </a:r>
            <a:r>
              <a:rPr lang="vi-VN" sz="1600" b="1" dirty="0"/>
              <a:t> </a:t>
            </a:r>
            <a:r>
              <a:rPr lang="vi-VN" sz="1600" b="1" dirty="0" err="1"/>
              <a:t>Interpretability</a:t>
            </a:r>
            <a:r>
              <a:rPr lang="vi-VN" sz="1600" dirty="0"/>
              <a:t>:</a:t>
            </a:r>
          </a:p>
          <a:p>
            <a:pPr marL="742950" lvl="1" indent="-285750">
              <a:buFont typeface="+mj-lt"/>
              <a:buAutoNum type="arabicPeriod"/>
            </a:pPr>
            <a:r>
              <a:rPr lang="vi-VN" sz="1600" dirty="0" err="1"/>
              <a:t>Apply</a:t>
            </a:r>
            <a:r>
              <a:rPr lang="vi-VN" sz="1600" dirty="0"/>
              <a:t> SHAP </a:t>
            </a:r>
            <a:r>
              <a:rPr lang="vi-VN" sz="1600" dirty="0" err="1"/>
              <a:t>values</a:t>
            </a:r>
            <a:r>
              <a:rPr lang="vi-VN" sz="1600" dirty="0"/>
              <a:t> </a:t>
            </a:r>
            <a:r>
              <a:rPr lang="vi-VN" sz="1600" dirty="0" err="1"/>
              <a:t>for</a:t>
            </a:r>
            <a:r>
              <a:rPr lang="vi-VN" sz="1600" dirty="0"/>
              <a:t> </a:t>
            </a:r>
            <a:r>
              <a:rPr lang="vi-VN" sz="1600" dirty="0" err="1"/>
              <a:t>feature</a:t>
            </a:r>
            <a:r>
              <a:rPr lang="vi-VN" sz="1600" dirty="0"/>
              <a:t> </a:t>
            </a:r>
            <a:r>
              <a:rPr lang="vi-VN" sz="1600" dirty="0" err="1"/>
              <a:t>contribution</a:t>
            </a:r>
            <a:r>
              <a:rPr lang="vi-VN" sz="1600" dirty="0"/>
              <a:t> </a:t>
            </a:r>
            <a:r>
              <a:rPr lang="vi-VN" sz="1600" dirty="0" err="1"/>
              <a:t>analysis</a:t>
            </a:r>
            <a:r>
              <a:rPr lang="vi-VN" sz="1600" dirty="0"/>
              <a:t>.</a:t>
            </a:r>
          </a:p>
          <a:p>
            <a:pPr marL="742950" lvl="1" indent="-285750">
              <a:buFont typeface="+mj-lt"/>
              <a:buAutoNum type="arabicPeriod"/>
            </a:pPr>
            <a:r>
              <a:rPr lang="vi-VN" sz="1600" dirty="0" err="1"/>
              <a:t>Develop</a:t>
            </a:r>
            <a:r>
              <a:rPr lang="vi-VN" sz="1600" dirty="0"/>
              <a:t> </a:t>
            </a:r>
            <a:r>
              <a:rPr lang="vi-VN" sz="1600" dirty="0" err="1"/>
              <a:t>dashboards</a:t>
            </a:r>
            <a:r>
              <a:rPr lang="vi-VN" sz="1600" dirty="0"/>
              <a:t> </a:t>
            </a:r>
            <a:r>
              <a:rPr lang="vi-VN" sz="1600" dirty="0" err="1"/>
              <a:t>for</a:t>
            </a:r>
            <a:r>
              <a:rPr lang="vi-VN" sz="1600" dirty="0"/>
              <a:t> </a:t>
            </a:r>
            <a:r>
              <a:rPr lang="vi-VN" sz="1600" dirty="0" err="1"/>
              <a:t>better</a:t>
            </a:r>
            <a:r>
              <a:rPr lang="vi-VN" sz="1600" dirty="0"/>
              <a:t> </a:t>
            </a:r>
            <a:r>
              <a:rPr lang="vi-VN" sz="1600" dirty="0" err="1"/>
              <a:t>stakeholder</a:t>
            </a:r>
            <a:r>
              <a:rPr lang="vi-VN" sz="1600" dirty="0"/>
              <a:t> </a:t>
            </a:r>
            <a:r>
              <a:rPr lang="vi-VN" sz="1600" dirty="0" err="1"/>
              <a:t>insights</a:t>
            </a:r>
            <a:r>
              <a:rPr lang="vi-VN" sz="1600" dirty="0"/>
              <a:t>.</a:t>
            </a:r>
          </a:p>
          <a:p>
            <a:pPr>
              <a:buFont typeface="+mj-lt"/>
              <a:buAutoNum type="arabicPeriod"/>
            </a:pPr>
            <a:r>
              <a:rPr lang="vi-VN" sz="1600" b="1" dirty="0" err="1"/>
              <a:t>Deployment</a:t>
            </a:r>
            <a:r>
              <a:rPr lang="vi-VN" sz="1600" b="1" dirty="0"/>
              <a:t> </a:t>
            </a:r>
            <a:r>
              <a:rPr lang="vi-VN" sz="1600" b="1" dirty="0" err="1"/>
              <a:t>and</a:t>
            </a:r>
            <a:r>
              <a:rPr lang="vi-VN" sz="1600" b="1" dirty="0"/>
              <a:t> </a:t>
            </a:r>
            <a:r>
              <a:rPr lang="vi-VN" sz="1600" b="1" dirty="0" err="1"/>
              <a:t>Monitoring</a:t>
            </a:r>
            <a:r>
              <a:rPr lang="vi-VN" sz="1600" dirty="0"/>
              <a:t>:</a:t>
            </a:r>
          </a:p>
          <a:p>
            <a:pPr marL="742950" lvl="1" indent="-285750">
              <a:buFont typeface="+mj-lt"/>
              <a:buAutoNum type="arabicPeriod"/>
            </a:pPr>
            <a:r>
              <a:rPr lang="vi-VN" sz="1600" dirty="0" err="1"/>
              <a:t>Deploy</a:t>
            </a:r>
            <a:r>
              <a:rPr lang="vi-VN" sz="1600" dirty="0"/>
              <a:t> the </a:t>
            </a:r>
            <a:r>
              <a:rPr lang="vi-VN" sz="1600" dirty="0" err="1"/>
              <a:t>model</a:t>
            </a:r>
            <a:r>
              <a:rPr lang="vi-VN" sz="1600" dirty="0"/>
              <a:t> </a:t>
            </a:r>
            <a:r>
              <a:rPr lang="vi-VN" sz="1600" dirty="0" err="1"/>
              <a:t>for</a:t>
            </a:r>
            <a:r>
              <a:rPr lang="vi-VN" sz="1600" dirty="0"/>
              <a:t> </a:t>
            </a:r>
            <a:r>
              <a:rPr lang="vi-VN" sz="1600" dirty="0" err="1"/>
              <a:t>real-time</a:t>
            </a:r>
            <a:r>
              <a:rPr lang="vi-VN" sz="1600" dirty="0"/>
              <a:t> </a:t>
            </a:r>
            <a:r>
              <a:rPr lang="vi-VN" sz="1600" dirty="0" err="1"/>
              <a:t>predictions</a:t>
            </a:r>
            <a:r>
              <a:rPr lang="vi-VN" sz="1600" dirty="0"/>
              <a:t>.</a:t>
            </a:r>
          </a:p>
          <a:p>
            <a:pPr marL="742950" lvl="1" indent="-285750">
              <a:buFont typeface="+mj-lt"/>
              <a:buAutoNum type="arabicPeriod"/>
            </a:pPr>
            <a:r>
              <a:rPr lang="vi-VN" sz="1600" dirty="0" err="1"/>
              <a:t>Continuously</a:t>
            </a:r>
            <a:r>
              <a:rPr lang="vi-VN" sz="1600" dirty="0"/>
              <a:t> </a:t>
            </a:r>
            <a:r>
              <a:rPr lang="vi-VN" sz="1600" dirty="0" err="1"/>
              <a:t>monitor</a:t>
            </a:r>
            <a:r>
              <a:rPr lang="vi-VN" sz="1600" dirty="0"/>
              <a:t> </a:t>
            </a:r>
            <a:r>
              <a:rPr lang="vi-VN" sz="1600" dirty="0" err="1"/>
              <a:t>and</a:t>
            </a:r>
            <a:r>
              <a:rPr lang="vi-VN" sz="1600" dirty="0"/>
              <a:t> </a:t>
            </a:r>
            <a:r>
              <a:rPr lang="vi-VN" sz="1600" dirty="0" err="1"/>
              <a:t>update</a:t>
            </a:r>
            <a:r>
              <a:rPr lang="vi-VN" sz="1600" dirty="0"/>
              <a:t> the </a:t>
            </a:r>
            <a:r>
              <a:rPr lang="vi-VN" sz="1600" dirty="0" err="1"/>
              <a:t>model</a:t>
            </a:r>
            <a:r>
              <a:rPr lang="vi-VN" sz="1600" dirty="0"/>
              <a:t> to </a:t>
            </a:r>
            <a:r>
              <a:rPr lang="vi-VN" sz="1600" dirty="0" err="1"/>
              <a:t>maintain</a:t>
            </a:r>
            <a:r>
              <a:rPr lang="vi-VN" sz="1600" dirty="0"/>
              <a:t> </a:t>
            </a:r>
            <a:r>
              <a:rPr lang="vi-VN" sz="1600" dirty="0" err="1"/>
              <a:t>accuracy</a:t>
            </a:r>
            <a:r>
              <a:rPr lang="vi-VN" sz="1600" dirty="0"/>
              <a:t>.</a:t>
            </a:r>
          </a:p>
          <a:p>
            <a:endParaRPr lang="vi-VN" sz="1600" dirty="0"/>
          </a:p>
        </p:txBody>
      </p:sp>
    </p:spTree>
    <p:extLst>
      <p:ext uri="{BB962C8B-B14F-4D97-AF65-F5344CB8AC3E}">
        <p14:creationId xmlns:p14="http://schemas.microsoft.com/office/powerpoint/2010/main" val="15375388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46530" y="364063"/>
            <a:ext cx="10973435" cy="399468"/>
          </a:xfrm>
          <a:prstGeom prst="rect">
            <a:avLst/>
          </a:prstGeom>
        </p:spPr>
        <p:txBody>
          <a:bodyPr vert="horz" wrap="square" lIns="0" tIns="52705" rIns="0" bIns="0" rtlCol="0">
            <a:spAutoFit/>
          </a:bodyPr>
          <a:lstStyle/>
          <a:p>
            <a:pPr marL="12700" marR="5080">
              <a:lnSpc>
                <a:spcPts val="2730"/>
              </a:lnSpc>
              <a:spcBef>
                <a:spcPts val="415"/>
              </a:spcBef>
            </a:pPr>
            <a:r>
              <a:rPr lang="vi-VN" spc="-10" dirty="0" err="1"/>
              <a:t>Source</a:t>
            </a:r>
            <a:r>
              <a:rPr lang="vi-VN" spc="-10" dirty="0"/>
              <a:t> </a:t>
            </a:r>
            <a:r>
              <a:rPr lang="vi-VN" spc="-10" dirty="0" err="1"/>
              <a:t>Code</a:t>
            </a:r>
            <a:endParaRPr spc="-10" dirty="0"/>
          </a:p>
        </p:txBody>
      </p:sp>
      <p:sp>
        <p:nvSpPr>
          <p:cNvPr id="32" name="object 32"/>
          <p:cNvSpPr txBox="1">
            <a:spLocks noGrp="1"/>
          </p:cNvSpPr>
          <p:nvPr>
            <p:ph type="ftr" sz="quarter" idx="5"/>
          </p:nvPr>
        </p:nvSpPr>
        <p:spPr>
          <a:prstGeom prst="rect">
            <a:avLst/>
          </a:prstGeom>
        </p:spPr>
        <p:txBody>
          <a:bodyPr vert="horz" wrap="square" lIns="0" tIns="1905" rIns="0" bIns="0" rtlCol="0">
            <a:spAutoFit/>
          </a:bodyPr>
          <a:lstStyle/>
          <a:p>
            <a:pPr marL="12700">
              <a:lnSpc>
                <a:spcPct val="100000"/>
              </a:lnSpc>
              <a:spcBef>
                <a:spcPts val="15"/>
              </a:spcBef>
            </a:pPr>
            <a:r>
              <a:rPr dirty="0"/>
              <a:t>Copyright</a:t>
            </a:r>
            <a:r>
              <a:rPr spc="-30" dirty="0"/>
              <a:t> </a:t>
            </a:r>
            <a:r>
              <a:rPr dirty="0"/>
              <a:t>of</a:t>
            </a:r>
            <a:r>
              <a:rPr spc="-25" dirty="0"/>
              <a:t> </a:t>
            </a:r>
            <a:r>
              <a:rPr spc="-10" dirty="0"/>
              <a:t>Slideworks.io</a:t>
            </a:r>
          </a:p>
        </p:txBody>
      </p:sp>
      <p:sp>
        <p:nvSpPr>
          <p:cNvPr id="33" name="object 33"/>
          <p:cNvSpPr txBox="1">
            <a:spLocks noGrp="1"/>
          </p:cNvSpPr>
          <p:nvPr>
            <p:ph type="sldNum" sz="quarter" idx="7"/>
          </p:nvPr>
        </p:nvSpPr>
        <p:spPr>
          <a:prstGeom prst="rect">
            <a:avLst/>
          </a:prstGeom>
        </p:spPr>
        <p:txBody>
          <a:bodyPr vert="horz" wrap="square" lIns="0" tIns="1905" rIns="0" bIns="0" rtlCol="0">
            <a:spAutoFit/>
          </a:bodyPr>
          <a:lstStyle/>
          <a:p>
            <a:pPr marL="101600">
              <a:lnSpc>
                <a:spcPct val="100000"/>
              </a:lnSpc>
              <a:spcBef>
                <a:spcPts val="15"/>
              </a:spcBef>
            </a:pPr>
            <a:fld id="{81D60167-4931-47E6-BA6A-407CBD079E47}" type="slidenum">
              <a:rPr spc="-50" dirty="0"/>
              <a:t>14</a:t>
            </a:fld>
            <a:endParaRPr spc="-50" dirty="0"/>
          </a:p>
        </p:txBody>
      </p:sp>
      <p:sp>
        <p:nvSpPr>
          <p:cNvPr id="3" name="TextBox 2">
            <a:extLst>
              <a:ext uri="{FF2B5EF4-FFF2-40B4-BE49-F238E27FC236}">
                <a16:creationId xmlns:a16="http://schemas.microsoft.com/office/drawing/2014/main" id="{EED43692-9D07-F4CC-EF34-752BC731CE31}"/>
              </a:ext>
            </a:extLst>
          </p:cNvPr>
          <p:cNvSpPr txBox="1"/>
          <p:nvPr/>
        </p:nvSpPr>
        <p:spPr>
          <a:xfrm>
            <a:off x="546530" y="1905000"/>
            <a:ext cx="8978470" cy="369332"/>
          </a:xfrm>
          <a:prstGeom prst="rect">
            <a:avLst/>
          </a:prstGeom>
          <a:noFill/>
        </p:spPr>
        <p:txBody>
          <a:bodyPr wrap="square" rtlCol="0">
            <a:spAutoFit/>
          </a:bodyPr>
          <a:lstStyle/>
          <a:p>
            <a:r>
              <a:rPr lang="vi-VN" dirty="0">
                <a:hlinkClick r:id="rId2"/>
              </a:rPr>
              <a:t>Bùi Ngọc Dũng – MCI Việt Nam </a:t>
            </a:r>
            <a:r>
              <a:rPr lang="vi-VN" dirty="0" err="1">
                <a:hlinkClick r:id="rId2"/>
              </a:rPr>
              <a:t>Test</a:t>
            </a:r>
            <a:endParaRPr lang="vi-VN" dirty="0"/>
          </a:p>
        </p:txBody>
      </p:sp>
    </p:spTree>
    <p:extLst>
      <p:ext uri="{BB962C8B-B14F-4D97-AF65-F5344CB8AC3E}">
        <p14:creationId xmlns:p14="http://schemas.microsoft.com/office/powerpoint/2010/main" val="189451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437251" y="6492873"/>
            <a:ext cx="508634" cy="335915"/>
          </a:xfrm>
          <a:custGeom>
            <a:avLst/>
            <a:gdLst/>
            <a:ahLst/>
            <a:cxnLst/>
            <a:rect l="l" t="t" r="r" b="b"/>
            <a:pathLst>
              <a:path w="508634" h="335915">
                <a:moveTo>
                  <a:pt x="508317" y="0"/>
                </a:moveTo>
                <a:lnTo>
                  <a:pt x="0" y="0"/>
                </a:lnTo>
                <a:lnTo>
                  <a:pt x="0" y="335351"/>
                </a:lnTo>
                <a:lnTo>
                  <a:pt x="508317" y="335351"/>
                </a:lnTo>
                <a:lnTo>
                  <a:pt x="508317" y="0"/>
                </a:lnTo>
                <a:close/>
              </a:path>
            </a:pathLst>
          </a:custGeom>
          <a:solidFill>
            <a:srgbClr val="FFFFFF"/>
          </a:solidFill>
        </p:spPr>
        <p:txBody>
          <a:bodyPr wrap="square" lIns="0" tIns="0" rIns="0" bIns="0" rtlCol="0"/>
          <a:lstStyle/>
          <a:p>
            <a:endParaRPr/>
          </a:p>
        </p:txBody>
      </p:sp>
      <p:sp>
        <p:nvSpPr>
          <p:cNvPr id="3" name="object 3"/>
          <p:cNvSpPr txBox="1">
            <a:spLocks noGrp="1"/>
          </p:cNvSpPr>
          <p:nvPr>
            <p:ph type="title"/>
          </p:nvPr>
        </p:nvSpPr>
        <p:spPr>
          <a:xfrm>
            <a:off x="546530" y="364063"/>
            <a:ext cx="10973435" cy="568530"/>
          </a:xfrm>
          <a:prstGeom prst="rect">
            <a:avLst/>
          </a:prstGeom>
        </p:spPr>
        <p:txBody>
          <a:bodyPr vert="horz" wrap="square" lIns="0" tIns="182032" rIns="0" bIns="0" rtlCol="0">
            <a:spAutoFit/>
          </a:bodyPr>
          <a:lstStyle/>
          <a:p>
            <a:pPr marL="12700">
              <a:lnSpc>
                <a:spcPct val="100000"/>
              </a:lnSpc>
              <a:spcBef>
                <a:spcPts val="100"/>
              </a:spcBef>
            </a:pPr>
            <a:r>
              <a:rPr lang="vi-VN" spc="-10" dirty="0" err="1"/>
              <a:t>Table</a:t>
            </a:r>
            <a:r>
              <a:rPr lang="vi-VN" spc="-10" dirty="0"/>
              <a:t> </a:t>
            </a:r>
            <a:r>
              <a:rPr lang="vi-VN" spc="-10" dirty="0" err="1"/>
              <a:t>of</a:t>
            </a:r>
            <a:r>
              <a:rPr lang="vi-VN" spc="-10" dirty="0"/>
              <a:t> </a:t>
            </a:r>
            <a:r>
              <a:rPr lang="vi-VN" spc="-10" dirty="0" err="1"/>
              <a:t>contents</a:t>
            </a:r>
            <a:endParaRPr spc="-10" dirty="0"/>
          </a:p>
        </p:txBody>
      </p:sp>
      <p:sp>
        <p:nvSpPr>
          <p:cNvPr id="4" name="object 4"/>
          <p:cNvSpPr/>
          <p:nvPr/>
        </p:nvSpPr>
        <p:spPr>
          <a:xfrm>
            <a:off x="625102" y="2245055"/>
            <a:ext cx="180340" cy="269240"/>
          </a:xfrm>
          <a:custGeom>
            <a:avLst/>
            <a:gdLst/>
            <a:ahLst/>
            <a:cxnLst/>
            <a:rect l="l" t="t" r="r" b="b"/>
            <a:pathLst>
              <a:path w="180340" h="269239">
                <a:moveTo>
                  <a:pt x="0" y="0"/>
                </a:moveTo>
                <a:lnTo>
                  <a:pt x="0" y="269100"/>
                </a:lnTo>
                <a:lnTo>
                  <a:pt x="179999" y="134556"/>
                </a:lnTo>
                <a:lnTo>
                  <a:pt x="0" y="0"/>
                </a:lnTo>
                <a:close/>
              </a:path>
            </a:pathLst>
          </a:custGeom>
          <a:solidFill>
            <a:srgbClr val="08A6F6"/>
          </a:solidFill>
        </p:spPr>
        <p:txBody>
          <a:bodyPr wrap="square" lIns="0" tIns="0" rIns="0" bIns="0" rtlCol="0"/>
          <a:lstStyle/>
          <a:p>
            <a:endParaRPr/>
          </a:p>
        </p:txBody>
      </p:sp>
      <p:sp>
        <p:nvSpPr>
          <p:cNvPr id="5" name="object 5"/>
          <p:cNvSpPr/>
          <p:nvPr/>
        </p:nvSpPr>
        <p:spPr>
          <a:xfrm>
            <a:off x="625102" y="2801086"/>
            <a:ext cx="180340" cy="269240"/>
          </a:xfrm>
          <a:custGeom>
            <a:avLst/>
            <a:gdLst/>
            <a:ahLst/>
            <a:cxnLst/>
            <a:rect l="l" t="t" r="r" b="b"/>
            <a:pathLst>
              <a:path w="180340" h="269239">
                <a:moveTo>
                  <a:pt x="0" y="0"/>
                </a:moveTo>
                <a:lnTo>
                  <a:pt x="0" y="269100"/>
                </a:lnTo>
                <a:lnTo>
                  <a:pt x="179999" y="134543"/>
                </a:lnTo>
                <a:lnTo>
                  <a:pt x="0" y="0"/>
                </a:lnTo>
                <a:close/>
              </a:path>
            </a:pathLst>
          </a:custGeom>
          <a:solidFill>
            <a:srgbClr val="08A6F6"/>
          </a:solidFill>
        </p:spPr>
        <p:txBody>
          <a:bodyPr wrap="square" lIns="0" tIns="0" rIns="0" bIns="0" rtlCol="0"/>
          <a:lstStyle/>
          <a:p>
            <a:endParaRPr/>
          </a:p>
        </p:txBody>
      </p:sp>
      <p:sp>
        <p:nvSpPr>
          <p:cNvPr id="6" name="object 6"/>
          <p:cNvSpPr/>
          <p:nvPr/>
        </p:nvSpPr>
        <p:spPr>
          <a:xfrm>
            <a:off x="625102" y="3357117"/>
            <a:ext cx="180340" cy="269240"/>
          </a:xfrm>
          <a:custGeom>
            <a:avLst/>
            <a:gdLst/>
            <a:ahLst/>
            <a:cxnLst/>
            <a:rect l="l" t="t" r="r" b="b"/>
            <a:pathLst>
              <a:path w="180340" h="269239">
                <a:moveTo>
                  <a:pt x="0" y="0"/>
                </a:moveTo>
                <a:lnTo>
                  <a:pt x="0" y="269087"/>
                </a:lnTo>
                <a:lnTo>
                  <a:pt x="179999" y="134543"/>
                </a:lnTo>
                <a:lnTo>
                  <a:pt x="0" y="0"/>
                </a:lnTo>
                <a:close/>
              </a:path>
            </a:pathLst>
          </a:custGeom>
          <a:solidFill>
            <a:srgbClr val="08A6F6"/>
          </a:solidFill>
        </p:spPr>
        <p:txBody>
          <a:bodyPr wrap="square" lIns="0" tIns="0" rIns="0" bIns="0" rtlCol="0"/>
          <a:lstStyle/>
          <a:p>
            <a:endParaRPr/>
          </a:p>
        </p:txBody>
      </p:sp>
      <p:sp>
        <p:nvSpPr>
          <p:cNvPr id="7" name="object 7"/>
          <p:cNvSpPr/>
          <p:nvPr/>
        </p:nvSpPr>
        <p:spPr>
          <a:xfrm>
            <a:off x="625102" y="3913149"/>
            <a:ext cx="180340" cy="269240"/>
          </a:xfrm>
          <a:custGeom>
            <a:avLst/>
            <a:gdLst/>
            <a:ahLst/>
            <a:cxnLst/>
            <a:rect l="l" t="t" r="r" b="b"/>
            <a:pathLst>
              <a:path w="180340" h="269239">
                <a:moveTo>
                  <a:pt x="0" y="0"/>
                </a:moveTo>
                <a:lnTo>
                  <a:pt x="0" y="269087"/>
                </a:lnTo>
                <a:lnTo>
                  <a:pt x="179999" y="134543"/>
                </a:lnTo>
                <a:lnTo>
                  <a:pt x="0" y="0"/>
                </a:lnTo>
                <a:close/>
              </a:path>
            </a:pathLst>
          </a:custGeom>
          <a:solidFill>
            <a:srgbClr val="08A6F6"/>
          </a:solidFill>
        </p:spPr>
        <p:txBody>
          <a:bodyPr wrap="square" lIns="0" tIns="0" rIns="0" bIns="0" rtlCol="0"/>
          <a:lstStyle/>
          <a:p>
            <a:endParaRPr/>
          </a:p>
        </p:txBody>
      </p:sp>
      <p:sp>
        <p:nvSpPr>
          <p:cNvPr id="8" name="object 8"/>
          <p:cNvSpPr/>
          <p:nvPr/>
        </p:nvSpPr>
        <p:spPr>
          <a:xfrm>
            <a:off x="625102" y="5133962"/>
            <a:ext cx="180340" cy="269240"/>
          </a:xfrm>
          <a:custGeom>
            <a:avLst/>
            <a:gdLst/>
            <a:ahLst/>
            <a:cxnLst/>
            <a:rect l="l" t="t" r="r" b="b"/>
            <a:pathLst>
              <a:path w="180340" h="269239">
                <a:moveTo>
                  <a:pt x="0" y="0"/>
                </a:moveTo>
                <a:lnTo>
                  <a:pt x="0" y="269100"/>
                </a:lnTo>
                <a:lnTo>
                  <a:pt x="179999" y="134543"/>
                </a:lnTo>
                <a:lnTo>
                  <a:pt x="0" y="0"/>
                </a:lnTo>
                <a:close/>
              </a:path>
            </a:pathLst>
          </a:custGeom>
          <a:solidFill>
            <a:srgbClr val="08A6F6"/>
          </a:solidFill>
        </p:spPr>
        <p:txBody>
          <a:bodyPr wrap="square" lIns="0" tIns="0" rIns="0" bIns="0" rtlCol="0"/>
          <a:lstStyle/>
          <a:p>
            <a:endParaRPr/>
          </a:p>
        </p:txBody>
      </p:sp>
      <p:sp>
        <p:nvSpPr>
          <p:cNvPr id="9" name="object 9"/>
          <p:cNvSpPr/>
          <p:nvPr/>
        </p:nvSpPr>
        <p:spPr>
          <a:xfrm>
            <a:off x="625102" y="5694607"/>
            <a:ext cx="180340" cy="269240"/>
          </a:xfrm>
          <a:custGeom>
            <a:avLst/>
            <a:gdLst/>
            <a:ahLst/>
            <a:cxnLst/>
            <a:rect l="l" t="t" r="r" b="b"/>
            <a:pathLst>
              <a:path w="180340" h="269239">
                <a:moveTo>
                  <a:pt x="0" y="0"/>
                </a:moveTo>
                <a:lnTo>
                  <a:pt x="0" y="269093"/>
                </a:lnTo>
                <a:lnTo>
                  <a:pt x="179999" y="134546"/>
                </a:lnTo>
                <a:lnTo>
                  <a:pt x="0" y="0"/>
                </a:lnTo>
                <a:close/>
              </a:path>
            </a:pathLst>
          </a:custGeom>
          <a:solidFill>
            <a:srgbClr val="08A6F6"/>
          </a:solidFill>
        </p:spPr>
        <p:txBody>
          <a:bodyPr wrap="square" lIns="0" tIns="0" rIns="0" bIns="0" rtlCol="0"/>
          <a:lstStyle/>
          <a:p>
            <a:endParaRPr/>
          </a:p>
        </p:txBody>
      </p:sp>
      <p:sp>
        <p:nvSpPr>
          <p:cNvPr id="10" name="object 10"/>
          <p:cNvSpPr txBox="1">
            <a:spLocks noGrp="1"/>
          </p:cNvSpPr>
          <p:nvPr>
            <p:ph type="body" idx="1"/>
          </p:nvPr>
        </p:nvSpPr>
        <p:spPr>
          <a:xfrm>
            <a:off x="546530" y="1724038"/>
            <a:ext cx="10857865" cy="3182923"/>
          </a:xfrm>
          <a:prstGeom prst="rect">
            <a:avLst/>
          </a:prstGeom>
        </p:spPr>
        <p:txBody>
          <a:bodyPr vert="horz" wrap="square" lIns="0" tIns="27940" rIns="0" bIns="0" rtlCol="0">
            <a:spAutoFit/>
          </a:bodyPr>
          <a:lstStyle/>
          <a:p>
            <a:pPr marL="12700" marR="194310">
              <a:lnSpc>
                <a:spcPts val="1600"/>
              </a:lnSpc>
              <a:spcBef>
                <a:spcPts val="220"/>
              </a:spcBef>
            </a:pPr>
            <a:endParaRPr lang="en-US" spc="-20" dirty="0"/>
          </a:p>
          <a:p>
            <a:pPr>
              <a:lnSpc>
                <a:spcPct val="100000"/>
              </a:lnSpc>
              <a:spcBef>
                <a:spcPts val="1000"/>
              </a:spcBef>
            </a:pPr>
            <a:endParaRPr lang="vi-VN" spc="-20" dirty="0"/>
          </a:p>
          <a:p>
            <a:pPr>
              <a:lnSpc>
                <a:spcPct val="100000"/>
              </a:lnSpc>
              <a:spcBef>
                <a:spcPts val="365"/>
              </a:spcBef>
            </a:pPr>
            <a:endParaRPr b="0" spc="-10" dirty="0">
              <a:latin typeface="Arial"/>
              <a:cs typeface="Arial"/>
            </a:endParaRPr>
          </a:p>
          <a:p>
            <a:pPr>
              <a:lnSpc>
                <a:spcPct val="100000"/>
              </a:lnSpc>
              <a:spcBef>
                <a:spcPts val="335"/>
              </a:spcBef>
            </a:pPr>
            <a:endParaRPr lang="en-US" b="0" spc="-20" dirty="0">
              <a:latin typeface="Arial"/>
              <a:cs typeface="Arial"/>
            </a:endParaRPr>
          </a:p>
          <a:p>
            <a:pPr>
              <a:lnSpc>
                <a:spcPct val="100000"/>
              </a:lnSpc>
              <a:spcBef>
                <a:spcPts val="335"/>
              </a:spcBef>
            </a:pPr>
            <a:endParaRPr lang="en-US" b="0" spc="-20" dirty="0">
              <a:latin typeface="Arial"/>
              <a:cs typeface="Arial"/>
            </a:endParaRPr>
          </a:p>
          <a:p>
            <a:pPr>
              <a:lnSpc>
                <a:spcPct val="100000"/>
              </a:lnSpc>
              <a:spcBef>
                <a:spcPts val="365"/>
              </a:spcBef>
            </a:pPr>
            <a:endParaRPr lang="vi-VN" b="0" spc="-10" dirty="0">
              <a:latin typeface="Arial"/>
              <a:cs typeface="Arial"/>
            </a:endParaRPr>
          </a:p>
          <a:p>
            <a:pPr marL="401955" marR="5080">
              <a:lnSpc>
                <a:spcPts val="1600"/>
              </a:lnSpc>
            </a:pPr>
            <a:endParaRPr lang="en-US" b="0" spc="-10" dirty="0">
              <a:latin typeface="Arial"/>
              <a:cs typeface="Arial"/>
            </a:endParaRPr>
          </a:p>
          <a:p>
            <a:pPr marL="401955" marR="5080">
              <a:lnSpc>
                <a:spcPts val="1600"/>
              </a:lnSpc>
            </a:pPr>
            <a:endParaRPr lang="en-US" b="0" spc="-10" dirty="0">
              <a:latin typeface="Arial"/>
              <a:cs typeface="Arial"/>
            </a:endParaRPr>
          </a:p>
          <a:p>
            <a:pPr>
              <a:lnSpc>
                <a:spcPct val="100000"/>
              </a:lnSpc>
              <a:spcBef>
                <a:spcPts val="270"/>
              </a:spcBef>
            </a:pPr>
            <a:endParaRPr lang="en-US" b="0" spc="-10" dirty="0">
              <a:latin typeface="Arial"/>
              <a:cs typeface="Arial"/>
            </a:endParaRPr>
          </a:p>
          <a:p>
            <a:pPr>
              <a:lnSpc>
                <a:spcPct val="100000"/>
              </a:lnSpc>
              <a:spcBef>
                <a:spcPts val="270"/>
              </a:spcBef>
            </a:pPr>
            <a:endParaRPr b="0" spc="-10" dirty="0">
              <a:latin typeface="Arial"/>
              <a:cs typeface="Arial"/>
            </a:endParaRPr>
          </a:p>
          <a:p>
            <a:pPr marL="401955">
              <a:lnSpc>
                <a:spcPct val="100000"/>
              </a:lnSpc>
            </a:pPr>
            <a:endParaRPr lang="en-US" b="0" spc="-10" dirty="0"/>
          </a:p>
          <a:p>
            <a:pPr marL="401955">
              <a:lnSpc>
                <a:spcPct val="100000"/>
              </a:lnSpc>
            </a:pPr>
            <a:endParaRPr lang="en-US" b="0" spc="-10" dirty="0">
              <a:latin typeface="Arial"/>
              <a:cs typeface="Arial"/>
            </a:endParaRPr>
          </a:p>
          <a:p>
            <a:pPr marL="401955">
              <a:lnSpc>
                <a:spcPct val="100000"/>
              </a:lnSpc>
            </a:pPr>
            <a:endParaRPr b="0" spc="-10" dirty="0">
              <a:latin typeface="Arial"/>
              <a:cs typeface="Arial"/>
            </a:endParaRPr>
          </a:p>
        </p:txBody>
      </p:sp>
      <p:sp>
        <p:nvSpPr>
          <p:cNvPr id="11" name="object 11"/>
          <p:cNvSpPr/>
          <p:nvPr/>
        </p:nvSpPr>
        <p:spPr>
          <a:xfrm>
            <a:off x="625102" y="4576889"/>
            <a:ext cx="180340" cy="269240"/>
          </a:xfrm>
          <a:custGeom>
            <a:avLst/>
            <a:gdLst/>
            <a:ahLst/>
            <a:cxnLst/>
            <a:rect l="l" t="t" r="r" b="b"/>
            <a:pathLst>
              <a:path w="180340" h="269239">
                <a:moveTo>
                  <a:pt x="0" y="0"/>
                </a:moveTo>
                <a:lnTo>
                  <a:pt x="0" y="269100"/>
                </a:lnTo>
                <a:lnTo>
                  <a:pt x="179999" y="134556"/>
                </a:lnTo>
                <a:lnTo>
                  <a:pt x="0" y="0"/>
                </a:lnTo>
                <a:close/>
              </a:path>
            </a:pathLst>
          </a:custGeom>
          <a:solidFill>
            <a:srgbClr val="08A6F6"/>
          </a:solidFill>
        </p:spPr>
        <p:txBody>
          <a:bodyPr wrap="square" lIns="0" tIns="0" rIns="0" bIns="0" rtlCol="0"/>
          <a:lstStyle/>
          <a:p>
            <a:endParaRPr/>
          </a:p>
        </p:txBody>
      </p:sp>
      <p:sp>
        <p:nvSpPr>
          <p:cNvPr id="12" name="object 12"/>
          <p:cNvSpPr txBox="1"/>
          <p:nvPr/>
        </p:nvSpPr>
        <p:spPr>
          <a:xfrm>
            <a:off x="11545278" y="6551324"/>
            <a:ext cx="64135" cy="128270"/>
          </a:xfrm>
          <a:prstGeom prst="rect">
            <a:avLst/>
          </a:prstGeom>
        </p:spPr>
        <p:txBody>
          <a:bodyPr vert="horz" wrap="square" lIns="0" tIns="0" rIns="0" bIns="0" rtlCol="0">
            <a:spAutoFit/>
          </a:bodyPr>
          <a:lstStyle/>
          <a:p>
            <a:pPr>
              <a:lnSpc>
                <a:spcPts val="994"/>
              </a:lnSpc>
            </a:pPr>
            <a:r>
              <a:rPr sz="900" spc="-50" dirty="0">
                <a:solidFill>
                  <a:srgbClr val="171616"/>
                </a:solidFill>
                <a:latin typeface="Arial"/>
                <a:cs typeface="Arial"/>
              </a:rPr>
              <a:t>2</a:t>
            </a:r>
            <a:endParaRPr sz="900">
              <a:latin typeface="Arial"/>
              <a:cs typeface="Arial"/>
            </a:endParaRPr>
          </a:p>
        </p:txBody>
      </p:sp>
      <p:sp>
        <p:nvSpPr>
          <p:cNvPr id="13" name="object 13"/>
          <p:cNvSpPr txBox="1">
            <a:spLocks noGrp="1"/>
          </p:cNvSpPr>
          <p:nvPr>
            <p:ph type="ftr" sz="quarter" idx="5"/>
          </p:nvPr>
        </p:nvSpPr>
        <p:spPr>
          <a:prstGeom prst="rect">
            <a:avLst/>
          </a:prstGeom>
        </p:spPr>
        <p:txBody>
          <a:bodyPr vert="horz" wrap="square" lIns="0" tIns="1905" rIns="0" bIns="0" rtlCol="0">
            <a:spAutoFit/>
          </a:bodyPr>
          <a:lstStyle/>
          <a:p>
            <a:pPr marL="12700">
              <a:lnSpc>
                <a:spcPct val="100000"/>
              </a:lnSpc>
              <a:spcBef>
                <a:spcPts val="15"/>
              </a:spcBef>
            </a:pPr>
            <a:r>
              <a:rPr dirty="0"/>
              <a:t>Copyright</a:t>
            </a:r>
            <a:r>
              <a:rPr spc="-30" dirty="0"/>
              <a:t> </a:t>
            </a:r>
            <a:r>
              <a:rPr dirty="0"/>
              <a:t>of</a:t>
            </a:r>
            <a:r>
              <a:rPr spc="-25" dirty="0"/>
              <a:t> </a:t>
            </a:r>
            <a:r>
              <a:rPr spc="-10" dirty="0"/>
              <a:t>Slideworks.io</a:t>
            </a:r>
          </a:p>
        </p:txBody>
      </p:sp>
      <p:sp>
        <p:nvSpPr>
          <p:cNvPr id="14" name="object 14"/>
          <p:cNvSpPr txBox="1">
            <a:spLocks noGrp="1"/>
          </p:cNvSpPr>
          <p:nvPr>
            <p:ph type="sldNum" sz="quarter" idx="7"/>
          </p:nvPr>
        </p:nvSpPr>
        <p:spPr>
          <a:prstGeom prst="rect">
            <a:avLst/>
          </a:prstGeom>
        </p:spPr>
        <p:txBody>
          <a:bodyPr vert="horz" wrap="square" lIns="0" tIns="1905" rIns="0" bIns="0" rtlCol="0">
            <a:spAutoFit/>
          </a:bodyPr>
          <a:lstStyle/>
          <a:p>
            <a:pPr marL="101600">
              <a:lnSpc>
                <a:spcPct val="100000"/>
              </a:lnSpc>
              <a:spcBef>
                <a:spcPts val="15"/>
              </a:spcBef>
            </a:pPr>
            <a:fld id="{81D60167-4931-47E6-BA6A-407CBD079E47}" type="slidenum">
              <a:rPr spc="-50" dirty="0"/>
              <a:t>2</a:t>
            </a:fld>
            <a:endParaRPr spc="-50" dirty="0"/>
          </a:p>
        </p:txBody>
      </p:sp>
      <p:sp>
        <p:nvSpPr>
          <p:cNvPr id="18" name="TextBox 17">
            <a:extLst>
              <a:ext uri="{FF2B5EF4-FFF2-40B4-BE49-F238E27FC236}">
                <a16:creationId xmlns:a16="http://schemas.microsoft.com/office/drawing/2014/main" id="{8F23BB48-3A01-CB38-BE33-E82974AFE84A}"/>
              </a:ext>
            </a:extLst>
          </p:cNvPr>
          <p:cNvSpPr txBox="1"/>
          <p:nvPr/>
        </p:nvSpPr>
        <p:spPr>
          <a:xfrm>
            <a:off x="948395" y="2200272"/>
            <a:ext cx="3810000" cy="646331"/>
          </a:xfrm>
          <a:prstGeom prst="rect">
            <a:avLst/>
          </a:prstGeom>
          <a:noFill/>
        </p:spPr>
        <p:txBody>
          <a:bodyPr wrap="square" rtlCol="0">
            <a:spAutoFit/>
          </a:bodyPr>
          <a:lstStyle/>
          <a:p>
            <a:r>
              <a:rPr lang="en-US" b="0" dirty="0">
                <a:latin typeface="Arial"/>
                <a:cs typeface="Arial"/>
              </a:rPr>
              <a:t>1. Introduction</a:t>
            </a:r>
            <a:endParaRPr lang="en-US" b="0" spc="-10" dirty="0">
              <a:latin typeface="Arial"/>
              <a:cs typeface="Arial"/>
            </a:endParaRPr>
          </a:p>
          <a:p>
            <a:endParaRPr lang="vi-VN" dirty="0"/>
          </a:p>
        </p:txBody>
      </p:sp>
      <p:sp>
        <p:nvSpPr>
          <p:cNvPr id="19" name="TextBox 18">
            <a:extLst>
              <a:ext uri="{FF2B5EF4-FFF2-40B4-BE49-F238E27FC236}">
                <a16:creationId xmlns:a16="http://schemas.microsoft.com/office/drawing/2014/main" id="{6D754034-523A-3C21-7BFE-945F1802A0C2}"/>
              </a:ext>
            </a:extLst>
          </p:cNvPr>
          <p:cNvSpPr txBox="1"/>
          <p:nvPr/>
        </p:nvSpPr>
        <p:spPr>
          <a:xfrm>
            <a:off x="948395" y="2747160"/>
            <a:ext cx="1890261" cy="646331"/>
          </a:xfrm>
          <a:prstGeom prst="rect">
            <a:avLst/>
          </a:prstGeom>
          <a:noFill/>
        </p:spPr>
        <p:txBody>
          <a:bodyPr wrap="none" rtlCol="0">
            <a:spAutoFit/>
          </a:bodyPr>
          <a:lstStyle/>
          <a:p>
            <a:r>
              <a:rPr lang="en-US" b="0" dirty="0">
                <a:latin typeface="Arial"/>
                <a:cs typeface="Arial"/>
              </a:rPr>
              <a:t>2.Data Overview</a:t>
            </a:r>
            <a:endParaRPr lang="en-US" b="0" spc="-20" dirty="0">
              <a:latin typeface="Arial"/>
              <a:cs typeface="Arial"/>
            </a:endParaRPr>
          </a:p>
          <a:p>
            <a:endParaRPr lang="vi-VN" dirty="0"/>
          </a:p>
        </p:txBody>
      </p:sp>
      <p:sp>
        <p:nvSpPr>
          <p:cNvPr id="20" name="TextBox 19">
            <a:extLst>
              <a:ext uri="{FF2B5EF4-FFF2-40B4-BE49-F238E27FC236}">
                <a16:creationId xmlns:a16="http://schemas.microsoft.com/office/drawing/2014/main" id="{9C4BF645-8D7E-D8B0-40A2-ACA41C353014}"/>
              </a:ext>
            </a:extLst>
          </p:cNvPr>
          <p:cNvSpPr txBox="1"/>
          <p:nvPr/>
        </p:nvSpPr>
        <p:spPr>
          <a:xfrm>
            <a:off x="953430" y="3339269"/>
            <a:ext cx="2069797" cy="646331"/>
          </a:xfrm>
          <a:prstGeom prst="rect">
            <a:avLst/>
          </a:prstGeom>
          <a:noFill/>
        </p:spPr>
        <p:txBody>
          <a:bodyPr wrap="none" rtlCol="0">
            <a:spAutoFit/>
          </a:bodyPr>
          <a:lstStyle/>
          <a:p>
            <a:r>
              <a:rPr lang="en-US" b="0" dirty="0">
                <a:latin typeface="Arial"/>
                <a:cs typeface="Arial"/>
              </a:rPr>
              <a:t>3.Data Processing</a:t>
            </a:r>
            <a:endParaRPr lang="en-US" b="0" spc="-10" dirty="0">
              <a:latin typeface="Arial"/>
              <a:cs typeface="Arial"/>
            </a:endParaRPr>
          </a:p>
          <a:p>
            <a:endParaRPr lang="vi-VN" dirty="0"/>
          </a:p>
        </p:txBody>
      </p:sp>
      <p:sp>
        <p:nvSpPr>
          <p:cNvPr id="21" name="TextBox 20">
            <a:extLst>
              <a:ext uri="{FF2B5EF4-FFF2-40B4-BE49-F238E27FC236}">
                <a16:creationId xmlns:a16="http://schemas.microsoft.com/office/drawing/2014/main" id="{B86602F8-CD58-EFCE-4742-40C8BBEAA663}"/>
              </a:ext>
            </a:extLst>
          </p:cNvPr>
          <p:cNvSpPr txBox="1"/>
          <p:nvPr/>
        </p:nvSpPr>
        <p:spPr>
          <a:xfrm>
            <a:off x="953430" y="3898048"/>
            <a:ext cx="4455066" cy="646331"/>
          </a:xfrm>
          <a:prstGeom prst="rect">
            <a:avLst/>
          </a:prstGeom>
          <a:noFill/>
        </p:spPr>
        <p:txBody>
          <a:bodyPr wrap="none" rtlCol="0">
            <a:spAutoFit/>
          </a:bodyPr>
          <a:lstStyle/>
          <a:p>
            <a:r>
              <a:rPr lang="en-US" b="0" dirty="0"/>
              <a:t>4.Model Selection and Initial Performance</a:t>
            </a:r>
          </a:p>
          <a:p>
            <a:endParaRPr lang="vi-VN" dirty="0"/>
          </a:p>
        </p:txBody>
      </p:sp>
      <p:sp>
        <p:nvSpPr>
          <p:cNvPr id="22" name="TextBox 21">
            <a:extLst>
              <a:ext uri="{FF2B5EF4-FFF2-40B4-BE49-F238E27FC236}">
                <a16:creationId xmlns:a16="http://schemas.microsoft.com/office/drawing/2014/main" id="{28B92B70-ED58-6CA9-E438-ECC6BD105D4C}"/>
              </a:ext>
            </a:extLst>
          </p:cNvPr>
          <p:cNvSpPr txBox="1"/>
          <p:nvPr/>
        </p:nvSpPr>
        <p:spPr>
          <a:xfrm>
            <a:off x="942881" y="4555372"/>
            <a:ext cx="3095719" cy="646331"/>
          </a:xfrm>
          <a:prstGeom prst="rect">
            <a:avLst/>
          </a:prstGeom>
          <a:noFill/>
        </p:spPr>
        <p:txBody>
          <a:bodyPr wrap="none" rtlCol="0">
            <a:spAutoFit/>
          </a:bodyPr>
          <a:lstStyle/>
          <a:p>
            <a:r>
              <a:rPr lang="en-US" b="0" dirty="0">
                <a:latin typeface="Arial"/>
                <a:cs typeface="Arial"/>
              </a:rPr>
              <a:t>5.Handling Imbalanced Data</a:t>
            </a:r>
            <a:endParaRPr lang="en-US" b="0" spc="-10" dirty="0">
              <a:latin typeface="Arial"/>
              <a:cs typeface="Arial"/>
            </a:endParaRPr>
          </a:p>
          <a:p>
            <a:endParaRPr lang="vi-VN" dirty="0"/>
          </a:p>
        </p:txBody>
      </p:sp>
      <p:sp>
        <p:nvSpPr>
          <p:cNvPr id="23" name="TextBox 22">
            <a:extLst>
              <a:ext uri="{FF2B5EF4-FFF2-40B4-BE49-F238E27FC236}">
                <a16:creationId xmlns:a16="http://schemas.microsoft.com/office/drawing/2014/main" id="{A386DC81-2FEC-A94F-3735-7801BBC9DEB9}"/>
              </a:ext>
            </a:extLst>
          </p:cNvPr>
          <p:cNvSpPr txBox="1"/>
          <p:nvPr/>
        </p:nvSpPr>
        <p:spPr>
          <a:xfrm>
            <a:off x="2514600" y="2025515"/>
            <a:ext cx="45719" cy="369332"/>
          </a:xfrm>
          <a:prstGeom prst="rect">
            <a:avLst/>
          </a:prstGeom>
          <a:noFill/>
        </p:spPr>
        <p:txBody>
          <a:bodyPr wrap="square" rtlCol="0">
            <a:spAutoFit/>
          </a:bodyPr>
          <a:lstStyle/>
          <a:p>
            <a:endParaRPr lang="vi-VN" dirty="0"/>
          </a:p>
        </p:txBody>
      </p:sp>
      <p:sp>
        <p:nvSpPr>
          <p:cNvPr id="24" name="TextBox 23">
            <a:extLst>
              <a:ext uri="{FF2B5EF4-FFF2-40B4-BE49-F238E27FC236}">
                <a16:creationId xmlns:a16="http://schemas.microsoft.com/office/drawing/2014/main" id="{24CFAA54-0259-27E9-4226-682BB3EB9F7E}"/>
              </a:ext>
            </a:extLst>
          </p:cNvPr>
          <p:cNvSpPr txBox="1"/>
          <p:nvPr/>
        </p:nvSpPr>
        <p:spPr>
          <a:xfrm>
            <a:off x="942881" y="5089599"/>
            <a:ext cx="5660524" cy="646331"/>
          </a:xfrm>
          <a:prstGeom prst="rect">
            <a:avLst/>
          </a:prstGeom>
          <a:noFill/>
        </p:spPr>
        <p:txBody>
          <a:bodyPr wrap="none" rtlCol="0">
            <a:spAutoFit/>
          </a:bodyPr>
          <a:lstStyle/>
          <a:p>
            <a:r>
              <a:rPr lang="en-US" b="0" dirty="0">
                <a:latin typeface="Arial"/>
                <a:cs typeface="Arial"/>
              </a:rPr>
              <a:t>6.Hyperparameter Tuning and Final Model Evaluation</a:t>
            </a:r>
          </a:p>
          <a:p>
            <a:endParaRPr lang="vi-VN" dirty="0"/>
          </a:p>
        </p:txBody>
      </p:sp>
      <p:sp>
        <p:nvSpPr>
          <p:cNvPr id="25" name="TextBox 24">
            <a:extLst>
              <a:ext uri="{FF2B5EF4-FFF2-40B4-BE49-F238E27FC236}">
                <a16:creationId xmlns:a16="http://schemas.microsoft.com/office/drawing/2014/main" id="{B797724A-3A0D-1F1A-8FD1-DD0449FBDCEC}"/>
              </a:ext>
            </a:extLst>
          </p:cNvPr>
          <p:cNvSpPr txBox="1"/>
          <p:nvPr/>
        </p:nvSpPr>
        <p:spPr>
          <a:xfrm>
            <a:off x="953430" y="5671134"/>
            <a:ext cx="3300904" cy="369332"/>
          </a:xfrm>
          <a:prstGeom prst="rect">
            <a:avLst/>
          </a:prstGeom>
          <a:noFill/>
        </p:spPr>
        <p:txBody>
          <a:bodyPr wrap="none" rtlCol="0">
            <a:spAutoFit/>
          </a:bodyPr>
          <a:lstStyle/>
          <a:p>
            <a:r>
              <a:rPr lang="en-US" dirty="0"/>
              <a:t>7.Conclusion and Future Work</a:t>
            </a:r>
            <a:endParaRPr lang="vi-V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46530" y="364063"/>
            <a:ext cx="10973435" cy="399468"/>
          </a:xfrm>
          <a:prstGeom prst="rect">
            <a:avLst/>
          </a:prstGeom>
        </p:spPr>
        <p:txBody>
          <a:bodyPr vert="horz" wrap="square" lIns="0" tIns="52705" rIns="0" bIns="0" rtlCol="0">
            <a:spAutoFit/>
          </a:bodyPr>
          <a:lstStyle/>
          <a:p>
            <a:pPr marL="12700" marR="5080">
              <a:lnSpc>
                <a:spcPts val="2730"/>
              </a:lnSpc>
              <a:spcBef>
                <a:spcPts val="415"/>
              </a:spcBef>
            </a:pPr>
            <a:r>
              <a:rPr lang="vi-VN" spc="-10" dirty="0"/>
              <a:t>1.Introduction</a:t>
            </a:r>
            <a:endParaRPr spc="-10" dirty="0"/>
          </a:p>
        </p:txBody>
      </p:sp>
      <p:sp>
        <p:nvSpPr>
          <p:cNvPr id="32" name="object 32"/>
          <p:cNvSpPr txBox="1">
            <a:spLocks noGrp="1"/>
          </p:cNvSpPr>
          <p:nvPr>
            <p:ph type="ftr" sz="quarter" idx="5"/>
          </p:nvPr>
        </p:nvSpPr>
        <p:spPr>
          <a:prstGeom prst="rect">
            <a:avLst/>
          </a:prstGeom>
        </p:spPr>
        <p:txBody>
          <a:bodyPr vert="horz" wrap="square" lIns="0" tIns="1905" rIns="0" bIns="0" rtlCol="0">
            <a:spAutoFit/>
          </a:bodyPr>
          <a:lstStyle/>
          <a:p>
            <a:pPr marL="12700">
              <a:lnSpc>
                <a:spcPct val="100000"/>
              </a:lnSpc>
              <a:spcBef>
                <a:spcPts val="15"/>
              </a:spcBef>
            </a:pPr>
            <a:r>
              <a:rPr dirty="0"/>
              <a:t>Copyright</a:t>
            </a:r>
            <a:r>
              <a:rPr spc="-30" dirty="0"/>
              <a:t> </a:t>
            </a:r>
            <a:r>
              <a:rPr dirty="0"/>
              <a:t>of</a:t>
            </a:r>
            <a:r>
              <a:rPr spc="-25" dirty="0"/>
              <a:t> </a:t>
            </a:r>
            <a:r>
              <a:rPr spc="-10" dirty="0"/>
              <a:t>Slideworks.io</a:t>
            </a:r>
          </a:p>
        </p:txBody>
      </p:sp>
      <p:sp>
        <p:nvSpPr>
          <p:cNvPr id="33" name="object 33"/>
          <p:cNvSpPr txBox="1">
            <a:spLocks noGrp="1"/>
          </p:cNvSpPr>
          <p:nvPr>
            <p:ph type="sldNum" sz="quarter" idx="7"/>
          </p:nvPr>
        </p:nvSpPr>
        <p:spPr>
          <a:prstGeom prst="rect">
            <a:avLst/>
          </a:prstGeom>
        </p:spPr>
        <p:txBody>
          <a:bodyPr vert="horz" wrap="square" lIns="0" tIns="1905" rIns="0" bIns="0" rtlCol="0">
            <a:spAutoFit/>
          </a:bodyPr>
          <a:lstStyle/>
          <a:p>
            <a:pPr marL="101600">
              <a:lnSpc>
                <a:spcPct val="100000"/>
              </a:lnSpc>
              <a:spcBef>
                <a:spcPts val="15"/>
              </a:spcBef>
            </a:pPr>
            <a:fld id="{81D60167-4931-47E6-BA6A-407CBD079E47}" type="slidenum">
              <a:rPr spc="-50" dirty="0"/>
              <a:t>3</a:t>
            </a:fld>
            <a:endParaRPr spc="-50" dirty="0"/>
          </a:p>
        </p:txBody>
      </p:sp>
      <p:pic>
        <p:nvPicPr>
          <p:cNvPr id="2050" name="Picture 2" descr="What is Customer Churn | 6 strategies to STOP it">
            <a:extLst>
              <a:ext uri="{FF2B5EF4-FFF2-40B4-BE49-F238E27FC236}">
                <a16:creationId xmlns:a16="http://schemas.microsoft.com/office/drawing/2014/main" id="{3EFAE7BB-977C-C004-ED1C-29D2497C80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43800" y="1339139"/>
            <a:ext cx="4577920" cy="1590225"/>
          </a:xfrm>
          <a:prstGeom prst="rect">
            <a:avLst/>
          </a:prstGeom>
          <a:noFill/>
          <a:extLst>
            <a:ext uri="{909E8E84-426E-40DD-AFC4-6F175D3DCCD1}">
              <a14:hiddenFill xmlns:a14="http://schemas.microsoft.com/office/drawing/2010/main">
                <a:solidFill>
                  <a:srgbClr val="FFFFFF"/>
                </a:solidFill>
              </a14:hiddenFill>
            </a:ext>
          </a:extLst>
        </p:spPr>
      </p:pic>
      <p:sp>
        <p:nvSpPr>
          <p:cNvPr id="34" name="TextBox 33">
            <a:extLst>
              <a:ext uri="{FF2B5EF4-FFF2-40B4-BE49-F238E27FC236}">
                <a16:creationId xmlns:a16="http://schemas.microsoft.com/office/drawing/2014/main" id="{AD085FF5-2E8B-0812-9345-B77A8ECC527E}"/>
              </a:ext>
            </a:extLst>
          </p:cNvPr>
          <p:cNvSpPr txBox="1"/>
          <p:nvPr/>
        </p:nvSpPr>
        <p:spPr>
          <a:xfrm>
            <a:off x="578768" y="1397675"/>
            <a:ext cx="8195955" cy="1477328"/>
          </a:xfrm>
          <a:prstGeom prst="rect">
            <a:avLst/>
          </a:prstGeom>
          <a:noFill/>
        </p:spPr>
        <p:txBody>
          <a:bodyPr wrap="square" rtlCol="0">
            <a:spAutoFit/>
          </a:bodyPr>
          <a:lstStyle/>
          <a:p>
            <a:r>
              <a:rPr lang="en-US" sz="1500" b="1" dirty="0">
                <a:latin typeface="Arial" panose="020B0604020202020204" pitchFamily="34" charset="0"/>
                <a:cs typeface="Arial" panose="020B0604020202020204" pitchFamily="34" charset="0"/>
              </a:rPr>
              <a:t>Project Goal:</a:t>
            </a:r>
          </a:p>
          <a:p>
            <a:pPr algn="just"/>
            <a:r>
              <a:rPr lang="en-US" sz="1500" dirty="0">
                <a:latin typeface="Arial" panose="020B0604020202020204" pitchFamily="34" charset="0"/>
                <a:cs typeface="Arial" panose="020B0604020202020204" pitchFamily="34" charset="0"/>
              </a:rPr>
              <a:t>The primary objective of this project is to develop a predictive model for customer churn. Customer churn refers to the phenomenon where customers stop doing business with a company or service. Understanding and predicting churn is crucial for businesses as retaining existing customers is significantly more cost-effective than acquiring new ones.</a:t>
            </a:r>
          </a:p>
          <a:p>
            <a:endParaRPr lang="vi-VN" sz="1500" dirty="0"/>
          </a:p>
        </p:txBody>
      </p:sp>
      <p:sp>
        <p:nvSpPr>
          <p:cNvPr id="35" name="TextBox 34">
            <a:extLst>
              <a:ext uri="{FF2B5EF4-FFF2-40B4-BE49-F238E27FC236}">
                <a16:creationId xmlns:a16="http://schemas.microsoft.com/office/drawing/2014/main" id="{49AD77CD-FECA-0B61-AAAA-0D262138F202}"/>
              </a:ext>
            </a:extLst>
          </p:cNvPr>
          <p:cNvSpPr txBox="1"/>
          <p:nvPr/>
        </p:nvSpPr>
        <p:spPr>
          <a:xfrm>
            <a:off x="535644" y="2987900"/>
            <a:ext cx="11203012" cy="3139321"/>
          </a:xfrm>
          <a:prstGeom prst="rect">
            <a:avLst/>
          </a:prstGeom>
          <a:noFill/>
        </p:spPr>
        <p:txBody>
          <a:bodyPr wrap="square" rtlCol="0">
            <a:spAutoFit/>
          </a:bodyPr>
          <a:lstStyle/>
          <a:p>
            <a:pPr algn="just"/>
            <a:r>
              <a:rPr lang="en-US" sz="1500" b="1" dirty="0"/>
              <a:t>Project Overview:</a:t>
            </a:r>
          </a:p>
          <a:p>
            <a:pPr algn="just"/>
            <a:r>
              <a:rPr lang="en-US" sz="1500" dirty="0"/>
              <a:t>In this project, we will utilize a dataset consisting of various customer-related features to build and evaluate different machine learning models for churn prediction. The dataset is divided into training and testing sets to validate the model's performance. The analysis will cover the following key steps:</a:t>
            </a:r>
          </a:p>
          <a:p>
            <a:pPr algn="just">
              <a:buFont typeface="+mj-lt"/>
              <a:buAutoNum type="arabicPeriod"/>
            </a:pPr>
            <a:r>
              <a:rPr lang="en-US" sz="1500" b="1" dirty="0"/>
              <a:t>Data Preprocessing</a:t>
            </a:r>
            <a:r>
              <a:rPr lang="en-US" sz="1500" dirty="0"/>
              <a:t>: Handling missing values, encoding categorical variables, and standardizing numerical features.</a:t>
            </a:r>
          </a:p>
          <a:p>
            <a:pPr algn="just">
              <a:buFont typeface="+mj-lt"/>
              <a:buAutoNum type="arabicPeriod"/>
            </a:pPr>
            <a:r>
              <a:rPr lang="en-US" sz="1500" b="1" dirty="0"/>
              <a:t>Model Selection and Training</a:t>
            </a:r>
            <a:r>
              <a:rPr lang="en-US" sz="1500" dirty="0"/>
              <a:t>: Comparing the performance of various models including Logistic Regression, Random Forest, Support Vector Machine, K-Nearest Neighbors, and Decision Tree.</a:t>
            </a:r>
          </a:p>
          <a:p>
            <a:pPr algn="just">
              <a:buFont typeface="+mj-lt"/>
              <a:buAutoNum type="arabicPeriod"/>
            </a:pPr>
            <a:r>
              <a:rPr lang="en-US" sz="1500" b="1" dirty="0"/>
              <a:t>Handling Imbalanced Data</a:t>
            </a:r>
            <a:r>
              <a:rPr lang="en-US" sz="1500" dirty="0"/>
              <a:t>: Implementing techniques like SMOTE (Synthetic Minority Over-sampling Technique) to address class imbalance.</a:t>
            </a:r>
          </a:p>
          <a:p>
            <a:pPr algn="just">
              <a:buFont typeface="+mj-lt"/>
              <a:buAutoNum type="arabicPeriod"/>
            </a:pPr>
            <a:r>
              <a:rPr lang="en-US" sz="1500" b="1" dirty="0"/>
              <a:t>Feature Importance Analysis</a:t>
            </a:r>
            <a:r>
              <a:rPr lang="en-US" sz="1500" dirty="0"/>
              <a:t>: Identifying the most significant features contributing to churn prediction.</a:t>
            </a:r>
          </a:p>
          <a:p>
            <a:pPr algn="just">
              <a:buFont typeface="+mj-lt"/>
              <a:buAutoNum type="arabicPeriod"/>
            </a:pPr>
            <a:r>
              <a:rPr lang="en-US" sz="1500" b="1" dirty="0"/>
              <a:t>Hyperparameter Tuning</a:t>
            </a:r>
            <a:r>
              <a:rPr lang="en-US" sz="1500" dirty="0"/>
              <a:t>: Optimizing model parameters using Grid Search Cross-Validation to enhance model performance.</a:t>
            </a:r>
          </a:p>
          <a:p>
            <a:pPr algn="just">
              <a:buFont typeface="+mj-lt"/>
              <a:buAutoNum type="arabicPeriod"/>
            </a:pPr>
            <a:r>
              <a:rPr lang="en-US" sz="1500" b="1" dirty="0"/>
              <a:t>Model Evaluation</a:t>
            </a:r>
            <a:r>
              <a:rPr lang="en-US" sz="1500" dirty="0"/>
              <a:t>: Assessing the final model using metrics such as Accuracy, Precision, Recall, F1 Score, and AUC-ROC</a:t>
            </a:r>
          </a:p>
          <a:p>
            <a:endParaRPr lang="vi-V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46530" y="364063"/>
            <a:ext cx="10973435" cy="399468"/>
          </a:xfrm>
          <a:prstGeom prst="rect">
            <a:avLst/>
          </a:prstGeom>
        </p:spPr>
        <p:txBody>
          <a:bodyPr vert="horz" wrap="square" lIns="0" tIns="52705" rIns="0" bIns="0" rtlCol="0">
            <a:spAutoFit/>
          </a:bodyPr>
          <a:lstStyle/>
          <a:p>
            <a:pPr marL="12700" marR="5080">
              <a:lnSpc>
                <a:spcPts val="2730"/>
              </a:lnSpc>
              <a:spcBef>
                <a:spcPts val="415"/>
              </a:spcBef>
            </a:pPr>
            <a:r>
              <a:rPr lang="vi-VN" spc="-10" dirty="0"/>
              <a:t>2.Data </a:t>
            </a:r>
            <a:r>
              <a:rPr lang="vi-VN" spc="-10" dirty="0" err="1"/>
              <a:t>Overview</a:t>
            </a:r>
            <a:endParaRPr spc="-10" dirty="0"/>
          </a:p>
        </p:txBody>
      </p:sp>
      <p:sp>
        <p:nvSpPr>
          <p:cNvPr id="32" name="object 32"/>
          <p:cNvSpPr txBox="1">
            <a:spLocks noGrp="1"/>
          </p:cNvSpPr>
          <p:nvPr>
            <p:ph type="ftr" sz="quarter" idx="5"/>
          </p:nvPr>
        </p:nvSpPr>
        <p:spPr>
          <a:prstGeom prst="rect">
            <a:avLst/>
          </a:prstGeom>
        </p:spPr>
        <p:txBody>
          <a:bodyPr vert="horz" wrap="square" lIns="0" tIns="1905" rIns="0" bIns="0" rtlCol="0">
            <a:spAutoFit/>
          </a:bodyPr>
          <a:lstStyle/>
          <a:p>
            <a:pPr marL="12700">
              <a:lnSpc>
                <a:spcPct val="100000"/>
              </a:lnSpc>
              <a:spcBef>
                <a:spcPts val="15"/>
              </a:spcBef>
            </a:pPr>
            <a:r>
              <a:rPr dirty="0"/>
              <a:t>Copyright</a:t>
            </a:r>
            <a:r>
              <a:rPr spc="-30" dirty="0"/>
              <a:t> </a:t>
            </a:r>
            <a:r>
              <a:rPr dirty="0"/>
              <a:t>of</a:t>
            </a:r>
            <a:r>
              <a:rPr spc="-25" dirty="0"/>
              <a:t> </a:t>
            </a:r>
            <a:r>
              <a:rPr spc="-10" dirty="0"/>
              <a:t>Slideworks.io</a:t>
            </a:r>
          </a:p>
        </p:txBody>
      </p:sp>
      <p:sp>
        <p:nvSpPr>
          <p:cNvPr id="33" name="object 33"/>
          <p:cNvSpPr txBox="1">
            <a:spLocks noGrp="1"/>
          </p:cNvSpPr>
          <p:nvPr>
            <p:ph type="sldNum" sz="quarter" idx="7"/>
          </p:nvPr>
        </p:nvSpPr>
        <p:spPr>
          <a:prstGeom prst="rect">
            <a:avLst/>
          </a:prstGeom>
        </p:spPr>
        <p:txBody>
          <a:bodyPr vert="horz" wrap="square" lIns="0" tIns="1905" rIns="0" bIns="0" rtlCol="0">
            <a:spAutoFit/>
          </a:bodyPr>
          <a:lstStyle/>
          <a:p>
            <a:pPr marL="101600">
              <a:lnSpc>
                <a:spcPct val="100000"/>
              </a:lnSpc>
              <a:spcBef>
                <a:spcPts val="15"/>
              </a:spcBef>
            </a:pPr>
            <a:fld id="{81D60167-4931-47E6-BA6A-407CBD079E47}" type="slidenum">
              <a:rPr spc="-50" dirty="0"/>
              <a:t>4</a:t>
            </a:fld>
            <a:endParaRPr spc="-50" dirty="0"/>
          </a:p>
        </p:txBody>
      </p:sp>
      <p:sp>
        <p:nvSpPr>
          <p:cNvPr id="12" name="TextBox 11">
            <a:extLst>
              <a:ext uri="{FF2B5EF4-FFF2-40B4-BE49-F238E27FC236}">
                <a16:creationId xmlns:a16="http://schemas.microsoft.com/office/drawing/2014/main" id="{895F035B-315A-4EAE-74F1-DBF7382CDF34}"/>
              </a:ext>
            </a:extLst>
          </p:cNvPr>
          <p:cNvSpPr txBox="1"/>
          <p:nvPr/>
        </p:nvSpPr>
        <p:spPr>
          <a:xfrm>
            <a:off x="456394" y="1447800"/>
            <a:ext cx="11279212" cy="3139321"/>
          </a:xfrm>
          <a:prstGeom prst="rect">
            <a:avLst/>
          </a:prstGeom>
          <a:noFill/>
        </p:spPr>
        <p:txBody>
          <a:bodyPr wrap="square" rtlCol="0">
            <a:spAutoFit/>
          </a:bodyPr>
          <a:lstStyle/>
          <a:p>
            <a:r>
              <a:rPr lang="en-US" dirty="0"/>
              <a:t>Dataset Description:</a:t>
            </a:r>
          </a:p>
          <a:p>
            <a:r>
              <a:rPr lang="en-US" dirty="0"/>
              <a:t>The dataset used in this project consists of customer-related features that help in predicting whether a customer will churn (leave the service) or not. The data is divided into two parts:</a:t>
            </a:r>
          </a:p>
          <a:p>
            <a:pPr marL="285750" indent="-285750">
              <a:buFontTx/>
              <a:buChar char="-"/>
            </a:pPr>
            <a:r>
              <a:rPr lang="en-US" b="1" dirty="0"/>
              <a:t>Training Dataset: churn-bigml-80.csv</a:t>
            </a:r>
          </a:p>
          <a:p>
            <a:pPr marL="285750" indent="-285750">
              <a:buFontTx/>
              <a:buChar char="-"/>
            </a:pPr>
            <a:r>
              <a:rPr lang="en-US" b="1" dirty="0"/>
              <a:t>Testing Dataset: churn-bigml-20.csv</a:t>
            </a:r>
          </a:p>
          <a:p>
            <a:endParaRPr lang="en-US" dirty="0"/>
          </a:p>
          <a:p>
            <a:r>
              <a:rPr lang="en-US" dirty="0"/>
              <a:t>Class Distribution in Training Data:</a:t>
            </a:r>
          </a:p>
          <a:p>
            <a:pPr marL="285750" indent="-285750">
              <a:buFontTx/>
              <a:buChar char="-"/>
            </a:pPr>
            <a:r>
              <a:rPr lang="en-US" b="1" dirty="0"/>
              <a:t>Non-churn(False): 2278 samples</a:t>
            </a:r>
          </a:p>
          <a:p>
            <a:pPr marL="285750" indent="-285750">
              <a:buFontTx/>
              <a:buChar char="-"/>
            </a:pPr>
            <a:r>
              <a:rPr lang="en-US" b="1" dirty="0"/>
              <a:t>Churn(True): 388 samples</a:t>
            </a:r>
          </a:p>
          <a:p>
            <a:pPr marL="285750" indent="-285750">
              <a:buFontTx/>
              <a:buChar char="-"/>
            </a:pPr>
            <a:endParaRPr lang="en-US" dirty="0"/>
          </a:p>
          <a:p>
            <a:pPr marL="285750" indent="-285750">
              <a:buFontTx/>
              <a:buChar char="-"/>
            </a:pPr>
            <a:endParaRPr lang="en-US" dirty="0"/>
          </a:p>
        </p:txBody>
      </p:sp>
      <p:pic>
        <p:nvPicPr>
          <p:cNvPr id="16" name="Picture 15">
            <a:extLst>
              <a:ext uri="{FF2B5EF4-FFF2-40B4-BE49-F238E27FC236}">
                <a16:creationId xmlns:a16="http://schemas.microsoft.com/office/drawing/2014/main" id="{B3F3AD2D-CFA8-6B08-4427-22B6127AD186}"/>
              </a:ext>
            </a:extLst>
          </p:cNvPr>
          <p:cNvPicPr>
            <a:picLocks noChangeAspect="1"/>
          </p:cNvPicPr>
          <p:nvPr/>
        </p:nvPicPr>
        <p:blipFill>
          <a:blip r:embed="rId2"/>
          <a:stretch>
            <a:fillRect/>
          </a:stretch>
        </p:blipFill>
        <p:spPr>
          <a:xfrm>
            <a:off x="6705600" y="2362200"/>
            <a:ext cx="4268006" cy="2510309"/>
          </a:xfrm>
          <a:prstGeom prst="rect">
            <a:avLst/>
          </a:prstGeom>
        </p:spPr>
      </p:pic>
    </p:spTree>
    <p:extLst>
      <p:ext uri="{BB962C8B-B14F-4D97-AF65-F5344CB8AC3E}">
        <p14:creationId xmlns:p14="http://schemas.microsoft.com/office/powerpoint/2010/main" val="27694171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46530" y="364063"/>
            <a:ext cx="10973435" cy="399468"/>
          </a:xfrm>
          <a:prstGeom prst="rect">
            <a:avLst/>
          </a:prstGeom>
        </p:spPr>
        <p:txBody>
          <a:bodyPr vert="horz" wrap="square" lIns="0" tIns="52705" rIns="0" bIns="0" rtlCol="0">
            <a:spAutoFit/>
          </a:bodyPr>
          <a:lstStyle/>
          <a:p>
            <a:pPr marL="12700" marR="5080">
              <a:lnSpc>
                <a:spcPts val="2730"/>
              </a:lnSpc>
              <a:spcBef>
                <a:spcPts val="415"/>
              </a:spcBef>
            </a:pPr>
            <a:r>
              <a:rPr lang="vi-VN" spc="-10" dirty="0"/>
              <a:t>3.Data </a:t>
            </a:r>
            <a:r>
              <a:rPr lang="vi-VN" spc="-10" dirty="0" err="1"/>
              <a:t>Preprocessing</a:t>
            </a:r>
            <a:endParaRPr spc="-10" dirty="0"/>
          </a:p>
        </p:txBody>
      </p:sp>
      <p:sp>
        <p:nvSpPr>
          <p:cNvPr id="32" name="object 32"/>
          <p:cNvSpPr txBox="1">
            <a:spLocks noGrp="1"/>
          </p:cNvSpPr>
          <p:nvPr>
            <p:ph type="ftr" sz="quarter" idx="5"/>
          </p:nvPr>
        </p:nvSpPr>
        <p:spPr>
          <a:prstGeom prst="rect">
            <a:avLst/>
          </a:prstGeom>
        </p:spPr>
        <p:txBody>
          <a:bodyPr vert="horz" wrap="square" lIns="0" tIns="1905" rIns="0" bIns="0" rtlCol="0">
            <a:spAutoFit/>
          </a:bodyPr>
          <a:lstStyle/>
          <a:p>
            <a:pPr marL="12700">
              <a:lnSpc>
                <a:spcPct val="100000"/>
              </a:lnSpc>
              <a:spcBef>
                <a:spcPts val="15"/>
              </a:spcBef>
            </a:pPr>
            <a:r>
              <a:rPr dirty="0"/>
              <a:t>Copyright</a:t>
            </a:r>
            <a:r>
              <a:rPr spc="-30" dirty="0"/>
              <a:t> </a:t>
            </a:r>
            <a:r>
              <a:rPr dirty="0"/>
              <a:t>of</a:t>
            </a:r>
            <a:r>
              <a:rPr spc="-25" dirty="0"/>
              <a:t> </a:t>
            </a:r>
            <a:r>
              <a:rPr spc="-10" dirty="0"/>
              <a:t>Slideworks.io</a:t>
            </a:r>
          </a:p>
        </p:txBody>
      </p:sp>
      <p:sp>
        <p:nvSpPr>
          <p:cNvPr id="33" name="object 33"/>
          <p:cNvSpPr txBox="1">
            <a:spLocks noGrp="1"/>
          </p:cNvSpPr>
          <p:nvPr>
            <p:ph type="sldNum" sz="quarter" idx="7"/>
          </p:nvPr>
        </p:nvSpPr>
        <p:spPr>
          <a:prstGeom prst="rect">
            <a:avLst/>
          </a:prstGeom>
        </p:spPr>
        <p:txBody>
          <a:bodyPr vert="horz" wrap="square" lIns="0" tIns="1905" rIns="0" bIns="0" rtlCol="0">
            <a:spAutoFit/>
          </a:bodyPr>
          <a:lstStyle/>
          <a:p>
            <a:pPr marL="101600">
              <a:lnSpc>
                <a:spcPct val="100000"/>
              </a:lnSpc>
              <a:spcBef>
                <a:spcPts val="15"/>
              </a:spcBef>
            </a:pPr>
            <a:fld id="{81D60167-4931-47E6-BA6A-407CBD079E47}" type="slidenum">
              <a:rPr spc="-50" dirty="0"/>
              <a:t>5</a:t>
            </a:fld>
            <a:endParaRPr spc="-50" dirty="0"/>
          </a:p>
        </p:txBody>
      </p:sp>
      <p:sp>
        <p:nvSpPr>
          <p:cNvPr id="12" name="TextBox 11">
            <a:extLst>
              <a:ext uri="{FF2B5EF4-FFF2-40B4-BE49-F238E27FC236}">
                <a16:creationId xmlns:a16="http://schemas.microsoft.com/office/drawing/2014/main" id="{895F035B-315A-4EAE-74F1-DBF7382CDF34}"/>
              </a:ext>
            </a:extLst>
          </p:cNvPr>
          <p:cNvSpPr txBox="1"/>
          <p:nvPr/>
        </p:nvSpPr>
        <p:spPr>
          <a:xfrm>
            <a:off x="456394" y="1429315"/>
            <a:ext cx="11279212" cy="5262979"/>
          </a:xfrm>
          <a:prstGeom prst="rect">
            <a:avLst/>
          </a:prstGeom>
          <a:noFill/>
        </p:spPr>
        <p:txBody>
          <a:bodyPr wrap="square" rtlCol="0">
            <a:spAutoFit/>
          </a:bodyPr>
          <a:lstStyle/>
          <a:p>
            <a:pPr algn="just"/>
            <a:r>
              <a:rPr lang="en-US" sz="1500" b="1" dirty="0"/>
              <a:t>1. Handling Missing Values</a:t>
            </a:r>
          </a:p>
          <a:p>
            <a:pPr algn="just">
              <a:buFont typeface="Arial" panose="020B0604020202020204" pitchFamily="34" charset="0"/>
              <a:buChar char="•"/>
            </a:pPr>
            <a:r>
              <a:rPr lang="en-US" sz="1500" b="1" dirty="0"/>
              <a:t>Objective</a:t>
            </a:r>
            <a:r>
              <a:rPr lang="en-US" sz="1500" dirty="0"/>
              <a:t>: Ensure data completeness and avoid inaccuracies in model predictions.</a:t>
            </a:r>
          </a:p>
          <a:p>
            <a:pPr algn="just">
              <a:buFont typeface="Arial" panose="020B0604020202020204" pitchFamily="34" charset="0"/>
              <a:buChar char="•"/>
            </a:pPr>
            <a:r>
              <a:rPr lang="en-US" sz="1500" b="1" dirty="0"/>
              <a:t>Action</a:t>
            </a:r>
            <a:r>
              <a:rPr lang="en-US" sz="1500" dirty="0"/>
              <a:t>: Checked for any missing values in the dataset and imputed them if necessary</a:t>
            </a:r>
          </a:p>
          <a:p>
            <a:pPr algn="just">
              <a:buFont typeface="Arial" panose="020B0604020202020204" pitchFamily="34" charset="0"/>
              <a:buChar char="•"/>
            </a:pPr>
            <a:endParaRPr lang="en-US" sz="1500" dirty="0"/>
          </a:p>
          <a:p>
            <a:pPr algn="just"/>
            <a:r>
              <a:rPr lang="en-US" sz="1500" b="1" dirty="0"/>
              <a:t>2. Encoding Categorical Features</a:t>
            </a:r>
          </a:p>
          <a:p>
            <a:pPr algn="just">
              <a:buFont typeface="Arial" panose="020B0604020202020204" pitchFamily="34" charset="0"/>
              <a:buChar char="•"/>
            </a:pPr>
            <a:r>
              <a:rPr lang="en-US" sz="1500" b="1" dirty="0"/>
              <a:t>Objective</a:t>
            </a:r>
            <a:r>
              <a:rPr lang="en-US" sz="1500" dirty="0"/>
              <a:t>: Convert categorical variables into numerical format for machine learning algorithms.</a:t>
            </a:r>
          </a:p>
          <a:p>
            <a:pPr algn="just">
              <a:buFont typeface="Arial" panose="020B0604020202020204" pitchFamily="34" charset="0"/>
              <a:buChar char="•"/>
            </a:pPr>
            <a:r>
              <a:rPr lang="en-US" sz="1500" b="1" dirty="0"/>
              <a:t>Action</a:t>
            </a:r>
            <a:r>
              <a:rPr lang="en-US" sz="1500" dirty="0"/>
              <a:t>: Used Label Encoding to transform categorical features into numerical values.</a:t>
            </a:r>
          </a:p>
          <a:p>
            <a:pPr algn="just">
              <a:buFont typeface="Arial" panose="020B0604020202020204" pitchFamily="34" charset="0"/>
              <a:buChar char="•"/>
            </a:pPr>
            <a:endParaRPr lang="en-US" sz="1500" dirty="0"/>
          </a:p>
          <a:p>
            <a:pPr algn="just"/>
            <a:r>
              <a:rPr lang="en-US" sz="1500" b="1" dirty="0"/>
              <a:t>3. Standardizing Numerical Features</a:t>
            </a:r>
          </a:p>
          <a:p>
            <a:pPr algn="just">
              <a:buFont typeface="Arial" panose="020B0604020202020204" pitchFamily="34" charset="0"/>
              <a:buChar char="•"/>
            </a:pPr>
            <a:r>
              <a:rPr lang="en-US" sz="1500" b="1" dirty="0"/>
              <a:t>Objective</a:t>
            </a:r>
            <a:r>
              <a:rPr lang="en-US" sz="1500" dirty="0"/>
              <a:t>: Ensure numerical features have a consistent scale to improve model performance and training stability.</a:t>
            </a:r>
          </a:p>
          <a:p>
            <a:pPr algn="just">
              <a:buFont typeface="Arial" panose="020B0604020202020204" pitchFamily="34" charset="0"/>
              <a:buChar char="•"/>
            </a:pPr>
            <a:r>
              <a:rPr lang="en-US" sz="1500" b="1" dirty="0"/>
              <a:t>Action</a:t>
            </a:r>
            <a:r>
              <a:rPr lang="en-US" sz="1500" dirty="0"/>
              <a:t>: Applied </a:t>
            </a:r>
            <a:r>
              <a:rPr lang="en-US" sz="1500" dirty="0" err="1"/>
              <a:t>StandardScaler</a:t>
            </a:r>
            <a:r>
              <a:rPr lang="en-US" sz="1500" dirty="0"/>
              <a:t> to standardize numerical features to have a mean of 0 and a standard deviation of 1.</a:t>
            </a:r>
          </a:p>
          <a:p>
            <a:pPr algn="just">
              <a:buFont typeface="Arial" panose="020B0604020202020204" pitchFamily="34" charset="0"/>
              <a:buChar char="•"/>
            </a:pPr>
            <a:endParaRPr lang="en-US" sz="1500" dirty="0"/>
          </a:p>
          <a:p>
            <a:pPr algn="just"/>
            <a:r>
              <a:rPr lang="en-US" sz="1500" b="1" dirty="0"/>
              <a:t>4. Separating Features and Target Variable</a:t>
            </a:r>
          </a:p>
          <a:p>
            <a:pPr algn="just">
              <a:buFont typeface="Arial" panose="020B0604020202020204" pitchFamily="34" charset="0"/>
              <a:buChar char="•"/>
            </a:pPr>
            <a:r>
              <a:rPr lang="en-US" sz="1500" b="1" dirty="0"/>
              <a:t>Objective</a:t>
            </a:r>
            <a:r>
              <a:rPr lang="en-US" sz="1500" dirty="0"/>
              <a:t>: Prepare the dataset for model training by separating features from the target variable.</a:t>
            </a:r>
          </a:p>
          <a:p>
            <a:pPr algn="just">
              <a:buFont typeface="Arial" panose="020B0604020202020204" pitchFamily="34" charset="0"/>
              <a:buChar char="•"/>
            </a:pPr>
            <a:r>
              <a:rPr lang="en-US" sz="1500" b="1" dirty="0"/>
              <a:t>Action</a:t>
            </a:r>
            <a:r>
              <a:rPr lang="en-US" sz="1500" dirty="0"/>
              <a:t>: Divided the data into features (X) and target variable (y), where the target variable is 'Churn’.</a:t>
            </a:r>
          </a:p>
          <a:p>
            <a:pPr algn="just">
              <a:buFont typeface="Arial" panose="020B0604020202020204" pitchFamily="34" charset="0"/>
              <a:buChar char="•"/>
            </a:pPr>
            <a:endParaRPr lang="en-US" sz="1500" dirty="0"/>
          </a:p>
          <a:p>
            <a:pPr algn="just"/>
            <a:r>
              <a:rPr lang="en-US" sz="1500" b="1" dirty="0"/>
              <a:t>5. Handling Imbalanced Data</a:t>
            </a:r>
          </a:p>
          <a:p>
            <a:pPr algn="just">
              <a:buFont typeface="Arial" panose="020B0604020202020204" pitchFamily="34" charset="0"/>
              <a:buChar char="•"/>
            </a:pPr>
            <a:r>
              <a:rPr lang="en-US" sz="1500" b="1" dirty="0"/>
              <a:t>Objective</a:t>
            </a:r>
            <a:r>
              <a:rPr lang="en-US" sz="1500" dirty="0"/>
              <a:t>: Address class imbalance to ensure the model can effectively predict both churn and non-churn cases.</a:t>
            </a:r>
          </a:p>
          <a:p>
            <a:pPr algn="just">
              <a:buFont typeface="Arial" panose="020B0604020202020204" pitchFamily="34" charset="0"/>
              <a:buChar char="•"/>
            </a:pPr>
            <a:r>
              <a:rPr lang="en-US" sz="1500" b="1" dirty="0"/>
              <a:t>Action</a:t>
            </a:r>
            <a:r>
              <a:rPr lang="en-US" sz="1500" dirty="0"/>
              <a:t>: Implemented SMOTE (Synthetic Minority Over-sampling Technique) to balance the class distribution by creating synthetic samples for the minority class.</a:t>
            </a:r>
          </a:p>
          <a:p>
            <a:pPr marL="285750" indent="-285750">
              <a:buFontTx/>
              <a:buChar char="-"/>
            </a:pPr>
            <a:endParaRPr lang="en-US" dirty="0"/>
          </a:p>
          <a:p>
            <a:pPr marL="285750" indent="-285750">
              <a:buFontTx/>
              <a:buChar char="-"/>
            </a:pPr>
            <a:endParaRPr lang="en-US" dirty="0"/>
          </a:p>
        </p:txBody>
      </p:sp>
    </p:spTree>
    <p:extLst>
      <p:ext uri="{BB962C8B-B14F-4D97-AF65-F5344CB8AC3E}">
        <p14:creationId xmlns:p14="http://schemas.microsoft.com/office/powerpoint/2010/main" val="26381193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46530" y="364063"/>
            <a:ext cx="10973435" cy="399468"/>
          </a:xfrm>
          <a:prstGeom prst="rect">
            <a:avLst/>
          </a:prstGeom>
        </p:spPr>
        <p:txBody>
          <a:bodyPr vert="horz" wrap="square" lIns="0" tIns="52705" rIns="0" bIns="0" rtlCol="0">
            <a:spAutoFit/>
          </a:bodyPr>
          <a:lstStyle/>
          <a:p>
            <a:pPr marL="12700" marR="5080">
              <a:lnSpc>
                <a:spcPts val="2730"/>
              </a:lnSpc>
              <a:spcBef>
                <a:spcPts val="415"/>
              </a:spcBef>
            </a:pPr>
            <a:r>
              <a:rPr lang="vi-VN" spc="-10" dirty="0"/>
              <a:t>4.Model </a:t>
            </a:r>
            <a:r>
              <a:rPr lang="vi-VN" spc="-10" dirty="0" err="1"/>
              <a:t>Selection</a:t>
            </a:r>
            <a:r>
              <a:rPr lang="vi-VN" spc="-10" dirty="0"/>
              <a:t> </a:t>
            </a:r>
            <a:r>
              <a:rPr lang="vi-VN" spc="-10" dirty="0" err="1"/>
              <a:t>and</a:t>
            </a:r>
            <a:r>
              <a:rPr lang="vi-VN" spc="-10" dirty="0"/>
              <a:t> </a:t>
            </a:r>
            <a:r>
              <a:rPr lang="vi-VN" spc="-10" dirty="0" err="1"/>
              <a:t>Initial</a:t>
            </a:r>
            <a:r>
              <a:rPr lang="vi-VN" spc="-10" dirty="0"/>
              <a:t> </a:t>
            </a:r>
            <a:r>
              <a:rPr lang="vi-VN" spc="-10" dirty="0" err="1"/>
              <a:t>Performance</a:t>
            </a:r>
            <a:endParaRPr spc="-10" dirty="0"/>
          </a:p>
        </p:txBody>
      </p:sp>
      <p:sp>
        <p:nvSpPr>
          <p:cNvPr id="32" name="object 32"/>
          <p:cNvSpPr txBox="1">
            <a:spLocks noGrp="1"/>
          </p:cNvSpPr>
          <p:nvPr>
            <p:ph type="ftr" sz="quarter" idx="5"/>
          </p:nvPr>
        </p:nvSpPr>
        <p:spPr>
          <a:prstGeom prst="rect">
            <a:avLst/>
          </a:prstGeom>
        </p:spPr>
        <p:txBody>
          <a:bodyPr vert="horz" wrap="square" lIns="0" tIns="1905" rIns="0" bIns="0" rtlCol="0">
            <a:spAutoFit/>
          </a:bodyPr>
          <a:lstStyle/>
          <a:p>
            <a:pPr marL="12700">
              <a:lnSpc>
                <a:spcPct val="100000"/>
              </a:lnSpc>
              <a:spcBef>
                <a:spcPts val="15"/>
              </a:spcBef>
            </a:pPr>
            <a:r>
              <a:rPr dirty="0"/>
              <a:t>Copyright</a:t>
            </a:r>
            <a:r>
              <a:rPr spc="-30" dirty="0"/>
              <a:t> </a:t>
            </a:r>
            <a:r>
              <a:rPr dirty="0"/>
              <a:t>of</a:t>
            </a:r>
            <a:r>
              <a:rPr spc="-25" dirty="0"/>
              <a:t> </a:t>
            </a:r>
            <a:r>
              <a:rPr spc="-10" dirty="0"/>
              <a:t>Slideworks.io</a:t>
            </a:r>
          </a:p>
        </p:txBody>
      </p:sp>
      <p:sp>
        <p:nvSpPr>
          <p:cNvPr id="33" name="object 33"/>
          <p:cNvSpPr txBox="1">
            <a:spLocks noGrp="1"/>
          </p:cNvSpPr>
          <p:nvPr>
            <p:ph type="sldNum" sz="quarter" idx="7"/>
          </p:nvPr>
        </p:nvSpPr>
        <p:spPr>
          <a:prstGeom prst="rect">
            <a:avLst/>
          </a:prstGeom>
        </p:spPr>
        <p:txBody>
          <a:bodyPr vert="horz" wrap="square" lIns="0" tIns="1905" rIns="0" bIns="0" rtlCol="0">
            <a:spAutoFit/>
          </a:bodyPr>
          <a:lstStyle/>
          <a:p>
            <a:pPr marL="101600">
              <a:lnSpc>
                <a:spcPct val="100000"/>
              </a:lnSpc>
              <a:spcBef>
                <a:spcPts val="15"/>
              </a:spcBef>
            </a:pPr>
            <a:fld id="{81D60167-4931-47E6-BA6A-407CBD079E47}" type="slidenum">
              <a:rPr spc="-50" dirty="0"/>
              <a:t>6</a:t>
            </a:fld>
            <a:endParaRPr spc="-50" dirty="0"/>
          </a:p>
        </p:txBody>
      </p:sp>
      <p:sp>
        <p:nvSpPr>
          <p:cNvPr id="12" name="TextBox 11">
            <a:extLst>
              <a:ext uri="{FF2B5EF4-FFF2-40B4-BE49-F238E27FC236}">
                <a16:creationId xmlns:a16="http://schemas.microsoft.com/office/drawing/2014/main" id="{895F035B-315A-4EAE-74F1-DBF7382CDF34}"/>
              </a:ext>
            </a:extLst>
          </p:cNvPr>
          <p:cNvSpPr txBox="1"/>
          <p:nvPr/>
        </p:nvSpPr>
        <p:spPr>
          <a:xfrm>
            <a:off x="456394" y="1281198"/>
            <a:ext cx="11279212" cy="4308872"/>
          </a:xfrm>
          <a:prstGeom prst="rect">
            <a:avLst/>
          </a:prstGeom>
          <a:noFill/>
        </p:spPr>
        <p:txBody>
          <a:bodyPr wrap="square" rtlCol="0">
            <a:spAutoFit/>
          </a:bodyPr>
          <a:lstStyle/>
          <a:p>
            <a:pPr algn="just"/>
            <a:r>
              <a:rPr lang="en-US" sz="1400" b="1" dirty="0"/>
              <a:t>1. Selected Models</a:t>
            </a:r>
          </a:p>
          <a:p>
            <a:pPr algn="just"/>
            <a:r>
              <a:rPr lang="en-US" sz="1400" dirty="0"/>
              <a:t>We chose a diverse set of machine learning models to evaluate their performance on the churn prediction task:</a:t>
            </a:r>
          </a:p>
          <a:p>
            <a:pPr algn="just">
              <a:buFont typeface="Arial" panose="020B0604020202020204" pitchFamily="34" charset="0"/>
              <a:buChar char="•"/>
            </a:pPr>
            <a:r>
              <a:rPr lang="en-US" sz="1400" b="1" dirty="0"/>
              <a:t>Logistic Regression</a:t>
            </a:r>
            <a:r>
              <a:rPr lang="en-US" sz="1400" dirty="0"/>
              <a:t>: A linear model used for binary classification.</a:t>
            </a:r>
          </a:p>
          <a:p>
            <a:pPr algn="just">
              <a:buFont typeface="Arial" panose="020B0604020202020204" pitchFamily="34" charset="0"/>
              <a:buChar char="•"/>
            </a:pPr>
            <a:r>
              <a:rPr lang="en-US" sz="1400" b="1" dirty="0"/>
              <a:t>Random Forest</a:t>
            </a:r>
            <a:r>
              <a:rPr lang="en-US" sz="1400" dirty="0"/>
              <a:t>: An ensemble method that builds multiple decision trees and merges them together for a more accurate and stable prediction.</a:t>
            </a:r>
          </a:p>
          <a:p>
            <a:pPr algn="just">
              <a:buFont typeface="Arial" panose="020B0604020202020204" pitchFamily="34" charset="0"/>
              <a:buChar char="•"/>
            </a:pPr>
            <a:r>
              <a:rPr lang="en-US" sz="1400" b="1" dirty="0"/>
              <a:t>Support Vector Machine (SVM)</a:t>
            </a:r>
            <a:r>
              <a:rPr lang="en-US" sz="1400" dirty="0"/>
              <a:t>: A classifier that finds the optimal hyperplane which maximizes the margin between the classes.</a:t>
            </a:r>
          </a:p>
          <a:p>
            <a:pPr algn="just">
              <a:buFont typeface="Arial" panose="020B0604020202020204" pitchFamily="34" charset="0"/>
              <a:buChar char="•"/>
            </a:pPr>
            <a:r>
              <a:rPr lang="en-US" sz="1400" b="1" dirty="0"/>
              <a:t>K-Nearest Neighbors (KNN)</a:t>
            </a:r>
            <a:r>
              <a:rPr lang="en-US" sz="1400" dirty="0"/>
              <a:t>: A non-parametric method used for classification by comparing the distance to the k-nearest neighbors.</a:t>
            </a:r>
          </a:p>
          <a:p>
            <a:pPr algn="just">
              <a:buFont typeface="Arial" panose="020B0604020202020204" pitchFamily="34" charset="0"/>
              <a:buChar char="•"/>
            </a:pPr>
            <a:r>
              <a:rPr lang="en-US" sz="1400" b="1" dirty="0"/>
              <a:t>Decision Tree</a:t>
            </a:r>
            <a:r>
              <a:rPr lang="en-US" sz="1400" dirty="0"/>
              <a:t>: A model that uses a tree-like structure of decisions and their possible consequences.</a:t>
            </a:r>
          </a:p>
          <a:p>
            <a:pPr algn="just">
              <a:buFont typeface="Arial" panose="020B0604020202020204" pitchFamily="34" charset="0"/>
              <a:buChar char="•"/>
            </a:pPr>
            <a:endParaRPr lang="en-US" sz="1400" dirty="0"/>
          </a:p>
          <a:p>
            <a:pPr algn="just"/>
            <a:r>
              <a:rPr lang="en-US" sz="1400" b="1" dirty="0"/>
              <a:t>2. Training and Evaluation</a:t>
            </a:r>
          </a:p>
          <a:p>
            <a:pPr algn="just"/>
            <a:r>
              <a:rPr lang="en-US" sz="1400" dirty="0"/>
              <a:t>Each model was trained on the training dataset, and its performance was evaluated on the test dataset using the following metrics:</a:t>
            </a:r>
          </a:p>
          <a:p>
            <a:pPr algn="just">
              <a:buFont typeface="Arial" panose="020B0604020202020204" pitchFamily="34" charset="0"/>
              <a:buChar char="•"/>
            </a:pPr>
            <a:r>
              <a:rPr lang="en-US" sz="1400" b="1" dirty="0"/>
              <a:t>Accuracy</a:t>
            </a:r>
            <a:r>
              <a:rPr lang="en-US" sz="1400" dirty="0"/>
              <a:t>: The proportion of true results (both true positives and true negatives) among the total number of cases examined.</a:t>
            </a:r>
          </a:p>
          <a:p>
            <a:pPr algn="just">
              <a:buFont typeface="Arial" panose="020B0604020202020204" pitchFamily="34" charset="0"/>
              <a:buChar char="•"/>
            </a:pPr>
            <a:r>
              <a:rPr lang="en-US" sz="1400" b="1" dirty="0"/>
              <a:t>F1 Score</a:t>
            </a:r>
            <a:r>
              <a:rPr lang="en-US" sz="1400" dirty="0"/>
              <a:t>: The harmonic mean of precision and recall, providing a single metric that balances both.</a:t>
            </a:r>
          </a:p>
          <a:p>
            <a:pPr algn="just">
              <a:buFont typeface="Arial" panose="020B0604020202020204" pitchFamily="34" charset="0"/>
              <a:buChar char="•"/>
            </a:pPr>
            <a:r>
              <a:rPr lang="en-US" sz="1400" b="1" dirty="0"/>
              <a:t>AUC-ROC</a:t>
            </a:r>
            <a:r>
              <a:rPr lang="en-US" sz="1400" dirty="0"/>
              <a:t>: The Area Under the Receiver Operating Characteristic curve, which measures the ability of the model to distinguish between classes.</a:t>
            </a:r>
          </a:p>
          <a:p>
            <a:pPr>
              <a:buFont typeface="Arial" panose="020B0604020202020204" pitchFamily="34" charset="0"/>
              <a:buChar char="•"/>
            </a:pPr>
            <a:endParaRPr lang="en-US" sz="1400" dirty="0"/>
          </a:p>
          <a:p>
            <a:endParaRPr lang="en-US" sz="1400" dirty="0"/>
          </a:p>
          <a:p>
            <a:endParaRPr lang="en-US" dirty="0"/>
          </a:p>
          <a:p>
            <a:pPr marL="285750" indent="-285750">
              <a:buFontTx/>
              <a:buChar char="-"/>
            </a:pPr>
            <a:endParaRPr lang="en-US" dirty="0"/>
          </a:p>
        </p:txBody>
      </p:sp>
    </p:spTree>
    <p:extLst>
      <p:ext uri="{BB962C8B-B14F-4D97-AF65-F5344CB8AC3E}">
        <p14:creationId xmlns:p14="http://schemas.microsoft.com/office/powerpoint/2010/main" val="41402552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46530" y="364063"/>
            <a:ext cx="10973435" cy="399468"/>
          </a:xfrm>
          <a:prstGeom prst="rect">
            <a:avLst/>
          </a:prstGeom>
        </p:spPr>
        <p:txBody>
          <a:bodyPr vert="horz" wrap="square" lIns="0" tIns="52705" rIns="0" bIns="0" rtlCol="0">
            <a:spAutoFit/>
          </a:bodyPr>
          <a:lstStyle/>
          <a:p>
            <a:pPr marL="12700" marR="5080">
              <a:lnSpc>
                <a:spcPts val="2730"/>
              </a:lnSpc>
              <a:spcBef>
                <a:spcPts val="415"/>
              </a:spcBef>
            </a:pPr>
            <a:r>
              <a:rPr lang="vi-VN" spc="-10" dirty="0"/>
              <a:t>4.Model </a:t>
            </a:r>
            <a:r>
              <a:rPr lang="vi-VN" spc="-10" dirty="0" err="1"/>
              <a:t>Selection</a:t>
            </a:r>
            <a:r>
              <a:rPr lang="vi-VN" spc="-10" dirty="0"/>
              <a:t> </a:t>
            </a:r>
            <a:r>
              <a:rPr lang="vi-VN" spc="-10" dirty="0" err="1"/>
              <a:t>and</a:t>
            </a:r>
            <a:r>
              <a:rPr lang="vi-VN" spc="-10" dirty="0"/>
              <a:t> </a:t>
            </a:r>
            <a:r>
              <a:rPr lang="vi-VN" spc="-10" dirty="0" err="1"/>
              <a:t>Initial</a:t>
            </a:r>
            <a:r>
              <a:rPr lang="vi-VN" spc="-10" dirty="0"/>
              <a:t> </a:t>
            </a:r>
            <a:r>
              <a:rPr lang="vi-VN" spc="-10" dirty="0" err="1"/>
              <a:t>Performance</a:t>
            </a:r>
            <a:endParaRPr spc="-10" dirty="0"/>
          </a:p>
        </p:txBody>
      </p:sp>
      <p:sp>
        <p:nvSpPr>
          <p:cNvPr id="32" name="object 32"/>
          <p:cNvSpPr txBox="1">
            <a:spLocks noGrp="1"/>
          </p:cNvSpPr>
          <p:nvPr>
            <p:ph type="ftr" sz="quarter" idx="5"/>
          </p:nvPr>
        </p:nvSpPr>
        <p:spPr>
          <a:prstGeom prst="rect">
            <a:avLst/>
          </a:prstGeom>
        </p:spPr>
        <p:txBody>
          <a:bodyPr vert="horz" wrap="square" lIns="0" tIns="1905" rIns="0" bIns="0" rtlCol="0">
            <a:spAutoFit/>
          </a:bodyPr>
          <a:lstStyle/>
          <a:p>
            <a:pPr marL="12700">
              <a:lnSpc>
                <a:spcPct val="100000"/>
              </a:lnSpc>
              <a:spcBef>
                <a:spcPts val="15"/>
              </a:spcBef>
            </a:pPr>
            <a:r>
              <a:rPr dirty="0"/>
              <a:t>Copyright</a:t>
            </a:r>
            <a:r>
              <a:rPr spc="-30" dirty="0"/>
              <a:t> </a:t>
            </a:r>
            <a:r>
              <a:rPr dirty="0"/>
              <a:t>of</a:t>
            </a:r>
            <a:r>
              <a:rPr spc="-25" dirty="0"/>
              <a:t> </a:t>
            </a:r>
            <a:r>
              <a:rPr spc="-10" dirty="0"/>
              <a:t>Slideworks.io</a:t>
            </a:r>
          </a:p>
        </p:txBody>
      </p:sp>
      <p:sp>
        <p:nvSpPr>
          <p:cNvPr id="33" name="object 33"/>
          <p:cNvSpPr txBox="1">
            <a:spLocks noGrp="1"/>
          </p:cNvSpPr>
          <p:nvPr>
            <p:ph type="sldNum" sz="quarter" idx="7"/>
          </p:nvPr>
        </p:nvSpPr>
        <p:spPr>
          <a:prstGeom prst="rect">
            <a:avLst/>
          </a:prstGeom>
        </p:spPr>
        <p:txBody>
          <a:bodyPr vert="horz" wrap="square" lIns="0" tIns="1905" rIns="0" bIns="0" rtlCol="0">
            <a:spAutoFit/>
          </a:bodyPr>
          <a:lstStyle/>
          <a:p>
            <a:pPr marL="101600">
              <a:lnSpc>
                <a:spcPct val="100000"/>
              </a:lnSpc>
              <a:spcBef>
                <a:spcPts val="15"/>
              </a:spcBef>
            </a:pPr>
            <a:fld id="{81D60167-4931-47E6-BA6A-407CBD079E47}" type="slidenum">
              <a:rPr spc="-50" dirty="0"/>
              <a:t>7</a:t>
            </a:fld>
            <a:endParaRPr spc="-50" dirty="0"/>
          </a:p>
        </p:txBody>
      </p:sp>
      <p:sp>
        <p:nvSpPr>
          <p:cNvPr id="12" name="TextBox 11">
            <a:extLst>
              <a:ext uri="{FF2B5EF4-FFF2-40B4-BE49-F238E27FC236}">
                <a16:creationId xmlns:a16="http://schemas.microsoft.com/office/drawing/2014/main" id="{895F035B-315A-4EAE-74F1-DBF7382CDF34}"/>
              </a:ext>
            </a:extLst>
          </p:cNvPr>
          <p:cNvSpPr txBox="1"/>
          <p:nvPr/>
        </p:nvSpPr>
        <p:spPr>
          <a:xfrm>
            <a:off x="456394" y="1281198"/>
            <a:ext cx="11279212" cy="1508105"/>
          </a:xfrm>
          <a:prstGeom prst="rect">
            <a:avLst/>
          </a:prstGeom>
          <a:noFill/>
        </p:spPr>
        <p:txBody>
          <a:bodyPr wrap="square" rtlCol="0">
            <a:spAutoFit/>
          </a:bodyPr>
          <a:lstStyle/>
          <a:p>
            <a:r>
              <a:rPr lang="en-US" sz="1400" b="1" dirty="0"/>
              <a:t>3. Initial Performance Results</a:t>
            </a:r>
          </a:p>
          <a:p>
            <a:r>
              <a:rPr lang="en-US" sz="1400" dirty="0"/>
              <a:t>The initial performance of each model was recorded based on the above metrics. Here are the results:</a:t>
            </a:r>
          </a:p>
          <a:p>
            <a:endParaRPr lang="en-US" sz="1400" dirty="0"/>
          </a:p>
          <a:p>
            <a:endParaRPr lang="en-US" sz="1400" dirty="0"/>
          </a:p>
          <a:p>
            <a:endParaRPr lang="en-US" dirty="0"/>
          </a:p>
          <a:p>
            <a:pPr marL="285750" indent="-285750">
              <a:buFontTx/>
              <a:buChar char="-"/>
            </a:pPr>
            <a:endParaRPr lang="en-US" dirty="0"/>
          </a:p>
        </p:txBody>
      </p:sp>
      <p:pic>
        <p:nvPicPr>
          <p:cNvPr id="5" name="Picture 4">
            <a:extLst>
              <a:ext uri="{FF2B5EF4-FFF2-40B4-BE49-F238E27FC236}">
                <a16:creationId xmlns:a16="http://schemas.microsoft.com/office/drawing/2014/main" id="{65451543-FA0F-BB89-2A17-22B7BE040D45}"/>
              </a:ext>
            </a:extLst>
          </p:cNvPr>
          <p:cNvPicPr>
            <a:picLocks noChangeAspect="1"/>
          </p:cNvPicPr>
          <p:nvPr/>
        </p:nvPicPr>
        <p:blipFill>
          <a:blip r:embed="rId2"/>
          <a:stretch>
            <a:fillRect/>
          </a:stretch>
        </p:blipFill>
        <p:spPr>
          <a:xfrm>
            <a:off x="2094803" y="1837544"/>
            <a:ext cx="8316720" cy="2500573"/>
          </a:xfrm>
          <a:prstGeom prst="rect">
            <a:avLst/>
          </a:prstGeom>
        </p:spPr>
      </p:pic>
      <p:sp>
        <p:nvSpPr>
          <p:cNvPr id="8" name="TextBox 7">
            <a:extLst>
              <a:ext uri="{FF2B5EF4-FFF2-40B4-BE49-F238E27FC236}">
                <a16:creationId xmlns:a16="http://schemas.microsoft.com/office/drawing/2014/main" id="{C358486A-155D-3317-8EB0-3D4B4DEDC25D}"/>
              </a:ext>
            </a:extLst>
          </p:cNvPr>
          <p:cNvSpPr txBox="1"/>
          <p:nvPr/>
        </p:nvSpPr>
        <p:spPr>
          <a:xfrm>
            <a:off x="471467" y="4338117"/>
            <a:ext cx="11176025" cy="2308324"/>
          </a:xfrm>
          <a:prstGeom prst="rect">
            <a:avLst/>
          </a:prstGeom>
          <a:noFill/>
        </p:spPr>
        <p:txBody>
          <a:bodyPr wrap="square" rtlCol="0">
            <a:spAutoFit/>
          </a:bodyPr>
          <a:lstStyle/>
          <a:p>
            <a:pPr algn="just"/>
            <a:r>
              <a:rPr lang="en-US" sz="1400" b="1" dirty="0"/>
              <a:t>Key Insights</a:t>
            </a:r>
          </a:p>
          <a:p>
            <a:pPr algn="just">
              <a:buFont typeface="Arial" panose="020B0604020202020204" pitchFamily="34" charset="0"/>
              <a:buChar char="•"/>
            </a:pPr>
            <a:r>
              <a:rPr lang="en-US" sz="1400" b="1" dirty="0"/>
              <a:t>Random Forest</a:t>
            </a:r>
            <a:r>
              <a:rPr lang="en-US" sz="1400" dirty="0"/>
              <a:t> outperformed other models with the highest accuracy (0.953523), F1 Score (0.809816), and a strong AUC-ROC (0.920280).</a:t>
            </a:r>
          </a:p>
          <a:p>
            <a:pPr algn="just">
              <a:buFont typeface="Arial" panose="020B0604020202020204" pitchFamily="34" charset="0"/>
              <a:buChar char="•"/>
            </a:pPr>
            <a:r>
              <a:rPr lang="en-US" sz="1400" b="1" dirty="0"/>
              <a:t>Support Vector Machine (SVM)</a:t>
            </a:r>
            <a:r>
              <a:rPr lang="en-US" sz="1400" dirty="0"/>
              <a:t> showed competitive performance with a high AUC-ROC (0.936327) but lower F1 Score (0.635135).</a:t>
            </a:r>
          </a:p>
          <a:p>
            <a:pPr algn="just">
              <a:buFont typeface="Arial" panose="020B0604020202020204" pitchFamily="34" charset="0"/>
              <a:buChar char="•"/>
            </a:pPr>
            <a:r>
              <a:rPr lang="en-US" sz="1400" b="1" dirty="0"/>
              <a:t>Decision Tree</a:t>
            </a:r>
            <a:r>
              <a:rPr lang="en-US" sz="1400" dirty="0"/>
              <a:t> had good performance but was slightly lower than Random Forest in all metrics.</a:t>
            </a:r>
          </a:p>
          <a:p>
            <a:pPr algn="just">
              <a:buFont typeface="Arial" panose="020B0604020202020204" pitchFamily="34" charset="0"/>
              <a:buChar char="•"/>
            </a:pPr>
            <a:r>
              <a:rPr lang="en-US" sz="1400" b="1" dirty="0"/>
              <a:t>K-Nearest Neighbors (KNN)</a:t>
            </a:r>
            <a:r>
              <a:rPr lang="en-US" sz="1400" dirty="0"/>
              <a:t> and </a:t>
            </a:r>
            <a:r>
              <a:rPr lang="en-US" sz="1400" b="1" dirty="0"/>
              <a:t>Logistic Regression</a:t>
            </a:r>
            <a:r>
              <a:rPr lang="en-US" sz="1400" dirty="0"/>
              <a:t> had lower F1 Scores, indicating they may struggle more with the imbalanced dataset compared to ensemble methods like Random Forest.</a:t>
            </a:r>
          </a:p>
          <a:p>
            <a:pPr algn="just"/>
            <a:r>
              <a:rPr lang="en-US" sz="1400" dirty="0"/>
              <a:t>Based on these initial results, the Random Forest model was selected for further optimization and fine-tuning to improve its performance in predicting customer churn.</a:t>
            </a:r>
          </a:p>
          <a:p>
            <a:endParaRPr lang="vi-VN" dirty="0"/>
          </a:p>
        </p:txBody>
      </p:sp>
    </p:spTree>
    <p:extLst>
      <p:ext uri="{BB962C8B-B14F-4D97-AF65-F5344CB8AC3E}">
        <p14:creationId xmlns:p14="http://schemas.microsoft.com/office/powerpoint/2010/main" val="29040281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46530" y="364063"/>
            <a:ext cx="10973435" cy="399468"/>
          </a:xfrm>
          <a:prstGeom prst="rect">
            <a:avLst/>
          </a:prstGeom>
        </p:spPr>
        <p:txBody>
          <a:bodyPr vert="horz" wrap="square" lIns="0" tIns="52705" rIns="0" bIns="0" rtlCol="0">
            <a:spAutoFit/>
          </a:bodyPr>
          <a:lstStyle/>
          <a:p>
            <a:pPr marL="12700" marR="5080">
              <a:lnSpc>
                <a:spcPts val="2730"/>
              </a:lnSpc>
              <a:spcBef>
                <a:spcPts val="415"/>
              </a:spcBef>
            </a:pPr>
            <a:r>
              <a:rPr lang="vi-VN" spc="-10" dirty="0"/>
              <a:t>5.Handling </a:t>
            </a:r>
            <a:r>
              <a:rPr lang="vi-VN" spc="-10" dirty="0" err="1"/>
              <a:t>Imbalanced</a:t>
            </a:r>
            <a:r>
              <a:rPr lang="vi-VN" spc="-10" dirty="0"/>
              <a:t> </a:t>
            </a:r>
            <a:r>
              <a:rPr lang="vi-VN" spc="-10" dirty="0" err="1"/>
              <a:t>Data</a:t>
            </a:r>
            <a:endParaRPr spc="-10" dirty="0"/>
          </a:p>
        </p:txBody>
      </p:sp>
      <p:sp>
        <p:nvSpPr>
          <p:cNvPr id="32" name="object 32"/>
          <p:cNvSpPr txBox="1">
            <a:spLocks noGrp="1"/>
          </p:cNvSpPr>
          <p:nvPr>
            <p:ph type="ftr" sz="quarter" idx="5"/>
          </p:nvPr>
        </p:nvSpPr>
        <p:spPr>
          <a:prstGeom prst="rect">
            <a:avLst/>
          </a:prstGeom>
        </p:spPr>
        <p:txBody>
          <a:bodyPr vert="horz" wrap="square" lIns="0" tIns="1905" rIns="0" bIns="0" rtlCol="0">
            <a:spAutoFit/>
          </a:bodyPr>
          <a:lstStyle/>
          <a:p>
            <a:pPr marL="12700">
              <a:lnSpc>
                <a:spcPct val="100000"/>
              </a:lnSpc>
              <a:spcBef>
                <a:spcPts val="15"/>
              </a:spcBef>
            </a:pPr>
            <a:r>
              <a:rPr dirty="0"/>
              <a:t>Copyright</a:t>
            </a:r>
            <a:r>
              <a:rPr spc="-30" dirty="0"/>
              <a:t> </a:t>
            </a:r>
            <a:r>
              <a:rPr dirty="0"/>
              <a:t>of</a:t>
            </a:r>
            <a:r>
              <a:rPr spc="-25" dirty="0"/>
              <a:t> </a:t>
            </a:r>
            <a:r>
              <a:rPr spc="-10" dirty="0"/>
              <a:t>Slideworks.io</a:t>
            </a:r>
          </a:p>
        </p:txBody>
      </p:sp>
      <p:sp>
        <p:nvSpPr>
          <p:cNvPr id="33" name="object 33"/>
          <p:cNvSpPr txBox="1">
            <a:spLocks noGrp="1"/>
          </p:cNvSpPr>
          <p:nvPr>
            <p:ph type="sldNum" sz="quarter" idx="7"/>
          </p:nvPr>
        </p:nvSpPr>
        <p:spPr>
          <a:prstGeom prst="rect">
            <a:avLst/>
          </a:prstGeom>
        </p:spPr>
        <p:txBody>
          <a:bodyPr vert="horz" wrap="square" lIns="0" tIns="1905" rIns="0" bIns="0" rtlCol="0">
            <a:spAutoFit/>
          </a:bodyPr>
          <a:lstStyle/>
          <a:p>
            <a:pPr marL="101600">
              <a:lnSpc>
                <a:spcPct val="100000"/>
              </a:lnSpc>
              <a:spcBef>
                <a:spcPts val="15"/>
              </a:spcBef>
            </a:pPr>
            <a:fld id="{81D60167-4931-47E6-BA6A-407CBD079E47}" type="slidenum">
              <a:rPr spc="-50" dirty="0"/>
              <a:t>8</a:t>
            </a:fld>
            <a:endParaRPr spc="-50" dirty="0"/>
          </a:p>
        </p:txBody>
      </p:sp>
      <p:sp>
        <p:nvSpPr>
          <p:cNvPr id="12" name="TextBox 11">
            <a:extLst>
              <a:ext uri="{FF2B5EF4-FFF2-40B4-BE49-F238E27FC236}">
                <a16:creationId xmlns:a16="http://schemas.microsoft.com/office/drawing/2014/main" id="{895F035B-315A-4EAE-74F1-DBF7382CDF34}"/>
              </a:ext>
            </a:extLst>
          </p:cNvPr>
          <p:cNvSpPr txBox="1"/>
          <p:nvPr/>
        </p:nvSpPr>
        <p:spPr>
          <a:xfrm>
            <a:off x="546530" y="1412226"/>
            <a:ext cx="11113682" cy="3493264"/>
          </a:xfrm>
          <a:prstGeom prst="rect">
            <a:avLst/>
          </a:prstGeom>
          <a:noFill/>
        </p:spPr>
        <p:txBody>
          <a:bodyPr wrap="square" rtlCol="0">
            <a:spAutoFit/>
          </a:bodyPr>
          <a:lstStyle/>
          <a:p>
            <a:pPr algn="just"/>
            <a:r>
              <a:rPr lang="en-US" sz="1500" b="1" dirty="0"/>
              <a:t>1. Understanding the Imbalance</a:t>
            </a:r>
          </a:p>
          <a:p>
            <a:pPr algn="just">
              <a:buFont typeface="Arial" panose="020B0604020202020204" pitchFamily="34" charset="0"/>
              <a:buChar char="•"/>
            </a:pPr>
            <a:r>
              <a:rPr lang="en-US" sz="1500" b="1" dirty="0"/>
              <a:t>Class Distribution in Training Data</a:t>
            </a:r>
            <a:r>
              <a:rPr lang="en-US" sz="1500" dirty="0"/>
              <a:t>:</a:t>
            </a:r>
          </a:p>
          <a:p>
            <a:pPr marL="742950" lvl="1" indent="-285750" algn="just">
              <a:buFont typeface="Arial" panose="020B0604020202020204" pitchFamily="34" charset="0"/>
              <a:buChar char="•"/>
            </a:pPr>
            <a:r>
              <a:rPr lang="en-US" sz="1500" b="1" dirty="0"/>
              <a:t>Non-churn (False)</a:t>
            </a:r>
            <a:r>
              <a:rPr lang="en-US" sz="1500" dirty="0"/>
              <a:t>: 2278 samples</a:t>
            </a:r>
          </a:p>
          <a:p>
            <a:pPr marL="742950" lvl="1" indent="-285750" algn="just">
              <a:buFont typeface="Arial" panose="020B0604020202020204" pitchFamily="34" charset="0"/>
              <a:buChar char="•"/>
            </a:pPr>
            <a:r>
              <a:rPr lang="en-US" sz="1500" b="1" dirty="0"/>
              <a:t>Churn (True)</a:t>
            </a:r>
            <a:r>
              <a:rPr lang="en-US" sz="1500" dirty="0"/>
              <a:t>: 388 samples</a:t>
            </a:r>
          </a:p>
          <a:p>
            <a:pPr algn="just">
              <a:buFont typeface="Arial" panose="020B0604020202020204" pitchFamily="34" charset="0"/>
              <a:buChar char="•"/>
            </a:pPr>
            <a:r>
              <a:rPr lang="en-US" sz="1500" dirty="0"/>
              <a:t>This imbalance can cause the model to be biased towards the majority class (non-churn), leading to poor performance in predicting the minority class (churn).</a:t>
            </a:r>
          </a:p>
          <a:p>
            <a:pPr algn="just"/>
            <a:r>
              <a:rPr lang="en-US" sz="1500" b="1" dirty="0"/>
              <a:t>2. Technique Used: SMOTE</a:t>
            </a:r>
          </a:p>
          <a:p>
            <a:pPr algn="just">
              <a:buFont typeface="Arial" panose="020B0604020202020204" pitchFamily="34" charset="0"/>
              <a:buChar char="•"/>
            </a:pPr>
            <a:r>
              <a:rPr lang="en-US" sz="1500" b="1" dirty="0"/>
              <a:t>SMOTE (Synthetic Minority Over-sampling Technique)</a:t>
            </a:r>
            <a:r>
              <a:rPr lang="en-US" sz="1500" dirty="0"/>
              <a:t>:</a:t>
            </a:r>
          </a:p>
          <a:p>
            <a:pPr marL="742950" lvl="1" indent="-285750" algn="just">
              <a:buFont typeface="Arial" panose="020B0604020202020204" pitchFamily="34" charset="0"/>
              <a:buChar char="•"/>
            </a:pPr>
            <a:r>
              <a:rPr lang="en-US" sz="1500" dirty="0"/>
              <a:t>SMOTE generates synthetic samples for the minority class (churn) by interpolating between existing minority samples.</a:t>
            </a:r>
          </a:p>
          <a:p>
            <a:pPr marL="742950" lvl="1" indent="-285750" algn="just">
              <a:buFont typeface="Arial" panose="020B0604020202020204" pitchFamily="34" charset="0"/>
              <a:buChar char="•"/>
            </a:pPr>
            <a:r>
              <a:rPr lang="en-US" sz="1500" dirty="0"/>
              <a:t>This technique helps to balance the class distribution without simply duplicating existing samples, which can lead to overfitting</a:t>
            </a:r>
            <a:r>
              <a:rPr lang="en-US" sz="1400" dirty="0"/>
              <a:t>.</a:t>
            </a:r>
          </a:p>
          <a:p>
            <a:endParaRPr lang="en-US" sz="1400" dirty="0"/>
          </a:p>
          <a:p>
            <a:endParaRPr lang="en-US" sz="1400" dirty="0"/>
          </a:p>
          <a:p>
            <a:endParaRPr lang="en-US" sz="1400" dirty="0"/>
          </a:p>
          <a:p>
            <a:pPr marL="285750" indent="-285750">
              <a:buFontTx/>
              <a:buChar char="-"/>
            </a:pPr>
            <a:endParaRPr lang="en-US" sz="1400" dirty="0"/>
          </a:p>
        </p:txBody>
      </p:sp>
    </p:spTree>
    <p:extLst>
      <p:ext uri="{BB962C8B-B14F-4D97-AF65-F5344CB8AC3E}">
        <p14:creationId xmlns:p14="http://schemas.microsoft.com/office/powerpoint/2010/main" val="26278767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46530" y="364063"/>
            <a:ext cx="10973435" cy="399468"/>
          </a:xfrm>
          <a:prstGeom prst="rect">
            <a:avLst/>
          </a:prstGeom>
        </p:spPr>
        <p:txBody>
          <a:bodyPr vert="horz" wrap="square" lIns="0" tIns="52705" rIns="0" bIns="0" rtlCol="0">
            <a:spAutoFit/>
          </a:bodyPr>
          <a:lstStyle/>
          <a:p>
            <a:pPr marL="12700" marR="5080">
              <a:lnSpc>
                <a:spcPts val="2730"/>
              </a:lnSpc>
              <a:spcBef>
                <a:spcPts val="415"/>
              </a:spcBef>
            </a:pPr>
            <a:r>
              <a:rPr lang="vi-VN" spc="-10" dirty="0"/>
              <a:t>5.Handling </a:t>
            </a:r>
            <a:r>
              <a:rPr lang="vi-VN" spc="-10" dirty="0" err="1"/>
              <a:t>Imbalanced</a:t>
            </a:r>
            <a:r>
              <a:rPr lang="vi-VN" spc="-10" dirty="0"/>
              <a:t> </a:t>
            </a:r>
            <a:r>
              <a:rPr lang="vi-VN" spc="-10" dirty="0" err="1"/>
              <a:t>Data</a:t>
            </a:r>
            <a:endParaRPr spc="-10" dirty="0"/>
          </a:p>
        </p:txBody>
      </p:sp>
      <p:sp>
        <p:nvSpPr>
          <p:cNvPr id="32" name="object 32"/>
          <p:cNvSpPr txBox="1">
            <a:spLocks noGrp="1"/>
          </p:cNvSpPr>
          <p:nvPr>
            <p:ph type="ftr" sz="quarter" idx="5"/>
          </p:nvPr>
        </p:nvSpPr>
        <p:spPr>
          <a:prstGeom prst="rect">
            <a:avLst/>
          </a:prstGeom>
        </p:spPr>
        <p:txBody>
          <a:bodyPr vert="horz" wrap="square" lIns="0" tIns="1905" rIns="0" bIns="0" rtlCol="0">
            <a:spAutoFit/>
          </a:bodyPr>
          <a:lstStyle/>
          <a:p>
            <a:pPr marL="12700">
              <a:lnSpc>
                <a:spcPct val="100000"/>
              </a:lnSpc>
              <a:spcBef>
                <a:spcPts val="15"/>
              </a:spcBef>
            </a:pPr>
            <a:r>
              <a:rPr dirty="0"/>
              <a:t>Copyright</a:t>
            </a:r>
            <a:r>
              <a:rPr spc="-30" dirty="0"/>
              <a:t> </a:t>
            </a:r>
            <a:r>
              <a:rPr dirty="0"/>
              <a:t>of</a:t>
            </a:r>
            <a:r>
              <a:rPr spc="-25" dirty="0"/>
              <a:t> </a:t>
            </a:r>
            <a:r>
              <a:rPr spc="-10" dirty="0"/>
              <a:t>Slideworks.io</a:t>
            </a:r>
          </a:p>
        </p:txBody>
      </p:sp>
      <p:sp>
        <p:nvSpPr>
          <p:cNvPr id="33" name="object 33"/>
          <p:cNvSpPr txBox="1">
            <a:spLocks noGrp="1"/>
          </p:cNvSpPr>
          <p:nvPr>
            <p:ph type="sldNum" sz="quarter" idx="7"/>
          </p:nvPr>
        </p:nvSpPr>
        <p:spPr>
          <a:prstGeom prst="rect">
            <a:avLst/>
          </a:prstGeom>
        </p:spPr>
        <p:txBody>
          <a:bodyPr vert="horz" wrap="square" lIns="0" tIns="1905" rIns="0" bIns="0" rtlCol="0">
            <a:spAutoFit/>
          </a:bodyPr>
          <a:lstStyle/>
          <a:p>
            <a:pPr marL="101600">
              <a:lnSpc>
                <a:spcPct val="100000"/>
              </a:lnSpc>
              <a:spcBef>
                <a:spcPts val="15"/>
              </a:spcBef>
            </a:pPr>
            <a:fld id="{81D60167-4931-47E6-BA6A-407CBD079E47}" type="slidenum">
              <a:rPr spc="-50" dirty="0"/>
              <a:t>9</a:t>
            </a:fld>
            <a:endParaRPr spc="-50" dirty="0"/>
          </a:p>
        </p:txBody>
      </p:sp>
      <p:sp>
        <p:nvSpPr>
          <p:cNvPr id="12" name="TextBox 11">
            <a:extLst>
              <a:ext uri="{FF2B5EF4-FFF2-40B4-BE49-F238E27FC236}">
                <a16:creationId xmlns:a16="http://schemas.microsoft.com/office/drawing/2014/main" id="{895F035B-315A-4EAE-74F1-DBF7382CDF34}"/>
              </a:ext>
            </a:extLst>
          </p:cNvPr>
          <p:cNvSpPr txBox="1"/>
          <p:nvPr/>
        </p:nvSpPr>
        <p:spPr>
          <a:xfrm>
            <a:off x="546530" y="1412226"/>
            <a:ext cx="11113682" cy="4401205"/>
          </a:xfrm>
          <a:prstGeom prst="rect">
            <a:avLst/>
          </a:prstGeom>
          <a:noFill/>
        </p:spPr>
        <p:txBody>
          <a:bodyPr wrap="square" rtlCol="0">
            <a:spAutoFit/>
          </a:bodyPr>
          <a:lstStyle/>
          <a:p>
            <a:pPr algn="just"/>
            <a:r>
              <a:rPr lang="en-US" sz="1400" b="1" dirty="0"/>
              <a:t>3. Application of SMOTE</a:t>
            </a:r>
          </a:p>
          <a:p>
            <a:pPr algn="just">
              <a:buFont typeface="Arial" panose="020B0604020202020204" pitchFamily="34" charset="0"/>
              <a:buChar char="•"/>
            </a:pPr>
            <a:r>
              <a:rPr lang="en-US" sz="1400" b="1" dirty="0"/>
              <a:t>Process</a:t>
            </a:r>
            <a:r>
              <a:rPr lang="en-US" sz="1400" dirty="0"/>
              <a:t>:</a:t>
            </a:r>
          </a:p>
          <a:p>
            <a:pPr marL="742950" lvl="1" indent="-285750" algn="just">
              <a:buFont typeface="Arial" panose="020B0604020202020204" pitchFamily="34" charset="0"/>
              <a:buChar char="•"/>
            </a:pPr>
            <a:r>
              <a:rPr lang="en-US" sz="1400" dirty="0"/>
              <a:t>The SMOTE algorithm was applied to the training dataset.</a:t>
            </a:r>
          </a:p>
          <a:p>
            <a:pPr marL="742950" lvl="1" indent="-285750" algn="just">
              <a:buFont typeface="Arial" panose="020B0604020202020204" pitchFamily="34" charset="0"/>
              <a:buChar char="•"/>
            </a:pPr>
            <a:r>
              <a:rPr lang="en-US" sz="1400" dirty="0"/>
              <a:t>Synthetic samples were generated to balance the number of churn and non-churn instances.</a:t>
            </a:r>
          </a:p>
          <a:p>
            <a:pPr algn="just">
              <a:buFont typeface="Arial" panose="020B0604020202020204" pitchFamily="34" charset="0"/>
              <a:buChar char="•"/>
            </a:pPr>
            <a:r>
              <a:rPr lang="en-US" sz="1400" b="1" dirty="0"/>
              <a:t>Class Distribution After SMOTE</a:t>
            </a:r>
            <a:r>
              <a:rPr lang="en-US" sz="1400" dirty="0"/>
              <a:t>:</a:t>
            </a:r>
          </a:p>
          <a:p>
            <a:pPr marL="742950" lvl="1" indent="-285750" algn="just">
              <a:buFont typeface="Arial" panose="020B0604020202020204" pitchFamily="34" charset="0"/>
              <a:buChar char="•"/>
            </a:pPr>
            <a:r>
              <a:rPr lang="en-US" sz="1400" b="1" dirty="0"/>
              <a:t>Non-churn (False)</a:t>
            </a:r>
            <a:r>
              <a:rPr lang="en-US" sz="1400" dirty="0"/>
              <a:t>: 2278 samples</a:t>
            </a:r>
          </a:p>
          <a:p>
            <a:pPr marL="742950" lvl="1" indent="-285750" algn="just">
              <a:buFont typeface="Arial" panose="020B0604020202020204" pitchFamily="34" charset="0"/>
              <a:buChar char="•"/>
            </a:pPr>
            <a:r>
              <a:rPr lang="en-US" sz="1400" b="1" dirty="0"/>
              <a:t>Churn (True)</a:t>
            </a:r>
            <a:r>
              <a:rPr lang="en-US" sz="1400" dirty="0"/>
              <a:t>: 2278 samples</a:t>
            </a:r>
          </a:p>
          <a:p>
            <a:pPr marL="742950" lvl="1" indent="-285750" algn="just">
              <a:buFont typeface="Arial" panose="020B0604020202020204" pitchFamily="34" charset="0"/>
              <a:buChar char="•"/>
            </a:pPr>
            <a:r>
              <a:rPr lang="en-US" sz="1400" dirty="0"/>
              <a:t>The balanced dataset helps the model to learn equally from both classes, improving its ability to predict churn accurately.</a:t>
            </a:r>
          </a:p>
          <a:p>
            <a:pPr algn="just"/>
            <a:r>
              <a:rPr lang="en-US" sz="1400" b="1" dirty="0"/>
              <a:t>4. Results and Impact</a:t>
            </a:r>
          </a:p>
          <a:p>
            <a:pPr algn="just">
              <a:buFont typeface="Arial" panose="020B0604020202020204" pitchFamily="34" charset="0"/>
              <a:buChar char="•"/>
            </a:pPr>
            <a:r>
              <a:rPr lang="en-US" sz="1400" b="1" dirty="0"/>
              <a:t>Original Class Distribution</a:t>
            </a:r>
            <a:r>
              <a:rPr lang="en-US" sz="1400" dirty="0"/>
              <a:t>:</a:t>
            </a:r>
          </a:p>
          <a:p>
            <a:pPr marL="742950" lvl="1" indent="-285750" algn="just">
              <a:buFont typeface="Arial" panose="020B0604020202020204" pitchFamily="34" charset="0"/>
              <a:buChar char="•"/>
            </a:pPr>
            <a:r>
              <a:rPr lang="en-US" sz="1400" dirty="0"/>
              <a:t>The original dataset had a significant imbalance, with only 388 churn instances compared to 2278 non-churn instances.</a:t>
            </a:r>
          </a:p>
          <a:p>
            <a:pPr algn="just">
              <a:buFont typeface="Arial" panose="020B0604020202020204" pitchFamily="34" charset="0"/>
              <a:buChar char="•"/>
            </a:pPr>
            <a:r>
              <a:rPr lang="en-US" sz="1400" b="1" dirty="0"/>
              <a:t>Balanced Class Distribution</a:t>
            </a:r>
            <a:r>
              <a:rPr lang="en-US" sz="1400" dirty="0"/>
              <a:t>:</a:t>
            </a:r>
          </a:p>
          <a:p>
            <a:pPr marL="742950" lvl="1" indent="-285750" algn="just">
              <a:buFont typeface="Arial" panose="020B0604020202020204" pitchFamily="34" charset="0"/>
              <a:buChar char="•"/>
            </a:pPr>
            <a:r>
              <a:rPr lang="en-US" sz="1400" dirty="0"/>
              <a:t>After applying SMOTE, the class distribution was balanced with an equal number of churn and non-churn instances (2278 each).</a:t>
            </a:r>
          </a:p>
          <a:p>
            <a:pPr algn="just">
              <a:buFont typeface="Arial" panose="020B0604020202020204" pitchFamily="34" charset="0"/>
              <a:buChar char="•"/>
            </a:pPr>
            <a:r>
              <a:rPr lang="en-US" sz="1400" b="1" dirty="0"/>
              <a:t>Model Performance Improvement</a:t>
            </a:r>
            <a:r>
              <a:rPr lang="en-US" sz="1400" dirty="0"/>
              <a:t>:</a:t>
            </a:r>
          </a:p>
          <a:p>
            <a:pPr marL="742950" lvl="1" indent="-285750" algn="just">
              <a:buFont typeface="Arial" panose="020B0604020202020204" pitchFamily="34" charset="0"/>
              <a:buChar char="•"/>
            </a:pPr>
            <a:r>
              <a:rPr lang="en-US" sz="1400" dirty="0"/>
              <a:t>Balancing the dataset helps to mitigate the bias towards the majority class.</a:t>
            </a:r>
          </a:p>
          <a:p>
            <a:pPr marL="742950" lvl="1" indent="-285750" algn="just">
              <a:buFont typeface="Arial" panose="020B0604020202020204" pitchFamily="34" charset="0"/>
              <a:buChar char="•"/>
            </a:pPr>
            <a:r>
              <a:rPr lang="en-US" sz="1400" dirty="0"/>
              <a:t>The model becomes better at identifying and predicting churn instances, leading to improved performance metrics.</a:t>
            </a:r>
          </a:p>
          <a:p>
            <a:endParaRPr lang="en-US" sz="1400" dirty="0"/>
          </a:p>
          <a:p>
            <a:endParaRPr lang="en-US" sz="1400" dirty="0"/>
          </a:p>
          <a:p>
            <a:endParaRPr lang="en-US" sz="1400" dirty="0"/>
          </a:p>
          <a:p>
            <a:pPr marL="285750" indent="-285750">
              <a:buFontTx/>
              <a:buChar char="-"/>
            </a:pPr>
            <a:endParaRPr lang="en-US" sz="1400" dirty="0"/>
          </a:p>
        </p:txBody>
      </p:sp>
    </p:spTree>
    <p:extLst>
      <p:ext uri="{BB962C8B-B14F-4D97-AF65-F5344CB8AC3E}">
        <p14:creationId xmlns:p14="http://schemas.microsoft.com/office/powerpoint/2010/main" val="801962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563C1"/>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141</TotalTime>
  <Words>1944</Words>
  <Application>Microsoft Office PowerPoint</Application>
  <PresentationFormat>Widescreen</PresentationFormat>
  <Paragraphs>214</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Georgia</vt:lpstr>
      <vt:lpstr>Office Theme</vt:lpstr>
      <vt:lpstr>MCI VietNam Entrance Test</vt:lpstr>
      <vt:lpstr>Table of contents</vt:lpstr>
      <vt:lpstr>1.Introduction</vt:lpstr>
      <vt:lpstr>2.Data Overview</vt:lpstr>
      <vt:lpstr>3.Data Preprocessing</vt:lpstr>
      <vt:lpstr>4.Model Selection and Initial Performance</vt:lpstr>
      <vt:lpstr>4.Model Selection and Initial Performance</vt:lpstr>
      <vt:lpstr>5.Handling Imbalanced Data</vt:lpstr>
      <vt:lpstr>5.Handling Imbalanced Data</vt:lpstr>
      <vt:lpstr>6.Hyperparameter Tuning and Final Model Evaluation</vt:lpstr>
      <vt:lpstr>6.Hyperparameter Tuning and Final Model Evaluation</vt:lpstr>
      <vt:lpstr>7.Conclusion and Future work</vt:lpstr>
      <vt:lpstr>7.Conclusion and Future work</vt:lpstr>
      <vt:lpstr>Source Code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Bui Ngoc Dung D21TC01</cp:lastModifiedBy>
  <cp:revision>4</cp:revision>
  <dcterms:created xsi:type="dcterms:W3CDTF">2024-06-06T17:26:56Z</dcterms:created>
  <dcterms:modified xsi:type="dcterms:W3CDTF">2024-06-07T04:22:59Z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2024-06-02T00:00:00Z</vt:filetime>
  </property>
  <property fmtid="{D5CDD505-2E9C-101B-9397-08002B2CF9AE}" pid="3" name="LastSaved">
    <vt:filetime>2024-06-06T00:00:00Z</vt:filetime>
  </property>
  <property fmtid="{D5CDD505-2E9C-101B-9397-08002B2CF9AE}" pid="4" name="Producer">
    <vt:lpwstr>3-Heights(TM) PDF Security Shell 4.8.25.2 (http://www.pdf-tools.com)</vt:lpwstr>
  </property>
</Properties>
</file>