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7" r:id="rId3"/>
    <p:sldId id="257" r:id="rId4"/>
    <p:sldId id="258" r:id="rId5"/>
    <p:sldId id="259" r:id="rId6"/>
    <p:sldId id="267" r:id="rId7"/>
    <p:sldId id="269" r:id="rId8"/>
    <p:sldId id="265" r:id="rId9"/>
    <p:sldId id="275" r:id="rId10"/>
    <p:sldId id="264" r:id="rId11"/>
    <p:sldId id="266" r:id="rId12"/>
    <p:sldId id="278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B0D435-432E-493C-89D8-B9DA6571291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60EBA9-4E67-429F-9B93-95485F69CD6E}">
      <dgm:prSet/>
      <dgm:spPr/>
      <dgm:t>
        <a:bodyPr/>
        <a:lstStyle/>
        <a:p>
          <a:r>
            <a:rPr lang="ru-RU" dirty="0"/>
            <a:t>Время работы</a:t>
          </a:r>
          <a:r>
            <a:rPr lang="en-US" dirty="0"/>
            <a:t>: </a:t>
          </a:r>
          <a:endParaRPr lang="ru-RU" dirty="0"/>
        </a:p>
        <a:p>
          <a:r>
            <a:rPr lang="ru-RU" dirty="0"/>
            <a:t>3</a:t>
          </a:r>
          <a:r>
            <a:rPr lang="en-US" dirty="0"/>
            <a:t> </a:t>
          </a:r>
          <a:r>
            <a:rPr lang="en-US" dirty="0" err="1"/>
            <a:t>часа</a:t>
          </a:r>
          <a:endParaRPr lang="en-US" dirty="0"/>
        </a:p>
      </dgm:t>
    </dgm:pt>
    <dgm:pt modelId="{5B30B81F-161C-4A9C-B419-86063AC41C36}" type="parTrans" cxnId="{56287736-3312-4CA8-985A-89C85B61F68D}">
      <dgm:prSet/>
      <dgm:spPr/>
      <dgm:t>
        <a:bodyPr/>
        <a:lstStyle/>
        <a:p>
          <a:endParaRPr lang="en-US"/>
        </a:p>
      </dgm:t>
    </dgm:pt>
    <dgm:pt modelId="{AD7F3D43-F97B-42FF-A1E0-7BA353AB6EA4}" type="sibTrans" cxnId="{56287736-3312-4CA8-985A-89C85B61F68D}">
      <dgm:prSet/>
      <dgm:spPr/>
      <dgm:t>
        <a:bodyPr/>
        <a:lstStyle/>
        <a:p>
          <a:endParaRPr lang="en-US"/>
        </a:p>
      </dgm:t>
    </dgm:pt>
    <dgm:pt modelId="{1525F4D4-88FD-406A-8908-8DEB280D8FF1}">
      <dgm:prSet/>
      <dgm:spPr/>
      <dgm:t>
        <a:bodyPr/>
        <a:lstStyle/>
        <a:p>
          <a:r>
            <a:rPr lang="en-US" dirty="0" err="1"/>
            <a:t>Максимальная</a:t>
          </a:r>
          <a:r>
            <a:rPr lang="en-US" dirty="0"/>
            <a:t> </a:t>
          </a:r>
          <a:r>
            <a:rPr lang="en-US" dirty="0" err="1"/>
            <a:t>скорость</a:t>
          </a:r>
          <a:r>
            <a:rPr lang="en-US" dirty="0"/>
            <a:t>:</a:t>
          </a:r>
          <a:endParaRPr lang="ru-RU" dirty="0"/>
        </a:p>
        <a:p>
          <a:r>
            <a:rPr lang="en-US" dirty="0"/>
            <a:t> 1 м/с ±20%</a:t>
          </a:r>
        </a:p>
      </dgm:t>
    </dgm:pt>
    <dgm:pt modelId="{BC3B8064-6AE7-4433-9403-C817CB01FAB0}" type="parTrans" cxnId="{D62B5279-F91D-4D08-B550-985B1270CEBE}">
      <dgm:prSet/>
      <dgm:spPr/>
      <dgm:t>
        <a:bodyPr/>
        <a:lstStyle/>
        <a:p>
          <a:endParaRPr lang="en-US"/>
        </a:p>
      </dgm:t>
    </dgm:pt>
    <dgm:pt modelId="{301F4B4D-8EEC-4A03-BD35-1006FF54B8D0}" type="sibTrans" cxnId="{D62B5279-F91D-4D08-B550-985B1270CEBE}">
      <dgm:prSet/>
      <dgm:spPr/>
      <dgm:t>
        <a:bodyPr/>
        <a:lstStyle/>
        <a:p>
          <a:endParaRPr lang="en-US"/>
        </a:p>
      </dgm:t>
    </dgm:pt>
    <dgm:pt modelId="{BD4DB38C-5D09-4430-B371-FAFE4E09550A}">
      <dgm:prSet/>
      <dgm:spPr/>
      <dgm:t>
        <a:bodyPr/>
        <a:lstStyle/>
        <a:p>
          <a:r>
            <a:rPr lang="en-US" dirty="0"/>
            <a:t> </a:t>
          </a:r>
          <a:r>
            <a:rPr lang="en-US" dirty="0" err="1"/>
            <a:t>Наличие</a:t>
          </a:r>
          <a:r>
            <a:rPr lang="en-US" dirty="0"/>
            <a:t> лидара</a:t>
          </a:r>
        </a:p>
      </dgm:t>
    </dgm:pt>
    <dgm:pt modelId="{5EDE02D8-877E-46E5-A692-BBEA40D5DDC9}" type="parTrans" cxnId="{7AAE64EE-3B57-47EA-A85D-F358FC569C4C}">
      <dgm:prSet/>
      <dgm:spPr/>
      <dgm:t>
        <a:bodyPr/>
        <a:lstStyle/>
        <a:p>
          <a:endParaRPr lang="en-US"/>
        </a:p>
      </dgm:t>
    </dgm:pt>
    <dgm:pt modelId="{CD425FCD-33E1-41CA-8B2C-9C085A306FBD}" type="sibTrans" cxnId="{7AAE64EE-3B57-47EA-A85D-F358FC569C4C}">
      <dgm:prSet/>
      <dgm:spPr/>
      <dgm:t>
        <a:bodyPr/>
        <a:lstStyle/>
        <a:p>
          <a:endParaRPr lang="en-US"/>
        </a:p>
      </dgm:t>
    </dgm:pt>
    <dgm:pt modelId="{D9007D49-2CF5-490A-848A-02C2B53AE664}">
      <dgm:prSet/>
      <dgm:spPr/>
      <dgm:t>
        <a:bodyPr/>
        <a:lstStyle/>
        <a:p>
          <a:r>
            <a:rPr lang="en-US" dirty="0"/>
            <a:t> </a:t>
          </a:r>
          <a:r>
            <a:rPr lang="en-US" dirty="0" err="1"/>
            <a:t>Поддержка</a:t>
          </a:r>
          <a:r>
            <a:rPr lang="en-US" dirty="0"/>
            <a:t> </a:t>
          </a:r>
          <a:r>
            <a:rPr lang="en-US" dirty="0" err="1"/>
            <a:t>большого</a:t>
          </a:r>
          <a:r>
            <a:rPr lang="en-US" dirty="0"/>
            <a:t> </a:t>
          </a:r>
          <a:r>
            <a:rPr lang="en-US" dirty="0" err="1"/>
            <a:t>количества</a:t>
          </a:r>
          <a:r>
            <a:rPr lang="en-US" dirty="0"/>
            <a:t> </a:t>
          </a:r>
          <a:r>
            <a:rPr lang="en-US" dirty="0" err="1"/>
            <a:t>периферии</a:t>
          </a:r>
          <a:endParaRPr lang="en-US" dirty="0"/>
        </a:p>
      </dgm:t>
    </dgm:pt>
    <dgm:pt modelId="{15959591-94FB-4147-8F0A-47531E204560}" type="parTrans" cxnId="{357972A3-E40B-44C6-A2D7-5E00297BCECC}">
      <dgm:prSet/>
      <dgm:spPr/>
      <dgm:t>
        <a:bodyPr/>
        <a:lstStyle/>
        <a:p>
          <a:endParaRPr lang="en-US"/>
        </a:p>
      </dgm:t>
    </dgm:pt>
    <dgm:pt modelId="{58967F61-5A38-470A-B65A-08EF1D1C2485}" type="sibTrans" cxnId="{357972A3-E40B-44C6-A2D7-5E00297BCECC}">
      <dgm:prSet/>
      <dgm:spPr/>
      <dgm:t>
        <a:bodyPr/>
        <a:lstStyle/>
        <a:p>
          <a:endParaRPr lang="en-US"/>
        </a:p>
      </dgm:t>
    </dgm:pt>
    <dgm:pt modelId="{A6D7C58F-4CCF-47A4-8395-BF47D1AB84D3}">
      <dgm:prSet/>
      <dgm:spPr/>
      <dgm:t>
        <a:bodyPr/>
        <a:lstStyle/>
        <a:p>
          <a:r>
            <a:rPr lang="en-US" dirty="0" err="1"/>
            <a:t>Напряжение</a:t>
          </a:r>
          <a:r>
            <a:rPr lang="en-US" dirty="0"/>
            <a:t>:</a:t>
          </a:r>
        </a:p>
        <a:p>
          <a:r>
            <a:rPr lang="en-US" dirty="0"/>
            <a:t> </a:t>
          </a:r>
          <a:r>
            <a:rPr lang="en-US" dirty="0" err="1"/>
            <a:t>не</a:t>
          </a:r>
          <a:r>
            <a:rPr lang="en-US" dirty="0"/>
            <a:t> </a:t>
          </a:r>
          <a:r>
            <a:rPr lang="en-US" dirty="0" err="1"/>
            <a:t>выше</a:t>
          </a:r>
          <a:r>
            <a:rPr lang="en-US" dirty="0"/>
            <a:t> 24 В</a:t>
          </a:r>
        </a:p>
      </dgm:t>
    </dgm:pt>
    <dgm:pt modelId="{F25AE6C7-1EF1-4818-B37F-0C21D349FBD5}" type="parTrans" cxnId="{E0BCCB54-A925-4147-8C06-9302DC5323E8}">
      <dgm:prSet/>
      <dgm:spPr/>
      <dgm:t>
        <a:bodyPr/>
        <a:lstStyle/>
        <a:p>
          <a:endParaRPr lang="en-US"/>
        </a:p>
      </dgm:t>
    </dgm:pt>
    <dgm:pt modelId="{60F0EEF0-43BE-4BA7-B7C0-D20A355E3D9B}" type="sibTrans" cxnId="{E0BCCB54-A925-4147-8C06-9302DC5323E8}">
      <dgm:prSet/>
      <dgm:spPr/>
      <dgm:t>
        <a:bodyPr/>
        <a:lstStyle/>
        <a:p>
          <a:endParaRPr lang="en-US"/>
        </a:p>
      </dgm:t>
    </dgm:pt>
    <dgm:pt modelId="{A758DC85-07A1-48D6-A7B0-AF91B06CB305}">
      <dgm:prSet/>
      <dgm:spPr/>
      <dgm:t>
        <a:bodyPr/>
        <a:lstStyle/>
        <a:p>
          <a:r>
            <a:rPr lang="en-US" dirty="0" err="1"/>
            <a:t>Грузоподъемность</a:t>
          </a:r>
          <a:r>
            <a:rPr lang="en-US" dirty="0"/>
            <a:t>: </a:t>
          </a:r>
          <a:r>
            <a:rPr lang="en-US" dirty="0" err="1"/>
            <a:t>не</a:t>
          </a:r>
          <a:r>
            <a:rPr lang="en-US" dirty="0"/>
            <a:t> </a:t>
          </a:r>
          <a:r>
            <a:rPr lang="en-US" dirty="0" err="1"/>
            <a:t>менее</a:t>
          </a:r>
          <a:r>
            <a:rPr lang="en-US" dirty="0"/>
            <a:t> 8 </a:t>
          </a:r>
          <a:r>
            <a:rPr lang="en-US" dirty="0" err="1"/>
            <a:t>кг</a:t>
          </a:r>
          <a:r>
            <a:rPr lang="en-US" dirty="0"/>
            <a:t> </a:t>
          </a:r>
        </a:p>
      </dgm:t>
    </dgm:pt>
    <dgm:pt modelId="{E723BAC7-7452-4AAC-B4FC-4EAAB176DDCC}" type="parTrans" cxnId="{00296587-E79D-4A27-8BC6-662388051772}">
      <dgm:prSet/>
      <dgm:spPr/>
      <dgm:t>
        <a:bodyPr/>
        <a:lstStyle/>
        <a:p>
          <a:endParaRPr lang="en-US"/>
        </a:p>
      </dgm:t>
    </dgm:pt>
    <dgm:pt modelId="{A57E1AF3-561B-4958-BB5A-76C891BE840C}" type="sibTrans" cxnId="{00296587-E79D-4A27-8BC6-662388051772}">
      <dgm:prSet/>
      <dgm:spPr/>
      <dgm:t>
        <a:bodyPr/>
        <a:lstStyle/>
        <a:p>
          <a:endParaRPr lang="en-US"/>
        </a:p>
      </dgm:t>
    </dgm:pt>
    <dgm:pt modelId="{AD0D5D0F-CC3B-4544-B49B-CF3B90A3BC5E}">
      <dgm:prSet/>
      <dgm:spPr/>
      <dgm:t>
        <a:bodyPr/>
        <a:lstStyle/>
        <a:p>
          <a:r>
            <a:rPr lang="en-US" dirty="0" err="1"/>
            <a:t>Габариты</a:t>
          </a:r>
          <a:r>
            <a:rPr lang="en-US" dirty="0"/>
            <a:t> </a:t>
          </a:r>
          <a:r>
            <a:rPr lang="en-US" dirty="0" err="1"/>
            <a:t>основания</a:t>
          </a:r>
          <a:r>
            <a:rPr lang="en-US" dirty="0"/>
            <a:t> </a:t>
          </a:r>
          <a:r>
            <a:rPr lang="en-US" dirty="0" err="1"/>
            <a:t>манипулятора</a:t>
          </a:r>
          <a:r>
            <a:rPr lang="en-US" dirty="0"/>
            <a:t>: </a:t>
          </a:r>
          <a:r>
            <a:rPr lang="en-US" dirty="0" err="1"/>
            <a:t>не</a:t>
          </a:r>
          <a:r>
            <a:rPr lang="en-US" dirty="0"/>
            <a:t> </a:t>
          </a:r>
          <a:r>
            <a:rPr lang="en-US" dirty="0" err="1"/>
            <a:t>более</a:t>
          </a:r>
          <a:r>
            <a:rPr lang="en-US" dirty="0"/>
            <a:t> 150x150 </a:t>
          </a:r>
          <a:r>
            <a:rPr lang="en-US" dirty="0" err="1"/>
            <a:t>мм</a:t>
          </a:r>
          <a:endParaRPr lang="en-US" dirty="0"/>
        </a:p>
      </dgm:t>
    </dgm:pt>
    <dgm:pt modelId="{61B99A54-0F84-4CC3-A29F-9024A0E412E2}" type="parTrans" cxnId="{A91B1EC3-7FE7-4804-81BE-D533BF8ED76A}">
      <dgm:prSet/>
      <dgm:spPr/>
      <dgm:t>
        <a:bodyPr/>
        <a:lstStyle/>
        <a:p>
          <a:endParaRPr lang="en-US"/>
        </a:p>
      </dgm:t>
    </dgm:pt>
    <dgm:pt modelId="{45471C86-81F9-4B37-B643-738D84BA3BE9}" type="sibTrans" cxnId="{A91B1EC3-7FE7-4804-81BE-D533BF8ED76A}">
      <dgm:prSet/>
      <dgm:spPr/>
      <dgm:t>
        <a:bodyPr/>
        <a:lstStyle/>
        <a:p>
          <a:endParaRPr lang="en-US"/>
        </a:p>
      </dgm:t>
    </dgm:pt>
    <dgm:pt modelId="{28036F3C-BD09-4F3C-9DF0-F8A2643ED456}" type="pres">
      <dgm:prSet presAssocID="{AEB0D435-432E-493C-89D8-B9DA6571291D}" presName="diagram" presStyleCnt="0">
        <dgm:presLayoutVars>
          <dgm:dir/>
          <dgm:resizeHandles val="exact"/>
        </dgm:presLayoutVars>
      </dgm:prSet>
      <dgm:spPr/>
    </dgm:pt>
    <dgm:pt modelId="{EB5729C7-1CF6-4F3B-844E-44353D3ADFAF}" type="pres">
      <dgm:prSet presAssocID="{9960EBA9-4E67-429F-9B93-95485F69CD6E}" presName="node" presStyleLbl="node1" presStyleIdx="0" presStyleCnt="7">
        <dgm:presLayoutVars>
          <dgm:bulletEnabled val="1"/>
        </dgm:presLayoutVars>
      </dgm:prSet>
      <dgm:spPr/>
    </dgm:pt>
    <dgm:pt modelId="{49263174-9AFC-4909-A6A0-04A257C09226}" type="pres">
      <dgm:prSet presAssocID="{AD7F3D43-F97B-42FF-A1E0-7BA353AB6EA4}" presName="sibTrans" presStyleCnt="0"/>
      <dgm:spPr/>
    </dgm:pt>
    <dgm:pt modelId="{99C67000-33F1-4125-A17A-184D99D7905B}" type="pres">
      <dgm:prSet presAssocID="{1525F4D4-88FD-406A-8908-8DEB280D8FF1}" presName="node" presStyleLbl="node1" presStyleIdx="1" presStyleCnt="7">
        <dgm:presLayoutVars>
          <dgm:bulletEnabled val="1"/>
        </dgm:presLayoutVars>
      </dgm:prSet>
      <dgm:spPr/>
    </dgm:pt>
    <dgm:pt modelId="{75CAF94A-3634-4737-BE80-A526AB0D5648}" type="pres">
      <dgm:prSet presAssocID="{301F4B4D-8EEC-4A03-BD35-1006FF54B8D0}" presName="sibTrans" presStyleCnt="0"/>
      <dgm:spPr/>
    </dgm:pt>
    <dgm:pt modelId="{FE960FE1-AB46-483A-AD4C-5E15626C6727}" type="pres">
      <dgm:prSet presAssocID="{BD4DB38C-5D09-4430-B371-FAFE4E09550A}" presName="node" presStyleLbl="node1" presStyleIdx="2" presStyleCnt="7">
        <dgm:presLayoutVars>
          <dgm:bulletEnabled val="1"/>
        </dgm:presLayoutVars>
      </dgm:prSet>
      <dgm:spPr/>
    </dgm:pt>
    <dgm:pt modelId="{71811B79-B020-490D-B918-3FF1F8211AE1}" type="pres">
      <dgm:prSet presAssocID="{CD425FCD-33E1-41CA-8B2C-9C085A306FBD}" presName="sibTrans" presStyleCnt="0"/>
      <dgm:spPr/>
    </dgm:pt>
    <dgm:pt modelId="{B2C77D2D-EFF8-4917-9895-4252C868C781}" type="pres">
      <dgm:prSet presAssocID="{D9007D49-2CF5-490A-848A-02C2B53AE664}" presName="node" presStyleLbl="node1" presStyleIdx="3" presStyleCnt="7">
        <dgm:presLayoutVars>
          <dgm:bulletEnabled val="1"/>
        </dgm:presLayoutVars>
      </dgm:prSet>
      <dgm:spPr/>
    </dgm:pt>
    <dgm:pt modelId="{AD0C5A1B-A6F0-4F17-B6F9-F3F1560FE692}" type="pres">
      <dgm:prSet presAssocID="{58967F61-5A38-470A-B65A-08EF1D1C2485}" presName="sibTrans" presStyleCnt="0"/>
      <dgm:spPr/>
    </dgm:pt>
    <dgm:pt modelId="{4B257F8B-7220-46BA-845D-EC332D9C36FF}" type="pres">
      <dgm:prSet presAssocID="{A6D7C58F-4CCF-47A4-8395-BF47D1AB84D3}" presName="node" presStyleLbl="node1" presStyleIdx="4" presStyleCnt="7">
        <dgm:presLayoutVars>
          <dgm:bulletEnabled val="1"/>
        </dgm:presLayoutVars>
      </dgm:prSet>
      <dgm:spPr/>
    </dgm:pt>
    <dgm:pt modelId="{4D34EB74-C58A-4BE9-972E-AE132CD8FD0B}" type="pres">
      <dgm:prSet presAssocID="{60F0EEF0-43BE-4BA7-B7C0-D20A355E3D9B}" presName="sibTrans" presStyleCnt="0"/>
      <dgm:spPr/>
    </dgm:pt>
    <dgm:pt modelId="{B6D0F2B9-2533-460E-95F6-92CAE0491474}" type="pres">
      <dgm:prSet presAssocID="{A758DC85-07A1-48D6-A7B0-AF91B06CB305}" presName="node" presStyleLbl="node1" presStyleIdx="5" presStyleCnt="7">
        <dgm:presLayoutVars>
          <dgm:bulletEnabled val="1"/>
        </dgm:presLayoutVars>
      </dgm:prSet>
      <dgm:spPr/>
    </dgm:pt>
    <dgm:pt modelId="{0316EB83-9CD0-44D8-926C-2FDF9BB0F849}" type="pres">
      <dgm:prSet presAssocID="{A57E1AF3-561B-4958-BB5A-76C891BE840C}" presName="sibTrans" presStyleCnt="0"/>
      <dgm:spPr/>
    </dgm:pt>
    <dgm:pt modelId="{07AC31D4-BB96-47AC-896F-09DDF845348F}" type="pres">
      <dgm:prSet presAssocID="{AD0D5D0F-CC3B-4544-B49B-CF3B90A3BC5E}" presName="node" presStyleLbl="node1" presStyleIdx="6" presStyleCnt="7">
        <dgm:presLayoutVars>
          <dgm:bulletEnabled val="1"/>
        </dgm:presLayoutVars>
      </dgm:prSet>
      <dgm:spPr/>
    </dgm:pt>
  </dgm:ptLst>
  <dgm:cxnLst>
    <dgm:cxn modelId="{56287736-3312-4CA8-985A-89C85B61F68D}" srcId="{AEB0D435-432E-493C-89D8-B9DA6571291D}" destId="{9960EBA9-4E67-429F-9B93-95485F69CD6E}" srcOrd="0" destOrd="0" parTransId="{5B30B81F-161C-4A9C-B419-86063AC41C36}" sibTransId="{AD7F3D43-F97B-42FF-A1E0-7BA353AB6EA4}"/>
    <dgm:cxn modelId="{84BEE85E-048F-4162-9E83-F25FBD1D935F}" type="presOf" srcId="{D9007D49-2CF5-490A-848A-02C2B53AE664}" destId="{B2C77D2D-EFF8-4917-9895-4252C868C781}" srcOrd="0" destOrd="0" presId="urn:microsoft.com/office/officeart/2005/8/layout/default"/>
    <dgm:cxn modelId="{43715268-69FC-4D22-BA2C-C91A78B72EC9}" type="presOf" srcId="{1525F4D4-88FD-406A-8908-8DEB280D8FF1}" destId="{99C67000-33F1-4125-A17A-184D99D7905B}" srcOrd="0" destOrd="0" presId="urn:microsoft.com/office/officeart/2005/8/layout/default"/>
    <dgm:cxn modelId="{E7A62749-9E0A-4359-AC2A-695E08A81CF3}" type="presOf" srcId="{A758DC85-07A1-48D6-A7B0-AF91B06CB305}" destId="{B6D0F2B9-2533-460E-95F6-92CAE0491474}" srcOrd="0" destOrd="0" presId="urn:microsoft.com/office/officeart/2005/8/layout/default"/>
    <dgm:cxn modelId="{84010053-F7BB-48F2-8864-E50224CEE6BA}" type="presOf" srcId="{AEB0D435-432E-493C-89D8-B9DA6571291D}" destId="{28036F3C-BD09-4F3C-9DF0-F8A2643ED456}" srcOrd="0" destOrd="0" presId="urn:microsoft.com/office/officeart/2005/8/layout/default"/>
    <dgm:cxn modelId="{E0BCCB54-A925-4147-8C06-9302DC5323E8}" srcId="{AEB0D435-432E-493C-89D8-B9DA6571291D}" destId="{A6D7C58F-4CCF-47A4-8395-BF47D1AB84D3}" srcOrd="4" destOrd="0" parTransId="{F25AE6C7-1EF1-4818-B37F-0C21D349FBD5}" sibTransId="{60F0EEF0-43BE-4BA7-B7C0-D20A355E3D9B}"/>
    <dgm:cxn modelId="{D62B5279-F91D-4D08-B550-985B1270CEBE}" srcId="{AEB0D435-432E-493C-89D8-B9DA6571291D}" destId="{1525F4D4-88FD-406A-8908-8DEB280D8FF1}" srcOrd="1" destOrd="0" parTransId="{BC3B8064-6AE7-4433-9403-C817CB01FAB0}" sibTransId="{301F4B4D-8EEC-4A03-BD35-1006FF54B8D0}"/>
    <dgm:cxn modelId="{28FB4681-ECCF-4604-B28B-CA4D50682DCE}" type="presOf" srcId="{9960EBA9-4E67-429F-9B93-95485F69CD6E}" destId="{EB5729C7-1CF6-4F3B-844E-44353D3ADFAF}" srcOrd="0" destOrd="0" presId="urn:microsoft.com/office/officeart/2005/8/layout/default"/>
    <dgm:cxn modelId="{00296587-E79D-4A27-8BC6-662388051772}" srcId="{AEB0D435-432E-493C-89D8-B9DA6571291D}" destId="{A758DC85-07A1-48D6-A7B0-AF91B06CB305}" srcOrd="5" destOrd="0" parTransId="{E723BAC7-7452-4AAC-B4FC-4EAAB176DDCC}" sibTransId="{A57E1AF3-561B-4958-BB5A-76C891BE840C}"/>
    <dgm:cxn modelId="{9EC01B8E-7FA8-4DA4-B4A5-F7892696DDE0}" type="presOf" srcId="{AD0D5D0F-CC3B-4544-B49B-CF3B90A3BC5E}" destId="{07AC31D4-BB96-47AC-896F-09DDF845348F}" srcOrd="0" destOrd="0" presId="urn:microsoft.com/office/officeart/2005/8/layout/default"/>
    <dgm:cxn modelId="{8005C493-49B9-4E15-AE60-6C54F332A169}" type="presOf" srcId="{BD4DB38C-5D09-4430-B371-FAFE4E09550A}" destId="{FE960FE1-AB46-483A-AD4C-5E15626C6727}" srcOrd="0" destOrd="0" presId="urn:microsoft.com/office/officeart/2005/8/layout/default"/>
    <dgm:cxn modelId="{357972A3-E40B-44C6-A2D7-5E00297BCECC}" srcId="{AEB0D435-432E-493C-89D8-B9DA6571291D}" destId="{D9007D49-2CF5-490A-848A-02C2B53AE664}" srcOrd="3" destOrd="0" parTransId="{15959591-94FB-4147-8F0A-47531E204560}" sibTransId="{58967F61-5A38-470A-B65A-08EF1D1C2485}"/>
    <dgm:cxn modelId="{A91B1EC3-7FE7-4804-81BE-D533BF8ED76A}" srcId="{AEB0D435-432E-493C-89D8-B9DA6571291D}" destId="{AD0D5D0F-CC3B-4544-B49B-CF3B90A3BC5E}" srcOrd="6" destOrd="0" parTransId="{61B99A54-0F84-4CC3-A29F-9024A0E412E2}" sibTransId="{45471C86-81F9-4B37-B643-738D84BA3BE9}"/>
    <dgm:cxn modelId="{D4F1DCD4-185A-44C2-BA21-8E7C786D00CA}" type="presOf" srcId="{A6D7C58F-4CCF-47A4-8395-BF47D1AB84D3}" destId="{4B257F8B-7220-46BA-845D-EC332D9C36FF}" srcOrd="0" destOrd="0" presId="urn:microsoft.com/office/officeart/2005/8/layout/default"/>
    <dgm:cxn modelId="{7AAE64EE-3B57-47EA-A85D-F358FC569C4C}" srcId="{AEB0D435-432E-493C-89D8-B9DA6571291D}" destId="{BD4DB38C-5D09-4430-B371-FAFE4E09550A}" srcOrd="2" destOrd="0" parTransId="{5EDE02D8-877E-46E5-A692-BBEA40D5DDC9}" sibTransId="{CD425FCD-33E1-41CA-8B2C-9C085A306FBD}"/>
    <dgm:cxn modelId="{5DAF67FA-9096-4B01-8C11-A81D75815BA2}" type="presParOf" srcId="{28036F3C-BD09-4F3C-9DF0-F8A2643ED456}" destId="{EB5729C7-1CF6-4F3B-844E-44353D3ADFAF}" srcOrd="0" destOrd="0" presId="urn:microsoft.com/office/officeart/2005/8/layout/default"/>
    <dgm:cxn modelId="{F49EDA86-5E96-4D4B-A87B-E4F52ED9E81D}" type="presParOf" srcId="{28036F3C-BD09-4F3C-9DF0-F8A2643ED456}" destId="{49263174-9AFC-4909-A6A0-04A257C09226}" srcOrd="1" destOrd="0" presId="urn:microsoft.com/office/officeart/2005/8/layout/default"/>
    <dgm:cxn modelId="{B091D80D-1D86-4CCA-8E56-DABA80D8B22A}" type="presParOf" srcId="{28036F3C-BD09-4F3C-9DF0-F8A2643ED456}" destId="{99C67000-33F1-4125-A17A-184D99D7905B}" srcOrd="2" destOrd="0" presId="urn:microsoft.com/office/officeart/2005/8/layout/default"/>
    <dgm:cxn modelId="{E03E6B77-16AB-4085-A258-CEDB9712E13D}" type="presParOf" srcId="{28036F3C-BD09-4F3C-9DF0-F8A2643ED456}" destId="{75CAF94A-3634-4737-BE80-A526AB0D5648}" srcOrd="3" destOrd="0" presId="urn:microsoft.com/office/officeart/2005/8/layout/default"/>
    <dgm:cxn modelId="{C24ADC56-AD92-45F7-9E4F-739D8E792B95}" type="presParOf" srcId="{28036F3C-BD09-4F3C-9DF0-F8A2643ED456}" destId="{FE960FE1-AB46-483A-AD4C-5E15626C6727}" srcOrd="4" destOrd="0" presId="urn:microsoft.com/office/officeart/2005/8/layout/default"/>
    <dgm:cxn modelId="{338E2A84-2487-4E12-9B45-2D27890BF5C1}" type="presParOf" srcId="{28036F3C-BD09-4F3C-9DF0-F8A2643ED456}" destId="{71811B79-B020-490D-B918-3FF1F8211AE1}" srcOrd="5" destOrd="0" presId="urn:microsoft.com/office/officeart/2005/8/layout/default"/>
    <dgm:cxn modelId="{405FEE6C-B211-469D-A73A-2F4D3C77E66C}" type="presParOf" srcId="{28036F3C-BD09-4F3C-9DF0-F8A2643ED456}" destId="{B2C77D2D-EFF8-4917-9895-4252C868C781}" srcOrd="6" destOrd="0" presId="urn:microsoft.com/office/officeart/2005/8/layout/default"/>
    <dgm:cxn modelId="{86DDDE87-83F2-48F3-B333-9FA19E56CCF1}" type="presParOf" srcId="{28036F3C-BD09-4F3C-9DF0-F8A2643ED456}" destId="{AD0C5A1B-A6F0-4F17-B6F9-F3F1560FE692}" srcOrd="7" destOrd="0" presId="urn:microsoft.com/office/officeart/2005/8/layout/default"/>
    <dgm:cxn modelId="{19667F55-4BEC-4D2F-AD59-C40935C3A19A}" type="presParOf" srcId="{28036F3C-BD09-4F3C-9DF0-F8A2643ED456}" destId="{4B257F8B-7220-46BA-845D-EC332D9C36FF}" srcOrd="8" destOrd="0" presId="urn:microsoft.com/office/officeart/2005/8/layout/default"/>
    <dgm:cxn modelId="{5D9A4125-BAFB-44FE-BA39-8D63F12FEDC5}" type="presParOf" srcId="{28036F3C-BD09-4F3C-9DF0-F8A2643ED456}" destId="{4D34EB74-C58A-4BE9-972E-AE132CD8FD0B}" srcOrd="9" destOrd="0" presId="urn:microsoft.com/office/officeart/2005/8/layout/default"/>
    <dgm:cxn modelId="{9B1A256F-E39C-4442-826D-AC5F26373A74}" type="presParOf" srcId="{28036F3C-BD09-4F3C-9DF0-F8A2643ED456}" destId="{B6D0F2B9-2533-460E-95F6-92CAE0491474}" srcOrd="10" destOrd="0" presId="urn:microsoft.com/office/officeart/2005/8/layout/default"/>
    <dgm:cxn modelId="{316AF97D-4640-4473-9EBE-7EF748CDC2AD}" type="presParOf" srcId="{28036F3C-BD09-4F3C-9DF0-F8A2643ED456}" destId="{0316EB83-9CD0-44D8-926C-2FDF9BB0F849}" srcOrd="11" destOrd="0" presId="urn:microsoft.com/office/officeart/2005/8/layout/default"/>
    <dgm:cxn modelId="{23280921-1B62-4F41-A0FA-86DBB368D4B4}" type="presParOf" srcId="{28036F3C-BD09-4F3C-9DF0-F8A2643ED456}" destId="{07AC31D4-BB96-47AC-896F-09DDF845348F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729C7-1CF6-4F3B-844E-44353D3ADFAF}">
      <dsp:nvSpPr>
        <dsp:cNvPr id="0" name=""/>
        <dsp:cNvSpPr/>
      </dsp:nvSpPr>
      <dsp:spPr>
        <a:xfrm>
          <a:off x="495061" y="645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Время работы</a:t>
          </a:r>
          <a:r>
            <a:rPr lang="en-US" sz="2000" kern="1200" dirty="0"/>
            <a:t>: </a:t>
          </a:r>
          <a:endParaRPr lang="ru-RU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3</a:t>
          </a:r>
          <a:r>
            <a:rPr lang="en-US" sz="2000" kern="1200" dirty="0"/>
            <a:t> </a:t>
          </a:r>
          <a:r>
            <a:rPr lang="en-US" sz="2000" kern="1200" dirty="0" err="1"/>
            <a:t>часа</a:t>
          </a:r>
          <a:endParaRPr lang="en-US" sz="2000" kern="1200" dirty="0"/>
        </a:p>
      </dsp:txBody>
      <dsp:txXfrm>
        <a:off x="495061" y="645"/>
        <a:ext cx="2262336" cy="1357401"/>
      </dsp:txXfrm>
    </dsp:sp>
    <dsp:sp modelId="{99C67000-33F1-4125-A17A-184D99D7905B}">
      <dsp:nvSpPr>
        <dsp:cNvPr id="0" name=""/>
        <dsp:cNvSpPr/>
      </dsp:nvSpPr>
      <dsp:spPr>
        <a:xfrm>
          <a:off x="2983631" y="645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Максимальная</a:t>
          </a:r>
          <a:r>
            <a:rPr lang="en-US" sz="2000" kern="1200" dirty="0"/>
            <a:t> </a:t>
          </a:r>
          <a:r>
            <a:rPr lang="en-US" sz="2000" kern="1200" dirty="0" err="1"/>
            <a:t>скорость</a:t>
          </a:r>
          <a:r>
            <a:rPr lang="en-US" sz="2000" kern="1200" dirty="0"/>
            <a:t>:</a:t>
          </a:r>
          <a:endParaRPr lang="ru-RU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1 м/с ±20%</a:t>
          </a:r>
        </a:p>
      </dsp:txBody>
      <dsp:txXfrm>
        <a:off x="2983631" y="645"/>
        <a:ext cx="2262336" cy="1357401"/>
      </dsp:txXfrm>
    </dsp:sp>
    <dsp:sp modelId="{FE960FE1-AB46-483A-AD4C-5E15626C6727}">
      <dsp:nvSpPr>
        <dsp:cNvPr id="0" name=""/>
        <dsp:cNvSpPr/>
      </dsp:nvSpPr>
      <dsp:spPr>
        <a:xfrm>
          <a:off x="5472201" y="645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r>
            <a:rPr lang="en-US" sz="2000" kern="1200" dirty="0" err="1"/>
            <a:t>Наличие</a:t>
          </a:r>
          <a:r>
            <a:rPr lang="en-US" sz="2000" kern="1200" dirty="0"/>
            <a:t> лидара</a:t>
          </a:r>
        </a:p>
      </dsp:txBody>
      <dsp:txXfrm>
        <a:off x="5472201" y="645"/>
        <a:ext cx="2262336" cy="1357401"/>
      </dsp:txXfrm>
    </dsp:sp>
    <dsp:sp modelId="{B2C77D2D-EFF8-4917-9895-4252C868C781}">
      <dsp:nvSpPr>
        <dsp:cNvPr id="0" name=""/>
        <dsp:cNvSpPr/>
      </dsp:nvSpPr>
      <dsp:spPr>
        <a:xfrm>
          <a:off x="495061" y="1584280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r>
            <a:rPr lang="en-US" sz="2000" kern="1200" dirty="0" err="1"/>
            <a:t>Поддержка</a:t>
          </a:r>
          <a:r>
            <a:rPr lang="en-US" sz="2000" kern="1200" dirty="0"/>
            <a:t> </a:t>
          </a:r>
          <a:r>
            <a:rPr lang="en-US" sz="2000" kern="1200" dirty="0" err="1"/>
            <a:t>большого</a:t>
          </a:r>
          <a:r>
            <a:rPr lang="en-US" sz="2000" kern="1200" dirty="0"/>
            <a:t> </a:t>
          </a:r>
          <a:r>
            <a:rPr lang="en-US" sz="2000" kern="1200" dirty="0" err="1"/>
            <a:t>количества</a:t>
          </a:r>
          <a:r>
            <a:rPr lang="en-US" sz="2000" kern="1200" dirty="0"/>
            <a:t> </a:t>
          </a:r>
          <a:r>
            <a:rPr lang="en-US" sz="2000" kern="1200" dirty="0" err="1"/>
            <a:t>периферии</a:t>
          </a:r>
          <a:endParaRPr lang="en-US" sz="2000" kern="1200" dirty="0"/>
        </a:p>
      </dsp:txBody>
      <dsp:txXfrm>
        <a:off x="495061" y="1584280"/>
        <a:ext cx="2262336" cy="1357401"/>
      </dsp:txXfrm>
    </dsp:sp>
    <dsp:sp modelId="{4B257F8B-7220-46BA-845D-EC332D9C36FF}">
      <dsp:nvSpPr>
        <dsp:cNvPr id="0" name=""/>
        <dsp:cNvSpPr/>
      </dsp:nvSpPr>
      <dsp:spPr>
        <a:xfrm>
          <a:off x="2983631" y="1584280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Напряжение</a:t>
          </a:r>
          <a:r>
            <a:rPr lang="en-US" sz="2000" kern="1200" dirty="0"/>
            <a:t>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r>
            <a:rPr lang="en-US" sz="2000" kern="1200" dirty="0" err="1"/>
            <a:t>не</a:t>
          </a:r>
          <a:r>
            <a:rPr lang="en-US" sz="2000" kern="1200" dirty="0"/>
            <a:t> </a:t>
          </a:r>
          <a:r>
            <a:rPr lang="en-US" sz="2000" kern="1200" dirty="0" err="1"/>
            <a:t>выше</a:t>
          </a:r>
          <a:r>
            <a:rPr lang="en-US" sz="2000" kern="1200" dirty="0"/>
            <a:t> 24 В</a:t>
          </a:r>
        </a:p>
      </dsp:txBody>
      <dsp:txXfrm>
        <a:off x="2983631" y="1584280"/>
        <a:ext cx="2262336" cy="1357401"/>
      </dsp:txXfrm>
    </dsp:sp>
    <dsp:sp modelId="{B6D0F2B9-2533-460E-95F6-92CAE0491474}">
      <dsp:nvSpPr>
        <dsp:cNvPr id="0" name=""/>
        <dsp:cNvSpPr/>
      </dsp:nvSpPr>
      <dsp:spPr>
        <a:xfrm>
          <a:off x="5472201" y="1584280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Грузоподъемность</a:t>
          </a:r>
          <a:r>
            <a:rPr lang="en-US" sz="2000" kern="1200" dirty="0"/>
            <a:t>: </a:t>
          </a:r>
          <a:r>
            <a:rPr lang="en-US" sz="2000" kern="1200" dirty="0" err="1"/>
            <a:t>не</a:t>
          </a:r>
          <a:r>
            <a:rPr lang="en-US" sz="2000" kern="1200" dirty="0"/>
            <a:t> </a:t>
          </a:r>
          <a:r>
            <a:rPr lang="en-US" sz="2000" kern="1200" dirty="0" err="1"/>
            <a:t>менее</a:t>
          </a:r>
          <a:r>
            <a:rPr lang="en-US" sz="2000" kern="1200" dirty="0"/>
            <a:t> 8 </a:t>
          </a:r>
          <a:r>
            <a:rPr lang="en-US" sz="2000" kern="1200" dirty="0" err="1"/>
            <a:t>кг</a:t>
          </a:r>
          <a:r>
            <a:rPr lang="en-US" sz="2000" kern="1200" dirty="0"/>
            <a:t> </a:t>
          </a:r>
        </a:p>
      </dsp:txBody>
      <dsp:txXfrm>
        <a:off x="5472201" y="1584280"/>
        <a:ext cx="2262336" cy="1357401"/>
      </dsp:txXfrm>
    </dsp:sp>
    <dsp:sp modelId="{07AC31D4-BB96-47AC-896F-09DDF845348F}">
      <dsp:nvSpPr>
        <dsp:cNvPr id="0" name=""/>
        <dsp:cNvSpPr/>
      </dsp:nvSpPr>
      <dsp:spPr>
        <a:xfrm>
          <a:off x="2983631" y="3167916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Габариты</a:t>
          </a:r>
          <a:r>
            <a:rPr lang="en-US" sz="2000" kern="1200" dirty="0"/>
            <a:t> </a:t>
          </a:r>
          <a:r>
            <a:rPr lang="en-US" sz="2000" kern="1200" dirty="0" err="1"/>
            <a:t>основания</a:t>
          </a:r>
          <a:r>
            <a:rPr lang="en-US" sz="2000" kern="1200" dirty="0"/>
            <a:t> </a:t>
          </a:r>
          <a:r>
            <a:rPr lang="en-US" sz="2000" kern="1200" dirty="0" err="1"/>
            <a:t>манипулятора</a:t>
          </a:r>
          <a:r>
            <a:rPr lang="en-US" sz="2000" kern="1200" dirty="0"/>
            <a:t>: </a:t>
          </a:r>
          <a:r>
            <a:rPr lang="en-US" sz="2000" kern="1200" dirty="0" err="1"/>
            <a:t>не</a:t>
          </a:r>
          <a:r>
            <a:rPr lang="en-US" sz="2000" kern="1200" dirty="0"/>
            <a:t> </a:t>
          </a:r>
          <a:r>
            <a:rPr lang="en-US" sz="2000" kern="1200" dirty="0" err="1"/>
            <a:t>более</a:t>
          </a:r>
          <a:r>
            <a:rPr lang="en-US" sz="2000" kern="1200" dirty="0"/>
            <a:t> 150x150 </a:t>
          </a:r>
          <a:r>
            <a:rPr lang="en-US" sz="2000" kern="1200" dirty="0" err="1"/>
            <a:t>мм</a:t>
          </a:r>
          <a:endParaRPr lang="en-US" sz="2000" kern="1200" dirty="0"/>
        </a:p>
      </dsp:txBody>
      <dsp:txXfrm>
        <a:off x="2983631" y="3167916"/>
        <a:ext cx="2262336" cy="1357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C7F5D-C1EC-42DC-8C88-ED95F9B54956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10FBB-251C-4FB5-B316-A2D5FDEDA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11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42E5-497E-4B13-892A-B07E48017FD4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026A-7B3F-4B1F-914D-1E8356FB8E9F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4161-7636-4F8D-87D3-6A03DADF8E41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FABA-3A12-4D4A-990E-C57EB7D661BA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0C67-C3B8-4999-A365-02ED13AB639D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746E-7A0F-4157-B263-8310D342CDD2}" type="datetime1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E77-1798-4E72-92DE-51B41968D635}" type="datetime1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DA39-2B7A-44DA-A579-8FEC7A474B91}" type="datetime1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C86C-5D3C-456B-9223-E718868EE874}" type="datetime1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0B18-AF05-4CE1-AC0E-FBBEEAB8057A}" type="datetime1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0286-1921-4A24-94D1-BFB494B4217F}" type="datetime1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CA5E8-8F2C-4469-BBCF-29BC4FAF5E5D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147" y="818984"/>
            <a:ext cx="6471697" cy="3268520"/>
          </a:xfrm>
        </p:spPr>
        <p:txBody>
          <a:bodyPr>
            <a:normAutofit/>
          </a:bodyPr>
          <a:lstStyle/>
          <a:p>
            <a:pPr algn="r"/>
            <a:r>
              <a:rPr lang="ru-RU" sz="4200" dirty="0">
                <a:solidFill>
                  <a:srgbClr val="FFFFFF"/>
                </a:solidFill>
              </a:rPr>
              <a:t>Разработка мобильной платформы для обучения студентов </a:t>
            </a:r>
            <a:r>
              <a:rPr lang="ru-RU" sz="4200" dirty="0" err="1">
                <a:solidFill>
                  <a:srgbClr val="FFFFFF"/>
                </a:solidFill>
              </a:rPr>
              <a:t>роботехников</a:t>
            </a:r>
            <a:endParaRPr lang="ru-RU" sz="42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905" y="4797188"/>
            <a:ext cx="4538427" cy="1241828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ru-RU" sz="1400" dirty="0">
                <a:solidFill>
                  <a:srgbClr val="FFFFFF"/>
                </a:solidFill>
              </a:rPr>
              <a:t>Кафедра 'Робототехнические системы и мехатроника'</a:t>
            </a:r>
          </a:p>
          <a:p>
            <a:pPr algn="r">
              <a:lnSpc>
                <a:spcPct val="90000"/>
              </a:lnSpc>
            </a:pPr>
            <a:r>
              <a:rPr lang="ru-RU" sz="1400" dirty="0">
                <a:solidFill>
                  <a:srgbClr val="FFFFFF"/>
                </a:solidFill>
              </a:rPr>
              <a:t>Студент: Волков А.О., группа СМ7-74Б</a:t>
            </a:r>
          </a:p>
          <a:p>
            <a:pPr algn="r">
              <a:lnSpc>
                <a:spcPct val="90000"/>
              </a:lnSpc>
            </a:pPr>
            <a:r>
              <a:rPr lang="ru-RU" sz="1400" dirty="0">
                <a:solidFill>
                  <a:srgbClr val="FFFFFF"/>
                </a:solidFill>
              </a:rPr>
              <a:t>Руководитель: Калиниченко С.В</a:t>
            </a:r>
            <a:r>
              <a:rPr lang="ru-RU" sz="1300" dirty="0">
                <a:solidFill>
                  <a:srgbClr val="FFFFFF"/>
                </a:solidFill>
              </a:rPr>
              <a:t>.</a:t>
            </a:r>
          </a:p>
          <a:p>
            <a:pPr algn="r">
              <a:lnSpc>
                <a:spcPct val="90000"/>
              </a:lnSpc>
            </a:pPr>
            <a:endParaRPr lang="ru-RU" sz="13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81994" y="-3786547"/>
            <a:ext cx="1580014" cy="9144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0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77B9A-871F-EA1D-F3AF-A523D6150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288404"/>
            <a:ext cx="8619213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 dirty="0">
                <a:solidFill>
                  <a:srgbClr val="FFFFFF"/>
                </a:solidFill>
                <a:effectLst/>
              </a:rPr>
              <a:t>КОМПОНЕНТЫ МОБИЛЬНОЙ ПЛАТФОРМЫ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30D112F-05C7-C94E-619E-5979E8DA9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806" y="3601457"/>
            <a:ext cx="2814760" cy="11920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A68477-CD8C-C633-224C-9AC05F178C42}"/>
              </a:ext>
            </a:extLst>
          </p:cNvPr>
          <p:cNvSpPr txBox="1"/>
          <p:nvPr/>
        </p:nvSpPr>
        <p:spPr>
          <a:xfrm>
            <a:off x="185026" y="4953291"/>
            <a:ext cx="291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Микроконтроллер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STM32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67CAC9-3847-6609-B04F-FD67CAD01B6A}"/>
              </a:ext>
            </a:extLst>
          </p:cNvPr>
          <p:cNvSpPr txBox="1"/>
          <p:nvPr/>
        </p:nvSpPr>
        <p:spPr>
          <a:xfrm>
            <a:off x="3540287" y="4931105"/>
            <a:ext cx="1827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Raspberry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F3307A-69D7-8A09-CB27-2997D43655D9}"/>
              </a:ext>
            </a:extLst>
          </p:cNvPr>
          <p:cNvSpPr txBox="1"/>
          <p:nvPr/>
        </p:nvSpPr>
        <p:spPr>
          <a:xfrm>
            <a:off x="5830825" y="4961805"/>
            <a:ext cx="3982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АКБ HRB 6s 6000 мАч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9EEB240-B447-9D3D-23E0-D36182D00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13" y="3615426"/>
            <a:ext cx="1946705" cy="141238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3B1833C-BD6D-7948-4985-F3AC91E2B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095" y="3608274"/>
            <a:ext cx="1915528" cy="14169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E2D4AAD-07FC-577C-F695-AD7A020A75D9}"/>
              </a:ext>
            </a:extLst>
          </p:cNvPr>
          <p:cNvSpPr txBox="1"/>
          <p:nvPr/>
        </p:nvSpPr>
        <p:spPr>
          <a:xfrm>
            <a:off x="372316" y="3366957"/>
            <a:ext cx="2699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ЭД CHP-42GP-775 ABHL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5691CB-A4EE-CA3A-68D8-7B6C103149BA}"/>
              </a:ext>
            </a:extLst>
          </p:cNvPr>
          <p:cNvSpPr txBox="1"/>
          <p:nvPr/>
        </p:nvSpPr>
        <p:spPr>
          <a:xfrm>
            <a:off x="3774043" y="3366957"/>
            <a:ext cx="103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Энкодер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432CFF4-A912-79F7-1B71-C5BFCC026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41" y="1647436"/>
            <a:ext cx="1730042" cy="162271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9AAD30F4-B52F-2F7A-95A8-2238F8284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4318" y="1604012"/>
            <a:ext cx="1576390" cy="176294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354C2B2-7DAA-77FC-21AE-5008391675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5778" y="1575957"/>
            <a:ext cx="2592251" cy="17623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1039D8C-E426-686C-B544-76EFD1A71363}"/>
              </a:ext>
            </a:extLst>
          </p:cNvPr>
          <p:cNvSpPr txBox="1"/>
          <p:nvPr/>
        </p:nvSpPr>
        <p:spPr>
          <a:xfrm>
            <a:off x="5896558" y="3366957"/>
            <a:ext cx="281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Драйвер привода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PWM</a:t>
            </a:r>
            <a:endParaRPr lang="ru-RU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09152AF9-498E-FF5E-1650-770E468AB5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697" y="5276284"/>
            <a:ext cx="1208560" cy="1204572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3315609-9E68-1E10-7559-484FCD7D37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6063" y="5257609"/>
            <a:ext cx="1495799" cy="1349432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F8006C67-13B9-17C3-1C62-D0284C1244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28730" y="5273555"/>
            <a:ext cx="1713118" cy="130304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DA27B3E-A452-525C-43F5-7480248409DD}"/>
              </a:ext>
            </a:extLst>
          </p:cNvPr>
          <p:cNvSpPr txBox="1"/>
          <p:nvPr/>
        </p:nvSpPr>
        <p:spPr>
          <a:xfrm>
            <a:off x="261448" y="6544659"/>
            <a:ext cx="1976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Колеса Илона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E4750F-9E24-0542-4E24-47384C84BC88}"/>
              </a:ext>
            </a:extLst>
          </p:cNvPr>
          <p:cNvSpPr txBox="1"/>
          <p:nvPr/>
        </p:nvSpPr>
        <p:spPr>
          <a:xfrm>
            <a:off x="2349287" y="6524179"/>
            <a:ext cx="1967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RP-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Lidar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2521CD-4B70-8D4E-BF88-53AB9D972217}"/>
              </a:ext>
            </a:extLst>
          </p:cNvPr>
          <p:cNvSpPr txBox="1"/>
          <p:nvPr/>
        </p:nvSpPr>
        <p:spPr>
          <a:xfrm>
            <a:off x="4450721" y="6475667"/>
            <a:ext cx="1967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Датчик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BNO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055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1C926E-E9D7-6188-23F8-87515DDF567F}"/>
              </a:ext>
            </a:extLst>
          </p:cNvPr>
          <p:cNvSpPr txBox="1"/>
          <p:nvPr/>
        </p:nvSpPr>
        <p:spPr>
          <a:xfrm>
            <a:off x="6254858" y="6456060"/>
            <a:ext cx="2149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Camera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2 </a:t>
            </a:r>
            <a:endParaRPr lang="ru-RU" dirty="0"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6FA5FF1E-E92D-145A-6A75-969FB2FA38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7424" y="5257609"/>
            <a:ext cx="1228896" cy="1200318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A21946-2734-4983-66C1-F0448FE8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400" b="1" smtClean="0">
                <a:solidFill>
                  <a:schemeClr val="tx1"/>
                </a:solidFill>
              </a:rPr>
              <a:t>10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167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3EDDF53-0851-48D4-A466-6FE0DCE91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1" cy="1576446"/>
            <a:chOff x="0" y="0"/>
            <a:chExt cx="12192002" cy="157644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074D04C-85E8-4A3E-90D7-86A10AE04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097020A-86B6-43BD-A2AA-66AE72CA3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0C6C743-32FE-4E24-AA22-45D3B1C7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513CC-CA88-2A33-FE13-6CFD81C1F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407695"/>
            <a:ext cx="8662218" cy="8342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/>
            <a:r>
              <a:rPr lang="ru-RU" sz="3600" b="1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Конструкция привода и мобильной платформы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B502C03-E183-3E92-2F06-16CCFB1B2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61" y="1554344"/>
            <a:ext cx="6793140" cy="4823128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75C969-EAB3-5803-0C32-62671439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400" b="1" smtClean="0">
                <a:solidFill>
                  <a:schemeClr val="tx1"/>
                </a:solidFill>
              </a:rPr>
              <a:t>11</a:t>
            </a:fld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685E1-51F3-57E4-1688-9BBBEDDBD49A}"/>
              </a:ext>
            </a:extLst>
          </p:cNvPr>
          <p:cNvSpPr txBox="1"/>
          <p:nvPr/>
        </p:nvSpPr>
        <p:spPr>
          <a:xfrm>
            <a:off x="3873909" y="6398589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Сборочный чертеж привода</a:t>
            </a:r>
          </a:p>
        </p:txBody>
      </p:sp>
    </p:spTree>
    <p:extLst>
      <p:ext uri="{BB962C8B-B14F-4D97-AF65-F5344CB8AC3E}">
        <p14:creationId xmlns:p14="http://schemas.microsoft.com/office/powerpoint/2010/main" val="2129045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65C327-9D98-0698-7995-39AEE0106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38CD3A2-78BF-3359-FAA2-B18369599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99BDAFA-223E-502E-FE4E-063D56B6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1" cy="1576446"/>
            <a:chOff x="0" y="0"/>
            <a:chExt cx="12192002" cy="157644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7514451-F84F-EB68-40A2-332C5D0D5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CD69C4C-04A9-18CF-54C5-4FEC25132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EA7761-20F2-6582-7E23-1005BBF82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D5F228-1894-DF91-9482-CAB4E622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407695"/>
            <a:ext cx="8662218" cy="8342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/>
            <a:r>
              <a:rPr lang="ru-RU" sz="3600" b="1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Конструкция привода и мобильной платформы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366E84B-797D-8A2F-6269-95110B36CF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60" t="4556" r="7534" b="6149"/>
          <a:stretch/>
        </p:blipFill>
        <p:spPr>
          <a:xfrm>
            <a:off x="4876801" y="2344184"/>
            <a:ext cx="3955408" cy="290722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E91B07-C8D5-1889-A125-3EFC0FDFB3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111" r="4756"/>
          <a:stretch/>
        </p:blipFill>
        <p:spPr>
          <a:xfrm>
            <a:off x="304801" y="2180608"/>
            <a:ext cx="4173581" cy="3071622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C98142-1133-1B49-ABC9-C6F94AC9B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400" b="1" smtClean="0">
                <a:solidFill>
                  <a:schemeClr val="tx1"/>
                </a:solidFill>
              </a:rPr>
              <a:t>12</a:t>
            </a:fld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7C9AC-C94E-F6B9-78FF-BF02D5D479A2}"/>
              </a:ext>
            </a:extLst>
          </p:cNvPr>
          <p:cNvSpPr txBox="1"/>
          <p:nvPr/>
        </p:nvSpPr>
        <p:spPr>
          <a:xfrm>
            <a:off x="1116752" y="5381876"/>
            <a:ext cx="2452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Изометрия платформы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E418B-209C-761E-712E-4FFE6253CC1C}"/>
              </a:ext>
            </a:extLst>
          </p:cNvPr>
          <p:cNvSpPr txBox="1"/>
          <p:nvPr/>
        </p:nvSpPr>
        <p:spPr>
          <a:xfrm>
            <a:off x="6003023" y="5381876"/>
            <a:ext cx="2447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Вид сверху платформы</a:t>
            </a:r>
          </a:p>
        </p:txBody>
      </p:sp>
    </p:spTree>
    <p:extLst>
      <p:ext uri="{BB962C8B-B14F-4D97-AF65-F5344CB8AC3E}">
        <p14:creationId xmlns:p14="http://schemas.microsoft.com/office/powerpoint/2010/main" val="835682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776DA8-AF95-8EC8-F48A-B8342685A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7A1A0E5-12E7-8421-9D9A-A4AD83E1E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ED23E86-3061-B0C2-3C35-7864477E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1" cy="1576446"/>
            <a:chOff x="0" y="0"/>
            <a:chExt cx="12192002" cy="157644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B90563C-1F5C-AA8B-5D15-53A28DBA8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9FBEC0C-87ED-368D-ECC0-D07D337F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42DF5A1-3DC6-4653-5420-A4008354C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D346F-6EBC-3FF7-6783-61E0D708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407695"/>
            <a:ext cx="8662218" cy="8342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/>
            <a:r>
              <a:rPr lang="ru-RU" sz="3600" b="1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br>
              <a:rPr lang="ru-RU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F9340BE-E0F1-FC4A-F400-357938746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Был проведён анализ современных мобильных платформ, на основе которых сформулированы требования к разрабатываемой платформе.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Реализована трехуровневая система управления, включающая верхний уровень (управляющий компьютер), средний уровень (микроконтроллер) и нижний уровень (аппаратная часть). Это позволяет эффективно управлять движением платформы, обрабатывать данные с сенсоров и реализовывать алгоритмы навигации.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Разработана конструкция мобильной платформы с использованием всенаправленных колёс типа "</a:t>
            </a:r>
            <a:r>
              <a:rPr lang="ru-RU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Меканум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", что обеспечивает высокую маневренность и возможность движения в любом направлении. А также подобраны компоненты для системы управления.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 план обучения, который включает изучение основ Linux, ROS, SLAM-навигации и управления роботом. А также разработана практическая задача для демонстрации возможностей робота.</a:t>
            </a:r>
          </a:p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C1D269-66BE-C87B-DBE0-D211A31E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400" b="1" smtClean="0">
                <a:solidFill>
                  <a:schemeClr val="tx1"/>
                </a:solidFill>
              </a:rPr>
              <a:t>13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65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35A5B7-9517-8C8C-3480-70DC1BCCE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654037F-F013-6DF8-0E8A-FDB047570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C5FB85-5417-3917-604A-270C77AC3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1" cy="1576446"/>
            <a:chOff x="0" y="0"/>
            <a:chExt cx="12192002" cy="157644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630D45F-69C9-3574-8D2A-23DDF6760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7FA90AD-7203-08D4-698B-6E1F220C7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C3274A3-1EAC-F348-05D2-1199A09CA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D1647-7E64-7DAE-F681-041D29F9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407695"/>
            <a:ext cx="8662218" cy="8342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/>
            <a:r>
              <a:rPr lang="ru-RU" sz="3600" b="1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br>
              <a:rPr lang="ru-RU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5DA505-3D08-1D94-91C2-AC12EA6B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400" b="1" smtClean="0">
                <a:solidFill>
                  <a:schemeClr val="tx1"/>
                </a:solidFill>
              </a:rPr>
              <a:t>14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402B8B6A-6CD2-6998-237C-0520B464F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007" y="1576445"/>
            <a:ext cx="6765090" cy="4954561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A54AD7-36EC-73E8-D94D-8A617C81260C}"/>
              </a:ext>
            </a:extLst>
          </p:cNvPr>
          <p:cNvSpPr txBox="1"/>
          <p:nvPr/>
        </p:nvSpPr>
        <p:spPr>
          <a:xfrm>
            <a:off x="2869075" y="6450304"/>
            <a:ext cx="5080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Мобильная </a:t>
            </a:r>
            <a:r>
              <a:rPr lang="ru-RU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платформа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 манипулятором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247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4E462-8BA4-03A7-EF7A-DE7F2ECC0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F0510C-69A2-6EF9-F4CC-638FC8A3A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93FC9E-AB70-01CD-CDDB-B1007E02E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F05681-C0FA-AB32-1331-BD4034C16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0EA7E-7D7A-68D5-11CA-A0A4C2D98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80DE1-EC7B-3AF9-A601-8D4BC8D61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7C717-D0C1-5C31-FA67-932E030D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FFFFFF"/>
                </a:solidFill>
              </a:rPr>
              <a:t>Актуальность работы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C8DA4-2EBC-E677-7DDF-B4CC9CB9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92" y="1622745"/>
            <a:ext cx="8799485" cy="5235255"/>
          </a:xfrm>
        </p:spPr>
        <p:txBody>
          <a:bodyPr anchor="ctr">
            <a:normAutofit/>
          </a:bodyPr>
          <a:lstStyle/>
          <a:p>
            <a:pPr indent="0" algn="just">
              <a:lnSpc>
                <a:spcPct val="150000"/>
              </a:lnSpc>
              <a:buNone/>
            </a:pPr>
            <a:endParaRPr lang="en-US" sz="1600" dirty="0"/>
          </a:p>
          <a:p>
            <a:pPr marL="628650" indent="-285750" algn="just">
              <a:lnSpc>
                <a:spcPct val="150000"/>
              </a:lnSpc>
            </a:pPr>
            <a:r>
              <a:rPr lang="ru-RU" sz="1600" i="0" dirty="0">
                <a:effectLst/>
                <a:highlight>
                  <a:srgbClr val="00FFFF"/>
                </a:highlight>
              </a:rPr>
              <a:t>Потребность в освоении практических умений.</a:t>
            </a:r>
          </a:p>
          <a:p>
            <a:pPr marL="628650" indent="-285750" algn="just">
              <a:lnSpc>
                <a:spcPct val="150000"/>
              </a:lnSpc>
            </a:pPr>
            <a:r>
              <a:rPr lang="ru-RU" sz="1600" i="0" dirty="0">
                <a:effectLst/>
                <a:highlight>
                  <a:srgbClr val="00FFFF"/>
                </a:highlight>
              </a:rPr>
              <a:t>Важность использования передовых подходов в робототехнике.</a:t>
            </a:r>
            <a:endParaRPr lang="ru-RU" sz="1600" dirty="0">
              <a:highlight>
                <a:srgbClr val="00FFFF"/>
              </a:highlight>
            </a:endParaRPr>
          </a:p>
          <a:p>
            <a:pPr marL="628650" indent="-285750" algn="just">
              <a:lnSpc>
                <a:spcPct val="150000"/>
              </a:lnSpc>
            </a:pPr>
            <a:r>
              <a:rPr lang="ru-RU" sz="1600" i="0" dirty="0">
                <a:effectLst/>
                <a:highlight>
                  <a:srgbClr val="00FFFF"/>
                </a:highlight>
              </a:rPr>
              <a:t>Формирование критического мышления.</a:t>
            </a:r>
            <a:endParaRPr lang="ru-RU" sz="1600" dirty="0">
              <a:highlight>
                <a:srgbClr val="00FFFF"/>
              </a:highlight>
            </a:endParaRPr>
          </a:p>
          <a:p>
            <a:pPr marL="628650" indent="-285750" algn="just">
              <a:lnSpc>
                <a:spcPct val="150000"/>
              </a:lnSpc>
            </a:pPr>
            <a:r>
              <a:rPr lang="ru-RU" sz="1600" dirty="0">
                <a:highlight>
                  <a:srgbClr val="FFFF00"/>
                </a:highlight>
              </a:rPr>
              <a:t>Экономическая доступность.</a:t>
            </a:r>
          </a:p>
          <a:p>
            <a:pPr marL="628650" indent="-285750" algn="just">
              <a:lnSpc>
                <a:spcPct val="150000"/>
              </a:lnSpc>
            </a:pPr>
            <a:r>
              <a:rPr lang="ru-RU" sz="1600" dirty="0">
                <a:highlight>
                  <a:srgbClr val="FFFF00"/>
                </a:highlight>
              </a:rPr>
              <a:t>Отсутствие серийных отечественных решений.</a:t>
            </a:r>
            <a:endParaRPr lang="en-US" sz="1600" dirty="0">
              <a:highlight>
                <a:srgbClr val="FFFF00"/>
              </a:highlight>
            </a:endParaRPr>
          </a:p>
          <a:p>
            <a:pPr marL="628650" indent="-285750" algn="just">
              <a:lnSpc>
                <a:spcPct val="150000"/>
              </a:lnSpc>
            </a:pPr>
            <a:endParaRPr lang="ru-RU" sz="1600" dirty="0"/>
          </a:p>
          <a:p>
            <a:pPr indent="0" algn="just">
              <a:lnSpc>
                <a:spcPct val="150000"/>
              </a:lnSpc>
              <a:buNone/>
            </a:pPr>
            <a:endParaRPr lang="ru-RU" sz="1600" dirty="0"/>
          </a:p>
          <a:p>
            <a:pPr marL="628650" indent="-285750" algn="just">
              <a:lnSpc>
                <a:spcPct val="150000"/>
              </a:lnSpc>
            </a:pPr>
            <a:endParaRPr lang="ru-RU" sz="1600" dirty="0"/>
          </a:p>
          <a:p>
            <a:pPr indent="0" algn="just">
              <a:lnSpc>
                <a:spcPct val="150000"/>
              </a:lnSpc>
              <a:buNone/>
            </a:pPr>
            <a:endParaRPr lang="ru-RU" sz="1600" dirty="0"/>
          </a:p>
          <a:p>
            <a:pPr marL="628650" indent="-285750" algn="just">
              <a:lnSpc>
                <a:spcPct val="150000"/>
              </a:lnSpc>
            </a:pPr>
            <a:endParaRPr lang="ru-RU" sz="1600" dirty="0"/>
          </a:p>
          <a:p>
            <a:pPr marL="628650" indent="-285750" algn="just">
              <a:lnSpc>
                <a:spcPct val="150000"/>
              </a:lnSpc>
            </a:pPr>
            <a:endParaRPr lang="ru-RU" sz="1600" dirty="0"/>
          </a:p>
          <a:p>
            <a:pPr marL="628650" indent="-285750" algn="just">
              <a:lnSpc>
                <a:spcPct val="150000"/>
              </a:lnSpc>
            </a:pPr>
            <a:endParaRPr lang="ru-RU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12FF369-1FFB-D9DB-ECAC-BB54F3ED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400" b="1" smtClean="0">
                <a:solidFill>
                  <a:schemeClr val="tx1"/>
                </a:solidFill>
              </a:rPr>
              <a:t>2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 fontScale="90000"/>
          </a:bodyPr>
          <a:lstStyle/>
          <a:p>
            <a:r>
              <a:rPr lang="ru-RU" sz="3500" b="1" dirty="0">
                <a:solidFill>
                  <a:srgbClr val="FFFFFF"/>
                </a:solidFill>
              </a:rPr>
              <a:t>Цель и задачи выпускной квалификационной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19" y="1750142"/>
            <a:ext cx="8613058" cy="5107858"/>
          </a:xfrm>
        </p:spPr>
        <p:txBody>
          <a:bodyPr anchor="ctr">
            <a:normAutofit fontScale="92500" lnSpcReduction="20000"/>
          </a:bodyPr>
          <a:lstStyle/>
          <a:p>
            <a:pPr indent="450215" algn="just">
              <a:lnSpc>
                <a:spcPct val="150000"/>
              </a:lnSpc>
              <a:buNone/>
            </a:pPr>
            <a:r>
              <a:rPr lang="ru-RU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Цель: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Разработка конструкции и программных решений образовательной мобильной роботизированной платформ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возможностью совместной работы с манипулятором.</a:t>
            </a:r>
          </a:p>
          <a:p>
            <a:pPr indent="450215" algn="just">
              <a:lnSpc>
                <a:spcPct val="150000"/>
              </a:lnSpc>
              <a:buNone/>
            </a:pPr>
            <a:r>
              <a:rPr lang="ru-RU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Задачи:</a:t>
            </a:r>
            <a:endParaRPr lang="ru-RU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700" dirty="0"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Изучение и анализ современных мобильных платформ с учетом их конструктивных особенностей и функциональных характеристик, а также разработка технического задания на основе полученных данных.</a:t>
            </a:r>
            <a:endParaRPr lang="en-US" sz="1700" dirty="0">
              <a:effectLst/>
              <a:highlight>
                <a:srgbClr val="00FF00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700" dirty="0"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методики обучения и демонстрационного поля с использованием мобильной платформы. 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700" dirty="0"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структурной схемы мобильной платформы.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700" dirty="0"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конструкции мобильной платформы и её компонентов. 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700" dirty="0"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Выбор электроники и дополнительных компонентов.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алгоритмов управления для демонстрационной задачи на основе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SLAM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-навигации и их симуляция в виртуальной среде.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Проведение регулировочного расчета для одного привода шасси.</a:t>
            </a:r>
          </a:p>
          <a:p>
            <a:pPr marL="0" indent="0">
              <a:lnSpc>
                <a:spcPct val="90000"/>
              </a:lnSpc>
              <a:buNone/>
            </a:pPr>
            <a:endParaRPr lang="ru-RU" sz="14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D849F1-DBBA-B6BB-EC8C-FEA0CE21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400" b="1" smtClean="0">
                <a:solidFill>
                  <a:schemeClr val="tx1"/>
                </a:solidFill>
              </a:rPr>
              <a:t>3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45AC87-1D03-4452-BBE4-712E1079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9144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A66E38-056D-4A0A-BF1D-682AB0529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810375" y="6"/>
            <a:ext cx="2333623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D0A197-F7EC-4629-86FB-48D5D3B82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9144000" cy="2835780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251444-A29D-44A8-9E2E-263F0C215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19531" y="9496"/>
            <a:ext cx="8824467" cy="2826288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88826"/>
            <a:ext cx="7086600" cy="10471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200" b="1" dirty="0">
                <a:solidFill>
                  <a:srgbClr val="FFFFFF"/>
                </a:solidFill>
              </a:rPr>
              <a:t>Анализ существующих мобильных платформ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45B1EAA-6280-918D-4D28-71FA09F3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400" b="1" smtClean="0">
                <a:solidFill>
                  <a:schemeClr val="tx1"/>
                </a:solidFill>
              </a:rPr>
              <a:t>4</a:t>
            </a:fld>
            <a:endParaRPr 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49CF6823-F1B0-610E-EC4E-40F8BA27F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5795"/>
              </p:ext>
            </p:extLst>
          </p:nvPr>
        </p:nvGraphicFramePr>
        <p:xfrm>
          <a:off x="0" y="3167765"/>
          <a:ext cx="8424334" cy="3553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7787">
                  <a:extLst>
                    <a:ext uri="{9D8B030D-6E8A-4147-A177-3AD203B41FA5}">
                      <a16:colId xmlns:a16="http://schemas.microsoft.com/office/drawing/2014/main" val="3501347518"/>
                    </a:ext>
                  </a:extLst>
                </a:gridCol>
                <a:gridCol w="1750914">
                  <a:extLst>
                    <a:ext uri="{9D8B030D-6E8A-4147-A177-3AD203B41FA5}">
                      <a16:colId xmlns:a16="http://schemas.microsoft.com/office/drawing/2014/main" val="4293527653"/>
                    </a:ext>
                  </a:extLst>
                </a:gridCol>
                <a:gridCol w="1465211">
                  <a:extLst>
                    <a:ext uri="{9D8B030D-6E8A-4147-A177-3AD203B41FA5}">
                      <a16:colId xmlns:a16="http://schemas.microsoft.com/office/drawing/2014/main" val="237622363"/>
                    </a:ext>
                  </a:extLst>
                </a:gridCol>
                <a:gridCol w="1465211">
                  <a:extLst>
                    <a:ext uri="{9D8B030D-6E8A-4147-A177-3AD203B41FA5}">
                      <a16:colId xmlns:a16="http://schemas.microsoft.com/office/drawing/2014/main" val="2780001044"/>
                    </a:ext>
                  </a:extLst>
                </a:gridCol>
                <a:gridCol w="1465211">
                  <a:extLst>
                    <a:ext uri="{9D8B030D-6E8A-4147-A177-3AD203B41FA5}">
                      <a16:colId xmlns:a16="http://schemas.microsoft.com/office/drawing/2014/main" val="2332780814"/>
                    </a:ext>
                  </a:extLst>
                </a:gridCol>
              </a:tblGrid>
              <a:tr h="410787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Название робота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buNone/>
                      </a:pPr>
                      <a:r>
                        <a:rPr lang="en-US" sz="900" dirty="0">
                          <a:effectLst/>
                        </a:rPr>
                        <a:t>Kuka </a:t>
                      </a:r>
                      <a:r>
                        <a:rPr lang="en-US" sz="900" dirty="0" err="1">
                          <a:effectLst/>
                        </a:rPr>
                        <a:t>youBot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 err="1">
                          <a:effectLst/>
                        </a:rPr>
                        <a:t>RoboMaster</a:t>
                      </a:r>
                      <a:r>
                        <a:rPr lang="ru-RU" sz="900" dirty="0">
                          <a:effectLst/>
                        </a:rPr>
                        <a:t> EP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M</a:t>
                      </a:r>
                      <a:r>
                        <a:rPr lang="en-US" sz="900">
                          <a:effectLst/>
                        </a:rPr>
                        <a:t>y</a:t>
                      </a:r>
                      <a:r>
                        <a:rPr lang="ru-RU" sz="900">
                          <a:effectLst/>
                        </a:rPr>
                        <a:t>AGV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DOBOT Magician Go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 anchor="ctr"/>
                </a:tc>
                <a:extLst>
                  <a:ext uri="{0D108BD9-81ED-4DB2-BD59-A6C34878D82A}">
                    <a16:rowId xmlns:a16="http://schemas.microsoft.com/office/drawing/2014/main" val="2242791222"/>
                  </a:ext>
                </a:extLst>
              </a:tr>
              <a:tr h="19733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Время работы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2 часа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35 минут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1 час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1.5 часа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 anchor="ctr"/>
                </a:tc>
                <a:extLst>
                  <a:ext uri="{0D108BD9-81ED-4DB2-BD59-A6C34878D82A}">
                    <a16:rowId xmlns:a16="http://schemas.microsoft.com/office/drawing/2014/main" val="3468672160"/>
                  </a:ext>
                </a:extLst>
              </a:tr>
              <a:tr h="627767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Грузоподъемность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20 кг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buNone/>
                      </a:pPr>
                      <a:br>
                        <a:rPr lang="ru-RU" sz="900" dirty="0">
                          <a:effectLst/>
                        </a:rPr>
                      </a:br>
                      <a:r>
                        <a:rPr lang="ru-RU" sz="900" dirty="0">
                          <a:effectLst/>
                        </a:rPr>
                        <a:t>                 1 кг</a:t>
                      </a:r>
                    </a:p>
                    <a:p>
                      <a:pPr indent="450215"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buNone/>
                      </a:pPr>
                      <a:br>
                        <a:rPr lang="ru-RU" sz="900" dirty="0">
                          <a:effectLst/>
                        </a:rPr>
                      </a:br>
                      <a:r>
                        <a:rPr lang="ru-RU" sz="900" dirty="0">
                          <a:effectLst/>
                        </a:rPr>
                        <a:t>                    3,6 кг</a:t>
                      </a:r>
                    </a:p>
                    <a:p>
                      <a:pPr indent="450215"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buNone/>
                      </a:pPr>
                      <a:br>
                        <a:rPr lang="ru-RU" sz="900" dirty="0">
                          <a:effectLst/>
                        </a:rPr>
                      </a:br>
                      <a:r>
                        <a:rPr lang="ru-RU" sz="900" dirty="0">
                          <a:effectLst/>
                        </a:rPr>
                        <a:t>                  Н/Д</a:t>
                      </a:r>
                    </a:p>
                    <a:p>
                      <a:pPr indent="450215"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 anchor="ctr"/>
                </a:tc>
                <a:extLst>
                  <a:ext uri="{0D108BD9-81ED-4DB2-BD59-A6C34878D82A}">
                    <a16:rowId xmlns:a16="http://schemas.microsoft.com/office/drawing/2014/main" val="1113935011"/>
                  </a:ext>
                </a:extLst>
              </a:tr>
              <a:tr h="410787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Максимальная линейная скорость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0.8 м/с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1.5 м/с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1 м/с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0.5 м/с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 anchor="ctr"/>
                </a:tc>
                <a:extLst>
                  <a:ext uri="{0D108BD9-81ED-4DB2-BD59-A6C34878D82A}">
                    <a16:rowId xmlns:a16="http://schemas.microsoft.com/office/drawing/2014/main" val="681245195"/>
                  </a:ext>
                </a:extLst>
              </a:tr>
              <a:tr h="222153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Наличие встроенного лидара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-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-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+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-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 anchor="ctr"/>
                </a:tc>
                <a:extLst>
                  <a:ext uri="{0D108BD9-81ED-4DB2-BD59-A6C34878D82A}">
                    <a16:rowId xmlns:a16="http://schemas.microsoft.com/office/drawing/2014/main" val="1655647661"/>
                  </a:ext>
                </a:extLst>
              </a:tr>
              <a:tr h="45251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Возможность подключения</a:t>
                      </a:r>
                    </a:p>
                    <a:p>
                      <a:pPr indent="450215"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дополнительной периферии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+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-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+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+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 anchor="ctr"/>
                </a:tc>
                <a:extLst>
                  <a:ext uri="{0D108BD9-81ED-4DB2-BD59-A6C34878D82A}">
                    <a16:rowId xmlns:a16="http://schemas.microsoft.com/office/drawing/2014/main" val="2488969802"/>
                  </a:ext>
                </a:extLst>
              </a:tr>
              <a:tr h="410787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Доступность образовательной документации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-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+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+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+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 anchor="ctr"/>
                </a:tc>
                <a:extLst>
                  <a:ext uri="{0D108BD9-81ED-4DB2-BD59-A6C34878D82A}">
                    <a16:rowId xmlns:a16="http://schemas.microsoft.com/office/drawing/2014/main" val="553217207"/>
                  </a:ext>
                </a:extLst>
              </a:tr>
              <a:tr h="627767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Возможность управления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en-US" sz="900" dirty="0">
                          <a:effectLst/>
                        </a:rPr>
                        <a:t>KUKA </a:t>
                      </a:r>
                      <a:r>
                        <a:rPr lang="en-US" sz="900" dirty="0" err="1">
                          <a:effectLst/>
                        </a:rPr>
                        <a:t>Sunrise.Workbench</a:t>
                      </a:r>
                      <a:r>
                        <a:rPr lang="en-US" sz="900" dirty="0">
                          <a:effectLst/>
                        </a:rPr>
                        <a:t> (Java), ROS, C++, MATLAB/Simulink</a:t>
                      </a:r>
                      <a:endParaRPr lang="ru-RU" sz="900" dirty="0">
                        <a:effectLst/>
                      </a:endParaRPr>
                    </a:p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Python, C++, </a:t>
                      </a:r>
                      <a:r>
                        <a:rPr lang="en-US" sz="900" dirty="0" err="1">
                          <a:effectLst/>
                        </a:rPr>
                        <a:t>myBlockly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en-US" sz="900" dirty="0">
                          <a:effectLst/>
                        </a:rPr>
                        <a:t>Python, C++,C#, JavaScript, ROS, </a:t>
                      </a:r>
                      <a:r>
                        <a:rPr lang="en-US" sz="900" dirty="0" err="1">
                          <a:effectLst/>
                        </a:rPr>
                        <a:t>myBlockly</a:t>
                      </a:r>
                      <a:endParaRPr lang="ru-RU" sz="900" dirty="0">
                        <a:effectLst/>
                      </a:endParaRPr>
                    </a:p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en-US" sz="900" dirty="0" err="1">
                          <a:effectLst/>
                        </a:rPr>
                        <a:t>Dobot</a:t>
                      </a:r>
                      <a:r>
                        <a:rPr lang="en-US" sz="900" dirty="0">
                          <a:effectLst/>
                        </a:rPr>
                        <a:t> Studio, Python, C++, C#, Processing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/>
                </a:tc>
                <a:extLst>
                  <a:ext uri="{0D108BD9-81ED-4DB2-BD59-A6C34878D82A}">
                    <a16:rowId xmlns:a16="http://schemas.microsoft.com/office/drawing/2014/main" val="3395625632"/>
                  </a:ext>
                </a:extLst>
              </a:tr>
              <a:tr h="19380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Стоимость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Высокая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Средняя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Низкая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Средняя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458" marR="29458" marT="0" marB="0" anchor="ctr"/>
                </a:tc>
                <a:extLst>
                  <a:ext uri="{0D108BD9-81ED-4DB2-BD59-A6C34878D82A}">
                    <a16:rowId xmlns:a16="http://schemas.microsoft.com/office/drawing/2014/main" val="1565929312"/>
                  </a:ext>
                </a:extLst>
              </a:tr>
            </a:tbl>
          </a:graphicData>
        </a:graphic>
      </p:graphicFrame>
      <p:pic>
        <p:nvPicPr>
          <p:cNvPr id="12" name="Picture 2" descr="DOBOT Magician - роботизированный манипулятор (образовательная версия)">
            <a:extLst>
              <a:ext uri="{FF2B5EF4-FFF2-40B4-BE49-F238E27FC236}">
                <a16:creationId xmlns:a16="http://schemas.microsoft.com/office/drawing/2014/main" id="{D325B447-9AB4-7449-0AB3-4B209AF1B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596" y="1591264"/>
            <a:ext cx="1448463" cy="144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 descr="Изображение выглядит как машина, автокомпонент, игрушка, колес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1277F8D-A7A2-D500-9C78-08B281175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764" y="1586233"/>
            <a:ext cx="2050831" cy="1396043"/>
          </a:xfrm>
          <a:prstGeom prst="rect">
            <a:avLst/>
          </a:prstGeom>
        </p:spPr>
      </p:pic>
      <p:pic>
        <p:nvPicPr>
          <p:cNvPr id="18" name="Picture 12" descr="3D модель Кука Юбот - TurboSquid 1158728">
            <a:extLst>
              <a:ext uri="{FF2B5EF4-FFF2-40B4-BE49-F238E27FC236}">
                <a16:creationId xmlns:a16="http://schemas.microsoft.com/office/drawing/2014/main" id="{8091FBB7-648D-F504-9570-09AF02957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17" y="1586233"/>
            <a:ext cx="1539240" cy="153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Рисунок 19" descr="Picture background">
            <a:extLst>
              <a:ext uri="{FF2B5EF4-FFF2-40B4-BE49-F238E27FC236}">
                <a16:creationId xmlns:a16="http://schemas.microsoft.com/office/drawing/2014/main" id="{576F4673-9DE6-1E10-196F-9412C31DBE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174" y="1590453"/>
            <a:ext cx="1538312" cy="1538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/>
              <a:t>Технические</a:t>
            </a:r>
            <a:r>
              <a:rPr b="1" dirty="0"/>
              <a:t> </a:t>
            </a:r>
            <a:r>
              <a:rPr b="1" dirty="0" err="1"/>
              <a:t>Требования</a:t>
            </a:r>
            <a:endParaRPr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CBC188-0027-2042-8567-FA19F444E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56472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1A8915-507D-7551-5AB6-4102A35F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400" b="1" smtClean="0">
                <a:solidFill>
                  <a:schemeClr val="tx1"/>
                </a:solidFill>
              </a:rPr>
              <a:t>5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81994" y="-3786547"/>
            <a:ext cx="1580014" cy="9144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0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33F03-0A03-0B8A-CFC6-03EF4B92B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968" y="78657"/>
            <a:ext cx="5840361" cy="1406013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 dirty="0" err="1">
                <a:solidFill>
                  <a:srgbClr val="FFFFFF"/>
                </a:solidFill>
                <a:effectLst/>
              </a:rPr>
              <a:t>Демонстрационная</a:t>
            </a:r>
            <a:r>
              <a:rPr lang="en-US" sz="3200" b="1" dirty="0">
                <a:solidFill>
                  <a:srgbClr val="FFFFFF"/>
                </a:solidFill>
                <a:effectLst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effectLst/>
              </a:rPr>
              <a:t>задача</a:t>
            </a:r>
            <a:r>
              <a:rPr lang="en-US" sz="3200" b="1" dirty="0">
                <a:solidFill>
                  <a:srgbClr val="FFFFFF"/>
                </a:solidFill>
                <a:effectLst/>
              </a:rPr>
              <a:t> и </a:t>
            </a:r>
            <a:r>
              <a:rPr lang="ru-RU" sz="3200" b="1" dirty="0">
                <a:solidFill>
                  <a:srgbClr val="FFFFFF"/>
                </a:solidFill>
              </a:rPr>
              <a:t>методика</a:t>
            </a:r>
            <a:r>
              <a:rPr lang="en-US" sz="3200" b="1" dirty="0">
                <a:solidFill>
                  <a:srgbClr val="FFFFFF"/>
                </a:solidFill>
                <a:effectLst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effectLst/>
              </a:rPr>
              <a:t>обучени</a:t>
            </a:r>
            <a:r>
              <a:rPr lang="ru-RU" sz="3200" b="1" dirty="0">
                <a:solidFill>
                  <a:srgbClr val="FFFFFF"/>
                </a:solidFill>
                <a:effectLst/>
              </a:rPr>
              <a:t>я</a:t>
            </a:r>
            <a:endParaRPr lang="en-US" sz="3200" b="1" dirty="0">
              <a:solidFill>
                <a:srgbClr val="FFFFFF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912B44-AFBF-432C-49D4-4F42CFC04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3" y="5404573"/>
            <a:ext cx="6745279" cy="1382782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054A4C-1E87-4D51-6471-7287192C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400" b="1" smtClean="0">
                <a:solidFill>
                  <a:schemeClr val="tx1"/>
                </a:solidFill>
              </a:rPr>
              <a:t>6</a:t>
            </a:fld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7D956-64BF-D63F-EEA4-68A97975022D}"/>
              </a:ext>
            </a:extLst>
          </p:cNvPr>
          <p:cNvSpPr txBox="1"/>
          <p:nvPr/>
        </p:nvSpPr>
        <p:spPr>
          <a:xfrm>
            <a:off x="3907347" y="4964597"/>
            <a:ext cx="264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Демонстрационное поле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F4025-F90C-6B3E-3042-393EEFC19F5B}"/>
              </a:ext>
            </a:extLst>
          </p:cNvPr>
          <p:cNvSpPr txBox="1"/>
          <p:nvPr/>
        </p:nvSpPr>
        <p:spPr>
          <a:xfrm>
            <a:off x="6853084" y="5467176"/>
            <a:ext cx="22322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Структура методики обучение</a:t>
            </a:r>
          </a:p>
          <a:p>
            <a:endParaRPr lang="ru-RU" dirty="0"/>
          </a:p>
        </p:txBody>
      </p:sp>
      <p:pic>
        <p:nvPicPr>
          <p:cNvPr id="9" name="Рисунок 8" descr="Изображение выглядит как Прямоугольник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44ACF85-7392-7709-02E8-F818DF8D6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06" y="1602317"/>
            <a:ext cx="7585587" cy="347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2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37131F-9EE8-6124-4214-3937CB5A2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EAD4E2D-D12A-81E4-A4A1-AC223C96D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8A00E1-5395-DA32-AB17-1CFDFED46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56B86A-2B7F-2A4F-2E1A-5BCBE486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81994" y="-3786547"/>
            <a:ext cx="1580014" cy="9144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70439B2-0ED3-74EF-FAAC-4E7B0D66D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0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C7491-2364-8B19-F99D-07D571F0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968" y="78657"/>
            <a:ext cx="5840361" cy="1406013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>
                <a:solidFill>
                  <a:srgbClr val="FFFFFF"/>
                </a:solidFill>
                <a:effectLst/>
              </a:rPr>
              <a:t>Демонстрационная задача и возможный подход к обучению</a:t>
            </a:r>
            <a:endParaRPr lang="en-US" sz="3200" b="1" dirty="0">
              <a:solidFill>
                <a:srgbClr val="FFFFFF"/>
              </a:solidFill>
            </a:endParaRPr>
          </a:p>
        </p:txBody>
      </p:sp>
      <p:pic>
        <p:nvPicPr>
          <p:cNvPr id="7" name="Рисунок 6" descr="Изображение выглядит как текст, снимок экрана, диаграмм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3300836-4F76-1500-F734-DC1FE8F20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60" y="1577278"/>
            <a:ext cx="8069480" cy="47798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958925-5E9A-DB82-61E6-E14F3AEE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400" b="1" smtClean="0">
                <a:solidFill>
                  <a:schemeClr val="tx1"/>
                </a:solidFill>
              </a:rPr>
              <a:t>7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309160-7DD3-5F35-F7EE-054E21387591}"/>
              </a:ext>
            </a:extLst>
          </p:cNvPr>
          <p:cNvSpPr txBox="1"/>
          <p:nvPr/>
        </p:nvSpPr>
        <p:spPr>
          <a:xfrm>
            <a:off x="2869075" y="6439984"/>
            <a:ext cx="5879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Блок схема алгоритма работы робота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44029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2900" y="8482"/>
            <a:ext cx="2676207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16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4123" y="3164497"/>
            <a:ext cx="4355594" cy="3030557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BEC12-79B1-2ACA-6902-4A03A5F83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956" y="2862471"/>
            <a:ext cx="2384031" cy="2907802"/>
          </a:xfrm>
        </p:spPr>
        <p:txBody>
          <a:bodyPr anchor="t">
            <a:normAutofit/>
          </a:bodyPr>
          <a:lstStyle/>
          <a:p>
            <a:pPr algn="l"/>
            <a:r>
              <a:rPr lang="ru-RU" sz="3200" b="1" dirty="0">
                <a:solidFill>
                  <a:srgbClr val="FFFFFF"/>
                </a:solidFill>
              </a:rPr>
              <a:t>Кинематика мобильной платформы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8FEE8A-603D-BD61-AA0E-279CC0F30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635" y="1087727"/>
            <a:ext cx="2281352" cy="1045873"/>
          </a:xfrm>
        </p:spPr>
        <p:txBody>
          <a:bodyPr anchor="b">
            <a:normAutofit/>
          </a:bodyPr>
          <a:lstStyle/>
          <a:p>
            <a:pPr algn="l"/>
            <a:endParaRPr lang="ru-RU" sz="1700">
              <a:solidFill>
                <a:srgbClr val="FFFFFF"/>
              </a:solidFill>
            </a:endParaRPr>
          </a:p>
        </p:txBody>
      </p:sp>
      <p:pic>
        <p:nvPicPr>
          <p:cNvPr id="4" name="Рисунок 3" descr="Изображение выглядит как снимок экран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63CE65A-7C5A-5203-9214-CB634870A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052" y="297277"/>
            <a:ext cx="2762411" cy="2876559"/>
          </a:xfrm>
          <a:prstGeom prst="rect">
            <a:avLst/>
          </a:prstGeom>
        </p:spPr>
      </p:pic>
      <p:pic>
        <p:nvPicPr>
          <p:cNvPr id="5" name="Image 3">
            <a:extLst>
              <a:ext uri="{FF2B5EF4-FFF2-40B4-BE49-F238E27FC236}">
                <a16:creationId xmlns:a16="http://schemas.microsoft.com/office/drawing/2014/main" id="{DC76B736-C591-3B57-F984-C0FC7E747B4D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463" y="581748"/>
            <a:ext cx="2793634" cy="2592087"/>
          </a:xfrm>
          <a:prstGeom prst="rect">
            <a:avLst/>
          </a:prstGeom>
        </p:spPr>
      </p:pic>
      <p:pic>
        <p:nvPicPr>
          <p:cNvPr id="6" name="Рисунок 5" descr="Изображение выглядит как Шрифт, текст, диаграмма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8F8A185-C98D-A127-3998-289B8901A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590" y="4288888"/>
            <a:ext cx="5169830" cy="14418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33AC4A-FFBA-E533-B738-049A0417379A}"/>
              </a:ext>
            </a:extLst>
          </p:cNvPr>
          <p:cNvSpPr txBox="1"/>
          <p:nvPr/>
        </p:nvSpPr>
        <p:spPr>
          <a:xfrm>
            <a:off x="2935913" y="3285437"/>
            <a:ext cx="274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Схема установки </a:t>
            </a:r>
          </a:p>
          <a:p>
            <a:pPr algn="ctr"/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Меканум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колес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EF295-5682-C62C-5903-2EAA80CCEF0C}"/>
              </a:ext>
            </a:extLst>
          </p:cNvPr>
          <p:cNvSpPr txBox="1"/>
          <p:nvPr/>
        </p:nvSpPr>
        <p:spPr>
          <a:xfrm>
            <a:off x="6117938" y="3245645"/>
            <a:ext cx="27628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Схема робота на </a:t>
            </a:r>
          </a:p>
          <a:p>
            <a:pPr algn="ctr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четырех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Меканум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колесах</a:t>
            </a:r>
          </a:p>
          <a:p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9" name="Рисунок 8" descr="Изображение выглядит как Шрифт, диаграмма, типограф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F745116-58CD-5F7B-85CD-84FD14252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952" y="5586158"/>
            <a:ext cx="3681095" cy="12236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015487-8AB6-72C8-71DD-8FFEBB6CD57F}"/>
              </a:ext>
            </a:extLst>
          </p:cNvPr>
          <p:cNvSpPr txBox="1"/>
          <p:nvPr/>
        </p:nvSpPr>
        <p:spPr>
          <a:xfrm>
            <a:off x="3899590" y="4068519"/>
            <a:ext cx="403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Прямая и обратная задача кинематики</a:t>
            </a:r>
          </a:p>
        </p:txBody>
      </p:sp>
      <p:sp>
        <p:nvSpPr>
          <p:cNvPr id="13" name="Номер слайда 3">
            <a:extLst>
              <a:ext uri="{FF2B5EF4-FFF2-40B4-BE49-F238E27FC236}">
                <a16:creationId xmlns:a16="http://schemas.microsoft.com/office/drawing/2014/main" id="{1FFAF246-E4BB-17AA-66C3-633E79CB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1497" y="6356350"/>
            <a:ext cx="2133600" cy="365125"/>
          </a:xfrm>
        </p:spPr>
        <p:txBody>
          <a:bodyPr/>
          <a:lstStyle/>
          <a:p>
            <a:fld id="{C1FF6DA9-008F-8B48-92A6-B652298478BF}" type="slidenum">
              <a:rPr lang="en-US" sz="1400" b="1" smtClean="0">
                <a:solidFill>
                  <a:schemeClr val="tx1"/>
                </a:solidFill>
              </a:rPr>
              <a:t>8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5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3D2312-4270-1701-CAD9-7B1635FC7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C1CBCB-2ACB-D54F-8667-BCD25945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8501229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СТРУКТУРА СИСТЕМЫ УПРАВЛЕНИЯ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CA285C-3B77-33D8-64A7-4E93AD3E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39" y="6455664"/>
            <a:ext cx="336042" cy="365125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defTabSz="914400">
              <a:spcAft>
                <a:spcPts val="600"/>
              </a:spcAft>
            </a:pPr>
            <a:fld id="{C1FF6DA9-008F-8B48-92A6-B652298478BF}" type="slidenum">
              <a:rPr lang="en-US" sz="1400" b="1">
                <a:solidFill>
                  <a:schemeClr val="tx1"/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6" name="Рисунок 5" descr="Изображение выглядит как текст, снимок экрана, диаграмма, Параллельн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C440286-39D9-2527-0766-035BA66D8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83" y="1574310"/>
            <a:ext cx="8329661" cy="524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59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2769</TotalTime>
  <Words>580</Words>
  <Application>Microsoft Office PowerPoint</Application>
  <PresentationFormat>Экран (4:3)</PresentationFormat>
  <Paragraphs>138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Aptos</vt:lpstr>
      <vt:lpstr>Arial</vt:lpstr>
      <vt:lpstr>Calibri</vt:lpstr>
      <vt:lpstr>Symbol</vt:lpstr>
      <vt:lpstr>Times New Roman</vt:lpstr>
      <vt:lpstr>Office Theme</vt:lpstr>
      <vt:lpstr>Разработка мобильной платформы для обучения студентов роботехников</vt:lpstr>
      <vt:lpstr>Актуальность работы</vt:lpstr>
      <vt:lpstr>Цель и задачи выпускной квалификационной работы</vt:lpstr>
      <vt:lpstr>Анализ существующих мобильных платформ</vt:lpstr>
      <vt:lpstr>Технические Требования</vt:lpstr>
      <vt:lpstr>Демонстрационная задача и методика обучения</vt:lpstr>
      <vt:lpstr>Демонстрационная задача и возможный подход к обучению</vt:lpstr>
      <vt:lpstr>Кинематика мобильной платформы</vt:lpstr>
      <vt:lpstr>СТРУКТУРА СИСТЕМЫ УПРАВЛЕНИЯ</vt:lpstr>
      <vt:lpstr>КОМПОНЕНТЫ МОБИЛЬНОЙ ПЛАТФОРМЫ</vt:lpstr>
      <vt:lpstr>Конструкция привода и мобильной платформы  </vt:lpstr>
      <vt:lpstr>Конструкция привода и мобильной платформы  </vt:lpstr>
      <vt:lpstr>Заключение </vt:lpstr>
      <vt:lpstr>Заключение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Андрей Волков</dc:creator>
  <cp:keywords/>
  <dc:description>generated using python-pptx</dc:description>
  <cp:lastModifiedBy>Андрей Волков</cp:lastModifiedBy>
  <cp:revision>17</cp:revision>
  <dcterms:created xsi:type="dcterms:W3CDTF">2013-01-27T09:14:16Z</dcterms:created>
  <dcterms:modified xsi:type="dcterms:W3CDTF">2025-03-16T21:25:56Z</dcterms:modified>
  <cp:category/>
</cp:coreProperties>
</file>