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5" r:id="rId3"/>
    <p:sldId id="258" r:id="rId4"/>
    <p:sldId id="261" r:id="rId5"/>
    <p:sldId id="259" r:id="rId6"/>
    <p:sldId id="276" r:id="rId7"/>
    <p:sldId id="270" r:id="rId8"/>
    <p:sldId id="282" r:id="rId9"/>
    <p:sldId id="262" r:id="rId10"/>
    <p:sldId id="266" r:id="rId11"/>
    <p:sldId id="279" r:id="rId12"/>
    <p:sldId id="263" r:id="rId13"/>
    <p:sldId id="271" r:id="rId14"/>
    <p:sldId id="272" r:id="rId15"/>
    <p:sldId id="273" r:id="rId16"/>
    <p:sldId id="283" r:id="rId17"/>
    <p:sldId id="284" r:id="rId18"/>
    <p:sldId id="281" r:id="rId19"/>
    <p:sldId id="285" r:id="rId20"/>
    <p:sldId id="278" r:id="rId21"/>
    <p:sldId id="286" r:id="rId22"/>
    <p:sldId id="264" r:id="rId23"/>
    <p:sldId id="265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E8EA2D-835B-998B-C2B2-FCC5601C41F4}" v="1098" dt="2024-06-13T07:57:32.566"/>
    <p1510:client id="{ECA16301-1F67-91A2-7B30-408390E7B0A4}" v="1295" dt="2024-06-13T02:23:17.7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6623" autoAdjust="0"/>
  </p:normalViewPr>
  <p:slideViewPr>
    <p:cSldViewPr snapToGrid="0">
      <p:cViewPr varScale="1">
        <p:scale>
          <a:sx n="111" d="100"/>
          <a:sy n="111" d="100"/>
        </p:scale>
        <p:origin x="3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18F4DFC5-E278-45BD-8C86-73EFA730B6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716496A-7374-4DA6-9B5D-E2BB0AC3CF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DFA32-3086-456A-908E-517273C9B9CF}" type="datetime1">
              <a:rPr lang="ru-RU" smtClean="0"/>
              <a:t>24.06.2024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B18F4BD-F1C3-4A35-8D73-CD5398895F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ED9A6A4-5386-4A58-A887-D0FA63008E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0D45F-9DBE-4332-992B-8E59AFFEBD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464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CFCF5-89C6-4F5F-83E2-3B94554EBFAF}" type="datetime1">
              <a:rPr lang="ru-RU" smtClean="0"/>
              <a:pPr/>
              <a:t>24.06.2024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C3529-9EB8-4093-9B6B-A4685D336D3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025273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AC3529-9EB8-4093-9B6B-A4685D336D3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38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E8735B-EE5B-523F-57FC-693E48A68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05A146-E515-193D-D8A1-BA3C3AFE1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8D4EEB-261B-09C6-BC18-C827D32C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2F8595B-9DBD-4041-8F66-AB8726308C58}" type="datetime1">
              <a:rPr lang="ru-RU" noProof="0" smtClean="0"/>
              <a:t>24.06.2024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E4E427-FD25-27D1-C5B0-72FE62532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F714EE-3760-4DE8-EDAD-F2294EAF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A7A6979-0714-4377-B894-6BE4C2D6E202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9594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09F379-8F8A-7382-F4E2-FB9FC9899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3D1039-28D7-4C5C-8865-AED4589D3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14E14F-128A-C97D-5D16-8345F7A3C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85CA10B-1F12-4617-BEB4-C0A9411D9269}" type="datetime1">
              <a:rPr lang="ru-RU" noProof="0" smtClean="0"/>
              <a:t>24.06.2024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68E91E-C32C-C29B-3DD5-7895ECDBE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DC5836-2820-3140-CA5F-C42C211D0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A7A6979-0714-4377-B894-6BE4C2D6E20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27647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D97BF4D-0985-C95E-5C3C-0D0D64C91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02282F-88D5-426B-4151-3F6176947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D3445F-F2E0-DF08-306A-F91685F7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CAA6825-6127-4637-B72C-C3AC3780FAD8}" type="datetime1">
              <a:rPr lang="ru-RU" noProof="0" smtClean="0"/>
              <a:t>24.06.2024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43B200-2D55-FF8F-C0E3-0BB2E3AD4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98836F-39E9-8289-286E-B2F4811D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A7A6979-0714-4377-B894-6BE4C2D6E20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0521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0909D-09CB-98BC-A5F6-71C82A77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77E848-9414-47D4-CC6B-0728409F3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02EE1E-8BCD-84A1-4F98-3DFBAB1EF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8BD59A8-C393-4E06-9D1B-19B8D088A842}" type="datetime1">
              <a:rPr lang="ru-RU" noProof="0" smtClean="0"/>
              <a:t>24.06.2024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1AF3B6-94F8-57EB-7AF3-9FE485396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63BE62-228B-4549-A0E9-00F05FC6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A7A6979-0714-4377-B894-6BE4C2D6E202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3233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2EE751-CDD6-D32B-9441-37DC52293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610C1C-94C2-6761-794C-3665AE5B7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CC7DF2-3E04-DAE1-7B35-441EA0510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DE9FE7-6980-43A5-BE22-FDED6FC28500}" type="datetime1">
              <a:rPr lang="ru-RU" noProof="0" smtClean="0"/>
              <a:t>24.06.2024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87BC74-54A6-5166-8AAE-0A0BDDAEC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A8A0AB-783E-DB08-383C-38C06A6F9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A7A6979-0714-4377-B894-6BE4C2D6E202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7923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B7EA7E-9ACD-EA5A-43C9-AB3A5240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6779E9-8A93-FE75-21EA-FF56FB85B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D99BFC-6DF4-0F51-51E6-7C958BF31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9297D7-F911-4B55-3DB0-7519F4E7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85EF-ACCE-4117-9ED7-05147DBC5241}" type="datetime1">
              <a:rPr lang="ru-RU" noProof="0" smtClean="0"/>
              <a:t>24.06.2024</a:t>
            </a:fld>
            <a:endParaRPr lang="ru-RU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7C5CD5-4252-6C46-2B91-E521690E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4BF7FC-6946-67D0-CE8B-49A7ED7A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ru-RU" noProof="0" smtClean="0"/>
              <a:pPr/>
              <a:t>‹#›</a:t>
            </a:fld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34110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7965D3-7C37-09D1-9DD9-B241B460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11912C-1F42-442B-707B-3DA78E9E0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7725F2-7BF3-38AC-F4A7-12926DB58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BEAFA38-51EB-F809-2270-E4E5F9C33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3D03DB-5081-7B63-6C17-AC802A6F9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ADA435A-CA45-1F2B-2C4D-F19723146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85EF-ACCE-4117-9ED7-05147DBC5241}" type="datetime1">
              <a:rPr lang="ru-RU" noProof="0" smtClean="0"/>
              <a:t>24.06.2024</a:t>
            </a:fld>
            <a:endParaRPr lang="ru-RU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2B41894-9EE4-E2CB-7A70-86F1EEE67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E3E1C45-C245-9C7F-23A7-2D707336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ru-RU" noProof="0" smtClean="0"/>
              <a:pPr/>
              <a:t>‹#›</a:t>
            </a:fld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4362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217A60-036F-C9D5-48C2-19A4B1BB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96E849A-8005-C757-9FD1-5E3FD364F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08C3238-EA94-4F40-BF92-EA531A5C9AB8}" type="datetime1">
              <a:rPr lang="ru-RU" noProof="0" smtClean="0"/>
              <a:t>24.06.2024</a:t>
            </a:fld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B4CD8C-FF24-E065-ABAE-928DC390A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8A71D62-63C4-480D-3E0B-08569DDA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A7A6979-0714-4377-B894-6BE4C2D6E20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1089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3510C85-C778-9C75-7EEE-57618B85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CEC7307-608D-43BB-8E86-8627538EC8E9}" type="datetime1">
              <a:rPr lang="ru-RU" noProof="0" smtClean="0"/>
              <a:t>24.06.2024</a:t>
            </a:fld>
            <a:endParaRPr lang="ru-RU" noProof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825856-42CF-AB13-25FB-F207DB1E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5621FF-32FE-D2D4-3510-1BBF2158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A7A6979-0714-4377-B894-6BE4C2D6E20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0369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84677-4A50-3F67-8CE2-476BDFCFA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F863F6-FE0E-6B60-A79F-08CBE479D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E5935A-E6ED-636B-8861-B4A8CBADE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C42F6A-FEB5-F39F-0061-2E6C1C2F7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749A6E7-F24F-4D27-B663-4B9BA50104C1}" type="datetime1">
              <a:rPr lang="ru-RU" noProof="0" smtClean="0"/>
              <a:t>24.06.2024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89287D-BCDB-C5AF-9B9B-4B0616234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6A2A2E-DB3A-00D0-F0AA-ABB7CBCA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A7A6979-0714-4377-B894-6BE4C2D6E20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15899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D3A0E-66E9-BA19-6A39-3CBDC8C71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020DA73-E0AF-6B12-CACF-303FD5522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784B0B-36EA-A86F-04D9-D7BDB76E9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554634-0E9A-5FF7-636D-32D0E5EDB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D8657C7-5D29-4D96-BBB0-A7486626B51E}" type="datetime1">
              <a:rPr lang="ru-RU" noProof="0" smtClean="0"/>
              <a:t>24.06.2024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9FA5FE-6835-D70A-255F-C20D17F4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69F09F-4A77-BF7C-0028-AF1EC7E1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A7A6979-0714-4377-B894-6BE4C2D6E20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2272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A3979C-8553-7805-0454-9D967DCE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3A3A84-7BBE-766F-2471-C1B60DE7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EE3FD7-3485-39DD-2B54-5BCEF51A8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2B85EF-ACCE-4117-9ED7-05147DBC5241}" type="datetime1">
              <a:rPr lang="ru-RU" noProof="0" smtClean="0"/>
              <a:t>24.06.2024</a:t>
            </a:fld>
            <a:endParaRPr lang="ru-RU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DA65A2-BEA5-0371-7850-CFFACF2F5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E60BF4-DCAC-0996-AE6C-CB534F94F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7A6979-0714-4377-B894-6BE4C2D6E202}" type="slidenum">
              <a:rPr lang="ru-RU" noProof="0" smtClean="0"/>
              <a:pPr/>
              <a:t>‹#›</a:t>
            </a:fld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2504734"/>
            <a:ext cx="7729728" cy="1188720"/>
          </a:xfrm>
        </p:spPr>
        <p:txBody>
          <a:bodyPr rtlCol="0">
            <a:normAutofit/>
          </a:bodyPr>
          <a:lstStyle/>
          <a:p>
            <a:pPr algn="ctr"/>
            <a:r>
              <a:rPr lang="ru-RU" sz="6000" dirty="0">
                <a:latin typeface="Calibri"/>
                <a:cs typeface="Calibri"/>
              </a:rPr>
              <a:t>Двурукий манипулятор</a:t>
            </a:r>
            <a:endParaRPr lang="ru-RU" sz="6000" dirty="0">
              <a:cs typeface="Calibri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2231136" y="4547979"/>
            <a:ext cx="7729728" cy="144306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ru-RU" dirty="0">
                <a:latin typeface="Calibri"/>
                <a:cs typeface="Calibri"/>
              </a:rPr>
              <a:t>Группа: СМ7-83Б</a:t>
            </a:r>
            <a:endParaRPr lang="ru-RU" dirty="0">
              <a:cs typeface="Calibri" panose="020F0502020204030204" pitchFamily="34" charset="0"/>
            </a:endParaRPr>
          </a:p>
          <a:p>
            <a:pPr algn="l"/>
            <a:r>
              <a:rPr lang="ru-RU" dirty="0">
                <a:latin typeface="Calibri"/>
                <a:cs typeface="Calibri"/>
              </a:rPr>
              <a:t>Студент: Горский И.В.</a:t>
            </a:r>
            <a:endParaRPr lang="ru-RU" dirty="0">
              <a:cs typeface="Calibri"/>
            </a:endParaRPr>
          </a:p>
          <a:p>
            <a:pPr algn="l"/>
            <a:r>
              <a:rPr lang="ru-RU" dirty="0">
                <a:latin typeface="Calibri"/>
                <a:cs typeface="Calibri"/>
              </a:rPr>
              <a:t>Научный руководитель: Калиниченко С.В.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17C60-B9F1-3BC6-2D3E-5A11EE07F8CC}"/>
              </a:ext>
            </a:extLst>
          </p:cNvPr>
          <p:cNvSpPr txBox="1"/>
          <p:nvPr/>
        </p:nvSpPr>
        <p:spPr>
          <a:xfrm>
            <a:off x="11043410" y="5991047"/>
            <a:ext cx="1144073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200" dirty="0">
                <a:latin typeface="Corbel"/>
              </a:rPr>
              <a:t>1</a:t>
            </a:r>
          </a:p>
          <a:p>
            <a:endParaRPr lang="ru-RU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7BE70F-CDCB-7E58-03B7-786F55C1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69" y="0"/>
            <a:ext cx="3607131" cy="1384583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ru-RU" dirty="0">
                <a:latin typeface="Corbel"/>
              </a:rPr>
              <a:t>Модель руки для коробок</a:t>
            </a:r>
            <a:endParaRPr lang="en-US" dirty="0">
              <a:latin typeface="+mj-lt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20ECB1-8C84-FA61-04A9-8D63731A4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231" y="1457010"/>
            <a:ext cx="4827040" cy="519909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000" dirty="0"/>
              <a:t>Рука стоит на общем основании (на данном рисунке оно представлено в разрезанном виде).</a:t>
            </a:r>
          </a:p>
          <a:p>
            <a:pPr marL="0" indent="0">
              <a:buNone/>
            </a:pPr>
            <a:r>
              <a:rPr lang="ru-RU" sz="2000" dirty="0"/>
              <a:t>1 – диск муфты общего привода</a:t>
            </a:r>
          </a:p>
          <a:p>
            <a:pPr marL="0" indent="0">
              <a:buNone/>
            </a:pPr>
            <a:r>
              <a:rPr lang="ru-RU" sz="2000" dirty="0"/>
              <a:t>2 – привод плеча</a:t>
            </a:r>
          </a:p>
          <a:p>
            <a:pPr marL="0" indent="0">
              <a:buNone/>
            </a:pPr>
            <a:r>
              <a:rPr lang="ru-RU" sz="2000" dirty="0"/>
              <a:t>3 – привод локтя</a:t>
            </a:r>
          </a:p>
          <a:p>
            <a:pPr marL="0" indent="0">
              <a:buNone/>
            </a:pPr>
            <a:r>
              <a:rPr lang="ru-RU" sz="2000" dirty="0"/>
              <a:t>4 – привод качания ЗУ</a:t>
            </a:r>
          </a:p>
          <a:p>
            <a:pPr marL="0" indent="0">
              <a:buNone/>
            </a:pPr>
            <a:r>
              <a:rPr lang="ru-RU" sz="2000" dirty="0"/>
              <a:t>5 – привод вращения ЗУ</a:t>
            </a:r>
          </a:p>
          <a:p>
            <a:pPr marL="0" indent="0">
              <a:buNone/>
            </a:pPr>
            <a:r>
              <a:rPr lang="ru-RU" sz="2000" dirty="0"/>
              <a:t>Предварительные мощности приводов:</a:t>
            </a:r>
          </a:p>
          <a:p>
            <a:pPr marL="0" indent="0">
              <a:buNone/>
            </a:pPr>
            <a:r>
              <a:rPr lang="ru-RU" sz="2000" dirty="0"/>
              <a:t>1 – 200 Вт, 2 – 200 Вт, 3 – 100 Вт, 4 – 60 Вт.</a:t>
            </a:r>
          </a:p>
          <a:p>
            <a:pPr marL="0" indent="0">
              <a:buNone/>
            </a:pPr>
            <a:r>
              <a:rPr lang="ru-RU" sz="2000" dirty="0"/>
              <a:t>Энергетический расчёт привода 5 приведён ниже.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0071A2E-1284-5B82-8D75-6EED3116C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686" y="-1"/>
            <a:ext cx="6948313" cy="60927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3A72C7-7598-0B8A-69A7-AE402FBB6C44}"/>
              </a:ext>
            </a:extLst>
          </p:cNvPr>
          <p:cNvSpPr txBox="1"/>
          <p:nvPr/>
        </p:nvSpPr>
        <p:spPr>
          <a:xfrm>
            <a:off x="11100967" y="6227519"/>
            <a:ext cx="836802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ru-RU" sz="3200" dirty="0">
                <a:latin typeface="Corbel"/>
              </a:rPr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776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91EDA-01AD-449A-84DF-D8930ED39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Calibri"/>
                <a:ea typeface="Calibri"/>
                <a:cs typeface="Calibri"/>
              </a:rPr>
              <a:t>Энергетический</a:t>
            </a:r>
            <a:r>
              <a:rPr lang="en-US" dirty="0">
                <a:latin typeface="Calibri"/>
                <a:ea typeface="Calibri"/>
                <a:cs typeface="Calibri"/>
              </a:rPr>
              <a:t> </a:t>
            </a:r>
            <a:r>
              <a:rPr lang="en-US" dirty="0" err="1">
                <a:latin typeface="Calibri"/>
                <a:ea typeface="Calibri"/>
                <a:cs typeface="Calibri"/>
              </a:rPr>
              <a:t>расчёт</a:t>
            </a:r>
            <a:r>
              <a:rPr lang="en-US" dirty="0">
                <a:latin typeface="Calibri"/>
                <a:ea typeface="Calibri"/>
                <a:cs typeface="Calibri"/>
              </a:rPr>
              <a:t> </a:t>
            </a:r>
            <a:r>
              <a:rPr lang="en-US" dirty="0" err="1">
                <a:latin typeface="Calibri"/>
                <a:ea typeface="Calibri"/>
                <a:cs typeface="Calibri"/>
              </a:rPr>
              <a:t>привода</a:t>
            </a:r>
            <a:r>
              <a:rPr lang="ru-RU" dirty="0">
                <a:latin typeface="Calibri"/>
                <a:ea typeface="Calibri"/>
                <a:cs typeface="Calibri"/>
              </a:rPr>
              <a:t> вращения схвата руки для коробок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D618E-A79A-6BE3-51B5-586946B05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10" y="2421674"/>
            <a:ext cx="6252767" cy="40991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Необходимые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условия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расчёта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6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 1/6 m*a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 </a:t>
            </a:r>
            <a:r>
              <a:rPr lang="en-US" sz="16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0,53 </a:t>
            </a:r>
            <a:r>
              <a:rPr lang="en-US" sz="16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кг</a:t>
            </a:r>
            <a:r>
              <a:rPr lang="en-US" sz="16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*м</a:t>
            </a:r>
            <a:r>
              <a:rPr lang="en-US" sz="1600" baseline="30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2 </a:t>
            </a:r>
            <a:r>
              <a:rPr lang="en-US" sz="16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- </a:t>
            </a:r>
            <a:r>
              <a:rPr lang="en-US" sz="16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момент</a:t>
            </a:r>
            <a:r>
              <a:rPr lang="en-US" sz="16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</a:t>
            </a:r>
            <a:r>
              <a:rPr lang="en-US" sz="16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инерции</a:t>
            </a:r>
            <a:r>
              <a:rPr lang="en-US" sz="16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</a:t>
            </a:r>
            <a:r>
              <a:rPr lang="en-US" sz="16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коробки</a:t>
            </a:r>
            <a:r>
              <a:rPr lang="en-US" sz="16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весом</a:t>
            </a:r>
            <a:r>
              <a:rPr lang="en-US" sz="16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20 </a:t>
            </a:r>
            <a:r>
              <a:rPr lang="en-US" sz="16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кг</a:t>
            </a:r>
            <a:r>
              <a:rPr lang="en-US" sz="16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40x40 </a:t>
            </a:r>
            <a:r>
              <a:rPr lang="en-US" sz="16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см</a:t>
            </a:r>
            <a:endParaRPr lang="en-US" sz="16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J</a:t>
            </a:r>
            <a:r>
              <a:rPr lang="en-US" sz="1600" baseline="-25000" dirty="0">
                <a:solidFill>
                  <a:srgbClr val="040C28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Σ</a:t>
            </a:r>
            <a:r>
              <a:rPr lang="ru-RU" sz="1600" baseline="-25000" dirty="0">
                <a:solidFill>
                  <a:srgbClr val="040C28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н</a:t>
            </a:r>
            <a:r>
              <a:rPr lang="en-US" sz="1600" dirty="0">
                <a:solidFill>
                  <a:srgbClr val="040C28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= 2 </a:t>
            </a:r>
            <a:r>
              <a:rPr lang="en-US" sz="1600" dirty="0" err="1">
                <a:solidFill>
                  <a:srgbClr val="262626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кг</a:t>
            </a:r>
            <a:r>
              <a:rPr lang="en-US" sz="1600" dirty="0">
                <a:solidFill>
                  <a:srgbClr val="262626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*м</a:t>
            </a:r>
            <a:r>
              <a:rPr lang="en-US" sz="1600" baseline="30000" dirty="0">
                <a:solidFill>
                  <a:srgbClr val="262626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2</a:t>
            </a:r>
            <a:r>
              <a:rPr lang="en-US" sz="1600" dirty="0">
                <a:solidFill>
                  <a:srgbClr val="262626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- </a:t>
            </a:r>
            <a:r>
              <a:rPr lang="en-US" sz="1600" dirty="0" err="1">
                <a:solidFill>
                  <a:srgbClr val="262626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запас</a:t>
            </a:r>
            <a:r>
              <a:rPr lang="en-US" sz="1600" dirty="0">
                <a:solidFill>
                  <a:srgbClr val="262626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</a:t>
            </a:r>
            <a:r>
              <a:rPr lang="en-US" sz="1600" dirty="0" err="1">
                <a:solidFill>
                  <a:srgbClr val="262626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на</a:t>
            </a:r>
            <a:r>
              <a:rPr lang="en-US" sz="1600" dirty="0">
                <a:solidFill>
                  <a:srgbClr val="262626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</a:t>
            </a:r>
            <a:r>
              <a:rPr lang="en-US" sz="1600" dirty="0" err="1">
                <a:solidFill>
                  <a:srgbClr val="262626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случай</a:t>
            </a:r>
            <a:r>
              <a:rPr lang="en-US" sz="1600" dirty="0">
                <a:solidFill>
                  <a:srgbClr val="262626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</a:t>
            </a:r>
            <a:r>
              <a:rPr lang="en-US" sz="1600" dirty="0" err="1">
                <a:solidFill>
                  <a:srgbClr val="262626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неравномерного</a:t>
            </a:r>
            <a:r>
              <a:rPr lang="en-US" sz="1600" dirty="0">
                <a:solidFill>
                  <a:srgbClr val="262626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</a:t>
            </a:r>
            <a:r>
              <a:rPr lang="en-US" sz="1600" dirty="0" err="1">
                <a:solidFill>
                  <a:srgbClr val="262626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распределения</a:t>
            </a:r>
            <a:r>
              <a:rPr lang="en-US" sz="1600" dirty="0">
                <a:solidFill>
                  <a:srgbClr val="262626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62626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масс</a:t>
            </a:r>
            <a:endParaRPr lang="en-US" sz="1600" dirty="0">
              <a:solidFill>
                <a:srgbClr val="262626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r>
              <a:rPr lang="en-US" sz="16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Расчётное</a:t>
            </a:r>
            <a:r>
              <a:rPr lang="en-US" sz="16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</a:t>
            </a:r>
            <a:r>
              <a:rPr lang="en-US" sz="16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максимальное</a:t>
            </a:r>
            <a:r>
              <a:rPr lang="en-US" sz="16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время</a:t>
            </a:r>
            <a:r>
              <a:rPr lang="en-US" sz="16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</a:t>
            </a:r>
            <a:r>
              <a:rPr lang="en-US" sz="16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на</a:t>
            </a:r>
            <a:r>
              <a:rPr lang="en-US" sz="16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</a:t>
            </a:r>
            <a:r>
              <a:rPr lang="en-US" sz="16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поворот</a:t>
            </a:r>
            <a:r>
              <a:rPr lang="en-US" sz="16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- 1 </a:t>
            </a:r>
            <a:r>
              <a:rPr lang="en-US" sz="16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секунда</a:t>
            </a:r>
            <a:r>
              <a:rPr lang="en-US" sz="16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;</a:t>
            </a:r>
          </a:p>
          <a:p>
            <a:r>
              <a:rPr lang="en-US" sz="1600" dirty="0">
                <a:solidFill>
                  <a:srgbClr val="262626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ε = 20 </a:t>
            </a:r>
            <a:r>
              <a:rPr lang="en-US" sz="1600" dirty="0" err="1">
                <a:solidFill>
                  <a:srgbClr val="262626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рад</a:t>
            </a:r>
            <a:r>
              <a:rPr lang="en-US" sz="1600" dirty="0">
                <a:solidFill>
                  <a:srgbClr val="262626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/c</a:t>
            </a:r>
            <a:r>
              <a:rPr lang="en-US" sz="1600" baseline="30000" dirty="0">
                <a:solidFill>
                  <a:srgbClr val="262626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2</a:t>
            </a:r>
          </a:p>
          <a:p>
            <a:r>
              <a:rPr lang="en-US" sz="1600" dirty="0">
                <a:solidFill>
                  <a:srgbClr val="262626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ω = 0.8 </a:t>
            </a:r>
            <a:r>
              <a:rPr lang="en-US" sz="1600" dirty="0" err="1">
                <a:solidFill>
                  <a:srgbClr val="262626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рад</a:t>
            </a:r>
            <a:r>
              <a:rPr lang="en-US" sz="1600" dirty="0">
                <a:solidFill>
                  <a:srgbClr val="262626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/c</a:t>
            </a:r>
          </a:p>
          <a:p>
            <a:r>
              <a:rPr lang="en-US" sz="1600" dirty="0">
                <a:solidFill>
                  <a:srgbClr val="262626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М = ε*J</a:t>
            </a:r>
            <a:r>
              <a:rPr lang="en-US" sz="1600" baseline="-25000" dirty="0">
                <a:solidFill>
                  <a:srgbClr val="262626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Σ</a:t>
            </a:r>
            <a:r>
              <a:rPr lang="en-US" sz="1600" dirty="0">
                <a:solidFill>
                  <a:srgbClr val="262626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= 45 Н*м</a:t>
            </a:r>
          </a:p>
          <a:p>
            <a:r>
              <a:rPr lang="en-US" sz="1600" dirty="0">
                <a:solidFill>
                  <a:srgbClr val="262626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N = М*ω*n = </a:t>
            </a:r>
            <a:r>
              <a:rPr lang="ru-RU" sz="1600" dirty="0">
                <a:solidFill>
                  <a:srgbClr val="262626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51</a:t>
            </a:r>
            <a:r>
              <a:rPr lang="en-US" sz="1600" dirty="0">
                <a:solidFill>
                  <a:srgbClr val="262626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</a:t>
            </a:r>
            <a:r>
              <a:rPr lang="en-US" sz="1600" dirty="0" err="1">
                <a:solidFill>
                  <a:srgbClr val="262626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Вт</a:t>
            </a:r>
            <a:endParaRPr lang="en-US" sz="1600" dirty="0">
              <a:solidFill>
                <a:srgbClr val="262626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r>
              <a:rPr lang="en-US" sz="1600" dirty="0" err="1">
                <a:solidFill>
                  <a:srgbClr val="262626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Подобран</a:t>
            </a:r>
            <a:r>
              <a:rPr lang="en-US" sz="1600" dirty="0">
                <a:solidFill>
                  <a:srgbClr val="262626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62626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двигатель</a:t>
            </a:r>
            <a:r>
              <a:rPr lang="en-US" sz="1600" dirty="0">
                <a:solidFill>
                  <a:srgbClr val="262626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Maxon EC-max 30  </a:t>
            </a:r>
            <a:r>
              <a:rPr lang="en-US" sz="1600" dirty="0" err="1">
                <a:solidFill>
                  <a:srgbClr val="262626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мощностью</a:t>
            </a:r>
            <a:r>
              <a:rPr lang="en-US" sz="1600" dirty="0">
                <a:solidFill>
                  <a:srgbClr val="262626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</a:t>
            </a:r>
            <a:r>
              <a:rPr lang="ru-RU" sz="1600" dirty="0">
                <a:solidFill>
                  <a:srgbClr val="262626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6</a:t>
            </a:r>
            <a:r>
              <a:rPr lang="en-US" sz="1600" dirty="0">
                <a:solidFill>
                  <a:srgbClr val="262626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0 </a:t>
            </a:r>
            <a:r>
              <a:rPr lang="en-US" sz="1600" dirty="0" err="1">
                <a:solidFill>
                  <a:srgbClr val="262626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Вт</a:t>
            </a:r>
            <a:r>
              <a:rPr lang="en-US" sz="1600" dirty="0">
                <a:solidFill>
                  <a:srgbClr val="262626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и </a:t>
            </a:r>
            <a:r>
              <a:rPr lang="en-US" sz="1600" dirty="0" err="1">
                <a:solidFill>
                  <a:srgbClr val="262626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планетарный</a:t>
            </a:r>
            <a:r>
              <a:rPr lang="en-US" sz="1600" dirty="0">
                <a:solidFill>
                  <a:srgbClr val="262626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62626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редуктор</a:t>
            </a:r>
            <a:r>
              <a:rPr lang="en-US" sz="1600" dirty="0">
                <a:solidFill>
                  <a:srgbClr val="262626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Maxon GP 42 C с </a:t>
            </a:r>
            <a:r>
              <a:rPr lang="en-US" sz="1600" dirty="0" err="1">
                <a:solidFill>
                  <a:srgbClr val="262626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передаточным</a:t>
            </a:r>
            <a:r>
              <a:rPr lang="en-US" sz="1600" dirty="0">
                <a:solidFill>
                  <a:srgbClr val="262626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62626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отношением</a:t>
            </a:r>
            <a:r>
              <a:rPr lang="en-US" sz="1600" dirty="0">
                <a:solidFill>
                  <a:srgbClr val="262626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u = 546</a:t>
            </a:r>
          </a:p>
        </p:txBody>
      </p:sp>
      <p:pic>
        <p:nvPicPr>
          <p:cNvPr id="4" name="Picture 3" descr="A diagram of a mechanical device&#10;&#10;Автоматически созданное описание">
            <a:extLst>
              <a:ext uri="{FF2B5EF4-FFF2-40B4-BE49-F238E27FC236}">
                <a16:creationId xmlns:a16="http://schemas.microsoft.com/office/drawing/2014/main" id="{CBAAF8B9-0CCD-64C4-912F-B43072E93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841" y="2425556"/>
            <a:ext cx="5144366" cy="39349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665FFD-0B78-01C3-F6E0-9F8A61C59953}"/>
              </a:ext>
            </a:extLst>
          </p:cNvPr>
          <p:cNvSpPr txBox="1"/>
          <p:nvPr/>
        </p:nvSpPr>
        <p:spPr>
          <a:xfrm>
            <a:off x="11100967" y="6227519"/>
            <a:ext cx="836802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ru-RU" sz="3200" dirty="0">
                <a:latin typeface="Corbel"/>
              </a:rPr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39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1F80BF-5F97-2B92-A83A-961A0F25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135" y="298976"/>
            <a:ext cx="5705166" cy="118872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Calibri"/>
                <a:cs typeface="Calibri"/>
              </a:rPr>
              <a:t>Привод вращения схвата руки для коробок</a:t>
            </a:r>
            <a:endParaRPr lang="ru-RU" dirty="0"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371AF9-8EC3-1DC1-CE3A-316A956F26D2}"/>
              </a:ext>
            </a:extLst>
          </p:cNvPr>
          <p:cNvSpPr txBox="1"/>
          <p:nvPr/>
        </p:nvSpPr>
        <p:spPr>
          <a:xfrm>
            <a:off x="11043410" y="5991047"/>
            <a:ext cx="1144073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200" dirty="0">
                <a:latin typeface="Corbel"/>
              </a:rPr>
              <a:t>12</a:t>
            </a:r>
            <a:endParaRPr lang="en-US" dirty="0"/>
          </a:p>
          <a:p>
            <a:endParaRPr lang="ru-RU" dirty="0">
              <a:latin typeface="Corbe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F33E06-AD0D-2C26-F787-FDBC52079063}"/>
              </a:ext>
            </a:extLst>
          </p:cNvPr>
          <p:cNvSpPr txBox="1"/>
          <p:nvPr/>
        </p:nvSpPr>
        <p:spPr>
          <a:xfrm>
            <a:off x="1153754" y="5670909"/>
            <a:ext cx="8190272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 –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мотор-редуктор (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EC-max 30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GP 42 C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); 2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зубчатая передача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; 3 – вал; 4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захватное устройство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5 – датчик абсолютного угла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ЛИР-ДА120А.01)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6 – сильфонная муфта (ЛИР-814)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drawing of a mechanical device&#10;&#10;Автоматически созданное описание">
            <a:extLst>
              <a:ext uri="{FF2B5EF4-FFF2-40B4-BE49-F238E27FC236}">
                <a16:creationId xmlns:a16="http://schemas.microsoft.com/office/drawing/2014/main" id="{A378D110-6532-29D3-10BB-DDFAA4A0D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38" y="1831521"/>
            <a:ext cx="4939393" cy="367392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0D8AD3-3BDE-834D-8849-7172C3C00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831" y="1831521"/>
            <a:ext cx="5559554" cy="367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93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437FB0-EDED-C037-28C0-A8B4B02B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3907"/>
            <a:ext cx="7729728" cy="118872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Регулировочный расчёт привода вращения схвата руки для коробок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495415-191F-3296-11CF-53851B57856B}"/>
              </a:ext>
            </a:extLst>
          </p:cNvPr>
          <p:cNvSpPr txBox="1"/>
          <p:nvPr/>
        </p:nvSpPr>
        <p:spPr>
          <a:xfrm>
            <a:off x="11100967" y="6031576"/>
            <a:ext cx="836802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ru-RU" sz="3200" dirty="0">
                <a:latin typeface="Corbel"/>
              </a:rPr>
              <a:t>13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993E2-8749-9B42-C778-0F527EA95EEE}"/>
              </a:ext>
            </a:extLst>
          </p:cNvPr>
          <p:cNvSpPr txBox="1"/>
          <p:nvPr/>
        </p:nvSpPr>
        <p:spPr>
          <a:xfrm>
            <a:off x="627896" y="4692000"/>
            <a:ext cx="9887703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В </a:t>
            </a:r>
            <a:r>
              <a:rPr lang="en-US" sz="2000" dirty="0" err="1">
                <a:latin typeface="Times New Roman"/>
                <a:cs typeface="Times New Roman"/>
              </a:rPr>
              <a:t>результате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регулировочного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расчёта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получена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схема</a:t>
            </a:r>
            <a:r>
              <a:rPr lang="en-US" sz="2000" dirty="0">
                <a:latin typeface="Times New Roman"/>
                <a:cs typeface="Times New Roman"/>
              </a:rPr>
              <a:t> с </a:t>
            </a:r>
            <a:r>
              <a:rPr lang="en-US" sz="2000" dirty="0" err="1">
                <a:latin typeface="Times New Roman"/>
                <a:cs typeface="Times New Roman"/>
              </a:rPr>
              <a:t>тремя</a:t>
            </a:r>
            <a:r>
              <a:rPr lang="en-US" sz="2000" dirty="0">
                <a:latin typeface="Times New Roman"/>
                <a:cs typeface="Times New Roman"/>
              </a:rPr>
              <a:t> ПИ - </a:t>
            </a:r>
            <a:r>
              <a:rPr lang="en-US" sz="2000" dirty="0" err="1">
                <a:latin typeface="Times New Roman"/>
                <a:cs typeface="Times New Roman"/>
              </a:rPr>
              <a:t>регуляторами</a:t>
            </a:r>
            <a:r>
              <a:rPr lang="en-US" sz="2000" dirty="0">
                <a:latin typeface="Times New Roman"/>
                <a:cs typeface="Times New Roman"/>
              </a:rPr>
              <a:t>:</a:t>
            </a:r>
          </a:p>
          <a:p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 err="1">
                <a:latin typeface="Times New Roman"/>
                <a:cs typeface="Times New Roman"/>
              </a:rPr>
              <a:t>По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току</a:t>
            </a:r>
            <a:r>
              <a:rPr lang="en-US" sz="2000" dirty="0">
                <a:latin typeface="Times New Roman"/>
                <a:cs typeface="Times New Roman"/>
              </a:rPr>
              <a:t>:		</a:t>
            </a:r>
            <a:r>
              <a:rPr lang="en-US" sz="2000" dirty="0" err="1">
                <a:latin typeface="Times New Roman"/>
                <a:cs typeface="Times New Roman"/>
              </a:rPr>
              <a:t>По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скорости</a:t>
            </a:r>
            <a:r>
              <a:rPr lang="en-US" sz="2000" dirty="0">
                <a:latin typeface="Times New Roman"/>
                <a:cs typeface="Times New Roman"/>
              </a:rPr>
              <a:t>:		</a:t>
            </a:r>
            <a:r>
              <a:rPr lang="en-US" sz="2000" dirty="0" err="1">
                <a:latin typeface="Times New Roman"/>
                <a:cs typeface="Times New Roman"/>
              </a:rPr>
              <a:t>По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err="1">
                <a:latin typeface="Times New Roman"/>
                <a:cs typeface="Times New Roman"/>
              </a:rPr>
              <a:t>положению</a:t>
            </a:r>
            <a:r>
              <a:rPr lang="en-US" sz="2000" dirty="0">
                <a:latin typeface="Times New Roman"/>
                <a:cs typeface="Times New Roman"/>
              </a:rPr>
              <a:t>: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Times New Roman"/>
                <a:cs typeface="Times New Roman"/>
              </a:rPr>
              <a:t>Τ</a:t>
            </a:r>
            <a:r>
              <a:rPr lang="en-US" sz="2000" baseline="-25000" dirty="0" err="1">
                <a:solidFill>
                  <a:srgbClr val="000000"/>
                </a:solidFill>
                <a:latin typeface="Times New Roman"/>
                <a:cs typeface="Times New Roman"/>
              </a:rPr>
              <a:t>рт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 = 1.13*10</a:t>
            </a:r>
            <a:r>
              <a:rPr lang="en-US" sz="2000" baseline="30000" dirty="0">
                <a:solidFill>
                  <a:srgbClr val="000000"/>
                </a:solidFill>
                <a:latin typeface="Times New Roman"/>
                <a:cs typeface="Times New Roman"/>
              </a:rPr>
              <a:t>-4		</a:t>
            </a:r>
            <a:r>
              <a:rPr lang="en-US" sz="2000" dirty="0" err="1">
                <a:latin typeface="Times New Roman"/>
                <a:cs typeface="Times New Roman"/>
              </a:rPr>
              <a:t>Т</a:t>
            </a:r>
            <a:r>
              <a:rPr lang="en-US" sz="2000" baseline="-25000" dirty="0" err="1">
                <a:latin typeface="Times New Roman"/>
                <a:cs typeface="Times New Roman"/>
              </a:rPr>
              <a:t>рс</a:t>
            </a:r>
            <a:r>
              <a:rPr lang="en-US" sz="2000" dirty="0">
                <a:latin typeface="Times New Roman"/>
                <a:cs typeface="Times New Roman"/>
              </a:rPr>
              <a:t> = 0.0071		</a:t>
            </a:r>
            <a:r>
              <a:rPr lang="en-US" sz="2000" dirty="0" err="1">
                <a:latin typeface="Times New Roman"/>
                <a:cs typeface="Times New Roman"/>
              </a:rPr>
              <a:t>Т</a:t>
            </a:r>
            <a:r>
              <a:rPr lang="en-US" sz="2000" baseline="-25000" dirty="0" err="1">
                <a:latin typeface="Times New Roman"/>
                <a:cs typeface="Times New Roman"/>
              </a:rPr>
              <a:t>рп</a:t>
            </a:r>
            <a:r>
              <a:rPr lang="en-US" sz="2000" dirty="0">
                <a:latin typeface="Times New Roman"/>
                <a:cs typeface="Times New Roman"/>
              </a:rPr>
              <a:t> = 12.82</a:t>
            </a:r>
            <a:endParaRPr lang="en-US" sz="2000" baseline="30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2000" dirty="0" err="1">
                <a:latin typeface="Times New Roman"/>
                <a:cs typeface="Times New Roman"/>
              </a:rPr>
              <a:t>К</a:t>
            </a:r>
            <a:r>
              <a:rPr lang="en-US" sz="2000" baseline="-25000" dirty="0" err="1">
                <a:latin typeface="Times New Roman"/>
                <a:cs typeface="Times New Roman"/>
              </a:rPr>
              <a:t>рт</a:t>
            </a:r>
            <a:r>
              <a:rPr lang="en-US" sz="2000" dirty="0">
                <a:latin typeface="Times New Roman"/>
                <a:cs typeface="Times New Roman"/>
              </a:rPr>
              <a:t> = 158.75		</a:t>
            </a:r>
            <a:r>
              <a:rPr lang="en-US" sz="2000" dirty="0" err="1">
                <a:latin typeface="Times New Roman"/>
                <a:cs typeface="Times New Roman"/>
              </a:rPr>
              <a:t>К</a:t>
            </a:r>
            <a:r>
              <a:rPr lang="en-US" sz="2000" baseline="-25000" dirty="0" err="1">
                <a:latin typeface="Times New Roman"/>
                <a:cs typeface="Times New Roman"/>
              </a:rPr>
              <a:t>рс</a:t>
            </a:r>
            <a:r>
              <a:rPr lang="en-US" sz="2000" dirty="0">
                <a:latin typeface="Times New Roman"/>
                <a:cs typeface="Times New Roman"/>
              </a:rPr>
              <a:t> = 38.59		</a:t>
            </a:r>
            <a:r>
              <a:rPr lang="en-US" sz="2000" dirty="0" err="1">
                <a:latin typeface="Times New Roman"/>
                <a:cs typeface="Times New Roman"/>
              </a:rPr>
              <a:t>К</a:t>
            </a:r>
            <a:r>
              <a:rPr lang="en-US" sz="2000" baseline="-25000" dirty="0" err="1">
                <a:latin typeface="Times New Roman"/>
                <a:cs typeface="Times New Roman"/>
              </a:rPr>
              <a:t>рп</a:t>
            </a:r>
            <a:r>
              <a:rPr lang="en-US" sz="2000" dirty="0">
                <a:latin typeface="Times New Roman"/>
                <a:cs typeface="Times New Roman"/>
              </a:rPr>
              <a:t> = 498125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81394FF-0317-E7A1-0325-6624EE8DF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34" y="1554193"/>
            <a:ext cx="10406332" cy="313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50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6303D-71BB-992F-931A-81C4F398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3239"/>
            <a:ext cx="7729728" cy="1188720"/>
          </a:xfrm>
        </p:spPr>
        <p:txBody>
          <a:bodyPr/>
          <a:lstStyle/>
          <a:p>
            <a:r>
              <a:rPr lang="ru-RU" dirty="0"/>
              <a:t>Моделирование привода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215150-DC1A-D199-72D1-884BDA0280E9}"/>
              </a:ext>
            </a:extLst>
          </p:cNvPr>
          <p:cNvSpPr txBox="1"/>
          <p:nvPr/>
        </p:nvSpPr>
        <p:spPr>
          <a:xfrm>
            <a:off x="793526" y="3887501"/>
            <a:ext cx="2371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>
                <a:latin typeface="Corbel" panose="020B0503020204020204" pitchFamily="34" charset="0"/>
                <a:cs typeface="Times New Roman" panose="02020603050405020304" pitchFamily="18" charset="0"/>
              </a:rPr>
              <a:t>Изменение скорости</a:t>
            </a:r>
            <a:endParaRPr lang="ru-RU" sz="1800" dirty="0"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A93739-D211-FB8A-8E72-4040222317EA}"/>
              </a:ext>
            </a:extLst>
          </p:cNvPr>
          <p:cNvSpPr txBox="1"/>
          <p:nvPr/>
        </p:nvSpPr>
        <p:spPr>
          <a:xfrm>
            <a:off x="4917104" y="3904207"/>
            <a:ext cx="2607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>
                <a:latin typeface="Corbel" panose="020B0503020204020204" pitchFamily="34" charset="0"/>
                <a:cs typeface="Times New Roman" panose="02020603050405020304" pitchFamily="18" charset="0"/>
              </a:rPr>
              <a:t>Изменение положения</a:t>
            </a:r>
            <a:endParaRPr lang="ru-RU" sz="1800" dirty="0"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E09D23-06D4-041C-FDED-E4B61CD94EB6}"/>
              </a:ext>
            </a:extLst>
          </p:cNvPr>
          <p:cNvSpPr txBox="1"/>
          <p:nvPr/>
        </p:nvSpPr>
        <p:spPr>
          <a:xfrm>
            <a:off x="11025231" y="5964465"/>
            <a:ext cx="828413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ru-RU" sz="3200" dirty="0">
                <a:latin typeface="Corbel"/>
              </a:rPr>
              <a:t>14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A1ECB4A-1585-8399-1636-F08DBD42D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272" y="1270142"/>
            <a:ext cx="9053455" cy="262571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D57AC81-EE97-B305-7BA8-8A8A21AD3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16" y="4273538"/>
            <a:ext cx="3253806" cy="228819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49E4D73-E84F-64E2-64CD-1C6AE49F9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111" y="4260408"/>
            <a:ext cx="3253806" cy="230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94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E39B6B-18B7-852F-2185-20F9AE886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1295"/>
            <a:ext cx="7729728" cy="1188720"/>
          </a:xfrm>
        </p:spPr>
        <p:txBody>
          <a:bodyPr/>
          <a:lstStyle/>
          <a:p>
            <a:r>
              <a:rPr lang="ru-RU" dirty="0"/>
              <a:t>Исследование модели привода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A59FE9-26E4-8E0A-F231-CD70A6B7E69B}"/>
              </a:ext>
            </a:extLst>
          </p:cNvPr>
          <p:cNvSpPr txBox="1"/>
          <p:nvPr/>
        </p:nvSpPr>
        <p:spPr>
          <a:xfrm>
            <a:off x="11481996" y="5970557"/>
            <a:ext cx="803246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ru-RU" sz="3200" dirty="0">
                <a:latin typeface="Corbel"/>
              </a:rPr>
              <a:t>15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057A72-98EA-8B30-A290-2D4A489B47B8}"/>
              </a:ext>
            </a:extLst>
          </p:cNvPr>
          <p:cNvSpPr txBox="1"/>
          <p:nvPr/>
        </p:nvSpPr>
        <p:spPr>
          <a:xfrm>
            <a:off x="547382" y="1390015"/>
            <a:ext cx="1549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1800" dirty="0">
                <a:latin typeface="Corbel" panose="020B0503020204020204" pitchFamily="34" charset="0"/>
                <a:cs typeface="Times New Roman" panose="02020603050405020304" pitchFamily="18" charset="0"/>
              </a:rPr>
              <a:t>График тока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0D7BBE-A8C2-8748-C834-9810BE2FC78E}"/>
              </a:ext>
            </a:extLst>
          </p:cNvPr>
          <p:cNvSpPr txBox="1"/>
          <p:nvPr/>
        </p:nvSpPr>
        <p:spPr>
          <a:xfrm>
            <a:off x="417352" y="4042047"/>
            <a:ext cx="1809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1800" dirty="0">
                <a:latin typeface="Corbel" panose="020B0503020204020204" pitchFamily="34" charset="0"/>
                <a:cs typeface="Times New Roman" panose="02020603050405020304" pitchFamily="18" charset="0"/>
              </a:rPr>
              <a:t>График ошибки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55C0E9-3300-7E39-50FA-2FA65672FDBE}"/>
              </a:ext>
            </a:extLst>
          </p:cNvPr>
          <p:cNvSpPr txBox="1"/>
          <p:nvPr/>
        </p:nvSpPr>
        <p:spPr>
          <a:xfrm>
            <a:off x="6568578" y="1434038"/>
            <a:ext cx="2741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>
                <a:latin typeface="Corbel" panose="020B0503020204020204" pitchFamily="34" charset="0"/>
                <a:cs typeface="Times New Roman" panose="02020603050405020304" pitchFamily="18" charset="0"/>
              </a:rPr>
              <a:t>ЛФЧХ разомкнутой цепи</a:t>
            </a:r>
            <a:endParaRPr lang="ru-RU" sz="1800" dirty="0"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B1B09C-3212-D419-750E-1CDFDCB142C3}"/>
              </a:ext>
            </a:extLst>
          </p:cNvPr>
          <p:cNvSpPr txBox="1"/>
          <p:nvPr/>
        </p:nvSpPr>
        <p:spPr>
          <a:xfrm>
            <a:off x="3228181" y="1803370"/>
            <a:ext cx="3168941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ru-RU" dirty="0">
                <a:latin typeface="Corbel"/>
                <a:cs typeface="Times New Roman"/>
              </a:rPr>
              <a:t>Наклоны: -2, -1, -3</a:t>
            </a:r>
            <a:endParaRPr lang="ru-RU" dirty="0"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latin typeface="Corbel"/>
                <a:cs typeface="Times New Roman"/>
              </a:rPr>
              <a:t>Частота среза </a:t>
            </a:r>
            <a:r>
              <a:rPr lang="en-US" dirty="0" err="1">
                <a:latin typeface="Corbel"/>
                <a:cs typeface="Times New Roman"/>
              </a:rPr>
              <a:t>wс</a:t>
            </a:r>
            <a:r>
              <a:rPr lang="en-US" dirty="0">
                <a:latin typeface="Corbel"/>
                <a:cs typeface="Times New Roman"/>
              </a:rPr>
              <a:t> = 82.7 </a:t>
            </a:r>
            <a:r>
              <a:rPr lang="ru-RU" dirty="0">
                <a:latin typeface="Corbel"/>
                <a:cs typeface="Times New Roman"/>
              </a:rPr>
              <a:t>рад/с</a:t>
            </a:r>
          </a:p>
          <a:p>
            <a:pPr marL="0" indent="0">
              <a:buNone/>
            </a:pPr>
            <a:r>
              <a:rPr lang="ru-RU" sz="1800" dirty="0">
                <a:latin typeface="Corbel"/>
                <a:cs typeface="Times New Roman"/>
              </a:rPr>
              <a:t>ЗУ по амплитуде:</a:t>
            </a:r>
            <a:r>
              <a:rPr lang="ru-RU" dirty="0">
                <a:latin typeface="Corbel"/>
                <a:cs typeface="Times New Roman"/>
              </a:rPr>
              <a:t> 18 дБ</a:t>
            </a:r>
          </a:p>
          <a:p>
            <a:r>
              <a:rPr lang="ru-RU" sz="1800" dirty="0">
                <a:latin typeface="Corbel"/>
                <a:cs typeface="Times New Roman"/>
              </a:rPr>
              <a:t>ЗУ по фазе: </a:t>
            </a:r>
            <a:r>
              <a:rPr lang="ru-RU" dirty="0">
                <a:latin typeface="Corbel"/>
                <a:cs typeface="Times New Roman"/>
              </a:rPr>
              <a:t>76</a:t>
            </a:r>
            <a:r>
              <a:rPr lang="en-US" dirty="0">
                <a:latin typeface="Corbel"/>
                <a:cs typeface="Times New Roman"/>
              </a:rPr>
              <a:t>.8</a:t>
            </a:r>
            <a:r>
              <a:rPr lang="ru-RU" sz="1800" dirty="0">
                <a:latin typeface="Corbel"/>
                <a:cs typeface="Times New Roman"/>
              </a:rPr>
              <a:t>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043662-3C95-2C21-C203-46849B67B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246" y="2264229"/>
            <a:ext cx="5643707" cy="353785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F8BB2BA-E43F-1E78-3DD3-FFBE60566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81" y="1802335"/>
            <a:ext cx="2784546" cy="195875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C20C5B1-1D60-E8A5-8473-AF8096795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381" y="4513701"/>
            <a:ext cx="2891601" cy="206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9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232F6-6719-C792-9189-AB26993F0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477" y="114869"/>
            <a:ext cx="11219046" cy="1325563"/>
          </a:xfrm>
        </p:spPr>
        <p:txBody>
          <a:bodyPr/>
          <a:lstStyle/>
          <a:p>
            <a:r>
              <a:rPr lang="ru-RU" dirty="0"/>
              <a:t>Моделирование совместной работы приводов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A0270F-3E37-EB71-1AFB-717B5669B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0279" y="1549460"/>
            <a:ext cx="2910892" cy="4859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1 – решение ОЗК, генерация желаемых траекторий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2 – </a:t>
            </a:r>
            <a:r>
              <a:rPr lang="ru-RU" sz="2000" dirty="0"/>
              <a:t>модели приводов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ru-RU" sz="2000" dirty="0"/>
              <a:t>3 – вычисление приведённых моментов инерции</a:t>
            </a:r>
            <a:r>
              <a:rPr lang="en-US" sz="2000" dirty="0"/>
              <a:t>;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4 – вычисление моментов сил инерции и моментов сил тяжести</a:t>
            </a:r>
            <a:r>
              <a:rPr lang="en-US" sz="2000" dirty="0"/>
              <a:t>;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5 – решение ПЗК, получение траектории захватного устройства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F479D23-28FE-F1AF-6065-4CF4D37D3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587" y="1241658"/>
            <a:ext cx="8996413" cy="50553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377C75-0F59-7397-B16D-DAA4423BFFCD}"/>
              </a:ext>
            </a:extLst>
          </p:cNvPr>
          <p:cNvSpPr txBox="1"/>
          <p:nvPr/>
        </p:nvSpPr>
        <p:spPr>
          <a:xfrm>
            <a:off x="11303900" y="6273225"/>
            <a:ext cx="803246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ru-RU" sz="3200" dirty="0">
                <a:latin typeface="Corbel"/>
              </a:rPr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13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5BAF10-08E7-62A1-C9C8-300E68D16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9826"/>
          </a:xfrm>
        </p:spPr>
        <p:txBody>
          <a:bodyPr/>
          <a:lstStyle/>
          <a:p>
            <a:pPr algn="ctr"/>
            <a:r>
              <a:rPr lang="ru-RU" dirty="0"/>
              <a:t>Результаты моделирования работы руки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0EAEA5-5C4D-4973-152D-BFEC9BD50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9626" y="1253331"/>
            <a:ext cx="10515600" cy="1429484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Моделируется следующая последовательность действий: поворот до коробки, захват коробки, перенос коробки, постановка коробки, возврат в исходное положение.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834568-7397-E565-7AE7-B19935AD4BEE}"/>
              </a:ext>
            </a:extLst>
          </p:cNvPr>
          <p:cNvSpPr txBox="1"/>
          <p:nvPr/>
        </p:nvSpPr>
        <p:spPr>
          <a:xfrm>
            <a:off x="11269394" y="6273225"/>
            <a:ext cx="803246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ru-RU" sz="3200" dirty="0">
                <a:latin typeface="Corbel"/>
              </a:rPr>
              <a:t>17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DBD272-4031-98EB-6F3B-406E8E13F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28" y="2619037"/>
            <a:ext cx="2241430" cy="160567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A330DFB-13A8-C9E6-2107-83AB95D0D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741" y="2682815"/>
            <a:ext cx="2186337" cy="154190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604ACFD-1230-5405-81FF-54EAD9CB9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096" y="2640393"/>
            <a:ext cx="2253656" cy="160567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7E4003A-65FE-44BC-451B-D4245B484B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1570" y="2650925"/>
            <a:ext cx="2253656" cy="15951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E824DC-33BF-034D-EF4E-6439569EBC70}"/>
              </a:ext>
            </a:extLst>
          </p:cNvPr>
          <p:cNvSpPr txBox="1"/>
          <p:nvPr/>
        </p:nvSpPr>
        <p:spPr>
          <a:xfrm>
            <a:off x="389626" y="4425351"/>
            <a:ext cx="2147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Ошибка по оси </a:t>
            </a:r>
            <a:r>
              <a:rPr lang="en-US" dirty="0"/>
              <a:t>x </a:t>
            </a:r>
            <a:r>
              <a:rPr lang="ru-RU" dirty="0"/>
              <a:t>в плоскости руки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00C9CB-11CC-B87F-3653-6B088432A18C}"/>
              </a:ext>
            </a:extLst>
          </p:cNvPr>
          <p:cNvSpPr txBox="1"/>
          <p:nvPr/>
        </p:nvSpPr>
        <p:spPr>
          <a:xfrm>
            <a:off x="3124099" y="4425350"/>
            <a:ext cx="2147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Ошибка по оси у</a:t>
            </a:r>
            <a:r>
              <a:rPr lang="en-US" dirty="0"/>
              <a:t> </a:t>
            </a:r>
            <a:r>
              <a:rPr lang="ru-RU" dirty="0"/>
              <a:t>в плоскости руки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ACD406-3008-7D68-950B-9BBC2BB7A00B}"/>
              </a:ext>
            </a:extLst>
          </p:cNvPr>
          <p:cNvSpPr txBox="1"/>
          <p:nvPr/>
        </p:nvSpPr>
        <p:spPr>
          <a:xfrm>
            <a:off x="5793096" y="4425349"/>
            <a:ext cx="2147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Ошибка поворота базы руки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BC739-107B-301F-2E75-31F5D92AF3BC}"/>
              </a:ext>
            </a:extLst>
          </p:cNvPr>
          <p:cNvSpPr txBox="1"/>
          <p:nvPr/>
        </p:nvSpPr>
        <p:spPr>
          <a:xfrm>
            <a:off x="8424556" y="4425349"/>
            <a:ext cx="2707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Ошибка поворота захватного устройства</a:t>
            </a:r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82841B93-DC86-7DD7-5ADC-58DBEC780B35}"/>
              </a:ext>
            </a:extLst>
          </p:cNvPr>
          <p:cNvSpPr txBox="1">
            <a:spLocks/>
          </p:cNvSpPr>
          <p:nvPr/>
        </p:nvSpPr>
        <p:spPr>
          <a:xfrm>
            <a:off x="382337" y="5168470"/>
            <a:ext cx="10749901" cy="14294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sz="2000" dirty="0"/>
              <a:t>Общая ошибка при захвате коробки: 0.25 мм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sz="2000" dirty="0"/>
              <a:t>Общая ошибка при постановке коробки: 0.24</a:t>
            </a:r>
            <a:r>
              <a:rPr lang="en-US" sz="2000" dirty="0"/>
              <a:t> </a:t>
            </a:r>
            <a:r>
              <a:rPr lang="ru-RU" sz="2000" dirty="0"/>
              <a:t>мм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sz="2000" dirty="0"/>
              <a:t>Общая ошибка по ориентации коробки в обоих случаях</a:t>
            </a:r>
            <a:r>
              <a:rPr lang="en-US" sz="2000" dirty="0"/>
              <a:t>: &lt; 10^(-10)</a:t>
            </a:r>
            <a:r>
              <a:rPr lang="ru-RU" sz="2000" dirty="0"/>
              <a:t>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sz="2000" dirty="0"/>
              <a:t>Коррекция предполагаемых мощностей приводов не требуется.</a:t>
            </a:r>
          </a:p>
        </p:txBody>
      </p:sp>
    </p:spTree>
    <p:extLst>
      <p:ext uri="{BB962C8B-B14F-4D97-AF65-F5344CB8AC3E}">
        <p14:creationId xmlns:p14="http://schemas.microsoft.com/office/powerpoint/2010/main" val="857801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56A61-0540-D0BA-89D9-0F639017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Calibri"/>
                <a:ea typeface="Calibri"/>
                <a:cs typeface="Calibri"/>
              </a:rPr>
              <a:t>Выбор захватного устройства (анализ)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ED436C-C145-565B-6AA7-A1558CAEE8E9}"/>
              </a:ext>
            </a:extLst>
          </p:cNvPr>
          <p:cNvSpPr txBox="1"/>
          <p:nvPr/>
        </p:nvSpPr>
        <p:spPr>
          <a:xfrm>
            <a:off x="2150214" y="5776427"/>
            <a:ext cx="79078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Corbel"/>
              </a:rPr>
              <a:t>Выбрано вакуумное ЗУ т.к. работа будет производиться с коробками и отсутствует необходимость в чрезмерной грузоподъёмности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1FF213-57C3-BAAE-9E45-125EEE5DA66A}"/>
              </a:ext>
            </a:extLst>
          </p:cNvPr>
          <p:cNvSpPr txBox="1"/>
          <p:nvPr/>
        </p:nvSpPr>
        <p:spPr>
          <a:xfrm>
            <a:off x="11043410" y="5991047"/>
            <a:ext cx="1144073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200" dirty="0">
                <a:latin typeface="Corbel"/>
              </a:rPr>
              <a:t>18</a:t>
            </a:r>
            <a:endParaRPr lang="en-US" dirty="0"/>
          </a:p>
          <a:p>
            <a:endParaRPr lang="ru-RU" dirty="0">
              <a:latin typeface="Corbel"/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859C6ED6-B622-1075-4D82-503D5D077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9425"/>
            <a:ext cx="10515600" cy="3413646"/>
          </a:xfrm>
        </p:spPr>
      </p:pic>
    </p:spTree>
    <p:extLst>
      <p:ext uri="{BB962C8B-B14F-4D97-AF65-F5344CB8AC3E}">
        <p14:creationId xmlns:p14="http://schemas.microsoft.com/office/powerpoint/2010/main" val="1880360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366A8C-F54B-1B41-93C4-05C637C81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92" y="365125"/>
            <a:ext cx="10988615" cy="1325563"/>
          </a:xfrm>
        </p:spPr>
        <p:txBody>
          <a:bodyPr/>
          <a:lstStyle/>
          <a:p>
            <a:r>
              <a:rPr lang="ru-RU" dirty="0"/>
              <a:t>Подбор присосок для захватного устройства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FD566F-303A-97BF-824A-03CAC3A75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82725"/>
            <a:ext cx="6675408" cy="5010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Расчёт проведём для двух случаев: для поднятия коробки и для её переноса.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dirty="0"/>
              <a:t>При поднятии коробки учитываем, что ускорение коробки направлено вверх</a:t>
            </a:r>
            <a:r>
              <a:rPr lang="en-US" sz="1800" dirty="0"/>
              <a:t>; m = 20</a:t>
            </a:r>
            <a:r>
              <a:rPr lang="ru-RU" sz="1800" dirty="0"/>
              <a:t> кг</a:t>
            </a:r>
            <a:r>
              <a:rPr lang="en-US" sz="1800" dirty="0"/>
              <a:t>; </a:t>
            </a:r>
            <a:r>
              <a:rPr lang="ru-RU" sz="1800" dirty="0"/>
              <a:t>максимальное ускорение </a:t>
            </a:r>
            <a:r>
              <a:rPr lang="en-US" sz="1800" dirty="0"/>
              <a:t>a = 4</a:t>
            </a:r>
            <a:r>
              <a:rPr lang="ru-RU" sz="1800" dirty="0"/>
              <a:t> м</a:t>
            </a:r>
            <a:r>
              <a:rPr lang="en-US" sz="1800" dirty="0"/>
              <a:t>/c^2; </a:t>
            </a:r>
            <a:r>
              <a:rPr lang="ru-RU" sz="1800" dirty="0"/>
              <a:t>тогда сила удержания для присосок: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ru-RU" sz="1800" dirty="0"/>
              <a:t>При переносе коробки учитываем силу инерции, действующую на коробку, и силу тяжести. Максимальная сила инерции </a:t>
            </a:r>
            <a:r>
              <a:rPr lang="en-US" sz="1800" dirty="0"/>
              <a:t>(</a:t>
            </a:r>
            <a:r>
              <a:rPr lang="ru-RU" sz="1800" dirty="0"/>
              <a:t>сдвигающая сила </a:t>
            </a:r>
            <a:r>
              <a:rPr lang="en-US" sz="1800" dirty="0"/>
              <a:t>Rx) </a:t>
            </a:r>
            <a:r>
              <a:rPr lang="ru-RU" sz="1800" dirty="0"/>
              <a:t>– 90 Н, сила тяжести </a:t>
            </a:r>
            <a:r>
              <a:rPr lang="en-US" sz="1800" dirty="0"/>
              <a:t>Rz = 200</a:t>
            </a:r>
            <a:r>
              <a:rPr lang="ru-RU" sz="1800" dirty="0"/>
              <a:t> Н, коэффициент трения полиуретана о коробочный картон – 0,3. Тогда: </a:t>
            </a:r>
          </a:p>
          <a:p>
            <a:pPr marL="342900" indent="-342900">
              <a:buFont typeface="+mj-lt"/>
              <a:buAutoNum type="arabicPeriod"/>
            </a:pPr>
            <a:endParaRPr lang="ru-RU" sz="1800" dirty="0"/>
          </a:p>
          <a:p>
            <a:pPr marL="342900" indent="-342900">
              <a:buFont typeface="+mj-lt"/>
              <a:buAutoNum type="arabicPeriod"/>
            </a:pPr>
            <a:endParaRPr lang="ru-RU" sz="1800" dirty="0"/>
          </a:p>
          <a:p>
            <a:pPr marL="342900" indent="-342900">
              <a:buFont typeface="+mj-lt"/>
              <a:buAutoNum type="arabicPeriod"/>
            </a:pPr>
            <a:r>
              <a:rPr lang="ru-RU" sz="1800" dirty="0"/>
              <a:t>Получаем максимальное усилие на присоску – 300Н. Выбрана присоска </a:t>
            </a:r>
            <a:r>
              <a:rPr lang="de-DE" sz="1800" dirty="0"/>
              <a:t>SHFN 85 NK-45 G1/4-AG 10.01.01.11775</a:t>
            </a:r>
            <a:endParaRPr lang="ru-RU" sz="1800" dirty="0"/>
          </a:p>
          <a:p>
            <a:pPr marL="342900" indent="-342900">
              <a:buFont typeface="+mj-lt"/>
              <a:buAutoNum type="arabicPeriod"/>
            </a:pPr>
            <a:endParaRPr lang="ru-RU" sz="1800" dirty="0"/>
          </a:p>
          <a:p>
            <a:pPr marL="342900" indent="-342900">
              <a:buFont typeface="+mj-lt"/>
              <a:buAutoNum type="arabicPeriod"/>
            </a:pPr>
            <a:endParaRPr lang="ru-RU" sz="1800" dirty="0"/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E19BFCD-316B-5143-0C36-DEF975179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08534"/>
            <a:ext cx="2523734" cy="67797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2BAAB51-E207-2D9D-5CEA-7C1BD0483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92" y="5045629"/>
            <a:ext cx="3277134" cy="74183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3B0CDC4-9C00-4970-F43D-FEC1CC5CD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7373" y="3987800"/>
            <a:ext cx="3962953" cy="234347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966A76D-65C1-D578-510D-D69A28E661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750" y="1549268"/>
            <a:ext cx="2924176" cy="22866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4F3F40-1568-C69A-6E2C-5EF29810C1C8}"/>
              </a:ext>
            </a:extLst>
          </p:cNvPr>
          <p:cNvSpPr txBox="1"/>
          <p:nvPr/>
        </p:nvSpPr>
        <p:spPr>
          <a:xfrm>
            <a:off x="11375610" y="5996226"/>
            <a:ext cx="786916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200" dirty="0">
                <a:latin typeface="Corbel"/>
              </a:rPr>
              <a:t>19</a:t>
            </a:r>
            <a:endParaRPr lang="en-US" dirty="0"/>
          </a:p>
          <a:p>
            <a:endParaRPr lang="ru-RU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07004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30E05D-F85C-7DE3-A898-D3DC90C1C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9584"/>
            <a:ext cx="7729728" cy="118872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+mj-lt"/>
              </a:rPr>
              <a:t>Актуальность работы</a:t>
            </a:r>
            <a:endParaRPr lang="ru-RU" sz="3200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3335B77-4E65-D0EF-D7C0-3AEDF2435B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42650" y="1635380"/>
            <a:ext cx="4740012" cy="2666256"/>
          </a:xfrm>
        </p:spPr>
      </p:pic>
      <p:pic>
        <p:nvPicPr>
          <p:cNvPr id="16" name="Объект 15">
            <a:extLst>
              <a:ext uri="{FF2B5EF4-FFF2-40B4-BE49-F238E27FC236}">
                <a16:creationId xmlns:a16="http://schemas.microsoft.com/office/drawing/2014/main" id="{AEC985B8-E3A2-06D5-EEBE-472D5561C2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09339" y="1637296"/>
            <a:ext cx="4306741" cy="266434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FD2F30-224E-459B-272C-880896FA7F89}"/>
              </a:ext>
            </a:extLst>
          </p:cNvPr>
          <p:cNvSpPr txBox="1"/>
          <p:nvPr/>
        </p:nvSpPr>
        <p:spPr>
          <a:xfrm>
            <a:off x="318782" y="4585982"/>
            <a:ext cx="11736197" cy="163121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ru-RU" sz="2000" dirty="0">
                <a:latin typeface="Corbel"/>
              </a:rPr>
              <a:t>С ростом развития торговли и увеличения количества маркетплейсов, возросло количество онлайн заказов, которые доставляются с помощью служб доставки. Эти службы забирают посылки из сортировочных пунктов. В данный момент, сортировка почтовых отправлений происходит вручную, что сильно увеличивает сроки доставки и шанс ошибки. Но использование манипуляционных роботов-сортировщиков позволит избавится от человеческого фактора и сильно уменьшить время сортировки.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F4AA0E-6DEA-A5D6-4A17-A7824AFAAFFE}"/>
              </a:ext>
            </a:extLst>
          </p:cNvPr>
          <p:cNvSpPr txBox="1"/>
          <p:nvPr/>
        </p:nvSpPr>
        <p:spPr>
          <a:xfrm>
            <a:off x="11148969" y="6063310"/>
            <a:ext cx="9542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Corbel"/>
              </a:rPr>
              <a:t>2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11852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B77572-F9E3-CCEE-131B-D5F2A4CE0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1549"/>
            <a:ext cx="7729728" cy="118872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Calibri"/>
                <a:ea typeface="Calibri"/>
                <a:cs typeface="Calibri"/>
              </a:rPr>
              <a:t>Алгоритм распознавания</a:t>
            </a:r>
            <a:br>
              <a:rPr lang="ru-RU" dirty="0">
                <a:latin typeface="Calibri"/>
                <a:ea typeface="Calibri"/>
                <a:cs typeface="Calibri"/>
              </a:rPr>
            </a:br>
            <a:r>
              <a:rPr lang="ru-RU" dirty="0">
                <a:latin typeface="Calibri"/>
                <a:ea typeface="Calibri"/>
                <a:cs typeface="Calibri"/>
              </a:rPr>
              <a:t>изображения с камеры</a:t>
            </a:r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A2398C-785B-C107-3EAF-654EB1203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719" y="1712912"/>
            <a:ext cx="8045106" cy="483281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1. </a:t>
            </a:r>
            <a:r>
              <a:rPr lang="en-US" dirty="0" err="1">
                <a:latin typeface="Times New Roman"/>
                <a:cs typeface="Times New Roman"/>
              </a:rPr>
              <a:t>Изображение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переводится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из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цветового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пространства</a:t>
            </a:r>
            <a:r>
              <a:rPr lang="en-US" dirty="0">
                <a:latin typeface="Times New Roman"/>
                <a:cs typeface="Times New Roman"/>
              </a:rPr>
              <a:t> BGR в </a:t>
            </a:r>
            <a:r>
              <a:rPr lang="en-US" dirty="0" err="1">
                <a:latin typeface="Times New Roman"/>
                <a:cs typeface="Times New Roman"/>
              </a:rPr>
              <a:t>полутоновый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формат</a:t>
            </a:r>
            <a:r>
              <a:rPr lang="en-US" dirty="0">
                <a:latin typeface="Times New Roman"/>
                <a:cs typeface="Times New Roman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Y = 0.299R + 0.587G + 0.114B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2. </a:t>
            </a:r>
            <a:r>
              <a:rPr lang="en-US" dirty="0" err="1">
                <a:latin typeface="Times New Roman"/>
                <a:cs typeface="Times New Roman"/>
              </a:rPr>
              <a:t>Находятся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градиенты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яркости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по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осям</a:t>
            </a:r>
            <a:r>
              <a:rPr lang="en-US" dirty="0">
                <a:latin typeface="Times New Roman"/>
                <a:cs typeface="Times New Roman"/>
              </a:rPr>
              <a:t> x и y </a:t>
            </a:r>
            <a:r>
              <a:rPr lang="en-US" dirty="0" err="1">
                <a:latin typeface="Times New Roman"/>
                <a:cs typeface="Times New Roman"/>
              </a:rPr>
              <a:t>при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помощи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оператора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Собеля</a:t>
            </a:r>
            <a:r>
              <a:rPr lang="en-US" dirty="0">
                <a:latin typeface="Times New Roman"/>
                <a:cs typeface="Times New Roman"/>
              </a:rPr>
              <a:t>: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ru-RU" dirty="0">
                <a:latin typeface="Times New Roman"/>
                <a:cs typeface="Times New Roman"/>
              </a:rPr>
              <a:t>3</a:t>
            </a:r>
            <a:r>
              <a:rPr lang="en-US" dirty="0">
                <a:latin typeface="Times New Roman"/>
                <a:cs typeface="Times New Roman"/>
              </a:rPr>
              <a:t>.</a:t>
            </a:r>
            <a:r>
              <a:rPr lang="ru-RU" dirty="0">
                <a:latin typeface="Times New Roman"/>
                <a:cs typeface="Times New Roman"/>
              </a:rPr>
              <a:t> Нахождение наибольшего контура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ru-RU" dirty="0">
                <a:latin typeface="Times New Roman"/>
                <a:cs typeface="Times New Roman"/>
              </a:rPr>
              <a:t>4</a:t>
            </a:r>
            <a:r>
              <a:rPr lang="en-US" dirty="0">
                <a:latin typeface="Times New Roman"/>
                <a:cs typeface="Times New Roman"/>
              </a:rPr>
              <a:t>. </a:t>
            </a:r>
            <a:r>
              <a:rPr lang="en-US" dirty="0" err="1">
                <a:latin typeface="Times New Roman"/>
                <a:cs typeface="Times New Roman"/>
              </a:rPr>
              <a:t>Внутри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полученного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контура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производится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расчёт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среднего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арифметического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координат</a:t>
            </a:r>
            <a:r>
              <a:rPr lang="en-US" dirty="0">
                <a:latin typeface="Times New Roman"/>
                <a:cs typeface="Times New Roman"/>
              </a:rPr>
              <a:t> x и y - </a:t>
            </a:r>
            <a:r>
              <a:rPr lang="en-US" dirty="0" err="1">
                <a:latin typeface="Times New Roman"/>
                <a:cs typeface="Times New Roman"/>
              </a:rPr>
              <a:t>центра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коробки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ru-RU" dirty="0">
                <a:latin typeface="Times New Roman"/>
                <a:cs typeface="Times New Roman"/>
              </a:rPr>
              <a:t>5</a:t>
            </a:r>
            <a:r>
              <a:rPr lang="en-US" dirty="0">
                <a:latin typeface="Times New Roman"/>
                <a:cs typeface="Times New Roman"/>
              </a:rPr>
              <a:t>. </a:t>
            </a:r>
            <a:r>
              <a:rPr lang="en-US" dirty="0" err="1">
                <a:latin typeface="Times New Roman"/>
                <a:cs typeface="Times New Roman"/>
              </a:rPr>
              <a:t>Запоминаются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координаты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самых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дальних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пикселей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контура</a:t>
            </a:r>
            <a:r>
              <a:rPr lang="en-US" dirty="0">
                <a:latin typeface="Times New Roman"/>
                <a:cs typeface="Times New Roman"/>
              </a:rPr>
              <a:t> и </a:t>
            </a:r>
            <a:r>
              <a:rPr lang="en-US" dirty="0" err="1">
                <a:latin typeface="Times New Roman"/>
                <a:cs typeface="Times New Roman"/>
              </a:rPr>
              <a:t>их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положение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относительно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центра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ru-RU" dirty="0">
                <a:latin typeface="Times New Roman"/>
                <a:cs typeface="Times New Roman"/>
              </a:rPr>
              <a:t>6</a:t>
            </a:r>
            <a:r>
              <a:rPr lang="en-US" dirty="0">
                <a:latin typeface="Times New Roman"/>
                <a:cs typeface="Times New Roman"/>
              </a:rPr>
              <a:t>. </a:t>
            </a:r>
            <a:r>
              <a:rPr lang="en-US" dirty="0" err="1">
                <a:latin typeface="Times New Roman"/>
                <a:cs typeface="Times New Roman"/>
              </a:rPr>
              <a:t>Поиск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четырёх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локальных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максимумов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расстояний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от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центра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до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крайних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пикселей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ru-RU" dirty="0">
                <a:latin typeface="Times New Roman"/>
                <a:cs typeface="Times New Roman"/>
              </a:rPr>
              <a:t>7</a:t>
            </a:r>
            <a:r>
              <a:rPr lang="en-US" dirty="0">
                <a:latin typeface="Times New Roman"/>
                <a:cs typeface="Times New Roman"/>
              </a:rPr>
              <a:t>. </a:t>
            </a:r>
            <a:r>
              <a:rPr lang="en-US" dirty="0" err="1">
                <a:latin typeface="Times New Roman"/>
                <a:cs typeface="Times New Roman"/>
              </a:rPr>
              <a:t>Биссектрисы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углов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между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максимумами</a:t>
            </a:r>
            <a:r>
              <a:rPr lang="en-US" dirty="0">
                <a:latin typeface="Times New Roman"/>
                <a:cs typeface="Times New Roman"/>
              </a:rPr>
              <a:t> - </a:t>
            </a:r>
            <a:r>
              <a:rPr lang="en-US" dirty="0" err="1">
                <a:latin typeface="Times New Roman"/>
                <a:cs typeface="Times New Roman"/>
              </a:rPr>
              <a:t>оси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зеркальной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симметрии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коробки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" name="Рисунок 3" descr="Изображение выглядит как Шрифт, текст, линия, типо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5921006C-9364-9405-7912-42A72391B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93" y="3182536"/>
            <a:ext cx="3937607" cy="631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64D2C5-68E0-69B5-9348-0076AF01F88A}"/>
              </a:ext>
            </a:extLst>
          </p:cNvPr>
          <p:cNvSpPr txBox="1"/>
          <p:nvPr/>
        </p:nvSpPr>
        <p:spPr>
          <a:xfrm>
            <a:off x="11303936" y="6253118"/>
            <a:ext cx="890977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ru-RU" sz="3200" dirty="0">
                <a:latin typeface="Corbel"/>
              </a:rPr>
              <a:t>20</a:t>
            </a:r>
            <a:endParaRPr lang="ru-RU" dirty="0"/>
          </a:p>
        </p:txBody>
      </p:sp>
      <p:pic>
        <p:nvPicPr>
          <p:cNvPr id="7" name="Рисунок 6" descr="Изображение выглядит как снимок экрана, Симметрия, дизайн, свет&#10;&#10;Автоматически созданное описание">
            <a:extLst>
              <a:ext uri="{FF2B5EF4-FFF2-40B4-BE49-F238E27FC236}">
                <a16:creationId xmlns:a16="http://schemas.microsoft.com/office/drawing/2014/main" id="{5EF70FD6-A582-33C9-1E64-0CF6EB5F2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745" y="1616528"/>
            <a:ext cx="1680483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39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6238A-30A8-DD95-BBA4-F4799A732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786" y="362469"/>
            <a:ext cx="10287135" cy="117792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Пример работы алгоритма</a:t>
            </a:r>
            <a:r>
              <a:rPr lang="en-US" dirty="0"/>
              <a:t> </a:t>
            </a:r>
            <a:r>
              <a:rPr lang="ru-RU" dirty="0"/>
              <a:t>распознавания изображения с камеры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4401CF-33F5-0C90-584C-C7FC189073D7}"/>
              </a:ext>
            </a:extLst>
          </p:cNvPr>
          <p:cNvSpPr txBox="1"/>
          <p:nvPr/>
        </p:nvSpPr>
        <p:spPr>
          <a:xfrm>
            <a:off x="11495689" y="6273225"/>
            <a:ext cx="659464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ru-RU" sz="3200" dirty="0">
                <a:latin typeface="Corbel"/>
              </a:rPr>
              <a:t>21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032813-B5B9-E11C-7B3E-2BF3182A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150" y="5049636"/>
            <a:ext cx="4339243" cy="144323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09187E5-DD1E-C498-7FD3-A61AA4A74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383" y="5049636"/>
            <a:ext cx="3501561" cy="145490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ACCBF60-2156-C336-BB1F-0D61315FE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150" y="3474790"/>
            <a:ext cx="4235683" cy="149670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54C94CA-237C-A63D-9E25-28E4FF8C1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786" y="3471193"/>
            <a:ext cx="4801498" cy="149311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90129BB-B6BA-6F6C-9413-23FFC9FDDA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3929" y="1868313"/>
            <a:ext cx="4235683" cy="152833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C834FAF-A0E0-8758-1742-654B6D17DB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8905" y="1868313"/>
            <a:ext cx="3342039" cy="155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923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C8F0FB-F6E3-25A3-0597-615B20624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/>
                <a:cs typeface="Calibri"/>
              </a:rPr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B6AD7-BFC8-ED63-1FA0-7B9217E59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6532" y="605056"/>
            <a:ext cx="7808914" cy="564788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tabLst>
                <a:tab pos="3042920" algn="ctr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проделанной работы были получены следующие результаты: 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ru-RU" sz="2000" dirty="0">
                <a:effectLst/>
                <a:latin typeface="Times New Roman"/>
                <a:ea typeface="Calibri"/>
                <a:cs typeface="Times New Roman"/>
              </a:rPr>
              <a:t>Проведен обзор проекта на актуальность </a:t>
            </a:r>
            <a:r>
              <a:rPr lang="ru-RU" sz="2000" dirty="0">
                <a:latin typeface="Times New Roman"/>
                <a:ea typeface="Calibri"/>
                <a:cs typeface="Times New Roman"/>
              </a:rPr>
              <a:t>исследования </a:t>
            </a:r>
            <a:r>
              <a:rPr lang="ru-RU" sz="2000" dirty="0">
                <a:effectLst/>
                <a:latin typeface="Times New Roman"/>
                <a:ea typeface="Calibri"/>
                <a:cs typeface="Times New Roman"/>
              </a:rPr>
              <a:t>и анализ существующих </a:t>
            </a:r>
            <a:r>
              <a:rPr lang="ru-RU" sz="2000" dirty="0">
                <a:latin typeface="Times New Roman"/>
                <a:ea typeface="Calibri"/>
                <a:cs typeface="Times New Roman"/>
              </a:rPr>
              <a:t>манипуляторов</a:t>
            </a:r>
            <a:r>
              <a:rPr lang="ru-RU" sz="2000" dirty="0">
                <a:effectLst/>
                <a:latin typeface="Times New Roman"/>
                <a:ea typeface="Calibri"/>
                <a:cs typeface="Times New Roman"/>
              </a:rPr>
              <a:t> для </a:t>
            </a:r>
            <a:r>
              <a:rPr lang="ru-RU" sz="2000" dirty="0">
                <a:latin typeface="Times New Roman"/>
                <a:ea typeface="Calibri"/>
                <a:cs typeface="Times New Roman"/>
              </a:rPr>
              <a:t>сортировки</a:t>
            </a:r>
            <a:r>
              <a:rPr lang="ru-RU" sz="2000" dirty="0">
                <a:effectLst/>
                <a:latin typeface="Times New Roman"/>
                <a:ea typeface="Calibri"/>
                <a:cs typeface="Times New Roman"/>
              </a:rPr>
              <a:t>;</a:t>
            </a:r>
            <a:r>
              <a:rPr lang="ru-RU" sz="2000" dirty="0">
                <a:latin typeface="Times New Roman"/>
                <a:ea typeface="Calibri"/>
                <a:cs typeface="Times New Roman"/>
              </a:rPr>
              <a:t> 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ru-RU" sz="2000" dirty="0">
                <a:effectLst/>
                <a:latin typeface="Times New Roman"/>
                <a:ea typeface="Calibri"/>
                <a:cs typeface="Times New Roman"/>
              </a:rPr>
              <a:t>Разработана функциональная схема управления </a:t>
            </a:r>
            <a:r>
              <a:rPr lang="ru-RU" sz="2000" dirty="0">
                <a:latin typeface="Times New Roman"/>
                <a:ea typeface="Calibri"/>
                <a:cs typeface="Times New Roman"/>
              </a:rPr>
              <a:t>рукой манипулятора</a:t>
            </a:r>
            <a:r>
              <a:rPr lang="ru-RU" sz="2000" dirty="0">
                <a:effectLst/>
                <a:latin typeface="Times New Roman"/>
                <a:ea typeface="Calibri"/>
                <a:cs typeface="Times New Roman"/>
              </a:rPr>
              <a:t>;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ru-RU" sz="2000" dirty="0">
                <a:latin typeface="Times New Roman"/>
                <a:ea typeface="Calibri"/>
                <a:cs typeface="Times New Roman"/>
              </a:rPr>
              <a:t>Предложена конструкция муфты для общего привода двух рук</a:t>
            </a:r>
            <a:r>
              <a:rPr lang="en-US" sz="2000" dirty="0">
                <a:latin typeface="Times New Roman"/>
                <a:ea typeface="Calibri"/>
                <a:cs typeface="Times New Roman"/>
              </a:rPr>
              <a:t>;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ru-RU" sz="2000" dirty="0">
                <a:effectLst/>
                <a:latin typeface="Times New Roman"/>
                <a:ea typeface="Calibri"/>
                <a:cs typeface="Times New Roman"/>
              </a:rPr>
              <a:t>Разработан привод </a:t>
            </a:r>
            <a:r>
              <a:rPr lang="ru-RU" sz="2000" dirty="0">
                <a:latin typeface="Times New Roman"/>
                <a:ea typeface="Calibri"/>
                <a:cs typeface="Times New Roman"/>
              </a:rPr>
              <a:t>вращения схвата руки</a:t>
            </a:r>
            <a:r>
              <a:rPr lang="ru-RU" sz="2000" dirty="0">
                <a:effectLst/>
                <a:latin typeface="Times New Roman"/>
                <a:ea typeface="Calibri"/>
                <a:cs typeface="Times New Roman"/>
              </a:rPr>
              <a:t>;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ru-RU" sz="2000" dirty="0">
                <a:latin typeface="Times New Roman"/>
                <a:ea typeface="Calibri"/>
                <a:cs typeface="Times New Roman"/>
              </a:rPr>
              <a:t>Разработана</a:t>
            </a:r>
            <a:r>
              <a:rPr lang="ru-RU" sz="2000" dirty="0">
                <a:effectLst/>
                <a:latin typeface="Times New Roman"/>
                <a:ea typeface="Calibri"/>
                <a:cs typeface="Times New Roman"/>
              </a:rPr>
              <a:t> модель руки манипулятора для сортировки </a:t>
            </a:r>
            <a:r>
              <a:rPr lang="ru-RU" sz="2000" dirty="0">
                <a:latin typeface="Times New Roman"/>
                <a:ea typeface="Calibri"/>
                <a:cs typeface="Times New Roman"/>
              </a:rPr>
              <a:t>тяжёлых почтовых </a:t>
            </a:r>
            <a:r>
              <a:rPr lang="ru-RU" sz="2000" dirty="0">
                <a:effectLst/>
                <a:latin typeface="Times New Roman"/>
                <a:ea typeface="Calibri"/>
                <a:cs typeface="Times New Roman"/>
              </a:rPr>
              <a:t>отправлений (коробок) весом до</a:t>
            </a:r>
            <a:r>
              <a:rPr lang="ru-RU" sz="2000" dirty="0">
                <a:latin typeface="Times New Roman"/>
                <a:ea typeface="Calibri"/>
                <a:cs typeface="Times New Roman"/>
              </a:rPr>
              <a:t> 20</a:t>
            </a:r>
            <a:r>
              <a:rPr lang="ru-RU" sz="2000" dirty="0">
                <a:effectLst/>
                <a:latin typeface="Times New Roman"/>
                <a:ea typeface="Calibri"/>
                <a:cs typeface="Times New Roman"/>
              </a:rPr>
              <a:t> кг;</a:t>
            </a:r>
            <a:r>
              <a:rPr lang="ru-RU" sz="2000" dirty="0">
                <a:latin typeface="Times New Roman"/>
                <a:ea typeface="Calibri"/>
                <a:cs typeface="Times New Roman"/>
              </a:rPr>
              <a:t> 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ru-RU" sz="2000" dirty="0">
                <a:effectLst/>
                <a:latin typeface="Times New Roman"/>
                <a:ea typeface="Calibri"/>
                <a:cs typeface="Times New Roman"/>
              </a:rPr>
              <a:t>Проведён регулировочный расчёт контуров привода </a:t>
            </a:r>
            <a:r>
              <a:rPr lang="ru-RU" sz="2000" dirty="0">
                <a:latin typeface="Times New Roman"/>
                <a:ea typeface="Calibri"/>
                <a:cs typeface="Times New Roman"/>
              </a:rPr>
              <a:t>вращения схвата руки;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ru-RU" sz="2000" dirty="0">
                <a:effectLst/>
                <a:latin typeface="Times New Roman"/>
                <a:ea typeface="Calibri"/>
                <a:cs typeface="Times New Roman"/>
              </a:rPr>
              <a:t>Проведено моделирование </a:t>
            </a:r>
            <a:r>
              <a:rPr lang="ru-RU" sz="2000" dirty="0">
                <a:latin typeface="Times New Roman"/>
                <a:ea typeface="Calibri"/>
                <a:cs typeface="Times New Roman"/>
              </a:rPr>
              <a:t>совместной работы приводов руки для коробок</a:t>
            </a:r>
            <a:r>
              <a:rPr lang="en-US" sz="2000" dirty="0">
                <a:latin typeface="Times New Roman"/>
                <a:ea typeface="Calibri"/>
                <a:cs typeface="Times New Roman"/>
              </a:rPr>
              <a:t>;</a:t>
            </a:r>
            <a:endParaRPr lang="ru-RU" sz="2000" dirty="0">
              <a:effectLst/>
              <a:latin typeface="Times New Roman"/>
              <a:ea typeface="Calibri"/>
              <a:cs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ru-RU" sz="2000" dirty="0">
                <a:latin typeface="Times New Roman"/>
                <a:ea typeface="Calibri"/>
                <a:cs typeface="Times New Roman"/>
              </a:rPr>
              <a:t>Разработан алгоритм работы СТЗ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CD14F0-639E-021E-4580-A97199B30355}"/>
              </a:ext>
            </a:extLst>
          </p:cNvPr>
          <p:cNvSpPr txBox="1"/>
          <p:nvPr/>
        </p:nvSpPr>
        <p:spPr>
          <a:xfrm>
            <a:off x="11043410" y="5991047"/>
            <a:ext cx="11440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200" dirty="0">
                <a:latin typeface="Corbel"/>
              </a:rPr>
              <a:t>22</a:t>
            </a:r>
            <a:endParaRPr lang="ru-RU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753972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2DCD26-5098-B787-5ABD-0A87653723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Calibri"/>
                <a:cs typeface="Calibri"/>
              </a:rPr>
              <a:t>Спасибо за внимание!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07D43E-EC16-951E-1F67-10132543AF93}"/>
              </a:ext>
            </a:extLst>
          </p:cNvPr>
          <p:cNvSpPr txBox="1"/>
          <p:nvPr/>
        </p:nvSpPr>
        <p:spPr>
          <a:xfrm>
            <a:off x="11363261" y="6254454"/>
            <a:ext cx="824222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200" dirty="0">
                <a:latin typeface="Corbel"/>
              </a:rPr>
              <a:t>23</a:t>
            </a:r>
            <a:endParaRPr lang="ru-RU" dirty="0"/>
          </a:p>
          <a:p>
            <a:endParaRPr lang="ru-RU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6622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4DCB57E-859D-4FB4-4ADA-CFB634EFB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8452" y="554944"/>
            <a:ext cx="7069914" cy="15786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2400" dirty="0">
                <a:effectLst/>
                <a:latin typeface="Times New Roman"/>
                <a:ea typeface="Calibri"/>
                <a:cs typeface="Times New Roman"/>
              </a:rPr>
              <a:t>Цель: разработать </a:t>
            </a:r>
            <a:r>
              <a:rPr lang="ru-RU" sz="2400" dirty="0">
                <a:latin typeface="Times New Roman"/>
                <a:ea typeface="Calibri"/>
                <a:cs typeface="Times New Roman"/>
              </a:rPr>
              <a:t>манипулятор</a:t>
            </a:r>
            <a:r>
              <a:rPr lang="ru-RU" sz="2400" dirty="0">
                <a:effectLst/>
                <a:latin typeface="Times New Roman"/>
                <a:ea typeface="Calibri"/>
                <a:cs typeface="Times New Roman"/>
              </a:rPr>
              <a:t> для сортировки почтовых отправлений</a:t>
            </a:r>
            <a:r>
              <a:rPr lang="ru-RU" sz="2400" dirty="0">
                <a:latin typeface="Times New Roman"/>
                <a:ea typeface="Calibri"/>
                <a:cs typeface="Times New Roman"/>
              </a:rPr>
              <a:t>, акцентируя внимание на руке для коробок (тяжёлых отправлений)</a:t>
            </a:r>
            <a:endParaRPr lang="ru-RU" sz="2400" dirty="0">
              <a:effectLst/>
              <a:latin typeface="Times New Roman"/>
              <a:ea typeface="Calibri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6E501A-1A84-9490-A935-FEB7D5B7E420}"/>
              </a:ext>
            </a:extLst>
          </p:cNvPr>
          <p:cNvSpPr txBox="1"/>
          <p:nvPr/>
        </p:nvSpPr>
        <p:spPr>
          <a:xfrm>
            <a:off x="11043410" y="5991047"/>
            <a:ext cx="1144073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200" dirty="0">
                <a:latin typeface="Corbel"/>
              </a:rPr>
              <a:t>3</a:t>
            </a:r>
          </a:p>
          <a:p>
            <a:endParaRPr lang="ru-RU" dirty="0">
              <a:latin typeface="Corbel"/>
            </a:endParaRP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292F8958-0BFC-3099-DC06-25C80C88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98" y="356499"/>
            <a:ext cx="3838579" cy="1325563"/>
          </a:xfrm>
        </p:spPr>
        <p:txBody>
          <a:bodyPr/>
          <a:lstStyle/>
          <a:p>
            <a:pPr algn="ctr"/>
            <a:r>
              <a:rPr lang="ru-RU" dirty="0"/>
              <a:t>Цели и задачи</a:t>
            </a:r>
            <a:br>
              <a:rPr lang="ru-RU" dirty="0"/>
            </a:br>
            <a:r>
              <a:rPr lang="ru-RU" dirty="0"/>
              <a:t>работы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449481-75CE-2376-5D2E-DCABF79DE223}"/>
              </a:ext>
            </a:extLst>
          </p:cNvPr>
          <p:cNvSpPr txBox="1"/>
          <p:nvPr/>
        </p:nvSpPr>
        <p:spPr>
          <a:xfrm>
            <a:off x="703089" y="2133580"/>
            <a:ext cx="10785822" cy="471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Задачи: 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/>
                <a:ea typeface="Calibri"/>
                <a:cs typeface="Times New Roman"/>
              </a:rPr>
              <a:t>Разработать</a:t>
            </a:r>
            <a:r>
              <a:rPr lang="ru-RU" sz="2400" dirty="0">
                <a:effectLst/>
                <a:latin typeface="Times New Roman"/>
                <a:ea typeface="Calibri"/>
                <a:cs typeface="Times New Roman"/>
              </a:rPr>
              <a:t> модель руки манипулятора для сортировки почтовых отправлений весом до</a:t>
            </a:r>
            <a:r>
              <a:rPr lang="ru-RU" sz="2400" dirty="0">
                <a:latin typeface="Times New Roman"/>
                <a:ea typeface="Calibri"/>
                <a:cs typeface="Times New Roman"/>
              </a:rPr>
              <a:t> 20</a:t>
            </a:r>
            <a:r>
              <a:rPr lang="ru-RU" sz="2400" dirty="0">
                <a:effectLst/>
                <a:latin typeface="Times New Roman"/>
                <a:ea typeface="Calibri"/>
                <a:cs typeface="Times New Roman"/>
              </a:rPr>
              <a:t> кг;</a:t>
            </a:r>
          </a:p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азработать механизм подключения общего привода к разным рукам;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  <a:latin typeface="Times New Roman"/>
                <a:ea typeface="Calibri"/>
                <a:cs typeface="Times New Roman"/>
              </a:rPr>
              <a:t>Разработать привод </a:t>
            </a:r>
            <a:r>
              <a:rPr lang="ru-RU" sz="2400" dirty="0">
                <a:latin typeface="Times New Roman"/>
                <a:ea typeface="Calibri"/>
                <a:cs typeface="Times New Roman"/>
              </a:rPr>
              <a:t>вращения схвата руки для коробок;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  <a:latin typeface="Times New Roman"/>
                <a:ea typeface="Calibri"/>
                <a:cs typeface="Times New Roman"/>
              </a:rPr>
              <a:t>Разработать функциональную схему управления РТК;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Провести р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егулировочный расчёт привода вращения схвата руки для коробок;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Провести моделирование совместной работы приводов руки манипулятора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/>
                <a:ea typeface="Calibri"/>
                <a:cs typeface="Times New Roman"/>
              </a:rPr>
              <a:t>Разработать алгоритм работы СТЗ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995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FA3A6-9FF6-76FD-E35A-9CBD9F40D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9683"/>
            <a:ext cx="7729728" cy="1188720"/>
          </a:xfrm>
        </p:spPr>
        <p:txBody>
          <a:bodyPr/>
          <a:lstStyle/>
          <a:p>
            <a:r>
              <a:rPr lang="ru-RU" dirty="0">
                <a:latin typeface="Calibri"/>
                <a:cs typeface="Calibri"/>
              </a:rPr>
              <a:t>Обзор существующих решений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6C7719-BE27-B778-68B0-90D5F299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2579" y="4980734"/>
            <a:ext cx="3051307" cy="14620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YuMi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 descr="Изображение выглядит как машина, робот, игрушка&#10;&#10;Автоматически созданное описание">
            <a:extLst>
              <a:ext uri="{FF2B5EF4-FFF2-40B4-BE49-F238E27FC236}">
                <a16:creationId xmlns:a16="http://schemas.microsoft.com/office/drawing/2014/main" id="{80AE6F1C-B45D-3A55-2F51-7AB194BF1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579" y="1990298"/>
            <a:ext cx="2990424" cy="2877403"/>
          </a:xfrm>
          <a:prstGeom prst="rect">
            <a:avLst/>
          </a:prstGeom>
        </p:spPr>
      </p:pic>
      <p:pic>
        <p:nvPicPr>
          <p:cNvPr id="7" name="Рисунок 6" descr="Изображение выглядит как машина, робот&#10;&#10;Автоматически созданное описание">
            <a:extLst>
              <a:ext uri="{FF2B5EF4-FFF2-40B4-BE49-F238E27FC236}">
                <a16:creationId xmlns:a16="http://schemas.microsoft.com/office/drawing/2014/main" id="{EBD96269-030F-8563-0F36-850D2FD8E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508" y="1988875"/>
            <a:ext cx="2816983" cy="2880247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2DAC0C5F-ED26-72E4-CB8B-C3CF45C1621E}"/>
              </a:ext>
            </a:extLst>
          </p:cNvPr>
          <p:cNvSpPr txBox="1">
            <a:spLocks/>
          </p:cNvSpPr>
          <p:nvPr/>
        </p:nvSpPr>
        <p:spPr>
          <a:xfrm>
            <a:off x="4687508" y="4980735"/>
            <a:ext cx="3051307" cy="14620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MOD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series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Рисунок 9" descr="Изображение выглядит как машина, Медицинское оборудование, в помещении, инжиниринг&#10;&#10;Автоматически созданное описание">
            <a:extLst>
              <a:ext uri="{FF2B5EF4-FFF2-40B4-BE49-F238E27FC236}">
                <a16:creationId xmlns:a16="http://schemas.microsoft.com/office/drawing/2014/main" id="{4A21A751-940C-8A97-81A3-B5FE4BF58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5217" y="1988875"/>
            <a:ext cx="3146973" cy="2885792"/>
          </a:xfrm>
          <a:prstGeom prst="rect">
            <a:avLst/>
          </a:prstGeom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80F106E8-EEC4-F24A-0969-0C4A55ECA10E}"/>
              </a:ext>
            </a:extLst>
          </p:cNvPr>
          <p:cNvSpPr txBox="1">
            <a:spLocks/>
          </p:cNvSpPr>
          <p:nvPr/>
        </p:nvSpPr>
        <p:spPr>
          <a:xfrm>
            <a:off x="7985217" y="4980734"/>
            <a:ext cx="3146972" cy="1015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300" dirty="0" err="1">
                <a:latin typeface="Arial" panose="020B0604020202020204" pitchFamily="34" charset="0"/>
                <a:cs typeface="Arial" panose="020B0604020202020204" pitchFamily="34" charset="0"/>
              </a:rPr>
              <a:t>Yaskawa</a:t>
            </a:r>
            <a:r>
              <a:rPr lang="ru-RU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300" dirty="0" err="1">
                <a:latin typeface="Arial" panose="020B0604020202020204" pitchFamily="34" charset="0"/>
                <a:cs typeface="Arial" panose="020B0604020202020204" pitchFamily="34" charset="0"/>
              </a:rPr>
              <a:t>Motoman</a:t>
            </a:r>
            <a:r>
              <a:rPr lang="ru-RU" sz="2300" dirty="0">
                <a:latin typeface="Arial" panose="020B0604020202020204" pitchFamily="34" charset="0"/>
                <a:cs typeface="Arial" panose="020B0604020202020204" pitchFamily="34" charset="0"/>
              </a:rPr>
              <a:t> SD5F</a:t>
            </a: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Gill Sans MT"/>
            </a:endParaRPr>
          </a:p>
          <a:p>
            <a:pPr marL="0" indent="0" algn="ctr">
              <a:buNone/>
            </a:pPr>
            <a:endParaRPr lang="ru-RU" dirty="0">
              <a:latin typeface="Corbe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753D41-070F-5289-7422-739A8EBA3D60}"/>
              </a:ext>
            </a:extLst>
          </p:cNvPr>
          <p:cNvSpPr txBox="1"/>
          <p:nvPr/>
        </p:nvSpPr>
        <p:spPr>
          <a:xfrm>
            <a:off x="11524379" y="5996226"/>
            <a:ext cx="667621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200" dirty="0">
                <a:latin typeface="Corbel"/>
              </a:rPr>
              <a:t>4</a:t>
            </a:r>
          </a:p>
          <a:p>
            <a:endParaRPr lang="ru-RU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46679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2984E-04FF-A806-0D3E-EB5EB2FBE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Calibri"/>
                <a:cs typeface="Calibri"/>
              </a:rPr>
              <a:t>Технические требования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A71A6D-202F-28D9-054F-338156F7D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201" y="2069079"/>
            <a:ext cx="10085843" cy="408858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400" dirty="0">
                <a:solidFill>
                  <a:srgbClr val="404040"/>
                </a:solidFill>
              </a:rPr>
              <a:t>Грузоподъёмность: до 20 кг</a:t>
            </a:r>
          </a:p>
          <a:p>
            <a:r>
              <a:rPr lang="ru-RU" sz="2400" dirty="0">
                <a:solidFill>
                  <a:srgbClr val="404040"/>
                </a:solidFill>
              </a:rPr>
              <a:t>Габариты переносимой коробки (отправления до 20 кг): от 200 до 600 мм в длину, сумма трёх измерений  - до 900 мм, все размеры кратны 100 мм.</a:t>
            </a:r>
          </a:p>
          <a:p>
            <a:r>
              <a:rPr lang="ru-RU" sz="2400" dirty="0">
                <a:solidFill>
                  <a:srgbClr val="404040"/>
                </a:solidFill>
              </a:rPr>
              <a:t>Расстояние от центра базы робота до центра коробки по горизонтали: от 0.4 до 1.1 м</a:t>
            </a:r>
          </a:p>
          <a:p>
            <a:r>
              <a:rPr lang="ru-RU" sz="2400" dirty="0">
                <a:solidFill>
                  <a:srgbClr val="404040"/>
                </a:solidFill>
              </a:rPr>
              <a:t>Высота, на которую может быть поднята коробка: до 0.5 м</a:t>
            </a:r>
          </a:p>
          <a:p>
            <a:r>
              <a:rPr lang="ru-RU" sz="2400" dirty="0">
                <a:solidFill>
                  <a:srgbClr val="404040"/>
                </a:solidFill>
              </a:rPr>
              <a:t>Количество степеней подвижности: 5 (включая базу)</a:t>
            </a:r>
          </a:p>
          <a:p>
            <a:r>
              <a:rPr lang="ru-RU" sz="2400" dirty="0">
                <a:solidFill>
                  <a:srgbClr val="404040"/>
                </a:solidFill>
              </a:rPr>
              <a:t>Ошибка позиционирования при захвате: до 1 мм и до 0.01 рад</a:t>
            </a:r>
          </a:p>
          <a:p>
            <a:r>
              <a:rPr lang="ru-RU" sz="2400" dirty="0">
                <a:solidFill>
                  <a:srgbClr val="404040"/>
                </a:solidFill>
              </a:rPr>
              <a:t>Время на обработку отправления – до </a:t>
            </a:r>
            <a:r>
              <a:rPr lang="en-US" sz="2400" dirty="0">
                <a:solidFill>
                  <a:srgbClr val="404040"/>
                </a:solidFill>
              </a:rPr>
              <a:t>10</a:t>
            </a:r>
            <a:r>
              <a:rPr lang="ru-RU" sz="2400" dirty="0">
                <a:solidFill>
                  <a:srgbClr val="404040"/>
                </a:solidFill>
              </a:rPr>
              <a:t> секунд</a:t>
            </a:r>
            <a:endParaRPr lang="en-US" sz="2400" dirty="0">
              <a:solidFill>
                <a:srgbClr val="40404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FBE37-563F-455F-492B-61A7C874131E}"/>
              </a:ext>
            </a:extLst>
          </p:cNvPr>
          <p:cNvSpPr txBox="1"/>
          <p:nvPr/>
        </p:nvSpPr>
        <p:spPr>
          <a:xfrm>
            <a:off x="11043410" y="5991047"/>
            <a:ext cx="1144073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200" dirty="0">
                <a:latin typeface="Corbel"/>
              </a:rPr>
              <a:t>5</a:t>
            </a:r>
          </a:p>
          <a:p>
            <a:endParaRPr lang="ru-RU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71194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496D13-2672-65A5-B4D2-E642B483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26" y="1247775"/>
            <a:ext cx="3932237" cy="1094296"/>
          </a:xfrm>
        </p:spPr>
        <p:txBody>
          <a:bodyPr/>
          <a:lstStyle/>
          <a:p>
            <a:pPr algn="ctr"/>
            <a:r>
              <a:rPr lang="ru-RU" dirty="0"/>
              <a:t>Концепция построения системы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FD246A-B63B-5B1C-5DD5-9BBB14FF0EB1}"/>
              </a:ext>
            </a:extLst>
          </p:cNvPr>
          <p:cNvSpPr txBox="1"/>
          <p:nvPr/>
        </p:nvSpPr>
        <p:spPr>
          <a:xfrm>
            <a:off x="347822" y="2703426"/>
            <a:ext cx="4181043" cy="31393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1 – Камера; 2 – входной конвейер с почтовыми отправлениями; 3 – выходной конвейер с письмами; 4 – выходной конвейер с большими коробками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5 – выходной конвейер с контейнерами для коробок стандартного размера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рука для лёгких отправлений (не рассматривается подробно);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рука для тяжёлых отправлений (коробок);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общая база рук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D5538E-7604-B0C4-8D79-691446174F96}"/>
              </a:ext>
            </a:extLst>
          </p:cNvPr>
          <p:cNvSpPr txBox="1"/>
          <p:nvPr/>
        </p:nvSpPr>
        <p:spPr>
          <a:xfrm>
            <a:off x="10977394" y="6272160"/>
            <a:ext cx="1063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3200" dirty="0">
                <a:latin typeface="Corbel"/>
              </a:rPr>
              <a:t>6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5458B9-09CF-72C3-4B66-3A70816D9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442" y="0"/>
            <a:ext cx="7407558" cy="627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00D9D-0BF9-D21C-C293-F40ABD22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530" y="218072"/>
            <a:ext cx="8380937" cy="14382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Схема механизма подключения привода к базам рук манипулятора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F2B0B713-0DB5-5AF4-CBD9-C15B6A0B3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6790" y="1790371"/>
            <a:ext cx="8118419" cy="310041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137D37-5B8F-CAA7-4852-C354BEE57EE7}"/>
              </a:ext>
            </a:extLst>
          </p:cNvPr>
          <p:cNvSpPr txBox="1"/>
          <p:nvPr/>
        </p:nvSpPr>
        <p:spPr>
          <a:xfrm>
            <a:off x="11226567" y="5964507"/>
            <a:ext cx="769690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ru-RU" sz="3200" dirty="0">
                <a:latin typeface="Corbel"/>
              </a:rPr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1F870A-5F23-7F19-BC46-FC0676D3884A}"/>
              </a:ext>
            </a:extLst>
          </p:cNvPr>
          <p:cNvSpPr txBox="1"/>
          <p:nvPr/>
        </p:nvSpPr>
        <p:spPr>
          <a:xfrm>
            <a:off x="1469471" y="5343676"/>
            <a:ext cx="92530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Corbel"/>
              </a:rPr>
              <a:t>1 – мотор-редуктор; 2 – цилиндрическая прямозубая передача; 3 – сцепной диск и фрикционная сцепная муфта; 4 – </a:t>
            </a:r>
            <a:r>
              <a:rPr lang="ru-RU" dirty="0" err="1">
                <a:latin typeface="Corbel"/>
              </a:rPr>
              <a:t>пневмомембрана</a:t>
            </a:r>
            <a:r>
              <a:rPr lang="ru-RU" dirty="0">
                <a:latin typeface="Corbel"/>
              </a:rPr>
              <a:t> с возвратной пружиной; 5 – коническая прямозубая передача; 6 – цилиндрическая шевронная передача (колесо передачи крепится к вращающейся платформе манипулятора)</a:t>
            </a:r>
            <a:endParaRPr lang="ru-RU" sz="18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12572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8F6D9-2893-D2C9-2FAA-2CC5ED1F9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660" y="339246"/>
            <a:ext cx="3457755" cy="1325563"/>
          </a:xfrm>
        </p:spPr>
        <p:txBody>
          <a:bodyPr/>
          <a:lstStyle/>
          <a:p>
            <a:pPr algn="ctr"/>
            <a:r>
              <a:rPr lang="ru-RU" dirty="0"/>
              <a:t>Фрикционная</a:t>
            </a:r>
            <a:br>
              <a:rPr lang="ru-RU" dirty="0"/>
            </a:br>
            <a:r>
              <a:rPr lang="ru-RU" dirty="0"/>
              <a:t>муфта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E44C67-0B84-2512-4465-746B38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501" y="1852785"/>
            <a:ext cx="392382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1 – входной вал</a:t>
            </a:r>
            <a:r>
              <a:rPr lang="en-US" sz="2400" dirty="0"/>
              <a:t>; </a:t>
            </a:r>
            <a:r>
              <a:rPr lang="ru-RU" sz="2400" dirty="0"/>
              <a:t>2 – диск на входном валу</a:t>
            </a:r>
            <a:r>
              <a:rPr lang="en-US" sz="2400" dirty="0"/>
              <a:t>;</a:t>
            </a:r>
            <a:r>
              <a:rPr lang="ru-RU" sz="2400" dirty="0"/>
              <a:t> 3 – выходной вал</a:t>
            </a:r>
            <a:r>
              <a:rPr lang="en-US" sz="2400" dirty="0"/>
              <a:t>; </a:t>
            </a:r>
            <a:r>
              <a:rPr lang="ru-RU" sz="2400" dirty="0"/>
              <a:t>4 – диск на выходном валу</a:t>
            </a:r>
            <a:r>
              <a:rPr lang="en-US" sz="2400" dirty="0"/>
              <a:t>; </a:t>
            </a:r>
            <a:r>
              <a:rPr lang="ru-RU" sz="2400" dirty="0"/>
              <a:t>5 – </a:t>
            </a:r>
            <a:r>
              <a:rPr lang="ru-RU" sz="2400" dirty="0" err="1"/>
              <a:t>пневмоцилиндры</a:t>
            </a:r>
            <a:r>
              <a:rPr lang="en-US" sz="2400" dirty="0"/>
              <a:t>; </a:t>
            </a:r>
            <a:r>
              <a:rPr lang="ru-RU" sz="2400" dirty="0"/>
              <a:t>6 – кольцо, передающее поступательное движение от </a:t>
            </a:r>
            <a:r>
              <a:rPr lang="ru-RU" sz="2400" dirty="0" err="1"/>
              <a:t>пневмоцилиндров</a:t>
            </a:r>
            <a:r>
              <a:rPr lang="ru-RU" sz="2400" dirty="0"/>
              <a:t> на диск выходного вала</a:t>
            </a:r>
            <a:r>
              <a:rPr lang="en-US" sz="2400" dirty="0"/>
              <a:t>; 7 – </a:t>
            </a:r>
            <a:r>
              <a:rPr lang="ru-RU" sz="2400" dirty="0"/>
              <a:t>втулка скольжения</a:t>
            </a:r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790D0D-CB80-8072-D480-F31F2A65D785}"/>
              </a:ext>
            </a:extLst>
          </p:cNvPr>
          <p:cNvSpPr txBox="1"/>
          <p:nvPr/>
        </p:nvSpPr>
        <p:spPr>
          <a:xfrm>
            <a:off x="11174809" y="6066367"/>
            <a:ext cx="769690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ru-RU" sz="3200" dirty="0">
                <a:latin typeface="Corbel"/>
              </a:rPr>
              <a:t>8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852AE8C-650B-0CFF-7744-EC7040F85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967" y="-1"/>
            <a:ext cx="7851033" cy="606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2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2981E6-DA0D-48A6-81B5-023038CBE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380" y="0"/>
            <a:ext cx="8791237" cy="577516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ru-RU" sz="3200" dirty="0">
                <a:latin typeface="Calibri"/>
                <a:cs typeface="Calibri"/>
              </a:rPr>
              <a:t>Функциональная схема управления РТК</a:t>
            </a:r>
            <a:endParaRPr lang="ru-R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058A6-CE22-3B31-5792-5B75A1D7409A}"/>
              </a:ext>
            </a:extLst>
          </p:cNvPr>
          <p:cNvSpPr txBox="1"/>
          <p:nvPr/>
        </p:nvSpPr>
        <p:spPr>
          <a:xfrm>
            <a:off x="11539749" y="6203518"/>
            <a:ext cx="482205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200" dirty="0">
                <a:latin typeface="Corbel"/>
              </a:rPr>
              <a:t>9</a:t>
            </a:r>
          </a:p>
          <a:p>
            <a:endParaRPr lang="ru-RU" dirty="0">
              <a:latin typeface="Corbel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3F5E7DB-A7B6-0750-858E-E01AB618E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06" y="577516"/>
            <a:ext cx="10193987" cy="628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695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1705</TotalTime>
  <Words>1268</Words>
  <Application>Microsoft Office PowerPoint</Application>
  <PresentationFormat>Широкоэкранный</PresentationFormat>
  <Paragraphs>218</Paragraphs>
  <Slides>23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1" baseType="lpstr">
      <vt:lpstr>Aptos</vt:lpstr>
      <vt:lpstr>Aptos Display</vt:lpstr>
      <vt:lpstr>Arial</vt:lpstr>
      <vt:lpstr>Calibri</vt:lpstr>
      <vt:lpstr>Corbel</vt:lpstr>
      <vt:lpstr>Gill Sans MT</vt:lpstr>
      <vt:lpstr>Times New Roman</vt:lpstr>
      <vt:lpstr>Тема Office</vt:lpstr>
      <vt:lpstr>Двурукий манипулятор</vt:lpstr>
      <vt:lpstr>Актуальность работы</vt:lpstr>
      <vt:lpstr>Цели и задачи работы</vt:lpstr>
      <vt:lpstr>Обзор существующих решений</vt:lpstr>
      <vt:lpstr>Технические требования</vt:lpstr>
      <vt:lpstr>Концепция построения системы</vt:lpstr>
      <vt:lpstr>Схема механизма подключения привода к базам рук манипулятора</vt:lpstr>
      <vt:lpstr>Фрикционная муфта</vt:lpstr>
      <vt:lpstr>Функциональная схема управления РТК</vt:lpstr>
      <vt:lpstr>Модель руки для коробок</vt:lpstr>
      <vt:lpstr>Энергетический расчёт привода вращения схвата руки для коробок</vt:lpstr>
      <vt:lpstr>Привод вращения схвата руки для коробок</vt:lpstr>
      <vt:lpstr>Регулировочный расчёт привода вращения схвата руки для коробок</vt:lpstr>
      <vt:lpstr>Моделирование привода</vt:lpstr>
      <vt:lpstr>Исследование модели привода</vt:lpstr>
      <vt:lpstr>Моделирование совместной работы приводов</vt:lpstr>
      <vt:lpstr>Результаты моделирования работы руки</vt:lpstr>
      <vt:lpstr>Выбор захватного устройства (анализ)</vt:lpstr>
      <vt:lpstr>Подбор присосок для захватного устройства</vt:lpstr>
      <vt:lpstr>Алгоритм распознавания изображения с камеры</vt:lpstr>
      <vt:lpstr>Пример работы алгоритма распознавания изображения с камеры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Iliay Lomovatskiy</dc:creator>
  <cp:lastModifiedBy>Игорь Горский</cp:lastModifiedBy>
  <cp:revision>996</cp:revision>
  <cp:lastPrinted>2024-06-09T22:49:25Z</cp:lastPrinted>
  <dcterms:created xsi:type="dcterms:W3CDTF">2024-02-29T21:13:02Z</dcterms:created>
  <dcterms:modified xsi:type="dcterms:W3CDTF">2024-06-24T08:15:11Z</dcterms:modified>
</cp:coreProperties>
</file>