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5" r:id="rId3"/>
    <p:sldId id="258" r:id="rId4"/>
    <p:sldId id="261" r:id="rId5"/>
    <p:sldId id="259" r:id="rId6"/>
    <p:sldId id="276" r:id="rId7"/>
    <p:sldId id="270" r:id="rId8"/>
    <p:sldId id="284" r:id="rId9"/>
    <p:sldId id="266" r:id="rId10"/>
    <p:sldId id="282" r:id="rId11"/>
    <p:sldId id="263" r:id="rId12"/>
    <p:sldId id="271" r:id="rId13"/>
    <p:sldId id="272" r:id="rId14"/>
    <p:sldId id="273" r:id="rId15"/>
    <p:sldId id="277" r:id="rId16"/>
    <p:sldId id="269" r:id="rId17"/>
    <p:sldId id="279" r:id="rId18"/>
    <p:sldId id="264" r:id="rId19"/>
    <p:sldId id="265" r:id="rId2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6623" autoAdjust="0"/>
  </p:normalViewPr>
  <p:slideViewPr>
    <p:cSldViewPr snapToGrid="0">
      <p:cViewPr varScale="1">
        <p:scale>
          <a:sx n="63" d="100"/>
          <a:sy n="63" d="100"/>
        </p:scale>
        <p:origin x="6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8F4DFC5-E278-45BD-8C86-73EFA730B6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16496A-7374-4DA6-9B5D-E2BB0AC3CF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FA32-3086-456A-908E-517273C9B9CF}" type="datetime1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18F4BD-F1C3-4A35-8D73-CD5398895F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D9A6A4-5386-4A58-A887-D0FA63008E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A0D45F-9DBE-4332-992B-8E59AFFEBD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464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CFCF5-89C6-4F5F-83E2-3B94554EBFAF}" type="datetime1">
              <a:rPr lang="ru-RU" smtClean="0"/>
              <a:pPr/>
              <a:t>17.06.2024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Щелкните, чтобы изменить стили текста образца слайда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C3529-9EB8-4093-9B6B-A4685D336D3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025273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C3529-9EB8-4093-9B6B-A4685D336D3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3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F8595B-9DBD-4041-8F66-AB8726308C58}" type="datetime1">
              <a:rPr lang="ru-RU" noProof="0" smtClean="0"/>
              <a:t>17.06.2024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5CA10B-1F12-4617-BEB4-C0A9411D9269}" type="datetime1">
              <a:rPr lang="ru-RU" noProof="0" smtClean="0"/>
              <a:t>17.06.2024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A6825-6127-4637-B72C-C3AC3780FAD8}" type="datetime1">
              <a:rPr lang="ru-RU" noProof="0" smtClean="0"/>
              <a:t>17.06.2024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BD59A8-C393-4E06-9D1B-19B8D088A842}" type="datetime1">
              <a:rPr lang="ru-RU" noProof="0" smtClean="0"/>
              <a:t>17.06.2024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DE9FE7-6980-43A5-BE22-FDED6FC28500}" type="datetime1">
              <a:rPr lang="ru-RU" noProof="0" smtClean="0"/>
              <a:t>17.06.2024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9DC04-ED46-4F0C-BDB2-900C3B1935FE}" type="datetime1">
              <a:rPr lang="ru-RU" noProof="0" smtClean="0"/>
              <a:t>17.06.2024</a:t>
            </a:fld>
            <a:endParaRPr lang="ru-RU" noProof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1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7AE27B-C495-4283-9A22-AF05A51B5C75}" type="datetime1">
              <a:rPr lang="ru-RU" noProof="0" smtClean="0"/>
              <a:t>17.06.2024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8C3238-EA94-4F40-BF92-EA531A5C9AB8}" type="datetime1">
              <a:rPr lang="ru-RU" noProof="0" smtClean="0"/>
              <a:t>17.06.2024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C7307-608D-43BB-8E86-8627538EC8E9}" type="datetime1">
              <a:rPr lang="ru-RU" noProof="0" smtClean="0"/>
              <a:t>17.06.2024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49A6E7-F24F-4D27-B663-4B9BA50104C1}" type="datetime1">
              <a:rPr lang="ru-RU" noProof="0" smtClean="0"/>
              <a:t>17.06.2024</a:t>
            </a:fld>
            <a:endParaRPr lang="ru-RU" noProof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DD8657C7-5D29-4D96-BBB0-A7486626B51E}" type="datetime1">
              <a:rPr lang="ru-RU" noProof="0" smtClean="0"/>
              <a:t>17.06.2024</a:t>
            </a:fld>
            <a:endParaRPr lang="ru-RU" noProof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A7A6979-0714-4377-B894-6BE4C2D6E202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F2B85EF-ACCE-4117-9ED7-05147DBC5241}" type="datetime1">
              <a:rPr lang="ru-RU" noProof="0" smtClean="0"/>
              <a:t>17.06.2024</a:t>
            </a:fld>
            <a:endParaRPr lang="ru-RU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A7A6979-0714-4377-B894-6BE4C2D6E202}" type="slidenum">
              <a:rPr lang="ru-RU" noProof="0" smtClean="0"/>
              <a:pPr/>
              <a:t>‹#›</a:t>
            </a:fld>
            <a:endParaRPr lang="ru-RU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Двурукий манипулятор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03373" y="4363917"/>
            <a:ext cx="6801612" cy="12398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ru-RU" dirty="0">
                <a:latin typeface="Calibri"/>
                <a:cs typeface="Calibri"/>
              </a:rPr>
              <a:t>Группа: СМ7-83Б</a:t>
            </a:r>
            <a:endParaRPr lang="ru-RU" dirty="0">
              <a:cs typeface="Calibri" panose="020F0502020204030204" pitchFamily="34" charset="0"/>
            </a:endParaRPr>
          </a:p>
          <a:p>
            <a:pPr algn="l"/>
            <a:r>
              <a:rPr lang="ru-RU" dirty="0">
                <a:latin typeface="Calibri"/>
                <a:cs typeface="Calibri"/>
              </a:rPr>
              <a:t>Студент: Ломоватский И.Б.</a:t>
            </a:r>
            <a:endParaRPr lang="ru-RU" dirty="0">
              <a:cs typeface="Calibri"/>
            </a:endParaRPr>
          </a:p>
          <a:p>
            <a:pPr algn="l"/>
            <a:r>
              <a:rPr lang="ru-RU" dirty="0">
                <a:latin typeface="Calibri"/>
                <a:cs typeface="Calibri"/>
              </a:rPr>
              <a:t>Научный руководитель: Калиниченко С.В.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17C60-B9F1-3BC6-2D3E-5A11EE07F8CC}"/>
              </a:ext>
            </a:extLst>
          </p:cNvPr>
          <p:cNvSpPr txBox="1"/>
          <p:nvPr/>
        </p:nvSpPr>
        <p:spPr>
          <a:xfrm>
            <a:off x="11043410" y="5991047"/>
            <a:ext cx="11440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</a:t>
            </a:r>
          </a:p>
          <a:p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1EDA-01AD-449A-84DF-D8930ED39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alibri"/>
                <a:ea typeface="Calibri"/>
                <a:cs typeface="Calibri"/>
              </a:rPr>
              <a:t>Энергетический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dirty="0" err="1">
                <a:latin typeface="Calibri"/>
                <a:ea typeface="Calibri"/>
                <a:cs typeface="Calibri"/>
              </a:rPr>
              <a:t>расчёт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dirty="0" err="1">
                <a:latin typeface="Calibri"/>
                <a:ea typeface="Calibri"/>
                <a:cs typeface="Calibri"/>
              </a:rPr>
              <a:t>привода</a:t>
            </a:r>
            <a:r>
              <a:rPr lang="ru-RU" dirty="0">
                <a:latin typeface="Calibri"/>
                <a:ea typeface="Calibri"/>
                <a:cs typeface="Calibri"/>
              </a:rPr>
              <a:t> Вращательной степени подвижности плеча</a:t>
            </a:r>
            <a:endParaRPr lang="en-US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7D618E-A79A-6BE3-51B5-586946B05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210" y="2421674"/>
                <a:ext cx="6252767" cy="409916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Необходимые условия расчёта:</a:t>
                </a:r>
                <a:endParaRPr lang="ru-RU" sz="1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д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н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den>
                      </m:f>
                    </m:oMath>
                  </m:oMathPara>
                </a14:m>
                <a:endParaRPr lang="ru-RU" sz="1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М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н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 = </a:t>
                </a:r>
                <a:r>
                  <a:rPr lang="en-US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44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 Н*м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 = 0.</a:t>
                </a:r>
                <a:r>
                  <a:rPr lang="en-US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37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 рад/с</a:t>
                </a:r>
                <a:endParaRPr lang="en-US" sz="1800" dirty="0">
                  <a:effectLst/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=323 </a:t>
                </a:r>
                <a:r>
                  <a:rPr lang="ru-RU" dirty="0"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Н*м</a:t>
                </a:r>
                <a:endParaRPr lang="en-US" dirty="0">
                  <a:latin typeface="Calibri Light" panose="020F0302020204030204" pitchFamily="34" charset="0"/>
                  <a:ea typeface="Calibri" panose="020F05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 =</a:t>
                </a:r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0.8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д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ru-RU" dirty="0">
                    <a:latin typeface="Calibri Light" panose="020F030202020403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н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effectLst/>
                    <a:latin typeface="Calibri Light" panose="020F0302020204030204" pitchFamily="34" charset="0"/>
                    <a:ea typeface="Calibri" panose="020F0502020204030204" pitchFamily="34" charset="0"/>
                    <a:cs typeface="Calibri Light" panose="020F0302020204030204" pitchFamily="34" charset="0"/>
                  </a:rPr>
                  <a:t> = 170 Вт</a:t>
                </a:r>
              </a:p>
              <a:p>
                <a:pPr marL="0" indent="0">
                  <a:buNone/>
                </a:pPr>
                <a:endParaRPr lang="en-US" sz="1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solidFill>
                      <a:srgbClr val="262626"/>
                    </a:solidFill>
                    <a:latin typeface="Calibri Light" panose="020F0302020204030204" pitchFamily="34" charset="0"/>
                    <a:ea typeface="+mn-lt"/>
                    <a:cs typeface="Calibri Light" panose="020F0302020204030204" pitchFamily="34" charset="0"/>
                  </a:rPr>
                  <a:t>Подобран двигатель Maxon RE 50 мощностью 200 Вт и планетарный редуктор Maxon GP 52 C с передаточным отношением u = 43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7D618E-A79A-6BE3-51B5-586946B05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210" y="2421674"/>
                <a:ext cx="6252767" cy="4099168"/>
              </a:xfrm>
              <a:blipFill>
                <a:blip r:embed="rId2"/>
                <a:stretch>
                  <a:fillRect l="-585" t="-446" b="-4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8665FFD-0B78-01C3-F6E0-9F8A61C59953}"/>
              </a:ext>
            </a:extLst>
          </p:cNvPr>
          <p:cNvSpPr txBox="1"/>
          <p:nvPr/>
        </p:nvSpPr>
        <p:spPr>
          <a:xfrm>
            <a:off x="11226389" y="5979909"/>
            <a:ext cx="836802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10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627DB0-4678-B7C5-03DE-7566E3FE8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977" y="2421674"/>
            <a:ext cx="4970865" cy="339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F80BF-5F97-2B92-A83A-961A0F25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4855"/>
            <a:ext cx="7729728" cy="1188720"/>
          </a:xfrm>
        </p:spPr>
        <p:txBody>
          <a:bodyPr/>
          <a:lstStyle/>
          <a:p>
            <a:r>
              <a:rPr lang="ru-RU" dirty="0">
                <a:latin typeface="Calibri"/>
                <a:cs typeface="Calibri"/>
              </a:rPr>
              <a:t>Привод вращательной степени подвижности плеча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371AF9-8EC3-1DC1-CE3A-316A956F26D2}"/>
              </a:ext>
            </a:extLst>
          </p:cNvPr>
          <p:cNvSpPr txBox="1"/>
          <p:nvPr/>
        </p:nvSpPr>
        <p:spPr>
          <a:xfrm>
            <a:off x="11047927" y="5996226"/>
            <a:ext cx="11440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latin typeface="Corbel"/>
              </a:rPr>
              <a:t>1</a:t>
            </a:r>
            <a:r>
              <a:rPr lang="ru-RU" sz="3200" dirty="0">
                <a:latin typeface="Corbel"/>
              </a:rPr>
              <a:t>1</a:t>
            </a:r>
          </a:p>
          <a:p>
            <a:endParaRPr lang="ru-RU" dirty="0">
              <a:latin typeface="Corbel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A0EF523-D1D7-180B-14FF-F91B5C21F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50" y="1792983"/>
            <a:ext cx="5588373" cy="2938845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A8E358-116A-E356-948F-EA594F56D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679" y="1792983"/>
            <a:ext cx="5666639" cy="35514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F33E06-AD0D-2C26-F787-FDBC52079063}"/>
              </a:ext>
            </a:extLst>
          </p:cNvPr>
          <p:cNvSpPr txBox="1"/>
          <p:nvPr/>
        </p:nvSpPr>
        <p:spPr>
          <a:xfrm>
            <a:off x="544154" y="5028652"/>
            <a:ext cx="5131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1 – </a:t>
            </a:r>
            <a:r>
              <a:rPr lang="ru-RU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мотор-редуктор; 2 – коническая передача; 3 – вал; 4 – планетарно-цевочный редуктор</a:t>
            </a:r>
          </a:p>
        </p:txBody>
      </p:sp>
    </p:spTree>
    <p:extLst>
      <p:ext uri="{BB962C8B-B14F-4D97-AF65-F5344CB8AC3E}">
        <p14:creationId xmlns:p14="http://schemas.microsoft.com/office/powerpoint/2010/main" val="320249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37FB0-EDED-C037-28C0-A8B4B02B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3907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Регулировочный расчёт привода вращательной степени подвижности плеча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5B3CC4C-65B1-3361-565F-07A764E42AB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8121" y="1847741"/>
                <a:ext cx="4397686" cy="37980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В результате регулировочного расчёта была получена схема управления приводом с ПИ-РТ, ПИ-РС и П-РП.</a:t>
                </a:r>
              </a:p>
              <a:p>
                <a:pPr marL="0" indent="0">
                  <a:buNone/>
                </a:pPr>
                <a:r>
                  <a:rPr lang="ru-RU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Параметры ПИ-РТ: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ru-RU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РТ</m:t>
                          </m:r>
                        </m:sub>
                      </m:sSub>
                      <m:r>
                        <a:rPr lang="ru-RU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400" i="1">
                          <a:latin typeface="Cambria Math" panose="02040503050406030204" pitchFamily="18" charset="0"/>
                        </a:rPr>
                        <m:t>6.99∗</m:t>
                      </m:r>
                      <m:sSup>
                        <m:sSupPr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ru-RU" sz="1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</m:t>
                        </m:r>
                      </m:e>
                      <m:sub>
                        <m:r>
                          <a:rPr lang="ru-RU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РТ</m:t>
                        </m:r>
                      </m:sub>
                    </m:sSub>
                  </m:oMath>
                </a14:m>
                <a:r>
                  <a:rPr lang="ru-RU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26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.8</a:t>
                </a:r>
                <a:endParaRPr lang="ru-RU" sz="1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Параметры ПИ-РС: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ru-RU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РС</m:t>
                          </m:r>
                        </m:sub>
                      </m:sSub>
                      <m:r>
                        <a:rPr lang="ru-RU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0.00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54</m:t>
                      </m:r>
                    </m:oMath>
                  </m:oMathPara>
                </a14:m>
                <a:endParaRPr lang="ru-RU" sz="1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</m:t>
                        </m:r>
                      </m:e>
                      <m:sub>
                        <m:r>
                          <a:rPr lang="ru-RU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РС</m:t>
                        </m:r>
                      </m:sub>
                    </m:sSub>
                    <m:r>
                      <a:rPr lang="ru-RU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= 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817.1</a:t>
                </a:r>
                <a:endParaRPr lang="ru-RU" sz="1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r>
                  <a:rPr lang="ru-RU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Параметры П-РП: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</m:t>
                        </m:r>
                      </m:e>
                      <m:sub>
                        <m:r>
                          <a:rPr lang="ru-RU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РП</m:t>
                        </m:r>
                      </m:sub>
                    </m:sSub>
                  </m:oMath>
                </a14:m>
                <a:r>
                  <a:rPr lang="ru-RU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= </a:t>
                </a:r>
                <a:r>
                  <a:rPr lang="en-US" sz="1400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753.6</a:t>
                </a:r>
                <a:endParaRPr lang="ru-RU" sz="14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buNone/>
                </a:pPr>
                <a:endParaRPr lang="ru-RU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ru-RU" sz="1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ru-RU" sz="1400" dirty="0">
                  <a:latin typeface="Corbel" panose="020B0503020204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5B3CC4C-65B1-3361-565F-07A764E42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8121" y="1847741"/>
                <a:ext cx="4397686" cy="3798049"/>
              </a:xfrm>
              <a:blipFill>
                <a:blip r:embed="rId2"/>
                <a:stretch>
                  <a:fillRect l="-416" t="-3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6FEFCB5-021E-731B-7921-286A90E1EF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204930" y="2585291"/>
            <a:ext cx="9799668" cy="287594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495415-191F-3296-11CF-53851B57856B}"/>
              </a:ext>
            </a:extLst>
          </p:cNvPr>
          <p:cNvSpPr txBox="1"/>
          <p:nvPr/>
        </p:nvSpPr>
        <p:spPr>
          <a:xfrm>
            <a:off x="11100967" y="6031576"/>
            <a:ext cx="8368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8635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6303D-71BB-992F-931A-81C4F398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3239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Моделирование привода вращательной степени подвижности плеча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15150-DC1A-D199-72D1-884BDA0280E9}"/>
              </a:ext>
            </a:extLst>
          </p:cNvPr>
          <p:cNvSpPr txBox="1"/>
          <p:nvPr/>
        </p:nvSpPr>
        <p:spPr>
          <a:xfrm>
            <a:off x="793526" y="3887501"/>
            <a:ext cx="2371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>
                <a:latin typeface="Corbel" panose="020B0503020204020204" pitchFamily="34" charset="0"/>
                <a:cs typeface="Times New Roman" panose="02020603050405020304" pitchFamily="18" charset="0"/>
              </a:rPr>
              <a:t>Изменение скорости</a:t>
            </a:r>
            <a:endParaRPr lang="ru-RU" sz="1800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93739-D211-FB8A-8E72-4040222317EA}"/>
              </a:ext>
            </a:extLst>
          </p:cNvPr>
          <p:cNvSpPr txBox="1"/>
          <p:nvPr/>
        </p:nvSpPr>
        <p:spPr>
          <a:xfrm>
            <a:off x="4917104" y="3904207"/>
            <a:ext cx="2607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>
                <a:latin typeface="Corbel" panose="020B0503020204020204" pitchFamily="34" charset="0"/>
                <a:cs typeface="Times New Roman" panose="02020603050405020304" pitchFamily="18" charset="0"/>
              </a:rPr>
              <a:t>Изменение положения</a:t>
            </a:r>
            <a:endParaRPr lang="ru-RU" sz="1800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09D23-06D4-041C-FDED-E4B61CD94EB6}"/>
              </a:ext>
            </a:extLst>
          </p:cNvPr>
          <p:cNvSpPr txBox="1"/>
          <p:nvPr/>
        </p:nvSpPr>
        <p:spPr>
          <a:xfrm>
            <a:off x="11025231" y="5964465"/>
            <a:ext cx="828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13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39FEF75-532A-E24A-408C-48ECFDFC35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5315" y="1644465"/>
            <a:ext cx="8955422" cy="222633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12A799-550F-1CC4-4472-110C7930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25" y="4273539"/>
            <a:ext cx="2796169" cy="252154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3A46E73-1139-D839-6417-4657026AA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104" y="4273538"/>
            <a:ext cx="2806720" cy="25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94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39B6B-18B7-852F-2185-20F9AE88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1295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Исследование модели привода вращательной степени подвижности плеча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A59FE9-26E4-8E0A-F231-CD70A6B7E69B}"/>
              </a:ext>
            </a:extLst>
          </p:cNvPr>
          <p:cNvSpPr txBox="1"/>
          <p:nvPr/>
        </p:nvSpPr>
        <p:spPr>
          <a:xfrm>
            <a:off x="11201400" y="5995866"/>
            <a:ext cx="8032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057A72-98EA-8B30-A290-2D4A489B47B8}"/>
              </a:ext>
            </a:extLst>
          </p:cNvPr>
          <p:cNvSpPr txBox="1"/>
          <p:nvPr/>
        </p:nvSpPr>
        <p:spPr>
          <a:xfrm>
            <a:off x="547382" y="1390015"/>
            <a:ext cx="1549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>
                <a:latin typeface="Corbel" panose="020B0503020204020204" pitchFamily="34" charset="0"/>
                <a:cs typeface="Times New Roman" panose="02020603050405020304" pitchFamily="18" charset="0"/>
              </a:rPr>
              <a:t>График тока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0D7BBE-A8C2-8748-C834-9810BE2FC78E}"/>
              </a:ext>
            </a:extLst>
          </p:cNvPr>
          <p:cNvSpPr txBox="1"/>
          <p:nvPr/>
        </p:nvSpPr>
        <p:spPr>
          <a:xfrm>
            <a:off x="417352" y="4042047"/>
            <a:ext cx="180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>
                <a:latin typeface="Corbel" panose="020B0503020204020204" pitchFamily="34" charset="0"/>
                <a:cs typeface="Times New Roman" panose="02020603050405020304" pitchFamily="18" charset="0"/>
              </a:rPr>
              <a:t>График ошибки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55C0E9-3300-7E39-50FA-2FA65672FDBE}"/>
              </a:ext>
            </a:extLst>
          </p:cNvPr>
          <p:cNvSpPr txBox="1"/>
          <p:nvPr/>
        </p:nvSpPr>
        <p:spPr>
          <a:xfrm>
            <a:off x="6568578" y="1434038"/>
            <a:ext cx="2741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>
                <a:latin typeface="Corbel" panose="020B0503020204020204" pitchFamily="34" charset="0"/>
                <a:cs typeface="Times New Roman" panose="02020603050405020304" pitchFamily="18" charset="0"/>
              </a:rPr>
              <a:t>ЛФЧХ разомкнутой цепи</a:t>
            </a:r>
            <a:endParaRPr lang="ru-RU" sz="1800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B1B09C-3212-D419-750E-1CDFDCB142C3}"/>
              </a:ext>
            </a:extLst>
          </p:cNvPr>
          <p:cNvSpPr txBox="1"/>
          <p:nvPr/>
        </p:nvSpPr>
        <p:spPr>
          <a:xfrm>
            <a:off x="3228181" y="1803370"/>
            <a:ext cx="31689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Наклоны: -2, -1, -3</a:t>
            </a:r>
          </a:p>
          <a:p>
            <a:pPr marL="0" indent="0">
              <a:buNone/>
            </a:pPr>
            <a:r>
              <a:rPr lang="ru-RU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Частота среза 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561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рад/с</a:t>
            </a:r>
          </a:p>
          <a:p>
            <a:pPr marL="0" indent="0">
              <a:buNone/>
            </a:pPr>
            <a:r>
              <a:rPr lang="ru-RU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ЗУ по амплитуде: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19.3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дБ</a:t>
            </a:r>
          </a:p>
          <a:p>
            <a:pPr marL="0" indent="0">
              <a:buNone/>
            </a:pPr>
            <a:r>
              <a:rPr lang="ru-RU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ЗУ по фазе: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66.7</a:t>
            </a:r>
            <a:r>
              <a:rPr lang="ru-RU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C6A40B-CD51-EB44-A4BA-B2C67B84F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578" y="1847393"/>
            <a:ext cx="4910464" cy="3622686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CBC6DF4-24FB-9E6A-821C-950E4BF589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1466" y="1759347"/>
            <a:ext cx="2526865" cy="2282767"/>
          </a:xfr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528F41B6-5CF9-4032-D63C-446A18824B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17352" y="4451809"/>
            <a:ext cx="2560979" cy="2286589"/>
          </a:xfrm>
        </p:spPr>
      </p:pic>
    </p:spTree>
    <p:extLst>
      <p:ext uri="{BB962C8B-B14F-4D97-AF65-F5344CB8AC3E}">
        <p14:creationId xmlns:p14="http://schemas.microsoft.com/office/powerpoint/2010/main" val="101969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0A2C4-A0D0-9F82-D47F-87720CA7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компонента для вакуумного схвата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37285-E57C-5D6A-1B6E-7B7F38D2089F}"/>
              </a:ext>
            </a:extLst>
          </p:cNvPr>
          <p:cNvSpPr txBox="1"/>
          <p:nvPr/>
        </p:nvSpPr>
        <p:spPr>
          <a:xfrm>
            <a:off x="6782720" y="2679340"/>
            <a:ext cx="4901068" cy="337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схвата манипулятора была выбрана вакуумная сильфонная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присоска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Festo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ESV-60-BN, так как она обладает низкими габаритами и достаточной грузоподъёмностью, а также не требуют больших размеров захватываемого объекта. Выбор был основа на диаметре присоски (50 мм) и усилии удержания при нормальном рабочем давлении (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114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Н)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60105-0E74-475B-A4EE-20DC40A02327}"/>
              </a:ext>
            </a:extLst>
          </p:cNvPr>
          <p:cNvSpPr txBox="1"/>
          <p:nvPr/>
        </p:nvSpPr>
        <p:spPr>
          <a:xfrm>
            <a:off x="11303158" y="6034977"/>
            <a:ext cx="7612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Corbel"/>
              </a:rPr>
              <a:t>15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D0982AB9-726D-4C8F-EB8A-7A860DF1E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2720" y="806775"/>
                <a:ext cx="4815840" cy="187466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теор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m * (g + a) *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5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кг;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9,81 м/с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a = 2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м/с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^2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1,5;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теор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5 * (9,81 + 2) * 1,5 = 88,6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теор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зах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=88,6 Н</a:t>
                </a: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D0982AB9-726D-4C8F-EB8A-7A860DF1E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2720" y="806775"/>
                <a:ext cx="4815840" cy="1874668"/>
              </a:xfrm>
              <a:blipFill>
                <a:blip r:embed="rId2"/>
                <a:stretch>
                  <a:fillRect l="-1266" t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DC0D9B-96D9-6561-49E6-B07467B88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70" y="3694386"/>
            <a:ext cx="3643659" cy="235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2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047D72-7EB7-2AA6-A510-0DD9943B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26517"/>
            <a:ext cx="7729728" cy="883158"/>
          </a:xfrm>
        </p:spPr>
        <p:txBody>
          <a:bodyPr>
            <a:normAutofit/>
          </a:bodyPr>
          <a:lstStyle/>
          <a:p>
            <a:r>
              <a:rPr lang="ru-RU" dirty="0"/>
              <a:t>Сеть петри для всей системы РТК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64C89-6052-4229-B5A4-BD79ADBB8CC8}"/>
              </a:ext>
            </a:extLst>
          </p:cNvPr>
          <p:cNvSpPr txBox="1"/>
          <p:nvPr/>
        </p:nvSpPr>
        <p:spPr>
          <a:xfrm>
            <a:off x="11173307" y="6089832"/>
            <a:ext cx="8909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16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C2202A2-BB38-19F8-7740-177EF2F5E8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6571" y="1387111"/>
            <a:ext cx="10718857" cy="4780685"/>
          </a:xfrm>
        </p:spPr>
      </p:pic>
    </p:spTree>
    <p:extLst>
      <p:ext uri="{BB962C8B-B14F-4D97-AF65-F5344CB8AC3E}">
        <p14:creationId xmlns:p14="http://schemas.microsoft.com/office/powerpoint/2010/main" val="266981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77572-F9E3-CCEE-131B-D5F2A4CE0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0720"/>
            <a:ext cx="7729728" cy="1188720"/>
          </a:xfrm>
        </p:spPr>
        <p:txBody>
          <a:bodyPr>
            <a:normAutofit/>
          </a:bodyPr>
          <a:lstStyle/>
          <a:p>
            <a:r>
              <a:rPr lang="ru-RU" dirty="0">
                <a:latin typeface="Calibri"/>
                <a:ea typeface="Calibri"/>
                <a:cs typeface="Calibri"/>
              </a:rPr>
              <a:t>Алгоритм определения центра отправления </a:t>
            </a:r>
            <a:endParaRPr lang="ru-RU" dirty="0">
              <a:ea typeface="Calibri"/>
              <a:cs typeface="Calibr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A2398C-785B-C107-3EAF-654EB1203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719" y="1473693"/>
            <a:ext cx="8045106" cy="5072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1. Изображение переводится из цветового пространства BGR в полутоновый формат:</a:t>
            </a:r>
          </a:p>
          <a:p>
            <a:pPr marL="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Y = 0.299R + 0.587G + 0.114B</a:t>
            </a:r>
          </a:p>
          <a:p>
            <a:pPr marL="0" indent="0">
              <a:buNone/>
            </a:pPr>
            <a:r>
              <a:rPr lang="ru-RU" sz="1600" dirty="0">
                <a:latin typeface="Times New Roman"/>
                <a:cs typeface="Times New Roman"/>
              </a:rPr>
              <a:t>2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ru-RU" sz="1600" dirty="0">
                <a:latin typeface="Times New Roman"/>
                <a:cs typeface="Times New Roman"/>
              </a:rPr>
              <a:t>На изображение применяется сглаживание для удаления шума, используя фильтр Гаусса: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1600" dirty="0">
                <a:latin typeface="Times New Roman"/>
                <a:cs typeface="Times New Roman"/>
              </a:rPr>
              <a:t>3</a:t>
            </a:r>
            <a:r>
              <a:rPr lang="en-US" sz="1600" dirty="0">
                <a:latin typeface="Times New Roman"/>
                <a:cs typeface="Times New Roman"/>
              </a:rPr>
              <a:t>. Находятся градиенты яркости по осям x и y при помощи оператора </a:t>
            </a:r>
            <a:r>
              <a:rPr lang="ru-RU" sz="1600" dirty="0">
                <a:latin typeface="Times New Roman"/>
                <a:cs typeface="Times New Roman"/>
              </a:rPr>
              <a:t>Собеля</a:t>
            </a:r>
            <a:r>
              <a:rPr lang="en-US" sz="1600" dirty="0">
                <a:latin typeface="Times New Roman"/>
                <a:cs typeface="Times New Roman"/>
              </a:rPr>
              <a:t>:</a:t>
            </a:r>
          </a:p>
          <a:p>
            <a:pPr marL="0" indent="0"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1600" dirty="0">
                <a:latin typeface="Times New Roman"/>
                <a:cs typeface="Times New Roman"/>
              </a:rPr>
              <a:t>4</a:t>
            </a:r>
            <a:r>
              <a:rPr lang="en-US" sz="1600" dirty="0">
                <a:latin typeface="Times New Roman"/>
                <a:cs typeface="Times New Roman"/>
              </a:rPr>
              <a:t>. </a:t>
            </a:r>
            <a:r>
              <a:rPr lang="ru-RU" sz="1600" dirty="0">
                <a:latin typeface="Times New Roman"/>
                <a:cs typeface="Times New Roman"/>
              </a:rPr>
              <a:t>Подавление немаксимумов: удаляются пиксели, не считающиеся частью края (остаются тонкие линии – возможные края);</a:t>
            </a:r>
          </a:p>
          <a:p>
            <a:pPr marL="0" indent="0">
              <a:buNone/>
            </a:pPr>
            <a:r>
              <a:rPr lang="ru-RU" sz="1600" dirty="0">
                <a:latin typeface="Times New Roman"/>
                <a:cs typeface="Times New Roman"/>
              </a:rPr>
              <a:t>5. Двойная пороговая фильтрация: потенциальные границы определяются порогами;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1600" dirty="0">
                <a:latin typeface="Times New Roman"/>
                <a:cs typeface="Times New Roman"/>
              </a:rPr>
              <a:t>6. </a:t>
            </a:r>
            <a:r>
              <a:rPr lang="en-US" sz="1600" dirty="0">
                <a:latin typeface="Times New Roman"/>
                <a:cs typeface="Times New Roman"/>
              </a:rPr>
              <a:t>Внутри полученного контура производится расчёт среднего арифметического координат x и y - центра коробки</a:t>
            </a:r>
          </a:p>
        </p:txBody>
      </p:sp>
      <p:pic>
        <p:nvPicPr>
          <p:cNvPr id="4" name="Рисунок 3" descr="Изображение выглядит как Шрифт, текст, линия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5921006C-9364-9405-7912-42A72391B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2" y="3841535"/>
            <a:ext cx="3398022" cy="544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64D2C5-68E0-69B5-9348-0076AF01F88A}"/>
              </a:ext>
            </a:extLst>
          </p:cNvPr>
          <p:cNvSpPr txBox="1"/>
          <p:nvPr/>
        </p:nvSpPr>
        <p:spPr>
          <a:xfrm>
            <a:off x="11303936" y="6253118"/>
            <a:ext cx="89097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17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391295-5303-34B3-0059-54FE070F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2" y="2733209"/>
            <a:ext cx="1758494" cy="83964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767B91-0289-7EAD-A336-EDACB19B9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862" y="1594502"/>
            <a:ext cx="3786003" cy="366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06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8F0FB-F6E3-25A3-0597-615B2062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B6AD7-BFC8-ED63-1FA0-7B9217E59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274" y="151002"/>
            <a:ext cx="5773262" cy="590232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  <a:tabLst>
                <a:tab pos="3042920" algn="ctr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проделанной работы были получены следующие результаты: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Проведен обзор проекта на актуальность исследование и анализ существующих манипулятора для кормления;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Разработана функциональная схема управления роботом; 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 привод вращательной степени подвижности плеча манипулятора;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Разработана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руки манипулятора для сортировки легких почтовых отправлений, весом до 5 кг; 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азработана схема механизма подключения поворота руки 1/руки 2;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Проведён энергетический и регулировочный расчёт привода вращательной степени подвижности плеча манипулятора.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Построена сеть Петри для всей системы управления;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 алгоритм определения центра отправления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D14F0-639E-021E-4580-A97199B30355}"/>
              </a:ext>
            </a:extLst>
          </p:cNvPr>
          <p:cNvSpPr txBox="1"/>
          <p:nvPr/>
        </p:nvSpPr>
        <p:spPr>
          <a:xfrm>
            <a:off x="11043410" y="5991047"/>
            <a:ext cx="11440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18</a:t>
            </a:r>
          </a:p>
          <a:p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5397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DCD26-5098-B787-5ABD-0A8765372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libri"/>
                <a:cs typeface="Calibri"/>
              </a:rPr>
              <a:t>Спасибо за Внимание!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7D43E-EC16-951E-1F67-10132543AF93}"/>
              </a:ext>
            </a:extLst>
          </p:cNvPr>
          <p:cNvSpPr txBox="1"/>
          <p:nvPr/>
        </p:nvSpPr>
        <p:spPr>
          <a:xfrm>
            <a:off x="11043410" y="5991047"/>
            <a:ext cx="11440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>
                <a:latin typeface="Corbel"/>
              </a:rPr>
              <a:t>19</a:t>
            </a:r>
            <a:endParaRPr lang="ru-RU" sz="3200" dirty="0">
              <a:latin typeface="Corbel"/>
            </a:endParaRPr>
          </a:p>
          <a:p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6622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0E05D-F85C-7DE3-A898-D3DC90C1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9584"/>
            <a:ext cx="7729728" cy="11887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j-lt"/>
              </a:rPr>
              <a:t>Актуальность работы</a:t>
            </a:r>
            <a:endParaRPr lang="ru-RU" sz="32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3335B77-4E65-D0EF-D7C0-3AEDF2435B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42650" y="1635380"/>
            <a:ext cx="4740012" cy="266625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FD2F30-224E-459B-272C-880896FA7F89}"/>
              </a:ext>
            </a:extLst>
          </p:cNvPr>
          <p:cNvSpPr txBox="1"/>
          <p:nvPr/>
        </p:nvSpPr>
        <p:spPr>
          <a:xfrm>
            <a:off x="318782" y="4585982"/>
            <a:ext cx="117361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С ростом развития торговли и увеличения количества маркетплейсов, возросло количество онлайн заказов, которые доставляются с помощью служб доставки. Эти службы забирают посылки из сортировочных пунктов. В данный момент, сортировка почтовых отправлений происходит вручную, что сильно увеличивает сроки доставки и шанс «ошибки». Но использование манипуляционных роботов-сортировщиков позволит избавится от «человеческого фактора» и сильно уменьшить время сортировки.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4AA0E-6DEA-A5D6-4A17-A7824AFAAFFE}"/>
              </a:ext>
            </a:extLst>
          </p:cNvPr>
          <p:cNvSpPr txBox="1"/>
          <p:nvPr/>
        </p:nvSpPr>
        <p:spPr>
          <a:xfrm>
            <a:off x="11148969" y="6063310"/>
            <a:ext cx="954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Corbel"/>
              </a:rPr>
              <a:t>2</a:t>
            </a:r>
            <a:endParaRPr lang="ru-RU" sz="3200" dirty="0"/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AEC985B8-E3A2-06D5-EEBE-472D5561C2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09339" y="1637296"/>
            <a:ext cx="4306741" cy="2664340"/>
          </a:xfrm>
        </p:spPr>
      </p:pic>
    </p:spTree>
    <p:extLst>
      <p:ext uri="{BB962C8B-B14F-4D97-AF65-F5344CB8AC3E}">
        <p14:creationId xmlns:p14="http://schemas.microsoft.com/office/powerpoint/2010/main" val="391185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5CE40-FB41-98FB-51C5-3DB480BD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ru-RU" sz="3000" dirty="0">
                <a:solidFill>
                  <a:srgbClr val="FFFFFF"/>
                </a:solidFill>
                <a:latin typeface="Calibri"/>
                <a:cs typeface="Calibri"/>
              </a:rPr>
              <a:t>Цели и задачи работы</a:t>
            </a:r>
            <a:endParaRPr lang="ru-RU" sz="3000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CB57E-859D-4FB4-4ADA-CFB634EFB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805" y="218114"/>
            <a:ext cx="6436281" cy="64846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разработать руку для сортировки почтовых отправлений, весом до 5 кг двурукого манипулятора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 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азработать схему механизма подключения поворота руки 1/ руки 2;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функциональную схему управления манипулятором;</a:t>
            </a:r>
            <a:endParaRPr lang="ru-RU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модель руки манипулятора для сортировки легких почтовых отправлений, весом до 5 кг; 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энергетический расчёт привода вращательной степени подвижности плеча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привод вращательной степени подвижности плеча;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р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егулировочный расчёт привода вращательной степени подвижности;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Подобрать компонент для вакуумного схвата;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алгоритм определения центра отправления;</a:t>
            </a: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остроение сеть Петри для описания работы всей системы</a:t>
            </a:r>
            <a:r>
              <a:rPr lang="ru-RU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E501A-1A84-9490-A935-FEB7D5B7E420}"/>
              </a:ext>
            </a:extLst>
          </p:cNvPr>
          <p:cNvSpPr txBox="1"/>
          <p:nvPr/>
        </p:nvSpPr>
        <p:spPr>
          <a:xfrm>
            <a:off x="11043410" y="5991047"/>
            <a:ext cx="11440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3</a:t>
            </a:r>
          </a:p>
          <a:p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27995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FA3A6-9FF6-76FD-E35A-9CBD9F40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09683"/>
            <a:ext cx="7729728" cy="1188720"/>
          </a:xfrm>
        </p:spPr>
        <p:txBody>
          <a:bodyPr/>
          <a:lstStyle/>
          <a:p>
            <a:r>
              <a:rPr lang="ru-RU" dirty="0">
                <a:latin typeface="Calibri"/>
                <a:cs typeface="Calibri"/>
              </a:rPr>
              <a:t>Обзор существующих решений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6C7719-BE27-B778-68B0-90D5F299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579" y="4980734"/>
            <a:ext cx="3051307" cy="146201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YuMi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Количество степеней подвижности: 7</a:t>
            </a:r>
          </a:p>
        </p:txBody>
      </p:sp>
      <p:pic>
        <p:nvPicPr>
          <p:cNvPr id="6" name="Рисунок 5" descr="Изображение выглядит как машина, робот,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80AE6F1C-B45D-3A55-2F51-7AB194BF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79" y="1990298"/>
            <a:ext cx="2990424" cy="2877403"/>
          </a:xfrm>
          <a:prstGeom prst="rect">
            <a:avLst/>
          </a:prstGeom>
        </p:spPr>
      </p:pic>
      <p:pic>
        <p:nvPicPr>
          <p:cNvPr id="7" name="Рисунок 6" descr="Изображение выглядит как машина, робот&#10;&#10;Автоматически созданное описание">
            <a:extLst>
              <a:ext uri="{FF2B5EF4-FFF2-40B4-BE49-F238E27FC236}">
                <a16:creationId xmlns:a16="http://schemas.microsoft.com/office/drawing/2014/main" id="{EBD96269-030F-8563-0F36-850D2FD8E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08" y="1988875"/>
            <a:ext cx="2816983" cy="2880247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2DAC0C5F-ED26-72E4-CB8B-C3CF45C1621E}"/>
              </a:ext>
            </a:extLst>
          </p:cNvPr>
          <p:cNvSpPr txBox="1">
            <a:spLocks/>
          </p:cNvSpPr>
          <p:nvPr/>
        </p:nvSpPr>
        <p:spPr>
          <a:xfrm>
            <a:off x="4687508" y="4980735"/>
            <a:ext cx="3051307" cy="1462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MOD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series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Количество степеней подвижности: 7</a:t>
            </a:r>
          </a:p>
          <a:p>
            <a:pPr marL="0" indent="0" algn="ctr">
              <a:buNone/>
            </a:pPr>
            <a:endParaRPr lang="ru-RU" dirty="0" err="1">
              <a:latin typeface="Corbel"/>
            </a:endParaRPr>
          </a:p>
        </p:txBody>
      </p:sp>
      <p:pic>
        <p:nvPicPr>
          <p:cNvPr id="10" name="Рисунок 9" descr="Изображение выглядит как машина, Медицинское оборудование, в помещении, инжиниринг&#10;&#10;Автоматически созданное описание">
            <a:extLst>
              <a:ext uri="{FF2B5EF4-FFF2-40B4-BE49-F238E27FC236}">
                <a16:creationId xmlns:a16="http://schemas.microsoft.com/office/drawing/2014/main" id="{4A21A751-940C-8A97-81A3-B5FE4BF58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217" y="1988875"/>
            <a:ext cx="3146973" cy="2885792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80F106E8-EEC4-F24A-0969-0C4A55ECA10E}"/>
              </a:ext>
            </a:extLst>
          </p:cNvPr>
          <p:cNvSpPr txBox="1">
            <a:spLocks/>
          </p:cNvSpPr>
          <p:nvPr/>
        </p:nvSpPr>
        <p:spPr>
          <a:xfrm>
            <a:off x="7985216" y="4980734"/>
            <a:ext cx="3239253" cy="1015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Yaskawa</a:t>
            </a:r>
            <a:r>
              <a:rPr lang="ru-RU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1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Motoman</a:t>
            </a:r>
            <a:r>
              <a:rPr lang="ru-RU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 SD5F</a:t>
            </a:r>
            <a:endParaRPr 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ru-RU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Количество степеней подвижности: </a:t>
            </a:r>
            <a:r>
              <a:rPr lang="en-US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ru-RU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>
              <a:buNone/>
            </a:pPr>
            <a:endParaRPr lang="ru-RU" dirty="0">
              <a:latin typeface="Corbe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53D41-070F-5289-7422-739A8EBA3D60}"/>
              </a:ext>
            </a:extLst>
          </p:cNvPr>
          <p:cNvSpPr txBox="1"/>
          <p:nvPr/>
        </p:nvSpPr>
        <p:spPr>
          <a:xfrm>
            <a:off x="11524379" y="5996226"/>
            <a:ext cx="667621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4</a:t>
            </a:r>
          </a:p>
          <a:p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667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2984E-04FF-A806-0D3E-EB5EB2FB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ru-RU" dirty="0">
                <a:latin typeface="Calibri"/>
                <a:cs typeface="Calibri"/>
              </a:rPr>
              <a:t>Технические требования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71A6D-202F-28D9-054F-338156F7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203" y="2301994"/>
            <a:ext cx="8779512" cy="2879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Грузоподъёмность: до 5 кг</a:t>
            </a:r>
          </a:p>
          <a:p>
            <a:r>
              <a:rPr lang="ru-RU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Габариты переносимого письма (отправления до 5 кг): от 125х125 мм до 324х229 мм</a:t>
            </a:r>
          </a:p>
          <a:p>
            <a:r>
              <a:rPr lang="ru-RU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Расстояние от центра базы робота до центра письма по горизонтали: до 1.1 м</a:t>
            </a:r>
          </a:p>
          <a:p>
            <a:r>
              <a:rPr lang="ru-RU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Высота, на которую может быть поднято письмо: до 0.2 м</a:t>
            </a:r>
          </a:p>
          <a:p>
            <a:r>
              <a:rPr lang="ru-RU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Количество степеней подвижности: 4 (включая базу)</a:t>
            </a:r>
          </a:p>
          <a:p>
            <a:r>
              <a:rPr lang="ru-RU" dirty="0">
                <a:solidFill>
                  <a:srgbClr val="40404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Устройство захвата: вакуумные присоски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DFBE37-563F-455F-492B-61A7C874131E}"/>
              </a:ext>
            </a:extLst>
          </p:cNvPr>
          <p:cNvSpPr txBox="1"/>
          <p:nvPr/>
        </p:nvSpPr>
        <p:spPr>
          <a:xfrm>
            <a:off x="11043410" y="5991047"/>
            <a:ext cx="11440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5</a:t>
            </a:r>
          </a:p>
          <a:p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7119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96D13-2672-65A5-B4D2-E642B483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 построения системы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F416396B-48BC-F94E-3BD0-6B696FA6F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4943856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FD246A-B63B-5B1C-5DD5-9BBB14FF0EB1}"/>
              </a:ext>
            </a:extLst>
          </p:cNvPr>
          <p:cNvSpPr txBox="1"/>
          <p:nvPr/>
        </p:nvSpPr>
        <p:spPr>
          <a:xfrm>
            <a:off x="6097398" y="4943856"/>
            <a:ext cx="60946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1 – СТЗ; 2 – входной конвейер с почтовыми отправлениями; 3 – выходной конвейер с лёгкими отправлениями (до 5 кг); 4 – выходной конвейер с тяжёлыми отправлениями (от 5 до 20 кг); 5 – манипулятор для лёгких отправлений; 6 – манипулятор для тяжёлых отправлений; 7 – общая база манипуляторов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5538E-7604-B0C4-8D79-691446174F96}"/>
              </a:ext>
            </a:extLst>
          </p:cNvPr>
          <p:cNvSpPr txBox="1"/>
          <p:nvPr/>
        </p:nvSpPr>
        <p:spPr>
          <a:xfrm>
            <a:off x="10966508" y="6174189"/>
            <a:ext cx="1063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678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00D9D-0BF9-D21C-C293-F40ABD22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530" y="218072"/>
            <a:ext cx="8380937" cy="1188720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Схема механизма подключения поворота манипулятора 1/манипулятора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37D37-5B8F-CAA7-4852-C354BEE57EE7}"/>
              </a:ext>
            </a:extLst>
          </p:cNvPr>
          <p:cNvSpPr txBox="1"/>
          <p:nvPr/>
        </p:nvSpPr>
        <p:spPr>
          <a:xfrm>
            <a:off x="11226567" y="5964507"/>
            <a:ext cx="769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7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2B0B713-0DB5-5AF4-CBD9-C15B6A0B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790" y="1790371"/>
            <a:ext cx="8118419" cy="310041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1F870A-5F23-7F19-BC46-FC0676D3884A}"/>
              </a:ext>
            </a:extLst>
          </p:cNvPr>
          <p:cNvSpPr txBox="1"/>
          <p:nvPr/>
        </p:nvSpPr>
        <p:spPr>
          <a:xfrm>
            <a:off x="1469471" y="5343676"/>
            <a:ext cx="92530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1 – мотор-редуктор; 2 – цилиндрическая прямозубая передача; 3 – сцепной диск и фрикционная сцепная муфта; 4 – </a:t>
            </a:r>
            <a:r>
              <a:rPr lang="ru-RU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пневмоцилиндр</a:t>
            </a:r>
            <a:r>
              <a:rPr lang="ru-RU" dirty="0">
                <a:latin typeface="Calibri Light" panose="020F0302020204030204" pitchFamily="34" charset="0"/>
                <a:cs typeface="Calibri Light" panose="020F0302020204030204" pitchFamily="34" charset="0"/>
              </a:rPr>
              <a:t> мембранного типа с возвратной пружиной; 5 – коническая прямозубая передача; 6 – цилиндрическая шевронная передача (колесо передачи крепится к вращающейся платформе манипулятора)</a:t>
            </a:r>
            <a:endParaRPr lang="ru-RU" sz="1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2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5CAAB-A625-CC6F-6576-7A8C510CC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504" y="126492"/>
            <a:ext cx="7408164" cy="559308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solidFill>
                  <a:schemeClr val="tx1"/>
                </a:solidFill>
                <a:latin typeface="Calibri"/>
                <a:cs typeface="Calibri"/>
              </a:rPr>
              <a:t>Функциональная схема управления РТК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4BA63-C826-E3C6-023B-7E08249D57F4}"/>
              </a:ext>
            </a:extLst>
          </p:cNvPr>
          <p:cNvSpPr txBox="1"/>
          <p:nvPr/>
        </p:nvSpPr>
        <p:spPr>
          <a:xfrm>
            <a:off x="11382375" y="6035159"/>
            <a:ext cx="6572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8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7F986858-2C6D-427C-D389-1D85407ED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242" y="730476"/>
            <a:ext cx="9394078" cy="5889458"/>
          </a:xfrm>
        </p:spPr>
      </p:pic>
    </p:spTree>
    <p:extLst>
      <p:ext uri="{BB962C8B-B14F-4D97-AF65-F5344CB8AC3E}">
        <p14:creationId xmlns:p14="http://schemas.microsoft.com/office/powerpoint/2010/main" val="69735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BE70F-CDCB-7E58-03B7-786F55C1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505" y="2404872"/>
            <a:ext cx="3607131" cy="1627792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ru-RU" dirty="0">
                <a:latin typeface="+mj-lt"/>
              </a:rPr>
              <a:t>Модель манипулятора для лёгких отправлений</a:t>
            </a:r>
            <a:endParaRPr lang="en-US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05FEA-6423-A82E-B709-52772E5C7960}"/>
              </a:ext>
            </a:extLst>
          </p:cNvPr>
          <p:cNvSpPr txBox="1"/>
          <p:nvPr/>
        </p:nvSpPr>
        <p:spPr>
          <a:xfrm>
            <a:off x="11213620" y="5996224"/>
            <a:ext cx="114407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200" dirty="0">
                <a:latin typeface="Corbel"/>
              </a:rPr>
              <a:t>9</a:t>
            </a:r>
          </a:p>
          <a:p>
            <a:endParaRPr lang="ru-RU" dirty="0">
              <a:latin typeface="Corbel"/>
            </a:endParaRPr>
          </a:p>
        </p:txBody>
      </p:sp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6CA56327-C3E7-E558-7FCE-4399371C9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7" y="-1"/>
            <a:ext cx="7537702" cy="4917853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12AFF1-B01C-BD0F-C1C9-D550FB0E52C1}"/>
              </a:ext>
            </a:extLst>
          </p:cNvPr>
          <p:cNvSpPr txBox="1"/>
          <p:nvPr/>
        </p:nvSpPr>
        <p:spPr>
          <a:xfrm>
            <a:off x="4844713" y="5087706"/>
            <a:ext cx="5968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1 – вакуумный схват; 2 – привод вращения плеча; 3 – база; 4 – вращающаяся платформа; 5 – плечо; 6 - предплечье</a:t>
            </a:r>
          </a:p>
          <a:p>
            <a:pPr algn="l"/>
            <a:r>
              <a:rPr lang="ru-RU" sz="1800" dirty="0">
                <a:latin typeface="Corbe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077603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1992</TotalTime>
  <Words>949</Words>
  <Application>Microsoft Office PowerPoint</Application>
  <PresentationFormat>Широкоэкранный</PresentationFormat>
  <Paragraphs>123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Corbel</vt:lpstr>
      <vt:lpstr>Times New Roman</vt:lpstr>
      <vt:lpstr>Посылка</vt:lpstr>
      <vt:lpstr>Двурукий манипулятор</vt:lpstr>
      <vt:lpstr>Актуальность работы</vt:lpstr>
      <vt:lpstr>Цели и задачи работы</vt:lpstr>
      <vt:lpstr>Обзор существующих решений</vt:lpstr>
      <vt:lpstr>Технические требования</vt:lpstr>
      <vt:lpstr>Концепция построения системы</vt:lpstr>
      <vt:lpstr>Схема механизма подключения поворота манипулятора 1/манипулятора 2</vt:lpstr>
      <vt:lpstr>Функциональная схема управления РТК</vt:lpstr>
      <vt:lpstr>Модель манипулятора для лёгких отправлений</vt:lpstr>
      <vt:lpstr>Энергетический расчёт привода Вращательной степени подвижности плеча</vt:lpstr>
      <vt:lpstr>Привод вращательной степени подвижности плеча</vt:lpstr>
      <vt:lpstr>Регулировочный расчёт привода вращательной степени подвижности плеча</vt:lpstr>
      <vt:lpstr>Моделирование привода вращательной степени подвижности плеча</vt:lpstr>
      <vt:lpstr>Исследование модели привода вращательной степени подвижности плеча</vt:lpstr>
      <vt:lpstr>Подбор компонента для вакуумного схвата </vt:lpstr>
      <vt:lpstr>Сеть петри для всей системы РТК</vt:lpstr>
      <vt:lpstr>Алгоритм определения центра отправления 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Iliay Lomovatskiy</dc:creator>
  <cp:lastModifiedBy>Андрей Калибернов</cp:lastModifiedBy>
  <cp:revision>390</cp:revision>
  <cp:lastPrinted>2024-06-09T22:49:25Z</cp:lastPrinted>
  <dcterms:created xsi:type="dcterms:W3CDTF">2024-02-29T21:13:02Z</dcterms:created>
  <dcterms:modified xsi:type="dcterms:W3CDTF">2024-06-17T09:09:17Z</dcterms:modified>
</cp:coreProperties>
</file>