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5" r:id="rId6"/>
    <p:sldId id="264" r:id="rId7"/>
    <p:sldId id="263" r:id="rId8"/>
    <p:sldId id="266" r:id="rId9"/>
    <p:sldId id="267" r:id="rId10"/>
    <p:sldId id="269" r:id="rId11"/>
    <p:sldId id="273" r:id="rId12"/>
    <p:sldId id="27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B0D435-432E-493C-89D8-B9DA6571291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60EBA9-4E67-429F-9B93-95485F69CD6E}">
      <dgm:prSet/>
      <dgm:spPr/>
      <dgm:t>
        <a:bodyPr/>
        <a:lstStyle/>
        <a:p>
          <a:r>
            <a:rPr lang="en-US" dirty="0" err="1"/>
            <a:t>Автономность</a:t>
          </a:r>
          <a:r>
            <a:rPr lang="en-US" dirty="0"/>
            <a:t>: </a:t>
          </a:r>
          <a:endParaRPr lang="ru-RU" dirty="0"/>
        </a:p>
        <a:p>
          <a:r>
            <a:rPr lang="en-US" dirty="0"/>
            <a:t>2 </a:t>
          </a:r>
          <a:r>
            <a:rPr lang="en-US" dirty="0" err="1"/>
            <a:t>часа</a:t>
          </a:r>
          <a:endParaRPr lang="en-US" dirty="0"/>
        </a:p>
      </dgm:t>
    </dgm:pt>
    <dgm:pt modelId="{5B30B81F-161C-4A9C-B419-86063AC41C36}" type="parTrans" cxnId="{56287736-3312-4CA8-985A-89C85B61F68D}">
      <dgm:prSet/>
      <dgm:spPr/>
      <dgm:t>
        <a:bodyPr/>
        <a:lstStyle/>
        <a:p>
          <a:endParaRPr lang="en-US"/>
        </a:p>
      </dgm:t>
    </dgm:pt>
    <dgm:pt modelId="{AD7F3D43-F97B-42FF-A1E0-7BA353AB6EA4}" type="sibTrans" cxnId="{56287736-3312-4CA8-985A-89C85B61F68D}">
      <dgm:prSet/>
      <dgm:spPr/>
      <dgm:t>
        <a:bodyPr/>
        <a:lstStyle/>
        <a:p>
          <a:endParaRPr lang="en-US"/>
        </a:p>
      </dgm:t>
    </dgm:pt>
    <dgm:pt modelId="{1525F4D4-88FD-406A-8908-8DEB280D8FF1}">
      <dgm:prSet/>
      <dgm:spPr/>
      <dgm:t>
        <a:bodyPr/>
        <a:lstStyle/>
        <a:p>
          <a:r>
            <a:rPr lang="en-US" dirty="0" err="1"/>
            <a:t>Максимальная</a:t>
          </a:r>
          <a:r>
            <a:rPr lang="en-US" dirty="0"/>
            <a:t> </a:t>
          </a:r>
          <a:r>
            <a:rPr lang="en-US" dirty="0" err="1"/>
            <a:t>скорость</a:t>
          </a:r>
          <a:r>
            <a:rPr lang="en-US" dirty="0"/>
            <a:t>:</a:t>
          </a:r>
          <a:endParaRPr lang="ru-RU" dirty="0"/>
        </a:p>
        <a:p>
          <a:r>
            <a:rPr lang="en-US" dirty="0"/>
            <a:t> 1 м/с ±20%</a:t>
          </a:r>
        </a:p>
      </dgm:t>
    </dgm:pt>
    <dgm:pt modelId="{BC3B8064-6AE7-4433-9403-C817CB01FAB0}" type="parTrans" cxnId="{D62B5279-F91D-4D08-B550-985B1270CEBE}">
      <dgm:prSet/>
      <dgm:spPr/>
      <dgm:t>
        <a:bodyPr/>
        <a:lstStyle/>
        <a:p>
          <a:endParaRPr lang="en-US"/>
        </a:p>
      </dgm:t>
    </dgm:pt>
    <dgm:pt modelId="{301F4B4D-8EEC-4A03-BD35-1006FF54B8D0}" type="sibTrans" cxnId="{D62B5279-F91D-4D08-B550-985B1270CEBE}">
      <dgm:prSet/>
      <dgm:spPr/>
      <dgm:t>
        <a:bodyPr/>
        <a:lstStyle/>
        <a:p>
          <a:endParaRPr lang="en-US"/>
        </a:p>
      </dgm:t>
    </dgm:pt>
    <dgm:pt modelId="{BD4DB38C-5D09-4430-B371-FAFE4E09550A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Наличие</a:t>
          </a:r>
          <a:r>
            <a:rPr lang="en-US" dirty="0"/>
            <a:t> лидара</a:t>
          </a:r>
        </a:p>
      </dgm:t>
    </dgm:pt>
    <dgm:pt modelId="{5EDE02D8-877E-46E5-A692-BBEA40D5DDC9}" type="parTrans" cxnId="{7AAE64EE-3B57-47EA-A85D-F358FC569C4C}">
      <dgm:prSet/>
      <dgm:spPr/>
      <dgm:t>
        <a:bodyPr/>
        <a:lstStyle/>
        <a:p>
          <a:endParaRPr lang="en-US"/>
        </a:p>
      </dgm:t>
    </dgm:pt>
    <dgm:pt modelId="{CD425FCD-33E1-41CA-8B2C-9C085A306FBD}" type="sibTrans" cxnId="{7AAE64EE-3B57-47EA-A85D-F358FC569C4C}">
      <dgm:prSet/>
      <dgm:spPr/>
      <dgm:t>
        <a:bodyPr/>
        <a:lstStyle/>
        <a:p>
          <a:endParaRPr lang="en-US"/>
        </a:p>
      </dgm:t>
    </dgm:pt>
    <dgm:pt modelId="{D9007D49-2CF5-490A-848A-02C2B53AE664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Поддержка</a:t>
          </a:r>
          <a:r>
            <a:rPr lang="en-US" dirty="0"/>
            <a:t> </a:t>
          </a:r>
          <a:r>
            <a:rPr lang="en-US" dirty="0" err="1"/>
            <a:t>большого</a:t>
          </a:r>
          <a:r>
            <a:rPr lang="en-US" dirty="0"/>
            <a:t> </a:t>
          </a:r>
          <a:r>
            <a:rPr lang="en-US" dirty="0" err="1"/>
            <a:t>количества</a:t>
          </a:r>
          <a:r>
            <a:rPr lang="en-US" dirty="0"/>
            <a:t> </a:t>
          </a:r>
          <a:r>
            <a:rPr lang="en-US" dirty="0" err="1"/>
            <a:t>периферии</a:t>
          </a:r>
          <a:endParaRPr lang="en-US" dirty="0"/>
        </a:p>
      </dgm:t>
    </dgm:pt>
    <dgm:pt modelId="{15959591-94FB-4147-8F0A-47531E204560}" type="parTrans" cxnId="{357972A3-E40B-44C6-A2D7-5E00297BCECC}">
      <dgm:prSet/>
      <dgm:spPr/>
      <dgm:t>
        <a:bodyPr/>
        <a:lstStyle/>
        <a:p>
          <a:endParaRPr lang="en-US"/>
        </a:p>
      </dgm:t>
    </dgm:pt>
    <dgm:pt modelId="{58967F61-5A38-470A-B65A-08EF1D1C2485}" type="sibTrans" cxnId="{357972A3-E40B-44C6-A2D7-5E00297BCECC}">
      <dgm:prSet/>
      <dgm:spPr/>
      <dgm:t>
        <a:bodyPr/>
        <a:lstStyle/>
        <a:p>
          <a:endParaRPr lang="en-US"/>
        </a:p>
      </dgm:t>
    </dgm:pt>
    <dgm:pt modelId="{A6D7C58F-4CCF-47A4-8395-BF47D1AB84D3}">
      <dgm:prSet/>
      <dgm:spPr/>
      <dgm:t>
        <a:bodyPr/>
        <a:lstStyle/>
        <a:p>
          <a:r>
            <a:rPr lang="en-US" dirty="0" err="1"/>
            <a:t>Напряжение</a:t>
          </a:r>
          <a:r>
            <a:rPr lang="en-US" dirty="0"/>
            <a:t>:</a:t>
          </a:r>
        </a:p>
        <a:p>
          <a:r>
            <a:rPr lang="en-US" dirty="0"/>
            <a:t>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выше</a:t>
          </a:r>
          <a:r>
            <a:rPr lang="en-US" dirty="0"/>
            <a:t> 24 В</a:t>
          </a:r>
        </a:p>
      </dgm:t>
    </dgm:pt>
    <dgm:pt modelId="{F25AE6C7-1EF1-4818-B37F-0C21D349FBD5}" type="parTrans" cxnId="{E0BCCB54-A925-4147-8C06-9302DC5323E8}">
      <dgm:prSet/>
      <dgm:spPr/>
      <dgm:t>
        <a:bodyPr/>
        <a:lstStyle/>
        <a:p>
          <a:endParaRPr lang="en-US"/>
        </a:p>
      </dgm:t>
    </dgm:pt>
    <dgm:pt modelId="{60F0EEF0-43BE-4BA7-B7C0-D20A355E3D9B}" type="sibTrans" cxnId="{E0BCCB54-A925-4147-8C06-9302DC5323E8}">
      <dgm:prSet/>
      <dgm:spPr/>
      <dgm:t>
        <a:bodyPr/>
        <a:lstStyle/>
        <a:p>
          <a:endParaRPr lang="en-US"/>
        </a:p>
      </dgm:t>
    </dgm:pt>
    <dgm:pt modelId="{A758DC85-07A1-48D6-A7B0-AF91B06CB305}">
      <dgm:prSet/>
      <dgm:spPr/>
      <dgm:t>
        <a:bodyPr/>
        <a:lstStyle/>
        <a:p>
          <a:r>
            <a:rPr lang="en-US" dirty="0" err="1"/>
            <a:t>Грузоподъемность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менее</a:t>
          </a:r>
          <a:r>
            <a:rPr lang="en-US" dirty="0"/>
            <a:t> 8 </a:t>
          </a:r>
          <a:r>
            <a:rPr lang="en-US" dirty="0" err="1"/>
            <a:t>кг</a:t>
          </a:r>
          <a:r>
            <a:rPr lang="en-US" dirty="0"/>
            <a:t> </a:t>
          </a:r>
        </a:p>
      </dgm:t>
    </dgm:pt>
    <dgm:pt modelId="{E723BAC7-7452-4AAC-B4FC-4EAAB176DDCC}" type="parTrans" cxnId="{00296587-E79D-4A27-8BC6-662388051772}">
      <dgm:prSet/>
      <dgm:spPr/>
      <dgm:t>
        <a:bodyPr/>
        <a:lstStyle/>
        <a:p>
          <a:endParaRPr lang="en-US"/>
        </a:p>
      </dgm:t>
    </dgm:pt>
    <dgm:pt modelId="{A57E1AF3-561B-4958-BB5A-76C891BE840C}" type="sibTrans" cxnId="{00296587-E79D-4A27-8BC6-662388051772}">
      <dgm:prSet/>
      <dgm:spPr/>
      <dgm:t>
        <a:bodyPr/>
        <a:lstStyle/>
        <a:p>
          <a:endParaRPr lang="en-US"/>
        </a:p>
      </dgm:t>
    </dgm:pt>
    <dgm:pt modelId="{AD0D5D0F-CC3B-4544-B49B-CF3B90A3BC5E}">
      <dgm:prSet/>
      <dgm:spPr/>
      <dgm:t>
        <a:bodyPr/>
        <a:lstStyle/>
        <a:p>
          <a:r>
            <a:rPr lang="en-US" dirty="0" err="1"/>
            <a:t>Габариты</a:t>
          </a:r>
          <a:r>
            <a:rPr lang="en-US" dirty="0"/>
            <a:t> </a:t>
          </a:r>
          <a:r>
            <a:rPr lang="en-US" dirty="0" err="1"/>
            <a:t>основания</a:t>
          </a:r>
          <a:r>
            <a:rPr lang="en-US" dirty="0"/>
            <a:t> </a:t>
          </a:r>
          <a:r>
            <a:rPr lang="en-US" dirty="0" err="1"/>
            <a:t>манипулятора</a:t>
          </a:r>
          <a:r>
            <a:rPr lang="en-US" dirty="0"/>
            <a:t>: </a:t>
          </a:r>
          <a:r>
            <a:rPr lang="en-US" dirty="0" err="1"/>
            <a:t>не</a:t>
          </a:r>
          <a:r>
            <a:rPr lang="en-US" dirty="0"/>
            <a:t> </a:t>
          </a:r>
          <a:r>
            <a:rPr lang="en-US" dirty="0" err="1"/>
            <a:t>более</a:t>
          </a:r>
          <a:r>
            <a:rPr lang="en-US" dirty="0"/>
            <a:t> 150x150 </a:t>
          </a:r>
          <a:r>
            <a:rPr lang="en-US" dirty="0" err="1"/>
            <a:t>мм</a:t>
          </a:r>
          <a:endParaRPr lang="en-US" dirty="0"/>
        </a:p>
      </dgm:t>
    </dgm:pt>
    <dgm:pt modelId="{61B99A54-0F84-4CC3-A29F-9024A0E412E2}" type="parTrans" cxnId="{A91B1EC3-7FE7-4804-81BE-D533BF8ED76A}">
      <dgm:prSet/>
      <dgm:spPr/>
      <dgm:t>
        <a:bodyPr/>
        <a:lstStyle/>
        <a:p>
          <a:endParaRPr lang="en-US"/>
        </a:p>
      </dgm:t>
    </dgm:pt>
    <dgm:pt modelId="{45471C86-81F9-4B37-B643-738D84BA3BE9}" type="sibTrans" cxnId="{A91B1EC3-7FE7-4804-81BE-D533BF8ED76A}">
      <dgm:prSet/>
      <dgm:spPr/>
      <dgm:t>
        <a:bodyPr/>
        <a:lstStyle/>
        <a:p>
          <a:endParaRPr lang="en-US"/>
        </a:p>
      </dgm:t>
    </dgm:pt>
    <dgm:pt modelId="{28036F3C-BD09-4F3C-9DF0-F8A2643ED456}" type="pres">
      <dgm:prSet presAssocID="{AEB0D435-432E-493C-89D8-B9DA6571291D}" presName="diagram" presStyleCnt="0">
        <dgm:presLayoutVars>
          <dgm:dir/>
          <dgm:resizeHandles val="exact"/>
        </dgm:presLayoutVars>
      </dgm:prSet>
      <dgm:spPr/>
    </dgm:pt>
    <dgm:pt modelId="{EB5729C7-1CF6-4F3B-844E-44353D3ADFAF}" type="pres">
      <dgm:prSet presAssocID="{9960EBA9-4E67-429F-9B93-95485F69CD6E}" presName="node" presStyleLbl="node1" presStyleIdx="0" presStyleCnt="7">
        <dgm:presLayoutVars>
          <dgm:bulletEnabled val="1"/>
        </dgm:presLayoutVars>
      </dgm:prSet>
      <dgm:spPr/>
    </dgm:pt>
    <dgm:pt modelId="{49263174-9AFC-4909-A6A0-04A257C09226}" type="pres">
      <dgm:prSet presAssocID="{AD7F3D43-F97B-42FF-A1E0-7BA353AB6EA4}" presName="sibTrans" presStyleCnt="0"/>
      <dgm:spPr/>
    </dgm:pt>
    <dgm:pt modelId="{99C67000-33F1-4125-A17A-184D99D7905B}" type="pres">
      <dgm:prSet presAssocID="{1525F4D4-88FD-406A-8908-8DEB280D8FF1}" presName="node" presStyleLbl="node1" presStyleIdx="1" presStyleCnt="7">
        <dgm:presLayoutVars>
          <dgm:bulletEnabled val="1"/>
        </dgm:presLayoutVars>
      </dgm:prSet>
      <dgm:spPr/>
    </dgm:pt>
    <dgm:pt modelId="{75CAF94A-3634-4737-BE80-A526AB0D5648}" type="pres">
      <dgm:prSet presAssocID="{301F4B4D-8EEC-4A03-BD35-1006FF54B8D0}" presName="sibTrans" presStyleCnt="0"/>
      <dgm:spPr/>
    </dgm:pt>
    <dgm:pt modelId="{FE960FE1-AB46-483A-AD4C-5E15626C6727}" type="pres">
      <dgm:prSet presAssocID="{BD4DB38C-5D09-4430-B371-FAFE4E09550A}" presName="node" presStyleLbl="node1" presStyleIdx="2" presStyleCnt="7">
        <dgm:presLayoutVars>
          <dgm:bulletEnabled val="1"/>
        </dgm:presLayoutVars>
      </dgm:prSet>
      <dgm:spPr/>
    </dgm:pt>
    <dgm:pt modelId="{71811B79-B020-490D-B918-3FF1F8211AE1}" type="pres">
      <dgm:prSet presAssocID="{CD425FCD-33E1-41CA-8B2C-9C085A306FBD}" presName="sibTrans" presStyleCnt="0"/>
      <dgm:spPr/>
    </dgm:pt>
    <dgm:pt modelId="{B2C77D2D-EFF8-4917-9895-4252C868C781}" type="pres">
      <dgm:prSet presAssocID="{D9007D49-2CF5-490A-848A-02C2B53AE664}" presName="node" presStyleLbl="node1" presStyleIdx="3" presStyleCnt="7">
        <dgm:presLayoutVars>
          <dgm:bulletEnabled val="1"/>
        </dgm:presLayoutVars>
      </dgm:prSet>
      <dgm:spPr/>
    </dgm:pt>
    <dgm:pt modelId="{AD0C5A1B-A6F0-4F17-B6F9-F3F1560FE692}" type="pres">
      <dgm:prSet presAssocID="{58967F61-5A38-470A-B65A-08EF1D1C2485}" presName="sibTrans" presStyleCnt="0"/>
      <dgm:spPr/>
    </dgm:pt>
    <dgm:pt modelId="{4B257F8B-7220-46BA-845D-EC332D9C36FF}" type="pres">
      <dgm:prSet presAssocID="{A6D7C58F-4CCF-47A4-8395-BF47D1AB84D3}" presName="node" presStyleLbl="node1" presStyleIdx="4" presStyleCnt="7">
        <dgm:presLayoutVars>
          <dgm:bulletEnabled val="1"/>
        </dgm:presLayoutVars>
      </dgm:prSet>
      <dgm:spPr/>
    </dgm:pt>
    <dgm:pt modelId="{4D34EB74-C58A-4BE9-972E-AE132CD8FD0B}" type="pres">
      <dgm:prSet presAssocID="{60F0EEF0-43BE-4BA7-B7C0-D20A355E3D9B}" presName="sibTrans" presStyleCnt="0"/>
      <dgm:spPr/>
    </dgm:pt>
    <dgm:pt modelId="{B6D0F2B9-2533-460E-95F6-92CAE0491474}" type="pres">
      <dgm:prSet presAssocID="{A758DC85-07A1-48D6-A7B0-AF91B06CB305}" presName="node" presStyleLbl="node1" presStyleIdx="5" presStyleCnt="7">
        <dgm:presLayoutVars>
          <dgm:bulletEnabled val="1"/>
        </dgm:presLayoutVars>
      </dgm:prSet>
      <dgm:spPr/>
    </dgm:pt>
    <dgm:pt modelId="{0316EB83-9CD0-44D8-926C-2FDF9BB0F849}" type="pres">
      <dgm:prSet presAssocID="{A57E1AF3-561B-4958-BB5A-76C891BE840C}" presName="sibTrans" presStyleCnt="0"/>
      <dgm:spPr/>
    </dgm:pt>
    <dgm:pt modelId="{07AC31D4-BB96-47AC-896F-09DDF845348F}" type="pres">
      <dgm:prSet presAssocID="{AD0D5D0F-CC3B-4544-B49B-CF3B90A3BC5E}" presName="node" presStyleLbl="node1" presStyleIdx="6" presStyleCnt="7">
        <dgm:presLayoutVars>
          <dgm:bulletEnabled val="1"/>
        </dgm:presLayoutVars>
      </dgm:prSet>
      <dgm:spPr/>
    </dgm:pt>
  </dgm:ptLst>
  <dgm:cxnLst>
    <dgm:cxn modelId="{56287736-3312-4CA8-985A-89C85B61F68D}" srcId="{AEB0D435-432E-493C-89D8-B9DA6571291D}" destId="{9960EBA9-4E67-429F-9B93-95485F69CD6E}" srcOrd="0" destOrd="0" parTransId="{5B30B81F-161C-4A9C-B419-86063AC41C36}" sibTransId="{AD7F3D43-F97B-42FF-A1E0-7BA353AB6EA4}"/>
    <dgm:cxn modelId="{84BEE85E-048F-4162-9E83-F25FBD1D935F}" type="presOf" srcId="{D9007D49-2CF5-490A-848A-02C2B53AE664}" destId="{B2C77D2D-EFF8-4917-9895-4252C868C781}" srcOrd="0" destOrd="0" presId="urn:microsoft.com/office/officeart/2005/8/layout/default"/>
    <dgm:cxn modelId="{43715268-69FC-4D22-BA2C-C91A78B72EC9}" type="presOf" srcId="{1525F4D4-88FD-406A-8908-8DEB280D8FF1}" destId="{99C67000-33F1-4125-A17A-184D99D7905B}" srcOrd="0" destOrd="0" presId="urn:microsoft.com/office/officeart/2005/8/layout/default"/>
    <dgm:cxn modelId="{E7A62749-9E0A-4359-AC2A-695E08A81CF3}" type="presOf" srcId="{A758DC85-07A1-48D6-A7B0-AF91B06CB305}" destId="{B6D0F2B9-2533-460E-95F6-92CAE0491474}" srcOrd="0" destOrd="0" presId="urn:microsoft.com/office/officeart/2005/8/layout/default"/>
    <dgm:cxn modelId="{84010053-F7BB-48F2-8864-E50224CEE6BA}" type="presOf" srcId="{AEB0D435-432E-493C-89D8-B9DA6571291D}" destId="{28036F3C-BD09-4F3C-9DF0-F8A2643ED456}" srcOrd="0" destOrd="0" presId="urn:microsoft.com/office/officeart/2005/8/layout/default"/>
    <dgm:cxn modelId="{E0BCCB54-A925-4147-8C06-9302DC5323E8}" srcId="{AEB0D435-432E-493C-89D8-B9DA6571291D}" destId="{A6D7C58F-4CCF-47A4-8395-BF47D1AB84D3}" srcOrd="4" destOrd="0" parTransId="{F25AE6C7-1EF1-4818-B37F-0C21D349FBD5}" sibTransId="{60F0EEF0-43BE-4BA7-B7C0-D20A355E3D9B}"/>
    <dgm:cxn modelId="{D62B5279-F91D-4D08-B550-985B1270CEBE}" srcId="{AEB0D435-432E-493C-89D8-B9DA6571291D}" destId="{1525F4D4-88FD-406A-8908-8DEB280D8FF1}" srcOrd="1" destOrd="0" parTransId="{BC3B8064-6AE7-4433-9403-C817CB01FAB0}" sibTransId="{301F4B4D-8EEC-4A03-BD35-1006FF54B8D0}"/>
    <dgm:cxn modelId="{28FB4681-ECCF-4604-B28B-CA4D50682DCE}" type="presOf" srcId="{9960EBA9-4E67-429F-9B93-95485F69CD6E}" destId="{EB5729C7-1CF6-4F3B-844E-44353D3ADFAF}" srcOrd="0" destOrd="0" presId="urn:microsoft.com/office/officeart/2005/8/layout/default"/>
    <dgm:cxn modelId="{00296587-E79D-4A27-8BC6-662388051772}" srcId="{AEB0D435-432E-493C-89D8-B9DA6571291D}" destId="{A758DC85-07A1-48D6-A7B0-AF91B06CB305}" srcOrd="5" destOrd="0" parTransId="{E723BAC7-7452-4AAC-B4FC-4EAAB176DDCC}" sibTransId="{A57E1AF3-561B-4958-BB5A-76C891BE840C}"/>
    <dgm:cxn modelId="{9EC01B8E-7FA8-4DA4-B4A5-F7892696DDE0}" type="presOf" srcId="{AD0D5D0F-CC3B-4544-B49B-CF3B90A3BC5E}" destId="{07AC31D4-BB96-47AC-896F-09DDF845348F}" srcOrd="0" destOrd="0" presId="urn:microsoft.com/office/officeart/2005/8/layout/default"/>
    <dgm:cxn modelId="{8005C493-49B9-4E15-AE60-6C54F332A169}" type="presOf" srcId="{BD4DB38C-5D09-4430-B371-FAFE4E09550A}" destId="{FE960FE1-AB46-483A-AD4C-5E15626C6727}" srcOrd="0" destOrd="0" presId="urn:microsoft.com/office/officeart/2005/8/layout/default"/>
    <dgm:cxn modelId="{357972A3-E40B-44C6-A2D7-5E00297BCECC}" srcId="{AEB0D435-432E-493C-89D8-B9DA6571291D}" destId="{D9007D49-2CF5-490A-848A-02C2B53AE664}" srcOrd="3" destOrd="0" parTransId="{15959591-94FB-4147-8F0A-47531E204560}" sibTransId="{58967F61-5A38-470A-B65A-08EF1D1C2485}"/>
    <dgm:cxn modelId="{A91B1EC3-7FE7-4804-81BE-D533BF8ED76A}" srcId="{AEB0D435-432E-493C-89D8-B9DA6571291D}" destId="{AD0D5D0F-CC3B-4544-B49B-CF3B90A3BC5E}" srcOrd="6" destOrd="0" parTransId="{61B99A54-0F84-4CC3-A29F-9024A0E412E2}" sibTransId="{45471C86-81F9-4B37-B643-738D84BA3BE9}"/>
    <dgm:cxn modelId="{D4F1DCD4-185A-44C2-BA21-8E7C786D00CA}" type="presOf" srcId="{A6D7C58F-4CCF-47A4-8395-BF47D1AB84D3}" destId="{4B257F8B-7220-46BA-845D-EC332D9C36FF}" srcOrd="0" destOrd="0" presId="urn:microsoft.com/office/officeart/2005/8/layout/default"/>
    <dgm:cxn modelId="{7AAE64EE-3B57-47EA-A85D-F358FC569C4C}" srcId="{AEB0D435-432E-493C-89D8-B9DA6571291D}" destId="{BD4DB38C-5D09-4430-B371-FAFE4E09550A}" srcOrd="2" destOrd="0" parTransId="{5EDE02D8-877E-46E5-A692-BBEA40D5DDC9}" sibTransId="{CD425FCD-33E1-41CA-8B2C-9C085A306FBD}"/>
    <dgm:cxn modelId="{5DAF67FA-9096-4B01-8C11-A81D75815BA2}" type="presParOf" srcId="{28036F3C-BD09-4F3C-9DF0-F8A2643ED456}" destId="{EB5729C7-1CF6-4F3B-844E-44353D3ADFAF}" srcOrd="0" destOrd="0" presId="urn:microsoft.com/office/officeart/2005/8/layout/default"/>
    <dgm:cxn modelId="{F49EDA86-5E96-4D4B-A87B-E4F52ED9E81D}" type="presParOf" srcId="{28036F3C-BD09-4F3C-9DF0-F8A2643ED456}" destId="{49263174-9AFC-4909-A6A0-04A257C09226}" srcOrd="1" destOrd="0" presId="urn:microsoft.com/office/officeart/2005/8/layout/default"/>
    <dgm:cxn modelId="{B091D80D-1D86-4CCA-8E56-DABA80D8B22A}" type="presParOf" srcId="{28036F3C-BD09-4F3C-9DF0-F8A2643ED456}" destId="{99C67000-33F1-4125-A17A-184D99D7905B}" srcOrd="2" destOrd="0" presId="urn:microsoft.com/office/officeart/2005/8/layout/default"/>
    <dgm:cxn modelId="{E03E6B77-16AB-4085-A258-CEDB9712E13D}" type="presParOf" srcId="{28036F3C-BD09-4F3C-9DF0-F8A2643ED456}" destId="{75CAF94A-3634-4737-BE80-A526AB0D5648}" srcOrd="3" destOrd="0" presId="urn:microsoft.com/office/officeart/2005/8/layout/default"/>
    <dgm:cxn modelId="{C24ADC56-AD92-45F7-9E4F-739D8E792B95}" type="presParOf" srcId="{28036F3C-BD09-4F3C-9DF0-F8A2643ED456}" destId="{FE960FE1-AB46-483A-AD4C-5E15626C6727}" srcOrd="4" destOrd="0" presId="urn:microsoft.com/office/officeart/2005/8/layout/default"/>
    <dgm:cxn modelId="{338E2A84-2487-4E12-9B45-2D27890BF5C1}" type="presParOf" srcId="{28036F3C-BD09-4F3C-9DF0-F8A2643ED456}" destId="{71811B79-B020-490D-B918-3FF1F8211AE1}" srcOrd="5" destOrd="0" presId="urn:microsoft.com/office/officeart/2005/8/layout/default"/>
    <dgm:cxn modelId="{405FEE6C-B211-469D-A73A-2F4D3C77E66C}" type="presParOf" srcId="{28036F3C-BD09-4F3C-9DF0-F8A2643ED456}" destId="{B2C77D2D-EFF8-4917-9895-4252C868C781}" srcOrd="6" destOrd="0" presId="urn:microsoft.com/office/officeart/2005/8/layout/default"/>
    <dgm:cxn modelId="{86DDDE87-83F2-48F3-B333-9FA19E56CCF1}" type="presParOf" srcId="{28036F3C-BD09-4F3C-9DF0-F8A2643ED456}" destId="{AD0C5A1B-A6F0-4F17-B6F9-F3F1560FE692}" srcOrd="7" destOrd="0" presId="urn:microsoft.com/office/officeart/2005/8/layout/default"/>
    <dgm:cxn modelId="{19667F55-4BEC-4D2F-AD59-C40935C3A19A}" type="presParOf" srcId="{28036F3C-BD09-4F3C-9DF0-F8A2643ED456}" destId="{4B257F8B-7220-46BA-845D-EC332D9C36FF}" srcOrd="8" destOrd="0" presId="urn:microsoft.com/office/officeart/2005/8/layout/default"/>
    <dgm:cxn modelId="{5D9A4125-BAFB-44FE-BA39-8D63F12FEDC5}" type="presParOf" srcId="{28036F3C-BD09-4F3C-9DF0-F8A2643ED456}" destId="{4D34EB74-C58A-4BE9-972E-AE132CD8FD0B}" srcOrd="9" destOrd="0" presId="urn:microsoft.com/office/officeart/2005/8/layout/default"/>
    <dgm:cxn modelId="{9B1A256F-E39C-4442-826D-AC5F26373A74}" type="presParOf" srcId="{28036F3C-BD09-4F3C-9DF0-F8A2643ED456}" destId="{B6D0F2B9-2533-460E-95F6-92CAE0491474}" srcOrd="10" destOrd="0" presId="urn:microsoft.com/office/officeart/2005/8/layout/default"/>
    <dgm:cxn modelId="{316AF97D-4640-4473-9EBE-7EF748CDC2AD}" type="presParOf" srcId="{28036F3C-BD09-4F3C-9DF0-F8A2643ED456}" destId="{0316EB83-9CD0-44D8-926C-2FDF9BB0F849}" srcOrd="11" destOrd="0" presId="urn:microsoft.com/office/officeart/2005/8/layout/default"/>
    <dgm:cxn modelId="{23280921-1B62-4F41-A0FA-86DBB368D4B4}" type="presParOf" srcId="{28036F3C-BD09-4F3C-9DF0-F8A2643ED456}" destId="{07AC31D4-BB96-47AC-896F-09DDF845348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729C7-1CF6-4F3B-844E-44353D3ADFAF}">
      <dsp:nvSpPr>
        <dsp:cNvPr id="0" name=""/>
        <dsp:cNvSpPr/>
      </dsp:nvSpPr>
      <dsp:spPr>
        <a:xfrm>
          <a:off x="49506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Автономность</a:t>
          </a:r>
          <a:r>
            <a:rPr lang="en-US" sz="2000" kern="1200" dirty="0"/>
            <a:t>: 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2 </a:t>
          </a:r>
          <a:r>
            <a:rPr lang="en-US" sz="2000" kern="1200" dirty="0" err="1"/>
            <a:t>часа</a:t>
          </a:r>
          <a:endParaRPr lang="en-US" sz="2000" kern="1200" dirty="0"/>
        </a:p>
      </dsp:txBody>
      <dsp:txXfrm>
        <a:off x="495061" y="645"/>
        <a:ext cx="2262336" cy="1357401"/>
      </dsp:txXfrm>
    </dsp:sp>
    <dsp:sp modelId="{99C67000-33F1-4125-A17A-184D99D7905B}">
      <dsp:nvSpPr>
        <dsp:cNvPr id="0" name=""/>
        <dsp:cNvSpPr/>
      </dsp:nvSpPr>
      <dsp:spPr>
        <a:xfrm>
          <a:off x="298363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Максимальная</a:t>
          </a:r>
          <a:r>
            <a:rPr lang="en-US" sz="2000" kern="1200" dirty="0"/>
            <a:t> </a:t>
          </a:r>
          <a:r>
            <a:rPr lang="en-US" sz="2000" kern="1200" dirty="0" err="1"/>
            <a:t>скорость</a:t>
          </a:r>
          <a:r>
            <a:rPr lang="en-US" sz="2000" kern="1200" dirty="0"/>
            <a:t>:</a:t>
          </a:r>
          <a:endParaRPr lang="ru-RU" sz="2000" kern="1200" dirty="0"/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1 м/с ±20%</a:t>
          </a:r>
        </a:p>
      </dsp:txBody>
      <dsp:txXfrm>
        <a:off x="2983631" y="645"/>
        <a:ext cx="2262336" cy="1357401"/>
      </dsp:txXfrm>
    </dsp:sp>
    <dsp:sp modelId="{FE960FE1-AB46-483A-AD4C-5E15626C6727}">
      <dsp:nvSpPr>
        <dsp:cNvPr id="0" name=""/>
        <dsp:cNvSpPr/>
      </dsp:nvSpPr>
      <dsp:spPr>
        <a:xfrm>
          <a:off x="5472201" y="645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Наличие</a:t>
          </a:r>
          <a:r>
            <a:rPr lang="en-US" sz="2000" kern="1200" dirty="0"/>
            <a:t> лидара</a:t>
          </a:r>
        </a:p>
      </dsp:txBody>
      <dsp:txXfrm>
        <a:off x="5472201" y="645"/>
        <a:ext cx="2262336" cy="1357401"/>
      </dsp:txXfrm>
    </dsp:sp>
    <dsp:sp modelId="{B2C77D2D-EFF8-4917-9895-4252C868C781}">
      <dsp:nvSpPr>
        <dsp:cNvPr id="0" name=""/>
        <dsp:cNvSpPr/>
      </dsp:nvSpPr>
      <dsp:spPr>
        <a:xfrm>
          <a:off x="49506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Поддержка</a:t>
          </a:r>
          <a:r>
            <a:rPr lang="en-US" sz="2000" kern="1200" dirty="0"/>
            <a:t> </a:t>
          </a:r>
          <a:r>
            <a:rPr lang="en-US" sz="2000" kern="1200" dirty="0" err="1"/>
            <a:t>большого</a:t>
          </a:r>
          <a:r>
            <a:rPr lang="en-US" sz="2000" kern="1200" dirty="0"/>
            <a:t> </a:t>
          </a:r>
          <a:r>
            <a:rPr lang="en-US" sz="2000" kern="1200" dirty="0" err="1"/>
            <a:t>количества</a:t>
          </a:r>
          <a:r>
            <a:rPr lang="en-US" sz="2000" kern="1200" dirty="0"/>
            <a:t> </a:t>
          </a:r>
          <a:r>
            <a:rPr lang="en-US" sz="2000" kern="1200" dirty="0" err="1"/>
            <a:t>периферии</a:t>
          </a:r>
          <a:endParaRPr lang="en-US" sz="2000" kern="1200" dirty="0"/>
        </a:p>
      </dsp:txBody>
      <dsp:txXfrm>
        <a:off x="495061" y="1584280"/>
        <a:ext cx="2262336" cy="1357401"/>
      </dsp:txXfrm>
    </dsp:sp>
    <dsp:sp modelId="{4B257F8B-7220-46BA-845D-EC332D9C36FF}">
      <dsp:nvSpPr>
        <dsp:cNvPr id="0" name=""/>
        <dsp:cNvSpPr/>
      </dsp:nvSpPr>
      <dsp:spPr>
        <a:xfrm>
          <a:off x="298363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Напряжение</a:t>
          </a:r>
          <a:r>
            <a:rPr lang="en-US" sz="2000" kern="1200" dirty="0"/>
            <a:t>: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выше</a:t>
          </a:r>
          <a:r>
            <a:rPr lang="en-US" sz="2000" kern="1200" dirty="0"/>
            <a:t> 24 В</a:t>
          </a:r>
        </a:p>
      </dsp:txBody>
      <dsp:txXfrm>
        <a:off x="2983631" y="1584280"/>
        <a:ext cx="2262336" cy="1357401"/>
      </dsp:txXfrm>
    </dsp:sp>
    <dsp:sp modelId="{B6D0F2B9-2533-460E-95F6-92CAE0491474}">
      <dsp:nvSpPr>
        <dsp:cNvPr id="0" name=""/>
        <dsp:cNvSpPr/>
      </dsp:nvSpPr>
      <dsp:spPr>
        <a:xfrm>
          <a:off x="5472201" y="1584280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Грузоподъемность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менее</a:t>
          </a:r>
          <a:r>
            <a:rPr lang="en-US" sz="2000" kern="1200" dirty="0"/>
            <a:t> 8 </a:t>
          </a:r>
          <a:r>
            <a:rPr lang="en-US" sz="2000" kern="1200" dirty="0" err="1"/>
            <a:t>кг</a:t>
          </a:r>
          <a:r>
            <a:rPr lang="en-US" sz="2000" kern="1200" dirty="0"/>
            <a:t> </a:t>
          </a:r>
        </a:p>
      </dsp:txBody>
      <dsp:txXfrm>
        <a:off x="5472201" y="1584280"/>
        <a:ext cx="2262336" cy="1357401"/>
      </dsp:txXfrm>
    </dsp:sp>
    <dsp:sp modelId="{07AC31D4-BB96-47AC-896F-09DDF845348F}">
      <dsp:nvSpPr>
        <dsp:cNvPr id="0" name=""/>
        <dsp:cNvSpPr/>
      </dsp:nvSpPr>
      <dsp:spPr>
        <a:xfrm>
          <a:off x="2983631" y="3167916"/>
          <a:ext cx="2262336" cy="13574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Габариты</a:t>
          </a:r>
          <a:r>
            <a:rPr lang="en-US" sz="2000" kern="1200" dirty="0"/>
            <a:t> </a:t>
          </a:r>
          <a:r>
            <a:rPr lang="en-US" sz="2000" kern="1200" dirty="0" err="1"/>
            <a:t>основания</a:t>
          </a:r>
          <a:r>
            <a:rPr lang="en-US" sz="2000" kern="1200" dirty="0"/>
            <a:t> </a:t>
          </a:r>
          <a:r>
            <a:rPr lang="en-US" sz="2000" kern="1200" dirty="0" err="1"/>
            <a:t>манипулятора</a:t>
          </a:r>
          <a:r>
            <a:rPr lang="en-US" sz="2000" kern="1200" dirty="0"/>
            <a:t>: </a:t>
          </a:r>
          <a:r>
            <a:rPr lang="en-US" sz="2000" kern="1200" dirty="0" err="1"/>
            <a:t>не</a:t>
          </a:r>
          <a:r>
            <a:rPr lang="en-US" sz="2000" kern="1200" dirty="0"/>
            <a:t> </a:t>
          </a:r>
          <a:r>
            <a:rPr lang="en-US" sz="2000" kern="1200" dirty="0" err="1"/>
            <a:t>более</a:t>
          </a:r>
          <a:r>
            <a:rPr lang="en-US" sz="2000" kern="1200" dirty="0"/>
            <a:t> 150x150 </a:t>
          </a:r>
          <a:r>
            <a:rPr lang="en-US" sz="2000" kern="1200" dirty="0" err="1"/>
            <a:t>мм</a:t>
          </a:r>
          <a:endParaRPr lang="en-US" sz="2000" kern="1200" dirty="0"/>
        </a:p>
      </dsp:txBody>
      <dsp:txXfrm>
        <a:off x="2983631" y="3167916"/>
        <a:ext cx="2262336" cy="13574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7" y="818984"/>
            <a:ext cx="6471697" cy="3268520"/>
          </a:xfrm>
        </p:spPr>
        <p:txBody>
          <a:bodyPr>
            <a:normAutofit/>
          </a:bodyPr>
          <a:lstStyle/>
          <a:p>
            <a:pPr algn="r"/>
            <a:r>
              <a:rPr lang="ru-RU" sz="4200" dirty="0">
                <a:solidFill>
                  <a:srgbClr val="FFFFFF"/>
                </a:solidFill>
              </a:rPr>
              <a:t>Разработка мобильной платформы для обучения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8905" y="4797188"/>
            <a:ext cx="4538427" cy="1241828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Кафедра 'Робототехнические системы и мехатроника'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Студент: Волков А.О., группа СМ7-74Б</a:t>
            </a:r>
          </a:p>
          <a:p>
            <a:pPr algn="r">
              <a:lnSpc>
                <a:spcPct val="90000"/>
              </a:lnSpc>
            </a:pPr>
            <a:r>
              <a:rPr lang="ru-RU" sz="1400" dirty="0">
                <a:solidFill>
                  <a:srgbClr val="FFFFFF"/>
                </a:solidFill>
              </a:rPr>
              <a:t>Руководитель: Калиниченко С.В</a:t>
            </a:r>
            <a:r>
              <a:rPr lang="ru-RU" sz="1300" dirty="0">
                <a:solidFill>
                  <a:srgbClr val="FFFFFF"/>
                </a:solidFill>
              </a:rPr>
              <a:t>.</a:t>
            </a:r>
          </a:p>
          <a:p>
            <a:pPr algn="r">
              <a:lnSpc>
                <a:spcPct val="90000"/>
              </a:lnSpc>
            </a:pPr>
            <a:endParaRPr lang="ru-RU" sz="13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7131F-9EE8-6124-4214-3937CB5A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BEAD4E2D-D12A-81E4-A4A1-AC223C96D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8A00E1-5395-DA32-AB17-1CFDFED46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56B86A-2B7F-2A4F-2E1A-5BCBE4862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70439B2-0ED3-74EF-FAAC-4E7B0D66D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C7491-2364-8B19-F99D-07D571F09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>
                <a:solidFill>
                  <a:srgbClr val="FFFFFF"/>
                </a:solidFill>
                <a:effectLst/>
              </a:rPr>
              <a:t>Демонстрационная задача и возможный подход к 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7" name="Рисунок 6" descr="Изображение выглядит как текст, снимок экрана, диаграмм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3300836-4F76-1500-F734-DC1FE8F20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10" y="1575955"/>
            <a:ext cx="8784418" cy="52033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402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776DA8-AF95-8EC8-F48A-B8342685A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7A1A0E5-12E7-8421-9D9A-A4AD83E1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ED23E86-3061-B0C2-3C35-7864477E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90563C-1F5C-AA8B-5D15-53A28DBA86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9FBEC0C-87ED-368D-ECC0-D07D337F07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42DF5A1-3DC6-4653-5420-A4008354C5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0D346F-6EBC-3FF7-6783-61E0D708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kern="0" dirty="0">
                <a:solidFill>
                  <a:schemeClr val="bg1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F695A00-27A3-AFF2-C611-48878AD63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0" y="1576445"/>
            <a:ext cx="6990735" cy="52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5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D2464-A5FE-A699-E921-406BBB480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C75ED-1D66-4547-5A0A-6332C76D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7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45AC87-1D03-4452-BBE4-712E10796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A66E38-056D-4A0A-BF1D-682AB0529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810375" y="6"/>
            <a:ext cx="2333623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D0A197-F7EC-4629-86FB-48D5D3B82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"/>
            <a:ext cx="9144000" cy="2835780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251444-A29D-44A8-9E2E-263F0C215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19531" y="9496"/>
            <a:ext cx="8824467" cy="2826288"/>
          </a:xfrm>
          <a:prstGeom prst="rect">
            <a:avLst/>
          </a:prstGeom>
          <a:gradFill>
            <a:gsLst>
              <a:gs pos="0">
                <a:srgbClr val="000000">
                  <a:alpha val="8000"/>
                </a:srgbClr>
              </a:gs>
              <a:gs pos="76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488826"/>
            <a:ext cx="7086600" cy="104713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200" b="1" dirty="0">
                <a:solidFill>
                  <a:srgbClr val="FFFFFF"/>
                </a:solidFill>
              </a:rPr>
              <a:t>Анализ существующих мобильных платформ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55330A95-8F6A-743F-B44D-71DDE789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r="6526" b="5"/>
          <a:stretch/>
        </p:blipFill>
        <p:spPr bwMode="auto">
          <a:xfrm>
            <a:off x="554282" y="1599710"/>
            <a:ext cx="2243504" cy="29913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5" name="Рисунок 4" descr="Picture background">
            <a:extLst>
              <a:ext uri="{FF2B5EF4-FFF2-40B4-BE49-F238E27FC236}">
                <a16:creationId xmlns:a16="http://schemas.microsoft.com/office/drawing/2014/main" id="{08738933-A6D5-BB4F-B36D-EAC9E6A50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58" r="14146" b="5"/>
          <a:stretch/>
        </p:blipFill>
        <p:spPr bwMode="auto">
          <a:xfrm>
            <a:off x="3443335" y="1579115"/>
            <a:ext cx="2112180" cy="2816240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  <a:noFill/>
        </p:spPr>
      </p:pic>
      <p:pic>
        <p:nvPicPr>
          <p:cNvPr id="6" name="Рисунок 5" descr="Изображение выглядит как машина, автокомпонент, игрушка, колес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BE34309-CB9E-A63A-D85E-593E24B832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827" r="23174" b="2"/>
          <a:stretch/>
        </p:blipFill>
        <p:spPr>
          <a:xfrm>
            <a:off x="6164826" y="1570071"/>
            <a:ext cx="2157479" cy="2876639"/>
          </a:xfrm>
          <a:custGeom>
            <a:avLst/>
            <a:gdLst/>
            <a:ahLst/>
            <a:cxnLst/>
            <a:rect l="l" t="t" r="r" b="b"/>
            <a:pathLst>
              <a:path w="2593464" h="2593464">
                <a:moveTo>
                  <a:pt x="1296732" y="0"/>
                </a:moveTo>
                <a:cubicBezTo>
                  <a:pt x="2012897" y="0"/>
                  <a:pt x="2593464" y="580567"/>
                  <a:pt x="2593464" y="1296732"/>
                </a:cubicBezTo>
                <a:cubicBezTo>
                  <a:pt x="2593464" y="2012897"/>
                  <a:pt x="2012897" y="2593464"/>
                  <a:pt x="1296732" y="2593464"/>
                </a:cubicBezTo>
                <a:cubicBezTo>
                  <a:pt x="580567" y="2593464"/>
                  <a:pt x="0" y="2012897"/>
                  <a:pt x="0" y="1296732"/>
                </a:cubicBezTo>
                <a:cubicBezTo>
                  <a:pt x="0" y="580567"/>
                  <a:pt x="580567" y="0"/>
                  <a:pt x="1296732" y="0"/>
                </a:cubicBez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116" y="4510462"/>
            <a:ext cx="8681884" cy="2047654"/>
          </a:xfrm>
        </p:spPr>
        <p:txBody>
          <a:bodyPr numCol="3">
            <a:normAutofit fontScale="3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endParaRPr lang="en-US" sz="1100" dirty="0"/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KUKA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youBot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Преимущества: Большое количество датчиков, поддержка ROS, модульность.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Недостатки: Высокая стоимость, отсутствие лидара, сложность для новичков.</a:t>
            </a: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RoboMaster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S1 EP: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Языки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Scratch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Python, совместимость с </a:t>
            </a:r>
            <a:r>
              <a:rPr lang="ru-RU" sz="3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Отсутствие лидара, отсутствия поддержки ROS, ограниченное время работы.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MYAGV: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Компактность, всенаправленные колеса, поддержка ROS.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ru-RU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Недостатки: Ограниченная грузоподъемность и время автономной работы,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7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370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бъём технической документации ограничен.</a:t>
            </a:r>
            <a:endParaRPr lang="ru-RU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ru-RU" sz="3500" b="1" dirty="0">
                <a:solidFill>
                  <a:srgbClr val="FFFFFF"/>
                </a:solidFill>
              </a:rPr>
              <a:t>Цель и задачи выпускной квалификационной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619" y="1750142"/>
            <a:ext cx="8613058" cy="5107858"/>
          </a:xfrm>
        </p:spPr>
        <p:txBody>
          <a:bodyPr anchor="ctr">
            <a:norm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Цель: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Разработка конструкции и программных решений образовательной мобильной роботизированной платформ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возможностью совместной работы с манипулятором.</a:t>
            </a:r>
          </a:p>
          <a:p>
            <a:pPr indent="450215" algn="just">
              <a:lnSpc>
                <a:spcPct val="150000"/>
              </a:lnSpc>
              <a:buNone/>
            </a:pPr>
            <a:r>
              <a:rPr lang="ru-RU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Задачи: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Исследование и сравнительный анализ существующих мобильных платформ, включая их конструктивные особенности и функциональные возможности.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демонстрационного поля и составления технического задания.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структурной схемы мобильной платформы.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Проектирование конструкции мобильной платформы и её компонентов. 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Выбор электроники и дополнительных компонентов.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Создание возможного подхода для обучения на мобильной платформе.</a:t>
            </a: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Разработка алгоритмов управления для демонстрационной задачи на основе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SLAM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-навигации и их симуляция в виртуальной среде.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Проведение регулировочного расчета для одного привода шасси.</a:t>
            </a:r>
          </a:p>
          <a:p>
            <a:pPr marL="0" indent="0">
              <a:lnSpc>
                <a:spcPct val="90000"/>
              </a:lnSpc>
              <a:buNone/>
            </a:pPr>
            <a:endParaRPr lang="ru-RU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Технические</a:t>
            </a:r>
            <a:r>
              <a:rPr b="1" dirty="0"/>
              <a:t> </a:t>
            </a:r>
            <a:r>
              <a:rPr b="1" dirty="0" err="1"/>
              <a:t>Требования</a:t>
            </a:r>
            <a:endParaRPr b="1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CBC188-0027-2042-8567-FA19F444EE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115097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2900" y="8482"/>
            <a:ext cx="2676207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16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4123" y="3164497"/>
            <a:ext cx="4355594" cy="3030557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BEC12-79B1-2ACA-6902-4A03A5F838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3956" y="2862471"/>
            <a:ext cx="2384031" cy="2907802"/>
          </a:xfrm>
        </p:spPr>
        <p:txBody>
          <a:bodyPr anchor="t">
            <a:normAutofit/>
          </a:bodyPr>
          <a:lstStyle/>
          <a:p>
            <a:pPr algn="l"/>
            <a:r>
              <a:rPr lang="ru-RU" sz="3200" b="1" dirty="0">
                <a:solidFill>
                  <a:srgbClr val="FFFFFF"/>
                </a:solidFill>
              </a:rPr>
              <a:t>Кинематика мобильной платформы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8FEE8A-603D-BD61-AA0E-279CC0F30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635" y="1087727"/>
            <a:ext cx="2281352" cy="1045873"/>
          </a:xfrm>
        </p:spPr>
        <p:txBody>
          <a:bodyPr anchor="b">
            <a:normAutofit/>
          </a:bodyPr>
          <a:lstStyle/>
          <a:p>
            <a:pPr algn="l"/>
            <a:endParaRPr lang="ru-RU" sz="1700">
              <a:solidFill>
                <a:srgbClr val="FFFFFF"/>
              </a:solidFill>
            </a:endParaRPr>
          </a:p>
        </p:txBody>
      </p:sp>
      <p:pic>
        <p:nvPicPr>
          <p:cNvPr id="4" name="Рисунок 3" descr="Изображение выглядит как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63CE65A-7C5A-5203-9214-CB634870A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052" y="297277"/>
            <a:ext cx="2762411" cy="2876559"/>
          </a:xfrm>
          <a:prstGeom prst="rect">
            <a:avLst/>
          </a:prstGeom>
        </p:spPr>
      </p:pic>
      <p:pic>
        <p:nvPicPr>
          <p:cNvPr id="5" name="Image 3">
            <a:extLst>
              <a:ext uri="{FF2B5EF4-FFF2-40B4-BE49-F238E27FC236}">
                <a16:creationId xmlns:a16="http://schemas.microsoft.com/office/drawing/2014/main" id="{DC76B736-C591-3B57-F984-C0FC7E747B4D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463" y="581748"/>
            <a:ext cx="2793634" cy="2592087"/>
          </a:xfrm>
          <a:prstGeom prst="rect">
            <a:avLst/>
          </a:prstGeom>
        </p:spPr>
      </p:pic>
      <p:pic>
        <p:nvPicPr>
          <p:cNvPr id="6" name="Рисунок 5" descr="Изображение выглядит как Шрифт, текст, диаграмма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8F8A185-C98D-A127-3998-289B8901A7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590" y="4288888"/>
            <a:ext cx="5169830" cy="1441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33AC4A-FFBA-E533-B738-049A0417379A}"/>
              </a:ext>
            </a:extLst>
          </p:cNvPr>
          <p:cNvSpPr txBox="1"/>
          <p:nvPr/>
        </p:nvSpPr>
        <p:spPr>
          <a:xfrm>
            <a:off x="2935913" y="3285437"/>
            <a:ext cx="2742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Схема установки </a:t>
            </a:r>
          </a:p>
          <a:p>
            <a:pPr algn="ctr"/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AEF295-5682-C62C-5903-2EAA80CCEF0C}"/>
              </a:ext>
            </a:extLst>
          </p:cNvPr>
          <p:cNvSpPr txBox="1"/>
          <p:nvPr/>
        </p:nvSpPr>
        <p:spPr>
          <a:xfrm>
            <a:off x="6117938" y="3245645"/>
            <a:ext cx="2762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Схема робота на </a:t>
            </a:r>
          </a:p>
          <a:p>
            <a:pPr algn="ctr"/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четырех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Меканум</a:t>
            </a: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колесах</a:t>
            </a:r>
          </a:p>
          <a:p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9" name="Рисунок 8" descr="Изображение выглядит как Шрифт, диаграмма, типограф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745116-58CD-5F7B-85CD-84FD14252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556" y="5582190"/>
            <a:ext cx="3681095" cy="12236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015487-8AB6-72C8-71DD-8FFEBB6CD57F}"/>
              </a:ext>
            </a:extLst>
          </p:cNvPr>
          <p:cNvSpPr txBox="1"/>
          <p:nvPr/>
        </p:nvSpPr>
        <p:spPr>
          <a:xfrm>
            <a:off x="3899590" y="4068519"/>
            <a:ext cx="4030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Прямая и обратная задача кинематики</a:t>
            </a:r>
          </a:p>
        </p:txBody>
      </p:sp>
    </p:spTree>
    <p:extLst>
      <p:ext uri="{BB962C8B-B14F-4D97-AF65-F5344CB8AC3E}">
        <p14:creationId xmlns:p14="http://schemas.microsoft.com/office/powerpoint/2010/main" val="27785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77B9A-871F-EA1D-F3AF-A523D6150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288404"/>
            <a:ext cx="8619213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>
                <a:solidFill>
                  <a:srgbClr val="FFFFFF"/>
                </a:solidFill>
                <a:effectLst/>
              </a:rPr>
              <a:t>КОМПОНЕНТЫ МОБИЛЬНОЙ ПЛАТФОРМЫ</a:t>
            </a:r>
            <a:endParaRPr lang="en-US" sz="3200" dirty="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30D112F-05C7-C94E-619E-5979E8DA9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806" y="3601457"/>
            <a:ext cx="2814760" cy="11920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A68477-CD8C-C633-224C-9AC05F178C42}"/>
              </a:ext>
            </a:extLst>
          </p:cNvPr>
          <p:cNvSpPr txBox="1"/>
          <p:nvPr/>
        </p:nvSpPr>
        <p:spPr>
          <a:xfrm>
            <a:off x="185026" y="4953291"/>
            <a:ext cx="2912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Микроконтроллер 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STM32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67CAC9-3847-6609-B04F-FD67CAD01B6A}"/>
              </a:ext>
            </a:extLst>
          </p:cNvPr>
          <p:cNvSpPr txBox="1"/>
          <p:nvPr/>
        </p:nvSpPr>
        <p:spPr>
          <a:xfrm>
            <a:off x="3333285" y="4999237"/>
            <a:ext cx="1790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F3307A-69D7-8A09-CB27-2997D43655D9}"/>
              </a:ext>
            </a:extLst>
          </p:cNvPr>
          <p:cNvSpPr txBox="1"/>
          <p:nvPr/>
        </p:nvSpPr>
        <p:spPr>
          <a:xfrm>
            <a:off x="5830825" y="4961805"/>
            <a:ext cx="39828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АКБ HRB 6s 6000 мАч</a:t>
            </a:r>
            <a:endParaRPr lang="ru-RU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09EEB240-B447-9D3D-23E0-D36182D00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3" y="3615426"/>
            <a:ext cx="1946705" cy="141238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3B1833C-BD6D-7948-4985-F3AC91E2B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095" y="3608274"/>
            <a:ext cx="1915528" cy="141696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E2D4AAD-07FC-577C-F695-AD7A020A75D9}"/>
              </a:ext>
            </a:extLst>
          </p:cNvPr>
          <p:cNvSpPr txBox="1"/>
          <p:nvPr/>
        </p:nvSpPr>
        <p:spPr>
          <a:xfrm>
            <a:off x="372316" y="3366957"/>
            <a:ext cx="2699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ЭД CHP-42GP-775 ABHL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5691CB-A4EE-CA3A-68D8-7B6C103149BA}"/>
              </a:ext>
            </a:extLst>
          </p:cNvPr>
          <p:cNvSpPr txBox="1"/>
          <p:nvPr/>
        </p:nvSpPr>
        <p:spPr>
          <a:xfrm>
            <a:off x="3774043" y="3366957"/>
            <a:ext cx="1034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Энкодер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432CFF4-A912-79F7-1B71-C5BFCC026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41" y="1647436"/>
            <a:ext cx="1730042" cy="162271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9AAD30F4-B52F-2F7A-95A8-2238F82844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4318" y="1604012"/>
            <a:ext cx="1576390" cy="176294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354C2B2-7DAA-77FC-21AE-5008391675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5778" y="1575957"/>
            <a:ext cx="2592251" cy="176235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1039D8C-E426-686C-B544-76EFD1A71363}"/>
              </a:ext>
            </a:extLst>
          </p:cNvPr>
          <p:cNvSpPr txBox="1"/>
          <p:nvPr/>
        </p:nvSpPr>
        <p:spPr>
          <a:xfrm>
            <a:off x="5896558" y="3366957"/>
            <a:ext cx="2814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Драйвер привода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PWM</a:t>
            </a:r>
            <a:endParaRPr lang="ru-RU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9152AF9-498E-FF5E-1650-770E468AB5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697" y="5276284"/>
            <a:ext cx="1208560" cy="1204572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3315609-9E68-1E10-7559-484FCD7D37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6063" y="5257609"/>
            <a:ext cx="1495799" cy="1349432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F8006C67-13B9-17C3-1C62-D0284C1244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730" y="5273555"/>
            <a:ext cx="1713118" cy="130304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DA27B3E-A452-525C-43F5-7480248409DD}"/>
              </a:ext>
            </a:extLst>
          </p:cNvPr>
          <p:cNvSpPr txBox="1"/>
          <p:nvPr/>
        </p:nvSpPr>
        <p:spPr>
          <a:xfrm>
            <a:off x="261448" y="6544659"/>
            <a:ext cx="1976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Колеса Илона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E4750F-9E24-0542-4E24-47384C84BC88}"/>
              </a:ext>
            </a:extLst>
          </p:cNvPr>
          <p:cNvSpPr txBox="1"/>
          <p:nvPr/>
        </p:nvSpPr>
        <p:spPr>
          <a:xfrm>
            <a:off x="2349287" y="6524179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RP-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Lidar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A1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2521CD-4B70-8D4E-BF88-53AB9D972217}"/>
              </a:ext>
            </a:extLst>
          </p:cNvPr>
          <p:cNvSpPr txBox="1"/>
          <p:nvPr/>
        </p:nvSpPr>
        <p:spPr>
          <a:xfrm>
            <a:off x="4450721" y="6475667"/>
            <a:ext cx="1967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Датчик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BNO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055</a:t>
            </a:r>
            <a:endParaRPr lang="ru-RU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1C926E-E9D7-6188-23F8-87515DDF567F}"/>
              </a:ext>
            </a:extLst>
          </p:cNvPr>
          <p:cNvSpPr txBox="1"/>
          <p:nvPr/>
        </p:nvSpPr>
        <p:spPr>
          <a:xfrm>
            <a:off x="6689490" y="6457927"/>
            <a:ext cx="2149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Camera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</a:t>
            </a:r>
            <a:r>
              <a:rPr lang="ru-RU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2 </a:t>
            </a:r>
            <a:endParaRPr lang="ru-RU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FA5FF1E-E92D-145A-6A75-969FB2FA38F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9490" y="5257609"/>
            <a:ext cx="1228896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67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BBC8E-21DC-0949-C370-D45672E2D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2" y="2767105"/>
            <a:ext cx="2312749" cy="33583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Структура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системы</a:t>
            </a:r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управления</a:t>
            </a:r>
            <a:endParaRPr lang="en-US" sz="32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Объект 3" descr="Изображение выглядит как текст, диаграмма, снимок экрана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9F5A8D1-F738-8658-6A5C-B0A7B671F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9052" y="67325"/>
            <a:ext cx="5789247" cy="66481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114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3EDDF53-0851-48D4-A466-6FE0DCE91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1" cy="1576446"/>
            <a:chOff x="0" y="0"/>
            <a:chExt cx="12192002" cy="157644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074D04C-85E8-4A3E-90D7-86A10AE048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097020A-86B6-43BD-A2AA-66AE72CA3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0C6C743-32FE-4E24-AA22-45D3B1C7C0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513CC-CA88-2A33-FE13-6CFD81C1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1" y="407695"/>
            <a:ext cx="8662218" cy="8342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/>
            <a:r>
              <a:rPr lang="ru-RU" sz="3600" b="1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Конструкция привода и мобильной платформы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B502C03-E183-3E92-2F06-16CCFB1B2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334012"/>
            <a:ext cx="5715217" cy="4057803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D86553B4-452F-6B78-B21F-648E741D5A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0" t="4556" r="7534" b="6149"/>
          <a:stretch/>
        </p:blipFill>
        <p:spPr>
          <a:xfrm>
            <a:off x="5715220" y="4337848"/>
            <a:ext cx="3428779" cy="252015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CFB37F5-7053-417C-2D3C-2835EA8DD6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11" r="4756"/>
          <a:stretch/>
        </p:blipFill>
        <p:spPr>
          <a:xfrm>
            <a:off x="5726565" y="1642995"/>
            <a:ext cx="3417437" cy="2515124"/>
          </a:xfrm>
          <a:prstGeom prst="rect">
            <a:avLst/>
          </a:prstGeom>
        </p:spPr>
      </p:pic>
      <p:sp>
        <p:nvSpPr>
          <p:cNvPr id="14" name="Объект 13">
            <a:extLst>
              <a:ext uri="{FF2B5EF4-FFF2-40B4-BE49-F238E27FC236}">
                <a16:creationId xmlns:a16="http://schemas.microsoft.com/office/drawing/2014/main" id="{C2A55417-7D00-64E9-A095-172320CD2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4786744"/>
            <a:ext cx="7086600" cy="1442631"/>
          </a:xfrm>
        </p:spPr>
        <p:txBody>
          <a:bodyPr>
            <a:normAutofit/>
          </a:bodyPr>
          <a:lstStyle/>
          <a:p>
            <a:endParaRPr lang="ru-RU" sz="1700" dirty="0"/>
          </a:p>
        </p:txBody>
      </p:sp>
    </p:spTree>
    <p:extLst>
      <p:ext uri="{BB962C8B-B14F-4D97-AF65-F5344CB8AC3E}">
        <p14:creationId xmlns:p14="http://schemas.microsoft.com/office/powerpoint/2010/main" val="212904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81994" y="-3786547"/>
            <a:ext cx="1580014" cy="9144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433F03-0A03-0B8A-CFC6-03EF4B92B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968" y="78657"/>
            <a:ext cx="5840361" cy="1406013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dirty="0" err="1">
                <a:solidFill>
                  <a:srgbClr val="FFFFFF"/>
                </a:solidFill>
                <a:effectLst/>
              </a:rPr>
              <a:t>Демонстрационная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задача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и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возможный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подход</a:t>
            </a:r>
            <a:r>
              <a:rPr lang="en-US" sz="3200" b="1" dirty="0">
                <a:solidFill>
                  <a:srgbClr val="FFFFFF"/>
                </a:solidFill>
                <a:effectLst/>
              </a:rPr>
              <a:t> к </a:t>
            </a:r>
            <a:r>
              <a:rPr lang="en-US" sz="3200" b="1" dirty="0" err="1">
                <a:solidFill>
                  <a:srgbClr val="FFFFFF"/>
                </a:solidFill>
                <a:effectLst/>
              </a:rPr>
              <a:t>обучению</a:t>
            </a:r>
            <a:endParaRPr lang="en-US" sz="3200" b="1" dirty="0">
              <a:solidFill>
                <a:srgbClr val="FFFFFF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E3AFAF-876A-9FBE-39EE-4F900B388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7856" y="1575956"/>
            <a:ext cx="6745279" cy="394598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912B44-AFBF-432C-49D4-4F42CFC04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658" y="5378343"/>
            <a:ext cx="6745279" cy="138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92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521</TotalTime>
  <Words>340</Words>
  <Application>Microsoft Office PowerPoint</Application>
  <PresentationFormat>Экран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6" baseType="lpstr">
      <vt:lpstr>Arial</vt:lpstr>
      <vt:lpstr>Calibri</vt:lpstr>
      <vt:lpstr>Times New Roman</vt:lpstr>
      <vt:lpstr>Office Theme</vt:lpstr>
      <vt:lpstr>Разработка мобильной платформы для обучения</vt:lpstr>
      <vt:lpstr>Анализ существующих мобильных платформ</vt:lpstr>
      <vt:lpstr>Цель и задачи выпускной квалификационной работы</vt:lpstr>
      <vt:lpstr>Технические Требования</vt:lpstr>
      <vt:lpstr>Кинематика мобильной платформы</vt:lpstr>
      <vt:lpstr>КОМПОНЕНТЫ МОБИЛЬНОЙ ПЛАТФОРМЫ</vt:lpstr>
      <vt:lpstr>Структура системы управления</vt:lpstr>
      <vt:lpstr>Конструкция привода и мобильной платформы  </vt:lpstr>
      <vt:lpstr>Демонстрационная задача и возможный подход к обучению</vt:lpstr>
      <vt:lpstr>Демонстрационная задача и возможный подход к обучению</vt:lpstr>
      <vt:lpstr>Заключение 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Андрей Волков</dc:creator>
  <cp:keywords/>
  <dc:description>generated using python-pptx</dc:description>
  <cp:lastModifiedBy>Андрей Волков</cp:lastModifiedBy>
  <cp:revision>7</cp:revision>
  <dcterms:created xsi:type="dcterms:W3CDTF">2013-01-27T09:14:16Z</dcterms:created>
  <dcterms:modified xsi:type="dcterms:W3CDTF">2025-03-11T18:37:36Z</dcterms:modified>
  <cp:category/>
</cp:coreProperties>
</file>