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7" r:id="rId32"/>
    <p:sldId id="285" r:id="rId33"/>
    <p:sldId id="288" r:id="rId34"/>
    <p:sldId id="289" r:id="rId35"/>
    <p:sldId id="290" r:id="rId36"/>
    <p:sldId id="291" r:id="rId37"/>
    <p:sldId id="293" r:id="rId38"/>
    <p:sldId id="294" r:id="rId39"/>
    <p:sldId id="29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EAC4DE-AE50-4E4F-82B8-678BD532DF86}" v="8" dt="2024-05-26T03:31:47.9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6" Type="http://schemas.openxmlformats.org/officeDocument/2006/relationships/image" Target="../media/image27.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6" Type="http://schemas.openxmlformats.org/officeDocument/2006/relationships/image" Target="../media/image27.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8AA5875-C070-4A83-8C3D-116F6060196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AEF1C21-B949-45A7-9E70-F30DA5111634}">
      <dgm:prSet/>
      <dgm:spPr/>
      <dgm:t>
        <a:bodyPr/>
        <a:lstStyle/>
        <a:p>
          <a:r>
            <a:rPr lang="en-US" dirty="0"/>
            <a:t>1. </a:t>
          </a:r>
          <a:r>
            <a:rPr lang="en-US" dirty="0" err="1"/>
            <a:t>Khả</a:t>
          </a:r>
          <a:r>
            <a:rPr lang="en-US" dirty="0"/>
            <a:t> </a:t>
          </a:r>
          <a:r>
            <a:rPr lang="en-US" dirty="0" err="1"/>
            <a:t>năng</a:t>
          </a:r>
          <a:r>
            <a:rPr lang="en-US" dirty="0"/>
            <a:t> </a:t>
          </a:r>
          <a:r>
            <a:rPr lang="en-US" dirty="0" err="1"/>
            <a:t>mở</a:t>
          </a:r>
          <a:r>
            <a:rPr lang="en-US" dirty="0"/>
            <a:t> </a:t>
          </a:r>
          <a:r>
            <a:rPr lang="en-US" dirty="0" err="1"/>
            <a:t>rộng</a:t>
          </a:r>
          <a:r>
            <a:rPr lang="en-US" dirty="0"/>
            <a:t> </a:t>
          </a:r>
          <a:r>
            <a:rPr lang="en-US" dirty="0" err="1"/>
            <a:t>linh</a:t>
          </a:r>
          <a:r>
            <a:rPr lang="en-US" dirty="0"/>
            <a:t> </a:t>
          </a:r>
          <a:r>
            <a:rPr lang="en-US" dirty="0" err="1"/>
            <a:t>hoạt</a:t>
          </a:r>
          <a:r>
            <a:rPr lang="en-US" dirty="0"/>
            <a:t> (Scalability)</a:t>
          </a:r>
        </a:p>
      </dgm:t>
    </dgm:pt>
    <dgm:pt modelId="{0F02ED10-3410-4CBA-BFCE-2B6DEDB01C03}" type="parTrans" cxnId="{2FD11B2B-7E49-4F6E-8D90-49EBC1F2E39B}">
      <dgm:prSet/>
      <dgm:spPr/>
      <dgm:t>
        <a:bodyPr/>
        <a:lstStyle/>
        <a:p>
          <a:endParaRPr lang="en-US"/>
        </a:p>
      </dgm:t>
    </dgm:pt>
    <dgm:pt modelId="{3B347ED9-8678-472D-AA1B-9439CDE63D30}" type="sibTrans" cxnId="{2FD11B2B-7E49-4F6E-8D90-49EBC1F2E39B}">
      <dgm:prSet/>
      <dgm:spPr/>
      <dgm:t>
        <a:bodyPr/>
        <a:lstStyle/>
        <a:p>
          <a:endParaRPr lang="en-US"/>
        </a:p>
      </dgm:t>
    </dgm:pt>
    <dgm:pt modelId="{223A22E0-4E80-48E1-B8C8-671C4A111FC0}">
      <dgm:prSet/>
      <dgm:spPr/>
      <dgm:t>
        <a:bodyPr/>
        <a:lstStyle/>
        <a:p>
          <a:r>
            <a:rPr lang="en-US"/>
            <a:t>2. Tính linh hoạt trong phát triển và triển khai (Flexibility in Development and Deployment)</a:t>
          </a:r>
        </a:p>
      </dgm:t>
    </dgm:pt>
    <dgm:pt modelId="{976BF1F5-E1F5-4234-B5A0-EDB9768747E2}" type="parTrans" cxnId="{30214D42-DBFB-4C60-B34C-D4140476CBC4}">
      <dgm:prSet/>
      <dgm:spPr/>
      <dgm:t>
        <a:bodyPr/>
        <a:lstStyle/>
        <a:p>
          <a:endParaRPr lang="en-US"/>
        </a:p>
      </dgm:t>
    </dgm:pt>
    <dgm:pt modelId="{D18EB8F8-D901-4B94-8B3F-871A1B849DA4}" type="sibTrans" cxnId="{30214D42-DBFB-4C60-B34C-D4140476CBC4}">
      <dgm:prSet/>
      <dgm:spPr/>
      <dgm:t>
        <a:bodyPr/>
        <a:lstStyle/>
        <a:p>
          <a:endParaRPr lang="en-US"/>
        </a:p>
      </dgm:t>
    </dgm:pt>
    <dgm:pt modelId="{4FE694D6-7F37-4CBE-B80F-6D13F623E789}">
      <dgm:prSet/>
      <dgm:spPr/>
      <dgm:t>
        <a:bodyPr/>
        <a:lstStyle/>
        <a:p>
          <a:r>
            <a:rPr lang="en-US"/>
            <a:t>3. Khả năng chịu lỗi cao (Fault Isolation)</a:t>
          </a:r>
        </a:p>
      </dgm:t>
    </dgm:pt>
    <dgm:pt modelId="{BBF2A3B2-193C-4464-96B1-A2BAA74C7F3C}" type="parTrans" cxnId="{86D3886B-9FB1-4090-BFA9-CE587864B671}">
      <dgm:prSet/>
      <dgm:spPr/>
      <dgm:t>
        <a:bodyPr/>
        <a:lstStyle/>
        <a:p>
          <a:endParaRPr lang="en-US"/>
        </a:p>
      </dgm:t>
    </dgm:pt>
    <dgm:pt modelId="{09B9038C-75BE-45C9-8E86-2759189F94F1}" type="sibTrans" cxnId="{86D3886B-9FB1-4090-BFA9-CE587864B671}">
      <dgm:prSet/>
      <dgm:spPr/>
      <dgm:t>
        <a:bodyPr/>
        <a:lstStyle/>
        <a:p>
          <a:endParaRPr lang="en-US"/>
        </a:p>
      </dgm:t>
    </dgm:pt>
    <dgm:pt modelId="{B0F27C9A-A5BA-4DC7-8ABF-258C64AD9E43}">
      <dgm:prSet/>
      <dgm:spPr/>
      <dgm:t>
        <a:bodyPr/>
        <a:lstStyle/>
        <a:p>
          <a:r>
            <a:rPr lang="en-US"/>
            <a:t>4. Tăng cường bảo trì và nâng cấp (Maintainability and Upgradability)</a:t>
          </a:r>
        </a:p>
      </dgm:t>
    </dgm:pt>
    <dgm:pt modelId="{E649B9F7-EF54-43CD-8017-73F3D7E19F42}" type="parTrans" cxnId="{67A6795E-A0D0-499A-8BE9-52132C53E957}">
      <dgm:prSet/>
      <dgm:spPr/>
      <dgm:t>
        <a:bodyPr/>
        <a:lstStyle/>
        <a:p>
          <a:endParaRPr lang="en-US"/>
        </a:p>
      </dgm:t>
    </dgm:pt>
    <dgm:pt modelId="{908014AC-2385-48B8-A17B-272ACB5E1F42}" type="sibTrans" cxnId="{67A6795E-A0D0-499A-8BE9-52132C53E957}">
      <dgm:prSet/>
      <dgm:spPr/>
      <dgm:t>
        <a:bodyPr/>
        <a:lstStyle/>
        <a:p>
          <a:endParaRPr lang="en-US"/>
        </a:p>
      </dgm:t>
    </dgm:pt>
    <dgm:pt modelId="{91820368-8F83-47C9-8A7F-95F55FFA4A07}">
      <dgm:prSet/>
      <dgm:spPr/>
      <dgm:t>
        <a:bodyPr/>
        <a:lstStyle/>
        <a:p>
          <a:r>
            <a:rPr lang="en-US"/>
            <a:t>5. Tái sử dụng dịch vụ (Reusability)</a:t>
          </a:r>
        </a:p>
      </dgm:t>
    </dgm:pt>
    <dgm:pt modelId="{40026B3F-B555-4AD8-968A-33B6FC746D8B}" type="parTrans" cxnId="{2F0737CC-98B6-46C1-B04C-2A281C0B5690}">
      <dgm:prSet/>
      <dgm:spPr/>
      <dgm:t>
        <a:bodyPr/>
        <a:lstStyle/>
        <a:p>
          <a:endParaRPr lang="en-US"/>
        </a:p>
      </dgm:t>
    </dgm:pt>
    <dgm:pt modelId="{DDB39E34-822A-4997-A5F6-2C129A5C8F24}" type="sibTrans" cxnId="{2F0737CC-98B6-46C1-B04C-2A281C0B5690}">
      <dgm:prSet/>
      <dgm:spPr/>
      <dgm:t>
        <a:bodyPr/>
        <a:lstStyle/>
        <a:p>
          <a:endParaRPr lang="en-US"/>
        </a:p>
      </dgm:t>
    </dgm:pt>
    <dgm:pt modelId="{CBCFC86B-16DB-4184-B7A1-79994ACD8C43}">
      <dgm:prSet/>
      <dgm:spPr/>
      <dgm:t>
        <a:bodyPr/>
        <a:lstStyle/>
        <a:p>
          <a:r>
            <a:rPr lang="en-US"/>
            <a:t>6. Khả năng quan sát và giám sát (Observability and Monitoring)</a:t>
          </a:r>
        </a:p>
      </dgm:t>
    </dgm:pt>
    <dgm:pt modelId="{867681A9-841A-4614-8896-8AE56ADA868C}" type="parTrans" cxnId="{6661F536-AED0-4150-AC68-0AE31D8E35AE}">
      <dgm:prSet/>
      <dgm:spPr/>
      <dgm:t>
        <a:bodyPr/>
        <a:lstStyle/>
        <a:p>
          <a:endParaRPr lang="en-US"/>
        </a:p>
      </dgm:t>
    </dgm:pt>
    <dgm:pt modelId="{16D59E92-6341-4D10-AE5C-A5104A220D05}" type="sibTrans" cxnId="{6661F536-AED0-4150-AC68-0AE31D8E35AE}">
      <dgm:prSet/>
      <dgm:spPr/>
      <dgm:t>
        <a:bodyPr/>
        <a:lstStyle/>
        <a:p>
          <a:endParaRPr lang="en-US"/>
        </a:p>
      </dgm:t>
    </dgm:pt>
    <dgm:pt modelId="{EDD61424-F7C2-4D88-82D0-9875479FA260}">
      <dgm:prSet/>
      <dgm:spPr/>
      <dgm:t>
        <a:bodyPr/>
        <a:lstStyle/>
        <a:p>
          <a:r>
            <a:rPr lang="en-US"/>
            <a:t>7. Hỗ trợ tích hợp liên tục và triển khai liên tục (CI/CD)</a:t>
          </a:r>
        </a:p>
      </dgm:t>
    </dgm:pt>
    <dgm:pt modelId="{C4396369-B6A8-4D4E-A560-62E0ECCA0684}" type="parTrans" cxnId="{B8E41F22-64FF-46A3-92FF-7E17F1F39A10}">
      <dgm:prSet/>
      <dgm:spPr/>
      <dgm:t>
        <a:bodyPr/>
        <a:lstStyle/>
        <a:p>
          <a:endParaRPr lang="en-US"/>
        </a:p>
      </dgm:t>
    </dgm:pt>
    <dgm:pt modelId="{98FD0CB4-071C-403B-9723-D6953E616575}" type="sibTrans" cxnId="{B8E41F22-64FF-46A3-92FF-7E17F1F39A10}">
      <dgm:prSet/>
      <dgm:spPr/>
      <dgm:t>
        <a:bodyPr/>
        <a:lstStyle/>
        <a:p>
          <a:endParaRPr lang="en-US"/>
        </a:p>
      </dgm:t>
    </dgm:pt>
    <dgm:pt modelId="{C12B5D48-C40A-44ED-9FFD-0E0477743A85}">
      <dgm:prSet/>
      <dgm:spPr/>
      <dgm:t>
        <a:bodyPr/>
        <a:lstStyle/>
        <a:p>
          <a:r>
            <a:rPr lang="en-US"/>
            <a:t>8. Phù hợp với DevOps và Agile</a:t>
          </a:r>
        </a:p>
      </dgm:t>
    </dgm:pt>
    <dgm:pt modelId="{F1E1C353-5583-43DF-A115-1676BB914E7C}" type="parTrans" cxnId="{DED3C19E-A217-4C0E-9647-2A3FE52B994B}">
      <dgm:prSet/>
      <dgm:spPr/>
      <dgm:t>
        <a:bodyPr/>
        <a:lstStyle/>
        <a:p>
          <a:endParaRPr lang="en-US"/>
        </a:p>
      </dgm:t>
    </dgm:pt>
    <dgm:pt modelId="{3911E9EE-C92C-4ED0-B7D6-722A72DB8E43}" type="sibTrans" cxnId="{DED3C19E-A217-4C0E-9647-2A3FE52B994B}">
      <dgm:prSet/>
      <dgm:spPr/>
      <dgm:t>
        <a:bodyPr/>
        <a:lstStyle/>
        <a:p>
          <a:endParaRPr lang="en-US"/>
        </a:p>
      </dgm:t>
    </dgm:pt>
    <dgm:pt modelId="{701EDEEE-7DC4-45FB-8BBD-CF8F65F64E62}" type="pres">
      <dgm:prSet presAssocID="{18AA5875-C070-4A83-8C3D-116F60601962}" presName="root" presStyleCnt="0">
        <dgm:presLayoutVars>
          <dgm:dir/>
          <dgm:resizeHandles val="exact"/>
        </dgm:presLayoutVars>
      </dgm:prSet>
      <dgm:spPr/>
    </dgm:pt>
    <dgm:pt modelId="{47C21924-DFFC-4D9E-B6EA-3BCE975E6FED}" type="pres">
      <dgm:prSet presAssocID="{BAEF1C21-B949-45A7-9E70-F30DA5111634}" presName="compNode" presStyleCnt="0"/>
      <dgm:spPr/>
    </dgm:pt>
    <dgm:pt modelId="{3DAEEB55-A176-47D1-B074-F5DFDC37AA78}" type="pres">
      <dgm:prSet presAssocID="{BAEF1C21-B949-45A7-9E70-F30DA5111634}" presName="bgRect" presStyleLbl="bgShp" presStyleIdx="0" presStyleCnt="8"/>
      <dgm:spPr/>
    </dgm:pt>
    <dgm:pt modelId="{5239387A-AEF2-441D-A94F-F8FDB196D6F9}" type="pres">
      <dgm:prSet presAssocID="{BAEF1C21-B949-45A7-9E70-F30DA5111634}"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147886B3-B3C5-4B86-80F9-9F6587B09C8D}" type="pres">
      <dgm:prSet presAssocID="{BAEF1C21-B949-45A7-9E70-F30DA5111634}" presName="spaceRect" presStyleCnt="0"/>
      <dgm:spPr/>
    </dgm:pt>
    <dgm:pt modelId="{013CEE8F-84E6-4B70-9DC8-75917588CB9F}" type="pres">
      <dgm:prSet presAssocID="{BAEF1C21-B949-45A7-9E70-F30DA5111634}" presName="parTx" presStyleLbl="revTx" presStyleIdx="0" presStyleCnt="8">
        <dgm:presLayoutVars>
          <dgm:chMax val="0"/>
          <dgm:chPref val="0"/>
        </dgm:presLayoutVars>
      </dgm:prSet>
      <dgm:spPr/>
    </dgm:pt>
    <dgm:pt modelId="{F181B36F-3884-451D-9127-94DF09FBBE5D}" type="pres">
      <dgm:prSet presAssocID="{3B347ED9-8678-472D-AA1B-9439CDE63D30}" presName="sibTrans" presStyleCnt="0"/>
      <dgm:spPr/>
    </dgm:pt>
    <dgm:pt modelId="{AA43BA33-7E3B-410F-87E9-78CA2946D3A1}" type="pres">
      <dgm:prSet presAssocID="{223A22E0-4E80-48E1-B8C8-671C4A111FC0}" presName="compNode" presStyleCnt="0"/>
      <dgm:spPr/>
    </dgm:pt>
    <dgm:pt modelId="{511F6FCE-0ED6-4F62-8E1E-5C4CD2B9FC0A}" type="pres">
      <dgm:prSet presAssocID="{223A22E0-4E80-48E1-B8C8-671C4A111FC0}" presName="bgRect" presStyleLbl="bgShp" presStyleIdx="1" presStyleCnt="8"/>
      <dgm:spPr/>
    </dgm:pt>
    <dgm:pt modelId="{5E21C46F-2894-493B-9352-243411303A42}" type="pres">
      <dgm:prSet presAssocID="{223A22E0-4E80-48E1-B8C8-671C4A111FC0}"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nching Diagram"/>
        </a:ext>
      </dgm:extLst>
    </dgm:pt>
    <dgm:pt modelId="{2AAD72F8-81A2-4148-80AE-194217615834}" type="pres">
      <dgm:prSet presAssocID="{223A22E0-4E80-48E1-B8C8-671C4A111FC0}" presName="spaceRect" presStyleCnt="0"/>
      <dgm:spPr/>
    </dgm:pt>
    <dgm:pt modelId="{A282A77B-F96D-4B6C-9326-BACF9F6F49E8}" type="pres">
      <dgm:prSet presAssocID="{223A22E0-4E80-48E1-B8C8-671C4A111FC0}" presName="parTx" presStyleLbl="revTx" presStyleIdx="1" presStyleCnt="8">
        <dgm:presLayoutVars>
          <dgm:chMax val="0"/>
          <dgm:chPref val="0"/>
        </dgm:presLayoutVars>
      </dgm:prSet>
      <dgm:spPr/>
    </dgm:pt>
    <dgm:pt modelId="{2D7AD17E-258B-42A4-82ED-126F353C4EB1}" type="pres">
      <dgm:prSet presAssocID="{D18EB8F8-D901-4B94-8B3F-871A1B849DA4}" presName="sibTrans" presStyleCnt="0"/>
      <dgm:spPr/>
    </dgm:pt>
    <dgm:pt modelId="{6E545F49-E347-4170-95A6-111601DEE008}" type="pres">
      <dgm:prSet presAssocID="{4FE694D6-7F37-4CBE-B80F-6D13F623E789}" presName="compNode" presStyleCnt="0"/>
      <dgm:spPr/>
    </dgm:pt>
    <dgm:pt modelId="{A804EDB0-119C-4010-94EA-F9668F99C3DE}" type="pres">
      <dgm:prSet presAssocID="{4FE694D6-7F37-4CBE-B80F-6D13F623E789}" presName="bgRect" presStyleLbl="bgShp" presStyleIdx="2" presStyleCnt="8"/>
      <dgm:spPr/>
    </dgm:pt>
    <dgm:pt modelId="{0EFF5288-DAB6-4FD7-B1C2-24F699396AF2}" type="pres">
      <dgm:prSet presAssocID="{4FE694D6-7F37-4CBE-B80F-6D13F623E789}"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F56A4878-F829-4D32-835C-CC08B04DD412}" type="pres">
      <dgm:prSet presAssocID="{4FE694D6-7F37-4CBE-B80F-6D13F623E789}" presName="spaceRect" presStyleCnt="0"/>
      <dgm:spPr/>
    </dgm:pt>
    <dgm:pt modelId="{9D52C807-567E-4616-ABDD-33CD3E775985}" type="pres">
      <dgm:prSet presAssocID="{4FE694D6-7F37-4CBE-B80F-6D13F623E789}" presName="parTx" presStyleLbl="revTx" presStyleIdx="2" presStyleCnt="8">
        <dgm:presLayoutVars>
          <dgm:chMax val="0"/>
          <dgm:chPref val="0"/>
        </dgm:presLayoutVars>
      </dgm:prSet>
      <dgm:spPr/>
    </dgm:pt>
    <dgm:pt modelId="{B041E823-98D3-456B-88AB-5D9C0AF71EA2}" type="pres">
      <dgm:prSet presAssocID="{09B9038C-75BE-45C9-8E86-2759189F94F1}" presName="sibTrans" presStyleCnt="0"/>
      <dgm:spPr/>
    </dgm:pt>
    <dgm:pt modelId="{94F03245-6A1B-4511-BD31-67AC590615D4}" type="pres">
      <dgm:prSet presAssocID="{B0F27C9A-A5BA-4DC7-8ABF-258C64AD9E43}" presName="compNode" presStyleCnt="0"/>
      <dgm:spPr/>
    </dgm:pt>
    <dgm:pt modelId="{2F2A3F2E-EE8D-44E1-BF60-2E0D65462857}" type="pres">
      <dgm:prSet presAssocID="{B0F27C9A-A5BA-4DC7-8ABF-258C64AD9E43}" presName="bgRect" presStyleLbl="bgShp" presStyleIdx="3" presStyleCnt="8"/>
      <dgm:spPr/>
    </dgm:pt>
    <dgm:pt modelId="{1387B1CC-DBD9-4B0D-91EA-B036090AC0EC}" type="pres">
      <dgm:prSet presAssocID="{B0F27C9A-A5BA-4DC7-8ABF-258C64AD9E43}"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413E092F-4052-4FA8-8BA0-06347A973764}" type="pres">
      <dgm:prSet presAssocID="{B0F27C9A-A5BA-4DC7-8ABF-258C64AD9E43}" presName="spaceRect" presStyleCnt="0"/>
      <dgm:spPr/>
    </dgm:pt>
    <dgm:pt modelId="{17991AF8-1785-4BAC-A6E5-0FA175DA2B99}" type="pres">
      <dgm:prSet presAssocID="{B0F27C9A-A5BA-4DC7-8ABF-258C64AD9E43}" presName="parTx" presStyleLbl="revTx" presStyleIdx="3" presStyleCnt="8">
        <dgm:presLayoutVars>
          <dgm:chMax val="0"/>
          <dgm:chPref val="0"/>
        </dgm:presLayoutVars>
      </dgm:prSet>
      <dgm:spPr/>
    </dgm:pt>
    <dgm:pt modelId="{9B0F1E25-9AB9-472B-8E15-4BEC5426CDCF}" type="pres">
      <dgm:prSet presAssocID="{908014AC-2385-48B8-A17B-272ACB5E1F42}" presName="sibTrans" presStyleCnt="0"/>
      <dgm:spPr/>
    </dgm:pt>
    <dgm:pt modelId="{027BEA8A-F575-4E95-B051-9FE7AC0171F3}" type="pres">
      <dgm:prSet presAssocID="{91820368-8F83-47C9-8A7F-95F55FFA4A07}" presName="compNode" presStyleCnt="0"/>
      <dgm:spPr/>
    </dgm:pt>
    <dgm:pt modelId="{1B6B627D-A5D9-4750-A298-B745F56F6F02}" type="pres">
      <dgm:prSet presAssocID="{91820368-8F83-47C9-8A7F-95F55FFA4A07}" presName="bgRect" presStyleLbl="bgShp" presStyleIdx="4" presStyleCnt="8"/>
      <dgm:spPr/>
    </dgm:pt>
    <dgm:pt modelId="{AD5A216C-3579-4949-96B6-386C4483AA18}" type="pres">
      <dgm:prSet presAssocID="{91820368-8F83-47C9-8A7F-95F55FFA4A07}"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ustomer Review"/>
        </a:ext>
      </dgm:extLst>
    </dgm:pt>
    <dgm:pt modelId="{AB22E8F4-2ED9-4C14-83DC-7FA51FDE9576}" type="pres">
      <dgm:prSet presAssocID="{91820368-8F83-47C9-8A7F-95F55FFA4A07}" presName="spaceRect" presStyleCnt="0"/>
      <dgm:spPr/>
    </dgm:pt>
    <dgm:pt modelId="{827DCE42-674C-4C20-AC53-8CE58ADC43CA}" type="pres">
      <dgm:prSet presAssocID="{91820368-8F83-47C9-8A7F-95F55FFA4A07}" presName="parTx" presStyleLbl="revTx" presStyleIdx="4" presStyleCnt="8">
        <dgm:presLayoutVars>
          <dgm:chMax val="0"/>
          <dgm:chPref val="0"/>
        </dgm:presLayoutVars>
      </dgm:prSet>
      <dgm:spPr/>
    </dgm:pt>
    <dgm:pt modelId="{03554278-5053-4F82-9CF1-3D9588D3F345}" type="pres">
      <dgm:prSet presAssocID="{DDB39E34-822A-4997-A5F6-2C129A5C8F24}" presName="sibTrans" presStyleCnt="0"/>
      <dgm:spPr/>
    </dgm:pt>
    <dgm:pt modelId="{DE9A7372-6328-4634-835F-A4CE0A4D97D5}" type="pres">
      <dgm:prSet presAssocID="{CBCFC86B-16DB-4184-B7A1-79994ACD8C43}" presName="compNode" presStyleCnt="0"/>
      <dgm:spPr/>
    </dgm:pt>
    <dgm:pt modelId="{5B35D834-9B23-49B0-827F-D9C88E05C177}" type="pres">
      <dgm:prSet presAssocID="{CBCFC86B-16DB-4184-B7A1-79994ACD8C43}" presName="bgRect" presStyleLbl="bgShp" presStyleIdx="5" presStyleCnt="8"/>
      <dgm:spPr/>
    </dgm:pt>
    <dgm:pt modelId="{F032F3D2-D7F7-48EA-8B35-84A18D679B45}" type="pres">
      <dgm:prSet presAssocID="{CBCFC86B-16DB-4184-B7A1-79994ACD8C43}"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esearch"/>
        </a:ext>
      </dgm:extLst>
    </dgm:pt>
    <dgm:pt modelId="{A2886BAD-2C67-4E7D-B3E0-F269D207C4B7}" type="pres">
      <dgm:prSet presAssocID="{CBCFC86B-16DB-4184-B7A1-79994ACD8C43}" presName="spaceRect" presStyleCnt="0"/>
      <dgm:spPr/>
    </dgm:pt>
    <dgm:pt modelId="{4F551E7F-ABFB-4857-802C-284E96109454}" type="pres">
      <dgm:prSet presAssocID="{CBCFC86B-16DB-4184-B7A1-79994ACD8C43}" presName="parTx" presStyleLbl="revTx" presStyleIdx="5" presStyleCnt="8">
        <dgm:presLayoutVars>
          <dgm:chMax val="0"/>
          <dgm:chPref val="0"/>
        </dgm:presLayoutVars>
      </dgm:prSet>
      <dgm:spPr/>
    </dgm:pt>
    <dgm:pt modelId="{DB81F764-3F63-48E2-9927-1A669898C4BD}" type="pres">
      <dgm:prSet presAssocID="{16D59E92-6341-4D10-AE5C-A5104A220D05}" presName="sibTrans" presStyleCnt="0"/>
      <dgm:spPr/>
    </dgm:pt>
    <dgm:pt modelId="{2CC070B7-7539-413C-9D26-49E211D804E4}" type="pres">
      <dgm:prSet presAssocID="{EDD61424-F7C2-4D88-82D0-9875479FA260}" presName="compNode" presStyleCnt="0"/>
      <dgm:spPr/>
    </dgm:pt>
    <dgm:pt modelId="{19EA3DEC-0243-4BA0-8318-DDE8A5F92C62}" type="pres">
      <dgm:prSet presAssocID="{EDD61424-F7C2-4D88-82D0-9875479FA260}" presName="bgRect" presStyleLbl="bgShp" presStyleIdx="6" presStyleCnt="8"/>
      <dgm:spPr/>
    </dgm:pt>
    <dgm:pt modelId="{6947B3A7-2B7C-491C-8495-CD33096A0524}" type="pres">
      <dgm:prSet presAssocID="{EDD61424-F7C2-4D88-82D0-9875479FA260}"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Processor"/>
        </a:ext>
      </dgm:extLst>
    </dgm:pt>
    <dgm:pt modelId="{4A2DD28A-9E21-4AA3-A461-2036309B7B40}" type="pres">
      <dgm:prSet presAssocID="{EDD61424-F7C2-4D88-82D0-9875479FA260}" presName="spaceRect" presStyleCnt="0"/>
      <dgm:spPr/>
    </dgm:pt>
    <dgm:pt modelId="{37D5F996-AAAD-4D49-B53B-12B680EE228B}" type="pres">
      <dgm:prSet presAssocID="{EDD61424-F7C2-4D88-82D0-9875479FA260}" presName="parTx" presStyleLbl="revTx" presStyleIdx="6" presStyleCnt="8">
        <dgm:presLayoutVars>
          <dgm:chMax val="0"/>
          <dgm:chPref val="0"/>
        </dgm:presLayoutVars>
      </dgm:prSet>
      <dgm:spPr/>
    </dgm:pt>
    <dgm:pt modelId="{CF414D23-4FF5-4A92-99EC-564A1945B4EB}" type="pres">
      <dgm:prSet presAssocID="{98FD0CB4-071C-403B-9723-D6953E616575}" presName="sibTrans" presStyleCnt="0"/>
      <dgm:spPr/>
    </dgm:pt>
    <dgm:pt modelId="{20DAA0EE-EDA3-43B8-A87D-3F68853A09D3}" type="pres">
      <dgm:prSet presAssocID="{C12B5D48-C40A-44ED-9FFD-0E0477743A85}" presName="compNode" presStyleCnt="0"/>
      <dgm:spPr/>
    </dgm:pt>
    <dgm:pt modelId="{861689B3-B4B9-423B-A28D-8EFA9EF0AC6E}" type="pres">
      <dgm:prSet presAssocID="{C12B5D48-C40A-44ED-9FFD-0E0477743A85}" presName="bgRect" presStyleLbl="bgShp" presStyleIdx="7" presStyleCnt="8"/>
      <dgm:spPr/>
    </dgm:pt>
    <dgm:pt modelId="{B7554F8A-0BF8-43DF-8AA2-C83E6E988D57}" type="pres">
      <dgm:prSet presAssocID="{C12B5D48-C40A-44ED-9FFD-0E0477743A85}"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User"/>
        </a:ext>
      </dgm:extLst>
    </dgm:pt>
    <dgm:pt modelId="{8CDFAC6A-18BD-45D4-97BF-1BD54A901D3F}" type="pres">
      <dgm:prSet presAssocID="{C12B5D48-C40A-44ED-9FFD-0E0477743A85}" presName="spaceRect" presStyleCnt="0"/>
      <dgm:spPr/>
    </dgm:pt>
    <dgm:pt modelId="{BA548BE5-A7B2-4D73-8BCD-669136316230}" type="pres">
      <dgm:prSet presAssocID="{C12B5D48-C40A-44ED-9FFD-0E0477743A85}" presName="parTx" presStyleLbl="revTx" presStyleIdx="7" presStyleCnt="8">
        <dgm:presLayoutVars>
          <dgm:chMax val="0"/>
          <dgm:chPref val="0"/>
        </dgm:presLayoutVars>
      </dgm:prSet>
      <dgm:spPr/>
    </dgm:pt>
  </dgm:ptLst>
  <dgm:cxnLst>
    <dgm:cxn modelId="{7F581000-E659-45DC-BA6B-362057C6626A}" type="presOf" srcId="{18AA5875-C070-4A83-8C3D-116F60601962}" destId="{701EDEEE-7DC4-45FB-8BBD-CF8F65F64E62}" srcOrd="0" destOrd="0" presId="urn:microsoft.com/office/officeart/2018/2/layout/IconVerticalSolidList"/>
    <dgm:cxn modelId="{B8E41F22-64FF-46A3-92FF-7E17F1F39A10}" srcId="{18AA5875-C070-4A83-8C3D-116F60601962}" destId="{EDD61424-F7C2-4D88-82D0-9875479FA260}" srcOrd="6" destOrd="0" parTransId="{C4396369-B6A8-4D4E-A560-62E0ECCA0684}" sibTransId="{98FD0CB4-071C-403B-9723-D6953E616575}"/>
    <dgm:cxn modelId="{2FD11B2B-7E49-4F6E-8D90-49EBC1F2E39B}" srcId="{18AA5875-C070-4A83-8C3D-116F60601962}" destId="{BAEF1C21-B949-45A7-9E70-F30DA5111634}" srcOrd="0" destOrd="0" parTransId="{0F02ED10-3410-4CBA-BFCE-2B6DEDB01C03}" sibTransId="{3B347ED9-8678-472D-AA1B-9439CDE63D30}"/>
    <dgm:cxn modelId="{6661F536-AED0-4150-AC68-0AE31D8E35AE}" srcId="{18AA5875-C070-4A83-8C3D-116F60601962}" destId="{CBCFC86B-16DB-4184-B7A1-79994ACD8C43}" srcOrd="5" destOrd="0" parTransId="{867681A9-841A-4614-8896-8AE56ADA868C}" sibTransId="{16D59E92-6341-4D10-AE5C-A5104A220D05}"/>
    <dgm:cxn modelId="{71F94D37-6A87-4EDB-AB27-B0513FC778E9}" type="presOf" srcId="{CBCFC86B-16DB-4184-B7A1-79994ACD8C43}" destId="{4F551E7F-ABFB-4857-802C-284E96109454}" srcOrd="0" destOrd="0" presId="urn:microsoft.com/office/officeart/2018/2/layout/IconVerticalSolidList"/>
    <dgm:cxn modelId="{67A6795E-A0D0-499A-8BE9-52132C53E957}" srcId="{18AA5875-C070-4A83-8C3D-116F60601962}" destId="{B0F27C9A-A5BA-4DC7-8ABF-258C64AD9E43}" srcOrd="3" destOrd="0" parTransId="{E649B9F7-EF54-43CD-8017-73F3D7E19F42}" sibTransId="{908014AC-2385-48B8-A17B-272ACB5E1F42}"/>
    <dgm:cxn modelId="{30214D42-DBFB-4C60-B34C-D4140476CBC4}" srcId="{18AA5875-C070-4A83-8C3D-116F60601962}" destId="{223A22E0-4E80-48E1-B8C8-671C4A111FC0}" srcOrd="1" destOrd="0" parTransId="{976BF1F5-E1F5-4234-B5A0-EDB9768747E2}" sibTransId="{D18EB8F8-D901-4B94-8B3F-871A1B849DA4}"/>
    <dgm:cxn modelId="{86D3886B-9FB1-4090-BFA9-CE587864B671}" srcId="{18AA5875-C070-4A83-8C3D-116F60601962}" destId="{4FE694D6-7F37-4CBE-B80F-6D13F623E789}" srcOrd="2" destOrd="0" parTransId="{BBF2A3B2-193C-4464-96B1-A2BAA74C7F3C}" sibTransId="{09B9038C-75BE-45C9-8E86-2759189F94F1}"/>
    <dgm:cxn modelId="{DFA41073-C0B6-4243-9FC4-5D38633EB589}" type="presOf" srcId="{BAEF1C21-B949-45A7-9E70-F30DA5111634}" destId="{013CEE8F-84E6-4B70-9DC8-75917588CB9F}" srcOrd="0" destOrd="0" presId="urn:microsoft.com/office/officeart/2018/2/layout/IconVerticalSolidList"/>
    <dgm:cxn modelId="{5FC52D7E-E568-438C-AF49-DA51C024F009}" type="presOf" srcId="{C12B5D48-C40A-44ED-9FFD-0E0477743A85}" destId="{BA548BE5-A7B2-4D73-8BCD-669136316230}" srcOrd="0" destOrd="0" presId="urn:microsoft.com/office/officeart/2018/2/layout/IconVerticalSolidList"/>
    <dgm:cxn modelId="{C292988C-041E-4165-A138-9FCF355A37B5}" type="presOf" srcId="{EDD61424-F7C2-4D88-82D0-9875479FA260}" destId="{37D5F996-AAAD-4D49-B53B-12B680EE228B}" srcOrd="0" destOrd="0" presId="urn:microsoft.com/office/officeart/2018/2/layout/IconVerticalSolidList"/>
    <dgm:cxn modelId="{FFF5F79C-6253-4D77-8EC8-E174227935C9}" type="presOf" srcId="{4FE694D6-7F37-4CBE-B80F-6D13F623E789}" destId="{9D52C807-567E-4616-ABDD-33CD3E775985}" srcOrd="0" destOrd="0" presId="urn:microsoft.com/office/officeart/2018/2/layout/IconVerticalSolidList"/>
    <dgm:cxn modelId="{DED3C19E-A217-4C0E-9647-2A3FE52B994B}" srcId="{18AA5875-C070-4A83-8C3D-116F60601962}" destId="{C12B5D48-C40A-44ED-9FFD-0E0477743A85}" srcOrd="7" destOrd="0" parTransId="{F1E1C353-5583-43DF-A115-1676BB914E7C}" sibTransId="{3911E9EE-C92C-4ED0-B7D6-722A72DB8E43}"/>
    <dgm:cxn modelId="{B2BC5DC0-C556-4F59-9530-33037E3BA2B7}" type="presOf" srcId="{B0F27C9A-A5BA-4DC7-8ABF-258C64AD9E43}" destId="{17991AF8-1785-4BAC-A6E5-0FA175DA2B99}" srcOrd="0" destOrd="0" presId="urn:microsoft.com/office/officeart/2018/2/layout/IconVerticalSolidList"/>
    <dgm:cxn modelId="{2F0737CC-98B6-46C1-B04C-2A281C0B5690}" srcId="{18AA5875-C070-4A83-8C3D-116F60601962}" destId="{91820368-8F83-47C9-8A7F-95F55FFA4A07}" srcOrd="4" destOrd="0" parTransId="{40026B3F-B555-4AD8-968A-33B6FC746D8B}" sibTransId="{DDB39E34-822A-4997-A5F6-2C129A5C8F24}"/>
    <dgm:cxn modelId="{128E91CE-56F8-43FA-B5F2-0155D6252EDE}" type="presOf" srcId="{223A22E0-4E80-48E1-B8C8-671C4A111FC0}" destId="{A282A77B-F96D-4B6C-9326-BACF9F6F49E8}" srcOrd="0" destOrd="0" presId="urn:microsoft.com/office/officeart/2018/2/layout/IconVerticalSolidList"/>
    <dgm:cxn modelId="{E23DE5E0-FC16-4E0B-81EA-525EDF69DD19}" type="presOf" srcId="{91820368-8F83-47C9-8A7F-95F55FFA4A07}" destId="{827DCE42-674C-4C20-AC53-8CE58ADC43CA}" srcOrd="0" destOrd="0" presId="urn:microsoft.com/office/officeart/2018/2/layout/IconVerticalSolidList"/>
    <dgm:cxn modelId="{FADE6186-124E-4AAF-927A-3833213F3CAF}" type="presParOf" srcId="{701EDEEE-7DC4-45FB-8BBD-CF8F65F64E62}" destId="{47C21924-DFFC-4D9E-B6EA-3BCE975E6FED}" srcOrd="0" destOrd="0" presId="urn:microsoft.com/office/officeart/2018/2/layout/IconVerticalSolidList"/>
    <dgm:cxn modelId="{62C4FD22-0702-4F84-A883-B43DC4182B9A}" type="presParOf" srcId="{47C21924-DFFC-4D9E-B6EA-3BCE975E6FED}" destId="{3DAEEB55-A176-47D1-B074-F5DFDC37AA78}" srcOrd="0" destOrd="0" presId="urn:microsoft.com/office/officeart/2018/2/layout/IconVerticalSolidList"/>
    <dgm:cxn modelId="{33012484-4FC2-4E9A-ABA1-CF3D19637E90}" type="presParOf" srcId="{47C21924-DFFC-4D9E-B6EA-3BCE975E6FED}" destId="{5239387A-AEF2-441D-A94F-F8FDB196D6F9}" srcOrd="1" destOrd="0" presId="urn:microsoft.com/office/officeart/2018/2/layout/IconVerticalSolidList"/>
    <dgm:cxn modelId="{657AEECF-CA08-432A-AF34-E9695D9DD2E9}" type="presParOf" srcId="{47C21924-DFFC-4D9E-B6EA-3BCE975E6FED}" destId="{147886B3-B3C5-4B86-80F9-9F6587B09C8D}" srcOrd="2" destOrd="0" presId="urn:microsoft.com/office/officeart/2018/2/layout/IconVerticalSolidList"/>
    <dgm:cxn modelId="{238DD0E0-FA06-442E-B02D-A03E78372359}" type="presParOf" srcId="{47C21924-DFFC-4D9E-B6EA-3BCE975E6FED}" destId="{013CEE8F-84E6-4B70-9DC8-75917588CB9F}" srcOrd="3" destOrd="0" presId="urn:microsoft.com/office/officeart/2018/2/layout/IconVerticalSolidList"/>
    <dgm:cxn modelId="{0916C918-7714-4981-945B-9DC7D84FBE5F}" type="presParOf" srcId="{701EDEEE-7DC4-45FB-8BBD-CF8F65F64E62}" destId="{F181B36F-3884-451D-9127-94DF09FBBE5D}" srcOrd="1" destOrd="0" presId="urn:microsoft.com/office/officeart/2018/2/layout/IconVerticalSolidList"/>
    <dgm:cxn modelId="{BEACC8F9-E62D-427B-A795-3732DC6CE69E}" type="presParOf" srcId="{701EDEEE-7DC4-45FB-8BBD-CF8F65F64E62}" destId="{AA43BA33-7E3B-410F-87E9-78CA2946D3A1}" srcOrd="2" destOrd="0" presId="urn:microsoft.com/office/officeart/2018/2/layout/IconVerticalSolidList"/>
    <dgm:cxn modelId="{9056AA62-9F4C-497E-BCD0-690EC195C8A6}" type="presParOf" srcId="{AA43BA33-7E3B-410F-87E9-78CA2946D3A1}" destId="{511F6FCE-0ED6-4F62-8E1E-5C4CD2B9FC0A}" srcOrd="0" destOrd="0" presId="urn:microsoft.com/office/officeart/2018/2/layout/IconVerticalSolidList"/>
    <dgm:cxn modelId="{6E9CEF63-F73A-49DA-AD33-13AD511333FD}" type="presParOf" srcId="{AA43BA33-7E3B-410F-87E9-78CA2946D3A1}" destId="{5E21C46F-2894-493B-9352-243411303A42}" srcOrd="1" destOrd="0" presId="urn:microsoft.com/office/officeart/2018/2/layout/IconVerticalSolidList"/>
    <dgm:cxn modelId="{E26F4673-E323-46E1-BE74-44C072A11083}" type="presParOf" srcId="{AA43BA33-7E3B-410F-87E9-78CA2946D3A1}" destId="{2AAD72F8-81A2-4148-80AE-194217615834}" srcOrd="2" destOrd="0" presId="urn:microsoft.com/office/officeart/2018/2/layout/IconVerticalSolidList"/>
    <dgm:cxn modelId="{62611DD1-1236-4F71-8AC7-3DD9F07EBC5C}" type="presParOf" srcId="{AA43BA33-7E3B-410F-87E9-78CA2946D3A1}" destId="{A282A77B-F96D-4B6C-9326-BACF9F6F49E8}" srcOrd="3" destOrd="0" presId="urn:microsoft.com/office/officeart/2018/2/layout/IconVerticalSolidList"/>
    <dgm:cxn modelId="{B250B8E9-6999-4BCA-876B-D5CC08D38CF4}" type="presParOf" srcId="{701EDEEE-7DC4-45FB-8BBD-CF8F65F64E62}" destId="{2D7AD17E-258B-42A4-82ED-126F353C4EB1}" srcOrd="3" destOrd="0" presId="urn:microsoft.com/office/officeart/2018/2/layout/IconVerticalSolidList"/>
    <dgm:cxn modelId="{57193DA7-E7EE-47BB-9478-DEF408BCE87F}" type="presParOf" srcId="{701EDEEE-7DC4-45FB-8BBD-CF8F65F64E62}" destId="{6E545F49-E347-4170-95A6-111601DEE008}" srcOrd="4" destOrd="0" presId="urn:microsoft.com/office/officeart/2018/2/layout/IconVerticalSolidList"/>
    <dgm:cxn modelId="{2710E31B-85C9-4ED5-93F2-A49734F5537C}" type="presParOf" srcId="{6E545F49-E347-4170-95A6-111601DEE008}" destId="{A804EDB0-119C-4010-94EA-F9668F99C3DE}" srcOrd="0" destOrd="0" presId="urn:microsoft.com/office/officeart/2018/2/layout/IconVerticalSolidList"/>
    <dgm:cxn modelId="{3534319D-FB40-4A63-9F0B-DC0CB5E2F68D}" type="presParOf" srcId="{6E545F49-E347-4170-95A6-111601DEE008}" destId="{0EFF5288-DAB6-4FD7-B1C2-24F699396AF2}" srcOrd="1" destOrd="0" presId="urn:microsoft.com/office/officeart/2018/2/layout/IconVerticalSolidList"/>
    <dgm:cxn modelId="{83E56DA9-B532-4644-ACA1-B84DA91C47AF}" type="presParOf" srcId="{6E545F49-E347-4170-95A6-111601DEE008}" destId="{F56A4878-F829-4D32-835C-CC08B04DD412}" srcOrd="2" destOrd="0" presId="urn:microsoft.com/office/officeart/2018/2/layout/IconVerticalSolidList"/>
    <dgm:cxn modelId="{812C00E8-DC10-4C8B-BC6A-DC7FE28B2804}" type="presParOf" srcId="{6E545F49-E347-4170-95A6-111601DEE008}" destId="{9D52C807-567E-4616-ABDD-33CD3E775985}" srcOrd="3" destOrd="0" presId="urn:microsoft.com/office/officeart/2018/2/layout/IconVerticalSolidList"/>
    <dgm:cxn modelId="{239B6AC3-D5BC-4F3A-9989-BC98921A8895}" type="presParOf" srcId="{701EDEEE-7DC4-45FB-8BBD-CF8F65F64E62}" destId="{B041E823-98D3-456B-88AB-5D9C0AF71EA2}" srcOrd="5" destOrd="0" presId="urn:microsoft.com/office/officeart/2018/2/layout/IconVerticalSolidList"/>
    <dgm:cxn modelId="{5A470D49-6337-4CA0-9F00-9C53D0415546}" type="presParOf" srcId="{701EDEEE-7DC4-45FB-8BBD-CF8F65F64E62}" destId="{94F03245-6A1B-4511-BD31-67AC590615D4}" srcOrd="6" destOrd="0" presId="urn:microsoft.com/office/officeart/2018/2/layout/IconVerticalSolidList"/>
    <dgm:cxn modelId="{6A749F7F-502D-4A40-83EA-5F9519B266CA}" type="presParOf" srcId="{94F03245-6A1B-4511-BD31-67AC590615D4}" destId="{2F2A3F2E-EE8D-44E1-BF60-2E0D65462857}" srcOrd="0" destOrd="0" presId="urn:microsoft.com/office/officeart/2018/2/layout/IconVerticalSolidList"/>
    <dgm:cxn modelId="{FB8FD301-EFB8-49D4-B239-03D8ABC6C32D}" type="presParOf" srcId="{94F03245-6A1B-4511-BD31-67AC590615D4}" destId="{1387B1CC-DBD9-4B0D-91EA-B036090AC0EC}" srcOrd="1" destOrd="0" presId="urn:microsoft.com/office/officeart/2018/2/layout/IconVerticalSolidList"/>
    <dgm:cxn modelId="{3CBA3014-012B-4454-8A50-BD97772605F5}" type="presParOf" srcId="{94F03245-6A1B-4511-BD31-67AC590615D4}" destId="{413E092F-4052-4FA8-8BA0-06347A973764}" srcOrd="2" destOrd="0" presId="urn:microsoft.com/office/officeart/2018/2/layout/IconVerticalSolidList"/>
    <dgm:cxn modelId="{76C2CEFB-1A7F-4324-9F15-DDBCDFD0C8A0}" type="presParOf" srcId="{94F03245-6A1B-4511-BD31-67AC590615D4}" destId="{17991AF8-1785-4BAC-A6E5-0FA175DA2B99}" srcOrd="3" destOrd="0" presId="urn:microsoft.com/office/officeart/2018/2/layout/IconVerticalSolidList"/>
    <dgm:cxn modelId="{CCED3ADE-36FE-41E5-85D5-AEC6FEC9FBE8}" type="presParOf" srcId="{701EDEEE-7DC4-45FB-8BBD-CF8F65F64E62}" destId="{9B0F1E25-9AB9-472B-8E15-4BEC5426CDCF}" srcOrd="7" destOrd="0" presId="urn:microsoft.com/office/officeart/2018/2/layout/IconVerticalSolidList"/>
    <dgm:cxn modelId="{7025CEE5-7022-4D02-AA82-E1F06FD58112}" type="presParOf" srcId="{701EDEEE-7DC4-45FB-8BBD-CF8F65F64E62}" destId="{027BEA8A-F575-4E95-B051-9FE7AC0171F3}" srcOrd="8" destOrd="0" presId="urn:microsoft.com/office/officeart/2018/2/layout/IconVerticalSolidList"/>
    <dgm:cxn modelId="{5313455C-A5C5-42BC-BAC2-5CAD003089BD}" type="presParOf" srcId="{027BEA8A-F575-4E95-B051-9FE7AC0171F3}" destId="{1B6B627D-A5D9-4750-A298-B745F56F6F02}" srcOrd="0" destOrd="0" presId="urn:microsoft.com/office/officeart/2018/2/layout/IconVerticalSolidList"/>
    <dgm:cxn modelId="{D29AE71E-A553-4656-A0A6-B6D939E9FFB6}" type="presParOf" srcId="{027BEA8A-F575-4E95-B051-9FE7AC0171F3}" destId="{AD5A216C-3579-4949-96B6-386C4483AA18}" srcOrd="1" destOrd="0" presId="urn:microsoft.com/office/officeart/2018/2/layout/IconVerticalSolidList"/>
    <dgm:cxn modelId="{329A1FAF-FAB5-45FE-A83C-CCD60A4F5D4C}" type="presParOf" srcId="{027BEA8A-F575-4E95-B051-9FE7AC0171F3}" destId="{AB22E8F4-2ED9-4C14-83DC-7FA51FDE9576}" srcOrd="2" destOrd="0" presId="urn:microsoft.com/office/officeart/2018/2/layout/IconVerticalSolidList"/>
    <dgm:cxn modelId="{8CB6AA03-7299-4A54-8A15-C46764AC3A07}" type="presParOf" srcId="{027BEA8A-F575-4E95-B051-9FE7AC0171F3}" destId="{827DCE42-674C-4C20-AC53-8CE58ADC43CA}" srcOrd="3" destOrd="0" presId="urn:microsoft.com/office/officeart/2018/2/layout/IconVerticalSolidList"/>
    <dgm:cxn modelId="{CF03AA3D-C9AF-484B-AF30-86ACB72AD575}" type="presParOf" srcId="{701EDEEE-7DC4-45FB-8BBD-CF8F65F64E62}" destId="{03554278-5053-4F82-9CF1-3D9588D3F345}" srcOrd="9" destOrd="0" presId="urn:microsoft.com/office/officeart/2018/2/layout/IconVerticalSolidList"/>
    <dgm:cxn modelId="{C383E4FF-C3EC-42FE-8E87-A652B44F4CD2}" type="presParOf" srcId="{701EDEEE-7DC4-45FB-8BBD-CF8F65F64E62}" destId="{DE9A7372-6328-4634-835F-A4CE0A4D97D5}" srcOrd="10" destOrd="0" presId="urn:microsoft.com/office/officeart/2018/2/layout/IconVerticalSolidList"/>
    <dgm:cxn modelId="{9F85B5CC-0F2E-408E-9950-2641E561C517}" type="presParOf" srcId="{DE9A7372-6328-4634-835F-A4CE0A4D97D5}" destId="{5B35D834-9B23-49B0-827F-D9C88E05C177}" srcOrd="0" destOrd="0" presId="urn:microsoft.com/office/officeart/2018/2/layout/IconVerticalSolidList"/>
    <dgm:cxn modelId="{719BEF21-C784-4636-A551-C606DC1193DE}" type="presParOf" srcId="{DE9A7372-6328-4634-835F-A4CE0A4D97D5}" destId="{F032F3D2-D7F7-48EA-8B35-84A18D679B45}" srcOrd="1" destOrd="0" presId="urn:microsoft.com/office/officeart/2018/2/layout/IconVerticalSolidList"/>
    <dgm:cxn modelId="{44CA587B-C760-4943-936A-C7CF7D32AFEB}" type="presParOf" srcId="{DE9A7372-6328-4634-835F-A4CE0A4D97D5}" destId="{A2886BAD-2C67-4E7D-B3E0-F269D207C4B7}" srcOrd="2" destOrd="0" presId="urn:microsoft.com/office/officeart/2018/2/layout/IconVerticalSolidList"/>
    <dgm:cxn modelId="{9FCC763C-D088-4D00-9DA6-61BEF82DD814}" type="presParOf" srcId="{DE9A7372-6328-4634-835F-A4CE0A4D97D5}" destId="{4F551E7F-ABFB-4857-802C-284E96109454}" srcOrd="3" destOrd="0" presId="urn:microsoft.com/office/officeart/2018/2/layout/IconVerticalSolidList"/>
    <dgm:cxn modelId="{D6EB1AC0-6729-47EC-A6CF-91E1AF163C79}" type="presParOf" srcId="{701EDEEE-7DC4-45FB-8BBD-CF8F65F64E62}" destId="{DB81F764-3F63-48E2-9927-1A669898C4BD}" srcOrd="11" destOrd="0" presId="urn:microsoft.com/office/officeart/2018/2/layout/IconVerticalSolidList"/>
    <dgm:cxn modelId="{A9172170-9CFA-4FB1-B2A0-0A6BB031636D}" type="presParOf" srcId="{701EDEEE-7DC4-45FB-8BBD-CF8F65F64E62}" destId="{2CC070B7-7539-413C-9D26-49E211D804E4}" srcOrd="12" destOrd="0" presId="urn:microsoft.com/office/officeart/2018/2/layout/IconVerticalSolidList"/>
    <dgm:cxn modelId="{78FC8200-74D9-46FA-B93C-3FAB817368B7}" type="presParOf" srcId="{2CC070B7-7539-413C-9D26-49E211D804E4}" destId="{19EA3DEC-0243-4BA0-8318-DDE8A5F92C62}" srcOrd="0" destOrd="0" presId="urn:microsoft.com/office/officeart/2018/2/layout/IconVerticalSolidList"/>
    <dgm:cxn modelId="{184C041A-E32E-4D20-807A-DC25DD837A96}" type="presParOf" srcId="{2CC070B7-7539-413C-9D26-49E211D804E4}" destId="{6947B3A7-2B7C-491C-8495-CD33096A0524}" srcOrd="1" destOrd="0" presId="urn:microsoft.com/office/officeart/2018/2/layout/IconVerticalSolidList"/>
    <dgm:cxn modelId="{6C7CD5D7-01DA-4905-AC69-3797431EBA7E}" type="presParOf" srcId="{2CC070B7-7539-413C-9D26-49E211D804E4}" destId="{4A2DD28A-9E21-4AA3-A461-2036309B7B40}" srcOrd="2" destOrd="0" presId="urn:microsoft.com/office/officeart/2018/2/layout/IconVerticalSolidList"/>
    <dgm:cxn modelId="{FB77908E-7789-4A70-B3B8-BFCAD86DDB70}" type="presParOf" srcId="{2CC070B7-7539-413C-9D26-49E211D804E4}" destId="{37D5F996-AAAD-4D49-B53B-12B680EE228B}" srcOrd="3" destOrd="0" presId="urn:microsoft.com/office/officeart/2018/2/layout/IconVerticalSolidList"/>
    <dgm:cxn modelId="{88EE97D9-931C-4F02-9871-FF17D4B98D0F}" type="presParOf" srcId="{701EDEEE-7DC4-45FB-8BBD-CF8F65F64E62}" destId="{CF414D23-4FF5-4A92-99EC-564A1945B4EB}" srcOrd="13" destOrd="0" presId="urn:microsoft.com/office/officeart/2018/2/layout/IconVerticalSolidList"/>
    <dgm:cxn modelId="{1A61AFC5-B9C1-4AE1-B4EB-DD4EA3086623}" type="presParOf" srcId="{701EDEEE-7DC4-45FB-8BBD-CF8F65F64E62}" destId="{20DAA0EE-EDA3-43B8-A87D-3F68853A09D3}" srcOrd="14" destOrd="0" presId="urn:microsoft.com/office/officeart/2018/2/layout/IconVerticalSolidList"/>
    <dgm:cxn modelId="{3217CEB6-654F-46E7-ACE7-053CD5416FD5}" type="presParOf" srcId="{20DAA0EE-EDA3-43B8-A87D-3F68853A09D3}" destId="{861689B3-B4B9-423B-A28D-8EFA9EF0AC6E}" srcOrd="0" destOrd="0" presId="urn:microsoft.com/office/officeart/2018/2/layout/IconVerticalSolidList"/>
    <dgm:cxn modelId="{D2021A8A-D573-4C67-B026-8B4B2E9904D3}" type="presParOf" srcId="{20DAA0EE-EDA3-43B8-A87D-3F68853A09D3}" destId="{B7554F8A-0BF8-43DF-8AA2-C83E6E988D57}" srcOrd="1" destOrd="0" presId="urn:microsoft.com/office/officeart/2018/2/layout/IconVerticalSolidList"/>
    <dgm:cxn modelId="{C7FB5ACC-9540-404B-A52A-BAA0D531FDF2}" type="presParOf" srcId="{20DAA0EE-EDA3-43B8-A87D-3F68853A09D3}" destId="{8CDFAC6A-18BD-45D4-97BF-1BD54A901D3F}" srcOrd="2" destOrd="0" presId="urn:microsoft.com/office/officeart/2018/2/layout/IconVerticalSolidList"/>
    <dgm:cxn modelId="{05DC9AE6-062C-4F4D-9C41-93B3ADFA214F}" type="presParOf" srcId="{20DAA0EE-EDA3-43B8-A87D-3F68853A09D3}" destId="{BA548BE5-A7B2-4D73-8BCD-66913631623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AEEB55-A176-47D1-B074-F5DFDC37AA78}">
      <dsp:nvSpPr>
        <dsp:cNvPr id="0" name=""/>
        <dsp:cNvSpPr/>
      </dsp:nvSpPr>
      <dsp:spPr>
        <a:xfrm>
          <a:off x="0" y="682"/>
          <a:ext cx="6245265" cy="57312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39387A-AEF2-441D-A94F-F8FDB196D6F9}">
      <dsp:nvSpPr>
        <dsp:cNvPr id="0" name=""/>
        <dsp:cNvSpPr/>
      </dsp:nvSpPr>
      <dsp:spPr>
        <a:xfrm>
          <a:off x="173370" y="129635"/>
          <a:ext cx="315219" cy="3152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3CEE8F-84E6-4B70-9DC8-75917588CB9F}">
      <dsp:nvSpPr>
        <dsp:cNvPr id="0" name=""/>
        <dsp:cNvSpPr/>
      </dsp:nvSpPr>
      <dsp:spPr>
        <a:xfrm>
          <a:off x="661960" y="682"/>
          <a:ext cx="5583304" cy="5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56" tIns="60656" rIns="60656" bIns="60656" numCol="1" spcCol="1270" anchor="ctr" anchorCtr="0">
          <a:noAutofit/>
        </a:bodyPr>
        <a:lstStyle/>
        <a:p>
          <a:pPr marL="0" lvl="0" indent="0" algn="l" defTabSz="711200">
            <a:lnSpc>
              <a:spcPct val="90000"/>
            </a:lnSpc>
            <a:spcBef>
              <a:spcPct val="0"/>
            </a:spcBef>
            <a:spcAft>
              <a:spcPct val="35000"/>
            </a:spcAft>
            <a:buNone/>
          </a:pPr>
          <a:r>
            <a:rPr lang="en-US" sz="1600" kern="1200" dirty="0"/>
            <a:t>1. </a:t>
          </a:r>
          <a:r>
            <a:rPr lang="en-US" sz="1600" kern="1200" dirty="0" err="1"/>
            <a:t>Khả</a:t>
          </a:r>
          <a:r>
            <a:rPr lang="en-US" sz="1600" kern="1200" dirty="0"/>
            <a:t> </a:t>
          </a:r>
          <a:r>
            <a:rPr lang="en-US" sz="1600" kern="1200" dirty="0" err="1"/>
            <a:t>năng</a:t>
          </a:r>
          <a:r>
            <a:rPr lang="en-US" sz="1600" kern="1200" dirty="0"/>
            <a:t> </a:t>
          </a:r>
          <a:r>
            <a:rPr lang="en-US" sz="1600" kern="1200" dirty="0" err="1"/>
            <a:t>mở</a:t>
          </a:r>
          <a:r>
            <a:rPr lang="en-US" sz="1600" kern="1200" dirty="0"/>
            <a:t> </a:t>
          </a:r>
          <a:r>
            <a:rPr lang="en-US" sz="1600" kern="1200" dirty="0" err="1"/>
            <a:t>rộng</a:t>
          </a:r>
          <a:r>
            <a:rPr lang="en-US" sz="1600" kern="1200" dirty="0"/>
            <a:t> </a:t>
          </a:r>
          <a:r>
            <a:rPr lang="en-US" sz="1600" kern="1200" dirty="0" err="1"/>
            <a:t>linh</a:t>
          </a:r>
          <a:r>
            <a:rPr lang="en-US" sz="1600" kern="1200" dirty="0"/>
            <a:t> </a:t>
          </a:r>
          <a:r>
            <a:rPr lang="en-US" sz="1600" kern="1200" dirty="0" err="1"/>
            <a:t>hoạt</a:t>
          </a:r>
          <a:r>
            <a:rPr lang="en-US" sz="1600" kern="1200" dirty="0"/>
            <a:t> (Scalability)</a:t>
          </a:r>
        </a:p>
      </dsp:txBody>
      <dsp:txXfrm>
        <a:off x="661960" y="682"/>
        <a:ext cx="5583304" cy="573126"/>
      </dsp:txXfrm>
    </dsp:sp>
    <dsp:sp modelId="{511F6FCE-0ED6-4F62-8E1E-5C4CD2B9FC0A}">
      <dsp:nvSpPr>
        <dsp:cNvPr id="0" name=""/>
        <dsp:cNvSpPr/>
      </dsp:nvSpPr>
      <dsp:spPr>
        <a:xfrm>
          <a:off x="0" y="717090"/>
          <a:ext cx="6245265" cy="57312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21C46F-2894-493B-9352-243411303A42}">
      <dsp:nvSpPr>
        <dsp:cNvPr id="0" name=""/>
        <dsp:cNvSpPr/>
      </dsp:nvSpPr>
      <dsp:spPr>
        <a:xfrm>
          <a:off x="173370" y="846043"/>
          <a:ext cx="315219" cy="3152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82A77B-F96D-4B6C-9326-BACF9F6F49E8}">
      <dsp:nvSpPr>
        <dsp:cNvPr id="0" name=""/>
        <dsp:cNvSpPr/>
      </dsp:nvSpPr>
      <dsp:spPr>
        <a:xfrm>
          <a:off x="661960" y="717090"/>
          <a:ext cx="5583304" cy="5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56" tIns="60656" rIns="60656" bIns="60656" numCol="1" spcCol="1270" anchor="ctr" anchorCtr="0">
          <a:noAutofit/>
        </a:bodyPr>
        <a:lstStyle/>
        <a:p>
          <a:pPr marL="0" lvl="0" indent="0" algn="l" defTabSz="711200">
            <a:lnSpc>
              <a:spcPct val="90000"/>
            </a:lnSpc>
            <a:spcBef>
              <a:spcPct val="0"/>
            </a:spcBef>
            <a:spcAft>
              <a:spcPct val="35000"/>
            </a:spcAft>
            <a:buNone/>
          </a:pPr>
          <a:r>
            <a:rPr lang="en-US" sz="1600" kern="1200"/>
            <a:t>2. Tính linh hoạt trong phát triển và triển khai (Flexibility in Development and Deployment)</a:t>
          </a:r>
        </a:p>
      </dsp:txBody>
      <dsp:txXfrm>
        <a:off x="661960" y="717090"/>
        <a:ext cx="5583304" cy="573126"/>
      </dsp:txXfrm>
    </dsp:sp>
    <dsp:sp modelId="{A804EDB0-119C-4010-94EA-F9668F99C3DE}">
      <dsp:nvSpPr>
        <dsp:cNvPr id="0" name=""/>
        <dsp:cNvSpPr/>
      </dsp:nvSpPr>
      <dsp:spPr>
        <a:xfrm>
          <a:off x="0" y="1433498"/>
          <a:ext cx="6245265" cy="57312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FF5288-DAB6-4FD7-B1C2-24F699396AF2}">
      <dsp:nvSpPr>
        <dsp:cNvPr id="0" name=""/>
        <dsp:cNvSpPr/>
      </dsp:nvSpPr>
      <dsp:spPr>
        <a:xfrm>
          <a:off x="173370" y="1562451"/>
          <a:ext cx="315219" cy="3152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52C807-567E-4616-ABDD-33CD3E775985}">
      <dsp:nvSpPr>
        <dsp:cNvPr id="0" name=""/>
        <dsp:cNvSpPr/>
      </dsp:nvSpPr>
      <dsp:spPr>
        <a:xfrm>
          <a:off x="661960" y="1433498"/>
          <a:ext cx="5583304" cy="5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56" tIns="60656" rIns="60656" bIns="60656" numCol="1" spcCol="1270" anchor="ctr" anchorCtr="0">
          <a:noAutofit/>
        </a:bodyPr>
        <a:lstStyle/>
        <a:p>
          <a:pPr marL="0" lvl="0" indent="0" algn="l" defTabSz="711200">
            <a:lnSpc>
              <a:spcPct val="90000"/>
            </a:lnSpc>
            <a:spcBef>
              <a:spcPct val="0"/>
            </a:spcBef>
            <a:spcAft>
              <a:spcPct val="35000"/>
            </a:spcAft>
            <a:buNone/>
          </a:pPr>
          <a:r>
            <a:rPr lang="en-US" sz="1600" kern="1200"/>
            <a:t>3. Khả năng chịu lỗi cao (Fault Isolation)</a:t>
          </a:r>
        </a:p>
      </dsp:txBody>
      <dsp:txXfrm>
        <a:off x="661960" y="1433498"/>
        <a:ext cx="5583304" cy="573126"/>
      </dsp:txXfrm>
    </dsp:sp>
    <dsp:sp modelId="{2F2A3F2E-EE8D-44E1-BF60-2E0D65462857}">
      <dsp:nvSpPr>
        <dsp:cNvPr id="0" name=""/>
        <dsp:cNvSpPr/>
      </dsp:nvSpPr>
      <dsp:spPr>
        <a:xfrm>
          <a:off x="0" y="2149906"/>
          <a:ext cx="6245265" cy="57312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87B1CC-DBD9-4B0D-91EA-B036090AC0EC}">
      <dsp:nvSpPr>
        <dsp:cNvPr id="0" name=""/>
        <dsp:cNvSpPr/>
      </dsp:nvSpPr>
      <dsp:spPr>
        <a:xfrm>
          <a:off x="173370" y="2278859"/>
          <a:ext cx="315219" cy="3152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991AF8-1785-4BAC-A6E5-0FA175DA2B99}">
      <dsp:nvSpPr>
        <dsp:cNvPr id="0" name=""/>
        <dsp:cNvSpPr/>
      </dsp:nvSpPr>
      <dsp:spPr>
        <a:xfrm>
          <a:off x="661960" y="2149906"/>
          <a:ext cx="5583304" cy="5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56" tIns="60656" rIns="60656" bIns="60656" numCol="1" spcCol="1270" anchor="ctr" anchorCtr="0">
          <a:noAutofit/>
        </a:bodyPr>
        <a:lstStyle/>
        <a:p>
          <a:pPr marL="0" lvl="0" indent="0" algn="l" defTabSz="711200">
            <a:lnSpc>
              <a:spcPct val="90000"/>
            </a:lnSpc>
            <a:spcBef>
              <a:spcPct val="0"/>
            </a:spcBef>
            <a:spcAft>
              <a:spcPct val="35000"/>
            </a:spcAft>
            <a:buNone/>
          </a:pPr>
          <a:r>
            <a:rPr lang="en-US" sz="1600" kern="1200"/>
            <a:t>4. Tăng cường bảo trì và nâng cấp (Maintainability and Upgradability)</a:t>
          </a:r>
        </a:p>
      </dsp:txBody>
      <dsp:txXfrm>
        <a:off x="661960" y="2149906"/>
        <a:ext cx="5583304" cy="573126"/>
      </dsp:txXfrm>
    </dsp:sp>
    <dsp:sp modelId="{1B6B627D-A5D9-4750-A298-B745F56F6F02}">
      <dsp:nvSpPr>
        <dsp:cNvPr id="0" name=""/>
        <dsp:cNvSpPr/>
      </dsp:nvSpPr>
      <dsp:spPr>
        <a:xfrm>
          <a:off x="0" y="2866314"/>
          <a:ext cx="6245265" cy="57312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5A216C-3579-4949-96B6-386C4483AA18}">
      <dsp:nvSpPr>
        <dsp:cNvPr id="0" name=""/>
        <dsp:cNvSpPr/>
      </dsp:nvSpPr>
      <dsp:spPr>
        <a:xfrm>
          <a:off x="173370" y="2995267"/>
          <a:ext cx="315219" cy="31521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7DCE42-674C-4C20-AC53-8CE58ADC43CA}">
      <dsp:nvSpPr>
        <dsp:cNvPr id="0" name=""/>
        <dsp:cNvSpPr/>
      </dsp:nvSpPr>
      <dsp:spPr>
        <a:xfrm>
          <a:off x="661960" y="2866314"/>
          <a:ext cx="5583304" cy="5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56" tIns="60656" rIns="60656" bIns="60656" numCol="1" spcCol="1270" anchor="ctr" anchorCtr="0">
          <a:noAutofit/>
        </a:bodyPr>
        <a:lstStyle/>
        <a:p>
          <a:pPr marL="0" lvl="0" indent="0" algn="l" defTabSz="711200">
            <a:lnSpc>
              <a:spcPct val="90000"/>
            </a:lnSpc>
            <a:spcBef>
              <a:spcPct val="0"/>
            </a:spcBef>
            <a:spcAft>
              <a:spcPct val="35000"/>
            </a:spcAft>
            <a:buNone/>
          </a:pPr>
          <a:r>
            <a:rPr lang="en-US" sz="1600" kern="1200"/>
            <a:t>5. Tái sử dụng dịch vụ (Reusability)</a:t>
          </a:r>
        </a:p>
      </dsp:txBody>
      <dsp:txXfrm>
        <a:off x="661960" y="2866314"/>
        <a:ext cx="5583304" cy="573126"/>
      </dsp:txXfrm>
    </dsp:sp>
    <dsp:sp modelId="{5B35D834-9B23-49B0-827F-D9C88E05C177}">
      <dsp:nvSpPr>
        <dsp:cNvPr id="0" name=""/>
        <dsp:cNvSpPr/>
      </dsp:nvSpPr>
      <dsp:spPr>
        <a:xfrm>
          <a:off x="0" y="3582722"/>
          <a:ext cx="6245265" cy="57312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32F3D2-D7F7-48EA-8B35-84A18D679B45}">
      <dsp:nvSpPr>
        <dsp:cNvPr id="0" name=""/>
        <dsp:cNvSpPr/>
      </dsp:nvSpPr>
      <dsp:spPr>
        <a:xfrm>
          <a:off x="173370" y="3711675"/>
          <a:ext cx="315219" cy="31521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551E7F-ABFB-4857-802C-284E96109454}">
      <dsp:nvSpPr>
        <dsp:cNvPr id="0" name=""/>
        <dsp:cNvSpPr/>
      </dsp:nvSpPr>
      <dsp:spPr>
        <a:xfrm>
          <a:off x="661960" y="3582722"/>
          <a:ext cx="5583304" cy="5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56" tIns="60656" rIns="60656" bIns="60656" numCol="1" spcCol="1270" anchor="ctr" anchorCtr="0">
          <a:noAutofit/>
        </a:bodyPr>
        <a:lstStyle/>
        <a:p>
          <a:pPr marL="0" lvl="0" indent="0" algn="l" defTabSz="711200">
            <a:lnSpc>
              <a:spcPct val="90000"/>
            </a:lnSpc>
            <a:spcBef>
              <a:spcPct val="0"/>
            </a:spcBef>
            <a:spcAft>
              <a:spcPct val="35000"/>
            </a:spcAft>
            <a:buNone/>
          </a:pPr>
          <a:r>
            <a:rPr lang="en-US" sz="1600" kern="1200"/>
            <a:t>6. Khả năng quan sát và giám sát (Observability and Monitoring)</a:t>
          </a:r>
        </a:p>
      </dsp:txBody>
      <dsp:txXfrm>
        <a:off x="661960" y="3582722"/>
        <a:ext cx="5583304" cy="573126"/>
      </dsp:txXfrm>
    </dsp:sp>
    <dsp:sp modelId="{19EA3DEC-0243-4BA0-8318-DDE8A5F92C62}">
      <dsp:nvSpPr>
        <dsp:cNvPr id="0" name=""/>
        <dsp:cNvSpPr/>
      </dsp:nvSpPr>
      <dsp:spPr>
        <a:xfrm>
          <a:off x="0" y="4299130"/>
          <a:ext cx="6245265" cy="57312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47B3A7-2B7C-491C-8495-CD33096A0524}">
      <dsp:nvSpPr>
        <dsp:cNvPr id="0" name=""/>
        <dsp:cNvSpPr/>
      </dsp:nvSpPr>
      <dsp:spPr>
        <a:xfrm>
          <a:off x="173370" y="4428083"/>
          <a:ext cx="315219" cy="31521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D5F996-AAAD-4D49-B53B-12B680EE228B}">
      <dsp:nvSpPr>
        <dsp:cNvPr id="0" name=""/>
        <dsp:cNvSpPr/>
      </dsp:nvSpPr>
      <dsp:spPr>
        <a:xfrm>
          <a:off x="661960" y="4299130"/>
          <a:ext cx="5583304" cy="5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56" tIns="60656" rIns="60656" bIns="60656" numCol="1" spcCol="1270" anchor="ctr" anchorCtr="0">
          <a:noAutofit/>
        </a:bodyPr>
        <a:lstStyle/>
        <a:p>
          <a:pPr marL="0" lvl="0" indent="0" algn="l" defTabSz="711200">
            <a:lnSpc>
              <a:spcPct val="90000"/>
            </a:lnSpc>
            <a:spcBef>
              <a:spcPct val="0"/>
            </a:spcBef>
            <a:spcAft>
              <a:spcPct val="35000"/>
            </a:spcAft>
            <a:buNone/>
          </a:pPr>
          <a:r>
            <a:rPr lang="en-US" sz="1600" kern="1200"/>
            <a:t>7. Hỗ trợ tích hợp liên tục và triển khai liên tục (CI/CD)</a:t>
          </a:r>
        </a:p>
      </dsp:txBody>
      <dsp:txXfrm>
        <a:off x="661960" y="4299130"/>
        <a:ext cx="5583304" cy="573126"/>
      </dsp:txXfrm>
    </dsp:sp>
    <dsp:sp modelId="{861689B3-B4B9-423B-A28D-8EFA9EF0AC6E}">
      <dsp:nvSpPr>
        <dsp:cNvPr id="0" name=""/>
        <dsp:cNvSpPr/>
      </dsp:nvSpPr>
      <dsp:spPr>
        <a:xfrm>
          <a:off x="0" y="5015538"/>
          <a:ext cx="6245265" cy="57312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554F8A-0BF8-43DF-8AA2-C83E6E988D57}">
      <dsp:nvSpPr>
        <dsp:cNvPr id="0" name=""/>
        <dsp:cNvSpPr/>
      </dsp:nvSpPr>
      <dsp:spPr>
        <a:xfrm>
          <a:off x="173370" y="5144491"/>
          <a:ext cx="315219" cy="315219"/>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548BE5-A7B2-4D73-8BCD-669136316230}">
      <dsp:nvSpPr>
        <dsp:cNvPr id="0" name=""/>
        <dsp:cNvSpPr/>
      </dsp:nvSpPr>
      <dsp:spPr>
        <a:xfrm>
          <a:off x="661960" y="5015538"/>
          <a:ext cx="5583304" cy="5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56" tIns="60656" rIns="60656" bIns="60656" numCol="1" spcCol="1270" anchor="ctr" anchorCtr="0">
          <a:noAutofit/>
        </a:bodyPr>
        <a:lstStyle/>
        <a:p>
          <a:pPr marL="0" lvl="0" indent="0" algn="l" defTabSz="711200">
            <a:lnSpc>
              <a:spcPct val="90000"/>
            </a:lnSpc>
            <a:spcBef>
              <a:spcPct val="0"/>
            </a:spcBef>
            <a:spcAft>
              <a:spcPct val="35000"/>
            </a:spcAft>
            <a:buNone/>
          </a:pPr>
          <a:r>
            <a:rPr lang="en-US" sz="1600" kern="1200"/>
            <a:t>8. Phù hợp với DevOps và Agile</a:t>
          </a:r>
        </a:p>
      </dsp:txBody>
      <dsp:txXfrm>
        <a:off x="661960" y="5015538"/>
        <a:ext cx="5583304" cy="57312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5/26/2024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5/26/2024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0947" y="1419974"/>
            <a:ext cx="7372350" cy="539522"/>
          </a:xfrm>
        </p:spPr>
        <p:txBody>
          <a:bodyPr>
            <a:normAutofit/>
          </a:bodyPr>
          <a:lstStyle/>
          <a:p>
            <a:r>
              <a:rPr lang="en-US" sz="2400" b="1" dirty="0"/>
              <a:t>Microservices Architecture</a:t>
            </a:r>
          </a:p>
        </p:txBody>
      </p:sp>
      <p:sp>
        <p:nvSpPr>
          <p:cNvPr id="3" name="Subtitle 2"/>
          <p:cNvSpPr>
            <a:spLocks noGrp="1"/>
          </p:cNvSpPr>
          <p:nvPr>
            <p:ph type="subTitle" idx="1"/>
          </p:nvPr>
        </p:nvSpPr>
        <p:spPr>
          <a:xfrm>
            <a:off x="2042795" y="4465955"/>
            <a:ext cx="7392035" cy="1655445"/>
          </a:xfrm>
        </p:spPr>
        <p:txBody>
          <a:bodyPr>
            <a:normAutofit lnSpcReduction="10000"/>
          </a:bodyPr>
          <a:lstStyle/>
          <a:p>
            <a:pPr algn="l"/>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NHÓM 31</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Khánh An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trưởng</a:t>
            </a:r>
            <a:r>
              <a:rPr lang="en-US" dirty="0">
                <a:latin typeface="Times New Roman" panose="02020603050405020304" pitchFamily="18" charset="0"/>
                <a:cs typeface="Times New Roman" panose="02020603050405020304" pitchFamily="18" charset="0"/>
              </a:rPr>
              <a:t>) - 20122281</a:t>
            </a:r>
          </a:p>
          <a:p>
            <a:pPr algn="l"/>
            <a:r>
              <a:rPr lang="en-US" dirty="0">
                <a:latin typeface="Times New Roman" panose="02020603050405020304" pitchFamily="18" charset="0"/>
                <a:cs typeface="Times New Roman" panose="02020603050405020304" pitchFamily="18" charset="0"/>
              </a:rPr>
              <a:t>2. Lê Hữu Hiệp - 20115701</a:t>
            </a:r>
          </a:p>
          <a:p>
            <a:pPr algn="l"/>
            <a:r>
              <a:rPr lang="en-US" dirty="0">
                <a:latin typeface="Times New Roman" panose="02020603050405020304" pitchFamily="18" charset="0"/>
                <a:cs typeface="Times New Roman" panose="02020603050405020304" pitchFamily="18" charset="0"/>
              </a:rPr>
              <a:t>3. Bùi Gia </a:t>
            </a:r>
            <a:r>
              <a:rPr lang="en-US" dirty="0" err="1">
                <a:latin typeface="Times New Roman" panose="02020603050405020304" pitchFamily="18" charset="0"/>
                <a:cs typeface="Times New Roman" panose="02020603050405020304" pitchFamily="18" charset="0"/>
              </a:rPr>
              <a:t>Đại</a:t>
            </a:r>
            <a:r>
              <a:rPr lang="en-US" dirty="0">
                <a:latin typeface="Times New Roman" panose="02020603050405020304" pitchFamily="18" charset="0"/>
                <a:cs typeface="Times New Roman" panose="02020603050405020304" pitchFamily="18" charset="0"/>
              </a:rPr>
              <a:t> - 20102181</a:t>
            </a:r>
          </a:p>
        </p:txBody>
      </p:sp>
      <p:pic>
        <p:nvPicPr>
          <p:cNvPr id="5" name="Picture 4"/>
          <p:cNvPicPr>
            <a:picLocks noChangeAspect="1"/>
          </p:cNvPicPr>
          <p:nvPr/>
        </p:nvPicPr>
        <p:blipFill>
          <a:blip r:embed="rId2"/>
          <a:stretch>
            <a:fillRect/>
          </a:stretch>
        </p:blipFill>
        <p:spPr>
          <a:xfrm>
            <a:off x="9434830" y="4695825"/>
            <a:ext cx="2757170" cy="2162175"/>
          </a:xfrm>
          <a:prstGeom prst="rect">
            <a:avLst/>
          </a:prstGeom>
        </p:spPr>
      </p:pic>
      <p:pic>
        <p:nvPicPr>
          <p:cNvPr id="6" name="Picture 5"/>
          <p:cNvPicPr>
            <a:picLocks noChangeAspect="1"/>
          </p:cNvPicPr>
          <p:nvPr/>
        </p:nvPicPr>
        <p:blipFill>
          <a:blip r:embed="rId3"/>
          <a:stretch>
            <a:fillRect/>
          </a:stretch>
        </p:blipFill>
        <p:spPr>
          <a:xfrm>
            <a:off x="6095365" y="0"/>
            <a:ext cx="6096635" cy="2453640"/>
          </a:xfrm>
          <a:prstGeom prst="rect">
            <a:avLst/>
          </a:prstGeom>
        </p:spPr>
      </p:pic>
      <p:pic>
        <p:nvPicPr>
          <p:cNvPr id="7" name="Picture 6"/>
          <p:cNvPicPr>
            <a:picLocks noChangeAspect="1"/>
          </p:cNvPicPr>
          <p:nvPr/>
        </p:nvPicPr>
        <p:blipFill>
          <a:blip r:embed="rId4"/>
          <a:stretch>
            <a:fillRect/>
          </a:stretch>
        </p:blipFill>
        <p:spPr>
          <a:xfrm>
            <a:off x="0" y="6350"/>
            <a:ext cx="2103120" cy="1059180"/>
          </a:xfrm>
          <a:prstGeom prst="rect">
            <a:avLst/>
          </a:prstGeom>
        </p:spPr>
      </p:pic>
      <p:pic>
        <p:nvPicPr>
          <p:cNvPr id="8" name="Picture 7"/>
          <p:cNvPicPr>
            <a:picLocks noChangeAspect="1"/>
          </p:cNvPicPr>
          <p:nvPr/>
        </p:nvPicPr>
        <p:blipFill>
          <a:blip r:embed="rId5"/>
          <a:stretch>
            <a:fillRect/>
          </a:stretch>
        </p:blipFill>
        <p:spPr>
          <a:xfrm>
            <a:off x="457031" y="1953260"/>
            <a:ext cx="7845319" cy="22491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71597" y="348865"/>
            <a:ext cx="10044023" cy="877729"/>
          </a:xfrm>
        </p:spPr>
        <p:txBody>
          <a:bodyPr vert="horz" lIns="91440" tIns="45720" rIns="91440" bIns="45720" rtlCol="0" anchor="ctr">
            <a:normAutofit/>
          </a:bodyPr>
          <a:lstStyle/>
          <a:p>
            <a:r>
              <a:rPr lang="en-US" sz="3400" b="1" kern="1200" dirty="0">
                <a:solidFill>
                  <a:srgbClr val="FFFFFF"/>
                </a:solidFill>
                <a:latin typeface="+mj-lt"/>
                <a:ea typeface="+mj-ea"/>
                <a:cs typeface="+mj-cs"/>
              </a:rPr>
              <a:t>2.4.Ưu </a:t>
            </a:r>
            <a:r>
              <a:rPr lang="en-US" sz="3400" b="1" kern="1200" dirty="0" err="1">
                <a:solidFill>
                  <a:srgbClr val="FFFFFF"/>
                </a:solidFill>
                <a:latin typeface="+mj-lt"/>
                <a:ea typeface="+mj-ea"/>
                <a:cs typeface="+mj-cs"/>
              </a:rPr>
              <a:t>điểm</a:t>
            </a:r>
            <a:r>
              <a:rPr lang="en-US" sz="3400" b="1" kern="1200" dirty="0">
                <a:solidFill>
                  <a:srgbClr val="FFFFFF"/>
                </a:solidFill>
                <a:latin typeface="+mj-lt"/>
                <a:ea typeface="+mj-ea"/>
                <a:cs typeface="+mj-cs"/>
              </a:rPr>
              <a:t>, </a:t>
            </a:r>
            <a:r>
              <a:rPr lang="en-US" sz="3400" b="1" kern="1200" dirty="0" err="1">
                <a:solidFill>
                  <a:srgbClr val="FFFFFF"/>
                </a:solidFill>
                <a:latin typeface="+mj-lt"/>
                <a:ea typeface="+mj-ea"/>
                <a:cs typeface="+mj-cs"/>
              </a:rPr>
              <a:t>nhược</a:t>
            </a:r>
            <a:r>
              <a:rPr lang="en-US" sz="3400" b="1" kern="1200" dirty="0">
                <a:solidFill>
                  <a:srgbClr val="FFFFFF"/>
                </a:solidFill>
                <a:latin typeface="+mj-lt"/>
                <a:ea typeface="+mj-ea"/>
                <a:cs typeface="+mj-cs"/>
              </a:rPr>
              <a:t> </a:t>
            </a:r>
            <a:r>
              <a:rPr lang="en-US" sz="3400" b="1" kern="1200" dirty="0" err="1">
                <a:solidFill>
                  <a:srgbClr val="FFFFFF"/>
                </a:solidFill>
                <a:latin typeface="+mj-lt"/>
                <a:ea typeface="+mj-ea"/>
                <a:cs typeface="+mj-cs"/>
              </a:rPr>
              <a:t>điểm</a:t>
            </a:r>
            <a:r>
              <a:rPr lang="en-US" sz="3400" b="1" kern="1200" dirty="0">
                <a:solidFill>
                  <a:srgbClr val="FFFFFF"/>
                </a:solidFill>
                <a:latin typeface="+mj-lt"/>
                <a:ea typeface="+mj-ea"/>
                <a:cs typeface="+mj-cs"/>
              </a:rPr>
              <a:t> </a:t>
            </a:r>
            <a:r>
              <a:rPr lang="en-US" sz="3400" b="1" kern="1200" dirty="0" err="1">
                <a:solidFill>
                  <a:srgbClr val="FFFFFF"/>
                </a:solidFill>
                <a:latin typeface="+mj-lt"/>
                <a:ea typeface="+mj-ea"/>
                <a:cs typeface="+mj-cs"/>
              </a:rPr>
              <a:t>của</a:t>
            </a:r>
            <a:r>
              <a:rPr lang="en-US" sz="3400" b="1" kern="1200" dirty="0">
                <a:solidFill>
                  <a:srgbClr val="FFFFFF"/>
                </a:solidFill>
                <a:latin typeface="+mj-lt"/>
                <a:ea typeface="+mj-ea"/>
                <a:cs typeface="+mj-cs"/>
              </a:rPr>
              <a:t> </a:t>
            </a:r>
            <a:r>
              <a:rPr lang="en-US" sz="3400" b="1" kern="1200" dirty="0" err="1">
                <a:solidFill>
                  <a:srgbClr val="FFFFFF"/>
                </a:solidFill>
                <a:latin typeface="+mj-lt"/>
                <a:ea typeface="+mj-ea"/>
                <a:cs typeface="+mj-cs"/>
              </a:rPr>
              <a:t>kiến</a:t>
            </a:r>
            <a:r>
              <a:rPr lang="en-US" sz="3400" b="1" kern="1200" dirty="0">
                <a:solidFill>
                  <a:srgbClr val="FFFFFF"/>
                </a:solidFill>
                <a:latin typeface="+mj-lt"/>
                <a:ea typeface="+mj-ea"/>
                <a:cs typeface="+mj-cs"/>
              </a:rPr>
              <a:t> </a:t>
            </a:r>
            <a:r>
              <a:rPr lang="en-US" sz="3400" b="1" kern="1200" dirty="0" err="1">
                <a:solidFill>
                  <a:srgbClr val="FFFFFF"/>
                </a:solidFill>
                <a:latin typeface="+mj-lt"/>
                <a:ea typeface="+mj-ea"/>
                <a:cs typeface="+mj-cs"/>
              </a:rPr>
              <a:t>trúc</a:t>
            </a:r>
            <a:r>
              <a:rPr lang="en-US" sz="3400" b="1" kern="1200" dirty="0">
                <a:solidFill>
                  <a:srgbClr val="FFFFFF"/>
                </a:solidFill>
                <a:latin typeface="+mj-lt"/>
                <a:ea typeface="+mj-ea"/>
                <a:cs typeface="+mj-cs"/>
              </a:rPr>
              <a:t> Microservices</a:t>
            </a:r>
          </a:p>
        </p:txBody>
      </p:sp>
      <p:sp>
        <p:nvSpPr>
          <p:cNvPr id="3" name="Content Placeholder 2"/>
          <p:cNvSpPr>
            <a:spLocks/>
          </p:cNvSpPr>
          <p:nvPr/>
        </p:nvSpPr>
        <p:spPr>
          <a:xfrm>
            <a:off x="6241934" y="1756741"/>
            <a:ext cx="5645266" cy="4752394"/>
          </a:xfrm>
          <a:prstGeom prst="rect">
            <a:avLst/>
          </a:prstGeom>
        </p:spPr>
        <p:txBody>
          <a:bodyPr>
            <a:noAutofit/>
          </a:bodyPr>
          <a:lstStyle/>
          <a:p>
            <a:pPr defTabSz="804672">
              <a:spcAft>
                <a:spcPts val="600"/>
              </a:spcAft>
            </a:pPr>
            <a:r>
              <a:rPr lang="en-US" b="1" kern="1200" dirty="0">
                <a:solidFill>
                  <a:schemeClr val="tx1"/>
                </a:solidFill>
                <a:latin typeface="Times New Roman" panose="02020603050405020304" pitchFamily="18" charset="0"/>
                <a:ea typeface="+mn-ea"/>
                <a:cs typeface="Times New Roman" panose="02020603050405020304" pitchFamily="18" charset="0"/>
              </a:rPr>
              <a:t>b) </a:t>
            </a:r>
            <a:r>
              <a:rPr lang="en-US" b="1" kern="1200" dirty="0" err="1">
                <a:solidFill>
                  <a:schemeClr val="tx1"/>
                </a:solidFill>
                <a:latin typeface="Times New Roman" panose="02020603050405020304" pitchFamily="18" charset="0"/>
                <a:ea typeface="+mn-ea"/>
                <a:cs typeface="Times New Roman" panose="02020603050405020304" pitchFamily="18" charset="0"/>
              </a:rPr>
              <a:t>Nhược</a:t>
            </a:r>
            <a:r>
              <a:rPr lang="en-US" b="1" kern="1200" dirty="0">
                <a:solidFill>
                  <a:schemeClr val="tx1"/>
                </a:solidFill>
                <a:latin typeface="Times New Roman" panose="02020603050405020304" pitchFamily="18" charset="0"/>
                <a:ea typeface="+mn-ea"/>
                <a:cs typeface="Times New Roman" panose="02020603050405020304" pitchFamily="18" charset="0"/>
              </a:rPr>
              <a:t> </a:t>
            </a:r>
            <a:r>
              <a:rPr lang="en-US" b="1" kern="1200" dirty="0" err="1">
                <a:solidFill>
                  <a:schemeClr val="tx1"/>
                </a:solidFill>
                <a:latin typeface="Times New Roman" panose="02020603050405020304" pitchFamily="18" charset="0"/>
                <a:ea typeface="+mn-ea"/>
                <a:cs typeface="Times New Roman" panose="02020603050405020304" pitchFamily="18" charset="0"/>
              </a:rPr>
              <a:t>điểm</a:t>
            </a:r>
            <a:r>
              <a:rPr lang="en-US" b="1" kern="1200" dirty="0">
                <a:solidFill>
                  <a:schemeClr val="tx1"/>
                </a:solidFill>
                <a:latin typeface="Times New Roman" panose="02020603050405020304" pitchFamily="18" charset="0"/>
                <a:ea typeface="+mn-ea"/>
                <a:cs typeface="Times New Roman" panose="02020603050405020304" pitchFamily="18" charset="0"/>
              </a:rPr>
              <a:t>:</a:t>
            </a:r>
          </a:p>
          <a:p>
            <a:pPr marL="285750" indent="-285750" defTabSz="804672">
              <a:spcAft>
                <a:spcPts val="600"/>
              </a:spcAft>
              <a:buFont typeface="Arial" panose="020B0604020202020204" pitchFamily="34" charset="0"/>
              <a:buChar char="•"/>
            </a:pPr>
            <a:r>
              <a:rPr lang="en-US" sz="1600" kern="1200" dirty="0" err="1">
                <a:solidFill>
                  <a:schemeClr val="tx1"/>
                </a:solidFill>
                <a:latin typeface="Times New Roman" panose="02020603050405020304" pitchFamily="18" charset="0"/>
                <a:ea typeface="+mn-ea"/>
                <a:cs typeface="Times New Roman" panose="02020603050405020304" pitchFamily="18" charset="0"/>
              </a:rPr>
              <a:t>Nhược</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điểm</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của</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kiến</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trúc</a:t>
            </a:r>
            <a:r>
              <a:rPr lang="en-US" sz="1600" kern="1200" dirty="0">
                <a:solidFill>
                  <a:schemeClr val="tx1"/>
                </a:solidFill>
                <a:latin typeface="Times New Roman" panose="02020603050405020304" pitchFamily="18" charset="0"/>
                <a:ea typeface="+mn-ea"/>
                <a:cs typeface="Times New Roman" panose="02020603050405020304" pitchFamily="18" charset="0"/>
              </a:rPr>
              <a:t> microservice </a:t>
            </a:r>
            <a:r>
              <a:rPr lang="en-US" sz="1600" kern="1200" dirty="0" err="1">
                <a:solidFill>
                  <a:schemeClr val="tx1"/>
                </a:solidFill>
                <a:latin typeface="Times New Roman" panose="02020603050405020304" pitchFamily="18" charset="0"/>
                <a:ea typeface="+mn-ea"/>
                <a:cs typeface="Times New Roman" panose="02020603050405020304" pitchFamily="18" charset="0"/>
              </a:rPr>
              <a:t>đến</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từ</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bản</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chất</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của</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hệ</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thống</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phân</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tán</a:t>
            </a:r>
            <a:r>
              <a:rPr lang="en-US" sz="1600" kern="1200" dirty="0">
                <a:solidFill>
                  <a:schemeClr val="tx1"/>
                </a:solidFill>
                <a:latin typeface="Times New Roman" panose="02020603050405020304" pitchFamily="18" charset="0"/>
                <a:ea typeface="+mn-ea"/>
                <a:cs typeface="Times New Roman" panose="02020603050405020304" pitchFamily="18" charset="0"/>
              </a:rPr>
              <a:t>.</a:t>
            </a:r>
          </a:p>
          <a:p>
            <a:pPr marL="285750" indent="-285750" defTabSz="804672">
              <a:spcAft>
                <a:spcPts val="600"/>
              </a:spcAft>
              <a:buFont typeface="Arial" panose="020B0604020202020204" pitchFamily="34" charset="0"/>
              <a:buChar char="•"/>
            </a:pPr>
            <a:r>
              <a:rPr lang="en-US" sz="1600" kern="1200" dirty="0" err="1">
                <a:solidFill>
                  <a:schemeClr val="tx1"/>
                </a:solidFill>
                <a:latin typeface="Times New Roman" panose="02020603050405020304" pitchFamily="18" charset="0"/>
                <a:ea typeface="+mn-ea"/>
                <a:cs typeface="Times New Roman" panose="02020603050405020304" pitchFamily="18" charset="0"/>
              </a:rPr>
              <a:t>Việc</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triển</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khai</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hệ</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thống</a:t>
            </a:r>
            <a:r>
              <a:rPr lang="en-US" sz="1600" kern="1200" dirty="0">
                <a:solidFill>
                  <a:schemeClr val="tx1"/>
                </a:solidFill>
                <a:latin typeface="Times New Roman" panose="02020603050405020304" pitchFamily="18" charset="0"/>
                <a:ea typeface="+mn-ea"/>
                <a:cs typeface="Times New Roman" panose="02020603050405020304" pitchFamily="18" charset="0"/>
              </a:rPr>
              <a:t> microservice </a:t>
            </a:r>
            <a:r>
              <a:rPr lang="en-US" sz="1600" kern="1200" dirty="0" err="1">
                <a:solidFill>
                  <a:schemeClr val="tx1"/>
                </a:solidFill>
                <a:latin typeface="Times New Roman" panose="02020603050405020304" pitchFamily="18" charset="0"/>
                <a:ea typeface="+mn-ea"/>
                <a:cs typeface="Times New Roman" panose="02020603050405020304" pitchFamily="18" charset="0"/>
              </a:rPr>
              <a:t>phức</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tạp</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hơn</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nhiều</a:t>
            </a:r>
            <a:r>
              <a:rPr lang="en-US" sz="1600" kern="1200" dirty="0">
                <a:solidFill>
                  <a:schemeClr val="tx1"/>
                </a:solidFill>
                <a:latin typeface="Times New Roman" panose="02020603050405020304" pitchFamily="18" charset="0"/>
                <a:ea typeface="+mn-ea"/>
                <a:cs typeface="Times New Roman" panose="02020603050405020304" pitchFamily="18" charset="0"/>
              </a:rPr>
              <a:t> so </a:t>
            </a:r>
            <a:r>
              <a:rPr lang="en-US" sz="1600" kern="1200" dirty="0" err="1">
                <a:solidFill>
                  <a:schemeClr val="tx1"/>
                </a:solidFill>
                <a:latin typeface="Times New Roman" panose="02020603050405020304" pitchFamily="18" charset="0"/>
                <a:ea typeface="+mn-ea"/>
                <a:cs typeface="Times New Roman" panose="02020603050405020304" pitchFamily="18" charset="0"/>
              </a:rPr>
              <a:t>với</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việc</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triển</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khai</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hệ</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thống</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nguyên</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khối</a:t>
            </a:r>
            <a:endParaRPr lang="en-US" sz="1600" kern="1200" dirty="0">
              <a:solidFill>
                <a:schemeClr val="tx1"/>
              </a:solidFill>
              <a:latin typeface="Times New Roman" panose="02020603050405020304" pitchFamily="18" charset="0"/>
              <a:ea typeface="+mn-ea"/>
              <a:cs typeface="Times New Roman" panose="02020603050405020304" pitchFamily="18" charset="0"/>
            </a:endParaRPr>
          </a:p>
          <a:p>
            <a:pPr marL="285750" indent="-285750" defTabSz="804672">
              <a:spcAft>
                <a:spcPts val="600"/>
              </a:spcAft>
              <a:buFont typeface="Arial" panose="020B0604020202020204" pitchFamily="34" charset="0"/>
              <a:buChar char="•"/>
            </a:pPr>
            <a:r>
              <a:rPr lang="en-US" sz="1600" kern="1200" dirty="0" err="1">
                <a:solidFill>
                  <a:schemeClr val="tx1"/>
                </a:solidFill>
                <a:latin typeface="Times New Roman" panose="02020603050405020304" pitchFamily="18" charset="0"/>
                <a:ea typeface="+mn-ea"/>
                <a:cs typeface="Times New Roman" panose="02020603050405020304" pitchFamily="18" charset="0"/>
              </a:rPr>
              <a:t>Cần</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tính</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toán</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kích</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cỡ</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của</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một</a:t>
            </a:r>
            <a:r>
              <a:rPr lang="en-US" sz="1600" kern="1200" dirty="0">
                <a:solidFill>
                  <a:schemeClr val="tx1"/>
                </a:solidFill>
                <a:latin typeface="Times New Roman" panose="02020603050405020304" pitchFamily="18" charset="0"/>
                <a:ea typeface="+mn-ea"/>
                <a:cs typeface="Times New Roman" panose="02020603050405020304" pitchFamily="18" charset="0"/>
              </a:rPr>
              <a:t> microservice. </a:t>
            </a:r>
            <a:r>
              <a:rPr lang="en-US" sz="1600" kern="1200" dirty="0" err="1">
                <a:solidFill>
                  <a:schemeClr val="tx1"/>
                </a:solidFill>
                <a:latin typeface="Times New Roman" panose="02020603050405020304" pitchFamily="18" charset="0"/>
                <a:ea typeface="+mn-ea"/>
                <a:cs typeface="Times New Roman" panose="02020603050405020304" pitchFamily="18" charset="0"/>
              </a:rPr>
              <a:t>Nếu</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một</a:t>
            </a:r>
            <a:r>
              <a:rPr lang="en-US" sz="1600" kern="1200" dirty="0">
                <a:solidFill>
                  <a:schemeClr val="tx1"/>
                </a:solidFill>
                <a:latin typeface="Times New Roman" panose="02020603050405020304" pitchFamily="18" charset="0"/>
                <a:ea typeface="+mn-ea"/>
                <a:cs typeface="Times New Roman" panose="02020603050405020304" pitchFamily="18" charset="0"/>
              </a:rPr>
              <a:t> microservice </a:t>
            </a:r>
            <a:r>
              <a:rPr lang="en-US" sz="1600" kern="1200" dirty="0" err="1">
                <a:solidFill>
                  <a:schemeClr val="tx1"/>
                </a:solidFill>
                <a:latin typeface="Times New Roman" panose="02020603050405020304" pitchFamily="18" charset="0"/>
                <a:ea typeface="+mn-ea"/>
                <a:cs typeface="Times New Roman" panose="02020603050405020304" pitchFamily="18" charset="0"/>
              </a:rPr>
              <a:t>quá</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lớn</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bản</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thân</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nó</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trở</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thành</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một</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ứng</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dụng</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theo</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kiến</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trúc</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nguyên</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khối</a:t>
            </a:r>
            <a:r>
              <a:rPr lang="en-US" sz="1600" kern="1200" dirty="0">
                <a:solidFill>
                  <a:schemeClr val="tx1"/>
                </a:solidFill>
                <a:latin typeface="Times New Roman" panose="02020603050405020304" pitchFamily="18" charset="0"/>
                <a:ea typeface="+mn-ea"/>
                <a:cs typeface="Times New Roman" panose="02020603050405020304" pitchFamily="18" charset="0"/>
              </a:rPr>
              <a:t>. </a:t>
            </a:r>
          </a:p>
          <a:p>
            <a:pPr marL="285750" indent="-285750" defTabSz="804672">
              <a:spcAft>
                <a:spcPts val="600"/>
              </a:spcAft>
              <a:buFont typeface="Arial" panose="020B0604020202020204" pitchFamily="34" charset="0"/>
              <a:buChar char="•"/>
            </a:pPr>
            <a:r>
              <a:rPr lang="en-US" sz="1600" kern="1200" dirty="0" err="1">
                <a:solidFill>
                  <a:schemeClr val="tx1"/>
                </a:solidFill>
                <a:latin typeface="Times New Roman" panose="02020603050405020304" pitchFamily="18" charset="0"/>
                <a:ea typeface="+mn-ea"/>
                <a:cs typeface="Times New Roman" panose="02020603050405020304" pitchFamily="18" charset="0"/>
              </a:rPr>
              <a:t>Nếu</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một</a:t>
            </a:r>
            <a:r>
              <a:rPr lang="en-US" sz="1600" kern="1200" dirty="0">
                <a:solidFill>
                  <a:schemeClr val="tx1"/>
                </a:solidFill>
                <a:latin typeface="Times New Roman" panose="02020603050405020304" pitchFamily="18" charset="0"/>
                <a:ea typeface="+mn-ea"/>
                <a:cs typeface="Times New Roman" panose="02020603050405020304" pitchFamily="18" charset="0"/>
              </a:rPr>
              <a:t> microservice </a:t>
            </a:r>
            <a:r>
              <a:rPr lang="en-US" sz="1600" kern="1200" dirty="0" err="1">
                <a:solidFill>
                  <a:schemeClr val="tx1"/>
                </a:solidFill>
                <a:latin typeface="Times New Roman" panose="02020603050405020304" pitchFamily="18" charset="0"/>
                <a:ea typeface="+mn-ea"/>
                <a:cs typeface="Times New Roman" panose="02020603050405020304" pitchFamily="18" charset="0"/>
              </a:rPr>
              <a:t>quá</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nhỏ</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thì</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độ</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phức</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tạp</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của</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hệ</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thống</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tăng</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lên</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rất</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nhiều</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làm</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cho</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hệ</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thống</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trở</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lên</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khó</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hiểu</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lúc</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này</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việc</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quản</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lý</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giám</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sát</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và</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triển</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khai</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hệ</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thống</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sẽ</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khó</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khăn</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hơn</a:t>
            </a:r>
            <a:r>
              <a:rPr lang="en-US" sz="1600" kern="1200" dirty="0">
                <a:solidFill>
                  <a:schemeClr val="tx1"/>
                </a:solidFill>
                <a:latin typeface="Times New Roman" panose="02020603050405020304" pitchFamily="18" charset="0"/>
                <a:ea typeface="+mn-ea"/>
                <a:cs typeface="Times New Roman" panose="02020603050405020304" pitchFamily="18" charset="0"/>
              </a:rPr>
              <a:t>.</a:t>
            </a:r>
          </a:p>
          <a:p>
            <a:pPr marL="285750" indent="-285750" defTabSz="804672">
              <a:spcAft>
                <a:spcPts val="600"/>
              </a:spcAft>
              <a:buFont typeface="Arial" panose="020B0604020202020204" pitchFamily="34" charset="0"/>
              <a:buChar char="•"/>
            </a:pPr>
            <a:r>
              <a:rPr lang="en-US" sz="1600" kern="1200" dirty="0">
                <a:solidFill>
                  <a:schemeClr val="tx1"/>
                </a:solidFill>
                <a:latin typeface="Times New Roman" panose="02020603050405020304" pitchFamily="18" charset="0"/>
                <a:ea typeface="+mn-ea"/>
                <a:cs typeface="Times New Roman" panose="02020603050405020304" pitchFamily="18" charset="0"/>
              </a:rPr>
              <a:t>Khi </a:t>
            </a:r>
            <a:r>
              <a:rPr lang="en-US" sz="1600" kern="1200" dirty="0" err="1">
                <a:solidFill>
                  <a:schemeClr val="tx1"/>
                </a:solidFill>
                <a:latin typeface="Times New Roman" panose="02020603050405020304" pitchFamily="18" charset="0"/>
                <a:ea typeface="+mn-ea"/>
                <a:cs typeface="Times New Roman" panose="02020603050405020304" pitchFamily="18" charset="0"/>
              </a:rPr>
              <a:t>ứng</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dụng</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ngày</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càng</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lớn</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lên</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số</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lượng</a:t>
            </a:r>
            <a:r>
              <a:rPr lang="en-US" sz="1600" kern="1200" dirty="0">
                <a:solidFill>
                  <a:schemeClr val="tx1"/>
                </a:solidFill>
                <a:latin typeface="Times New Roman" panose="02020603050405020304" pitchFamily="18" charset="0"/>
                <a:ea typeface="+mn-ea"/>
                <a:cs typeface="Times New Roman" panose="02020603050405020304" pitchFamily="18" charset="0"/>
              </a:rPr>
              <a:t> microservice </a:t>
            </a:r>
            <a:r>
              <a:rPr lang="en-US" sz="1600" kern="1200" dirty="0" err="1">
                <a:solidFill>
                  <a:schemeClr val="tx1"/>
                </a:solidFill>
                <a:latin typeface="Times New Roman" panose="02020603050405020304" pitchFamily="18" charset="0"/>
                <a:ea typeface="+mn-ea"/>
                <a:cs typeface="Times New Roman" panose="02020603050405020304" pitchFamily="18" charset="0"/>
              </a:rPr>
              <a:t>ngày</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càng</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nhiều</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các</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lập</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trình</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viên</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thường</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có</a:t>
            </a:r>
            <a:r>
              <a:rPr lang="en-US" sz="1600" kern="1200" dirty="0">
                <a:solidFill>
                  <a:schemeClr val="tx1"/>
                </a:solidFill>
                <a:latin typeface="Times New Roman" panose="02020603050405020304" pitchFamily="18" charset="0"/>
                <a:ea typeface="+mn-ea"/>
                <a:cs typeface="Times New Roman" panose="02020603050405020304" pitchFamily="18" charset="0"/>
              </a:rPr>
              <a:t> xu </a:t>
            </a:r>
            <a:r>
              <a:rPr lang="en-US" sz="1600" kern="1200" dirty="0" err="1">
                <a:solidFill>
                  <a:schemeClr val="tx1"/>
                </a:solidFill>
                <a:latin typeface="Times New Roman" panose="02020603050405020304" pitchFamily="18" charset="0"/>
                <a:ea typeface="+mn-ea"/>
                <a:cs typeface="Times New Roman" panose="02020603050405020304" pitchFamily="18" charset="0"/>
              </a:rPr>
              <a:t>hướng</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sử</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dụng</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sự</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hỗ</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trợ</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từ</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các</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công</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cụ</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mã</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nguồn</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mở</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hoặc</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của</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bên</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thứ</a:t>
            </a:r>
            <a:r>
              <a:rPr lang="en-US" sz="1600" kern="1200" dirty="0">
                <a:solidFill>
                  <a:schemeClr val="tx1"/>
                </a:solidFill>
                <a:latin typeface="Times New Roman" panose="02020603050405020304" pitchFamily="18" charset="0"/>
                <a:ea typeface="+mn-ea"/>
                <a:cs typeface="Times New Roman" panose="02020603050405020304" pitchFamily="18" charset="0"/>
              </a:rPr>
              <a:t> 3, </a:t>
            </a:r>
            <a:r>
              <a:rPr lang="en-US" sz="1600" kern="1200" dirty="0" err="1">
                <a:solidFill>
                  <a:schemeClr val="tx1"/>
                </a:solidFill>
                <a:latin typeface="Times New Roman" panose="02020603050405020304" pitchFamily="18" charset="0"/>
                <a:ea typeface="+mn-ea"/>
                <a:cs typeface="Times New Roman" panose="02020603050405020304" pitchFamily="18" charset="0"/>
              </a:rPr>
              <a:t>việc</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sử</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dụng</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tích</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hợp</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các</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công</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cụ</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này</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làm</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cho</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hệ</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thống</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khó</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kiểm</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soát</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và</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có</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thể</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bị</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dính</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các</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mã</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độc</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làm</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cho</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hệ</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thống</a:t>
            </a:r>
            <a:r>
              <a:rPr lang="en-US" sz="1600" kern="1200" dirty="0">
                <a:solidFill>
                  <a:schemeClr val="tx1"/>
                </a:solidFill>
                <a:latin typeface="Times New Roman" panose="02020603050405020304" pitchFamily="18" charset="0"/>
                <a:ea typeface="+mn-ea"/>
                <a:cs typeface="Times New Roman" panose="02020603050405020304" pitchFamily="18" charset="0"/>
              </a:rPr>
              <a:t> </a:t>
            </a:r>
            <a:r>
              <a:rPr lang="en-US" sz="1600" kern="1200" dirty="0" err="1">
                <a:solidFill>
                  <a:schemeClr val="tx1"/>
                </a:solidFill>
                <a:latin typeface="Times New Roman" panose="02020603050405020304" pitchFamily="18" charset="0"/>
                <a:ea typeface="+mn-ea"/>
                <a:cs typeface="Times New Roman" panose="02020603050405020304" pitchFamily="18" charset="0"/>
              </a:rPr>
              <a:t>kém</a:t>
            </a:r>
            <a:r>
              <a:rPr lang="en-US" sz="1600" kern="1200" dirty="0">
                <a:solidFill>
                  <a:schemeClr val="tx1"/>
                </a:solidFill>
                <a:latin typeface="Times New Roman" panose="02020603050405020304" pitchFamily="18" charset="0"/>
                <a:ea typeface="+mn-ea"/>
                <a:cs typeface="Times New Roman" panose="02020603050405020304" pitchFamily="18" charset="0"/>
              </a:rPr>
              <a:t> an </a:t>
            </a:r>
            <a:r>
              <a:rPr lang="en-US" sz="1600" kern="1200" dirty="0" err="1">
                <a:solidFill>
                  <a:schemeClr val="tx1"/>
                </a:solidFill>
                <a:latin typeface="Times New Roman" panose="02020603050405020304" pitchFamily="18" charset="0"/>
                <a:ea typeface="+mn-ea"/>
                <a:cs typeface="Times New Roman" panose="02020603050405020304" pitchFamily="18" charset="0"/>
              </a:rPr>
              <a:t>toàn</a:t>
            </a:r>
            <a:r>
              <a:rPr lang="en-US" sz="1600" kern="1200" dirty="0">
                <a:solidFill>
                  <a:schemeClr val="tx1"/>
                </a:solidFill>
                <a:latin typeface="Times New Roman" panose="02020603050405020304" pitchFamily="18" charset="0"/>
                <a:ea typeface="+mn-ea"/>
                <a:cs typeface="Times New Roman" panose="02020603050405020304" pitchFamily="18" charset="0"/>
              </a:rPr>
              <a:t>.</a:t>
            </a:r>
          </a:p>
          <a:p>
            <a:pPr>
              <a:spcAft>
                <a:spcPts val="600"/>
              </a:spcAft>
            </a:pPr>
            <a:endParaRPr lang="en-US" sz="1600"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nvSpPr>
        <p:spPr>
          <a:xfrm>
            <a:off x="419100" y="1756740"/>
            <a:ext cx="5530968" cy="4192805"/>
          </a:xfrm>
          <a:prstGeom prst="rect">
            <a:avLst/>
          </a:prstGeom>
        </p:spPr>
        <p:txBody>
          <a:bodyPr vert="horz" lIns="91440" tIns="45720" rIns="91440" bIns="45720" rtlCol="0">
            <a:normAutofit fontScale="97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4672">
              <a:spcBef>
                <a:spcPts val="880"/>
              </a:spcBef>
              <a:buNone/>
            </a:pPr>
            <a:r>
              <a:rPr lang="en-US" sz="1800" b="1" kern="1200" dirty="0">
                <a:solidFill>
                  <a:schemeClr val="tx1"/>
                </a:solidFill>
                <a:latin typeface="Times New Roman" panose="02020603050405020304" pitchFamily="18" charset="0"/>
                <a:ea typeface="+mn-ea"/>
                <a:cs typeface="Times New Roman" panose="02020603050405020304" pitchFamily="18" charset="0"/>
              </a:rPr>
              <a:t>a)</a:t>
            </a:r>
            <a:r>
              <a:rPr lang="en-US" sz="1800" b="1" kern="1200" dirty="0" err="1">
                <a:solidFill>
                  <a:schemeClr val="tx1"/>
                </a:solidFill>
                <a:latin typeface="Times New Roman" panose="02020603050405020304" pitchFamily="18" charset="0"/>
                <a:ea typeface="+mn-ea"/>
                <a:cs typeface="Times New Roman" panose="02020603050405020304" pitchFamily="18" charset="0"/>
              </a:rPr>
              <a:t>Ưu</a:t>
            </a:r>
            <a:r>
              <a:rPr lang="en-US" sz="1800" b="1" kern="1200" dirty="0">
                <a:solidFill>
                  <a:schemeClr val="tx1"/>
                </a:solidFill>
                <a:latin typeface="Times New Roman" panose="02020603050405020304" pitchFamily="18" charset="0"/>
                <a:ea typeface="+mn-ea"/>
                <a:cs typeface="Times New Roman" panose="02020603050405020304" pitchFamily="18" charset="0"/>
              </a:rPr>
              <a:t> </a:t>
            </a:r>
            <a:r>
              <a:rPr lang="en-US" sz="1800" b="1" kern="1200" dirty="0" err="1">
                <a:solidFill>
                  <a:schemeClr val="tx1"/>
                </a:solidFill>
                <a:latin typeface="Times New Roman" panose="02020603050405020304" pitchFamily="18" charset="0"/>
                <a:ea typeface="+mn-ea"/>
                <a:cs typeface="Times New Roman" panose="02020603050405020304" pitchFamily="18" charset="0"/>
              </a:rPr>
              <a:t>điểm</a:t>
            </a:r>
            <a:r>
              <a:rPr lang="en-US" sz="1800" b="1" kern="1200" dirty="0">
                <a:solidFill>
                  <a:schemeClr val="tx1"/>
                </a:solidFill>
                <a:latin typeface="Times New Roman" panose="02020603050405020304" pitchFamily="18" charset="0"/>
                <a:ea typeface="+mn-ea"/>
                <a:cs typeface="Times New Roman" panose="02020603050405020304" pitchFamily="18" charset="0"/>
              </a:rPr>
              <a:t>:</a:t>
            </a:r>
          </a:p>
          <a:p>
            <a:pPr marL="201168" indent="-201168" defTabSz="804672">
              <a:spcBef>
                <a:spcPts val="880"/>
              </a:spcBef>
            </a:pPr>
            <a:r>
              <a:rPr lang="en-US" sz="1800" kern="1200" dirty="0">
                <a:solidFill>
                  <a:schemeClr val="tx1"/>
                </a:solidFill>
                <a:latin typeface="Times New Roman" panose="02020603050405020304" pitchFamily="18" charset="0"/>
                <a:ea typeface="+mn-ea"/>
                <a:cs typeface="Times New Roman" panose="02020603050405020304" pitchFamily="18" charset="0"/>
              </a:rPr>
              <a:t>Cho </a:t>
            </a:r>
            <a:r>
              <a:rPr lang="en-US" sz="1800" kern="1200" dirty="0" err="1">
                <a:solidFill>
                  <a:schemeClr val="tx1"/>
                </a:solidFill>
                <a:latin typeface="Times New Roman" panose="02020603050405020304" pitchFamily="18" charset="0"/>
                <a:ea typeface="+mn-ea"/>
                <a:cs typeface="Times New Roman" panose="02020603050405020304" pitchFamily="18" charset="0"/>
              </a:rPr>
              <a:t>phép</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lập</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trình</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viên</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linh</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động</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hơn</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trong</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việc</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lựa</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chọn</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ngôn</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ngữ</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công</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cụ</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và</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nền</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tảng</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để</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phát</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triển</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và</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triển</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khai</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các</a:t>
            </a:r>
            <a:r>
              <a:rPr lang="en-US" sz="1800" kern="1200" dirty="0">
                <a:solidFill>
                  <a:schemeClr val="tx1"/>
                </a:solidFill>
                <a:latin typeface="Times New Roman" panose="02020603050405020304" pitchFamily="18" charset="0"/>
                <a:ea typeface="+mn-ea"/>
                <a:cs typeface="Times New Roman" panose="02020603050405020304" pitchFamily="18" charset="0"/>
              </a:rPr>
              <a:t> microservice</a:t>
            </a:r>
          </a:p>
          <a:p>
            <a:pPr marL="201168" indent="-201168" defTabSz="804672">
              <a:spcBef>
                <a:spcPts val="880"/>
              </a:spcBef>
            </a:pPr>
            <a:r>
              <a:rPr lang="en-US" sz="1800" kern="1200" dirty="0" err="1">
                <a:solidFill>
                  <a:schemeClr val="tx1"/>
                </a:solidFill>
                <a:latin typeface="Times New Roman" panose="02020603050405020304" pitchFamily="18" charset="0"/>
                <a:ea typeface="+mn-ea"/>
                <a:cs typeface="Times New Roman" panose="02020603050405020304" pitchFamily="18" charset="0"/>
              </a:rPr>
              <a:t>Dễ</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dàng</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thực</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hiện</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tự</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động</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tích</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hợp</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và</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tự</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động</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triển</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khai</a:t>
            </a:r>
            <a:r>
              <a:rPr lang="en-US" sz="1800" kern="1200" dirty="0">
                <a:solidFill>
                  <a:schemeClr val="tx1"/>
                </a:solidFill>
                <a:latin typeface="Times New Roman" panose="02020603050405020304" pitchFamily="18" charset="0"/>
                <a:ea typeface="+mn-ea"/>
                <a:cs typeface="Times New Roman" panose="02020603050405020304" pitchFamily="18" charset="0"/>
              </a:rPr>
              <a:t> (CI-CD) </a:t>
            </a:r>
            <a:r>
              <a:rPr lang="en-US" sz="1800" kern="1200" dirty="0" err="1">
                <a:solidFill>
                  <a:schemeClr val="tx1"/>
                </a:solidFill>
                <a:latin typeface="Times New Roman" panose="02020603050405020304" pitchFamily="18" charset="0"/>
                <a:ea typeface="+mn-ea"/>
                <a:cs typeface="Times New Roman" panose="02020603050405020304" pitchFamily="18" charset="0"/>
              </a:rPr>
              <a:t>bằng</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cách</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sử</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dụng</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một</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số</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công</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cụ</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như</a:t>
            </a:r>
            <a:r>
              <a:rPr lang="en-US" sz="1800" kern="1200" dirty="0">
                <a:solidFill>
                  <a:schemeClr val="tx1"/>
                </a:solidFill>
                <a:latin typeface="Times New Roman" panose="02020603050405020304" pitchFamily="18" charset="0"/>
                <a:ea typeface="+mn-ea"/>
                <a:cs typeface="Times New Roman" panose="02020603050405020304" pitchFamily="18" charset="0"/>
              </a:rPr>
              <a:t> Jenkins, Hudson …</a:t>
            </a:r>
          </a:p>
          <a:p>
            <a:pPr marL="201168" indent="-201168" defTabSz="804672">
              <a:spcBef>
                <a:spcPts val="880"/>
              </a:spcBef>
            </a:pPr>
            <a:r>
              <a:rPr lang="en-US" sz="1800" kern="1200" dirty="0" err="1">
                <a:solidFill>
                  <a:schemeClr val="tx1"/>
                </a:solidFill>
                <a:latin typeface="Times New Roman" panose="02020603050405020304" pitchFamily="18" charset="0"/>
                <a:ea typeface="+mn-ea"/>
                <a:cs typeface="Times New Roman" panose="02020603050405020304" pitchFamily="18" charset="0"/>
              </a:rPr>
              <a:t>Mỗi</a:t>
            </a:r>
            <a:r>
              <a:rPr lang="en-US" sz="1800" kern="1200" dirty="0">
                <a:solidFill>
                  <a:schemeClr val="tx1"/>
                </a:solidFill>
                <a:latin typeface="Times New Roman" panose="02020603050405020304" pitchFamily="18" charset="0"/>
                <a:ea typeface="+mn-ea"/>
                <a:cs typeface="Times New Roman" panose="02020603050405020304" pitchFamily="18" charset="0"/>
              </a:rPr>
              <a:t> microservice </a:t>
            </a:r>
            <a:r>
              <a:rPr lang="en-US" sz="1800" kern="1200" dirty="0" err="1">
                <a:solidFill>
                  <a:schemeClr val="tx1"/>
                </a:solidFill>
                <a:latin typeface="Times New Roman" panose="02020603050405020304" pitchFamily="18" charset="0"/>
                <a:ea typeface="+mn-ea"/>
                <a:cs typeface="Times New Roman" panose="02020603050405020304" pitchFamily="18" charset="0"/>
              </a:rPr>
              <a:t>có</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kích</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thước</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nhỏ</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giúp</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cho</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các</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lập</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trình</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viên</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dễ</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tiếp</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cận</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đọc</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hiểu</a:t>
            </a:r>
            <a:r>
              <a:rPr lang="en-US" sz="1800" kern="1200" dirty="0">
                <a:solidFill>
                  <a:schemeClr val="tx1"/>
                </a:solidFill>
                <a:latin typeface="Times New Roman" panose="02020603050405020304" pitchFamily="18" charset="0"/>
                <a:ea typeface="+mn-ea"/>
                <a:cs typeface="Times New Roman" panose="02020603050405020304" pitchFamily="18" charset="0"/>
              </a:rPr>
              <a:t> source code.</a:t>
            </a:r>
          </a:p>
          <a:p>
            <a:pPr marL="201168" indent="-201168" defTabSz="804672">
              <a:spcBef>
                <a:spcPts val="880"/>
              </a:spcBef>
            </a:pPr>
            <a:r>
              <a:rPr lang="en-US" sz="1800" kern="1200" dirty="0">
                <a:solidFill>
                  <a:schemeClr val="tx1"/>
                </a:solidFill>
                <a:latin typeface="Times New Roman" panose="02020603050405020304" pitchFamily="18" charset="0"/>
                <a:ea typeface="+mn-ea"/>
                <a:cs typeface="Times New Roman" panose="02020603050405020304" pitchFamily="18" charset="0"/>
              </a:rPr>
              <a:t>-</a:t>
            </a:r>
            <a:r>
              <a:rPr lang="en-US" sz="1800" kern="1200" dirty="0" err="1">
                <a:solidFill>
                  <a:schemeClr val="tx1"/>
                </a:solidFill>
                <a:latin typeface="Times New Roman" panose="02020603050405020304" pitchFamily="18" charset="0"/>
                <a:ea typeface="+mn-ea"/>
                <a:cs typeface="Times New Roman" panose="02020603050405020304" pitchFamily="18" charset="0"/>
              </a:rPr>
              <a:t>Dễ</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dàng</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mở</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rộng</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và</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tích</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hợp</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với</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các</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dịch</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vụ</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của</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bên</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thứ</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ba</a:t>
            </a:r>
            <a:r>
              <a:rPr lang="en-US" sz="1800" kern="1200" dirty="0">
                <a:solidFill>
                  <a:schemeClr val="tx1"/>
                </a:solidFill>
                <a:latin typeface="Times New Roman" panose="02020603050405020304" pitchFamily="18" charset="0"/>
                <a:ea typeface="+mn-ea"/>
                <a:cs typeface="Times New Roman" panose="02020603050405020304" pitchFamily="18" charset="0"/>
              </a:rPr>
              <a:t>.</a:t>
            </a:r>
          </a:p>
          <a:p>
            <a:pPr marL="201168" indent="-201168" defTabSz="804672">
              <a:spcBef>
                <a:spcPts val="880"/>
              </a:spcBef>
            </a:pPr>
            <a:r>
              <a:rPr lang="en-US" sz="1800" kern="1200" dirty="0" err="1">
                <a:solidFill>
                  <a:schemeClr val="tx1"/>
                </a:solidFill>
                <a:latin typeface="Times New Roman" panose="02020603050405020304" pitchFamily="18" charset="0"/>
                <a:ea typeface="+mn-ea"/>
                <a:cs typeface="Times New Roman" panose="02020603050405020304" pitchFamily="18" charset="0"/>
              </a:rPr>
              <a:t>Cô</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lập</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lỗi</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tốt</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hơn</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khi</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một</a:t>
            </a:r>
            <a:r>
              <a:rPr lang="en-US" sz="1800" kern="1200" dirty="0">
                <a:solidFill>
                  <a:schemeClr val="tx1"/>
                </a:solidFill>
                <a:latin typeface="Times New Roman" panose="02020603050405020304" pitchFamily="18" charset="0"/>
                <a:ea typeface="+mn-ea"/>
                <a:cs typeface="Times New Roman" panose="02020603050405020304" pitchFamily="18" charset="0"/>
              </a:rPr>
              <a:t> microservice </a:t>
            </a:r>
            <a:r>
              <a:rPr lang="en-US" sz="1800" kern="1200" dirty="0" err="1">
                <a:solidFill>
                  <a:schemeClr val="tx1"/>
                </a:solidFill>
                <a:latin typeface="Times New Roman" panose="02020603050405020304" pitchFamily="18" charset="0"/>
                <a:ea typeface="+mn-ea"/>
                <a:cs typeface="Times New Roman" panose="02020603050405020304" pitchFamily="18" charset="0"/>
              </a:rPr>
              <a:t>bị</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lỗi</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và</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ngừng</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hoạt</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động</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thì</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các</a:t>
            </a:r>
            <a:r>
              <a:rPr lang="en-US" sz="1800" kern="1200" dirty="0">
                <a:solidFill>
                  <a:schemeClr val="tx1"/>
                </a:solidFill>
                <a:latin typeface="Times New Roman" panose="02020603050405020304" pitchFamily="18" charset="0"/>
                <a:ea typeface="+mn-ea"/>
                <a:cs typeface="Times New Roman" panose="02020603050405020304" pitchFamily="18" charset="0"/>
              </a:rPr>
              <a:t> microservice </a:t>
            </a:r>
            <a:r>
              <a:rPr lang="en-US" sz="1800" kern="1200" dirty="0" err="1">
                <a:solidFill>
                  <a:schemeClr val="tx1"/>
                </a:solidFill>
                <a:latin typeface="Times New Roman" panose="02020603050405020304" pitchFamily="18" charset="0"/>
                <a:ea typeface="+mn-ea"/>
                <a:cs typeface="Times New Roman" panose="02020603050405020304" pitchFamily="18" charset="0"/>
              </a:rPr>
              <a:t>khác</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vẫn</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có</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thể</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hoạt</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động</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bình</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thường</a:t>
            </a:r>
            <a:r>
              <a:rPr lang="en-US" sz="1800" kern="1200" dirty="0">
                <a:solidFill>
                  <a:schemeClr val="tx1"/>
                </a:solidFill>
                <a:latin typeface="Times New Roman" panose="02020603050405020304" pitchFamily="18" charset="0"/>
                <a:ea typeface="+mn-ea"/>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Yellow umbrella in a sea of black umbrellas">
            <a:extLst>
              <a:ext uri="{FF2B5EF4-FFF2-40B4-BE49-F238E27FC236}">
                <a16:creationId xmlns:a16="http://schemas.microsoft.com/office/drawing/2014/main" id="{F80C2AEE-34E8-1B10-ED78-75A04E1E8CC8}"/>
              </a:ext>
            </a:extLst>
          </p:cNvPr>
          <p:cNvPicPr>
            <a:picLocks noChangeAspect="1"/>
          </p:cNvPicPr>
          <p:nvPr/>
        </p:nvPicPr>
        <p:blipFill rotWithShape="1">
          <a:blip r:embed="rId2"/>
          <a:srcRect l="15401"/>
          <a:stretch/>
        </p:blipFill>
        <p:spPr>
          <a:xfrm>
            <a:off x="1" y="10"/>
            <a:ext cx="9669642" cy="6857990"/>
          </a:xfrm>
          <a:prstGeom prst="rect">
            <a:avLst/>
          </a:prstGeom>
        </p:spPr>
      </p:pic>
      <p:sp>
        <p:nvSpPr>
          <p:cNvPr id="45" name="Rectangle 4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715322" y="267145"/>
            <a:ext cx="3822189" cy="1899912"/>
          </a:xfrm>
        </p:spPr>
        <p:txBody>
          <a:bodyPr vert="horz" lIns="91440" tIns="45720" rIns="91440" bIns="45720" rtlCol="0" anchor="ctr">
            <a:normAutofit fontScale="90000"/>
          </a:bodyPr>
          <a:lstStyle/>
          <a:p>
            <a:r>
              <a:rPr lang="en-US" sz="4000" b="1" dirty="0">
                <a:latin typeface="Times New Roman" panose="02020603050405020304" pitchFamily="18" charset="0"/>
                <a:cs typeface="Times New Roman" panose="02020603050405020304" pitchFamily="18" charset="0"/>
              </a:rPr>
              <a:t>2.5. </a:t>
            </a:r>
            <a:r>
              <a:rPr lang="en-US" sz="4000" b="1" dirty="0" err="1">
                <a:latin typeface="Times New Roman" panose="02020603050405020304" pitchFamily="18" charset="0"/>
                <a:cs typeface="Times New Roman" panose="02020603050405020304" pitchFamily="18" charset="0"/>
              </a:rPr>
              <a:t>Các</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bước</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xây</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dựng</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kiến</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trúc</a:t>
            </a:r>
            <a:r>
              <a:rPr lang="en-US" sz="4000" b="1" dirty="0">
                <a:latin typeface="Times New Roman" panose="02020603050405020304" pitchFamily="18" charset="0"/>
                <a:cs typeface="Times New Roman" panose="02020603050405020304" pitchFamily="18" charset="0"/>
              </a:rPr>
              <a:t> Microservices</a:t>
            </a:r>
          </a:p>
        </p:txBody>
      </p:sp>
      <p:sp>
        <p:nvSpPr>
          <p:cNvPr id="46" name="Content Placeholder 2"/>
          <p:cNvSpPr>
            <a:spLocks noGrp="1"/>
          </p:cNvSpPr>
          <p:nvPr>
            <p:ph sz="half" idx="1"/>
          </p:nvPr>
        </p:nvSpPr>
        <p:spPr>
          <a:xfrm>
            <a:off x="7648574" y="2434201"/>
            <a:ext cx="4295775" cy="3742762"/>
          </a:xfrm>
        </p:spPr>
        <p:txBody>
          <a:bodyPr vert="horz" lIns="91440" tIns="45720" rIns="91440" bIns="45720" rtlCol="0">
            <a:normAutofit/>
          </a:bodyPr>
          <a:lstStyle/>
          <a:p>
            <a:r>
              <a:rPr lang="en-US" sz="2000" dirty="0" err="1">
                <a:latin typeface="Times New Roman" panose="02020603050405020304" pitchFamily="18" charset="0"/>
                <a:cs typeface="Times New Roman" panose="02020603050405020304" pitchFamily="18" charset="0"/>
              </a:rPr>
              <a:t>Bước</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microservice</a:t>
            </a:r>
          </a:p>
          <a:p>
            <a:r>
              <a:rPr lang="en-US" sz="2000" dirty="0" err="1">
                <a:latin typeface="Times New Roman" panose="02020603050405020304" pitchFamily="18" charset="0"/>
                <a:cs typeface="Times New Roman" panose="02020603050405020304" pitchFamily="18" charset="0"/>
              </a:rPr>
              <a:t>Bước</a:t>
            </a:r>
            <a:r>
              <a:rPr lang="en-US" sz="2000" dirty="0">
                <a:latin typeface="Times New Roman" panose="02020603050405020304" pitchFamily="18" charset="0"/>
                <a:cs typeface="Times New Roman" panose="02020603050405020304" pitchFamily="18" charset="0"/>
              </a:rPr>
              <a:t> 2: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microser</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Bước</a:t>
            </a:r>
            <a:r>
              <a:rPr lang="en-US" sz="2000" dirty="0">
                <a:latin typeface="Times New Roman" panose="02020603050405020304" pitchFamily="18" charset="0"/>
                <a:cs typeface="Times New Roman" panose="02020603050405020304" pitchFamily="18" charset="0"/>
              </a:rPr>
              <a:t> 3: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Bước</a:t>
            </a:r>
            <a:r>
              <a:rPr lang="en-US" sz="2000" dirty="0">
                <a:latin typeface="Times New Roman" panose="02020603050405020304" pitchFamily="18" charset="0"/>
                <a:cs typeface="Times New Roman" panose="02020603050405020304" pitchFamily="18" charset="0"/>
              </a:rPr>
              <a:t> 4: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khai</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Bước</a:t>
            </a:r>
            <a:r>
              <a:rPr lang="en-US" sz="2000" dirty="0">
                <a:latin typeface="Times New Roman" panose="02020603050405020304" pitchFamily="18" charset="0"/>
                <a:cs typeface="Times New Roman" panose="02020603050405020304" pitchFamily="18" charset="0"/>
              </a:rPr>
              <a:t> 5: </a:t>
            </a: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khai</a:t>
            </a:r>
            <a:r>
              <a:rPr lang="en-US" sz="2000" dirty="0">
                <a:latin typeface="Times New Roman" panose="02020603050405020304" pitchFamily="18" charset="0"/>
                <a:cs typeface="Times New Roman" panose="02020603050405020304" pitchFamily="18" charset="0"/>
              </a:rPr>
              <a:t> microservices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1800" y="762001"/>
            <a:ext cx="5334197" cy="1708242"/>
          </a:xfrm>
        </p:spPr>
        <p:txBody>
          <a:bodyPr vert="horz" lIns="91440" tIns="45720" rIns="91440" bIns="45720" rtlCol="0" anchor="ctr">
            <a:normAutofit/>
          </a:bodyPr>
          <a:lstStyle/>
          <a:p>
            <a:r>
              <a:rPr lang="en-US" sz="4000" b="1" dirty="0"/>
              <a:t>2.6. </a:t>
            </a:r>
            <a:r>
              <a:rPr lang="en-US" sz="4000" b="1" dirty="0" err="1"/>
              <a:t>Đánh</a:t>
            </a:r>
            <a:r>
              <a:rPr lang="en-US" sz="4000" b="1" dirty="0"/>
              <a:t> </a:t>
            </a:r>
            <a:r>
              <a:rPr lang="en-US" sz="4000" b="1" dirty="0" err="1"/>
              <a:t>giá</a:t>
            </a:r>
            <a:r>
              <a:rPr lang="en-US" sz="4000" b="1" dirty="0"/>
              <a:t> </a:t>
            </a:r>
            <a:r>
              <a:rPr lang="en-US" sz="4000" b="1" dirty="0" err="1"/>
              <a:t>đặc</a:t>
            </a:r>
            <a:r>
              <a:rPr lang="en-US" sz="4000" b="1" dirty="0"/>
              <a:t> </a:t>
            </a:r>
            <a:r>
              <a:rPr lang="en-US" sz="4000" b="1" dirty="0" err="1"/>
              <a:t>điểm</a:t>
            </a:r>
            <a:r>
              <a:rPr lang="en-US" sz="4000" b="1" dirty="0"/>
              <a:t> </a:t>
            </a:r>
            <a:r>
              <a:rPr lang="en-US" sz="4000" b="1" dirty="0" err="1"/>
              <a:t>kiến</a:t>
            </a:r>
            <a:r>
              <a:rPr lang="en-US" sz="4000" b="1" dirty="0"/>
              <a:t> </a:t>
            </a:r>
            <a:r>
              <a:rPr lang="en-US" sz="4000" b="1" dirty="0" err="1"/>
              <a:t>trúc</a:t>
            </a:r>
            <a:r>
              <a:rPr lang="en-US" sz="4000" b="1" dirty="0"/>
              <a:t> Microservices</a:t>
            </a:r>
          </a:p>
        </p:txBody>
      </p:sp>
      <p:sp>
        <p:nvSpPr>
          <p:cNvPr id="37" name="Content Placeholder 2"/>
          <p:cNvSpPr>
            <a:spLocks noGrp="1"/>
          </p:cNvSpPr>
          <p:nvPr>
            <p:ph sz="half" idx="1"/>
          </p:nvPr>
        </p:nvSpPr>
        <p:spPr>
          <a:xfrm>
            <a:off x="761800" y="2470244"/>
            <a:ext cx="5334197" cy="3769835"/>
          </a:xfrm>
        </p:spPr>
        <p:txBody>
          <a:bodyPr vert="horz" lIns="91440" tIns="45720" rIns="91440" bIns="45720" rtlCol="0" anchor="ctr">
            <a:normAutofit/>
          </a:bodyPr>
          <a:lstStyle/>
          <a:p>
            <a:r>
              <a:rPr lang="en-US" sz="2000"/>
              <a:t>Mặc dù microservice rất phổ biến và mạnh mẽ nhưng có lẽ đây cũng là kiến trúc khó triển khai nhất.  </a:t>
            </a:r>
          </a:p>
          <a:p>
            <a:r>
              <a:rPr lang="en-US" sz="2000"/>
              <a:t>Kiến trúc này được đánh giá là chi phí cao, việc áp dụng phức tạp và gặp nhiều vấn đề liên quan đến hiệu suất.</a:t>
            </a:r>
          </a:p>
          <a:p>
            <a:r>
              <a:rPr lang="en-US" sz="2000">
                <a:sym typeface="+mn-ea"/>
              </a:rPr>
              <a:t> Kiến trúc này thường dẫn đến khả năng chịu lỗi cao</a:t>
            </a:r>
          </a:p>
          <a:p>
            <a:r>
              <a:rPr lang="en-US" sz="2000">
                <a:sym typeface="+mn-ea"/>
              </a:rPr>
              <a:t>Microservices tạo ra nhiều thách thức nhưng cũng mang lại nhiều lợi ích lớn nếu được triển khai đúng cách.</a:t>
            </a:r>
            <a:endParaRPr lang="en-US" sz="2000"/>
          </a:p>
          <a:p>
            <a:endParaRPr lang="en-US" sz="2000"/>
          </a:p>
        </p:txBody>
      </p:sp>
      <p:pic>
        <p:nvPicPr>
          <p:cNvPr id="38" name="Picture 37" descr="Rice fields in terraces">
            <a:extLst>
              <a:ext uri="{FF2B5EF4-FFF2-40B4-BE49-F238E27FC236}">
                <a16:creationId xmlns:a16="http://schemas.microsoft.com/office/drawing/2014/main" id="{9174C291-D6EE-54FD-2DBD-2A4557C76F50}"/>
              </a:ext>
            </a:extLst>
          </p:cNvPr>
          <p:cNvPicPr>
            <a:picLocks noChangeAspect="1"/>
          </p:cNvPicPr>
          <p:nvPr/>
        </p:nvPicPr>
        <p:blipFill rotWithShape="1">
          <a:blip r:embed="rId2"/>
          <a:srcRect l="15338" r="37485"/>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68378"/>
            <a:ext cx="10515600" cy="1131848"/>
          </a:xfrm>
        </p:spPr>
        <p:txBody>
          <a:bodyPr>
            <a:normAutofit/>
          </a:bodyPr>
          <a:lstStyle/>
          <a:p>
            <a:r>
              <a:rPr lang="en-US" b="1" dirty="0" err="1">
                <a:latin typeface="Times New Roman" panose="02020603050405020304" pitchFamily="18" charset="0"/>
                <a:cs typeface="Times New Roman" panose="02020603050405020304" pitchFamily="18" charset="0"/>
              </a:rPr>
              <a:t>III.Mục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tiêu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ràng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buộc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kiến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trúc</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2177456"/>
            <a:ext cx="5097780" cy="3795748"/>
          </a:xfrm>
        </p:spPr>
        <p:txBody>
          <a:bodyPr>
            <a:normAutofit lnSpcReduction="10000"/>
          </a:bodyPr>
          <a:lstStyle/>
          <a:p>
            <a:pPr marL="0" indent="0" algn="ctr">
              <a:buNone/>
            </a:pPr>
            <a:r>
              <a:rPr lang="en-US" sz="2000" b="1" dirty="0" err="1">
                <a:latin typeface="Times New Roman" panose="02020603050405020304" pitchFamily="18" charset="0"/>
                <a:cs typeface="Times New Roman" panose="02020603050405020304" pitchFamily="18" charset="0"/>
              </a:rPr>
              <a:t>Mục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tiêu</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An </a:t>
            </a:r>
            <a:r>
              <a:rPr lang="en-US" sz="2000" dirty="0" err="1">
                <a:latin typeface="Times New Roman" panose="02020603050405020304" pitchFamily="18" charset="0"/>
                <a:cs typeface="Times New Roman" panose="02020603050405020304" pitchFamily="18" charset="0"/>
              </a:rPr>
              <a:t>toàn</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Khả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mở</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lai</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Khả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hồi</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Bảo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mật</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Hiệu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suất</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Dễ</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Thanh </a:t>
            </a:r>
            <a:r>
              <a:rPr lang="en-US" sz="2000" dirty="0" err="1">
                <a:latin typeface="Times New Roman" panose="02020603050405020304" pitchFamily="18" charset="0"/>
                <a:cs typeface="Times New Roman" panose="02020603050405020304" pitchFamily="18" charset="0"/>
              </a:rPr>
              <a:t>toán</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(Non-repudiation)</a:t>
            </a:r>
          </a:p>
        </p:txBody>
      </p:sp>
      <p:sp>
        <p:nvSpPr>
          <p:cNvPr id="4" name="Content Placeholder 3"/>
          <p:cNvSpPr>
            <a:spLocks noGrp="1"/>
          </p:cNvSpPr>
          <p:nvPr>
            <p:ph sz="half" idx="2"/>
          </p:nvPr>
        </p:nvSpPr>
        <p:spPr>
          <a:xfrm>
            <a:off x="6256020" y="2177456"/>
            <a:ext cx="5097780" cy="3795748"/>
          </a:xfrm>
        </p:spPr>
        <p:txBody>
          <a:bodyPr>
            <a:normAutofit lnSpcReduction="10000"/>
          </a:bodyPr>
          <a:lstStyle/>
          <a:p>
            <a:pPr marL="0" indent="0" algn="ctr">
              <a:buNone/>
            </a:pPr>
            <a:r>
              <a:rPr lang="en-US" sz="1700" b="1" dirty="0" err="1">
                <a:latin typeface="Times New Roman" panose="02020603050405020304" pitchFamily="18" charset="0"/>
                <a:cs typeface="Times New Roman" panose="02020603050405020304" pitchFamily="18" charset="0"/>
              </a:rPr>
              <a:t>Ràng</a:t>
            </a:r>
            <a:r>
              <a:rPr lang="en-US" sz="1700" b="1" dirty="0">
                <a:latin typeface="Times New Roman" panose="02020603050405020304" pitchFamily="18" charset="0"/>
                <a:cs typeface="Times New Roman" panose="02020603050405020304" pitchFamily="18" charset="0"/>
              </a:rPr>
              <a:t> </a:t>
            </a:r>
            <a:r>
              <a:rPr lang="en-US" sz="1700" b="1" dirty="0" err="1">
                <a:latin typeface="Times New Roman" panose="02020603050405020304" pitchFamily="18" charset="0"/>
                <a:cs typeface="Times New Roman" panose="02020603050405020304" pitchFamily="18" charset="0"/>
              </a:rPr>
              <a:t>buộc</a:t>
            </a:r>
            <a:r>
              <a:rPr lang="en-US" sz="1700" b="1" dirty="0">
                <a:latin typeface="Times New Roman" panose="02020603050405020304" pitchFamily="18" charset="0"/>
                <a:cs typeface="Times New Roman" panose="02020603050405020304" pitchFamily="18" charset="0"/>
              </a:rPr>
              <a:t> </a:t>
            </a:r>
            <a:r>
              <a:rPr lang="en-US" sz="1700" b="1" dirty="0" err="1">
                <a:latin typeface="Times New Roman" panose="02020603050405020304" pitchFamily="18" charset="0"/>
                <a:cs typeface="Times New Roman" panose="02020603050405020304" pitchFamily="18" charset="0"/>
              </a:rPr>
              <a:t>của</a:t>
            </a:r>
            <a:r>
              <a:rPr lang="en-US" sz="1700" b="1" dirty="0">
                <a:latin typeface="Times New Roman" panose="02020603050405020304" pitchFamily="18" charset="0"/>
                <a:cs typeface="Times New Roman" panose="02020603050405020304" pitchFamily="18" charset="0"/>
              </a:rPr>
              <a:t> </a:t>
            </a:r>
            <a:r>
              <a:rPr lang="en-US" sz="1700" b="1" dirty="0" err="1">
                <a:latin typeface="Times New Roman" panose="02020603050405020304" pitchFamily="18" charset="0"/>
                <a:cs typeface="Times New Roman" panose="02020603050405020304" pitchFamily="18" charset="0"/>
              </a:rPr>
              <a:t>kiến</a:t>
            </a:r>
            <a:r>
              <a:rPr lang="en-US" sz="1700" b="1" dirty="0">
                <a:latin typeface="Times New Roman" panose="02020603050405020304" pitchFamily="18" charset="0"/>
                <a:cs typeface="Times New Roman" panose="02020603050405020304" pitchFamily="18" charset="0"/>
              </a:rPr>
              <a:t> </a:t>
            </a:r>
            <a:r>
              <a:rPr lang="en-US" sz="1700" b="1" dirty="0" err="1">
                <a:latin typeface="Times New Roman" panose="02020603050405020304" pitchFamily="18" charset="0"/>
                <a:cs typeface="Times New Roman" panose="02020603050405020304" pitchFamily="18" charset="0"/>
              </a:rPr>
              <a:t>trúc</a:t>
            </a:r>
            <a:endParaRPr lang="en-US" sz="1700" b="1"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tạp</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microservice</a:t>
            </a:r>
          </a:p>
          <a:p>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khăn</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Nguy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mật</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sở</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tầng</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cao</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đồng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trễ</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tải</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38150" y="1412488"/>
            <a:ext cx="3299239" cy="4363844"/>
          </a:xfrm>
        </p:spPr>
        <p:txBody>
          <a:bodyPr anchor="t">
            <a:normAutofit/>
          </a:bodyPr>
          <a:lstStyle/>
          <a:p>
            <a:r>
              <a:rPr lang="en-US" sz="4000" b="1" dirty="0">
                <a:solidFill>
                  <a:srgbClr val="FFFFFF"/>
                </a:solidFill>
              </a:rPr>
              <a:t>IV. </a:t>
            </a:r>
            <a:r>
              <a:rPr lang="en-US" sz="4000" b="1" dirty="0" err="1">
                <a:solidFill>
                  <a:srgbClr val="FFFFFF"/>
                </a:solidFill>
              </a:rPr>
              <a:t>Tổng</a:t>
            </a:r>
            <a:r>
              <a:rPr lang="en-US" sz="4000" b="1" dirty="0">
                <a:solidFill>
                  <a:srgbClr val="FFFFFF"/>
                </a:solidFill>
              </a:rPr>
              <a:t> </a:t>
            </a:r>
            <a:r>
              <a:rPr lang="en-US" sz="4000" b="1" dirty="0" err="1">
                <a:solidFill>
                  <a:srgbClr val="FFFFFF"/>
                </a:solidFill>
              </a:rPr>
              <a:t>quan</a:t>
            </a:r>
            <a:r>
              <a:rPr lang="en-US" sz="4000" b="1" dirty="0">
                <a:solidFill>
                  <a:srgbClr val="FFFFFF"/>
                </a:solidFill>
              </a:rPr>
              <a:t> </a:t>
            </a:r>
            <a:r>
              <a:rPr lang="en-US" sz="4000" b="1" dirty="0" err="1">
                <a:solidFill>
                  <a:srgbClr val="FFFFFF"/>
                </a:solidFill>
              </a:rPr>
              <a:t>kiến</a:t>
            </a:r>
            <a:r>
              <a:rPr lang="en-US" sz="4000" b="1" dirty="0">
                <a:solidFill>
                  <a:srgbClr val="FFFFFF"/>
                </a:solidFill>
              </a:rPr>
              <a:t> </a:t>
            </a:r>
            <a:r>
              <a:rPr lang="en-US" sz="4000" b="1" dirty="0" err="1">
                <a:solidFill>
                  <a:srgbClr val="FFFFFF"/>
                </a:solidFill>
              </a:rPr>
              <a:t>trúc</a:t>
            </a:r>
            <a:r>
              <a:rPr lang="en-US" sz="4000" b="1" dirty="0">
                <a:solidFill>
                  <a:srgbClr val="FFFFFF"/>
                </a:solidFill>
              </a:rPr>
              <a:t> (High-level Architectural Overview)</a:t>
            </a:r>
          </a:p>
        </p:txBody>
      </p:sp>
      <p:sp>
        <p:nvSpPr>
          <p:cNvPr id="3" name="Content Placeholder 2"/>
          <p:cNvSpPr>
            <a:spLocks noGrp="1"/>
          </p:cNvSpPr>
          <p:nvPr>
            <p:ph sz="half" idx="1"/>
          </p:nvPr>
        </p:nvSpPr>
        <p:spPr>
          <a:xfrm>
            <a:off x="4380855" y="1412489"/>
            <a:ext cx="3427283" cy="4363844"/>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4.1. </a:t>
            </a:r>
            <a:r>
              <a:rPr lang="en-US" sz="2000" b="1" dirty="0" err="1">
                <a:latin typeface="Times New Roman" panose="02020603050405020304" pitchFamily="18" charset="0"/>
                <a:cs typeface="Times New Roman" panose="02020603050405020304" pitchFamily="18" charset="0"/>
              </a:rPr>
              <a:t>Sự</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phụ</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thuộc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vào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các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hệ</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thống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khác</a:t>
            </a:r>
            <a:endParaRPr lang="en-US" sz="2000" b="1"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Authention</a:t>
            </a:r>
            <a:r>
              <a:rPr lang="en-US" sz="2000" dirty="0">
                <a:latin typeface="Times New Roman" panose="02020603050405020304" pitchFamily="18" charset="0"/>
                <a:cs typeface="Times New Roman" panose="02020603050405020304" pitchFamily="18" charset="0"/>
              </a:rPr>
              <a:t> service)</a:t>
            </a:r>
          </a:p>
          <a:p>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Thanh </a:t>
            </a:r>
            <a:r>
              <a:rPr lang="en-US" sz="2000" dirty="0" err="1">
                <a:latin typeface="Times New Roman" panose="02020603050405020304" pitchFamily="18" charset="0"/>
                <a:cs typeface="Times New Roman" panose="02020603050405020304" pitchFamily="18" charset="0"/>
              </a:rPr>
              <a:t>toán</a:t>
            </a:r>
            <a:r>
              <a:rPr lang="en-US" sz="2000" dirty="0">
                <a:latin typeface="Times New Roman" panose="02020603050405020304" pitchFamily="18" charset="0"/>
                <a:cs typeface="Times New Roman" panose="02020603050405020304" pitchFamily="18" charset="0"/>
              </a:rPr>
              <a:t> (Credit payment service)</a:t>
            </a:r>
          </a:p>
        </p:txBody>
      </p:sp>
      <p:cxnSp>
        <p:nvCxnSpPr>
          <p:cNvPr id="33" name="Straight Connector 32">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8451604" y="1412489"/>
            <a:ext cx="3197701" cy="4363844"/>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4.2. </a:t>
            </a:r>
            <a:r>
              <a:rPr lang="en-US" sz="2000" b="1" dirty="0" err="1">
                <a:latin typeface="Times New Roman" panose="02020603050405020304" pitchFamily="18" charset="0"/>
                <a:cs typeface="Times New Roman" panose="02020603050405020304" pitchFamily="18" charset="0"/>
              </a:rPr>
              <a:t>Sự</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phụ</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thuộc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vào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các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kho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dữ</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liệu</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CSDL Quan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(RDBMS)</a:t>
            </a:r>
          </a:p>
          <a:p>
            <a:r>
              <a:rPr lang="en-US" sz="2000" dirty="0">
                <a:latin typeface="Times New Roman" panose="02020603050405020304" pitchFamily="18" charset="0"/>
                <a:cs typeface="Times New Roman" panose="02020603050405020304" pitchFamily="18" charset="0"/>
              </a:rPr>
              <a:t>Redis</a:t>
            </a:r>
          </a:p>
          <a:p>
            <a:r>
              <a:rPr lang="en-US" sz="2000" dirty="0">
                <a:latin typeface="Times New Roman" panose="02020603050405020304" pitchFamily="18" charset="0"/>
                <a:cs typeface="Times New Roman" panose="02020603050405020304" pitchFamily="18" charset="0"/>
              </a:rPr>
              <a:t>CSDL NoSQL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010"/>
            <a:ext cx="10515600" cy="1325563"/>
          </a:xfrm>
        </p:spPr>
        <p:txBody>
          <a:bodyPr/>
          <a:lstStyle/>
          <a:p>
            <a:pPr algn="ctr"/>
            <a:r>
              <a:rPr lang="en-US" b="1" dirty="0">
                <a:solidFill>
                  <a:schemeClr val="accent5"/>
                </a:solidFill>
                <a:latin typeface="Times New Roman" panose="02020603050405020304" pitchFamily="18" charset="0"/>
                <a:cs typeface="Times New Roman" panose="02020603050405020304" pitchFamily="18" charset="0"/>
              </a:rPr>
              <a:t>V. Use-Case View</a:t>
            </a:r>
          </a:p>
        </p:txBody>
      </p:sp>
      <p:pic>
        <p:nvPicPr>
          <p:cNvPr id="6" name="Picture 12" descr="A diagram of a diagram"/>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956310" y="817245"/>
            <a:ext cx="10567035" cy="548957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7" name="Title 1"/>
          <p:cNvSpPr>
            <a:spLocks noGrp="1"/>
          </p:cNvSpPr>
          <p:nvPr/>
        </p:nvSpPr>
        <p:spPr>
          <a:xfrm>
            <a:off x="4200525" y="6375400"/>
            <a:ext cx="11715750" cy="3765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i="1" dirty="0" err="1">
                <a:latin typeface="Times New Roman" panose="02020603050405020304" pitchFamily="18" charset="0"/>
                <a:cs typeface="Times New Roman" panose="02020603050405020304" pitchFamily="18" charset="0"/>
              </a:rPr>
              <a:t>Hinh</a:t>
            </a:r>
            <a:r>
              <a:rPr lang="en-US" sz="2000" b="1" i="1" dirty="0">
                <a:latin typeface="Times New Roman" panose="02020603050405020304" pitchFamily="18" charset="0"/>
                <a:cs typeface="Times New Roman" panose="02020603050405020304" pitchFamily="18" charset="0"/>
              </a:rPr>
              <a:t> 7. Use case </a:t>
            </a:r>
            <a:r>
              <a:rPr lang="en-US" sz="2000" b="1" i="1" dirty="0" err="1">
                <a:latin typeface="Times New Roman" panose="02020603050405020304" pitchFamily="18" charset="0"/>
                <a:cs typeface="Times New Roman" panose="02020603050405020304" pitchFamily="18" charset="0"/>
              </a:rPr>
              <a:t>tổng</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quát</a:t>
            </a:r>
            <a:endParaRPr lang="en-US" sz="2000" b="1"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1253490"/>
            <a:ext cx="4892615" cy="4351338"/>
          </a:xfrm>
        </p:spPr>
        <p:txBody>
          <a:bodyPr>
            <a:normAutofit fontScale="97500" lnSpcReduction="10000"/>
          </a:bodyPr>
          <a:lstStyle/>
          <a:p>
            <a:pPr marL="0" indent="0" algn="just">
              <a:buNone/>
            </a:pPr>
            <a:r>
              <a:rPr lang="en-US" b="1" dirty="0"/>
              <a:t>5.1 </a:t>
            </a:r>
            <a:r>
              <a:rPr lang="en-US" b="1" dirty="0" err="1"/>
              <a:t>Dành</a:t>
            </a:r>
            <a:r>
              <a:rPr lang="en-US" b="1" dirty="0"/>
              <a:t> </a:t>
            </a:r>
            <a:r>
              <a:rPr lang="en-US" b="1" dirty="0" err="1"/>
              <a:t>cho</a:t>
            </a:r>
            <a:r>
              <a:rPr lang="en-US" b="1" dirty="0"/>
              <a:t> </a:t>
            </a:r>
            <a:r>
              <a:rPr lang="en-US" b="1" dirty="0" err="1"/>
              <a:t>sinh</a:t>
            </a:r>
            <a:r>
              <a:rPr lang="en-US" b="1" dirty="0"/>
              <a:t> </a:t>
            </a:r>
            <a:r>
              <a:rPr lang="en-US" b="1" dirty="0" err="1"/>
              <a:t>viên</a:t>
            </a:r>
            <a:endParaRPr lang="en-US" b="1" dirty="0"/>
          </a:p>
          <a:p>
            <a:pPr algn="just"/>
            <a:r>
              <a:rPr lang="en-US" sz="2400" dirty="0" err="1"/>
              <a:t>Quản</a:t>
            </a:r>
            <a:r>
              <a:rPr lang="en-US" sz="2400" dirty="0"/>
              <a:t> </a:t>
            </a:r>
            <a:r>
              <a:rPr lang="en-US" sz="2400" dirty="0" err="1"/>
              <a:t>lý</a:t>
            </a:r>
            <a:r>
              <a:rPr lang="en-US" sz="2400" dirty="0"/>
              <a:t> </a:t>
            </a:r>
            <a:r>
              <a:rPr lang="en-US" sz="2400" dirty="0" err="1"/>
              <a:t>thông</a:t>
            </a:r>
            <a:r>
              <a:rPr lang="en-US" sz="2400" dirty="0"/>
              <a:t> tin </a:t>
            </a:r>
            <a:r>
              <a:rPr lang="en-US" sz="2400" dirty="0" err="1"/>
              <a:t>cá</a:t>
            </a:r>
            <a:r>
              <a:rPr lang="en-US" sz="2400" dirty="0"/>
              <a:t> </a:t>
            </a:r>
            <a:r>
              <a:rPr lang="en-US" sz="2400" dirty="0" err="1"/>
              <a:t>nhân</a:t>
            </a:r>
            <a:r>
              <a:rPr lang="en-US" sz="2400" dirty="0"/>
              <a:t>: </a:t>
            </a:r>
            <a:r>
              <a:rPr lang="en-US" sz="2400" dirty="0" err="1"/>
              <a:t>Đổi</a:t>
            </a:r>
            <a:r>
              <a:rPr lang="en-US" sz="2400" dirty="0"/>
              <a:t> </a:t>
            </a:r>
            <a:r>
              <a:rPr lang="en-US" sz="2400" dirty="0" err="1"/>
              <a:t>mật</a:t>
            </a:r>
            <a:r>
              <a:rPr lang="en-US" sz="2400" dirty="0"/>
              <a:t> </a:t>
            </a:r>
            <a:r>
              <a:rPr lang="en-US" sz="2400" dirty="0" err="1"/>
              <a:t>khẩu</a:t>
            </a:r>
            <a:r>
              <a:rPr lang="en-US" sz="2400" dirty="0"/>
              <a:t>, </a:t>
            </a:r>
            <a:r>
              <a:rPr lang="en-US" sz="2400" dirty="0" err="1"/>
              <a:t>đề</a:t>
            </a:r>
            <a:r>
              <a:rPr lang="en-US" sz="2400" dirty="0"/>
              <a:t> </a:t>
            </a:r>
            <a:r>
              <a:rPr lang="en-US" sz="2400" dirty="0" err="1"/>
              <a:t>xuất</a:t>
            </a:r>
            <a:r>
              <a:rPr lang="en-US" sz="2400" dirty="0"/>
              <a:t> </a:t>
            </a:r>
            <a:r>
              <a:rPr lang="en-US" sz="2400" dirty="0" err="1"/>
              <a:t>cập</a:t>
            </a:r>
            <a:r>
              <a:rPr lang="en-US" sz="2400" dirty="0"/>
              <a:t> </a:t>
            </a:r>
            <a:r>
              <a:rPr lang="en-US" sz="2400" dirty="0" err="1"/>
              <a:t>nhập</a:t>
            </a:r>
            <a:r>
              <a:rPr lang="en-US" sz="2400" dirty="0"/>
              <a:t> </a:t>
            </a:r>
            <a:r>
              <a:rPr lang="en-US" sz="2400" dirty="0" err="1"/>
              <a:t>thông</a:t>
            </a:r>
            <a:r>
              <a:rPr lang="en-US" sz="2400" dirty="0"/>
              <a:t> tin </a:t>
            </a:r>
            <a:r>
              <a:rPr lang="en-US" sz="2400" dirty="0" err="1"/>
              <a:t>cá</a:t>
            </a:r>
            <a:r>
              <a:rPr lang="en-US" sz="2400" dirty="0"/>
              <a:t> </a:t>
            </a:r>
            <a:r>
              <a:rPr lang="en-US" sz="2400" dirty="0" err="1"/>
              <a:t>nhân</a:t>
            </a:r>
            <a:endParaRPr lang="en-US" sz="2400" dirty="0"/>
          </a:p>
          <a:p>
            <a:pPr algn="just"/>
            <a:r>
              <a:rPr lang="en-US" sz="2400" dirty="0" err="1"/>
              <a:t>Xem</a:t>
            </a:r>
            <a:r>
              <a:rPr lang="en-US" sz="2400" dirty="0"/>
              <a:t> </a:t>
            </a:r>
            <a:r>
              <a:rPr lang="en-US" sz="2400" dirty="0" err="1"/>
              <a:t>thông</a:t>
            </a:r>
            <a:r>
              <a:rPr lang="en-US" sz="2400" dirty="0"/>
              <a:t> tin </a:t>
            </a:r>
            <a:r>
              <a:rPr lang="en-US" sz="2400" dirty="0" err="1"/>
              <a:t>học</a:t>
            </a:r>
            <a:r>
              <a:rPr lang="en-US" sz="2400" dirty="0"/>
              <a:t> </a:t>
            </a:r>
            <a:r>
              <a:rPr lang="en-US" sz="2400" dirty="0" err="1"/>
              <a:t>tập</a:t>
            </a:r>
            <a:r>
              <a:rPr lang="en-US" sz="2400" dirty="0"/>
              <a:t>: </a:t>
            </a:r>
            <a:r>
              <a:rPr lang="en-US" sz="2400" dirty="0" err="1"/>
              <a:t>Xem</a:t>
            </a:r>
            <a:r>
              <a:rPr lang="en-US" sz="2400" dirty="0"/>
              <a:t> </a:t>
            </a:r>
            <a:r>
              <a:rPr lang="en-US" sz="2400" dirty="0" err="1"/>
              <a:t>lịch</a:t>
            </a:r>
            <a:r>
              <a:rPr lang="en-US" sz="2400" dirty="0"/>
              <a:t> </a:t>
            </a:r>
            <a:r>
              <a:rPr lang="en-US" sz="2400" dirty="0" err="1"/>
              <a:t>học</a:t>
            </a:r>
            <a:r>
              <a:rPr lang="en-US" sz="2400" dirty="0"/>
              <a:t>, </a:t>
            </a:r>
            <a:r>
              <a:rPr lang="en-US" sz="2400" dirty="0" err="1"/>
              <a:t>xem</a:t>
            </a:r>
            <a:r>
              <a:rPr lang="en-US" sz="2400" dirty="0"/>
              <a:t> </a:t>
            </a:r>
            <a:r>
              <a:rPr lang="en-US" sz="2400" dirty="0" err="1"/>
              <a:t>chương</a:t>
            </a:r>
            <a:r>
              <a:rPr lang="en-US" sz="2400" dirty="0"/>
              <a:t> </a:t>
            </a:r>
            <a:r>
              <a:rPr lang="en-US" sz="2400" dirty="0" err="1"/>
              <a:t>trình</a:t>
            </a:r>
            <a:r>
              <a:rPr lang="en-US" sz="2400" dirty="0"/>
              <a:t> </a:t>
            </a:r>
            <a:r>
              <a:rPr lang="en-US" sz="2400" dirty="0" err="1"/>
              <a:t>khung</a:t>
            </a:r>
            <a:r>
              <a:rPr lang="en-US" sz="2400" dirty="0"/>
              <a:t>, </a:t>
            </a:r>
            <a:r>
              <a:rPr lang="en-US" sz="2400" dirty="0" err="1"/>
              <a:t>tra</a:t>
            </a:r>
            <a:r>
              <a:rPr lang="en-US" sz="2400" dirty="0"/>
              <a:t> </a:t>
            </a:r>
            <a:r>
              <a:rPr lang="en-US" sz="2400" dirty="0" err="1"/>
              <a:t>cứu</a:t>
            </a:r>
            <a:r>
              <a:rPr lang="en-US" sz="2400" dirty="0"/>
              <a:t> </a:t>
            </a:r>
            <a:r>
              <a:rPr lang="en-US" sz="2400" dirty="0" err="1"/>
              <a:t>công</a:t>
            </a:r>
            <a:r>
              <a:rPr lang="en-US" sz="2400" dirty="0"/>
              <a:t> </a:t>
            </a:r>
            <a:r>
              <a:rPr lang="en-US" sz="2400" dirty="0" err="1"/>
              <a:t>nợ</a:t>
            </a:r>
            <a:r>
              <a:rPr lang="en-US" sz="2400" dirty="0"/>
              <a:t>, </a:t>
            </a:r>
            <a:r>
              <a:rPr lang="en-US" sz="2400" dirty="0" err="1"/>
              <a:t>xem</a:t>
            </a:r>
            <a:r>
              <a:rPr lang="en-US" sz="2400" dirty="0"/>
              <a:t> </a:t>
            </a:r>
            <a:r>
              <a:rPr lang="en-US" sz="2400" dirty="0" err="1"/>
              <a:t>kết</a:t>
            </a:r>
            <a:r>
              <a:rPr lang="en-US" sz="2400" dirty="0"/>
              <a:t> </a:t>
            </a:r>
            <a:r>
              <a:rPr lang="en-US" sz="2400" dirty="0" err="1"/>
              <a:t>quả</a:t>
            </a:r>
            <a:r>
              <a:rPr lang="en-US" sz="2400" dirty="0"/>
              <a:t> </a:t>
            </a:r>
            <a:r>
              <a:rPr lang="en-US" sz="2400" dirty="0" err="1"/>
              <a:t>học</a:t>
            </a:r>
            <a:r>
              <a:rPr lang="en-US" sz="2400" dirty="0"/>
              <a:t> </a:t>
            </a:r>
            <a:r>
              <a:rPr lang="en-US" sz="2400" dirty="0" err="1"/>
              <a:t>tập</a:t>
            </a:r>
            <a:endParaRPr lang="en-US" sz="2400" dirty="0"/>
          </a:p>
          <a:p>
            <a:pPr algn="just"/>
            <a:r>
              <a:rPr lang="en-US" sz="2400" dirty="0" err="1"/>
              <a:t>Đăng</a:t>
            </a:r>
            <a:r>
              <a:rPr lang="en-US" sz="2400" dirty="0"/>
              <a:t> </a:t>
            </a:r>
            <a:r>
              <a:rPr lang="en-US" sz="2400" dirty="0" err="1"/>
              <a:t>ký</a:t>
            </a:r>
            <a:r>
              <a:rPr lang="en-US" sz="2400" dirty="0"/>
              <a:t> </a:t>
            </a:r>
            <a:r>
              <a:rPr lang="en-US" sz="2400" dirty="0" err="1"/>
              <a:t>học</a:t>
            </a:r>
            <a:r>
              <a:rPr lang="en-US" sz="2400" dirty="0"/>
              <a:t> </a:t>
            </a:r>
            <a:r>
              <a:rPr lang="en-US" sz="2400" dirty="0" err="1"/>
              <a:t>phần</a:t>
            </a:r>
            <a:r>
              <a:rPr lang="en-US" sz="2400" dirty="0"/>
              <a:t>: </a:t>
            </a:r>
            <a:r>
              <a:rPr lang="en-US" sz="2400" dirty="0" err="1"/>
              <a:t>Xem</a:t>
            </a:r>
            <a:r>
              <a:rPr lang="en-US" sz="2400" dirty="0"/>
              <a:t> </a:t>
            </a:r>
            <a:r>
              <a:rPr lang="en-US" sz="2400" dirty="0" err="1"/>
              <a:t>lịch</a:t>
            </a:r>
            <a:r>
              <a:rPr lang="en-US" sz="2400" dirty="0"/>
              <a:t> </a:t>
            </a:r>
            <a:r>
              <a:rPr lang="en-US" sz="2400" dirty="0" err="1"/>
              <a:t>học</a:t>
            </a:r>
            <a:r>
              <a:rPr lang="en-US" sz="2400" dirty="0"/>
              <a:t>, </a:t>
            </a:r>
            <a:r>
              <a:rPr lang="en-US" sz="2400" dirty="0" err="1"/>
              <a:t>huỷ</a:t>
            </a:r>
            <a:r>
              <a:rPr lang="en-US" sz="2400" dirty="0"/>
              <a:t> </a:t>
            </a:r>
            <a:r>
              <a:rPr lang="en-US" sz="2400" dirty="0" err="1"/>
              <a:t>đăng</a:t>
            </a:r>
            <a:r>
              <a:rPr lang="en-US" sz="2400" dirty="0"/>
              <a:t> </a:t>
            </a:r>
            <a:r>
              <a:rPr lang="en-US" sz="2400" dirty="0" err="1"/>
              <a:t>ký</a:t>
            </a:r>
            <a:r>
              <a:rPr lang="en-US" sz="2400" dirty="0"/>
              <a:t> </a:t>
            </a:r>
            <a:r>
              <a:rPr lang="en-US" sz="2400" dirty="0" err="1"/>
              <a:t>học</a:t>
            </a:r>
            <a:r>
              <a:rPr lang="en-US" sz="2400" dirty="0"/>
              <a:t> </a:t>
            </a:r>
            <a:r>
              <a:rPr lang="en-US" sz="2400" dirty="0" err="1"/>
              <a:t>phần</a:t>
            </a:r>
            <a:endParaRPr lang="en-US" sz="2400" dirty="0"/>
          </a:p>
          <a:p>
            <a:pPr algn="just"/>
            <a:r>
              <a:rPr lang="en-US" sz="2400" dirty="0"/>
              <a:t>Thanh </a:t>
            </a:r>
            <a:r>
              <a:rPr lang="en-US" sz="2400" dirty="0" err="1"/>
              <a:t>toán</a:t>
            </a:r>
            <a:r>
              <a:rPr lang="en-US" sz="2400" dirty="0"/>
              <a:t> </a:t>
            </a:r>
            <a:r>
              <a:rPr lang="en-US" sz="2400" dirty="0" err="1"/>
              <a:t>học</a:t>
            </a:r>
            <a:r>
              <a:rPr lang="en-US" sz="2400" dirty="0"/>
              <a:t> </a:t>
            </a:r>
            <a:r>
              <a:rPr lang="en-US" sz="2400" dirty="0" err="1"/>
              <a:t>phí</a:t>
            </a:r>
            <a:endParaRPr lang="en-US" sz="2400" dirty="0"/>
          </a:p>
          <a:p>
            <a:pPr algn="just"/>
            <a:r>
              <a:rPr lang="en-US" sz="2400" dirty="0" err="1"/>
              <a:t>Đăng</a:t>
            </a:r>
            <a:r>
              <a:rPr lang="en-US" sz="2400" dirty="0"/>
              <a:t> </a:t>
            </a:r>
            <a:r>
              <a:rPr lang="en-US" sz="2400" dirty="0" err="1"/>
              <a:t>nhập</a:t>
            </a:r>
            <a:endParaRPr lang="en-US" sz="2400" dirty="0"/>
          </a:p>
        </p:txBody>
      </p:sp>
      <p:sp>
        <p:nvSpPr>
          <p:cNvPr id="4" name="Content Placeholder 3"/>
          <p:cNvSpPr>
            <a:spLocks noGrp="1"/>
          </p:cNvSpPr>
          <p:nvPr>
            <p:ph sz="half" idx="2"/>
          </p:nvPr>
        </p:nvSpPr>
        <p:spPr>
          <a:xfrm>
            <a:off x="6172200" y="1253490"/>
            <a:ext cx="5181600" cy="2013586"/>
          </a:xfrm>
        </p:spPr>
        <p:txBody>
          <a:bodyPr>
            <a:normAutofit fontScale="97500" lnSpcReduction="10000"/>
          </a:bodyPr>
          <a:lstStyle/>
          <a:p>
            <a:pPr marL="0" indent="0">
              <a:buNone/>
            </a:pPr>
            <a:r>
              <a:rPr lang="en-US" b="1" dirty="0"/>
              <a:t>5.2 </a:t>
            </a:r>
            <a:r>
              <a:rPr lang="en-US" b="1" dirty="0" err="1"/>
              <a:t>Dành</a:t>
            </a:r>
            <a:r>
              <a:rPr lang="en-US" b="1" dirty="0"/>
              <a:t> </a:t>
            </a:r>
            <a:r>
              <a:rPr lang="en-US" b="1" dirty="0" err="1"/>
              <a:t>cho</a:t>
            </a:r>
            <a:r>
              <a:rPr lang="en-US" b="1" dirty="0"/>
              <a:t> </a:t>
            </a:r>
            <a:r>
              <a:rPr lang="en-US" b="1" dirty="0" err="1"/>
              <a:t>giảng</a:t>
            </a:r>
            <a:r>
              <a:rPr lang="en-US" b="1" dirty="0"/>
              <a:t> </a:t>
            </a:r>
            <a:r>
              <a:rPr lang="en-US" b="1" dirty="0" err="1"/>
              <a:t>viên</a:t>
            </a:r>
            <a:endParaRPr lang="en-US" b="1" dirty="0"/>
          </a:p>
          <a:p>
            <a:r>
              <a:rPr lang="en-US" sz="2400" dirty="0" err="1"/>
              <a:t>Đề</a:t>
            </a:r>
            <a:r>
              <a:rPr lang="en-US" sz="2400" dirty="0"/>
              <a:t> </a:t>
            </a:r>
            <a:r>
              <a:rPr lang="en-US" sz="2400" dirty="0" err="1"/>
              <a:t>xuất</a:t>
            </a:r>
            <a:r>
              <a:rPr lang="en-US" sz="2400" dirty="0"/>
              <a:t> </a:t>
            </a:r>
            <a:r>
              <a:rPr lang="en-US" sz="2400" dirty="0" err="1"/>
              <a:t>cập</a:t>
            </a:r>
            <a:r>
              <a:rPr lang="en-US" sz="2400" dirty="0"/>
              <a:t> </a:t>
            </a:r>
            <a:r>
              <a:rPr lang="en-US" sz="2400" dirty="0" err="1"/>
              <a:t>nhật</a:t>
            </a:r>
            <a:r>
              <a:rPr lang="en-US" sz="2400" dirty="0"/>
              <a:t> </a:t>
            </a:r>
            <a:r>
              <a:rPr lang="en-US" sz="2400" dirty="0" err="1"/>
              <a:t>thông</a:t>
            </a:r>
            <a:r>
              <a:rPr lang="en-US" sz="2400" dirty="0"/>
              <a:t> tin </a:t>
            </a:r>
            <a:r>
              <a:rPr lang="en-US" sz="2400" dirty="0" err="1"/>
              <a:t>lớp</a:t>
            </a:r>
            <a:r>
              <a:rPr lang="en-US" sz="2400" dirty="0"/>
              <a:t> </a:t>
            </a:r>
            <a:r>
              <a:rPr lang="en-US" sz="2400" dirty="0" err="1"/>
              <a:t>học</a:t>
            </a:r>
            <a:r>
              <a:rPr lang="en-US" sz="2400" dirty="0"/>
              <a:t> </a:t>
            </a:r>
            <a:r>
              <a:rPr lang="en-US" sz="2400" dirty="0" err="1"/>
              <a:t>phần</a:t>
            </a:r>
            <a:endParaRPr lang="en-US" sz="2400" dirty="0"/>
          </a:p>
          <a:p>
            <a:r>
              <a:rPr lang="en-US" sz="2400" dirty="0" err="1"/>
              <a:t>Nhập</a:t>
            </a:r>
            <a:r>
              <a:rPr lang="en-US" sz="2400" dirty="0"/>
              <a:t> </a:t>
            </a:r>
            <a:r>
              <a:rPr lang="en-US" sz="2400" dirty="0" err="1"/>
              <a:t>điểm</a:t>
            </a:r>
            <a:r>
              <a:rPr lang="en-US" sz="2400" dirty="0"/>
              <a:t> </a:t>
            </a:r>
            <a:r>
              <a:rPr lang="en-US" sz="2400" dirty="0" err="1"/>
              <a:t>cho</a:t>
            </a:r>
            <a:r>
              <a:rPr lang="en-US" sz="2400" dirty="0"/>
              <a:t> </a:t>
            </a:r>
            <a:r>
              <a:rPr lang="en-US" sz="2400" dirty="0" err="1"/>
              <a:t>sinh</a:t>
            </a:r>
            <a:r>
              <a:rPr lang="en-US" sz="2400" dirty="0"/>
              <a:t> </a:t>
            </a:r>
            <a:r>
              <a:rPr lang="en-US" sz="2400" dirty="0" err="1"/>
              <a:t>viên</a:t>
            </a:r>
            <a:endParaRPr lang="en-US" sz="2400" dirty="0"/>
          </a:p>
          <a:p>
            <a:r>
              <a:rPr lang="en-US" sz="2400" dirty="0" err="1"/>
              <a:t>Đăng</a:t>
            </a:r>
            <a:r>
              <a:rPr lang="en-US" sz="2400" dirty="0"/>
              <a:t> </a:t>
            </a:r>
            <a:r>
              <a:rPr lang="en-US" sz="2400" dirty="0" err="1"/>
              <a:t>nhập</a:t>
            </a:r>
            <a:endParaRPr lang="en-US" sz="2400" dirty="0"/>
          </a:p>
          <a:p>
            <a:pPr marL="0" indent="0">
              <a:buNone/>
            </a:pPr>
            <a:endParaRPr lang="en-US" dirty="0"/>
          </a:p>
        </p:txBody>
      </p:sp>
      <p:sp>
        <p:nvSpPr>
          <p:cNvPr id="6" name="Title 5"/>
          <p:cNvSpPr>
            <a:spLocks noGrp="1"/>
          </p:cNvSpPr>
          <p:nvPr>
            <p:ph type="title"/>
          </p:nvPr>
        </p:nvSpPr>
        <p:spPr>
          <a:xfrm>
            <a:off x="838200" y="-207010"/>
            <a:ext cx="10515600" cy="1325563"/>
          </a:xfrm>
        </p:spPr>
        <p:txBody>
          <a:bodyPr/>
          <a:lstStyle/>
          <a:p>
            <a:pPr algn="ctr"/>
            <a:r>
              <a:rPr lang="en-US" b="1" dirty="0">
                <a:solidFill>
                  <a:schemeClr val="accent5"/>
                </a:solidFill>
                <a:latin typeface="Times New Roman" panose="02020603050405020304" pitchFamily="18" charset="0"/>
                <a:cs typeface="Times New Roman" panose="02020603050405020304" pitchFamily="18" charset="0"/>
              </a:rPr>
              <a:t>V. Use-Case View</a:t>
            </a:r>
          </a:p>
        </p:txBody>
      </p:sp>
      <p:sp>
        <p:nvSpPr>
          <p:cNvPr id="2" name="Content Placeholder 3">
            <a:extLst>
              <a:ext uri="{FF2B5EF4-FFF2-40B4-BE49-F238E27FC236}">
                <a16:creationId xmlns:a16="http://schemas.microsoft.com/office/drawing/2014/main" id="{2FD26BDF-2F14-A817-6D58-7E2FD1675635}"/>
              </a:ext>
            </a:extLst>
          </p:cNvPr>
          <p:cNvSpPr txBox="1">
            <a:spLocks/>
          </p:cNvSpPr>
          <p:nvPr/>
        </p:nvSpPr>
        <p:spPr>
          <a:xfrm>
            <a:off x="6172200" y="3429000"/>
            <a:ext cx="5334000" cy="2328227"/>
          </a:xfrm>
          <a:prstGeom prst="rect">
            <a:avLst/>
          </a:prstGeom>
        </p:spPr>
        <p:txBody>
          <a:bodyPr vert="horz" lIns="91440" tIns="45720" rIns="91440" bIns="45720" rtlCol="0">
            <a:normAutofit fontScale="8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5.3 </a:t>
            </a:r>
            <a:r>
              <a:rPr lang="en-US" b="1" dirty="0" err="1"/>
              <a:t>Dành</a:t>
            </a:r>
            <a:r>
              <a:rPr lang="en-US" b="1" dirty="0"/>
              <a:t> </a:t>
            </a:r>
            <a:r>
              <a:rPr lang="en-US" b="1" dirty="0" err="1"/>
              <a:t>cho</a:t>
            </a:r>
            <a:r>
              <a:rPr lang="en-US" b="1" dirty="0"/>
              <a:t> </a:t>
            </a:r>
            <a:r>
              <a:rPr lang="en-US" b="1" dirty="0" err="1"/>
              <a:t>giáo</a:t>
            </a:r>
            <a:r>
              <a:rPr lang="en-US" b="1" dirty="0"/>
              <a:t> </a:t>
            </a:r>
            <a:r>
              <a:rPr lang="en-US" b="1" dirty="0" err="1"/>
              <a:t>vụ</a:t>
            </a:r>
            <a:endParaRPr lang="en-US" b="1" dirty="0"/>
          </a:p>
          <a:p>
            <a:r>
              <a:rPr lang="en-US" sz="2900" dirty="0" err="1"/>
              <a:t>Quản</a:t>
            </a:r>
            <a:r>
              <a:rPr lang="en-US" sz="2900" dirty="0"/>
              <a:t> </a:t>
            </a:r>
            <a:r>
              <a:rPr lang="en-US" sz="2900" dirty="0" err="1"/>
              <a:t>lý</a:t>
            </a:r>
            <a:r>
              <a:rPr lang="en-US" sz="2900" dirty="0"/>
              <a:t> </a:t>
            </a:r>
            <a:r>
              <a:rPr lang="en-US" sz="2900" dirty="0" err="1"/>
              <a:t>lớp</a:t>
            </a:r>
            <a:r>
              <a:rPr lang="en-US" sz="2900" dirty="0"/>
              <a:t> </a:t>
            </a:r>
            <a:r>
              <a:rPr lang="en-US" sz="2900" dirty="0" err="1"/>
              <a:t>học</a:t>
            </a:r>
            <a:r>
              <a:rPr lang="en-US" sz="2900" dirty="0"/>
              <a:t> </a:t>
            </a:r>
            <a:r>
              <a:rPr lang="en-US" sz="2900" dirty="0" err="1"/>
              <a:t>phần</a:t>
            </a:r>
            <a:r>
              <a:rPr lang="en-US" sz="2900" dirty="0"/>
              <a:t>: </a:t>
            </a:r>
            <a:r>
              <a:rPr lang="en-US" sz="2900" dirty="0" err="1"/>
              <a:t>Mở</a:t>
            </a:r>
            <a:r>
              <a:rPr lang="en-US" sz="2900" dirty="0"/>
              <a:t> </a:t>
            </a:r>
            <a:r>
              <a:rPr lang="en-US" sz="2900" dirty="0" err="1"/>
              <a:t>lớp</a:t>
            </a:r>
            <a:r>
              <a:rPr lang="en-US" sz="2900" dirty="0"/>
              <a:t> </a:t>
            </a:r>
            <a:r>
              <a:rPr lang="en-US" sz="2900" dirty="0" err="1"/>
              <a:t>học</a:t>
            </a:r>
            <a:r>
              <a:rPr lang="en-US" sz="2900" dirty="0"/>
              <a:t> </a:t>
            </a:r>
            <a:r>
              <a:rPr lang="en-US" sz="2900" dirty="0" err="1"/>
              <a:t>phần</a:t>
            </a:r>
            <a:r>
              <a:rPr lang="en-US" sz="2900" dirty="0"/>
              <a:t>, </a:t>
            </a:r>
            <a:r>
              <a:rPr lang="en-US" sz="2900" dirty="0" err="1"/>
              <a:t>Cập</a:t>
            </a:r>
            <a:r>
              <a:rPr lang="en-US" sz="2900" dirty="0"/>
              <a:t> </a:t>
            </a:r>
            <a:r>
              <a:rPr lang="en-US" sz="2900" dirty="0" err="1"/>
              <a:t>nhập</a:t>
            </a:r>
            <a:r>
              <a:rPr lang="en-US" sz="2900" dirty="0"/>
              <a:t> </a:t>
            </a:r>
            <a:r>
              <a:rPr lang="en-US" sz="2900" dirty="0" err="1"/>
              <a:t>thông</a:t>
            </a:r>
            <a:r>
              <a:rPr lang="en-US" sz="2900" dirty="0"/>
              <a:t> tin </a:t>
            </a:r>
            <a:r>
              <a:rPr lang="en-US" sz="2900" dirty="0" err="1"/>
              <a:t>cá</a:t>
            </a:r>
            <a:r>
              <a:rPr lang="en-US" sz="2900" dirty="0"/>
              <a:t> </a:t>
            </a:r>
            <a:r>
              <a:rPr lang="en-US" sz="2900" dirty="0" err="1"/>
              <a:t>nhân</a:t>
            </a:r>
            <a:endParaRPr lang="en-US" sz="2900" dirty="0"/>
          </a:p>
          <a:p>
            <a:r>
              <a:rPr lang="en-US" sz="2900" dirty="0" err="1"/>
              <a:t>Quản</a:t>
            </a:r>
            <a:r>
              <a:rPr lang="en-US" sz="2900" dirty="0"/>
              <a:t> </a:t>
            </a:r>
            <a:r>
              <a:rPr lang="en-US" sz="2900" dirty="0" err="1"/>
              <a:t>lý</a:t>
            </a:r>
            <a:r>
              <a:rPr lang="en-US" sz="2900" dirty="0"/>
              <a:t> </a:t>
            </a:r>
            <a:r>
              <a:rPr lang="en-US" sz="2900" dirty="0" err="1"/>
              <a:t>thông</a:t>
            </a:r>
            <a:r>
              <a:rPr lang="en-US" sz="2900" dirty="0"/>
              <a:t> tin </a:t>
            </a:r>
            <a:r>
              <a:rPr lang="en-US" sz="2900" dirty="0" err="1"/>
              <a:t>sinh</a:t>
            </a:r>
            <a:r>
              <a:rPr lang="en-US" sz="2900" dirty="0"/>
              <a:t> </a:t>
            </a:r>
            <a:r>
              <a:rPr lang="en-US" sz="2900" dirty="0" err="1"/>
              <a:t>viên</a:t>
            </a:r>
            <a:r>
              <a:rPr lang="en-US" sz="2900" dirty="0"/>
              <a:t>: </a:t>
            </a:r>
            <a:r>
              <a:rPr lang="en-US" sz="2900" dirty="0" err="1"/>
              <a:t>Đặt</a:t>
            </a:r>
            <a:r>
              <a:rPr lang="en-US" sz="2900" dirty="0"/>
              <a:t> </a:t>
            </a:r>
            <a:r>
              <a:rPr lang="en-US" sz="2900" dirty="0" err="1"/>
              <a:t>lại</a:t>
            </a:r>
            <a:r>
              <a:rPr lang="en-US" sz="2900" dirty="0"/>
              <a:t> </a:t>
            </a:r>
            <a:r>
              <a:rPr lang="en-US" sz="2900" dirty="0" err="1"/>
              <a:t>mật</a:t>
            </a:r>
            <a:r>
              <a:rPr lang="en-US" sz="2900" dirty="0"/>
              <a:t> </a:t>
            </a:r>
            <a:r>
              <a:rPr lang="en-US" sz="2900" dirty="0" err="1"/>
              <a:t>khẩu</a:t>
            </a:r>
            <a:r>
              <a:rPr lang="en-US" sz="2900" dirty="0"/>
              <a:t> </a:t>
            </a:r>
            <a:r>
              <a:rPr lang="en-US" sz="2900" dirty="0" err="1"/>
              <a:t>tài</a:t>
            </a:r>
            <a:r>
              <a:rPr lang="en-US" sz="2900" dirty="0"/>
              <a:t> </a:t>
            </a:r>
            <a:r>
              <a:rPr lang="en-US" sz="2900" dirty="0" err="1"/>
              <a:t>khoản</a:t>
            </a:r>
            <a:r>
              <a:rPr lang="en-US" sz="2900" dirty="0"/>
              <a:t>, </a:t>
            </a:r>
            <a:r>
              <a:rPr lang="en-US" sz="2900" dirty="0" err="1"/>
              <a:t>Cập</a:t>
            </a:r>
            <a:r>
              <a:rPr lang="en-US" sz="2900" dirty="0"/>
              <a:t> </a:t>
            </a:r>
            <a:r>
              <a:rPr lang="en-US" sz="2900" dirty="0" err="1"/>
              <a:t>nhập</a:t>
            </a:r>
            <a:r>
              <a:rPr lang="en-US" sz="2900" dirty="0"/>
              <a:t> </a:t>
            </a:r>
            <a:r>
              <a:rPr lang="en-US" sz="2900" dirty="0" err="1"/>
              <a:t>thông</a:t>
            </a:r>
            <a:r>
              <a:rPr lang="en-US" sz="2900" dirty="0"/>
              <a:t> tin </a:t>
            </a:r>
            <a:r>
              <a:rPr lang="en-US" sz="2900" dirty="0" err="1"/>
              <a:t>sinh</a:t>
            </a:r>
            <a:r>
              <a:rPr lang="en-US" sz="2900" dirty="0"/>
              <a:t> </a:t>
            </a:r>
            <a:r>
              <a:rPr lang="en-US" sz="2900" dirty="0" err="1"/>
              <a:t>viên</a:t>
            </a:r>
            <a:endParaRPr lang="en-US" sz="2900" dirty="0"/>
          </a:p>
          <a:p>
            <a:r>
              <a:rPr lang="en-US" sz="2900" dirty="0" err="1"/>
              <a:t>Đăng</a:t>
            </a:r>
            <a:r>
              <a:rPr lang="en-US" sz="2900" dirty="0"/>
              <a:t> </a:t>
            </a:r>
            <a:r>
              <a:rPr lang="en-US" sz="2900" dirty="0" err="1"/>
              <a:t>nhập</a:t>
            </a:r>
            <a:endParaRPr lang="en-US" sz="29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495" y="75565"/>
            <a:ext cx="11825605" cy="730885"/>
          </a:xfrm>
        </p:spPr>
        <p:txBody>
          <a:bodyPr/>
          <a:lstStyle/>
          <a:p>
            <a:pPr algn="ctr"/>
            <a:r>
              <a:rPr lang="en-US" dirty="0">
                <a:latin typeface="Times New Roman" panose="02020603050405020304" pitchFamily="18" charset="0"/>
                <a:cs typeface="Times New Roman" panose="02020603050405020304" pitchFamily="18" charset="0"/>
              </a:rPr>
              <a:t>5.4.Hiện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hoá</a:t>
            </a:r>
            <a:r>
              <a:rPr lang="en-US" dirty="0">
                <a:latin typeface="Times New Roman" panose="02020603050405020304" pitchFamily="18" charset="0"/>
                <a:cs typeface="Times New Roman" panose="02020603050405020304" pitchFamily="18" charset="0"/>
              </a:rPr>
              <a:t> (Use-Case Realizations)</a:t>
            </a:r>
          </a:p>
        </p:txBody>
      </p:sp>
      <p:pic>
        <p:nvPicPr>
          <p:cNvPr id="280267905" name="Picture 3" descr="A screenshot of a video game&#10;&#10;Description automatically generated"/>
          <p:cNvPicPr>
            <a:picLocks noChangeAspect="1" noChangeArrowheads="1"/>
          </p:cNvPicPr>
          <p:nvPr/>
        </p:nvPicPr>
        <p:blipFill>
          <a:blip r:embed="rId2" cstate="print">
            <a:extLst>
              <a:ext uri="{28A0092B-C50C-407E-A947-70E740481C1C}">
                <a14:useLocalDpi xmlns:a14="http://schemas.microsoft.com/office/drawing/2010/main" val="0"/>
              </a:ext>
            </a:extLst>
          </a:blip>
          <a:srcRect t="41063"/>
          <a:stretch>
            <a:fillRect/>
          </a:stretch>
        </p:blipFill>
        <p:spPr>
          <a:xfrm>
            <a:off x="1002665" y="1282700"/>
            <a:ext cx="4666615" cy="305117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7" name="Title 1"/>
          <p:cNvSpPr>
            <a:spLocks noGrp="1"/>
          </p:cNvSpPr>
          <p:nvPr/>
        </p:nvSpPr>
        <p:spPr>
          <a:xfrm>
            <a:off x="7769860" y="4466590"/>
            <a:ext cx="10515600" cy="3765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b="1"/>
              <a:t>Hinh 9. Use case đăng xuất</a:t>
            </a:r>
          </a:p>
        </p:txBody>
      </p:sp>
      <p:pic>
        <p:nvPicPr>
          <p:cNvPr id="966666928" name="Picture 4" descr="A screenshot of a video game&#10;&#10;Description automatically generated"/>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6654800" y="1282700"/>
            <a:ext cx="4672330" cy="305117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8" name="Title 1"/>
          <p:cNvSpPr>
            <a:spLocks noGrp="1"/>
          </p:cNvSpPr>
          <p:nvPr/>
        </p:nvSpPr>
        <p:spPr>
          <a:xfrm>
            <a:off x="2053590" y="4466590"/>
            <a:ext cx="10515600" cy="3765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b="1"/>
              <a:t>Hinh 8. Use case đăng nhập</a:t>
            </a:r>
          </a:p>
        </p:txBody>
      </p:sp>
      <p:sp>
        <p:nvSpPr>
          <p:cNvPr id="9" name="Content Placeholder 2"/>
          <p:cNvSpPr>
            <a:spLocks noGrp="1"/>
          </p:cNvSpPr>
          <p:nvPr/>
        </p:nvSpPr>
        <p:spPr>
          <a:xfrm>
            <a:off x="679450" y="5113655"/>
            <a:ext cx="5288280" cy="967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tóm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a:t>
            </a:r>
          </a:p>
        </p:txBody>
      </p:sp>
      <p:sp>
        <p:nvSpPr>
          <p:cNvPr id="10" name="Content Placeholder 2"/>
          <p:cNvSpPr>
            <a:spLocks noGrp="1"/>
          </p:cNvSpPr>
          <p:nvPr/>
        </p:nvSpPr>
        <p:spPr>
          <a:xfrm>
            <a:off x="6228715" y="5113655"/>
            <a:ext cx="5288280" cy="967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tóm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1400175" y="5420360"/>
            <a:ext cx="10170795" cy="1075690"/>
          </a:xfrm>
        </p:spPr>
        <p:txBody>
          <a:bodyPr>
            <a:normAutofit/>
          </a:bodyPr>
          <a:lstStyle/>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tóm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tắt</a:t>
            </a:r>
            <a:r>
              <a:rPr lang="en-US" sz="2000" dirty="0">
                <a:latin typeface="Times New Roman" panose="02020603050405020304" pitchFamily="18" charset="0"/>
                <a:cs typeface="Times New Roman" panose="02020603050405020304" pitchFamily="18" charset="0"/>
              </a:rPr>
              <a:t>: Sinh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xem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cá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xem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khoá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lịch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cứu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Ngoài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còn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tuyến</a:t>
            </a:r>
            <a:r>
              <a:rPr lang="en-US" sz="2000" dirty="0">
                <a:latin typeface="Times New Roman" panose="02020603050405020304" pitchFamily="18" charset="0"/>
                <a:cs typeface="Times New Roman" panose="02020603050405020304" pitchFamily="18" charset="0"/>
              </a:rPr>
              <a:t>.</a:t>
            </a:r>
          </a:p>
        </p:txBody>
      </p:sp>
      <p:pic>
        <p:nvPicPr>
          <p:cNvPr id="1204528623" name="Picture 9" descr="A group of white ovals with black text&#10;&#10;Description automatically generated"/>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293620" y="847725"/>
            <a:ext cx="7492365" cy="410083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8" name="Title 1"/>
          <p:cNvSpPr>
            <a:spLocks noGrp="1"/>
          </p:cNvSpPr>
          <p:nvPr/>
        </p:nvSpPr>
        <p:spPr>
          <a:xfrm>
            <a:off x="4472940" y="5043805"/>
            <a:ext cx="10515600" cy="3765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b="1" dirty="0" err="1"/>
              <a:t>Hinh</a:t>
            </a:r>
            <a:r>
              <a:rPr lang="en-US" sz="1500" b="1" dirty="0"/>
              <a:t> 10. Use case </a:t>
            </a:r>
            <a:r>
              <a:rPr lang="en-US" sz="1500" b="1" dirty="0" err="1"/>
              <a:t>xem</a:t>
            </a:r>
            <a:r>
              <a:rPr lang="en-US" sz="1500" b="1" dirty="0"/>
              <a:t> </a:t>
            </a:r>
            <a:r>
              <a:rPr lang="en-US" sz="1500" b="1" dirty="0" err="1"/>
              <a:t>thông</a:t>
            </a:r>
            <a:r>
              <a:rPr lang="en-US" sz="1500" b="1" dirty="0"/>
              <a:t> tin </a:t>
            </a:r>
            <a:r>
              <a:rPr lang="en-US" sz="1500" b="1" dirty="0" err="1"/>
              <a:t>cá</a:t>
            </a:r>
            <a:r>
              <a:rPr lang="en-US" sz="1500" b="1" dirty="0"/>
              <a:t> </a:t>
            </a:r>
            <a:r>
              <a:rPr lang="en-US" sz="1500" b="1" dirty="0" err="1"/>
              <a:t>nhân</a:t>
            </a:r>
            <a:endParaRPr lang="en-US" sz="1500" b="1" dirty="0"/>
          </a:p>
        </p:txBody>
      </p:sp>
      <p:sp>
        <p:nvSpPr>
          <p:cNvPr id="100" name="Text Box 99"/>
          <p:cNvSpPr txBox="1"/>
          <p:nvPr/>
        </p:nvSpPr>
        <p:spPr>
          <a:xfrm>
            <a:off x="4705985" y="284480"/>
            <a:ext cx="5080000" cy="368300"/>
          </a:xfrm>
          <a:prstGeom prst="rect">
            <a:avLst/>
          </a:prstGeom>
          <a:noFill/>
          <a:ln w="9525">
            <a:noFill/>
          </a:ln>
        </p:spPr>
        <p:txBody>
          <a:bodyPr>
            <a:spAutoFit/>
          </a:bodyPr>
          <a:lstStyle/>
          <a:p>
            <a:pPr indent="0"/>
            <a:r>
              <a:rPr lang="en-US" b="1">
                <a:latin typeface="Times New Roman" panose="02020603050405020304" charset="0"/>
              </a:rPr>
              <a:t>Xem thông tin cá nhân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2411937" name="Picture 6" descr="A close-up of a computer screen&#10;&#10;Description automatically generated"/>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538095" y="808355"/>
            <a:ext cx="7461250" cy="335915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100" name="Text Box 99"/>
          <p:cNvSpPr txBox="1"/>
          <p:nvPr/>
        </p:nvSpPr>
        <p:spPr>
          <a:xfrm>
            <a:off x="4919345" y="231775"/>
            <a:ext cx="5080000" cy="368300"/>
          </a:xfrm>
          <a:prstGeom prst="rect">
            <a:avLst/>
          </a:prstGeom>
          <a:noFill/>
          <a:ln w="9525">
            <a:noFill/>
          </a:ln>
        </p:spPr>
        <p:txBody>
          <a:bodyPr>
            <a:spAutoFit/>
          </a:bodyPr>
          <a:lstStyle/>
          <a:p>
            <a:pPr indent="0"/>
            <a:r>
              <a:rPr lang="en-US" b="1">
                <a:latin typeface="Times New Roman" panose="02020603050405020304" charset="0"/>
              </a:rPr>
              <a:t>Quản lý thông tin cá nhân</a:t>
            </a:r>
          </a:p>
        </p:txBody>
      </p:sp>
      <p:sp>
        <p:nvSpPr>
          <p:cNvPr id="8" name="Title 1"/>
          <p:cNvSpPr>
            <a:spLocks noGrp="1"/>
          </p:cNvSpPr>
          <p:nvPr/>
        </p:nvSpPr>
        <p:spPr>
          <a:xfrm>
            <a:off x="4462145" y="4375150"/>
            <a:ext cx="10515600" cy="3765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b="1"/>
              <a:t>Hinh 11. Case quản lý thông tin cá nhân</a:t>
            </a:r>
          </a:p>
        </p:txBody>
      </p:sp>
      <p:sp>
        <p:nvSpPr>
          <p:cNvPr id="9" name="Text Placeholder 8"/>
          <p:cNvSpPr>
            <a:spLocks noGrp="1"/>
          </p:cNvSpPr>
          <p:nvPr>
            <p:ph type="body" sz="half" idx="2"/>
          </p:nvPr>
        </p:nvSpPr>
        <p:spPr>
          <a:xfrm>
            <a:off x="1400175" y="4893945"/>
            <a:ext cx="10170795" cy="1075690"/>
          </a:xfrm>
        </p:spPr>
        <p:txBody>
          <a:bodyPr>
            <a:normAutofit/>
          </a:bodyPr>
          <a:lstStyle/>
          <a:p>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tóm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tắt</a:t>
            </a:r>
            <a:r>
              <a:rPr lang="en-US" sz="2000" dirty="0">
                <a:latin typeface="Times New Roman" panose="02020603050405020304" pitchFamily="18" charset="0"/>
                <a:cs typeface="Times New Roman" panose="02020603050405020304" pitchFamily="18" charset="0"/>
              </a:rPr>
              <a:t>: Sinh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khoản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khẩu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cá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nhân</a:t>
            </a:r>
            <a:r>
              <a:rPr lang="en-US" sz="20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a:xfrm>
            <a:off x="1383564" y="348865"/>
            <a:ext cx="9718111" cy="1576446"/>
          </a:xfrm>
        </p:spPr>
        <p:txBody>
          <a:bodyPr anchor="ctr">
            <a:normAutofit/>
          </a:bodyPr>
          <a:lstStyle/>
          <a:p>
            <a:r>
              <a:rPr lang="en-US" sz="3400" b="1" dirty="0">
                <a:solidFill>
                  <a:srgbClr val="FFFFFF"/>
                </a:solidFill>
                <a:latin typeface="Times New Roman" panose="02020603050405020304" pitchFamily="18" charset="0"/>
                <a:cs typeface="Times New Roman" panose="02020603050405020304" pitchFamily="18" charset="0"/>
              </a:rPr>
              <a:t>I. CƠ SỞ LÝ THUYẾT</a:t>
            </a:r>
            <a:br>
              <a:rPr lang="en-US" sz="3400" b="1" dirty="0">
                <a:solidFill>
                  <a:srgbClr val="FFFFFF"/>
                </a:solidFill>
              </a:rPr>
            </a:br>
            <a:r>
              <a:rPr lang="en-US" sz="3400" b="1" dirty="0">
                <a:solidFill>
                  <a:srgbClr val="FFFFFF"/>
                </a:solidFill>
                <a:latin typeface="Times New Roman" panose="02020603050405020304" pitchFamily="18" charset="0"/>
                <a:cs typeface="Times New Roman" panose="02020603050405020304" pitchFamily="18" charset="0"/>
              </a:rPr>
              <a:t>2.1. </a:t>
            </a:r>
            <a:r>
              <a:rPr lang="en-US" sz="3400" b="1" dirty="0" err="1">
                <a:solidFill>
                  <a:srgbClr val="FFFFFF"/>
                </a:solidFill>
                <a:latin typeface="Times New Roman" panose="02020603050405020304" pitchFamily="18" charset="0"/>
                <a:cs typeface="Times New Roman" panose="02020603050405020304" pitchFamily="18" charset="0"/>
              </a:rPr>
              <a:t>Tổng</a:t>
            </a:r>
            <a:r>
              <a:rPr lang="en-US" sz="3400" b="1" dirty="0">
                <a:solidFill>
                  <a:srgbClr val="FFFFFF"/>
                </a:solidFill>
                <a:latin typeface="Times New Roman" panose="02020603050405020304" pitchFamily="18" charset="0"/>
                <a:cs typeface="Times New Roman" panose="02020603050405020304" pitchFamily="18" charset="0"/>
              </a:rPr>
              <a:t> </a:t>
            </a:r>
            <a:r>
              <a:rPr lang="en-US" sz="3400" b="1" dirty="0" err="1">
                <a:solidFill>
                  <a:srgbClr val="FFFFFF"/>
                </a:solidFill>
                <a:latin typeface="Times New Roman" panose="02020603050405020304" pitchFamily="18" charset="0"/>
                <a:cs typeface="Times New Roman" panose="02020603050405020304" pitchFamily="18" charset="0"/>
              </a:rPr>
              <a:t>quan</a:t>
            </a:r>
            <a:r>
              <a:rPr lang="en-US" sz="3400" b="1" dirty="0">
                <a:solidFill>
                  <a:srgbClr val="FFFFFF"/>
                </a:solidFill>
                <a:latin typeface="Times New Roman" panose="02020603050405020304" pitchFamily="18" charset="0"/>
                <a:cs typeface="Times New Roman" panose="02020603050405020304" pitchFamily="18" charset="0"/>
              </a:rPr>
              <a:t>, </a:t>
            </a:r>
            <a:r>
              <a:rPr lang="en-US" sz="3400" b="1" dirty="0" err="1">
                <a:solidFill>
                  <a:srgbClr val="FFFFFF"/>
                </a:solidFill>
                <a:latin typeface="Times New Roman" panose="02020603050405020304" pitchFamily="18" charset="0"/>
                <a:cs typeface="Times New Roman" panose="02020603050405020304" pitchFamily="18" charset="0"/>
              </a:rPr>
              <a:t>lịch</a:t>
            </a:r>
            <a:r>
              <a:rPr lang="en-US" sz="3400" b="1" dirty="0">
                <a:solidFill>
                  <a:srgbClr val="FFFFFF"/>
                </a:solidFill>
                <a:latin typeface="Times New Roman" panose="02020603050405020304" pitchFamily="18" charset="0"/>
                <a:cs typeface="Times New Roman" panose="02020603050405020304" pitchFamily="18" charset="0"/>
              </a:rPr>
              <a:t> </a:t>
            </a:r>
            <a:r>
              <a:rPr lang="en-US" sz="3400" b="1" dirty="0" err="1">
                <a:solidFill>
                  <a:srgbClr val="FFFFFF"/>
                </a:solidFill>
                <a:latin typeface="Times New Roman" panose="02020603050405020304" pitchFamily="18" charset="0"/>
                <a:cs typeface="Times New Roman" panose="02020603050405020304" pitchFamily="18" charset="0"/>
              </a:rPr>
              <a:t>sử</a:t>
            </a:r>
            <a:r>
              <a:rPr lang="en-US" sz="3400" b="1" dirty="0">
                <a:solidFill>
                  <a:srgbClr val="FFFFFF"/>
                </a:solidFill>
                <a:latin typeface="Times New Roman" panose="02020603050405020304" pitchFamily="18" charset="0"/>
                <a:cs typeface="Times New Roman" panose="02020603050405020304" pitchFamily="18" charset="0"/>
              </a:rPr>
              <a:t> </a:t>
            </a:r>
            <a:r>
              <a:rPr lang="en-US" sz="3400" b="1" dirty="0" err="1">
                <a:solidFill>
                  <a:srgbClr val="FFFFFF"/>
                </a:solidFill>
                <a:latin typeface="Times New Roman" panose="02020603050405020304" pitchFamily="18" charset="0"/>
                <a:cs typeface="Times New Roman" panose="02020603050405020304" pitchFamily="18" charset="0"/>
              </a:rPr>
              <a:t>và</a:t>
            </a:r>
            <a:r>
              <a:rPr lang="en-US" sz="3400" b="1" dirty="0">
                <a:solidFill>
                  <a:srgbClr val="FFFFFF"/>
                </a:solidFill>
                <a:latin typeface="Times New Roman" panose="02020603050405020304" pitchFamily="18" charset="0"/>
                <a:cs typeface="Times New Roman" panose="02020603050405020304" pitchFamily="18" charset="0"/>
              </a:rPr>
              <a:t> </a:t>
            </a:r>
            <a:r>
              <a:rPr lang="en-US" sz="3400" b="1" dirty="0" err="1">
                <a:solidFill>
                  <a:srgbClr val="FFFFFF"/>
                </a:solidFill>
                <a:latin typeface="Times New Roman" panose="02020603050405020304" pitchFamily="18" charset="0"/>
                <a:cs typeface="Times New Roman" panose="02020603050405020304" pitchFamily="18" charset="0"/>
              </a:rPr>
              <a:t>nguồn</a:t>
            </a:r>
            <a:r>
              <a:rPr lang="en-US" sz="3400" b="1" dirty="0">
                <a:solidFill>
                  <a:srgbClr val="FFFFFF"/>
                </a:solidFill>
                <a:latin typeface="Times New Roman" panose="02020603050405020304" pitchFamily="18" charset="0"/>
                <a:cs typeface="Times New Roman" panose="02020603050405020304" pitchFamily="18" charset="0"/>
              </a:rPr>
              <a:t> </a:t>
            </a:r>
            <a:r>
              <a:rPr lang="en-US" sz="3400" b="1" dirty="0" err="1">
                <a:solidFill>
                  <a:srgbClr val="FFFFFF"/>
                </a:solidFill>
                <a:latin typeface="Times New Roman" panose="02020603050405020304" pitchFamily="18" charset="0"/>
                <a:cs typeface="Times New Roman" panose="02020603050405020304" pitchFamily="18" charset="0"/>
              </a:rPr>
              <a:t>gốc</a:t>
            </a:r>
            <a:r>
              <a:rPr lang="en-US" sz="3400" b="1" dirty="0">
                <a:solidFill>
                  <a:srgbClr val="FFFFFF"/>
                </a:solidFill>
                <a:latin typeface="Times New Roman" panose="02020603050405020304" pitchFamily="18" charset="0"/>
                <a:cs typeface="Times New Roman" panose="02020603050405020304" pitchFamily="18" charset="0"/>
              </a:rPr>
              <a:t> </a:t>
            </a:r>
            <a:r>
              <a:rPr lang="en-US" sz="3400" b="1" dirty="0" err="1">
                <a:solidFill>
                  <a:srgbClr val="FFFFFF"/>
                </a:solidFill>
                <a:latin typeface="Times New Roman" panose="02020603050405020304" pitchFamily="18" charset="0"/>
                <a:cs typeface="Times New Roman" panose="02020603050405020304" pitchFamily="18" charset="0"/>
              </a:rPr>
              <a:t>kiến</a:t>
            </a:r>
            <a:r>
              <a:rPr lang="en-US" sz="3400" b="1" dirty="0">
                <a:solidFill>
                  <a:srgbClr val="FFFFFF"/>
                </a:solidFill>
                <a:latin typeface="Times New Roman" panose="02020603050405020304" pitchFamily="18" charset="0"/>
                <a:cs typeface="Times New Roman" panose="02020603050405020304" pitchFamily="18" charset="0"/>
              </a:rPr>
              <a:t> </a:t>
            </a:r>
            <a:r>
              <a:rPr lang="en-US" sz="3400" b="1" dirty="0" err="1">
                <a:solidFill>
                  <a:srgbClr val="FFFFFF"/>
                </a:solidFill>
                <a:latin typeface="Times New Roman" panose="02020603050405020304" pitchFamily="18" charset="0"/>
                <a:cs typeface="Times New Roman" panose="02020603050405020304" pitchFamily="18" charset="0"/>
              </a:rPr>
              <a:t>trúc</a:t>
            </a:r>
            <a:r>
              <a:rPr lang="en-US" sz="3400" b="1" dirty="0">
                <a:solidFill>
                  <a:srgbClr val="FFFFFF"/>
                </a:solidFill>
                <a:latin typeface="Times New Roman" panose="02020603050405020304" pitchFamily="18" charset="0"/>
                <a:cs typeface="Times New Roman" panose="02020603050405020304" pitchFamily="18" charset="0"/>
              </a:rPr>
              <a:t> Microservices</a:t>
            </a:r>
          </a:p>
        </p:txBody>
      </p:sp>
      <p:sp>
        <p:nvSpPr>
          <p:cNvPr id="5" name="Title 3"/>
          <p:cNvSpPr>
            <a:spLocks noGrp="1"/>
          </p:cNvSpPr>
          <p:nvPr/>
        </p:nvSpPr>
        <p:spPr>
          <a:xfrm>
            <a:off x="5773420" y="1757045"/>
            <a:ext cx="5822315" cy="47637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500" b="1"/>
          </a:p>
        </p:txBody>
      </p:sp>
      <p:sp>
        <p:nvSpPr>
          <p:cNvPr id="9" name="Title 3"/>
          <p:cNvSpPr>
            <a:spLocks noGrp="1"/>
          </p:cNvSpPr>
          <p:nvPr/>
        </p:nvSpPr>
        <p:spPr>
          <a:xfrm>
            <a:off x="613410" y="51015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500" b="1"/>
          </a:p>
        </p:txBody>
      </p:sp>
      <p:pic>
        <p:nvPicPr>
          <p:cNvPr id="7" name="Picture 1" descr="A diagram of a user interface layer&#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rcRect l="807" r="1136"/>
          <a:stretch>
            <a:fillRect/>
          </a:stretch>
        </p:blipFill>
        <p:spPr>
          <a:xfrm>
            <a:off x="3723992" y="2615979"/>
            <a:ext cx="3553332" cy="2157104"/>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8" name="Title 3"/>
          <p:cNvSpPr>
            <a:spLocks noGrp="1"/>
          </p:cNvSpPr>
          <p:nvPr/>
        </p:nvSpPr>
        <p:spPr>
          <a:xfrm>
            <a:off x="3816220" y="4469556"/>
            <a:ext cx="3682319" cy="10739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40664">
              <a:spcAft>
                <a:spcPts val="600"/>
              </a:spcAft>
            </a:pPr>
            <a:r>
              <a:rPr lang="en-US" sz="1215" b="1" kern="1200" dirty="0" err="1">
                <a:solidFill>
                  <a:schemeClr val="tx1"/>
                </a:solidFill>
                <a:latin typeface="Times New Roman" panose="02020603050405020304" pitchFamily="18" charset="0"/>
                <a:cs typeface="Times New Roman" panose="02020603050405020304" pitchFamily="18" charset="0"/>
              </a:rPr>
              <a:t>Hinh</a:t>
            </a:r>
            <a:r>
              <a:rPr lang="en-US" sz="1215" b="1" kern="1200" dirty="0">
                <a:solidFill>
                  <a:schemeClr val="tx1"/>
                </a:solidFill>
                <a:latin typeface="Times New Roman" panose="02020603050405020304" pitchFamily="18" charset="0"/>
                <a:cs typeface="Times New Roman" panose="02020603050405020304" pitchFamily="18" charset="0"/>
              </a:rPr>
              <a:t> 1 </a:t>
            </a:r>
            <a:r>
              <a:rPr lang="en-US" sz="1215" b="1" kern="1200" dirty="0" err="1">
                <a:solidFill>
                  <a:schemeClr val="tx1"/>
                </a:solidFill>
                <a:latin typeface="Times New Roman" panose="02020603050405020304" pitchFamily="18" charset="0"/>
                <a:cs typeface="Times New Roman" panose="02020603050405020304" pitchFamily="18" charset="0"/>
              </a:rPr>
              <a:t>Mô</a:t>
            </a:r>
            <a:r>
              <a:rPr lang="en-US" sz="1215" b="1" kern="1200" dirty="0">
                <a:solidFill>
                  <a:schemeClr val="tx1"/>
                </a:solidFill>
                <a:latin typeface="Times New Roman" panose="02020603050405020304" pitchFamily="18" charset="0"/>
                <a:cs typeface="Times New Roman" panose="02020603050405020304" pitchFamily="18" charset="0"/>
              </a:rPr>
              <a:t> </a:t>
            </a:r>
            <a:r>
              <a:rPr lang="en-US" sz="1215" b="1" kern="1200" dirty="0" err="1">
                <a:solidFill>
                  <a:schemeClr val="tx1"/>
                </a:solidFill>
                <a:latin typeface="Times New Roman" panose="02020603050405020304" pitchFamily="18" charset="0"/>
                <a:cs typeface="Times New Roman" panose="02020603050405020304" pitchFamily="18" charset="0"/>
              </a:rPr>
              <a:t>hình</a:t>
            </a:r>
            <a:r>
              <a:rPr lang="en-US" sz="1215" b="1" kern="1200" dirty="0">
                <a:solidFill>
                  <a:schemeClr val="tx1"/>
                </a:solidFill>
                <a:latin typeface="Times New Roman" panose="02020603050405020304" pitchFamily="18" charset="0"/>
                <a:cs typeface="Times New Roman" panose="02020603050405020304" pitchFamily="18" charset="0"/>
              </a:rPr>
              <a:t> </a:t>
            </a:r>
            <a:r>
              <a:rPr lang="en-US" sz="1215" b="1" kern="1200" dirty="0" err="1">
                <a:solidFill>
                  <a:schemeClr val="tx1"/>
                </a:solidFill>
                <a:latin typeface="Times New Roman" panose="02020603050405020304" pitchFamily="18" charset="0"/>
                <a:cs typeface="Times New Roman" panose="02020603050405020304" pitchFamily="18" charset="0"/>
              </a:rPr>
              <a:t>kiến</a:t>
            </a:r>
            <a:r>
              <a:rPr lang="en-US" sz="1215" b="1" kern="1200" dirty="0">
                <a:solidFill>
                  <a:schemeClr val="tx1"/>
                </a:solidFill>
                <a:latin typeface="Times New Roman" panose="02020603050405020304" pitchFamily="18" charset="0"/>
                <a:cs typeface="Times New Roman" panose="02020603050405020304" pitchFamily="18" charset="0"/>
              </a:rPr>
              <a:t> </a:t>
            </a:r>
            <a:r>
              <a:rPr lang="en-US" sz="1215" b="1" kern="1200" dirty="0" err="1">
                <a:solidFill>
                  <a:schemeClr val="tx1"/>
                </a:solidFill>
                <a:latin typeface="Times New Roman" panose="02020603050405020304" pitchFamily="18" charset="0"/>
                <a:cs typeface="Times New Roman" panose="02020603050405020304" pitchFamily="18" charset="0"/>
              </a:rPr>
              <a:t>trúc</a:t>
            </a:r>
            <a:r>
              <a:rPr lang="en-US" sz="1215" b="1" kern="1200" dirty="0">
                <a:solidFill>
                  <a:schemeClr val="tx1"/>
                </a:solidFill>
                <a:latin typeface="Times New Roman" panose="02020603050405020304" pitchFamily="18" charset="0"/>
                <a:cs typeface="Times New Roman" panose="02020603050405020304" pitchFamily="18" charset="0"/>
              </a:rPr>
              <a:t> Microservices </a:t>
            </a:r>
            <a:r>
              <a:rPr lang="en-US" sz="1215" b="1" kern="1200" dirty="0" err="1">
                <a:solidFill>
                  <a:schemeClr val="tx1"/>
                </a:solidFill>
                <a:latin typeface="Times New Roman" panose="02020603050405020304" pitchFamily="18" charset="0"/>
                <a:cs typeface="Times New Roman" panose="02020603050405020304" pitchFamily="18" charset="0"/>
              </a:rPr>
              <a:t>cơ</a:t>
            </a:r>
            <a:r>
              <a:rPr lang="en-US" sz="1215" b="1" kern="1200" dirty="0">
                <a:solidFill>
                  <a:schemeClr val="tx1"/>
                </a:solidFill>
                <a:latin typeface="Times New Roman" panose="02020603050405020304" pitchFamily="18" charset="0"/>
                <a:cs typeface="Times New Roman" panose="02020603050405020304" pitchFamily="18" charset="0"/>
              </a:rPr>
              <a:t> </a:t>
            </a:r>
            <a:r>
              <a:rPr lang="en-US" sz="1215" b="1" kern="1200" dirty="0" err="1">
                <a:solidFill>
                  <a:schemeClr val="tx1"/>
                </a:solidFill>
                <a:latin typeface="Times New Roman" panose="02020603050405020304" pitchFamily="18" charset="0"/>
                <a:cs typeface="Times New Roman" panose="02020603050405020304" pitchFamily="18" charset="0"/>
              </a:rPr>
              <a:t>bản</a:t>
            </a:r>
            <a:endParaRPr lang="en-US" sz="1500" b="1" dirty="0">
              <a:latin typeface="Times New Roman" panose="02020603050405020304" pitchFamily="18" charset="0"/>
              <a:cs typeface="Times New Roman" panose="02020603050405020304" pitchFamily="18" charset="0"/>
            </a:endParaRPr>
          </a:p>
        </p:txBody>
      </p:sp>
      <p:sp>
        <p:nvSpPr>
          <p:cNvPr id="10" name="Title 3"/>
          <p:cNvSpPr>
            <a:spLocks noGrp="1"/>
          </p:cNvSpPr>
          <p:nvPr/>
        </p:nvSpPr>
        <p:spPr>
          <a:xfrm>
            <a:off x="457200" y="5231462"/>
            <a:ext cx="11121390" cy="107392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40664">
              <a:spcAft>
                <a:spcPts val="600"/>
              </a:spcAft>
            </a:pPr>
            <a:r>
              <a:rPr lang="en-US" sz="1800" kern="1200" dirty="0">
                <a:solidFill>
                  <a:schemeClr val="tx1"/>
                </a:solidFill>
                <a:latin typeface="Times New Roman" panose="02020603050405020304" pitchFamily="18" charset="0"/>
                <a:ea typeface="+mj-ea"/>
                <a:cs typeface="Times New Roman" panose="02020603050405020304" pitchFamily="18" charset="0"/>
              </a:rPr>
              <a:t>- Microservices </a:t>
            </a:r>
            <a:r>
              <a:rPr lang="en-US" sz="1800" kern="1200" dirty="0" err="1">
                <a:solidFill>
                  <a:schemeClr val="tx1"/>
                </a:solidFill>
                <a:latin typeface="Times New Roman" panose="02020603050405020304" pitchFamily="18" charset="0"/>
                <a:ea typeface="+mj-ea"/>
                <a:cs typeface="Times New Roman" panose="02020603050405020304" pitchFamily="18" charset="0"/>
              </a:rPr>
              <a:t>đã</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trở</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thành</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một</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kiểu</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kiến</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trúc</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rất</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phổ</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biến</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và</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thu</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hút</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sự</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chú</a:t>
            </a:r>
            <a:r>
              <a:rPr lang="en-US" sz="1800" kern="1200" dirty="0">
                <a:solidFill>
                  <a:schemeClr val="tx1"/>
                </a:solidFill>
                <a:latin typeface="Times New Roman" panose="02020603050405020304" pitchFamily="18" charset="0"/>
                <a:ea typeface="+mj-ea"/>
                <a:cs typeface="Times New Roman" panose="02020603050405020304" pitchFamily="18" charset="0"/>
              </a:rPr>
              <a:t> ý </a:t>
            </a:r>
            <a:r>
              <a:rPr lang="en-US" sz="1800" kern="1200" dirty="0" err="1">
                <a:solidFill>
                  <a:schemeClr val="tx1"/>
                </a:solidFill>
                <a:latin typeface="Times New Roman" panose="02020603050405020304" pitchFamily="18" charset="0"/>
                <a:ea typeface="+mj-ea"/>
                <a:cs typeface="Times New Roman" panose="02020603050405020304" pitchFamily="18" charset="0"/>
              </a:rPr>
              <a:t>đáng</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kể</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trong</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những</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năm</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gần</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đây</a:t>
            </a:r>
            <a:r>
              <a:rPr lang="en-US" sz="1800" kern="1200" dirty="0">
                <a:solidFill>
                  <a:schemeClr val="tx1"/>
                </a:solidFill>
                <a:latin typeface="Times New Roman" panose="02020603050405020304" pitchFamily="18" charset="0"/>
                <a:ea typeface="+mj-ea"/>
                <a:cs typeface="Times New Roman" panose="02020603050405020304" pitchFamily="18" charset="0"/>
              </a:rPr>
              <a:t>.</a:t>
            </a:r>
          </a:p>
          <a:p>
            <a:pPr defTabSz="740664">
              <a:spcAft>
                <a:spcPts val="600"/>
              </a:spcAft>
            </a:pPr>
            <a:r>
              <a:rPr lang="en-US" sz="1800" kern="1200" dirty="0">
                <a:solidFill>
                  <a:schemeClr val="tx1"/>
                </a:solidFill>
                <a:latin typeface="Times New Roman" panose="02020603050405020304" pitchFamily="18" charset="0"/>
                <a:ea typeface="+mj-ea"/>
                <a:cs typeface="Times New Roman" panose="02020603050405020304" pitchFamily="18" charset="0"/>
              </a:rPr>
              <a:t>- Microservices </a:t>
            </a:r>
            <a:r>
              <a:rPr lang="en-US" sz="1800" kern="1200" dirty="0" err="1">
                <a:solidFill>
                  <a:schemeClr val="tx1"/>
                </a:solidFill>
                <a:latin typeface="Times New Roman" panose="02020603050405020304" pitchFamily="18" charset="0"/>
                <a:ea typeface="+mj-ea"/>
                <a:cs typeface="Times New Roman" panose="02020603050405020304" pitchFamily="18" charset="0"/>
              </a:rPr>
              <a:t>được</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cảm</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hứng</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mạnh</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mẽ</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từ</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các</a:t>
            </a:r>
            <a:r>
              <a:rPr lang="en-US" sz="1800" kern="1200" dirty="0">
                <a:solidFill>
                  <a:schemeClr val="tx1"/>
                </a:solidFill>
                <a:latin typeface="Times New Roman" panose="02020603050405020304" pitchFamily="18" charset="0"/>
                <a:ea typeface="+mj-ea"/>
                <a:cs typeface="Times New Roman" panose="02020603050405020304" pitchFamily="18" charset="0"/>
              </a:rPr>
              <a:t> ý </a:t>
            </a:r>
            <a:r>
              <a:rPr lang="en-US" sz="1800" kern="1200" dirty="0" err="1">
                <a:solidFill>
                  <a:schemeClr val="tx1"/>
                </a:solidFill>
                <a:latin typeface="Times New Roman" panose="02020603050405020304" pitchFamily="18" charset="0"/>
                <a:ea typeface="+mj-ea"/>
                <a:cs typeface="Times New Roman" panose="02020603050405020304" pitchFamily="18" charset="0"/>
              </a:rPr>
              <a:t>tưởng</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trong</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thiết</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kế</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theo</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miền</a:t>
            </a:r>
            <a:r>
              <a:rPr lang="en-US" sz="1800" kern="1200" dirty="0">
                <a:solidFill>
                  <a:schemeClr val="tx1"/>
                </a:solidFill>
                <a:latin typeface="Times New Roman" panose="02020603050405020304" pitchFamily="18" charset="0"/>
                <a:ea typeface="+mj-ea"/>
                <a:cs typeface="Times New Roman" panose="02020603050405020304" pitchFamily="18" charset="0"/>
              </a:rPr>
              <a:t> (DDD), </a:t>
            </a:r>
            <a:r>
              <a:rPr lang="en-US" sz="1800" kern="1200" dirty="0" err="1">
                <a:solidFill>
                  <a:schemeClr val="tx1"/>
                </a:solidFill>
                <a:latin typeface="Times New Roman" panose="02020603050405020304" pitchFamily="18" charset="0"/>
                <a:ea typeface="+mj-ea"/>
                <a:cs typeface="Times New Roman" panose="02020603050405020304" pitchFamily="18" charset="0"/>
              </a:rPr>
              <a:t>một</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quy</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trình</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thiết</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kế</a:t>
            </a:r>
            <a:r>
              <a:rPr lang="en-US" sz="1800" kern="1200" dirty="0">
                <a:solidFill>
                  <a:schemeClr val="tx1"/>
                </a:solidFill>
                <a:latin typeface="Times New Roman" panose="02020603050405020304" pitchFamily="18" charset="0"/>
                <a:ea typeface="+mj-ea"/>
                <a:cs typeface="Times New Roman" panose="02020603050405020304" pitchFamily="18" charset="0"/>
              </a:rPr>
              <a:t> logic </a:t>
            </a:r>
            <a:r>
              <a:rPr lang="en-US" sz="1800" kern="1200" dirty="0" err="1">
                <a:solidFill>
                  <a:schemeClr val="tx1"/>
                </a:solidFill>
                <a:latin typeface="Times New Roman" panose="02020603050405020304" pitchFamily="18" charset="0"/>
                <a:ea typeface="+mj-ea"/>
                <a:cs typeface="Times New Roman" panose="02020603050405020304" pitchFamily="18" charset="0"/>
              </a:rPr>
              <a:t>cho</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các</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dự</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án</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phần</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mềm</a:t>
            </a:r>
            <a:endParaRPr lang="en-US" sz="1800" kern="1200" dirty="0">
              <a:solidFill>
                <a:schemeClr val="tx1"/>
              </a:solidFill>
              <a:latin typeface="Times New Roman" panose="02020603050405020304" pitchFamily="18" charset="0"/>
              <a:ea typeface="+mj-ea"/>
              <a:cs typeface="Times New Roman" panose="02020603050405020304" pitchFamily="18" charset="0"/>
            </a:endParaRPr>
          </a:p>
          <a:p>
            <a:pPr defTabSz="740664">
              <a:spcAft>
                <a:spcPts val="600"/>
              </a:spcAft>
            </a:pPr>
            <a:r>
              <a:rPr lang="en-US" sz="1800" kern="1200" dirty="0">
                <a:solidFill>
                  <a:schemeClr val="tx1"/>
                </a:solidFill>
                <a:latin typeface="Times New Roman" panose="02020603050405020304" pitchFamily="18" charset="0"/>
                <a:ea typeface="+mj-ea"/>
                <a:cs typeface="Times New Roman" panose="02020603050405020304" pitchFamily="18" charset="0"/>
              </a:rPr>
              <a:t>- Martin Fowler </a:t>
            </a:r>
            <a:r>
              <a:rPr lang="en-US" sz="1800" kern="1200" dirty="0" err="1">
                <a:solidFill>
                  <a:schemeClr val="tx1"/>
                </a:solidFill>
                <a:latin typeface="Times New Roman" panose="02020603050405020304" pitchFamily="18" charset="0"/>
                <a:ea typeface="+mj-ea"/>
                <a:cs typeface="Times New Roman" panose="02020603050405020304" pitchFamily="18" charset="0"/>
              </a:rPr>
              <a:t>có</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một</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câu</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rất</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thú</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vị</a:t>
            </a:r>
            <a:r>
              <a:rPr lang="en-US" sz="1800" kern="1200" dirty="0">
                <a:solidFill>
                  <a:schemeClr val="tx1"/>
                </a:solidFill>
                <a:latin typeface="Times New Roman" panose="02020603050405020304" pitchFamily="18" charset="0"/>
                <a:ea typeface="+mj-ea"/>
                <a:cs typeface="Times New Roman" panose="02020603050405020304" pitchFamily="18" charset="0"/>
              </a:rPr>
              <a:t> </a:t>
            </a:r>
            <a:r>
              <a:rPr lang="en-US" sz="1800" kern="1200" dirty="0" err="1">
                <a:solidFill>
                  <a:schemeClr val="tx1"/>
                </a:solidFill>
                <a:latin typeface="Times New Roman" panose="02020603050405020304" pitchFamily="18" charset="0"/>
                <a:ea typeface="+mj-ea"/>
                <a:cs typeface="Times New Roman" panose="02020603050405020304" pitchFamily="18" charset="0"/>
              </a:rPr>
              <a:t>rằng</a:t>
            </a:r>
            <a:r>
              <a:rPr lang="en-US" sz="1800" kern="1200" dirty="0">
                <a:solidFill>
                  <a:schemeClr val="tx1"/>
                </a:solidFill>
                <a:latin typeface="Times New Roman" panose="02020603050405020304" pitchFamily="18" charset="0"/>
                <a:ea typeface="+mj-ea"/>
                <a:cs typeface="Times New Roman" panose="02020603050405020304" pitchFamily="18" charset="0"/>
              </a:rPr>
              <a:t>: “The term ‘microservice’ is a label, not a description”</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1400175" y="5420360"/>
            <a:ext cx="10170795" cy="1075690"/>
          </a:xfrm>
        </p:spPr>
        <p:txBody>
          <a:bodyPr>
            <a:normAutofit/>
          </a:bodyPr>
          <a:lstStyle/>
          <a:p>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tóm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tắt</a:t>
            </a:r>
            <a:r>
              <a:rPr lang="en-US" sz="2000" dirty="0">
                <a:latin typeface="Times New Roman" panose="02020603050405020304" pitchFamily="18" charset="0"/>
                <a:cs typeface="Times New Roman" panose="02020603050405020304" pitchFamily="18" charset="0"/>
              </a:rPr>
              <a:t>: Sinh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huỷ</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ở </a:t>
            </a:r>
            <a:r>
              <a:rPr lang="en-US" sz="2000" dirty="0" err="1">
                <a:latin typeface="Times New Roman" panose="02020603050405020304" pitchFamily="18" charset="0"/>
                <a:cs typeface="Times New Roman" panose="02020603050405020304" pitchFamily="18" charset="0"/>
              </a:rPr>
              <a:t>kì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chuẩn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a:t>
            </a:r>
          </a:p>
        </p:txBody>
      </p:sp>
      <p:sp>
        <p:nvSpPr>
          <p:cNvPr id="9" name="Title 1"/>
          <p:cNvSpPr>
            <a:spLocks noGrp="1"/>
          </p:cNvSpPr>
          <p:nvPr/>
        </p:nvSpPr>
        <p:spPr>
          <a:xfrm>
            <a:off x="4611370" y="4956810"/>
            <a:ext cx="10515600" cy="3765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b="1"/>
              <a:t>Hinh 12 Use case quản lý đăng ký học phần</a:t>
            </a:r>
          </a:p>
        </p:txBody>
      </p:sp>
      <p:sp>
        <p:nvSpPr>
          <p:cNvPr id="10" name="Text Box 9"/>
          <p:cNvSpPr txBox="1"/>
          <p:nvPr/>
        </p:nvSpPr>
        <p:spPr>
          <a:xfrm>
            <a:off x="4705985" y="284480"/>
            <a:ext cx="5080000" cy="368300"/>
          </a:xfrm>
          <a:prstGeom prst="rect">
            <a:avLst/>
          </a:prstGeom>
          <a:noFill/>
          <a:ln w="9525">
            <a:noFill/>
          </a:ln>
        </p:spPr>
        <p:txBody>
          <a:bodyPr>
            <a:spAutoFit/>
          </a:bodyPr>
          <a:lstStyle/>
          <a:p>
            <a:pPr indent="0"/>
            <a:r>
              <a:rPr lang="en-US" b="1">
                <a:latin typeface="Times New Roman" panose="02020603050405020304" charset="0"/>
              </a:rPr>
              <a:t>Quản lý đăng ký học phần</a:t>
            </a:r>
          </a:p>
        </p:txBody>
      </p:sp>
      <p:pic>
        <p:nvPicPr>
          <p:cNvPr id="12" name="Picture 5" descr="A screenshot of a computer screen&#10;&#10;Description automatically generat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3053715" y="828040"/>
            <a:ext cx="6337935" cy="404114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1400175" y="5205095"/>
            <a:ext cx="10170795" cy="1075690"/>
          </a:xfrm>
        </p:spPr>
        <p:txBody>
          <a:bodyPr>
            <a:normAutofit/>
          </a:bodyPr>
          <a:lstStyle/>
          <a:p>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tóm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dạy</a:t>
            </a:r>
            <a:r>
              <a:rPr lang="en-US" sz="2000" dirty="0">
                <a:latin typeface="Times New Roman" panose="02020603050405020304" pitchFamily="18" charset="0"/>
                <a:cs typeface="Times New Roman" panose="02020603050405020304" pitchFamily="18" charset="0"/>
              </a:rPr>
              <a:t>.</a:t>
            </a:r>
          </a:p>
        </p:txBody>
      </p:sp>
      <p:sp>
        <p:nvSpPr>
          <p:cNvPr id="9" name="Title 1"/>
          <p:cNvSpPr>
            <a:spLocks noGrp="1"/>
          </p:cNvSpPr>
          <p:nvPr/>
        </p:nvSpPr>
        <p:spPr>
          <a:xfrm>
            <a:off x="4611370" y="4733925"/>
            <a:ext cx="10515600" cy="3765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b="1"/>
              <a:t>Hinh 13. Use case xem thông tin lớp học phần</a:t>
            </a:r>
          </a:p>
        </p:txBody>
      </p:sp>
      <p:sp>
        <p:nvSpPr>
          <p:cNvPr id="10" name="Text Box 9"/>
          <p:cNvSpPr txBox="1"/>
          <p:nvPr/>
        </p:nvSpPr>
        <p:spPr>
          <a:xfrm>
            <a:off x="4705985" y="284480"/>
            <a:ext cx="5080000" cy="368300"/>
          </a:xfrm>
          <a:prstGeom prst="rect">
            <a:avLst/>
          </a:prstGeom>
          <a:noFill/>
          <a:ln w="9525">
            <a:noFill/>
          </a:ln>
        </p:spPr>
        <p:txBody>
          <a:bodyPr>
            <a:spAutoFit/>
          </a:bodyPr>
          <a:lstStyle/>
          <a:p>
            <a:pPr indent="0"/>
            <a:r>
              <a:rPr lang="en-US" b="1">
                <a:latin typeface="Times New Roman" panose="02020603050405020304" charset="0"/>
              </a:rPr>
              <a:t>Xem thông tin lớp học phần</a:t>
            </a:r>
          </a:p>
        </p:txBody>
      </p:sp>
      <p:pic>
        <p:nvPicPr>
          <p:cNvPr id="260692590" name="Picture 8" descr="A screenshot of a computer screen&#10;&#10;Description automatically generat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2404110" y="999490"/>
            <a:ext cx="7648575" cy="363982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1743075" y="5038725"/>
            <a:ext cx="9953625" cy="1075690"/>
          </a:xfrm>
        </p:spPr>
        <p:txBody>
          <a:bodyPr>
            <a:normAutofit/>
          </a:bodyPr>
          <a:lstStyle/>
          <a:p>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tóm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quyền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mở</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hoặ</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endParaRPr lang="en-US" sz="2000" dirty="0">
              <a:latin typeface="Times New Roman" panose="02020603050405020304" pitchFamily="18" charset="0"/>
              <a:cs typeface="Times New Roman" panose="02020603050405020304" pitchFamily="18" charset="0"/>
            </a:endParaRPr>
          </a:p>
        </p:txBody>
      </p:sp>
      <p:sp>
        <p:nvSpPr>
          <p:cNvPr id="7" name="Title 1"/>
          <p:cNvSpPr>
            <a:spLocks noGrp="1"/>
          </p:cNvSpPr>
          <p:nvPr/>
        </p:nvSpPr>
        <p:spPr>
          <a:xfrm>
            <a:off x="4557395" y="4404995"/>
            <a:ext cx="10515600" cy="3765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b="1"/>
              <a:t>Hinh 14. Use case quản lý lớp học phần</a:t>
            </a:r>
          </a:p>
        </p:txBody>
      </p:sp>
      <p:sp>
        <p:nvSpPr>
          <p:cNvPr id="8" name="Text Box 7"/>
          <p:cNvSpPr txBox="1"/>
          <p:nvPr/>
        </p:nvSpPr>
        <p:spPr>
          <a:xfrm>
            <a:off x="4971415" y="284480"/>
            <a:ext cx="5080000" cy="368300"/>
          </a:xfrm>
          <a:prstGeom prst="rect">
            <a:avLst/>
          </a:prstGeom>
          <a:noFill/>
          <a:ln w="9525">
            <a:noFill/>
          </a:ln>
        </p:spPr>
        <p:txBody>
          <a:bodyPr>
            <a:spAutoFit/>
          </a:bodyPr>
          <a:lstStyle/>
          <a:p>
            <a:pPr indent="0"/>
            <a:r>
              <a:rPr lang="en-US" b="1">
                <a:latin typeface="Times New Roman" panose="02020603050405020304" charset="0"/>
              </a:rPr>
              <a:t>Quản lý lớp học phần</a:t>
            </a:r>
          </a:p>
        </p:txBody>
      </p:sp>
      <p:pic>
        <p:nvPicPr>
          <p:cNvPr id="748191308" name="Picture 4" descr="A screenshot of a computer screen&#10;&#10;Description automatically generat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3090545" y="894715"/>
            <a:ext cx="6616065" cy="33274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1729105" y="5038090"/>
            <a:ext cx="9891395" cy="1075690"/>
          </a:xfrm>
        </p:spPr>
        <p:txBody>
          <a:bodyPr>
            <a:normAutofit/>
          </a:bodyPr>
          <a:lstStyle/>
          <a:p>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tóm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quyền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khoản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khẩu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khoản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xem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khẩu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khoản</a:t>
            </a:r>
            <a:r>
              <a:rPr lang="en-US" sz="2000" dirty="0">
                <a:latin typeface="Times New Roman" panose="02020603050405020304" pitchFamily="18" charset="0"/>
                <a:cs typeface="Times New Roman" panose="02020603050405020304" pitchFamily="18" charset="0"/>
              </a:rPr>
              <a:t>.</a:t>
            </a:r>
          </a:p>
        </p:txBody>
      </p:sp>
      <p:sp>
        <p:nvSpPr>
          <p:cNvPr id="9" name="Title 1"/>
          <p:cNvSpPr>
            <a:spLocks noGrp="1"/>
          </p:cNvSpPr>
          <p:nvPr/>
        </p:nvSpPr>
        <p:spPr>
          <a:xfrm>
            <a:off x="4887595" y="4661535"/>
            <a:ext cx="10515600" cy="3765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b="1"/>
              <a:t>Hinh 15. Use case quản lý tài khoản</a:t>
            </a:r>
          </a:p>
        </p:txBody>
      </p:sp>
      <p:sp>
        <p:nvSpPr>
          <p:cNvPr id="10" name="Text Box 9"/>
          <p:cNvSpPr txBox="1"/>
          <p:nvPr/>
        </p:nvSpPr>
        <p:spPr>
          <a:xfrm>
            <a:off x="5300345" y="305435"/>
            <a:ext cx="5080000" cy="368300"/>
          </a:xfrm>
          <a:prstGeom prst="rect">
            <a:avLst/>
          </a:prstGeom>
          <a:noFill/>
          <a:ln w="9525">
            <a:noFill/>
          </a:ln>
        </p:spPr>
        <p:txBody>
          <a:bodyPr>
            <a:spAutoFit/>
          </a:bodyPr>
          <a:lstStyle/>
          <a:p>
            <a:pPr indent="0"/>
            <a:r>
              <a:rPr lang="en-US" b="1">
                <a:latin typeface="Times New Roman" panose="02020603050405020304" charset="0"/>
              </a:rPr>
              <a:t>Quản lý tài khoản</a:t>
            </a:r>
          </a:p>
        </p:txBody>
      </p:sp>
      <p:pic>
        <p:nvPicPr>
          <p:cNvPr id="178040662" name="Picture 2" descr="A screenshot of a computer screen&#10;&#10;Description automatically generat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2642235" y="862965"/>
            <a:ext cx="7533005" cy="363156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120650"/>
            <a:ext cx="10515600" cy="774700"/>
          </a:xfrm>
        </p:spPr>
        <p:txBody>
          <a:bodyPr/>
          <a:lstStyle/>
          <a:p>
            <a:pPr algn="ctr"/>
            <a:r>
              <a:rPr lang="en-US" b="1" dirty="0" err="1">
                <a:solidFill>
                  <a:schemeClr val="accent5"/>
                </a:solidFill>
                <a:latin typeface="Times New Roman" panose="02020603050405020304" pitchFamily="18" charset="0"/>
                <a:cs typeface="Times New Roman" panose="02020603050405020304" pitchFamily="18" charset="0"/>
              </a:rPr>
              <a:t>VI.Quan</a:t>
            </a:r>
            <a:r>
              <a:rPr lang="en-US" b="1" dirty="0">
                <a:solidFill>
                  <a:schemeClr val="accent5"/>
                </a:solidFill>
                <a:latin typeface="Times New Roman" panose="02020603050405020304" pitchFamily="18" charset="0"/>
                <a:cs typeface="Times New Roman" panose="02020603050405020304" pitchFamily="18" charset="0"/>
              </a:rPr>
              <a:t> </a:t>
            </a:r>
            <a:r>
              <a:rPr lang="en-US" b="1" dirty="0" err="1">
                <a:solidFill>
                  <a:schemeClr val="accent5"/>
                </a:solidFill>
                <a:latin typeface="Times New Roman" panose="02020603050405020304" pitchFamily="18" charset="0"/>
                <a:cs typeface="Times New Roman" panose="02020603050405020304" pitchFamily="18" charset="0"/>
              </a:rPr>
              <a:t>điểm</a:t>
            </a:r>
            <a:r>
              <a:rPr lang="en-US" b="1" dirty="0">
                <a:solidFill>
                  <a:schemeClr val="accent5"/>
                </a:solidFill>
                <a:latin typeface="Times New Roman" panose="02020603050405020304" pitchFamily="18" charset="0"/>
                <a:cs typeface="Times New Roman" panose="02020603050405020304" pitchFamily="18" charset="0"/>
              </a:rPr>
              <a:t> logic (Logical View)</a:t>
            </a:r>
          </a:p>
        </p:txBody>
      </p:sp>
      <p:pic>
        <p:nvPicPr>
          <p:cNvPr id="1093593523" name="Picture 1" descr="A diagram of a model&#10;&#10;Description automatically generated"/>
          <p:cNvPicPr>
            <a:picLocks noGrp="1" noChangeAspect="1"/>
          </p:cNvPicPr>
          <p:nvPr>
            <p:ph idx="1"/>
          </p:nvPr>
        </p:nvPicPr>
        <p:blipFill>
          <a:blip r:embed="rId2"/>
          <a:stretch>
            <a:fillRect/>
          </a:stretch>
        </p:blipFill>
        <p:spPr>
          <a:xfrm>
            <a:off x="461010" y="1355090"/>
            <a:ext cx="6397625" cy="463740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100" name="Text Box 99"/>
          <p:cNvSpPr txBox="1"/>
          <p:nvPr/>
        </p:nvSpPr>
        <p:spPr>
          <a:xfrm>
            <a:off x="7196455" y="1259840"/>
            <a:ext cx="5080000" cy="368300"/>
          </a:xfrm>
          <a:prstGeom prst="rect">
            <a:avLst/>
          </a:prstGeom>
          <a:noFill/>
          <a:ln w="9525">
            <a:noFill/>
          </a:ln>
        </p:spPr>
        <p:txBody>
          <a:bodyPr>
            <a:spAutoFit/>
          </a:bodyPr>
          <a:lstStyle/>
          <a:p>
            <a:pPr marL="228600" indent="-228600"/>
            <a:r>
              <a:rPr lang="en-US" b="1" dirty="0">
                <a:latin typeface="Times New Roman" panose="02020603050405020304" charset="0"/>
                <a:cs typeface="Times New Roman" panose="02020603050405020304" charset="0"/>
              </a:rPr>
              <a:t>6.1. </a:t>
            </a:r>
            <a:r>
              <a:rPr lang="en-US" b="1" dirty="0" err="1">
                <a:latin typeface="Times New Roman" panose="02020603050405020304" charset="0"/>
                <a:cs typeface="Times New Roman" panose="02020603050405020304" charset="0"/>
              </a:rPr>
              <a:t>Tổng</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quan</a:t>
            </a:r>
            <a:r>
              <a:rPr lang="en-US" b="1" dirty="0">
                <a:latin typeface="Times New Roman" panose="02020603050405020304" charset="0"/>
                <a:cs typeface="Times New Roman" panose="02020603050405020304" charset="0"/>
              </a:rPr>
              <a:t> Frontend</a:t>
            </a:r>
          </a:p>
        </p:txBody>
      </p:sp>
      <p:sp>
        <p:nvSpPr>
          <p:cNvPr id="8" name="Text Box 7"/>
          <p:cNvSpPr txBox="1"/>
          <p:nvPr/>
        </p:nvSpPr>
        <p:spPr>
          <a:xfrm>
            <a:off x="7196455" y="1678305"/>
            <a:ext cx="4740275" cy="645160"/>
          </a:xfrm>
          <a:prstGeom prst="rect">
            <a:avLst/>
          </a:prstGeom>
          <a:noFill/>
          <a:ln w="9525">
            <a:noFill/>
          </a:ln>
        </p:spPr>
        <p:txBody>
          <a:bodyPr wrap="square">
            <a:spAutoFit/>
          </a:bodyPr>
          <a:lstStyle/>
          <a:p>
            <a:pPr indent="360045"/>
            <a:r>
              <a:rPr lang="en-US" b="0" dirty="0" err="1">
                <a:latin typeface="Times New Roman" panose="02020603050405020304" charset="0"/>
              </a:rPr>
              <a:t>Tổng</a:t>
            </a:r>
            <a:r>
              <a:rPr lang="en-US" b="0" dirty="0">
                <a:latin typeface="Times New Roman" panose="02020603050405020304" charset="0"/>
              </a:rPr>
              <a:t> </a:t>
            </a:r>
            <a:r>
              <a:rPr lang="en-US" b="0" dirty="0" err="1">
                <a:latin typeface="Times New Roman" panose="02020603050405020304" charset="0"/>
              </a:rPr>
              <a:t>quan</a:t>
            </a:r>
            <a:r>
              <a:rPr lang="en-US" b="0" dirty="0">
                <a:latin typeface="Times New Roman" panose="02020603050405020304" charset="0"/>
              </a:rPr>
              <a:t> logic </a:t>
            </a:r>
            <a:r>
              <a:rPr lang="en-US" b="0" dirty="0" err="1">
                <a:latin typeface="Times New Roman" panose="02020603050405020304" charset="0"/>
              </a:rPr>
              <a:t>của</a:t>
            </a:r>
            <a:r>
              <a:rPr lang="en-US" b="0" dirty="0">
                <a:latin typeface="Times New Roman" panose="02020603050405020304" charset="0"/>
              </a:rPr>
              <a:t> “</a:t>
            </a:r>
            <a:r>
              <a:rPr lang="en-US" b="0" dirty="0" err="1">
                <a:latin typeface="Times New Roman" panose="02020603050405020304" charset="0"/>
              </a:rPr>
              <a:t>Hệ</a:t>
            </a:r>
            <a:r>
              <a:rPr lang="en-US" b="0" dirty="0">
                <a:latin typeface="Times New Roman" panose="02020603050405020304" charset="0"/>
              </a:rPr>
              <a:t> </a:t>
            </a:r>
            <a:r>
              <a:rPr lang="en-US" b="0" dirty="0" err="1">
                <a:latin typeface="Times New Roman" panose="02020603050405020304" charset="0"/>
              </a:rPr>
              <a:t>thống</a:t>
            </a:r>
            <a:r>
              <a:rPr lang="en-US" b="0" dirty="0">
                <a:latin typeface="Times New Roman" panose="02020603050405020304" charset="0"/>
              </a:rPr>
              <a:t> </a:t>
            </a:r>
            <a:r>
              <a:rPr lang="en-US" b="0" dirty="0" err="1">
                <a:latin typeface="Times New Roman" panose="02020603050405020304" charset="0"/>
              </a:rPr>
              <a:t>đăng</a:t>
            </a:r>
            <a:r>
              <a:rPr lang="en-US" b="0" dirty="0">
                <a:latin typeface="Times New Roman" panose="02020603050405020304" charset="0"/>
              </a:rPr>
              <a:t> </a:t>
            </a:r>
            <a:r>
              <a:rPr lang="en-US" b="0" dirty="0" err="1">
                <a:latin typeface="Times New Roman" panose="02020603050405020304" charset="0"/>
              </a:rPr>
              <a:t>ký</a:t>
            </a:r>
            <a:r>
              <a:rPr lang="en-US" b="0" dirty="0">
                <a:latin typeface="Times New Roman" panose="02020603050405020304" charset="0"/>
              </a:rPr>
              <a:t> </a:t>
            </a:r>
            <a:r>
              <a:rPr lang="en-US" b="0" dirty="0" err="1">
                <a:latin typeface="Times New Roman" panose="02020603050405020304" charset="0"/>
              </a:rPr>
              <a:t>học</a:t>
            </a:r>
            <a:r>
              <a:rPr lang="en-US" b="0" dirty="0">
                <a:latin typeface="Times New Roman" panose="02020603050405020304" charset="0"/>
              </a:rPr>
              <a:t> </a:t>
            </a:r>
            <a:r>
              <a:rPr lang="en-US" b="0" dirty="0" err="1">
                <a:latin typeface="Times New Roman" panose="02020603050405020304" charset="0"/>
              </a:rPr>
              <a:t>phần</a:t>
            </a:r>
            <a:r>
              <a:rPr lang="en-US" b="0" dirty="0">
                <a:latin typeface="Times New Roman" panose="02020603050405020304" charset="0"/>
              </a:rPr>
              <a:t>” </a:t>
            </a:r>
            <a:r>
              <a:rPr lang="en-US" b="0" dirty="0" err="1">
                <a:latin typeface="Times New Roman" panose="02020603050405020304" charset="0"/>
              </a:rPr>
              <a:t>được</a:t>
            </a:r>
            <a:r>
              <a:rPr lang="en-US" b="0" dirty="0">
                <a:latin typeface="Times New Roman" panose="02020603050405020304" charset="0"/>
              </a:rPr>
              <a:t> </a:t>
            </a:r>
            <a:r>
              <a:rPr lang="en-US" b="0" dirty="0" err="1">
                <a:latin typeface="Times New Roman" panose="02020603050405020304" charset="0"/>
              </a:rPr>
              <a:t>tạo</a:t>
            </a:r>
            <a:r>
              <a:rPr lang="en-US" b="0" dirty="0">
                <a:latin typeface="Times New Roman" panose="02020603050405020304" charset="0"/>
              </a:rPr>
              <a:t> </a:t>
            </a:r>
            <a:r>
              <a:rPr lang="en-US" b="0" dirty="0" err="1">
                <a:latin typeface="Times New Roman" panose="02020603050405020304" charset="0"/>
              </a:rPr>
              <a:t>thành</a:t>
            </a:r>
            <a:r>
              <a:rPr lang="en-US" b="0" dirty="0">
                <a:latin typeface="Times New Roman" panose="02020603050405020304" charset="0"/>
              </a:rPr>
              <a:t> </a:t>
            </a:r>
            <a:r>
              <a:rPr lang="en-US" b="0" dirty="0" err="1">
                <a:latin typeface="Times New Roman" panose="02020603050405020304" charset="0"/>
              </a:rPr>
              <a:t>từ</a:t>
            </a:r>
            <a:r>
              <a:rPr lang="en-US" b="0" dirty="0">
                <a:latin typeface="Times New Roman" panose="02020603050405020304" charset="0"/>
              </a:rPr>
              <a:t> </a:t>
            </a:r>
            <a:r>
              <a:rPr lang="en-US" b="0" dirty="0" err="1">
                <a:latin typeface="Times New Roman" panose="02020603050405020304" charset="0"/>
              </a:rPr>
              <a:t>ba</a:t>
            </a:r>
            <a:r>
              <a:rPr lang="en-US" b="0" dirty="0">
                <a:latin typeface="Times New Roman" panose="02020603050405020304" charset="0"/>
              </a:rPr>
              <a:t> </a:t>
            </a:r>
            <a:r>
              <a:rPr lang="en-US" b="0" dirty="0" err="1">
                <a:latin typeface="Times New Roman" panose="02020603050405020304" charset="0"/>
              </a:rPr>
              <a:t>gói</a:t>
            </a:r>
            <a:r>
              <a:rPr lang="en-US" b="0" dirty="0">
                <a:latin typeface="Times New Roman" panose="02020603050405020304" charset="0"/>
              </a:rPr>
              <a:t> </a:t>
            </a:r>
            <a:r>
              <a:rPr lang="en-US" b="0" dirty="0" err="1">
                <a:latin typeface="Times New Roman" panose="02020603050405020304" charset="0"/>
              </a:rPr>
              <a:t>chính</a:t>
            </a:r>
            <a:r>
              <a:rPr lang="en-US" b="0" dirty="0">
                <a:latin typeface="Times New Roman" panose="02020603050405020304" charset="0"/>
              </a:rPr>
              <a:t>:</a:t>
            </a:r>
          </a:p>
        </p:txBody>
      </p:sp>
      <p:sp>
        <p:nvSpPr>
          <p:cNvPr id="11" name="Text Box 10"/>
          <p:cNvSpPr txBox="1"/>
          <p:nvPr/>
        </p:nvSpPr>
        <p:spPr>
          <a:xfrm>
            <a:off x="7196455" y="2448560"/>
            <a:ext cx="4157980" cy="1198880"/>
          </a:xfrm>
          <a:prstGeom prst="rect">
            <a:avLst/>
          </a:prstGeom>
          <a:noFill/>
          <a:ln w="9525">
            <a:noFill/>
          </a:ln>
        </p:spPr>
        <p:txBody>
          <a:bodyPr wrap="square">
            <a:spAutoFit/>
          </a:bodyPr>
          <a:lstStyle/>
          <a:p>
            <a:pPr marL="179705" indent="-179705"/>
            <a:r>
              <a:rPr lang="en-US" b="1">
                <a:latin typeface="Symbol" panose="05050102010706020507" charset="0"/>
                <a:cs typeface="Times New Roman" panose="02020603050405020304" charset="0"/>
              </a:rPr>
              <a:t>· </a:t>
            </a:r>
            <a:r>
              <a:rPr lang="en-US" b="1">
                <a:latin typeface="Times New Roman" panose="02020603050405020304" charset="0"/>
              </a:rPr>
              <a:t>Model</a:t>
            </a:r>
            <a:r>
              <a:rPr lang="en-US" b="0">
                <a:latin typeface="Times New Roman" panose="02020603050405020304" charset="0"/>
              </a:rPr>
              <a:t>: bao gồm các lớp kiểm soát trực tiếp dữ liệu, logic và quy tắc của Hệ thống Trực tuyến và được hiển thị trong dạng xem.</a:t>
            </a:r>
          </a:p>
        </p:txBody>
      </p:sp>
      <p:sp>
        <p:nvSpPr>
          <p:cNvPr id="12" name="Text Box 11"/>
          <p:cNvSpPr txBox="1"/>
          <p:nvPr/>
        </p:nvSpPr>
        <p:spPr>
          <a:xfrm>
            <a:off x="7308215" y="3647440"/>
            <a:ext cx="3934460" cy="1198880"/>
          </a:xfrm>
          <a:prstGeom prst="rect">
            <a:avLst/>
          </a:prstGeom>
          <a:noFill/>
          <a:ln w="9525">
            <a:noFill/>
          </a:ln>
        </p:spPr>
        <p:txBody>
          <a:bodyPr wrap="square">
            <a:spAutoFit/>
          </a:bodyPr>
          <a:lstStyle/>
          <a:p>
            <a:pPr marL="179705" indent="-179705"/>
            <a:r>
              <a:rPr lang="en-US" b="1">
                <a:latin typeface="Symbol" panose="05050102010706020507" charset="0"/>
                <a:cs typeface="Times New Roman" panose="02020603050405020304" charset="0"/>
              </a:rPr>
              <a:t>· </a:t>
            </a:r>
            <a:r>
              <a:rPr lang="en-US" b="1">
                <a:latin typeface="Times New Roman" panose="02020603050405020304" charset="0"/>
              </a:rPr>
              <a:t>View</a:t>
            </a:r>
            <a:r>
              <a:rPr lang="en-US" b="0">
                <a:latin typeface="Times New Roman" panose="02020603050405020304" charset="0"/>
              </a:rPr>
              <a:t>: Phần này bao gồm các lớp tạo ra các biểu diễn thông tin đầu ra cho người dùng dựa trên các bản cập nhật mô hình.</a:t>
            </a:r>
          </a:p>
        </p:txBody>
      </p:sp>
      <p:sp>
        <p:nvSpPr>
          <p:cNvPr id="13" name="Text Box 12"/>
          <p:cNvSpPr txBox="1"/>
          <p:nvPr/>
        </p:nvSpPr>
        <p:spPr>
          <a:xfrm>
            <a:off x="7308215" y="4846320"/>
            <a:ext cx="4145280" cy="1753235"/>
          </a:xfrm>
          <a:prstGeom prst="rect">
            <a:avLst/>
          </a:prstGeom>
          <a:noFill/>
          <a:ln w="9525">
            <a:noFill/>
          </a:ln>
        </p:spPr>
        <p:txBody>
          <a:bodyPr wrap="square">
            <a:spAutoFit/>
          </a:bodyPr>
          <a:lstStyle/>
          <a:p>
            <a:pPr marL="179705" indent="-179705"/>
            <a:r>
              <a:rPr lang="en-US" b="1">
                <a:latin typeface="Symbol" panose="05050102010706020507" charset="0"/>
                <a:cs typeface="Times New Roman" panose="02020603050405020304" charset="0"/>
              </a:rPr>
              <a:t>· </a:t>
            </a:r>
            <a:r>
              <a:rPr lang="en-US" b="1">
                <a:latin typeface="Times New Roman" panose="02020603050405020304" charset="0"/>
              </a:rPr>
              <a:t>Controller</a:t>
            </a:r>
            <a:r>
              <a:rPr lang="en-US" b="0">
                <a:latin typeface="Times New Roman" panose="02020603050405020304" charset="0"/>
              </a:rPr>
              <a:t>: bao gồm các lớp có thể gửi lệnh đến mô hình để thay đổi trạng thái của mô hình, như cũng như các lệnh tới chế độ xem liên quan của nó để sửa đổi cách trình bày của mô hình.</a:t>
            </a:r>
          </a:p>
          <a:p>
            <a:pPr marL="179705" indent="-179705"/>
            <a:r>
              <a:rPr lang="en-US" b="0">
                <a:latin typeface="Times New Roman" panose="02020603050405020304" charset="0"/>
              </a:rPr>
              <a:t> </a:t>
            </a:r>
          </a:p>
        </p:txBody>
      </p:sp>
      <p:sp>
        <p:nvSpPr>
          <p:cNvPr id="14" name="Title 1"/>
          <p:cNvSpPr>
            <a:spLocks noGrp="1"/>
          </p:cNvSpPr>
          <p:nvPr/>
        </p:nvSpPr>
        <p:spPr>
          <a:xfrm>
            <a:off x="2308225" y="6170295"/>
            <a:ext cx="10515600" cy="3765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b="1"/>
              <a:t>Hinh 16. Kiến trúc fontend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1193206" name="Picture 1" descr="A diagram of a cloud service&#10;&#10;Description automatically generate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31520" y="1093470"/>
            <a:ext cx="5518150" cy="435165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nvSpPr>
        <p:spPr>
          <a:xfrm>
            <a:off x="838200" y="120650"/>
            <a:ext cx="10515600" cy="774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err="1">
                <a:solidFill>
                  <a:schemeClr val="accent5"/>
                </a:solidFill>
                <a:latin typeface="Times New Roman" panose="02020603050405020304" pitchFamily="18" charset="0"/>
                <a:cs typeface="Times New Roman" panose="02020603050405020304" pitchFamily="18" charset="0"/>
              </a:rPr>
              <a:t>VI.Quan</a:t>
            </a:r>
            <a:r>
              <a:rPr lang="en-US" b="1" dirty="0">
                <a:solidFill>
                  <a:schemeClr val="accent5"/>
                </a:solidFill>
                <a:latin typeface="Times New Roman" panose="02020603050405020304" pitchFamily="18" charset="0"/>
                <a:cs typeface="Times New Roman" panose="02020603050405020304" pitchFamily="18" charset="0"/>
              </a:rPr>
              <a:t> </a:t>
            </a:r>
            <a:r>
              <a:rPr lang="en-US" b="1" dirty="0" err="1">
                <a:solidFill>
                  <a:schemeClr val="accent5"/>
                </a:solidFill>
                <a:latin typeface="Times New Roman" panose="02020603050405020304" pitchFamily="18" charset="0"/>
                <a:cs typeface="Times New Roman" panose="02020603050405020304" pitchFamily="18" charset="0"/>
              </a:rPr>
              <a:t>điểm</a:t>
            </a:r>
            <a:r>
              <a:rPr lang="en-US" b="1" dirty="0">
                <a:solidFill>
                  <a:schemeClr val="accent5"/>
                </a:solidFill>
                <a:latin typeface="Times New Roman" panose="02020603050405020304" pitchFamily="18" charset="0"/>
                <a:cs typeface="Times New Roman" panose="02020603050405020304" pitchFamily="18" charset="0"/>
              </a:rPr>
              <a:t> logic (Logical View)</a:t>
            </a:r>
          </a:p>
        </p:txBody>
      </p:sp>
      <p:sp>
        <p:nvSpPr>
          <p:cNvPr id="100" name="Text Box 99"/>
          <p:cNvSpPr txBox="1"/>
          <p:nvPr/>
        </p:nvSpPr>
        <p:spPr>
          <a:xfrm>
            <a:off x="6654165" y="1019175"/>
            <a:ext cx="5080000" cy="368300"/>
          </a:xfrm>
          <a:prstGeom prst="rect">
            <a:avLst/>
          </a:prstGeom>
          <a:noFill/>
          <a:ln w="9525">
            <a:noFill/>
          </a:ln>
        </p:spPr>
        <p:txBody>
          <a:bodyPr>
            <a:spAutoFit/>
          </a:bodyPr>
          <a:lstStyle/>
          <a:p>
            <a:pPr marL="228600" indent="-228600"/>
            <a:r>
              <a:rPr lang="en-US" b="1" dirty="0">
                <a:latin typeface="Times New Roman" panose="02020603050405020304" charset="0"/>
                <a:cs typeface="Times New Roman" panose="02020603050405020304" charset="0"/>
              </a:rPr>
              <a:t>6.1. </a:t>
            </a:r>
            <a:r>
              <a:rPr lang="en-US" b="1" dirty="0" err="1">
                <a:latin typeface="Times New Roman" panose="02020603050405020304" charset="0"/>
                <a:cs typeface="Times New Roman" panose="02020603050405020304" charset="0"/>
              </a:rPr>
              <a:t>Tổng</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quan</a:t>
            </a:r>
            <a:r>
              <a:rPr lang="en-US" b="1" dirty="0">
                <a:latin typeface="Times New Roman" panose="02020603050405020304" charset="0"/>
                <a:cs typeface="Times New Roman" panose="02020603050405020304" charset="0"/>
              </a:rPr>
              <a:t> backend</a:t>
            </a:r>
          </a:p>
        </p:txBody>
      </p:sp>
      <p:sp>
        <p:nvSpPr>
          <p:cNvPr id="6" name="Text Box 5"/>
          <p:cNvSpPr txBox="1"/>
          <p:nvPr/>
        </p:nvSpPr>
        <p:spPr>
          <a:xfrm>
            <a:off x="6718300" y="1470660"/>
            <a:ext cx="5080000" cy="922020"/>
          </a:xfrm>
          <a:prstGeom prst="rect">
            <a:avLst/>
          </a:prstGeom>
          <a:noFill/>
          <a:ln w="9525">
            <a:noFill/>
          </a:ln>
        </p:spPr>
        <p:txBody>
          <a:bodyPr>
            <a:spAutoFit/>
          </a:bodyPr>
          <a:lstStyle/>
          <a:p>
            <a:pPr marL="179705" indent="-179705"/>
            <a:r>
              <a:rPr lang="en-US" b="0" dirty="0">
                <a:latin typeface="Symbol" panose="05050102010706020507" charset="0"/>
                <a:cs typeface="Times New Roman" panose="02020603050405020304" charset="0"/>
              </a:rPr>
              <a:t>· </a:t>
            </a:r>
            <a:r>
              <a:rPr lang="en-US" b="0" dirty="0">
                <a:latin typeface="Times New Roman" panose="02020603050405020304" charset="0"/>
              </a:rPr>
              <a:t>API Gateway: </a:t>
            </a:r>
            <a:r>
              <a:rPr lang="en-US" b="0" dirty="0" err="1">
                <a:latin typeface="Times New Roman" panose="02020603050405020304" charset="0"/>
              </a:rPr>
              <a:t>Đóng</a:t>
            </a:r>
            <a:r>
              <a:rPr lang="en-US" b="0" dirty="0">
                <a:latin typeface="Times New Roman" panose="02020603050405020304" charset="0"/>
              </a:rPr>
              <a:t> </a:t>
            </a:r>
            <a:r>
              <a:rPr lang="en-US" b="0" dirty="0" err="1">
                <a:latin typeface="Times New Roman" panose="02020603050405020304" charset="0"/>
              </a:rPr>
              <a:t>vai</a:t>
            </a:r>
            <a:r>
              <a:rPr lang="en-US" b="0" dirty="0">
                <a:latin typeface="Times New Roman" panose="02020603050405020304" charset="0"/>
              </a:rPr>
              <a:t> </a:t>
            </a:r>
            <a:r>
              <a:rPr lang="en-US" b="0" dirty="0" err="1">
                <a:latin typeface="Times New Roman" panose="02020603050405020304" charset="0"/>
              </a:rPr>
              <a:t>trò</a:t>
            </a:r>
            <a:r>
              <a:rPr lang="en-US" b="0" dirty="0">
                <a:latin typeface="Times New Roman" panose="02020603050405020304" charset="0"/>
              </a:rPr>
              <a:t> </a:t>
            </a:r>
            <a:r>
              <a:rPr lang="en-US" b="0" dirty="0" err="1">
                <a:latin typeface="Times New Roman" panose="02020603050405020304" charset="0"/>
              </a:rPr>
              <a:t>là</a:t>
            </a:r>
            <a:r>
              <a:rPr lang="en-US" b="0" dirty="0">
                <a:latin typeface="Times New Roman" panose="02020603050405020304" charset="0"/>
              </a:rPr>
              <a:t> </a:t>
            </a:r>
            <a:r>
              <a:rPr lang="en-US" b="0" dirty="0" err="1">
                <a:latin typeface="Times New Roman" panose="02020603050405020304" charset="0"/>
              </a:rPr>
              <a:t>cổng</a:t>
            </a:r>
            <a:r>
              <a:rPr lang="en-US" b="0" dirty="0">
                <a:latin typeface="Times New Roman" panose="02020603050405020304" charset="0"/>
              </a:rPr>
              <a:t> </a:t>
            </a:r>
            <a:r>
              <a:rPr lang="en-US" b="0" dirty="0" err="1">
                <a:latin typeface="Times New Roman" panose="02020603050405020304" charset="0"/>
              </a:rPr>
              <a:t>vào</a:t>
            </a:r>
            <a:r>
              <a:rPr lang="en-US" b="0" dirty="0">
                <a:latin typeface="Times New Roman" panose="02020603050405020304" charset="0"/>
              </a:rPr>
              <a:t> </a:t>
            </a:r>
            <a:r>
              <a:rPr lang="en-US" b="0" dirty="0" err="1">
                <a:latin typeface="Times New Roman" panose="02020603050405020304" charset="0"/>
              </a:rPr>
              <a:t>duy</a:t>
            </a:r>
            <a:r>
              <a:rPr lang="en-US" b="0" dirty="0">
                <a:latin typeface="Times New Roman" panose="02020603050405020304" charset="0"/>
              </a:rPr>
              <a:t> </a:t>
            </a:r>
            <a:r>
              <a:rPr lang="en-US" b="0" dirty="0" err="1">
                <a:latin typeface="Times New Roman" panose="02020603050405020304" charset="0"/>
              </a:rPr>
              <a:t>nhất</a:t>
            </a:r>
            <a:r>
              <a:rPr lang="en-US" b="0" dirty="0">
                <a:latin typeface="Times New Roman" panose="02020603050405020304" charset="0"/>
              </a:rPr>
              <a:t>, </a:t>
            </a:r>
            <a:r>
              <a:rPr lang="en-US" b="0" dirty="0" err="1">
                <a:latin typeface="Times New Roman" panose="02020603050405020304" charset="0"/>
              </a:rPr>
              <a:t>quản</a:t>
            </a:r>
            <a:r>
              <a:rPr lang="en-US" b="0" dirty="0">
                <a:latin typeface="Times New Roman" panose="02020603050405020304" charset="0"/>
              </a:rPr>
              <a:t> </a:t>
            </a:r>
            <a:r>
              <a:rPr lang="en-US" b="0" dirty="0" err="1">
                <a:latin typeface="Times New Roman" panose="02020603050405020304" charset="0"/>
              </a:rPr>
              <a:t>lý</a:t>
            </a:r>
            <a:r>
              <a:rPr lang="en-US" b="0" dirty="0">
                <a:latin typeface="Times New Roman" panose="02020603050405020304" charset="0"/>
              </a:rPr>
              <a:t> </a:t>
            </a:r>
            <a:r>
              <a:rPr lang="en-US" b="0" dirty="0" err="1">
                <a:latin typeface="Times New Roman" panose="02020603050405020304" charset="0"/>
              </a:rPr>
              <a:t>và</a:t>
            </a:r>
            <a:r>
              <a:rPr lang="en-US" b="0" dirty="0">
                <a:latin typeface="Times New Roman" panose="02020603050405020304" charset="0"/>
              </a:rPr>
              <a:t> </a:t>
            </a:r>
            <a:r>
              <a:rPr lang="en-US" b="0" dirty="0" err="1">
                <a:latin typeface="Times New Roman" panose="02020603050405020304" charset="0"/>
              </a:rPr>
              <a:t>tối</a:t>
            </a:r>
            <a:r>
              <a:rPr lang="en-US" b="0" dirty="0">
                <a:latin typeface="Times New Roman" panose="02020603050405020304" charset="0"/>
              </a:rPr>
              <a:t> </a:t>
            </a:r>
            <a:r>
              <a:rPr lang="en-US" b="0" dirty="0" err="1">
                <a:latin typeface="Times New Roman" panose="02020603050405020304" charset="0"/>
              </a:rPr>
              <a:t>ưu</a:t>
            </a:r>
            <a:r>
              <a:rPr lang="en-US" b="0" dirty="0">
                <a:latin typeface="Times New Roman" panose="02020603050405020304" charset="0"/>
              </a:rPr>
              <a:t> </a:t>
            </a:r>
            <a:r>
              <a:rPr lang="en-US" b="0" dirty="0" err="1">
                <a:latin typeface="Times New Roman" panose="02020603050405020304" charset="0"/>
              </a:rPr>
              <a:t>hóa</a:t>
            </a:r>
            <a:r>
              <a:rPr lang="en-US" b="0" dirty="0">
                <a:latin typeface="Times New Roman" panose="02020603050405020304" charset="0"/>
              </a:rPr>
              <a:t> </a:t>
            </a:r>
            <a:r>
              <a:rPr lang="en-US" b="0" dirty="0" err="1">
                <a:latin typeface="Times New Roman" panose="02020603050405020304" charset="0"/>
              </a:rPr>
              <a:t>giao</a:t>
            </a:r>
            <a:r>
              <a:rPr lang="en-US" b="0" dirty="0">
                <a:latin typeface="Times New Roman" panose="02020603050405020304" charset="0"/>
              </a:rPr>
              <a:t> </a:t>
            </a:r>
            <a:r>
              <a:rPr lang="en-US" b="0" dirty="0" err="1">
                <a:latin typeface="Times New Roman" panose="02020603050405020304" charset="0"/>
              </a:rPr>
              <a:t>tiếp</a:t>
            </a:r>
            <a:r>
              <a:rPr lang="en-US" b="0" dirty="0">
                <a:latin typeface="Times New Roman" panose="02020603050405020304" charset="0"/>
              </a:rPr>
              <a:t> </a:t>
            </a:r>
            <a:r>
              <a:rPr lang="en-US" b="0" dirty="0" err="1">
                <a:latin typeface="Times New Roman" panose="02020603050405020304" charset="0"/>
              </a:rPr>
              <a:t>giữa</a:t>
            </a:r>
            <a:r>
              <a:rPr lang="en-US" b="0" dirty="0">
                <a:latin typeface="Times New Roman" panose="02020603050405020304" charset="0"/>
              </a:rPr>
              <a:t> client </a:t>
            </a:r>
            <a:r>
              <a:rPr lang="en-US" b="0" dirty="0" err="1">
                <a:latin typeface="Times New Roman" panose="02020603050405020304" charset="0"/>
              </a:rPr>
              <a:t>và</a:t>
            </a:r>
            <a:r>
              <a:rPr lang="en-US" b="0" dirty="0">
                <a:latin typeface="Times New Roman" panose="02020603050405020304" charset="0"/>
              </a:rPr>
              <a:t> </a:t>
            </a:r>
            <a:r>
              <a:rPr lang="en-US" b="0" dirty="0" err="1">
                <a:latin typeface="Times New Roman" panose="02020603050405020304" charset="0"/>
              </a:rPr>
              <a:t>các</a:t>
            </a:r>
            <a:r>
              <a:rPr lang="en-US" b="0" dirty="0">
                <a:latin typeface="Times New Roman" panose="02020603050405020304" charset="0"/>
              </a:rPr>
              <a:t> </a:t>
            </a:r>
            <a:r>
              <a:rPr lang="en-US" b="0" dirty="0" err="1">
                <a:latin typeface="Times New Roman" panose="02020603050405020304" charset="0"/>
              </a:rPr>
              <a:t>dịch</a:t>
            </a:r>
            <a:r>
              <a:rPr lang="en-US" b="0" dirty="0">
                <a:latin typeface="Times New Roman" panose="02020603050405020304" charset="0"/>
              </a:rPr>
              <a:t> </a:t>
            </a:r>
            <a:r>
              <a:rPr lang="en-US" b="0" dirty="0" err="1">
                <a:latin typeface="Times New Roman" panose="02020603050405020304" charset="0"/>
              </a:rPr>
              <a:t>vụ</a:t>
            </a:r>
            <a:r>
              <a:rPr lang="en-US" b="0" dirty="0">
                <a:latin typeface="Times New Roman" panose="02020603050405020304" charset="0"/>
              </a:rPr>
              <a:t> backend.</a:t>
            </a:r>
          </a:p>
        </p:txBody>
      </p:sp>
      <p:sp>
        <p:nvSpPr>
          <p:cNvPr id="8" name="Text Box 7"/>
          <p:cNvSpPr txBox="1"/>
          <p:nvPr/>
        </p:nvSpPr>
        <p:spPr>
          <a:xfrm>
            <a:off x="6718300" y="2416175"/>
            <a:ext cx="5080000" cy="922020"/>
          </a:xfrm>
          <a:prstGeom prst="rect">
            <a:avLst/>
          </a:prstGeom>
          <a:noFill/>
          <a:ln w="9525">
            <a:noFill/>
          </a:ln>
        </p:spPr>
        <p:txBody>
          <a:bodyPr>
            <a:spAutoFit/>
          </a:bodyPr>
          <a:lstStyle/>
          <a:p>
            <a:pPr marL="179705" indent="-179705"/>
            <a:r>
              <a:rPr lang="en-US" b="0">
                <a:latin typeface="Symbol" panose="05050102010706020507" charset="0"/>
                <a:cs typeface="Times New Roman" panose="02020603050405020304" charset="0"/>
              </a:rPr>
              <a:t>· </a:t>
            </a:r>
            <a:r>
              <a:rPr lang="en-US" b="0">
                <a:latin typeface="Times New Roman" panose="02020603050405020304" charset="0"/>
              </a:rPr>
              <a:t>Các Service Con (Microservices): Độc lập, tự quản lý và dễ dàng mở rộng, cung cấp các chức năng cụ thể.</a:t>
            </a:r>
          </a:p>
        </p:txBody>
      </p:sp>
      <p:sp>
        <p:nvSpPr>
          <p:cNvPr id="9" name="Text Box 8"/>
          <p:cNvSpPr txBox="1"/>
          <p:nvPr/>
        </p:nvSpPr>
        <p:spPr>
          <a:xfrm>
            <a:off x="6654165" y="3361690"/>
            <a:ext cx="5080000" cy="645160"/>
          </a:xfrm>
          <a:prstGeom prst="rect">
            <a:avLst/>
          </a:prstGeom>
          <a:noFill/>
          <a:ln w="9525">
            <a:noFill/>
          </a:ln>
        </p:spPr>
        <p:txBody>
          <a:bodyPr>
            <a:spAutoFit/>
          </a:bodyPr>
          <a:lstStyle/>
          <a:p>
            <a:pPr marL="179705" indent="-179705"/>
            <a:r>
              <a:rPr lang="en-US" b="0" dirty="0">
                <a:latin typeface="Symbol" panose="05050102010706020507" charset="0"/>
                <a:cs typeface="Times New Roman" panose="02020603050405020304" charset="0"/>
              </a:rPr>
              <a:t>· </a:t>
            </a:r>
            <a:r>
              <a:rPr lang="en-US" b="0" dirty="0">
                <a:latin typeface="Times New Roman" panose="02020603050405020304" charset="0"/>
              </a:rPr>
              <a:t>Eureka: Cung </a:t>
            </a:r>
            <a:r>
              <a:rPr lang="en-US" b="0" dirty="0" err="1">
                <a:latin typeface="Times New Roman" panose="02020603050405020304" charset="0"/>
              </a:rPr>
              <a:t>cấp</a:t>
            </a:r>
            <a:r>
              <a:rPr lang="en-US" b="0" dirty="0">
                <a:latin typeface="Times New Roman" panose="02020603050405020304" charset="0"/>
              </a:rPr>
              <a:t> </a:t>
            </a:r>
            <a:r>
              <a:rPr lang="en-US" b="0" dirty="0" err="1">
                <a:latin typeface="Times New Roman" panose="02020603050405020304" charset="0"/>
              </a:rPr>
              <a:t>khả</a:t>
            </a:r>
            <a:r>
              <a:rPr lang="en-US" b="0" dirty="0">
                <a:latin typeface="Times New Roman" panose="02020603050405020304" charset="0"/>
              </a:rPr>
              <a:t> </a:t>
            </a:r>
            <a:r>
              <a:rPr lang="en-US" b="0" dirty="0" err="1">
                <a:latin typeface="Times New Roman" panose="02020603050405020304" charset="0"/>
              </a:rPr>
              <a:t>năng</a:t>
            </a:r>
            <a:r>
              <a:rPr lang="en-US" b="0" dirty="0">
                <a:latin typeface="Times New Roman" panose="02020603050405020304" charset="0"/>
              </a:rPr>
              <a:t> </a:t>
            </a:r>
            <a:r>
              <a:rPr lang="en-US" b="0" dirty="0" err="1">
                <a:latin typeface="Times New Roman" panose="02020603050405020304" charset="0"/>
              </a:rPr>
              <a:t>tự</a:t>
            </a:r>
            <a:r>
              <a:rPr lang="en-US" b="0" dirty="0">
                <a:latin typeface="Times New Roman" panose="02020603050405020304" charset="0"/>
              </a:rPr>
              <a:t> </a:t>
            </a:r>
            <a:r>
              <a:rPr lang="en-US" b="0" dirty="0" err="1">
                <a:latin typeface="Times New Roman" panose="02020603050405020304" charset="0"/>
              </a:rPr>
              <a:t>động</a:t>
            </a:r>
            <a:r>
              <a:rPr lang="en-US" b="0" dirty="0">
                <a:latin typeface="Times New Roman" panose="02020603050405020304" charset="0"/>
              </a:rPr>
              <a:t> </a:t>
            </a:r>
            <a:r>
              <a:rPr lang="en-US" b="0" dirty="0" err="1">
                <a:latin typeface="Times New Roman" panose="02020603050405020304" charset="0"/>
              </a:rPr>
              <a:t>phát</a:t>
            </a:r>
            <a:r>
              <a:rPr lang="en-US" b="0" dirty="0">
                <a:latin typeface="Times New Roman" panose="02020603050405020304" charset="0"/>
              </a:rPr>
              <a:t> </a:t>
            </a:r>
            <a:r>
              <a:rPr lang="en-US" b="0" dirty="0" err="1">
                <a:latin typeface="Times New Roman" panose="02020603050405020304" charset="0"/>
              </a:rPr>
              <a:t>hiện</a:t>
            </a:r>
            <a:r>
              <a:rPr lang="en-US" b="0" dirty="0">
                <a:latin typeface="Times New Roman" panose="02020603050405020304" charset="0"/>
              </a:rPr>
              <a:t> </a:t>
            </a:r>
            <a:r>
              <a:rPr lang="en-US" b="0" dirty="0" err="1">
                <a:latin typeface="Times New Roman" panose="02020603050405020304" charset="0"/>
              </a:rPr>
              <a:t>và</a:t>
            </a:r>
            <a:r>
              <a:rPr lang="en-US" b="0" dirty="0">
                <a:latin typeface="Times New Roman" panose="02020603050405020304" charset="0"/>
              </a:rPr>
              <a:t> </a:t>
            </a:r>
            <a:r>
              <a:rPr lang="en-US" b="0" dirty="0" err="1">
                <a:latin typeface="Times New Roman" panose="02020603050405020304" charset="0"/>
              </a:rPr>
              <a:t>đăng</a:t>
            </a:r>
            <a:r>
              <a:rPr lang="en-US" b="0" dirty="0">
                <a:latin typeface="Times New Roman" panose="02020603050405020304" charset="0"/>
              </a:rPr>
              <a:t> </a:t>
            </a:r>
            <a:r>
              <a:rPr lang="en-US" b="0" dirty="0" err="1">
                <a:latin typeface="Times New Roman" panose="02020603050405020304" charset="0"/>
              </a:rPr>
              <a:t>ký</a:t>
            </a:r>
            <a:r>
              <a:rPr lang="en-US" b="0" dirty="0">
                <a:latin typeface="Times New Roman" panose="02020603050405020304" charset="0"/>
              </a:rPr>
              <a:t> </a:t>
            </a:r>
            <a:r>
              <a:rPr lang="en-US" b="0" dirty="0" err="1">
                <a:latin typeface="Times New Roman" panose="02020603050405020304" charset="0"/>
              </a:rPr>
              <a:t>dịch</a:t>
            </a:r>
            <a:r>
              <a:rPr lang="en-US" b="0" dirty="0">
                <a:latin typeface="Times New Roman" panose="02020603050405020304" charset="0"/>
              </a:rPr>
              <a:t> </a:t>
            </a:r>
            <a:r>
              <a:rPr lang="en-US" b="0" dirty="0" err="1">
                <a:latin typeface="Times New Roman" panose="02020603050405020304" charset="0"/>
              </a:rPr>
              <a:t>vụ</a:t>
            </a:r>
            <a:r>
              <a:rPr lang="en-US" b="0" dirty="0">
                <a:latin typeface="Times New Roman" panose="02020603050405020304" charset="0"/>
              </a:rPr>
              <a:t>, </a:t>
            </a:r>
            <a:r>
              <a:rPr lang="en-US" b="0" dirty="0" err="1">
                <a:latin typeface="Times New Roman" panose="02020603050405020304" charset="0"/>
              </a:rPr>
              <a:t>hỗ</a:t>
            </a:r>
            <a:r>
              <a:rPr lang="en-US" b="0" dirty="0">
                <a:latin typeface="Times New Roman" panose="02020603050405020304" charset="0"/>
              </a:rPr>
              <a:t> </a:t>
            </a:r>
            <a:r>
              <a:rPr lang="en-US" b="0" dirty="0" err="1">
                <a:latin typeface="Times New Roman" panose="02020603050405020304" charset="0"/>
              </a:rPr>
              <a:t>trợ</a:t>
            </a:r>
            <a:r>
              <a:rPr lang="en-US" b="0" dirty="0">
                <a:latin typeface="Times New Roman" panose="02020603050405020304" charset="0"/>
              </a:rPr>
              <a:t> </a:t>
            </a:r>
            <a:r>
              <a:rPr lang="en-US" b="0" dirty="0" err="1">
                <a:latin typeface="Times New Roman" panose="02020603050405020304" charset="0"/>
              </a:rPr>
              <a:t>cân</a:t>
            </a:r>
            <a:r>
              <a:rPr lang="en-US" b="0" dirty="0">
                <a:latin typeface="Times New Roman" panose="02020603050405020304" charset="0"/>
              </a:rPr>
              <a:t> </a:t>
            </a:r>
            <a:r>
              <a:rPr lang="en-US" b="0" dirty="0" err="1">
                <a:latin typeface="Times New Roman" panose="02020603050405020304" charset="0"/>
              </a:rPr>
              <a:t>bằng</a:t>
            </a:r>
            <a:r>
              <a:rPr lang="en-US" b="0" dirty="0">
                <a:latin typeface="Times New Roman" panose="02020603050405020304" charset="0"/>
              </a:rPr>
              <a:t> </a:t>
            </a:r>
            <a:r>
              <a:rPr lang="en-US" b="0" dirty="0" err="1">
                <a:latin typeface="Times New Roman" panose="02020603050405020304" charset="0"/>
              </a:rPr>
              <a:t>tải</a:t>
            </a:r>
            <a:r>
              <a:rPr lang="en-US" b="0" dirty="0">
                <a:latin typeface="Times New Roman" panose="02020603050405020304" charset="0"/>
              </a:rPr>
              <a:t>.</a:t>
            </a:r>
          </a:p>
        </p:txBody>
      </p:sp>
      <p:sp>
        <p:nvSpPr>
          <p:cNvPr id="12" name="Text Box 11"/>
          <p:cNvSpPr txBox="1"/>
          <p:nvPr/>
        </p:nvSpPr>
        <p:spPr>
          <a:xfrm>
            <a:off x="6654165" y="4114800"/>
            <a:ext cx="5015865" cy="922020"/>
          </a:xfrm>
          <a:prstGeom prst="rect">
            <a:avLst/>
          </a:prstGeom>
          <a:noFill/>
        </p:spPr>
        <p:txBody>
          <a:bodyPr wrap="square" rtlCol="0" anchor="t">
            <a:spAutoFit/>
          </a:bodyPr>
          <a:lstStyle/>
          <a:p>
            <a:pPr marL="179705" indent="-179705"/>
            <a:r>
              <a:rPr lang="en-US">
                <a:latin typeface="Symbol" panose="05050102010706020507" charset="0"/>
                <a:cs typeface="Times New Roman" panose="02020603050405020304" charset="0"/>
                <a:sym typeface="+mn-ea"/>
              </a:rPr>
              <a:t>· </a:t>
            </a:r>
            <a:r>
              <a:rPr lang="en-US">
                <a:latin typeface="Times New Roman" panose="02020603050405020304" charset="0"/>
                <a:sym typeface="+mn-ea"/>
              </a:rPr>
              <a:t>Docker: Tạo ra môi trường nhất quán cho phát triển và triển khai, cải thiện tính di động và hiệu quả tài nguyên.</a:t>
            </a:r>
          </a:p>
        </p:txBody>
      </p:sp>
      <p:sp>
        <p:nvSpPr>
          <p:cNvPr id="14" name="Title 1"/>
          <p:cNvSpPr>
            <a:spLocks noGrp="1"/>
          </p:cNvSpPr>
          <p:nvPr/>
        </p:nvSpPr>
        <p:spPr>
          <a:xfrm>
            <a:off x="1894840" y="5619115"/>
            <a:ext cx="10515600" cy="3765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b="1"/>
              <a:t>Hinh 17. Mô hình mircoservices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nvSpPr>
        <p:spPr>
          <a:xfrm>
            <a:off x="838200" y="0"/>
            <a:ext cx="10515600" cy="774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err="1">
                <a:solidFill>
                  <a:schemeClr val="accent5"/>
                </a:solidFill>
                <a:latin typeface="Times New Roman" panose="02020603050405020304" pitchFamily="18" charset="0"/>
                <a:cs typeface="Times New Roman" panose="02020603050405020304" pitchFamily="18" charset="0"/>
              </a:rPr>
              <a:t>VI.Quan</a:t>
            </a:r>
            <a:r>
              <a:rPr lang="en-US" b="1" dirty="0">
                <a:solidFill>
                  <a:schemeClr val="accent5"/>
                </a:solidFill>
                <a:latin typeface="Times New Roman" panose="02020603050405020304" pitchFamily="18" charset="0"/>
                <a:cs typeface="Times New Roman" panose="02020603050405020304" pitchFamily="18" charset="0"/>
              </a:rPr>
              <a:t> </a:t>
            </a:r>
            <a:r>
              <a:rPr lang="en-US" b="1" dirty="0" err="1">
                <a:solidFill>
                  <a:schemeClr val="accent5"/>
                </a:solidFill>
                <a:latin typeface="Times New Roman" panose="02020603050405020304" pitchFamily="18" charset="0"/>
                <a:cs typeface="Times New Roman" panose="02020603050405020304" pitchFamily="18" charset="0"/>
              </a:rPr>
              <a:t>điểm</a:t>
            </a:r>
            <a:r>
              <a:rPr lang="en-US" b="1" dirty="0">
                <a:solidFill>
                  <a:schemeClr val="accent5"/>
                </a:solidFill>
                <a:latin typeface="Times New Roman" panose="02020603050405020304" pitchFamily="18" charset="0"/>
                <a:cs typeface="Times New Roman" panose="02020603050405020304" pitchFamily="18" charset="0"/>
              </a:rPr>
              <a:t> logic (Logical View)</a:t>
            </a:r>
          </a:p>
        </p:txBody>
      </p:sp>
      <p:pic>
        <p:nvPicPr>
          <p:cNvPr id="681503976" name="Picture 1" descr="A screenshot of a computer&#10;&#10;Description automatically generated"/>
          <p:cNvPicPr>
            <a:picLocks noGrp="1" noChangeAspect="1"/>
          </p:cNvPicPr>
          <p:nvPr>
            <p:ph sz="half" idx="1"/>
          </p:nvPr>
        </p:nvPicPr>
        <p:blipFill>
          <a:blip r:embed="rId2"/>
          <a:stretch>
            <a:fillRect/>
          </a:stretch>
        </p:blipFill>
        <p:spPr>
          <a:xfrm>
            <a:off x="509270" y="1253490"/>
            <a:ext cx="2375535" cy="4351655"/>
          </a:xfrm>
          <a:prstGeom prst="rect">
            <a:avLst/>
          </a:prstGeom>
        </p:spPr>
      </p:pic>
      <p:pic>
        <p:nvPicPr>
          <p:cNvPr id="952138468" name="Picture 1" descr="A screenshot of a computer program&#10;&#10;Description automatically generated"/>
          <p:cNvPicPr>
            <a:picLocks noGrp="1" noChangeAspect="1"/>
          </p:cNvPicPr>
          <p:nvPr>
            <p:ph sz="half" idx="2"/>
          </p:nvPr>
        </p:nvPicPr>
        <p:blipFill>
          <a:blip r:embed="rId3"/>
          <a:stretch>
            <a:fillRect/>
          </a:stretch>
        </p:blipFill>
        <p:spPr>
          <a:xfrm>
            <a:off x="3009900" y="1253490"/>
            <a:ext cx="2591435" cy="4351655"/>
          </a:xfrm>
          <a:prstGeom prst="rect">
            <a:avLst/>
          </a:prstGeom>
        </p:spPr>
      </p:pic>
      <p:sp>
        <p:nvSpPr>
          <p:cNvPr id="14" name="Title 1"/>
          <p:cNvSpPr>
            <a:spLocks noGrp="1"/>
          </p:cNvSpPr>
          <p:nvPr/>
        </p:nvSpPr>
        <p:spPr>
          <a:xfrm>
            <a:off x="838200" y="5683250"/>
            <a:ext cx="10515600" cy="3765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b="1"/>
              <a:t>Hinh 18. Package backend và package của một service</a:t>
            </a:r>
          </a:p>
        </p:txBody>
      </p:sp>
      <p:sp>
        <p:nvSpPr>
          <p:cNvPr id="100" name="Text Box 99"/>
          <p:cNvSpPr txBox="1"/>
          <p:nvPr/>
        </p:nvSpPr>
        <p:spPr>
          <a:xfrm>
            <a:off x="5875655" y="886460"/>
            <a:ext cx="6316345" cy="1692910"/>
          </a:xfrm>
          <a:prstGeom prst="rect">
            <a:avLst/>
          </a:prstGeom>
          <a:noFill/>
          <a:ln w="9525">
            <a:noFill/>
          </a:ln>
        </p:spPr>
        <p:txBody>
          <a:bodyPr wrap="square">
            <a:noAutofit/>
          </a:bodyPr>
          <a:lstStyle/>
          <a:p>
            <a:pPr indent="0"/>
            <a:r>
              <a:rPr lang="en-US" sz="2000" b="1" dirty="0">
                <a:latin typeface="Times New Roman" panose="02020603050405020304" charset="0"/>
              </a:rPr>
              <a:t>6.2.Tổng </a:t>
            </a:r>
            <a:r>
              <a:rPr lang="en-US" sz="2000" b="1" dirty="0" err="1">
                <a:latin typeface="Times New Roman" panose="02020603050405020304" charset="0"/>
              </a:rPr>
              <a:t>quan</a:t>
            </a:r>
            <a:r>
              <a:rPr lang="en-US" sz="2000" b="1" dirty="0">
                <a:latin typeface="Times New Roman" panose="02020603050405020304" charset="0"/>
              </a:rPr>
              <a:t> backend</a:t>
            </a:r>
          </a:p>
          <a:p>
            <a:pPr indent="0"/>
            <a:r>
              <a:rPr lang="en-US" b="0" dirty="0">
                <a:latin typeface="Times New Roman" panose="02020603050405020304" charset="0"/>
              </a:rPr>
              <a:t>Packages </a:t>
            </a:r>
            <a:r>
              <a:rPr lang="en-US" b="0" dirty="0" err="1">
                <a:latin typeface="Times New Roman" panose="02020603050405020304" charset="0"/>
              </a:rPr>
              <a:t>được</a:t>
            </a:r>
            <a:r>
              <a:rPr lang="en-US" b="0" dirty="0">
                <a:latin typeface="Times New Roman" panose="02020603050405020304" charset="0"/>
              </a:rPr>
              <a:t> </a:t>
            </a:r>
            <a:r>
              <a:rPr lang="en-US" b="0" dirty="0" err="1">
                <a:latin typeface="Times New Roman" panose="02020603050405020304" charset="0"/>
              </a:rPr>
              <a:t>ánh</a:t>
            </a:r>
            <a:r>
              <a:rPr lang="en-US" b="0" dirty="0">
                <a:latin typeface="Times New Roman" panose="02020603050405020304" charset="0"/>
              </a:rPr>
              <a:t> </a:t>
            </a:r>
            <a:r>
              <a:rPr lang="en-US" b="0" dirty="0" err="1">
                <a:latin typeface="Times New Roman" panose="02020603050405020304" charset="0"/>
              </a:rPr>
              <a:t>xạ</a:t>
            </a:r>
            <a:r>
              <a:rPr lang="en-US" b="0" dirty="0">
                <a:latin typeface="Times New Roman" panose="02020603050405020304" charset="0"/>
              </a:rPr>
              <a:t> </a:t>
            </a:r>
            <a:r>
              <a:rPr lang="en-US" b="0" dirty="0" err="1">
                <a:latin typeface="Times New Roman" panose="02020603050405020304" charset="0"/>
              </a:rPr>
              <a:t>thành</a:t>
            </a:r>
            <a:r>
              <a:rPr lang="en-US" b="0" dirty="0">
                <a:latin typeface="Times New Roman" panose="02020603050405020304" charset="0"/>
              </a:rPr>
              <a:t> </a:t>
            </a:r>
            <a:r>
              <a:rPr lang="en-US" b="0" dirty="0" err="1">
                <a:latin typeface="Times New Roman" panose="02020603050405020304" charset="0"/>
              </a:rPr>
              <a:t>các</a:t>
            </a:r>
            <a:r>
              <a:rPr lang="en-US" b="0" dirty="0">
                <a:latin typeface="Times New Roman" panose="02020603050405020304" charset="0"/>
              </a:rPr>
              <a:t> </a:t>
            </a:r>
            <a:r>
              <a:rPr lang="en-US" b="0" dirty="0" err="1">
                <a:latin typeface="Times New Roman" panose="02020603050405020304" charset="0"/>
              </a:rPr>
              <a:t>tầng</a:t>
            </a:r>
            <a:r>
              <a:rPr lang="en-US" b="0" dirty="0">
                <a:latin typeface="Times New Roman" panose="02020603050405020304" charset="0"/>
              </a:rPr>
              <a:t> </a:t>
            </a:r>
            <a:r>
              <a:rPr lang="en-US" b="0" dirty="0" err="1">
                <a:latin typeface="Times New Roman" panose="02020603050405020304" charset="0"/>
              </a:rPr>
              <a:t>của</a:t>
            </a:r>
            <a:r>
              <a:rPr lang="en-US" b="0" dirty="0">
                <a:latin typeface="Times New Roman" panose="02020603050405020304" charset="0"/>
              </a:rPr>
              <a:t> </a:t>
            </a:r>
            <a:r>
              <a:rPr lang="en-US" b="0" dirty="0" err="1">
                <a:latin typeface="Times New Roman" panose="02020603050405020304" charset="0"/>
              </a:rPr>
              <a:t>kiến</a:t>
            </a:r>
            <a:r>
              <a:rPr lang="en-US" b="0" dirty="0">
                <a:latin typeface="Times New Roman" panose="02020603050405020304" charset="0"/>
              </a:rPr>
              <a:t> </a:t>
            </a:r>
            <a:r>
              <a:rPr lang="en-US" b="0" dirty="0" err="1">
                <a:latin typeface="Times New Roman" panose="02020603050405020304" charset="0"/>
              </a:rPr>
              <a:t>trúc</a:t>
            </a:r>
            <a:r>
              <a:rPr lang="en-US" b="0" dirty="0">
                <a:latin typeface="Times New Roman" panose="02020603050405020304" charset="0"/>
              </a:rPr>
              <a:t> </a:t>
            </a:r>
            <a:r>
              <a:rPr lang="en-US" b="0" dirty="0" err="1">
                <a:latin typeface="Times New Roman" panose="02020603050405020304" charset="0"/>
              </a:rPr>
              <a:t>như</a:t>
            </a:r>
            <a:r>
              <a:rPr lang="en-US" b="0" dirty="0">
                <a:latin typeface="Times New Roman" panose="02020603050405020304" charset="0"/>
              </a:rPr>
              <a:t> </a:t>
            </a:r>
            <a:r>
              <a:rPr lang="en-US" b="0" dirty="0" err="1">
                <a:latin typeface="Times New Roman" panose="02020603050405020304" charset="0"/>
              </a:rPr>
              <a:t>sau</a:t>
            </a:r>
            <a:r>
              <a:rPr lang="en-US" b="0" dirty="0">
                <a:latin typeface="Times New Roman" panose="02020603050405020304" charset="0"/>
              </a:rPr>
              <a:t>: </a:t>
            </a:r>
          </a:p>
          <a:p>
            <a:pPr indent="0"/>
            <a:r>
              <a:rPr lang="en-US" b="0" dirty="0">
                <a:latin typeface="Times New Roman" panose="02020603050405020304" charset="0"/>
              </a:rPr>
              <a:t>- </a:t>
            </a:r>
            <a:r>
              <a:rPr lang="en-US" b="0" dirty="0" err="1">
                <a:latin typeface="Times New Roman" panose="02020603050405020304" charset="0"/>
              </a:rPr>
              <a:t>Gói</a:t>
            </a:r>
            <a:r>
              <a:rPr lang="en-US" b="0" dirty="0">
                <a:latin typeface="Times New Roman" panose="02020603050405020304" charset="0"/>
              </a:rPr>
              <a:t> repositories </a:t>
            </a:r>
            <a:r>
              <a:rPr lang="en-US" b="0" dirty="0" err="1">
                <a:latin typeface="Times New Roman" panose="02020603050405020304" charset="0"/>
              </a:rPr>
              <a:t>chứa</a:t>
            </a:r>
            <a:r>
              <a:rPr lang="en-US" b="0" dirty="0">
                <a:latin typeface="Times New Roman" panose="02020603050405020304" charset="0"/>
              </a:rPr>
              <a:t> </a:t>
            </a:r>
            <a:r>
              <a:rPr lang="en-US" b="0" dirty="0" err="1">
                <a:latin typeface="Times New Roman" panose="02020603050405020304" charset="0"/>
              </a:rPr>
              <a:t>các</a:t>
            </a:r>
            <a:r>
              <a:rPr lang="en-US" b="0" dirty="0">
                <a:latin typeface="Times New Roman" panose="02020603050405020304" charset="0"/>
              </a:rPr>
              <a:t> </a:t>
            </a:r>
            <a:r>
              <a:rPr lang="en-US" b="0" dirty="0" err="1">
                <a:latin typeface="Times New Roman" panose="02020603050405020304" charset="0"/>
              </a:rPr>
              <a:t>lớp</a:t>
            </a:r>
            <a:r>
              <a:rPr lang="en-US" b="0" dirty="0">
                <a:latin typeface="Times New Roman" panose="02020603050405020304" charset="0"/>
              </a:rPr>
              <a:t> </a:t>
            </a:r>
            <a:r>
              <a:rPr lang="en-US" b="0" dirty="0" err="1">
                <a:latin typeface="Times New Roman" panose="02020603050405020304" charset="0"/>
              </a:rPr>
              <a:t>của</a:t>
            </a:r>
            <a:r>
              <a:rPr lang="en-US" b="0" dirty="0">
                <a:latin typeface="Times New Roman" panose="02020603050405020304" charset="0"/>
              </a:rPr>
              <a:t> </a:t>
            </a:r>
            <a:r>
              <a:rPr lang="en-US" b="0" dirty="0" err="1">
                <a:latin typeface="Times New Roman" panose="02020603050405020304" charset="0"/>
              </a:rPr>
              <a:t>tầng</a:t>
            </a:r>
            <a:r>
              <a:rPr lang="en-US" b="0" dirty="0">
                <a:latin typeface="Times New Roman" panose="02020603050405020304" charset="0"/>
              </a:rPr>
              <a:t> Data Access. </a:t>
            </a:r>
          </a:p>
          <a:p>
            <a:pPr indent="0"/>
            <a:r>
              <a:rPr lang="en-US" b="0" dirty="0">
                <a:latin typeface="Times New Roman" panose="02020603050405020304" charset="0"/>
              </a:rPr>
              <a:t>- </a:t>
            </a:r>
            <a:r>
              <a:rPr lang="en-US" b="0" dirty="0" err="1">
                <a:latin typeface="Times New Roman" panose="02020603050405020304" charset="0"/>
              </a:rPr>
              <a:t>Gói</a:t>
            </a:r>
            <a:r>
              <a:rPr lang="en-US" b="0" dirty="0">
                <a:latin typeface="Times New Roman" panose="02020603050405020304" charset="0"/>
              </a:rPr>
              <a:t> services </a:t>
            </a:r>
            <a:r>
              <a:rPr lang="en-US" b="0" dirty="0" err="1">
                <a:latin typeface="Times New Roman" panose="02020603050405020304" charset="0"/>
              </a:rPr>
              <a:t>chứa</a:t>
            </a:r>
            <a:r>
              <a:rPr lang="en-US" b="0" dirty="0">
                <a:latin typeface="Times New Roman" panose="02020603050405020304" charset="0"/>
              </a:rPr>
              <a:t> </a:t>
            </a:r>
            <a:r>
              <a:rPr lang="en-US" b="0" dirty="0" err="1">
                <a:latin typeface="Times New Roman" panose="02020603050405020304" charset="0"/>
              </a:rPr>
              <a:t>các</a:t>
            </a:r>
            <a:r>
              <a:rPr lang="en-US" b="0" dirty="0">
                <a:latin typeface="Times New Roman" panose="02020603050405020304" charset="0"/>
              </a:rPr>
              <a:t> </a:t>
            </a:r>
            <a:r>
              <a:rPr lang="en-US" b="0" dirty="0" err="1">
                <a:latin typeface="Times New Roman" panose="02020603050405020304" charset="0"/>
              </a:rPr>
              <a:t>lớp</a:t>
            </a:r>
            <a:r>
              <a:rPr lang="en-US" b="0" dirty="0">
                <a:latin typeface="Times New Roman" panose="02020603050405020304" charset="0"/>
              </a:rPr>
              <a:t> </a:t>
            </a:r>
            <a:r>
              <a:rPr lang="en-US" b="0" dirty="0" err="1">
                <a:latin typeface="Times New Roman" panose="02020603050405020304" charset="0"/>
              </a:rPr>
              <a:t>của</a:t>
            </a:r>
            <a:r>
              <a:rPr lang="en-US" b="0" dirty="0">
                <a:latin typeface="Times New Roman" panose="02020603050405020304" charset="0"/>
              </a:rPr>
              <a:t> </a:t>
            </a:r>
            <a:r>
              <a:rPr lang="en-US" b="0" dirty="0" err="1">
                <a:latin typeface="Times New Roman" panose="02020603050405020304" charset="0"/>
              </a:rPr>
              <a:t>tầng</a:t>
            </a:r>
            <a:r>
              <a:rPr lang="en-US" b="0" dirty="0">
                <a:latin typeface="Times New Roman" panose="02020603050405020304" charset="0"/>
              </a:rPr>
              <a:t> Business Logic. </a:t>
            </a:r>
          </a:p>
          <a:p>
            <a:pPr indent="0"/>
            <a:r>
              <a:rPr lang="en-US" b="0" dirty="0">
                <a:latin typeface="Times New Roman" panose="02020603050405020304" charset="0"/>
              </a:rPr>
              <a:t>- </a:t>
            </a:r>
            <a:r>
              <a:rPr lang="en-US" b="0" dirty="0" err="1">
                <a:latin typeface="Times New Roman" panose="02020603050405020304" charset="0"/>
              </a:rPr>
              <a:t>Gói</a:t>
            </a:r>
            <a:r>
              <a:rPr lang="en-US" b="0" dirty="0">
                <a:latin typeface="Times New Roman" panose="02020603050405020304" charset="0"/>
              </a:rPr>
              <a:t> controllers </a:t>
            </a:r>
            <a:r>
              <a:rPr lang="en-US" b="0" dirty="0" err="1">
                <a:latin typeface="Times New Roman" panose="02020603050405020304" charset="0"/>
              </a:rPr>
              <a:t>chứa</a:t>
            </a:r>
            <a:r>
              <a:rPr lang="en-US" b="0" dirty="0">
                <a:latin typeface="Times New Roman" panose="02020603050405020304" charset="0"/>
              </a:rPr>
              <a:t> </a:t>
            </a:r>
            <a:r>
              <a:rPr lang="en-US" b="0" dirty="0" err="1">
                <a:latin typeface="Times New Roman" panose="02020603050405020304" charset="0"/>
              </a:rPr>
              <a:t>các</a:t>
            </a:r>
            <a:r>
              <a:rPr lang="en-US" b="0" dirty="0">
                <a:latin typeface="Times New Roman" panose="02020603050405020304" charset="0"/>
              </a:rPr>
              <a:t> </a:t>
            </a:r>
            <a:r>
              <a:rPr lang="en-US" b="0" dirty="0" err="1">
                <a:latin typeface="Times New Roman" panose="02020603050405020304" charset="0"/>
              </a:rPr>
              <a:t>lớp</a:t>
            </a:r>
            <a:r>
              <a:rPr lang="en-US" b="0" dirty="0">
                <a:latin typeface="Times New Roman" panose="02020603050405020304" charset="0"/>
              </a:rPr>
              <a:t> </a:t>
            </a:r>
            <a:r>
              <a:rPr lang="en-US" b="0" dirty="0" err="1">
                <a:latin typeface="Times New Roman" panose="02020603050405020304" charset="0"/>
              </a:rPr>
              <a:t>của</a:t>
            </a:r>
            <a:r>
              <a:rPr lang="en-US" b="0" dirty="0">
                <a:latin typeface="Times New Roman" panose="02020603050405020304" charset="0"/>
              </a:rPr>
              <a:t> </a:t>
            </a:r>
            <a:r>
              <a:rPr lang="en-US" b="0" dirty="0" err="1">
                <a:latin typeface="Times New Roman" panose="02020603050405020304" charset="0"/>
              </a:rPr>
              <a:t>tầng</a:t>
            </a:r>
            <a:r>
              <a:rPr lang="en-US" b="0" dirty="0">
                <a:latin typeface="Times New Roman" panose="02020603050405020304" charset="0"/>
              </a:rPr>
              <a:t> Presentation (</a:t>
            </a:r>
            <a:r>
              <a:rPr lang="en-US" b="0" dirty="0" err="1">
                <a:latin typeface="Times New Roman" panose="02020603050405020304" charset="0"/>
              </a:rPr>
              <a:t>sử</a:t>
            </a:r>
            <a:r>
              <a:rPr lang="en-US" b="0" dirty="0">
                <a:latin typeface="Times New Roman" panose="02020603050405020304" charset="0"/>
              </a:rPr>
              <a:t> </a:t>
            </a:r>
            <a:r>
              <a:rPr lang="en-US" b="0" dirty="0" err="1">
                <a:latin typeface="Times New Roman" panose="02020603050405020304" charset="0"/>
              </a:rPr>
              <a:t>dụng</a:t>
            </a:r>
            <a:r>
              <a:rPr lang="en-US" b="0" dirty="0">
                <a:latin typeface="Times New Roman" panose="02020603050405020304" charset="0"/>
              </a:rPr>
              <a:t> REST API). </a:t>
            </a:r>
          </a:p>
        </p:txBody>
      </p:sp>
      <p:sp>
        <p:nvSpPr>
          <p:cNvPr id="6" name="Text Box 5"/>
          <p:cNvSpPr txBox="1"/>
          <p:nvPr/>
        </p:nvSpPr>
        <p:spPr>
          <a:xfrm>
            <a:off x="5958840" y="2691765"/>
            <a:ext cx="6232525" cy="3654425"/>
          </a:xfrm>
          <a:prstGeom prst="rect">
            <a:avLst/>
          </a:prstGeom>
          <a:noFill/>
          <a:ln w="9525">
            <a:noFill/>
          </a:ln>
        </p:spPr>
        <p:txBody>
          <a:bodyPr wrap="square">
            <a:noAutofit/>
          </a:bodyPr>
          <a:lstStyle/>
          <a:p>
            <a:pPr indent="0"/>
            <a:r>
              <a:rPr lang="en-US" b="0" dirty="0" err="1">
                <a:latin typeface="Times New Roman" panose="02020603050405020304" charset="0"/>
              </a:rPr>
              <a:t>Các</a:t>
            </a:r>
            <a:r>
              <a:rPr lang="en-US" b="0" dirty="0">
                <a:latin typeface="Times New Roman" panose="02020603050405020304" charset="0"/>
              </a:rPr>
              <a:t> </a:t>
            </a:r>
            <a:r>
              <a:rPr lang="en-US" b="0" dirty="0" err="1">
                <a:latin typeface="Times New Roman" panose="02020603050405020304" charset="0"/>
              </a:rPr>
              <a:t>gói</a:t>
            </a:r>
            <a:r>
              <a:rPr lang="en-US" b="0" dirty="0">
                <a:latin typeface="Times New Roman" panose="02020603050405020304" charset="0"/>
              </a:rPr>
              <a:t> </a:t>
            </a:r>
            <a:r>
              <a:rPr lang="en-US" b="0" dirty="0" err="1">
                <a:latin typeface="Times New Roman" panose="02020603050405020304" charset="0"/>
              </a:rPr>
              <a:t>phụ</a:t>
            </a:r>
            <a:r>
              <a:rPr lang="en-US" b="0" dirty="0">
                <a:latin typeface="Times New Roman" panose="02020603050405020304" charset="0"/>
              </a:rPr>
              <a:t> </a:t>
            </a:r>
            <a:r>
              <a:rPr lang="en-US" b="0" dirty="0" err="1">
                <a:latin typeface="Times New Roman" panose="02020603050405020304" charset="0"/>
              </a:rPr>
              <a:t>trợ</a:t>
            </a:r>
            <a:r>
              <a:rPr lang="en-US" b="0" dirty="0">
                <a:latin typeface="Times New Roman" panose="02020603050405020304" charset="0"/>
              </a:rPr>
              <a:t> </a:t>
            </a:r>
            <a:r>
              <a:rPr lang="en-US" b="0" dirty="0" err="1">
                <a:latin typeface="Times New Roman" panose="02020603050405020304" charset="0"/>
              </a:rPr>
              <a:t>khác</a:t>
            </a:r>
            <a:r>
              <a:rPr lang="en-US" b="0" dirty="0">
                <a:latin typeface="Times New Roman" panose="02020603050405020304" charset="0"/>
              </a:rPr>
              <a:t> </a:t>
            </a:r>
            <a:r>
              <a:rPr lang="en-US" b="0" dirty="0" err="1">
                <a:latin typeface="Times New Roman" panose="02020603050405020304" charset="0"/>
              </a:rPr>
              <a:t>gồm</a:t>
            </a:r>
            <a:r>
              <a:rPr lang="en-US" b="0" dirty="0">
                <a:latin typeface="Times New Roman" panose="02020603050405020304" charset="0"/>
              </a:rPr>
              <a:t> </a:t>
            </a:r>
            <a:r>
              <a:rPr lang="en-US" b="0" dirty="0" err="1">
                <a:latin typeface="Times New Roman" panose="02020603050405020304" charset="0"/>
              </a:rPr>
              <a:t>có</a:t>
            </a:r>
            <a:r>
              <a:rPr lang="en-US" b="0" dirty="0">
                <a:latin typeface="Times New Roman" panose="02020603050405020304" charset="0"/>
              </a:rPr>
              <a:t>: </a:t>
            </a:r>
          </a:p>
          <a:p>
            <a:pPr indent="0"/>
            <a:r>
              <a:rPr lang="en-US" b="0" dirty="0">
                <a:latin typeface="Times New Roman" panose="02020603050405020304" charset="0"/>
              </a:rPr>
              <a:t>- </a:t>
            </a:r>
            <a:r>
              <a:rPr lang="en-US" b="0" dirty="0" err="1">
                <a:latin typeface="Times New Roman" panose="02020603050405020304" charset="0"/>
              </a:rPr>
              <a:t>Gói</a:t>
            </a:r>
            <a:r>
              <a:rPr lang="en-US" b="0" dirty="0">
                <a:latin typeface="Times New Roman" panose="02020603050405020304" charset="0"/>
              </a:rPr>
              <a:t> models </a:t>
            </a:r>
            <a:r>
              <a:rPr lang="en-US" b="0" dirty="0" err="1">
                <a:latin typeface="Times New Roman" panose="02020603050405020304" charset="0"/>
              </a:rPr>
              <a:t>là</a:t>
            </a:r>
            <a:r>
              <a:rPr lang="en-US" b="0" dirty="0">
                <a:latin typeface="Times New Roman" panose="02020603050405020304" charset="0"/>
              </a:rPr>
              <a:t> </a:t>
            </a:r>
            <a:r>
              <a:rPr lang="en-US" b="0" dirty="0" err="1">
                <a:latin typeface="Times New Roman" panose="02020603050405020304" charset="0"/>
              </a:rPr>
              <a:t>nơi</a:t>
            </a:r>
            <a:r>
              <a:rPr lang="en-US" b="0" dirty="0">
                <a:latin typeface="Times New Roman" panose="02020603050405020304" charset="0"/>
              </a:rPr>
              <a:t> </a:t>
            </a:r>
            <a:r>
              <a:rPr lang="en-US" b="0" dirty="0" err="1">
                <a:latin typeface="Times New Roman" panose="02020603050405020304" charset="0"/>
              </a:rPr>
              <a:t>chứa</a:t>
            </a:r>
            <a:r>
              <a:rPr lang="en-US" b="0" dirty="0">
                <a:latin typeface="Times New Roman" panose="02020603050405020304" charset="0"/>
              </a:rPr>
              <a:t> </a:t>
            </a:r>
            <a:r>
              <a:rPr lang="en-US" b="0" dirty="0" err="1">
                <a:latin typeface="Times New Roman" panose="02020603050405020304" charset="0"/>
              </a:rPr>
              <a:t>các</a:t>
            </a:r>
            <a:r>
              <a:rPr lang="en-US" b="0" dirty="0">
                <a:latin typeface="Times New Roman" panose="02020603050405020304" charset="0"/>
              </a:rPr>
              <a:t> entities. </a:t>
            </a:r>
            <a:r>
              <a:rPr lang="en-US" b="0" dirty="0" err="1">
                <a:latin typeface="Times New Roman" panose="02020603050405020304" charset="0"/>
              </a:rPr>
              <a:t>Các</a:t>
            </a:r>
            <a:r>
              <a:rPr lang="en-US" b="0" dirty="0">
                <a:latin typeface="Times New Roman" panose="02020603050405020304" charset="0"/>
              </a:rPr>
              <a:t> </a:t>
            </a:r>
            <a:r>
              <a:rPr lang="en-US" b="0" dirty="0" err="1">
                <a:latin typeface="Times New Roman" panose="02020603050405020304" charset="0"/>
              </a:rPr>
              <a:t>lớp</a:t>
            </a:r>
            <a:r>
              <a:rPr lang="en-US" b="0" dirty="0">
                <a:latin typeface="Times New Roman" panose="02020603050405020304" charset="0"/>
              </a:rPr>
              <a:t> </a:t>
            </a:r>
            <a:r>
              <a:rPr lang="en-US" b="0" dirty="0" err="1">
                <a:latin typeface="Times New Roman" panose="02020603050405020304" charset="0"/>
              </a:rPr>
              <a:t>này</a:t>
            </a:r>
            <a:r>
              <a:rPr lang="en-US" b="0" dirty="0">
                <a:latin typeface="Times New Roman" panose="02020603050405020304" charset="0"/>
              </a:rPr>
              <a:t> </a:t>
            </a:r>
            <a:r>
              <a:rPr lang="en-US" b="0" dirty="0" err="1">
                <a:latin typeface="Times New Roman" panose="02020603050405020304" charset="0"/>
              </a:rPr>
              <a:t>nhận</a:t>
            </a:r>
            <a:r>
              <a:rPr lang="en-US" b="0" dirty="0">
                <a:latin typeface="Times New Roman" panose="02020603050405020304" charset="0"/>
              </a:rPr>
              <a:t> </a:t>
            </a:r>
            <a:r>
              <a:rPr lang="en-US" b="0" dirty="0" err="1">
                <a:latin typeface="Times New Roman" panose="02020603050405020304" charset="0"/>
              </a:rPr>
              <a:t>nhiệm</a:t>
            </a:r>
            <a:r>
              <a:rPr lang="en-US" b="0" dirty="0">
                <a:latin typeface="Times New Roman" panose="02020603050405020304" charset="0"/>
              </a:rPr>
              <a:t> </a:t>
            </a:r>
            <a:r>
              <a:rPr lang="en-US" b="0" dirty="0" err="1">
                <a:latin typeface="Times New Roman" panose="02020603050405020304" charset="0"/>
              </a:rPr>
              <a:t>vụ</a:t>
            </a:r>
            <a:r>
              <a:rPr lang="en-US" b="0" dirty="0">
                <a:latin typeface="Times New Roman" panose="02020603050405020304" charset="0"/>
              </a:rPr>
              <a:t> </a:t>
            </a:r>
            <a:r>
              <a:rPr lang="en-US" b="0" dirty="0" err="1">
                <a:latin typeface="Times New Roman" panose="02020603050405020304" charset="0"/>
              </a:rPr>
              <a:t>ánh</a:t>
            </a:r>
            <a:r>
              <a:rPr lang="en-US" b="0" dirty="0">
                <a:latin typeface="Times New Roman" panose="02020603050405020304" charset="0"/>
              </a:rPr>
              <a:t> </a:t>
            </a:r>
            <a:r>
              <a:rPr lang="en-US" b="0" dirty="0" err="1">
                <a:latin typeface="Times New Roman" panose="02020603050405020304" charset="0"/>
              </a:rPr>
              <a:t>xạ</a:t>
            </a:r>
            <a:r>
              <a:rPr lang="en-US" b="0" dirty="0">
                <a:latin typeface="Times New Roman" panose="02020603050405020304" charset="0"/>
              </a:rPr>
              <a:t> </a:t>
            </a:r>
            <a:r>
              <a:rPr lang="en-US" b="0" dirty="0" err="1">
                <a:latin typeface="Times New Roman" panose="02020603050405020304" charset="0"/>
              </a:rPr>
              <a:t>các</a:t>
            </a:r>
            <a:r>
              <a:rPr lang="en-US" b="0" dirty="0">
                <a:latin typeface="Times New Roman" panose="02020603050405020304" charset="0"/>
              </a:rPr>
              <a:t> </a:t>
            </a:r>
            <a:r>
              <a:rPr lang="en-US" b="0" dirty="0" err="1">
                <a:latin typeface="Times New Roman" panose="02020603050405020304" charset="0"/>
              </a:rPr>
              <a:t>bảng</a:t>
            </a:r>
            <a:r>
              <a:rPr lang="en-US" b="0" dirty="0">
                <a:latin typeface="Times New Roman" panose="02020603050405020304" charset="0"/>
              </a:rPr>
              <a:t> </a:t>
            </a:r>
            <a:r>
              <a:rPr lang="en-US" b="0" dirty="0" err="1">
                <a:latin typeface="Times New Roman" panose="02020603050405020304" charset="0"/>
              </a:rPr>
              <a:t>trong</a:t>
            </a:r>
            <a:r>
              <a:rPr lang="en-US" b="0" dirty="0">
                <a:latin typeface="Times New Roman" panose="02020603050405020304" charset="0"/>
              </a:rPr>
              <a:t> </a:t>
            </a:r>
            <a:r>
              <a:rPr lang="en-US" b="0" dirty="0" err="1">
                <a:latin typeface="Times New Roman" panose="02020603050405020304" charset="0"/>
              </a:rPr>
              <a:t>cơ</a:t>
            </a:r>
            <a:r>
              <a:rPr lang="en-US" b="0" dirty="0">
                <a:latin typeface="Times New Roman" panose="02020603050405020304" charset="0"/>
              </a:rPr>
              <a:t> </a:t>
            </a:r>
            <a:r>
              <a:rPr lang="en-US" b="0" dirty="0" err="1">
                <a:latin typeface="Times New Roman" panose="02020603050405020304" charset="0"/>
              </a:rPr>
              <a:t>sở</a:t>
            </a:r>
            <a:r>
              <a:rPr lang="en-US" b="0" dirty="0">
                <a:latin typeface="Times New Roman" panose="02020603050405020304" charset="0"/>
              </a:rPr>
              <a:t> </a:t>
            </a:r>
            <a:r>
              <a:rPr lang="en-US" b="0" dirty="0" err="1">
                <a:latin typeface="Times New Roman" panose="02020603050405020304" charset="0"/>
              </a:rPr>
              <a:t>dữ</a:t>
            </a:r>
            <a:r>
              <a:rPr lang="en-US" b="0" dirty="0">
                <a:latin typeface="Times New Roman" panose="02020603050405020304" charset="0"/>
              </a:rPr>
              <a:t> </a:t>
            </a:r>
            <a:r>
              <a:rPr lang="en-US" b="0" dirty="0" err="1">
                <a:latin typeface="Times New Roman" panose="02020603050405020304" charset="0"/>
              </a:rPr>
              <a:t>liệu</a:t>
            </a:r>
            <a:r>
              <a:rPr lang="en-US" b="0" dirty="0">
                <a:latin typeface="Times New Roman" panose="02020603050405020304" charset="0"/>
              </a:rPr>
              <a:t> </a:t>
            </a:r>
            <a:r>
              <a:rPr lang="en-US" b="0" dirty="0" err="1">
                <a:latin typeface="Times New Roman" panose="02020603050405020304" charset="0"/>
              </a:rPr>
              <a:t>đồng</a:t>
            </a:r>
            <a:r>
              <a:rPr lang="en-US" b="0" dirty="0">
                <a:latin typeface="Times New Roman" panose="02020603050405020304" charset="0"/>
              </a:rPr>
              <a:t> </a:t>
            </a:r>
            <a:r>
              <a:rPr lang="en-US" b="0" dirty="0" err="1">
                <a:latin typeface="Times New Roman" panose="02020603050405020304" charset="0"/>
              </a:rPr>
              <a:t>thời</a:t>
            </a:r>
            <a:r>
              <a:rPr lang="en-US" b="0" dirty="0">
                <a:latin typeface="Times New Roman" panose="02020603050405020304" charset="0"/>
              </a:rPr>
              <a:t> </a:t>
            </a:r>
            <a:r>
              <a:rPr lang="en-US" b="0" dirty="0" err="1">
                <a:latin typeface="Times New Roman" panose="02020603050405020304" charset="0"/>
              </a:rPr>
              <a:t>cũng</a:t>
            </a:r>
            <a:r>
              <a:rPr lang="en-US" b="0" dirty="0">
                <a:latin typeface="Times New Roman" panose="02020603050405020304" charset="0"/>
              </a:rPr>
              <a:t> </a:t>
            </a:r>
            <a:r>
              <a:rPr lang="en-US" b="0" dirty="0" err="1">
                <a:latin typeface="Times New Roman" panose="02020603050405020304" charset="0"/>
              </a:rPr>
              <a:t>là</a:t>
            </a:r>
            <a:r>
              <a:rPr lang="en-US" b="0" dirty="0">
                <a:latin typeface="Times New Roman" panose="02020603050405020304" charset="0"/>
              </a:rPr>
              <a:t> </a:t>
            </a:r>
            <a:r>
              <a:rPr lang="en-US" b="0" dirty="0" err="1">
                <a:latin typeface="Times New Roman" panose="02020603050405020304" charset="0"/>
              </a:rPr>
              <a:t>các</a:t>
            </a:r>
            <a:r>
              <a:rPr lang="en-US" b="0" dirty="0">
                <a:latin typeface="Times New Roman" panose="02020603050405020304" charset="0"/>
              </a:rPr>
              <a:t> </a:t>
            </a:r>
            <a:r>
              <a:rPr lang="en-US" b="0" dirty="0" err="1">
                <a:latin typeface="Times New Roman" panose="02020603050405020304" charset="0"/>
              </a:rPr>
              <a:t>đối</a:t>
            </a:r>
            <a:r>
              <a:rPr lang="en-US" b="0" dirty="0">
                <a:latin typeface="Times New Roman" panose="02020603050405020304" charset="0"/>
              </a:rPr>
              <a:t> </a:t>
            </a:r>
            <a:r>
              <a:rPr lang="en-US" b="0" dirty="0" err="1">
                <a:latin typeface="Times New Roman" panose="02020603050405020304" charset="0"/>
              </a:rPr>
              <a:t>tượng</a:t>
            </a:r>
            <a:r>
              <a:rPr lang="en-US" b="0" dirty="0">
                <a:latin typeface="Times New Roman" panose="02020603050405020304" charset="0"/>
              </a:rPr>
              <a:t> </a:t>
            </a:r>
            <a:r>
              <a:rPr lang="en-US" b="0" dirty="0" err="1">
                <a:latin typeface="Times New Roman" panose="02020603050405020304" charset="0"/>
              </a:rPr>
              <a:t>mang</a:t>
            </a:r>
            <a:r>
              <a:rPr lang="en-US" b="0" dirty="0">
                <a:latin typeface="Times New Roman" panose="02020603050405020304" charset="0"/>
              </a:rPr>
              <a:t> </a:t>
            </a:r>
            <a:r>
              <a:rPr lang="en-US" b="0" dirty="0" err="1">
                <a:latin typeface="Times New Roman" panose="02020603050405020304" charset="0"/>
              </a:rPr>
              <a:t>dữ</a:t>
            </a:r>
            <a:r>
              <a:rPr lang="en-US" b="0" dirty="0">
                <a:latin typeface="Times New Roman" panose="02020603050405020304" charset="0"/>
              </a:rPr>
              <a:t> </a:t>
            </a:r>
            <a:r>
              <a:rPr lang="en-US" b="0" dirty="0" err="1">
                <a:latin typeface="Times New Roman" panose="02020603050405020304" charset="0"/>
              </a:rPr>
              <a:t>liệu</a:t>
            </a:r>
            <a:r>
              <a:rPr lang="en-US" b="0" dirty="0">
                <a:latin typeface="Times New Roman" panose="02020603050405020304" charset="0"/>
              </a:rPr>
              <a:t> </a:t>
            </a:r>
            <a:r>
              <a:rPr lang="en-US" b="0" dirty="0" err="1">
                <a:latin typeface="Times New Roman" panose="02020603050405020304" charset="0"/>
              </a:rPr>
              <a:t>trao</a:t>
            </a:r>
            <a:r>
              <a:rPr lang="en-US" b="0" dirty="0">
                <a:latin typeface="Times New Roman" panose="02020603050405020304" charset="0"/>
              </a:rPr>
              <a:t> </a:t>
            </a:r>
            <a:r>
              <a:rPr lang="en-US" b="0" dirty="0" err="1">
                <a:latin typeface="Times New Roman" panose="02020603050405020304" charset="0"/>
              </a:rPr>
              <a:t>đổi</a:t>
            </a:r>
            <a:r>
              <a:rPr lang="en-US" b="0" dirty="0">
                <a:latin typeface="Times New Roman" panose="02020603050405020304" charset="0"/>
              </a:rPr>
              <a:t> </a:t>
            </a:r>
            <a:r>
              <a:rPr lang="en-US" b="0" dirty="0" err="1">
                <a:latin typeface="Times New Roman" panose="02020603050405020304" charset="0"/>
              </a:rPr>
              <a:t>giữa</a:t>
            </a:r>
            <a:r>
              <a:rPr lang="en-US" b="0" dirty="0">
                <a:latin typeface="Times New Roman" panose="02020603050405020304" charset="0"/>
              </a:rPr>
              <a:t> </a:t>
            </a:r>
            <a:r>
              <a:rPr lang="en-US" b="0" dirty="0" err="1">
                <a:latin typeface="Times New Roman" panose="02020603050405020304" charset="0"/>
              </a:rPr>
              <a:t>các</a:t>
            </a:r>
            <a:r>
              <a:rPr lang="en-US" b="0" dirty="0">
                <a:latin typeface="Times New Roman" panose="02020603050405020304" charset="0"/>
              </a:rPr>
              <a:t> </a:t>
            </a:r>
            <a:r>
              <a:rPr lang="en-US" b="0" dirty="0" err="1">
                <a:latin typeface="Times New Roman" panose="02020603050405020304" charset="0"/>
              </a:rPr>
              <a:t>tầng</a:t>
            </a:r>
            <a:r>
              <a:rPr lang="en-US" b="0" dirty="0">
                <a:latin typeface="Times New Roman" panose="02020603050405020304" charset="0"/>
              </a:rPr>
              <a:t>. </a:t>
            </a:r>
          </a:p>
          <a:p>
            <a:pPr indent="0"/>
            <a:r>
              <a:rPr lang="en-US" b="0" dirty="0">
                <a:latin typeface="Times New Roman" panose="02020603050405020304" charset="0"/>
              </a:rPr>
              <a:t>- </a:t>
            </a:r>
            <a:r>
              <a:rPr lang="en-US" b="0" dirty="0" err="1">
                <a:latin typeface="Times New Roman" panose="02020603050405020304" charset="0"/>
              </a:rPr>
              <a:t>Gói</a:t>
            </a:r>
            <a:r>
              <a:rPr lang="en-US" b="0" dirty="0">
                <a:latin typeface="Times New Roman" panose="02020603050405020304" charset="0"/>
              </a:rPr>
              <a:t> configs </a:t>
            </a:r>
            <a:r>
              <a:rPr lang="en-US" b="0" dirty="0" err="1">
                <a:latin typeface="Times New Roman" panose="02020603050405020304" charset="0"/>
              </a:rPr>
              <a:t>chứa</a:t>
            </a:r>
            <a:r>
              <a:rPr lang="en-US" b="0" dirty="0">
                <a:latin typeface="Times New Roman" panose="02020603050405020304" charset="0"/>
              </a:rPr>
              <a:t> </a:t>
            </a:r>
            <a:r>
              <a:rPr lang="en-US" b="0" dirty="0" err="1">
                <a:latin typeface="Times New Roman" panose="02020603050405020304" charset="0"/>
              </a:rPr>
              <a:t>các</a:t>
            </a:r>
            <a:r>
              <a:rPr lang="en-US" b="0" dirty="0">
                <a:latin typeface="Times New Roman" panose="02020603050405020304" charset="0"/>
              </a:rPr>
              <a:t> </a:t>
            </a:r>
            <a:r>
              <a:rPr lang="en-US" b="0" dirty="0" err="1">
                <a:latin typeface="Times New Roman" panose="02020603050405020304" charset="0"/>
              </a:rPr>
              <a:t>lớp</a:t>
            </a:r>
            <a:r>
              <a:rPr lang="en-US" b="0" dirty="0">
                <a:latin typeface="Times New Roman" panose="02020603050405020304" charset="0"/>
              </a:rPr>
              <a:t> </a:t>
            </a:r>
            <a:r>
              <a:rPr lang="en-US" b="0" dirty="0" err="1">
                <a:latin typeface="Times New Roman" panose="02020603050405020304" charset="0"/>
              </a:rPr>
              <a:t>dùng</a:t>
            </a:r>
            <a:r>
              <a:rPr lang="en-US" b="0" dirty="0">
                <a:latin typeface="Times New Roman" panose="02020603050405020304" charset="0"/>
              </a:rPr>
              <a:t> </a:t>
            </a:r>
            <a:r>
              <a:rPr lang="en-US" b="0" dirty="0" err="1">
                <a:latin typeface="Times New Roman" panose="02020603050405020304" charset="0"/>
              </a:rPr>
              <a:t>cho</a:t>
            </a:r>
            <a:r>
              <a:rPr lang="en-US" b="0" dirty="0">
                <a:latin typeface="Times New Roman" panose="02020603050405020304" charset="0"/>
              </a:rPr>
              <a:t> </a:t>
            </a:r>
            <a:r>
              <a:rPr lang="en-US" b="0" dirty="0" err="1">
                <a:latin typeface="Times New Roman" panose="02020603050405020304" charset="0"/>
              </a:rPr>
              <a:t>việc</a:t>
            </a:r>
            <a:r>
              <a:rPr lang="en-US" b="0" dirty="0">
                <a:latin typeface="Times New Roman" panose="02020603050405020304" charset="0"/>
              </a:rPr>
              <a:t> </a:t>
            </a:r>
            <a:r>
              <a:rPr lang="en-US" b="0" dirty="0" err="1">
                <a:latin typeface="Times New Roman" panose="02020603050405020304" charset="0"/>
              </a:rPr>
              <a:t>cấu</a:t>
            </a:r>
            <a:r>
              <a:rPr lang="en-US" b="0" dirty="0">
                <a:latin typeface="Times New Roman" panose="02020603050405020304" charset="0"/>
              </a:rPr>
              <a:t> </a:t>
            </a:r>
            <a:r>
              <a:rPr lang="en-US" b="0" dirty="0" err="1">
                <a:latin typeface="Times New Roman" panose="02020603050405020304" charset="0"/>
              </a:rPr>
              <a:t>hình</a:t>
            </a:r>
            <a:r>
              <a:rPr lang="en-US" b="0" dirty="0">
                <a:latin typeface="Times New Roman" panose="02020603050405020304" charset="0"/>
              </a:rPr>
              <a:t> </a:t>
            </a:r>
            <a:r>
              <a:rPr lang="en-US" b="0" dirty="0" err="1">
                <a:latin typeface="Times New Roman" panose="02020603050405020304" charset="0"/>
              </a:rPr>
              <a:t>ứng</a:t>
            </a:r>
            <a:r>
              <a:rPr lang="en-US" b="0" dirty="0">
                <a:latin typeface="Times New Roman" panose="02020603050405020304" charset="0"/>
              </a:rPr>
              <a:t> </a:t>
            </a:r>
            <a:r>
              <a:rPr lang="en-US" b="0" dirty="0" err="1">
                <a:latin typeface="Times New Roman" panose="02020603050405020304" charset="0"/>
              </a:rPr>
              <a:t>dụng</a:t>
            </a:r>
            <a:r>
              <a:rPr lang="en-US" b="0" dirty="0">
                <a:latin typeface="Times New Roman" panose="02020603050405020304" charset="0"/>
              </a:rPr>
              <a:t>. </a:t>
            </a:r>
          </a:p>
          <a:p>
            <a:pPr indent="0"/>
            <a:r>
              <a:rPr lang="en-US" b="0" dirty="0">
                <a:latin typeface="Times New Roman" panose="02020603050405020304" charset="0"/>
              </a:rPr>
              <a:t>- </a:t>
            </a:r>
            <a:r>
              <a:rPr lang="en-US" b="0" dirty="0" err="1">
                <a:latin typeface="Times New Roman" panose="02020603050405020304" charset="0"/>
              </a:rPr>
              <a:t>Gói</a:t>
            </a:r>
            <a:r>
              <a:rPr lang="en-US" b="0" dirty="0">
                <a:latin typeface="Times New Roman" panose="02020603050405020304" charset="0"/>
              </a:rPr>
              <a:t> </a:t>
            </a:r>
            <a:r>
              <a:rPr lang="en-US" b="0" dirty="0" err="1">
                <a:latin typeface="Times New Roman" panose="02020603050405020304" charset="0"/>
              </a:rPr>
              <a:t>enums</a:t>
            </a:r>
            <a:r>
              <a:rPr lang="en-US" b="0" dirty="0">
                <a:latin typeface="Times New Roman" panose="02020603050405020304" charset="0"/>
              </a:rPr>
              <a:t> </a:t>
            </a:r>
            <a:r>
              <a:rPr lang="en-US" b="0" dirty="0" err="1">
                <a:latin typeface="Times New Roman" panose="02020603050405020304" charset="0"/>
              </a:rPr>
              <a:t>chứa</a:t>
            </a:r>
            <a:r>
              <a:rPr lang="en-US" b="0" dirty="0">
                <a:latin typeface="Times New Roman" panose="02020603050405020304" charset="0"/>
              </a:rPr>
              <a:t> </a:t>
            </a:r>
            <a:r>
              <a:rPr lang="en-US" b="0" dirty="0" err="1">
                <a:latin typeface="Times New Roman" panose="02020603050405020304" charset="0"/>
              </a:rPr>
              <a:t>các</a:t>
            </a:r>
            <a:r>
              <a:rPr lang="en-US" b="0" dirty="0">
                <a:latin typeface="Times New Roman" panose="02020603050405020304" charset="0"/>
              </a:rPr>
              <a:t> </a:t>
            </a:r>
            <a:r>
              <a:rPr lang="en-US" b="0" dirty="0" err="1">
                <a:latin typeface="Times New Roman" panose="02020603050405020304" charset="0"/>
              </a:rPr>
              <a:t>tập</a:t>
            </a:r>
            <a:r>
              <a:rPr lang="en-US" b="0" dirty="0">
                <a:latin typeface="Times New Roman" panose="02020603050405020304" charset="0"/>
              </a:rPr>
              <a:t> </a:t>
            </a:r>
            <a:r>
              <a:rPr lang="en-US" b="0" dirty="0" err="1">
                <a:latin typeface="Times New Roman" panose="02020603050405020304" charset="0"/>
              </a:rPr>
              <a:t>hằng</a:t>
            </a:r>
            <a:r>
              <a:rPr lang="en-US" b="0" dirty="0">
                <a:latin typeface="Times New Roman" panose="02020603050405020304" charset="0"/>
              </a:rPr>
              <a:t> </a:t>
            </a:r>
            <a:r>
              <a:rPr lang="en-US" b="0" dirty="0" err="1">
                <a:latin typeface="Times New Roman" panose="02020603050405020304" charset="0"/>
              </a:rPr>
              <a:t>số</a:t>
            </a:r>
            <a:r>
              <a:rPr lang="en-US" b="0" dirty="0">
                <a:latin typeface="Times New Roman" panose="02020603050405020304" charset="0"/>
              </a:rPr>
              <a:t> </a:t>
            </a:r>
            <a:r>
              <a:rPr lang="en-US" b="0" dirty="0" err="1">
                <a:latin typeface="Times New Roman" panose="02020603050405020304" charset="0"/>
              </a:rPr>
              <a:t>cho</a:t>
            </a:r>
            <a:r>
              <a:rPr lang="en-US" b="0" dirty="0">
                <a:latin typeface="Times New Roman" panose="02020603050405020304" charset="0"/>
              </a:rPr>
              <a:t> </a:t>
            </a:r>
            <a:r>
              <a:rPr lang="en-US" b="0" dirty="0" err="1">
                <a:latin typeface="Times New Roman" panose="02020603050405020304" charset="0"/>
              </a:rPr>
              <a:t>các</a:t>
            </a:r>
            <a:r>
              <a:rPr lang="en-US" b="0" dirty="0">
                <a:latin typeface="Times New Roman" panose="02020603050405020304" charset="0"/>
              </a:rPr>
              <a:t> </a:t>
            </a:r>
            <a:r>
              <a:rPr lang="en-US" b="0" dirty="0" err="1">
                <a:latin typeface="Times New Roman" panose="02020603050405020304" charset="0"/>
              </a:rPr>
              <a:t>đối</a:t>
            </a:r>
            <a:r>
              <a:rPr lang="en-US" b="0" dirty="0">
                <a:latin typeface="Times New Roman" panose="02020603050405020304" charset="0"/>
              </a:rPr>
              <a:t> </a:t>
            </a:r>
            <a:r>
              <a:rPr lang="en-US" b="0" dirty="0" err="1">
                <a:latin typeface="Times New Roman" panose="02020603050405020304" charset="0"/>
              </a:rPr>
              <a:t>tượng</a:t>
            </a:r>
            <a:r>
              <a:rPr lang="en-US" b="0" dirty="0">
                <a:latin typeface="Times New Roman" panose="02020603050405020304" charset="0"/>
              </a:rPr>
              <a:t>. Trong </a:t>
            </a:r>
            <a:r>
              <a:rPr lang="en-US" b="0" dirty="0" err="1">
                <a:latin typeface="Times New Roman" panose="02020603050405020304" charset="0"/>
              </a:rPr>
              <a:t>ví</a:t>
            </a:r>
            <a:r>
              <a:rPr lang="en-US" b="0" dirty="0">
                <a:latin typeface="Times New Roman" panose="02020603050405020304" charset="0"/>
              </a:rPr>
              <a:t> </a:t>
            </a:r>
            <a:r>
              <a:rPr lang="en-US" b="0" dirty="0" err="1">
                <a:latin typeface="Times New Roman" panose="02020603050405020304" charset="0"/>
              </a:rPr>
              <a:t>dụ</a:t>
            </a:r>
            <a:r>
              <a:rPr lang="en-US" b="0" dirty="0">
                <a:latin typeface="Times New Roman" panose="02020603050405020304" charset="0"/>
              </a:rPr>
              <a:t> </a:t>
            </a:r>
            <a:r>
              <a:rPr lang="en-US" b="0" dirty="0" err="1">
                <a:latin typeface="Times New Roman" panose="02020603050405020304" charset="0"/>
              </a:rPr>
              <a:t>này</a:t>
            </a:r>
            <a:r>
              <a:rPr lang="en-US" b="0" dirty="0">
                <a:latin typeface="Times New Roman" panose="02020603050405020304" charset="0"/>
              </a:rPr>
              <a:t>, </a:t>
            </a:r>
            <a:r>
              <a:rPr lang="en-US" b="0" dirty="0" err="1">
                <a:latin typeface="Times New Roman" panose="02020603050405020304" charset="0"/>
              </a:rPr>
              <a:t>đó</a:t>
            </a:r>
            <a:r>
              <a:rPr lang="en-US" b="0" dirty="0">
                <a:latin typeface="Times New Roman" panose="02020603050405020304" charset="0"/>
              </a:rPr>
              <a:t> </a:t>
            </a:r>
            <a:r>
              <a:rPr lang="en-US" b="0" dirty="0" err="1">
                <a:latin typeface="Times New Roman" panose="02020603050405020304" charset="0"/>
              </a:rPr>
              <a:t>là</a:t>
            </a:r>
            <a:r>
              <a:rPr lang="en-US" b="0" dirty="0">
                <a:latin typeface="Times New Roman" panose="02020603050405020304" charset="0"/>
              </a:rPr>
              <a:t> </a:t>
            </a:r>
            <a:r>
              <a:rPr lang="en-US" b="0" dirty="0" err="1">
                <a:latin typeface="Times New Roman" panose="02020603050405020304" charset="0"/>
              </a:rPr>
              <a:t>hai</a:t>
            </a:r>
            <a:r>
              <a:rPr lang="en-US" b="0" dirty="0">
                <a:latin typeface="Times New Roman" panose="02020603050405020304" charset="0"/>
              </a:rPr>
              <a:t> </a:t>
            </a:r>
            <a:r>
              <a:rPr lang="en-US" b="0" dirty="0" err="1">
                <a:latin typeface="Times New Roman" panose="02020603050405020304" charset="0"/>
              </a:rPr>
              <a:t>tập</a:t>
            </a:r>
            <a:r>
              <a:rPr lang="en-US" b="0" dirty="0">
                <a:latin typeface="Times New Roman" panose="02020603050405020304" charset="0"/>
              </a:rPr>
              <a:t> </a:t>
            </a:r>
            <a:r>
              <a:rPr lang="en-US" b="0" dirty="0" err="1">
                <a:latin typeface="Times New Roman" panose="02020603050405020304" charset="0"/>
              </a:rPr>
              <a:t>hằng</a:t>
            </a:r>
            <a:r>
              <a:rPr lang="en-US" b="0" dirty="0">
                <a:latin typeface="Times New Roman" panose="02020603050405020304" charset="0"/>
              </a:rPr>
              <a:t> </a:t>
            </a:r>
            <a:r>
              <a:rPr lang="en-US" b="0" dirty="0" err="1">
                <a:latin typeface="Times New Roman" panose="02020603050405020304" charset="0"/>
              </a:rPr>
              <a:t>số</a:t>
            </a:r>
            <a:r>
              <a:rPr lang="en-US" b="0" dirty="0">
                <a:latin typeface="Times New Roman" panose="02020603050405020304" charset="0"/>
              </a:rPr>
              <a:t> </a:t>
            </a:r>
            <a:r>
              <a:rPr lang="en-US" b="0" dirty="0" err="1">
                <a:latin typeface="Times New Roman" panose="02020603050405020304" charset="0"/>
              </a:rPr>
              <a:t>chỉ</a:t>
            </a:r>
            <a:r>
              <a:rPr lang="en-US" b="0" dirty="0">
                <a:latin typeface="Times New Roman" panose="02020603050405020304" charset="0"/>
              </a:rPr>
              <a:t> </a:t>
            </a:r>
            <a:r>
              <a:rPr lang="en-US" b="0" dirty="0" err="1">
                <a:latin typeface="Times New Roman" panose="02020603050405020304" charset="0"/>
              </a:rPr>
              <a:t>các</a:t>
            </a:r>
            <a:r>
              <a:rPr lang="en-US" b="0" dirty="0">
                <a:latin typeface="Times New Roman" panose="02020603050405020304" charset="0"/>
              </a:rPr>
              <a:t> </a:t>
            </a:r>
            <a:r>
              <a:rPr lang="en-US" b="0" dirty="0" err="1">
                <a:latin typeface="Times New Roman" panose="02020603050405020304" charset="0"/>
              </a:rPr>
              <a:t>trạng</a:t>
            </a:r>
            <a:r>
              <a:rPr lang="en-US" b="0" dirty="0">
                <a:latin typeface="Times New Roman" panose="02020603050405020304" charset="0"/>
              </a:rPr>
              <a:t> </a:t>
            </a:r>
            <a:r>
              <a:rPr lang="en-US" b="0" dirty="0" err="1">
                <a:latin typeface="Times New Roman" panose="02020603050405020304" charset="0"/>
              </a:rPr>
              <a:t>thái</a:t>
            </a:r>
            <a:r>
              <a:rPr lang="en-US" b="0" dirty="0">
                <a:latin typeface="Times New Roman" panose="02020603050405020304" charset="0"/>
              </a:rPr>
              <a:t> </a:t>
            </a:r>
            <a:r>
              <a:rPr lang="en-US" b="0" dirty="0" err="1">
                <a:latin typeface="Times New Roman" panose="02020603050405020304" charset="0"/>
              </a:rPr>
              <a:t>lớp</a:t>
            </a:r>
            <a:r>
              <a:rPr lang="en-US" b="0" dirty="0">
                <a:latin typeface="Times New Roman" panose="02020603050405020304" charset="0"/>
              </a:rPr>
              <a:t> </a:t>
            </a:r>
            <a:r>
              <a:rPr lang="en-US" b="0" dirty="0" err="1">
                <a:latin typeface="Times New Roman" panose="02020603050405020304" charset="0"/>
              </a:rPr>
              <a:t>học</a:t>
            </a:r>
            <a:r>
              <a:rPr lang="en-US" b="0" dirty="0">
                <a:latin typeface="Times New Roman" panose="02020603050405020304" charset="0"/>
              </a:rPr>
              <a:t>(</a:t>
            </a:r>
            <a:r>
              <a:rPr lang="en-US" b="0" dirty="0" err="1">
                <a:latin typeface="Times New Roman" panose="02020603050405020304" charset="0"/>
              </a:rPr>
              <a:t>sinhvien</a:t>
            </a:r>
            <a:r>
              <a:rPr lang="en-US" b="0" dirty="0">
                <a:latin typeface="Times New Roman" panose="02020603050405020304" charset="0"/>
              </a:rPr>
              <a:t>), </a:t>
            </a:r>
            <a:r>
              <a:rPr lang="en-US" b="0" dirty="0" err="1">
                <a:latin typeface="Times New Roman" panose="02020603050405020304" charset="0"/>
              </a:rPr>
              <a:t>lớp</a:t>
            </a:r>
            <a:r>
              <a:rPr lang="en-US" b="0" dirty="0">
                <a:latin typeface="Times New Roman" panose="02020603050405020304" charset="0"/>
              </a:rPr>
              <a:t> </a:t>
            </a:r>
            <a:r>
              <a:rPr lang="en-US" b="0" dirty="0" err="1">
                <a:latin typeface="Times New Roman" panose="02020603050405020304" charset="0"/>
              </a:rPr>
              <a:t>học</a:t>
            </a:r>
            <a:r>
              <a:rPr lang="en-US" b="0" dirty="0">
                <a:latin typeface="Times New Roman" panose="02020603050405020304" charset="0"/>
              </a:rPr>
              <a:t> </a:t>
            </a:r>
            <a:r>
              <a:rPr lang="en-US" b="0" dirty="0" err="1">
                <a:latin typeface="Times New Roman" panose="02020603050405020304" charset="0"/>
              </a:rPr>
              <a:t>phần</a:t>
            </a:r>
            <a:r>
              <a:rPr lang="en-US" b="0" dirty="0">
                <a:latin typeface="Times New Roman" panose="02020603050405020304" charset="0"/>
              </a:rPr>
              <a:t> (</a:t>
            </a:r>
            <a:r>
              <a:rPr lang="en-US" b="0" dirty="0" err="1">
                <a:latin typeface="Times New Roman" panose="02020603050405020304" charset="0"/>
              </a:rPr>
              <a:t>lopHocPhan</a:t>
            </a:r>
            <a:r>
              <a:rPr lang="en-US" b="0" dirty="0">
                <a:latin typeface="Times New Roman" panose="02020603050405020304" charset="0"/>
              </a:rPr>
              <a:t>),… </a:t>
            </a:r>
          </a:p>
          <a:p>
            <a:pPr indent="0"/>
            <a:r>
              <a:rPr lang="en-US" b="0" dirty="0">
                <a:latin typeface="Times New Roman" panose="02020603050405020304" charset="0"/>
              </a:rPr>
              <a:t>- </a:t>
            </a:r>
            <a:r>
              <a:rPr lang="en-US" b="0" dirty="0" err="1">
                <a:latin typeface="Times New Roman" panose="02020603050405020304" charset="0"/>
              </a:rPr>
              <a:t>Gói</a:t>
            </a:r>
            <a:r>
              <a:rPr lang="en-US" b="0" dirty="0">
                <a:latin typeface="Times New Roman" panose="02020603050405020304" charset="0"/>
              </a:rPr>
              <a:t> pks </a:t>
            </a:r>
            <a:r>
              <a:rPr lang="en-US" b="0" dirty="0" err="1">
                <a:latin typeface="Times New Roman" panose="02020603050405020304" charset="0"/>
              </a:rPr>
              <a:t>quản</a:t>
            </a:r>
            <a:r>
              <a:rPr lang="en-US" b="0" dirty="0">
                <a:latin typeface="Times New Roman" panose="02020603050405020304" charset="0"/>
              </a:rPr>
              <a:t> </a:t>
            </a:r>
            <a:r>
              <a:rPr lang="en-US" b="0" dirty="0" err="1">
                <a:latin typeface="Times New Roman" panose="02020603050405020304" charset="0"/>
              </a:rPr>
              <a:t>lý</a:t>
            </a:r>
            <a:r>
              <a:rPr lang="en-US" b="0" dirty="0">
                <a:latin typeface="Times New Roman" panose="02020603050405020304" charset="0"/>
              </a:rPr>
              <a:t> </a:t>
            </a:r>
            <a:r>
              <a:rPr lang="en-US" b="0" dirty="0" err="1">
                <a:latin typeface="Times New Roman" panose="02020603050405020304" charset="0"/>
              </a:rPr>
              <a:t>các</a:t>
            </a:r>
            <a:r>
              <a:rPr lang="en-US" b="0" dirty="0">
                <a:latin typeface="Times New Roman" panose="02020603050405020304" charset="0"/>
              </a:rPr>
              <a:t> entity </a:t>
            </a:r>
            <a:r>
              <a:rPr lang="en-US" b="0" dirty="0" err="1">
                <a:latin typeface="Times New Roman" panose="02020603050405020304" charset="0"/>
              </a:rPr>
              <a:t>có</a:t>
            </a:r>
            <a:r>
              <a:rPr lang="en-US" b="0" dirty="0">
                <a:latin typeface="Times New Roman" panose="02020603050405020304" charset="0"/>
              </a:rPr>
              <a:t> </a:t>
            </a:r>
            <a:r>
              <a:rPr lang="en-US" b="0" dirty="0" err="1">
                <a:latin typeface="Times New Roman" panose="02020603050405020304" charset="0"/>
              </a:rPr>
              <a:t>khóa</a:t>
            </a:r>
            <a:r>
              <a:rPr lang="en-US" b="0" dirty="0">
                <a:latin typeface="Times New Roman" panose="02020603050405020304" charset="0"/>
              </a:rPr>
              <a:t> </a:t>
            </a:r>
            <a:r>
              <a:rPr lang="en-US" b="0" dirty="0" err="1">
                <a:latin typeface="Times New Roman" panose="02020603050405020304" charset="0"/>
              </a:rPr>
              <a:t>phức</a:t>
            </a:r>
            <a:r>
              <a:rPr lang="en-US" b="0" dirty="0">
                <a:latin typeface="Times New Roman" panose="02020603050405020304" charset="0"/>
              </a:rPr>
              <a:t> </a:t>
            </a:r>
            <a:r>
              <a:rPr lang="en-US" b="0" dirty="0" err="1">
                <a:latin typeface="Times New Roman" panose="02020603050405020304" charset="0"/>
              </a:rPr>
              <a:t>hợp</a:t>
            </a:r>
            <a:r>
              <a:rPr lang="en-US" b="0" dirty="0">
                <a:latin typeface="Times New Roman" panose="02020603050405020304" charset="0"/>
              </a:rPr>
              <a:t>, </a:t>
            </a:r>
            <a:r>
              <a:rPr lang="en-US" b="0" dirty="0" err="1">
                <a:latin typeface="Times New Roman" panose="02020603050405020304" charset="0"/>
              </a:rPr>
              <a:t>đảm</a:t>
            </a:r>
            <a:r>
              <a:rPr lang="en-US" b="0" dirty="0">
                <a:latin typeface="Times New Roman" panose="02020603050405020304" charset="0"/>
              </a:rPr>
              <a:t> </a:t>
            </a:r>
            <a:r>
              <a:rPr lang="en-US" b="0" dirty="0" err="1">
                <a:latin typeface="Times New Roman" panose="02020603050405020304" charset="0"/>
              </a:rPr>
              <a:t>bảo</a:t>
            </a:r>
            <a:r>
              <a:rPr lang="en-US" b="0" dirty="0">
                <a:latin typeface="Times New Roman" panose="02020603050405020304" charset="0"/>
              </a:rPr>
              <a:t> </a:t>
            </a:r>
            <a:r>
              <a:rPr lang="en-US" b="0" dirty="0" err="1">
                <a:latin typeface="Times New Roman" panose="02020603050405020304" charset="0"/>
              </a:rPr>
              <a:t>tính</a:t>
            </a:r>
            <a:r>
              <a:rPr lang="en-US" b="0" dirty="0">
                <a:latin typeface="Times New Roman" panose="02020603050405020304" charset="0"/>
              </a:rPr>
              <a:t> </a:t>
            </a:r>
            <a:r>
              <a:rPr lang="en-US" b="0" dirty="0" err="1">
                <a:latin typeface="Times New Roman" panose="02020603050405020304" charset="0"/>
              </a:rPr>
              <a:t>toàn</a:t>
            </a:r>
            <a:r>
              <a:rPr lang="en-US" b="0" dirty="0">
                <a:latin typeface="Times New Roman" panose="02020603050405020304" charset="0"/>
              </a:rPr>
              <a:t> </a:t>
            </a:r>
            <a:r>
              <a:rPr lang="en-US" b="0" dirty="0" err="1">
                <a:latin typeface="Times New Roman" panose="02020603050405020304" charset="0"/>
              </a:rPr>
              <a:t>vẹn</a:t>
            </a:r>
            <a:r>
              <a:rPr lang="en-US" b="0" dirty="0">
                <a:latin typeface="Times New Roman" panose="02020603050405020304" charset="0"/>
              </a:rPr>
              <a:t> </a:t>
            </a:r>
            <a:r>
              <a:rPr lang="en-US" b="0" dirty="0" err="1">
                <a:latin typeface="Times New Roman" panose="02020603050405020304" charset="0"/>
              </a:rPr>
              <a:t>dữ</a:t>
            </a:r>
            <a:r>
              <a:rPr lang="en-US" b="0" dirty="0">
                <a:latin typeface="Times New Roman" panose="02020603050405020304" charset="0"/>
              </a:rPr>
              <a:t> </a:t>
            </a:r>
            <a:r>
              <a:rPr lang="en-US" b="0" dirty="0" err="1">
                <a:latin typeface="Times New Roman" panose="02020603050405020304" charset="0"/>
              </a:rPr>
              <a:t>liệu</a:t>
            </a:r>
            <a:r>
              <a:rPr lang="en-US" b="0" dirty="0">
                <a:latin typeface="Times New Roman" panose="02020603050405020304" charset="0"/>
              </a:rPr>
              <a:t> </a:t>
            </a:r>
            <a:r>
              <a:rPr lang="en-US" b="0" dirty="0" err="1">
                <a:latin typeface="Times New Roman" panose="02020603050405020304" charset="0"/>
              </a:rPr>
              <a:t>và</a:t>
            </a:r>
            <a:r>
              <a:rPr lang="en-US" b="0" dirty="0">
                <a:latin typeface="Times New Roman" panose="02020603050405020304" charset="0"/>
              </a:rPr>
              <a:t> </a:t>
            </a:r>
            <a:r>
              <a:rPr lang="en-US" b="0" dirty="0" err="1">
                <a:latin typeface="Times New Roman" panose="02020603050405020304" charset="0"/>
              </a:rPr>
              <a:t>hỗ</a:t>
            </a:r>
            <a:r>
              <a:rPr lang="en-US" b="0" dirty="0">
                <a:latin typeface="Times New Roman" panose="02020603050405020304" charset="0"/>
              </a:rPr>
              <a:t> </a:t>
            </a:r>
            <a:r>
              <a:rPr lang="en-US" b="0" dirty="0" err="1">
                <a:latin typeface="Times New Roman" panose="02020603050405020304" charset="0"/>
              </a:rPr>
              <a:t>trợ</a:t>
            </a:r>
            <a:r>
              <a:rPr lang="en-US" b="0" dirty="0">
                <a:latin typeface="Times New Roman" panose="02020603050405020304" charset="0"/>
              </a:rPr>
              <a:t> </a:t>
            </a:r>
            <a:r>
              <a:rPr lang="en-US" b="0" dirty="0" err="1">
                <a:latin typeface="Times New Roman" panose="02020603050405020304" charset="0"/>
              </a:rPr>
              <a:t>các</a:t>
            </a:r>
            <a:r>
              <a:rPr lang="en-US" b="0" dirty="0">
                <a:latin typeface="Times New Roman" panose="02020603050405020304" charset="0"/>
              </a:rPr>
              <a:t> </a:t>
            </a:r>
            <a:r>
              <a:rPr lang="en-US" b="0" dirty="0" err="1">
                <a:latin typeface="Times New Roman" panose="02020603050405020304" charset="0"/>
              </a:rPr>
              <a:t>thao</a:t>
            </a:r>
            <a:r>
              <a:rPr lang="en-US" b="0" dirty="0">
                <a:latin typeface="Times New Roman" panose="02020603050405020304" charset="0"/>
              </a:rPr>
              <a:t> </a:t>
            </a:r>
            <a:r>
              <a:rPr lang="en-US" b="0" dirty="0" err="1">
                <a:latin typeface="Times New Roman" panose="02020603050405020304" charset="0"/>
              </a:rPr>
              <a:t>tác</a:t>
            </a:r>
            <a:r>
              <a:rPr lang="en-US" b="0" dirty="0">
                <a:latin typeface="Times New Roman" panose="02020603050405020304" charset="0"/>
              </a:rPr>
              <a:t> CRUD </a:t>
            </a:r>
            <a:r>
              <a:rPr lang="en-US" b="0" dirty="0" err="1">
                <a:latin typeface="Times New Roman" panose="02020603050405020304" charset="0"/>
              </a:rPr>
              <a:t>cho</a:t>
            </a:r>
            <a:r>
              <a:rPr lang="en-US" b="0" dirty="0">
                <a:latin typeface="Times New Roman" panose="02020603050405020304" charset="0"/>
              </a:rPr>
              <a:t> </a:t>
            </a:r>
            <a:r>
              <a:rPr lang="en-US" b="0" dirty="0" err="1">
                <a:latin typeface="Times New Roman" panose="02020603050405020304" charset="0"/>
              </a:rPr>
              <a:t>các</a:t>
            </a:r>
            <a:r>
              <a:rPr lang="en-US" b="0" dirty="0">
                <a:latin typeface="Times New Roman" panose="02020603050405020304" charset="0"/>
              </a:rPr>
              <a:t> entity </a:t>
            </a:r>
            <a:r>
              <a:rPr lang="en-US" b="0" dirty="0" err="1">
                <a:latin typeface="Times New Roman" panose="02020603050405020304" charset="0"/>
              </a:rPr>
              <a:t>này</a:t>
            </a:r>
            <a:r>
              <a:rPr lang="en-US" b="0" dirty="0">
                <a:latin typeface="Times New Roman" panose="02020603050405020304" charset="0"/>
              </a:rPr>
              <a:t>.</a:t>
            </a:r>
          </a:p>
          <a:p>
            <a:pPr indent="0"/>
            <a:r>
              <a:rPr lang="en-US" b="0" dirty="0">
                <a:latin typeface="Times New Roman" panose="02020603050405020304" charset="0"/>
              </a:rPr>
              <a:t>- </a:t>
            </a:r>
            <a:r>
              <a:rPr lang="en-US" b="0" dirty="0" err="1">
                <a:latin typeface="Times New Roman" panose="02020603050405020304" charset="0"/>
              </a:rPr>
              <a:t>Gói</a:t>
            </a:r>
            <a:r>
              <a:rPr lang="en-US" b="0" dirty="0">
                <a:latin typeface="Times New Roman" panose="02020603050405020304" charset="0"/>
              </a:rPr>
              <a:t> </a:t>
            </a:r>
            <a:r>
              <a:rPr lang="en-US" b="0" dirty="0" err="1">
                <a:latin typeface="Times New Roman" panose="02020603050405020304" charset="0"/>
              </a:rPr>
              <a:t>dto</a:t>
            </a:r>
            <a:r>
              <a:rPr lang="en-US" b="0" dirty="0">
                <a:latin typeface="Times New Roman" panose="02020603050405020304" charset="0"/>
              </a:rPr>
              <a:t> </a:t>
            </a:r>
            <a:r>
              <a:rPr lang="en-US" b="0" dirty="0" err="1">
                <a:latin typeface="Times New Roman" panose="02020603050405020304" charset="0"/>
              </a:rPr>
              <a:t>đóng</a:t>
            </a:r>
            <a:r>
              <a:rPr lang="en-US" b="0" dirty="0">
                <a:latin typeface="Times New Roman" panose="02020603050405020304" charset="0"/>
              </a:rPr>
              <a:t> </a:t>
            </a:r>
            <a:r>
              <a:rPr lang="en-US" b="0" dirty="0" err="1">
                <a:latin typeface="Times New Roman" panose="02020603050405020304" charset="0"/>
              </a:rPr>
              <a:t>gói</a:t>
            </a:r>
            <a:r>
              <a:rPr lang="en-US" b="0" dirty="0">
                <a:latin typeface="Times New Roman" panose="02020603050405020304" charset="0"/>
              </a:rPr>
              <a:t> </a:t>
            </a:r>
            <a:r>
              <a:rPr lang="en-US" b="0" dirty="0" err="1">
                <a:latin typeface="Times New Roman" panose="02020603050405020304" charset="0"/>
              </a:rPr>
              <a:t>và</a:t>
            </a:r>
            <a:r>
              <a:rPr lang="en-US" b="0" dirty="0">
                <a:latin typeface="Times New Roman" panose="02020603050405020304" charset="0"/>
              </a:rPr>
              <a:t> </a:t>
            </a:r>
            <a:r>
              <a:rPr lang="en-US" b="0" dirty="0" err="1">
                <a:latin typeface="Times New Roman" panose="02020603050405020304" charset="0"/>
              </a:rPr>
              <a:t>truyền</a:t>
            </a:r>
            <a:r>
              <a:rPr lang="en-US" b="0" dirty="0">
                <a:latin typeface="Times New Roman" panose="02020603050405020304" charset="0"/>
              </a:rPr>
              <a:t> </a:t>
            </a:r>
            <a:r>
              <a:rPr lang="en-US" b="0" dirty="0" err="1">
                <a:latin typeface="Times New Roman" panose="02020603050405020304" charset="0"/>
              </a:rPr>
              <a:t>dữ</a:t>
            </a:r>
            <a:r>
              <a:rPr lang="en-US" b="0" dirty="0">
                <a:latin typeface="Times New Roman" panose="02020603050405020304" charset="0"/>
              </a:rPr>
              <a:t> </a:t>
            </a:r>
            <a:r>
              <a:rPr lang="en-US" b="0" dirty="0" err="1">
                <a:latin typeface="Times New Roman" panose="02020603050405020304" charset="0"/>
              </a:rPr>
              <a:t>liệu</a:t>
            </a:r>
            <a:r>
              <a:rPr lang="en-US" b="0" dirty="0">
                <a:latin typeface="Times New Roman" panose="02020603050405020304" charset="0"/>
              </a:rPr>
              <a:t> </a:t>
            </a:r>
            <a:r>
              <a:rPr lang="en-US" b="0" dirty="0" err="1">
                <a:latin typeface="Times New Roman" panose="02020603050405020304" charset="0"/>
              </a:rPr>
              <a:t>giữa</a:t>
            </a:r>
            <a:r>
              <a:rPr lang="en-US" b="0" dirty="0">
                <a:latin typeface="Times New Roman" panose="02020603050405020304" charset="0"/>
              </a:rPr>
              <a:t> </a:t>
            </a:r>
            <a:r>
              <a:rPr lang="en-US" b="0" dirty="0" err="1">
                <a:latin typeface="Times New Roman" panose="02020603050405020304" charset="0"/>
              </a:rPr>
              <a:t>các</a:t>
            </a:r>
            <a:r>
              <a:rPr lang="en-US" b="0" dirty="0">
                <a:latin typeface="Times New Roman" panose="02020603050405020304" charset="0"/>
              </a:rPr>
              <a:t> </a:t>
            </a:r>
            <a:r>
              <a:rPr lang="en-US" b="0" dirty="0" err="1">
                <a:latin typeface="Times New Roman" panose="02020603050405020304" charset="0"/>
              </a:rPr>
              <a:t>lớp</a:t>
            </a:r>
            <a:r>
              <a:rPr lang="en-US" b="0" dirty="0">
                <a:latin typeface="Times New Roman" panose="02020603050405020304" charset="0"/>
              </a:rPr>
              <a:t> </a:t>
            </a:r>
            <a:r>
              <a:rPr lang="en-US" b="0" dirty="0" err="1">
                <a:latin typeface="Times New Roman" panose="02020603050405020304" charset="0"/>
              </a:rPr>
              <a:t>hoặc</a:t>
            </a:r>
            <a:r>
              <a:rPr lang="en-US" b="0" dirty="0">
                <a:latin typeface="Times New Roman" panose="02020603050405020304" charset="0"/>
              </a:rPr>
              <a:t> </a:t>
            </a:r>
            <a:r>
              <a:rPr lang="en-US" b="0" dirty="0" err="1">
                <a:latin typeface="Times New Roman" panose="02020603050405020304" charset="0"/>
              </a:rPr>
              <a:t>dịch</a:t>
            </a:r>
            <a:r>
              <a:rPr lang="en-US" b="0" dirty="0">
                <a:latin typeface="Times New Roman" panose="02020603050405020304" charset="0"/>
              </a:rPr>
              <a:t> </a:t>
            </a:r>
            <a:r>
              <a:rPr lang="en-US" b="0" dirty="0" err="1">
                <a:latin typeface="Times New Roman" panose="02020603050405020304" charset="0"/>
              </a:rPr>
              <a:t>vụ</a:t>
            </a:r>
            <a:r>
              <a:rPr lang="en-US" b="0" dirty="0">
                <a:latin typeface="Times New Roman" panose="02020603050405020304" charset="0"/>
              </a:rPr>
              <a:t>, </a:t>
            </a:r>
            <a:r>
              <a:rPr lang="en-US" b="0" dirty="0" err="1">
                <a:latin typeface="Times New Roman" panose="02020603050405020304" charset="0"/>
              </a:rPr>
              <a:t>tách</a:t>
            </a:r>
            <a:r>
              <a:rPr lang="en-US" b="0" dirty="0">
                <a:latin typeface="Times New Roman" panose="02020603050405020304" charset="0"/>
              </a:rPr>
              <a:t> </a:t>
            </a:r>
            <a:r>
              <a:rPr lang="en-US" b="0" dirty="0" err="1">
                <a:latin typeface="Times New Roman" panose="02020603050405020304" charset="0"/>
              </a:rPr>
              <a:t>biệt</a:t>
            </a:r>
            <a:r>
              <a:rPr lang="en-US" b="0" dirty="0">
                <a:latin typeface="Times New Roman" panose="02020603050405020304" charset="0"/>
              </a:rPr>
              <a:t> </a:t>
            </a:r>
            <a:r>
              <a:rPr lang="en-US" b="0" dirty="0" err="1">
                <a:latin typeface="Times New Roman" panose="02020603050405020304" charset="0"/>
              </a:rPr>
              <a:t>dữ</a:t>
            </a:r>
            <a:r>
              <a:rPr lang="en-US" b="0" dirty="0">
                <a:latin typeface="Times New Roman" panose="02020603050405020304" charset="0"/>
              </a:rPr>
              <a:t> </a:t>
            </a:r>
            <a:r>
              <a:rPr lang="en-US" b="0" dirty="0" err="1">
                <a:latin typeface="Times New Roman" panose="02020603050405020304" charset="0"/>
              </a:rPr>
              <a:t>liệu</a:t>
            </a:r>
            <a:r>
              <a:rPr lang="en-US" b="0" dirty="0">
                <a:latin typeface="Times New Roman" panose="02020603050405020304" charset="0"/>
              </a:rPr>
              <a:t> </a:t>
            </a:r>
            <a:r>
              <a:rPr lang="en-US" b="0" dirty="0" err="1">
                <a:latin typeface="Times New Roman" panose="02020603050405020304" charset="0"/>
              </a:rPr>
              <a:t>khỏi</a:t>
            </a:r>
            <a:r>
              <a:rPr lang="en-US" b="0" dirty="0">
                <a:latin typeface="Times New Roman" panose="02020603050405020304" charset="0"/>
              </a:rPr>
              <a:t> logic </a:t>
            </a:r>
            <a:r>
              <a:rPr lang="en-US" b="0" dirty="0" err="1">
                <a:latin typeface="Times New Roman" panose="02020603050405020304" charset="0"/>
              </a:rPr>
              <a:t>kinh</a:t>
            </a:r>
            <a:r>
              <a:rPr lang="en-US" b="0" dirty="0">
                <a:latin typeface="Times New Roman" panose="02020603050405020304" charset="0"/>
              </a:rPr>
              <a:t> </a:t>
            </a:r>
            <a:r>
              <a:rPr lang="en-US" b="0" dirty="0" err="1">
                <a:latin typeface="Times New Roman" panose="02020603050405020304" charset="0"/>
              </a:rPr>
              <a:t>doanh</a:t>
            </a:r>
            <a:r>
              <a:rPr lang="en-US" b="0" dirty="0">
                <a:latin typeface="Times New Roman" panose="02020603050405020304" charset="0"/>
              </a:rPr>
              <a:t> </a:t>
            </a:r>
            <a:r>
              <a:rPr lang="en-US" b="0" dirty="0" err="1">
                <a:latin typeface="Times New Roman" panose="02020603050405020304" charset="0"/>
              </a:rPr>
              <a:t>và</a:t>
            </a:r>
            <a:r>
              <a:rPr lang="en-US" b="0" dirty="0">
                <a:latin typeface="Times New Roman" panose="02020603050405020304" charset="0"/>
              </a:rPr>
              <a:t> </a:t>
            </a:r>
            <a:r>
              <a:rPr lang="en-US" b="0" dirty="0" err="1">
                <a:latin typeface="Times New Roman" panose="02020603050405020304" charset="0"/>
              </a:rPr>
              <a:t>cung</a:t>
            </a:r>
            <a:r>
              <a:rPr lang="en-US" b="0" dirty="0">
                <a:latin typeface="Times New Roman" panose="02020603050405020304" charset="0"/>
              </a:rPr>
              <a:t> </a:t>
            </a:r>
            <a:r>
              <a:rPr lang="en-US" b="0" dirty="0" err="1">
                <a:latin typeface="Times New Roman" panose="02020603050405020304" charset="0"/>
              </a:rPr>
              <a:t>cấp</a:t>
            </a:r>
            <a:r>
              <a:rPr lang="en-US" b="0" dirty="0">
                <a:latin typeface="Times New Roman" panose="02020603050405020304" charset="0"/>
              </a:rPr>
              <a:t> </a:t>
            </a:r>
            <a:r>
              <a:rPr lang="en-US" b="0" dirty="0" err="1">
                <a:latin typeface="Times New Roman" panose="02020603050405020304" charset="0"/>
              </a:rPr>
              <a:t>cấu</a:t>
            </a:r>
            <a:r>
              <a:rPr lang="en-US" b="0" dirty="0">
                <a:latin typeface="Times New Roman" panose="02020603050405020304" charset="0"/>
              </a:rPr>
              <a:t> </a:t>
            </a:r>
            <a:r>
              <a:rPr lang="en-US" b="0" dirty="0" err="1">
                <a:latin typeface="Times New Roman" panose="02020603050405020304" charset="0"/>
              </a:rPr>
              <a:t>trúc</a:t>
            </a:r>
            <a:r>
              <a:rPr lang="en-US" b="0" dirty="0">
                <a:latin typeface="Times New Roman" panose="02020603050405020304" charset="0"/>
              </a:rPr>
              <a:t> </a:t>
            </a:r>
            <a:r>
              <a:rPr lang="en-US" b="0" dirty="0" err="1">
                <a:latin typeface="Times New Roman" panose="02020603050405020304" charset="0"/>
              </a:rPr>
              <a:t>rõ</a:t>
            </a:r>
            <a:r>
              <a:rPr lang="en-US" b="0" dirty="0">
                <a:latin typeface="Times New Roman" panose="02020603050405020304" charset="0"/>
              </a:rPr>
              <a:t> </a:t>
            </a:r>
            <a:r>
              <a:rPr lang="en-US" b="0" dirty="0" err="1">
                <a:latin typeface="Times New Roman" panose="02020603050405020304" charset="0"/>
              </a:rPr>
              <a:t>ràng</a:t>
            </a:r>
            <a:r>
              <a:rPr lang="en-US" b="0" dirty="0">
                <a:latin typeface="Times New Roman" panose="02020603050405020304" charset="0"/>
              </a:rPr>
              <a:t> </a:t>
            </a:r>
            <a:r>
              <a:rPr lang="en-US" b="0" dirty="0" err="1">
                <a:latin typeface="Times New Roman" panose="02020603050405020304" charset="0"/>
              </a:rPr>
              <a:t>cho</a:t>
            </a:r>
            <a:r>
              <a:rPr lang="en-US" b="0" dirty="0">
                <a:latin typeface="Times New Roman" panose="02020603050405020304" charset="0"/>
              </a:rPr>
              <a:t> </a:t>
            </a:r>
            <a:r>
              <a:rPr lang="en-US" b="0" dirty="0" err="1">
                <a:latin typeface="Times New Roman" panose="02020603050405020304" charset="0"/>
              </a:rPr>
              <a:t>dữ</a:t>
            </a:r>
            <a:r>
              <a:rPr lang="en-US" b="0" dirty="0">
                <a:latin typeface="Times New Roman" panose="02020603050405020304" charset="0"/>
              </a:rPr>
              <a:t> </a:t>
            </a:r>
            <a:r>
              <a:rPr lang="en-US" b="0" dirty="0" err="1">
                <a:latin typeface="Times New Roman" panose="02020603050405020304" charset="0"/>
              </a:rPr>
              <a:t>liệu</a:t>
            </a:r>
            <a:r>
              <a:rPr lang="en-US" b="0" dirty="0">
                <a:latin typeface="Times New Roman" panose="02020603050405020304" charset="0"/>
              </a:rPr>
              <a:t> </a:t>
            </a:r>
            <a:r>
              <a:rPr lang="en-US" b="0" dirty="0" err="1">
                <a:latin typeface="Times New Roman" panose="02020603050405020304" charset="0"/>
              </a:rPr>
              <a:t>được</a:t>
            </a:r>
            <a:r>
              <a:rPr lang="en-US" b="0" dirty="0">
                <a:latin typeface="Times New Roman" panose="02020603050405020304" charset="0"/>
              </a:rPr>
              <a:t> </a:t>
            </a:r>
            <a:r>
              <a:rPr lang="en-US" b="0" dirty="0" err="1">
                <a:latin typeface="Times New Roman" panose="02020603050405020304" charset="0"/>
              </a:rPr>
              <a:t>truyền</a:t>
            </a:r>
            <a:r>
              <a:rPr lang="en-US" b="0" dirty="0">
                <a:latin typeface="Times New Roman" panose="02020603050405020304" charset="0"/>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55353" name="Picture 1" descr="A computer screen shot of a computer&#10;&#10;Description automatically generated"/>
          <p:cNvPicPr>
            <a:picLocks noGrp="1" noChangeAspect="1"/>
          </p:cNvPicPr>
          <p:nvPr>
            <p:ph idx="1"/>
          </p:nvPr>
        </p:nvPicPr>
        <p:blipFill>
          <a:blip r:embed="rId2"/>
          <a:stretch>
            <a:fillRect/>
          </a:stretch>
        </p:blipFill>
        <p:spPr>
          <a:xfrm>
            <a:off x="2184400" y="1087120"/>
            <a:ext cx="8098790" cy="4995545"/>
          </a:xfrm>
          <a:prstGeom prst="rect">
            <a:avLst/>
          </a:prstGeom>
        </p:spPr>
      </p:pic>
      <p:sp>
        <p:nvSpPr>
          <p:cNvPr id="14" name="Title 1"/>
          <p:cNvSpPr>
            <a:spLocks noGrp="1"/>
          </p:cNvSpPr>
          <p:nvPr/>
        </p:nvSpPr>
        <p:spPr>
          <a:xfrm>
            <a:off x="3639185" y="6083300"/>
            <a:ext cx="10515600" cy="3765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b="1"/>
              <a:t>Hinh 18. Package backend và package của một service</a:t>
            </a:r>
          </a:p>
        </p:txBody>
      </p:sp>
      <p:sp>
        <p:nvSpPr>
          <p:cNvPr id="7" name="Title 6"/>
          <p:cNvSpPr>
            <a:spLocks noGrp="1"/>
          </p:cNvSpPr>
          <p:nvPr/>
        </p:nvSpPr>
        <p:spPr>
          <a:xfrm>
            <a:off x="838200" y="0"/>
            <a:ext cx="10515600" cy="774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err="1">
                <a:solidFill>
                  <a:schemeClr val="accent5"/>
                </a:solidFill>
                <a:latin typeface="Times New Roman" panose="02020603050405020304" pitchFamily="18" charset="0"/>
                <a:cs typeface="Times New Roman" panose="02020603050405020304" pitchFamily="18" charset="0"/>
              </a:rPr>
              <a:t>VI.Quan</a:t>
            </a:r>
            <a:r>
              <a:rPr lang="en-US" b="1" dirty="0">
                <a:solidFill>
                  <a:schemeClr val="accent5"/>
                </a:solidFill>
                <a:latin typeface="Times New Roman" panose="02020603050405020304" pitchFamily="18" charset="0"/>
                <a:cs typeface="Times New Roman" panose="02020603050405020304" pitchFamily="18" charset="0"/>
              </a:rPr>
              <a:t> </a:t>
            </a:r>
            <a:r>
              <a:rPr lang="en-US" b="1" dirty="0" err="1">
                <a:solidFill>
                  <a:schemeClr val="accent5"/>
                </a:solidFill>
                <a:latin typeface="Times New Roman" panose="02020603050405020304" pitchFamily="18" charset="0"/>
                <a:cs typeface="Times New Roman" panose="02020603050405020304" pitchFamily="18" charset="0"/>
              </a:rPr>
              <a:t>điểm</a:t>
            </a:r>
            <a:r>
              <a:rPr lang="en-US" b="1" dirty="0">
                <a:solidFill>
                  <a:schemeClr val="accent5"/>
                </a:solidFill>
                <a:latin typeface="Times New Roman" panose="02020603050405020304" pitchFamily="18" charset="0"/>
                <a:cs typeface="Times New Roman" panose="02020603050405020304" pitchFamily="18" charset="0"/>
              </a:rPr>
              <a:t> logic (Logical View)</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p:cNvSpPr>
            <a:spLocks noGrp="1"/>
          </p:cNvSpPr>
          <p:nvPr>
            <p:ph type="title"/>
          </p:nvPr>
        </p:nvSpPr>
        <p:spPr>
          <a:xfrm>
            <a:off x="1159933" y="995318"/>
            <a:ext cx="9872134" cy="1193968"/>
          </a:xfrm>
          <a:solidFill>
            <a:srgbClr val="FFFFFF"/>
          </a:solidFill>
          <a:ln w="38100">
            <a:solidFill>
              <a:srgbClr val="7F7F7F"/>
            </a:solidFill>
            <a:miter lim="800000"/>
          </a:ln>
        </p:spPr>
        <p:txBody>
          <a:bodyPr>
            <a:normAutofit/>
          </a:bodyPr>
          <a:lstStyle/>
          <a:p>
            <a:pPr algn="ctr"/>
            <a:r>
              <a:rPr lang="en-US" sz="3600" b="1" dirty="0" err="1">
                <a:solidFill>
                  <a:srgbClr val="3F3F3F"/>
                </a:solidFill>
                <a:latin typeface="Times New Roman" panose="02020603050405020304" pitchFamily="18" charset="0"/>
                <a:cs typeface="Times New Roman" panose="02020603050405020304" pitchFamily="18" charset="0"/>
              </a:rPr>
              <a:t>VII.Hiện</a:t>
            </a:r>
            <a:r>
              <a:rPr lang="en-US" sz="3600" b="1" dirty="0">
                <a:solidFill>
                  <a:srgbClr val="3F3F3F"/>
                </a:solidFill>
                <a:latin typeface="Times New Roman" panose="02020603050405020304" pitchFamily="18" charset="0"/>
                <a:cs typeface="Times New Roman" panose="02020603050405020304" pitchFamily="18" charset="0"/>
              </a:rPr>
              <a:t> </a:t>
            </a:r>
            <a:r>
              <a:rPr lang="en-US" sz="3600" b="1" dirty="0" err="1">
                <a:solidFill>
                  <a:srgbClr val="3F3F3F"/>
                </a:solidFill>
                <a:latin typeface="Times New Roman" panose="02020603050405020304" pitchFamily="18" charset="0"/>
                <a:cs typeface="Times New Roman" panose="02020603050405020304" pitchFamily="18" charset="0"/>
              </a:rPr>
              <a:t>thực</a:t>
            </a:r>
            <a:r>
              <a:rPr lang="en-US" sz="3600" b="1" dirty="0">
                <a:solidFill>
                  <a:srgbClr val="3F3F3F"/>
                </a:solidFill>
                <a:latin typeface="Times New Roman" panose="02020603050405020304" pitchFamily="18" charset="0"/>
                <a:cs typeface="Times New Roman" panose="02020603050405020304" pitchFamily="18" charset="0"/>
              </a:rPr>
              <a:t> </a:t>
            </a:r>
            <a:r>
              <a:rPr lang="en-US" sz="3600" b="1" dirty="0" err="1">
                <a:solidFill>
                  <a:srgbClr val="3F3F3F"/>
                </a:solidFill>
                <a:latin typeface="Times New Roman" panose="02020603050405020304" pitchFamily="18" charset="0"/>
                <a:cs typeface="Times New Roman" panose="02020603050405020304" pitchFamily="18" charset="0"/>
              </a:rPr>
              <a:t>hoá</a:t>
            </a:r>
            <a:r>
              <a:rPr lang="en-US" sz="3600" b="1" dirty="0">
                <a:solidFill>
                  <a:srgbClr val="3F3F3F"/>
                </a:solidFill>
                <a:latin typeface="Times New Roman" panose="02020603050405020304" pitchFamily="18" charset="0"/>
                <a:cs typeface="Times New Roman" panose="02020603050405020304" pitchFamily="18" charset="0"/>
              </a:rPr>
              <a:t> (Deployment View)</a:t>
            </a:r>
          </a:p>
        </p:txBody>
      </p:sp>
      <p:sp>
        <p:nvSpPr>
          <p:cNvPr id="3" name="Content Placeholder 2"/>
          <p:cNvSpPr>
            <a:spLocks noGrp="1"/>
          </p:cNvSpPr>
          <p:nvPr>
            <p:ph sz="half" idx="1"/>
          </p:nvPr>
        </p:nvSpPr>
        <p:spPr>
          <a:xfrm>
            <a:off x="1476915" y="2888250"/>
            <a:ext cx="4297351" cy="2959777"/>
          </a:xfrm>
        </p:spPr>
        <p:txBody>
          <a:bodyPr anchor="t">
            <a:normAutofit/>
          </a:bodyPr>
          <a:lstStyle/>
          <a:p>
            <a:r>
              <a:rPr lang="en-US" sz="2000" dirty="0"/>
              <a:t>8.1.Sơ </a:t>
            </a:r>
            <a:r>
              <a:rPr lang="en-US" sz="2000" dirty="0" err="1"/>
              <a:t>đồ</a:t>
            </a:r>
            <a:r>
              <a:rPr lang="en-US" sz="2000" dirty="0"/>
              <a:t> </a:t>
            </a:r>
            <a:r>
              <a:rPr lang="en-US" sz="2000" dirty="0" err="1"/>
              <a:t>triển</a:t>
            </a:r>
            <a:r>
              <a:rPr lang="en-US" sz="2000" dirty="0"/>
              <a:t> </a:t>
            </a:r>
            <a:r>
              <a:rPr lang="en-US" sz="2000" dirty="0" err="1"/>
              <a:t>khai</a:t>
            </a:r>
            <a:endParaRPr lang="en-US" sz="2000" dirty="0"/>
          </a:p>
          <a:p>
            <a:r>
              <a:rPr lang="en-US" sz="2000" dirty="0"/>
              <a:t>8.2.Inter-Process Communication (IPC)</a:t>
            </a:r>
          </a:p>
          <a:p>
            <a:r>
              <a:rPr lang="en-US" sz="2000" dirty="0"/>
              <a:t>8.3.Service Discovery using Netflix Eureka</a:t>
            </a:r>
          </a:p>
          <a:p>
            <a:r>
              <a:rPr lang="en-US" sz="2000" dirty="0"/>
              <a:t>8.4.Implement API Gateway using Spring Cloud Gateway</a:t>
            </a:r>
          </a:p>
          <a:p>
            <a:endParaRPr lang="en-US" sz="2000" dirty="0"/>
          </a:p>
        </p:txBody>
      </p:sp>
      <p:cxnSp>
        <p:nvCxnSpPr>
          <p:cNvPr id="12" name="Straight Connector 11">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417731" y="2888250"/>
            <a:ext cx="4292594" cy="2959778"/>
          </a:xfrm>
        </p:spPr>
        <p:txBody>
          <a:bodyPr anchor="t">
            <a:normAutofit/>
          </a:bodyPr>
          <a:lstStyle/>
          <a:p>
            <a:r>
              <a:rPr lang="en-US" sz="2000"/>
              <a:t>8.5.Security Microservices using JWT(Json web token)</a:t>
            </a:r>
          </a:p>
          <a:p>
            <a:r>
              <a:rPr lang="en-US" sz="2000"/>
              <a:t>8.6.Implement Circuit Breaker</a:t>
            </a:r>
          </a:p>
          <a:p>
            <a:r>
              <a:rPr lang="en-US" sz="2000"/>
              <a:t>8.7.Event Driven Architecture using Kafka</a:t>
            </a:r>
          </a:p>
          <a:p>
            <a:r>
              <a:rPr lang="en-US" sz="2000"/>
              <a:t>8.8.Dockerize the application</a:t>
            </a:r>
          </a:p>
        </p:txBody>
      </p:sp>
    </p:spTree>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645"/>
            <a:ext cx="10515600" cy="1325563"/>
          </a:xfrm>
        </p:spPr>
        <p:txBody>
          <a:bodyPr/>
          <a:lstStyle/>
          <a:p>
            <a:pPr algn="ctr"/>
            <a:r>
              <a:rPr lang="en-US" b="1" dirty="0">
                <a:solidFill>
                  <a:schemeClr val="accent5"/>
                </a:solidFill>
              </a:rPr>
              <a:t>VII. </a:t>
            </a:r>
            <a:r>
              <a:rPr lang="en-US" b="1" dirty="0" err="1">
                <a:solidFill>
                  <a:schemeClr val="accent5"/>
                </a:solidFill>
              </a:rPr>
              <a:t>Hiện</a:t>
            </a:r>
            <a:r>
              <a:rPr lang="en-US" b="1" dirty="0">
                <a:solidFill>
                  <a:schemeClr val="accent5"/>
                </a:solidFill>
              </a:rPr>
              <a:t> </a:t>
            </a:r>
            <a:r>
              <a:rPr lang="en-US" b="1" dirty="0" err="1">
                <a:solidFill>
                  <a:schemeClr val="accent5"/>
                </a:solidFill>
              </a:rPr>
              <a:t>thực</a:t>
            </a:r>
            <a:r>
              <a:rPr lang="en-US" b="1" dirty="0">
                <a:solidFill>
                  <a:schemeClr val="accent5"/>
                </a:solidFill>
              </a:rPr>
              <a:t> </a:t>
            </a:r>
            <a:r>
              <a:rPr lang="en-US" b="1" dirty="0" err="1">
                <a:solidFill>
                  <a:schemeClr val="accent5"/>
                </a:solidFill>
              </a:rPr>
              <a:t>hoá</a:t>
            </a:r>
            <a:r>
              <a:rPr lang="en-US" b="1" dirty="0">
                <a:solidFill>
                  <a:schemeClr val="accent5"/>
                </a:solidFill>
              </a:rPr>
              <a:t> (Deployment View)</a:t>
            </a:r>
          </a:p>
        </p:txBody>
      </p:sp>
      <p:pic>
        <p:nvPicPr>
          <p:cNvPr id="1783663833" name="Picture 1" descr="A screenshot of a computer&#10;&#10;Description automatically generated"/>
          <p:cNvPicPr>
            <a:picLocks noGrp="1" noChangeAspect="1"/>
          </p:cNvPicPr>
          <p:nvPr>
            <p:ph idx="1"/>
          </p:nvPr>
        </p:nvPicPr>
        <p:blipFill>
          <a:blip r:embed="rId2"/>
          <a:stretch>
            <a:fillRect/>
          </a:stretch>
        </p:blipFill>
        <p:spPr>
          <a:xfrm>
            <a:off x="1603375" y="988060"/>
            <a:ext cx="9132570" cy="435165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14" name="Title 1"/>
          <p:cNvSpPr>
            <a:spLocks noGrp="1"/>
          </p:cNvSpPr>
          <p:nvPr/>
        </p:nvSpPr>
        <p:spPr>
          <a:xfrm>
            <a:off x="4997450" y="5436235"/>
            <a:ext cx="10515600" cy="3765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b="1"/>
              <a:t>Hinh 20. Sơ đồ triển khai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12439128" name="Rectangle 812439127">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34142" y="6253703"/>
            <a:ext cx="5323715" cy="454213"/>
          </a:xfrm>
        </p:spPr>
        <p:txBody>
          <a:bodyPr vert="horz" lIns="91440" tIns="45720" rIns="91440" bIns="45720" rtlCol="0" anchor="b">
            <a:normAutofit/>
          </a:bodyPr>
          <a:lstStyle/>
          <a:p>
            <a:r>
              <a:rPr lang="en-US" sz="1600" b="1" i="1" kern="1200" dirty="0" err="1">
                <a:solidFill>
                  <a:schemeClr val="tx1"/>
                </a:solidFill>
                <a:latin typeface="+mj-lt"/>
                <a:ea typeface="+mj-ea"/>
                <a:cs typeface="+mj-cs"/>
              </a:rPr>
              <a:t>Hinh</a:t>
            </a:r>
            <a:r>
              <a:rPr lang="en-US" sz="1600" b="1" i="1" kern="1200" dirty="0">
                <a:solidFill>
                  <a:schemeClr val="tx1"/>
                </a:solidFill>
                <a:latin typeface="+mj-lt"/>
                <a:ea typeface="+mj-ea"/>
                <a:cs typeface="+mj-cs"/>
              </a:rPr>
              <a:t> 2. </a:t>
            </a:r>
            <a:r>
              <a:rPr lang="en-US" sz="1600" b="1" i="1" kern="1200" dirty="0" err="1">
                <a:solidFill>
                  <a:schemeClr val="tx1"/>
                </a:solidFill>
                <a:latin typeface="+mj-lt"/>
                <a:ea typeface="+mj-ea"/>
                <a:cs typeface="+mj-cs"/>
              </a:rPr>
              <a:t>Các</a:t>
            </a:r>
            <a:r>
              <a:rPr lang="en-US" sz="1600" b="1" i="1" kern="1200" dirty="0">
                <a:solidFill>
                  <a:schemeClr val="tx1"/>
                </a:solidFill>
                <a:latin typeface="+mj-lt"/>
                <a:ea typeface="+mj-ea"/>
                <a:cs typeface="+mj-cs"/>
              </a:rPr>
              <a:t> </a:t>
            </a:r>
            <a:r>
              <a:rPr lang="en-US" sz="1600" b="1" i="1" kern="1200" dirty="0" err="1">
                <a:solidFill>
                  <a:schemeClr val="tx1"/>
                </a:solidFill>
                <a:latin typeface="+mj-lt"/>
                <a:ea typeface="+mj-ea"/>
                <a:cs typeface="+mj-cs"/>
              </a:rPr>
              <a:t>thành</a:t>
            </a:r>
            <a:r>
              <a:rPr lang="en-US" sz="1600" b="1" i="1" kern="1200" dirty="0">
                <a:solidFill>
                  <a:schemeClr val="tx1"/>
                </a:solidFill>
                <a:latin typeface="+mj-lt"/>
                <a:ea typeface="+mj-ea"/>
                <a:cs typeface="+mj-cs"/>
              </a:rPr>
              <a:t> </a:t>
            </a:r>
            <a:r>
              <a:rPr lang="en-US" sz="1600" b="1" i="1" kern="1200" dirty="0" err="1">
                <a:solidFill>
                  <a:schemeClr val="tx1"/>
                </a:solidFill>
                <a:latin typeface="+mj-lt"/>
                <a:ea typeface="+mj-ea"/>
                <a:cs typeface="+mj-cs"/>
              </a:rPr>
              <a:t>phần</a:t>
            </a:r>
            <a:r>
              <a:rPr lang="en-US" sz="1600" b="1" i="1" kern="1200" dirty="0">
                <a:solidFill>
                  <a:schemeClr val="tx1"/>
                </a:solidFill>
                <a:latin typeface="+mj-lt"/>
                <a:ea typeface="+mj-ea"/>
                <a:cs typeface="+mj-cs"/>
              </a:rPr>
              <a:t> </a:t>
            </a:r>
            <a:r>
              <a:rPr lang="en-US" sz="1600" b="1" i="1" kern="1200" dirty="0" err="1">
                <a:solidFill>
                  <a:schemeClr val="tx1"/>
                </a:solidFill>
                <a:latin typeface="+mj-lt"/>
                <a:ea typeface="+mj-ea"/>
                <a:cs typeface="+mj-cs"/>
              </a:rPr>
              <a:t>kiến</a:t>
            </a:r>
            <a:r>
              <a:rPr lang="en-US" sz="1600" b="1" i="1" kern="1200" dirty="0">
                <a:solidFill>
                  <a:schemeClr val="tx1"/>
                </a:solidFill>
                <a:latin typeface="+mj-lt"/>
                <a:ea typeface="+mj-ea"/>
                <a:cs typeface="+mj-cs"/>
              </a:rPr>
              <a:t> </a:t>
            </a:r>
            <a:r>
              <a:rPr lang="en-US" sz="1600" b="1" i="1" kern="1200" dirty="0" err="1">
                <a:solidFill>
                  <a:schemeClr val="tx1"/>
                </a:solidFill>
                <a:latin typeface="+mj-lt"/>
                <a:ea typeface="+mj-ea"/>
                <a:cs typeface="+mj-cs"/>
              </a:rPr>
              <a:t>trúc</a:t>
            </a:r>
            <a:r>
              <a:rPr lang="en-US" sz="1600" b="1" i="1" kern="1200" dirty="0">
                <a:solidFill>
                  <a:schemeClr val="tx1"/>
                </a:solidFill>
                <a:latin typeface="+mj-lt"/>
                <a:ea typeface="+mj-ea"/>
                <a:cs typeface="+mj-cs"/>
              </a:rPr>
              <a:t> Microservices</a:t>
            </a:r>
          </a:p>
        </p:txBody>
      </p:sp>
      <p:sp>
        <p:nvSpPr>
          <p:cNvPr id="7" name="Title 1"/>
          <p:cNvSpPr>
            <a:spLocks noGrp="1"/>
          </p:cNvSpPr>
          <p:nvPr/>
        </p:nvSpPr>
        <p:spPr>
          <a:xfrm>
            <a:off x="379563" y="1112808"/>
            <a:ext cx="3864634" cy="437359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2000" dirty="0">
                <a:latin typeface="+mn-lt"/>
                <a:ea typeface="+mn-ea"/>
                <a:cs typeface="+mn-cs"/>
              </a:rPr>
              <a:t>Microservice </a:t>
            </a:r>
            <a:r>
              <a:rPr lang="en-US" sz="2000" dirty="0" err="1">
                <a:latin typeface="+mn-lt"/>
                <a:ea typeface="+mn-ea"/>
                <a:cs typeface="+mn-cs"/>
              </a:rPr>
              <a:t>được</a:t>
            </a:r>
            <a:r>
              <a:rPr lang="en-US" sz="2000" dirty="0">
                <a:latin typeface="+mn-lt"/>
                <a:ea typeface="+mn-ea"/>
                <a:cs typeface="+mn-cs"/>
              </a:rPr>
              <a:t> </a:t>
            </a:r>
            <a:r>
              <a:rPr lang="en-US" sz="2000" dirty="0" err="1">
                <a:latin typeface="+mn-lt"/>
                <a:ea typeface="+mn-ea"/>
                <a:cs typeface="+mn-cs"/>
              </a:rPr>
              <a:t>xây</a:t>
            </a:r>
            <a:r>
              <a:rPr lang="en-US" sz="2000" dirty="0">
                <a:latin typeface="+mn-lt"/>
                <a:ea typeface="+mn-ea"/>
                <a:cs typeface="+mn-cs"/>
              </a:rPr>
              <a:t> </a:t>
            </a:r>
            <a:r>
              <a:rPr lang="en-US" sz="2000" dirty="0" err="1">
                <a:latin typeface="+mn-lt"/>
                <a:ea typeface="+mn-ea"/>
                <a:cs typeface="+mn-cs"/>
              </a:rPr>
              <a:t>dựng</a:t>
            </a:r>
            <a:r>
              <a:rPr lang="en-US" sz="2000" dirty="0">
                <a:latin typeface="+mn-lt"/>
                <a:ea typeface="+mn-ea"/>
                <a:cs typeface="+mn-cs"/>
              </a:rPr>
              <a:t> </a:t>
            </a:r>
            <a:r>
              <a:rPr lang="en-US" sz="2000" dirty="0" err="1">
                <a:latin typeface="+mn-lt"/>
                <a:ea typeface="+mn-ea"/>
                <a:cs typeface="+mn-cs"/>
              </a:rPr>
              <a:t>dựa</a:t>
            </a:r>
            <a:r>
              <a:rPr lang="en-US" sz="2000" dirty="0">
                <a:latin typeface="+mn-lt"/>
                <a:ea typeface="+mn-ea"/>
                <a:cs typeface="+mn-cs"/>
              </a:rPr>
              <a:t> </a:t>
            </a:r>
            <a:r>
              <a:rPr lang="en-US" sz="2000" dirty="0" err="1">
                <a:latin typeface="+mn-lt"/>
                <a:ea typeface="+mn-ea"/>
                <a:cs typeface="+mn-cs"/>
              </a:rPr>
              <a:t>trên</a:t>
            </a:r>
            <a:r>
              <a:rPr lang="en-US" sz="2000" dirty="0">
                <a:latin typeface="+mn-lt"/>
                <a:ea typeface="+mn-ea"/>
                <a:cs typeface="+mn-cs"/>
              </a:rPr>
              <a:t> </a:t>
            </a:r>
            <a:r>
              <a:rPr lang="en-US" sz="2000" dirty="0" err="1">
                <a:latin typeface="+mn-lt"/>
                <a:ea typeface="+mn-ea"/>
                <a:cs typeface="+mn-cs"/>
              </a:rPr>
              <a:t>khái</a:t>
            </a:r>
            <a:r>
              <a:rPr lang="en-US" sz="2000" dirty="0">
                <a:latin typeface="+mn-lt"/>
                <a:ea typeface="+mn-ea"/>
                <a:cs typeface="+mn-cs"/>
              </a:rPr>
              <a:t> </a:t>
            </a:r>
            <a:r>
              <a:rPr lang="en-US" sz="2000" dirty="0" err="1">
                <a:latin typeface="+mn-lt"/>
                <a:ea typeface="+mn-ea"/>
                <a:cs typeface="+mn-cs"/>
              </a:rPr>
              <a:t>niệm</a:t>
            </a:r>
            <a:r>
              <a:rPr lang="en-US" sz="2000" dirty="0">
                <a:latin typeface="+mn-lt"/>
                <a:ea typeface="+mn-ea"/>
                <a:cs typeface="+mn-cs"/>
              </a:rPr>
              <a:t> "bounded context": </a:t>
            </a:r>
            <a:r>
              <a:rPr lang="en-US" sz="2000" dirty="0" err="1">
                <a:latin typeface="+mn-lt"/>
                <a:ea typeface="+mn-ea"/>
                <a:cs typeface="+mn-cs"/>
              </a:rPr>
              <a:t>Mỗi</a:t>
            </a:r>
            <a:r>
              <a:rPr lang="en-US" sz="2000" dirty="0">
                <a:latin typeface="+mn-lt"/>
                <a:ea typeface="+mn-ea"/>
                <a:cs typeface="+mn-cs"/>
              </a:rPr>
              <a:t> service </a:t>
            </a:r>
            <a:r>
              <a:rPr lang="en-US" sz="2000" dirty="0" err="1">
                <a:latin typeface="+mn-lt"/>
                <a:ea typeface="+mn-ea"/>
                <a:cs typeface="+mn-cs"/>
              </a:rPr>
              <a:t>mô</a:t>
            </a:r>
            <a:r>
              <a:rPr lang="en-US" sz="2000" dirty="0">
                <a:latin typeface="+mn-lt"/>
                <a:ea typeface="+mn-ea"/>
                <a:cs typeface="+mn-cs"/>
              </a:rPr>
              <a:t> </a:t>
            </a:r>
            <a:r>
              <a:rPr lang="en-US" sz="2000" dirty="0" err="1">
                <a:latin typeface="+mn-lt"/>
                <a:ea typeface="+mn-ea"/>
                <a:cs typeface="+mn-cs"/>
              </a:rPr>
              <a:t>hình</a:t>
            </a:r>
            <a:r>
              <a:rPr lang="en-US" sz="2000" dirty="0">
                <a:latin typeface="+mn-lt"/>
                <a:ea typeface="+mn-ea"/>
                <a:cs typeface="+mn-cs"/>
              </a:rPr>
              <a:t> </a:t>
            </a:r>
            <a:r>
              <a:rPr lang="en-US" sz="2000" dirty="0" err="1">
                <a:latin typeface="+mn-lt"/>
                <a:ea typeface="+mn-ea"/>
                <a:cs typeface="+mn-cs"/>
              </a:rPr>
              <a:t>hoá</a:t>
            </a:r>
            <a:r>
              <a:rPr lang="en-US" sz="2000" dirty="0">
                <a:latin typeface="+mn-lt"/>
                <a:ea typeface="+mn-ea"/>
                <a:cs typeface="+mn-cs"/>
              </a:rPr>
              <a:t> </a:t>
            </a:r>
            <a:r>
              <a:rPr lang="en-US" sz="2000" dirty="0" err="1">
                <a:latin typeface="+mn-lt"/>
                <a:ea typeface="+mn-ea"/>
                <a:cs typeface="+mn-cs"/>
              </a:rPr>
              <a:t>một</a:t>
            </a:r>
            <a:r>
              <a:rPr lang="en-US" sz="2000" dirty="0">
                <a:latin typeface="+mn-lt"/>
                <a:ea typeface="+mn-ea"/>
                <a:cs typeface="+mn-cs"/>
              </a:rPr>
              <a:t> domain </a:t>
            </a:r>
            <a:r>
              <a:rPr lang="en-US" sz="2000" dirty="0" err="1">
                <a:latin typeface="+mn-lt"/>
                <a:ea typeface="+mn-ea"/>
                <a:cs typeface="+mn-cs"/>
              </a:rPr>
              <a:t>hoặc</a:t>
            </a:r>
            <a:r>
              <a:rPr lang="en-US" sz="2000" dirty="0">
                <a:latin typeface="+mn-lt"/>
                <a:ea typeface="+mn-ea"/>
                <a:cs typeface="+mn-cs"/>
              </a:rPr>
              <a:t> </a:t>
            </a:r>
            <a:r>
              <a:rPr lang="en-US" sz="2000" dirty="0" err="1">
                <a:latin typeface="+mn-lt"/>
                <a:ea typeface="+mn-ea"/>
                <a:cs typeface="+mn-cs"/>
              </a:rPr>
              <a:t>một</a:t>
            </a:r>
            <a:r>
              <a:rPr lang="en-US" sz="2000" dirty="0">
                <a:latin typeface="+mn-lt"/>
                <a:ea typeface="+mn-ea"/>
                <a:cs typeface="+mn-cs"/>
              </a:rPr>
              <a:t> workflow. </a:t>
            </a:r>
          </a:p>
          <a:p>
            <a:pPr indent="-228600">
              <a:spcAft>
                <a:spcPts val="600"/>
              </a:spcAft>
              <a:buFont typeface="Arial" panose="020B0604020202020204" pitchFamily="34" charset="0"/>
              <a:buChar char="•"/>
            </a:pPr>
            <a:r>
              <a:rPr lang="en-US" sz="2000" dirty="0" err="1">
                <a:latin typeface="+mn-lt"/>
                <a:ea typeface="+mn-ea"/>
                <a:cs typeface="+mn-cs"/>
              </a:rPr>
              <a:t>Tính</a:t>
            </a:r>
            <a:r>
              <a:rPr lang="en-US" sz="2000" dirty="0">
                <a:latin typeface="+mn-lt"/>
                <a:ea typeface="+mn-ea"/>
                <a:cs typeface="+mn-cs"/>
              </a:rPr>
              <a:t> </a:t>
            </a:r>
            <a:r>
              <a:rPr lang="en-US" sz="2000" dirty="0" err="1">
                <a:latin typeface="+mn-lt"/>
                <a:ea typeface="+mn-ea"/>
                <a:cs typeface="+mn-cs"/>
              </a:rPr>
              <a:t>tái</a:t>
            </a:r>
            <a:r>
              <a:rPr lang="en-US" sz="2000" dirty="0">
                <a:latin typeface="+mn-lt"/>
                <a:ea typeface="+mn-ea"/>
                <a:cs typeface="+mn-cs"/>
              </a:rPr>
              <a:t> </a:t>
            </a:r>
            <a:r>
              <a:rPr lang="en-US" sz="2000" dirty="0" err="1">
                <a:latin typeface="+mn-lt"/>
                <a:ea typeface="+mn-ea"/>
                <a:cs typeface="+mn-cs"/>
              </a:rPr>
              <a:t>sử</a:t>
            </a:r>
            <a:r>
              <a:rPr lang="en-US" sz="2000" dirty="0">
                <a:latin typeface="+mn-lt"/>
                <a:ea typeface="+mn-ea"/>
                <a:cs typeface="+mn-cs"/>
              </a:rPr>
              <a:t> </a:t>
            </a:r>
            <a:r>
              <a:rPr lang="en-US" sz="2000" dirty="0" err="1">
                <a:latin typeface="+mn-lt"/>
                <a:ea typeface="+mn-ea"/>
                <a:cs typeface="+mn-cs"/>
              </a:rPr>
              <a:t>dụng</a:t>
            </a:r>
            <a:r>
              <a:rPr lang="en-US" sz="2000" dirty="0">
                <a:latin typeface="+mn-lt"/>
                <a:ea typeface="+mn-ea"/>
                <a:cs typeface="+mn-cs"/>
              </a:rPr>
              <a:t> </a:t>
            </a:r>
            <a:r>
              <a:rPr lang="en-US" sz="2000" dirty="0" err="1">
                <a:latin typeface="+mn-lt"/>
                <a:ea typeface="+mn-ea"/>
                <a:cs typeface="+mn-cs"/>
              </a:rPr>
              <a:t>và</a:t>
            </a:r>
            <a:r>
              <a:rPr lang="en-US" sz="2000" dirty="0">
                <a:latin typeface="+mn-lt"/>
                <a:ea typeface="+mn-ea"/>
                <a:cs typeface="+mn-cs"/>
              </a:rPr>
              <a:t> </a:t>
            </a:r>
            <a:r>
              <a:rPr lang="en-US" sz="2000" dirty="0" err="1">
                <a:latin typeface="+mn-lt"/>
                <a:ea typeface="+mn-ea"/>
                <a:cs typeface="+mn-cs"/>
              </a:rPr>
              <a:t>ghép</a:t>
            </a:r>
            <a:r>
              <a:rPr lang="en-US" sz="2000" dirty="0">
                <a:latin typeface="+mn-lt"/>
                <a:ea typeface="+mn-ea"/>
                <a:cs typeface="+mn-cs"/>
              </a:rPr>
              <a:t> </a:t>
            </a:r>
            <a:r>
              <a:rPr lang="en-US" sz="2000" dirty="0" err="1">
                <a:latin typeface="+mn-lt"/>
                <a:ea typeface="+mn-ea"/>
                <a:cs typeface="+mn-cs"/>
              </a:rPr>
              <a:t>nối</a:t>
            </a:r>
            <a:r>
              <a:rPr lang="en-US" sz="2000" dirty="0">
                <a:latin typeface="+mn-lt"/>
                <a:ea typeface="+mn-ea"/>
                <a:cs typeface="+mn-cs"/>
              </a:rPr>
              <a:t>:</a:t>
            </a:r>
          </a:p>
          <a:p>
            <a:pPr marL="342900" indent="-228600">
              <a:spcAft>
                <a:spcPts val="600"/>
              </a:spcAft>
              <a:buFont typeface="Arial" panose="020B0604020202020204" pitchFamily="34" charset="0"/>
              <a:buChar char="•"/>
            </a:pPr>
            <a:r>
              <a:rPr lang="en-US" sz="2000" dirty="0">
                <a:latin typeface="+mn-lt"/>
                <a:ea typeface="+mn-ea"/>
                <a:cs typeface="+mn-cs"/>
              </a:rPr>
              <a:t>Khi </a:t>
            </a:r>
            <a:r>
              <a:rPr lang="en-US" sz="2000" dirty="0" err="1">
                <a:latin typeface="+mn-lt"/>
                <a:ea typeface="+mn-ea"/>
                <a:cs typeface="+mn-cs"/>
              </a:rPr>
              <a:t>kiến</a:t>
            </a:r>
            <a:r>
              <a:rPr lang="en-US" sz="2000" dirty="0">
                <a:latin typeface="+mn-lt"/>
                <a:ea typeface="+mn-ea"/>
                <a:cs typeface="+mn-cs"/>
              </a:rPr>
              <a:t> </a:t>
            </a:r>
            <a:r>
              <a:rPr lang="en-US" sz="2000" dirty="0" err="1">
                <a:latin typeface="+mn-lt"/>
                <a:ea typeface="+mn-ea"/>
                <a:cs typeface="+mn-cs"/>
              </a:rPr>
              <a:t>trúc</a:t>
            </a:r>
            <a:r>
              <a:rPr lang="en-US" sz="2000" dirty="0">
                <a:latin typeface="+mn-lt"/>
                <a:ea typeface="+mn-ea"/>
                <a:cs typeface="+mn-cs"/>
              </a:rPr>
              <a:t> </a:t>
            </a:r>
            <a:r>
              <a:rPr lang="en-US" sz="2000" dirty="0" err="1">
                <a:latin typeface="+mn-lt"/>
                <a:ea typeface="+mn-ea"/>
                <a:cs typeface="+mn-cs"/>
              </a:rPr>
              <a:t>sư</a:t>
            </a:r>
            <a:r>
              <a:rPr lang="en-US" sz="2000" dirty="0">
                <a:latin typeface="+mn-lt"/>
                <a:ea typeface="+mn-ea"/>
                <a:cs typeface="+mn-cs"/>
              </a:rPr>
              <a:t> </a:t>
            </a:r>
            <a:r>
              <a:rPr lang="en-US" sz="2000" dirty="0" err="1">
                <a:latin typeface="+mn-lt"/>
                <a:ea typeface="+mn-ea"/>
                <a:cs typeface="+mn-cs"/>
              </a:rPr>
              <a:t>thiết</a:t>
            </a:r>
            <a:r>
              <a:rPr lang="en-US" sz="2000" dirty="0">
                <a:latin typeface="+mn-lt"/>
                <a:ea typeface="+mn-ea"/>
                <a:cs typeface="+mn-cs"/>
              </a:rPr>
              <a:t> </a:t>
            </a:r>
            <a:r>
              <a:rPr lang="en-US" sz="2000" dirty="0" err="1">
                <a:latin typeface="+mn-lt"/>
                <a:ea typeface="+mn-ea"/>
                <a:cs typeface="+mn-cs"/>
              </a:rPr>
              <a:t>kế</a:t>
            </a:r>
            <a:r>
              <a:rPr lang="en-US" sz="2000" dirty="0">
                <a:latin typeface="+mn-lt"/>
                <a:ea typeface="+mn-ea"/>
                <a:cs typeface="+mn-cs"/>
              </a:rPr>
              <a:t> </a:t>
            </a:r>
            <a:r>
              <a:rPr lang="en-US" sz="2000" dirty="0" err="1">
                <a:latin typeface="+mn-lt"/>
                <a:ea typeface="+mn-ea"/>
                <a:cs typeface="+mn-cs"/>
              </a:rPr>
              <a:t>một</a:t>
            </a:r>
            <a:r>
              <a:rPr lang="en-US" sz="2000" dirty="0">
                <a:latin typeface="+mn-lt"/>
                <a:ea typeface="+mn-ea"/>
                <a:cs typeface="+mn-cs"/>
              </a:rPr>
              <a:t> </a:t>
            </a:r>
            <a:r>
              <a:rPr lang="en-US" sz="2000" dirty="0" err="1">
                <a:latin typeface="+mn-lt"/>
                <a:ea typeface="+mn-ea"/>
                <a:cs typeface="+mn-cs"/>
              </a:rPr>
              <a:t>hệ</a:t>
            </a:r>
            <a:r>
              <a:rPr lang="en-US" sz="2000" dirty="0">
                <a:latin typeface="+mn-lt"/>
                <a:ea typeface="+mn-ea"/>
                <a:cs typeface="+mn-cs"/>
              </a:rPr>
              <a:t> </a:t>
            </a:r>
            <a:r>
              <a:rPr lang="en-US" sz="2000" dirty="0" err="1">
                <a:latin typeface="+mn-lt"/>
                <a:ea typeface="+mn-ea"/>
                <a:cs typeface="+mn-cs"/>
              </a:rPr>
              <a:t>thống</a:t>
            </a:r>
            <a:r>
              <a:rPr lang="en-US" sz="2000" dirty="0">
                <a:latin typeface="+mn-lt"/>
                <a:ea typeface="+mn-ea"/>
                <a:cs typeface="+mn-cs"/>
              </a:rPr>
              <a:t> </a:t>
            </a:r>
            <a:r>
              <a:rPr lang="en-US" sz="2000" dirty="0" err="1">
                <a:latin typeface="+mn-lt"/>
                <a:ea typeface="+mn-ea"/>
                <a:cs typeface="+mn-cs"/>
              </a:rPr>
              <a:t>ủng</a:t>
            </a:r>
            <a:r>
              <a:rPr lang="en-US" sz="2000" dirty="0">
                <a:latin typeface="+mn-lt"/>
                <a:ea typeface="+mn-ea"/>
                <a:cs typeface="+mn-cs"/>
              </a:rPr>
              <a:t> </a:t>
            </a:r>
            <a:r>
              <a:rPr lang="en-US" sz="2000" dirty="0" err="1">
                <a:latin typeface="+mn-lt"/>
                <a:ea typeface="+mn-ea"/>
                <a:cs typeface="+mn-cs"/>
              </a:rPr>
              <a:t>hộ</a:t>
            </a:r>
            <a:r>
              <a:rPr lang="en-US" sz="2000" dirty="0">
                <a:latin typeface="+mn-lt"/>
                <a:ea typeface="+mn-ea"/>
                <a:cs typeface="+mn-cs"/>
              </a:rPr>
              <a:t> </a:t>
            </a:r>
            <a:r>
              <a:rPr lang="en-US" sz="2000" dirty="0" err="1">
                <a:latin typeface="+mn-lt"/>
                <a:ea typeface="+mn-ea"/>
                <a:cs typeface="+mn-cs"/>
              </a:rPr>
              <a:t>việc</a:t>
            </a:r>
            <a:r>
              <a:rPr lang="en-US" sz="2000" dirty="0">
                <a:latin typeface="+mn-lt"/>
                <a:ea typeface="+mn-ea"/>
                <a:cs typeface="+mn-cs"/>
              </a:rPr>
              <a:t> </a:t>
            </a:r>
            <a:r>
              <a:rPr lang="en-US" sz="2000" dirty="0" err="1">
                <a:latin typeface="+mn-lt"/>
                <a:ea typeface="+mn-ea"/>
                <a:cs typeface="+mn-cs"/>
              </a:rPr>
              <a:t>ghép</a:t>
            </a:r>
            <a:r>
              <a:rPr lang="en-US" sz="2000" dirty="0">
                <a:latin typeface="+mn-lt"/>
                <a:ea typeface="+mn-ea"/>
                <a:cs typeface="+mn-cs"/>
              </a:rPr>
              <a:t> </a:t>
            </a:r>
            <a:r>
              <a:rPr lang="en-US" sz="2000" dirty="0" err="1">
                <a:latin typeface="+mn-lt"/>
                <a:ea typeface="+mn-ea"/>
                <a:cs typeface="+mn-cs"/>
              </a:rPr>
              <a:t>nối</a:t>
            </a:r>
            <a:r>
              <a:rPr lang="en-US" sz="2000" dirty="0">
                <a:latin typeface="+mn-lt"/>
                <a:ea typeface="+mn-ea"/>
                <a:cs typeface="+mn-cs"/>
              </a:rPr>
              <a:t> </a:t>
            </a:r>
            <a:r>
              <a:rPr lang="en-US" sz="2000" dirty="0" err="1">
                <a:latin typeface="+mn-lt"/>
                <a:ea typeface="+mn-ea"/>
                <a:cs typeface="+mn-cs"/>
              </a:rPr>
              <a:t>để</a:t>
            </a:r>
            <a:r>
              <a:rPr lang="en-US" sz="2000" dirty="0">
                <a:latin typeface="+mn-lt"/>
                <a:ea typeface="+mn-ea"/>
                <a:cs typeface="+mn-cs"/>
              </a:rPr>
              <a:t> </a:t>
            </a:r>
            <a:r>
              <a:rPr lang="en-US" sz="2000" dirty="0" err="1">
                <a:latin typeface="+mn-lt"/>
                <a:ea typeface="+mn-ea"/>
                <a:cs typeface="+mn-cs"/>
              </a:rPr>
              <a:t>đạt</a:t>
            </a:r>
            <a:r>
              <a:rPr lang="en-US" sz="2000" dirty="0">
                <a:latin typeface="+mn-lt"/>
                <a:ea typeface="+mn-ea"/>
                <a:cs typeface="+mn-cs"/>
              </a:rPr>
              <a:t> </a:t>
            </a:r>
            <a:r>
              <a:rPr lang="en-US" sz="2000" dirty="0" err="1">
                <a:latin typeface="+mn-lt"/>
                <a:ea typeface="+mn-ea"/>
                <a:cs typeface="+mn-cs"/>
              </a:rPr>
              <a:t>được</a:t>
            </a:r>
            <a:r>
              <a:rPr lang="en-US" sz="2000" dirty="0">
                <a:latin typeface="+mn-lt"/>
                <a:ea typeface="+mn-ea"/>
                <a:cs typeface="+mn-cs"/>
              </a:rPr>
              <a:t> </a:t>
            </a:r>
            <a:r>
              <a:rPr lang="en-US" sz="2000" dirty="0" err="1">
                <a:latin typeface="+mn-lt"/>
                <a:ea typeface="+mn-ea"/>
                <a:cs typeface="+mn-cs"/>
              </a:rPr>
              <a:t>việc</a:t>
            </a:r>
            <a:r>
              <a:rPr lang="en-US" sz="2000" dirty="0">
                <a:latin typeface="+mn-lt"/>
                <a:ea typeface="+mn-ea"/>
                <a:cs typeface="+mn-cs"/>
              </a:rPr>
              <a:t> </a:t>
            </a:r>
            <a:r>
              <a:rPr lang="en-US" sz="2000" dirty="0" err="1">
                <a:latin typeface="+mn-lt"/>
                <a:ea typeface="+mn-ea"/>
                <a:cs typeface="+mn-cs"/>
              </a:rPr>
              <a:t>tái</a:t>
            </a:r>
            <a:r>
              <a:rPr lang="en-US" sz="2000" dirty="0">
                <a:latin typeface="+mn-lt"/>
                <a:ea typeface="+mn-ea"/>
                <a:cs typeface="+mn-cs"/>
              </a:rPr>
              <a:t> </a:t>
            </a:r>
            <a:r>
              <a:rPr lang="en-US" sz="2000" dirty="0" err="1">
                <a:latin typeface="+mn-lt"/>
                <a:ea typeface="+mn-ea"/>
                <a:cs typeface="+mn-cs"/>
              </a:rPr>
              <a:t>sử</a:t>
            </a:r>
            <a:r>
              <a:rPr lang="en-US" sz="2000" dirty="0">
                <a:latin typeface="+mn-lt"/>
                <a:ea typeface="+mn-ea"/>
                <a:cs typeface="+mn-cs"/>
              </a:rPr>
              <a:t> </a:t>
            </a:r>
            <a:r>
              <a:rPr lang="en-US" sz="2000" dirty="0" err="1">
                <a:latin typeface="+mn-lt"/>
                <a:ea typeface="+mn-ea"/>
                <a:cs typeface="+mn-cs"/>
              </a:rPr>
              <a:t>dụng</a:t>
            </a:r>
            <a:r>
              <a:rPr lang="en-US" sz="2000" dirty="0">
                <a:latin typeface="+mn-lt"/>
                <a:ea typeface="+mn-ea"/>
                <a:cs typeface="+mn-cs"/>
              </a:rPr>
              <a:t> </a:t>
            </a:r>
            <a:r>
              <a:rPr lang="en-US" sz="2000" dirty="0" err="1">
                <a:latin typeface="+mn-lt"/>
                <a:ea typeface="+mn-ea"/>
                <a:cs typeface="+mn-cs"/>
              </a:rPr>
              <a:t>đó</a:t>
            </a:r>
            <a:r>
              <a:rPr lang="en-US" sz="2000" dirty="0">
                <a:latin typeface="+mn-lt"/>
                <a:ea typeface="+mn-ea"/>
                <a:cs typeface="+mn-cs"/>
              </a:rPr>
              <a:t>, </a:t>
            </a:r>
            <a:r>
              <a:rPr lang="en-US" sz="2000" dirty="0" err="1">
                <a:latin typeface="+mn-lt"/>
                <a:ea typeface="+mn-ea"/>
                <a:cs typeface="+mn-cs"/>
              </a:rPr>
              <a:t>hoặc</a:t>
            </a:r>
            <a:r>
              <a:rPr lang="en-US" sz="2000" dirty="0">
                <a:latin typeface="+mn-lt"/>
                <a:ea typeface="+mn-ea"/>
                <a:cs typeface="+mn-cs"/>
              </a:rPr>
              <a:t> </a:t>
            </a:r>
            <a:r>
              <a:rPr lang="en-US" sz="2000" dirty="0" err="1">
                <a:latin typeface="+mn-lt"/>
                <a:ea typeface="+mn-ea"/>
                <a:cs typeface="+mn-cs"/>
              </a:rPr>
              <a:t>bằng</a:t>
            </a:r>
            <a:r>
              <a:rPr lang="en-US" sz="2000" dirty="0">
                <a:latin typeface="+mn-lt"/>
                <a:ea typeface="+mn-ea"/>
                <a:cs typeface="+mn-cs"/>
              </a:rPr>
              <a:t> </a:t>
            </a:r>
            <a:r>
              <a:rPr lang="en-US" sz="2000" dirty="0" err="1">
                <a:latin typeface="+mn-lt"/>
                <a:ea typeface="+mn-ea"/>
                <a:cs typeface="+mn-cs"/>
              </a:rPr>
              <a:t>kế</a:t>
            </a:r>
            <a:r>
              <a:rPr lang="en-US" sz="2000" dirty="0">
                <a:latin typeface="+mn-lt"/>
                <a:ea typeface="+mn-ea"/>
                <a:cs typeface="+mn-cs"/>
              </a:rPr>
              <a:t> </a:t>
            </a:r>
            <a:r>
              <a:rPr lang="en-US" sz="2000" dirty="0" err="1">
                <a:latin typeface="+mn-lt"/>
                <a:ea typeface="+mn-ea"/>
                <a:cs typeface="+mn-cs"/>
              </a:rPr>
              <a:t>thừa</a:t>
            </a:r>
            <a:r>
              <a:rPr lang="en-US" sz="2000" dirty="0">
                <a:latin typeface="+mn-lt"/>
                <a:ea typeface="+mn-ea"/>
                <a:cs typeface="+mn-cs"/>
              </a:rPr>
              <a:t> </a:t>
            </a:r>
            <a:r>
              <a:rPr lang="en-US" sz="2000" dirty="0" err="1">
                <a:latin typeface="+mn-lt"/>
                <a:ea typeface="+mn-ea"/>
                <a:cs typeface="+mn-cs"/>
              </a:rPr>
              <a:t>hoặc</a:t>
            </a:r>
            <a:r>
              <a:rPr lang="en-US" sz="2000" dirty="0">
                <a:latin typeface="+mn-lt"/>
                <a:ea typeface="+mn-ea"/>
                <a:cs typeface="+mn-cs"/>
              </a:rPr>
              <a:t> </a:t>
            </a:r>
            <a:r>
              <a:rPr lang="en-US" sz="2000" dirty="0" err="1">
                <a:latin typeface="+mn-lt"/>
                <a:ea typeface="+mn-ea"/>
                <a:cs typeface="+mn-cs"/>
              </a:rPr>
              <a:t>tổ</a:t>
            </a:r>
            <a:r>
              <a:rPr lang="en-US" sz="2000" dirty="0">
                <a:latin typeface="+mn-lt"/>
                <a:ea typeface="+mn-ea"/>
                <a:cs typeface="+mn-cs"/>
              </a:rPr>
              <a:t> </a:t>
            </a:r>
            <a:r>
              <a:rPr lang="en-US" sz="2000" dirty="0" err="1">
                <a:latin typeface="+mn-lt"/>
                <a:ea typeface="+mn-ea"/>
                <a:cs typeface="+mn-cs"/>
              </a:rPr>
              <a:t>hợp</a:t>
            </a:r>
            <a:r>
              <a:rPr lang="en-US" sz="2000" dirty="0">
                <a:latin typeface="+mn-lt"/>
                <a:ea typeface="+mn-ea"/>
                <a:cs typeface="+mn-cs"/>
              </a:rPr>
              <a:t>.</a:t>
            </a:r>
          </a:p>
          <a:p>
            <a:pPr marL="342900" indent="-228600">
              <a:spcAft>
                <a:spcPts val="600"/>
              </a:spcAft>
              <a:buFont typeface="Arial" panose="020B0604020202020204" pitchFamily="34" charset="0"/>
              <a:buChar char="•"/>
            </a:pPr>
            <a:r>
              <a:rPr lang="en-US" sz="2000" dirty="0" err="1">
                <a:latin typeface="+mn-lt"/>
                <a:ea typeface="+mn-ea"/>
                <a:cs typeface="+mn-cs"/>
              </a:rPr>
              <a:t>Nếu</a:t>
            </a:r>
            <a:r>
              <a:rPr lang="en-US" sz="2000" dirty="0">
                <a:latin typeface="+mn-lt"/>
                <a:ea typeface="+mn-ea"/>
                <a:cs typeface="+mn-cs"/>
              </a:rPr>
              <a:t> </a:t>
            </a:r>
            <a:r>
              <a:rPr lang="en-US" sz="2000" dirty="0" err="1">
                <a:latin typeface="+mn-lt"/>
                <a:ea typeface="+mn-ea"/>
                <a:cs typeface="+mn-cs"/>
              </a:rPr>
              <a:t>mục</a:t>
            </a:r>
            <a:r>
              <a:rPr lang="en-US" sz="2000" dirty="0">
                <a:latin typeface="+mn-lt"/>
                <a:ea typeface="+mn-ea"/>
                <a:cs typeface="+mn-cs"/>
              </a:rPr>
              <a:t> </a:t>
            </a:r>
            <a:r>
              <a:rPr lang="en-US" sz="2000" dirty="0" err="1">
                <a:latin typeface="+mn-lt"/>
                <a:ea typeface="+mn-ea"/>
                <a:cs typeface="+mn-cs"/>
              </a:rPr>
              <a:t>tiêu</a:t>
            </a:r>
            <a:r>
              <a:rPr lang="en-US" sz="2000" dirty="0">
                <a:latin typeface="+mn-lt"/>
                <a:ea typeface="+mn-ea"/>
                <a:cs typeface="+mn-cs"/>
              </a:rPr>
              <a:t> </a:t>
            </a:r>
            <a:r>
              <a:rPr lang="en-US" sz="2000" dirty="0" err="1">
                <a:latin typeface="+mn-lt"/>
                <a:ea typeface="+mn-ea"/>
                <a:cs typeface="+mn-cs"/>
              </a:rPr>
              <a:t>của</a:t>
            </a:r>
            <a:r>
              <a:rPr lang="en-US" sz="2000" dirty="0">
                <a:latin typeface="+mn-lt"/>
                <a:ea typeface="+mn-ea"/>
                <a:cs typeface="+mn-cs"/>
              </a:rPr>
              <a:t> </a:t>
            </a:r>
            <a:r>
              <a:rPr lang="en-US" sz="2000" dirty="0" err="1">
                <a:latin typeface="+mn-lt"/>
                <a:ea typeface="+mn-ea"/>
                <a:cs typeface="+mn-cs"/>
              </a:rPr>
              <a:t>kiến</a:t>
            </a:r>
            <a:r>
              <a:rPr lang="en-US" sz="2000" dirty="0">
                <a:latin typeface="+mn-lt"/>
                <a:ea typeface="+mn-ea"/>
                <a:cs typeface="+mn-cs"/>
              </a:rPr>
              <a:t> </a:t>
            </a:r>
            <a:r>
              <a:rPr lang="en-US" sz="2000" dirty="0" err="1">
                <a:latin typeface="+mn-lt"/>
                <a:ea typeface="+mn-ea"/>
                <a:cs typeface="+mn-cs"/>
              </a:rPr>
              <a:t>trúc</a:t>
            </a:r>
            <a:r>
              <a:rPr lang="en-US" sz="2000" dirty="0">
                <a:latin typeface="+mn-lt"/>
                <a:ea typeface="+mn-ea"/>
                <a:cs typeface="+mn-cs"/>
              </a:rPr>
              <a:t> </a:t>
            </a:r>
            <a:r>
              <a:rPr lang="en-US" sz="2000" dirty="0" err="1">
                <a:latin typeface="+mn-lt"/>
                <a:ea typeface="+mn-ea"/>
                <a:cs typeface="+mn-cs"/>
              </a:rPr>
              <a:t>sư</a:t>
            </a:r>
            <a:r>
              <a:rPr lang="en-US" sz="2000" dirty="0">
                <a:latin typeface="+mn-lt"/>
                <a:ea typeface="+mn-ea"/>
                <a:cs typeface="+mn-cs"/>
              </a:rPr>
              <a:t> </a:t>
            </a:r>
            <a:r>
              <a:rPr lang="en-US" sz="2000" dirty="0" err="1">
                <a:latin typeface="+mn-lt"/>
                <a:ea typeface="+mn-ea"/>
                <a:cs typeface="+mn-cs"/>
              </a:rPr>
              <a:t>yêu</a:t>
            </a:r>
            <a:r>
              <a:rPr lang="en-US" sz="2000" dirty="0">
                <a:latin typeface="+mn-lt"/>
                <a:ea typeface="+mn-ea"/>
                <a:cs typeface="+mn-cs"/>
              </a:rPr>
              <a:t> </a:t>
            </a:r>
            <a:r>
              <a:rPr lang="en-US" sz="2000" dirty="0" err="1">
                <a:latin typeface="+mn-lt"/>
                <a:ea typeface="+mn-ea"/>
                <a:cs typeface="+mn-cs"/>
              </a:rPr>
              <a:t>cầu</a:t>
            </a:r>
            <a:r>
              <a:rPr lang="en-US" sz="2000" dirty="0">
                <a:latin typeface="+mn-lt"/>
                <a:ea typeface="+mn-ea"/>
                <a:cs typeface="+mn-cs"/>
              </a:rPr>
              <a:t> </a:t>
            </a:r>
            <a:r>
              <a:rPr lang="en-US" sz="2000" dirty="0" err="1">
                <a:latin typeface="+mn-lt"/>
                <a:ea typeface="+mn-ea"/>
                <a:cs typeface="+mn-cs"/>
              </a:rPr>
              <a:t>mức</a:t>
            </a:r>
            <a:r>
              <a:rPr lang="en-US" sz="2000" dirty="0">
                <a:latin typeface="+mn-lt"/>
                <a:ea typeface="+mn-ea"/>
                <a:cs typeface="+mn-cs"/>
              </a:rPr>
              <a:t> </a:t>
            </a:r>
            <a:r>
              <a:rPr lang="en-US" sz="2000" dirty="0" err="1">
                <a:latin typeface="+mn-lt"/>
                <a:ea typeface="+mn-ea"/>
                <a:cs typeface="+mn-cs"/>
              </a:rPr>
              <a:t>độ</a:t>
            </a:r>
            <a:r>
              <a:rPr lang="en-US" sz="2000" dirty="0">
                <a:latin typeface="+mn-lt"/>
                <a:ea typeface="+mn-ea"/>
                <a:cs typeface="+mn-cs"/>
              </a:rPr>
              <a:t> </a:t>
            </a:r>
            <a:r>
              <a:rPr lang="en-US" sz="2000" dirty="0" err="1">
                <a:latin typeface="+mn-lt"/>
                <a:ea typeface="+mn-ea"/>
                <a:cs typeface="+mn-cs"/>
              </a:rPr>
              <a:t>tách</a:t>
            </a:r>
            <a:r>
              <a:rPr lang="en-US" sz="2000" dirty="0">
                <a:latin typeface="+mn-lt"/>
                <a:ea typeface="+mn-ea"/>
                <a:cs typeface="+mn-cs"/>
              </a:rPr>
              <a:t> </a:t>
            </a:r>
            <a:r>
              <a:rPr lang="en-US" sz="2000" dirty="0" err="1">
                <a:latin typeface="+mn-lt"/>
                <a:ea typeface="+mn-ea"/>
                <a:cs typeface="+mn-cs"/>
              </a:rPr>
              <a:t>rời</a:t>
            </a:r>
            <a:r>
              <a:rPr lang="en-US" sz="2000" dirty="0">
                <a:latin typeface="+mn-lt"/>
                <a:ea typeface="+mn-ea"/>
                <a:cs typeface="+mn-cs"/>
              </a:rPr>
              <a:t> </a:t>
            </a:r>
            <a:r>
              <a:rPr lang="en-US" sz="2000" dirty="0" err="1">
                <a:latin typeface="+mn-lt"/>
                <a:ea typeface="+mn-ea"/>
                <a:cs typeface="+mn-cs"/>
              </a:rPr>
              <a:t>cao</a:t>
            </a:r>
            <a:r>
              <a:rPr lang="en-US" sz="2000" dirty="0">
                <a:latin typeface="+mn-lt"/>
                <a:ea typeface="+mn-ea"/>
                <a:cs typeface="+mn-cs"/>
              </a:rPr>
              <a:t> </a:t>
            </a:r>
            <a:r>
              <a:rPr lang="en-US" sz="2000" dirty="0" err="1">
                <a:latin typeface="+mn-lt"/>
                <a:ea typeface="+mn-ea"/>
                <a:cs typeface="+mn-cs"/>
              </a:rPr>
              <a:t>thì</a:t>
            </a:r>
            <a:r>
              <a:rPr lang="en-US" sz="2000" dirty="0">
                <a:latin typeface="+mn-lt"/>
                <a:ea typeface="+mn-ea"/>
                <a:cs typeface="+mn-cs"/>
              </a:rPr>
              <a:t> </a:t>
            </a:r>
            <a:r>
              <a:rPr lang="en-US" sz="2000" dirty="0" err="1">
                <a:latin typeface="+mn-lt"/>
                <a:ea typeface="+mn-ea"/>
                <a:cs typeface="+mn-cs"/>
              </a:rPr>
              <a:t>họ</a:t>
            </a:r>
            <a:r>
              <a:rPr lang="en-US" sz="2000" dirty="0">
                <a:latin typeface="+mn-lt"/>
                <a:ea typeface="+mn-ea"/>
                <a:cs typeface="+mn-cs"/>
              </a:rPr>
              <a:t> </a:t>
            </a:r>
            <a:r>
              <a:rPr lang="en-US" sz="2000" dirty="0" err="1">
                <a:latin typeface="+mn-lt"/>
                <a:ea typeface="+mn-ea"/>
                <a:cs typeface="+mn-cs"/>
              </a:rPr>
              <a:t>thiên</a:t>
            </a:r>
            <a:r>
              <a:rPr lang="en-US" sz="2000" dirty="0">
                <a:latin typeface="+mn-lt"/>
                <a:ea typeface="+mn-ea"/>
                <a:cs typeface="+mn-cs"/>
              </a:rPr>
              <a:t> </a:t>
            </a:r>
            <a:r>
              <a:rPr lang="en-US" sz="2000" dirty="0" err="1">
                <a:latin typeface="+mn-lt"/>
                <a:ea typeface="+mn-ea"/>
                <a:cs typeface="+mn-cs"/>
              </a:rPr>
              <a:t>về</a:t>
            </a:r>
            <a:r>
              <a:rPr lang="en-US" sz="2000" dirty="0">
                <a:latin typeface="+mn-lt"/>
                <a:ea typeface="+mn-ea"/>
                <a:cs typeface="+mn-cs"/>
              </a:rPr>
              <a:t> </a:t>
            </a:r>
            <a:r>
              <a:rPr lang="en-US" sz="2000" dirty="0" err="1">
                <a:latin typeface="+mn-lt"/>
                <a:ea typeface="+mn-ea"/>
                <a:cs typeface="+mn-cs"/>
              </a:rPr>
              <a:t>sao</a:t>
            </a:r>
            <a:r>
              <a:rPr lang="en-US" sz="2000" dirty="0">
                <a:latin typeface="+mn-lt"/>
                <a:ea typeface="+mn-ea"/>
                <a:cs typeface="+mn-cs"/>
              </a:rPr>
              <a:t> </a:t>
            </a:r>
            <a:r>
              <a:rPr lang="en-US" sz="2000" dirty="0" err="1">
                <a:latin typeface="+mn-lt"/>
                <a:ea typeface="+mn-ea"/>
                <a:cs typeface="+mn-cs"/>
              </a:rPr>
              <a:t>chép</a:t>
            </a:r>
            <a:r>
              <a:rPr lang="en-US" sz="2000" dirty="0">
                <a:latin typeface="+mn-lt"/>
                <a:ea typeface="+mn-ea"/>
                <a:cs typeface="+mn-cs"/>
              </a:rPr>
              <a:t> </a:t>
            </a:r>
            <a:r>
              <a:rPr lang="en-US" sz="2000" dirty="0" err="1">
                <a:latin typeface="+mn-lt"/>
                <a:ea typeface="+mn-ea"/>
                <a:cs typeface="+mn-cs"/>
              </a:rPr>
              <a:t>hơn</a:t>
            </a:r>
            <a:r>
              <a:rPr lang="en-US" sz="2000" dirty="0">
                <a:latin typeface="+mn-lt"/>
                <a:ea typeface="+mn-ea"/>
                <a:cs typeface="+mn-cs"/>
              </a:rPr>
              <a:t> </a:t>
            </a:r>
            <a:r>
              <a:rPr lang="en-US" sz="2000" dirty="0" err="1">
                <a:latin typeface="+mn-lt"/>
                <a:ea typeface="+mn-ea"/>
                <a:cs typeface="+mn-cs"/>
              </a:rPr>
              <a:t>là</a:t>
            </a:r>
            <a:r>
              <a:rPr lang="en-US" sz="2000" dirty="0">
                <a:latin typeface="+mn-lt"/>
                <a:ea typeface="+mn-ea"/>
                <a:cs typeface="+mn-cs"/>
              </a:rPr>
              <a:t> </a:t>
            </a:r>
            <a:r>
              <a:rPr lang="en-US" sz="2000" dirty="0" err="1">
                <a:latin typeface="+mn-lt"/>
                <a:ea typeface="+mn-ea"/>
                <a:cs typeface="+mn-cs"/>
              </a:rPr>
              <a:t>tái</a:t>
            </a:r>
            <a:r>
              <a:rPr lang="en-US" sz="2000" dirty="0">
                <a:latin typeface="+mn-lt"/>
                <a:ea typeface="+mn-ea"/>
                <a:cs typeface="+mn-cs"/>
              </a:rPr>
              <a:t> </a:t>
            </a:r>
            <a:r>
              <a:rPr lang="en-US" sz="2000" dirty="0" err="1">
                <a:latin typeface="+mn-lt"/>
                <a:ea typeface="+mn-ea"/>
                <a:cs typeface="+mn-cs"/>
              </a:rPr>
              <a:t>sử</a:t>
            </a:r>
            <a:r>
              <a:rPr lang="en-US" sz="2000" dirty="0">
                <a:latin typeface="+mn-lt"/>
                <a:ea typeface="+mn-ea"/>
                <a:cs typeface="+mn-cs"/>
              </a:rPr>
              <a:t> </a:t>
            </a:r>
            <a:r>
              <a:rPr lang="en-US" sz="2000" dirty="0" err="1">
                <a:latin typeface="+mn-lt"/>
                <a:ea typeface="+mn-ea"/>
                <a:cs typeface="+mn-cs"/>
              </a:rPr>
              <a:t>dụng</a:t>
            </a:r>
            <a:r>
              <a:rPr lang="en-US" sz="2000" dirty="0">
                <a:latin typeface="+mn-lt"/>
                <a:ea typeface="+mn-ea"/>
                <a:cs typeface="+mn-cs"/>
              </a:rPr>
              <a:t>. </a:t>
            </a:r>
          </a:p>
          <a:p>
            <a:pPr indent="-228600">
              <a:spcAft>
                <a:spcPts val="600"/>
              </a:spcAft>
              <a:buFont typeface="Arial" panose="020B0604020202020204" pitchFamily="34" charset="0"/>
              <a:buChar char="•"/>
            </a:pPr>
            <a:r>
              <a:rPr lang="en-US" sz="2000" dirty="0">
                <a:latin typeface="+mn-lt"/>
                <a:ea typeface="+mn-ea"/>
                <a:cs typeface="+mn-cs"/>
              </a:rPr>
              <a:t>=&gt; </a:t>
            </a:r>
            <a:r>
              <a:rPr lang="en-US" sz="2000" dirty="0" err="1">
                <a:latin typeface="+mn-lt"/>
                <a:ea typeface="+mn-ea"/>
                <a:cs typeface="+mn-cs"/>
              </a:rPr>
              <a:t>Mục</a:t>
            </a:r>
            <a:r>
              <a:rPr lang="en-US" sz="2000" dirty="0">
                <a:latin typeface="+mn-lt"/>
                <a:ea typeface="+mn-ea"/>
                <a:cs typeface="+mn-cs"/>
              </a:rPr>
              <a:t> </a:t>
            </a:r>
            <a:r>
              <a:rPr lang="en-US" sz="2000" dirty="0" err="1">
                <a:latin typeface="+mn-lt"/>
                <a:ea typeface="+mn-ea"/>
                <a:cs typeface="+mn-cs"/>
              </a:rPr>
              <a:t>tiêu</a:t>
            </a:r>
            <a:r>
              <a:rPr lang="en-US" sz="2000" dirty="0">
                <a:latin typeface="+mn-lt"/>
                <a:ea typeface="+mn-ea"/>
                <a:cs typeface="+mn-cs"/>
              </a:rPr>
              <a:t> </a:t>
            </a:r>
            <a:r>
              <a:rPr lang="en-US" sz="2000" dirty="0" err="1">
                <a:latin typeface="+mn-lt"/>
                <a:ea typeface="+mn-ea"/>
                <a:cs typeface="+mn-cs"/>
              </a:rPr>
              <a:t>chính</a:t>
            </a:r>
            <a:r>
              <a:rPr lang="en-US" sz="2000" dirty="0">
                <a:latin typeface="+mn-lt"/>
                <a:ea typeface="+mn-ea"/>
                <a:cs typeface="+mn-cs"/>
              </a:rPr>
              <a:t> </a:t>
            </a:r>
            <a:r>
              <a:rPr lang="en-US" sz="2000" dirty="0" err="1">
                <a:latin typeface="+mn-lt"/>
                <a:ea typeface="+mn-ea"/>
                <a:cs typeface="+mn-cs"/>
              </a:rPr>
              <a:t>của</a:t>
            </a:r>
            <a:r>
              <a:rPr lang="en-US" sz="2000" dirty="0">
                <a:latin typeface="+mn-lt"/>
                <a:ea typeface="+mn-ea"/>
                <a:cs typeface="+mn-cs"/>
              </a:rPr>
              <a:t> Microservice </a:t>
            </a:r>
            <a:r>
              <a:rPr lang="en-US" sz="2000" dirty="0" err="1">
                <a:latin typeface="+mn-lt"/>
                <a:ea typeface="+mn-ea"/>
                <a:cs typeface="+mn-cs"/>
              </a:rPr>
              <a:t>là</a:t>
            </a:r>
            <a:r>
              <a:rPr lang="en-US" sz="2000" dirty="0">
                <a:latin typeface="+mn-lt"/>
                <a:ea typeface="+mn-ea"/>
                <a:cs typeface="+mn-cs"/>
              </a:rPr>
              <a:t> </a:t>
            </a:r>
            <a:r>
              <a:rPr lang="en-US" sz="2000" dirty="0" err="1">
                <a:latin typeface="+mn-lt"/>
                <a:ea typeface="+mn-ea"/>
                <a:cs typeface="+mn-cs"/>
              </a:rPr>
              <a:t>khả</a:t>
            </a:r>
            <a:r>
              <a:rPr lang="en-US" sz="2000" dirty="0">
                <a:latin typeface="+mn-lt"/>
                <a:ea typeface="+mn-ea"/>
                <a:cs typeface="+mn-cs"/>
              </a:rPr>
              <a:t> </a:t>
            </a:r>
            <a:r>
              <a:rPr lang="en-US" sz="2000" dirty="0" err="1">
                <a:latin typeface="+mn-lt"/>
                <a:ea typeface="+mn-ea"/>
                <a:cs typeface="+mn-cs"/>
              </a:rPr>
              <a:t>năng</a:t>
            </a:r>
            <a:r>
              <a:rPr lang="en-US" sz="2000" dirty="0">
                <a:latin typeface="+mn-lt"/>
                <a:ea typeface="+mn-ea"/>
                <a:cs typeface="+mn-cs"/>
              </a:rPr>
              <a:t> </a:t>
            </a:r>
            <a:r>
              <a:rPr lang="en-US" sz="2000" dirty="0" err="1">
                <a:latin typeface="+mn-lt"/>
                <a:ea typeface="+mn-ea"/>
                <a:cs typeface="+mn-cs"/>
              </a:rPr>
              <a:t>tách</a:t>
            </a:r>
            <a:r>
              <a:rPr lang="en-US" sz="2000" dirty="0">
                <a:latin typeface="+mn-lt"/>
                <a:ea typeface="+mn-ea"/>
                <a:cs typeface="+mn-cs"/>
              </a:rPr>
              <a:t> </a:t>
            </a:r>
            <a:r>
              <a:rPr lang="en-US" sz="2000" dirty="0" err="1">
                <a:latin typeface="+mn-lt"/>
                <a:ea typeface="+mn-ea"/>
                <a:cs typeface="+mn-cs"/>
              </a:rPr>
              <a:t>rời</a:t>
            </a:r>
            <a:r>
              <a:rPr lang="en-US" sz="2000" dirty="0">
                <a:latin typeface="+mn-lt"/>
                <a:ea typeface="+mn-ea"/>
                <a:cs typeface="+mn-cs"/>
              </a:rPr>
              <a:t> </a:t>
            </a:r>
            <a:r>
              <a:rPr lang="en-US" sz="2000" dirty="0" err="1">
                <a:latin typeface="+mn-lt"/>
                <a:ea typeface="+mn-ea"/>
                <a:cs typeface="+mn-cs"/>
              </a:rPr>
              <a:t>cao</a:t>
            </a:r>
            <a:r>
              <a:rPr lang="en-US" sz="2000" dirty="0">
                <a:latin typeface="+mn-lt"/>
                <a:ea typeface="+mn-ea"/>
                <a:cs typeface="+mn-cs"/>
              </a:rPr>
              <a:t>, </a:t>
            </a:r>
            <a:r>
              <a:rPr lang="en-US" sz="2000" dirty="0" err="1">
                <a:latin typeface="+mn-lt"/>
                <a:ea typeface="+mn-ea"/>
                <a:cs typeface="+mn-cs"/>
              </a:rPr>
              <a:t>mô</a:t>
            </a:r>
            <a:r>
              <a:rPr lang="en-US" sz="2000" dirty="0">
                <a:latin typeface="+mn-lt"/>
                <a:ea typeface="+mn-ea"/>
                <a:cs typeface="+mn-cs"/>
              </a:rPr>
              <a:t> </a:t>
            </a:r>
            <a:r>
              <a:rPr lang="en-US" sz="2000" dirty="0" err="1">
                <a:latin typeface="+mn-lt"/>
                <a:ea typeface="+mn-ea"/>
                <a:cs typeface="+mn-cs"/>
              </a:rPr>
              <a:t>hình</a:t>
            </a:r>
            <a:r>
              <a:rPr lang="en-US" sz="2000" dirty="0">
                <a:latin typeface="+mn-lt"/>
                <a:ea typeface="+mn-ea"/>
                <a:cs typeface="+mn-cs"/>
              </a:rPr>
              <a:t> </a:t>
            </a:r>
            <a:r>
              <a:rPr lang="en-US" sz="2000" dirty="0" err="1">
                <a:latin typeface="+mn-lt"/>
                <a:ea typeface="+mn-ea"/>
                <a:cs typeface="+mn-cs"/>
              </a:rPr>
              <a:t>hóa</a:t>
            </a:r>
            <a:r>
              <a:rPr lang="en-US" sz="2000" dirty="0">
                <a:latin typeface="+mn-lt"/>
                <a:ea typeface="+mn-ea"/>
                <a:cs typeface="+mn-cs"/>
              </a:rPr>
              <a:t> </a:t>
            </a:r>
            <a:r>
              <a:rPr lang="en-US" sz="2000" dirty="0" err="1">
                <a:latin typeface="+mn-lt"/>
                <a:ea typeface="+mn-ea"/>
                <a:cs typeface="+mn-cs"/>
              </a:rPr>
              <a:t>vật</a:t>
            </a:r>
            <a:r>
              <a:rPr lang="en-US" sz="2000" dirty="0">
                <a:latin typeface="+mn-lt"/>
                <a:ea typeface="+mn-ea"/>
                <a:cs typeface="+mn-cs"/>
              </a:rPr>
              <a:t> </a:t>
            </a:r>
            <a:r>
              <a:rPr lang="en-US" sz="2000" dirty="0" err="1">
                <a:latin typeface="+mn-lt"/>
                <a:ea typeface="+mn-ea"/>
                <a:cs typeface="+mn-cs"/>
              </a:rPr>
              <a:t>lý</a:t>
            </a:r>
            <a:r>
              <a:rPr lang="en-US" sz="2000" dirty="0">
                <a:latin typeface="+mn-lt"/>
                <a:ea typeface="+mn-ea"/>
                <a:cs typeface="+mn-cs"/>
              </a:rPr>
              <a:t> </a:t>
            </a:r>
            <a:r>
              <a:rPr lang="en-US" sz="2000" dirty="0" err="1">
                <a:latin typeface="+mn-lt"/>
                <a:ea typeface="+mn-ea"/>
                <a:cs typeface="+mn-cs"/>
              </a:rPr>
              <a:t>khái</a:t>
            </a:r>
            <a:r>
              <a:rPr lang="en-US" sz="2000" dirty="0">
                <a:latin typeface="+mn-lt"/>
                <a:ea typeface="+mn-ea"/>
                <a:cs typeface="+mn-cs"/>
              </a:rPr>
              <a:t> </a:t>
            </a:r>
            <a:r>
              <a:rPr lang="en-US" sz="2000" dirty="0" err="1">
                <a:latin typeface="+mn-lt"/>
                <a:ea typeface="+mn-ea"/>
                <a:cs typeface="+mn-cs"/>
              </a:rPr>
              <a:t>niệm</a:t>
            </a:r>
            <a:r>
              <a:rPr lang="en-US" sz="2000" dirty="0">
                <a:latin typeface="+mn-lt"/>
                <a:ea typeface="+mn-ea"/>
                <a:cs typeface="+mn-cs"/>
              </a:rPr>
              <a:t> logic </a:t>
            </a:r>
            <a:r>
              <a:rPr lang="en-US" sz="2000" dirty="0" err="1">
                <a:latin typeface="+mn-lt"/>
                <a:ea typeface="+mn-ea"/>
                <a:cs typeface="+mn-cs"/>
              </a:rPr>
              <a:t>về</a:t>
            </a:r>
            <a:r>
              <a:rPr lang="en-US" sz="2000" dirty="0">
                <a:latin typeface="+mn-lt"/>
                <a:ea typeface="+mn-ea"/>
                <a:cs typeface="+mn-cs"/>
              </a:rPr>
              <a:t> </a:t>
            </a:r>
            <a:r>
              <a:rPr lang="en-US" sz="2000" dirty="0" err="1">
                <a:latin typeface="+mn-lt"/>
                <a:ea typeface="+mn-ea"/>
                <a:cs typeface="+mn-cs"/>
              </a:rPr>
              <a:t>bối</a:t>
            </a:r>
            <a:r>
              <a:rPr lang="en-US" sz="2000" dirty="0">
                <a:latin typeface="+mn-lt"/>
                <a:ea typeface="+mn-ea"/>
                <a:cs typeface="+mn-cs"/>
              </a:rPr>
              <a:t> </a:t>
            </a:r>
            <a:r>
              <a:rPr lang="en-US" sz="2000" dirty="0" err="1">
                <a:latin typeface="+mn-lt"/>
                <a:ea typeface="+mn-ea"/>
                <a:cs typeface="+mn-cs"/>
              </a:rPr>
              <a:t>cảnh</a:t>
            </a:r>
            <a:r>
              <a:rPr lang="en-US" sz="2000" dirty="0">
                <a:latin typeface="+mn-lt"/>
                <a:ea typeface="+mn-ea"/>
                <a:cs typeface="+mn-cs"/>
              </a:rPr>
              <a:t> </a:t>
            </a:r>
            <a:r>
              <a:rPr lang="en-US" sz="2000" dirty="0" err="1">
                <a:latin typeface="+mn-lt"/>
                <a:ea typeface="+mn-ea"/>
                <a:cs typeface="+mn-cs"/>
              </a:rPr>
              <a:t>bị</a:t>
            </a:r>
            <a:r>
              <a:rPr lang="en-US" sz="2000" dirty="0">
                <a:latin typeface="+mn-lt"/>
                <a:ea typeface="+mn-ea"/>
                <a:cs typeface="+mn-cs"/>
              </a:rPr>
              <a:t> </a:t>
            </a:r>
            <a:r>
              <a:rPr lang="en-US" sz="2000" dirty="0" err="1">
                <a:latin typeface="+mn-lt"/>
                <a:ea typeface="+mn-ea"/>
                <a:cs typeface="+mn-cs"/>
              </a:rPr>
              <a:t>giới</a:t>
            </a:r>
            <a:r>
              <a:rPr lang="en-US" sz="2000" dirty="0">
                <a:latin typeface="+mn-lt"/>
                <a:ea typeface="+mn-ea"/>
                <a:cs typeface="+mn-cs"/>
              </a:rPr>
              <a:t> </a:t>
            </a:r>
            <a:r>
              <a:rPr lang="en-US" sz="2000" dirty="0" err="1">
                <a:latin typeface="+mn-lt"/>
                <a:ea typeface="+mn-ea"/>
                <a:cs typeface="+mn-cs"/>
              </a:rPr>
              <a:t>hạn</a:t>
            </a:r>
            <a:r>
              <a:rPr lang="en-US" sz="2000" dirty="0">
                <a:latin typeface="+mn-lt"/>
                <a:ea typeface="+mn-ea"/>
                <a:cs typeface="+mn-cs"/>
              </a:rPr>
              <a:t>.</a:t>
            </a:r>
          </a:p>
        </p:txBody>
      </p:sp>
      <p:sp>
        <p:nvSpPr>
          <p:cNvPr id="812439130" name="Rectangle 812439129">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2439127" name="Rectangle 812439126">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2439129" name="Rectangle 812439128">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2439131" name="Rectangle 812439130">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12439118" name="Picture 1" descr="A diagram of a software application&#10;&#10;Description automatically generated"/>
          <p:cNvPicPr>
            <a:picLocks noGrp="1" noChangeAspect="1"/>
          </p:cNvPicPr>
          <p:nvPr>
            <p:ph idx="1"/>
          </p:nvPr>
        </p:nvPicPr>
        <p:blipFill>
          <a:blip r:embed="rId2">
            <a:extLst>
              <a:ext uri="{28A0092B-C50C-407E-A947-70E740481C1C}">
                <a14:useLocalDpi xmlns:a14="http://schemas.microsoft.com/office/drawing/2010/main" val="0"/>
              </a:ext>
            </a:extLst>
          </a:blip>
          <a:srcRect l="1573" r="-567" b="960"/>
          <a:stretch>
            <a:fillRect/>
          </a:stretch>
        </p:blipFill>
        <p:spPr>
          <a:xfrm>
            <a:off x="4606631" y="1003935"/>
            <a:ext cx="7321352" cy="5163952"/>
          </a:xfrm>
          <a:prstGeom prst="rect">
            <a:avLst/>
          </a:prstGeom>
        </p:spPr>
      </p:pic>
      <p:sp>
        <p:nvSpPr>
          <p:cNvPr id="5" name="Title 1"/>
          <p:cNvSpPr>
            <a:spLocks noGrp="1"/>
          </p:cNvSpPr>
          <p:nvPr/>
        </p:nvSpPr>
        <p:spPr>
          <a:xfrm>
            <a:off x="495935" y="377190"/>
            <a:ext cx="10515600" cy="626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500" b="1">
                <a:latin typeface="Times New Roman" panose="02020603050405020304" pitchFamily="18" charset="0"/>
                <a:cs typeface="Times New Roman" panose="02020603050405020304" pitchFamily="18" charset="0"/>
              </a:rPr>
              <a:t>2.2.Các thành phần, cách hoạt động của Microservices: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nvSpPr>
        <p:spPr>
          <a:xfrm>
            <a:off x="965200" y="-806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err="1">
                <a:solidFill>
                  <a:schemeClr val="accent5"/>
                </a:solidFill>
                <a:latin typeface="Times New Roman" panose="02020603050405020304" pitchFamily="18" charset="0"/>
                <a:cs typeface="Times New Roman" panose="02020603050405020304" pitchFamily="18" charset="0"/>
              </a:rPr>
              <a:t>VII.Hiện</a:t>
            </a:r>
            <a:r>
              <a:rPr lang="en-US" b="1" dirty="0">
                <a:solidFill>
                  <a:schemeClr val="accent5"/>
                </a:solidFill>
                <a:latin typeface="Times New Roman" panose="02020603050405020304" pitchFamily="18" charset="0"/>
                <a:cs typeface="Times New Roman" panose="02020603050405020304" pitchFamily="18" charset="0"/>
              </a:rPr>
              <a:t> </a:t>
            </a:r>
            <a:r>
              <a:rPr lang="en-US" b="1" dirty="0" err="1">
                <a:solidFill>
                  <a:schemeClr val="accent5"/>
                </a:solidFill>
                <a:latin typeface="Times New Roman" panose="02020603050405020304" pitchFamily="18" charset="0"/>
                <a:cs typeface="Times New Roman" panose="02020603050405020304" pitchFamily="18" charset="0"/>
              </a:rPr>
              <a:t>thực</a:t>
            </a:r>
            <a:r>
              <a:rPr lang="en-US" b="1" dirty="0">
                <a:solidFill>
                  <a:schemeClr val="accent5"/>
                </a:solidFill>
                <a:latin typeface="Times New Roman" panose="02020603050405020304" pitchFamily="18" charset="0"/>
                <a:cs typeface="Times New Roman" panose="02020603050405020304" pitchFamily="18" charset="0"/>
              </a:rPr>
              <a:t> </a:t>
            </a:r>
            <a:r>
              <a:rPr lang="en-US" b="1" dirty="0" err="1">
                <a:solidFill>
                  <a:schemeClr val="accent5"/>
                </a:solidFill>
                <a:latin typeface="Times New Roman" panose="02020603050405020304" pitchFamily="18" charset="0"/>
                <a:cs typeface="Times New Roman" panose="02020603050405020304" pitchFamily="18" charset="0"/>
              </a:rPr>
              <a:t>hoá</a:t>
            </a:r>
            <a:r>
              <a:rPr lang="en-US" b="1" dirty="0">
                <a:solidFill>
                  <a:schemeClr val="accent5"/>
                </a:solidFill>
                <a:latin typeface="Times New Roman" panose="02020603050405020304" pitchFamily="18" charset="0"/>
                <a:cs typeface="Times New Roman" panose="02020603050405020304" pitchFamily="18" charset="0"/>
              </a:rPr>
              <a:t> (Deployment View)</a:t>
            </a:r>
          </a:p>
        </p:txBody>
      </p:sp>
      <p:pic>
        <p:nvPicPr>
          <p:cNvPr id="1695410491" name="Picture 1" descr="A screenshot of a computer screen&#10;&#10;Description automatically generated"/>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449830" y="1156970"/>
            <a:ext cx="7673975" cy="513651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14" name="Title 1"/>
          <p:cNvSpPr>
            <a:spLocks noGrp="1"/>
          </p:cNvSpPr>
          <p:nvPr/>
        </p:nvSpPr>
        <p:spPr>
          <a:xfrm>
            <a:off x="4881245" y="6369685"/>
            <a:ext cx="10515600" cy="3765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b="1"/>
              <a:t>Hinh 21 Tổng quan data view</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nvSpPr>
        <p:spPr>
          <a:xfrm>
            <a:off x="965200" y="-806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5"/>
                </a:solidFill>
                <a:latin typeface="Times New Roman" panose="02020603050405020304" pitchFamily="18" charset="0"/>
                <a:cs typeface="Times New Roman" panose="02020603050405020304" pitchFamily="18" charset="0"/>
              </a:rPr>
              <a:t>IX. Process View</a:t>
            </a:r>
          </a:p>
        </p:txBody>
      </p:sp>
      <p:pic>
        <p:nvPicPr>
          <p:cNvPr id="663921733" name="Picture 663921733" descr="A diagram of a diagram&#10;&#10;Description automatically generated with medium confidence"/>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93065" y="1593215"/>
            <a:ext cx="5181600" cy="3370580"/>
          </a:xfrm>
          <a:prstGeom prst="rect">
            <a:avLst/>
          </a:prstGeom>
        </p:spPr>
      </p:pic>
      <p:pic>
        <p:nvPicPr>
          <p:cNvPr id="243687446" name="Picture 243687446" descr="A screenshot of a computer screen&#10;&#10;Description automatically generated"/>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235700" y="2087245"/>
            <a:ext cx="5181600" cy="2381885"/>
          </a:xfrm>
          <a:prstGeom prst="rect">
            <a:avLst/>
          </a:prstGeom>
        </p:spPr>
      </p:pic>
      <p:sp>
        <p:nvSpPr>
          <p:cNvPr id="14" name="Title 1"/>
          <p:cNvSpPr>
            <a:spLocks noGrp="1"/>
          </p:cNvSpPr>
          <p:nvPr/>
        </p:nvSpPr>
        <p:spPr>
          <a:xfrm>
            <a:off x="1961515" y="4993005"/>
            <a:ext cx="10515600" cy="3765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b="1"/>
              <a:t>Hinh 22. Activity Đăng nhập</a:t>
            </a:r>
          </a:p>
        </p:txBody>
      </p:sp>
      <p:sp>
        <p:nvSpPr>
          <p:cNvPr id="7" name="Title 1"/>
          <p:cNvSpPr>
            <a:spLocks noGrp="1"/>
          </p:cNvSpPr>
          <p:nvPr/>
        </p:nvSpPr>
        <p:spPr>
          <a:xfrm>
            <a:off x="7882255" y="4469130"/>
            <a:ext cx="10515600" cy="3765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b="1"/>
              <a:t>Hinh 23. Activity đăng xuất</a:t>
            </a:r>
          </a:p>
        </p:txBody>
      </p:sp>
      <p:sp>
        <p:nvSpPr>
          <p:cNvPr id="100" name="Text Box 99"/>
          <p:cNvSpPr txBox="1"/>
          <p:nvPr/>
        </p:nvSpPr>
        <p:spPr>
          <a:xfrm>
            <a:off x="712470" y="1133475"/>
            <a:ext cx="5080000" cy="368300"/>
          </a:xfrm>
          <a:prstGeom prst="rect">
            <a:avLst/>
          </a:prstGeom>
          <a:noFill/>
          <a:ln w="9525">
            <a:noFill/>
          </a:ln>
        </p:spPr>
        <p:txBody>
          <a:bodyPr>
            <a:spAutoFit/>
          </a:bodyPr>
          <a:lstStyle/>
          <a:p>
            <a:pPr marL="228600" indent="-228600"/>
            <a:r>
              <a:rPr lang="en-US" b="1">
                <a:latin typeface="Times New Roman" panose="02020603050405020304" charset="0"/>
              </a:rPr>
              <a:t>Sơ đồ Activity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nvSpPr>
        <p:spPr>
          <a:xfrm>
            <a:off x="965200" y="209550"/>
            <a:ext cx="10515600" cy="10353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5"/>
                </a:solidFill>
                <a:latin typeface="Times New Roman" panose="02020603050405020304" pitchFamily="18" charset="0"/>
                <a:cs typeface="Times New Roman" panose="02020603050405020304" pitchFamily="18" charset="0"/>
              </a:rPr>
              <a:t>IX. Process View</a:t>
            </a:r>
          </a:p>
        </p:txBody>
      </p:sp>
      <p:sp>
        <p:nvSpPr>
          <p:cNvPr id="100" name="Text Box 99"/>
          <p:cNvSpPr txBox="1"/>
          <p:nvPr/>
        </p:nvSpPr>
        <p:spPr>
          <a:xfrm>
            <a:off x="712470" y="1133475"/>
            <a:ext cx="5080000" cy="368300"/>
          </a:xfrm>
          <a:prstGeom prst="rect">
            <a:avLst/>
          </a:prstGeom>
          <a:noFill/>
          <a:ln w="9525">
            <a:noFill/>
          </a:ln>
        </p:spPr>
        <p:txBody>
          <a:bodyPr>
            <a:spAutoFit/>
          </a:bodyPr>
          <a:lstStyle/>
          <a:p>
            <a:pPr marL="228600" indent="-228600"/>
            <a:r>
              <a:rPr lang="en-US" b="1">
                <a:latin typeface="Times New Roman" panose="02020603050405020304" charset="0"/>
              </a:rPr>
              <a:t>Sơ đồ Activity</a:t>
            </a:r>
          </a:p>
        </p:txBody>
      </p:sp>
      <p:pic>
        <p:nvPicPr>
          <p:cNvPr id="1591237743" name="Picture 1591237743" descr="A diagram of a diagram&#10;&#10;Description automatically generated"/>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85800" y="2200910"/>
            <a:ext cx="5181600" cy="2252345"/>
          </a:xfrm>
          <a:prstGeom prst="rect">
            <a:avLst/>
          </a:prstGeom>
        </p:spPr>
      </p:pic>
      <p:pic>
        <p:nvPicPr>
          <p:cNvPr id="176864030" name="Picture 176864030" descr="A screenshot of a diagram&#10;&#10;Description automatically generated"/>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9800" y="1650365"/>
            <a:ext cx="5181600" cy="3353435"/>
          </a:xfrm>
          <a:prstGeom prst="rect">
            <a:avLst/>
          </a:prstGeom>
        </p:spPr>
      </p:pic>
      <p:sp>
        <p:nvSpPr>
          <p:cNvPr id="14" name="Title 1"/>
          <p:cNvSpPr>
            <a:spLocks noGrp="1"/>
          </p:cNvSpPr>
          <p:nvPr/>
        </p:nvSpPr>
        <p:spPr>
          <a:xfrm>
            <a:off x="1676400" y="4303395"/>
            <a:ext cx="10515600" cy="3765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b="1"/>
              <a:t>Hinh 24. Activity xem thông tin sinh viên</a:t>
            </a:r>
          </a:p>
        </p:txBody>
      </p:sp>
      <p:sp>
        <p:nvSpPr>
          <p:cNvPr id="8" name="Title 1"/>
          <p:cNvSpPr>
            <a:spLocks noGrp="1"/>
          </p:cNvSpPr>
          <p:nvPr/>
        </p:nvSpPr>
        <p:spPr>
          <a:xfrm>
            <a:off x="7266940" y="5003800"/>
            <a:ext cx="10515600" cy="3765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b="1" dirty="0" err="1"/>
              <a:t>Hinh</a:t>
            </a:r>
            <a:r>
              <a:rPr lang="en-US" sz="1500" b="1" dirty="0"/>
              <a:t> 26. Activity </a:t>
            </a:r>
            <a:r>
              <a:rPr lang="en-US" sz="1500" b="1" dirty="0" err="1"/>
              <a:t>đổi</a:t>
            </a:r>
            <a:r>
              <a:rPr lang="en-US" sz="1500" b="1" dirty="0"/>
              <a:t> </a:t>
            </a:r>
            <a:r>
              <a:rPr lang="en-US" sz="1500" b="1" dirty="0" err="1"/>
              <a:t>mật</a:t>
            </a:r>
            <a:r>
              <a:rPr lang="en-US" sz="1500" b="1" dirty="0"/>
              <a:t> </a:t>
            </a:r>
            <a:r>
              <a:rPr lang="en-US" sz="1500" b="1" dirty="0" err="1"/>
              <a:t>khẩu</a:t>
            </a:r>
            <a:endParaRPr lang="en-US" sz="15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nvSpPr>
        <p:spPr>
          <a:xfrm>
            <a:off x="965200" y="-806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chemeClr val="accent5"/>
                </a:solidFill>
              </a:rPr>
              <a:t>IX. Process View</a:t>
            </a:r>
          </a:p>
        </p:txBody>
      </p:sp>
      <p:sp>
        <p:nvSpPr>
          <p:cNvPr id="100" name="Text Box 99"/>
          <p:cNvSpPr txBox="1"/>
          <p:nvPr/>
        </p:nvSpPr>
        <p:spPr>
          <a:xfrm>
            <a:off x="712470" y="1133475"/>
            <a:ext cx="5080000" cy="368300"/>
          </a:xfrm>
          <a:prstGeom prst="rect">
            <a:avLst/>
          </a:prstGeom>
          <a:noFill/>
          <a:ln w="9525">
            <a:noFill/>
          </a:ln>
        </p:spPr>
        <p:txBody>
          <a:bodyPr>
            <a:spAutoFit/>
          </a:bodyPr>
          <a:lstStyle/>
          <a:p>
            <a:pPr marL="228600" indent="-228600"/>
            <a:r>
              <a:rPr lang="en-US" b="1">
                <a:latin typeface="Times New Roman" panose="02020603050405020304" charset="0"/>
              </a:rPr>
              <a:t>Sơ đồ Activity</a:t>
            </a:r>
          </a:p>
        </p:txBody>
      </p:sp>
      <p:pic>
        <p:nvPicPr>
          <p:cNvPr id="736414056" name="Picture 736414056" descr="A screenshot of a diagram&#10;&#10;Description automatically generated"/>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76400"/>
            <a:ext cx="5181600" cy="3196590"/>
          </a:xfrm>
          <a:prstGeom prst="rect">
            <a:avLst/>
          </a:prstGeom>
        </p:spPr>
      </p:pic>
      <p:pic>
        <p:nvPicPr>
          <p:cNvPr id="1621558124" name="Picture 1621558124" descr="A screenshot of a chat&#10;&#10;Description automatically generated"/>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501775"/>
            <a:ext cx="5181600" cy="3545840"/>
          </a:xfrm>
          <a:prstGeom prst="rect">
            <a:avLst/>
          </a:prstGeom>
        </p:spPr>
      </p:pic>
      <p:sp>
        <p:nvSpPr>
          <p:cNvPr id="14" name="Title 1"/>
          <p:cNvSpPr>
            <a:spLocks noGrp="1"/>
          </p:cNvSpPr>
          <p:nvPr/>
        </p:nvSpPr>
        <p:spPr>
          <a:xfrm>
            <a:off x="1602105" y="4872990"/>
            <a:ext cx="10515600" cy="3765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b="1"/>
              <a:t>Hinh 27. Activity cập nhật thông tin cá nhân</a:t>
            </a:r>
          </a:p>
        </p:txBody>
      </p:sp>
      <p:sp>
        <p:nvSpPr>
          <p:cNvPr id="7" name="Title 1"/>
          <p:cNvSpPr>
            <a:spLocks noGrp="1"/>
          </p:cNvSpPr>
          <p:nvPr/>
        </p:nvSpPr>
        <p:spPr>
          <a:xfrm>
            <a:off x="6567805" y="5244465"/>
            <a:ext cx="10515600" cy="3765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500" b="1"/>
          </a:p>
        </p:txBody>
      </p:sp>
      <p:sp>
        <p:nvSpPr>
          <p:cNvPr id="8" name="Title 1"/>
          <p:cNvSpPr>
            <a:spLocks noGrp="1"/>
          </p:cNvSpPr>
          <p:nvPr/>
        </p:nvSpPr>
        <p:spPr>
          <a:xfrm>
            <a:off x="6960870" y="5047615"/>
            <a:ext cx="10515600" cy="3765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b="1"/>
              <a:t>Hinh 28. Activity thanh toán trực tuyến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4"/>
          <p:cNvSpPr>
            <a:spLocks noGrp="1"/>
          </p:cNvSpPr>
          <p:nvPr/>
        </p:nvSpPr>
        <p:spPr>
          <a:xfrm>
            <a:off x="965200" y="-806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err="1">
                <a:solidFill>
                  <a:schemeClr val="accent5"/>
                </a:solidFill>
                <a:latin typeface="Times New Roman" panose="02020603050405020304" pitchFamily="18" charset="0"/>
                <a:cs typeface="Times New Roman" panose="02020603050405020304" pitchFamily="18" charset="0"/>
              </a:rPr>
              <a:t>X.Kích</a:t>
            </a:r>
            <a:r>
              <a:rPr lang="en-US" b="1" dirty="0">
                <a:solidFill>
                  <a:schemeClr val="accent5"/>
                </a:solidFill>
                <a:latin typeface="Times New Roman" panose="02020603050405020304" pitchFamily="18" charset="0"/>
                <a:cs typeface="Times New Roman" panose="02020603050405020304" pitchFamily="18" charset="0"/>
              </a:rPr>
              <a:t> </a:t>
            </a:r>
            <a:r>
              <a:rPr lang="en-US" b="1" dirty="0" err="1">
                <a:solidFill>
                  <a:schemeClr val="accent5"/>
                </a:solidFill>
                <a:latin typeface="Times New Roman" panose="02020603050405020304" pitchFamily="18" charset="0"/>
                <a:cs typeface="Times New Roman" panose="02020603050405020304" pitchFamily="18" charset="0"/>
              </a:rPr>
              <a:t>thước</a:t>
            </a:r>
            <a:r>
              <a:rPr lang="en-US" b="1" dirty="0">
                <a:solidFill>
                  <a:schemeClr val="accent5"/>
                </a:solidFill>
                <a:latin typeface="Times New Roman" panose="02020603050405020304" pitchFamily="18" charset="0"/>
                <a:cs typeface="Times New Roman" panose="02020603050405020304" pitchFamily="18" charset="0"/>
              </a:rPr>
              <a:t> </a:t>
            </a:r>
            <a:r>
              <a:rPr lang="en-US" b="1" dirty="0" err="1">
                <a:solidFill>
                  <a:schemeClr val="accent5"/>
                </a:solidFill>
                <a:latin typeface="Times New Roman" panose="02020603050405020304" pitchFamily="18" charset="0"/>
                <a:cs typeface="Times New Roman" panose="02020603050405020304" pitchFamily="18" charset="0"/>
              </a:rPr>
              <a:t>và</a:t>
            </a:r>
            <a:r>
              <a:rPr lang="en-US" b="1" dirty="0">
                <a:solidFill>
                  <a:schemeClr val="accent5"/>
                </a:solidFill>
                <a:latin typeface="Times New Roman" panose="02020603050405020304" pitchFamily="18" charset="0"/>
                <a:cs typeface="Times New Roman" panose="02020603050405020304" pitchFamily="18" charset="0"/>
              </a:rPr>
              <a:t> </a:t>
            </a:r>
            <a:r>
              <a:rPr lang="en-US" b="1" dirty="0" err="1">
                <a:solidFill>
                  <a:schemeClr val="accent5"/>
                </a:solidFill>
                <a:latin typeface="Times New Roman" panose="02020603050405020304" pitchFamily="18" charset="0"/>
                <a:cs typeface="Times New Roman" panose="02020603050405020304" pitchFamily="18" charset="0"/>
              </a:rPr>
              <a:t>hiệu</a:t>
            </a:r>
            <a:r>
              <a:rPr lang="en-US" b="1" dirty="0">
                <a:solidFill>
                  <a:schemeClr val="accent5"/>
                </a:solidFill>
                <a:latin typeface="Times New Roman" panose="02020603050405020304" pitchFamily="18" charset="0"/>
                <a:cs typeface="Times New Roman" panose="02020603050405020304" pitchFamily="18" charset="0"/>
              </a:rPr>
              <a:t> </a:t>
            </a:r>
            <a:r>
              <a:rPr lang="en-US" b="1" dirty="0" err="1">
                <a:solidFill>
                  <a:schemeClr val="accent5"/>
                </a:solidFill>
                <a:latin typeface="Times New Roman" panose="02020603050405020304" pitchFamily="18" charset="0"/>
                <a:cs typeface="Times New Roman" panose="02020603050405020304" pitchFamily="18" charset="0"/>
              </a:rPr>
              <a:t>suất</a:t>
            </a:r>
            <a:endParaRPr lang="en-US" b="1" dirty="0">
              <a:solidFill>
                <a:schemeClr val="accent5"/>
              </a:solidFill>
              <a:latin typeface="Times New Roman" panose="02020603050405020304" pitchFamily="18" charset="0"/>
              <a:cs typeface="Times New Roman" panose="02020603050405020304" pitchFamily="18" charset="0"/>
            </a:endParaRPr>
          </a:p>
        </p:txBody>
      </p:sp>
      <p:pic>
        <p:nvPicPr>
          <p:cNvPr id="13333691" name="Picture 1" descr="A screenshot of a computer&#10;&#10;Description automatically generated"/>
          <p:cNvPicPr>
            <a:picLocks noGrp="1" noChangeAspect="1"/>
          </p:cNvPicPr>
          <p:nvPr>
            <p:ph idx="1"/>
          </p:nvPr>
        </p:nvPicPr>
        <p:blipFill>
          <a:blip r:embed="rId2"/>
          <a:stretch>
            <a:fillRect/>
          </a:stretch>
        </p:blipFill>
        <p:spPr>
          <a:xfrm>
            <a:off x="2210435" y="1146810"/>
            <a:ext cx="7770495" cy="435165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14" name="Title 1"/>
          <p:cNvSpPr>
            <a:spLocks noGrp="1"/>
          </p:cNvSpPr>
          <p:nvPr/>
        </p:nvSpPr>
        <p:spPr>
          <a:xfrm>
            <a:off x="2759075" y="5669280"/>
            <a:ext cx="10515600" cy="3765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b="1"/>
              <a:t>Hinh 29. Ảnh thực tế trang web đăng ký học phần trường iuh vào lúc dkhp</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0" name="Rectangle 169">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4"/>
          <p:cNvSpPr>
            <a:spLocks noGrp="1"/>
          </p:cNvSpPr>
          <p:nvPr/>
        </p:nvSpPr>
        <p:spPr>
          <a:xfrm>
            <a:off x="6513788" y="365125"/>
            <a:ext cx="4840010" cy="12871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b="1" dirty="0">
                <a:latin typeface="Times New Roman" panose="02020603050405020304" pitchFamily="18" charset="0"/>
                <a:cs typeface="Times New Roman" panose="02020603050405020304" pitchFamily="18" charset="0"/>
              </a:rPr>
              <a:t>XI. </a:t>
            </a:r>
            <a:r>
              <a:rPr lang="en-US" b="1" dirty="0" err="1">
                <a:latin typeface="Times New Roman" panose="02020603050405020304" pitchFamily="18" charset="0"/>
                <a:cs typeface="Times New Roman" panose="02020603050405020304" pitchFamily="18" charset="0"/>
              </a:rPr>
              <a:t>Chất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lượng</a:t>
            </a:r>
            <a:endParaRPr lang="en-US" b="1" dirty="0">
              <a:latin typeface="Times New Roman" panose="02020603050405020304" pitchFamily="18" charset="0"/>
              <a:cs typeface="Times New Roman" panose="02020603050405020304" pitchFamily="18" charset="0"/>
            </a:endParaRPr>
          </a:p>
        </p:txBody>
      </p:sp>
      <p:pic>
        <p:nvPicPr>
          <p:cNvPr id="157" name="Picture 156" descr="Sphere of mesh and nodes">
            <a:extLst>
              <a:ext uri="{FF2B5EF4-FFF2-40B4-BE49-F238E27FC236}">
                <a16:creationId xmlns:a16="http://schemas.microsoft.com/office/drawing/2014/main" id="{6AA018E9-19B5-1002-3FF4-87A163C14DB4}"/>
              </a:ext>
            </a:extLst>
          </p:cNvPr>
          <p:cNvPicPr>
            <a:picLocks noChangeAspect="1"/>
          </p:cNvPicPr>
          <p:nvPr/>
        </p:nvPicPr>
        <p:blipFill rotWithShape="1">
          <a:blip r:embed="rId2"/>
          <a:srcRect l="32260" r="848"/>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158" name="Text Box 99"/>
          <p:cNvSpPr txBox="1"/>
          <p:nvPr/>
        </p:nvSpPr>
        <p:spPr>
          <a:xfrm>
            <a:off x="6116569" y="1652259"/>
            <a:ext cx="5570606" cy="4739015"/>
          </a:xfrm>
          <a:prstGeom prst="rect">
            <a:avLst/>
          </a:prstGeom>
        </p:spPr>
        <p:txBody>
          <a:bodyPr vert="horz" lIns="91440" tIns="45720" rIns="91440" bIns="45720" rtlCol="0">
            <a:noAutofit/>
          </a:bodyPr>
          <a:lstStyle/>
          <a:p>
            <a:pPr algn="just">
              <a:lnSpc>
                <a:spcPct val="90000"/>
              </a:lnSpc>
              <a:spcAft>
                <a:spcPts val="600"/>
              </a:spcAft>
            </a:pPr>
            <a:r>
              <a:rPr lang="en-US" sz="200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Kiến</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trúc</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hệ</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thống</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tuân</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thủ</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các</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yêu</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cầu</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chất</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lượng</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sau</a:t>
            </a:r>
            <a:r>
              <a:rPr lang="en-US" sz="2000" b="0" dirty="0">
                <a:latin typeface="Times New Roman" panose="02020603050405020304" pitchFamily="18" charset="0"/>
                <a:cs typeface="Times New Roman" panose="02020603050405020304" pitchFamily="18" charset="0"/>
              </a:rPr>
              <a:t>:</a:t>
            </a:r>
          </a:p>
          <a:p>
            <a:pPr indent="-228600" algn="just">
              <a:lnSpc>
                <a:spcPct val="90000"/>
              </a:lnSpc>
              <a:spcAft>
                <a:spcPts val="600"/>
              </a:spcAft>
              <a:buFont typeface="Arial" panose="020B0604020202020204" pitchFamily="34" charset="0"/>
              <a:buChar char="•"/>
            </a:pPr>
            <a:r>
              <a:rPr lang="en-US" sz="2000" b="0" dirty="0" err="1">
                <a:latin typeface="Times New Roman" panose="02020603050405020304" pitchFamily="18" charset="0"/>
                <a:cs typeface="Times New Roman" panose="02020603050405020304" pitchFamily="18" charset="0"/>
              </a:rPr>
              <a:t>Hệ</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thống</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có</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thể</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đảm</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bảo</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rằng</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tất</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cả</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các</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chuyển</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đổi</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thông</a:t>
            </a:r>
            <a:r>
              <a:rPr lang="en-US" sz="2000" b="0" dirty="0">
                <a:latin typeface="Times New Roman" panose="02020603050405020304" pitchFamily="18" charset="0"/>
                <a:cs typeface="Times New Roman" panose="02020603050405020304" pitchFamily="18" charset="0"/>
              </a:rPr>
              <a:t> tin </a:t>
            </a:r>
            <a:r>
              <a:rPr lang="en-US" sz="2000" b="0" dirty="0" err="1">
                <a:latin typeface="Times New Roman" panose="02020603050405020304" pitchFamily="18" charset="0"/>
                <a:cs typeface="Times New Roman" panose="02020603050405020304" pitchFamily="18" charset="0"/>
              </a:rPr>
              <a:t>đều</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được</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lưu</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lại</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để</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duy</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trì</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mức</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độ</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bảo</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mật</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cao</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nhất</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tính</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toàn</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vẹn</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của</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hệ</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thống</a:t>
            </a:r>
            <a:r>
              <a:rPr lang="en-US" sz="2000" b="0" dirty="0">
                <a:latin typeface="Times New Roman" panose="02020603050405020304" pitchFamily="18" charset="0"/>
                <a:cs typeface="Times New Roman" panose="02020603050405020304" pitchFamily="18" charset="0"/>
              </a:rPr>
              <a:t>.</a:t>
            </a:r>
          </a:p>
          <a:p>
            <a:pPr indent="-228600" algn="just">
              <a:lnSpc>
                <a:spcPct val="90000"/>
              </a:lnSpc>
              <a:spcAft>
                <a:spcPts val="600"/>
              </a:spcAft>
              <a:buFont typeface="Arial" panose="020B0604020202020204" pitchFamily="34" charset="0"/>
              <a:buChar char="•"/>
            </a:pPr>
            <a:r>
              <a:rPr lang="en-US" sz="2000" b="0" dirty="0" err="1">
                <a:latin typeface="Times New Roman" panose="02020603050405020304" pitchFamily="18" charset="0"/>
                <a:cs typeface="Times New Roman" panose="02020603050405020304" pitchFamily="18" charset="0"/>
              </a:rPr>
              <a:t>Để</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đảm</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bảo</a:t>
            </a:r>
            <a:r>
              <a:rPr lang="en-US" sz="2000" b="0" dirty="0">
                <a:latin typeface="Times New Roman" panose="02020603050405020304" pitchFamily="18" charset="0"/>
                <a:cs typeface="Times New Roman" panose="02020603050405020304" pitchFamily="18" charset="0"/>
              </a:rPr>
              <a:t> an </a:t>
            </a:r>
            <a:r>
              <a:rPr lang="en-US" sz="2000" b="0" dirty="0" err="1">
                <a:latin typeface="Times New Roman" panose="02020603050405020304" pitchFamily="18" charset="0"/>
                <a:cs typeface="Times New Roman" panose="02020603050405020304" pitchFamily="18" charset="0"/>
              </a:rPr>
              <a:t>toàn</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dữ</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liệu</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cơ</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sở</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dữ</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liệu</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sẽ</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được</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sao</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lưu</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hàng</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ngày</a:t>
            </a:r>
            <a:r>
              <a:rPr lang="en-US" sz="2000" b="0" dirty="0">
                <a:latin typeface="Times New Roman" panose="02020603050405020304" pitchFamily="18" charset="0"/>
                <a:cs typeface="Times New Roman" panose="02020603050405020304" pitchFamily="18" charset="0"/>
              </a:rPr>
              <a:t>.</a:t>
            </a:r>
          </a:p>
          <a:p>
            <a:pPr indent="-228600" algn="just">
              <a:lnSpc>
                <a:spcPct val="90000"/>
              </a:lnSpc>
              <a:spcAft>
                <a:spcPts val="600"/>
              </a:spcAft>
              <a:buFont typeface="Arial" panose="020B0604020202020204" pitchFamily="34" charset="0"/>
              <a:buChar char="•"/>
            </a:pPr>
            <a:r>
              <a:rPr lang="en-US" sz="2000" b="0" dirty="0">
                <a:latin typeface="Times New Roman" panose="02020603050405020304" pitchFamily="18" charset="0"/>
                <a:cs typeface="Times New Roman" panose="02020603050405020304" pitchFamily="18" charset="0"/>
              </a:rPr>
              <a:t>Trang web </a:t>
            </a:r>
            <a:r>
              <a:rPr lang="en-US" sz="2000" b="0" dirty="0" err="1">
                <a:latin typeface="Times New Roman" panose="02020603050405020304" pitchFamily="18" charset="0"/>
                <a:cs typeface="Times New Roman" panose="02020603050405020304" pitchFamily="18" charset="0"/>
              </a:rPr>
              <a:t>hệ</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thống</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có</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khả</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năng</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hiển</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thị</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chính</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xác</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trên</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bất</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kỳ</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thiết</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bị</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nào</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có</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trình</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duyệt</a:t>
            </a:r>
            <a:r>
              <a:rPr lang="en-US" sz="2000" b="0" dirty="0">
                <a:latin typeface="Times New Roman" panose="02020603050405020304" pitchFamily="18" charset="0"/>
                <a:cs typeface="Times New Roman" panose="02020603050405020304" pitchFamily="18" charset="0"/>
              </a:rPr>
              <a:t> web, </a:t>
            </a:r>
            <a:r>
              <a:rPr lang="en-US" sz="2000" b="0" dirty="0" err="1">
                <a:latin typeface="Times New Roman" panose="02020603050405020304" pitchFamily="18" charset="0"/>
                <a:cs typeface="Times New Roman" panose="02020603050405020304" pitchFamily="18" charset="0"/>
              </a:rPr>
              <a:t>bất</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kể</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kích</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thước</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màn</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hình</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ví</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dụ</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thiết</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kế</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đáp</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ứng</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Ứng</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dụng</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hệ</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thống</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tương</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thích</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với</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nhiều</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trình</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duyệt</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phổ</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biến</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như</a:t>
            </a:r>
            <a:r>
              <a:rPr lang="en-US" sz="2000" b="0" dirty="0">
                <a:latin typeface="Times New Roman" panose="02020603050405020304" pitchFamily="18" charset="0"/>
                <a:cs typeface="Times New Roman" panose="02020603050405020304" pitchFamily="18" charset="0"/>
              </a:rPr>
              <a:t>: Google Chrome, </a:t>
            </a:r>
            <a:r>
              <a:rPr lang="en-US" sz="2000" b="0" dirty="0" err="1">
                <a:latin typeface="Times New Roman" panose="02020603050405020304" pitchFamily="18" charset="0"/>
                <a:cs typeface="Times New Roman" panose="02020603050405020304" pitchFamily="18" charset="0"/>
              </a:rPr>
              <a:t>Cốc</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Cốc</a:t>
            </a:r>
            <a:r>
              <a:rPr lang="en-US" sz="2000" b="0" dirty="0">
                <a:latin typeface="Times New Roman" panose="02020603050405020304" pitchFamily="18" charset="0"/>
                <a:cs typeface="Times New Roman" panose="02020603050405020304" pitchFamily="18" charset="0"/>
              </a:rPr>
              <a:t>, Microsoft Edge, Safari, Opera, UC Browser.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3" name="Picture 42" descr="Diner restaurant">
            <a:extLst>
              <a:ext uri="{FF2B5EF4-FFF2-40B4-BE49-F238E27FC236}">
                <a16:creationId xmlns:a16="http://schemas.microsoft.com/office/drawing/2014/main" id="{8DEC400E-3DAF-B038-CE0B-A6001533FF80}"/>
              </a:ext>
            </a:extLst>
          </p:cNvPr>
          <p:cNvPicPr>
            <a:picLocks noChangeAspect="1"/>
          </p:cNvPicPr>
          <p:nvPr/>
        </p:nvPicPr>
        <p:blipFill rotWithShape="1">
          <a:blip r:embed="rId2"/>
          <a:srcRect l="5071" r="811" b="-1"/>
          <a:stretch/>
        </p:blipFill>
        <p:spPr>
          <a:xfrm>
            <a:off x="2522358" y="10"/>
            <a:ext cx="9669642" cy="6857990"/>
          </a:xfrm>
          <a:prstGeom prst="rect">
            <a:avLst/>
          </a:prstGeom>
        </p:spPr>
      </p:pic>
      <p:sp>
        <p:nvSpPr>
          <p:cNvPr id="44" name="Rectangle 43">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tx1"/>
              </a:gs>
              <a:gs pos="35000">
                <a:schemeClr val="tx1">
                  <a:alpha val="77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060CCD-D213-32D4-6787-BD348335798C}"/>
              </a:ext>
            </a:extLst>
          </p:cNvPr>
          <p:cNvSpPr>
            <a:spLocks noGrp="1"/>
          </p:cNvSpPr>
          <p:nvPr>
            <p:ph type="title"/>
          </p:nvPr>
        </p:nvSpPr>
        <p:spPr>
          <a:xfrm>
            <a:off x="154421" y="93305"/>
            <a:ext cx="4608372" cy="5355771"/>
          </a:xfrm>
          <a:noFill/>
        </p:spPr>
        <p:txBody>
          <a:bodyPr vert="horz" lIns="91440" tIns="45720" rIns="91440" bIns="45720" rtlCol="0" anchor="b">
            <a:noAutofit/>
          </a:bodyPr>
          <a:lstStyle/>
          <a:p>
            <a:r>
              <a:rPr lang="en-US" sz="7200" b="1" dirty="0" err="1">
                <a:solidFill>
                  <a:schemeClr val="bg1"/>
                </a:solidFill>
                <a:latin typeface="Times New Roman" panose="02020603050405020304" pitchFamily="18" charset="0"/>
                <a:cs typeface="Times New Roman" panose="02020603050405020304" pitchFamily="18" charset="0"/>
              </a:rPr>
              <a:t>Cảm</a:t>
            </a:r>
            <a:r>
              <a:rPr lang="en-US" sz="7200" b="1" dirty="0">
                <a:solidFill>
                  <a:schemeClr val="bg1"/>
                </a:solidFill>
                <a:latin typeface="Times New Roman" panose="02020603050405020304" pitchFamily="18" charset="0"/>
                <a:cs typeface="Times New Roman" panose="02020603050405020304" pitchFamily="18" charset="0"/>
              </a:rPr>
              <a:t> </a:t>
            </a:r>
            <a:r>
              <a:rPr lang="en-US" sz="7200" b="1" dirty="0" err="1">
                <a:solidFill>
                  <a:schemeClr val="bg1"/>
                </a:solidFill>
                <a:latin typeface="Times New Roman" panose="02020603050405020304" pitchFamily="18" charset="0"/>
                <a:cs typeface="Times New Roman" panose="02020603050405020304" pitchFamily="18" charset="0"/>
              </a:rPr>
              <a:t>ơn</a:t>
            </a:r>
            <a:r>
              <a:rPr lang="en-US" sz="7200" b="1" dirty="0">
                <a:solidFill>
                  <a:schemeClr val="bg1"/>
                </a:solidFill>
                <a:latin typeface="Times New Roman" panose="02020603050405020304" pitchFamily="18" charset="0"/>
                <a:cs typeface="Times New Roman" panose="02020603050405020304" pitchFamily="18" charset="0"/>
              </a:rPr>
              <a:t> </a:t>
            </a:r>
            <a:r>
              <a:rPr lang="en-US" sz="7200" b="1" dirty="0" err="1">
                <a:solidFill>
                  <a:schemeClr val="bg1"/>
                </a:solidFill>
                <a:latin typeface="Times New Roman" panose="02020603050405020304" pitchFamily="18" charset="0"/>
                <a:cs typeface="Times New Roman" panose="02020603050405020304" pitchFamily="18" charset="0"/>
              </a:rPr>
              <a:t>thầy</a:t>
            </a:r>
            <a:r>
              <a:rPr lang="en-US" sz="7200" b="1" dirty="0">
                <a:solidFill>
                  <a:schemeClr val="bg1"/>
                </a:solidFill>
                <a:latin typeface="Times New Roman" panose="02020603050405020304" pitchFamily="18" charset="0"/>
                <a:cs typeface="Times New Roman" panose="02020603050405020304" pitchFamily="18" charset="0"/>
              </a:rPr>
              <a:t> </a:t>
            </a:r>
            <a:r>
              <a:rPr lang="en-US" sz="7200" b="1" dirty="0" err="1">
                <a:solidFill>
                  <a:schemeClr val="bg1"/>
                </a:solidFill>
                <a:latin typeface="Times New Roman" panose="02020603050405020304" pitchFamily="18" charset="0"/>
                <a:cs typeface="Times New Roman" panose="02020603050405020304" pitchFamily="18" charset="0"/>
              </a:rPr>
              <a:t>cô</a:t>
            </a:r>
            <a:r>
              <a:rPr lang="en-US" sz="7200" b="1" dirty="0">
                <a:solidFill>
                  <a:schemeClr val="bg1"/>
                </a:solidFill>
                <a:latin typeface="Times New Roman" panose="02020603050405020304" pitchFamily="18" charset="0"/>
                <a:cs typeface="Times New Roman" panose="02020603050405020304" pitchFamily="18" charset="0"/>
              </a:rPr>
              <a:t> </a:t>
            </a:r>
            <a:r>
              <a:rPr lang="en-US" sz="7200" b="1" dirty="0" err="1">
                <a:solidFill>
                  <a:schemeClr val="bg1"/>
                </a:solidFill>
                <a:latin typeface="Times New Roman" panose="02020603050405020304" pitchFamily="18" charset="0"/>
                <a:cs typeface="Times New Roman" panose="02020603050405020304" pitchFamily="18" charset="0"/>
              </a:rPr>
              <a:t>và</a:t>
            </a:r>
            <a:r>
              <a:rPr lang="en-US" sz="7200" b="1" dirty="0">
                <a:solidFill>
                  <a:schemeClr val="bg1"/>
                </a:solidFill>
                <a:latin typeface="Times New Roman" panose="02020603050405020304" pitchFamily="18" charset="0"/>
                <a:cs typeface="Times New Roman" panose="02020603050405020304" pitchFamily="18" charset="0"/>
              </a:rPr>
              <a:t> </a:t>
            </a:r>
            <a:r>
              <a:rPr lang="en-US" sz="7200" b="1" dirty="0" err="1">
                <a:solidFill>
                  <a:schemeClr val="bg1"/>
                </a:solidFill>
                <a:latin typeface="Times New Roman" panose="02020603050405020304" pitchFamily="18" charset="0"/>
                <a:cs typeface="Times New Roman" panose="02020603050405020304" pitchFamily="18" charset="0"/>
              </a:rPr>
              <a:t>các</a:t>
            </a:r>
            <a:r>
              <a:rPr lang="en-US" sz="7200" b="1" dirty="0">
                <a:solidFill>
                  <a:schemeClr val="bg1"/>
                </a:solidFill>
                <a:latin typeface="Times New Roman" panose="02020603050405020304" pitchFamily="18" charset="0"/>
                <a:cs typeface="Times New Roman" panose="02020603050405020304" pitchFamily="18" charset="0"/>
              </a:rPr>
              <a:t> </a:t>
            </a:r>
            <a:r>
              <a:rPr lang="en-US" sz="7200" b="1" dirty="0" err="1">
                <a:solidFill>
                  <a:schemeClr val="bg1"/>
                </a:solidFill>
                <a:latin typeface="Times New Roman" panose="02020603050405020304" pitchFamily="18" charset="0"/>
                <a:cs typeface="Times New Roman" panose="02020603050405020304" pitchFamily="18" charset="0"/>
              </a:rPr>
              <a:t>bạn</a:t>
            </a:r>
            <a:r>
              <a:rPr lang="en-US" sz="7200" b="1" dirty="0">
                <a:solidFill>
                  <a:schemeClr val="bg1"/>
                </a:solidFill>
                <a:latin typeface="Times New Roman" panose="02020603050405020304" pitchFamily="18" charset="0"/>
                <a:cs typeface="Times New Roman" panose="02020603050405020304" pitchFamily="18" charset="0"/>
              </a:rPr>
              <a:t> </a:t>
            </a:r>
            <a:r>
              <a:rPr lang="en-US" sz="7200" b="1" dirty="0" err="1">
                <a:solidFill>
                  <a:schemeClr val="bg1"/>
                </a:solidFill>
                <a:latin typeface="Times New Roman" panose="02020603050405020304" pitchFamily="18" charset="0"/>
                <a:cs typeface="Times New Roman" panose="02020603050405020304" pitchFamily="18" charset="0"/>
              </a:rPr>
              <a:t>đã</a:t>
            </a:r>
            <a:r>
              <a:rPr lang="en-US" sz="7200" b="1" dirty="0">
                <a:solidFill>
                  <a:schemeClr val="bg1"/>
                </a:solidFill>
                <a:latin typeface="Times New Roman" panose="02020603050405020304" pitchFamily="18" charset="0"/>
                <a:cs typeface="Times New Roman" panose="02020603050405020304" pitchFamily="18" charset="0"/>
              </a:rPr>
              <a:t> </a:t>
            </a:r>
            <a:r>
              <a:rPr lang="en-US" sz="7200" b="1" dirty="0" err="1">
                <a:solidFill>
                  <a:schemeClr val="bg1"/>
                </a:solidFill>
                <a:latin typeface="Times New Roman" panose="02020603050405020304" pitchFamily="18" charset="0"/>
                <a:cs typeface="Times New Roman" panose="02020603050405020304" pitchFamily="18" charset="0"/>
              </a:rPr>
              <a:t>chú</a:t>
            </a:r>
            <a:r>
              <a:rPr lang="en-US" sz="7200" b="1" dirty="0">
                <a:solidFill>
                  <a:schemeClr val="bg1"/>
                </a:solidFill>
                <a:latin typeface="Times New Roman" panose="02020603050405020304" pitchFamily="18" charset="0"/>
                <a:cs typeface="Times New Roman" panose="02020603050405020304" pitchFamily="18" charset="0"/>
              </a:rPr>
              <a:t> ý </a:t>
            </a:r>
            <a:r>
              <a:rPr lang="en-US" sz="7200" b="1" dirty="0" err="1">
                <a:solidFill>
                  <a:schemeClr val="bg1"/>
                </a:solidFill>
                <a:latin typeface="Times New Roman" panose="02020603050405020304" pitchFamily="18" charset="0"/>
                <a:cs typeface="Times New Roman" panose="02020603050405020304" pitchFamily="18" charset="0"/>
              </a:rPr>
              <a:t>theo</a:t>
            </a:r>
            <a:r>
              <a:rPr lang="en-US" sz="7200" b="1" dirty="0">
                <a:solidFill>
                  <a:schemeClr val="bg1"/>
                </a:solidFill>
                <a:latin typeface="Times New Roman" panose="02020603050405020304" pitchFamily="18" charset="0"/>
                <a:cs typeface="Times New Roman" panose="02020603050405020304" pitchFamily="18" charset="0"/>
              </a:rPr>
              <a:t> </a:t>
            </a:r>
            <a:r>
              <a:rPr lang="en-US" sz="7200" b="1" dirty="0" err="1">
                <a:solidFill>
                  <a:schemeClr val="bg1"/>
                </a:solidFill>
                <a:latin typeface="Times New Roman" panose="02020603050405020304" pitchFamily="18" charset="0"/>
                <a:cs typeface="Times New Roman" panose="02020603050405020304" pitchFamily="18" charset="0"/>
              </a:rPr>
              <a:t>dõi</a:t>
            </a:r>
            <a:endParaRPr lang="en-US" sz="7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9979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5305245" y="365125"/>
            <a:ext cx="6048555" cy="6219190"/>
          </a:xfrm>
        </p:spPr>
        <p:txBody>
          <a:bodyPr/>
          <a:lstStyle/>
          <a:p>
            <a:r>
              <a:rPr lang="en-US" sz="2000" dirty="0">
                <a:latin typeface="Times New Roman" panose="02020603050405020304" pitchFamily="18" charset="0"/>
                <a:cs typeface="Times New Roman" panose="02020603050405020304" pitchFamily="18" charset="0"/>
              </a:rPr>
              <a:t>Do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dịch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Microservice </a:t>
            </a:r>
            <a:r>
              <a:rPr lang="en-US" sz="2000" dirty="0" err="1">
                <a:latin typeface="Times New Roman" panose="02020603050405020304" pitchFamily="18" charset="0"/>
                <a:cs typeface="Times New Roman" panose="02020603050405020304" pitchFamily="18" charset="0"/>
              </a:rPr>
              <a:t>nhỏ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hơn</a:t>
            </a:r>
            <a:r>
              <a:rPr lang="en-US" sz="2000" dirty="0">
                <a:latin typeface="Times New Roman" panose="02020603050405020304" pitchFamily="18" charset="0"/>
                <a:cs typeface="Times New Roman" panose="02020603050405020304" pitchFamily="18" charset="0"/>
              </a:rPr>
              <a:t> so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trúc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trúc</a:t>
            </a:r>
            <a:r>
              <a:rPr lang="en-US" sz="2000" dirty="0">
                <a:latin typeface="Times New Roman" panose="02020603050405020304" pitchFamily="18" charset="0"/>
                <a:cs typeface="Times New Roman" panose="02020603050405020304" pitchFamily="18" charset="0"/>
              </a:rPr>
              <a:t> Microservice </a:t>
            </a:r>
            <a:r>
              <a:rPr lang="en-US" sz="2000" dirty="0" err="1">
                <a:latin typeface="Times New Roman" panose="02020603050405020304" pitchFamily="18" charset="0"/>
                <a:cs typeface="Times New Roman" panose="02020603050405020304" pitchFamily="18" charset="0"/>
              </a:rPr>
              <a:t>cơ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a:t>
            </a:r>
            <a:r>
              <a:rPr lang="en-US" sz="2000" dirty="0">
                <a:latin typeface="Times New Roman" panose="02020603050405020304" pitchFamily="18" charset="0"/>
                <a:cs typeface="Times New Roman" panose="02020603050405020304" pitchFamily="18" charset="0"/>
              </a:rPr>
              <a:t> bao </a:t>
            </a:r>
            <a:r>
              <a:rPr lang="en-US" sz="2000" dirty="0" err="1">
                <a:latin typeface="Times New Roman" panose="02020603050405020304" pitchFamily="18" charset="0"/>
                <a:cs typeface="Times New Roman" panose="02020603050405020304" pitchFamily="18" charset="0"/>
              </a:rPr>
              <a:t>gồm</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Service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Database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API gateway</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API</a:t>
            </a:r>
          </a:p>
        </p:txBody>
      </p:sp>
      <p:pic>
        <p:nvPicPr>
          <p:cNvPr id="812439118" name="Picture 1" descr="A diagram of a software application&#10;&#10;Description automatically generated"/>
          <p:cNvPicPr>
            <a:picLocks noGrp="1" noChangeAspect="1"/>
          </p:cNvPicPr>
          <p:nvPr>
            <p:ph idx="1"/>
          </p:nvPr>
        </p:nvPicPr>
        <p:blipFill>
          <a:blip r:embed="rId2">
            <a:extLst>
              <a:ext uri="{28A0092B-C50C-407E-A947-70E740481C1C}">
                <a14:useLocalDpi xmlns:a14="http://schemas.microsoft.com/office/drawing/2010/main" val="0"/>
              </a:ext>
            </a:extLst>
          </a:blip>
          <a:srcRect l="1573" r="-567" b="960"/>
          <a:stretch>
            <a:fillRect/>
          </a:stretch>
        </p:blipFill>
        <p:spPr>
          <a:xfrm>
            <a:off x="838200" y="1791335"/>
            <a:ext cx="4288155" cy="301815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5" name="Title 1"/>
          <p:cNvSpPr>
            <a:spLocks noGrp="1"/>
          </p:cNvSpPr>
          <p:nvPr/>
        </p:nvSpPr>
        <p:spPr>
          <a:xfrm>
            <a:off x="1108075" y="4950460"/>
            <a:ext cx="10515600" cy="3765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b="1"/>
              <a:t>Hinh 2. Các thành phần kiến trúc Microservices</a:t>
            </a:r>
          </a:p>
        </p:txBody>
      </p:sp>
      <p:sp>
        <p:nvSpPr>
          <p:cNvPr id="6" name="Title 3"/>
          <p:cNvSpPr>
            <a:spLocks noGrp="1"/>
          </p:cNvSpPr>
          <p:nvPr/>
        </p:nvSpPr>
        <p:spPr>
          <a:xfrm>
            <a:off x="0" y="0"/>
            <a:ext cx="12126595" cy="14617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500" b="1" dirty="0" err="1">
                <a:solidFill>
                  <a:schemeClr val="accent5"/>
                </a:solidFill>
                <a:latin typeface="Times New Roman" panose="02020603050405020304" pitchFamily="18" charset="0"/>
                <a:cs typeface="Times New Roman" panose="02020603050405020304" pitchFamily="18" charset="0"/>
                <a:sym typeface="+mn-ea"/>
              </a:rPr>
              <a:t>Các</a:t>
            </a:r>
            <a:r>
              <a:rPr lang="en-US" sz="3500" b="1" dirty="0">
                <a:solidFill>
                  <a:schemeClr val="accent5"/>
                </a:solidFill>
                <a:latin typeface="Times New Roman" panose="02020603050405020304" pitchFamily="18" charset="0"/>
                <a:cs typeface="Times New Roman" panose="02020603050405020304" pitchFamily="18" charset="0"/>
                <a:sym typeface="+mn-ea"/>
              </a:rPr>
              <a:t> </a:t>
            </a:r>
            <a:r>
              <a:rPr lang="en-US" sz="3500" b="1" dirty="0" err="1">
                <a:solidFill>
                  <a:schemeClr val="accent5"/>
                </a:solidFill>
                <a:latin typeface="Times New Roman" panose="02020603050405020304" pitchFamily="18" charset="0"/>
                <a:cs typeface="Times New Roman" panose="02020603050405020304" pitchFamily="18" charset="0"/>
                <a:sym typeface="+mn-ea"/>
              </a:rPr>
              <a:t>thành</a:t>
            </a:r>
            <a:r>
              <a:rPr lang="en-US" sz="3500" b="1" dirty="0">
                <a:solidFill>
                  <a:schemeClr val="accent5"/>
                </a:solidFill>
                <a:latin typeface="Times New Roman" panose="02020603050405020304" pitchFamily="18" charset="0"/>
                <a:cs typeface="Times New Roman" panose="02020603050405020304" pitchFamily="18" charset="0"/>
                <a:sym typeface="+mn-ea"/>
              </a:rPr>
              <a:t> </a:t>
            </a:r>
            <a:r>
              <a:rPr lang="en-US" sz="3500" b="1" dirty="0" err="1">
                <a:solidFill>
                  <a:schemeClr val="accent5"/>
                </a:solidFill>
                <a:latin typeface="Times New Roman" panose="02020603050405020304" pitchFamily="18" charset="0"/>
                <a:cs typeface="Times New Roman" panose="02020603050405020304" pitchFamily="18" charset="0"/>
                <a:sym typeface="+mn-ea"/>
              </a:rPr>
              <a:t>phần</a:t>
            </a:r>
            <a:r>
              <a:rPr lang="en-US" sz="3500" b="1" dirty="0">
                <a:solidFill>
                  <a:schemeClr val="accent5"/>
                </a:solidFill>
                <a:latin typeface="Times New Roman" panose="02020603050405020304" pitchFamily="18" charset="0"/>
                <a:cs typeface="Times New Roman" panose="02020603050405020304" pitchFamily="18" charset="0"/>
                <a:sym typeface="+mn-ea"/>
              </a:rPr>
              <a:t> </a:t>
            </a:r>
            <a:r>
              <a:rPr lang="en-US" sz="3500" b="1" dirty="0" err="1">
                <a:solidFill>
                  <a:schemeClr val="accent5"/>
                </a:solidFill>
                <a:latin typeface="Times New Roman" panose="02020603050405020304" pitchFamily="18" charset="0"/>
                <a:cs typeface="Times New Roman" panose="02020603050405020304" pitchFamily="18" charset="0"/>
                <a:sym typeface="+mn-ea"/>
              </a:rPr>
              <a:t>của</a:t>
            </a:r>
            <a:r>
              <a:rPr lang="en-US" sz="3500" b="1" dirty="0">
                <a:solidFill>
                  <a:schemeClr val="accent5"/>
                </a:solidFill>
                <a:latin typeface="Times New Roman" panose="02020603050405020304" pitchFamily="18" charset="0"/>
                <a:cs typeface="Times New Roman" panose="02020603050405020304" pitchFamily="18" charset="0"/>
                <a:sym typeface="+mn-ea"/>
              </a:rPr>
              <a:t> </a:t>
            </a:r>
            <a:r>
              <a:rPr lang="en-US" sz="3500" b="1" dirty="0" err="1">
                <a:solidFill>
                  <a:schemeClr val="accent5"/>
                </a:solidFill>
                <a:latin typeface="Times New Roman" panose="02020603050405020304" pitchFamily="18" charset="0"/>
                <a:cs typeface="Times New Roman" panose="02020603050405020304" pitchFamily="18" charset="0"/>
                <a:sym typeface="+mn-ea"/>
              </a:rPr>
              <a:t>kiến</a:t>
            </a:r>
            <a:r>
              <a:rPr lang="en-US" sz="3500" b="1" dirty="0">
                <a:solidFill>
                  <a:schemeClr val="accent5"/>
                </a:solidFill>
                <a:latin typeface="Times New Roman" panose="02020603050405020304" pitchFamily="18" charset="0"/>
                <a:cs typeface="Times New Roman" panose="02020603050405020304" pitchFamily="18" charset="0"/>
                <a:sym typeface="+mn-ea"/>
              </a:rPr>
              <a:t> </a:t>
            </a:r>
            <a:r>
              <a:rPr lang="en-US" sz="3500" b="1" dirty="0" err="1">
                <a:solidFill>
                  <a:schemeClr val="accent5"/>
                </a:solidFill>
                <a:latin typeface="Times New Roman" panose="02020603050405020304" pitchFamily="18" charset="0"/>
                <a:cs typeface="Times New Roman" panose="02020603050405020304" pitchFamily="18" charset="0"/>
                <a:sym typeface="+mn-ea"/>
              </a:rPr>
              <a:t>trúc</a:t>
            </a:r>
            <a:r>
              <a:rPr lang="en-US" sz="3500" b="1" dirty="0">
                <a:solidFill>
                  <a:schemeClr val="accent5"/>
                </a:solidFill>
                <a:latin typeface="Times New Roman" panose="02020603050405020304" pitchFamily="18" charset="0"/>
                <a:cs typeface="Times New Roman" panose="02020603050405020304" pitchFamily="18" charset="0"/>
                <a:sym typeface="+mn-ea"/>
              </a:rPr>
              <a:t> Microservice </a:t>
            </a:r>
            <a:r>
              <a:rPr lang="en-US" sz="3500" b="1" dirty="0" err="1">
                <a:solidFill>
                  <a:schemeClr val="accent5"/>
                </a:solidFill>
                <a:latin typeface="Times New Roman" panose="02020603050405020304" pitchFamily="18" charset="0"/>
                <a:cs typeface="Times New Roman" panose="02020603050405020304" pitchFamily="18" charset="0"/>
                <a:sym typeface="+mn-ea"/>
              </a:rPr>
              <a:t>cơ</a:t>
            </a:r>
            <a:r>
              <a:rPr lang="en-US" sz="3500" b="1" dirty="0">
                <a:solidFill>
                  <a:schemeClr val="accent5"/>
                </a:solidFill>
                <a:latin typeface="Times New Roman" panose="02020603050405020304" pitchFamily="18" charset="0"/>
                <a:cs typeface="Times New Roman" panose="02020603050405020304" pitchFamily="18" charset="0"/>
                <a:sym typeface="+mn-ea"/>
              </a:rPr>
              <a:t> </a:t>
            </a:r>
            <a:r>
              <a:rPr lang="en-US" sz="3500" b="1" dirty="0" err="1">
                <a:solidFill>
                  <a:schemeClr val="accent5"/>
                </a:solidFill>
                <a:latin typeface="Times New Roman" panose="02020603050405020304" pitchFamily="18" charset="0"/>
                <a:cs typeface="Times New Roman" panose="02020603050405020304" pitchFamily="18" charset="0"/>
                <a:sym typeface="+mn-ea"/>
              </a:rPr>
              <a:t>bản</a:t>
            </a:r>
            <a:endParaRPr lang="en-US" sz="3500" b="1" dirty="0">
              <a:solidFill>
                <a:schemeClr val="accent5"/>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70746516" name="Rectangle 270746515">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808638" y="386930"/>
            <a:ext cx="9236700" cy="1188950"/>
          </a:xfrm>
        </p:spPr>
        <p:txBody>
          <a:bodyPr anchor="b">
            <a:normAutofit/>
          </a:bodyPr>
          <a:lstStyle/>
          <a:p>
            <a:r>
              <a:rPr lang="en-US" sz="3800" b="1">
                <a:latin typeface="Times New Roman" panose="02020603050405020304" pitchFamily="18" charset="0"/>
                <a:cs typeface="Times New Roman" panose="02020603050405020304" pitchFamily="18" charset="0"/>
              </a:rPr>
              <a:t>Tái sử dụng hoạt động (Operational Reuse)</a:t>
            </a:r>
          </a:p>
        </p:txBody>
      </p:sp>
      <p:grpSp>
        <p:nvGrpSpPr>
          <p:cNvPr id="270746517" name="Group 270746516">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70746488" name="Rectangle 270746487">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746489" name="Rectangle 270746488">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0746518" name="Rectangle 2707465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0746480" name="Picture 1" descr="A diagram of a service plan&#10;&#10;Description automatically generat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3826271" y="2217075"/>
            <a:ext cx="3255664" cy="2007307"/>
          </a:xfrm>
          <a:prstGeom prst="rect">
            <a:avLst/>
          </a:prstGeom>
          <a:noFill/>
          <a:ln>
            <a:noFill/>
          </a:ln>
        </p:spPr>
      </p:pic>
      <p:sp>
        <p:nvSpPr>
          <p:cNvPr id="5" name="Title 1"/>
          <p:cNvSpPr>
            <a:spLocks noGrp="1"/>
          </p:cNvSpPr>
          <p:nvPr/>
        </p:nvSpPr>
        <p:spPr>
          <a:xfrm>
            <a:off x="3284376" y="4271554"/>
            <a:ext cx="4982546" cy="27509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67512">
              <a:spcAft>
                <a:spcPts val="600"/>
              </a:spcAft>
            </a:pPr>
            <a:r>
              <a:rPr lang="en-US" sz="2000" b="1" kern="1200" dirty="0" err="1">
                <a:solidFill>
                  <a:schemeClr val="tx1"/>
                </a:solidFill>
                <a:latin typeface="Times New Roman" panose="02020603050405020304" pitchFamily="18" charset="0"/>
                <a:ea typeface="+mj-ea"/>
                <a:cs typeface="Times New Roman" panose="02020603050405020304" pitchFamily="18" charset="0"/>
              </a:rPr>
              <a:t>Hinh</a:t>
            </a:r>
            <a:r>
              <a:rPr lang="en-US" sz="2000" b="1" kern="1200" dirty="0">
                <a:solidFill>
                  <a:schemeClr val="tx1"/>
                </a:solidFill>
                <a:latin typeface="Times New Roman" panose="02020603050405020304" pitchFamily="18" charset="0"/>
                <a:ea typeface="+mj-ea"/>
                <a:cs typeface="Times New Roman" panose="02020603050405020304" pitchFamily="18" charset="0"/>
              </a:rPr>
              <a:t> 3. </a:t>
            </a:r>
            <a:r>
              <a:rPr lang="en-US" sz="2000" b="1" kern="1200" dirty="0" err="1">
                <a:solidFill>
                  <a:schemeClr val="tx1"/>
                </a:solidFill>
                <a:latin typeface="Times New Roman" panose="02020603050405020304" pitchFamily="18" charset="0"/>
                <a:ea typeface="+mj-ea"/>
                <a:cs typeface="Times New Roman" panose="02020603050405020304" pitchFamily="18" charset="0"/>
              </a:rPr>
              <a:t>Mẫu</a:t>
            </a:r>
            <a:r>
              <a:rPr lang="en-US" sz="2000" b="1" kern="1200" dirty="0">
                <a:solidFill>
                  <a:schemeClr val="tx1"/>
                </a:solidFill>
                <a:latin typeface="Times New Roman" panose="02020603050405020304" pitchFamily="18" charset="0"/>
                <a:ea typeface="+mj-ea"/>
                <a:cs typeface="Times New Roman" panose="02020603050405020304" pitchFamily="18" charset="0"/>
              </a:rPr>
              <a:t> sidecar </a:t>
            </a:r>
            <a:r>
              <a:rPr lang="en-US" sz="2000" b="1" kern="1200" dirty="0" err="1">
                <a:solidFill>
                  <a:schemeClr val="tx1"/>
                </a:solidFill>
                <a:latin typeface="Times New Roman" panose="02020603050405020304" pitchFamily="18" charset="0"/>
                <a:ea typeface="+mj-ea"/>
                <a:cs typeface="Times New Roman" panose="02020603050405020304" pitchFamily="18" charset="0"/>
              </a:rPr>
              <a:t>trong</a:t>
            </a:r>
            <a:r>
              <a:rPr lang="en-US" sz="2000" b="1" kern="1200" dirty="0">
                <a:solidFill>
                  <a:schemeClr val="tx1"/>
                </a:solidFill>
                <a:latin typeface="Times New Roman" panose="02020603050405020304" pitchFamily="18" charset="0"/>
                <a:ea typeface="+mj-ea"/>
                <a:cs typeface="Times New Roman" panose="02020603050405020304" pitchFamily="18" charset="0"/>
              </a:rPr>
              <a:t> microservice</a:t>
            </a:r>
            <a:endParaRPr lang="en-US" sz="2000" b="1" dirty="0">
              <a:latin typeface="Times New Roman" panose="02020603050405020304" pitchFamily="18" charset="0"/>
              <a:cs typeface="Times New Roman" panose="02020603050405020304" pitchFamily="18" charset="0"/>
            </a:endParaRPr>
          </a:p>
        </p:txBody>
      </p:sp>
      <p:sp>
        <p:nvSpPr>
          <p:cNvPr id="7" name="Title 3"/>
          <p:cNvSpPr>
            <a:spLocks noGrp="1"/>
          </p:cNvSpPr>
          <p:nvPr/>
        </p:nvSpPr>
        <p:spPr>
          <a:xfrm>
            <a:off x="825263" y="4675615"/>
            <a:ext cx="9401087" cy="13324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defTabSz="667512">
              <a:spcAft>
                <a:spcPts val="600"/>
              </a:spcAft>
            </a:pPr>
            <a:r>
              <a:rPr lang="en-US" sz="1600" kern="1200" dirty="0">
                <a:solidFill>
                  <a:schemeClr val="tx1"/>
                </a:solidFill>
                <a:latin typeface="Times New Roman" panose="02020603050405020304" pitchFamily="18" charset="0"/>
                <a:ea typeface="+mj-ea"/>
                <a:cs typeface="Times New Roman" panose="02020603050405020304" pitchFamily="18" charset="0"/>
              </a:rPr>
              <a:t>Trong </a:t>
            </a:r>
            <a:r>
              <a:rPr lang="en-US" sz="1600" kern="1200" dirty="0" err="1">
                <a:solidFill>
                  <a:schemeClr val="tx1"/>
                </a:solidFill>
                <a:latin typeface="Times New Roman" panose="02020603050405020304" pitchFamily="18" charset="0"/>
                <a:ea typeface="+mj-ea"/>
                <a:cs typeface="Times New Roman" panose="02020603050405020304" pitchFamily="18" charset="0"/>
              </a:rPr>
              <a:t>kiến</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trúc</a:t>
            </a:r>
            <a:r>
              <a:rPr lang="en-US" sz="1600" kern="1200" dirty="0">
                <a:solidFill>
                  <a:schemeClr val="tx1"/>
                </a:solidFill>
                <a:latin typeface="Times New Roman" panose="02020603050405020304" pitchFamily="18" charset="0"/>
                <a:ea typeface="+mj-ea"/>
                <a:cs typeface="Times New Roman" panose="02020603050405020304" pitchFamily="18" charset="0"/>
              </a:rPr>
              <a:t> microservices, </a:t>
            </a:r>
            <a:r>
              <a:rPr lang="en-US" sz="1600" kern="1200" dirty="0" err="1">
                <a:solidFill>
                  <a:schemeClr val="tx1"/>
                </a:solidFill>
                <a:latin typeface="Times New Roman" panose="02020603050405020304" pitchFamily="18" charset="0"/>
                <a:ea typeface="+mj-ea"/>
                <a:cs typeface="Times New Roman" panose="02020603050405020304" pitchFamily="18" charset="0"/>
              </a:rPr>
              <a:t>việc</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xử</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lý</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các</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vấn</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đề</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vận</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hành</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như</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giám</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sát</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và</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ghi</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nhật</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ký</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đòi</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hỏi</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một</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cách</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tiếp</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cận</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khéo</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léo</a:t>
            </a:r>
            <a:r>
              <a:rPr lang="en-US" sz="1600" kern="1200" dirty="0">
                <a:solidFill>
                  <a:schemeClr val="tx1"/>
                </a:solidFill>
                <a:latin typeface="Times New Roman" panose="02020603050405020304" pitchFamily="18" charset="0"/>
                <a:ea typeface="+mj-ea"/>
                <a:cs typeface="Times New Roman" panose="02020603050405020304" pitchFamily="18" charset="0"/>
              </a:rPr>
              <a:t>.</a:t>
            </a:r>
          </a:p>
          <a:p>
            <a:pPr algn="just" defTabSz="667512">
              <a:spcAft>
                <a:spcPts val="600"/>
              </a:spcAft>
            </a:pPr>
            <a:r>
              <a:rPr lang="en-US" sz="1600" kern="1200" dirty="0" err="1">
                <a:solidFill>
                  <a:schemeClr val="tx1"/>
                </a:solidFill>
                <a:latin typeface="Times New Roman" panose="02020603050405020304" pitchFamily="18" charset="0"/>
                <a:ea typeface="+mj-ea"/>
                <a:cs typeface="Times New Roman" panose="02020603050405020304" pitchFamily="18" charset="0"/>
              </a:rPr>
              <a:t>Mẫu</a:t>
            </a:r>
            <a:r>
              <a:rPr lang="en-US" sz="1600" kern="1200" dirty="0">
                <a:solidFill>
                  <a:schemeClr val="tx1"/>
                </a:solidFill>
                <a:latin typeface="Times New Roman" panose="02020603050405020304" pitchFamily="18" charset="0"/>
                <a:ea typeface="+mj-ea"/>
                <a:cs typeface="Times New Roman" panose="02020603050405020304" pitchFamily="18" charset="0"/>
              </a:rPr>
              <a:t> Sidecar </a:t>
            </a:r>
            <a:r>
              <a:rPr lang="en-US" sz="1600" kern="1200" dirty="0" err="1">
                <a:solidFill>
                  <a:schemeClr val="tx1"/>
                </a:solidFill>
                <a:latin typeface="Times New Roman" panose="02020603050405020304" pitchFamily="18" charset="0"/>
                <a:ea typeface="+mj-ea"/>
                <a:cs typeface="Times New Roman" panose="02020603050405020304" pitchFamily="18" charset="0"/>
              </a:rPr>
              <a:t>là</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một</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mẫu</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thiết</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kế</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tập</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trung</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vào</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việc</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mở</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rộng</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chức</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năng</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của</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dịch</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vụ</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chính</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bằng</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cách</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gắn</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một</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thùng</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chứa</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phụ,được</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gọi</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là</a:t>
            </a:r>
            <a:r>
              <a:rPr lang="en-US" sz="1600" kern="1200" dirty="0">
                <a:solidFill>
                  <a:schemeClr val="tx1"/>
                </a:solidFill>
                <a:latin typeface="Times New Roman" panose="02020603050405020304" pitchFamily="18" charset="0"/>
                <a:ea typeface="+mj-ea"/>
                <a:cs typeface="Times New Roman" panose="02020603050405020304" pitchFamily="18" charset="0"/>
              </a:rPr>
              <a:t> "sidecar" </a:t>
            </a:r>
            <a:r>
              <a:rPr lang="en-US" sz="1600" kern="1200" dirty="0" err="1">
                <a:solidFill>
                  <a:schemeClr val="tx1"/>
                </a:solidFill>
                <a:latin typeface="Times New Roman" panose="02020603050405020304" pitchFamily="18" charset="0"/>
                <a:ea typeface="+mj-ea"/>
                <a:cs typeface="Times New Roman" panose="02020603050405020304" pitchFamily="18" charset="0"/>
              </a:rPr>
              <a:t>cho</a:t>
            </a:r>
            <a:r>
              <a:rPr lang="en-US" sz="1600" kern="1200" dirty="0">
                <a:solidFill>
                  <a:schemeClr val="tx1"/>
                </a:solidFill>
                <a:latin typeface="Times New Roman" panose="02020603050405020304" pitchFamily="18" charset="0"/>
                <a:ea typeface="+mj-ea"/>
                <a:cs typeface="Times New Roman" panose="02020603050405020304" pitchFamily="18" charset="0"/>
              </a:rPr>
              <a:t> </a:t>
            </a:r>
            <a:r>
              <a:rPr lang="en-US" sz="1600" kern="1200" dirty="0" err="1">
                <a:solidFill>
                  <a:schemeClr val="tx1"/>
                </a:solidFill>
                <a:latin typeface="Times New Roman" panose="02020603050405020304" pitchFamily="18" charset="0"/>
                <a:ea typeface="+mj-ea"/>
                <a:cs typeface="Times New Roman" panose="02020603050405020304" pitchFamily="18" charset="0"/>
              </a:rPr>
              <a:t>nó</a:t>
            </a:r>
            <a:r>
              <a:rPr lang="en-US" sz="1600" kern="1200" dirty="0">
                <a:solidFill>
                  <a:schemeClr val="tx1"/>
                </a:solidFill>
                <a:latin typeface="Times New Roman" panose="02020603050405020304" pitchFamily="18" charset="0"/>
                <a:ea typeface="+mj-ea"/>
                <a:cs typeface="Times New Roman" panose="02020603050405020304" pitchFamily="18" charset="0"/>
              </a:rPr>
              <a:t>.</a:t>
            </a:r>
          </a:p>
          <a:p>
            <a:pPr algn="just">
              <a:spcAft>
                <a:spcPts val="600"/>
              </a:spcAft>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27134671" name="Rectangle 827134670">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7134672" name="Freeform: Shape 827134671">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p:cNvSpPr>
            <a:spLocks noGrp="1"/>
          </p:cNvSpPr>
          <p:nvPr>
            <p:ph type="title"/>
          </p:nvPr>
        </p:nvSpPr>
        <p:spPr>
          <a:xfrm>
            <a:off x="838200" y="643467"/>
            <a:ext cx="2951205" cy="5571066"/>
          </a:xfrm>
        </p:spPr>
        <p:txBody>
          <a:bodyPr>
            <a:normAutofit/>
          </a:bodyPr>
          <a:lstStyle/>
          <a:p>
            <a:r>
              <a:rPr lang="en-US" sz="4100" b="1">
                <a:solidFill>
                  <a:srgbClr val="FFFFFF"/>
                </a:solidFill>
                <a:latin typeface="Times New Roman" panose="02020603050405020304" pitchFamily="18" charset="0"/>
                <a:cs typeface="Times New Roman" panose="02020603050405020304" pitchFamily="18" charset="0"/>
              </a:rPr>
              <a:t>Giao diện người dùng (Frontends)</a:t>
            </a:r>
          </a:p>
        </p:txBody>
      </p:sp>
      <p:pic>
        <p:nvPicPr>
          <p:cNvPr id="827134642" name="Picture 4" descr="A diagram of a computer application&#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350667" y="218685"/>
            <a:ext cx="5998349" cy="3414131"/>
          </a:xfrm>
          <a:prstGeom prst="rect">
            <a:avLst/>
          </a:prstGeom>
          <a:noFill/>
          <a:ln>
            <a:noFill/>
          </a:ln>
        </p:spPr>
      </p:pic>
      <p:sp>
        <p:nvSpPr>
          <p:cNvPr id="5" name="Title 1"/>
          <p:cNvSpPr>
            <a:spLocks noGrp="1"/>
          </p:cNvSpPr>
          <p:nvPr/>
        </p:nvSpPr>
        <p:spPr>
          <a:xfrm>
            <a:off x="5669280" y="3756867"/>
            <a:ext cx="5998349" cy="1922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466344">
              <a:spcAft>
                <a:spcPts val="600"/>
              </a:spcAft>
            </a:pPr>
            <a:r>
              <a:rPr lang="en-US" sz="1600" b="1" i="1" kern="1200" dirty="0" err="1">
                <a:solidFill>
                  <a:schemeClr val="tx1"/>
                </a:solidFill>
                <a:latin typeface="+mj-lt"/>
                <a:ea typeface="+mj-ea"/>
                <a:cs typeface="+mj-cs"/>
              </a:rPr>
              <a:t>Hinh</a:t>
            </a:r>
            <a:r>
              <a:rPr lang="en-US" sz="1600" b="1" i="1" kern="1200" dirty="0">
                <a:solidFill>
                  <a:schemeClr val="tx1"/>
                </a:solidFill>
                <a:latin typeface="+mj-lt"/>
                <a:ea typeface="+mj-ea"/>
                <a:cs typeface="+mj-cs"/>
              </a:rPr>
              <a:t> 4.  </a:t>
            </a:r>
            <a:r>
              <a:rPr lang="en-US" sz="1600" b="1" i="1" kern="1200" dirty="0" err="1">
                <a:solidFill>
                  <a:schemeClr val="tx1"/>
                </a:solidFill>
                <a:latin typeface="+mj-lt"/>
                <a:ea typeface="+mj-ea"/>
                <a:cs typeface="+mj-cs"/>
              </a:rPr>
              <a:t>Kiến</a:t>
            </a:r>
            <a:r>
              <a:rPr lang="en-US" sz="1600" b="1" i="1" kern="1200" dirty="0">
                <a:solidFill>
                  <a:schemeClr val="tx1"/>
                </a:solidFill>
                <a:latin typeface="+mj-lt"/>
                <a:ea typeface="+mj-ea"/>
                <a:cs typeface="+mj-cs"/>
              </a:rPr>
              <a:t> </a:t>
            </a:r>
            <a:r>
              <a:rPr lang="en-US" sz="1600" b="1" i="1" kern="1200" dirty="0" err="1">
                <a:solidFill>
                  <a:schemeClr val="tx1"/>
                </a:solidFill>
                <a:latin typeface="+mj-lt"/>
                <a:ea typeface="+mj-ea"/>
                <a:cs typeface="+mj-cs"/>
              </a:rPr>
              <a:t>trúc</a:t>
            </a:r>
            <a:r>
              <a:rPr lang="en-US" sz="1600" b="1" i="1" kern="1200" dirty="0">
                <a:solidFill>
                  <a:schemeClr val="tx1"/>
                </a:solidFill>
                <a:latin typeface="+mj-lt"/>
                <a:ea typeface="+mj-ea"/>
                <a:cs typeface="+mj-cs"/>
              </a:rPr>
              <a:t> microservice </a:t>
            </a:r>
            <a:r>
              <a:rPr lang="en-US" sz="1600" b="1" i="1" kern="1200" dirty="0" err="1">
                <a:solidFill>
                  <a:schemeClr val="tx1"/>
                </a:solidFill>
                <a:latin typeface="+mj-lt"/>
                <a:ea typeface="+mj-ea"/>
                <a:cs typeface="+mj-cs"/>
              </a:rPr>
              <a:t>với</a:t>
            </a:r>
            <a:r>
              <a:rPr lang="en-US" sz="1600" b="1" i="1" kern="1200" dirty="0">
                <a:solidFill>
                  <a:schemeClr val="tx1"/>
                </a:solidFill>
                <a:latin typeface="+mj-lt"/>
                <a:ea typeface="+mj-ea"/>
                <a:cs typeface="+mj-cs"/>
              </a:rPr>
              <a:t> </a:t>
            </a:r>
            <a:r>
              <a:rPr lang="en-US" sz="1600" b="1" i="1" kern="1200" dirty="0" err="1">
                <a:solidFill>
                  <a:schemeClr val="tx1"/>
                </a:solidFill>
                <a:latin typeface="+mj-lt"/>
                <a:ea typeface="+mj-ea"/>
                <a:cs typeface="+mj-cs"/>
              </a:rPr>
              <a:t>giao</a:t>
            </a:r>
            <a:r>
              <a:rPr lang="en-US" sz="1600" b="1" i="1" kern="1200" dirty="0">
                <a:solidFill>
                  <a:schemeClr val="tx1"/>
                </a:solidFill>
                <a:latin typeface="+mj-lt"/>
                <a:ea typeface="+mj-ea"/>
                <a:cs typeface="+mj-cs"/>
              </a:rPr>
              <a:t> </a:t>
            </a:r>
            <a:r>
              <a:rPr lang="en-US" sz="1600" b="1" i="1" kern="1200" dirty="0" err="1">
                <a:solidFill>
                  <a:schemeClr val="tx1"/>
                </a:solidFill>
                <a:latin typeface="+mj-lt"/>
                <a:ea typeface="+mj-ea"/>
                <a:cs typeface="+mj-cs"/>
              </a:rPr>
              <a:t>diện</a:t>
            </a:r>
            <a:r>
              <a:rPr lang="en-US" sz="1600" b="1" i="1" kern="1200" dirty="0">
                <a:solidFill>
                  <a:schemeClr val="tx1"/>
                </a:solidFill>
                <a:latin typeface="+mj-lt"/>
                <a:ea typeface="+mj-ea"/>
                <a:cs typeface="+mj-cs"/>
              </a:rPr>
              <a:t> </a:t>
            </a:r>
            <a:r>
              <a:rPr lang="en-US" sz="1600" b="1" i="1" kern="1200" dirty="0" err="1">
                <a:solidFill>
                  <a:schemeClr val="tx1"/>
                </a:solidFill>
                <a:latin typeface="+mj-lt"/>
                <a:ea typeface="+mj-ea"/>
                <a:cs typeface="+mj-cs"/>
              </a:rPr>
              <a:t>người</a:t>
            </a:r>
            <a:r>
              <a:rPr lang="en-US" sz="1600" b="1" i="1" kern="1200" dirty="0">
                <a:solidFill>
                  <a:schemeClr val="tx1"/>
                </a:solidFill>
                <a:latin typeface="+mj-lt"/>
                <a:ea typeface="+mj-ea"/>
                <a:cs typeface="+mj-cs"/>
              </a:rPr>
              <a:t> </a:t>
            </a:r>
            <a:r>
              <a:rPr lang="en-US" sz="1600" b="1" i="1" kern="1200" dirty="0" err="1">
                <a:solidFill>
                  <a:schemeClr val="tx1"/>
                </a:solidFill>
                <a:latin typeface="+mj-lt"/>
                <a:ea typeface="+mj-ea"/>
                <a:cs typeface="+mj-cs"/>
              </a:rPr>
              <a:t>dùng</a:t>
            </a:r>
            <a:r>
              <a:rPr lang="en-US" sz="1600" b="1" i="1" kern="1200" dirty="0">
                <a:solidFill>
                  <a:schemeClr val="tx1"/>
                </a:solidFill>
                <a:latin typeface="+mj-lt"/>
                <a:ea typeface="+mj-ea"/>
                <a:cs typeface="+mj-cs"/>
              </a:rPr>
              <a:t> </a:t>
            </a:r>
            <a:r>
              <a:rPr lang="en-US" sz="1600" b="1" i="1" kern="1200" dirty="0" err="1">
                <a:solidFill>
                  <a:schemeClr val="tx1"/>
                </a:solidFill>
                <a:latin typeface="+mj-lt"/>
                <a:ea typeface="+mj-ea"/>
                <a:cs typeface="+mj-cs"/>
              </a:rPr>
              <a:t>nguyên</a:t>
            </a:r>
            <a:r>
              <a:rPr lang="en-US" sz="1600" b="1" i="1" kern="1200" dirty="0">
                <a:solidFill>
                  <a:schemeClr val="tx1"/>
                </a:solidFill>
                <a:latin typeface="+mj-lt"/>
                <a:ea typeface="+mj-ea"/>
                <a:cs typeface="+mj-cs"/>
              </a:rPr>
              <a:t> </a:t>
            </a:r>
            <a:r>
              <a:rPr lang="en-US" sz="1600" b="1" i="1" kern="1200" dirty="0" err="1">
                <a:solidFill>
                  <a:schemeClr val="tx1"/>
                </a:solidFill>
                <a:latin typeface="+mj-lt"/>
                <a:ea typeface="+mj-ea"/>
                <a:cs typeface="+mj-cs"/>
              </a:rPr>
              <a:t>khối</a:t>
            </a:r>
            <a:endParaRPr lang="en-US" sz="1600" b="1" i="1" dirty="0"/>
          </a:p>
        </p:txBody>
      </p:sp>
      <p:sp>
        <p:nvSpPr>
          <p:cNvPr id="7" name="Title 3"/>
          <p:cNvSpPr>
            <a:spLocks noGrp="1"/>
          </p:cNvSpPr>
          <p:nvPr/>
        </p:nvSpPr>
        <p:spPr>
          <a:xfrm>
            <a:off x="4934324" y="3949088"/>
            <a:ext cx="6952875" cy="24517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466344">
              <a:spcAft>
                <a:spcPts val="600"/>
              </a:spcAft>
            </a:pPr>
            <a:r>
              <a:rPr lang="en-US" sz="2000" kern="1200" dirty="0">
                <a:solidFill>
                  <a:schemeClr val="tx1"/>
                </a:solidFill>
                <a:latin typeface="Times New Roman" panose="02020603050405020304" pitchFamily="18" charset="0"/>
                <a:ea typeface="+mj-ea"/>
                <a:cs typeface="Times New Roman" panose="02020603050405020304" pitchFamily="18" charset="0"/>
              </a:rPr>
              <a:t>  * Microservices </a:t>
            </a:r>
            <a:r>
              <a:rPr lang="en-US" sz="2000" kern="1200" dirty="0" err="1">
                <a:solidFill>
                  <a:schemeClr val="tx1"/>
                </a:solidFill>
                <a:latin typeface="Times New Roman" panose="02020603050405020304" pitchFamily="18" charset="0"/>
                <a:ea typeface="+mj-ea"/>
                <a:cs typeface="Times New Roman" panose="02020603050405020304" pitchFamily="18" charset="0"/>
              </a:rPr>
              <a:t>đề</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cao</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việc</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tách</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biệt</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các</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thành</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phần</a:t>
            </a:r>
            <a:r>
              <a:rPr lang="en-US" sz="2000" kern="1200" dirty="0">
                <a:solidFill>
                  <a:schemeClr val="tx1"/>
                </a:solidFill>
                <a:latin typeface="Times New Roman" panose="02020603050405020304" pitchFamily="18" charset="0"/>
                <a:ea typeface="+mj-ea"/>
                <a:cs typeface="Times New Roman" panose="02020603050405020304" pitchFamily="18" charset="0"/>
              </a:rPr>
              <a:t>, bao </a:t>
            </a:r>
            <a:r>
              <a:rPr lang="en-US" sz="2000" kern="1200" dirty="0" err="1">
                <a:solidFill>
                  <a:schemeClr val="tx1"/>
                </a:solidFill>
                <a:latin typeface="Times New Roman" panose="02020603050405020304" pitchFamily="18" charset="0"/>
                <a:ea typeface="+mj-ea"/>
                <a:cs typeface="Times New Roman" panose="02020603050405020304" pitchFamily="18" charset="0"/>
              </a:rPr>
              <a:t>gồm</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cả</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giao</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diện</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người</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dùng</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và</a:t>
            </a:r>
            <a:r>
              <a:rPr lang="en-US" sz="2000" kern="1200" dirty="0">
                <a:solidFill>
                  <a:schemeClr val="tx1"/>
                </a:solidFill>
                <a:latin typeface="Times New Roman" panose="02020603050405020304" pitchFamily="18" charset="0"/>
                <a:ea typeface="+mj-ea"/>
                <a:cs typeface="Times New Roman" panose="02020603050405020304" pitchFamily="18" charset="0"/>
              </a:rPr>
              <a:t> backend.</a:t>
            </a:r>
          </a:p>
          <a:p>
            <a:pPr defTabSz="466344">
              <a:spcAft>
                <a:spcPts val="600"/>
              </a:spcAft>
            </a:pPr>
            <a:r>
              <a:rPr lang="en-US" sz="2000" kern="1200" dirty="0">
                <a:solidFill>
                  <a:schemeClr val="tx1"/>
                </a:solidFill>
                <a:latin typeface="Times New Roman" panose="02020603050405020304" pitchFamily="18" charset="0"/>
                <a:ea typeface="+mj-ea"/>
                <a:cs typeface="Times New Roman" panose="02020603050405020304" pitchFamily="18" charset="0"/>
              </a:rPr>
              <a:t>- Giao </a:t>
            </a:r>
            <a:r>
              <a:rPr lang="en-US" sz="2000" kern="1200" dirty="0" err="1">
                <a:solidFill>
                  <a:schemeClr val="tx1"/>
                </a:solidFill>
                <a:latin typeface="Times New Roman" panose="02020603050405020304" pitchFamily="18" charset="0"/>
                <a:ea typeface="+mj-ea"/>
                <a:cs typeface="Times New Roman" panose="02020603050405020304" pitchFamily="18" charset="0"/>
              </a:rPr>
              <a:t>diện</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người</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dùng</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nguyên</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khối</a:t>
            </a:r>
            <a:r>
              <a:rPr lang="en-US" sz="2000" kern="1200" dirty="0">
                <a:solidFill>
                  <a:schemeClr val="tx1"/>
                </a:solidFill>
                <a:latin typeface="Times New Roman" panose="02020603050405020304" pitchFamily="18" charset="0"/>
                <a:ea typeface="+mj-ea"/>
                <a:cs typeface="Times New Roman" panose="02020603050405020304" pitchFamily="18" charset="0"/>
              </a:rPr>
              <a:t>: Giao </a:t>
            </a:r>
            <a:r>
              <a:rPr lang="en-US" sz="2000" kern="1200" dirty="0" err="1">
                <a:solidFill>
                  <a:schemeClr val="tx1"/>
                </a:solidFill>
                <a:latin typeface="Times New Roman" panose="02020603050405020304" pitchFamily="18" charset="0"/>
                <a:ea typeface="+mj-ea"/>
                <a:cs typeface="Times New Roman" panose="02020603050405020304" pitchFamily="18" charset="0"/>
              </a:rPr>
              <a:t>diện</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người</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dùng</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duy</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nhất</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gọi</a:t>
            </a:r>
            <a:r>
              <a:rPr lang="en-US" sz="2000" kern="1200" dirty="0">
                <a:solidFill>
                  <a:schemeClr val="tx1"/>
                </a:solidFill>
                <a:latin typeface="Times New Roman" panose="02020603050405020304" pitchFamily="18" charset="0"/>
                <a:ea typeface="+mj-ea"/>
                <a:cs typeface="Times New Roman" panose="02020603050405020304" pitchFamily="18" charset="0"/>
              </a:rPr>
              <a:t> qua </a:t>
            </a:r>
            <a:r>
              <a:rPr lang="en-US" sz="2000" kern="1200" dirty="0" err="1">
                <a:solidFill>
                  <a:schemeClr val="tx1"/>
                </a:solidFill>
                <a:latin typeface="Times New Roman" panose="02020603050405020304" pitchFamily="18" charset="0"/>
                <a:ea typeface="+mj-ea"/>
                <a:cs typeface="Times New Roman" panose="02020603050405020304" pitchFamily="18" charset="0"/>
              </a:rPr>
              <a:t>lớp</a:t>
            </a:r>
            <a:r>
              <a:rPr lang="en-US" sz="2000" kern="1200" dirty="0">
                <a:solidFill>
                  <a:schemeClr val="tx1"/>
                </a:solidFill>
                <a:latin typeface="Times New Roman" panose="02020603050405020304" pitchFamily="18" charset="0"/>
                <a:ea typeface="+mj-ea"/>
                <a:cs typeface="Times New Roman" panose="02020603050405020304" pitchFamily="18" charset="0"/>
              </a:rPr>
              <a:t> API </a:t>
            </a:r>
            <a:r>
              <a:rPr lang="en-US" sz="2000" kern="1200" dirty="0" err="1">
                <a:solidFill>
                  <a:schemeClr val="tx1"/>
                </a:solidFill>
                <a:latin typeface="Times New Roman" panose="02020603050405020304" pitchFamily="18" charset="0"/>
                <a:ea typeface="+mj-ea"/>
                <a:cs typeface="Times New Roman" panose="02020603050405020304" pitchFamily="18" charset="0"/>
              </a:rPr>
              <a:t>để</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thỏa</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mãn</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các</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yêu</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cầu</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của</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người</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dùng</a:t>
            </a:r>
            <a:r>
              <a:rPr lang="en-US" sz="2000" kern="1200" dirty="0">
                <a:solidFill>
                  <a:schemeClr val="tx1"/>
                </a:solidFill>
                <a:latin typeface="Times New Roman" panose="02020603050405020304" pitchFamily="18" charset="0"/>
                <a:ea typeface="+mj-ea"/>
                <a:cs typeface="Times New Roman" panose="02020603050405020304" pitchFamily="18" charset="0"/>
              </a:rPr>
              <a:t>. </a:t>
            </a:r>
          </a:p>
          <a:p>
            <a:pPr defTabSz="466344">
              <a:spcAft>
                <a:spcPts val="600"/>
              </a:spcAft>
            </a:pP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Điều</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này</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phổ</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biến</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trong</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các</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ứng</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dụng</a:t>
            </a:r>
            <a:r>
              <a:rPr lang="en-US" sz="2000" kern="1200" dirty="0">
                <a:solidFill>
                  <a:schemeClr val="tx1"/>
                </a:solidFill>
                <a:latin typeface="Times New Roman" panose="02020603050405020304" pitchFamily="18" charset="0"/>
                <a:ea typeface="+mj-ea"/>
                <a:cs typeface="Times New Roman" panose="02020603050405020304" pitchFamily="18" charset="0"/>
              </a:rPr>
              <a:t> web </a:t>
            </a:r>
            <a:r>
              <a:rPr lang="en-US" sz="2000" kern="1200" dirty="0" err="1">
                <a:solidFill>
                  <a:schemeClr val="tx1"/>
                </a:solidFill>
                <a:latin typeface="Times New Roman" panose="02020603050405020304" pitchFamily="18" charset="0"/>
                <a:ea typeface="+mj-ea"/>
                <a:cs typeface="Times New Roman" panose="02020603050405020304" pitchFamily="18" charset="0"/>
              </a:rPr>
              <a:t>hiện</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đại</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sử</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dụng</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các</a:t>
            </a:r>
            <a:r>
              <a:rPr lang="en-US" sz="2000" kern="1200" dirty="0">
                <a:solidFill>
                  <a:schemeClr val="tx1"/>
                </a:solidFill>
                <a:latin typeface="Times New Roman" panose="02020603050405020304" pitchFamily="18" charset="0"/>
                <a:ea typeface="+mj-ea"/>
                <a:cs typeface="Times New Roman" panose="02020603050405020304" pitchFamily="18" charset="0"/>
              </a:rPr>
              <a:t> framework JavaScript </a:t>
            </a:r>
            <a:r>
              <a:rPr lang="en-US" sz="2000" kern="1200" dirty="0" err="1">
                <a:solidFill>
                  <a:schemeClr val="tx1"/>
                </a:solidFill>
                <a:latin typeface="Times New Roman" panose="02020603050405020304" pitchFamily="18" charset="0"/>
                <a:ea typeface="+mj-ea"/>
                <a:cs typeface="Times New Roman" panose="02020603050405020304" pitchFamily="18" charset="0"/>
              </a:rPr>
              <a:t>để</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xây</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dựng</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giao</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diện</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người</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dùng</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duy</a:t>
            </a:r>
            <a:r>
              <a:rPr lang="en-US" sz="2000" kern="1200" dirty="0">
                <a:solidFill>
                  <a:schemeClr val="tx1"/>
                </a:solidFill>
                <a:latin typeface="Times New Roman" panose="02020603050405020304" pitchFamily="18" charset="0"/>
                <a:ea typeface="+mj-ea"/>
                <a:cs typeface="Times New Roman" panose="02020603050405020304" pitchFamily="18" charset="0"/>
              </a:rPr>
              <a:t> </a:t>
            </a:r>
            <a:r>
              <a:rPr lang="en-US" sz="2000" kern="1200" dirty="0" err="1">
                <a:solidFill>
                  <a:schemeClr val="tx1"/>
                </a:solidFill>
                <a:latin typeface="Times New Roman" panose="02020603050405020304" pitchFamily="18" charset="0"/>
                <a:ea typeface="+mj-ea"/>
                <a:cs typeface="Times New Roman" panose="02020603050405020304" pitchFamily="18" charset="0"/>
              </a:rPr>
              <a:t>nhất</a:t>
            </a:r>
            <a:r>
              <a:rPr lang="en-US" sz="2000" kern="1200" dirty="0">
                <a:solidFill>
                  <a:schemeClr val="tx1"/>
                </a:solidFill>
                <a:latin typeface="Times New Roman" panose="02020603050405020304" pitchFamily="18" charset="0"/>
                <a:ea typeface="+mj-ea"/>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057510140" name="Rectangle 205751013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nvSpPr>
        <p:spPr>
          <a:xfrm>
            <a:off x="630936" y="639520"/>
            <a:ext cx="3429000" cy="171907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800" b="1" kern="1200" dirty="0">
                <a:solidFill>
                  <a:schemeClr val="tx1"/>
                </a:solidFill>
                <a:latin typeface="+mj-lt"/>
                <a:ea typeface="+mj-ea"/>
                <a:cs typeface="+mj-cs"/>
              </a:rPr>
              <a:t>Giao </a:t>
            </a:r>
            <a:r>
              <a:rPr lang="en-US" sz="3800" b="1" kern="1200" dirty="0" err="1">
                <a:solidFill>
                  <a:schemeClr val="tx1"/>
                </a:solidFill>
                <a:latin typeface="+mj-lt"/>
                <a:ea typeface="+mj-ea"/>
                <a:cs typeface="+mj-cs"/>
              </a:rPr>
              <a:t>diện</a:t>
            </a:r>
            <a:r>
              <a:rPr lang="en-US" sz="3800" b="1" kern="1200" dirty="0">
                <a:solidFill>
                  <a:schemeClr val="tx1"/>
                </a:solidFill>
                <a:latin typeface="+mj-lt"/>
                <a:ea typeface="+mj-ea"/>
                <a:cs typeface="+mj-cs"/>
              </a:rPr>
              <a:t> </a:t>
            </a:r>
            <a:r>
              <a:rPr lang="en-US" sz="3800" b="1" kern="1200" dirty="0" err="1">
                <a:solidFill>
                  <a:schemeClr val="tx1"/>
                </a:solidFill>
                <a:latin typeface="+mj-lt"/>
                <a:ea typeface="+mj-ea"/>
                <a:cs typeface="+mj-cs"/>
              </a:rPr>
              <a:t>người</a:t>
            </a:r>
            <a:r>
              <a:rPr lang="en-US" sz="3800" b="1" kern="1200" dirty="0">
                <a:solidFill>
                  <a:schemeClr val="tx1"/>
                </a:solidFill>
                <a:latin typeface="+mj-lt"/>
                <a:ea typeface="+mj-ea"/>
                <a:cs typeface="+mj-cs"/>
              </a:rPr>
              <a:t> </a:t>
            </a:r>
            <a:r>
              <a:rPr lang="en-US" sz="3800" b="1" kern="1200" dirty="0" err="1">
                <a:solidFill>
                  <a:schemeClr val="tx1"/>
                </a:solidFill>
                <a:latin typeface="+mj-lt"/>
                <a:ea typeface="+mj-ea"/>
                <a:cs typeface="+mj-cs"/>
              </a:rPr>
              <a:t>dùng</a:t>
            </a:r>
            <a:r>
              <a:rPr lang="en-US" sz="3800" b="1" kern="1200" dirty="0">
                <a:solidFill>
                  <a:schemeClr val="tx1"/>
                </a:solidFill>
                <a:latin typeface="+mj-lt"/>
                <a:ea typeface="+mj-ea"/>
                <a:cs typeface="+mj-cs"/>
              </a:rPr>
              <a:t> (Frontends)</a:t>
            </a:r>
          </a:p>
        </p:txBody>
      </p:sp>
      <p:sp>
        <p:nvSpPr>
          <p:cNvPr id="205751014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7510135" name="Picture 5" descr="A diagram of a computer componen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300690" y="269531"/>
            <a:ext cx="5364200" cy="3473502"/>
          </a:xfrm>
          <a:prstGeom prst="rect">
            <a:avLst/>
          </a:prstGeom>
          <a:noFill/>
          <a:ln>
            <a:noFill/>
          </a:ln>
        </p:spPr>
      </p:pic>
      <p:sp>
        <p:nvSpPr>
          <p:cNvPr id="6" name="Title 1"/>
          <p:cNvSpPr>
            <a:spLocks noGrp="1"/>
          </p:cNvSpPr>
          <p:nvPr/>
        </p:nvSpPr>
        <p:spPr>
          <a:xfrm>
            <a:off x="5808307" y="3780394"/>
            <a:ext cx="5440190" cy="1948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466344">
              <a:spcAft>
                <a:spcPts val="600"/>
              </a:spcAft>
            </a:pPr>
            <a:r>
              <a:rPr lang="en-US" sz="1800" b="1" i="1" kern="1200" dirty="0" err="1">
                <a:solidFill>
                  <a:schemeClr val="tx1"/>
                </a:solidFill>
                <a:latin typeface="Times New Roman" panose="02020603050405020304" pitchFamily="18" charset="0"/>
                <a:ea typeface="+mj-ea"/>
                <a:cs typeface="Times New Roman" panose="02020603050405020304" pitchFamily="18" charset="0"/>
              </a:rPr>
              <a:t>Hinh</a:t>
            </a:r>
            <a:r>
              <a:rPr lang="en-US" sz="1800" b="1" i="1" kern="1200" dirty="0">
                <a:solidFill>
                  <a:schemeClr val="tx1"/>
                </a:solidFill>
                <a:latin typeface="Times New Roman" panose="02020603050405020304" pitchFamily="18" charset="0"/>
                <a:ea typeface="+mj-ea"/>
                <a:cs typeface="Times New Roman" panose="02020603050405020304" pitchFamily="18" charset="0"/>
              </a:rPr>
              <a:t> 5. </a:t>
            </a:r>
            <a:r>
              <a:rPr lang="en-US" sz="1800" b="1" i="1" kern="1200" dirty="0" err="1">
                <a:solidFill>
                  <a:schemeClr val="tx1"/>
                </a:solidFill>
                <a:latin typeface="Times New Roman" panose="02020603050405020304" pitchFamily="18" charset="0"/>
                <a:ea typeface="+mj-ea"/>
                <a:cs typeface="Times New Roman" panose="02020603050405020304" pitchFamily="18" charset="0"/>
              </a:rPr>
              <a:t>Mẫu</a:t>
            </a:r>
            <a:r>
              <a:rPr lang="en-US" sz="1800" b="1" i="1" kern="1200" dirty="0">
                <a:solidFill>
                  <a:schemeClr val="tx1"/>
                </a:solidFill>
                <a:latin typeface="Times New Roman" panose="02020603050405020304" pitchFamily="18" charset="0"/>
                <a:ea typeface="+mj-ea"/>
                <a:cs typeface="Times New Roman" panose="02020603050405020304" pitchFamily="18" charset="0"/>
              </a:rPr>
              <a:t> </a:t>
            </a:r>
            <a:r>
              <a:rPr lang="en-US" sz="1800" b="1" i="1" kern="1200" dirty="0" err="1">
                <a:solidFill>
                  <a:schemeClr val="tx1"/>
                </a:solidFill>
                <a:latin typeface="Times New Roman" panose="02020603050405020304" pitchFamily="18" charset="0"/>
                <a:ea typeface="+mj-ea"/>
                <a:cs typeface="Times New Roman" panose="02020603050405020304" pitchFamily="18" charset="0"/>
              </a:rPr>
              <a:t>microfrontend</a:t>
            </a:r>
            <a:r>
              <a:rPr lang="en-US" sz="1800" b="1" i="1" kern="1200" dirty="0">
                <a:solidFill>
                  <a:schemeClr val="tx1"/>
                </a:solidFill>
                <a:latin typeface="Times New Roman" panose="02020603050405020304" pitchFamily="18" charset="0"/>
                <a:ea typeface="+mj-ea"/>
                <a:cs typeface="Times New Roman" panose="02020603050405020304" pitchFamily="18" charset="0"/>
              </a:rPr>
              <a:t> </a:t>
            </a:r>
            <a:r>
              <a:rPr lang="en-US" sz="1800" b="1" i="1" kern="1200" dirty="0" err="1">
                <a:solidFill>
                  <a:schemeClr val="tx1"/>
                </a:solidFill>
                <a:latin typeface="Times New Roman" panose="02020603050405020304" pitchFamily="18" charset="0"/>
                <a:ea typeface="+mj-ea"/>
                <a:cs typeface="Times New Roman" panose="02020603050405020304" pitchFamily="18" charset="0"/>
              </a:rPr>
              <a:t>trong</a:t>
            </a:r>
            <a:r>
              <a:rPr lang="en-US" sz="1800" b="1" i="1" kern="1200" dirty="0">
                <a:solidFill>
                  <a:schemeClr val="tx1"/>
                </a:solidFill>
                <a:latin typeface="Times New Roman" panose="02020603050405020304" pitchFamily="18" charset="0"/>
                <a:ea typeface="+mj-ea"/>
                <a:cs typeface="Times New Roman" panose="02020603050405020304" pitchFamily="18" charset="0"/>
              </a:rPr>
              <a:t> microservice</a:t>
            </a:r>
            <a:endParaRPr lang="en-US" sz="1800" b="1" i="1" dirty="0">
              <a:latin typeface="Times New Roman" panose="02020603050405020304" pitchFamily="18" charset="0"/>
              <a:cs typeface="Times New Roman" panose="02020603050405020304" pitchFamily="18" charset="0"/>
            </a:endParaRPr>
          </a:p>
        </p:txBody>
      </p:sp>
      <p:sp>
        <p:nvSpPr>
          <p:cNvPr id="7" name="Title 3"/>
          <p:cNvSpPr>
            <a:spLocks noGrp="1"/>
          </p:cNvSpPr>
          <p:nvPr/>
        </p:nvSpPr>
        <p:spPr>
          <a:xfrm>
            <a:off x="942393" y="4265957"/>
            <a:ext cx="10422294" cy="23225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defTabSz="466344">
              <a:spcAft>
                <a:spcPts val="600"/>
              </a:spcAft>
            </a:pP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Microfrontends</a:t>
            </a:r>
            <a:r>
              <a:rPr lang="en-US" sz="2000" kern="1200" dirty="0">
                <a:solidFill>
                  <a:schemeClr val="tx1"/>
                </a:solidFill>
                <a:latin typeface="Times New Roman" panose="02020603050405020304" pitchFamily="18" charset="0"/>
                <a:cs typeface="Times New Roman" panose="02020603050405020304" pitchFamily="18" charset="0"/>
              </a:rPr>
              <a:t> (user interfaces uses </a:t>
            </a:r>
            <a:r>
              <a:rPr lang="en-US" sz="2000" kern="1200" dirty="0" err="1">
                <a:solidFill>
                  <a:schemeClr val="tx1"/>
                </a:solidFill>
                <a:latin typeface="Times New Roman" panose="02020603050405020304" pitchFamily="18" charset="0"/>
                <a:cs typeface="Times New Roman" panose="02020603050405020304" pitchFamily="18" charset="0"/>
              </a:rPr>
              <a:t>microfrontends</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Sử</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dụng</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các</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thành</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phần</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tại</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cấp</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độ</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giao</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diện</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người</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dùng</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để</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tạo</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ra</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một</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mức</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độ</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tách</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biệt</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và</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đồng</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bộ</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giống</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như</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các</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dịch</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vụ</a:t>
            </a:r>
            <a:r>
              <a:rPr lang="en-US" sz="2000" kern="1200" dirty="0">
                <a:solidFill>
                  <a:schemeClr val="tx1"/>
                </a:solidFill>
                <a:latin typeface="Times New Roman" panose="02020603050405020304" pitchFamily="18" charset="0"/>
                <a:cs typeface="Times New Roman" panose="02020603050405020304" pitchFamily="18" charset="0"/>
              </a:rPr>
              <a:t> backend.</a:t>
            </a:r>
          </a:p>
          <a:p>
            <a:pPr algn="just" defTabSz="466344">
              <a:spcAft>
                <a:spcPts val="600"/>
              </a:spcAft>
            </a:pP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Các</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nhà</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phát</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triển</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có</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thể</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triển</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khai</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mẫu</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microfrontend</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bằng</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cách</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sử</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dụng</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các</a:t>
            </a:r>
            <a:r>
              <a:rPr lang="en-US" sz="2000" kern="1200" dirty="0">
                <a:solidFill>
                  <a:schemeClr val="tx1"/>
                </a:solidFill>
                <a:latin typeface="Times New Roman" panose="02020603050405020304" pitchFamily="18" charset="0"/>
                <a:cs typeface="Times New Roman" panose="02020603050405020304" pitchFamily="18" charset="0"/>
              </a:rPr>
              <a:t> framework web </a:t>
            </a:r>
            <a:r>
              <a:rPr lang="en-US" sz="2000" kern="1200" dirty="0" err="1">
                <a:solidFill>
                  <a:schemeClr val="tx1"/>
                </a:solidFill>
                <a:latin typeface="Times New Roman" panose="02020603050405020304" pitchFamily="18" charset="0"/>
                <a:cs typeface="Times New Roman" panose="02020603050405020304" pitchFamily="18" charset="0"/>
              </a:rPr>
              <a:t>dựa</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trên</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thành</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phần</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như</a:t>
            </a:r>
            <a:r>
              <a:rPr lang="en-US" sz="2000" kern="1200" dirty="0">
                <a:solidFill>
                  <a:schemeClr val="tx1"/>
                </a:solidFill>
                <a:latin typeface="Times New Roman" panose="02020603050405020304" pitchFamily="18" charset="0"/>
                <a:cs typeface="Times New Roman" panose="02020603050405020304" pitchFamily="18" charset="0"/>
              </a:rPr>
              <a:t> React </a:t>
            </a:r>
            <a:r>
              <a:rPr lang="en-US" sz="2000" kern="1200" dirty="0" err="1">
                <a:solidFill>
                  <a:schemeClr val="tx1"/>
                </a:solidFill>
                <a:latin typeface="Times New Roman" panose="02020603050405020304" pitchFamily="18" charset="0"/>
                <a:cs typeface="Times New Roman" panose="02020603050405020304" pitchFamily="18" charset="0"/>
              </a:rPr>
              <a:t>hoặc</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sử</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dụng</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các</a:t>
            </a:r>
            <a:r>
              <a:rPr lang="en-US" sz="2000" kern="1200" dirty="0">
                <a:solidFill>
                  <a:schemeClr val="tx1"/>
                </a:solidFill>
                <a:latin typeface="Times New Roman" panose="02020603050405020304" pitchFamily="18" charset="0"/>
                <a:cs typeface="Times New Roman" panose="02020603050405020304" pitchFamily="18" charset="0"/>
              </a:rPr>
              <a:t> framework </a:t>
            </a:r>
            <a:r>
              <a:rPr lang="en-US" sz="2000" kern="1200" dirty="0" err="1">
                <a:solidFill>
                  <a:schemeClr val="tx1"/>
                </a:solidFill>
                <a:latin typeface="Times New Roman" panose="02020603050405020304" pitchFamily="18" charset="0"/>
                <a:cs typeface="Times New Roman" panose="02020603050405020304" pitchFamily="18" charset="0"/>
              </a:rPr>
              <a:t>mã</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nguồn</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mở</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hỗ</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trợ</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mẫu</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này</a:t>
            </a:r>
            <a:r>
              <a:rPr lang="en-US" sz="2000" kern="1200" dirty="0">
                <a:solidFill>
                  <a:schemeClr val="tx1"/>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p:cNvSpPr>
            <a:spLocks noGrp="1"/>
          </p:cNvSpPr>
          <p:nvPr/>
        </p:nvSpPr>
        <p:spPr>
          <a:xfrm>
            <a:off x="509270" y="1"/>
            <a:ext cx="10515600" cy="12369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5"/>
                </a:solidFill>
                <a:latin typeface="Times New Roman" panose="02020603050405020304" pitchFamily="18" charset="0"/>
                <a:cs typeface="Times New Roman" panose="02020603050405020304" pitchFamily="18" charset="0"/>
              </a:rPr>
              <a:t> Giao </a:t>
            </a:r>
            <a:r>
              <a:rPr lang="en-US" b="1" dirty="0" err="1">
                <a:solidFill>
                  <a:schemeClr val="accent5"/>
                </a:solidFill>
                <a:latin typeface="Times New Roman" panose="02020603050405020304" pitchFamily="18" charset="0"/>
                <a:cs typeface="Times New Roman" panose="02020603050405020304" pitchFamily="18" charset="0"/>
              </a:rPr>
              <a:t>tiếp</a:t>
            </a:r>
            <a:r>
              <a:rPr lang="en-US" b="1" dirty="0">
                <a:solidFill>
                  <a:schemeClr val="accent5"/>
                </a:solidFill>
                <a:latin typeface="Times New Roman" panose="02020603050405020304" pitchFamily="18" charset="0"/>
                <a:cs typeface="Times New Roman" panose="02020603050405020304" pitchFamily="18" charset="0"/>
              </a:rPr>
              <a:t> (Communication)</a:t>
            </a:r>
          </a:p>
        </p:txBody>
      </p:sp>
      <p:pic>
        <p:nvPicPr>
          <p:cNvPr id="172063145" name="Picture 6" descr="A diagram of a computer&#10;&#10;Description automatically generated"/>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842645" y="2143125"/>
            <a:ext cx="4605655" cy="2781300"/>
          </a:xfrm>
          <a:prstGeom prst="rect">
            <a:avLst/>
          </a:prstGeom>
          <a:noFill/>
          <a:ln>
            <a:noFill/>
          </a:ln>
        </p:spPr>
      </p:pic>
      <p:sp>
        <p:nvSpPr>
          <p:cNvPr id="6" name="Title 1"/>
          <p:cNvSpPr>
            <a:spLocks noGrp="1"/>
          </p:cNvSpPr>
          <p:nvPr/>
        </p:nvSpPr>
        <p:spPr>
          <a:xfrm>
            <a:off x="626110" y="4924425"/>
            <a:ext cx="10515600" cy="3765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b="1" dirty="0" err="1">
                <a:latin typeface="Times New Roman" panose="02020603050405020304" pitchFamily="18" charset="0"/>
                <a:cs typeface="Times New Roman" panose="02020603050405020304" pitchFamily="18" charset="0"/>
              </a:rPr>
              <a:t>Sử</a:t>
            </a:r>
            <a:r>
              <a:rPr lang="en-US" sz="1500" b="1" dirty="0">
                <a:latin typeface="Times New Roman" panose="02020603050405020304" pitchFamily="18" charset="0"/>
                <a:cs typeface="Times New Roman" panose="02020603050405020304" pitchFamily="18" charset="0"/>
              </a:rPr>
              <a:t> </a:t>
            </a:r>
            <a:r>
              <a:rPr lang="en-US" sz="1500" b="1" dirty="0" err="1">
                <a:latin typeface="Times New Roman" panose="02020603050405020304" pitchFamily="18" charset="0"/>
                <a:cs typeface="Times New Roman" panose="02020603050405020304" pitchFamily="18" charset="0"/>
              </a:rPr>
              <a:t>dụng</a:t>
            </a:r>
            <a:r>
              <a:rPr lang="en-US" sz="1500" b="1" dirty="0">
                <a:latin typeface="Times New Roman" panose="02020603050405020304" pitchFamily="18" charset="0"/>
                <a:cs typeface="Times New Roman" panose="02020603050405020304" pitchFamily="18" charset="0"/>
              </a:rPr>
              <a:t> choreography </a:t>
            </a:r>
            <a:r>
              <a:rPr lang="en-US" sz="1500" b="1" dirty="0" err="1">
                <a:latin typeface="Times New Roman" panose="02020603050405020304" pitchFamily="18" charset="0"/>
                <a:cs typeface="Times New Roman" panose="02020603050405020304" pitchFamily="18" charset="0"/>
              </a:rPr>
              <a:t>trong</a:t>
            </a:r>
            <a:r>
              <a:rPr lang="en-US" sz="1500" b="1" dirty="0">
                <a:latin typeface="Times New Roman" panose="02020603050405020304" pitchFamily="18" charset="0"/>
                <a:cs typeface="Times New Roman" panose="02020603050405020304" pitchFamily="18" charset="0"/>
              </a:rPr>
              <a:t> microservices </a:t>
            </a:r>
            <a:r>
              <a:rPr lang="en-US" sz="1500" b="1" dirty="0" err="1">
                <a:latin typeface="Times New Roman" panose="02020603050405020304" pitchFamily="18" charset="0"/>
                <a:cs typeface="Times New Roman" panose="02020603050405020304" pitchFamily="18" charset="0"/>
              </a:rPr>
              <a:t>để</a:t>
            </a:r>
            <a:r>
              <a:rPr lang="en-US" sz="1500" b="1" dirty="0">
                <a:latin typeface="Times New Roman" panose="02020603050405020304" pitchFamily="18" charset="0"/>
                <a:cs typeface="Times New Roman" panose="02020603050405020304" pitchFamily="18" charset="0"/>
              </a:rPr>
              <a:t> </a:t>
            </a:r>
            <a:r>
              <a:rPr lang="en-US" sz="1500" b="1" dirty="0" err="1">
                <a:latin typeface="Times New Roman" panose="02020603050405020304" pitchFamily="18" charset="0"/>
                <a:cs typeface="Times New Roman" panose="02020603050405020304" pitchFamily="18" charset="0"/>
              </a:rPr>
              <a:t>quản</a:t>
            </a:r>
            <a:r>
              <a:rPr lang="en-US" sz="1500" b="1" dirty="0">
                <a:latin typeface="Times New Roman" panose="02020603050405020304" pitchFamily="18" charset="0"/>
                <a:cs typeface="Times New Roman" panose="02020603050405020304" pitchFamily="18" charset="0"/>
              </a:rPr>
              <a:t> </a:t>
            </a:r>
            <a:r>
              <a:rPr lang="en-US" sz="1500" b="1" dirty="0" err="1">
                <a:latin typeface="Times New Roman" panose="02020603050405020304" pitchFamily="18" charset="0"/>
                <a:cs typeface="Times New Roman" panose="02020603050405020304" pitchFamily="18" charset="0"/>
              </a:rPr>
              <a:t>lý</a:t>
            </a:r>
            <a:r>
              <a:rPr lang="en-US" sz="1500" b="1" dirty="0">
                <a:latin typeface="Times New Roman" panose="02020603050405020304" pitchFamily="18" charset="0"/>
                <a:cs typeface="Times New Roman" panose="02020603050405020304" pitchFamily="18" charset="0"/>
              </a:rPr>
              <a:t> </a:t>
            </a:r>
            <a:r>
              <a:rPr lang="en-US" sz="1500" b="1" dirty="0" err="1">
                <a:latin typeface="Times New Roman" panose="02020603050405020304" pitchFamily="18" charset="0"/>
                <a:cs typeface="Times New Roman" panose="02020603050405020304" pitchFamily="18" charset="0"/>
              </a:rPr>
              <a:t>điều</a:t>
            </a:r>
            <a:r>
              <a:rPr lang="en-US" sz="1500" b="1" dirty="0">
                <a:latin typeface="Times New Roman" panose="02020603050405020304" pitchFamily="18" charset="0"/>
                <a:cs typeface="Times New Roman" panose="02020603050405020304" pitchFamily="18" charset="0"/>
              </a:rPr>
              <a:t> </a:t>
            </a:r>
            <a:r>
              <a:rPr lang="en-US" sz="1500" b="1" dirty="0" err="1">
                <a:latin typeface="Times New Roman" panose="02020603050405020304" pitchFamily="18" charset="0"/>
                <a:cs typeface="Times New Roman" panose="02020603050405020304" pitchFamily="18" charset="0"/>
              </a:rPr>
              <a:t>hướng</a:t>
            </a:r>
            <a:endParaRPr lang="en-US" sz="1500" b="1" dirty="0">
              <a:latin typeface="Times New Roman" panose="02020603050405020304" pitchFamily="18" charset="0"/>
              <a:cs typeface="Times New Roman" panose="02020603050405020304" pitchFamily="18" charset="0"/>
            </a:endParaRPr>
          </a:p>
        </p:txBody>
      </p:sp>
      <p:pic>
        <p:nvPicPr>
          <p:cNvPr id="1408650320" name="Picture 7" descr="A diagram of a service&#10;&#10;Description automatically generated"/>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6743702" y="2205990"/>
            <a:ext cx="4398008" cy="2718435"/>
          </a:xfrm>
          <a:prstGeom prst="rect">
            <a:avLst/>
          </a:prstGeom>
          <a:noFill/>
          <a:ln>
            <a:noFill/>
          </a:ln>
        </p:spPr>
      </p:pic>
      <p:sp>
        <p:nvSpPr>
          <p:cNvPr id="8" name="Title 1"/>
          <p:cNvSpPr>
            <a:spLocks noGrp="1"/>
          </p:cNvSpPr>
          <p:nvPr/>
        </p:nvSpPr>
        <p:spPr>
          <a:xfrm>
            <a:off x="7124065" y="4924425"/>
            <a:ext cx="10515600" cy="3765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b="1" dirty="0" err="1">
                <a:latin typeface="Times New Roman" panose="02020603050405020304" pitchFamily="18" charset="0"/>
                <a:cs typeface="Times New Roman" panose="02020603050405020304" pitchFamily="18" charset="0"/>
              </a:rPr>
              <a:t>Sử</a:t>
            </a:r>
            <a:r>
              <a:rPr lang="en-US" sz="1500" b="1" dirty="0">
                <a:latin typeface="Times New Roman" panose="02020603050405020304" pitchFamily="18" charset="0"/>
                <a:cs typeface="Times New Roman" panose="02020603050405020304" pitchFamily="18" charset="0"/>
              </a:rPr>
              <a:t> </a:t>
            </a:r>
            <a:r>
              <a:rPr lang="en-US" sz="1500" b="1" dirty="0" err="1">
                <a:latin typeface="Times New Roman" panose="02020603050405020304" pitchFamily="18" charset="0"/>
                <a:cs typeface="Times New Roman" panose="02020603050405020304" pitchFamily="18" charset="0"/>
              </a:rPr>
              <a:t>dụng</a:t>
            </a:r>
            <a:r>
              <a:rPr lang="en-US" sz="1500" b="1" dirty="0">
                <a:latin typeface="Times New Roman" panose="02020603050405020304" pitchFamily="18" charset="0"/>
                <a:cs typeface="Times New Roman" panose="02020603050405020304" pitchFamily="18" charset="0"/>
              </a:rPr>
              <a:t> </a:t>
            </a:r>
            <a:r>
              <a:rPr lang="en-US" sz="1500" b="1" dirty="0" err="1">
                <a:latin typeface="Times New Roman" panose="02020603050405020304" pitchFamily="18" charset="0"/>
                <a:cs typeface="Times New Roman" panose="02020603050405020304" pitchFamily="18" charset="0"/>
              </a:rPr>
              <a:t>tính</a:t>
            </a:r>
            <a:r>
              <a:rPr lang="en-US" sz="1500" b="1" dirty="0">
                <a:latin typeface="Times New Roman" panose="02020603050405020304" pitchFamily="18" charset="0"/>
                <a:cs typeface="Times New Roman" panose="02020603050405020304" pitchFamily="18" charset="0"/>
              </a:rPr>
              <a:t> </a:t>
            </a:r>
            <a:r>
              <a:rPr lang="en-US" sz="1500" b="1" dirty="0" err="1">
                <a:latin typeface="Times New Roman" panose="02020603050405020304" pitchFamily="18" charset="0"/>
                <a:cs typeface="Times New Roman" panose="02020603050405020304" pitchFamily="18" charset="0"/>
              </a:rPr>
              <a:t>năng</a:t>
            </a:r>
            <a:r>
              <a:rPr lang="en-US" sz="1500" b="1" dirty="0">
                <a:latin typeface="Times New Roman" panose="02020603050405020304" pitchFamily="18" charset="0"/>
                <a:cs typeface="Times New Roman" panose="02020603050405020304" pitchFamily="18" charset="0"/>
              </a:rPr>
              <a:t> </a:t>
            </a:r>
            <a:r>
              <a:rPr lang="en-US" sz="1500" b="1" dirty="0" err="1">
                <a:latin typeface="Times New Roman" panose="02020603050405020304" pitchFamily="18" charset="0"/>
                <a:cs typeface="Times New Roman" panose="02020603050405020304" pitchFamily="18" charset="0"/>
              </a:rPr>
              <a:t>phối</a:t>
            </a:r>
            <a:r>
              <a:rPr lang="en-US" sz="1500" b="1" dirty="0">
                <a:latin typeface="Times New Roman" panose="02020603050405020304" pitchFamily="18" charset="0"/>
                <a:cs typeface="Times New Roman" panose="02020603050405020304" pitchFamily="18" charset="0"/>
              </a:rPr>
              <a:t> </a:t>
            </a:r>
            <a:r>
              <a:rPr lang="en-US" sz="1500" b="1" dirty="0" err="1">
                <a:latin typeface="Times New Roman" panose="02020603050405020304" pitchFamily="18" charset="0"/>
                <a:cs typeface="Times New Roman" panose="02020603050405020304" pitchFamily="18" charset="0"/>
              </a:rPr>
              <a:t>hợp</a:t>
            </a:r>
            <a:r>
              <a:rPr lang="en-US" sz="1500" b="1" dirty="0">
                <a:latin typeface="Times New Roman" panose="02020603050405020304" pitchFamily="18" charset="0"/>
                <a:cs typeface="Times New Roman" panose="02020603050405020304" pitchFamily="18" charset="0"/>
              </a:rPr>
              <a:t> </a:t>
            </a:r>
            <a:r>
              <a:rPr lang="en-US" sz="1500" b="1" dirty="0" err="1">
                <a:latin typeface="Times New Roman" panose="02020603050405020304" pitchFamily="18" charset="0"/>
                <a:cs typeface="Times New Roman" panose="02020603050405020304" pitchFamily="18" charset="0"/>
              </a:rPr>
              <a:t>trong</a:t>
            </a:r>
            <a:r>
              <a:rPr lang="en-US" sz="1500" b="1" dirty="0">
                <a:latin typeface="Times New Roman" panose="02020603050405020304" pitchFamily="18" charset="0"/>
                <a:cs typeface="Times New Roman" panose="02020603050405020304" pitchFamily="18" charset="0"/>
              </a:rPr>
              <a:t> microservice</a:t>
            </a:r>
          </a:p>
        </p:txBody>
      </p:sp>
      <p:sp>
        <p:nvSpPr>
          <p:cNvPr id="9" name="Title 3"/>
          <p:cNvSpPr>
            <a:spLocks noGrp="1"/>
          </p:cNvSpPr>
          <p:nvPr/>
        </p:nvSpPr>
        <p:spPr>
          <a:xfrm>
            <a:off x="509270" y="5300980"/>
            <a:ext cx="5523865" cy="90614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000" dirty="0">
                <a:latin typeface="Times New Roman" panose="02020603050405020304" pitchFamily="18" charset="0"/>
                <a:cs typeface="Times New Roman" panose="02020603050405020304" pitchFamily="18" charset="0"/>
              </a:rPr>
              <a:t>Choreography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tâm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dịch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gọi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dịch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a:t>
            </a:r>
          </a:p>
        </p:txBody>
      </p:sp>
      <p:sp>
        <p:nvSpPr>
          <p:cNvPr id="10" name="Title 3"/>
          <p:cNvSpPr>
            <a:spLocks noGrp="1"/>
          </p:cNvSpPr>
          <p:nvPr/>
        </p:nvSpPr>
        <p:spPr>
          <a:xfrm>
            <a:off x="6442710" y="5184775"/>
            <a:ext cx="5523865" cy="9061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err="1">
                <a:latin typeface="Times New Roman" panose="02020603050405020304" pitchFamily="18" charset="0"/>
                <a:cs typeface="Times New Roman" panose="02020603050405020304" pitchFamily="18" charset="0"/>
                <a:sym typeface="+mn-ea"/>
              </a:rPr>
              <a:t>Orchestraton</a:t>
            </a:r>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tạo</a:t>
            </a:r>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ra</a:t>
            </a:r>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một</a:t>
            </a:r>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trung</a:t>
            </a:r>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tâm</a:t>
            </a:r>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điều</a:t>
            </a:r>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phối</a:t>
            </a:r>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để</a:t>
            </a:r>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xử</a:t>
            </a:r>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lý</a:t>
            </a:r>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các</a:t>
            </a:r>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quy</a:t>
            </a:r>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trình</a:t>
            </a:r>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kinh</a:t>
            </a:r>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doanh</a:t>
            </a:r>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phức</a:t>
            </a:r>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tạp</a:t>
            </a:r>
            <a:r>
              <a:rPr lang="en-US" sz="2000" dirty="0">
                <a:latin typeface="Times New Roman" panose="02020603050405020304" pitchFamily="18" charset="0"/>
                <a:cs typeface="Times New Roman" panose="02020603050405020304" pitchFamily="18" charset="0"/>
                <a:sym typeface="+mn-ea"/>
              </a:rPr>
              <a:t>. </a:t>
            </a:r>
          </a:p>
        </p:txBody>
      </p:sp>
      <p:sp>
        <p:nvSpPr>
          <p:cNvPr id="11" name="Title 3"/>
          <p:cNvSpPr>
            <a:spLocks noGrp="1"/>
          </p:cNvSpPr>
          <p:nvPr/>
        </p:nvSpPr>
        <p:spPr>
          <a:xfrm>
            <a:off x="779145" y="960755"/>
            <a:ext cx="10945495" cy="118300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457200"/>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trúc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đồng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đồng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Giao </a:t>
            </a:r>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đồng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đòi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hỏi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gọi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chờ</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hồi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gọi</a:t>
            </a:r>
            <a:r>
              <a:rPr lang="en-US" sz="2000" dirty="0">
                <a:latin typeface="Times New Roman" panose="02020603050405020304" pitchFamily="18" charset="0"/>
                <a:cs typeface="Times New Roman" panose="02020603050405020304" pitchFamily="18" charset="0"/>
              </a:rPr>
              <a:t>. Trong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đồng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nhắn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trúc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kiện</a:t>
            </a:r>
            <a:r>
              <a:rPr lang="en-US" sz="2000" dirty="0">
                <a:latin typeface="Times New Roman" panose="02020603050405020304" pitchFamily="18" charset="0"/>
                <a:cs typeface="Times New Roman" panose="02020603050405020304" pitchFamily="18" charset="0"/>
              </a:rPr>
              <a:t>. Trong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dịch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vụ</a:t>
            </a:r>
            <a:r>
              <a:rPr lang="en-US" sz="2000" dirty="0">
                <a:latin typeface="Times New Roman" panose="02020603050405020304" pitchFamily="18" charset="0"/>
                <a:cs typeface="Times New Roman" panose="02020603050405020304" pitchFamily="18" charset="0"/>
              </a:rPr>
              <a:t>, choreography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orchestration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phổ</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biến</a:t>
            </a:r>
            <a:r>
              <a:rPr lang="en-US" sz="20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479393" y="1070800"/>
            <a:ext cx="4075349" cy="5583126"/>
          </a:xfrm>
        </p:spPr>
        <p:txBody>
          <a:bodyPr vert="horz" lIns="91440" tIns="45720" rIns="91440" bIns="45720" rtlCol="0" anchor="ctr">
            <a:normAutofit/>
          </a:bodyPr>
          <a:lstStyle/>
          <a:p>
            <a:r>
              <a:rPr lang="en-US" sz="5000" b="1" kern="1200" dirty="0">
                <a:solidFill>
                  <a:schemeClr val="tx1"/>
                </a:solidFill>
                <a:latin typeface="Times New Roman" panose="02020603050405020304" pitchFamily="18" charset="0"/>
                <a:cs typeface="Times New Roman" panose="02020603050405020304" pitchFamily="18" charset="0"/>
                <a:sym typeface="+mn-ea"/>
              </a:rPr>
              <a:t>2.3.Lý do </a:t>
            </a:r>
            <a:r>
              <a:rPr lang="en-US" sz="5000" b="1" kern="1200" dirty="0" err="1">
                <a:solidFill>
                  <a:schemeClr val="tx1"/>
                </a:solidFill>
                <a:latin typeface="Times New Roman" panose="02020603050405020304" pitchFamily="18" charset="0"/>
                <a:cs typeface="Times New Roman" panose="02020603050405020304" pitchFamily="18" charset="0"/>
                <a:sym typeface="+mn-ea"/>
              </a:rPr>
              <a:t>lựa</a:t>
            </a:r>
            <a:r>
              <a:rPr lang="en-US" sz="5000" b="1" kern="1200" dirty="0">
                <a:solidFill>
                  <a:schemeClr val="tx1"/>
                </a:solidFill>
                <a:latin typeface="Times New Roman" panose="02020603050405020304" pitchFamily="18" charset="0"/>
                <a:cs typeface="Times New Roman" panose="02020603050405020304" pitchFamily="18" charset="0"/>
                <a:sym typeface="+mn-ea"/>
              </a:rPr>
              <a:t> </a:t>
            </a:r>
            <a:r>
              <a:rPr lang="en-US" sz="5000" b="1" kern="1200" dirty="0" err="1">
                <a:solidFill>
                  <a:schemeClr val="tx1"/>
                </a:solidFill>
                <a:latin typeface="Times New Roman" panose="02020603050405020304" pitchFamily="18" charset="0"/>
                <a:cs typeface="Times New Roman" panose="02020603050405020304" pitchFamily="18" charset="0"/>
                <a:sym typeface="+mn-ea"/>
              </a:rPr>
              <a:t>chọn</a:t>
            </a:r>
            <a:r>
              <a:rPr lang="en-US" sz="5000" b="1" kern="1200" dirty="0">
                <a:solidFill>
                  <a:schemeClr val="tx1"/>
                </a:solidFill>
                <a:latin typeface="Times New Roman" panose="02020603050405020304" pitchFamily="18" charset="0"/>
                <a:cs typeface="Times New Roman" panose="02020603050405020304" pitchFamily="18" charset="0"/>
                <a:sym typeface="+mn-ea"/>
              </a:rPr>
              <a:t> </a:t>
            </a:r>
            <a:r>
              <a:rPr lang="en-US" sz="5000" b="1" kern="1200" dirty="0" err="1">
                <a:solidFill>
                  <a:schemeClr val="tx1"/>
                </a:solidFill>
                <a:latin typeface="Times New Roman" panose="02020603050405020304" pitchFamily="18" charset="0"/>
                <a:cs typeface="Times New Roman" panose="02020603050405020304" pitchFamily="18" charset="0"/>
                <a:sym typeface="+mn-ea"/>
              </a:rPr>
              <a:t>áp</a:t>
            </a:r>
            <a:r>
              <a:rPr lang="en-US" sz="5000" b="1" kern="1200" dirty="0">
                <a:solidFill>
                  <a:schemeClr val="tx1"/>
                </a:solidFill>
                <a:latin typeface="Times New Roman" panose="02020603050405020304" pitchFamily="18" charset="0"/>
                <a:cs typeface="Times New Roman" panose="02020603050405020304" pitchFamily="18" charset="0"/>
                <a:sym typeface="+mn-ea"/>
              </a:rPr>
              <a:t> </a:t>
            </a:r>
            <a:r>
              <a:rPr lang="en-US" sz="5000" b="1" kern="1200" dirty="0" err="1">
                <a:solidFill>
                  <a:schemeClr val="tx1"/>
                </a:solidFill>
                <a:latin typeface="Times New Roman" panose="02020603050405020304" pitchFamily="18" charset="0"/>
                <a:cs typeface="Times New Roman" panose="02020603050405020304" pitchFamily="18" charset="0"/>
                <a:sym typeface="+mn-ea"/>
              </a:rPr>
              <a:t>dụng</a:t>
            </a:r>
            <a:r>
              <a:rPr lang="en-US" sz="5000" b="1" kern="1200" dirty="0">
                <a:solidFill>
                  <a:schemeClr val="tx1"/>
                </a:solidFill>
                <a:latin typeface="Times New Roman" panose="02020603050405020304" pitchFamily="18" charset="0"/>
                <a:cs typeface="Times New Roman" panose="02020603050405020304" pitchFamily="18" charset="0"/>
                <a:sym typeface="+mn-ea"/>
              </a:rPr>
              <a:t> </a:t>
            </a:r>
            <a:r>
              <a:rPr lang="en-US" sz="5000" b="1" kern="1200" dirty="0" err="1">
                <a:solidFill>
                  <a:schemeClr val="tx1"/>
                </a:solidFill>
                <a:latin typeface="Times New Roman" panose="02020603050405020304" pitchFamily="18" charset="0"/>
                <a:cs typeface="Times New Roman" panose="02020603050405020304" pitchFamily="18" charset="0"/>
                <a:sym typeface="+mn-ea"/>
              </a:rPr>
              <a:t>kiến</a:t>
            </a:r>
            <a:r>
              <a:rPr lang="en-US" sz="5000" b="1" kern="1200" dirty="0">
                <a:solidFill>
                  <a:schemeClr val="tx1"/>
                </a:solidFill>
                <a:latin typeface="Times New Roman" panose="02020603050405020304" pitchFamily="18" charset="0"/>
                <a:cs typeface="Times New Roman" panose="02020603050405020304" pitchFamily="18" charset="0"/>
                <a:sym typeface="+mn-ea"/>
              </a:rPr>
              <a:t> </a:t>
            </a:r>
            <a:r>
              <a:rPr lang="en-US" sz="5000" b="1" kern="1200" dirty="0" err="1">
                <a:solidFill>
                  <a:schemeClr val="tx1"/>
                </a:solidFill>
                <a:latin typeface="Times New Roman" panose="02020603050405020304" pitchFamily="18" charset="0"/>
                <a:cs typeface="Times New Roman" panose="02020603050405020304" pitchFamily="18" charset="0"/>
                <a:sym typeface="+mn-ea"/>
              </a:rPr>
              <a:t>trúc</a:t>
            </a:r>
            <a:r>
              <a:rPr lang="en-US" sz="5000" b="1" kern="1200" dirty="0">
                <a:solidFill>
                  <a:schemeClr val="tx1"/>
                </a:solidFill>
                <a:latin typeface="Times New Roman" panose="02020603050405020304" pitchFamily="18" charset="0"/>
                <a:cs typeface="Times New Roman" panose="02020603050405020304" pitchFamily="18" charset="0"/>
                <a:sym typeface="+mn-ea"/>
              </a:rPr>
              <a:t> Microservices </a:t>
            </a:r>
            <a:r>
              <a:rPr lang="en-US" sz="5000" b="1" kern="1200" dirty="0" err="1">
                <a:solidFill>
                  <a:schemeClr val="tx1"/>
                </a:solidFill>
                <a:latin typeface="Times New Roman" panose="02020603050405020304" pitchFamily="18" charset="0"/>
                <a:cs typeface="Times New Roman" panose="02020603050405020304" pitchFamily="18" charset="0"/>
                <a:sym typeface="+mn-ea"/>
              </a:rPr>
              <a:t>vào</a:t>
            </a:r>
            <a:r>
              <a:rPr lang="en-US" sz="5000" b="1" kern="1200" dirty="0">
                <a:solidFill>
                  <a:schemeClr val="tx1"/>
                </a:solidFill>
                <a:latin typeface="Times New Roman" panose="02020603050405020304" pitchFamily="18" charset="0"/>
                <a:cs typeface="Times New Roman" panose="02020603050405020304" pitchFamily="18" charset="0"/>
                <a:sym typeface="+mn-ea"/>
              </a:rPr>
              <a:t> </a:t>
            </a:r>
            <a:r>
              <a:rPr lang="en-US" sz="5000" b="1" kern="1200" dirty="0" err="1">
                <a:solidFill>
                  <a:schemeClr val="tx1"/>
                </a:solidFill>
                <a:latin typeface="Times New Roman" panose="02020603050405020304" pitchFamily="18" charset="0"/>
                <a:cs typeface="Times New Roman" panose="02020603050405020304" pitchFamily="18" charset="0"/>
                <a:sym typeface="+mn-ea"/>
              </a:rPr>
              <a:t>hệ</a:t>
            </a:r>
            <a:r>
              <a:rPr lang="en-US" sz="5000" b="1" kern="1200" dirty="0">
                <a:solidFill>
                  <a:schemeClr val="tx1"/>
                </a:solidFill>
                <a:latin typeface="Times New Roman" panose="02020603050405020304" pitchFamily="18" charset="0"/>
                <a:cs typeface="Times New Roman" panose="02020603050405020304" pitchFamily="18" charset="0"/>
                <a:sym typeface="+mn-ea"/>
              </a:rPr>
              <a:t> </a:t>
            </a:r>
            <a:r>
              <a:rPr lang="en-US" sz="5000" b="1" kern="1200" dirty="0" err="1">
                <a:solidFill>
                  <a:schemeClr val="tx1"/>
                </a:solidFill>
                <a:latin typeface="Times New Roman" panose="02020603050405020304" pitchFamily="18" charset="0"/>
                <a:cs typeface="Times New Roman" panose="02020603050405020304" pitchFamily="18" charset="0"/>
                <a:sym typeface="+mn-ea"/>
              </a:rPr>
              <a:t>thống</a:t>
            </a:r>
            <a:endParaRPr lang="en-US" sz="5000" b="1" kern="1200" dirty="0">
              <a:solidFill>
                <a:schemeClr val="tx1"/>
              </a:solidFill>
              <a:latin typeface="Times New Roman" panose="02020603050405020304" pitchFamily="18" charset="0"/>
              <a:cs typeface="Times New Roman" panose="02020603050405020304" pitchFamily="18" charset="0"/>
              <a:sym typeface="+mn-ea"/>
            </a:endParaRP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835D6D9-B0D2-5067-B13E-E330C1170CE4}"/>
              </a:ext>
            </a:extLst>
          </p:cNvPr>
          <p:cNvGraphicFramePr>
            <a:graphicFrameLocks noGrp="1"/>
          </p:cNvGraphicFramePr>
          <p:nvPr>
            <p:ph sz="half" idx="1"/>
            <p:extLst>
              <p:ext uri="{D42A27DB-BD31-4B8C-83A1-F6EECF244321}">
                <p14:modId xmlns:p14="http://schemas.microsoft.com/office/powerpoint/2010/main" val="2158215288"/>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C47DE4D650DF947B254DF4F4F6EDACC" ma:contentTypeVersion="12" ma:contentTypeDescription="Create a new document." ma:contentTypeScope="" ma:versionID="f8b1cc9e408a99ab3b35d31d13512c75">
  <xsd:schema xmlns:xsd="http://www.w3.org/2001/XMLSchema" xmlns:xs="http://www.w3.org/2001/XMLSchema" xmlns:p="http://schemas.microsoft.com/office/2006/metadata/properties" xmlns:ns3="ad236353-d712-4837-9c2d-3bf72d1f8a2f" targetNamespace="http://schemas.microsoft.com/office/2006/metadata/properties" ma:root="true" ma:fieldsID="b7be19d52247d86ff51204c3486157bb" ns3:_="">
    <xsd:import namespace="ad236353-d712-4837-9c2d-3bf72d1f8a2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LengthInSeconds" minOccurs="0"/>
                <xsd:element ref="ns3:MediaServiceAutoKeyPoints" minOccurs="0"/>
                <xsd:element ref="ns3:MediaServiceKeyPoints"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236353-d712-4837-9c2d-3bf72d1f8a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_activity" ma:index="19"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ad236353-d712-4837-9c2d-3bf72d1f8a2f" xsi:nil="true"/>
  </documentManagement>
</p:properties>
</file>

<file path=customXml/itemProps1.xml><?xml version="1.0" encoding="utf-8"?>
<ds:datastoreItem xmlns:ds="http://schemas.openxmlformats.org/officeDocument/2006/customXml" ds:itemID="{E3FAAD55-8AEA-4D5E-9729-5AEF6A417DF8}">
  <ds:schemaRefs>
    <ds:schemaRef ds:uri="http://schemas.microsoft.com/sharepoint/v3/contenttype/forms"/>
  </ds:schemaRefs>
</ds:datastoreItem>
</file>

<file path=customXml/itemProps2.xml><?xml version="1.0" encoding="utf-8"?>
<ds:datastoreItem xmlns:ds="http://schemas.openxmlformats.org/officeDocument/2006/customXml" ds:itemID="{9856C3C8-932A-442C-ACDF-D44A67E57C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236353-d712-4837-9c2d-3bf72d1f8a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D460872-D288-4CCA-B284-5F7A5B9B5935}">
  <ds:schemaRefs>
    <ds:schemaRef ds:uri="http://www.w3.org/XML/1998/namespace"/>
    <ds:schemaRef ds:uri="http://schemas.microsoft.com/office/2006/documentManagement/types"/>
    <ds:schemaRef ds:uri="http://purl.org/dc/dcmitype/"/>
    <ds:schemaRef ds:uri="ad236353-d712-4837-9c2d-3bf72d1f8a2f"/>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78</TotalTime>
  <Words>2872</Words>
  <Application>Microsoft Office PowerPoint</Application>
  <PresentationFormat>Widescreen</PresentationFormat>
  <Paragraphs>203</Paragraphs>
  <Slides>36</Slides>
  <Notes>0</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Symbol</vt:lpstr>
      <vt:lpstr>Times New Roman</vt:lpstr>
      <vt:lpstr>Office Theme</vt:lpstr>
      <vt:lpstr>Microservices Architecture</vt:lpstr>
      <vt:lpstr>I. CƠ SỞ LÝ THUYẾT 2.1. Tổng quan, lịch sử và nguồn gốc kiến trúc Microservices</vt:lpstr>
      <vt:lpstr>Hinh 2. Các thành phần kiến trúc Microservices</vt:lpstr>
      <vt:lpstr>Do tính chất đơn mục đích nên quy mô dịch vụ trong Microservice nhỏ hơn so với các kiến trúc phân tán khác. Các thành phần của kiến trúc Microservice cơ bản bao gồm: + Service + Database + API gateway + Lớp API</vt:lpstr>
      <vt:lpstr>Tái sử dụng hoạt động (Operational Reuse)</vt:lpstr>
      <vt:lpstr>Giao diện người dùng (Frontends)</vt:lpstr>
      <vt:lpstr>PowerPoint Presentation</vt:lpstr>
      <vt:lpstr>PowerPoint Presentation</vt:lpstr>
      <vt:lpstr>2.3.Lý do lựa chọn áp dụng kiến trúc Microservices vào hệ thống</vt:lpstr>
      <vt:lpstr>2.4.Ưu điểm, nhược điểm của kiến trúc Microservices</vt:lpstr>
      <vt:lpstr>2.5. Các bước xây dựng kiến trúc Microservices</vt:lpstr>
      <vt:lpstr>2.6. Đánh giá đặc điểm kiến trúc Microservices</vt:lpstr>
      <vt:lpstr>III.Mục tiêu và ràng buộc của kiến trúc</vt:lpstr>
      <vt:lpstr>IV. Tổng quan kiến trúc (High-level Architectural Overview)</vt:lpstr>
      <vt:lpstr>V. Use-Case View</vt:lpstr>
      <vt:lpstr>V. Use-Case View</vt:lpstr>
      <vt:lpstr>5.4.Hiện thực hoá (Use-Case Realizations)</vt:lpstr>
      <vt:lpstr>PowerPoint Presentation</vt:lpstr>
      <vt:lpstr>PowerPoint Presentation</vt:lpstr>
      <vt:lpstr>PowerPoint Presentation</vt:lpstr>
      <vt:lpstr>PowerPoint Presentation</vt:lpstr>
      <vt:lpstr>PowerPoint Presentation</vt:lpstr>
      <vt:lpstr>PowerPoint Presentation</vt:lpstr>
      <vt:lpstr>VI.Quan điểm logic (Logical View)</vt:lpstr>
      <vt:lpstr>PowerPoint Presentation</vt:lpstr>
      <vt:lpstr>PowerPoint Presentation</vt:lpstr>
      <vt:lpstr>PowerPoint Presentation</vt:lpstr>
      <vt:lpstr>VII.Hiện thực hoá (Deployment View)</vt:lpstr>
      <vt:lpstr>VII. Hiện thực hoá (Deployment View)</vt:lpstr>
      <vt:lpstr>PowerPoint Presentation</vt:lpstr>
      <vt:lpstr>PowerPoint Presentation</vt:lpstr>
      <vt:lpstr>PowerPoint Presentation</vt:lpstr>
      <vt:lpstr>PowerPoint Presentation</vt:lpstr>
      <vt:lpstr>PowerPoint Presentation</vt:lpstr>
      <vt:lpstr>PowerPoint Presentation</vt:lpstr>
      <vt:lpstr>Cảm ơn thầy cô và các bạn đã chú ý theo dõi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 Architecture Document</dc:title>
  <dc:creator>Lenovo</dc:creator>
  <cp:lastModifiedBy>Lê Hữu Hiệp</cp:lastModifiedBy>
  <cp:revision>6</cp:revision>
  <dcterms:created xsi:type="dcterms:W3CDTF">2024-05-25T22:54:32Z</dcterms:created>
  <dcterms:modified xsi:type="dcterms:W3CDTF">2024-05-26T03:31:48Z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A9F6F5789A18495A9FF3DCB503D5D733_11</vt:lpwstr>
  </property>
  <property fmtid="{D5CDD505-2E9C-101B-9397-08002B2CF9AE}" pid="3" name="KSOProductBuildVer">
    <vt:lpwstr>1033-12.2.0.16909</vt:lpwstr>
  </property>
  <property fmtid="{D5CDD505-2E9C-101B-9397-08002B2CF9AE}" pid="4" name="ContentTypeId">
    <vt:lpwstr>0x0101007C47DE4D650DF947B254DF4F4F6EDACC</vt:lpwstr>
  </property>
</Properties>
</file>