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4184"/>
                </a:solidFill>
              </a:defRPr>
            </a:pPr>
            <a:r>
              <a:t>Understanding and Reducing Customer Attrition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3200">
                <a:solidFill>
                  <a:srgbClr val="0072C6"/>
                </a:solidFill>
              </a:defRPr>
            </a:pPr>
            <a:r>
              <a:t>Understanding and Reducing Customer Attrition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-|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--|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--|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-|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|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| Logistic Regression | 86.06% | 54.35% | 25.77% | 34.97% | 82.19% |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| Decision Tree | 91.45% | 70.41% | 71.13% | 70.77% | 83.02% |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| Random Forest | 93.85% | 98.28% | 58.76% | 73.55% | 92.40% |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| Gradient Boosting | 95.05% | 92.11% | 72.16% | 80.92% | 93.08% |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| XGBoost | 95.50% | 94.67% | 73.20% | 82.56% | 94.63% |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**Best Overall Model:** XGBoost (F1-Score: 0.8256, Accuracy: 95.50%)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XGBoost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**Key Metrics:**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Accuracy: 95.50%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Precision: 94.67%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Recall: 73.20%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F1-Score: 82.56%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ROC AUC: 94.63%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**Confusion Matrix:**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True Negatives: 566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False Positives: 4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False Negatives: 26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True Positives: 71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Visualization: Confusion matrix heatmap and ROC curve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**Top Predictors of Churn:**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1. International Plan (17.37%)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2. Customer Service Calls (9.40%)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3. Total International Calls (7.94%)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4. Number of Voicemail Messages (7.59%)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5. Total Day Minutes (7.47%)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**Insight:** Service plan features and customer service interactions are stronger predictors than demographic factors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Visualization: Horizontal bar chart of feature importance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Model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**High-Risk Customer Profile:**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Has international plan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Makes frequent customer service calls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High daytime usage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Few international calls but higher minutes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Low voicemail usage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**Business Implication:** Targeting these factors can have the greatest impact on reducing churn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Visualization: Decision tree visualization showing key decision paths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Quantitative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**International Plan Optimization:**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Review pricing structure (42.41% churn rate)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Create tiered international plans based on usage patterns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Implement usage alerts to prevent bill shock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**Customer Service Enhancement:**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Proactive outreach after 2+ service calls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Implement service quality metrics and training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Create dedicated team for high-value customers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Visualization: Impact vs. implementation difficulty matrix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Targeted Retention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**High Usage Customers:**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Create unlimited plans for high daytime users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Implement loyalty discounts based on usage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Develop bundled packages for multi-service users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**Geographic Focus:**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Targeted campaigns in high-churn states (NJ, CA, TX)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Competitive analysis in these markets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Region-specific retention offers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Visualization: Customer segmentation matrix with targeted strategies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**Problem Statement:** Analyzing customer churn patterns at MCI Telecommunications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**Dataset Overview:** 3,333 customer records with 20 attributes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**Churn Rate:** 14.49% of customers have churned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**Key Questions:**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1. What is the significance of churn rate?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2. What are the characteristics of each customer segment?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3. Which machine learning models best predict churn?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4. What actions can reduce customer attrition?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Visualization: Pie chart showing 14.49% churn vs. 85.51% retained customers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**Short-term Actions (0-3 months):**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Implement customer service improvement program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Launch international plan review and redesign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Deploy predictive churn model in production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**Medium-term Actions (3-6 months):**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Roll out new plan structures and pricing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Implement automated early warning system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Launch targeted retention campaigns by segment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**Long-term Actions (6-12 months):**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Develop comprehensive loyalty program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Implement continuous feedback loop with ML model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Expand analysis to include competitive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Visualization: Timeline with key milestones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**Key Findings:**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14.49% overall churn rate with significant variation by segment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International plan, customer service calls, and usage patterns are key predictors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XGBoost model achieves 95.50% accuracy in predicting churn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**Expected Impact:**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5% reduction in churn rate within 6 months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Improved customer satisfaction scores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Increased customer lifetime value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**Next Steps:**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Implement top 3 recommendations immediately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Establish churn reduction KPIs and tracking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Conduct qualitative research with churned customers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**Contact Information:**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[Your Name]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[Your Email]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[Your Phone Number]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Significance of Churn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**Financial Impact:**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Acquiring new customers costs 5x more than retaining existing ones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14.49% churn rate represents significant revenue loss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Reducing churn by just 5% can increase profits by 25-95%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**Customer Lifetime Value (CLV):**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Average telecom CLV: $1,500-$2,000 per customer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Churn directly reduces average customer lifespan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1% churn reduction = ~$50-100 increase in average CLV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Visualization: Line graph showing relationship between churn rate reduction and projected profit increase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Stakeholder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**For MCI:** Revenue stability, market position, operational efficiency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**For Customers:** Service disruption, switching costs, potential for better offers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**For Competitors:** Market share opportunities, competitive intelligence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**For Investors:** Indicator of business health, predictor of future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Visualization: Impact matrix showing severity of churn impact by stakeholder group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Customer Usage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**Key Differences in Usage:**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Churned customers use 18.12% more daytime minutes (206.91 vs. 175.18)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6.72% more evening minutes (212.41 vs. 199.04)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5.33% more international minutes (10.70 vs. 10.16)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**Charges:**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Day charges: $35.18 vs. $29.78 (+18.12%)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Evening charges: $18.05 vs. $16.92 (+6.71%)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International charges: $2.89 vs. $2.74 (+5.33%)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**Statistical Significance:** All differences are statistically significant (p &lt; 0.05)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Visualization: Grouped bar chart comparing usage patterns between churned and retained customers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Service Plans &amp; Customer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**International Plan:**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42.41% churn rate for customers with international plan vs. 11.50% without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3.7x higher churn risk with international plan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**Voice Mail Plan:**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8.68% churn rate with voice mail plan vs. 16.72% without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Voice mail users have 48% lower churn risk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**Customer Service:**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Churned customers make 53.8% more service calls (2.23 vs. 1.45)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Strong correlation between service calls and churn (r = 0.209)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Visualization: Bar charts showing churn rates by plan type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Geographic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**States with Highest Churn:**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New Jersey (26.47%)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California (26.47%)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Texas (25.00%)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Maryland (24.29%)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South Carolina (23.33%)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**States with Lowest Churn:**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Alaska (5.77%)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Hawaii (5.66%)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Virginia (6.49%)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Iowa (6.82%)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Arizona (6.25%)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Visualization: US map heat map showing churn rates by state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**Models Evaluated:**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Logistic Regression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Decision Tree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Random Forest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Gradient Boosting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XGBoost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| Model | Accuracy | Precision | Recall | F1-Score | ROC AUC |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|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10972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645920"/>
                <a:gridCol w="1645920"/>
                <a:gridCol w="1645920"/>
                <a:gridCol w="1645920"/>
                <a:gridCol w="1645920"/>
              </a:tblGrid>
              <a:tr h="457200"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04184"/>
                          </a:solidFill>
                        </a:defRPr>
                      </a:pPr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04184"/>
                          </a:solidFill>
                        </a:defRPr>
                      </a:pPr>
                      <a: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04184"/>
                          </a:solidFill>
                        </a:defRPr>
                      </a:pPr>
                      <a: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04184"/>
                          </a:solidFill>
                        </a:defRPr>
                      </a:pPr>
                      <a: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04184"/>
                          </a:solidFill>
                        </a:defRPr>
                      </a:pPr>
                      <a: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04184"/>
                          </a:solidFill>
                        </a:defRPr>
                      </a:pPr>
                      <a:r>
                        <a:t>ROC AUC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86.06%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54.35%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25.77%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34.97%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82.19%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91.45%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70.41%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71.13%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70.77%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83.02%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93.85%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98.28%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58.76%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73.55%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92.40%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95.05%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92.11%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72.16%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80.92%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93.08%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72C6"/>
                          </a:solidFill>
                        </a:defRPr>
                      </a:pPr>
                      <a: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72C6"/>
                          </a:solidFill>
                        </a:defRPr>
                      </a:pPr>
                      <a:r>
                        <a:t>95.50%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72C6"/>
                          </a:solidFill>
                        </a:defRPr>
                      </a:pPr>
                      <a:r>
                        <a:t>94.67%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72C6"/>
                          </a:solidFill>
                        </a:defRPr>
                      </a:pPr>
                      <a:r>
                        <a:t>73.20%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72C6"/>
                          </a:solidFill>
                        </a:defRPr>
                      </a:pPr>
                      <a:r>
                        <a:t>82.56%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72C6"/>
                          </a:solidFill>
                        </a:defRPr>
                      </a:pPr>
                      <a:r>
                        <a:t>94.63%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-|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