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4184"/>
                </a:solidFill>
              </a:defRPr>
            </a:pPr>
            <a:r>
              <a:t>Understanding and Reducing Customer Attrition at MCI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3200">
                <a:solidFill>
                  <a:srgbClr val="0072C6"/>
                </a:solidFill>
              </a:defRPr>
            </a:pPr>
            <a:r>
              <a:t>Understanding and Reducing Customer Attrition at MCI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58400" y="4572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0072C6"/>
                </a:solidFill>
              </a:defRPr>
            </a:pPr>
            <a:r>
              <a:t>MCI LOGO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029200"/>
            <a:ext cx="12188952" cy="1828800"/>
          </a:xfrm>
          <a:prstGeom prst="rect">
            <a:avLst/>
          </a:prstGeom>
          <a:solidFill>
            <a:srgbClr val="87CEFA"/>
          </a:solidFill>
          <a:ln>
            <a:solidFill>
              <a:srgbClr val="0072C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-|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--|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--|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-|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|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Best Overall Model: XGBoost (F1-Score: 0.8256, Accuracy: 95.50%)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XGBoost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Key Metrics: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Accuracy: 95.50%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Precision: 94.67%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Recall: 73.20%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F1-Score: 82.56%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ROC AUC: 94.63%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Confusion Matrix: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True Negatives: 566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False Positives: 4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False Negatives: 26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True Positives: 71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72C6"/>
                </a:solidFill>
              </a:defRPr>
            </a:pPr>
            <a:r>
              <a:t>HEAT MAP: Showing geographic distribution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  <a:ln w="254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Figure: Confusion matrix heatmap and ROC curve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Top Predictors of Churn: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International Plan (17.37%)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Customer Service Calls (9.40%)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3. Total International Calls (7.94%)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4. Number of Voicemail Messages (7.59%)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5. Total Day Minutes (7.47%)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Insight: Service plan features and customer service interactions are stronger predictors than demographic factors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72C6"/>
                </a:solidFill>
              </a:defRPr>
            </a:pPr>
            <a:r>
              <a:t>BAR CHART: Comparing values across categories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  <a:ln w="254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Figure: Horizontal bar chart of feature importance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Quantitative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International Plan Optimization: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Review pricing structure (42.41% churn rate)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Create tiered international plans based on usage patterns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Implement usage alerts to prevent bill shock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Customer Service Enhancement: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Proactive outreach after 2+ service calls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Implement service quality metrics and training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Create dedicated team for high-value customers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72C6"/>
                </a:solidFill>
              </a:defRPr>
            </a:pPr>
            <a:r>
              <a:t>MATRIX CHART: Showing relationships between variables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  <a:ln w="254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Figure: Impact vs. implementation difficulty matrix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Targeted Retention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High Usage Customers: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Create unlimited plans for high daytime users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Implement loyalty discounts based on usage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Develop bundled packages for multi-service users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Geographic Focus: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Targeted campaigns in high-churn states (NJ, CA, TX)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Competitive analysis in these markets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Region-specific retention offers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72C6"/>
                </a:solidFill>
              </a:defRPr>
            </a:pPr>
            <a:r>
              <a:t>MATRIX CHART: Showing relationships between variables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  <a:ln w="254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Figure: Customer segmentation matrix with targeted strategies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Short-term Actions (0-3 months):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Implement customer service improvement program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Launch international plan review and redesign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Deploy predictive churn model in production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Medium-term Actions (3-6 months):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Roll out new plan structures and pricing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Implement automated early warning system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Launch targeted retention campaigns by segment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72C6"/>
                </a:solidFill>
              </a:defRPr>
            </a:pPr>
            <a:r>
              <a:t>LINE CHART: Showing trend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  <a:ln w="254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Figure: Timeline with key milestones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Problem Statement: Analyzing customer churn patterns at MCI Telecommunications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Dataset Overview: 3,333 customer records with 20 attributes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Churn Rate: 14.49% of customers have churned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Key Questions: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What is the significance of churn rate?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What are the characteristics of each customer segment?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3. Which machine learning models best predict churn?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4. What actions can reduce customer attrition?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72C6"/>
                </a:solidFill>
              </a:defRPr>
            </a:pPr>
            <a:r>
              <a:t>PIE CHART: Showing distribution of customers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  <a:ln w="254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Figure: Pie chart showing 14.49% churn vs. 85.51% retained customers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Key Findings: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14.49% overall churn rate with significant variation by segment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International plan, customer service calls, and usage patterns are key predictors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XGBoost model achieves 95.50% accuracy in predicting churn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Expected Impact: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5% reduction in churn rate within 6 months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Improved customer satisfaction scores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Increased customer lifetime value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B050"/>
                </a:solidFill>
              </a:defRPr>
            </a:pPr>
            <a:r>
              <a:t>Appendix: Model Training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B050"/>
                </a:solidFill>
              </a:defRPr>
            </a:pPr>
            <a:r>
              <a:t>Data Preparation:</a:t>
            </a:r>
          </a:p>
          <a:p>
            <a:pPr>
              <a:defRPr sz="2400" b="1">
                <a:solidFill>
                  <a:srgbClr val="00B050"/>
                </a:solidFill>
              </a:defRPr>
            </a:pPr>
            <a:r>
              <a:t>Feature engineering and selection</a:t>
            </a:r>
          </a:p>
          <a:p>
            <a:pPr>
              <a:defRPr sz="2400" b="1">
                <a:solidFill>
                  <a:srgbClr val="00B050"/>
                </a:solidFill>
              </a:defRPr>
            </a:pPr>
            <a:r>
              <a:t>Handling categorical variables with one-hot encoding</a:t>
            </a:r>
          </a:p>
          <a:p>
            <a:pPr>
              <a:defRPr sz="2400" b="1">
                <a:solidFill>
                  <a:srgbClr val="00B050"/>
                </a:solidFill>
              </a:defRPr>
            </a:pPr>
            <a:r>
              <a:t>Standardizing numerical features</a:t>
            </a:r>
          </a:p>
          <a:p>
            <a:pPr>
              <a:defRPr sz="2400" b="1">
                <a:solidFill>
                  <a:srgbClr val="00B050"/>
                </a:solidFill>
              </a:defRPr>
            </a:pPr>
            <a:r>
              <a:t>Train-test split (80/20)</a:t>
            </a:r>
          </a:p>
          <a:p>
            <a:pPr>
              <a:defRPr sz="2400" b="1">
                <a:solidFill>
                  <a:srgbClr val="00B050"/>
                </a:solidFill>
              </a:defRPr>
            </a:pPr>
            <a:r>
              <a:t>Model Training Process:</a:t>
            </a:r>
          </a:p>
          <a:p>
            <a:pPr>
              <a:defRPr sz="2400" b="1">
                <a:solidFill>
                  <a:srgbClr val="00B050"/>
                </a:solidFill>
              </a:defRPr>
            </a:pPr>
            <a:r>
              <a:t>Hyperparameter tuning with cross-validation</a:t>
            </a:r>
          </a:p>
          <a:p>
            <a:pPr>
              <a:defRPr sz="2400" b="1">
                <a:solidFill>
                  <a:srgbClr val="00B050"/>
                </a:solidFill>
              </a:defRPr>
            </a:pPr>
            <a:r>
              <a:t>Model evaluation using multiple metrics</a:t>
            </a:r>
          </a:p>
          <a:p>
            <a:pPr>
              <a:defRPr sz="2400" b="1">
                <a:solidFill>
                  <a:srgbClr val="00B050"/>
                </a:solidFill>
              </a:defRPr>
            </a:pPr>
            <a:r>
              <a:t>Feature importance analysis</a:t>
            </a:r>
          </a:p>
          <a:p>
            <a:pPr>
              <a:defRPr sz="2400" b="1">
                <a:solidFill>
                  <a:srgbClr val="00B050"/>
                </a:solidFill>
              </a:defRPr>
            </a:pPr>
            <a:r>
              <a:t>Final model selection based on F1-Score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72C6"/>
                </a:solidFill>
              </a:defRPr>
            </a:pPr>
            <a:r>
              <a:t>WORKFLOW DIAGRAM: Showing process steps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  <a:ln w="254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Figure: Model training workflow diagram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6000" b="1">
                <a:solidFill>
                  <a:srgbClr val="FFFFFF"/>
                </a:solidFill>
              </a:defRPr>
            </a:pPr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Contact Information: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[Your Name]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[Your Email]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[Your Phone Number]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1371600"/>
          </a:xfrm>
          <a:prstGeom prst="rect">
            <a:avLst/>
          </a:prstGeom>
          <a:solidFill>
            <a:srgbClr val="0084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1371600"/>
            <a:ext cx="12188952" cy="1371600"/>
          </a:xfrm>
          <a:prstGeom prst="rect">
            <a:avLst/>
          </a:prstGeom>
          <a:solidFill>
            <a:srgbClr val="0070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0" y="2743200"/>
            <a:ext cx="12188952" cy="1371600"/>
          </a:xfrm>
          <a:prstGeom prst="rect">
            <a:avLst/>
          </a:prstGeom>
          <a:solidFill>
            <a:srgbClr val="005C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0" y="4114800"/>
            <a:ext cx="12188952" cy="1371600"/>
          </a:xfrm>
          <a:prstGeom prst="rect">
            <a:avLst/>
          </a:prstGeom>
          <a:solidFill>
            <a:srgbClr val="0048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0" y="5486400"/>
            <a:ext cx="12188952" cy="1371600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828800" y="36576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Contact Information: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[Your Name]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[Your Email]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[Your Phone Number]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Significance of Churn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Financial Impact: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Acquiring new customers costs 5x more than retaining existing ones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14.49% churn rate represents significant revenue loss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Reducing churn by just 5% can increase profits by 25-95%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Stakeholder Impact: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For MCI: Revenue stability, market position, operational efficiency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For Customers: Service disruption, switching costs, potential for better offers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For Investors: Indicator of business health, predictor of future performance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72C6"/>
                </a:solidFill>
              </a:defRPr>
            </a:pPr>
            <a:r>
              <a:t>LINE CHART: Showing trend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  <a:ln w="254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Figure: Line graph showing relationship between churn rate reduction and projected profit increase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Customer Usage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Key Differences in Usage: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Churned customers use 18.12% more daytime minutes (206.91 vs. 175.18)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6.72% more evening minutes (212.41 vs. 199.04)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5.33% more international minutes (10.70 vs. 10.16)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Charges: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Day charges: $35.18 vs. $29.78 (+18.12%)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Evening charges: $18.05 vs. $16.92 (+6.71%)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International charges: $2.89 vs. $2.74 (+5.33%)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72C6"/>
                </a:solidFill>
              </a:defRPr>
            </a:pPr>
            <a:r>
              <a:t>BAR CHART: Comparing values across categories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  <a:ln w="254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Figure: Grouped bar chart comparing usage patterns between churned and retained customers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Service Plans &amp; Customer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International Plan: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42.41% churn rate for customers with international plan vs. 11.50% without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3.7x higher churn risk with international plan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Voice Mail Plan: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8.68% churn rate with voice mail plan vs. 16.72% without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Voice mail users have 48% lower churn risk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Customer Service: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Churned customers make 53.8% more service calls (2.23 vs. 1.45)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Strong correlation between service calls and churn (r = 0.209)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72C6"/>
                </a:solidFill>
              </a:defRPr>
            </a:pPr>
            <a:r>
              <a:t>BAR CHART: Comparing values across categories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  <a:ln w="254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Figure: Bar charts showing churn rates by plan type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Geographic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States with Highest Churn: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New Jersey (26.47%)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California (26.47%)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Texas (25.00%)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Maryland (24.29%)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South Carolina (23.33%)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States with Lowest Churn: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Alaska (5.77%)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Hawaii (5.66%)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Virginia (6.49%)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Iowa (6.82%)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Arizona (6.25%)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72C6"/>
                </a:solidFill>
              </a:defRPr>
            </a:pPr>
            <a:r>
              <a:t>HEAT MAP: Showing geographic distribution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  <a:ln w="254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Figure: US map heat map showing churn rates by state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Customer Segmentation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High-Risk Segment: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Has international plan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Makes frequent customer service calls (3+ calls)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High daytime usage (200+ minutes)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Low voicemail usage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Low-Risk Segment: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Has voicemail plan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Few customer service calls (0-1 calls)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Moderate usage across all time periods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Long account tenure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72C6"/>
                </a:solidFill>
              </a:defRPr>
            </a:pPr>
            <a:r>
              <a:t>SCATTER PLOT: Showing correlation between variables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  <a:ln w="254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Figure: Scatter plot showing customer segments by risk factors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Model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Models Evaluated: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Logistic Regression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Decision Tree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Random Forest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Gradient Boosting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XGBoost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|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-|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