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66" r:id="rId6"/>
    <p:sldId id="267" r:id="rId7"/>
    <p:sldId id="281" r:id="rId8"/>
    <p:sldId id="282" r:id="rId9"/>
    <p:sldId id="280" r:id="rId10"/>
    <p:sldId id="279" r:id="rId11"/>
    <p:sldId id="268" r:id="rId12"/>
    <p:sldId id="275" r:id="rId13"/>
    <p:sldId id="276" r:id="rId14"/>
    <p:sldId id="277" r:id="rId15"/>
    <p:sldId id="278" r:id="rId16"/>
    <p:sldId id="271" r:id="rId17"/>
    <p:sldId id="272" r:id="rId18"/>
    <p:sldId id="273" r:id="rId19"/>
    <p:sldId id="274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BAACB-B10E-435C-9BFD-997840FA2604}" type="datetimeFigureOut">
              <a:rPr lang="en-US" smtClean="0"/>
              <a:t>05/09/2022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88BC3-DEBA-4400-9E0A-6056A2F3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1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B703-FE5C-4722-BBEE-0625BB4D4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87DE6-E3D6-4DE4-A21C-FACC18724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161F8-6E75-4E83-9753-4BC959DD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5E2-8B10-424A-97EB-0BE045B91C2F}" type="datetimeFigureOut">
              <a:rPr lang="en-US" smtClean="0"/>
              <a:t>05/09/2022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89826-7B05-4BE0-8666-E5919A89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BC177-DF39-4832-9F81-7DBFBAD7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D0D1-4FB5-4B86-A9E7-22023531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7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96C0-EC71-4D1E-AA32-4572EEA3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26562-13C2-4D1F-B345-B7FA38CB6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82DC5-997B-4ED9-A8C9-E87D66DF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5E2-8B10-424A-97EB-0BE045B91C2F}" type="datetimeFigureOut">
              <a:rPr lang="en-US" smtClean="0"/>
              <a:t>05/09/2022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8073E-7F16-44E4-BCCD-97718B06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220EF-8B49-4C91-ABC3-8B0EE239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D0D1-4FB5-4B86-A9E7-22023531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8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B9189-27E6-4BAD-BAB9-A3B38C9EE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55F7D-0367-4B1D-944B-08D687D74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7B835-76D5-4BB4-8DFE-86A3E74E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5E2-8B10-424A-97EB-0BE045B91C2F}" type="datetimeFigureOut">
              <a:rPr lang="en-US" smtClean="0"/>
              <a:t>05/09/2022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E8436-D2D1-465F-8455-0B9A90E9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B3350-7C59-43A6-84D1-4ACE304C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D0D1-4FB5-4B86-A9E7-22023531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4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3F12-B0A8-4A35-B53C-A3DBDFE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EDA04-AF39-421B-8503-1073BC1D6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B4AC-0757-4092-AD92-92B94560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5E2-8B10-424A-97EB-0BE045B91C2F}" type="datetimeFigureOut">
              <a:rPr lang="en-US" smtClean="0"/>
              <a:t>05/09/2022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5218D-9545-47AB-AA09-4AFD94F9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AC91E-0D0C-4292-B9B7-D50D51CE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D0D1-4FB5-4B86-A9E7-22023531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4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2513F-AB93-415C-B882-D40C229B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D1597-67D5-44B5-9CCA-2237606E9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E2FB8-ACF2-40FE-9290-4CCA8ECB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5E2-8B10-424A-97EB-0BE045B91C2F}" type="datetimeFigureOut">
              <a:rPr lang="en-US" smtClean="0"/>
              <a:t>05/09/2022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757C7-22BB-48E9-A2EF-AC42B663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54EA8-BCE7-4D7A-9D88-3031872D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D0D1-4FB5-4B86-A9E7-22023531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1CED-FE9B-40C9-8967-8A45863E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CFCFB-6E49-44C4-AD9E-7BD339782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09FA4-33A9-4976-99BC-510F2FC1A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EBF76-09AC-40AC-A5C1-D7C2FA79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5E2-8B10-424A-97EB-0BE045B91C2F}" type="datetimeFigureOut">
              <a:rPr lang="en-US" smtClean="0"/>
              <a:t>05/09/2022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2E627-AD39-4141-BA37-B8973291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72D50-2970-43FD-9F1D-C43C50BA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D0D1-4FB5-4B86-A9E7-22023531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8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94AC-897C-4909-8D74-F5A88CCE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1ADFC-DB70-43C7-97C2-C074558E2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1D622-46FB-43B6-A6C0-F7E0E1F40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1A158-C727-48F6-B797-8A581FCA3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0416A-7EF4-4087-8E5D-9F15A7655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1403DE-2C63-4F34-8389-A0DD2B8C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5E2-8B10-424A-97EB-0BE045B91C2F}" type="datetimeFigureOut">
              <a:rPr lang="en-US" smtClean="0"/>
              <a:t>05/09/2022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FE233-1FEB-4FA9-8CBC-70E2672A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75683-EF1D-4279-A406-65FD2900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D0D1-4FB5-4B86-A9E7-22023531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9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F9B4-4A46-4BFB-99F7-486F0DE4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75094-7DEB-4D64-AB5B-EB2040811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5E2-8B10-424A-97EB-0BE045B91C2F}" type="datetimeFigureOut">
              <a:rPr lang="en-US" smtClean="0"/>
              <a:t>05/09/2022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80A31-4C42-4444-8933-9263B023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9002C-6164-4982-A07F-C3C70E3E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D0D1-4FB5-4B86-A9E7-22023531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3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4A4C2-F9EB-447A-9EAA-AA278338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5E2-8B10-424A-97EB-0BE045B91C2F}" type="datetimeFigureOut">
              <a:rPr lang="en-US" smtClean="0"/>
              <a:t>05/09/2022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A5940-EC9C-4075-9BC0-EE6398CC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90B41-7300-4830-8EA4-DBFB6E3C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D0D1-4FB5-4B86-A9E7-22023531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4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3A91-3AEC-4335-A3F8-4D84B969F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C9959-8CBB-48A7-AF97-5E386A31F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B73C7-B5D8-4F2D-A387-DA74AE187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21735-EEA0-4DF3-83AC-A51ABCDC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5E2-8B10-424A-97EB-0BE045B91C2F}" type="datetimeFigureOut">
              <a:rPr lang="en-US" smtClean="0"/>
              <a:t>05/09/2022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B8FC4-6A5E-4EB9-B423-85F132DA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0C5BF-A7A6-48E8-8AAD-1A019651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D0D1-4FB5-4B86-A9E7-22023531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0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6BEB-41B7-4B95-B74A-EA01A881F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47FD8-0A77-4D36-B701-99DD68E1B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50BDB-501C-4A34-8739-029A3FAD3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3AD85-E9A3-4133-9C77-4FBD6C29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5E2-8B10-424A-97EB-0BE045B91C2F}" type="datetimeFigureOut">
              <a:rPr lang="en-US" smtClean="0"/>
              <a:t>05/09/2022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91DFA-4DB8-41AD-BF99-06EDE489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AB120-C44D-473E-A734-66ED6822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D0D1-4FB5-4B86-A9E7-22023531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9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EEE3AF-6959-4509-8736-1749F3C2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87709-6CE7-4D28-9D9C-BB3E7FA0B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773AE-E864-4781-967A-07C7083C3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555E2-8B10-424A-97EB-0BE045B91C2F}" type="datetimeFigureOut">
              <a:rPr lang="en-US" smtClean="0"/>
              <a:t>05/09/2022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F5208-7923-4E52-8018-536B3EEA9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BC7DD-BBE0-4E50-A980-7FBC913C8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ED0D1-4FB5-4B86-A9E7-22023531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2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DEC1-8DDB-44B3-AF05-A4C7170D3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6701D-F7AF-4256-8B7A-28C951CF8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5137DBC3-D142-4C15-AD86-303EE7F4E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73FA68-FE92-4037-A74D-CA9CD9A2AE41}"/>
              </a:ext>
            </a:extLst>
          </p:cNvPr>
          <p:cNvSpPr txBox="1"/>
          <p:nvPr/>
        </p:nvSpPr>
        <p:spPr>
          <a:xfrm>
            <a:off x="1065692" y="1375435"/>
            <a:ext cx="10108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BÀI TẬP LỚN </a:t>
            </a:r>
          </a:p>
          <a:p>
            <a:pPr algn="ctr"/>
            <a:r>
              <a:rPr lang="en-GB" sz="48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 LẬP TRÌNH TRỰC QUAN</a:t>
            </a:r>
            <a:endParaRPr lang="en-US" sz="4800" b="1" spc="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0EE7C-010B-48E6-A12B-8EB40130BE07}"/>
              </a:ext>
            </a:extLst>
          </p:cNvPr>
          <p:cNvSpPr txBox="1"/>
          <p:nvPr/>
        </p:nvSpPr>
        <p:spPr>
          <a:xfrm>
            <a:off x="5416968" y="3796397"/>
            <a:ext cx="632818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>
                <a:solidFill>
                  <a:schemeClr val="bg1"/>
                </a:solidFill>
              </a:rPr>
              <a:t>Thành</a:t>
            </a:r>
            <a:r>
              <a:rPr lang="en-GB" sz="2800" b="1" dirty="0">
                <a:solidFill>
                  <a:schemeClr val="bg1"/>
                </a:solidFill>
              </a:rPr>
              <a:t> </a:t>
            </a:r>
            <a:r>
              <a:rPr lang="en-GB" sz="2800" b="1" dirty="0" err="1">
                <a:solidFill>
                  <a:schemeClr val="bg1"/>
                </a:solidFill>
              </a:rPr>
              <a:t>viên</a:t>
            </a:r>
            <a:r>
              <a:rPr lang="en-GB" sz="2800" b="1" dirty="0">
                <a:solidFill>
                  <a:schemeClr val="bg1"/>
                </a:solidFill>
              </a:rPr>
              <a:t> </a:t>
            </a:r>
            <a:r>
              <a:rPr lang="en-GB" sz="2800" b="1" dirty="0" err="1">
                <a:solidFill>
                  <a:schemeClr val="bg1"/>
                </a:solidFill>
              </a:rPr>
              <a:t>nhóm</a:t>
            </a:r>
            <a:r>
              <a:rPr lang="en-GB" sz="2800" b="1" dirty="0">
                <a:solidFill>
                  <a:schemeClr val="bg1"/>
                </a:solidFill>
              </a:rPr>
              <a:t>: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GB" sz="2400" dirty="0" err="1">
                <a:solidFill>
                  <a:schemeClr val="bg1"/>
                </a:solidFill>
              </a:rPr>
              <a:t>Phạm</a:t>
            </a:r>
            <a:r>
              <a:rPr lang="en-GB" sz="2400" dirty="0">
                <a:solidFill>
                  <a:schemeClr val="bg1"/>
                </a:solidFill>
              </a:rPr>
              <a:t> Anh </a:t>
            </a:r>
            <a:r>
              <a:rPr lang="en-GB" sz="2400" dirty="0" err="1">
                <a:solidFill>
                  <a:schemeClr val="bg1"/>
                </a:solidFill>
              </a:rPr>
              <a:t>Quân</a:t>
            </a:r>
            <a:r>
              <a:rPr lang="en-GB" sz="2400" dirty="0">
                <a:solidFill>
                  <a:schemeClr val="bg1"/>
                </a:solidFill>
              </a:rPr>
              <a:t> (</a:t>
            </a:r>
            <a:r>
              <a:rPr lang="en-GB" sz="2400" dirty="0" err="1">
                <a:solidFill>
                  <a:schemeClr val="bg1"/>
                </a:solidFill>
              </a:rPr>
              <a:t>Nhóm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trưởng</a:t>
            </a:r>
            <a:r>
              <a:rPr lang="en-GB" sz="2400" dirty="0">
                <a:solidFill>
                  <a:schemeClr val="bg1"/>
                </a:solidFill>
              </a:rPr>
              <a:t>)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</a:rPr>
              <a:t>Trần Trung Kiên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GB" sz="2400" dirty="0" err="1">
                <a:solidFill>
                  <a:schemeClr val="bg1"/>
                </a:solidFill>
              </a:rPr>
              <a:t>Bùi</a:t>
            </a:r>
            <a:r>
              <a:rPr lang="en-GB" sz="2400" dirty="0">
                <a:solidFill>
                  <a:schemeClr val="bg1"/>
                </a:solidFill>
              </a:rPr>
              <a:t> Anh Tú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GB" sz="2400" dirty="0" err="1">
                <a:solidFill>
                  <a:schemeClr val="bg1"/>
                </a:solidFill>
              </a:rPr>
              <a:t>Kiều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Hồng</a:t>
            </a:r>
            <a:r>
              <a:rPr lang="en-GB" sz="2400" dirty="0">
                <a:solidFill>
                  <a:schemeClr val="bg1"/>
                </a:solidFill>
              </a:rPr>
              <a:t> Quang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GB" sz="2400" dirty="0" err="1">
                <a:solidFill>
                  <a:schemeClr val="bg1"/>
                </a:solidFill>
              </a:rPr>
              <a:t>Dương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Tuấn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Khang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07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9FCFC788-EB88-4C88-B7CD-D1B1E8384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D1B0FDE-849C-D5EA-1286-A50CC1C6D50D}"/>
              </a:ext>
            </a:extLst>
          </p:cNvPr>
          <p:cNvGrpSpPr/>
          <p:nvPr/>
        </p:nvGrpSpPr>
        <p:grpSpPr>
          <a:xfrm>
            <a:off x="150919" y="204188"/>
            <a:ext cx="8655730" cy="577048"/>
            <a:chOff x="310717" y="346230"/>
            <a:chExt cx="9792071" cy="577048"/>
          </a:xfrm>
        </p:grpSpPr>
        <p:sp>
          <p:nvSpPr>
            <p:cNvPr id="2" name="Arrow: Pentagon 1">
              <a:extLst>
                <a:ext uri="{FF2B5EF4-FFF2-40B4-BE49-F238E27FC236}">
                  <a16:creationId xmlns:a16="http://schemas.microsoft.com/office/drawing/2014/main" id="{19F932BF-8E2A-DCD7-8617-5092AD6862EA}"/>
                </a:ext>
              </a:extLst>
            </p:cNvPr>
            <p:cNvSpPr/>
            <p:nvPr/>
          </p:nvSpPr>
          <p:spPr>
            <a:xfrm>
              <a:off x="310717" y="346230"/>
              <a:ext cx="9792071" cy="577048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491550-9912-68B2-0F18-E544DCE3EAE6}"/>
                </a:ext>
              </a:extLst>
            </p:cNvPr>
            <p:cNvSpPr txBox="1"/>
            <p:nvPr/>
          </p:nvSpPr>
          <p:spPr>
            <a:xfrm>
              <a:off x="547557" y="418415"/>
              <a:ext cx="93244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20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3. Giá bán trong bảng DM hàng hoá được tự động cập nhật = 110%</a:t>
              </a:r>
              <a:r>
                <a:rPr lang="en-US" sz="20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20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Giá nhập</a:t>
              </a:r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8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6EE2DBF3-F69E-E112-3242-1373FDCEA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155" y="990579"/>
            <a:ext cx="7188945" cy="5663233"/>
          </a:xfrm>
          <a:prstGeom prst="rect">
            <a:avLst/>
          </a:prstGeom>
        </p:spPr>
      </p:pic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E881ED69-8202-51B4-684F-D5532BDF2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145" y="981701"/>
            <a:ext cx="7220136" cy="566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3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9FCFC788-EB88-4C88-B7CD-D1B1E8384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D1B0FDE-849C-D5EA-1286-A50CC1C6D50D}"/>
              </a:ext>
            </a:extLst>
          </p:cNvPr>
          <p:cNvGrpSpPr/>
          <p:nvPr/>
        </p:nvGrpSpPr>
        <p:grpSpPr>
          <a:xfrm>
            <a:off x="150919" y="204188"/>
            <a:ext cx="7013361" cy="577048"/>
            <a:chOff x="310717" y="346230"/>
            <a:chExt cx="9792071" cy="577048"/>
          </a:xfrm>
        </p:grpSpPr>
        <p:sp>
          <p:nvSpPr>
            <p:cNvPr id="2" name="Arrow: Pentagon 1">
              <a:extLst>
                <a:ext uri="{FF2B5EF4-FFF2-40B4-BE49-F238E27FC236}">
                  <a16:creationId xmlns:a16="http://schemas.microsoft.com/office/drawing/2014/main" id="{19F932BF-8E2A-DCD7-8617-5092AD6862EA}"/>
                </a:ext>
              </a:extLst>
            </p:cNvPr>
            <p:cNvSpPr/>
            <p:nvPr/>
          </p:nvSpPr>
          <p:spPr>
            <a:xfrm>
              <a:off x="310717" y="346230"/>
              <a:ext cx="9792071" cy="577048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491550-9912-68B2-0F18-E544DCE3EAE6}"/>
                </a:ext>
              </a:extLst>
            </p:cNvPr>
            <p:cNvSpPr txBox="1"/>
            <p:nvPr/>
          </p:nvSpPr>
          <p:spPr>
            <a:xfrm>
              <a:off x="547557" y="418415"/>
              <a:ext cx="84502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20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4. Tìm kiếm sản phẩm theo: loại, độ rượu và nước s</a:t>
              </a:r>
              <a:r>
                <a:rPr lang="en-US" sz="2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ản</a:t>
              </a:r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20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uất</a:t>
              </a:r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75544D1A-48FD-3FF1-C8EF-4A447A61E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932" y="1034657"/>
            <a:ext cx="7102136" cy="554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85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9FCFC788-EB88-4C88-B7CD-D1B1E8384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D1B0FDE-849C-D5EA-1286-A50CC1C6D50D}"/>
              </a:ext>
            </a:extLst>
          </p:cNvPr>
          <p:cNvGrpSpPr/>
          <p:nvPr/>
        </p:nvGrpSpPr>
        <p:grpSpPr>
          <a:xfrm>
            <a:off x="150920" y="204188"/>
            <a:ext cx="6924584" cy="577048"/>
            <a:chOff x="310717" y="346230"/>
            <a:chExt cx="9792071" cy="577048"/>
          </a:xfrm>
        </p:grpSpPr>
        <p:sp>
          <p:nvSpPr>
            <p:cNvPr id="2" name="Arrow: Pentagon 1">
              <a:extLst>
                <a:ext uri="{FF2B5EF4-FFF2-40B4-BE49-F238E27FC236}">
                  <a16:creationId xmlns:a16="http://schemas.microsoft.com/office/drawing/2014/main" id="{19F932BF-8E2A-DCD7-8617-5092AD6862EA}"/>
                </a:ext>
              </a:extLst>
            </p:cNvPr>
            <p:cNvSpPr/>
            <p:nvPr/>
          </p:nvSpPr>
          <p:spPr>
            <a:xfrm>
              <a:off x="310717" y="346230"/>
              <a:ext cx="9792071" cy="577048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491550-9912-68B2-0F18-E544DCE3EAE6}"/>
                </a:ext>
              </a:extLst>
            </p:cNvPr>
            <p:cNvSpPr txBox="1"/>
            <p:nvPr/>
          </p:nvSpPr>
          <p:spPr>
            <a:xfrm>
              <a:off x="547557" y="418415"/>
              <a:ext cx="84502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20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5. Tìm kiếm các HĐ nhập theo: mã hàng, ncc, ngày nhập</a:t>
              </a:r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Picture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26998602-68FA-C496-B816-66115E1E6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708" y="1072804"/>
            <a:ext cx="6924584" cy="549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09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9FCFC788-EB88-4C88-B7CD-D1B1E8384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D1B0FDE-849C-D5EA-1286-A50CC1C6D50D}"/>
              </a:ext>
            </a:extLst>
          </p:cNvPr>
          <p:cNvGrpSpPr/>
          <p:nvPr/>
        </p:nvGrpSpPr>
        <p:grpSpPr>
          <a:xfrm>
            <a:off x="150919" y="204188"/>
            <a:ext cx="9792071" cy="577048"/>
            <a:chOff x="310717" y="346230"/>
            <a:chExt cx="9792071" cy="577048"/>
          </a:xfrm>
        </p:grpSpPr>
        <p:sp>
          <p:nvSpPr>
            <p:cNvPr id="2" name="Arrow: Pentagon 1">
              <a:extLst>
                <a:ext uri="{FF2B5EF4-FFF2-40B4-BE49-F238E27FC236}">
                  <a16:creationId xmlns:a16="http://schemas.microsoft.com/office/drawing/2014/main" id="{19F932BF-8E2A-DCD7-8617-5092AD6862EA}"/>
                </a:ext>
              </a:extLst>
            </p:cNvPr>
            <p:cNvSpPr/>
            <p:nvPr/>
          </p:nvSpPr>
          <p:spPr>
            <a:xfrm>
              <a:off x="310717" y="346230"/>
              <a:ext cx="9792071" cy="577048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491550-9912-68B2-0F18-E544DCE3EAE6}"/>
                </a:ext>
              </a:extLst>
            </p:cNvPr>
            <p:cNvSpPr txBox="1"/>
            <p:nvPr/>
          </p:nvSpPr>
          <p:spPr>
            <a:xfrm>
              <a:off x="547557" y="418415"/>
              <a:ext cx="9198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20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6. Báo cáo danh sách 3 sản phẩm được mua nhiều nhất từ một khách hàng chọn trước</a:t>
              </a:r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B1DBDF5-48EF-D45E-2A8A-8D1B2B4AAA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90"/>
          <a:stretch/>
        </p:blipFill>
        <p:spPr>
          <a:xfrm>
            <a:off x="1666060" y="1449835"/>
            <a:ext cx="8859879" cy="473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55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9FCFC788-EB88-4C88-B7CD-D1B1E8384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D1B0FDE-849C-D5EA-1286-A50CC1C6D50D}"/>
              </a:ext>
            </a:extLst>
          </p:cNvPr>
          <p:cNvGrpSpPr/>
          <p:nvPr/>
        </p:nvGrpSpPr>
        <p:grpSpPr>
          <a:xfrm>
            <a:off x="150919" y="204188"/>
            <a:ext cx="8664607" cy="577048"/>
            <a:chOff x="310717" y="346230"/>
            <a:chExt cx="9792071" cy="577048"/>
          </a:xfrm>
        </p:grpSpPr>
        <p:sp>
          <p:nvSpPr>
            <p:cNvPr id="2" name="Arrow: Pentagon 1">
              <a:extLst>
                <a:ext uri="{FF2B5EF4-FFF2-40B4-BE49-F238E27FC236}">
                  <a16:creationId xmlns:a16="http://schemas.microsoft.com/office/drawing/2014/main" id="{19F932BF-8E2A-DCD7-8617-5092AD6862EA}"/>
                </a:ext>
              </a:extLst>
            </p:cNvPr>
            <p:cNvSpPr/>
            <p:nvPr/>
          </p:nvSpPr>
          <p:spPr>
            <a:xfrm>
              <a:off x="310717" y="346230"/>
              <a:ext cx="9792071" cy="577048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491550-9912-68B2-0F18-E544DCE3EAE6}"/>
                </a:ext>
              </a:extLst>
            </p:cNvPr>
            <p:cNvSpPr txBox="1"/>
            <p:nvPr/>
          </p:nvSpPr>
          <p:spPr>
            <a:xfrm>
              <a:off x="547557" y="418415"/>
              <a:ext cx="82109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20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7. Báo cáo danh sách hoá đơn và tổng tiền nhập hàng từ một NCC chọn trước.</a:t>
              </a:r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0E69B1-09F5-1D48-1726-31C9093655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44"/>
          <a:stretch/>
        </p:blipFill>
        <p:spPr>
          <a:xfrm>
            <a:off x="1679448" y="1387138"/>
            <a:ext cx="8833104" cy="490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78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9FCFC788-EB88-4C88-B7CD-D1B1E8384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D1B0FDE-849C-D5EA-1286-A50CC1C6D50D}"/>
              </a:ext>
            </a:extLst>
          </p:cNvPr>
          <p:cNvGrpSpPr/>
          <p:nvPr/>
        </p:nvGrpSpPr>
        <p:grpSpPr>
          <a:xfrm>
            <a:off x="150919" y="204188"/>
            <a:ext cx="6533966" cy="577048"/>
            <a:chOff x="310717" y="346230"/>
            <a:chExt cx="9792071" cy="577048"/>
          </a:xfrm>
        </p:grpSpPr>
        <p:sp>
          <p:nvSpPr>
            <p:cNvPr id="2" name="Arrow: Pentagon 1">
              <a:extLst>
                <a:ext uri="{FF2B5EF4-FFF2-40B4-BE49-F238E27FC236}">
                  <a16:creationId xmlns:a16="http://schemas.microsoft.com/office/drawing/2014/main" id="{19F932BF-8E2A-DCD7-8617-5092AD6862EA}"/>
                </a:ext>
              </a:extLst>
            </p:cNvPr>
            <p:cNvSpPr/>
            <p:nvPr/>
          </p:nvSpPr>
          <p:spPr>
            <a:xfrm>
              <a:off x="310717" y="346230"/>
              <a:ext cx="9792071" cy="577048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491550-9912-68B2-0F18-E544DCE3EAE6}"/>
                </a:ext>
              </a:extLst>
            </p:cNvPr>
            <p:cNvSpPr txBox="1"/>
            <p:nvPr/>
          </p:nvSpPr>
          <p:spPr>
            <a:xfrm>
              <a:off x="547557" y="418415"/>
              <a:ext cx="60163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20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8. Báo cáo doanh thu của cửa hàng theo năm chọn trước.</a:t>
              </a:r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3FA3EE3-02CF-EFE9-A39D-8D4B9CBB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29" y="1216860"/>
            <a:ext cx="8772741" cy="524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65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9FCFC788-EB88-4C88-B7CD-D1B1E8384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D1B0FDE-849C-D5EA-1286-A50CC1C6D50D}"/>
              </a:ext>
            </a:extLst>
          </p:cNvPr>
          <p:cNvGrpSpPr/>
          <p:nvPr/>
        </p:nvGrpSpPr>
        <p:grpSpPr>
          <a:xfrm>
            <a:off x="150919" y="204188"/>
            <a:ext cx="7563776" cy="577048"/>
            <a:chOff x="310717" y="346230"/>
            <a:chExt cx="9792071" cy="577048"/>
          </a:xfrm>
        </p:grpSpPr>
        <p:sp>
          <p:nvSpPr>
            <p:cNvPr id="2" name="Arrow: Pentagon 1">
              <a:extLst>
                <a:ext uri="{FF2B5EF4-FFF2-40B4-BE49-F238E27FC236}">
                  <a16:creationId xmlns:a16="http://schemas.microsoft.com/office/drawing/2014/main" id="{19F932BF-8E2A-DCD7-8617-5092AD6862EA}"/>
                </a:ext>
              </a:extLst>
            </p:cNvPr>
            <p:cNvSpPr/>
            <p:nvPr/>
          </p:nvSpPr>
          <p:spPr>
            <a:xfrm>
              <a:off x="310717" y="346230"/>
              <a:ext cx="9792071" cy="577048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491550-9912-68B2-0F18-E544DCE3EAE6}"/>
                </a:ext>
              </a:extLst>
            </p:cNvPr>
            <p:cNvSpPr txBox="1"/>
            <p:nvPr/>
          </p:nvSpPr>
          <p:spPr>
            <a:xfrm>
              <a:off x="547557" y="418415"/>
              <a:ext cx="69429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20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9. Báo cáo ds các hoá đơn bán của một mặt hàng được chọn trước</a:t>
              </a:r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5DC038F8-F990-DCDD-69C9-123CB4E9AB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08"/>
          <a:stretch/>
        </p:blipFill>
        <p:spPr>
          <a:xfrm>
            <a:off x="1727229" y="1342749"/>
            <a:ext cx="8737542" cy="497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18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9FCFC788-EB88-4C88-B7CD-D1B1E8384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99540C-2281-4373-8241-EA70E8392831}"/>
              </a:ext>
            </a:extLst>
          </p:cNvPr>
          <p:cNvSpPr txBox="1"/>
          <p:nvPr/>
        </p:nvSpPr>
        <p:spPr>
          <a:xfrm>
            <a:off x="1239380" y="2967335"/>
            <a:ext cx="9713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4685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367808-BA71-D570-C8EE-4756930C13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b="2765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  <a:effectLst>
            <a:glow>
              <a:schemeClr val="accent1"/>
            </a:glow>
            <a:reflection endPos="0" dir="5400000" sy="-100000" algn="bl" rotWithShape="0"/>
            <a:softEdge rad="3810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C8CDB9-6F7A-716A-DA2A-C3BDED9C47D8}"/>
              </a:ext>
            </a:extLst>
          </p:cNvPr>
          <p:cNvSpPr/>
          <p:nvPr/>
        </p:nvSpPr>
        <p:spPr>
          <a:xfrm>
            <a:off x="1995907" y="2363680"/>
            <a:ext cx="8194089" cy="10653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GB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rượu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3304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9FCFC788-EB88-4C88-B7CD-D1B1E8384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047E16A-A733-50BD-4BEB-77A956CA8876}"/>
              </a:ext>
            </a:extLst>
          </p:cNvPr>
          <p:cNvGrpSpPr/>
          <p:nvPr/>
        </p:nvGrpSpPr>
        <p:grpSpPr>
          <a:xfrm>
            <a:off x="4195644" y="2825292"/>
            <a:ext cx="4176000" cy="903329"/>
            <a:chOff x="280591" y="1236189"/>
            <a:chExt cx="5489893" cy="894451"/>
          </a:xfrm>
        </p:grpSpPr>
        <p:sp>
          <p:nvSpPr>
            <p:cNvPr id="2" name="Arrow: Pentagon 1">
              <a:extLst>
                <a:ext uri="{FF2B5EF4-FFF2-40B4-BE49-F238E27FC236}">
                  <a16:creationId xmlns:a16="http://schemas.microsoft.com/office/drawing/2014/main" id="{97F8E221-D5E9-A915-F3D1-50A3D98E73FA}"/>
                </a:ext>
              </a:extLst>
            </p:cNvPr>
            <p:cNvSpPr/>
            <p:nvPr/>
          </p:nvSpPr>
          <p:spPr>
            <a:xfrm>
              <a:off x="280591" y="1236189"/>
              <a:ext cx="5489893" cy="894451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0CD8BA-68B1-D908-CBC4-8B5DCD7C065A}"/>
                </a:ext>
              </a:extLst>
            </p:cNvPr>
            <p:cNvSpPr txBox="1"/>
            <p:nvPr/>
          </p:nvSpPr>
          <p:spPr>
            <a:xfrm>
              <a:off x="522957" y="1315830"/>
              <a:ext cx="3273108" cy="700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I. </a:t>
              </a:r>
              <a:r>
                <a:rPr lang="en-US" sz="4000" i="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Cơ</a:t>
              </a:r>
              <a:r>
                <a:rPr lang="en-US" sz="40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i="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sở</a:t>
              </a:r>
              <a:r>
                <a:rPr lang="en-US" sz="40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i="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sz="40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i="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80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9FCFC788-EB88-4C88-B7CD-D1B1E8384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8E1D2C-E9AF-0E31-52BC-5D9CA5553106}"/>
              </a:ext>
            </a:extLst>
          </p:cNvPr>
          <p:cNvSpPr txBox="1"/>
          <p:nvPr/>
        </p:nvSpPr>
        <p:spPr>
          <a:xfrm>
            <a:off x="47322" y="0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0044DB9-7383-2BA4-1C77-01DCE6AD2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429" y="461665"/>
            <a:ext cx="8809142" cy="62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88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9FCFC788-EB88-4C88-B7CD-D1B1E8384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C3B465-1A41-D04B-A88D-9DA6930CA3F6}"/>
              </a:ext>
            </a:extLst>
          </p:cNvPr>
          <p:cNvSpPr txBox="1"/>
          <p:nvPr/>
        </p:nvSpPr>
        <p:spPr>
          <a:xfrm>
            <a:off x="225732" y="154876"/>
            <a:ext cx="4068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  <a:p>
            <a:pPr marL="285750" indent="-285750">
              <a:buFontTx/>
              <a:buChar char="-"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connection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F8568-EBF4-CF57-8080-2641B52FF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577" y="1355205"/>
            <a:ext cx="6001138" cy="4172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5E4CCF-F99C-6538-8752-3B2B189EF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85" y="1771650"/>
            <a:ext cx="3649690" cy="48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9697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9FCFC788-EB88-4C88-B7CD-D1B1E8384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047E16A-A733-50BD-4BEB-77A956CA8876}"/>
              </a:ext>
            </a:extLst>
          </p:cNvPr>
          <p:cNvGrpSpPr/>
          <p:nvPr/>
        </p:nvGrpSpPr>
        <p:grpSpPr>
          <a:xfrm>
            <a:off x="245080" y="295156"/>
            <a:ext cx="5676326" cy="903329"/>
            <a:chOff x="280591" y="1236189"/>
            <a:chExt cx="5489893" cy="894451"/>
          </a:xfrm>
        </p:grpSpPr>
        <p:sp>
          <p:nvSpPr>
            <p:cNvPr id="2" name="Arrow: Pentagon 1">
              <a:extLst>
                <a:ext uri="{FF2B5EF4-FFF2-40B4-BE49-F238E27FC236}">
                  <a16:creationId xmlns:a16="http://schemas.microsoft.com/office/drawing/2014/main" id="{97F8E221-D5E9-A915-F3D1-50A3D98E73FA}"/>
                </a:ext>
              </a:extLst>
            </p:cNvPr>
            <p:cNvSpPr/>
            <p:nvPr/>
          </p:nvSpPr>
          <p:spPr>
            <a:xfrm>
              <a:off x="280591" y="1236189"/>
              <a:ext cx="5489893" cy="894451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0CD8BA-68B1-D908-CBC4-8B5DCD7C065A}"/>
                </a:ext>
              </a:extLst>
            </p:cNvPr>
            <p:cNvSpPr txBox="1"/>
            <p:nvPr/>
          </p:nvSpPr>
          <p:spPr>
            <a:xfrm>
              <a:off x="522957" y="1315830"/>
              <a:ext cx="5025584" cy="700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II. </a:t>
              </a:r>
              <a:r>
                <a:rPr lang="en-US" sz="4000" i="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sz="40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i="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chức</a:t>
              </a:r>
              <a:r>
                <a:rPr lang="en-US" sz="40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i="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năng</a:t>
              </a:r>
              <a:r>
                <a:rPr lang="en-US" sz="40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i="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chính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D816BB-1E05-3A4C-7059-D2D33A5C960B}"/>
              </a:ext>
            </a:extLst>
          </p:cNvPr>
          <p:cNvSpPr/>
          <p:nvPr/>
        </p:nvSpPr>
        <p:spPr>
          <a:xfrm>
            <a:off x="645456" y="1863044"/>
            <a:ext cx="3052536" cy="10386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0C2186-4B06-DDFF-FA8E-85DD3A9BBCAA}"/>
              </a:ext>
            </a:extLst>
          </p:cNvPr>
          <p:cNvSpPr/>
          <p:nvPr/>
        </p:nvSpPr>
        <p:spPr>
          <a:xfrm>
            <a:off x="4031153" y="3166039"/>
            <a:ext cx="3052535" cy="10386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6D2897-A7C1-82A5-2071-344C5E5D62F0}"/>
              </a:ext>
            </a:extLst>
          </p:cNvPr>
          <p:cNvSpPr/>
          <p:nvPr/>
        </p:nvSpPr>
        <p:spPr>
          <a:xfrm>
            <a:off x="4031153" y="1868116"/>
            <a:ext cx="3052536" cy="10386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5F8403-94BF-AE28-99E9-C8761CBBE145}"/>
              </a:ext>
            </a:extLst>
          </p:cNvPr>
          <p:cNvSpPr/>
          <p:nvPr/>
        </p:nvSpPr>
        <p:spPr>
          <a:xfrm>
            <a:off x="645456" y="3136484"/>
            <a:ext cx="3052535" cy="10386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18C156-8939-C844-61F4-51DB031FF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864" y="1424382"/>
            <a:ext cx="3448894" cy="33051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95F533-6804-6D4B-EDC8-B667895531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0000"/>
          </a:blip>
          <a:srcRect l="1" t="44371" r="11155" b="44672"/>
          <a:stretch/>
        </p:blipFill>
        <p:spPr>
          <a:xfrm>
            <a:off x="609944" y="5274443"/>
            <a:ext cx="10831813" cy="1038687"/>
          </a:xfrm>
          <a:prstGeom prst="rect">
            <a:avLst/>
          </a:prstGeom>
          <a:effectLst>
            <a:glow>
              <a:schemeClr val="accent1"/>
            </a:glow>
            <a:reflection endPos="0" dir="5400000" sy="-100000" algn="bl" rotWithShape="0"/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254023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9FCFC788-EB88-4C88-B7CD-D1B1E8384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6B38770-A4B7-7E80-268F-A073A1E1DF3F}"/>
              </a:ext>
            </a:extLst>
          </p:cNvPr>
          <p:cNvGrpSpPr/>
          <p:nvPr/>
        </p:nvGrpSpPr>
        <p:grpSpPr>
          <a:xfrm>
            <a:off x="245080" y="295156"/>
            <a:ext cx="5640815" cy="903329"/>
            <a:chOff x="280591" y="1236189"/>
            <a:chExt cx="5489893" cy="894451"/>
          </a:xfrm>
        </p:grpSpPr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889AE449-9D3D-A930-D03F-1B3AB0D94774}"/>
                </a:ext>
              </a:extLst>
            </p:cNvPr>
            <p:cNvSpPr/>
            <p:nvPr/>
          </p:nvSpPr>
          <p:spPr>
            <a:xfrm>
              <a:off x="280591" y="1236189"/>
              <a:ext cx="5489893" cy="894451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C8A433-50DC-3963-7E8F-79D97166BF82}"/>
                </a:ext>
              </a:extLst>
            </p:cNvPr>
            <p:cNvSpPr txBox="1"/>
            <p:nvPr/>
          </p:nvSpPr>
          <p:spPr>
            <a:xfrm>
              <a:off x="522957" y="1315830"/>
              <a:ext cx="4632229" cy="700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III. </a:t>
              </a:r>
              <a:r>
                <a:rPr lang="en-US" sz="4000" i="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Trả</a:t>
              </a:r>
              <a:r>
                <a:rPr lang="en-US" sz="40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i="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lời</a:t>
              </a:r>
              <a:r>
                <a:rPr lang="en-US" sz="40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i="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sz="40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i="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câu</a:t>
              </a:r>
              <a:r>
                <a:rPr lang="en-US" sz="40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i="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hỏi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2EE8A2E-1490-A031-5339-ACDD07CD660D}"/>
              </a:ext>
            </a:extLst>
          </p:cNvPr>
          <p:cNvSpPr txBox="1"/>
          <p:nvPr/>
        </p:nvSpPr>
        <p:spPr>
          <a:xfrm>
            <a:off x="1278384" y="1713390"/>
            <a:ext cx="8922059" cy="239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752ADC-923B-1D1F-A1FB-E5C41F67CDD6}"/>
              </a:ext>
            </a:extLst>
          </p:cNvPr>
          <p:cNvSpPr txBox="1"/>
          <p:nvPr/>
        </p:nvSpPr>
        <p:spPr>
          <a:xfrm>
            <a:off x="702816" y="1713390"/>
            <a:ext cx="109713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vi-VN" sz="2400" dirty="0">
                <a:solidFill>
                  <a:schemeClr val="bg1"/>
                </a:solidFill>
                <a:latin typeface="+mj-lt"/>
              </a:rPr>
              <a:t>1. Số lượng trong bảng DM hàng hoá được tự động cập nhật khi nhập hàng và bán hàng</a:t>
            </a:r>
            <a:endParaRPr lang="en-GB" sz="24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vi-VN" sz="2400" dirty="0">
                <a:solidFill>
                  <a:schemeClr val="bg1"/>
                </a:solidFill>
                <a:latin typeface="+mj-lt"/>
              </a:rPr>
              <a:t>2. Giá nhập trong bảng DM hàng hoá được tự động cập nhật khi nhập hàng</a:t>
            </a:r>
            <a:endParaRPr lang="en-GB" sz="24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vi-VN" sz="2400" dirty="0">
                <a:solidFill>
                  <a:schemeClr val="bg1"/>
                </a:solidFill>
                <a:latin typeface="+mj-lt"/>
              </a:rPr>
              <a:t>3. Giá bán trong bảng DM hàng hoá được tự động cập nhật = 110%</a:t>
            </a:r>
            <a:r>
              <a:rPr lang="en-GB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400" dirty="0">
                <a:solidFill>
                  <a:schemeClr val="bg1"/>
                </a:solidFill>
                <a:latin typeface="+mj-lt"/>
              </a:rPr>
              <a:t>Giá nhập</a:t>
            </a:r>
            <a:endParaRPr lang="en-GB" sz="24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vi-VN" sz="2400" dirty="0">
                <a:solidFill>
                  <a:schemeClr val="bg1"/>
                </a:solidFill>
                <a:latin typeface="+mj-lt"/>
              </a:rPr>
              <a:t>4. Tìm kiếm sản phẩm theo: loại, độ rượu và nước s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HĐ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vi-VN" sz="2400" dirty="0">
                <a:solidFill>
                  <a:schemeClr val="bg1"/>
                </a:solidFill>
                <a:latin typeface="+mj-lt"/>
              </a:rPr>
              <a:t>6. Báo cáo danh sách 3 sản phẩm được mua nhiều nhất từ một khách hàng chọn trước.</a:t>
            </a:r>
            <a:endParaRPr lang="en-GB" sz="24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vi-VN" sz="2400" dirty="0">
                <a:solidFill>
                  <a:schemeClr val="bg1"/>
                </a:solidFill>
                <a:latin typeface="+mj-lt"/>
              </a:rPr>
              <a:t>7. Báo cáo danh sách hoá đơn và tổng tiền nhập hàng từ một NCC chọn trước.</a:t>
            </a:r>
            <a:endParaRPr lang="en-GB" sz="24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vi-VN" sz="2400" dirty="0">
                <a:solidFill>
                  <a:schemeClr val="bg1"/>
                </a:solidFill>
                <a:latin typeface="+mj-lt"/>
              </a:rPr>
              <a:t>8. Báo cáo doanh thu của cửa hàng theo năm chọn trước.</a:t>
            </a:r>
            <a:endParaRPr lang="en-GB" sz="24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vi-VN" sz="2400" dirty="0">
                <a:solidFill>
                  <a:schemeClr val="bg1"/>
                </a:solidFill>
                <a:latin typeface="+mj-lt"/>
              </a:rPr>
              <a:t>9. Báo cáo ds các hoá đơn bán của một mặt hàng được chọn trước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4841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9FCFC788-EB88-4C88-B7CD-D1B1E8384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D1B0FDE-849C-D5EA-1286-A50CC1C6D50D}"/>
              </a:ext>
            </a:extLst>
          </p:cNvPr>
          <p:cNvGrpSpPr/>
          <p:nvPr/>
        </p:nvGrpSpPr>
        <p:grpSpPr>
          <a:xfrm>
            <a:off x="150919" y="204188"/>
            <a:ext cx="9792071" cy="577048"/>
            <a:chOff x="310717" y="346230"/>
            <a:chExt cx="9792071" cy="577048"/>
          </a:xfrm>
        </p:grpSpPr>
        <p:sp>
          <p:nvSpPr>
            <p:cNvPr id="2" name="Arrow: Pentagon 1">
              <a:extLst>
                <a:ext uri="{FF2B5EF4-FFF2-40B4-BE49-F238E27FC236}">
                  <a16:creationId xmlns:a16="http://schemas.microsoft.com/office/drawing/2014/main" id="{19F932BF-8E2A-DCD7-8617-5092AD6862EA}"/>
                </a:ext>
              </a:extLst>
            </p:cNvPr>
            <p:cNvSpPr/>
            <p:nvPr/>
          </p:nvSpPr>
          <p:spPr>
            <a:xfrm>
              <a:off x="310717" y="346230"/>
              <a:ext cx="9792071" cy="577048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491550-9912-68B2-0F18-E544DCE3EAE6}"/>
                </a:ext>
              </a:extLst>
            </p:cNvPr>
            <p:cNvSpPr txBox="1"/>
            <p:nvPr/>
          </p:nvSpPr>
          <p:spPr>
            <a:xfrm>
              <a:off x="547557" y="418415"/>
              <a:ext cx="9198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20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1. Số lượng trong bảng DM hàng hoá được tự động cập nhật khi nhập hàng và bán hàng</a:t>
              </a:r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4B33671A-59D3-67F2-DB26-866F3C2DA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970" y="970996"/>
            <a:ext cx="7128059" cy="5697244"/>
          </a:xfrm>
          <a:prstGeom prst="rect">
            <a:avLst/>
          </a:prstGeom>
        </p:spPr>
      </p:pic>
      <p:pic>
        <p:nvPicPr>
          <p:cNvPr id="9" name="Picture 8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C0A08C51-860E-0814-A354-3AA8A71F4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970" y="985424"/>
            <a:ext cx="7128059" cy="5668388"/>
          </a:xfrm>
          <a:prstGeom prst="rect">
            <a:avLst/>
          </a:prstGeom>
        </p:spPr>
      </p:pic>
      <p:pic>
        <p:nvPicPr>
          <p:cNvPr id="11" name="Picture 10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A7E216CC-7391-275F-1A2B-FA746CC2E1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970" y="965890"/>
            <a:ext cx="7218669" cy="5697245"/>
          </a:xfrm>
          <a:prstGeom prst="rect">
            <a:avLst/>
          </a:prstGeom>
        </p:spPr>
      </p:pic>
      <p:pic>
        <p:nvPicPr>
          <p:cNvPr id="13" name="Picture 1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CF9DFD76-AAE7-5B26-34AC-D20C0DD941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970" y="997300"/>
            <a:ext cx="7195488" cy="566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01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9FCFC788-EB88-4C88-B7CD-D1B1E8384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D1B0FDE-849C-D5EA-1286-A50CC1C6D50D}"/>
              </a:ext>
            </a:extLst>
          </p:cNvPr>
          <p:cNvGrpSpPr/>
          <p:nvPr/>
        </p:nvGrpSpPr>
        <p:grpSpPr>
          <a:xfrm>
            <a:off x="150919" y="204188"/>
            <a:ext cx="8442665" cy="577048"/>
            <a:chOff x="310717" y="346230"/>
            <a:chExt cx="9792071" cy="577048"/>
          </a:xfrm>
        </p:grpSpPr>
        <p:sp>
          <p:nvSpPr>
            <p:cNvPr id="2" name="Arrow: Pentagon 1">
              <a:extLst>
                <a:ext uri="{FF2B5EF4-FFF2-40B4-BE49-F238E27FC236}">
                  <a16:creationId xmlns:a16="http://schemas.microsoft.com/office/drawing/2014/main" id="{19F932BF-8E2A-DCD7-8617-5092AD6862EA}"/>
                </a:ext>
              </a:extLst>
            </p:cNvPr>
            <p:cNvSpPr/>
            <p:nvPr/>
          </p:nvSpPr>
          <p:spPr>
            <a:xfrm>
              <a:off x="310717" y="346230"/>
              <a:ext cx="9792071" cy="577048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491550-9912-68B2-0F18-E544DCE3EAE6}"/>
                </a:ext>
              </a:extLst>
            </p:cNvPr>
            <p:cNvSpPr txBox="1"/>
            <p:nvPr/>
          </p:nvSpPr>
          <p:spPr>
            <a:xfrm>
              <a:off x="547557" y="418415"/>
              <a:ext cx="78903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20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2. Giá nhập trong bảng DM hàng hoá được tự động cập nhật khi nhập hàng</a:t>
              </a:r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B6124C30-0685-BAB5-1C67-88DE975D3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565" y="1019861"/>
            <a:ext cx="7048870" cy="5633951"/>
          </a:xfrm>
          <a:prstGeom prst="rect">
            <a:avLst/>
          </a:prstGeom>
        </p:spPr>
      </p:pic>
      <p:pic>
        <p:nvPicPr>
          <p:cNvPr id="9" name="Picture 8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665CDD1E-02C3-F59E-3850-E920D88B5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565" y="1027669"/>
            <a:ext cx="7048870" cy="562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63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27acba0-419f-4f96-b2c7-93d2e0b7518e" xsi:nil="true"/>
    <lcf76f155ced4ddcb4097134ff3c332f xmlns="fa47a7bd-e057-4f97-a41e-519e02abb537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28060578B705AD4F82F0450F9C94AE9A" ma:contentTypeVersion="13" ma:contentTypeDescription="Tạo tài liệu mới." ma:contentTypeScope="" ma:versionID="70296d201d8813f2417611a5a6a06c35">
  <xsd:schema xmlns:xsd="http://www.w3.org/2001/XMLSchema" xmlns:xs="http://www.w3.org/2001/XMLSchema" xmlns:p="http://schemas.microsoft.com/office/2006/metadata/properties" xmlns:ns2="627acba0-419f-4f96-b2c7-93d2e0b7518e" xmlns:ns3="fa47a7bd-e057-4f97-a41e-519e02abb537" targetNamespace="http://schemas.microsoft.com/office/2006/metadata/properties" ma:root="true" ma:fieldsID="b218e2e4b1363bbd2b8aa7f4fbd21bb9" ns2:_="" ns3:_="">
    <xsd:import namespace="627acba0-419f-4f96-b2c7-93d2e0b7518e"/>
    <xsd:import namespace="fa47a7bd-e057-4f97-a41e-519e02abb53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7acba0-419f-4f96-b2c7-93d2e0b7518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1431f88b-0dd5-4dea-a1f5-d6b28cfe79de}" ma:internalName="TaxCatchAll" ma:showField="CatchAllData" ma:web="627acba0-419f-4f96-b2c7-93d2e0b7518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47a7bd-e057-4f97-a41e-519e02abb5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Thẻ Hình ảnh" ma:readOnly="false" ma:fieldId="{5cf76f15-5ced-4ddc-b409-7134ff3c332f}" ma:taxonomyMulti="true" ma:sspId="158d9f12-b085-4db2-abbf-1ae4638ef8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92798E-DBCB-4A91-83CC-1EA9AF0D5F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FF7845-CE1B-43E0-9107-2BAF8536EA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BC04D46-1647-48B5-986A-FA86C880766F}"/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411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TRUNG KIEN</dc:creator>
  <cp:lastModifiedBy>Kiên Trần Trung</cp:lastModifiedBy>
  <cp:revision>20</cp:revision>
  <dcterms:created xsi:type="dcterms:W3CDTF">2022-01-22T09:41:24Z</dcterms:created>
  <dcterms:modified xsi:type="dcterms:W3CDTF">2022-05-09T08:00:42Z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0x01010028060578B705AD4F82F0450F9C94AE9A</vt:lpwstr>
  </property>
</Properties>
</file>