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theme/theme3.xml" ContentType="application/vnd.openxmlformats-officedocument.theme+xml"/>
  <Override PartName="/ppt/slideLayouts/slideLayout16.xml" ContentType="application/vnd.openxmlformats-officedocument.presentationml.slideLayout+xml"/>
  <Override PartName="/ppt/theme/theme4.xml" ContentType="application/vnd.openxmlformats-officedocument.theme+xml"/>
  <Override PartName="/ppt/slideLayouts/slideLayout17.xml" ContentType="application/vnd.openxmlformats-officedocument.presentationml.slideLayout+xml"/>
  <Override PartName="/ppt/theme/theme5.xml" ContentType="application/vnd.openxmlformats-officedocument.theme+xml"/>
  <Override PartName="/ppt/slideLayouts/slideLayout18.xml" ContentType="application/vnd.openxmlformats-officedocument.presentationml.slideLayout+xml"/>
  <Override PartName="/ppt/theme/theme6.xml" ContentType="application/vnd.openxmlformats-officedocument.theme+xml"/>
  <Override PartName="/ppt/slideLayouts/slideLayout19.xml" ContentType="application/vnd.openxmlformats-officedocument.presentationml.slideLayout+xml"/>
  <Override PartName="/ppt/theme/theme7.xml" ContentType="application/vnd.openxmlformats-officedocument.theme+xml"/>
  <Override PartName="/ppt/slideLayouts/slideLayout20.xml" ContentType="application/vnd.openxmlformats-officedocument.presentationml.slideLayout+xml"/>
  <Override PartName="/ppt/theme/theme8.xml" ContentType="application/vnd.openxmlformats-officedocument.theme+xml"/>
  <Override PartName="/ppt/slideLayouts/slideLayout21.xml" ContentType="application/vnd.openxmlformats-officedocument.presentationml.slideLayout+xml"/>
  <Override PartName="/ppt/theme/theme9.xml" ContentType="application/vnd.openxmlformats-officedocument.theme+xml"/>
  <Override PartName="/ppt/slideLayouts/slideLayout22.xml" ContentType="application/vnd.openxmlformats-officedocument.presentationml.slideLayout+xml"/>
  <Override PartName="/ppt/theme/theme10.xml" ContentType="application/vnd.openxmlformats-officedocument.theme+xml"/>
  <Override PartName="/ppt/slideLayouts/slideLayout23.xml" ContentType="application/vnd.openxmlformats-officedocument.presentationml.slideLayout+xml"/>
  <Override PartName="/ppt/theme/theme11.xml" ContentType="application/vnd.openxmlformats-officedocument.theme+xml"/>
  <Override PartName="/ppt/slideLayouts/slideLayout24.xml" ContentType="application/vnd.openxmlformats-officedocument.presentationml.slideLayout+xml"/>
  <Override PartName="/ppt/theme/theme12.xml" ContentType="application/vnd.openxmlformats-officedocument.theme+xml"/>
  <Override PartName="/ppt/slideLayouts/slideLayout25.xml" ContentType="application/vnd.openxmlformats-officedocument.presentationml.slideLayout+xml"/>
  <Override PartName="/ppt/theme/theme13.xml" ContentType="application/vnd.openxmlformats-officedocument.theme+xml"/>
  <Override PartName="/ppt/slideLayouts/slideLayout26.xml" ContentType="application/vnd.openxmlformats-officedocument.presentationml.slideLayout+xml"/>
  <Override PartName="/ppt/theme/theme14.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15.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16.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17.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18.xml" ContentType="application/vnd.openxmlformats-officedocument.theme+xml"/>
  <Override PartName="/ppt/theme/theme19.xml" ContentType="application/vnd.openxmlformats-officedocument.theme+xml"/>
  <Override PartName="/ppt/theme/theme2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 id="2147483700" r:id="rId2"/>
    <p:sldMasterId id="2147483712" r:id="rId3"/>
    <p:sldMasterId id="2147483714" r:id="rId4"/>
    <p:sldMasterId id="2147483716" r:id="rId5"/>
    <p:sldMasterId id="2147483718" r:id="rId6"/>
    <p:sldMasterId id="2147483720" r:id="rId7"/>
    <p:sldMasterId id="2147483722" r:id="rId8"/>
    <p:sldMasterId id="2147483724" r:id="rId9"/>
    <p:sldMasterId id="2147483726" r:id="rId10"/>
    <p:sldMasterId id="2147483728" r:id="rId11"/>
    <p:sldMasterId id="2147483730" r:id="rId12"/>
    <p:sldMasterId id="2147483732" r:id="rId13"/>
    <p:sldMasterId id="2147483734" r:id="rId14"/>
    <p:sldMasterId id="2147483790" r:id="rId15"/>
    <p:sldMasterId id="2147483802" r:id="rId16"/>
    <p:sldMasterId id="2147483814" r:id="rId17"/>
    <p:sldMasterId id="2147483827" r:id="rId18"/>
  </p:sldMasterIdLst>
  <p:notesMasterIdLst>
    <p:notesMasterId r:id="rId205"/>
  </p:notesMasterIdLst>
  <p:handoutMasterIdLst>
    <p:handoutMasterId r:id="rId206"/>
  </p:handoutMasterIdLst>
  <p:sldIdLst>
    <p:sldId id="424" r:id="rId19"/>
    <p:sldId id="640" r:id="rId20"/>
    <p:sldId id="641" r:id="rId21"/>
    <p:sldId id="425" r:id="rId22"/>
    <p:sldId id="426" r:id="rId23"/>
    <p:sldId id="378" r:id="rId24"/>
    <p:sldId id="428" r:id="rId25"/>
    <p:sldId id="379" r:id="rId26"/>
    <p:sldId id="430" r:id="rId27"/>
    <p:sldId id="438" r:id="rId28"/>
    <p:sldId id="435" r:id="rId29"/>
    <p:sldId id="436" r:id="rId30"/>
    <p:sldId id="437" r:id="rId31"/>
    <p:sldId id="454" r:id="rId32"/>
    <p:sldId id="433" r:id="rId33"/>
    <p:sldId id="268" r:id="rId34"/>
    <p:sldId id="446" r:id="rId35"/>
    <p:sldId id="667" r:id="rId36"/>
    <p:sldId id="668" r:id="rId37"/>
    <p:sldId id="671" r:id="rId38"/>
    <p:sldId id="670" r:id="rId39"/>
    <p:sldId id="631" r:id="rId40"/>
    <p:sldId id="673" r:id="rId41"/>
    <p:sldId id="632" r:id="rId42"/>
    <p:sldId id="655" r:id="rId43"/>
    <p:sldId id="652" r:id="rId44"/>
    <p:sldId id="663" r:id="rId45"/>
    <p:sldId id="664" r:id="rId46"/>
    <p:sldId id="674" r:id="rId47"/>
    <p:sldId id="633" r:id="rId48"/>
    <p:sldId id="635" r:id="rId49"/>
    <p:sldId id="665" r:id="rId50"/>
    <p:sldId id="637" r:id="rId51"/>
    <p:sldId id="638" r:id="rId52"/>
    <p:sldId id="440" r:id="rId53"/>
    <p:sldId id="441" r:id="rId54"/>
    <p:sldId id="442" r:id="rId55"/>
    <p:sldId id="443" r:id="rId56"/>
    <p:sldId id="657" r:id="rId57"/>
    <p:sldId id="450" r:id="rId58"/>
    <p:sldId id="656" r:id="rId59"/>
    <p:sldId id="280" r:id="rId60"/>
    <p:sldId id="626" r:id="rId61"/>
    <p:sldId id="651" r:id="rId62"/>
    <p:sldId id="392" r:id="rId63"/>
    <p:sldId id="542" r:id="rId64"/>
    <p:sldId id="544" r:id="rId65"/>
    <p:sldId id="647" r:id="rId66"/>
    <p:sldId id="283" r:id="rId67"/>
    <p:sldId id="411" r:id="rId68"/>
    <p:sldId id="660" r:id="rId69"/>
    <p:sldId id="412" r:id="rId70"/>
    <p:sldId id="413" r:id="rId71"/>
    <p:sldId id="555" r:id="rId72"/>
    <p:sldId id="507" r:id="rId73"/>
    <p:sldId id="645" r:id="rId74"/>
    <p:sldId id="644" r:id="rId75"/>
    <p:sldId id="414" r:id="rId76"/>
    <p:sldId id="504" r:id="rId77"/>
    <p:sldId id="546" r:id="rId78"/>
    <p:sldId id="648" r:id="rId79"/>
    <p:sldId id="511" r:id="rId80"/>
    <p:sldId id="417" r:id="rId81"/>
    <p:sldId id="512" r:id="rId82"/>
    <p:sldId id="513" r:id="rId83"/>
    <p:sldId id="515" r:id="rId84"/>
    <p:sldId id="517" r:id="rId85"/>
    <p:sldId id="518" r:id="rId86"/>
    <p:sldId id="520" r:id="rId87"/>
    <p:sldId id="519" r:id="rId88"/>
    <p:sldId id="514" r:id="rId89"/>
    <p:sldId id="298" r:id="rId90"/>
    <p:sldId id="536" r:id="rId91"/>
    <p:sldId id="418" r:id="rId92"/>
    <p:sldId id="534" r:id="rId93"/>
    <p:sldId id="538" r:id="rId94"/>
    <p:sldId id="649" r:id="rId95"/>
    <p:sldId id="294" r:id="rId96"/>
    <p:sldId id="550" r:id="rId97"/>
    <p:sldId id="292" r:id="rId98"/>
    <p:sldId id="295" r:id="rId99"/>
    <p:sldId id="650" r:id="rId100"/>
    <p:sldId id="666" r:id="rId101"/>
    <p:sldId id="658" r:id="rId102"/>
    <p:sldId id="659" r:id="rId103"/>
    <p:sldId id="661" r:id="rId104"/>
    <p:sldId id="662" r:id="rId105"/>
    <p:sldId id="675" r:id="rId106"/>
    <p:sldId id="676" r:id="rId107"/>
    <p:sldId id="677" r:id="rId108"/>
    <p:sldId id="539" r:id="rId109"/>
    <p:sldId id="301" r:id="rId110"/>
    <p:sldId id="553" r:id="rId111"/>
    <p:sldId id="682" r:id="rId112"/>
    <p:sldId id="683" r:id="rId113"/>
    <p:sldId id="332" r:id="rId114"/>
    <p:sldId id="554" r:id="rId115"/>
    <p:sldId id="684" r:id="rId116"/>
    <p:sldId id="685" r:id="rId117"/>
    <p:sldId id="672" r:id="rId118"/>
    <p:sldId id="314" r:id="rId119"/>
    <p:sldId id="686" r:id="rId120"/>
    <p:sldId id="330" r:id="rId121"/>
    <p:sldId id="316" r:id="rId122"/>
    <p:sldId id="557" r:id="rId123"/>
    <p:sldId id="561" r:id="rId124"/>
    <p:sldId id="562" r:id="rId125"/>
    <p:sldId id="423" r:id="rId126"/>
    <p:sldId id="572" r:id="rId127"/>
    <p:sldId id="320" r:id="rId128"/>
    <p:sldId id="679" r:id="rId129"/>
    <p:sldId id="337" r:id="rId130"/>
    <p:sldId id="680" r:id="rId131"/>
    <p:sldId id="681" r:id="rId132"/>
    <p:sldId id="329" r:id="rId133"/>
    <p:sldId id="587" r:id="rId134"/>
    <p:sldId id="687" r:id="rId135"/>
    <p:sldId id="688" r:id="rId136"/>
    <p:sldId id="596" r:id="rId137"/>
    <p:sldId id="597" r:id="rId138"/>
    <p:sldId id="598" r:id="rId139"/>
    <p:sldId id="689" r:id="rId140"/>
    <p:sldId id="690" r:id="rId141"/>
    <p:sldId id="700" r:id="rId142"/>
    <p:sldId id="701" r:id="rId143"/>
    <p:sldId id="577" r:id="rId144"/>
    <p:sldId id="574" r:id="rId145"/>
    <p:sldId id="575" r:id="rId146"/>
    <p:sldId id="639" r:id="rId147"/>
    <p:sldId id="578" r:id="rId148"/>
    <p:sldId id="340" r:id="rId149"/>
    <p:sldId id="341" r:id="rId150"/>
    <p:sldId id="604" r:id="rId151"/>
    <p:sldId id="678" r:id="rId152"/>
    <p:sldId id="691" r:id="rId153"/>
    <p:sldId id="692" r:id="rId154"/>
    <p:sldId id="693" r:id="rId155"/>
    <p:sldId id="694" r:id="rId156"/>
    <p:sldId id="695" r:id="rId157"/>
    <p:sldId id="696" r:id="rId158"/>
    <p:sldId id="697" r:id="rId159"/>
    <p:sldId id="455" r:id="rId160"/>
    <p:sldId id="456" r:id="rId161"/>
    <p:sldId id="457" r:id="rId162"/>
    <p:sldId id="470" r:id="rId163"/>
    <p:sldId id="471" r:id="rId164"/>
    <p:sldId id="472" r:id="rId165"/>
    <p:sldId id="473" r:id="rId166"/>
    <p:sldId id="474" r:id="rId167"/>
    <p:sldId id="479" r:id="rId168"/>
    <p:sldId id="480" r:id="rId169"/>
    <p:sldId id="481" r:id="rId170"/>
    <p:sldId id="482" r:id="rId171"/>
    <p:sldId id="483" r:id="rId172"/>
    <p:sldId id="484" r:id="rId173"/>
    <p:sldId id="487" r:id="rId174"/>
    <p:sldId id="488" r:id="rId175"/>
    <p:sldId id="489" r:id="rId176"/>
    <p:sldId id="490" r:id="rId177"/>
    <p:sldId id="491" r:id="rId178"/>
    <p:sldId id="492" r:id="rId179"/>
    <p:sldId id="493" r:id="rId180"/>
    <p:sldId id="494" r:id="rId181"/>
    <p:sldId id="495" r:id="rId182"/>
    <p:sldId id="496" r:id="rId183"/>
    <p:sldId id="497" r:id="rId184"/>
    <p:sldId id="498" r:id="rId185"/>
    <p:sldId id="499" r:id="rId186"/>
    <p:sldId id="547" r:id="rId187"/>
    <p:sldId id="548" r:id="rId188"/>
    <p:sldId id="563" r:id="rId189"/>
    <p:sldId id="564" r:id="rId190"/>
    <p:sldId id="606" r:id="rId191"/>
    <p:sldId id="607" r:id="rId192"/>
    <p:sldId id="609" r:id="rId193"/>
    <p:sldId id="610" r:id="rId194"/>
    <p:sldId id="611" r:id="rId195"/>
    <p:sldId id="612" r:id="rId196"/>
    <p:sldId id="613" r:id="rId197"/>
    <p:sldId id="614" r:id="rId198"/>
    <p:sldId id="615" r:id="rId199"/>
    <p:sldId id="616" r:id="rId200"/>
    <p:sldId id="617" r:id="rId201"/>
    <p:sldId id="618" r:id="rId202"/>
    <p:sldId id="698" r:id="rId203"/>
    <p:sldId id="699" r:id="rId20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CCD5EA"/>
    <a:srgbClr val="EAEAEA"/>
    <a:srgbClr val="00CC00"/>
    <a:srgbClr val="E7EBF5"/>
    <a:srgbClr val="0000FF"/>
    <a:srgbClr val="003399"/>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48" autoAdjust="0"/>
    <p:restoredTop sz="68174" autoAdjust="0"/>
  </p:normalViewPr>
  <p:slideViewPr>
    <p:cSldViewPr>
      <p:cViewPr varScale="1">
        <p:scale>
          <a:sx n="47" d="100"/>
          <a:sy n="47" d="100"/>
        </p:scale>
        <p:origin x="1974" y="42"/>
      </p:cViewPr>
      <p:guideLst>
        <p:guide orient="horz" pos="2160"/>
        <p:guide pos="2880"/>
      </p:guideLst>
    </p:cSldViewPr>
  </p:slideViewPr>
  <p:outlineViewPr>
    <p:cViewPr>
      <p:scale>
        <a:sx n="33" d="100"/>
        <a:sy n="33" d="100"/>
      </p:scale>
      <p:origin x="0" y="2154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99.xml"/><Relationship Id="rId21" Type="http://schemas.openxmlformats.org/officeDocument/2006/relationships/slide" Target="slides/slide3.xml"/><Relationship Id="rId42" Type="http://schemas.openxmlformats.org/officeDocument/2006/relationships/slide" Target="slides/slide24.xml"/><Relationship Id="rId63" Type="http://schemas.openxmlformats.org/officeDocument/2006/relationships/slide" Target="slides/slide45.xml"/><Relationship Id="rId84" Type="http://schemas.openxmlformats.org/officeDocument/2006/relationships/slide" Target="slides/slide66.xml"/><Relationship Id="rId138" Type="http://schemas.openxmlformats.org/officeDocument/2006/relationships/slide" Target="slides/slide120.xml"/><Relationship Id="rId159" Type="http://schemas.openxmlformats.org/officeDocument/2006/relationships/slide" Target="slides/slide141.xml"/><Relationship Id="rId170" Type="http://schemas.openxmlformats.org/officeDocument/2006/relationships/slide" Target="slides/slide152.xml"/><Relationship Id="rId191" Type="http://schemas.openxmlformats.org/officeDocument/2006/relationships/slide" Target="slides/slide173.xml"/><Relationship Id="rId205" Type="http://schemas.openxmlformats.org/officeDocument/2006/relationships/notesMaster" Target="notesMasters/notesMaster1.xml"/><Relationship Id="rId16" Type="http://schemas.openxmlformats.org/officeDocument/2006/relationships/slideMaster" Target="slideMasters/slideMaster16.xml"/><Relationship Id="rId107" Type="http://schemas.openxmlformats.org/officeDocument/2006/relationships/slide" Target="slides/slide89.xml"/><Relationship Id="rId11" Type="http://schemas.openxmlformats.org/officeDocument/2006/relationships/slideMaster" Target="slideMasters/slideMaster11.xml"/><Relationship Id="rId32" Type="http://schemas.openxmlformats.org/officeDocument/2006/relationships/slide" Target="slides/slide14.xml"/><Relationship Id="rId37" Type="http://schemas.openxmlformats.org/officeDocument/2006/relationships/slide" Target="slides/slide19.xml"/><Relationship Id="rId53" Type="http://schemas.openxmlformats.org/officeDocument/2006/relationships/slide" Target="slides/slide35.xml"/><Relationship Id="rId58" Type="http://schemas.openxmlformats.org/officeDocument/2006/relationships/slide" Target="slides/slide40.xml"/><Relationship Id="rId74" Type="http://schemas.openxmlformats.org/officeDocument/2006/relationships/slide" Target="slides/slide56.xml"/><Relationship Id="rId79" Type="http://schemas.openxmlformats.org/officeDocument/2006/relationships/slide" Target="slides/slide61.xml"/><Relationship Id="rId102" Type="http://schemas.openxmlformats.org/officeDocument/2006/relationships/slide" Target="slides/slide84.xml"/><Relationship Id="rId123" Type="http://schemas.openxmlformats.org/officeDocument/2006/relationships/slide" Target="slides/slide105.xml"/><Relationship Id="rId128" Type="http://schemas.openxmlformats.org/officeDocument/2006/relationships/slide" Target="slides/slide110.xml"/><Relationship Id="rId144" Type="http://schemas.openxmlformats.org/officeDocument/2006/relationships/slide" Target="slides/slide126.xml"/><Relationship Id="rId149" Type="http://schemas.openxmlformats.org/officeDocument/2006/relationships/slide" Target="slides/slide131.xml"/><Relationship Id="rId5" Type="http://schemas.openxmlformats.org/officeDocument/2006/relationships/slideMaster" Target="slideMasters/slideMaster5.xml"/><Relationship Id="rId90" Type="http://schemas.openxmlformats.org/officeDocument/2006/relationships/slide" Target="slides/slide72.xml"/><Relationship Id="rId95" Type="http://schemas.openxmlformats.org/officeDocument/2006/relationships/slide" Target="slides/slide77.xml"/><Relationship Id="rId160" Type="http://schemas.openxmlformats.org/officeDocument/2006/relationships/slide" Target="slides/slide142.xml"/><Relationship Id="rId165" Type="http://schemas.openxmlformats.org/officeDocument/2006/relationships/slide" Target="slides/slide147.xml"/><Relationship Id="rId181" Type="http://schemas.openxmlformats.org/officeDocument/2006/relationships/slide" Target="slides/slide163.xml"/><Relationship Id="rId186" Type="http://schemas.openxmlformats.org/officeDocument/2006/relationships/slide" Target="slides/slide168.xml"/><Relationship Id="rId22" Type="http://schemas.openxmlformats.org/officeDocument/2006/relationships/slide" Target="slides/slide4.xml"/><Relationship Id="rId27" Type="http://schemas.openxmlformats.org/officeDocument/2006/relationships/slide" Target="slides/slide9.xml"/><Relationship Id="rId43" Type="http://schemas.openxmlformats.org/officeDocument/2006/relationships/slide" Target="slides/slide25.xml"/><Relationship Id="rId48" Type="http://schemas.openxmlformats.org/officeDocument/2006/relationships/slide" Target="slides/slide30.xml"/><Relationship Id="rId64" Type="http://schemas.openxmlformats.org/officeDocument/2006/relationships/slide" Target="slides/slide46.xml"/><Relationship Id="rId69" Type="http://schemas.openxmlformats.org/officeDocument/2006/relationships/slide" Target="slides/slide51.xml"/><Relationship Id="rId113" Type="http://schemas.openxmlformats.org/officeDocument/2006/relationships/slide" Target="slides/slide95.xml"/><Relationship Id="rId118" Type="http://schemas.openxmlformats.org/officeDocument/2006/relationships/slide" Target="slides/slide100.xml"/><Relationship Id="rId134" Type="http://schemas.openxmlformats.org/officeDocument/2006/relationships/slide" Target="slides/slide116.xml"/><Relationship Id="rId139" Type="http://schemas.openxmlformats.org/officeDocument/2006/relationships/slide" Target="slides/slide121.xml"/><Relationship Id="rId80" Type="http://schemas.openxmlformats.org/officeDocument/2006/relationships/slide" Target="slides/slide62.xml"/><Relationship Id="rId85" Type="http://schemas.openxmlformats.org/officeDocument/2006/relationships/slide" Target="slides/slide67.xml"/><Relationship Id="rId150" Type="http://schemas.openxmlformats.org/officeDocument/2006/relationships/slide" Target="slides/slide132.xml"/><Relationship Id="rId155" Type="http://schemas.openxmlformats.org/officeDocument/2006/relationships/slide" Target="slides/slide137.xml"/><Relationship Id="rId171" Type="http://schemas.openxmlformats.org/officeDocument/2006/relationships/slide" Target="slides/slide153.xml"/><Relationship Id="rId176" Type="http://schemas.openxmlformats.org/officeDocument/2006/relationships/slide" Target="slides/slide158.xml"/><Relationship Id="rId192" Type="http://schemas.openxmlformats.org/officeDocument/2006/relationships/slide" Target="slides/slide174.xml"/><Relationship Id="rId197" Type="http://schemas.openxmlformats.org/officeDocument/2006/relationships/slide" Target="slides/slide179.xml"/><Relationship Id="rId206" Type="http://schemas.openxmlformats.org/officeDocument/2006/relationships/handoutMaster" Target="handoutMasters/handoutMaster1.xml"/><Relationship Id="rId201" Type="http://schemas.openxmlformats.org/officeDocument/2006/relationships/slide" Target="slides/slide18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33" Type="http://schemas.openxmlformats.org/officeDocument/2006/relationships/slide" Target="slides/slide15.xml"/><Relationship Id="rId38" Type="http://schemas.openxmlformats.org/officeDocument/2006/relationships/slide" Target="slides/slide20.xml"/><Relationship Id="rId59" Type="http://schemas.openxmlformats.org/officeDocument/2006/relationships/slide" Target="slides/slide41.xml"/><Relationship Id="rId103" Type="http://schemas.openxmlformats.org/officeDocument/2006/relationships/slide" Target="slides/slide85.xml"/><Relationship Id="rId108" Type="http://schemas.openxmlformats.org/officeDocument/2006/relationships/slide" Target="slides/slide90.xml"/><Relationship Id="rId124" Type="http://schemas.openxmlformats.org/officeDocument/2006/relationships/slide" Target="slides/slide106.xml"/><Relationship Id="rId129" Type="http://schemas.openxmlformats.org/officeDocument/2006/relationships/slide" Target="slides/slide111.xml"/><Relationship Id="rId54" Type="http://schemas.openxmlformats.org/officeDocument/2006/relationships/slide" Target="slides/slide36.xml"/><Relationship Id="rId70" Type="http://schemas.openxmlformats.org/officeDocument/2006/relationships/slide" Target="slides/slide52.xml"/><Relationship Id="rId75" Type="http://schemas.openxmlformats.org/officeDocument/2006/relationships/slide" Target="slides/slide57.xml"/><Relationship Id="rId91" Type="http://schemas.openxmlformats.org/officeDocument/2006/relationships/slide" Target="slides/slide73.xml"/><Relationship Id="rId96" Type="http://schemas.openxmlformats.org/officeDocument/2006/relationships/slide" Target="slides/slide78.xml"/><Relationship Id="rId140" Type="http://schemas.openxmlformats.org/officeDocument/2006/relationships/slide" Target="slides/slide122.xml"/><Relationship Id="rId145" Type="http://schemas.openxmlformats.org/officeDocument/2006/relationships/slide" Target="slides/slide127.xml"/><Relationship Id="rId161" Type="http://schemas.openxmlformats.org/officeDocument/2006/relationships/slide" Target="slides/slide143.xml"/><Relationship Id="rId166" Type="http://schemas.openxmlformats.org/officeDocument/2006/relationships/slide" Target="slides/slide148.xml"/><Relationship Id="rId182" Type="http://schemas.openxmlformats.org/officeDocument/2006/relationships/slide" Target="slides/slide164.xml"/><Relationship Id="rId187" Type="http://schemas.openxmlformats.org/officeDocument/2006/relationships/slide" Target="slides/slide169.xml"/><Relationship Id="rId1" Type="http://schemas.openxmlformats.org/officeDocument/2006/relationships/slideMaster" Target="slideMasters/slideMaster1.xml"/><Relationship Id="rId6" Type="http://schemas.openxmlformats.org/officeDocument/2006/relationships/slideMaster" Target="slideMasters/slideMaster6.xml"/><Relationship Id="rId23" Type="http://schemas.openxmlformats.org/officeDocument/2006/relationships/slide" Target="slides/slide5.xml"/><Relationship Id="rId28" Type="http://schemas.openxmlformats.org/officeDocument/2006/relationships/slide" Target="slides/slide10.xml"/><Relationship Id="rId49" Type="http://schemas.openxmlformats.org/officeDocument/2006/relationships/slide" Target="slides/slide31.xml"/><Relationship Id="rId114" Type="http://schemas.openxmlformats.org/officeDocument/2006/relationships/slide" Target="slides/slide96.xml"/><Relationship Id="rId119" Type="http://schemas.openxmlformats.org/officeDocument/2006/relationships/slide" Target="slides/slide101.xml"/><Relationship Id="rId44" Type="http://schemas.openxmlformats.org/officeDocument/2006/relationships/slide" Target="slides/slide26.xml"/><Relationship Id="rId60" Type="http://schemas.openxmlformats.org/officeDocument/2006/relationships/slide" Target="slides/slide42.xml"/><Relationship Id="rId65" Type="http://schemas.openxmlformats.org/officeDocument/2006/relationships/slide" Target="slides/slide47.xml"/><Relationship Id="rId81" Type="http://schemas.openxmlformats.org/officeDocument/2006/relationships/slide" Target="slides/slide63.xml"/><Relationship Id="rId86" Type="http://schemas.openxmlformats.org/officeDocument/2006/relationships/slide" Target="slides/slide68.xml"/><Relationship Id="rId130" Type="http://schemas.openxmlformats.org/officeDocument/2006/relationships/slide" Target="slides/slide112.xml"/><Relationship Id="rId135" Type="http://schemas.openxmlformats.org/officeDocument/2006/relationships/slide" Target="slides/slide117.xml"/><Relationship Id="rId151" Type="http://schemas.openxmlformats.org/officeDocument/2006/relationships/slide" Target="slides/slide133.xml"/><Relationship Id="rId156" Type="http://schemas.openxmlformats.org/officeDocument/2006/relationships/slide" Target="slides/slide138.xml"/><Relationship Id="rId177" Type="http://schemas.openxmlformats.org/officeDocument/2006/relationships/slide" Target="slides/slide159.xml"/><Relationship Id="rId198" Type="http://schemas.openxmlformats.org/officeDocument/2006/relationships/slide" Target="slides/slide180.xml"/><Relationship Id="rId172" Type="http://schemas.openxmlformats.org/officeDocument/2006/relationships/slide" Target="slides/slide154.xml"/><Relationship Id="rId193" Type="http://schemas.openxmlformats.org/officeDocument/2006/relationships/slide" Target="slides/slide175.xml"/><Relationship Id="rId202" Type="http://schemas.openxmlformats.org/officeDocument/2006/relationships/slide" Target="slides/slide184.xml"/><Relationship Id="rId207" Type="http://schemas.openxmlformats.org/officeDocument/2006/relationships/presProps" Target="presProps.xml"/><Relationship Id="rId13" Type="http://schemas.openxmlformats.org/officeDocument/2006/relationships/slideMaster" Target="slideMasters/slideMaster13.xml"/><Relationship Id="rId18" Type="http://schemas.openxmlformats.org/officeDocument/2006/relationships/slideMaster" Target="slideMasters/slideMaster18.xml"/><Relationship Id="rId39" Type="http://schemas.openxmlformats.org/officeDocument/2006/relationships/slide" Target="slides/slide21.xml"/><Relationship Id="rId109" Type="http://schemas.openxmlformats.org/officeDocument/2006/relationships/slide" Target="slides/slide91.xml"/><Relationship Id="rId34" Type="http://schemas.openxmlformats.org/officeDocument/2006/relationships/slide" Target="slides/slide16.xml"/><Relationship Id="rId50" Type="http://schemas.openxmlformats.org/officeDocument/2006/relationships/slide" Target="slides/slide32.xml"/><Relationship Id="rId55" Type="http://schemas.openxmlformats.org/officeDocument/2006/relationships/slide" Target="slides/slide37.xml"/><Relationship Id="rId76" Type="http://schemas.openxmlformats.org/officeDocument/2006/relationships/slide" Target="slides/slide58.xml"/><Relationship Id="rId97" Type="http://schemas.openxmlformats.org/officeDocument/2006/relationships/slide" Target="slides/slide79.xml"/><Relationship Id="rId104" Type="http://schemas.openxmlformats.org/officeDocument/2006/relationships/slide" Target="slides/slide86.xml"/><Relationship Id="rId120" Type="http://schemas.openxmlformats.org/officeDocument/2006/relationships/slide" Target="slides/slide102.xml"/><Relationship Id="rId125" Type="http://schemas.openxmlformats.org/officeDocument/2006/relationships/slide" Target="slides/slide107.xml"/><Relationship Id="rId141" Type="http://schemas.openxmlformats.org/officeDocument/2006/relationships/slide" Target="slides/slide123.xml"/><Relationship Id="rId146" Type="http://schemas.openxmlformats.org/officeDocument/2006/relationships/slide" Target="slides/slide128.xml"/><Relationship Id="rId167" Type="http://schemas.openxmlformats.org/officeDocument/2006/relationships/slide" Target="slides/slide149.xml"/><Relationship Id="rId188" Type="http://schemas.openxmlformats.org/officeDocument/2006/relationships/slide" Target="slides/slide170.xml"/><Relationship Id="rId7" Type="http://schemas.openxmlformats.org/officeDocument/2006/relationships/slideMaster" Target="slideMasters/slideMaster7.xml"/><Relationship Id="rId71" Type="http://schemas.openxmlformats.org/officeDocument/2006/relationships/slide" Target="slides/slide53.xml"/><Relationship Id="rId92" Type="http://schemas.openxmlformats.org/officeDocument/2006/relationships/slide" Target="slides/slide74.xml"/><Relationship Id="rId162" Type="http://schemas.openxmlformats.org/officeDocument/2006/relationships/slide" Target="slides/slide144.xml"/><Relationship Id="rId183" Type="http://schemas.openxmlformats.org/officeDocument/2006/relationships/slide" Target="slides/slide165.xml"/><Relationship Id="rId2" Type="http://schemas.openxmlformats.org/officeDocument/2006/relationships/slideMaster" Target="slideMasters/slideMaster2.xml"/><Relationship Id="rId29" Type="http://schemas.openxmlformats.org/officeDocument/2006/relationships/slide" Target="slides/slide11.xml"/><Relationship Id="rId24" Type="http://schemas.openxmlformats.org/officeDocument/2006/relationships/slide" Target="slides/slide6.xml"/><Relationship Id="rId40" Type="http://schemas.openxmlformats.org/officeDocument/2006/relationships/slide" Target="slides/slide22.xml"/><Relationship Id="rId45" Type="http://schemas.openxmlformats.org/officeDocument/2006/relationships/slide" Target="slides/slide27.xml"/><Relationship Id="rId66" Type="http://schemas.openxmlformats.org/officeDocument/2006/relationships/slide" Target="slides/slide48.xml"/><Relationship Id="rId87" Type="http://schemas.openxmlformats.org/officeDocument/2006/relationships/slide" Target="slides/slide69.xml"/><Relationship Id="rId110" Type="http://schemas.openxmlformats.org/officeDocument/2006/relationships/slide" Target="slides/slide92.xml"/><Relationship Id="rId115" Type="http://schemas.openxmlformats.org/officeDocument/2006/relationships/slide" Target="slides/slide97.xml"/><Relationship Id="rId131" Type="http://schemas.openxmlformats.org/officeDocument/2006/relationships/slide" Target="slides/slide113.xml"/><Relationship Id="rId136" Type="http://schemas.openxmlformats.org/officeDocument/2006/relationships/slide" Target="slides/slide118.xml"/><Relationship Id="rId157" Type="http://schemas.openxmlformats.org/officeDocument/2006/relationships/slide" Target="slides/slide139.xml"/><Relationship Id="rId178" Type="http://schemas.openxmlformats.org/officeDocument/2006/relationships/slide" Target="slides/slide160.xml"/><Relationship Id="rId61" Type="http://schemas.openxmlformats.org/officeDocument/2006/relationships/slide" Target="slides/slide43.xml"/><Relationship Id="rId82" Type="http://schemas.openxmlformats.org/officeDocument/2006/relationships/slide" Target="slides/slide64.xml"/><Relationship Id="rId152" Type="http://schemas.openxmlformats.org/officeDocument/2006/relationships/slide" Target="slides/slide134.xml"/><Relationship Id="rId173" Type="http://schemas.openxmlformats.org/officeDocument/2006/relationships/slide" Target="slides/slide155.xml"/><Relationship Id="rId194" Type="http://schemas.openxmlformats.org/officeDocument/2006/relationships/slide" Target="slides/slide176.xml"/><Relationship Id="rId199" Type="http://schemas.openxmlformats.org/officeDocument/2006/relationships/slide" Target="slides/slide181.xml"/><Relationship Id="rId203" Type="http://schemas.openxmlformats.org/officeDocument/2006/relationships/slide" Target="slides/slide185.xml"/><Relationship Id="rId208" Type="http://schemas.openxmlformats.org/officeDocument/2006/relationships/viewProps" Target="viewProps.xml"/><Relationship Id="rId19" Type="http://schemas.openxmlformats.org/officeDocument/2006/relationships/slide" Target="slides/slide1.xml"/><Relationship Id="rId14" Type="http://schemas.openxmlformats.org/officeDocument/2006/relationships/slideMaster" Target="slideMasters/slideMaster14.xml"/><Relationship Id="rId30" Type="http://schemas.openxmlformats.org/officeDocument/2006/relationships/slide" Target="slides/slide12.xml"/><Relationship Id="rId35" Type="http://schemas.openxmlformats.org/officeDocument/2006/relationships/slide" Target="slides/slide17.xml"/><Relationship Id="rId56" Type="http://schemas.openxmlformats.org/officeDocument/2006/relationships/slide" Target="slides/slide38.xml"/><Relationship Id="rId77" Type="http://schemas.openxmlformats.org/officeDocument/2006/relationships/slide" Target="slides/slide59.xml"/><Relationship Id="rId100" Type="http://schemas.openxmlformats.org/officeDocument/2006/relationships/slide" Target="slides/slide82.xml"/><Relationship Id="rId105" Type="http://schemas.openxmlformats.org/officeDocument/2006/relationships/slide" Target="slides/slide87.xml"/><Relationship Id="rId126" Type="http://schemas.openxmlformats.org/officeDocument/2006/relationships/slide" Target="slides/slide108.xml"/><Relationship Id="rId147" Type="http://schemas.openxmlformats.org/officeDocument/2006/relationships/slide" Target="slides/slide129.xml"/><Relationship Id="rId168" Type="http://schemas.openxmlformats.org/officeDocument/2006/relationships/slide" Target="slides/slide150.xml"/><Relationship Id="rId8" Type="http://schemas.openxmlformats.org/officeDocument/2006/relationships/slideMaster" Target="slideMasters/slideMaster8.xml"/><Relationship Id="rId51" Type="http://schemas.openxmlformats.org/officeDocument/2006/relationships/slide" Target="slides/slide33.xml"/><Relationship Id="rId72" Type="http://schemas.openxmlformats.org/officeDocument/2006/relationships/slide" Target="slides/slide54.xml"/><Relationship Id="rId93" Type="http://schemas.openxmlformats.org/officeDocument/2006/relationships/slide" Target="slides/slide75.xml"/><Relationship Id="rId98" Type="http://schemas.openxmlformats.org/officeDocument/2006/relationships/slide" Target="slides/slide80.xml"/><Relationship Id="rId121" Type="http://schemas.openxmlformats.org/officeDocument/2006/relationships/slide" Target="slides/slide103.xml"/><Relationship Id="rId142" Type="http://schemas.openxmlformats.org/officeDocument/2006/relationships/slide" Target="slides/slide124.xml"/><Relationship Id="rId163" Type="http://schemas.openxmlformats.org/officeDocument/2006/relationships/slide" Target="slides/slide145.xml"/><Relationship Id="rId184" Type="http://schemas.openxmlformats.org/officeDocument/2006/relationships/slide" Target="slides/slide166.xml"/><Relationship Id="rId189" Type="http://schemas.openxmlformats.org/officeDocument/2006/relationships/slide" Target="slides/slide171.xml"/><Relationship Id="rId3" Type="http://schemas.openxmlformats.org/officeDocument/2006/relationships/slideMaster" Target="slideMasters/slideMaster3.xml"/><Relationship Id="rId25" Type="http://schemas.openxmlformats.org/officeDocument/2006/relationships/slide" Target="slides/slide7.xml"/><Relationship Id="rId46" Type="http://schemas.openxmlformats.org/officeDocument/2006/relationships/slide" Target="slides/slide28.xml"/><Relationship Id="rId67" Type="http://schemas.openxmlformats.org/officeDocument/2006/relationships/slide" Target="slides/slide49.xml"/><Relationship Id="rId116" Type="http://schemas.openxmlformats.org/officeDocument/2006/relationships/slide" Target="slides/slide98.xml"/><Relationship Id="rId137" Type="http://schemas.openxmlformats.org/officeDocument/2006/relationships/slide" Target="slides/slide119.xml"/><Relationship Id="rId158" Type="http://schemas.openxmlformats.org/officeDocument/2006/relationships/slide" Target="slides/slide140.xml"/><Relationship Id="rId20" Type="http://schemas.openxmlformats.org/officeDocument/2006/relationships/slide" Target="slides/slide2.xml"/><Relationship Id="rId41" Type="http://schemas.openxmlformats.org/officeDocument/2006/relationships/slide" Target="slides/slide23.xml"/><Relationship Id="rId62" Type="http://schemas.openxmlformats.org/officeDocument/2006/relationships/slide" Target="slides/slide44.xml"/><Relationship Id="rId83" Type="http://schemas.openxmlformats.org/officeDocument/2006/relationships/slide" Target="slides/slide65.xml"/><Relationship Id="rId88" Type="http://schemas.openxmlformats.org/officeDocument/2006/relationships/slide" Target="slides/slide70.xml"/><Relationship Id="rId111" Type="http://schemas.openxmlformats.org/officeDocument/2006/relationships/slide" Target="slides/slide93.xml"/><Relationship Id="rId132" Type="http://schemas.openxmlformats.org/officeDocument/2006/relationships/slide" Target="slides/slide114.xml"/><Relationship Id="rId153" Type="http://schemas.openxmlformats.org/officeDocument/2006/relationships/slide" Target="slides/slide135.xml"/><Relationship Id="rId174" Type="http://schemas.openxmlformats.org/officeDocument/2006/relationships/slide" Target="slides/slide156.xml"/><Relationship Id="rId179" Type="http://schemas.openxmlformats.org/officeDocument/2006/relationships/slide" Target="slides/slide161.xml"/><Relationship Id="rId195" Type="http://schemas.openxmlformats.org/officeDocument/2006/relationships/slide" Target="slides/slide177.xml"/><Relationship Id="rId209" Type="http://schemas.openxmlformats.org/officeDocument/2006/relationships/theme" Target="theme/theme1.xml"/><Relationship Id="rId190" Type="http://schemas.openxmlformats.org/officeDocument/2006/relationships/slide" Target="slides/slide172.xml"/><Relationship Id="rId204" Type="http://schemas.openxmlformats.org/officeDocument/2006/relationships/slide" Target="slides/slide186.xml"/><Relationship Id="rId15" Type="http://schemas.openxmlformats.org/officeDocument/2006/relationships/slideMaster" Target="slideMasters/slideMaster15.xml"/><Relationship Id="rId36" Type="http://schemas.openxmlformats.org/officeDocument/2006/relationships/slide" Target="slides/slide18.xml"/><Relationship Id="rId57" Type="http://schemas.openxmlformats.org/officeDocument/2006/relationships/slide" Target="slides/slide39.xml"/><Relationship Id="rId106" Type="http://schemas.openxmlformats.org/officeDocument/2006/relationships/slide" Target="slides/slide88.xml"/><Relationship Id="rId127" Type="http://schemas.openxmlformats.org/officeDocument/2006/relationships/slide" Target="slides/slide109.xml"/><Relationship Id="rId10" Type="http://schemas.openxmlformats.org/officeDocument/2006/relationships/slideMaster" Target="slideMasters/slideMaster10.xml"/><Relationship Id="rId31" Type="http://schemas.openxmlformats.org/officeDocument/2006/relationships/slide" Target="slides/slide13.xml"/><Relationship Id="rId52" Type="http://schemas.openxmlformats.org/officeDocument/2006/relationships/slide" Target="slides/slide34.xml"/><Relationship Id="rId73" Type="http://schemas.openxmlformats.org/officeDocument/2006/relationships/slide" Target="slides/slide55.xml"/><Relationship Id="rId78" Type="http://schemas.openxmlformats.org/officeDocument/2006/relationships/slide" Target="slides/slide60.xml"/><Relationship Id="rId94" Type="http://schemas.openxmlformats.org/officeDocument/2006/relationships/slide" Target="slides/slide76.xml"/><Relationship Id="rId99" Type="http://schemas.openxmlformats.org/officeDocument/2006/relationships/slide" Target="slides/slide81.xml"/><Relationship Id="rId101" Type="http://schemas.openxmlformats.org/officeDocument/2006/relationships/slide" Target="slides/slide83.xml"/><Relationship Id="rId122" Type="http://schemas.openxmlformats.org/officeDocument/2006/relationships/slide" Target="slides/slide104.xml"/><Relationship Id="rId143" Type="http://schemas.openxmlformats.org/officeDocument/2006/relationships/slide" Target="slides/slide125.xml"/><Relationship Id="rId148" Type="http://schemas.openxmlformats.org/officeDocument/2006/relationships/slide" Target="slides/slide130.xml"/><Relationship Id="rId164" Type="http://schemas.openxmlformats.org/officeDocument/2006/relationships/slide" Target="slides/slide146.xml"/><Relationship Id="rId169" Type="http://schemas.openxmlformats.org/officeDocument/2006/relationships/slide" Target="slides/slide151.xml"/><Relationship Id="rId185" Type="http://schemas.openxmlformats.org/officeDocument/2006/relationships/slide" Target="slides/slide167.xml"/><Relationship Id="rId4" Type="http://schemas.openxmlformats.org/officeDocument/2006/relationships/slideMaster" Target="slideMasters/slideMaster4.xml"/><Relationship Id="rId9" Type="http://schemas.openxmlformats.org/officeDocument/2006/relationships/slideMaster" Target="slideMasters/slideMaster9.xml"/><Relationship Id="rId180" Type="http://schemas.openxmlformats.org/officeDocument/2006/relationships/slide" Target="slides/slide162.xml"/><Relationship Id="rId210" Type="http://schemas.openxmlformats.org/officeDocument/2006/relationships/tableStyles" Target="tableStyles.xml"/><Relationship Id="rId26" Type="http://schemas.openxmlformats.org/officeDocument/2006/relationships/slide" Target="slides/slide8.xml"/><Relationship Id="rId47" Type="http://schemas.openxmlformats.org/officeDocument/2006/relationships/slide" Target="slides/slide29.xml"/><Relationship Id="rId68" Type="http://schemas.openxmlformats.org/officeDocument/2006/relationships/slide" Target="slides/slide50.xml"/><Relationship Id="rId89" Type="http://schemas.openxmlformats.org/officeDocument/2006/relationships/slide" Target="slides/slide71.xml"/><Relationship Id="rId112" Type="http://schemas.openxmlformats.org/officeDocument/2006/relationships/slide" Target="slides/slide94.xml"/><Relationship Id="rId133" Type="http://schemas.openxmlformats.org/officeDocument/2006/relationships/slide" Target="slides/slide115.xml"/><Relationship Id="rId154" Type="http://schemas.openxmlformats.org/officeDocument/2006/relationships/slide" Target="slides/slide136.xml"/><Relationship Id="rId175" Type="http://schemas.openxmlformats.org/officeDocument/2006/relationships/slide" Target="slides/slide157.xml"/><Relationship Id="rId196" Type="http://schemas.openxmlformats.org/officeDocument/2006/relationships/slide" Target="slides/slide178.xml"/><Relationship Id="rId200" Type="http://schemas.openxmlformats.org/officeDocument/2006/relationships/slide" Target="slides/slide18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0194B2A-E2F8-4A25-B0C9-75B342ED9B0C}" type="datetimeFigureOut">
              <a:rPr lang="en-US" smtClean="0"/>
              <a:t>23/06/2024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1A6AFA9-7CFD-4FD2-AD5C-E160CB8E9D3A}" type="slidenum">
              <a:rPr lang="en-US" smtClean="0"/>
              <a:t>‹#›</a:t>
            </a:fld>
            <a:endParaRPr lang="en-US"/>
          </a:p>
        </p:txBody>
      </p:sp>
    </p:spTree>
    <p:extLst>
      <p:ext uri="{BB962C8B-B14F-4D97-AF65-F5344CB8AC3E}">
        <p14:creationId xmlns:p14="http://schemas.microsoft.com/office/powerpoint/2010/main" val="294691983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8D8DC3-02CE-4FB4-A488-930D9354F57B}" type="datetimeFigureOut">
              <a:rPr lang="en-US" smtClean="0"/>
              <a:t>23/06/2024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3B9007-0201-49BE-A587-7F882848EC05}" type="slidenum">
              <a:rPr lang="en-US" smtClean="0"/>
              <a:t>‹#›</a:t>
            </a:fld>
            <a:endParaRPr lang="en-US"/>
          </a:p>
        </p:txBody>
      </p:sp>
    </p:spTree>
    <p:extLst>
      <p:ext uri="{BB962C8B-B14F-4D97-AF65-F5344CB8AC3E}">
        <p14:creationId xmlns:p14="http://schemas.microsoft.com/office/powerpoint/2010/main" val="554363631"/>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3" Type="http://schemas.openxmlformats.org/officeDocument/2006/relationships/hyperlink" Target="mk:@MSITStore:D:\DHCN_Khoa%20KHKTMT\Chuong%20trinh%20LT%20DH\Software%20Testing\Tai%20lieu%20Testing%20-%20Anh\0672327988_Software%20Testing_Ron%20Patton.chm::/0672327988/ch03.html#ch03" TargetMode="External"/><Relationship Id="rId2" Type="http://schemas.openxmlformats.org/officeDocument/2006/relationships/slide" Target="../slides/slide149.xml"/><Relationship Id="rId1" Type="http://schemas.openxmlformats.org/officeDocument/2006/relationships/notesMaster" Target="../notesMasters/notesMaster1.xml"/><Relationship Id="rId4" Type="http://schemas.openxmlformats.org/officeDocument/2006/relationships/hyperlink" Target="#ch05fig03"/></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248758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1" dirty="0"/>
              <a:t>- TEST CASE PHẢI</a:t>
            </a:r>
            <a:r>
              <a:rPr lang="en-US" b="1" baseline="0" dirty="0"/>
              <a:t> </a:t>
            </a:r>
            <a:r>
              <a:rPr lang="vi-VN" b="1" baseline="0" dirty="0"/>
              <a:t>ĐƯỢ</a:t>
            </a:r>
            <a:r>
              <a:rPr lang="en-US" b="1" baseline="0" dirty="0"/>
              <a:t>C NÊU THẬT CỤ THỂ CHỨ K PHẢI MÔ TẢ CHUNG </a:t>
            </a:r>
            <a:r>
              <a:rPr lang="en-US" b="1" baseline="0" dirty="0" err="1"/>
              <a:t>CHUNG</a:t>
            </a:r>
            <a:r>
              <a:rPr lang="en-US" b="1" baseline="0" dirty="0"/>
              <a:t> NHƯ TEST CONDITIONS</a:t>
            </a:r>
            <a:endParaRPr lang="en-GB" b="1" baseline="0"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b="1" baseline="0" dirty="0"/>
              <a:t>- </a:t>
            </a:r>
            <a:r>
              <a:rPr lang="en-GB" dirty="0"/>
              <a:t>Prioritise the test cases </a:t>
            </a:r>
            <a:r>
              <a:rPr lang="en-GB" dirty="0" err="1"/>
              <a:t>để</a:t>
            </a:r>
            <a:r>
              <a:rPr lang="en-GB" dirty="0"/>
              <a:t> </a:t>
            </a:r>
            <a:r>
              <a:rPr lang="en-US" b="1" baseline="0" dirty="0"/>
              <a:t>MOST IMPORTANT TEST CASES ARE EXECUTED FIRST, low priority test cases are executed later, or even not executed at all.</a:t>
            </a:r>
          </a:p>
          <a:p>
            <a:pPr marL="457200" marR="0" lvl="2" indent="0" algn="l" defTabSz="914400" rtl="0" eaLnBrk="1" fontAlgn="auto" latinLnBrk="0" hangingPunct="1">
              <a:lnSpc>
                <a:spcPct val="100000"/>
              </a:lnSpc>
              <a:spcBef>
                <a:spcPts val="0"/>
              </a:spcBef>
              <a:spcAft>
                <a:spcPts val="0"/>
              </a:spcAft>
              <a:buClrTx/>
              <a:buSzTx/>
              <a:buFontTx/>
              <a:buNone/>
              <a:tabLst/>
              <a:defRPr/>
            </a:pPr>
            <a:endParaRPr lang="en-US" b="1" baseline="0" dirty="0"/>
          </a:p>
          <a:p>
            <a:pPr marL="0" indent="0">
              <a:buNone/>
            </a:pPr>
            <a:endParaRPr lang="en-US" sz="2400" b="0" u="sng" dirty="0">
              <a:latin typeface="Calibri" pitchFamily="34" charset="0"/>
              <a:cs typeface="Calibri" pitchFamily="34" charset="0"/>
            </a:endParaRPr>
          </a:p>
          <a:p>
            <a:pPr marL="0" indent="0">
              <a:buNone/>
            </a:pPr>
            <a:endParaRPr lang="en-US" sz="2400" b="0" u="sng" dirty="0">
              <a:latin typeface="Calibri" pitchFamily="34" charset="0"/>
              <a:cs typeface="Calibri" pitchFamily="34" charset="0"/>
            </a:endParaRPr>
          </a:p>
          <a:p>
            <a:pPr marL="0" indent="0">
              <a:buNone/>
            </a:pPr>
            <a:endParaRPr lang="en-US" sz="2400" b="0" u="sng" dirty="0">
              <a:latin typeface="Calibri" pitchFamily="34" charset="0"/>
              <a:cs typeface="Calibri" pitchFamily="34" charset="0"/>
            </a:endParaRPr>
          </a:p>
          <a:p>
            <a:pPr marL="0" indent="0">
              <a:buNone/>
            </a:pPr>
            <a:r>
              <a:rPr lang="en-US" sz="2400" b="0" u="sng" dirty="0">
                <a:latin typeface="Calibri" pitchFamily="34" charset="0"/>
                <a:cs typeface="Calibri" pitchFamily="34" charset="0"/>
              </a:rPr>
              <a:t>Definition</a:t>
            </a:r>
            <a:r>
              <a:rPr lang="en-US" sz="2400" b="1" u="sng" dirty="0">
                <a:latin typeface="Calibri" pitchFamily="34" charset="0"/>
                <a:cs typeface="Calibri" pitchFamily="34" charset="0"/>
              </a:rPr>
              <a:t>: </a:t>
            </a:r>
            <a:r>
              <a:rPr lang="en-US" sz="2400" dirty="0">
                <a:latin typeface="Calibri" pitchFamily="34" charset="0"/>
                <a:cs typeface="Calibri" pitchFamily="34" charset="0"/>
              </a:rPr>
              <a:t>Risk-based testing is testing method that base on identified risks to</a:t>
            </a:r>
          </a:p>
          <a:p>
            <a:pPr lvl="1"/>
            <a:r>
              <a:rPr lang="en-US" sz="2000" dirty="0">
                <a:latin typeface="Calibri" pitchFamily="34" charset="0"/>
                <a:cs typeface="Calibri" pitchFamily="34" charset="0"/>
              </a:rPr>
              <a:t>determine the “right level” of quality</a:t>
            </a:r>
          </a:p>
          <a:p>
            <a:pPr lvl="1"/>
            <a:r>
              <a:rPr lang="en-US" sz="2000" dirty="0">
                <a:latin typeface="Calibri" pitchFamily="34" charset="0"/>
                <a:cs typeface="Calibri" pitchFamily="34" charset="0"/>
              </a:rPr>
              <a:t>prioritize the tests and testing effort</a:t>
            </a:r>
          </a:p>
          <a:p>
            <a:pPr lvl="1"/>
            <a:r>
              <a:rPr lang="en-US" sz="2000" dirty="0">
                <a:latin typeface="Calibri" pitchFamily="34" charset="0"/>
                <a:cs typeface="Calibri" pitchFamily="34" charset="0"/>
              </a:rPr>
              <a:t>focus on most important testing areas first </a:t>
            </a:r>
          </a:p>
          <a:p>
            <a:pPr marL="0" indent="0">
              <a:buNone/>
            </a:pPr>
            <a:r>
              <a:rPr lang="en-US" sz="2400" dirty="0">
                <a:latin typeface="Calibri" pitchFamily="34" charset="0"/>
                <a:cs typeface="Calibri" pitchFamily="34" charset="0"/>
              </a:rPr>
              <a:t>with the aim to be clear of current quality status and to get the best return by the time completing testing</a:t>
            </a:r>
          </a:p>
        </p:txBody>
      </p:sp>
    </p:spTree>
    <p:extLst>
      <p:ext uri="{BB962C8B-B14F-4D97-AF65-F5344CB8AC3E}">
        <p14:creationId xmlns:p14="http://schemas.microsoft.com/office/powerpoint/2010/main" val="1211014212"/>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Mỗi</a:t>
            </a:r>
            <a:r>
              <a:rPr lang="en-US" sz="1200" b="0" i="0" kern="1200" baseline="0">
                <a:solidFill>
                  <a:schemeClr val="tx1"/>
                </a:solidFill>
                <a:effectLst/>
                <a:latin typeface="+mn-lt"/>
                <a:ea typeface="+mn-ea"/>
                <a:cs typeface="+mn-cs"/>
              </a:rPr>
              <a:t> CONDITION và </a:t>
            </a:r>
            <a:r>
              <a:rPr lang="en-US"/>
              <a:t>DECISION </a:t>
            </a:r>
            <a:r>
              <a:rPr lang="en-US" sz="1200" b="0" i="0" kern="1200" baseline="0">
                <a:solidFill>
                  <a:schemeClr val="tx1"/>
                </a:solidFill>
                <a:effectLst/>
                <a:latin typeface="+mn-lt"/>
                <a:ea typeface="+mn-ea"/>
                <a:cs typeface="+mn-cs"/>
              </a:rPr>
              <a:t>được định trị true và false ít nhất 1 lần</a:t>
            </a:r>
            <a:endParaRPr lang="en-US"/>
          </a:p>
        </p:txBody>
      </p:sp>
    </p:spTree>
    <p:extLst>
      <p:ext uri="{BB962C8B-B14F-4D97-AF65-F5344CB8AC3E}">
        <p14:creationId xmlns:p14="http://schemas.microsoft.com/office/powerpoint/2010/main" val="222256100"/>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sz="1200" b="0" i="0" kern="1200">
                <a:solidFill>
                  <a:schemeClr val="tx1"/>
                </a:solidFill>
                <a:effectLst/>
                <a:latin typeface="+mn-lt"/>
                <a:ea typeface="+mn-ea"/>
                <a:cs typeface="+mn-cs"/>
              </a:rPr>
              <a:t>Nếu</a:t>
            </a:r>
            <a:r>
              <a:rPr lang="en-US" sz="1200" b="0" i="0" kern="1200" baseline="0">
                <a:solidFill>
                  <a:schemeClr val="tx1"/>
                </a:solidFill>
                <a:effectLst/>
                <a:latin typeface="+mn-lt"/>
                <a:ea typeface="+mn-ea"/>
                <a:cs typeface="+mn-cs"/>
              </a:rPr>
              <a:t> có n c</a:t>
            </a:r>
            <a:r>
              <a:rPr lang="en-US" sz="1200" b="0" i="0" kern="1200">
                <a:solidFill>
                  <a:schemeClr val="tx1"/>
                </a:solidFill>
                <a:effectLst/>
                <a:latin typeface="+mn-lt"/>
                <a:ea typeface="+mn-ea"/>
                <a:cs typeface="+mn-cs"/>
              </a:rPr>
              <a:t>onditions, thì</a:t>
            </a:r>
            <a:r>
              <a:rPr lang="en-US" sz="1200" b="0" i="0" kern="1200" baseline="0">
                <a:solidFill>
                  <a:schemeClr val="tx1"/>
                </a:solidFill>
                <a:effectLst/>
                <a:latin typeface="+mn-lt"/>
                <a:ea typeface="+mn-ea"/>
                <a:cs typeface="+mn-cs"/>
              </a:rPr>
              <a:t> sẽ có</a:t>
            </a:r>
            <a:r>
              <a:rPr lang="en-US" sz="1200" b="0" i="0" kern="1200">
                <a:solidFill>
                  <a:schemeClr val="tx1"/>
                </a:solidFill>
                <a:effectLst/>
                <a:latin typeface="+mn-lt"/>
                <a:ea typeface="+mn-ea"/>
                <a:cs typeface="+mn-cs"/>
              </a:rPr>
              <a:t> 2</a:t>
            </a:r>
            <a:r>
              <a:rPr lang="en-US" sz="1200" b="0" i="0" kern="1200" baseline="30000">
                <a:solidFill>
                  <a:schemeClr val="tx1"/>
                </a:solidFill>
                <a:effectLst/>
                <a:latin typeface="+mn-lt"/>
                <a:ea typeface="+mn-ea"/>
                <a:cs typeface="+mn-cs"/>
              </a:rPr>
              <a:t>n</a:t>
            </a:r>
            <a:r>
              <a:rPr lang="en-US" sz="1200" b="0" i="0" kern="1200">
                <a:solidFill>
                  <a:schemeClr val="tx1"/>
                </a:solidFill>
                <a:effectLst/>
                <a:latin typeface="+mn-lt"/>
                <a:ea typeface="+mn-ea"/>
                <a:cs typeface="+mn-cs"/>
              </a:rPr>
              <a:t> tests. Với</a:t>
            </a:r>
            <a:r>
              <a:rPr lang="en-US" sz="1200" b="0" i="0" kern="1200" baseline="0">
                <a:solidFill>
                  <a:schemeClr val="tx1"/>
                </a:solidFill>
                <a:effectLst/>
                <a:latin typeface="+mn-lt"/>
                <a:ea typeface="+mn-ea"/>
                <a:cs typeface="+mn-cs"/>
              </a:rPr>
              <a:t> số condition lớn thì điều này có thể ko dễ đạt đc. </a:t>
            </a:r>
          </a:p>
          <a:p>
            <a:pPr marL="0" indent="0">
              <a:buFontTx/>
              <a:buNone/>
            </a:pPr>
            <a:r>
              <a:rPr lang="en-US" sz="1200" b="0" i="0" kern="1200" baseline="0">
                <a:solidFill>
                  <a:schemeClr val="tx1"/>
                </a:solidFill>
                <a:effectLst/>
                <a:latin typeface="+mn-lt"/>
                <a:ea typeface="+mn-ea"/>
                <a:cs typeface="+mn-cs"/>
              </a:rPr>
              <a:t>Nên sd bảng chân trị để tìm all các kết hợp của các toán tử.</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a:solidFill>
                  <a:schemeClr val="tx1"/>
                </a:solidFill>
                <a:effectLst/>
                <a:latin typeface="+mn-lt"/>
                <a:ea typeface="+mn-ea"/>
                <a:cs typeface="+mn-cs"/>
              </a:rPr>
              <a:t>Tuy</a:t>
            </a:r>
            <a:r>
              <a:rPr lang="en-US" sz="1200" b="0" i="0" kern="1200" baseline="0">
                <a:solidFill>
                  <a:schemeClr val="tx1"/>
                </a:solidFill>
                <a:effectLst/>
                <a:latin typeface="+mn-lt"/>
                <a:ea typeface="+mn-ea"/>
                <a:cs typeface="+mn-cs"/>
              </a:rPr>
              <a:t> nhiên, có thể giản lược số test vì các đk có thể loại trừ lẫn nhau (</a:t>
            </a:r>
            <a:r>
              <a:rPr lang="en-US"/>
              <a:t>Not necessarily achievable due to mutually exclusive conditions)</a:t>
            </a:r>
          </a:p>
          <a:p>
            <a:endParaRPr lang="en-US"/>
          </a:p>
        </p:txBody>
      </p:sp>
    </p:spTree>
    <p:extLst>
      <p:ext uri="{BB962C8B-B14F-4D97-AF65-F5344CB8AC3E}">
        <p14:creationId xmlns:p14="http://schemas.microsoft.com/office/powerpoint/2010/main" val="4277079786"/>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2" indent="-171450" algn="l" defTabSz="914400" rtl="0" eaLnBrk="1" fontAlgn="auto" latinLnBrk="0" hangingPunct="1">
              <a:lnSpc>
                <a:spcPct val="100000"/>
              </a:lnSpc>
              <a:spcBef>
                <a:spcPts val="0"/>
              </a:spcBef>
              <a:spcAft>
                <a:spcPts val="0"/>
              </a:spcAft>
              <a:buClrTx/>
              <a:buSzTx/>
              <a:buFontTx/>
              <a:buChar char="-"/>
              <a:tabLst/>
              <a:defRPr/>
            </a:pPr>
            <a:r>
              <a:rPr lang="en-GB"/>
              <a:t>...</a:t>
            </a:r>
          </a:p>
          <a:p>
            <a:pPr marL="171450" marR="0" lvl="2" indent="-171450" algn="l" defTabSz="914400" rtl="0" eaLnBrk="1" fontAlgn="auto" latinLnBrk="0" hangingPunct="1">
              <a:lnSpc>
                <a:spcPct val="100000"/>
              </a:lnSpc>
              <a:spcBef>
                <a:spcPts val="0"/>
              </a:spcBef>
              <a:spcAft>
                <a:spcPts val="0"/>
              </a:spcAft>
              <a:buClrTx/>
              <a:buSzTx/>
              <a:buFontTx/>
              <a:buChar char="-"/>
              <a:tabLst/>
              <a:defRPr/>
            </a:pPr>
            <a:r>
              <a:rPr lang="en-GB"/>
              <a:t>path testing: </a:t>
            </a:r>
            <a:r>
              <a:rPr lang="en-US"/>
              <a:t>Sometimes any structure-based  technique is called 'path testing' [Patton, 2001]. </a:t>
            </a:r>
          </a:p>
        </p:txBody>
      </p:sp>
    </p:spTree>
    <p:extLst>
      <p:ext uri="{BB962C8B-B14F-4D97-AF65-F5344CB8AC3E}">
        <p14:creationId xmlns:p14="http://schemas.microsoft.com/office/powerpoint/2010/main" val="3485432820"/>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a:t>Tuy nhiên</a:t>
            </a:r>
            <a:r>
              <a:rPr lang="en-US" baseline="0"/>
              <a:t>, với những đoạn mã có chứa vòng lặp thì path testing là ko thể bởi vì path đi qua 3 lần lặp thì khác với path đi qua 4 vòng lặp,... Một ví dụ cho đoạn mã có 1 vòng lặp, đc lặp 20 lần thì có...</a:t>
            </a:r>
            <a:endParaRPr lang="en-US"/>
          </a:p>
          <a:p>
            <a:endParaRPr lang="en-US"/>
          </a:p>
        </p:txBody>
      </p:sp>
    </p:spTree>
    <p:extLst>
      <p:ext uri="{BB962C8B-B14F-4D97-AF65-F5344CB8AC3E}">
        <p14:creationId xmlns:p14="http://schemas.microsoft.com/office/powerpoint/2010/main" val="246661248"/>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main advantages of white box testing are:</a:t>
            </a:r>
          </a:p>
          <a:p>
            <a:r>
              <a:rPr lang="en-US"/>
              <a:t>■ Direct statement-by-statement checking of code enables determination of</a:t>
            </a:r>
          </a:p>
          <a:p>
            <a:r>
              <a:rPr lang="en-US"/>
              <a:t>software correctness as expressed in the processing paths, including</a:t>
            </a:r>
          </a:p>
          <a:p>
            <a:r>
              <a:rPr lang="en-US"/>
              <a:t>whether the algorithms were correctly defined and coded. </a:t>
            </a:r>
          </a:p>
          <a:p>
            <a:r>
              <a:rPr lang="en-US"/>
              <a:t>■ It allows performance of line coverage follow-up (applying specialized</a:t>
            </a:r>
          </a:p>
          <a:p>
            <a:r>
              <a:rPr lang="en-US"/>
              <a:t>software packages) that provides the tester with lists of lines of code that</a:t>
            </a:r>
          </a:p>
          <a:p>
            <a:r>
              <a:rPr lang="en-US"/>
              <a:t>have not yet been executed. The tester can then initiate test cases to cover</a:t>
            </a:r>
          </a:p>
          <a:p>
            <a:r>
              <a:rPr lang="en-US"/>
              <a:t>these lines of code. </a:t>
            </a:r>
          </a:p>
          <a:p>
            <a:r>
              <a:rPr lang="en-US"/>
              <a:t>■ It ascertains quality of coding work and its adherence to coding standards.</a:t>
            </a:r>
          </a:p>
        </p:txBody>
      </p:sp>
    </p:spTree>
    <p:extLst>
      <p:ext uri="{BB962C8B-B14F-4D97-AF65-F5344CB8AC3E}">
        <p14:creationId xmlns:p14="http://schemas.microsoft.com/office/powerpoint/2010/main" val="2065661206"/>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main disadvantages of white box testing are:</a:t>
            </a:r>
          </a:p>
          <a:p>
            <a:r>
              <a:rPr lang="en-US"/>
              <a:t>■ The vast resources utilized, much above those required for black box testing of the same software package. </a:t>
            </a:r>
          </a:p>
          <a:p>
            <a:r>
              <a:rPr lang="en-US"/>
              <a:t>■ The inability to test software performance in terms of availability (response time), reliability, load durability, and other testing classes related to operation, revision and transition factors.</a:t>
            </a:r>
          </a:p>
        </p:txBody>
      </p:sp>
    </p:spTree>
    <p:extLst>
      <p:ext uri="{BB962C8B-B14F-4D97-AF65-F5344CB8AC3E}">
        <p14:creationId xmlns:p14="http://schemas.microsoft.com/office/powerpoint/2010/main" val="1247689021"/>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3B9007-0201-49BE-A587-7F882848EC05}" type="slidenum">
              <a:rPr lang="en-US" smtClean="0">
                <a:solidFill>
                  <a:prstClr val="black"/>
                </a:solidFill>
              </a:rPr>
              <a:pPr/>
              <a:t>126</a:t>
            </a:fld>
            <a:endParaRPr lang="en-US">
              <a:solidFill>
                <a:prstClr val="black"/>
              </a:solidFill>
            </a:endParaRPr>
          </a:p>
        </p:txBody>
      </p:sp>
    </p:spTree>
    <p:extLst>
      <p:ext uri="{BB962C8B-B14F-4D97-AF65-F5344CB8AC3E}">
        <p14:creationId xmlns:p14="http://schemas.microsoft.com/office/powerpoint/2010/main" val="1729114207"/>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GB" b="1" baseline="0" dirty="0"/>
              <a:t>- </a:t>
            </a:r>
            <a:r>
              <a:rPr lang="en-US" baseline="0" dirty="0"/>
              <a:t>Test </a:t>
            </a:r>
            <a:r>
              <a:rPr lang="en-US" baseline="0" dirty="0" err="1"/>
              <a:t>dựa</a:t>
            </a:r>
            <a:r>
              <a:rPr lang="en-US" baseline="0" dirty="0"/>
              <a:t> </a:t>
            </a:r>
            <a:r>
              <a:rPr lang="en-US" baseline="0" dirty="0" err="1"/>
              <a:t>trên</a:t>
            </a:r>
            <a:r>
              <a:rPr lang="en-US" baseline="0" dirty="0"/>
              <a:t> </a:t>
            </a:r>
            <a:r>
              <a:rPr lang="vi-VN" sz="1200" b="0" i="0" kern="1200" dirty="0">
                <a:solidFill>
                  <a:schemeClr val="tx1"/>
                </a:solidFill>
                <a:effectLst/>
                <a:latin typeface="+mn-lt"/>
                <a:ea typeface="+mn-ea"/>
                <a:cs typeface="+mn-cs"/>
              </a:rPr>
              <a:t>trên kiến ​​thức, kinh nghiệm, trí tưởng tượng và trực giác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của</a:t>
            </a:r>
            <a:r>
              <a:rPr lang="en-US" sz="1200" b="0" i="0" kern="1200" baseline="0" dirty="0">
                <a:solidFill>
                  <a:schemeClr val="tx1"/>
                </a:solidFill>
                <a:effectLst/>
                <a:latin typeface="+mn-lt"/>
                <a:ea typeface="+mn-ea"/>
                <a:cs typeface="+mn-cs"/>
              </a:rPr>
              <a:t> con </a:t>
            </a:r>
            <a:r>
              <a:rPr lang="en-US" sz="1200" b="0" i="0" kern="1200" baseline="0" dirty="0" err="1">
                <a:solidFill>
                  <a:schemeClr val="tx1"/>
                </a:solidFill>
                <a:effectLst/>
                <a:latin typeface="+mn-lt"/>
                <a:ea typeface="+mn-ea"/>
                <a:cs typeface="+mn-cs"/>
              </a:rPr>
              <a:t>người</a:t>
            </a:r>
            <a:r>
              <a:rPr lang="en-US" sz="1200" b="0" i="0" kern="1200" baseline="0" dirty="0">
                <a:solidFill>
                  <a:schemeClr val="tx1"/>
                </a:solidFill>
                <a:effectLst/>
                <a:latin typeface="+mn-lt"/>
                <a:ea typeface="+mn-ea"/>
                <a:cs typeface="+mn-cs"/>
              </a:rPr>
              <a:t>.</a:t>
            </a:r>
            <a:r>
              <a:rPr lang="en-GB" b="1" baseline="0" dirty="0"/>
              <a:t> MẶC DÙ CÓ PP, KỸ THUẬT  THÌ TỐT NHƯNG </a:t>
            </a:r>
            <a:r>
              <a:rPr lang="vi-VN" b="1" baseline="0" dirty="0"/>
              <a:t>KHÔNG PHẢI LÀ TẤT CẢ</a:t>
            </a:r>
            <a:r>
              <a:rPr lang="en-US" b="1" baseline="0" dirty="0"/>
              <a:t>. VIỆC LÀM VIỆC THEO QUÁN TÍNH CŨNG CÓ VAI TRÒ NHẤT ĐỊNH. </a:t>
            </a:r>
            <a:r>
              <a:rPr lang="vi-VN" b="1" u="none" baseline="0" dirty="0"/>
              <a:t>LÝ DO là </a:t>
            </a:r>
            <a:r>
              <a:rPr lang="en-US" b="1" u="none" baseline="0" dirty="0" err="1"/>
              <a:t>cách</a:t>
            </a:r>
            <a:r>
              <a:rPr lang="en-US" b="1" u="none" baseline="0" dirty="0"/>
              <a:t> </a:t>
            </a:r>
            <a:r>
              <a:rPr lang="en-US" b="1" u="none" baseline="0" dirty="0" err="1"/>
              <a:t>làm</a:t>
            </a:r>
            <a:r>
              <a:rPr lang="en-US" b="1" u="none" baseline="0" dirty="0"/>
              <a:t> </a:t>
            </a:r>
            <a:r>
              <a:rPr lang="en-US" b="1" u="none" baseline="0" dirty="0" err="1"/>
              <a:t>này</a:t>
            </a:r>
            <a:r>
              <a:rPr lang="en-US" b="1" u="none" baseline="0" dirty="0"/>
              <a:t> </a:t>
            </a:r>
            <a:r>
              <a:rPr lang="en-US" b="1" u="none" baseline="0" dirty="0" err="1"/>
              <a:t>tìm</a:t>
            </a:r>
            <a:r>
              <a:rPr lang="en-US" b="1" u="none" baseline="0" dirty="0"/>
              <a:t> </a:t>
            </a:r>
            <a:r>
              <a:rPr lang="vi-VN" b="1" u="none" baseline="0" dirty="0"/>
              <a:t>đượ</a:t>
            </a:r>
            <a:r>
              <a:rPr lang="en-US" b="1" u="none" baseline="0" dirty="0"/>
              <a:t>c </a:t>
            </a:r>
            <a:r>
              <a:rPr lang="en-US" b="1" u="none" baseline="0" dirty="0" err="1"/>
              <a:t>lỗi</a:t>
            </a:r>
            <a:r>
              <a:rPr lang="en-US" b="1" u="none" baseline="0" dirty="0"/>
              <a:t> </a:t>
            </a:r>
            <a:r>
              <a:rPr lang="en-US" b="1" u="none" baseline="0" dirty="0" err="1"/>
              <a:t>mà</a:t>
            </a:r>
            <a:r>
              <a:rPr lang="en-US" b="1" u="none" baseline="0" dirty="0"/>
              <a:t> </a:t>
            </a:r>
            <a:r>
              <a:rPr lang="en-US" b="1" u="none" baseline="0" dirty="0" err="1"/>
              <a:t>kỹ</a:t>
            </a:r>
            <a:r>
              <a:rPr lang="en-US" b="1" u="none" baseline="0" dirty="0"/>
              <a:t> </a:t>
            </a:r>
            <a:r>
              <a:rPr lang="en-US" b="1" u="none" baseline="0" dirty="0" err="1"/>
              <a:t>thuật</a:t>
            </a:r>
            <a:r>
              <a:rPr lang="en-US" b="1" u="none" baseline="0" dirty="0"/>
              <a:t> </a:t>
            </a:r>
            <a:r>
              <a:rPr lang="en-US" b="1" u="none" baseline="0" dirty="0" err="1"/>
              <a:t>có</a:t>
            </a:r>
            <a:r>
              <a:rPr lang="en-US" b="1" u="none" baseline="0" dirty="0"/>
              <a:t> </a:t>
            </a:r>
            <a:r>
              <a:rPr lang="en-US" b="1" u="none" baseline="0" dirty="0" err="1"/>
              <a:t>thể</a:t>
            </a:r>
            <a:r>
              <a:rPr lang="en-US" b="1" u="none" baseline="0" dirty="0"/>
              <a:t> </a:t>
            </a:r>
            <a:r>
              <a:rPr lang="en-US" b="1" u="none" baseline="0" dirty="0" err="1"/>
              <a:t>không</a:t>
            </a:r>
            <a:r>
              <a:rPr lang="en-US" b="1" u="none" baseline="0" dirty="0"/>
              <a:t> </a:t>
            </a:r>
            <a:r>
              <a:rPr lang="en-US" b="1" u="none" baseline="0" dirty="0" err="1"/>
              <a:t>tìm</a:t>
            </a:r>
            <a:r>
              <a:rPr lang="en-US" b="1" u="none" baseline="0" dirty="0"/>
              <a:t> </a:t>
            </a:r>
            <a:r>
              <a:rPr lang="vi-VN" b="1" u="none" baseline="0" dirty="0"/>
              <a:t>đượ</a:t>
            </a:r>
            <a:r>
              <a:rPr lang="en-US" b="1" u="none" baseline="0" dirty="0"/>
              <a:t>c </a:t>
            </a:r>
            <a:r>
              <a:rPr lang="en-US" b="1" u="none" baseline="0" dirty="0" err="1"/>
              <a:t>hoặc</a:t>
            </a:r>
            <a:r>
              <a:rPr lang="en-US" b="1" u="none" baseline="0" dirty="0"/>
              <a:t> </a:t>
            </a:r>
            <a:r>
              <a:rPr lang="en-US" b="1" i="0" u="none" kern="1200" baseline="0" dirty="0">
                <a:solidFill>
                  <a:schemeClr val="tx1"/>
                </a:solidFill>
                <a:effectLst/>
                <a:latin typeface="+mn-lt"/>
                <a:ea typeface="+mn-ea"/>
                <a:cs typeface="+mn-cs"/>
              </a:rPr>
              <a:t>KHÔNG CÓ ĐẶC TẢ ĐẦY ĐỦ hay KHÔNG ĐỦ THỜI GIAN </a:t>
            </a:r>
            <a:r>
              <a:rPr lang="en-US" b="1" u="none" baseline="0" dirty="0" err="1"/>
              <a:t>để</a:t>
            </a:r>
            <a:r>
              <a:rPr lang="en-US" b="1" u="none" baseline="0" dirty="0"/>
              <a:t> test </a:t>
            </a:r>
            <a:r>
              <a:rPr lang="en-US" b="1" u="none" baseline="0" dirty="0" err="1"/>
              <a:t>hết</a:t>
            </a:r>
            <a:r>
              <a:rPr lang="en-US" b="1" u="none" baseline="0" dirty="0"/>
              <a:t> </a:t>
            </a:r>
            <a:r>
              <a:rPr lang="en-US" b="1" u="none" baseline="0" dirty="0" err="1"/>
              <a:t>cấu</a:t>
            </a:r>
            <a:r>
              <a:rPr lang="en-US" b="1" u="none" baseline="0" dirty="0"/>
              <a:t> </a:t>
            </a:r>
            <a:r>
              <a:rPr lang="en-US" b="1" u="none" baseline="0" dirty="0" err="1"/>
              <a:t>trúc</a:t>
            </a:r>
            <a:r>
              <a:rPr lang="en-US" b="1" u="none" baseline="0" dirty="0"/>
              <a:t> </a:t>
            </a:r>
            <a:r>
              <a:rPr lang="en-US" b="1" u="none" baseline="0" dirty="0" err="1"/>
              <a:t>của</a:t>
            </a:r>
            <a:r>
              <a:rPr lang="en-US" b="1" u="none" baseline="0" dirty="0"/>
              <a:t> ct.</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a:t>- DỰA</a:t>
            </a:r>
            <a:r>
              <a:rPr lang="en-US" b="1" baseline="0" dirty="0"/>
              <a:t> TRÊN KINH NGHIỆM DÙNG KT TỪ ĐƠN GIẢN LÀ </a:t>
            </a:r>
            <a:r>
              <a:rPr lang="en-US" b="0" dirty="0"/>
              <a:t>Error guessing</a:t>
            </a:r>
            <a:r>
              <a:rPr lang="en-US" b="0" baseline="0" dirty="0"/>
              <a:t> (</a:t>
            </a:r>
            <a:r>
              <a:rPr lang="en-US" b="0" baseline="0" dirty="0" err="1"/>
              <a:t>hoặc</a:t>
            </a:r>
            <a:r>
              <a:rPr lang="en-US" b="0" baseline="0" dirty="0"/>
              <a:t> ad hoc)</a:t>
            </a:r>
            <a:r>
              <a:rPr lang="en-US" b="1" baseline="0" dirty="0"/>
              <a:t> ĐẾN PHỨC TẠP LÀ </a:t>
            </a:r>
            <a:r>
              <a:rPr lang="en-US" b="0" dirty="0"/>
              <a:t>Exploratory</a:t>
            </a:r>
            <a:r>
              <a:rPr lang="en-US" b="1" dirty="0"/>
              <a:t> (</a:t>
            </a:r>
            <a:r>
              <a:rPr lang="en-US" sz="1200" b="0" i="0" kern="1200" dirty="0">
                <a:solidFill>
                  <a:schemeClr val="tx1"/>
                </a:solidFill>
                <a:effectLst/>
                <a:latin typeface="+mn-lt"/>
                <a:ea typeface="+mn-ea"/>
                <a:cs typeface="+mn-cs"/>
              </a:rPr>
              <a:t>/</a:t>
            </a:r>
            <a:r>
              <a:rPr lang="en-US" sz="1200" b="1" i="0" kern="1200" dirty="0" err="1">
                <a:solidFill>
                  <a:schemeClr val="tx1"/>
                </a:solidFill>
                <a:effectLst/>
                <a:latin typeface="+mn-lt"/>
                <a:ea typeface="+mn-ea"/>
                <a:cs typeface="+mn-cs"/>
              </a:rPr>
              <a:t>eks´plɔ:rətəri</a:t>
            </a:r>
            <a:r>
              <a:rPr lang="en-US" sz="1200" b="0" i="0" kern="1200" dirty="0">
                <a:solidFill>
                  <a:schemeClr val="tx1"/>
                </a:solidFill>
                <a:effectLst/>
                <a:latin typeface="+mn-lt"/>
                <a:ea typeface="+mn-ea"/>
                <a:cs typeface="+mn-cs"/>
              </a:rPr>
              <a:t>/)</a:t>
            </a:r>
            <a:r>
              <a:rPr lang="en-US" sz="1200" b="0" i="0" kern="1200" baseline="0" dirty="0">
                <a:solidFill>
                  <a:schemeClr val="tx1"/>
                </a:solidFill>
                <a:effectLst/>
                <a:latin typeface="+mn-lt"/>
                <a:ea typeface="+mn-ea"/>
                <a:cs typeface="+mn-cs"/>
              </a:rPr>
              <a:t> </a:t>
            </a:r>
            <a:r>
              <a:rPr lang="en-US" b="0" dirty="0"/>
              <a:t>testing</a:t>
            </a:r>
            <a:r>
              <a:rPr lang="en-US" b="1" dirty="0"/>
              <a:t>, </a:t>
            </a:r>
            <a:r>
              <a:rPr lang="en-US" b="0" dirty="0" err="1"/>
              <a:t>nhưng</a:t>
            </a:r>
            <a:r>
              <a:rPr lang="en-US" b="0" baseline="0" dirty="0"/>
              <a:t> </a:t>
            </a:r>
            <a:r>
              <a:rPr lang="en-US" b="0" baseline="0" dirty="0" err="1"/>
              <a:t>tất</a:t>
            </a:r>
            <a:r>
              <a:rPr lang="en-US" b="0" baseline="0" dirty="0"/>
              <a:t> </a:t>
            </a:r>
            <a:r>
              <a:rPr lang="en-US" b="0" baseline="0" dirty="0" err="1"/>
              <a:t>cả</a:t>
            </a:r>
            <a:r>
              <a:rPr lang="en-US" b="0" baseline="0" dirty="0"/>
              <a:t> </a:t>
            </a:r>
            <a:r>
              <a:rPr lang="en-US" b="0" baseline="0" dirty="0" err="1"/>
              <a:t>đều</a:t>
            </a:r>
            <a:r>
              <a:rPr lang="en-US" b="0" baseline="0" dirty="0"/>
              <a:t> </a:t>
            </a:r>
            <a:r>
              <a:rPr lang="en-US" b="0" baseline="0" dirty="0" err="1"/>
              <a:t>khai</a:t>
            </a:r>
            <a:r>
              <a:rPr lang="en-US" b="0" baseline="0" dirty="0"/>
              <a:t> </a:t>
            </a:r>
            <a:r>
              <a:rPr lang="en-US" b="0" baseline="0" dirty="0" err="1"/>
              <a:t>thác</a:t>
            </a:r>
            <a:r>
              <a:rPr lang="en-US" b="0" baseline="0" dirty="0"/>
              <a:t> </a:t>
            </a:r>
            <a:r>
              <a:rPr lang="en-US" b="0" baseline="0" dirty="0" err="1"/>
              <a:t>từ</a:t>
            </a:r>
            <a:r>
              <a:rPr lang="en-US" b="0" baseline="0" dirty="0"/>
              <a:t> tri </a:t>
            </a:r>
            <a:r>
              <a:rPr lang="en-US" b="0" baseline="0" dirty="0" err="1"/>
              <a:t>thức</a:t>
            </a:r>
            <a:r>
              <a:rPr lang="en-US" b="0" baseline="0" dirty="0"/>
              <a:t> </a:t>
            </a:r>
            <a:r>
              <a:rPr lang="en-US" b="0" baseline="0" dirty="0" err="1"/>
              <a:t>và</a:t>
            </a:r>
            <a:r>
              <a:rPr lang="en-US" b="0" baseline="0" dirty="0"/>
              <a:t> </a:t>
            </a:r>
            <a:r>
              <a:rPr lang="en-US" b="0" baseline="0" dirty="0" err="1"/>
              <a:t>kinh</a:t>
            </a:r>
            <a:r>
              <a:rPr lang="en-US" b="0" baseline="0" dirty="0"/>
              <a:t> </a:t>
            </a:r>
            <a:r>
              <a:rPr lang="en-US" b="0" baseline="0" dirty="0" err="1"/>
              <a:t>nghiệm</a:t>
            </a:r>
            <a:r>
              <a:rPr lang="en-US" b="0" baseline="0" dirty="0"/>
              <a:t> </a:t>
            </a:r>
            <a:r>
              <a:rPr lang="en-US" b="0" baseline="0" dirty="0" err="1"/>
              <a:t>của</a:t>
            </a:r>
            <a:r>
              <a:rPr lang="en-US" b="0" baseline="0" dirty="0"/>
              <a:t> tester </a:t>
            </a:r>
            <a:r>
              <a:rPr lang="en-US" b="0" baseline="0" dirty="0" err="1"/>
              <a:t>chứ</a:t>
            </a:r>
            <a:r>
              <a:rPr lang="en-US" b="0" baseline="0" dirty="0"/>
              <a:t> k </a:t>
            </a:r>
            <a:r>
              <a:rPr lang="en-US" b="0" baseline="0" dirty="0" err="1"/>
              <a:t>phải</a:t>
            </a:r>
            <a:r>
              <a:rPr lang="en-US" b="0" baseline="0" dirty="0"/>
              <a:t> </a:t>
            </a:r>
            <a:r>
              <a:rPr lang="en-US" b="0" baseline="0" dirty="0" err="1"/>
              <a:t>là</a:t>
            </a:r>
            <a:r>
              <a:rPr lang="en-US" b="0" baseline="0" dirty="0"/>
              <a:t> </a:t>
            </a:r>
            <a:r>
              <a:rPr lang="en-US" b="0" baseline="0" dirty="0" err="1"/>
              <a:t>khảo</a:t>
            </a:r>
            <a:r>
              <a:rPr lang="en-US" b="0" baseline="0" dirty="0"/>
              <a:t> </a:t>
            </a:r>
            <a:r>
              <a:rPr lang="en-US" b="0" baseline="0" dirty="0" err="1"/>
              <a:t>sát</a:t>
            </a:r>
            <a:r>
              <a:rPr lang="en-US" b="0" baseline="0" dirty="0"/>
              <a:t> </a:t>
            </a:r>
            <a:r>
              <a:rPr lang="en-US" b="0" baseline="0" dirty="0" err="1"/>
              <a:t>tỉ</a:t>
            </a:r>
            <a:r>
              <a:rPr lang="en-US" b="0" baseline="0" dirty="0"/>
              <a:t> </a:t>
            </a:r>
            <a:r>
              <a:rPr lang="en-US" b="0" baseline="0" dirty="0" err="1"/>
              <a:t>mỉ</a:t>
            </a:r>
            <a:r>
              <a:rPr lang="en-US" b="0" baseline="0" dirty="0"/>
              <a:t> </a:t>
            </a:r>
            <a:r>
              <a:rPr lang="en-US" b="0" baseline="0" dirty="0" err="1"/>
              <a:t>hệ</a:t>
            </a:r>
            <a:r>
              <a:rPr lang="en-US" b="0" baseline="0" dirty="0"/>
              <a:t> </a:t>
            </a:r>
            <a:r>
              <a:rPr lang="en-US" b="0" baseline="0" dirty="0" err="1"/>
              <a:t>thống</a:t>
            </a:r>
            <a:r>
              <a:rPr lang="en-US" b="0" baseline="0" dirty="0"/>
              <a:t> </a:t>
            </a:r>
            <a:r>
              <a:rPr lang="en-US" b="0" baseline="0" dirty="0" err="1"/>
              <a:t>dựa</a:t>
            </a:r>
            <a:r>
              <a:rPr lang="en-US" b="0" baseline="0" dirty="0"/>
              <a:t> </a:t>
            </a:r>
            <a:r>
              <a:rPr lang="en-US" b="0" baseline="0" dirty="0" err="1"/>
              <a:t>vào</a:t>
            </a:r>
            <a:r>
              <a:rPr lang="en-US" b="0" baseline="0" dirty="0"/>
              <a:t> </a:t>
            </a:r>
            <a:r>
              <a:rPr lang="en-US" b="0" baseline="0" dirty="0" err="1"/>
              <a:t>đặc</a:t>
            </a:r>
            <a:r>
              <a:rPr lang="en-US" b="0" baseline="0" dirty="0"/>
              <a:t> </a:t>
            </a:r>
            <a:r>
              <a:rPr lang="en-US" b="0" baseline="0" dirty="0" err="1"/>
              <a:t>tả</a:t>
            </a:r>
            <a:r>
              <a:rPr lang="en-US" b="0" baseline="0" dirty="0"/>
              <a:t>.</a:t>
            </a:r>
            <a:endParaRPr lang="en-GB" baseline="0" dirty="0"/>
          </a:p>
        </p:txBody>
      </p:sp>
    </p:spTree>
    <p:extLst>
      <p:ext uri="{BB962C8B-B14F-4D97-AF65-F5344CB8AC3E}">
        <p14:creationId xmlns:p14="http://schemas.microsoft.com/office/powerpoint/2010/main" val="1069582890"/>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 Ko </a:t>
            </a:r>
            <a:r>
              <a:rPr lang="en-US" dirty="0" err="1"/>
              <a:t>luật</a:t>
            </a:r>
            <a:r>
              <a:rPr lang="en-US" dirty="0"/>
              <a:t>, ko </a:t>
            </a:r>
            <a:r>
              <a:rPr lang="en-US" dirty="0" err="1"/>
              <a:t>cần</a:t>
            </a:r>
            <a:r>
              <a:rPr lang="en-US" baseline="0" dirty="0"/>
              <a:t> </a:t>
            </a:r>
            <a:r>
              <a:rPr lang="en-US" baseline="0" dirty="0" err="1"/>
              <a:t>có</a:t>
            </a:r>
            <a:r>
              <a:rPr lang="en-US" baseline="0" dirty="0"/>
              <a:t> </a:t>
            </a:r>
            <a:r>
              <a:rPr lang="en-US" baseline="0" dirty="0" err="1"/>
              <a:t>trong</a:t>
            </a:r>
            <a:r>
              <a:rPr lang="en-US" baseline="0" dirty="0"/>
              <a:t> </a:t>
            </a:r>
            <a:r>
              <a:rPr lang="en-US" baseline="0" dirty="0" err="1"/>
              <a:t>đặc</a:t>
            </a:r>
            <a:r>
              <a:rPr lang="en-US" baseline="0" dirty="0"/>
              <a:t> </a:t>
            </a:r>
            <a:r>
              <a:rPr lang="en-US" baseline="0" dirty="0" err="1"/>
              <a:t>tả</a:t>
            </a:r>
            <a:r>
              <a:rPr lang="en-US" baseline="0" dirty="0"/>
              <a:t>. </a:t>
            </a:r>
            <a:r>
              <a:rPr lang="en-GB" dirty="0"/>
              <a:t>Unscripted: ko </a:t>
            </a:r>
            <a:r>
              <a:rPr lang="en-GB" dirty="0" err="1"/>
              <a:t>có</a:t>
            </a:r>
            <a:r>
              <a:rPr lang="en-GB" baseline="0" dirty="0"/>
              <a:t> </a:t>
            </a:r>
            <a:r>
              <a:rPr lang="en-GB" baseline="0" dirty="0" err="1"/>
              <a:t>bản</a:t>
            </a:r>
            <a:r>
              <a:rPr lang="en-GB" baseline="0" dirty="0"/>
              <a:t> </a:t>
            </a:r>
            <a:r>
              <a:rPr lang="en-GB" baseline="0" dirty="0" err="1"/>
              <a:t>viết</a:t>
            </a:r>
            <a:r>
              <a:rPr lang="en-GB" baseline="0" dirty="0"/>
              <a:t> </a:t>
            </a:r>
            <a:r>
              <a:rPr lang="en-GB" baseline="0" dirty="0" err="1"/>
              <a:t>sẵn</a:t>
            </a:r>
            <a:endParaRPr lang="en-US" dirty="0"/>
          </a:p>
          <a:p>
            <a:pPr marL="0" indent="0">
              <a:buFontTx/>
              <a:buNone/>
            </a:pPr>
            <a:r>
              <a:rPr lang="en-US" sz="1200" b="1" i="0" kern="1200" dirty="0">
                <a:solidFill>
                  <a:schemeClr val="tx1"/>
                </a:solidFill>
                <a:effectLst/>
                <a:latin typeface="+mn-lt"/>
                <a:ea typeface="+mn-ea"/>
                <a:cs typeface="+mn-cs"/>
              </a:rPr>
              <a:t>- </a:t>
            </a:r>
            <a:r>
              <a:rPr lang="vi-VN" sz="1200" b="1" i="0" kern="1200" dirty="0">
                <a:solidFill>
                  <a:schemeClr val="tx1"/>
                </a:solidFill>
                <a:effectLst/>
                <a:latin typeface="+mn-lt"/>
                <a:ea typeface="+mn-ea"/>
                <a:cs typeface="+mn-cs"/>
              </a:rPr>
              <a:t>HỌ PHỎNG ĐOÁN</a:t>
            </a:r>
            <a:r>
              <a:rPr lang="en-US" sz="1200" b="1" i="0" kern="1200" dirty="0">
                <a:solidFill>
                  <a:schemeClr val="tx1"/>
                </a:solidFill>
                <a:effectLst/>
                <a:latin typeface="+mn-lt"/>
                <a:ea typeface="+mn-ea"/>
                <a:cs typeface="+mn-cs"/>
              </a:rPr>
              <a:t> CÁC</a:t>
            </a:r>
            <a:r>
              <a:rPr lang="en-US" sz="1200" b="1" i="0" kern="1200" baseline="0" dirty="0">
                <a:solidFill>
                  <a:schemeClr val="tx1"/>
                </a:solidFill>
                <a:effectLst/>
                <a:latin typeface="+mn-lt"/>
                <a:ea typeface="+mn-ea"/>
                <a:cs typeface="+mn-cs"/>
              </a:rPr>
              <a:t> </a:t>
            </a:r>
            <a:r>
              <a:rPr lang="vi-VN" sz="1200" b="1" i="0" kern="1200" dirty="0">
                <a:solidFill>
                  <a:schemeClr val="tx1"/>
                </a:solidFill>
                <a:effectLst/>
                <a:latin typeface="+mn-lt"/>
                <a:ea typeface="+mn-ea"/>
                <a:cs typeface="+mn-cs"/>
              </a:rPr>
              <a:t>LOẠI LỖI CÓ THỂ VÀ SAU ĐÓ VIẾT CÁC CA KIỂM THỬ ĐỂ ĐƯA RA CÁC LỖI ĐÓ</a:t>
            </a:r>
            <a:r>
              <a:rPr lang="en-US" sz="1200" b="1" i="0" kern="1200" dirty="0">
                <a:solidFill>
                  <a:schemeClr val="tx1"/>
                </a:solidFill>
                <a:effectLst/>
                <a:latin typeface="+mn-lt"/>
                <a:ea typeface="+mn-ea"/>
                <a:cs typeface="+mn-cs"/>
              </a:rPr>
              <a:t>. </a:t>
            </a:r>
            <a:r>
              <a:rPr lang="en-US" dirty="0"/>
              <a:t>Tester </a:t>
            </a:r>
            <a:r>
              <a:rPr lang="vi-VN" dirty="0"/>
              <a:t>được khuyến khích nghĩ </a:t>
            </a:r>
            <a:r>
              <a:rPr lang="en-US" dirty="0" err="1"/>
              <a:t>ra</a:t>
            </a:r>
            <a:r>
              <a:rPr lang="en-US" dirty="0"/>
              <a:t> </a:t>
            </a:r>
            <a:r>
              <a:rPr lang="en-US" dirty="0" err="1"/>
              <a:t>những</a:t>
            </a:r>
            <a:r>
              <a:rPr lang="vi-VN" dirty="0"/>
              <a:t> tình huống </a:t>
            </a:r>
            <a:r>
              <a:rPr lang="en-US" dirty="0" err="1"/>
              <a:t>mà</a:t>
            </a:r>
            <a:r>
              <a:rPr lang="en-US" baseline="0" dirty="0"/>
              <a:t> </a:t>
            </a:r>
            <a:r>
              <a:rPr lang="vi-VN" dirty="0"/>
              <a:t>phần mềm có thể không thể đối phó</a:t>
            </a:r>
            <a:endParaRPr lang="en-US" b="1" baseline="0" dirty="0"/>
          </a:p>
          <a:p>
            <a:pPr marL="457200" lvl="1" indent="0">
              <a:buFontTx/>
              <a:buNone/>
            </a:pPr>
            <a:r>
              <a:rPr lang="en-US" baseline="0" dirty="0"/>
              <a:t>...</a:t>
            </a:r>
          </a:p>
          <a:p>
            <a:pPr marL="0" indent="0">
              <a:buFontTx/>
              <a:buNone/>
            </a:pPr>
            <a:r>
              <a:rPr lang="en-US" dirty="0"/>
              <a:t>- </a:t>
            </a:r>
            <a:r>
              <a:rPr lang="en-US" dirty="0" err="1"/>
              <a:t>Đc</a:t>
            </a:r>
            <a:r>
              <a:rPr lang="en-US" baseline="0" dirty="0"/>
              <a:t> </a:t>
            </a:r>
            <a:r>
              <a:rPr lang="en-US" baseline="0" dirty="0" err="1"/>
              <a:t>sd</a:t>
            </a:r>
            <a:r>
              <a:rPr lang="en-US" baseline="0" dirty="0"/>
              <a:t> </a:t>
            </a:r>
            <a:r>
              <a:rPr lang="en-US" baseline="0" dirty="0" err="1"/>
              <a:t>sau</a:t>
            </a:r>
            <a:r>
              <a:rPr lang="en-US" baseline="0" dirty="0"/>
              <a:t> </a:t>
            </a:r>
            <a:r>
              <a:rPr lang="en-US" baseline="0" dirty="0" err="1"/>
              <a:t>khi</a:t>
            </a:r>
            <a:r>
              <a:rPr lang="en-US" baseline="0" dirty="0"/>
              <a:t> </a:t>
            </a:r>
            <a:r>
              <a:rPr lang="en-US" baseline="0" dirty="0" err="1"/>
              <a:t>dùng</a:t>
            </a:r>
            <a:r>
              <a:rPr lang="en-US" baseline="0" dirty="0"/>
              <a:t> </a:t>
            </a:r>
            <a:r>
              <a:rPr lang="en-US" baseline="0" dirty="0" err="1"/>
              <a:t>các</a:t>
            </a:r>
            <a:r>
              <a:rPr lang="en-US" baseline="0" dirty="0"/>
              <a:t> kt </a:t>
            </a:r>
            <a:r>
              <a:rPr lang="en-US" baseline="0" dirty="0" err="1"/>
              <a:t>hệ</a:t>
            </a:r>
            <a:r>
              <a:rPr lang="en-US" baseline="0" dirty="0"/>
              <a:t> </a:t>
            </a:r>
            <a:r>
              <a:rPr lang="en-US" baseline="0" dirty="0" err="1"/>
              <a:t>thống</a:t>
            </a:r>
            <a:endParaRPr lang="en-US" baseline="0" dirty="0"/>
          </a:p>
          <a:p>
            <a:pPr marL="457200" lvl="1" indent="0">
              <a:buFontTx/>
              <a:buNone/>
            </a:pPr>
            <a:r>
              <a:rPr lang="en-US" b="1" baseline="0" dirty="0"/>
              <a:t>+ SỰ THÀNH CÔNG CỦA ERROR GUESSING PHỤ THUỘC RẤT NHIỀU VÀO KỸ NĂNG CỦA TESTER, MỘT TESTER GIỎI SẼ BIẾT LỖI CÓ KHẢ NĂNG ẨN NẤP Ở ĐÂU NHẤT. MỘT SỐ TESTER GIỎI TỰ NHIÊN (NĂNG KHIẾU), MỘT SỐ GIỎI LÀ DO HỌ CÓ KINH NGHIỆM LÀM TESTER HOẶC ĐC LÀM VIỆC VỚI NHỮNG HỆ THỐNG CỤ THỂ.</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0" baseline="0" dirty="0"/>
              <a:t>- </a:t>
            </a:r>
            <a:r>
              <a:rPr lang="en-US" b="0" baseline="0" dirty="0" err="1"/>
              <a:t>Thường</a:t>
            </a:r>
            <a:r>
              <a:rPr lang="en-US" b="0" baseline="0" dirty="0"/>
              <a:t> dc </a:t>
            </a:r>
            <a:r>
              <a:rPr lang="en-US" b="0" baseline="0" dirty="0" err="1"/>
              <a:t>sd</a:t>
            </a:r>
            <a:r>
              <a:rPr lang="en-US" b="0" baseline="0" dirty="0"/>
              <a:t> </a:t>
            </a:r>
            <a:r>
              <a:rPr lang="en-US" b="0" baseline="0" dirty="0" err="1"/>
              <a:t>như</a:t>
            </a:r>
            <a:r>
              <a:rPr lang="en-US" b="0" baseline="0" dirty="0"/>
              <a:t> </a:t>
            </a:r>
            <a:r>
              <a:rPr lang="en-US" b="0" baseline="0" dirty="0" err="1"/>
              <a:t>là</a:t>
            </a:r>
            <a:r>
              <a:rPr lang="en-US" b="0" baseline="0" dirty="0"/>
              <a:t> 1 pp </a:t>
            </a:r>
            <a:r>
              <a:rPr lang="en-US" b="0" baseline="0" dirty="0" err="1"/>
              <a:t>bổ</a:t>
            </a:r>
            <a:r>
              <a:rPr lang="en-US" b="0" baseline="0" dirty="0"/>
              <a:t> </a:t>
            </a:r>
            <a:r>
              <a:rPr lang="en-US" b="0" baseline="0" dirty="0" err="1"/>
              <a:t>trợ</a:t>
            </a:r>
            <a:r>
              <a:rPr lang="en-US" b="0" baseline="0" dirty="0"/>
              <a:t> </a:t>
            </a:r>
            <a:r>
              <a:rPr lang="en-US" b="0" baseline="0" dirty="0" err="1"/>
              <a:t>cho</a:t>
            </a:r>
            <a:r>
              <a:rPr lang="en-US" b="0" baseline="0" dirty="0"/>
              <a:t> </a:t>
            </a:r>
            <a:r>
              <a:rPr lang="en-US" b="0" baseline="0" dirty="0" err="1"/>
              <a:t>những</a:t>
            </a:r>
            <a:r>
              <a:rPr lang="en-US" b="0" baseline="0" dirty="0"/>
              <a:t> pp </a:t>
            </a:r>
            <a:r>
              <a:rPr lang="en-US" b="0" baseline="0" dirty="0" err="1"/>
              <a:t>chính</a:t>
            </a:r>
            <a:r>
              <a:rPr lang="en-US" b="0" baseline="0" dirty="0"/>
              <a:t> </a:t>
            </a:r>
            <a:r>
              <a:rPr lang="en-US" b="0" baseline="0" dirty="0" err="1"/>
              <a:t>quy</a:t>
            </a:r>
            <a:r>
              <a:rPr lang="en-US" b="0" baseline="0" dirty="0"/>
              <a: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1" baseline="0" dirty="0"/>
          </a:p>
          <a:p>
            <a:pPr marL="0" marR="0" lvl="1" indent="0" algn="l" defTabSz="914400" rtl="0" eaLnBrk="1" fontAlgn="auto" latinLnBrk="0" hangingPunct="1">
              <a:lnSpc>
                <a:spcPct val="100000"/>
              </a:lnSpc>
              <a:spcBef>
                <a:spcPts val="0"/>
              </a:spcBef>
              <a:spcAft>
                <a:spcPts val="0"/>
              </a:spcAft>
              <a:buClrTx/>
              <a:buSzTx/>
              <a:buFontTx/>
              <a:buNone/>
              <a:tabLst/>
              <a:defRPr/>
            </a:pPr>
            <a:endParaRPr lang="en-US" b="1" baseline="0"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b="1" baseline="0" dirty="0"/>
              <a:t>- ĐIỂM YẾU: HIỆU QUẢ KHÁC NHAU. </a:t>
            </a:r>
            <a:endParaRPr lang="en-US" b="1"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b="0" baseline="0" dirty="0"/>
              <a:t>- </a:t>
            </a:r>
            <a:r>
              <a:rPr lang="en-US" b="0" baseline="0" dirty="0" err="1"/>
              <a:t>Khắc</a:t>
            </a:r>
            <a:r>
              <a:rPr lang="en-US" b="0" baseline="0" dirty="0"/>
              <a:t> </a:t>
            </a:r>
            <a:r>
              <a:rPr lang="en-US" b="0" baseline="0" dirty="0" err="1"/>
              <a:t>phục</a:t>
            </a:r>
            <a:r>
              <a:rPr lang="en-US" b="0" baseline="0" dirty="0"/>
              <a:t>:</a:t>
            </a:r>
          </a:p>
          <a:p>
            <a:pPr marL="457200" marR="0" lvl="2" indent="0" algn="l" defTabSz="914400" rtl="0" eaLnBrk="1" fontAlgn="auto" latinLnBrk="0" hangingPunct="1">
              <a:lnSpc>
                <a:spcPct val="100000"/>
              </a:lnSpc>
              <a:spcBef>
                <a:spcPts val="0"/>
              </a:spcBef>
              <a:spcAft>
                <a:spcPts val="0"/>
              </a:spcAft>
              <a:buClrTx/>
              <a:buSzTx/>
              <a:buFontTx/>
              <a:buNone/>
              <a:tabLst/>
              <a:defRPr/>
            </a:pPr>
            <a:r>
              <a:rPr lang="en-US" b="0" baseline="0" dirty="0"/>
              <a:t>+ </a:t>
            </a:r>
            <a:r>
              <a:rPr lang="en-US" b="0" baseline="0" dirty="0" err="1"/>
              <a:t>Xây</a:t>
            </a:r>
            <a:r>
              <a:rPr lang="en-US" b="0" baseline="0" dirty="0"/>
              <a:t> </a:t>
            </a:r>
            <a:r>
              <a:rPr lang="en-US" b="0" baseline="0" dirty="0" err="1"/>
              <a:t>dựng</a:t>
            </a:r>
            <a:r>
              <a:rPr lang="en-US" b="0" baseline="0" dirty="0"/>
              <a:t> </a:t>
            </a:r>
            <a:r>
              <a:rPr lang="en-US" b="0" baseline="0" dirty="0" err="1"/>
              <a:t>trước</a:t>
            </a:r>
            <a:r>
              <a:rPr lang="en-US" b="0" baseline="0" dirty="0"/>
              <a:t> 1 list </a:t>
            </a:r>
            <a:r>
              <a:rPr lang="en-US" b="0" baseline="0" dirty="0" err="1"/>
              <a:t>các</a:t>
            </a:r>
            <a:r>
              <a:rPr lang="en-US" b="0" baseline="0" dirty="0"/>
              <a:t> </a:t>
            </a:r>
            <a:r>
              <a:rPr lang="vi-VN" sz="1200" b="0" i="0" kern="1200" dirty="0">
                <a:solidFill>
                  <a:schemeClr val="tx1"/>
                </a:solidFill>
                <a:effectLst/>
                <a:latin typeface="+mn-lt"/>
                <a:ea typeface="+mn-ea"/>
                <a:cs typeface="+mn-cs"/>
              </a:rPr>
              <a:t>lỗi có thể hay các trường hợp dễ xảy ra lỗi và sau đó viết các </a:t>
            </a:r>
            <a:r>
              <a:rPr lang="en-US" b="0" baseline="0" dirty="0"/>
              <a:t>test-case </a:t>
            </a:r>
            <a:r>
              <a:rPr lang="en-US" b="0" baseline="0" dirty="0" err="1"/>
              <a:t>tương</a:t>
            </a:r>
            <a:r>
              <a:rPr lang="en-US" b="0" baseline="0" dirty="0"/>
              <a:t> </a:t>
            </a:r>
            <a:r>
              <a:rPr lang="en-US" b="0" baseline="0" dirty="0" err="1"/>
              <a:t>ứng</a:t>
            </a:r>
            <a:r>
              <a:rPr lang="en-US" b="0" baseline="0" dirty="0"/>
              <a:t> </a:t>
            </a:r>
            <a:r>
              <a:rPr lang="vi-VN" sz="1200" b="0" i="0" kern="1200" dirty="0">
                <a:solidFill>
                  <a:schemeClr val="tx1"/>
                </a:solidFill>
                <a:effectLst/>
                <a:latin typeface="+mn-lt"/>
                <a:ea typeface="+mn-ea"/>
                <a:cs typeface="+mn-cs"/>
              </a:rPr>
              <a:t>dựa trên danh sách đó.</a:t>
            </a:r>
            <a:r>
              <a:rPr lang="en-US" b="0" baseline="0" dirty="0"/>
              <a:t> </a:t>
            </a:r>
          </a:p>
          <a:p>
            <a:pPr marL="457200" marR="0" lvl="2" indent="0" algn="l" defTabSz="914400" rtl="0" eaLnBrk="1" fontAlgn="auto" latinLnBrk="0" hangingPunct="1">
              <a:lnSpc>
                <a:spcPct val="100000"/>
              </a:lnSpc>
              <a:spcBef>
                <a:spcPts val="0"/>
              </a:spcBef>
              <a:spcAft>
                <a:spcPts val="0"/>
              </a:spcAft>
              <a:buClrTx/>
              <a:buSzTx/>
              <a:buFontTx/>
              <a:buNone/>
              <a:tabLst/>
              <a:defRPr/>
            </a:pPr>
            <a:r>
              <a:rPr lang="en-US" b="0" baseline="0" dirty="0"/>
              <a:t>+ </a:t>
            </a:r>
            <a:r>
              <a:rPr lang="en-US" b="0" baseline="0" dirty="0" err="1"/>
              <a:t>Tạo</a:t>
            </a:r>
            <a:r>
              <a:rPr lang="en-US" b="0" baseline="0" dirty="0"/>
              <a:t> list defect </a:t>
            </a:r>
            <a:r>
              <a:rPr lang="en-US" b="0" baseline="0" dirty="0" err="1"/>
              <a:t>và</a:t>
            </a:r>
            <a:r>
              <a:rPr lang="en-US" b="0" baseline="0" dirty="0"/>
              <a:t> failure </a:t>
            </a:r>
            <a:r>
              <a:rPr lang="en-US" b="0" baseline="0" dirty="0" err="1"/>
              <a:t>và</a:t>
            </a:r>
            <a:r>
              <a:rPr lang="en-US" b="0" baseline="0" dirty="0"/>
              <a:t> </a:t>
            </a:r>
            <a:r>
              <a:rPr lang="en-US" b="0" baseline="0" dirty="0" err="1"/>
              <a:t>thiết</a:t>
            </a:r>
            <a:r>
              <a:rPr lang="en-US" b="0" baseline="0" dirty="0"/>
              <a:t> </a:t>
            </a:r>
            <a:r>
              <a:rPr lang="en-US" b="0" baseline="0" dirty="0" err="1"/>
              <a:t>kế</a:t>
            </a:r>
            <a:r>
              <a:rPr lang="en-US" b="0" baseline="0" dirty="0"/>
              <a:t> test case </a:t>
            </a:r>
            <a:r>
              <a:rPr lang="en-US" b="0" baseline="0" dirty="0" err="1"/>
              <a:t>giải</a:t>
            </a:r>
            <a:r>
              <a:rPr lang="en-US" b="0" baseline="0" dirty="0"/>
              <a:t> </a:t>
            </a:r>
            <a:r>
              <a:rPr lang="en-US" b="0" baseline="0" dirty="0" err="1"/>
              <a:t>quyết</a:t>
            </a:r>
            <a:r>
              <a:rPr lang="en-US" b="0" baseline="0" dirty="0"/>
              <a:t> </a:t>
            </a:r>
            <a:r>
              <a:rPr lang="en-US" b="0" baseline="0" dirty="0" err="1"/>
              <a:t>chúng</a:t>
            </a:r>
            <a:r>
              <a:rPr lang="en-US" b="0" baseline="0" dirty="0"/>
              <a:t>. List </a:t>
            </a:r>
            <a:r>
              <a:rPr lang="en-US" b="0" baseline="0" dirty="0" err="1"/>
              <a:t>này</a:t>
            </a:r>
            <a:r>
              <a:rPr lang="en-US" b="0" baseline="0" dirty="0"/>
              <a:t> </a:t>
            </a:r>
            <a:r>
              <a:rPr lang="en-US" b="0" baseline="0" dirty="0" err="1"/>
              <a:t>có</a:t>
            </a:r>
            <a:r>
              <a:rPr lang="en-US" b="0" baseline="0" dirty="0"/>
              <a:t> </a:t>
            </a:r>
            <a:r>
              <a:rPr lang="en-US" b="0" baseline="0" dirty="0" err="1"/>
              <a:t>thể</a:t>
            </a:r>
            <a:r>
              <a:rPr lang="en-US" b="0" baseline="0" dirty="0"/>
              <a:t> </a:t>
            </a:r>
            <a:r>
              <a:rPr lang="en-US" b="0" baseline="0" dirty="0" err="1"/>
              <a:t>sd</a:t>
            </a:r>
            <a:r>
              <a:rPr lang="en-US" b="0" baseline="0" dirty="0"/>
              <a:t> </a:t>
            </a:r>
            <a:r>
              <a:rPr lang="en-US" b="0" baseline="0" dirty="0" err="1"/>
              <a:t>dữ</a:t>
            </a:r>
            <a:r>
              <a:rPr lang="en-US" b="0" baseline="0" dirty="0"/>
              <a:t> </a:t>
            </a:r>
            <a:r>
              <a:rPr lang="en-US" b="0" baseline="0" dirty="0" err="1"/>
              <a:t>liệu</a:t>
            </a:r>
            <a:r>
              <a:rPr lang="en-US" b="0" baseline="0" dirty="0"/>
              <a:t> defect and failure </a:t>
            </a:r>
            <a:r>
              <a:rPr lang="en-US" b="0" baseline="0" dirty="0" err="1"/>
              <a:t>có</a:t>
            </a:r>
            <a:r>
              <a:rPr lang="en-US" b="0" baseline="0" dirty="0"/>
              <a:t> </a:t>
            </a:r>
            <a:r>
              <a:rPr lang="en-US" b="0" baseline="0" dirty="0" err="1"/>
              <a:t>sẵn</a:t>
            </a:r>
            <a:r>
              <a:rPr lang="en-US" b="0" baseline="0" dirty="0"/>
              <a:t> </a:t>
            </a:r>
            <a:r>
              <a:rPr lang="en-US" b="0" baseline="0" dirty="0" err="1"/>
              <a:t>để</a:t>
            </a:r>
            <a:r>
              <a:rPr lang="en-US" b="0" baseline="0" dirty="0"/>
              <a:t> </a:t>
            </a:r>
            <a:r>
              <a:rPr lang="en-US" b="0" baseline="0" dirty="0" err="1"/>
              <a:t>làm</a:t>
            </a:r>
            <a:r>
              <a:rPr lang="en-US" b="0" baseline="0" dirty="0"/>
              <a:t> </a:t>
            </a:r>
            <a:r>
              <a:rPr lang="en-US" b="0" baseline="0" dirty="0" err="1"/>
              <a:t>điểm</a:t>
            </a:r>
            <a:r>
              <a:rPr lang="en-US" b="0" baseline="0" dirty="0"/>
              <a:t> </a:t>
            </a:r>
            <a:r>
              <a:rPr lang="en-US" b="0" baseline="0" dirty="0" err="1"/>
              <a:t>bắt</a:t>
            </a:r>
            <a:r>
              <a:rPr lang="en-US" b="0" baseline="0" dirty="0"/>
              <a:t> </a:t>
            </a:r>
            <a:r>
              <a:rPr lang="en-US" b="0" baseline="0" dirty="0" err="1"/>
              <a:t>đầu</a:t>
            </a:r>
            <a:r>
              <a:rPr lang="en-US" b="0" baseline="0" dirty="0"/>
              <a:t>. List </a:t>
            </a:r>
            <a:r>
              <a:rPr lang="en-US" b="0" baseline="0" dirty="0" err="1"/>
              <a:t>này</a:t>
            </a:r>
            <a:r>
              <a:rPr lang="en-US" b="0" baseline="0" dirty="0"/>
              <a:t> </a:t>
            </a:r>
            <a:r>
              <a:rPr lang="en-US" b="0" baseline="0" dirty="0" err="1"/>
              <a:t>cũng</a:t>
            </a:r>
            <a:r>
              <a:rPr lang="en-US" b="0" baseline="0" dirty="0"/>
              <a:t> </a:t>
            </a:r>
            <a:r>
              <a:rPr lang="en-US" b="0" baseline="0" dirty="0" err="1"/>
              <a:t>có</a:t>
            </a:r>
            <a:r>
              <a:rPr lang="en-US" b="0" baseline="0" dirty="0"/>
              <a:t> </a:t>
            </a:r>
            <a:r>
              <a:rPr lang="en-US" b="0" baseline="0" dirty="0" err="1"/>
              <a:t>thể</a:t>
            </a:r>
            <a:r>
              <a:rPr lang="en-US" b="0" baseline="0" dirty="0"/>
              <a:t> </a:t>
            </a:r>
            <a:r>
              <a:rPr lang="en-US" b="0" baseline="0" dirty="0" err="1"/>
              <a:t>mở</a:t>
            </a:r>
            <a:r>
              <a:rPr lang="en-US" b="0" baseline="0" dirty="0"/>
              <a:t> </a:t>
            </a:r>
            <a:r>
              <a:rPr lang="en-US" b="0" baseline="0" dirty="0" err="1"/>
              <a:t>rộng</a:t>
            </a:r>
            <a:r>
              <a:rPr lang="en-US" b="0" baseline="0" dirty="0"/>
              <a:t> </a:t>
            </a:r>
            <a:r>
              <a:rPr lang="en-US" b="0" baseline="0" dirty="0" err="1"/>
              <a:t>bằng</a:t>
            </a:r>
            <a:r>
              <a:rPr lang="en-US" b="0" baseline="0" dirty="0"/>
              <a:t> </a:t>
            </a:r>
            <a:r>
              <a:rPr lang="en-US" b="0" baseline="0" dirty="0" err="1"/>
              <a:t>cách</a:t>
            </a:r>
            <a:r>
              <a:rPr lang="en-US" b="0" baseline="0" dirty="0"/>
              <a:t> </a:t>
            </a:r>
            <a:r>
              <a:rPr lang="en-US" b="0" baseline="0" dirty="0" err="1"/>
              <a:t>sd</a:t>
            </a:r>
            <a:r>
              <a:rPr lang="en-US" b="0" baseline="0" dirty="0"/>
              <a:t> </a:t>
            </a:r>
            <a:r>
              <a:rPr lang="en-US" b="0" baseline="0" dirty="0" err="1"/>
              <a:t>kinh</a:t>
            </a:r>
            <a:r>
              <a:rPr lang="en-US" b="0" baseline="0" dirty="0"/>
              <a:t> </a:t>
            </a:r>
            <a:r>
              <a:rPr lang="en-US" b="0" baseline="0" dirty="0" err="1"/>
              <a:t>nghiệm</a:t>
            </a:r>
            <a:r>
              <a:rPr lang="en-US" b="0" baseline="0" dirty="0"/>
              <a:t> </a:t>
            </a:r>
            <a:r>
              <a:rPr lang="en-US" b="0" baseline="0" dirty="0" err="1"/>
              <a:t>của</a:t>
            </a:r>
            <a:r>
              <a:rPr lang="en-US" b="0" baseline="0" dirty="0"/>
              <a:t> user </a:t>
            </a:r>
            <a:r>
              <a:rPr lang="en-US" b="0" baseline="0" dirty="0" err="1"/>
              <a:t>và</a:t>
            </a:r>
            <a:r>
              <a:rPr lang="en-US" b="0" baseline="0" dirty="0"/>
              <a:t> tester, hay </a:t>
            </a:r>
            <a:r>
              <a:rPr lang="en-US" b="0" baseline="0" dirty="0" err="1"/>
              <a:t>dữ</a:t>
            </a:r>
            <a:r>
              <a:rPr lang="en-US" b="0" baseline="0" dirty="0"/>
              <a:t> </a:t>
            </a:r>
            <a:r>
              <a:rPr lang="en-US" b="0" baseline="0" dirty="0" err="1"/>
              <a:t>liệu</a:t>
            </a:r>
            <a:r>
              <a:rPr lang="en-US" b="0" baseline="0" dirty="0"/>
              <a:t> defect and failure </a:t>
            </a:r>
            <a:r>
              <a:rPr lang="en-US" b="0" baseline="0" dirty="0" err="1"/>
              <a:t>có</a:t>
            </a:r>
            <a:r>
              <a:rPr lang="en-US" b="0" baseline="0" dirty="0"/>
              <a:t> </a:t>
            </a:r>
            <a:r>
              <a:rPr lang="en-US" b="0" baseline="0" dirty="0" err="1"/>
              <a:t>sẵn</a:t>
            </a:r>
            <a:r>
              <a:rPr lang="en-US" b="0" baseline="0" dirty="0"/>
              <a:t>,... List </a:t>
            </a:r>
            <a:r>
              <a:rPr lang="en-US" b="0" baseline="0" dirty="0" err="1"/>
              <a:t>này</a:t>
            </a:r>
            <a:r>
              <a:rPr lang="en-US" b="0" baseline="0" dirty="0"/>
              <a:t> </a:t>
            </a:r>
            <a:r>
              <a:rPr lang="en-US" b="0" baseline="0" dirty="0" err="1"/>
              <a:t>có</a:t>
            </a:r>
            <a:r>
              <a:rPr lang="en-US" b="0" baseline="0" dirty="0"/>
              <a:t> </a:t>
            </a:r>
            <a:r>
              <a:rPr lang="en-US" b="0" baseline="0" dirty="0" err="1"/>
              <a:t>thể</a:t>
            </a:r>
            <a:r>
              <a:rPr lang="en-US" b="0" baseline="0" dirty="0"/>
              <a:t> </a:t>
            </a:r>
            <a:r>
              <a:rPr lang="en-US" b="0" baseline="0" dirty="0" err="1"/>
              <a:t>sd</a:t>
            </a:r>
            <a:r>
              <a:rPr lang="en-US" b="0" baseline="0" dirty="0"/>
              <a:t> </a:t>
            </a:r>
            <a:r>
              <a:rPr lang="en-US" b="0" baseline="0" dirty="0" err="1"/>
              <a:t>như</a:t>
            </a:r>
            <a:r>
              <a:rPr lang="en-US" b="0" baseline="0" dirty="0"/>
              <a:t> </a:t>
            </a:r>
            <a:r>
              <a:rPr lang="en-US" b="0" baseline="0" dirty="0" err="1"/>
              <a:t>tập</a:t>
            </a:r>
            <a:r>
              <a:rPr lang="en-US" b="0" baseline="0" dirty="0"/>
              <a:t> test </a:t>
            </a:r>
            <a:r>
              <a:rPr lang="en-US" b="0" baseline="0" dirty="0" err="1"/>
              <a:t>cơ</a:t>
            </a:r>
            <a:r>
              <a:rPr lang="en-US" b="0" baseline="0" dirty="0"/>
              <a:t> </a:t>
            </a:r>
            <a:r>
              <a:rPr lang="en-US" b="0" baseline="0" dirty="0" err="1"/>
              <a:t>bản</a:t>
            </a:r>
            <a:r>
              <a:rPr lang="en-US" b="0" baseline="0" dirty="0"/>
              <a:t> </a:t>
            </a:r>
            <a:r>
              <a:rPr lang="en-US" b="0" baseline="0" dirty="0" err="1"/>
              <a:t>sau</a:t>
            </a:r>
            <a:r>
              <a:rPr lang="en-US" b="0" baseline="0" dirty="0"/>
              <a:t> </a:t>
            </a:r>
            <a:r>
              <a:rPr lang="en-US" b="0" baseline="0" dirty="0" err="1"/>
              <a:t>khi</a:t>
            </a:r>
            <a:r>
              <a:rPr lang="en-US" b="0" baseline="0" dirty="0"/>
              <a:t> test </a:t>
            </a:r>
            <a:r>
              <a:rPr lang="en-US" b="0" baseline="0" dirty="0" err="1"/>
              <a:t>bằng</a:t>
            </a:r>
            <a:r>
              <a:rPr lang="en-US" b="0" baseline="0" dirty="0"/>
              <a:t> </a:t>
            </a:r>
            <a:r>
              <a:rPr lang="en-US" b="0" baseline="0" dirty="0" err="1"/>
              <a:t>các</a:t>
            </a:r>
            <a:r>
              <a:rPr lang="en-US" b="0" baseline="0" dirty="0"/>
              <a:t> pp </a:t>
            </a:r>
            <a:r>
              <a:rPr lang="en-US" b="0" baseline="0" dirty="0" err="1"/>
              <a:t>khác</a:t>
            </a:r>
            <a:r>
              <a:rPr lang="en-US" b="0" baseline="0" dirty="0"/>
              <a:t>.</a:t>
            </a:r>
          </a:p>
          <a:p>
            <a:pPr marL="457200" marR="0" lvl="2"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Xác định các ca kiểm thử có liên</a:t>
            </a:r>
            <a:r>
              <a:rPr lang="en-US" sz="1200" b="0" i="0" kern="120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đới với các giả định mà lập trình viên có thể đã thực hiện khi đọc đặc tả</a:t>
            </a:r>
            <a:endParaRPr lang="en-US" b="0" baseline="0" dirty="0"/>
          </a:p>
          <a:p>
            <a:pPr marL="0" indent="0">
              <a:buFontTx/>
              <a:buNone/>
            </a:pPr>
            <a:endParaRPr lang="en-US" b="1" baseline="0" dirty="0"/>
          </a:p>
          <a:p>
            <a:pPr marL="0" indent="0">
              <a:buFontTx/>
              <a:buNone/>
            </a:pPr>
            <a:endParaRPr lang="en-US" b="1" baseline="0" dirty="0"/>
          </a:p>
          <a:p>
            <a:pPr marL="0" indent="0">
              <a:buFontTx/>
              <a:buNone/>
            </a:pPr>
            <a:endParaRPr lang="en-US" b="1" baseline="0" dirty="0"/>
          </a:p>
          <a:p>
            <a:pPr marL="0" indent="0">
              <a:buFontTx/>
              <a:buNone/>
            </a:pPr>
            <a:endParaRPr lang="en-US" b="1" baseline="0" dirty="0"/>
          </a:p>
          <a:p>
            <a:pPr marL="171450" marR="0" lvl="1" indent="-171450" algn="l" defTabSz="914400" rtl="0" eaLnBrk="1" fontAlgn="auto" latinLnBrk="0" hangingPunct="1">
              <a:lnSpc>
                <a:spcPct val="100000"/>
              </a:lnSpc>
              <a:spcBef>
                <a:spcPts val="0"/>
              </a:spcBef>
              <a:spcAft>
                <a:spcPts val="0"/>
              </a:spcAft>
              <a:buClrTx/>
              <a:buSzTx/>
              <a:buFontTx/>
              <a:buChar char="-"/>
              <a:tabLst/>
              <a:defRPr/>
            </a:pPr>
            <a:r>
              <a:rPr lang="vi-VN" sz="1200" b="1" i="0" kern="1200" dirty="0">
                <a:solidFill>
                  <a:schemeClr val="tx1"/>
                </a:solidFill>
                <a:effectLst/>
                <a:latin typeface="+mn-lt"/>
                <a:ea typeface="+mn-ea"/>
                <a:cs typeface="+mn-cs"/>
              </a:rPr>
              <a:t>Random test:</a:t>
            </a:r>
            <a:r>
              <a:rPr lang="vi-VN" sz="1200" b="0" i="0" kern="1200" dirty="0">
                <a:solidFill>
                  <a:schemeClr val="tx1"/>
                </a:solidFill>
                <a:effectLst/>
                <a:latin typeface="+mn-lt"/>
                <a:ea typeface="+mn-ea"/>
                <a:cs typeface="+mn-cs"/>
              </a:rPr>
              <a:t> tức là chọn ngẫu nhiên 1 chức năng, 1 phần nào đó của hệ thống để </a:t>
            </a:r>
            <a:r>
              <a:rPr lang="vi-VN" sz="1200" b="1" i="0" kern="1200" dirty="0">
                <a:solidFill>
                  <a:schemeClr val="tx1"/>
                </a:solidFill>
                <a:effectLst/>
                <a:latin typeface="+mn-lt"/>
                <a:ea typeface="+mn-ea"/>
                <a:cs typeface="+mn-cs"/>
              </a:rPr>
              <a:t>test</a:t>
            </a:r>
            <a:r>
              <a:rPr lang="vi-VN" sz="1200" b="0" i="0" kern="1200" dirty="0">
                <a:solidFill>
                  <a:schemeClr val="tx1"/>
                </a:solidFill>
                <a:effectLst/>
                <a:latin typeface="+mn-lt"/>
                <a:ea typeface="+mn-ea"/>
                <a:cs typeface="+mn-cs"/>
              </a:rPr>
              <a:t>. Thường thì khi dự án gấp mà mình lại bị join vào giai đoạn giữa chừng -&gt; mình nên chọn những chức năng nào mà mình đã có kinh nghiệm </a:t>
            </a:r>
            <a:r>
              <a:rPr lang="vi-VN" sz="1200" b="1" i="0" kern="1200" dirty="0">
                <a:solidFill>
                  <a:schemeClr val="tx1"/>
                </a:solidFill>
                <a:effectLst/>
                <a:latin typeface="+mn-lt"/>
                <a:ea typeface="+mn-ea"/>
                <a:cs typeface="+mn-cs"/>
              </a:rPr>
              <a:t>test</a:t>
            </a:r>
            <a:r>
              <a:rPr lang="vi-VN" sz="1200" b="0" i="0" kern="1200" dirty="0">
                <a:solidFill>
                  <a:schemeClr val="tx1"/>
                </a:solidFill>
                <a:effectLst/>
                <a:latin typeface="+mn-lt"/>
                <a:ea typeface="+mn-ea"/>
                <a:cs typeface="+mn-cs"/>
              </a:rPr>
              <a:t> rồi. </a:t>
            </a:r>
            <a:endParaRPr lang="en-US" sz="1200" b="1" i="0" kern="1200" dirty="0">
              <a:solidFill>
                <a:schemeClr val="tx1"/>
              </a:solidFill>
              <a:effectLst/>
              <a:latin typeface="+mn-lt"/>
              <a:ea typeface="+mn-ea"/>
              <a:cs typeface="+mn-cs"/>
            </a:endParaRPr>
          </a:p>
          <a:p>
            <a:pPr marL="171450" marR="0" lvl="1" indent="-171450" algn="l" defTabSz="914400" rtl="0" eaLnBrk="1" fontAlgn="auto" latinLnBrk="0" hangingPunct="1">
              <a:lnSpc>
                <a:spcPct val="100000"/>
              </a:lnSpc>
              <a:spcBef>
                <a:spcPts val="0"/>
              </a:spcBef>
              <a:spcAft>
                <a:spcPts val="0"/>
              </a:spcAft>
              <a:buClrTx/>
              <a:buSzTx/>
              <a:buFontTx/>
              <a:buChar char="-"/>
              <a:tabLst/>
              <a:defRPr/>
            </a:pPr>
            <a:r>
              <a:rPr lang="vi-VN" sz="1200" b="1" i="0" kern="1200" dirty="0">
                <a:solidFill>
                  <a:schemeClr val="tx1"/>
                </a:solidFill>
                <a:effectLst/>
                <a:latin typeface="+mn-lt"/>
                <a:ea typeface="+mn-ea"/>
                <a:cs typeface="+mn-cs"/>
              </a:rPr>
              <a:t>Kỹ thuật đoán bugs:</a:t>
            </a:r>
            <a:r>
              <a:rPr lang="vi-VN" sz="1200" b="0" i="0" kern="1200" dirty="0">
                <a:solidFill>
                  <a:schemeClr val="tx1"/>
                </a:solidFill>
                <a:effectLst/>
                <a:latin typeface="+mn-lt"/>
                <a:ea typeface="+mn-ea"/>
                <a:cs typeface="+mn-cs"/>
              </a:rPr>
              <a:t> mình thường call là kỹ thuật 50/50. Vì đúng với tên gọi của nó là ... chúng ta thực hiện đoán bug. Bình thường, khi bạn </a:t>
            </a:r>
            <a:r>
              <a:rPr lang="vi-VN" sz="1200" b="1" i="0" kern="1200" dirty="0">
                <a:solidFill>
                  <a:schemeClr val="tx1"/>
                </a:solidFill>
                <a:effectLst/>
                <a:latin typeface="+mn-lt"/>
                <a:ea typeface="+mn-ea"/>
                <a:cs typeface="+mn-cs"/>
              </a:rPr>
              <a:t>test</a:t>
            </a:r>
            <a:r>
              <a:rPr lang="vi-VN" sz="1200" b="0" i="0" kern="1200" dirty="0">
                <a:solidFill>
                  <a:schemeClr val="tx1"/>
                </a:solidFill>
                <a:effectLst/>
                <a:latin typeface="+mn-lt"/>
                <a:ea typeface="+mn-ea"/>
                <a:cs typeface="+mn-cs"/>
              </a:rPr>
              <a:t> thì bạn thường </a:t>
            </a:r>
            <a:r>
              <a:rPr lang="vi-VN" sz="1200" b="1" i="0" kern="1200" dirty="0">
                <a:solidFill>
                  <a:schemeClr val="tx1"/>
                </a:solidFill>
                <a:effectLst/>
                <a:latin typeface="+mn-lt"/>
                <a:ea typeface="+mn-ea"/>
                <a:cs typeface="+mn-cs"/>
              </a:rPr>
              <a:t>dựa vào require -&gt; thực hiện test -&gt; bug</a:t>
            </a:r>
            <a:r>
              <a:rPr lang="vi-VN" sz="1200" b="0" i="0" kern="1200" dirty="0">
                <a:solidFill>
                  <a:schemeClr val="tx1"/>
                </a:solidFill>
                <a:effectLst/>
                <a:latin typeface="+mn-lt"/>
                <a:ea typeface="+mn-ea"/>
                <a:cs typeface="+mn-cs"/>
              </a:rPr>
              <a:t>, nhưng kỹ thuật này thì ngược lại bạn </a:t>
            </a:r>
            <a:r>
              <a:rPr lang="vi-VN" sz="1200" b="1" i="0" kern="1200" dirty="0">
                <a:solidFill>
                  <a:schemeClr val="tx1"/>
                </a:solidFill>
                <a:effectLst/>
                <a:latin typeface="+mn-lt"/>
                <a:ea typeface="+mn-ea"/>
                <a:cs typeface="+mn-cs"/>
              </a:rPr>
              <a:t>dựa vào require -&gt; đoán bugs -&gt; thực hiện test</a:t>
            </a:r>
            <a:r>
              <a:rPr lang="vi-VN" sz="1200" b="0" i="0" kern="1200" dirty="0">
                <a:solidFill>
                  <a:schemeClr val="tx1"/>
                </a:solidFill>
                <a:effectLst/>
                <a:latin typeface="+mn-lt"/>
                <a:ea typeface="+mn-ea"/>
                <a:cs typeface="+mn-cs"/>
              </a:rPr>
              <a:t>. Điểm hay của kỹ thuật này là bạn có thể tìm đc bug rất nhanh -&gt; dùng rất tốt với những dự án gấp. Nhưng điểm hay cũng chính là điểm dở của nó, nếu bạn đoán sai bug thì bạn sẽ mất time </a:t>
            </a:r>
            <a:r>
              <a:rPr lang="vi-VN" sz="1200" b="1" i="0" kern="1200" dirty="0">
                <a:solidFill>
                  <a:schemeClr val="tx1"/>
                </a:solidFill>
                <a:effectLst/>
                <a:latin typeface="+mn-lt"/>
                <a:ea typeface="+mn-ea"/>
                <a:cs typeface="+mn-cs"/>
              </a:rPr>
              <a:t>test</a:t>
            </a:r>
            <a:r>
              <a:rPr lang="vi-VN" sz="1200" b="0" i="0" kern="1200" dirty="0">
                <a:solidFill>
                  <a:schemeClr val="tx1"/>
                </a:solidFill>
                <a:effectLst/>
                <a:latin typeface="+mn-lt"/>
                <a:ea typeface="+mn-ea"/>
                <a:cs typeface="+mn-cs"/>
              </a:rPr>
              <a:t> mà k0 thu đc kết quả j</a:t>
            </a:r>
            <a:endParaRPr lang="en-US" b="0" dirty="0"/>
          </a:p>
          <a:p>
            <a:r>
              <a:rPr lang="vi-VN" sz="1200" b="0" i="0" kern="1200" dirty="0">
                <a:solidFill>
                  <a:schemeClr val="tx1"/>
                </a:solidFill>
                <a:effectLst/>
                <a:latin typeface="+mn-lt"/>
                <a:ea typeface="+mn-ea"/>
                <a:cs typeface="+mn-cs"/>
              </a:rPr>
              <a:t>Với 2 kỹ thuật này, đặc biệt là kỹ thuật đoán bugs thì mình khuyến cáo chỉ những tester có kinh nghiệm cảm thấy có thể sử dụng đc thì mới nên sử dụng. Vì thực tế là nó phá vỡ tất cả những quan điểm, suy nghĩ, đức tính (tỉ mỉ, cần mẫn...) mà 1 tester cần có</a:t>
            </a:r>
            <a:endParaRPr lang="en-US" dirty="0"/>
          </a:p>
        </p:txBody>
      </p:sp>
    </p:spTree>
    <p:extLst>
      <p:ext uri="{BB962C8B-B14F-4D97-AF65-F5344CB8AC3E}">
        <p14:creationId xmlns:p14="http://schemas.microsoft.com/office/powerpoint/2010/main" val="3719721806"/>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simultaneously: </a:t>
            </a:r>
            <a:r>
              <a:rPr lang="en-US" dirty="0" err="1"/>
              <a:t>đồng</a:t>
            </a:r>
            <a:r>
              <a:rPr lang="en-US" baseline="0" dirty="0"/>
              <a:t> </a:t>
            </a:r>
            <a:r>
              <a:rPr lang="en-US" baseline="0" dirty="0" err="1"/>
              <a:t>thời</a:t>
            </a:r>
            <a:endParaRPr lang="en-US" dirty="0"/>
          </a:p>
          <a:p>
            <a:pPr marL="0" indent="0">
              <a:buFontTx/>
              <a:buNone/>
            </a:pPr>
            <a:r>
              <a:rPr lang="en-US" b="1" baseline="0" dirty="0"/>
              <a:t>THIẾT KẾ TEST VÀ THỰC THI THỰC HIỆN SONG </a:t>
            </a:r>
            <a:r>
              <a:rPr lang="en-US" b="1" baseline="0" dirty="0" err="1"/>
              <a:t>SONG</a:t>
            </a:r>
            <a:r>
              <a:rPr lang="en-US" b="1" baseline="0" dirty="0"/>
              <a:t>, ĐỒNG THỜI HỌC TỪ NHỮNG LẦN TEST LÀM KINH NGHIỆM CHO NHỮNG TEST TƯƠNG TỰ, </a:t>
            </a:r>
            <a:r>
              <a:rPr lang="en-US" b="0" u="none" baseline="0" dirty="0"/>
              <a:t>ko </a:t>
            </a:r>
            <a:r>
              <a:rPr lang="en-US" b="0" u="none" baseline="0" dirty="0" err="1"/>
              <a:t>cần</a:t>
            </a:r>
            <a:r>
              <a:rPr lang="en-US" b="0" u="none" baseline="0" dirty="0"/>
              <a:t> </a:t>
            </a:r>
            <a:r>
              <a:rPr lang="en-US" b="0" u="none" baseline="0" dirty="0" err="1"/>
              <a:t>hoặc</a:t>
            </a:r>
            <a:r>
              <a:rPr lang="en-US" b="0" u="none" baseline="0" dirty="0"/>
              <a:t> </a:t>
            </a:r>
            <a:r>
              <a:rPr lang="en-US" b="0" u="none" baseline="0" dirty="0" err="1"/>
              <a:t>tối</a:t>
            </a:r>
            <a:r>
              <a:rPr lang="en-US" b="0" u="none" baseline="0" dirty="0"/>
              <a:t> </a:t>
            </a:r>
            <a:r>
              <a:rPr lang="en-US" b="0" u="none" baseline="0" dirty="0" err="1"/>
              <a:t>thiểu</a:t>
            </a:r>
            <a:r>
              <a:rPr lang="en-US" b="0" u="none" baseline="0" dirty="0"/>
              <a:t> </a:t>
            </a:r>
            <a:r>
              <a:rPr lang="en-US" b="0" u="none" baseline="0" dirty="0" err="1"/>
              <a:t>lập</a:t>
            </a:r>
            <a:r>
              <a:rPr lang="en-US" b="0" u="none" baseline="0" dirty="0"/>
              <a:t> </a:t>
            </a:r>
            <a:r>
              <a:rPr lang="en-US" b="0" u="none" baseline="0" dirty="0" err="1"/>
              <a:t>tài</a:t>
            </a:r>
            <a:r>
              <a:rPr lang="en-US" b="0" u="none" baseline="0" dirty="0"/>
              <a:t> </a:t>
            </a:r>
            <a:r>
              <a:rPr lang="en-US" b="0" u="none" baseline="0" dirty="0" err="1"/>
              <a:t>liệu</a:t>
            </a:r>
            <a:r>
              <a:rPr lang="en-US" b="0" u="none" baseline="0" dirty="0"/>
              <a:t> </a:t>
            </a:r>
            <a:r>
              <a:rPr lang="en-US" b="0" u="none" baseline="0" dirty="0" err="1"/>
              <a:t>cho</a:t>
            </a:r>
            <a:r>
              <a:rPr lang="en-US" b="0" u="none" baseline="0" dirty="0"/>
              <a:t> test condition, test case, test script.</a:t>
            </a:r>
          </a:p>
          <a:p>
            <a:pPr marL="0" indent="0">
              <a:buFontTx/>
              <a:buNone/>
            </a:pPr>
            <a:r>
              <a:rPr lang="en-US" sz="1200" b="1" i="0" kern="1200" dirty="0">
                <a:solidFill>
                  <a:schemeClr val="tx1"/>
                </a:solidFill>
                <a:effectLst/>
                <a:latin typeface="+mn-lt"/>
                <a:ea typeface="+mn-ea"/>
                <a:cs typeface="+mn-cs"/>
              </a:rPr>
              <a:t>+ </a:t>
            </a:r>
            <a:r>
              <a:rPr lang="vi-VN" sz="1200" b="1" i="0" kern="1200" dirty="0">
                <a:solidFill>
                  <a:schemeClr val="tx1"/>
                </a:solidFill>
                <a:effectLst/>
                <a:latin typeface="+mn-lt"/>
                <a:ea typeface="+mn-ea"/>
                <a:cs typeface="+mn-cs"/>
              </a:rPr>
              <a:t>LÀ CÁCH </a:t>
            </a:r>
            <a:r>
              <a:rPr lang="en-US" sz="1200" b="1" i="0" kern="1200" dirty="0">
                <a:solidFill>
                  <a:schemeClr val="tx1"/>
                </a:solidFill>
                <a:effectLst/>
                <a:latin typeface="+mn-lt"/>
                <a:ea typeface="+mn-ea"/>
                <a:cs typeface="+mn-cs"/>
              </a:rPr>
              <a:t>THIÊN</a:t>
            </a:r>
            <a:r>
              <a:rPr lang="en-US" sz="1200" b="1" i="0" kern="1200" baseline="0" dirty="0">
                <a:solidFill>
                  <a:schemeClr val="tx1"/>
                </a:solidFill>
                <a:effectLst/>
                <a:latin typeface="+mn-lt"/>
                <a:ea typeface="+mn-ea"/>
                <a:cs typeface="+mn-cs"/>
              </a:rPr>
              <a:t> VỀ </a:t>
            </a:r>
            <a:r>
              <a:rPr lang="vi-VN" sz="1200" b="1" i="0" kern="1200" dirty="0">
                <a:solidFill>
                  <a:schemeClr val="tx1"/>
                </a:solidFill>
                <a:effectLst/>
                <a:latin typeface="+mn-lt"/>
                <a:ea typeface="+mn-ea"/>
                <a:cs typeface="+mn-cs"/>
              </a:rPr>
              <a:t>TIẾP CẬN </a:t>
            </a:r>
            <a:r>
              <a:rPr lang="en-US" sz="1200" b="1" i="0" kern="1200" dirty="0">
                <a:solidFill>
                  <a:schemeClr val="tx1"/>
                </a:solidFill>
                <a:effectLst/>
                <a:latin typeface="+mn-lt"/>
                <a:ea typeface="+mn-ea"/>
                <a:cs typeface="+mn-cs"/>
              </a:rPr>
              <a:t>THỰC</a:t>
            </a:r>
            <a:r>
              <a:rPr lang="en-US" sz="1200" b="1" i="0" kern="1200" baseline="0" dirty="0">
                <a:solidFill>
                  <a:schemeClr val="tx1"/>
                </a:solidFill>
                <a:effectLst/>
                <a:latin typeface="+mn-lt"/>
                <a:ea typeface="+mn-ea"/>
                <a:cs typeface="+mn-cs"/>
              </a:rPr>
              <a:t> HÀNH, THỰC THI TỐI ĐA, KẾ HOẠCH TỐI THIỂU.</a:t>
            </a:r>
          </a:p>
          <a:p>
            <a:pPr marL="0" indent="0">
              <a:buFontTx/>
              <a:buNone/>
            </a:pPr>
            <a:r>
              <a:rPr lang="en-US" b="1" baseline="0" dirty="0"/>
              <a:t>+ LÀ HƯỚNG TIẾP CẬN BẰNG TAY (KO DÙNG CÔNG CỤ)</a:t>
            </a:r>
          </a:p>
          <a:p>
            <a:pPr marL="0" lvl="0" indent="0">
              <a:buFontTx/>
              <a:buNone/>
            </a:pPr>
            <a:endParaRPr lang="en-US" b="1" baseline="0" dirty="0"/>
          </a:p>
          <a:p>
            <a:pPr marL="0" lvl="0" indent="0">
              <a:buFontTx/>
              <a:buNone/>
            </a:pPr>
            <a:r>
              <a:rPr lang="en-US" sz="1200" kern="1200" dirty="0" err="1">
                <a:solidFill>
                  <a:schemeClr val="tx1"/>
                </a:solidFill>
                <a:effectLst/>
                <a:latin typeface="+mn-lt"/>
                <a:ea typeface="+mn-ea"/>
                <a:cs typeface="+mn-cs"/>
              </a:rPr>
              <a:t>Giống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như</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trò</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chơi</a:t>
            </a:r>
            <a:r>
              <a:rPr lang="en-US" sz="1200" kern="1200" dirty="0">
                <a:solidFill>
                  <a:schemeClr val="tx1"/>
                </a:solidFill>
                <a:effectLst/>
                <a:latin typeface="+mn-lt"/>
                <a:ea typeface="+mn-ea"/>
                <a:cs typeface="+mn-cs"/>
              </a:rPr>
              <a:t> 10 </a:t>
            </a:r>
            <a:r>
              <a:rPr lang="en-US" sz="1200" kern="1200" dirty="0" err="1">
                <a:solidFill>
                  <a:schemeClr val="tx1"/>
                </a:solidFill>
                <a:effectLst/>
                <a:latin typeface="+mn-lt"/>
                <a:ea typeface="+mn-ea"/>
                <a:cs typeface="+mn-cs"/>
              </a:rPr>
              <a:t>câu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hỏi</a:t>
            </a:r>
            <a:r>
              <a:rPr lang="en-US" sz="1200" kern="1200" dirty="0">
                <a:solidFill>
                  <a:schemeClr val="tx1"/>
                </a:solidFill>
                <a:effectLst/>
                <a:latin typeface="+mn-lt"/>
                <a:ea typeface="+mn-ea"/>
                <a:cs typeface="+mn-cs"/>
              </a:rPr>
              <a:t> Yes/No: 1 </a:t>
            </a:r>
            <a:r>
              <a:rPr lang="en-US" sz="1200" kern="1200" dirty="0" err="1">
                <a:solidFill>
                  <a:schemeClr val="tx1"/>
                </a:solidFill>
                <a:effectLst/>
                <a:latin typeface="+mn-lt"/>
                <a:ea typeface="+mn-ea"/>
                <a:cs typeface="+mn-cs"/>
              </a:rPr>
              <a:t>người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nghĩ</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ra</a:t>
            </a:r>
            <a:r>
              <a:rPr lang="en-US" sz="1200" kern="1200" dirty="0">
                <a:solidFill>
                  <a:schemeClr val="tx1"/>
                </a:solidFill>
                <a:effectLst/>
                <a:latin typeface="+mn-lt"/>
                <a:ea typeface="+mn-ea"/>
                <a:cs typeface="+mn-cs"/>
              </a:rPr>
              <a:t> 1 </a:t>
            </a:r>
            <a:r>
              <a:rPr lang="en-US" sz="1200" kern="1200" dirty="0" err="1">
                <a:solidFill>
                  <a:schemeClr val="tx1"/>
                </a:solidFill>
                <a:effectLst/>
                <a:latin typeface="+mn-lt"/>
                <a:ea typeface="+mn-ea"/>
                <a:cs typeface="+mn-cs"/>
              </a:rPr>
              <a:t>người</a:t>
            </a:r>
            <a:r>
              <a:rPr lang="en-US" sz="1200" kern="1200" dirty="0">
                <a:solidFill>
                  <a:schemeClr val="tx1"/>
                </a:solidFill>
                <a:effectLst/>
                <a:latin typeface="+mn-lt"/>
                <a:ea typeface="+mn-ea"/>
                <a:cs typeface="+mn-cs"/>
              </a:rPr>
              <a:t> or 1 </a:t>
            </a:r>
            <a:r>
              <a:rPr lang="en-US" sz="1200" kern="1200" dirty="0" err="1">
                <a:solidFill>
                  <a:schemeClr val="tx1"/>
                </a:solidFill>
                <a:effectLst/>
                <a:latin typeface="+mn-lt"/>
                <a:ea typeface="+mn-ea"/>
                <a:cs typeface="+mn-cs"/>
              </a:rPr>
              <a:t>vật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người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còn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đặt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từng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câu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hỏi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người</a:t>
            </a:r>
            <a:r>
              <a:rPr lang="en-US" sz="1200" kern="1200" dirty="0">
                <a:solidFill>
                  <a:schemeClr val="tx1"/>
                </a:solidFill>
                <a:effectLst/>
                <a:latin typeface="+mn-lt"/>
                <a:ea typeface="+mn-ea"/>
                <a:cs typeface="+mn-cs"/>
              </a:rPr>
              <a:t> kia </a:t>
            </a:r>
            <a:r>
              <a:rPr lang="en-US" sz="1200" kern="1200" dirty="0" err="1">
                <a:solidFill>
                  <a:schemeClr val="tx1"/>
                </a:solidFill>
                <a:effectLst/>
                <a:latin typeface="+mn-lt"/>
                <a:ea typeface="+mn-ea"/>
                <a:cs typeface="+mn-cs"/>
              </a:rPr>
              <a:t>trả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lời</a:t>
            </a:r>
            <a:r>
              <a:rPr lang="en-US" sz="1200" kern="1200" dirty="0">
                <a:solidFill>
                  <a:schemeClr val="tx1"/>
                </a:solidFill>
                <a:effectLst/>
                <a:latin typeface="+mn-lt"/>
                <a:ea typeface="+mn-ea"/>
                <a:cs typeface="+mn-cs"/>
              </a:rPr>
              <a:t> Yes/No </a:t>
            </a:r>
            <a:r>
              <a:rPr lang="en-US" sz="1200" kern="1200" dirty="0" err="1">
                <a:solidFill>
                  <a:schemeClr val="tx1"/>
                </a:solidFill>
                <a:effectLst/>
                <a:latin typeface="+mn-lt"/>
                <a:ea typeface="+mn-ea"/>
                <a:cs typeface="+mn-cs"/>
              </a:rPr>
              <a:t>để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đoán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người</a:t>
            </a:r>
            <a:r>
              <a:rPr lang="en-US" sz="1200" kern="1200" dirty="0">
                <a:solidFill>
                  <a:schemeClr val="tx1"/>
                </a:solidFill>
                <a:effectLst/>
                <a:latin typeface="+mn-lt"/>
                <a:ea typeface="+mn-ea"/>
                <a:cs typeface="+mn-cs"/>
              </a:rPr>
              <a:t> kia </a:t>
            </a:r>
            <a:r>
              <a:rPr lang="en-US" sz="1200" kern="1200" dirty="0" err="1">
                <a:solidFill>
                  <a:schemeClr val="tx1"/>
                </a:solidFill>
                <a:effectLst/>
                <a:latin typeface="+mn-lt"/>
                <a:ea typeface="+mn-ea"/>
                <a:cs typeface="+mn-cs"/>
              </a:rPr>
              <a:t>nghĩ</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gì</a:t>
            </a:r>
            <a:r>
              <a:rPr lang="en-US" sz="1200"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sym typeface="Wingdings"/>
              </a:rPr>
              <a: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sau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mỗi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câu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hỏi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người</a:t>
            </a:r>
            <a:r>
              <a:rPr lang="en-US" sz="1200" kern="1200" dirty="0">
                <a:solidFill>
                  <a:schemeClr val="tx1"/>
                </a:solidFill>
                <a:effectLst/>
                <a:latin typeface="+mn-lt"/>
                <a:ea typeface="+mn-ea"/>
                <a:cs typeface="+mn-cs"/>
              </a:rPr>
              <a:t> kia </a:t>
            </a:r>
            <a:r>
              <a:rPr lang="en-US" sz="1200" kern="1200" dirty="0" err="1">
                <a:solidFill>
                  <a:schemeClr val="tx1"/>
                </a:solidFill>
                <a:effectLst/>
                <a:latin typeface="+mn-lt"/>
                <a:ea typeface="+mn-ea"/>
                <a:cs typeface="+mn-cs"/>
              </a:rPr>
              <a:t>sẽ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biết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hỏi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câu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kế</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tiếp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gì</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nếu</a:t>
            </a:r>
            <a:r>
              <a:rPr lang="en-US" sz="1200" kern="1200" dirty="0">
                <a:solidFill>
                  <a:schemeClr val="tx1"/>
                </a:solidFill>
                <a:effectLst/>
                <a:latin typeface="+mn-lt"/>
                <a:ea typeface="+mn-ea"/>
                <a:cs typeface="+mn-cs"/>
              </a:rPr>
              <a:t> 10 </a:t>
            </a:r>
            <a:r>
              <a:rPr lang="en-US" sz="1200" kern="1200" dirty="0" err="1">
                <a:solidFill>
                  <a:schemeClr val="tx1"/>
                </a:solidFill>
                <a:effectLst/>
                <a:latin typeface="+mn-lt"/>
                <a:ea typeface="+mn-ea"/>
                <a:cs typeface="+mn-cs"/>
              </a:rPr>
              <a:t>câu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chuẩn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bị</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trước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i.e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thiết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kế</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sẵn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thì</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trò</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thực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a:t>
            </a:r>
          </a:p>
          <a:p>
            <a:pPr marL="0" lvl="0" indent="0">
              <a:buFontTx/>
              <a:buNone/>
            </a:pPr>
            <a:endParaRPr lang="en-US" b="1"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NÓ RẤT HỮU DỤNG KHI KHÔNG</a:t>
            </a:r>
            <a:r>
              <a:rPr lang="en-US" sz="1200" b="1" i="0" kern="1200" baseline="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CÓ ĐẶC</a:t>
            </a:r>
            <a:r>
              <a:rPr lang="en-US" sz="1200" b="1" i="0" kern="1200" baseline="0" dirty="0">
                <a:solidFill>
                  <a:schemeClr val="tx1"/>
                </a:solidFill>
                <a:effectLst/>
                <a:latin typeface="+mn-lt"/>
                <a:ea typeface="+mn-ea"/>
                <a:cs typeface="+mn-cs"/>
              </a:rPr>
              <a:t> TẢ</a:t>
            </a:r>
            <a:r>
              <a:rPr lang="en-US" sz="1200" b="1" i="0" kern="1200" dirty="0">
                <a:solidFill>
                  <a:schemeClr val="tx1"/>
                </a:solidFill>
                <a:effectLst/>
                <a:latin typeface="+mn-lt"/>
                <a:ea typeface="+mn-ea"/>
                <a:cs typeface="+mn-cs"/>
              </a:rPr>
              <a:t> HAY ĐẶC</a:t>
            </a:r>
            <a:r>
              <a:rPr lang="en-US" sz="1200" b="1" i="0" kern="1200" baseline="0" dirty="0">
                <a:solidFill>
                  <a:schemeClr val="tx1"/>
                </a:solidFill>
                <a:effectLst/>
                <a:latin typeface="+mn-lt"/>
                <a:ea typeface="+mn-ea"/>
                <a:cs typeface="+mn-cs"/>
              </a:rPr>
              <a:t> TẢ TỆ</a:t>
            </a:r>
            <a:r>
              <a:rPr lang="en-US" sz="1200" b="1" i="0" kern="1200" dirty="0">
                <a:solidFill>
                  <a:schemeClr val="tx1"/>
                </a:solidFill>
                <a:effectLst/>
                <a:latin typeface="+mn-lt"/>
                <a:ea typeface="+mn-ea"/>
                <a:cs typeface="+mn-cs"/>
              </a:rPr>
              <a:t> VÀ KHI THỜI GIAN BỊ HẠN CHẾ</a:t>
            </a:r>
            <a:r>
              <a:rPr lang="en-US" sz="1200" b="0" i="0" kern="1200" dirty="0">
                <a:solidFill>
                  <a:schemeClr val="tx1"/>
                </a:solidFill>
                <a:effectLst/>
                <a:latin typeface="+mn-lt"/>
                <a:ea typeface="+mn-ea"/>
                <a:cs typeface="+mn-cs"/>
              </a:rPr>
              <a:t>. </a:t>
            </a:r>
            <a:endParaRPr lang="en-US" sz="1200" b="1" i="0" kern="1200" dirty="0">
              <a:solidFill>
                <a:schemeClr val="tx1"/>
              </a:solidFill>
              <a:effectLst/>
              <a:latin typeface="+mn-lt"/>
              <a:ea typeface="+mn-ea"/>
              <a:cs typeface="+mn-cs"/>
            </a:endParaRPr>
          </a:p>
          <a:p>
            <a:pPr marL="0" lvl="0" indent="0">
              <a:buFontTx/>
              <a:buNone/>
            </a:pPr>
            <a:endParaRPr lang="en-US" b="1" baseline="0" dirty="0"/>
          </a:p>
          <a:p>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thành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phần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kiểm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thử</a:t>
            </a:r>
            <a:r>
              <a:rPr lang="en-US" sz="1200" kern="1200" dirty="0">
                <a:solidFill>
                  <a:schemeClr val="tx1"/>
                </a:solidFill>
                <a:effectLst/>
                <a:latin typeface="+mn-lt"/>
                <a:ea typeface="+mn-ea"/>
                <a:cs typeface="+mn-cs"/>
              </a:rPr>
              <a:t> ET </a:t>
            </a:r>
            <a:r>
              <a:rPr lang="en-US" sz="1200" kern="1200" dirty="0" err="1">
                <a:solidFill>
                  <a:schemeClr val="tx1"/>
                </a:solidFill>
                <a:effectLst/>
                <a:latin typeface="+mn-lt"/>
                <a:ea typeface="+mn-ea"/>
                <a:cs typeface="+mn-cs"/>
              </a:rPr>
              <a:t>gồm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sách</a:t>
            </a:r>
            <a:r>
              <a:rPr lang="en-US" sz="1200" kern="1200" dirty="0">
                <a:solidFill>
                  <a:schemeClr val="tx1"/>
                </a:solidFill>
                <a:effectLst/>
                <a:latin typeface="+mn-lt"/>
                <a:ea typeface="+mn-ea"/>
                <a:cs typeface="+mn-cs"/>
              </a:rPr>
              <a:t> Web testing):</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Thăm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dò</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sản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phẩm</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Thiết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kế</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kiểm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thử</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Thực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kiểm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thử</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Rút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kinh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nghiệm</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Xem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xét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quả</a:t>
            </a:r>
            <a:endParaRPr lang="en-US" sz="1200" kern="1200" dirty="0">
              <a:solidFill>
                <a:schemeClr val="tx1"/>
              </a:solidFill>
              <a:effectLst/>
              <a:latin typeface="+mn-lt"/>
              <a:ea typeface="+mn-ea"/>
              <a:cs typeface="+mn-cs"/>
            </a:endParaRPr>
          </a:p>
          <a:p>
            <a:pPr marL="0" lvl="0" indent="0">
              <a:buFontTx/>
              <a:buNone/>
            </a:pPr>
            <a:endParaRPr lang="en-US" b="1" baseline="0" dirty="0"/>
          </a:p>
          <a:p>
            <a:pPr marL="0" lvl="0" indent="0">
              <a:buFontTx/>
              <a:buNone/>
            </a:pPr>
            <a:r>
              <a:rPr lang="en-US" dirty="0"/>
              <a:t>- CẦN PHÂN BIỆT PP NÀY VỚI ad hoc testing (often denotes sloppy (</a:t>
            </a:r>
            <a:r>
              <a:rPr lang="en-US" dirty="0" err="1"/>
              <a:t>tuỳ</a:t>
            </a:r>
            <a:r>
              <a:rPr lang="en-US" dirty="0"/>
              <a:t> </a:t>
            </a:r>
            <a:r>
              <a:rPr lang="en-US" dirty="0" err="1"/>
              <a:t>tiện</a:t>
            </a:r>
            <a:r>
              <a:rPr lang="en-US" dirty="0"/>
              <a:t>), careless (</a:t>
            </a:r>
            <a:r>
              <a:rPr lang="en-US" dirty="0" err="1"/>
              <a:t>cẩu</a:t>
            </a:r>
            <a:r>
              <a:rPr lang="en-US" dirty="0"/>
              <a:t> </a:t>
            </a:r>
            <a:r>
              <a:rPr lang="en-US" dirty="0" err="1"/>
              <a:t>thả</a:t>
            </a:r>
            <a:r>
              <a:rPr lang="en-US" dirty="0"/>
              <a:t>), unfocused, random, and unskilled testing – Lee Copeland)</a:t>
            </a:r>
            <a:endParaRPr lang="en-US" b="1" baseline="0" dirty="0"/>
          </a:p>
        </p:txBody>
      </p:sp>
      <p:sp>
        <p:nvSpPr>
          <p:cNvPr id="4" name="Slide Number Placeholder 3"/>
          <p:cNvSpPr>
            <a:spLocks noGrp="1"/>
          </p:cNvSpPr>
          <p:nvPr>
            <p:ph type="sldNum" sz="quarter" idx="10"/>
          </p:nvPr>
        </p:nvSpPr>
        <p:spPr/>
        <p:txBody>
          <a:bodyPr/>
          <a:lstStyle/>
          <a:p>
            <a:fld id="{92216B3B-382B-4A1B-8470-BE5900B3D83F}" type="slidenum">
              <a:rPr lang="en-US" smtClean="0"/>
              <a:pPr/>
              <a:t>129</a:t>
            </a:fld>
            <a:endParaRPr lang="en-US"/>
          </a:p>
        </p:txBody>
      </p:sp>
    </p:spTree>
    <p:extLst>
      <p:ext uri="{BB962C8B-B14F-4D97-AF65-F5344CB8AC3E}">
        <p14:creationId xmlns:p14="http://schemas.microsoft.com/office/powerpoint/2010/main" val="23224287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err="1"/>
              <a:t>Lý</a:t>
            </a:r>
            <a:r>
              <a:rPr lang="en-US" b="0" baseline="0" dirty="0"/>
              <a:t> do </a:t>
            </a:r>
            <a:r>
              <a:rPr lang="en-US" b="0" baseline="0" dirty="0" err="1"/>
              <a:t>viết</a:t>
            </a:r>
            <a:r>
              <a:rPr lang="en-US" b="0" baseline="0" dirty="0"/>
              <a:t> test proc.:</a:t>
            </a:r>
            <a:r>
              <a:rPr lang="en-US" b="1" baseline="0" dirty="0"/>
              <a:t> </a:t>
            </a:r>
            <a:r>
              <a:rPr lang="en-US" b="1" baseline="0" dirty="0" err="1"/>
              <a:t>người</a:t>
            </a:r>
            <a:r>
              <a:rPr lang="en-US" b="1" baseline="0" dirty="0"/>
              <a:t> </a:t>
            </a:r>
            <a:r>
              <a:rPr lang="en-US" b="1" baseline="0" dirty="0" err="1"/>
              <a:t>tk</a:t>
            </a:r>
            <a:r>
              <a:rPr lang="en-US" b="1" baseline="0" dirty="0"/>
              <a:t> test case </a:t>
            </a:r>
            <a:r>
              <a:rPr lang="en-US" b="1" baseline="0" dirty="0" err="1"/>
              <a:t>và</a:t>
            </a:r>
            <a:r>
              <a:rPr lang="en-US" b="1" baseline="0" dirty="0"/>
              <a:t> </a:t>
            </a:r>
            <a:r>
              <a:rPr lang="en-US" b="1" baseline="0" dirty="0" err="1"/>
              <a:t>người</a:t>
            </a:r>
            <a:r>
              <a:rPr lang="en-US" b="1" baseline="0" dirty="0"/>
              <a:t> </a:t>
            </a:r>
            <a:r>
              <a:rPr lang="en-US" b="1" baseline="0" dirty="0" err="1"/>
              <a:t>thực</a:t>
            </a:r>
            <a:r>
              <a:rPr lang="en-US" b="1" baseline="0" dirty="0"/>
              <a:t> </a:t>
            </a:r>
            <a:r>
              <a:rPr lang="en-US" b="1" baseline="0" dirty="0" err="1"/>
              <a:t>hiện</a:t>
            </a:r>
            <a:r>
              <a:rPr lang="en-US" b="1" baseline="0" dirty="0"/>
              <a:t> </a:t>
            </a:r>
            <a:r>
              <a:rPr lang="en-US" b="1" baseline="0" dirty="0" err="1"/>
              <a:t>các</a:t>
            </a:r>
            <a:r>
              <a:rPr lang="en-US" b="1" baseline="0" dirty="0"/>
              <a:t> test case </a:t>
            </a:r>
            <a:r>
              <a:rPr lang="en-US" b="1" baseline="0" dirty="0" err="1"/>
              <a:t>có</a:t>
            </a:r>
            <a:r>
              <a:rPr lang="en-US" b="1" baseline="0" dirty="0"/>
              <a:t> </a:t>
            </a:r>
            <a:r>
              <a:rPr lang="en-US" b="1" baseline="0" dirty="0" err="1"/>
              <a:t>thể</a:t>
            </a:r>
            <a:r>
              <a:rPr lang="en-US" b="1" baseline="0" dirty="0"/>
              <a:t> </a:t>
            </a:r>
            <a:r>
              <a:rPr lang="en-US" b="1" baseline="0" dirty="0" err="1"/>
              <a:t>khác</a:t>
            </a:r>
            <a:r>
              <a:rPr lang="en-US" b="1" baseline="0" dirty="0"/>
              <a:t> </a:t>
            </a:r>
            <a:r>
              <a:rPr lang="en-US" b="1" baseline="0" dirty="0" err="1"/>
              <a:t>nhau</a:t>
            </a:r>
            <a:r>
              <a:rPr lang="en-US" b="1" baseline="0" dirty="0"/>
              <a:t>, </a:t>
            </a:r>
            <a:r>
              <a:rPr lang="en-US" b="1" baseline="0" dirty="0" err="1"/>
              <a:t>hoặc</a:t>
            </a:r>
            <a:r>
              <a:rPr lang="en-US" b="1" baseline="0" dirty="0"/>
              <a:t> </a:t>
            </a:r>
            <a:r>
              <a:rPr lang="en-US" b="1" baseline="0" dirty="0" err="1"/>
              <a:t>thực</a:t>
            </a:r>
            <a:r>
              <a:rPr lang="en-US" b="1" baseline="0" dirty="0"/>
              <a:t> </a:t>
            </a:r>
            <a:r>
              <a:rPr lang="en-US" b="1" baseline="0" dirty="0" err="1"/>
              <a:t>hiện</a:t>
            </a:r>
            <a:r>
              <a:rPr lang="en-US" b="1" baseline="0" dirty="0"/>
              <a:t> </a:t>
            </a:r>
            <a:r>
              <a:rPr lang="en-US" b="1" baseline="0" dirty="0" err="1"/>
              <a:t>tc</a:t>
            </a:r>
            <a:r>
              <a:rPr lang="en-US" b="1" baseline="0" dirty="0"/>
              <a:t> </a:t>
            </a:r>
            <a:r>
              <a:rPr lang="en-US" b="1" baseline="0" dirty="0" err="1"/>
              <a:t>có</a:t>
            </a:r>
            <a:r>
              <a:rPr lang="en-US" b="1" baseline="0" dirty="0"/>
              <a:t> </a:t>
            </a:r>
            <a:r>
              <a:rPr lang="en-US" b="1" baseline="0" dirty="0" err="1"/>
              <a:t>những</a:t>
            </a:r>
            <a:r>
              <a:rPr lang="en-US" b="1" baseline="0" dirty="0"/>
              <a:t> </a:t>
            </a:r>
            <a:r>
              <a:rPr lang="en-US" b="1" baseline="0" dirty="0" err="1"/>
              <a:t>thao</a:t>
            </a:r>
            <a:r>
              <a:rPr lang="en-US" b="1" baseline="0" dirty="0"/>
              <a:t> </a:t>
            </a:r>
            <a:r>
              <a:rPr lang="en-US" b="1" baseline="0" dirty="0" err="1"/>
              <a:t>tác</a:t>
            </a:r>
            <a:r>
              <a:rPr lang="en-US" b="1" baseline="0" dirty="0"/>
              <a:t> </a:t>
            </a:r>
            <a:r>
              <a:rPr lang="en-US" b="1" baseline="0" dirty="0" err="1"/>
              <a:t>phức</a:t>
            </a:r>
            <a:r>
              <a:rPr lang="en-US" b="1" baseline="0" dirty="0"/>
              <a:t> </a:t>
            </a:r>
            <a:r>
              <a:rPr lang="en-US" b="1" baseline="0" dirty="0" err="1"/>
              <a:t>tạp</a:t>
            </a:r>
            <a:r>
              <a:rPr lang="en-US" b="1" baseline="0" dirty="0"/>
              <a:t> </a:t>
            </a:r>
            <a:r>
              <a:rPr lang="en-US" b="1" baseline="0" dirty="0">
                <a:sym typeface="Wingdings" panose="05000000000000000000" pitchFamily="2" charset="2"/>
              </a:rPr>
              <a:t> </a:t>
            </a:r>
            <a:r>
              <a:rPr lang="en-US" b="1" baseline="0" dirty="0"/>
              <a:t>ĐỂ THỰC HIỆN CẦN PHẢI CÓ 1 HƯỚNG DẪN TỪNG BƯỚC.</a:t>
            </a:r>
          </a:p>
          <a:p>
            <a:pPr marL="0" indent="0">
              <a:buFontTx/>
              <a:buNone/>
            </a:pPr>
            <a:r>
              <a:rPr lang="en-US" b="1" dirty="0" err="1"/>
              <a:t>Nên</a:t>
            </a:r>
            <a:r>
              <a:rPr lang="en-US" b="1" baseline="0" dirty="0"/>
              <a:t> </a:t>
            </a:r>
            <a:r>
              <a:rPr lang="en-US" b="1" baseline="0" dirty="0" err="1"/>
              <a:t>sử</a:t>
            </a:r>
            <a:r>
              <a:rPr lang="en-US" b="1" baseline="0" dirty="0"/>
              <a:t> </a:t>
            </a:r>
            <a:r>
              <a:rPr lang="en-US" b="1" baseline="0" dirty="0" err="1"/>
              <a:t>dụng</a:t>
            </a:r>
            <a:r>
              <a:rPr lang="en-US" b="1" baseline="0" dirty="0"/>
              <a:t> </a:t>
            </a:r>
            <a:r>
              <a:rPr lang="en-US" b="1" baseline="0" dirty="0" err="1"/>
              <a:t>khi</a:t>
            </a:r>
            <a:r>
              <a:rPr lang="en-US" b="1" baseline="0" dirty="0"/>
              <a:t>:</a:t>
            </a:r>
            <a:endParaRPr lang="en-US" b="1" dirty="0"/>
          </a:p>
          <a:p>
            <a:pPr marL="0" indent="0">
              <a:buFontTx/>
              <a:buNone/>
            </a:pPr>
            <a:r>
              <a:rPr lang="en-US" b="1" dirty="0"/>
              <a:t>+ MUỐN</a:t>
            </a:r>
            <a:r>
              <a:rPr lang="en-US" b="1" baseline="0" dirty="0"/>
              <a:t> MÔ TẢ TRÌNH TỰ CÁC BƯỚC CẦN THỰC HIỆN ĐỂ CHẠY TEST. </a:t>
            </a:r>
          </a:p>
          <a:p>
            <a:pPr marL="0" indent="0">
              <a:buFontTx/>
              <a:buNone/>
            </a:pPr>
            <a:r>
              <a:rPr lang="en-US" b="1" baseline="0" dirty="0"/>
              <a:t>+ </a:t>
            </a:r>
            <a:r>
              <a:rPr lang="en-US" b="1" baseline="0" dirty="0" err="1"/>
              <a:t>Vài</a:t>
            </a:r>
            <a:r>
              <a:rPr lang="en-US" b="1" baseline="0" dirty="0"/>
              <a:t> test case </a:t>
            </a:r>
            <a:r>
              <a:rPr lang="en-US" b="1" baseline="0" dirty="0" err="1"/>
              <a:t>có</a:t>
            </a:r>
            <a:r>
              <a:rPr lang="en-US" b="1" baseline="0" dirty="0"/>
              <a:t> </a:t>
            </a:r>
            <a:r>
              <a:rPr lang="en-US" b="1" baseline="0" dirty="0" err="1"/>
              <a:t>thể</a:t>
            </a:r>
            <a:r>
              <a:rPr lang="en-US" b="1" baseline="0" dirty="0"/>
              <a:t> </a:t>
            </a:r>
            <a:r>
              <a:rPr lang="en-US" b="1" baseline="0" dirty="0" err="1"/>
              <a:t>đc</a:t>
            </a:r>
            <a:r>
              <a:rPr lang="en-US" b="1" baseline="0" dirty="0"/>
              <a:t> </a:t>
            </a:r>
            <a:r>
              <a:rPr lang="en-US" b="1" baseline="0" dirty="0" err="1"/>
              <a:t>thực</a:t>
            </a:r>
            <a:r>
              <a:rPr lang="en-US" b="1" baseline="0" dirty="0"/>
              <a:t> </a:t>
            </a:r>
            <a:r>
              <a:rPr lang="en-US" b="1" baseline="0" dirty="0" err="1"/>
              <a:t>hiện</a:t>
            </a:r>
            <a:r>
              <a:rPr lang="en-US" b="1" baseline="0" dirty="0"/>
              <a:t> </a:t>
            </a:r>
            <a:r>
              <a:rPr lang="en-US" b="1" baseline="0" dirty="0" err="1"/>
              <a:t>theo</a:t>
            </a:r>
            <a:r>
              <a:rPr lang="en-US" b="1" baseline="0" dirty="0"/>
              <a:t> 1 </a:t>
            </a:r>
            <a:r>
              <a:rPr lang="en-US" b="1" baseline="0" dirty="0" err="1"/>
              <a:t>trình</a:t>
            </a:r>
            <a:r>
              <a:rPr lang="en-US" b="1" baseline="0" dirty="0"/>
              <a:t> </a:t>
            </a:r>
            <a:r>
              <a:rPr lang="en-US" b="1" baseline="0" dirty="0" err="1"/>
              <a:t>tự</a:t>
            </a:r>
            <a:r>
              <a:rPr lang="en-US" b="1" baseline="0" dirty="0"/>
              <a:t> </a:t>
            </a:r>
            <a:r>
              <a:rPr lang="en-US" b="1" baseline="0" dirty="0" err="1"/>
              <a:t>nào</a:t>
            </a:r>
            <a:r>
              <a:rPr lang="en-US" b="1" baseline="0" dirty="0"/>
              <a:t> </a:t>
            </a:r>
            <a:r>
              <a:rPr lang="en-US" b="1" baseline="0" dirty="0" err="1"/>
              <a:t>đó</a:t>
            </a:r>
            <a:r>
              <a:rPr lang="en-US" b="0" baseline="0" dirty="0"/>
              <a:t>, </a:t>
            </a:r>
            <a:r>
              <a:rPr lang="en-US" b="0" baseline="0" dirty="0" err="1"/>
              <a:t>vd</a:t>
            </a:r>
            <a:r>
              <a:rPr lang="en-US" b="0" baseline="0" dirty="0"/>
              <a:t>/ TẠO 1 RECORD MỚI VÀ SAU ĐÓ SỬA RECORD ĐÓ VÀ CUỐI CÙNG LÀ XÓA RECORD ĐÓ.</a:t>
            </a:r>
          </a:p>
          <a:p>
            <a:pPr marL="45720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45720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457200" marR="0" lvl="1" indent="0" algn="l" defTabSz="914400" rtl="0" eaLnBrk="1" fontAlgn="auto" latinLnBrk="0" hangingPunct="1">
              <a:lnSpc>
                <a:spcPct val="100000"/>
              </a:lnSpc>
              <a:spcBef>
                <a:spcPts val="0"/>
              </a:spcBef>
              <a:spcAft>
                <a:spcPts val="0"/>
              </a:spcAft>
              <a:buClrTx/>
              <a:buSzTx/>
              <a:buFontTx/>
              <a:buNone/>
              <a:tabLst/>
              <a:defRPr/>
            </a:pPr>
            <a:r>
              <a:rPr lang="en-US" baseline="0" dirty="0" err="1"/>
              <a:t>Vd</a:t>
            </a:r>
            <a:r>
              <a:rPr lang="en-US" baseline="0" dirty="0"/>
              <a:t>/</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a:t>Test procedure DB15: Set up customers for marketing campaign Y. </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a:t>Step 1: Open database with write privilege </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a:t>Step 2: Set up customer Bob Flounders </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a:t>	male, 62, Hudsonville, contract </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a:t>Step 3: Set up customer Jim Green </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a:t>	male, 17, Grand Rapids, pay-as-you-go, $8.64 </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a:t>Step 4: ...</a:t>
            </a:r>
          </a:p>
        </p:txBody>
      </p:sp>
    </p:spTree>
    <p:extLst>
      <p:ext uri="{BB962C8B-B14F-4D97-AF65-F5344CB8AC3E}">
        <p14:creationId xmlns:p14="http://schemas.microsoft.com/office/powerpoint/2010/main" val="16595008"/>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3B9007-0201-49BE-A587-7F882848EC05}" type="slidenum">
              <a:rPr lang="en-US" smtClean="0">
                <a:solidFill>
                  <a:prstClr val="black"/>
                </a:solidFill>
              </a:rPr>
              <a:pPr/>
              <a:t>130</a:t>
            </a:fld>
            <a:endParaRPr lang="en-US">
              <a:solidFill>
                <a:prstClr val="black"/>
              </a:solidFill>
            </a:endParaRPr>
          </a:p>
        </p:txBody>
      </p:sp>
    </p:spTree>
    <p:extLst>
      <p:ext uri="{BB962C8B-B14F-4D97-AF65-F5344CB8AC3E}">
        <p14:creationId xmlns:p14="http://schemas.microsoft.com/office/powerpoint/2010/main" val="1729114207"/>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Mỗi kỹ thuật tốt cho những thứ </a:t>
            </a:r>
            <a:r>
              <a:rPr lang="en-US" sz="1200" b="0" i="0" kern="1200">
                <a:solidFill>
                  <a:schemeClr val="tx1"/>
                </a:solidFill>
                <a:effectLst/>
                <a:latin typeface="+mn-lt"/>
                <a:ea typeface="+mn-ea"/>
                <a:cs typeface="+mn-cs"/>
              </a:rPr>
              <a:t>nào</a:t>
            </a:r>
            <a:r>
              <a:rPr lang="en-US" sz="1200" b="0" i="0" kern="1200" baseline="0">
                <a:solidFill>
                  <a:schemeClr val="tx1"/>
                </a:solidFill>
                <a:effectLst/>
                <a:latin typeface="+mn-lt"/>
                <a:ea typeface="+mn-ea"/>
                <a:cs typeface="+mn-cs"/>
              </a:rPr>
              <a:t> đó</a:t>
            </a:r>
            <a:r>
              <a:rPr lang="vi-VN" sz="1200" b="0" i="0" kern="1200">
                <a:solidFill>
                  <a:schemeClr val="tx1"/>
                </a:solidFill>
                <a:effectLst/>
                <a:latin typeface="+mn-lt"/>
                <a:ea typeface="+mn-ea"/>
                <a:cs typeface="+mn-cs"/>
              </a:rPr>
              <a:t>, và không phải là tốt cho những thứ khác</a:t>
            </a:r>
            <a:r>
              <a:rPr lang="en-US" sz="1200" b="0" i="0" kern="1200">
                <a:solidFill>
                  <a:schemeClr val="tx1"/>
                </a:solidFill>
                <a:effectLst/>
                <a:latin typeface="+mn-lt"/>
                <a:ea typeface="+mn-ea"/>
                <a:cs typeface="+mn-cs"/>
              </a:rPr>
              <a:t>.</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b="1" baseline="0"/>
              <a:t>+ chẳng hạn, đv kt hộp trắng, cta có thể xem code và test dc hết các th của code, NHƯNG NẾU CODE ĐÓ BỎ SÓT MỘT ĐẶC TẢ NÀO ĐÓ mà chỉ có sd đặc tả thì mới phát hiện ra error thì như vậy chỉ dùng kt hộp trắng thì k triệt để, khi đó chỉ phải dùng kt hộp đen. </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b="1" baseline="0"/>
              <a:t>+ HAY NẾU 1 VẤN ĐỀ NÀO ĐÓ K </a:t>
            </a:r>
            <a:r>
              <a:rPr lang="vi-VN" b="1" baseline="0"/>
              <a:t>ĐƯỢ</a:t>
            </a:r>
            <a:r>
              <a:rPr lang="en-US" b="1" baseline="0"/>
              <a:t>C CODING VÀ CŨNG K CÓ TRONG ĐẶC TẢ, THÌ KHI ĐÓ DÙNG KT KINH NGHIỆM LÀ TỐI ƯU.</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a:t>- KT tốt nhất là k nên dùng đơn độc 1 KT nào. </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b="0" baseline="0"/>
              <a:t>+ Vì mỗi kt tốt cho việc tìm 1 lớp defect nào đó. For example, state transition testing is unlikely to find boundary defects. </a:t>
            </a:r>
            <a:r>
              <a:rPr lang="en-US" b="1" baseline="0"/>
              <a:t>Do đó s</a:t>
            </a:r>
            <a:r>
              <a:rPr lang="vi-VN" sz="1200" b="1" i="0" kern="1200">
                <a:solidFill>
                  <a:schemeClr val="tx1"/>
                </a:solidFill>
                <a:effectLst/>
                <a:latin typeface="+mn-lt"/>
                <a:ea typeface="+mn-ea"/>
                <a:cs typeface="+mn-cs"/>
              </a:rPr>
              <a:t>ử dụng nhiều kỹ thuật sẽ giúp đảm bảo rằng </a:t>
            </a:r>
            <a:r>
              <a:rPr lang="en-US" sz="1200" b="1" i="0" kern="1200">
                <a:solidFill>
                  <a:schemeClr val="tx1"/>
                </a:solidFill>
                <a:effectLst/>
                <a:latin typeface="+mn-lt"/>
                <a:ea typeface="+mn-ea"/>
                <a:cs typeface="+mn-cs"/>
              </a:rPr>
              <a:t>nhiều</a:t>
            </a:r>
            <a:r>
              <a:rPr lang="vi-VN" sz="1200" b="1" i="0" kern="1200">
                <a:solidFill>
                  <a:schemeClr val="tx1"/>
                </a:solidFill>
                <a:effectLst/>
                <a:latin typeface="+mn-lt"/>
                <a:ea typeface="+mn-ea"/>
                <a:cs typeface="+mn-cs"/>
              </a:rPr>
              <a:t> </a:t>
            </a:r>
            <a:r>
              <a:rPr lang="en-US" sz="1200" b="1" i="0" kern="1200">
                <a:solidFill>
                  <a:schemeClr val="tx1"/>
                </a:solidFill>
                <a:effectLst/>
                <a:latin typeface="+mn-lt"/>
                <a:ea typeface="+mn-ea"/>
                <a:cs typeface="+mn-cs"/>
              </a:rPr>
              <a:t>loại</a:t>
            </a:r>
            <a:r>
              <a:rPr lang="en-US" sz="1200" b="1" i="0" kern="1200" baseline="0">
                <a:solidFill>
                  <a:schemeClr val="tx1"/>
                </a:solidFill>
                <a:effectLst/>
                <a:latin typeface="+mn-lt"/>
                <a:ea typeface="+mn-ea"/>
                <a:cs typeface="+mn-cs"/>
              </a:rPr>
              <a:t> </a:t>
            </a:r>
            <a:r>
              <a:rPr lang="en-US" sz="1200" b="1" i="0" kern="1200">
                <a:solidFill>
                  <a:schemeClr val="tx1"/>
                </a:solidFill>
                <a:effectLst/>
                <a:latin typeface="+mn-lt"/>
                <a:ea typeface="+mn-ea"/>
                <a:cs typeface="+mn-cs"/>
              </a:rPr>
              <a:t>defect </a:t>
            </a:r>
            <a:r>
              <a:rPr lang="vi-VN" sz="1200" b="1" i="0" kern="1200">
                <a:solidFill>
                  <a:schemeClr val="tx1"/>
                </a:solidFill>
                <a:effectLst/>
                <a:latin typeface="+mn-lt"/>
                <a:ea typeface="+mn-ea"/>
                <a:cs typeface="+mn-cs"/>
              </a:rPr>
              <a:t>được tìm thấy, kết quả </a:t>
            </a:r>
            <a:r>
              <a:rPr lang="en-US" sz="1200" b="1" i="0" kern="1200">
                <a:solidFill>
                  <a:schemeClr val="tx1"/>
                </a:solidFill>
                <a:effectLst/>
                <a:latin typeface="+mn-lt"/>
                <a:ea typeface="+mn-ea"/>
                <a:cs typeface="+mn-cs"/>
              </a:rPr>
              <a:t>là</a:t>
            </a:r>
            <a:r>
              <a:rPr lang="en-US" sz="1200" b="1" i="0" kern="1200" baseline="0">
                <a:solidFill>
                  <a:schemeClr val="tx1"/>
                </a:solidFill>
                <a:effectLst/>
                <a:latin typeface="+mn-lt"/>
                <a:ea typeface="+mn-ea"/>
                <a:cs typeface="+mn-cs"/>
              </a:rPr>
              <a:t> </a:t>
            </a:r>
            <a:r>
              <a:rPr lang="vi-VN" sz="1200" b="1" i="0" kern="1200">
                <a:solidFill>
                  <a:schemeClr val="tx1"/>
                </a:solidFill>
                <a:effectLst/>
                <a:latin typeface="+mn-lt"/>
                <a:ea typeface="+mn-ea"/>
                <a:cs typeface="+mn-cs"/>
              </a:rPr>
              <a:t>thử nghiệm hiệu quả hơn.</a:t>
            </a:r>
            <a:endParaRPr lang="en-US" sz="1200" b="1" i="0" kern="120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US" sz="1200" b="0" i="0" kern="120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US" sz="1200" b="0" i="0" kern="120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US" sz="1200" b="0" i="0" kern="120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US" sz="1200" b="0" i="0" kern="120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a:solidFill>
                  <a:schemeClr val="tx1"/>
                </a:solidFill>
                <a:effectLst/>
                <a:latin typeface="+mn-lt"/>
                <a:ea typeface="+mn-ea"/>
                <a:cs typeface="+mn-cs"/>
              </a:rPr>
              <a:t>-</a:t>
            </a:r>
            <a:r>
              <a:rPr lang="en-US" sz="1200" b="0" i="0" kern="1200" baseline="0">
                <a:solidFill>
                  <a:schemeClr val="tx1"/>
                </a:solidFill>
                <a:effectLst/>
                <a:latin typeface="+mn-lt"/>
                <a:ea typeface="+mn-ea"/>
                <a:cs typeface="+mn-cs"/>
              </a:rPr>
              <a:t> </a:t>
            </a:r>
            <a:r>
              <a:rPr lang="en-US" sz="1200" b="0" i="0" kern="1200">
                <a:solidFill>
                  <a:schemeClr val="tx1"/>
                </a:solidFill>
                <a:effectLst/>
                <a:latin typeface="+mn-lt"/>
                <a:ea typeface="+mn-ea"/>
                <a:cs typeface="+mn-cs"/>
              </a:rPr>
              <a:t>Sự</a:t>
            </a:r>
            <a:r>
              <a:rPr lang="en-US" sz="1200" b="0" i="0" kern="1200" baseline="0">
                <a:solidFill>
                  <a:schemeClr val="tx1"/>
                </a:solidFill>
                <a:effectLst/>
                <a:latin typeface="+mn-lt"/>
                <a:ea typeface="+mn-ea"/>
                <a:cs typeface="+mn-cs"/>
              </a:rPr>
              <a:t> lựa chọn phụ thuộc vào: </a:t>
            </a:r>
            <a:r>
              <a:rPr lang="vi-VN" sz="1200" b="0" i="0" kern="1200">
                <a:solidFill>
                  <a:schemeClr val="tx1"/>
                </a:solidFill>
                <a:effectLst/>
                <a:latin typeface="+mn-lt"/>
                <a:ea typeface="+mn-ea"/>
                <a:cs typeface="+mn-cs"/>
              </a:rPr>
              <a:t>các loại hệ thống, tiêu chuẩn quy định, khách hàng hoặc yêu cầu hợp đồng, mức độ rủi ro, các loại rủi ro, </a:t>
            </a:r>
            <a:r>
              <a:rPr lang="en-US" sz="1200" b="0" i="0" kern="1200">
                <a:solidFill>
                  <a:schemeClr val="tx1"/>
                </a:solidFill>
                <a:effectLst/>
                <a:latin typeface="+mn-lt"/>
                <a:ea typeface="+mn-ea"/>
                <a:cs typeface="+mn-cs"/>
              </a:rPr>
              <a:t>mục</a:t>
            </a:r>
            <a:r>
              <a:rPr lang="en-US" sz="1200" b="0" i="0" kern="1200" baseline="0">
                <a:solidFill>
                  <a:schemeClr val="tx1"/>
                </a:solidFill>
                <a:effectLst/>
                <a:latin typeface="+mn-lt"/>
                <a:ea typeface="+mn-ea"/>
                <a:cs typeface="+mn-cs"/>
              </a:rPr>
              <a:t> tiêu test, </a:t>
            </a:r>
            <a:r>
              <a:rPr lang="vi-VN" sz="1200" b="0" i="0" kern="1200">
                <a:solidFill>
                  <a:schemeClr val="tx1"/>
                </a:solidFill>
                <a:effectLst/>
                <a:latin typeface="+mn-lt"/>
                <a:ea typeface="+mn-ea"/>
                <a:cs typeface="+mn-cs"/>
              </a:rPr>
              <a:t>tài liệu hướng dẫn</a:t>
            </a:r>
            <a:r>
              <a:rPr lang="en-US" sz="1200" b="0" i="0" kern="1200">
                <a:solidFill>
                  <a:schemeClr val="tx1"/>
                </a:solidFill>
                <a:effectLst/>
                <a:latin typeface="+mn-lt"/>
                <a:ea typeface="+mn-ea"/>
                <a:cs typeface="+mn-cs"/>
              </a:rPr>
              <a:t> sẵn</a:t>
            </a:r>
            <a:r>
              <a:rPr lang="en-US" sz="1200" b="0" i="0" kern="1200" baseline="0">
                <a:solidFill>
                  <a:schemeClr val="tx1"/>
                </a:solidFill>
                <a:effectLst/>
                <a:latin typeface="+mn-lt"/>
                <a:ea typeface="+mn-ea"/>
                <a:cs typeface="+mn-cs"/>
              </a:rPr>
              <a:t> có</a:t>
            </a:r>
            <a:r>
              <a:rPr lang="vi-VN" sz="1200" b="0" i="0" kern="1200">
                <a:solidFill>
                  <a:schemeClr val="tx1"/>
                </a:solidFill>
                <a:effectLst/>
                <a:latin typeface="+mn-lt"/>
                <a:ea typeface="+mn-ea"/>
                <a:cs typeface="+mn-cs"/>
              </a:rPr>
              <a:t>, kiến ​​thức</a:t>
            </a: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của </a:t>
            </a:r>
            <a:r>
              <a:rPr lang="en-US" sz="1200" b="0" i="0" kern="1200">
                <a:solidFill>
                  <a:schemeClr val="tx1"/>
                </a:solidFill>
                <a:effectLst/>
                <a:latin typeface="+mn-lt"/>
                <a:ea typeface="+mn-ea"/>
                <a:cs typeface="+mn-cs"/>
              </a:rPr>
              <a:t>tester</a:t>
            </a:r>
            <a:r>
              <a:rPr lang="vi-VN" sz="1200" b="0" i="0" kern="1200">
                <a:solidFill>
                  <a:schemeClr val="tx1"/>
                </a:solidFill>
                <a:effectLst/>
                <a:latin typeface="+mn-lt"/>
                <a:ea typeface="+mn-ea"/>
                <a:cs typeface="+mn-cs"/>
              </a:rPr>
              <a:t>, thời gian và</a:t>
            </a: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ngân sách, chu kỳ phát triển </a:t>
            </a:r>
            <a:r>
              <a:rPr lang="en-US" sz="1200" b="0" i="0" kern="1200">
                <a:solidFill>
                  <a:schemeClr val="tx1"/>
                </a:solidFill>
                <a:effectLst/>
                <a:latin typeface="+mn-lt"/>
                <a:ea typeface="+mn-ea"/>
                <a:cs typeface="+mn-cs"/>
              </a:rPr>
              <a:t>PM</a:t>
            </a:r>
            <a:r>
              <a:rPr lang="vi-VN" sz="1200" b="0" i="0" kern="1200">
                <a:solidFill>
                  <a:schemeClr val="tx1"/>
                </a:solidFill>
                <a:effectLst/>
                <a:latin typeface="+mn-lt"/>
                <a:ea typeface="+mn-ea"/>
                <a:cs typeface="+mn-cs"/>
              </a:rPr>
              <a:t>, sử dụng các </a:t>
            </a:r>
            <a:r>
              <a:rPr lang="en-US" sz="1200" b="0" i="0" kern="1200">
                <a:solidFill>
                  <a:schemeClr val="tx1"/>
                </a:solidFill>
                <a:effectLst/>
                <a:latin typeface="+mn-lt"/>
                <a:ea typeface="+mn-ea"/>
                <a:cs typeface="+mn-cs"/>
              </a:rPr>
              <a:t>use case</a:t>
            </a:r>
            <a:r>
              <a:rPr lang="vi-VN" sz="1200" b="0" i="0" kern="1200">
                <a:solidFill>
                  <a:schemeClr val="tx1"/>
                </a:solidFill>
                <a:effectLst/>
                <a:latin typeface="+mn-lt"/>
                <a:ea typeface="+mn-ea"/>
                <a:cs typeface="+mn-cs"/>
              </a:rPr>
              <a:t> và kinh</a:t>
            </a:r>
            <a:r>
              <a:rPr lang="en-US" sz="1200" b="0" i="0" kern="1200">
                <a:solidFill>
                  <a:schemeClr val="tx1"/>
                </a:solidFill>
                <a:effectLst/>
                <a:latin typeface="+mn-lt"/>
                <a:ea typeface="+mn-ea"/>
                <a:cs typeface="+mn-cs"/>
              </a:rPr>
              <a:t> n</a:t>
            </a:r>
            <a:r>
              <a:rPr lang="vi-VN" sz="1200" b="0" i="0" kern="1200">
                <a:solidFill>
                  <a:schemeClr val="tx1"/>
                </a:solidFill>
                <a:effectLst/>
                <a:latin typeface="+mn-lt"/>
                <a:ea typeface="+mn-ea"/>
                <a:cs typeface="+mn-cs"/>
              </a:rPr>
              <a:t>ghiệm trước đây của các loại lỗi được tìm thấy.</a:t>
            </a:r>
            <a:endParaRPr lang="en-US" sz="1200" b="0" i="0" kern="1200">
              <a:solidFill>
                <a:schemeClr val="tx1"/>
              </a:solidFill>
              <a:effectLst/>
              <a:latin typeface="+mn-lt"/>
              <a:ea typeface="+mn-ea"/>
              <a:cs typeface="+mn-cs"/>
            </a:endParaRPr>
          </a:p>
          <a:p>
            <a:r>
              <a:rPr lang="en-US" b="0"/>
              <a:t> </a:t>
            </a:r>
          </a:p>
          <a:p>
            <a:r>
              <a:rPr lang="en-US"/>
              <a:t>(1) </a:t>
            </a:r>
            <a:r>
              <a:rPr lang="en-US" b="1"/>
              <a:t>Always make functional testing the ﬁrst priority.</a:t>
            </a:r>
            <a:r>
              <a:rPr lang="en-US"/>
              <a:t> It may be necessary to test</a:t>
            </a:r>
          </a:p>
          <a:p>
            <a:r>
              <a:rPr lang="en-US"/>
              <a:t>early code products using structural techniques, but we only really learn about</a:t>
            </a:r>
          </a:p>
          <a:p>
            <a:r>
              <a:rPr lang="en-US"/>
              <a:t>the quality of software when we can see what it does.</a:t>
            </a:r>
          </a:p>
          <a:p>
            <a:r>
              <a:rPr lang="en-US"/>
              <a:t>(2) When basic functional testing is complete that is a good time to think about</a:t>
            </a:r>
          </a:p>
          <a:p>
            <a:r>
              <a:rPr lang="en-US" b="1"/>
              <a:t>test coverage</a:t>
            </a:r>
            <a:r>
              <a:rPr lang="en-US"/>
              <a:t>. Have you exercised all the functions, all the requirements, all the</a:t>
            </a:r>
          </a:p>
          <a:p>
            <a:r>
              <a:rPr lang="en-US"/>
              <a:t>code? Coverage measures deﬁned at the beginning as exit criteria can now</a:t>
            </a:r>
          </a:p>
          <a:p>
            <a:r>
              <a:rPr lang="en-US"/>
              <a:t>come into play. Where coverage is inadequate extra tests will be needed.</a:t>
            </a:r>
          </a:p>
          <a:p>
            <a:r>
              <a:rPr lang="en-US"/>
              <a:t>(3) Use structural methods to supplement functional methods where possible.</a:t>
            </a:r>
          </a:p>
          <a:p>
            <a:r>
              <a:rPr lang="en-US"/>
              <a:t>Even if functional coverage is adequate, it will usually be worth checking </a:t>
            </a:r>
          </a:p>
          <a:p>
            <a:r>
              <a:rPr lang="en-US"/>
              <a:t>statement and decision coverage to ensure that enough of the code has been</a:t>
            </a:r>
          </a:p>
          <a:p>
            <a:r>
              <a:rPr lang="en-US"/>
              <a:t>exercised during testing. </a:t>
            </a:r>
          </a:p>
          <a:p>
            <a:r>
              <a:rPr lang="en-US"/>
              <a:t>(4) Once systematic testing is complete there is an opportunity to </a:t>
            </a:r>
            <a:r>
              <a:rPr lang="en-US" b="1"/>
              <a:t>use </a:t>
            </a:r>
          </a:p>
          <a:p>
            <a:r>
              <a:rPr lang="en-US" b="1"/>
              <a:t>experience-based techniques</a:t>
            </a:r>
            <a:r>
              <a:rPr lang="en-US"/>
              <a:t> to ensure that all the most important and </a:t>
            </a:r>
          </a:p>
          <a:p>
            <a:r>
              <a:rPr lang="en-US"/>
              <a:t>most error-prone areas of the software have been exercised. In some </a:t>
            </a:r>
          </a:p>
          <a:p>
            <a:r>
              <a:rPr lang="en-US"/>
              <a:t>circumstances, such as poor speciﬁcations or time pressure, experience-</a:t>
            </a:r>
          </a:p>
          <a:p>
            <a:r>
              <a:rPr lang="en-US"/>
              <a:t>based testing may be the only viable option.</a:t>
            </a:r>
          </a:p>
        </p:txBody>
      </p:sp>
    </p:spTree>
    <p:extLst>
      <p:ext uri="{BB962C8B-B14F-4D97-AF65-F5344CB8AC3E}">
        <p14:creationId xmlns:p14="http://schemas.microsoft.com/office/powerpoint/2010/main" val="774853030"/>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a:t>SV tự</a:t>
            </a:r>
            <a:r>
              <a:rPr lang="en-US" baseline="0"/>
              <a:t> tìm hiểu</a:t>
            </a:r>
            <a:endParaRPr lang="en-US"/>
          </a:p>
          <a:p>
            <a:pPr marL="0" indent="0">
              <a:buFontTx/>
              <a:buNone/>
            </a:pPr>
            <a:r>
              <a:rPr lang="en-US" b="1"/>
              <a:t>-</a:t>
            </a:r>
            <a:r>
              <a:rPr lang="en-US" b="1" baseline="0"/>
              <a:t> </a:t>
            </a:r>
            <a:r>
              <a:rPr lang="en-US" b="1"/>
              <a:t>Models used</a:t>
            </a:r>
            <a:r>
              <a:rPr lang="en-US"/>
              <a:t>: </a:t>
            </a:r>
            <a:r>
              <a:rPr lang="en-US" b="0"/>
              <a:t>vì</a:t>
            </a:r>
            <a:r>
              <a:rPr lang="en-US" b="0" baseline="0"/>
              <a:t> các mô hình hay </a:t>
            </a:r>
            <a:r>
              <a:rPr lang="vi-VN" b="0" baseline="0"/>
              <a:t>đượ</a:t>
            </a:r>
            <a:r>
              <a:rPr lang="en-US" b="0" baseline="0"/>
              <a:t>c sử dụng trong đặc tả, thiết kế và hiện thực, chúng </a:t>
            </a:r>
            <a:r>
              <a:rPr lang="en-US" b="0" u="sng" baseline="0"/>
              <a:t>sẽ chi phối kỹ thuật sẽ </a:t>
            </a:r>
            <a:r>
              <a:rPr lang="vi-VN" b="0" u="sng" baseline="0"/>
              <a:t>đượ</a:t>
            </a:r>
            <a:r>
              <a:rPr lang="en-US" b="0" u="sng" baseline="0"/>
              <a:t>c sd</a:t>
            </a:r>
            <a:r>
              <a:rPr lang="en-US" b="0" baseline="0"/>
              <a:t>, </a:t>
            </a:r>
            <a:r>
              <a:rPr lang="en-US" b="0"/>
              <a:t>vd/</a:t>
            </a:r>
            <a:r>
              <a:rPr lang="en-US" b="0" baseline="0"/>
              <a:t> nếu đặc tả có sơ đồ chuyển trạng thái thì nên sd kt kiểm chứng chuyển trạng thái. </a:t>
            </a:r>
          </a:p>
          <a:p>
            <a:pPr marL="0" indent="0">
              <a:buFontTx/>
              <a:buNone/>
            </a:pPr>
            <a:r>
              <a:rPr lang="en-US" b="1"/>
              <a:t>- Tester knowledge I experience</a:t>
            </a:r>
            <a:r>
              <a:rPr lang="en-US" b="0"/>
              <a:t>: hiểu</a:t>
            </a:r>
            <a:r>
              <a:rPr lang="en-US" b="0" baseline="0"/>
              <a:t> biết về hệ thống và hiểu biết về các kỹ thuật kiểm thử của tester sẽ ảnh hưởng đến việc chọn kt...</a:t>
            </a:r>
          </a:p>
          <a:p>
            <a:pPr marL="0" indent="0">
              <a:buFontTx/>
              <a:buNone/>
            </a:pPr>
            <a:r>
              <a:rPr lang="en-US" b="1" baseline="0"/>
              <a:t>	+ Việc kiểm thử thành công phụ thuộc rất nhiều vào kỹ năng của tester, MỘT TESTER GIỎI SẼ BIẾT LỖI CÓ KHẢ NĂNG ẨN NẤP Ở ĐÂU NHẤT VÀ BIẾT CÁCH CHỌN KT TỐT NHẤT ĐỂ TÌM RA CÁC LỖI ĐÓ.</a:t>
            </a:r>
          </a:p>
          <a:p>
            <a:pPr marL="0" indent="0">
              <a:buFontTx/>
              <a:buNone/>
            </a:pPr>
            <a:r>
              <a:rPr lang="en-US" b="1" baseline="0"/>
              <a:t>- </a:t>
            </a:r>
            <a:r>
              <a:rPr lang="en-US" b="1"/>
              <a:t>Test objective</a:t>
            </a:r>
            <a:r>
              <a:rPr lang="en-US" b="1" baseline="0"/>
              <a:t> (mục tiêu kt): </a:t>
            </a:r>
            <a:r>
              <a:rPr lang="en-US" b="0" baseline="0"/>
              <a:t>nếu mục tiêu đơn giản là đạt đc sự tin cậy (gain confidence) rằng PM sẽ giải quyết những công việc </a:t>
            </a:r>
            <a:r>
              <a:rPr lang="vi-VN" b="0" baseline="0"/>
              <a:t>đặ</a:t>
            </a:r>
            <a:r>
              <a:rPr lang="en-US" b="0" baseline="0"/>
              <a:t>c thù thì nên dùng use case là hợp lý. Nếu mục tiêu kiểm thử là phải thật tỉ mỉ thì cần những kt chi tiết và chính xác.</a:t>
            </a:r>
            <a:endParaRPr lang="en-US" b="1" baseline="0"/>
          </a:p>
          <a:p>
            <a:pPr marL="0" indent="0">
              <a:buFontTx/>
              <a:buNone/>
            </a:pPr>
            <a:r>
              <a:rPr lang="en-US" b="1"/>
              <a:t>- Documentation: </a:t>
            </a:r>
            <a:r>
              <a:rPr lang="en-US"/>
              <a:t>có</a:t>
            </a:r>
            <a:r>
              <a:rPr lang="en-US" baseline="0"/>
              <a:t> hay k có document (vd/ đặc tả yêu cầu) cũng ảnh hướng đến sựa lự chọn kt; nếu có document thì nội dung và kiểu của document cũng ah đến lựa chọn, vd/ nếu tài liệu có sd decision tables or state graphs thì nên sd kt tương ứng.</a:t>
            </a:r>
          </a:p>
          <a:p>
            <a:pPr marL="0" indent="0">
              <a:buFontTx/>
              <a:buNone/>
            </a:pPr>
            <a:r>
              <a:rPr lang="en-US" b="1"/>
              <a:t>- Life cycle model</a:t>
            </a:r>
            <a:r>
              <a:rPr lang="en-US"/>
              <a:t>: mô</a:t>
            </a:r>
            <a:r>
              <a:rPr lang="en-US" baseline="0"/>
              <a:t> hình vòng đời </a:t>
            </a:r>
            <a:r>
              <a:rPr lang="en-US" i="0" baseline="0"/>
              <a:t>tuần tự (thác nước or chữ V) thì nên sd các kt hình thức hơn, còn mô hình vòng đời lặp thì có lẽ tốt hơn nên dùng exploratory testing</a:t>
            </a:r>
            <a:endParaRPr lang="en-US" i="1"/>
          </a:p>
        </p:txBody>
      </p:sp>
    </p:spTree>
    <p:extLst>
      <p:ext uri="{BB962C8B-B14F-4D97-AF65-F5344CB8AC3E}">
        <p14:creationId xmlns:p14="http://schemas.microsoft.com/office/powerpoint/2010/main" val="2803873391"/>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a:t>SV tự</a:t>
            </a:r>
            <a:r>
              <a:rPr lang="en-US" baseline="0"/>
              <a:t> tìm hiểu</a:t>
            </a:r>
            <a:endParaRPr lang="en-US"/>
          </a:p>
          <a:p>
            <a:pPr marL="0" indent="0">
              <a:buFontTx/>
              <a:buNone/>
            </a:pPr>
            <a:r>
              <a:rPr lang="en-US" b="1"/>
              <a:t>-</a:t>
            </a:r>
            <a:r>
              <a:rPr lang="en-US" b="1" baseline="0"/>
              <a:t> </a:t>
            </a:r>
            <a:r>
              <a:rPr lang="en-US" b="1"/>
              <a:t>Risk level</a:t>
            </a:r>
            <a:r>
              <a:rPr lang="en-US"/>
              <a:t>: rủi</a:t>
            </a:r>
            <a:r>
              <a:rPr lang="en-US" baseline="0"/>
              <a:t> ro càng lớn (e.g. safety-critical systems) thì càng phải kiểm tra kỹ hơn và nên dùng các kt chính quy hơn.</a:t>
            </a:r>
          </a:p>
          <a:p>
            <a:pPr marL="0" indent="0">
              <a:buFontTx/>
              <a:buNone/>
            </a:pPr>
            <a:r>
              <a:rPr lang="en-US" b="1"/>
              <a:t>- Customer or contractual requirements</a:t>
            </a:r>
            <a:r>
              <a:rPr lang="en-US"/>
              <a:t>: đôi</a:t>
            </a:r>
            <a:r>
              <a:rPr lang="en-US" baseline="0"/>
              <a:t> khi </a:t>
            </a:r>
            <a:r>
              <a:rPr lang="en-US"/>
              <a:t>hợp</a:t>
            </a:r>
            <a:r>
              <a:rPr lang="en-US" baseline="0"/>
              <a:t> đồng định sẵn kỹ thuật test cụ thể </a:t>
            </a:r>
            <a:r>
              <a:rPr lang="en-US" i="1" baseline="0"/>
              <a:t>(phổ biến nhất là statement or branch coverage)</a:t>
            </a:r>
          </a:p>
          <a:p>
            <a:pPr marL="0" indent="0">
              <a:buFontTx/>
              <a:buNone/>
            </a:pPr>
            <a:r>
              <a:rPr lang="en-US" b="1"/>
              <a:t>- Type of system</a:t>
            </a:r>
            <a:r>
              <a:rPr lang="en-US"/>
              <a:t>: loại</a:t>
            </a:r>
            <a:r>
              <a:rPr lang="en-US" baseline="0"/>
              <a:t> hệ thống (web, đồ họa, tài chính,...) ah đến chọn lựa. Vd/ ht về tài chính có nhiều tính toán thì sd kt pt gtri biên.</a:t>
            </a:r>
          </a:p>
          <a:p>
            <a:pPr marL="0" indent="0">
              <a:buFontTx/>
              <a:buNone/>
            </a:pPr>
            <a:r>
              <a:rPr lang="en-US" b="1"/>
              <a:t>- Time and budget</a:t>
            </a:r>
            <a:r>
              <a:rPr lang="en-US"/>
              <a:t>: Thời</a:t>
            </a:r>
            <a:r>
              <a:rPr lang="en-US" baseline="0"/>
              <a:t> gian còn lại của project luôn luôn ah đến sự lựa chọn kỹ thuật. Khi thời gian còn nhiều thì có khả năng lựa chọn nhiều kt, khi thời gian bị giới hạn thì phải chọn kt giúp tìm defect quan trọng nhất.</a:t>
            </a:r>
          </a:p>
          <a:p>
            <a:pPr marL="0" indent="0">
              <a:buFontTx/>
              <a:buNone/>
            </a:pPr>
            <a:r>
              <a:rPr lang="en-US" b="1"/>
              <a:t>-</a:t>
            </a:r>
            <a:r>
              <a:rPr lang="en-US" b="1" baseline="0"/>
              <a:t> </a:t>
            </a:r>
            <a:r>
              <a:rPr lang="en-US" b="1"/>
              <a:t>Regulatory requirements</a:t>
            </a:r>
            <a:r>
              <a:rPr lang="en-US"/>
              <a:t>: một</a:t>
            </a:r>
            <a:r>
              <a:rPr lang="en-US" baseline="0"/>
              <a:t> số ngành công nghiệp có những chuẩn quy định mà ảnh hưởng đến kt kiểm chứng sử dụng. </a:t>
            </a:r>
            <a:r>
              <a:rPr lang="en-US" i="0" baseline="0"/>
              <a:t>Vd/ công nghiệp hàng không yêu cầu kt phân hoạch tương đương, pt gtri biên và kiểm chứng chuyển trạng thái cùng với phủ câu lệnh, quyết định, điều kiện tùy theo mức tích hợp của ht</a:t>
            </a:r>
          </a:p>
        </p:txBody>
      </p:sp>
    </p:spTree>
    <p:extLst>
      <p:ext uri="{BB962C8B-B14F-4D97-AF65-F5344CB8AC3E}">
        <p14:creationId xmlns:p14="http://schemas.microsoft.com/office/powerpoint/2010/main" val="4251930354"/>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a:t>- …</a:t>
            </a:r>
          </a:p>
          <a:p>
            <a:pPr marL="0" lvl="0" indent="0">
              <a:buFontTx/>
              <a:buNone/>
            </a:pPr>
            <a:r>
              <a:rPr lang="en-US" b="1"/>
              <a:t>	+ </a:t>
            </a:r>
            <a:r>
              <a:rPr lang="vi-VN" b="1"/>
              <a:t>ĐIỀU NÀY KHÔNG CÓ NGHĨA RẰNG, CÁC KỸ THUẬT </a:t>
            </a:r>
            <a:r>
              <a:rPr lang="en-US" b="1"/>
              <a:t>TEST </a:t>
            </a:r>
            <a:r>
              <a:rPr lang="vi-VN" b="1"/>
              <a:t>CHÍNH THỨC KHÔNG ĐƯỢC SỬ DỤNG.</a:t>
            </a:r>
            <a:r>
              <a:rPr lang="en-US" b="1"/>
              <a:t> </a:t>
            </a:r>
            <a:r>
              <a:rPr lang="vi-VN" b="1"/>
              <a:t>VÍ DỤ, </a:t>
            </a:r>
            <a:r>
              <a:rPr lang="en-US" b="1"/>
              <a:t>TESTER </a:t>
            </a:r>
            <a:r>
              <a:rPr lang="vi-VN" b="1"/>
              <a:t>CÓ THỂ SỬ DỤNG PHÂN TÍCH GIÁ TRỊ BIÊN GIỚI BOUNDARY VALUE ANALYSIS</a:t>
            </a:r>
            <a:r>
              <a:rPr lang="en-US" b="1"/>
              <a:t> </a:t>
            </a:r>
            <a:r>
              <a:rPr lang="vi-VN" b="1"/>
              <a:t>NHƯNG </a:t>
            </a:r>
            <a:r>
              <a:rPr lang="en-US" b="1"/>
              <a:t>CHỈ</a:t>
            </a:r>
            <a:r>
              <a:rPr lang="vi-VN" b="1"/>
              <a:t> SUY NGHĨ VÀ </a:t>
            </a:r>
            <a:r>
              <a:rPr lang="en-US" b="1"/>
              <a:t>TEST</a:t>
            </a:r>
            <a:r>
              <a:rPr lang="vi-VN" b="1"/>
              <a:t> CÁC GIÁ TRỊ BIÊN QUAN TRỌNG NHẤT MÀ KHÔNG NHẤT THIẾT PHẢI VIẾT CHÚNG RA. </a:t>
            </a:r>
            <a:r>
              <a:rPr lang="en-US" sz="1200" b="1" i="0" kern="1200">
                <a:solidFill>
                  <a:schemeClr val="tx1"/>
                </a:solidFill>
                <a:effectLst/>
                <a:latin typeface="+mn-lt"/>
                <a:ea typeface="+mn-ea"/>
                <a:cs typeface="+mn-cs"/>
              </a:rPr>
              <a:t>ChỈ</a:t>
            </a:r>
            <a:r>
              <a:rPr lang="en-US" sz="1200" b="1" i="0" kern="1200" baseline="0">
                <a:solidFill>
                  <a:schemeClr val="tx1"/>
                </a:solidFill>
                <a:effectLst/>
                <a:latin typeface="+mn-lt"/>
                <a:ea typeface="+mn-ea"/>
                <a:cs typeface="+mn-cs"/>
              </a:rPr>
              <a:t> CẦN VIẾT NOTE SAU KHI THỰC HIỆN XONG, SAU NÀY DỰA VÀO ĐÓ ĐỂ VIẾT REPORT.</a:t>
            </a:r>
            <a:endParaRPr lang="en-US" b="1"/>
          </a:p>
          <a:p>
            <a:pPr marL="0" lvl="0" indent="0">
              <a:buFontTx/>
              <a:buNone/>
            </a:pPr>
            <a:r>
              <a:rPr lang="en-US" b="0"/>
              <a:t>- Logging</a:t>
            </a:r>
            <a:r>
              <a:rPr lang="vi-VN" b="0"/>
              <a:t> được thực hiện </a:t>
            </a:r>
            <a:r>
              <a:rPr lang="en-US" b="0"/>
              <a:t>khi</a:t>
            </a:r>
            <a:r>
              <a:rPr lang="vi-VN" b="0"/>
              <a:t> thực hiện </a:t>
            </a:r>
            <a:r>
              <a:rPr lang="en-US" b="0"/>
              <a:t>test,</a:t>
            </a:r>
            <a:r>
              <a:rPr lang="vi-VN" b="0"/>
              <a:t> </a:t>
            </a:r>
            <a:r>
              <a:rPr lang="en-US" b="0"/>
              <a:t>lập </a:t>
            </a:r>
            <a:r>
              <a:rPr lang="vi-VN" b="0"/>
              <a:t>tài liệu về các khía cạnh quan trọng </a:t>
            </a:r>
            <a:r>
              <a:rPr lang="en-US" b="0"/>
              <a:t>về</a:t>
            </a:r>
            <a:r>
              <a:rPr lang="vi-VN" b="0"/>
              <a:t> những gì được </a:t>
            </a:r>
            <a:r>
              <a:rPr lang="en-US" b="0"/>
              <a:t>test,</a:t>
            </a:r>
            <a:r>
              <a:rPr lang="vi-VN" b="0"/>
              <a:t> </a:t>
            </a:r>
            <a:r>
              <a:rPr lang="en-US" b="0"/>
              <a:t>defect</a:t>
            </a:r>
            <a:r>
              <a:rPr lang="vi-VN" b="0"/>
              <a:t> và bất kỳ suy nghĩ về</a:t>
            </a:r>
            <a:r>
              <a:rPr lang="en-US" b="0"/>
              <a:t> việc</a:t>
            </a:r>
            <a:r>
              <a:rPr lang="vi-VN" b="0"/>
              <a:t> tiếp tục </a:t>
            </a:r>
            <a:r>
              <a:rPr lang="en-US" b="0"/>
              <a:t>test</a:t>
            </a:r>
            <a:r>
              <a:rPr lang="en-US" b="0" baseline="0"/>
              <a:t> hay không. </a:t>
            </a:r>
            <a:r>
              <a:rPr lang="vi-VN" b="0" baseline="0"/>
              <a:t>Các </a:t>
            </a:r>
            <a:r>
              <a:rPr lang="en-US" b="0" baseline="0"/>
              <a:t>tester </a:t>
            </a:r>
            <a:r>
              <a:rPr lang="vi-VN" b="0" baseline="0"/>
              <a:t>liên tục đưa ra quyết định </a:t>
            </a:r>
            <a:r>
              <a:rPr lang="en-US" b="0" baseline="0"/>
              <a:t>sẽ test gì </a:t>
            </a:r>
            <a:r>
              <a:rPr lang="vi-VN" b="0" baseline="0"/>
              <a:t>tiếp theo và ở đâu</a:t>
            </a:r>
            <a:r>
              <a:rPr lang="en-US" b="0" baseline="0"/>
              <a:t>.</a:t>
            </a:r>
          </a:p>
          <a:p>
            <a:pPr marL="0" lvl="0" indent="0">
              <a:buFontTx/>
              <a:buNone/>
            </a:pPr>
            <a:r>
              <a:rPr lang="en-US" b="0" baseline="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a:solidFill>
                  <a:schemeClr val="tx1"/>
                </a:solidFill>
                <a:effectLst/>
                <a:latin typeface="+mn-lt"/>
                <a:ea typeface="+mn-ea"/>
                <a:cs typeface="+mn-cs"/>
              </a:rPr>
              <a:t>- Nó rất hữu dụng khi không</a:t>
            </a:r>
            <a:r>
              <a:rPr lang="en-US" sz="1200" b="0" i="0" kern="1200" baseline="0">
                <a:solidFill>
                  <a:schemeClr val="tx1"/>
                </a:solidFill>
                <a:effectLst/>
                <a:latin typeface="+mn-lt"/>
                <a:ea typeface="+mn-ea"/>
                <a:cs typeface="+mn-cs"/>
              </a:rPr>
              <a:t> </a:t>
            </a:r>
            <a:r>
              <a:rPr lang="en-US" sz="1200" b="0" i="0" kern="1200">
                <a:solidFill>
                  <a:schemeClr val="tx1"/>
                </a:solidFill>
                <a:effectLst/>
                <a:latin typeface="+mn-lt"/>
                <a:ea typeface="+mn-ea"/>
                <a:cs typeface="+mn-cs"/>
              </a:rPr>
              <a:t>có đặc</a:t>
            </a:r>
            <a:r>
              <a:rPr lang="en-US" sz="1200" b="0" i="0" kern="1200" baseline="0">
                <a:solidFill>
                  <a:schemeClr val="tx1"/>
                </a:solidFill>
                <a:effectLst/>
                <a:latin typeface="+mn-lt"/>
                <a:ea typeface="+mn-ea"/>
                <a:cs typeface="+mn-cs"/>
              </a:rPr>
              <a:t> tả</a:t>
            </a:r>
            <a:r>
              <a:rPr lang="en-US" sz="1200" b="0" i="0" kern="1200">
                <a:solidFill>
                  <a:schemeClr val="tx1"/>
                </a:solidFill>
                <a:effectLst/>
                <a:latin typeface="+mn-lt"/>
                <a:ea typeface="+mn-ea"/>
                <a:cs typeface="+mn-cs"/>
              </a:rPr>
              <a:t> hay đặc</a:t>
            </a:r>
            <a:r>
              <a:rPr lang="en-US" sz="1200" b="0" i="0" kern="1200" baseline="0">
                <a:solidFill>
                  <a:schemeClr val="tx1"/>
                </a:solidFill>
                <a:effectLst/>
                <a:latin typeface="+mn-lt"/>
                <a:ea typeface="+mn-ea"/>
                <a:cs typeface="+mn-cs"/>
              </a:rPr>
              <a:t> tả tệ</a:t>
            </a:r>
            <a:r>
              <a:rPr lang="en-US" sz="1200" b="0" i="0" kern="1200">
                <a:solidFill>
                  <a:schemeClr val="tx1"/>
                </a:solidFill>
                <a:effectLst/>
                <a:latin typeface="+mn-lt"/>
                <a:ea typeface="+mn-ea"/>
                <a:cs typeface="+mn-cs"/>
              </a:rPr>
              <a:t> và khi thời gian bị hạn chế. </a:t>
            </a:r>
            <a:endParaRPr lang="en-US" sz="1200" b="1" i="0" kern="1200">
              <a:solidFill>
                <a:schemeClr val="tx1"/>
              </a:solidFill>
              <a:effectLst/>
              <a:latin typeface="+mn-lt"/>
              <a:ea typeface="+mn-ea"/>
              <a:cs typeface="+mn-cs"/>
            </a:endParaRPr>
          </a:p>
        </p:txBody>
      </p:sp>
    </p:spTree>
    <p:extLst>
      <p:ext uri="{BB962C8B-B14F-4D97-AF65-F5344CB8AC3E}">
        <p14:creationId xmlns:p14="http://schemas.microsoft.com/office/powerpoint/2010/main" val="3135081747"/>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latin typeface="+mn-lt"/>
                <a:ea typeface="+mn-ea"/>
                <a:cs typeface="+mn-cs"/>
              </a:rPr>
              <a:t>VD: binToDec(“0000000000001111”) = 15, binToDec(“0000000010001100”) = 140</a:t>
            </a:r>
          </a:p>
        </p:txBody>
      </p:sp>
    </p:spTree>
    <p:extLst>
      <p:ext uri="{BB962C8B-B14F-4D97-AF65-F5344CB8AC3E}">
        <p14:creationId xmlns:p14="http://schemas.microsoft.com/office/powerpoint/2010/main" val="1581903299"/>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vi-VN"/>
              <a:t>Tạo </a:t>
            </a:r>
            <a:r>
              <a:rPr lang="en-US"/>
              <a:t>giả thuyết về</a:t>
            </a:r>
            <a:r>
              <a:rPr lang="vi-VN"/>
              <a:t> hoạt động đúng đắn của hệ thống</a:t>
            </a:r>
            <a:endParaRPr lang="en-US"/>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a:t>Tìm hiểu sơ lược về ht, </a:t>
            </a:r>
            <a:r>
              <a:rPr lang="en-US" b="1" baseline="0"/>
              <a:t>bằng cách sd nó, đọc các tài liệu đặc tả về ht, xem các kết quả test đã thực hiện, </a:t>
            </a:r>
            <a:r>
              <a:rPr lang="en-US" b="1"/>
              <a:t>khai thác</a:t>
            </a:r>
            <a:r>
              <a:rPr lang="en-US" b="1" baseline="0"/>
              <a:t> bất kỳ nguồn thông tin nào bạn có về PHẦN MỀM.</a:t>
            </a:r>
            <a:endParaRPr lang="en-US"/>
          </a:p>
          <a:p>
            <a:pPr marL="171450" indent="-171450">
              <a:buFontTx/>
              <a:buChar char="-"/>
            </a:pPr>
            <a:r>
              <a:rPr lang="vi-VN"/>
              <a:t>Thiết kế một hoặc nhiều </a:t>
            </a:r>
            <a:r>
              <a:rPr lang="en-US"/>
              <a:t>test </a:t>
            </a:r>
            <a:r>
              <a:rPr lang="vi-VN"/>
              <a:t>mà sẽ bác bỏ giả thuyết</a:t>
            </a:r>
            <a:endParaRPr lang="en-US"/>
          </a:p>
          <a:p>
            <a:pPr marL="171450" indent="-171450">
              <a:buFontTx/>
              <a:buChar char="-"/>
            </a:pPr>
            <a:r>
              <a:rPr lang="vi-VN"/>
              <a:t>Thực hiện các </a:t>
            </a:r>
            <a:r>
              <a:rPr lang="en-US"/>
              <a:t>test </a:t>
            </a:r>
            <a:r>
              <a:rPr lang="vi-VN"/>
              <a:t>và quan sát kết quả</a:t>
            </a:r>
            <a:endParaRPr lang="en-US"/>
          </a:p>
          <a:p>
            <a:pPr marL="171450" indent="-171450">
              <a:buFontTx/>
              <a:buChar char="-"/>
            </a:pPr>
            <a:r>
              <a:rPr lang="vi-VN"/>
              <a:t>Đánh giá kết quả </a:t>
            </a:r>
            <a:r>
              <a:rPr lang="en-US"/>
              <a:t>so với</a:t>
            </a:r>
            <a:r>
              <a:rPr lang="en-US" baseline="0"/>
              <a:t> giả thuyết</a:t>
            </a:r>
            <a:endParaRPr lang="en-US"/>
          </a:p>
          <a:p>
            <a:pPr marL="171450" indent="-171450">
              <a:buFontTx/>
              <a:buChar char="-"/>
            </a:pPr>
            <a:r>
              <a:rPr lang="vi-VN"/>
              <a:t>Lặp lại quá trình này cho đến khi các giả thuyết được chứng minh hay bác bỏ</a:t>
            </a:r>
            <a:endParaRPr lang="en-US"/>
          </a:p>
        </p:txBody>
      </p:sp>
    </p:spTree>
    <p:extLst>
      <p:ext uri="{BB962C8B-B14F-4D97-AF65-F5344CB8AC3E}">
        <p14:creationId xmlns:p14="http://schemas.microsoft.com/office/powerpoint/2010/main" val="1378758945"/>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vi-VN"/>
              <a:t>Có giá trị trong các tình huống mà việc lựa chọn các trường hợp </a:t>
            </a:r>
            <a:r>
              <a:rPr lang="en-US"/>
              <a:t>test </a:t>
            </a:r>
            <a:r>
              <a:rPr lang="vi-VN"/>
              <a:t>tiếp theo không thể được xác định trước, nhưng phải dựa trên các </a:t>
            </a:r>
            <a:r>
              <a:rPr lang="en-US"/>
              <a:t>test </a:t>
            </a:r>
            <a:r>
              <a:rPr lang="vi-VN"/>
              <a:t>trước và kết quả của </a:t>
            </a:r>
            <a:r>
              <a:rPr lang="en-US"/>
              <a:t>chúng</a:t>
            </a:r>
            <a:r>
              <a:rPr lang="vi-VN"/>
              <a:t>.</a:t>
            </a:r>
            <a:endParaRPr lang="en-US"/>
          </a:p>
          <a:p>
            <a:pPr marL="171450" indent="-171450">
              <a:buFontTx/>
              <a:buChar char="-"/>
            </a:pPr>
            <a:r>
              <a:rPr lang="vi-VN"/>
              <a:t>Rất hữu ích khi bạn được yêu cầu cung cấp thông tin phản hồi nhanh chóng về chất lượng của sản phẩm với ít thời gian khi yêu cầu là mơ hồ hay thậm chí không tồn tại, hoặc sớm trong quá trình phát triển khi hệ thống có thể không ổn định.</a:t>
            </a:r>
            <a:endParaRPr lang="en-US"/>
          </a:p>
          <a:p>
            <a:pPr marL="171450" indent="-171450">
              <a:buFontTx/>
              <a:buChar char="-"/>
            </a:pPr>
            <a:r>
              <a:rPr lang="vi-VN"/>
              <a:t>hữu ích khi, một khi một lỗi được phát hiện, chúng tôi muốn khám phá mô, phạm vi, và các biến thể của khiếm khuyết đó để cung cấp thông tin phản hồi tốt hơn để các nhà phát triển của chúng tôi.</a:t>
            </a:r>
            <a:endParaRPr lang="en-US"/>
          </a:p>
          <a:p>
            <a:pPr marL="171450" indent="-171450">
              <a:buFontTx/>
              <a:buChar char="-"/>
            </a:pPr>
            <a:r>
              <a:rPr lang="vi-VN"/>
              <a:t>là một bổ sung hữu ích để kiểm tra kịch bản khi kiểm tra kịch bản trở nên "mệt mỏi", có nghĩa là, họ không phát hiện nhiều lỗi</a:t>
            </a:r>
            <a:endParaRPr lang="en-US"/>
          </a:p>
        </p:txBody>
      </p:sp>
    </p:spTree>
    <p:extLst>
      <p:ext uri="{BB962C8B-B14F-4D97-AF65-F5344CB8AC3E}">
        <p14:creationId xmlns:p14="http://schemas.microsoft.com/office/powerpoint/2010/main" val="1014493330"/>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vi-VN"/>
              <a:t>Thử nghiệm thăm dò không có khả năng ngăn ngừa </a:t>
            </a:r>
            <a:r>
              <a:rPr lang="en-US"/>
              <a:t>defect</a:t>
            </a:r>
            <a:r>
              <a:rPr lang="vi-VN"/>
              <a:t>. Bởi vì việc thiết kế các </a:t>
            </a:r>
            <a:r>
              <a:rPr lang="en-US"/>
              <a:t>testcase </a:t>
            </a:r>
            <a:r>
              <a:rPr lang="vi-VN"/>
              <a:t>bắt đầu trong</a:t>
            </a:r>
            <a:r>
              <a:rPr lang="en-US"/>
              <a:t> suốt</a:t>
            </a:r>
            <a:r>
              <a:rPr lang="vi-VN"/>
              <a:t> giai đoạn</a:t>
            </a:r>
            <a:r>
              <a:rPr lang="en-US"/>
              <a:t> </a:t>
            </a:r>
            <a:r>
              <a:rPr lang="vi-VN"/>
              <a:t>thu thập yêu cầu và thiết kế, </a:t>
            </a:r>
            <a:r>
              <a:rPr lang="en-US"/>
              <a:t>defect </a:t>
            </a:r>
            <a:r>
              <a:rPr lang="vi-VN"/>
              <a:t>có thể được xác định và điều chỉnh trước đó</a:t>
            </a:r>
            <a:r>
              <a:rPr lang="en-US" baseline="0"/>
              <a:t> (</a:t>
            </a:r>
            <a:r>
              <a:rPr lang="en-US" i="1"/>
              <a:t>Because the design of scripted test cases begins during the requirements gathering and design phases, defects can be identified and corrected earlier)</a:t>
            </a:r>
            <a:endParaRPr lang="en-US"/>
          </a:p>
          <a:p>
            <a:pPr marL="171450" indent="-171450">
              <a:buFontTx/>
              <a:buChar char="-"/>
            </a:pPr>
            <a:r>
              <a:rPr lang="vi-VN"/>
              <a:t>Nếu bạn đã chắc chắn chính xác mà các bài kiểm tra phải được thực thi, và thứ tự nào, không có nhu cầu để khám phá. Viết và sau đó thực hiện các bài kiểm tra kịch bản.</a:t>
            </a:r>
            <a:endParaRPr lang="en-US"/>
          </a:p>
          <a:p>
            <a:pPr marL="171450" indent="-171450">
              <a:buFontTx/>
              <a:buChar char="-"/>
            </a:pPr>
            <a:r>
              <a:rPr lang="en-US"/>
              <a:t>complementary : bổ sung</a:t>
            </a:r>
            <a:r>
              <a:rPr lang="vi-VN"/>
              <a:t>.</a:t>
            </a:r>
            <a:endParaRPr lang="en-US"/>
          </a:p>
        </p:txBody>
      </p:sp>
    </p:spTree>
    <p:extLst>
      <p:ext uri="{BB962C8B-B14F-4D97-AF65-F5344CB8AC3E}">
        <p14:creationId xmlns:p14="http://schemas.microsoft.com/office/powerpoint/2010/main" val="2870950825"/>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PHÂN</a:t>
            </a:r>
            <a:r>
              <a:rPr lang="en-US" baseline="0"/>
              <a:t> HOẠCH CHO OUTPUT:</a:t>
            </a:r>
          </a:p>
          <a:p>
            <a:pPr marL="171450" indent="-171450">
              <a:buFontTx/>
              <a:buChar char="-"/>
            </a:pPr>
            <a:r>
              <a:rPr lang="en-US" baseline="0"/>
              <a:t>VO SO NGHIỆM: A=B=C=0</a:t>
            </a:r>
          </a:p>
          <a:p>
            <a:pPr marL="171450" indent="-171450">
              <a:buFontTx/>
              <a:buChar char="-"/>
            </a:pPr>
            <a:r>
              <a:rPr lang="en-US" baseline="0"/>
              <a:t>VO NGHIEM: DELTA&lt;0  HOAC  (A=B=0 VÀ C KHAC 0)</a:t>
            </a:r>
          </a:p>
          <a:p>
            <a:pPr marL="171450" indent="-171450">
              <a:buFontTx/>
              <a:buChar char="-"/>
            </a:pPr>
            <a:r>
              <a:rPr lang="en-US" baseline="0"/>
              <a:t>1 NGHIỆM: A=0, B KHAC 0</a:t>
            </a:r>
          </a:p>
          <a:p>
            <a:pPr marL="171450" indent="-171450">
              <a:buFontTx/>
              <a:buChar char="-"/>
            </a:pPr>
            <a:r>
              <a:rPr lang="en-US" baseline="0"/>
              <a:t>2 NGHIEM PB: DELTA&gt;0</a:t>
            </a:r>
          </a:p>
          <a:p>
            <a:pPr marL="171450" indent="-171450">
              <a:buFontTx/>
              <a:buChar char="-"/>
            </a:pPr>
            <a:r>
              <a:rPr lang="en-US" baseline="0"/>
              <a:t>NGHIEM KÉP: DELTA=0</a:t>
            </a:r>
          </a:p>
          <a:p>
            <a:pPr marL="0" indent="0">
              <a:buFontTx/>
              <a:buNone/>
            </a:pPr>
            <a:r>
              <a:rPr lang="en-US" baseline="0"/>
              <a:t>Khi lập test case nhớ cho cả trường hợp số âm dương</a:t>
            </a:r>
            <a:endParaRPr lang="en-US"/>
          </a:p>
        </p:txBody>
      </p:sp>
    </p:spTree>
    <p:extLst>
      <p:ext uri="{BB962C8B-B14F-4D97-AF65-F5344CB8AC3E}">
        <p14:creationId xmlns:p14="http://schemas.microsoft.com/office/powerpoint/2010/main" val="24853964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a:t>CỘT</a:t>
            </a:r>
            <a:r>
              <a:rPr lang="en-US" b="1" baseline="0"/>
              <a:t> </a:t>
            </a:r>
            <a:r>
              <a:rPr lang="en-US" b="1"/>
              <a:t>‘TEST CASE NAME’ CÓ</a:t>
            </a:r>
            <a:r>
              <a:rPr lang="en-US" b="1" baseline="0"/>
              <a:t> THỂ </a:t>
            </a:r>
            <a:r>
              <a:rPr lang="vi-VN" b="1" baseline="0"/>
              <a:t>ĐƯỢ</a:t>
            </a:r>
            <a:r>
              <a:rPr lang="en-US" b="1" baseline="0"/>
              <a:t>C XEM NHƯ LÀ ‘TEST CONDITION’ SMALLER</a:t>
            </a:r>
            <a:endParaRPr lang="en-US" sz="1200" b="1" i="0" kern="1200">
              <a:solidFill>
                <a:schemeClr val="tx1"/>
              </a:solidFill>
              <a:effectLst/>
              <a:latin typeface="+mn-lt"/>
              <a:ea typeface="+mn-ea"/>
              <a:cs typeface="+mn-cs"/>
            </a:endParaRPr>
          </a:p>
          <a:p>
            <a:endParaRPr lang="en-US" sz="1200" b="0"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Còn</a:t>
            </a:r>
            <a:r>
              <a:rPr lang="en-US" sz="1200" b="0" i="0" kern="1200" baseline="0">
                <a:solidFill>
                  <a:schemeClr val="tx1"/>
                </a:solidFill>
                <a:effectLst/>
                <a:latin typeface="+mn-lt"/>
                <a:ea typeface="+mn-ea"/>
                <a:cs typeface="+mn-cs"/>
              </a:rPr>
              <a:t> nhiều test case khác cho chức năng </a:t>
            </a:r>
            <a:r>
              <a:rPr lang="en-US" sz="1200" b="0" i="0" kern="1200">
                <a:solidFill>
                  <a:schemeClr val="tx1"/>
                </a:solidFill>
                <a:effectLst/>
                <a:latin typeface="+mn-lt"/>
                <a:ea typeface="+mn-ea"/>
                <a:cs typeface="+mn-cs"/>
              </a:rPr>
              <a:t>Check Login như:</a:t>
            </a:r>
          </a:p>
          <a:p>
            <a:pPr marL="0" indent="0">
              <a:buFontTx/>
              <a:buNone/>
            </a:pPr>
            <a:r>
              <a:rPr lang="en-US" sz="1200" b="0" i="0" kern="1200">
                <a:solidFill>
                  <a:schemeClr val="tx1"/>
                </a:solidFill>
                <a:effectLst/>
                <a:latin typeface="+mn-lt"/>
                <a:ea typeface="+mn-ea"/>
                <a:cs typeface="+mn-cs"/>
              </a:rPr>
              <a:t>- Check response on entering invalid User Name &amp; Password</a:t>
            </a:r>
          </a:p>
          <a:p>
            <a:pPr marL="0" indent="0">
              <a:buFontTx/>
              <a:buNone/>
            </a:pPr>
            <a:r>
              <a:rPr lang="en-US" sz="1200" b="0" i="0" kern="1200">
                <a:solidFill>
                  <a:schemeClr val="tx1"/>
                </a:solidFill>
                <a:effectLst/>
                <a:latin typeface="+mn-lt"/>
                <a:ea typeface="+mn-ea"/>
                <a:cs typeface="+mn-cs"/>
              </a:rPr>
              <a:t>- Check response when User Name is Empty &amp; Login Button is pressed,…</a:t>
            </a:r>
          </a:p>
          <a:p>
            <a:pPr marL="0" indent="0">
              <a:buFontTx/>
              <a:buNone/>
            </a:pPr>
            <a:r>
              <a:rPr lang="en-US" sz="1200" b="0" i="0" kern="1200">
                <a:solidFill>
                  <a:schemeClr val="tx1"/>
                </a:solidFill>
                <a:effectLst/>
                <a:latin typeface="+mn-lt"/>
                <a:ea typeface="+mn-ea"/>
                <a:cs typeface="+mn-cs"/>
              </a:rPr>
              <a:t>For our test case, a </a:t>
            </a:r>
            <a:r>
              <a:rPr lang="en-US" sz="1200" b="1" i="0" u="none" kern="1200">
                <a:solidFill>
                  <a:schemeClr val="tx1"/>
                </a:solidFill>
                <a:effectLst/>
                <a:latin typeface="+mn-lt"/>
                <a:ea typeface="+mn-ea"/>
                <a:cs typeface="+mn-cs"/>
              </a:rPr>
              <a:t>PRE-CONDITION</a:t>
            </a:r>
            <a:r>
              <a:rPr lang="en-US" sz="1200" b="1" i="0" kern="1200">
                <a:solidFill>
                  <a:schemeClr val="tx1"/>
                </a:solidFill>
                <a:effectLst/>
                <a:latin typeface="+mn-lt"/>
                <a:ea typeface="+mn-ea"/>
                <a:cs typeface="+mn-cs"/>
              </a:rPr>
              <a:t> </a:t>
            </a:r>
            <a:r>
              <a:rPr lang="en-US" sz="1200" b="0" i="0" kern="1200">
                <a:solidFill>
                  <a:schemeClr val="tx1"/>
                </a:solidFill>
                <a:effectLst/>
                <a:latin typeface="+mn-lt"/>
                <a:ea typeface="+mn-ea"/>
                <a:cs typeface="+mn-cs"/>
              </a:rPr>
              <a:t>would be Flight Reservation Application should be </a:t>
            </a:r>
            <a:r>
              <a:rPr lang="en-US" sz="1200" b="0" i="0" u="none" kern="1200">
                <a:solidFill>
                  <a:schemeClr val="tx1"/>
                </a:solidFill>
                <a:effectLst/>
                <a:latin typeface="+mn-lt"/>
                <a:ea typeface="+mn-ea"/>
                <a:cs typeface="+mn-cs"/>
              </a:rPr>
              <a:t>INSTALLED</a:t>
            </a:r>
            <a:r>
              <a:rPr lang="en-US" sz="1200" b="0" i="0" kern="1200">
                <a:solidFill>
                  <a:schemeClr val="tx1"/>
                </a:solidFill>
                <a:effectLst/>
                <a:latin typeface="+mn-lt"/>
                <a:ea typeface="+mn-ea"/>
                <a:cs typeface="+mn-cs"/>
              </a:rPr>
              <a:t> , a</a:t>
            </a:r>
            <a:r>
              <a:rPr lang="en-US" sz="1200" b="1" i="0" kern="1200">
                <a:solidFill>
                  <a:schemeClr val="tx1"/>
                </a:solidFill>
                <a:effectLst/>
                <a:latin typeface="+mn-lt"/>
                <a:ea typeface="+mn-ea"/>
                <a:cs typeface="+mn-cs"/>
              </a:rPr>
              <a:t> </a:t>
            </a:r>
            <a:r>
              <a:rPr lang="en-US" sz="1200" b="1" i="0" u="none" kern="1200">
                <a:solidFill>
                  <a:schemeClr val="tx1"/>
                </a:solidFill>
                <a:effectLst/>
                <a:latin typeface="+mn-lt"/>
                <a:ea typeface="+mn-ea"/>
                <a:cs typeface="+mn-cs"/>
              </a:rPr>
              <a:t>POST-CONDITION</a:t>
            </a:r>
            <a:r>
              <a:rPr lang="en-US" sz="1200" b="1" i="0" kern="1200">
                <a:solidFill>
                  <a:schemeClr val="tx1"/>
                </a:solidFill>
                <a:effectLst/>
                <a:latin typeface="+mn-lt"/>
                <a:ea typeface="+mn-ea"/>
                <a:cs typeface="+mn-cs"/>
              </a:rPr>
              <a:t> </a:t>
            </a:r>
            <a:r>
              <a:rPr lang="en-US" sz="1200" b="0" i="0" kern="1200">
                <a:solidFill>
                  <a:schemeClr val="tx1"/>
                </a:solidFill>
                <a:effectLst/>
                <a:latin typeface="+mn-lt"/>
                <a:ea typeface="+mn-ea"/>
                <a:cs typeface="+mn-cs"/>
              </a:rPr>
              <a:t>would be  </a:t>
            </a:r>
            <a:r>
              <a:rPr lang="en-US" sz="1200" b="0" i="0" u="none" kern="1200">
                <a:solidFill>
                  <a:schemeClr val="tx1"/>
                </a:solidFill>
                <a:effectLst/>
                <a:latin typeface="+mn-lt"/>
                <a:ea typeface="+mn-ea"/>
                <a:cs typeface="+mn-cs"/>
              </a:rPr>
              <a:t>TIME &amp; DATE OF LOGIN IS STORED </a:t>
            </a:r>
            <a:r>
              <a:rPr lang="en-US" sz="1200" b="0" i="0" kern="1200">
                <a:solidFill>
                  <a:schemeClr val="tx1"/>
                </a:solidFill>
                <a:effectLst/>
                <a:latin typeface="+mn-lt"/>
                <a:ea typeface="+mn-ea"/>
                <a:cs typeface="+mn-cs"/>
              </a:rPr>
              <a:t>in the database.</a:t>
            </a:r>
          </a:p>
          <a:p>
            <a:pPr marL="0" indent="0">
              <a:buFontTx/>
              <a:buNone/>
            </a:pPr>
            <a:r>
              <a:rPr lang="en-US" sz="1200" b="0" i="0" kern="1200">
                <a:solidFill>
                  <a:schemeClr val="tx1"/>
                </a:solidFill>
                <a:effectLst/>
                <a:latin typeface="+mn-lt"/>
                <a:ea typeface="+mn-ea"/>
                <a:cs typeface="+mn-cs"/>
              </a:rPr>
              <a:t>Status: PASS &amp; FAIL</a:t>
            </a:r>
          </a:p>
          <a:p>
            <a:pPr marL="0" indent="0">
              <a:buFontTx/>
              <a:buNone/>
            </a:pPr>
            <a:r>
              <a:rPr lang="en-US" sz="1200" b="0" i="0" kern="1200">
                <a:solidFill>
                  <a:schemeClr val="tx1"/>
                </a:solidFill>
                <a:effectLst/>
                <a:latin typeface="+mn-lt"/>
                <a:ea typeface="+mn-ea"/>
                <a:cs typeface="+mn-cs"/>
              </a:rPr>
              <a:t>This entire table may be created in Word , Excel or any other Test management tool.That’s all to Test Case Design</a:t>
            </a:r>
            <a:endParaRPr lang="en-US" b="0"/>
          </a:p>
        </p:txBody>
      </p:sp>
    </p:spTree>
    <p:extLst>
      <p:ext uri="{BB962C8B-B14F-4D97-AF65-F5344CB8AC3E}">
        <p14:creationId xmlns:p14="http://schemas.microsoft.com/office/powerpoint/2010/main" val="836431088"/>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Phân</a:t>
            </a:r>
            <a:r>
              <a:rPr lang="en-US" baseline="0"/>
              <a:t> tích cho s, n, p</a:t>
            </a:r>
          </a:p>
          <a:p>
            <a:r>
              <a:rPr lang="en-US" baseline="0"/>
              <a:t>s: rỗng; không rỗng</a:t>
            </a:r>
          </a:p>
          <a:p>
            <a:r>
              <a:rPr lang="en-US" baseline="0"/>
              <a:t>n: n&lt;0; n&gt;0 và </a:t>
            </a:r>
            <a:r>
              <a:rPr lang="en-US"/>
              <a:t>n&gt;chiều dài s-p; </a:t>
            </a:r>
            <a:r>
              <a:rPr lang="en-US" baseline="0"/>
              <a:t>n&gt;0 và </a:t>
            </a:r>
            <a:r>
              <a:rPr lang="en-US"/>
              <a:t>n&lt;=chiều dài s-p</a:t>
            </a:r>
          </a:p>
          <a:p>
            <a:r>
              <a:rPr lang="en-US"/>
              <a:t>p: p&lt;0; p&gt;0 và p&gt;=chiều dài s</a:t>
            </a:r>
          </a:p>
        </p:txBody>
      </p:sp>
    </p:spTree>
    <p:extLst>
      <p:ext uri="{BB962C8B-B14F-4D97-AF65-F5344CB8AC3E}">
        <p14:creationId xmlns:p14="http://schemas.microsoft.com/office/powerpoint/2010/main" val="1965508755"/>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Vd/ Đ</a:t>
            </a:r>
            <a:r>
              <a:rPr lang="en-US" baseline="0"/>
              <a:t>ặc tả sau cho màn hình nhập liệu như sau:</a:t>
            </a:r>
          </a:p>
          <a:p>
            <a:r>
              <a:rPr lang="vi-VN" sz="1200" b="0" i="0" kern="1200">
                <a:solidFill>
                  <a:schemeClr val="tx1"/>
                </a:solidFill>
                <a:effectLst/>
                <a:latin typeface="+mn-lt"/>
                <a:ea typeface="+mn-ea"/>
                <a:cs typeface="+mn-cs"/>
              </a:rPr>
              <a:t>Màn hình </a:t>
            </a:r>
            <a:r>
              <a:rPr lang="en-US" sz="1200" b="0" i="0" kern="1200">
                <a:solidFill>
                  <a:schemeClr val="tx1"/>
                </a:solidFill>
                <a:effectLst/>
                <a:latin typeface="+mn-lt"/>
                <a:ea typeface="+mn-ea"/>
                <a:cs typeface="+mn-cs"/>
              </a:rPr>
              <a:t>nhập</a:t>
            </a:r>
            <a:r>
              <a:rPr lang="vi-VN" sz="1200" b="0" i="0" kern="1200">
                <a:solidFill>
                  <a:schemeClr val="tx1"/>
                </a:solidFill>
                <a:effectLst/>
                <a:latin typeface="+mn-lt"/>
                <a:ea typeface="+mn-ea"/>
                <a:cs typeface="+mn-cs"/>
              </a:rPr>
              <a:t> có ba </a:t>
            </a:r>
            <a:r>
              <a:rPr lang="en-US" sz="1200" b="0" i="0" kern="1200">
                <a:solidFill>
                  <a:schemeClr val="tx1"/>
                </a:solidFill>
                <a:effectLst/>
                <a:latin typeface="+mn-lt"/>
                <a:ea typeface="+mn-ea"/>
                <a:cs typeface="+mn-cs"/>
              </a:rPr>
              <a:t>ô</a:t>
            </a:r>
            <a:r>
              <a:rPr lang="vi-VN" sz="1200" b="0" i="0" kern="1200">
                <a:solidFill>
                  <a:schemeClr val="tx1"/>
                </a:solidFill>
                <a:effectLst/>
                <a:latin typeface="+mn-lt"/>
                <a:ea typeface="+mn-ea"/>
                <a:cs typeface="+mn-cs"/>
              </a:rPr>
              <a:t>: một </a:t>
            </a:r>
            <a:r>
              <a:rPr lang="en-US" sz="1200" b="0" i="0" kern="1200">
                <a:solidFill>
                  <a:schemeClr val="tx1"/>
                </a:solidFill>
                <a:effectLst/>
                <a:latin typeface="+mn-lt"/>
                <a:ea typeface="+mn-ea"/>
                <a:cs typeface="+mn-cs"/>
              </a:rPr>
              <a:t>ô</a:t>
            </a:r>
            <a:r>
              <a:rPr lang="vi-VN" sz="1200" b="0" i="0" kern="1200">
                <a:solidFill>
                  <a:schemeClr val="tx1"/>
                </a:solidFill>
                <a:effectLst/>
                <a:latin typeface="+mn-lt"/>
                <a:ea typeface="+mn-ea"/>
                <a:cs typeface="+mn-cs"/>
              </a:rPr>
              <a:t> </a:t>
            </a:r>
            <a:r>
              <a:rPr lang="en-US" sz="1200" b="0" i="0" kern="1200">
                <a:solidFill>
                  <a:schemeClr val="tx1"/>
                </a:solidFill>
                <a:effectLst/>
                <a:latin typeface="+mn-lt"/>
                <a:ea typeface="+mn-ea"/>
                <a:cs typeface="+mn-cs"/>
              </a:rPr>
              <a:t>chọn</a:t>
            </a:r>
            <a:r>
              <a:rPr lang="en-US" sz="1200" b="0" i="0" kern="1200" baseline="0">
                <a:solidFill>
                  <a:schemeClr val="tx1"/>
                </a:solidFill>
                <a:effectLst/>
                <a:latin typeface="+mn-lt"/>
                <a:ea typeface="+mn-ea"/>
                <a:cs typeface="+mn-cs"/>
              </a:rPr>
              <a:t> danh xưng (Mr, Mrs,...) </a:t>
            </a:r>
            <a:r>
              <a:rPr lang="vi-VN" sz="1200" b="0" i="0" kern="1200">
                <a:solidFill>
                  <a:schemeClr val="tx1"/>
                </a:solidFill>
                <a:effectLst/>
                <a:latin typeface="+mn-lt"/>
                <a:ea typeface="+mn-ea"/>
                <a:cs typeface="+mn-cs"/>
              </a:rPr>
              <a:t>với</a:t>
            </a:r>
            <a:r>
              <a:rPr lang="en-US" sz="1200" b="0" i="0" kern="1200" baseline="0">
                <a:solidFill>
                  <a:schemeClr val="tx1"/>
                </a:solidFill>
                <a:effectLst/>
                <a:latin typeface="+mn-lt"/>
                <a:ea typeface="+mn-ea"/>
                <a:cs typeface="+mn-cs"/>
              </a:rPr>
              <a:t> thanh chọn,</a:t>
            </a:r>
            <a:r>
              <a:rPr lang="en-US" sz="1200" b="0" i="0" kern="1200">
                <a:solidFill>
                  <a:schemeClr val="tx1"/>
                </a:solidFill>
                <a:effectLst/>
                <a:latin typeface="+mn-lt"/>
                <a:ea typeface="+mn-ea"/>
                <a:cs typeface="+mn-cs"/>
              </a:rPr>
              <a:t> </a:t>
            </a:r>
            <a:r>
              <a:rPr lang="vi-VN" sz="1200" b="1" i="0" kern="1200">
                <a:solidFill>
                  <a:schemeClr val="tx1"/>
                </a:solidFill>
                <a:effectLst/>
                <a:latin typeface="+mn-lt"/>
                <a:ea typeface="+mn-ea"/>
                <a:cs typeface="+mn-cs"/>
              </a:rPr>
              <a:t>một </a:t>
            </a:r>
            <a:r>
              <a:rPr lang="en-US" sz="1200" b="1" i="0" kern="1200">
                <a:solidFill>
                  <a:schemeClr val="tx1"/>
                </a:solidFill>
                <a:effectLst/>
                <a:latin typeface="+mn-lt"/>
                <a:ea typeface="+mn-ea"/>
                <a:cs typeface="+mn-cs"/>
              </a:rPr>
              <a:t>ô</a:t>
            </a:r>
            <a:r>
              <a:rPr lang="vi-VN" sz="1200" b="1" i="0" kern="1200">
                <a:solidFill>
                  <a:schemeClr val="tx1"/>
                </a:solidFill>
                <a:effectLst/>
                <a:latin typeface="+mn-lt"/>
                <a:ea typeface="+mn-ea"/>
                <a:cs typeface="+mn-cs"/>
              </a:rPr>
              <a:t> </a:t>
            </a:r>
            <a:r>
              <a:rPr lang="en-US" sz="1200" b="1" i="0" kern="1200">
                <a:solidFill>
                  <a:schemeClr val="tx1"/>
                </a:solidFill>
                <a:effectLst/>
                <a:latin typeface="+mn-lt"/>
                <a:ea typeface="+mn-ea"/>
                <a:cs typeface="+mn-cs"/>
              </a:rPr>
              <a:t>cho nhập</a:t>
            </a:r>
            <a:r>
              <a:rPr lang="vi-VN" sz="1200" b="1" i="0" kern="1200">
                <a:solidFill>
                  <a:schemeClr val="tx1"/>
                </a:solidFill>
                <a:effectLst/>
                <a:latin typeface="+mn-lt"/>
                <a:ea typeface="+mn-ea"/>
                <a:cs typeface="+mn-cs"/>
              </a:rPr>
              <a:t> </a:t>
            </a:r>
            <a:r>
              <a:rPr lang="en-US" sz="1200" b="1" i="0" kern="1200">
                <a:solidFill>
                  <a:schemeClr val="tx1"/>
                </a:solidFill>
                <a:effectLst/>
                <a:latin typeface="+mn-lt"/>
                <a:ea typeface="+mn-ea"/>
                <a:cs typeface="+mn-cs"/>
              </a:rPr>
              <a:t>họ</a:t>
            </a:r>
            <a:r>
              <a:rPr lang="en-US" sz="1200" b="1" i="0" kern="1200" baseline="0">
                <a:solidFill>
                  <a:schemeClr val="tx1"/>
                </a:solidFill>
                <a:effectLst/>
                <a:latin typeface="+mn-lt"/>
                <a:ea typeface="+mn-ea"/>
                <a:cs typeface="+mn-cs"/>
              </a:rPr>
              <a:t> </a:t>
            </a:r>
            <a:r>
              <a:rPr lang="vi-VN" sz="1200" b="1" i="0" kern="1200">
                <a:solidFill>
                  <a:schemeClr val="tx1"/>
                </a:solidFill>
                <a:effectLst/>
                <a:latin typeface="+mn-lt"/>
                <a:ea typeface="+mn-ea"/>
                <a:cs typeface="+mn-cs"/>
              </a:rPr>
              <a:t>lên đến 20 ký tự chữ cái </a:t>
            </a:r>
            <a:r>
              <a:rPr lang="en-US" sz="1200" b="1" i="0" kern="1200">
                <a:solidFill>
                  <a:schemeClr val="tx1"/>
                </a:solidFill>
                <a:effectLst/>
                <a:latin typeface="+mn-lt"/>
                <a:ea typeface="+mn-ea"/>
                <a:cs typeface="+mn-cs"/>
              </a:rPr>
              <a:t>gồm</a:t>
            </a:r>
            <a:r>
              <a:rPr lang="en-US" sz="1200" b="1" i="0" kern="1200" baseline="0">
                <a:solidFill>
                  <a:schemeClr val="tx1"/>
                </a:solidFill>
                <a:effectLst/>
                <a:latin typeface="+mn-lt"/>
                <a:ea typeface="+mn-ea"/>
                <a:cs typeface="+mn-cs"/>
              </a:rPr>
              <a:t> cả</a:t>
            </a:r>
            <a:r>
              <a:rPr lang="vi-VN" sz="1200" b="1" i="0" kern="1200">
                <a:solidFill>
                  <a:schemeClr val="tx1"/>
                </a:solidFill>
                <a:effectLst/>
                <a:latin typeface="+mn-lt"/>
                <a:ea typeface="+mn-ea"/>
                <a:cs typeface="+mn-cs"/>
              </a:rPr>
              <a:t> ký tự gạch ngang (-)</a:t>
            </a:r>
            <a:r>
              <a:rPr lang="vi-VN" sz="1200" b="0" i="0" kern="1200">
                <a:solidFill>
                  <a:schemeClr val="tx1"/>
                </a:solidFill>
                <a:effectLst/>
                <a:latin typeface="+mn-lt"/>
                <a:ea typeface="+mn-ea"/>
                <a:cs typeface="+mn-cs"/>
              </a:rPr>
              <a:t>,</a:t>
            </a: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một </a:t>
            </a:r>
            <a:r>
              <a:rPr lang="en-US" sz="1200" b="0" i="0" kern="1200">
                <a:solidFill>
                  <a:schemeClr val="tx1"/>
                </a:solidFill>
                <a:effectLst/>
                <a:latin typeface="+mn-lt"/>
                <a:ea typeface="+mn-ea"/>
                <a:cs typeface="+mn-cs"/>
              </a:rPr>
              <a:t>ô</a:t>
            </a:r>
            <a:r>
              <a:rPr lang="en-US" sz="1200" b="0" i="0" kern="1200" baseline="0">
                <a:solidFill>
                  <a:schemeClr val="tx1"/>
                </a:solidFill>
                <a:effectLst/>
                <a:latin typeface="+mn-lt"/>
                <a:ea typeface="+mn-ea"/>
                <a:cs typeface="+mn-cs"/>
              </a:rPr>
              <a:t> cho nhập</a:t>
            </a:r>
            <a:r>
              <a:rPr lang="vi-VN" sz="1200" b="0" i="0" kern="1200">
                <a:solidFill>
                  <a:schemeClr val="tx1"/>
                </a:solidFill>
                <a:effectLst/>
                <a:latin typeface="+mn-lt"/>
                <a:ea typeface="+mn-ea"/>
                <a:cs typeface="+mn-cs"/>
              </a:rPr>
              <a:t> tên lên đến 20 ký tự chữ cái. </a:t>
            </a:r>
            <a:r>
              <a:rPr lang="en-US" sz="1200" b="0" i="0" kern="1200">
                <a:solidFill>
                  <a:schemeClr val="tx1"/>
                </a:solidFill>
                <a:effectLst/>
                <a:latin typeface="+mn-lt"/>
                <a:ea typeface="+mn-ea"/>
                <a:cs typeface="+mn-cs"/>
              </a:rPr>
              <a:t>Các</a:t>
            </a:r>
            <a:r>
              <a:rPr lang="en-US" sz="1200" b="0" i="0" kern="1200" baseline="0">
                <a:solidFill>
                  <a:schemeClr val="tx1"/>
                </a:solidFill>
                <a:effectLst/>
                <a:latin typeface="+mn-lt"/>
                <a:ea typeface="+mn-ea"/>
                <a:cs typeface="+mn-cs"/>
              </a:rPr>
              <a:t> chữ cái không phân biệt hoa thường</a:t>
            </a:r>
            <a:r>
              <a:rPr lang="vi-VN" sz="1200" b="0" i="0" kern="1200">
                <a:solidFill>
                  <a:schemeClr val="tx1"/>
                </a:solidFill>
                <a:effectLst/>
                <a:latin typeface="+mn-lt"/>
                <a:ea typeface="+mn-ea"/>
                <a:cs typeface="+mn-cs"/>
              </a:rPr>
              <a:t>. Tất cả các </a:t>
            </a:r>
            <a:r>
              <a:rPr lang="en-US" sz="1200" b="0" i="0" kern="1200">
                <a:solidFill>
                  <a:schemeClr val="tx1"/>
                </a:solidFill>
                <a:effectLst/>
                <a:latin typeface="+mn-lt"/>
                <a:ea typeface="+mn-ea"/>
                <a:cs typeface="+mn-cs"/>
              </a:rPr>
              <a:t>ô</a:t>
            </a:r>
            <a:r>
              <a:rPr lang="vi-VN" sz="1200" b="0" i="0" kern="1200">
                <a:solidFill>
                  <a:schemeClr val="tx1"/>
                </a:solidFill>
                <a:effectLst/>
                <a:latin typeface="+mn-lt"/>
                <a:ea typeface="+mn-ea"/>
                <a:cs typeface="+mn-cs"/>
              </a:rPr>
              <a:t> phải được </a:t>
            </a:r>
            <a:r>
              <a:rPr lang="en-US" sz="1200" b="0" i="0" kern="1200">
                <a:solidFill>
                  <a:schemeClr val="tx1"/>
                </a:solidFill>
                <a:effectLst/>
                <a:latin typeface="+mn-lt"/>
                <a:ea typeface="+mn-ea"/>
                <a:cs typeface="+mn-cs"/>
              </a:rPr>
              <a:t>nhập</a:t>
            </a:r>
            <a:r>
              <a:rPr lang="vi-VN" sz="1200" b="0" i="0" kern="1200">
                <a:solidFill>
                  <a:schemeClr val="tx1"/>
                </a:solidFill>
                <a:effectLst/>
                <a:latin typeface="+mn-lt"/>
                <a:ea typeface="+mn-ea"/>
                <a:cs typeface="+mn-cs"/>
              </a:rPr>
              <a:t>. Dữ liệu</a:t>
            </a:r>
            <a:r>
              <a:rPr lang="en-US" sz="1200" b="0" i="0" kern="1200" baseline="0">
                <a:solidFill>
                  <a:schemeClr val="tx1"/>
                </a:solidFill>
                <a:effectLst/>
                <a:latin typeface="+mn-lt"/>
                <a:ea typeface="+mn-ea"/>
                <a:cs typeface="+mn-cs"/>
              </a:rPr>
              <a:t> đ</a:t>
            </a:r>
            <a:r>
              <a:rPr lang="vi-VN" sz="1200" b="0" i="0" kern="1200">
                <a:solidFill>
                  <a:schemeClr val="tx1"/>
                </a:solidFill>
                <a:effectLst/>
                <a:latin typeface="+mn-lt"/>
                <a:ea typeface="+mn-ea"/>
                <a:cs typeface="+mn-cs"/>
              </a:rPr>
              <a:t>ược</a:t>
            </a:r>
            <a:r>
              <a:rPr lang="en-US" sz="1200" b="0" i="0" kern="1200" baseline="0">
                <a:solidFill>
                  <a:schemeClr val="tx1"/>
                </a:solidFill>
                <a:effectLst/>
                <a:latin typeface="+mn-lt"/>
                <a:ea typeface="+mn-ea"/>
                <a:cs typeface="+mn-cs"/>
              </a:rPr>
              <a:t> </a:t>
            </a:r>
            <a:r>
              <a:rPr lang="vi-VN" sz="1200" b="0" i="0" kern="1200">
                <a:solidFill>
                  <a:schemeClr val="tx1"/>
                </a:solidFill>
                <a:effectLst/>
                <a:latin typeface="+mn-lt"/>
                <a:ea typeface="+mn-ea"/>
                <a:cs typeface="+mn-cs"/>
              </a:rPr>
              <a:t>xác</a:t>
            </a: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nhận</a:t>
            </a: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khi</a:t>
            </a: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nhấn</a:t>
            </a: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phím</a:t>
            </a:r>
            <a:r>
              <a:rPr lang="en-US" sz="1200" b="0" i="0" kern="1200" baseline="0">
                <a:solidFill>
                  <a:schemeClr val="tx1"/>
                </a:solidFill>
                <a:effectLst/>
                <a:latin typeface="+mn-lt"/>
                <a:ea typeface="+mn-ea"/>
                <a:cs typeface="+mn-cs"/>
              </a:rPr>
              <a:t> </a:t>
            </a:r>
            <a:r>
              <a:rPr lang="vi-VN" sz="1200" b="0" i="0" kern="1200">
                <a:solidFill>
                  <a:schemeClr val="tx1"/>
                </a:solidFill>
                <a:effectLst/>
                <a:latin typeface="+mn-lt"/>
                <a:ea typeface="+mn-ea"/>
                <a:cs typeface="+mn-cs"/>
              </a:rPr>
              <a:t>Enter. Nếu dữ liệu </a:t>
            </a:r>
            <a:r>
              <a:rPr lang="en-US" sz="1200" b="0" i="0" kern="1200">
                <a:solidFill>
                  <a:schemeClr val="tx1"/>
                </a:solidFill>
                <a:effectLst/>
                <a:latin typeface="+mn-lt"/>
                <a:ea typeface="+mn-ea"/>
                <a:cs typeface="+mn-cs"/>
              </a:rPr>
              <a:t>hợp</a:t>
            </a:r>
            <a:r>
              <a:rPr lang="en-US" sz="1200" b="0" i="0" kern="1200" baseline="0">
                <a:solidFill>
                  <a:schemeClr val="tx1"/>
                </a:solidFill>
                <a:effectLst/>
                <a:latin typeface="+mn-lt"/>
                <a:ea typeface="+mn-ea"/>
                <a:cs typeface="+mn-cs"/>
              </a:rPr>
              <a:t> lệ, </a:t>
            </a:r>
            <a:r>
              <a:rPr lang="vi-VN" sz="1200" b="0" i="0" kern="1200">
                <a:solidFill>
                  <a:schemeClr val="tx1"/>
                </a:solidFill>
                <a:effectLst/>
                <a:latin typeface="+mn-lt"/>
                <a:ea typeface="+mn-ea"/>
                <a:cs typeface="+mn-cs"/>
              </a:rPr>
              <a:t>hệ thống chuyển </a:t>
            </a:r>
            <a:r>
              <a:rPr lang="en-US" sz="1200" b="0" i="0" kern="1200">
                <a:solidFill>
                  <a:schemeClr val="tx1"/>
                </a:solidFill>
                <a:effectLst/>
                <a:latin typeface="+mn-lt"/>
                <a:ea typeface="+mn-ea"/>
                <a:cs typeface="+mn-cs"/>
              </a:rPr>
              <a:t>qua</a:t>
            </a:r>
            <a:r>
              <a:rPr lang="vi-VN" sz="1200" b="0" i="0" kern="1200">
                <a:solidFill>
                  <a:schemeClr val="tx1"/>
                </a:solidFill>
                <a:effectLst/>
                <a:latin typeface="+mn-lt"/>
                <a:ea typeface="+mn-ea"/>
                <a:cs typeface="+mn-cs"/>
              </a:rPr>
              <a:t> màn hình </a:t>
            </a:r>
            <a:r>
              <a:rPr lang="en-US" sz="1200" b="0" i="0" kern="1200">
                <a:solidFill>
                  <a:schemeClr val="tx1"/>
                </a:solidFill>
                <a:effectLst/>
                <a:latin typeface="+mn-lt"/>
                <a:ea typeface="+mn-ea"/>
                <a:cs typeface="+mn-cs"/>
              </a:rPr>
              <a:t>nhập</a:t>
            </a:r>
            <a:r>
              <a:rPr lang="vi-VN" sz="1200" b="0" i="0" kern="1200">
                <a:solidFill>
                  <a:schemeClr val="tx1"/>
                </a:solidFill>
                <a:effectLst/>
                <a:latin typeface="+mn-lt"/>
                <a:ea typeface="+mn-ea"/>
                <a:cs typeface="+mn-cs"/>
              </a:rPr>
              <a:t> công việc, nếu không, một thông báo lỗi được hiển thị</a:t>
            </a:r>
            <a:r>
              <a:rPr lang="en-US" sz="1200" b="0" i="0" kern="1200">
                <a:solidFill>
                  <a:schemeClr val="tx1"/>
                </a:solidFill>
                <a:effectLst/>
                <a:latin typeface="+mn-lt"/>
                <a:ea typeface="+mn-ea"/>
                <a:cs typeface="+mn-cs"/>
              </a:rPr>
              <a:t>.</a:t>
            </a:r>
          </a:p>
          <a:p>
            <a:r>
              <a:rPr lang="en-US" sz="1200" b="0" i="0" kern="1200">
                <a:solidFill>
                  <a:schemeClr val="tx1"/>
                </a:solidFill>
                <a:effectLst/>
                <a:latin typeface="+mn-lt"/>
                <a:ea typeface="+mn-ea"/>
                <a:cs typeface="+mn-cs"/>
              </a:rPr>
              <a:t>Xác</a:t>
            </a:r>
            <a:r>
              <a:rPr lang="en-US" sz="1200" b="0" i="0" kern="1200" baseline="0">
                <a:solidFill>
                  <a:schemeClr val="tx1"/>
                </a:solidFill>
                <a:effectLst/>
                <a:latin typeface="+mn-lt"/>
                <a:ea typeface="+mn-ea"/>
                <a:cs typeface="+mn-cs"/>
              </a:rPr>
              <a:t> định các test condition và tập các testcase cho đặc tả trên.</a:t>
            </a:r>
            <a:endParaRPr lang="en-US"/>
          </a:p>
        </p:txBody>
      </p:sp>
    </p:spTree>
    <p:extLst>
      <p:ext uri="{BB962C8B-B14F-4D97-AF65-F5344CB8AC3E}">
        <p14:creationId xmlns:p14="http://schemas.microsoft.com/office/powerpoint/2010/main" val="3965452139"/>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Từ</a:t>
            </a:r>
            <a:r>
              <a:rPr lang="en-US" baseline="0"/>
              <a:t> đặc tả, cho thấy có nhiều test condition:...</a:t>
            </a:r>
          </a:p>
          <a:p>
            <a:r>
              <a:rPr lang="en-US" baseline="0"/>
              <a:t>Minh họa test condtion cho surname: </a:t>
            </a:r>
            <a:r>
              <a:rPr lang="en-US"/>
              <a:t>To test the surname field (test procedure):</a:t>
            </a:r>
          </a:p>
          <a:p>
            <a:pPr marL="171450" indent="-171450">
              <a:buFontTx/>
              <a:buChar char="-"/>
            </a:pPr>
            <a:r>
              <a:rPr lang="en-US"/>
              <a:t>Navigate the system to the appropriate input screen,</a:t>
            </a:r>
          </a:p>
          <a:p>
            <a:pPr marL="171450" indent="-171450">
              <a:buFontTx/>
              <a:buChar char="-"/>
            </a:pPr>
            <a:r>
              <a:rPr lang="en-US"/>
              <a:t>select a title,</a:t>
            </a:r>
          </a:p>
          <a:p>
            <a:pPr marL="171450" indent="-171450">
              <a:buFontTx/>
              <a:buChar char="-"/>
            </a:pPr>
            <a:r>
              <a:rPr lang="en-US"/>
              <a:t>tab to the surname field (all this would be setting the </a:t>
            </a:r>
            <a:r>
              <a:rPr lang="en-US" b="1"/>
              <a:t>test precondition</a:t>
            </a:r>
            <a:r>
              <a:rPr lang="en-US"/>
              <a:t>)</a:t>
            </a:r>
          </a:p>
          <a:p>
            <a:pPr marL="171450" indent="-171450">
              <a:buFontTx/>
              <a:buChar char="-"/>
            </a:pPr>
            <a:r>
              <a:rPr lang="en-US" b="1"/>
              <a:t>Enter a value</a:t>
            </a:r>
            <a:r>
              <a:rPr lang="en-US"/>
              <a:t> (the first part of the set of input values)</a:t>
            </a:r>
          </a:p>
          <a:p>
            <a:pPr marL="171450" indent="-171450">
              <a:buFontTx/>
              <a:buChar char="-"/>
            </a:pPr>
            <a:r>
              <a:rPr lang="en-US"/>
              <a:t>Tab to the first name field and enter a value (the second part of the set of input values that we need because all fields must be completed)</a:t>
            </a:r>
          </a:p>
          <a:p>
            <a:pPr marL="171450" indent="-171450">
              <a:buFontTx/>
              <a:buChar char="-"/>
            </a:pPr>
            <a:r>
              <a:rPr lang="en-US"/>
              <a:t>Press the Enter key. </a:t>
            </a:r>
          </a:p>
          <a:p>
            <a:pPr marL="171450" indent="-171450">
              <a:buFontTx/>
              <a:buChar char="-"/>
            </a:pPr>
            <a:r>
              <a:rPr lang="en-US"/>
              <a:t>The system should either move on to the job input screen (if the data we input was valid) or display an error message (if the input data was not valid). Of course, we would need to test both of these cases.</a:t>
            </a:r>
          </a:p>
          <a:p>
            <a:pPr marL="0" indent="0">
              <a:buFontTx/>
              <a:buNone/>
            </a:pPr>
            <a:r>
              <a:rPr lang="en-US"/>
              <a:t>Test case: còn</a:t>
            </a:r>
            <a:r>
              <a:rPr lang="en-US" baseline="0"/>
              <a:t> có thể có nhiều TC khác nữa, mục tiêu của cta là dùng các kỹ thuật tk TC một cách có hệ thống để làm giảm số TC mà vẫn đạt được mức độ tin cậy mong đợi trong PM đang dc test.</a:t>
            </a:r>
            <a:endParaRPr lang="en-US"/>
          </a:p>
          <a:p>
            <a:pPr marL="171450" indent="-171450">
              <a:buFontTx/>
              <a:buChar char="-"/>
            </a:pPr>
            <a:r>
              <a:rPr lang="en-US"/>
              <a:t>3 TC là</a:t>
            </a:r>
            <a:r>
              <a:rPr lang="en-US" baseline="0"/>
              <a:t> valid (mặc dù tên không pb được nam nữ)</a:t>
            </a:r>
          </a:p>
          <a:p>
            <a:pPr marL="171450" indent="-171450">
              <a:buFontTx/>
              <a:buChar char="-"/>
            </a:pPr>
            <a:r>
              <a:rPr lang="en-US" baseline="0"/>
              <a:t>3 TC sau là invalid</a:t>
            </a:r>
            <a:endParaRPr lang="en-US"/>
          </a:p>
        </p:txBody>
      </p:sp>
    </p:spTree>
    <p:extLst>
      <p:ext uri="{BB962C8B-B14F-4D97-AF65-F5344CB8AC3E}">
        <p14:creationId xmlns:p14="http://schemas.microsoft.com/office/powerpoint/2010/main" val="3726541928"/>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Giả</a:t>
            </a:r>
            <a:r>
              <a:rPr lang="en-US" baseline="0"/>
              <a:t> sử chức năng input được đặc tả nằm trong menu:</a:t>
            </a:r>
          </a:p>
          <a:p>
            <a:pPr marL="0" marR="0" indent="0" algn="l" defTabSz="914400" rtl="0" eaLnBrk="1" fontAlgn="auto" latinLnBrk="0" hangingPunct="1">
              <a:lnSpc>
                <a:spcPct val="100000"/>
              </a:lnSpc>
              <a:spcBef>
                <a:spcPts val="0"/>
              </a:spcBef>
              <a:spcAft>
                <a:spcPts val="0"/>
              </a:spcAft>
              <a:buClrTx/>
              <a:buSzTx/>
              <a:buFontTx/>
              <a:buNone/>
              <a:tabLst/>
              <a:defRPr/>
            </a:pPr>
            <a:r>
              <a:rPr lang="en-US"/>
              <a:t>Test procedure sẽ</a:t>
            </a:r>
            <a:r>
              <a:rPr lang="en-US" baseline="0"/>
              <a:t> tập hợp tất cả các TC có liên quan trong 1 yếu tố đặc tả lại với nhau để chúng có thể thực hiện với nhau như 1 khối, sẽ có input hợp lệ và không hợp lệ (sau này có thể dùng cho CodeUI test):</a:t>
            </a:r>
          </a:p>
          <a:p>
            <a:r>
              <a:rPr lang="en-US" baseline="0"/>
              <a:t>(1)</a:t>
            </a:r>
            <a:r>
              <a:rPr lang="en-US" baseline="0">
                <a:sym typeface="Wingdings" pitchFamily="2" charset="2"/>
              </a:rPr>
              <a:t>(4) là các thao tác </a:t>
            </a:r>
            <a:r>
              <a:rPr lang="en-US" b="1"/>
              <a:t>test precondition</a:t>
            </a:r>
          </a:p>
          <a:p>
            <a:r>
              <a:rPr lang="en-US" b="0"/>
              <a:t>(6) cần</a:t>
            </a:r>
            <a:r>
              <a:rPr lang="en-US" b="0" baseline="0"/>
              <a:t> phải nhập vì yêu cầu “</a:t>
            </a:r>
            <a:r>
              <a:rPr lang="en-US"/>
              <a:t>all fields must be completed”</a:t>
            </a:r>
            <a:endParaRPr lang="en-US" b="0"/>
          </a:p>
        </p:txBody>
      </p:sp>
    </p:spTree>
    <p:extLst>
      <p:ext uri="{BB962C8B-B14F-4D97-AF65-F5344CB8AC3E}">
        <p14:creationId xmlns:p14="http://schemas.microsoft.com/office/powerpoint/2010/main" val="3489652460"/>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a:solidFill>
                  <a:schemeClr val="tx1"/>
                </a:solidFill>
              </a:rPr>
              <a:t>Một siêu thị có 1 chương trình khuyến mãi dành cho tất cả các khách hàng. Những KH thân thiết khi mua hàng có thể được giảm giá thêm trên tất cả hóa đơn mua hàng (luật 3) hay tích lũy điểm (rule 4) để có thể chuyển thành phiếu quà tặng hoặc chuyển thành những điểm tương đương  cho những chương trình khuyến mại khác. Những KH không có thẻ KH thân thiết chỉ nhận được khuyến mãi nếu họ mua hơn 100 đ cho bất kỳ lần mua nào (luật 2), ngược lại chỉ có những khuyến mại đặc biệt áp dụng cho tất cả các khách hàng (luật 1)</a:t>
            </a:r>
            <a:endParaRPr lang="en-US" baseline="0">
              <a:solidFill>
                <a:srgbClr val="0070C0"/>
              </a:solidFill>
            </a:endParaRPr>
          </a:p>
        </p:txBody>
      </p:sp>
    </p:spTree>
    <p:extLst>
      <p:ext uri="{BB962C8B-B14F-4D97-AF65-F5344CB8AC3E}">
        <p14:creationId xmlns:p14="http://schemas.microsoft.com/office/powerpoint/2010/main" val="1860166360"/>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From the decision table we can determine test cases by setting values for the </a:t>
            </a:r>
          </a:p>
          <a:p>
            <a:r>
              <a:rPr lang="en-US"/>
              <a:t>conditions and determining the expected output, e.g. from rule 1 we could input a</a:t>
            </a:r>
          </a:p>
          <a:p>
            <a:r>
              <a:rPr lang="en-US"/>
              <a:t>normal customer with a £50 transaction and check that no discount was applied.</a:t>
            </a:r>
          </a:p>
          <a:p>
            <a:r>
              <a:rPr lang="en-US"/>
              <a:t>The same customer with a £150 transaction (rule 2) should attract a discount.</a:t>
            </a:r>
          </a:p>
          <a:p>
            <a:r>
              <a:rPr lang="en-US"/>
              <a:t>Thus we can see that each column of the decision table represents a possible </a:t>
            </a:r>
          </a:p>
          <a:p>
            <a:r>
              <a:rPr lang="en-US"/>
              <a:t>test case.</a:t>
            </a:r>
          </a:p>
        </p:txBody>
      </p:sp>
    </p:spTree>
    <p:extLst>
      <p:ext uri="{BB962C8B-B14F-4D97-AF65-F5344CB8AC3E}">
        <p14:creationId xmlns:p14="http://schemas.microsoft.com/office/powerpoint/2010/main" val="4200587286"/>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Exercise 4.3 (p102)</a:t>
            </a:r>
          </a:p>
          <a:p>
            <a:pPr marL="0" marR="0" indent="0" algn="l" defTabSz="914400" rtl="0" eaLnBrk="1" fontAlgn="auto" latinLnBrk="0" hangingPunct="1">
              <a:lnSpc>
                <a:spcPct val="100000"/>
              </a:lnSpc>
              <a:spcBef>
                <a:spcPts val="0"/>
              </a:spcBef>
              <a:spcAft>
                <a:spcPts val="0"/>
              </a:spcAft>
              <a:buClrTx/>
              <a:buSzTx/>
              <a:buFontTx/>
              <a:buNone/>
              <a:tabLst/>
              <a:defRPr/>
            </a:pPr>
            <a:r>
              <a:rPr lang="en-US"/>
              <a:t>Hệ</a:t>
            </a:r>
            <a:r>
              <a:rPr lang="en-US" baseline="0"/>
              <a:t> thống check kiểm từ 2 người chấm bài độc lập. Hệ thống cho nhập điểm của bài thi từ 2 người chấm. Bài thi có 5 phần, mỗi phần 20 câu. Nếu khác biệt điểm &gt;3 ở bất kỳ phần nào hoặc tổng điểm &gt;10 thì bài đó sẽ đuợc đánh dấu để recheck.</a:t>
            </a:r>
            <a:endParaRPr lang="en-US"/>
          </a:p>
          <a:p>
            <a:pPr marL="0" marR="0" indent="0" algn="l" defTabSz="914400" rtl="0" eaLnBrk="1" fontAlgn="auto" latinLnBrk="0" hangingPunct="1">
              <a:lnSpc>
                <a:spcPct val="100000"/>
              </a:lnSpc>
              <a:spcBef>
                <a:spcPts val="0"/>
              </a:spcBef>
              <a:spcAft>
                <a:spcPts val="0"/>
              </a:spcAft>
              <a:buClrTx/>
              <a:buSzTx/>
              <a:buFontTx/>
              <a:buNone/>
              <a:tabLst/>
              <a:defRPr/>
            </a:pPr>
            <a:endParaRPr lang="en-US"/>
          </a:p>
          <a:p>
            <a:endParaRPr lang="en-US"/>
          </a:p>
        </p:txBody>
      </p:sp>
    </p:spTree>
    <p:extLst>
      <p:ext uri="{BB962C8B-B14F-4D97-AF65-F5344CB8AC3E}">
        <p14:creationId xmlns:p14="http://schemas.microsoft.com/office/powerpoint/2010/main" val="1698474946"/>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The partitions would be: (vẽ</a:t>
            </a:r>
            <a:r>
              <a:rPr lang="en-US" baseline="0"/>
              <a:t> hình)</a:t>
            </a:r>
            <a:endParaRPr lang="en-US"/>
          </a:p>
          <a:p>
            <a:pPr marL="0" marR="0" indent="0" algn="l" defTabSz="914400" rtl="0" eaLnBrk="1" fontAlgn="auto" latinLnBrk="0" hangingPunct="1">
              <a:lnSpc>
                <a:spcPct val="100000"/>
              </a:lnSpc>
              <a:spcBef>
                <a:spcPts val="0"/>
              </a:spcBef>
              <a:spcAft>
                <a:spcPts val="0"/>
              </a:spcAft>
              <a:buClrTx/>
              <a:buSzTx/>
              <a:buFontTx/>
              <a:buNone/>
              <a:tabLst/>
              <a:defRPr/>
            </a:pPr>
            <a:r>
              <a:rPr lang="en-US"/>
              <a:t>	- question scores: 0–20; </a:t>
            </a:r>
          </a:p>
          <a:p>
            <a:pPr marL="0" marR="0" indent="0" algn="l" defTabSz="914400" rtl="0" eaLnBrk="1" fontAlgn="auto" latinLnBrk="0" hangingPunct="1">
              <a:lnSpc>
                <a:spcPct val="100000"/>
              </a:lnSpc>
              <a:spcBef>
                <a:spcPts val="0"/>
              </a:spcBef>
              <a:spcAft>
                <a:spcPts val="0"/>
              </a:spcAft>
              <a:buClrTx/>
              <a:buSzTx/>
              <a:buFontTx/>
              <a:buNone/>
              <a:tabLst/>
              <a:defRPr/>
            </a:pPr>
            <a:r>
              <a:rPr lang="en-US"/>
              <a:t>	- question paper totals: 0–100; </a:t>
            </a:r>
          </a:p>
          <a:p>
            <a:pPr marL="0" marR="0" indent="0" algn="l" defTabSz="914400" rtl="0" eaLnBrk="1" fontAlgn="auto" latinLnBrk="0" hangingPunct="1">
              <a:lnSpc>
                <a:spcPct val="100000"/>
              </a:lnSpc>
              <a:spcBef>
                <a:spcPts val="0"/>
              </a:spcBef>
              <a:spcAft>
                <a:spcPts val="0"/>
              </a:spcAft>
              <a:buClrTx/>
              <a:buSzTx/>
              <a:buFontTx/>
              <a:buNone/>
              <a:tabLst/>
              <a:defRPr/>
            </a:pPr>
            <a:r>
              <a:rPr lang="en-US"/>
              <a:t>	- question differences:0–3 and &gt; 3; </a:t>
            </a:r>
          </a:p>
          <a:p>
            <a:pPr marL="0" marR="0" indent="0" algn="l" defTabSz="914400" rtl="0" eaLnBrk="1" fontAlgn="auto" latinLnBrk="0" hangingPunct="1">
              <a:lnSpc>
                <a:spcPct val="100000"/>
              </a:lnSpc>
              <a:spcBef>
                <a:spcPts val="0"/>
              </a:spcBef>
              <a:spcAft>
                <a:spcPts val="0"/>
              </a:spcAft>
              <a:buClrTx/>
              <a:buSzTx/>
              <a:buFontTx/>
              <a:buNone/>
              <a:tabLst/>
              <a:defRPr/>
            </a:pPr>
            <a:r>
              <a:rPr lang="en-US"/>
              <a:t>	- total differences: 0–10 and &gt; 10.</a:t>
            </a:r>
          </a:p>
          <a:p>
            <a:pPr marL="0" marR="0" indent="0" algn="l" defTabSz="914400" rtl="0" eaLnBrk="1" fontAlgn="auto" latinLnBrk="0" hangingPunct="1">
              <a:lnSpc>
                <a:spcPct val="100000"/>
              </a:lnSpc>
              <a:spcBef>
                <a:spcPts val="0"/>
              </a:spcBef>
              <a:spcAft>
                <a:spcPts val="0"/>
              </a:spcAft>
              <a:buClrTx/>
              <a:buSzTx/>
              <a:buFontTx/>
              <a:buNone/>
              <a:tabLst/>
              <a:defRPr/>
            </a:pPr>
            <a:r>
              <a:rPr lang="en-US"/>
              <a:t>Boundary values would be: </a:t>
            </a:r>
          </a:p>
          <a:p>
            <a:pPr marL="0" marR="0" indent="0" algn="l" defTabSz="914400" rtl="0" eaLnBrk="1" fontAlgn="auto" latinLnBrk="0" hangingPunct="1">
              <a:lnSpc>
                <a:spcPct val="100000"/>
              </a:lnSpc>
              <a:spcBef>
                <a:spcPts val="0"/>
              </a:spcBef>
              <a:spcAft>
                <a:spcPts val="0"/>
              </a:spcAft>
              <a:buClrTx/>
              <a:buSzTx/>
              <a:buFontTx/>
              <a:buNone/>
              <a:tabLst/>
              <a:defRPr/>
            </a:pPr>
            <a:r>
              <a:rPr lang="en-US"/>
              <a:t>	- question scores: −1, 0 and 20, 21;</a:t>
            </a:r>
          </a:p>
          <a:p>
            <a:pPr marL="0" marR="0" indent="0" algn="l" defTabSz="914400" rtl="0" eaLnBrk="1" fontAlgn="auto" latinLnBrk="0" hangingPunct="1">
              <a:lnSpc>
                <a:spcPct val="100000"/>
              </a:lnSpc>
              <a:spcBef>
                <a:spcPts val="0"/>
              </a:spcBef>
              <a:spcAft>
                <a:spcPts val="0"/>
              </a:spcAft>
              <a:buClrTx/>
              <a:buSzTx/>
              <a:buFontTx/>
              <a:buNone/>
              <a:tabLst/>
              <a:defRPr/>
            </a:pPr>
            <a:r>
              <a:rPr lang="en-US"/>
              <a:t>	- question paper totals: −1, 0 and 100, 101;</a:t>
            </a:r>
          </a:p>
          <a:p>
            <a:pPr marL="0" marR="0" indent="0" algn="l" defTabSz="914400" rtl="0" eaLnBrk="1" fontAlgn="auto" latinLnBrk="0" hangingPunct="1">
              <a:lnSpc>
                <a:spcPct val="100000"/>
              </a:lnSpc>
              <a:spcBef>
                <a:spcPts val="0"/>
              </a:spcBef>
              <a:spcAft>
                <a:spcPts val="0"/>
              </a:spcAft>
              <a:buClrTx/>
              <a:buSzTx/>
              <a:buFontTx/>
              <a:buNone/>
              <a:tabLst/>
              <a:defRPr/>
            </a:pPr>
            <a:r>
              <a:rPr lang="en-US"/>
              <a:t>	- differences between question scores for different markers: −1, 0 and 2, 3, 4;</a:t>
            </a:r>
          </a:p>
          <a:p>
            <a:pPr marL="0" marR="0" indent="0" algn="l" defTabSz="914400" rtl="0" eaLnBrk="1" fontAlgn="auto" latinLnBrk="0" hangingPunct="1">
              <a:lnSpc>
                <a:spcPct val="100000"/>
              </a:lnSpc>
              <a:spcBef>
                <a:spcPts val="0"/>
              </a:spcBef>
              <a:spcAft>
                <a:spcPts val="0"/>
              </a:spcAft>
              <a:buClrTx/>
              <a:buSzTx/>
              <a:buFontTx/>
              <a:buNone/>
              <a:tabLst/>
              <a:defRPr/>
            </a:pPr>
            <a:r>
              <a:rPr lang="en-US"/>
              <a:t>	- total differences between different markers: −1, 0</a:t>
            </a:r>
            <a:r>
              <a:rPr lang="en-US" baseline="0"/>
              <a:t> </a:t>
            </a:r>
            <a:r>
              <a:rPr lang="en-US"/>
              <a:t>and 10, 11.</a:t>
            </a:r>
          </a:p>
          <a:p>
            <a:pPr marL="0" marR="0" indent="0" algn="l" defTabSz="914400" rtl="0" eaLnBrk="1" fontAlgn="auto" latinLnBrk="0" hangingPunct="1">
              <a:lnSpc>
                <a:spcPct val="100000"/>
              </a:lnSpc>
              <a:spcBef>
                <a:spcPts val="0"/>
              </a:spcBef>
              <a:spcAft>
                <a:spcPts val="0"/>
              </a:spcAft>
              <a:buClrTx/>
              <a:buSzTx/>
              <a:buFontTx/>
              <a:buNone/>
              <a:tabLst/>
              <a:defRPr/>
            </a:pPr>
            <a:r>
              <a:rPr lang="vi-VN" sz="1200" b="0" i="0" kern="1200">
                <a:solidFill>
                  <a:schemeClr val="tx1"/>
                </a:solidFill>
                <a:effectLst/>
                <a:latin typeface="+mn-lt"/>
                <a:ea typeface="+mn-ea"/>
                <a:cs typeface="+mn-cs"/>
              </a:rPr>
              <a:t>Trong trường hợp này, mặc dù -1, 0 xảy ra nhiều lần</a:t>
            </a:r>
            <a:r>
              <a:rPr lang="en-US" sz="1200" b="0" i="0" kern="1200">
                <a:solidFill>
                  <a:schemeClr val="tx1"/>
                </a:solidFill>
                <a:effectLst/>
                <a:latin typeface="+mn-lt"/>
                <a:ea typeface="+mn-ea"/>
                <a:cs typeface="+mn-cs"/>
              </a:rPr>
              <a:t> nhưng</a:t>
            </a:r>
            <a:r>
              <a:rPr lang="en-US" sz="1200" b="0" i="0" kern="1200" baseline="0">
                <a:solidFill>
                  <a:schemeClr val="tx1"/>
                </a:solidFill>
                <a:effectLst/>
                <a:latin typeface="+mn-lt"/>
                <a:ea typeface="+mn-ea"/>
                <a:cs typeface="+mn-cs"/>
              </a:rPr>
              <a:t> cũng phải test lại</a:t>
            </a:r>
            <a:r>
              <a:rPr lang="vi-VN" sz="1200" b="0" i="0" kern="1200">
                <a:solidFill>
                  <a:schemeClr val="tx1"/>
                </a:solidFill>
                <a:effectLst/>
                <a:latin typeface="+mn-lt"/>
                <a:ea typeface="+mn-ea"/>
                <a:cs typeface="+mn-cs"/>
              </a:rPr>
              <a:t>, </a:t>
            </a:r>
            <a:r>
              <a:rPr lang="en-US" sz="1200" b="0" i="0" kern="1200">
                <a:solidFill>
                  <a:schemeClr val="tx1"/>
                </a:solidFill>
                <a:effectLst/>
                <a:latin typeface="+mn-lt"/>
                <a:ea typeface="+mn-ea"/>
                <a:cs typeface="+mn-cs"/>
              </a:rPr>
              <a:t>vì</a:t>
            </a:r>
            <a:r>
              <a:rPr lang="en-US" sz="1200" b="0" i="0" kern="1200" baseline="0">
                <a:solidFill>
                  <a:schemeClr val="tx1"/>
                </a:solidFill>
                <a:effectLst/>
                <a:latin typeface="+mn-lt"/>
                <a:ea typeface="+mn-ea"/>
                <a:cs typeface="+mn-cs"/>
              </a:rPr>
              <a:t> bộ này </a:t>
            </a:r>
            <a:r>
              <a:rPr lang="vi-VN" sz="1200" b="0" i="0" kern="1200">
                <a:solidFill>
                  <a:schemeClr val="tx1"/>
                </a:solidFill>
                <a:effectLst/>
                <a:latin typeface="+mn-lt"/>
                <a:ea typeface="+mn-ea"/>
                <a:cs typeface="+mn-cs"/>
              </a:rPr>
              <a:t>có thể được áp dụng đến các </a:t>
            </a:r>
            <a:r>
              <a:rPr lang="en-US" sz="1200" b="0" i="0" kern="1200">
                <a:solidFill>
                  <a:schemeClr val="tx1"/>
                </a:solidFill>
                <a:effectLst/>
                <a:latin typeface="+mn-lt"/>
                <a:ea typeface="+mn-ea"/>
                <a:cs typeface="+mn-cs"/>
              </a:rPr>
              <a:t>phần</a:t>
            </a:r>
            <a:r>
              <a:rPr lang="vi-VN" sz="1200" b="0" i="0" kern="1200">
                <a:solidFill>
                  <a:schemeClr val="tx1"/>
                </a:solidFill>
                <a:effectLst/>
                <a:latin typeface="+mn-lt"/>
                <a:ea typeface="+mn-ea"/>
                <a:cs typeface="+mn-cs"/>
              </a:rPr>
              <a:t> khác nhau của chương trình</a:t>
            </a:r>
            <a:r>
              <a:rPr lang="en-US" sz="1200" b="0" i="0" kern="120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a:p>
          <a:p>
            <a:pPr marL="0" marR="0" indent="0" algn="l" defTabSz="914400" rtl="0" eaLnBrk="1" fontAlgn="auto" latinLnBrk="0" hangingPunct="1">
              <a:lnSpc>
                <a:spcPct val="100000"/>
              </a:lnSpc>
              <a:spcBef>
                <a:spcPts val="0"/>
              </a:spcBef>
              <a:spcAft>
                <a:spcPts val="0"/>
              </a:spcAft>
              <a:buClrTx/>
              <a:buSzTx/>
              <a:buFontTx/>
              <a:buNone/>
              <a:tabLst/>
              <a:defRPr/>
            </a:pPr>
            <a:r>
              <a:rPr lang="en-US"/>
              <a:t>In this case, although the −1, 0, 1 values occur several times, they may be applied</a:t>
            </a:r>
          </a:p>
          <a:p>
            <a:pPr marL="0" marR="0" indent="0" algn="l" defTabSz="914400" rtl="0" eaLnBrk="1" fontAlgn="auto" latinLnBrk="0" hangingPunct="1">
              <a:lnSpc>
                <a:spcPct val="100000"/>
              </a:lnSpc>
              <a:spcBef>
                <a:spcPts val="0"/>
              </a:spcBef>
              <a:spcAft>
                <a:spcPts val="0"/>
              </a:spcAft>
              <a:buClrTx/>
              <a:buSzTx/>
              <a:buFontTx/>
              <a:buNone/>
              <a:tabLst/>
              <a:defRPr/>
            </a:pPr>
            <a:r>
              <a:rPr lang="en-US"/>
              <a:t>to different parts of the program (e.g. the question score checks will probably be</a:t>
            </a:r>
          </a:p>
          <a:p>
            <a:pPr marL="0" marR="0" indent="0" algn="l" defTabSz="914400" rtl="0" eaLnBrk="1" fontAlgn="auto" latinLnBrk="0" hangingPunct="1">
              <a:lnSpc>
                <a:spcPct val="100000"/>
              </a:lnSpc>
              <a:spcBef>
                <a:spcPts val="0"/>
              </a:spcBef>
              <a:spcAft>
                <a:spcPts val="0"/>
              </a:spcAft>
              <a:buClrTx/>
              <a:buSzTx/>
              <a:buFontTx/>
              <a:buNone/>
              <a:tabLst/>
              <a:defRPr/>
            </a:pPr>
            <a:r>
              <a:rPr lang="en-US"/>
              <a:t>in a different part of the program from the total score checks) so we may need to </a:t>
            </a:r>
          </a:p>
          <a:p>
            <a:pPr marL="0" marR="0" indent="0" algn="l" defTabSz="914400" rtl="0" eaLnBrk="1" fontAlgn="auto" latinLnBrk="0" hangingPunct="1">
              <a:lnSpc>
                <a:spcPct val="100000"/>
              </a:lnSpc>
              <a:spcBef>
                <a:spcPts val="0"/>
              </a:spcBef>
              <a:spcAft>
                <a:spcPts val="0"/>
              </a:spcAft>
              <a:buClrTx/>
              <a:buSzTx/>
              <a:buFontTx/>
              <a:buNone/>
              <a:tabLst/>
              <a:defRPr/>
            </a:pPr>
            <a:r>
              <a:rPr lang="en-US"/>
              <a:t>repeat these values in the boundary tests.</a:t>
            </a:r>
          </a:p>
        </p:txBody>
      </p:sp>
    </p:spTree>
    <p:extLst>
      <p:ext uri="{BB962C8B-B14F-4D97-AF65-F5344CB8AC3E}">
        <p14:creationId xmlns:p14="http://schemas.microsoft.com/office/powerpoint/2010/main" val="2830407838"/>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Selecting test cases is the single most important task that software testers do and equivalence partitioning, sometimes called equivalence classing, is the means by which they do it. Equivalence partitioning is the process of methodically reducing the huge (infinite) set of possible test cases into a much smaller, but still equally effective, set.</a:t>
            </a:r>
          </a:p>
          <a:p>
            <a:r>
              <a:rPr lang="en-US"/>
              <a:t>Remember the Windows Calculator example from </a:t>
            </a:r>
            <a:r>
              <a:rPr lang="en-US">
                <a:hlinkClick r:id="rId3" action="ppaction://hlinkfile"/>
              </a:rPr>
              <a:t>Chapter 3</a:t>
            </a:r>
            <a:r>
              <a:rPr lang="en-US"/>
              <a:t>? It's impossible to test all the cases of adding two numbers together. Equivalence partitioning provides a systematic means for selecting the values that matter and ignoring the ones that don't.</a:t>
            </a:r>
          </a:p>
          <a:p>
            <a:r>
              <a:rPr lang="en-US"/>
              <a:t>For example, without knowing anything more about equivalence partitioning, would you think that if you tested 1+1, 1+2, 1+3, and 1+4 that you'd need to test 1+5 and 1+6? Do you think you could safely assume that they'd work?</a:t>
            </a:r>
          </a:p>
          <a:p>
            <a:r>
              <a:rPr lang="en-US"/>
              <a:t>How about 1+99999999999999999999999999999999 (the maximum number you can type in)? Is this test case maybe a little different than the others, maybe in a different class, a different equivalence partition? If you had the choice, would you include it or 1+13?</a:t>
            </a:r>
          </a:p>
          <a:p>
            <a:r>
              <a:rPr lang="en-US"/>
              <a:t>See, you're already starting to think like a software tester!</a:t>
            </a:r>
          </a:p>
          <a:p>
            <a:r>
              <a:rPr lang="en-US"/>
              <a:t>NOTE</a:t>
            </a:r>
          </a:p>
          <a:p>
            <a:r>
              <a:rPr lang="en-US"/>
              <a:t>An equivalence class or equivalence partition is a set of test cases that tests the same thing or reveals the same bug.</a:t>
            </a:r>
          </a:p>
          <a:p>
            <a:br>
              <a:rPr lang="en-US"/>
            </a:br>
            <a:r>
              <a:rPr lang="en-US"/>
              <a:t>What is the difference between 1+99999999999999999999999999999999 and 1+13? In the case of 1+13, it looks like a standard simple addition, a lot like 1+5 or 1+392. However, 1+999... is way out there, on the edge. If you enter the largest possible number and then add 1 to it, something bad might happenpossibly a bug. This extreme case is in a unique partition, a different one from the normal partition of regular numbers.</a:t>
            </a:r>
          </a:p>
          <a:p>
            <a:r>
              <a:rPr lang="en-US"/>
              <a:t>NOTE</a:t>
            </a:r>
          </a:p>
          <a:p>
            <a:r>
              <a:rPr lang="en-US"/>
              <a:t>When looking for equivalence partitions, think about ways to group similar inputs, similar outputs, and similar operation of the software. These groups are your equivalence partitions.</a:t>
            </a:r>
          </a:p>
          <a:p>
            <a:br>
              <a:rPr lang="en-US"/>
            </a:br>
            <a:r>
              <a:rPr lang="en-US"/>
              <a:t>Look at a few examples:</a:t>
            </a:r>
          </a:p>
          <a:p>
            <a:r>
              <a:rPr lang="en-US"/>
              <a:t>In the case of adding two numbers together, there seemed to be a distinct difference between testing 1+13 and 1+99999999999999999999999999999999. Call it a gut feeling, but one seemed to be normal addition and the other seemed to be risky. That gut feeling is right. A program would have to handle the addition of 1 to a maxed-out number differently than the addition of two small numbers. It would need to handle an overflow condition. These two cases, because the software most likely operates on them differently, are in different equivalence partitions.</a:t>
            </a:r>
          </a:p>
          <a:p>
            <a:r>
              <a:rPr lang="en-US"/>
              <a:t>If you have some programming experience, you might be thinking of several more "special" numbers that could cause the software to operate differently. If you're not a programmer, don't worryyou'll learn the techniques very shortly and be able to apply them without having to understand the code in detail.</a:t>
            </a:r>
          </a:p>
          <a:p>
            <a:r>
              <a:rPr lang="en-US">
                <a:hlinkClick r:id="rId4" action="ppaction://hlinkfile"/>
              </a:rPr>
              <a:t>Figure 5.3</a:t>
            </a:r>
            <a:r>
              <a:rPr lang="en-US"/>
              <a:t> shows the Calculator's Edit menu selected to display the copy and paste commands. There are five ways to perform each function. For copy, you click the Copy menu item, type c or C when the menu is displayed, or press Ctrl+c or Ctrl+Shift+c. Each input path copies the current number into the Clipboardthey perform the same output and produce the same result.</a:t>
            </a:r>
          </a:p>
          <a:p>
            <a:pPr marL="0" marR="0" indent="0" algn="l" defTabSz="914400" rtl="0" eaLnBrk="1" fontAlgn="auto" latinLnBrk="0" hangingPunct="1">
              <a:lnSpc>
                <a:spcPct val="100000"/>
              </a:lnSpc>
              <a:spcBef>
                <a:spcPts val="0"/>
              </a:spcBef>
              <a:spcAft>
                <a:spcPts val="0"/>
              </a:spcAft>
              <a:buClrTx/>
              <a:buSzTx/>
              <a:buFontTx/>
              <a:buNone/>
              <a:tabLst/>
              <a:defRPr/>
            </a:pPr>
            <a:r>
              <a:rPr lang="en-US"/>
              <a:t>If your job is to test the copy command, you could partition these five input paths down to three: Clicking the command on the menu, typing a c, or pressing Ctrl+c. As you grow more confident with the software's quality and know that the copy function, no matter how it's enabled, is working properly, you might even partition these down into a single partition, maybe Ctrl+c.</a:t>
            </a:r>
          </a:p>
          <a:p>
            <a:endParaRPr lang="en-US"/>
          </a:p>
        </p:txBody>
      </p:sp>
    </p:spTree>
    <p:extLst>
      <p:ext uri="{BB962C8B-B14F-4D97-AF65-F5344CB8AC3E}">
        <p14:creationId xmlns:p14="http://schemas.microsoft.com/office/powerpoint/2010/main" val="684224317"/>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34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rgbClr val="4DE1EA"/>
                </a:solidFill>
                <a:latin typeface="Calibri" pitchFamily="34" charset="0"/>
              </a:defRPr>
            </a:lvl1pPr>
            <a:lvl2pPr marL="742950" indent="-285750" eaLnBrk="0" hangingPunct="0">
              <a:defRPr sz="3600" b="1">
                <a:solidFill>
                  <a:srgbClr val="4DE1EA"/>
                </a:solidFill>
                <a:latin typeface="Calibri" pitchFamily="34" charset="0"/>
              </a:defRPr>
            </a:lvl2pPr>
            <a:lvl3pPr marL="1143000" indent="-228600" eaLnBrk="0" hangingPunct="0">
              <a:defRPr sz="3600" b="1">
                <a:solidFill>
                  <a:srgbClr val="4DE1EA"/>
                </a:solidFill>
                <a:latin typeface="Calibri" pitchFamily="34" charset="0"/>
              </a:defRPr>
            </a:lvl3pPr>
            <a:lvl4pPr marL="1600200" indent="-228600" eaLnBrk="0" hangingPunct="0">
              <a:defRPr sz="3600" b="1">
                <a:solidFill>
                  <a:srgbClr val="4DE1EA"/>
                </a:solidFill>
                <a:latin typeface="Calibri" pitchFamily="34" charset="0"/>
              </a:defRPr>
            </a:lvl4pPr>
            <a:lvl5pPr marL="2057400" indent="-228600" eaLnBrk="0" hangingPunct="0">
              <a:defRPr sz="3600" b="1">
                <a:solidFill>
                  <a:srgbClr val="4DE1EA"/>
                </a:solidFill>
                <a:latin typeface="Calibri" pitchFamily="34" charset="0"/>
              </a:defRPr>
            </a:lvl5pPr>
            <a:lvl6pPr marL="2514600" indent="-228600" algn="ctr" eaLnBrk="0" fontAlgn="base" hangingPunct="0">
              <a:spcBef>
                <a:spcPct val="0"/>
              </a:spcBef>
              <a:spcAft>
                <a:spcPct val="0"/>
              </a:spcAft>
              <a:defRPr sz="3600" b="1">
                <a:solidFill>
                  <a:srgbClr val="4DE1EA"/>
                </a:solidFill>
                <a:latin typeface="Calibri" pitchFamily="34" charset="0"/>
              </a:defRPr>
            </a:lvl6pPr>
            <a:lvl7pPr marL="2971800" indent="-228600" algn="ctr" eaLnBrk="0" fontAlgn="base" hangingPunct="0">
              <a:spcBef>
                <a:spcPct val="0"/>
              </a:spcBef>
              <a:spcAft>
                <a:spcPct val="0"/>
              </a:spcAft>
              <a:defRPr sz="3600" b="1">
                <a:solidFill>
                  <a:srgbClr val="4DE1EA"/>
                </a:solidFill>
                <a:latin typeface="Calibri" pitchFamily="34" charset="0"/>
              </a:defRPr>
            </a:lvl7pPr>
            <a:lvl8pPr marL="3429000" indent="-228600" algn="ctr" eaLnBrk="0" fontAlgn="base" hangingPunct="0">
              <a:spcBef>
                <a:spcPct val="0"/>
              </a:spcBef>
              <a:spcAft>
                <a:spcPct val="0"/>
              </a:spcAft>
              <a:defRPr sz="3600" b="1">
                <a:solidFill>
                  <a:srgbClr val="4DE1EA"/>
                </a:solidFill>
                <a:latin typeface="Calibri" pitchFamily="34" charset="0"/>
              </a:defRPr>
            </a:lvl8pPr>
            <a:lvl9pPr marL="3886200" indent="-228600" algn="ctr" eaLnBrk="0" fontAlgn="base" hangingPunct="0">
              <a:spcBef>
                <a:spcPct val="0"/>
              </a:spcBef>
              <a:spcAft>
                <a:spcPct val="0"/>
              </a:spcAft>
              <a:defRPr sz="3600" b="1">
                <a:solidFill>
                  <a:srgbClr val="4DE1EA"/>
                </a:solidFill>
                <a:latin typeface="Calibri" pitchFamily="34" charset="0"/>
              </a:defRPr>
            </a:lvl9pPr>
          </a:lstStyle>
          <a:p>
            <a:fld id="{855E3237-813F-429A-9267-6777083CECE3}" type="slidenum">
              <a:rPr lang="en-US" sz="1200" smtClean="0"/>
              <a:pPr/>
              <a:t>150</a:t>
            </a:fld>
            <a:endParaRPr lang="en-US" sz="1200"/>
          </a:p>
        </p:txBody>
      </p:sp>
    </p:spTree>
    <p:extLst>
      <p:ext uri="{BB962C8B-B14F-4D97-AF65-F5344CB8AC3E}">
        <p14:creationId xmlns:p14="http://schemas.microsoft.com/office/powerpoint/2010/main" val="14524989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3B9007-0201-49BE-A587-7F882848EC05}" type="slidenum">
              <a:rPr lang="en-US" smtClean="0">
                <a:solidFill>
                  <a:prstClr val="black"/>
                </a:solidFill>
              </a:rPr>
              <a:pPr/>
              <a:t>15</a:t>
            </a:fld>
            <a:endParaRPr lang="en-US">
              <a:solidFill>
                <a:prstClr val="black"/>
              </a:solidFill>
            </a:endParaRPr>
          </a:p>
        </p:txBody>
      </p:sp>
    </p:spTree>
    <p:extLst>
      <p:ext uri="{BB962C8B-B14F-4D97-AF65-F5344CB8AC3E}">
        <p14:creationId xmlns:p14="http://schemas.microsoft.com/office/powerpoint/2010/main" val="1729114207"/>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 Mixed: lẫn lộn, pha trộn</a:t>
            </a:r>
          </a:p>
          <a:p>
            <a:pPr>
              <a:buFontTx/>
              <a:buChar char="-"/>
            </a:pPr>
            <a:r>
              <a:rPr lang="en-US"/>
              <a:t>Embedded: gắn vào, nhúng vào</a:t>
            </a:r>
          </a:p>
          <a:p>
            <a:pPr>
              <a:buFontTx/>
              <a:buChar char="-"/>
            </a:pPr>
            <a:endParaRPr lang="en-US"/>
          </a:p>
        </p:txBody>
      </p:sp>
      <p:sp>
        <p:nvSpPr>
          <p:cNvPr id="645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rgbClr val="4DE1EA"/>
                </a:solidFill>
                <a:latin typeface="Calibri" pitchFamily="34" charset="0"/>
              </a:defRPr>
            </a:lvl1pPr>
            <a:lvl2pPr marL="742950" indent="-285750" eaLnBrk="0" hangingPunct="0">
              <a:defRPr sz="3600" b="1">
                <a:solidFill>
                  <a:srgbClr val="4DE1EA"/>
                </a:solidFill>
                <a:latin typeface="Calibri" pitchFamily="34" charset="0"/>
              </a:defRPr>
            </a:lvl2pPr>
            <a:lvl3pPr marL="1143000" indent="-228600" eaLnBrk="0" hangingPunct="0">
              <a:defRPr sz="3600" b="1">
                <a:solidFill>
                  <a:srgbClr val="4DE1EA"/>
                </a:solidFill>
                <a:latin typeface="Calibri" pitchFamily="34" charset="0"/>
              </a:defRPr>
            </a:lvl3pPr>
            <a:lvl4pPr marL="1600200" indent="-228600" eaLnBrk="0" hangingPunct="0">
              <a:defRPr sz="3600" b="1">
                <a:solidFill>
                  <a:srgbClr val="4DE1EA"/>
                </a:solidFill>
                <a:latin typeface="Calibri" pitchFamily="34" charset="0"/>
              </a:defRPr>
            </a:lvl4pPr>
            <a:lvl5pPr marL="2057400" indent="-228600" eaLnBrk="0" hangingPunct="0">
              <a:defRPr sz="3600" b="1">
                <a:solidFill>
                  <a:srgbClr val="4DE1EA"/>
                </a:solidFill>
                <a:latin typeface="Calibri" pitchFamily="34" charset="0"/>
              </a:defRPr>
            </a:lvl5pPr>
            <a:lvl6pPr marL="2514600" indent="-228600" algn="ctr" eaLnBrk="0" fontAlgn="base" hangingPunct="0">
              <a:spcBef>
                <a:spcPct val="0"/>
              </a:spcBef>
              <a:spcAft>
                <a:spcPct val="0"/>
              </a:spcAft>
              <a:defRPr sz="3600" b="1">
                <a:solidFill>
                  <a:srgbClr val="4DE1EA"/>
                </a:solidFill>
                <a:latin typeface="Calibri" pitchFamily="34" charset="0"/>
              </a:defRPr>
            </a:lvl6pPr>
            <a:lvl7pPr marL="2971800" indent="-228600" algn="ctr" eaLnBrk="0" fontAlgn="base" hangingPunct="0">
              <a:spcBef>
                <a:spcPct val="0"/>
              </a:spcBef>
              <a:spcAft>
                <a:spcPct val="0"/>
              </a:spcAft>
              <a:defRPr sz="3600" b="1">
                <a:solidFill>
                  <a:srgbClr val="4DE1EA"/>
                </a:solidFill>
                <a:latin typeface="Calibri" pitchFamily="34" charset="0"/>
              </a:defRPr>
            </a:lvl7pPr>
            <a:lvl8pPr marL="3429000" indent="-228600" algn="ctr" eaLnBrk="0" fontAlgn="base" hangingPunct="0">
              <a:spcBef>
                <a:spcPct val="0"/>
              </a:spcBef>
              <a:spcAft>
                <a:spcPct val="0"/>
              </a:spcAft>
              <a:defRPr sz="3600" b="1">
                <a:solidFill>
                  <a:srgbClr val="4DE1EA"/>
                </a:solidFill>
                <a:latin typeface="Calibri" pitchFamily="34" charset="0"/>
              </a:defRPr>
            </a:lvl8pPr>
            <a:lvl9pPr marL="3886200" indent="-228600" algn="ctr" eaLnBrk="0" fontAlgn="base" hangingPunct="0">
              <a:spcBef>
                <a:spcPct val="0"/>
              </a:spcBef>
              <a:spcAft>
                <a:spcPct val="0"/>
              </a:spcAft>
              <a:defRPr sz="3600" b="1">
                <a:solidFill>
                  <a:srgbClr val="4DE1EA"/>
                </a:solidFill>
                <a:latin typeface="Calibri" pitchFamily="34" charset="0"/>
              </a:defRPr>
            </a:lvl9pPr>
          </a:lstStyle>
          <a:p>
            <a:fld id="{6D0BA88E-F8DD-43B5-8B0E-5D2B829F39A8}" type="slidenum">
              <a:rPr lang="en-US" sz="1200" smtClean="0"/>
              <a:pPr/>
              <a:t>153</a:t>
            </a:fld>
            <a:endParaRPr lang="en-US" sz="1200"/>
          </a:p>
        </p:txBody>
      </p:sp>
    </p:spTree>
    <p:extLst>
      <p:ext uri="{BB962C8B-B14F-4D97-AF65-F5344CB8AC3E}">
        <p14:creationId xmlns:p14="http://schemas.microsoft.com/office/powerpoint/2010/main" val="1189544225"/>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a:t>Giải thích trong Testing Computer Software p128...</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a:t>Don't forget equivalence classes for invalid Inputs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a:t>This is often your best source of bugs. Few programmers thoroughly test the program's responses to invalid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a:t>or unexpected inputs. Therefore, the more types of invalid input you check, the more errors you will find. As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a:t>an example, for a program that is supposed to accept any number between 1 and 99, there are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a:t>at least four equivalence classes: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a:t>• Any number between 1 and 99 is valid input.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a:t>• Any number less than 1 is too small. This includes 0 and all negative numbers.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a:t>• Any number greater than 99 is too big.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a:t>•  If it's not a number, it's not accepted. (Is this true for all non-numbers?) </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a:t>Organize your classifications In a table or an outline</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a:t>You will find so many input and output conditions and equivalence classes associated with them, that you'l </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a:t>need a way to organize them. We use two approaches. Sometimes we put everything into a big table, liki </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a:t>Figure 7.1. Sometimes we use an outline format, as in Figure 7.2. Note that in both cases, for every input anc </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a:t>output event, you should leave room for invalid equivalence classes as well as valid ones.  </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a:t>Both approaches, table and outline, are good. There are advantages and drawbacks to each.  </a:t>
            </a:r>
          </a:p>
          <a:p>
            <a:endParaRPr lang="en-US"/>
          </a:p>
        </p:txBody>
      </p:sp>
    </p:spTree>
    <p:extLst>
      <p:ext uri="{BB962C8B-B14F-4D97-AF65-F5344CB8AC3E}">
        <p14:creationId xmlns:p14="http://schemas.microsoft.com/office/powerpoint/2010/main" val="2116111209"/>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a:t>(Testing Computer S).</a:t>
            </a:r>
          </a:p>
          <a:p>
            <a:endParaRPr lang="en-US"/>
          </a:p>
        </p:txBody>
      </p:sp>
    </p:spTree>
    <p:extLst>
      <p:ext uri="{BB962C8B-B14F-4D97-AF65-F5344CB8AC3E}">
        <p14:creationId xmlns:p14="http://schemas.microsoft.com/office/powerpoint/2010/main" val="2783105458"/>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r>
              <a:rPr lang="en-US"/>
              <a:t>Có</a:t>
            </a:r>
            <a:r>
              <a:rPr lang="en-US" baseline="0"/>
              <a:t> thể áp dụng 2 kỹ thuật này nhiều lần cho cùng 1 mục đặc tả.</a:t>
            </a:r>
          </a:p>
          <a:p>
            <a:pPr marL="628650" lvl="1" indent="-171450">
              <a:buFontTx/>
              <a:buChar char="-"/>
            </a:pPr>
            <a:r>
              <a:rPr lang="en-US" baseline="0"/>
              <a:t>VD/ </a:t>
            </a:r>
            <a:r>
              <a:rPr lang="vi-VN" sz="1200" b="0" i="0" kern="1200">
                <a:solidFill>
                  <a:schemeClr val="tx1"/>
                </a:solidFill>
                <a:effectLst/>
                <a:latin typeface="+mn-lt"/>
                <a:ea typeface="+mn-ea"/>
                <a:cs typeface="+mn-cs"/>
              </a:rPr>
              <a:t>một hệ thống điện thoại nội bộ cho một công ty với 200 máy điện thoại</a:t>
            </a:r>
            <a:r>
              <a:rPr lang="en-US" sz="1200" b="0" i="0" kern="1200">
                <a:solidFill>
                  <a:schemeClr val="tx1"/>
                </a:solidFill>
                <a:effectLst/>
                <a:latin typeface="+mn-lt"/>
                <a:ea typeface="+mn-ea"/>
                <a:cs typeface="+mn-cs"/>
              </a:rPr>
              <a:t>,</a:t>
            </a:r>
            <a:r>
              <a:rPr lang="vi-VN" sz="1200" b="0" i="0" kern="1200">
                <a:solidFill>
                  <a:schemeClr val="tx1"/>
                </a:solidFill>
                <a:effectLst/>
                <a:latin typeface="+mn-lt"/>
                <a:ea typeface="+mn-ea"/>
                <a:cs typeface="+mn-cs"/>
              </a:rPr>
              <a:t> </a:t>
            </a:r>
            <a:r>
              <a:rPr lang="en-US" sz="1200" b="0" i="0" kern="1200">
                <a:solidFill>
                  <a:schemeClr val="tx1"/>
                </a:solidFill>
                <a:effectLst/>
                <a:latin typeface="+mn-lt"/>
                <a:ea typeface="+mn-ea"/>
                <a:cs typeface="+mn-cs"/>
              </a:rPr>
              <a:t>với</a:t>
            </a:r>
            <a:r>
              <a:rPr lang="en-US" sz="1200" b="0" i="0" kern="1200" baseline="0">
                <a:solidFill>
                  <a:schemeClr val="tx1"/>
                </a:solidFill>
                <a:effectLst/>
                <a:latin typeface="+mn-lt"/>
                <a:ea typeface="+mn-ea"/>
                <a:cs typeface="+mn-cs"/>
              </a:rPr>
              <a:t> số nội bộ gồm có</a:t>
            </a:r>
            <a:r>
              <a:rPr lang="vi-VN" sz="1200" b="0" i="0" kern="1200">
                <a:solidFill>
                  <a:schemeClr val="tx1"/>
                </a:solidFill>
                <a:effectLst/>
                <a:latin typeface="+mn-lt"/>
                <a:ea typeface="+mn-ea"/>
                <a:cs typeface="+mn-cs"/>
              </a:rPr>
              <a:t> </a:t>
            </a:r>
            <a:r>
              <a:rPr lang="vi-VN" sz="1200" b="1" i="0" kern="1200">
                <a:solidFill>
                  <a:schemeClr val="tx1"/>
                </a:solidFill>
                <a:effectLst/>
                <a:latin typeface="+mn-lt"/>
                <a:ea typeface="+mn-ea"/>
                <a:cs typeface="+mn-cs"/>
              </a:rPr>
              <a:t>3 chữ số </a:t>
            </a:r>
            <a:r>
              <a:rPr lang="en-US" sz="1200" b="1" i="0" kern="1200">
                <a:solidFill>
                  <a:schemeClr val="tx1"/>
                </a:solidFill>
                <a:effectLst/>
                <a:latin typeface="+mn-lt"/>
                <a:ea typeface="+mn-ea"/>
                <a:cs typeface="+mn-cs"/>
              </a:rPr>
              <a:t>từ</a:t>
            </a:r>
            <a:r>
              <a:rPr lang="en-US" sz="1200" b="1" i="0" kern="1200" baseline="0">
                <a:solidFill>
                  <a:schemeClr val="tx1"/>
                </a:solidFill>
                <a:effectLst/>
                <a:latin typeface="+mn-lt"/>
                <a:ea typeface="+mn-ea"/>
                <a:cs typeface="+mn-cs"/>
              </a:rPr>
              <a:t> </a:t>
            </a:r>
            <a:r>
              <a:rPr lang="vi-VN" sz="1200" b="1" i="0" kern="1200">
                <a:solidFill>
                  <a:schemeClr val="tx1"/>
                </a:solidFill>
                <a:effectLst/>
                <a:latin typeface="+mn-lt"/>
                <a:ea typeface="+mn-ea"/>
                <a:cs typeface="+mn-cs"/>
              </a:rPr>
              <a:t>100</a:t>
            </a:r>
            <a:r>
              <a:rPr lang="en-US" sz="1200" b="1" i="0" kern="1200">
                <a:solidFill>
                  <a:schemeClr val="tx1"/>
                </a:solidFill>
                <a:effectLst/>
                <a:latin typeface="+mn-lt"/>
                <a:ea typeface="+mn-ea"/>
                <a:cs typeface="+mn-cs"/>
              </a:rPr>
              <a:t> đến</a:t>
            </a:r>
            <a:r>
              <a:rPr lang="en-US" sz="1200" b="1" i="0" kern="1200" baseline="0">
                <a:solidFill>
                  <a:schemeClr val="tx1"/>
                </a:solidFill>
                <a:effectLst/>
                <a:latin typeface="+mn-lt"/>
                <a:ea typeface="+mn-ea"/>
                <a:cs typeface="+mn-cs"/>
              </a:rPr>
              <a:t> </a:t>
            </a:r>
            <a:r>
              <a:rPr lang="vi-VN" sz="1200" b="1" i="0" kern="1200">
                <a:solidFill>
                  <a:schemeClr val="tx1"/>
                </a:solidFill>
                <a:effectLst/>
                <a:latin typeface="+mn-lt"/>
                <a:ea typeface="+mn-ea"/>
                <a:cs typeface="+mn-cs"/>
              </a:rPr>
              <a:t>699</a:t>
            </a:r>
            <a:r>
              <a:rPr lang="en-US" sz="1200" b="0" i="0" kern="1200">
                <a:solidFill>
                  <a:schemeClr val="tx1"/>
                </a:solidFill>
                <a:effectLst/>
                <a:latin typeface="+mn-lt"/>
                <a:ea typeface="+mn-ea"/>
                <a:cs typeface="+mn-cs"/>
              </a:rPr>
              <a:t>,</a:t>
            </a:r>
            <a:r>
              <a:rPr lang="en-US" sz="1200" b="0" i="0" kern="1200" baseline="0">
                <a:solidFill>
                  <a:schemeClr val="tx1"/>
                </a:solidFill>
                <a:effectLst/>
                <a:latin typeface="+mn-lt"/>
                <a:ea typeface="+mn-ea"/>
                <a:cs typeface="+mn-cs"/>
              </a:rPr>
              <a:t> thì phân vùng tương đương và giá trị biên như sau:</a:t>
            </a:r>
          </a:p>
          <a:p>
            <a:pPr marL="1085850" lvl="2" indent="-171450">
              <a:buFontTx/>
              <a:buChar char="-"/>
            </a:pPr>
            <a:endParaRPr lang="en-US"/>
          </a:p>
        </p:txBody>
      </p:sp>
    </p:spTree>
    <p:extLst>
      <p:ext uri="{BB962C8B-B14F-4D97-AF65-F5344CB8AC3E}">
        <p14:creationId xmlns:p14="http://schemas.microsoft.com/office/powerpoint/2010/main" val="2776155779"/>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vi-VN" sz="1200" b="0" i="0" kern="1200">
                <a:solidFill>
                  <a:schemeClr val="tx1"/>
                </a:solidFill>
                <a:effectLst/>
                <a:latin typeface="+mn-lt"/>
                <a:ea typeface="+mn-ea"/>
                <a:cs typeface="+mn-cs"/>
              </a:rPr>
              <a:t>Một </a:t>
            </a:r>
            <a:r>
              <a:rPr lang="en-US" sz="1200" b="0" i="0" kern="1200">
                <a:solidFill>
                  <a:schemeClr val="tx1"/>
                </a:solidFill>
                <a:effectLst/>
                <a:latin typeface="+mn-lt"/>
                <a:ea typeface="+mn-ea"/>
                <a:cs typeface="+mn-cs"/>
              </a:rPr>
              <a:t>test case</a:t>
            </a:r>
            <a:r>
              <a:rPr lang="vi-VN" sz="1200" b="0" i="0" kern="1200">
                <a:solidFill>
                  <a:schemeClr val="tx1"/>
                </a:solidFill>
                <a:effectLst/>
                <a:latin typeface="+mn-lt"/>
                <a:ea typeface="+mn-ea"/>
                <a:cs typeface="+mn-cs"/>
              </a:rPr>
              <a:t> có thể kiểm tra nhiều hơn một phân vùng</a:t>
            </a:r>
            <a:r>
              <a:rPr lang="en-US" sz="1200" b="0" i="0" kern="1200">
                <a:solidFill>
                  <a:schemeClr val="tx1"/>
                </a:solidFill>
                <a:effectLst/>
                <a:latin typeface="+mn-lt"/>
                <a:ea typeface="+mn-ea"/>
                <a:cs typeface="+mn-cs"/>
              </a:rPr>
              <a:t>/biên, NHƯ</a:t>
            </a:r>
            <a:r>
              <a:rPr lang="en-US" sz="1200" b="0" i="0" kern="1200" baseline="0">
                <a:solidFill>
                  <a:schemeClr val="tx1"/>
                </a:solidFill>
                <a:effectLst/>
                <a:latin typeface="+mn-lt"/>
                <a:ea typeface="+mn-ea"/>
                <a:cs typeface="+mn-cs"/>
              </a:rPr>
              <a:t> VẬY LÀM GIẢM SỐ TEST CASE TỔNG CỘNG.</a:t>
            </a:r>
            <a:endParaRPr lang="en-US" sz="1200" b="0" i="0" kern="120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a:t>VD/ trường hợp tài khoản ngân hàng, test case với số dư là 500 thì test dc phân hoạch [100,999.99] và phân hoạch output 5%.</a:t>
            </a:r>
            <a:endParaRPr lang="en-US"/>
          </a:p>
          <a:p>
            <a:pPr marL="628650" lvl="1" indent="-171450">
              <a:buFontTx/>
              <a:buChar char="-"/>
            </a:pPr>
            <a:r>
              <a:rPr lang="en-US" b="0" i="0" kern="1200">
                <a:solidFill>
                  <a:schemeClr val="tx1"/>
                </a:solidFill>
                <a:effectLst/>
                <a:latin typeface="+mn-lt"/>
                <a:ea typeface="+mn-ea"/>
                <a:cs typeface="+mn-cs"/>
              </a:rPr>
              <a:t>VD/Số</a:t>
            </a:r>
            <a:r>
              <a:rPr lang="en-US" b="0" i="0" kern="1200" baseline="0">
                <a:solidFill>
                  <a:schemeClr val="tx1"/>
                </a:solidFill>
                <a:effectLst/>
                <a:latin typeface="+mn-lt"/>
                <a:ea typeface="+mn-ea"/>
                <a:cs typeface="+mn-cs"/>
              </a:rPr>
              <a:t> 409 </a:t>
            </a:r>
            <a:r>
              <a:rPr lang="vi-VN" sz="1200" b="0" i="0" kern="1200">
                <a:solidFill>
                  <a:schemeClr val="tx1"/>
                </a:solidFill>
                <a:effectLst/>
                <a:latin typeface="+mn-lt"/>
                <a:ea typeface="+mn-ea"/>
                <a:cs typeface="+mn-cs"/>
              </a:rPr>
              <a:t>sẽ thử nghiệm </a:t>
            </a:r>
            <a:r>
              <a:rPr lang="en-US" sz="1200" b="0" i="0" kern="1200">
                <a:solidFill>
                  <a:schemeClr val="tx1"/>
                </a:solidFill>
                <a:effectLst/>
                <a:latin typeface="+mn-lt"/>
                <a:ea typeface="+mn-ea"/>
                <a:cs typeface="+mn-cs"/>
              </a:rPr>
              <a:t>4 </a:t>
            </a:r>
            <a:r>
              <a:rPr lang="vi-VN" sz="1200" b="0" i="0" kern="1200">
                <a:solidFill>
                  <a:schemeClr val="tx1"/>
                </a:solidFill>
                <a:effectLst/>
                <a:latin typeface="+mn-lt"/>
                <a:ea typeface="+mn-ea"/>
                <a:cs typeface="+mn-cs"/>
              </a:rPr>
              <a:t>phân vùng hợp lệ: chữ số, số lượng các chữ số, phạm vi hợp lệ, và phân vùng</a:t>
            </a: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a:t>
            </a:r>
            <a:r>
              <a:rPr lang="en-US" sz="1200" b="0" i="0" kern="1200">
                <a:solidFill>
                  <a:schemeClr val="tx1"/>
                </a:solidFill>
                <a:effectLst/>
                <a:latin typeface="+mn-lt"/>
                <a:ea typeface="+mn-ea"/>
                <a:cs typeface="+mn-cs"/>
              </a:rPr>
              <a:t>đươc</a:t>
            </a:r>
            <a:r>
              <a:rPr lang="en-US" sz="1200" b="0" i="0" kern="1200" baseline="0">
                <a:solidFill>
                  <a:schemeClr val="tx1"/>
                </a:solidFill>
                <a:effectLst/>
                <a:latin typeface="+mn-lt"/>
                <a:ea typeface="+mn-ea"/>
                <a:cs typeface="+mn-cs"/>
              </a:rPr>
              <a:t> </a:t>
            </a:r>
            <a:r>
              <a:rPr lang="vi-VN" sz="1200" b="0" i="0" kern="1200">
                <a:solidFill>
                  <a:schemeClr val="tx1"/>
                </a:solidFill>
                <a:effectLst/>
                <a:latin typeface="+mn-lt"/>
                <a:ea typeface="+mn-ea"/>
                <a:cs typeface="+mn-cs"/>
              </a:rPr>
              <a:t>sử</a:t>
            </a:r>
            <a:r>
              <a:rPr lang="en-US" sz="1200" b="0" i="0" kern="1200" baseline="0">
                <a:solidFill>
                  <a:schemeClr val="tx1"/>
                </a:solidFill>
                <a:effectLst/>
                <a:latin typeface="+mn-lt"/>
                <a:ea typeface="+mn-ea"/>
                <a:cs typeface="+mn-cs"/>
              </a:rPr>
              <a:t> dụng’.</a:t>
            </a:r>
          </a:p>
          <a:p>
            <a:pPr marL="171450" lvl="0" indent="-171450">
              <a:buFontTx/>
              <a:buChar char="-"/>
            </a:pPr>
            <a:r>
              <a:rPr lang="en-US"/>
              <a:t>Có</a:t>
            </a:r>
            <a:r>
              <a:rPr lang="en-US" baseline="0"/>
              <a:t> 2 trường phái về giá trị biên:</a:t>
            </a:r>
          </a:p>
          <a:p>
            <a:pPr marL="628650" lvl="1" indent="-171450">
              <a:buFontTx/>
              <a:buChar char="-"/>
            </a:pPr>
            <a:r>
              <a:rPr lang="en-US" baseline="0"/>
              <a:t>Nếu xem biên như là một đường chia giữa 2 giá trị thì giá trị thật sự nằm ở hai bên biên (bản thân biên không có giá trị) – 2 giá trị</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a:t>VD/ giá trị thuộc khoảng [1,99] thì biên là 0,1;99,100.</a:t>
            </a:r>
          </a:p>
          <a:p>
            <a:pPr marL="628650" lvl="1" indent="-171450">
              <a:buFontTx/>
              <a:buChar char="-"/>
            </a:pPr>
            <a:r>
              <a:rPr lang="en-US" baseline="0"/>
              <a:t>Xem biên là một giá trị thực, thông thường là giá trị trong valid partition – 3 giá trị. Luật: lấy chính gtri biên và 2 gtri 2 bên gần với nó nhất.</a:t>
            </a:r>
          </a:p>
          <a:p>
            <a:pPr marL="1085850" lvl="2" indent="-171450">
              <a:buFontTx/>
              <a:buChar char="-"/>
            </a:pPr>
            <a:r>
              <a:rPr lang="en-US" baseline="0"/>
              <a:t>VD/ giá trị thuộc khoảng [1,99] thì biên là 0,1,2;98,99,100.</a:t>
            </a:r>
          </a:p>
          <a:p>
            <a:pPr marL="171450" lvl="0" indent="-171450">
              <a:buFontTx/>
              <a:buChar char="-"/>
            </a:pPr>
            <a:r>
              <a:rPr lang="en-US" baseline="0"/>
              <a:t>Hướng tiếp cận nào tốt hơn?</a:t>
            </a:r>
          </a:p>
          <a:p>
            <a:pPr marL="628650" lvl="1" indent="-171450">
              <a:buFontTx/>
              <a:buChar char="-"/>
            </a:pPr>
            <a:r>
              <a:rPr lang="en-US" baseline="0"/>
              <a:t>Nếu cta dùng hướng tiếp cận 2 giá trị kết hợp với EP thì sẽ hiệu quả bằng hoặc hơn một chút so với hướng tiếp cận 3 giá trị. Ebook này dùng cách 2 giá trị.</a:t>
            </a:r>
          </a:p>
          <a:p>
            <a:pPr marL="628650" lvl="1" indent="-171450">
              <a:buFontTx/>
              <a:buChar char="-"/>
            </a:pPr>
            <a:endParaRPr lang="en-US"/>
          </a:p>
        </p:txBody>
      </p:sp>
    </p:spTree>
    <p:extLst>
      <p:ext uri="{BB962C8B-B14F-4D97-AF65-F5344CB8AC3E}">
        <p14:creationId xmlns:p14="http://schemas.microsoft.com/office/powerpoint/2010/main" val="402867889"/>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t>Càn</a:t>
            </a:r>
            <a:r>
              <a:rPr lang="en-US" baseline="0"/>
              <a:t>g nhiều test condition được bao gồm trong 1 test case thì càng ít test case để bao gồm tất cả các condition</a:t>
            </a:r>
          </a:p>
          <a:p>
            <a:pPr marL="628650" lvl="1" indent="-171450">
              <a:buFontTx/>
              <a:buChar char="-"/>
            </a:pPr>
            <a:r>
              <a:rPr lang="en-US" baseline="0"/>
              <a:t>Cách làm này tốt nhất cho các positive test và cho các test mà ta tin tưởng nó sẽ pass. Tuy nhiên khi nó fail, cta phải tìm hiểu condition nào bị fail (khó). Cần có sự cân bằng, đừng quá ít hay quá nhiều condition cho 1 test case.</a:t>
            </a:r>
          </a:p>
          <a:p>
            <a:pPr marL="628650" lvl="1" indent="-171450">
              <a:buFontTx/>
              <a:buChar char="-"/>
            </a:pPr>
            <a:r>
              <a:rPr lang="en-US" baseline="0"/>
              <a:t>VD/ Dùng lại vd tài khoản NH, test case là KH mới với số dư là 500...</a:t>
            </a:r>
          </a:p>
          <a:p>
            <a:pPr marL="171450" lvl="0" indent="-171450">
              <a:buFontTx/>
              <a:buChar char="-"/>
            </a:pPr>
            <a:r>
              <a:rPr lang="vi-VN" sz="1200" b="0" i="0" kern="1200">
                <a:solidFill>
                  <a:schemeClr val="tx1"/>
                </a:solidFill>
                <a:effectLst/>
                <a:latin typeface="+mn-lt"/>
                <a:ea typeface="+mn-ea"/>
                <a:cs typeface="+mn-cs"/>
              </a:rPr>
              <a:t>Với </a:t>
            </a:r>
            <a:r>
              <a:rPr lang="en-US" sz="1200" b="0" i="0" kern="1200">
                <a:solidFill>
                  <a:schemeClr val="tx1"/>
                </a:solidFill>
                <a:effectLst/>
                <a:latin typeface="+mn-lt"/>
                <a:ea typeface="+mn-ea"/>
                <a:cs typeface="+mn-cs"/>
              </a:rPr>
              <a:t>test case</a:t>
            </a:r>
            <a:r>
              <a:rPr lang="en-US" sz="1200" b="0" i="0" kern="1200" baseline="0">
                <a:solidFill>
                  <a:schemeClr val="tx1"/>
                </a:solidFill>
                <a:effectLst/>
                <a:latin typeface="+mn-lt"/>
                <a:ea typeface="+mn-ea"/>
                <a:cs typeface="+mn-cs"/>
              </a:rPr>
              <a:t> boundary</a:t>
            </a:r>
            <a:r>
              <a:rPr lang="vi-VN" sz="1200" b="0" i="0" kern="1200">
                <a:solidFill>
                  <a:schemeClr val="tx1"/>
                </a:solidFill>
                <a:effectLst/>
                <a:latin typeface="+mn-lt"/>
                <a:ea typeface="+mn-ea"/>
                <a:cs typeface="+mn-cs"/>
              </a:rPr>
              <a:t>, có thể kết hợp tất cả các </a:t>
            </a:r>
            <a:r>
              <a:rPr lang="en-US" sz="1200" b="0" i="0" kern="1200">
                <a:solidFill>
                  <a:schemeClr val="tx1"/>
                </a:solidFill>
                <a:effectLst/>
                <a:latin typeface="+mn-lt"/>
                <a:ea typeface="+mn-ea"/>
                <a:cs typeface="+mn-cs"/>
              </a:rPr>
              <a:t>biên</a:t>
            </a:r>
            <a:r>
              <a:rPr lang="en-US" sz="1200" b="0" i="0" kern="1200" baseline="0">
                <a:solidFill>
                  <a:schemeClr val="tx1"/>
                </a:solidFill>
                <a:effectLst/>
                <a:latin typeface="+mn-lt"/>
                <a:ea typeface="+mn-ea"/>
                <a:cs typeface="+mn-cs"/>
              </a:rPr>
              <a:t> hợp lệ tối thiểu thành 1 nhóm trong 1 test case, và tương tự đối với biên tối đa.</a:t>
            </a:r>
          </a:p>
          <a:p>
            <a:pPr marL="171450" lvl="0" indent="-171450">
              <a:buFontTx/>
              <a:buChar char="-"/>
            </a:pPr>
            <a:endParaRPr lang="en-US" baseline="0"/>
          </a:p>
        </p:txBody>
      </p:sp>
    </p:spTree>
    <p:extLst>
      <p:ext uri="{BB962C8B-B14F-4D97-AF65-F5344CB8AC3E}">
        <p14:creationId xmlns:p14="http://schemas.microsoft.com/office/powerpoint/2010/main" val="346282491"/>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liaison: liên</a:t>
            </a:r>
            <a:r>
              <a:rPr lang="en-US" baseline="0"/>
              <a:t> lạc</a:t>
            </a:r>
          </a:p>
          <a:p>
            <a:r>
              <a:rPr lang="en-US" baseline="0"/>
              <a:t>Vd2/ cty có hệ thống số nội bộ gồm 200 số, mỗi số có 3 chữ số, và thuộc [100,699]. Phân hoạch và biên xác định như sau:</a:t>
            </a:r>
          </a:p>
          <a:p>
            <a:pPr marL="171450" indent="-171450">
              <a:buFontTx/>
              <a:buChar char="-"/>
            </a:pPr>
            <a:r>
              <a:rPr lang="en-US" baseline="0"/>
              <a:t>valid: số, invalid: k phải số.</a:t>
            </a:r>
          </a:p>
          <a:p>
            <a:pPr marL="171450" indent="-171450">
              <a:buFontTx/>
              <a:buChar char="-"/>
            </a:pPr>
            <a:r>
              <a:rPr lang="en-US" baseline="0"/>
              <a:t>số lượng số là 3 (biên invalid là 2 và 4 số)</a:t>
            </a:r>
          </a:p>
          <a:p>
            <a:pPr marL="171450" indent="-171450">
              <a:buFontTx/>
              <a:buChar char="-"/>
            </a:pPr>
            <a:r>
              <a:rPr lang="en-US" baseline="0"/>
              <a:t>phạm vi số (100 đến 699), biên invalid là 099 và 700.</a:t>
            </a:r>
          </a:p>
          <a:p>
            <a:pPr marL="171450" indent="-171450">
              <a:buFontTx/>
              <a:buChar char="-"/>
            </a:pPr>
            <a:r>
              <a:rPr lang="en-US" baseline="0"/>
              <a:t>extensions that are in use and those that are not (two valid partitions, no boundaries) </a:t>
            </a:r>
          </a:p>
          <a:p>
            <a:pPr marL="171450" indent="-171450">
              <a:buFontTx/>
              <a:buChar char="-"/>
            </a:pPr>
            <a:r>
              <a:rPr lang="en-US" baseline="0"/>
              <a:t>the lowest and highest extension numbers that are in use could also be used as boundary values</a:t>
            </a:r>
          </a:p>
          <a:p>
            <a:pPr marL="0" indent="0">
              <a:buFontTx/>
              <a:buNone/>
            </a:pPr>
            <a:r>
              <a:rPr lang="en-US" baseline="0"/>
              <a:t>Như vậy 1 test case có thể test nhiều hơn một phân hoạch/biên. VD/ test số 409 sẽ test 4 phân hoạch: là số, số lượng số, phạm vi số, và phân hoạch ‘in use’, test giá trị biên của số (0 và 9).</a:t>
            </a:r>
          </a:p>
          <a:p>
            <a:pPr marL="171450" indent="-171450">
              <a:buFontTx/>
              <a:buChar char="-"/>
            </a:pPr>
            <a:r>
              <a:rPr lang="en-US" b="1"/>
              <a:t>Hai pp này</a:t>
            </a:r>
            <a:r>
              <a:rPr lang="en-US" b="1" baseline="0"/>
              <a:t> thường được sd dựa trên user interface, còn hai pp sau được sd dựa trên bussiness rule</a:t>
            </a:r>
            <a:endParaRPr lang="en-US" b="1"/>
          </a:p>
        </p:txBody>
      </p:sp>
    </p:spTree>
    <p:extLst>
      <p:ext uri="{BB962C8B-B14F-4D97-AF65-F5344CB8AC3E}">
        <p14:creationId xmlns:p14="http://schemas.microsoft.com/office/powerpoint/2010/main" val="3973612364"/>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t>Numeric: giới hạn lưu trữ của các kiểu dữ liệu</a:t>
            </a:r>
          </a:p>
          <a:p>
            <a:pPr>
              <a:buFontTx/>
              <a:buChar char="-"/>
            </a:pPr>
            <a:r>
              <a:rPr lang="en-US"/>
              <a:t>Speed : tốc độ xử ly trong các hệ thống. Ví dụ: hệ thống xử lý ảnh, hệ thống điều khiển tên lửa, hệ thống điều khiển tàu vũ trụ. Cần độ chính xác lớn</a:t>
            </a:r>
          </a:p>
          <a:p>
            <a:pPr>
              <a:buFontTx/>
              <a:buChar char="-"/>
            </a:pPr>
            <a:r>
              <a:rPr lang="en-US"/>
              <a:t>Character: giới hạn trong 26 chữ cái la tinh</a:t>
            </a:r>
          </a:p>
          <a:p>
            <a:pPr>
              <a:buFontTx/>
              <a:buChar char="-"/>
            </a:pPr>
            <a:r>
              <a:rPr lang="en-US"/>
              <a:t>Location: việc thiết kế giao diện của web rất quan trọng =&gt; đảm bảo khi chạy trên các máy tính có độ phân giải màn hình, kích cỡ màn hình, trình duyệt khác nhau =&gt; ko bị ảnh huởng</a:t>
            </a:r>
          </a:p>
          <a:p>
            <a:pPr>
              <a:buFontTx/>
              <a:buChar char="-"/>
            </a:pPr>
            <a:r>
              <a:rPr lang="en-US"/>
              <a:t>Position: Ví trị hiển thị của banner, của text box đúng vị trí =&gt; ko bị xe lệch</a:t>
            </a:r>
          </a:p>
          <a:p>
            <a:pPr>
              <a:buFontTx/>
              <a:buChar char="-"/>
            </a:pPr>
            <a:r>
              <a:rPr lang="en-US"/>
              <a:t>Size: ví dụ 1 nút khi chuyển sang các ngỗn ngữ khác nhau =&gt; đủ để hiệnt hị text</a:t>
            </a:r>
          </a:p>
          <a:p>
            <a:pPr>
              <a:buFontTx/>
              <a:buChar char="-"/>
            </a:pPr>
            <a:r>
              <a:rPr lang="en-US"/>
              <a:t>Quantity (số lượng): Ví dụ: mô tả trang chủ web tin tức, sẽ hiển thị tiêu đề của 10 tin mới nhất =&gt; kiểm tra lại</a:t>
            </a:r>
          </a:p>
        </p:txBody>
      </p:sp>
      <p:sp>
        <p:nvSpPr>
          <p:cNvPr id="737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rgbClr val="4DE1EA"/>
                </a:solidFill>
                <a:latin typeface="Calibri" pitchFamily="34" charset="0"/>
              </a:defRPr>
            </a:lvl1pPr>
            <a:lvl2pPr marL="742950" indent="-285750" eaLnBrk="0" hangingPunct="0">
              <a:defRPr sz="3600" b="1">
                <a:solidFill>
                  <a:srgbClr val="4DE1EA"/>
                </a:solidFill>
                <a:latin typeface="Calibri" pitchFamily="34" charset="0"/>
              </a:defRPr>
            </a:lvl2pPr>
            <a:lvl3pPr marL="1143000" indent="-228600" eaLnBrk="0" hangingPunct="0">
              <a:defRPr sz="3600" b="1">
                <a:solidFill>
                  <a:srgbClr val="4DE1EA"/>
                </a:solidFill>
                <a:latin typeface="Calibri" pitchFamily="34" charset="0"/>
              </a:defRPr>
            </a:lvl3pPr>
            <a:lvl4pPr marL="1600200" indent="-228600" eaLnBrk="0" hangingPunct="0">
              <a:defRPr sz="3600" b="1">
                <a:solidFill>
                  <a:srgbClr val="4DE1EA"/>
                </a:solidFill>
                <a:latin typeface="Calibri" pitchFamily="34" charset="0"/>
              </a:defRPr>
            </a:lvl4pPr>
            <a:lvl5pPr marL="2057400" indent="-228600" eaLnBrk="0" hangingPunct="0">
              <a:defRPr sz="3600" b="1">
                <a:solidFill>
                  <a:srgbClr val="4DE1EA"/>
                </a:solidFill>
                <a:latin typeface="Calibri" pitchFamily="34" charset="0"/>
              </a:defRPr>
            </a:lvl5pPr>
            <a:lvl6pPr marL="2514600" indent="-228600" algn="ctr" eaLnBrk="0" fontAlgn="base" hangingPunct="0">
              <a:spcBef>
                <a:spcPct val="0"/>
              </a:spcBef>
              <a:spcAft>
                <a:spcPct val="0"/>
              </a:spcAft>
              <a:defRPr sz="3600" b="1">
                <a:solidFill>
                  <a:srgbClr val="4DE1EA"/>
                </a:solidFill>
                <a:latin typeface="Calibri" pitchFamily="34" charset="0"/>
              </a:defRPr>
            </a:lvl6pPr>
            <a:lvl7pPr marL="2971800" indent="-228600" algn="ctr" eaLnBrk="0" fontAlgn="base" hangingPunct="0">
              <a:spcBef>
                <a:spcPct val="0"/>
              </a:spcBef>
              <a:spcAft>
                <a:spcPct val="0"/>
              </a:spcAft>
              <a:defRPr sz="3600" b="1">
                <a:solidFill>
                  <a:srgbClr val="4DE1EA"/>
                </a:solidFill>
                <a:latin typeface="Calibri" pitchFamily="34" charset="0"/>
              </a:defRPr>
            </a:lvl7pPr>
            <a:lvl8pPr marL="3429000" indent="-228600" algn="ctr" eaLnBrk="0" fontAlgn="base" hangingPunct="0">
              <a:spcBef>
                <a:spcPct val="0"/>
              </a:spcBef>
              <a:spcAft>
                <a:spcPct val="0"/>
              </a:spcAft>
              <a:defRPr sz="3600" b="1">
                <a:solidFill>
                  <a:srgbClr val="4DE1EA"/>
                </a:solidFill>
                <a:latin typeface="Calibri" pitchFamily="34" charset="0"/>
              </a:defRPr>
            </a:lvl8pPr>
            <a:lvl9pPr marL="3886200" indent="-228600" algn="ctr" eaLnBrk="0" fontAlgn="base" hangingPunct="0">
              <a:spcBef>
                <a:spcPct val="0"/>
              </a:spcBef>
              <a:spcAft>
                <a:spcPct val="0"/>
              </a:spcAft>
              <a:defRPr sz="3600" b="1">
                <a:solidFill>
                  <a:srgbClr val="4DE1EA"/>
                </a:solidFill>
                <a:latin typeface="Calibri" pitchFamily="34" charset="0"/>
              </a:defRPr>
            </a:lvl9pPr>
          </a:lstStyle>
          <a:p>
            <a:fld id="{08BF6010-F82B-42C4-AC94-A526008A92D5}" type="slidenum">
              <a:rPr lang="en-US" sz="1200" smtClean="0"/>
              <a:pPr/>
              <a:t>161</a:t>
            </a:fld>
            <a:endParaRPr lang="en-US" sz="1200"/>
          </a:p>
        </p:txBody>
      </p:sp>
    </p:spTree>
    <p:extLst>
      <p:ext uri="{BB962C8B-B14F-4D97-AF65-F5344CB8AC3E}">
        <p14:creationId xmlns:p14="http://schemas.microsoft.com/office/powerpoint/2010/main" val="258233125"/>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a:p>
            <a:endParaRPr lang="en-US"/>
          </a:p>
        </p:txBody>
      </p:sp>
      <p:sp>
        <p:nvSpPr>
          <p:cNvPr id="747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rgbClr val="4DE1EA"/>
                </a:solidFill>
                <a:latin typeface="Calibri" pitchFamily="34" charset="0"/>
              </a:defRPr>
            </a:lvl1pPr>
            <a:lvl2pPr marL="742950" indent="-285750" eaLnBrk="0" hangingPunct="0">
              <a:defRPr sz="3600" b="1">
                <a:solidFill>
                  <a:srgbClr val="4DE1EA"/>
                </a:solidFill>
                <a:latin typeface="Calibri" pitchFamily="34" charset="0"/>
              </a:defRPr>
            </a:lvl2pPr>
            <a:lvl3pPr marL="1143000" indent="-228600" eaLnBrk="0" hangingPunct="0">
              <a:defRPr sz="3600" b="1">
                <a:solidFill>
                  <a:srgbClr val="4DE1EA"/>
                </a:solidFill>
                <a:latin typeface="Calibri" pitchFamily="34" charset="0"/>
              </a:defRPr>
            </a:lvl3pPr>
            <a:lvl4pPr marL="1600200" indent="-228600" eaLnBrk="0" hangingPunct="0">
              <a:defRPr sz="3600" b="1">
                <a:solidFill>
                  <a:srgbClr val="4DE1EA"/>
                </a:solidFill>
                <a:latin typeface="Calibri" pitchFamily="34" charset="0"/>
              </a:defRPr>
            </a:lvl4pPr>
            <a:lvl5pPr marL="2057400" indent="-228600" eaLnBrk="0" hangingPunct="0">
              <a:defRPr sz="3600" b="1">
                <a:solidFill>
                  <a:srgbClr val="4DE1EA"/>
                </a:solidFill>
                <a:latin typeface="Calibri" pitchFamily="34" charset="0"/>
              </a:defRPr>
            </a:lvl5pPr>
            <a:lvl6pPr marL="2514600" indent="-228600" algn="ctr" eaLnBrk="0" fontAlgn="base" hangingPunct="0">
              <a:spcBef>
                <a:spcPct val="0"/>
              </a:spcBef>
              <a:spcAft>
                <a:spcPct val="0"/>
              </a:spcAft>
              <a:defRPr sz="3600" b="1">
                <a:solidFill>
                  <a:srgbClr val="4DE1EA"/>
                </a:solidFill>
                <a:latin typeface="Calibri" pitchFamily="34" charset="0"/>
              </a:defRPr>
            </a:lvl6pPr>
            <a:lvl7pPr marL="2971800" indent="-228600" algn="ctr" eaLnBrk="0" fontAlgn="base" hangingPunct="0">
              <a:spcBef>
                <a:spcPct val="0"/>
              </a:spcBef>
              <a:spcAft>
                <a:spcPct val="0"/>
              </a:spcAft>
              <a:defRPr sz="3600" b="1">
                <a:solidFill>
                  <a:srgbClr val="4DE1EA"/>
                </a:solidFill>
                <a:latin typeface="Calibri" pitchFamily="34" charset="0"/>
              </a:defRPr>
            </a:lvl7pPr>
            <a:lvl8pPr marL="3429000" indent="-228600" algn="ctr" eaLnBrk="0" fontAlgn="base" hangingPunct="0">
              <a:spcBef>
                <a:spcPct val="0"/>
              </a:spcBef>
              <a:spcAft>
                <a:spcPct val="0"/>
              </a:spcAft>
              <a:defRPr sz="3600" b="1">
                <a:solidFill>
                  <a:srgbClr val="4DE1EA"/>
                </a:solidFill>
                <a:latin typeface="Calibri" pitchFamily="34" charset="0"/>
              </a:defRPr>
            </a:lvl8pPr>
            <a:lvl9pPr marL="3886200" indent="-228600" algn="ctr" eaLnBrk="0" fontAlgn="base" hangingPunct="0">
              <a:spcBef>
                <a:spcPct val="0"/>
              </a:spcBef>
              <a:spcAft>
                <a:spcPct val="0"/>
              </a:spcAft>
              <a:defRPr sz="3600" b="1">
                <a:solidFill>
                  <a:srgbClr val="4DE1EA"/>
                </a:solidFill>
                <a:latin typeface="Calibri" pitchFamily="34" charset="0"/>
              </a:defRPr>
            </a:lvl9pPr>
          </a:lstStyle>
          <a:p>
            <a:fld id="{5EAB010A-62F4-449A-B94A-EAD2A8BC2FC2}" type="slidenum">
              <a:rPr lang="en-US" sz="1200" smtClean="0"/>
              <a:pPr/>
              <a:t>162</a:t>
            </a:fld>
            <a:endParaRPr lang="en-US" sz="1200"/>
          </a:p>
        </p:txBody>
      </p:sp>
    </p:spTree>
    <p:extLst>
      <p:ext uri="{BB962C8B-B14F-4D97-AF65-F5344CB8AC3E}">
        <p14:creationId xmlns:p14="http://schemas.microsoft.com/office/powerpoint/2010/main" val="1150629376"/>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a:p>
            <a:endParaRPr lang="en-US"/>
          </a:p>
        </p:txBody>
      </p:sp>
      <p:sp>
        <p:nvSpPr>
          <p:cNvPr id="757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rgbClr val="4DE1EA"/>
                </a:solidFill>
                <a:latin typeface="Calibri" pitchFamily="34" charset="0"/>
              </a:defRPr>
            </a:lvl1pPr>
            <a:lvl2pPr marL="742950" indent="-285750" eaLnBrk="0" hangingPunct="0">
              <a:defRPr sz="3600" b="1">
                <a:solidFill>
                  <a:srgbClr val="4DE1EA"/>
                </a:solidFill>
                <a:latin typeface="Calibri" pitchFamily="34" charset="0"/>
              </a:defRPr>
            </a:lvl2pPr>
            <a:lvl3pPr marL="1143000" indent="-228600" eaLnBrk="0" hangingPunct="0">
              <a:defRPr sz="3600" b="1">
                <a:solidFill>
                  <a:srgbClr val="4DE1EA"/>
                </a:solidFill>
                <a:latin typeface="Calibri" pitchFamily="34" charset="0"/>
              </a:defRPr>
            </a:lvl3pPr>
            <a:lvl4pPr marL="1600200" indent="-228600" eaLnBrk="0" hangingPunct="0">
              <a:defRPr sz="3600" b="1">
                <a:solidFill>
                  <a:srgbClr val="4DE1EA"/>
                </a:solidFill>
                <a:latin typeface="Calibri" pitchFamily="34" charset="0"/>
              </a:defRPr>
            </a:lvl4pPr>
            <a:lvl5pPr marL="2057400" indent="-228600" eaLnBrk="0" hangingPunct="0">
              <a:defRPr sz="3600" b="1">
                <a:solidFill>
                  <a:srgbClr val="4DE1EA"/>
                </a:solidFill>
                <a:latin typeface="Calibri" pitchFamily="34" charset="0"/>
              </a:defRPr>
            </a:lvl5pPr>
            <a:lvl6pPr marL="2514600" indent="-228600" algn="ctr" eaLnBrk="0" fontAlgn="base" hangingPunct="0">
              <a:spcBef>
                <a:spcPct val="0"/>
              </a:spcBef>
              <a:spcAft>
                <a:spcPct val="0"/>
              </a:spcAft>
              <a:defRPr sz="3600" b="1">
                <a:solidFill>
                  <a:srgbClr val="4DE1EA"/>
                </a:solidFill>
                <a:latin typeface="Calibri" pitchFamily="34" charset="0"/>
              </a:defRPr>
            </a:lvl6pPr>
            <a:lvl7pPr marL="2971800" indent="-228600" algn="ctr" eaLnBrk="0" fontAlgn="base" hangingPunct="0">
              <a:spcBef>
                <a:spcPct val="0"/>
              </a:spcBef>
              <a:spcAft>
                <a:spcPct val="0"/>
              </a:spcAft>
              <a:defRPr sz="3600" b="1">
                <a:solidFill>
                  <a:srgbClr val="4DE1EA"/>
                </a:solidFill>
                <a:latin typeface="Calibri" pitchFamily="34" charset="0"/>
              </a:defRPr>
            </a:lvl7pPr>
            <a:lvl8pPr marL="3429000" indent="-228600" algn="ctr" eaLnBrk="0" fontAlgn="base" hangingPunct="0">
              <a:spcBef>
                <a:spcPct val="0"/>
              </a:spcBef>
              <a:spcAft>
                <a:spcPct val="0"/>
              </a:spcAft>
              <a:defRPr sz="3600" b="1">
                <a:solidFill>
                  <a:srgbClr val="4DE1EA"/>
                </a:solidFill>
                <a:latin typeface="Calibri" pitchFamily="34" charset="0"/>
              </a:defRPr>
            </a:lvl8pPr>
            <a:lvl9pPr marL="3886200" indent="-228600" algn="ctr" eaLnBrk="0" fontAlgn="base" hangingPunct="0">
              <a:spcBef>
                <a:spcPct val="0"/>
              </a:spcBef>
              <a:spcAft>
                <a:spcPct val="0"/>
              </a:spcAft>
              <a:defRPr sz="3600" b="1">
                <a:solidFill>
                  <a:srgbClr val="4DE1EA"/>
                </a:solidFill>
                <a:latin typeface="Calibri" pitchFamily="34" charset="0"/>
              </a:defRPr>
            </a:lvl9pPr>
          </a:lstStyle>
          <a:p>
            <a:fld id="{787BA8F7-10CC-41C7-9F5E-57EABC8A7C26}" type="slidenum">
              <a:rPr lang="en-US" sz="1200" smtClean="0"/>
              <a:pPr/>
              <a:t>163</a:t>
            </a:fld>
            <a:endParaRPr lang="en-US" sz="1200"/>
          </a:p>
        </p:txBody>
      </p:sp>
    </p:spTree>
    <p:extLst>
      <p:ext uri="{BB962C8B-B14F-4D97-AF65-F5344CB8AC3E}">
        <p14:creationId xmlns:p14="http://schemas.microsoft.com/office/powerpoint/2010/main" val="41377340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a:t>Hai kt đầu</a:t>
            </a:r>
            <a:r>
              <a:rPr lang="en-US" baseline="0"/>
              <a:t> thường đi chung với nhau.</a:t>
            </a:r>
          </a:p>
          <a:p>
            <a:pPr marL="0" indent="0">
              <a:buFontTx/>
              <a:buNone/>
            </a:pPr>
            <a:r>
              <a:rPr lang="en-US" baseline="0"/>
              <a:t>Ba kỹ thuật sau thường dùng cho </a:t>
            </a:r>
            <a:r>
              <a:rPr lang="en-US" sz="1200"/>
              <a:t>Business Logic/Business Rules</a:t>
            </a:r>
            <a:endParaRPr lang="en-US" baseline="0"/>
          </a:p>
        </p:txBody>
      </p:sp>
    </p:spTree>
    <p:extLst>
      <p:ext uri="{BB962C8B-B14F-4D97-AF65-F5344CB8AC3E}">
        <p14:creationId xmlns:p14="http://schemas.microsoft.com/office/powerpoint/2010/main" val="1641875888"/>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a:p>
            <a:endParaRPr lang="en-US"/>
          </a:p>
        </p:txBody>
      </p:sp>
      <p:sp>
        <p:nvSpPr>
          <p:cNvPr id="768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rgbClr val="4DE1EA"/>
                </a:solidFill>
                <a:latin typeface="Calibri" pitchFamily="34" charset="0"/>
              </a:defRPr>
            </a:lvl1pPr>
            <a:lvl2pPr marL="742950" indent="-285750" eaLnBrk="0" hangingPunct="0">
              <a:defRPr sz="3600" b="1">
                <a:solidFill>
                  <a:srgbClr val="4DE1EA"/>
                </a:solidFill>
                <a:latin typeface="Calibri" pitchFamily="34" charset="0"/>
              </a:defRPr>
            </a:lvl2pPr>
            <a:lvl3pPr marL="1143000" indent="-228600" eaLnBrk="0" hangingPunct="0">
              <a:defRPr sz="3600" b="1">
                <a:solidFill>
                  <a:srgbClr val="4DE1EA"/>
                </a:solidFill>
                <a:latin typeface="Calibri" pitchFamily="34" charset="0"/>
              </a:defRPr>
            </a:lvl3pPr>
            <a:lvl4pPr marL="1600200" indent="-228600" eaLnBrk="0" hangingPunct="0">
              <a:defRPr sz="3600" b="1">
                <a:solidFill>
                  <a:srgbClr val="4DE1EA"/>
                </a:solidFill>
                <a:latin typeface="Calibri" pitchFamily="34" charset="0"/>
              </a:defRPr>
            </a:lvl4pPr>
            <a:lvl5pPr marL="2057400" indent="-228600" eaLnBrk="0" hangingPunct="0">
              <a:defRPr sz="3600" b="1">
                <a:solidFill>
                  <a:srgbClr val="4DE1EA"/>
                </a:solidFill>
                <a:latin typeface="Calibri" pitchFamily="34" charset="0"/>
              </a:defRPr>
            </a:lvl5pPr>
            <a:lvl6pPr marL="2514600" indent="-228600" algn="ctr" eaLnBrk="0" fontAlgn="base" hangingPunct="0">
              <a:spcBef>
                <a:spcPct val="0"/>
              </a:spcBef>
              <a:spcAft>
                <a:spcPct val="0"/>
              </a:spcAft>
              <a:defRPr sz="3600" b="1">
                <a:solidFill>
                  <a:srgbClr val="4DE1EA"/>
                </a:solidFill>
                <a:latin typeface="Calibri" pitchFamily="34" charset="0"/>
              </a:defRPr>
            </a:lvl6pPr>
            <a:lvl7pPr marL="2971800" indent="-228600" algn="ctr" eaLnBrk="0" fontAlgn="base" hangingPunct="0">
              <a:spcBef>
                <a:spcPct val="0"/>
              </a:spcBef>
              <a:spcAft>
                <a:spcPct val="0"/>
              </a:spcAft>
              <a:defRPr sz="3600" b="1">
                <a:solidFill>
                  <a:srgbClr val="4DE1EA"/>
                </a:solidFill>
                <a:latin typeface="Calibri" pitchFamily="34" charset="0"/>
              </a:defRPr>
            </a:lvl7pPr>
            <a:lvl8pPr marL="3429000" indent="-228600" algn="ctr" eaLnBrk="0" fontAlgn="base" hangingPunct="0">
              <a:spcBef>
                <a:spcPct val="0"/>
              </a:spcBef>
              <a:spcAft>
                <a:spcPct val="0"/>
              </a:spcAft>
              <a:defRPr sz="3600" b="1">
                <a:solidFill>
                  <a:srgbClr val="4DE1EA"/>
                </a:solidFill>
                <a:latin typeface="Calibri" pitchFamily="34" charset="0"/>
              </a:defRPr>
            </a:lvl8pPr>
            <a:lvl9pPr marL="3886200" indent="-228600" algn="ctr" eaLnBrk="0" fontAlgn="base" hangingPunct="0">
              <a:spcBef>
                <a:spcPct val="0"/>
              </a:spcBef>
              <a:spcAft>
                <a:spcPct val="0"/>
              </a:spcAft>
              <a:defRPr sz="3600" b="1">
                <a:solidFill>
                  <a:srgbClr val="4DE1EA"/>
                </a:solidFill>
                <a:latin typeface="Calibri" pitchFamily="34" charset="0"/>
              </a:defRPr>
            </a:lvl9pPr>
          </a:lstStyle>
          <a:p>
            <a:fld id="{9AC8F6D2-BC92-4315-86E6-15EFA36A0265}" type="slidenum">
              <a:rPr lang="en-US" sz="1200" smtClean="0"/>
              <a:pPr/>
              <a:t>164</a:t>
            </a:fld>
            <a:endParaRPr lang="en-US" sz="1200"/>
          </a:p>
        </p:txBody>
      </p:sp>
    </p:spTree>
    <p:extLst>
      <p:ext uri="{BB962C8B-B14F-4D97-AF65-F5344CB8AC3E}">
        <p14:creationId xmlns:p14="http://schemas.microsoft.com/office/powerpoint/2010/main" val="3641935001"/>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Khi kiểm tra Domain:</a:t>
            </a:r>
          </a:p>
          <a:p>
            <a:pPr>
              <a:buFontTx/>
              <a:buChar char="-"/>
            </a:pPr>
            <a:r>
              <a:rPr lang="en-US"/>
              <a:t>VD1: cộng trừ 1 đơn vị với 2 biên: 0, 255</a:t>
            </a:r>
          </a:p>
          <a:p>
            <a:pPr>
              <a:buFontTx/>
              <a:buChar char="-"/>
            </a:pPr>
            <a:r>
              <a:rPr lang="en-US"/>
              <a:t>VD2: Kiểm thử domain ở đây là gì? </a:t>
            </a:r>
          </a:p>
          <a:p>
            <a:pPr lvl="1">
              <a:buFontTx/>
              <a:buChar char="-"/>
            </a:pPr>
            <a:r>
              <a:rPr lang="en-US"/>
              <a:t>Miền ghi: Ví dụ đưa 1 đĩa CD 750MB =&gt; miền giá trị [0,750]</a:t>
            </a:r>
          </a:p>
          <a:p>
            <a:pPr lvl="1">
              <a:buFontTx/>
              <a:buChar char="-"/>
            </a:pPr>
            <a:r>
              <a:rPr lang="en-US"/>
              <a:t>Miền đọc: all dữ liệu lưu trong đĩa =&gt; miền dữ liệu nào không thể đọc được không?</a:t>
            </a:r>
          </a:p>
          <a:p>
            <a:pPr>
              <a:buFontTx/>
              <a:buChar char="-"/>
            </a:pPr>
            <a:r>
              <a:rPr lang="en-US"/>
              <a:t>VD3: yếu tố miền ở đây là [1..8] trang</a:t>
            </a:r>
          </a:p>
          <a:p>
            <a:pPr>
              <a:buFontTx/>
              <a:buChar char="-"/>
            </a:pPr>
            <a:r>
              <a:rPr lang="en-US"/>
              <a:t>VD4: Yếu tố miền ở đây gồm:</a:t>
            </a:r>
          </a:p>
          <a:p>
            <a:pPr lvl="1">
              <a:buFontTx/>
              <a:buChar char="-"/>
            </a:pPr>
            <a:r>
              <a:rPr lang="en-US"/>
              <a:t>Tốc độ: [0..max]. Ví dụ, khi máy bay đang đứng yên, tốc độ =0 , mà vẫn nhấn cần giảm tốc thì PM hồi đáp ra sao?</a:t>
            </a:r>
          </a:p>
          <a:p>
            <a:pPr lvl="1">
              <a:buFontTx/>
              <a:buChar char="-"/>
            </a:pPr>
            <a:r>
              <a:rPr lang="en-US"/>
              <a:t>Không gian bay: [mặt đất… độ cao tối đa] , nếu đang ở trên mặt đất mà vẫn thực hiện thao tác hạ độ cao thì sao? Nếu bay là là mặt đất thì sao?</a:t>
            </a:r>
          </a:p>
        </p:txBody>
      </p:sp>
      <p:sp>
        <p:nvSpPr>
          <p:cNvPr id="778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rgbClr val="4DE1EA"/>
                </a:solidFill>
                <a:latin typeface="Calibri" pitchFamily="34" charset="0"/>
              </a:defRPr>
            </a:lvl1pPr>
            <a:lvl2pPr marL="742950" indent="-285750" eaLnBrk="0" hangingPunct="0">
              <a:defRPr sz="3600" b="1">
                <a:solidFill>
                  <a:srgbClr val="4DE1EA"/>
                </a:solidFill>
                <a:latin typeface="Calibri" pitchFamily="34" charset="0"/>
              </a:defRPr>
            </a:lvl2pPr>
            <a:lvl3pPr marL="1143000" indent="-228600" eaLnBrk="0" hangingPunct="0">
              <a:defRPr sz="3600" b="1">
                <a:solidFill>
                  <a:srgbClr val="4DE1EA"/>
                </a:solidFill>
                <a:latin typeface="Calibri" pitchFamily="34" charset="0"/>
              </a:defRPr>
            </a:lvl3pPr>
            <a:lvl4pPr marL="1600200" indent="-228600" eaLnBrk="0" hangingPunct="0">
              <a:defRPr sz="3600" b="1">
                <a:solidFill>
                  <a:srgbClr val="4DE1EA"/>
                </a:solidFill>
                <a:latin typeface="Calibri" pitchFamily="34" charset="0"/>
              </a:defRPr>
            </a:lvl4pPr>
            <a:lvl5pPr marL="2057400" indent="-228600" eaLnBrk="0" hangingPunct="0">
              <a:defRPr sz="3600" b="1">
                <a:solidFill>
                  <a:srgbClr val="4DE1EA"/>
                </a:solidFill>
                <a:latin typeface="Calibri" pitchFamily="34" charset="0"/>
              </a:defRPr>
            </a:lvl5pPr>
            <a:lvl6pPr marL="2514600" indent="-228600" algn="ctr" eaLnBrk="0" fontAlgn="base" hangingPunct="0">
              <a:spcBef>
                <a:spcPct val="0"/>
              </a:spcBef>
              <a:spcAft>
                <a:spcPct val="0"/>
              </a:spcAft>
              <a:defRPr sz="3600" b="1">
                <a:solidFill>
                  <a:srgbClr val="4DE1EA"/>
                </a:solidFill>
                <a:latin typeface="Calibri" pitchFamily="34" charset="0"/>
              </a:defRPr>
            </a:lvl6pPr>
            <a:lvl7pPr marL="2971800" indent="-228600" algn="ctr" eaLnBrk="0" fontAlgn="base" hangingPunct="0">
              <a:spcBef>
                <a:spcPct val="0"/>
              </a:spcBef>
              <a:spcAft>
                <a:spcPct val="0"/>
              </a:spcAft>
              <a:defRPr sz="3600" b="1">
                <a:solidFill>
                  <a:srgbClr val="4DE1EA"/>
                </a:solidFill>
                <a:latin typeface="Calibri" pitchFamily="34" charset="0"/>
              </a:defRPr>
            </a:lvl7pPr>
            <a:lvl8pPr marL="3429000" indent="-228600" algn="ctr" eaLnBrk="0" fontAlgn="base" hangingPunct="0">
              <a:spcBef>
                <a:spcPct val="0"/>
              </a:spcBef>
              <a:spcAft>
                <a:spcPct val="0"/>
              </a:spcAft>
              <a:defRPr sz="3600" b="1">
                <a:solidFill>
                  <a:srgbClr val="4DE1EA"/>
                </a:solidFill>
                <a:latin typeface="Calibri" pitchFamily="34" charset="0"/>
              </a:defRPr>
            </a:lvl8pPr>
            <a:lvl9pPr marL="3886200" indent="-228600" algn="ctr" eaLnBrk="0" fontAlgn="base" hangingPunct="0">
              <a:spcBef>
                <a:spcPct val="0"/>
              </a:spcBef>
              <a:spcAft>
                <a:spcPct val="0"/>
              </a:spcAft>
              <a:defRPr sz="3600" b="1">
                <a:solidFill>
                  <a:srgbClr val="4DE1EA"/>
                </a:solidFill>
                <a:latin typeface="Calibri" pitchFamily="34" charset="0"/>
              </a:defRPr>
            </a:lvl9pPr>
          </a:lstStyle>
          <a:p>
            <a:fld id="{05370DF3-3EF6-40DB-81E3-15218CAA6F6D}" type="slidenum">
              <a:rPr lang="en-US" sz="1200" smtClean="0"/>
              <a:pPr/>
              <a:t>165</a:t>
            </a:fld>
            <a:endParaRPr lang="en-US" sz="1200"/>
          </a:p>
        </p:txBody>
      </p:sp>
    </p:spTree>
    <p:extLst>
      <p:ext uri="{BB962C8B-B14F-4D97-AF65-F5344CB8AC3E}">
        <p14:creationId xmlns:p14="http://schemas.microsoft.com/office/powerpoint/2010/main" val="1397322269"/>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a:p>
            <a:endParaRPr lang="en-US"/>
          </a:p>
        </p:txBody>
      </p:sp>
      <p:sp>
        <p:nvSpPr>
          <p:cNvPr id="788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rgbClr val="4DE1EA"/>
                </a:solidFill>
                <a:latin typeface="Calibri" pitchFamily="34" charset="0"/>
              </a:defRPr>
            </a:lvl1pPr>
            <a:lvl2pPr marL="742950" indent="-285750" eaLnBrk="0" hangingPunct="0">
              <a:defRPr sz="3600" b="1">
                <a:solidFill>
                  <a:srgbClr val="4DE1EA"/>
                </a:solidFill>
                <a:latin typeface="Calibri" pitchFamily="34" charset="0"/>
              </a:defRPr>
            </a:lvl2pPr>
            <a:lvl3pPr marL="1143000" indent="-228600" eaLnBrk="0" hangingPunct="0">
              <a:defRPr sz="3600" b="1">
                <a:solidFill>
                  <a:srgbClr val="4DE1EA"/>
                </a:solidFill>
                <a:latin typeface="Calibri" pitchFamily="34" charset="0"/>
              </a:defRPr>
            </a:lvl3pPr>
            <a:lvl4pPr marL="1600200" indent="-228600" eaLnBrk="0" hangingPunct="0">
              <a:defRPr sz="3600" b="1">
                <a:solidFill>
                  <a:srgbClr val="4DE1EA"/>
                </a:solidFill>
                <a:latin typeface="Calibri" pitchFamily="34" charset="0"/>
              </a:defRPr>
            </a:lvl4pPr>
            <a:lvl5pPr marL="2057400" indent="-228600" eaLnBrk="0" hangingPunct="0">
              <a:defRPr sz="3600" b="1">
                <a:solidFill>
                  <a:srgbClr val="4DE1EA"/>
                </a:solidFill>
                <a:latin typeface="Calibri" pitchFamily="34" charset="0"/>
              </a:defRPr>
            </a:lvl5pPr>
            <a:lvl6pPr marL="2514600" indent="-228600" algn="ctr" eaLnBrk="0" fontAlgn="base" hangingPunct="0">
              <a:spcBef>
                <a:spcPct val="0"/>
              </a:spcBef>
              <a:spcAft>
                <a:spcPct val="0"/>
              </a:spcAft>
              <a:defRPr sz="3600" b="1">
                <a:solidFill>
                  <a:srgbClr val="4DE1EA"/>
                </a:solidFill>
                <a:latin typeface="Calibri" pitchFamily="34" charset="0"/>
              </a:defRPr>
            </a:lvl6pPr>
            <a:lvl7pPr marL="2971800" indent="-228600" algn="ctr" eaLnBrk="0" fontAlgn="base" hangingPunct="0">
              <a:spcBef>
                <a:spcPct val="0"/>
              </a:spcBef>
              <a:spcAft>
                <a:spcPct val="0"/>
              </a:spcAft>
              <a:defRPr sz="3600" b="1">
                <a:solidFill>
                  <a:srgbClr val="4DE1EA"/>
                </a:solidFill>
                <a:latin typeface="Calibri" pitchFamily="34" charset="0"/>
              </a:defRPr>
            </a:lvl7pPr>
            <a:lvl8pPr marL="3429000" indent="-228600" algn="ctr" eaLnBrk="0" fontAlgn="base" hangingPunct="0">
              <a:spcBef>
                <a:spcPct val="0"/>
              </a:spcBef>
              <a:spcAft>
                <a:spcPct val="0"/>
              </a:spcAft>
              <a:defRPr sz="3600" b="1">
                <a:solidFill>
                  <a:srgbClr val="4DE1EA"/>
                </a:solidFill>
                <a:latin typeface="Calibri" pitchFamily="34" charset="0"/>
              </a:defRPr>
            </a:lvl8pPr>
            <a:lvl9pPr marL="3886200" indent="-228600" algn="ctr" eaLnBrk="0" fontAlgn="base" hangingPunct="0">
              <a:spcBef>
                <a:spcPct val="0"/>
              </a:spcBef>
              <a:spcAft>
                <a:spcPct val="0"/>
              </a:spcAft>
              <a:defRPr sz="3600" b="1">
                <a:solidFill>
                  <a:srgbClr val="4DE1EA"/>
                </a:solidFill>
                <a:latin typeface="Calibri" pitchFamily="34" charset="0"/>
              </a:defRPr>
            </a:lvl9pPr>
          </a:lstStyle>
          <a:p>
            <a:fld id="{9654553B-97AE-4C50-B42E-0D4FEDBB4F31}" type="slidenum">
              <a:rPr lang="en-US" sz="1200" smtClean="0"/>
              <a:pPr/>
              <a:t>166</a:t>
            </a:fld>
            <a:endParaRPr lang="en-US" sz="1200"/>
          </a:p>
        </p:txBody>
      </p:sp>
    </p:spTree>
    <p:extLst>
      <p:ext uri="{BB962C8B-B14F-4D97-AF65-F5344CB8AC3E}">
        <p14:creationId xmlns:p14="http://schemas.microsoft.com/office/powerpoint/2010/main" val="765359422"/>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a:p>
            <a:endParaRPr lang="en-US"/>
          </a:p>
        </p:txBody>
      </p:sp>
      <p:sp>
        <p:nvSpPr>
          <p:cNvPr id="798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rgbClr val="4DE1EA"/>
                </a:solidFill>
                <a:latin typeface="Calibri" pitchFamily="34" charset="0"/>
              </a:defRPr>
            </a:lvl1pPr>
            <a:lvl2pPr marL="742950" indent="-285750" eaLnBrk="0" hangingPunct="0">
              <a:defRPr sz="3600" b="1">
                <a:solidFill>
                  <a:srgbClr val="4DE1EA"/>
                </a:solidFill>
                <a:latin typeface="Calibri" pitchFamily="34" charset="0"/>
              </a:defRPr>
            </a:lvl2pPr>
            <a:lvl3pPr marL="1143000" indent="-228600" eaLnBrk="0" hangingPunct="0">
              <a:defRPr sz="3600" b="1">
                <a:solidFill>
                  <a:srgbClr val="4DE1EA"/>
                </a:solidFill>
                <a:latin typeface="Calibri" pitchFamily="34" charset="0"/>
              </a:defRPr>
            </a:lvl3pPr>
            <a:lvl4pPr marL="1600200" indent="-228600" eaLnBrk="0" hangingPunct="0">
              <a:defRPr sz="3600" b="1">
                <a:solidFill>
                  <a:srgbClr val="4DE1EA"/>
                </a:solidFill>
                <a:latin typeface="Calibri" pitchFamily="34" charset="0"/>
              </a:defRPr>
            </a:lvl4pPr>
            <a:lvl5pPr marL="2057400" indent="-228600" eaLnBrk="0" hangingPunct="0">
              <a:defRPr sz="3600" b="1">
                <a:solidFill>
                  <a:srgbClr val="4DE1EA"/>
                </a:solidFill>
                <a:latin typeface="Calibri" pitchFamily="34" charset="0"/>
              </a:defRPr>
            </a:lvl5pPr>
            <a:lvl6pPr marL="2514600" indent="-228600" algn="ctr" eaLnBrk="0" fontAlgn="base" hangingPunct="0">
              <a:spcBef>
                <a:spcPct val="0"/>
              </a:spcBef>
              <a:spcAft>
                <a:spcPct val="0"/>
              </a:spcAft>
              <a:defRPr sz="3600" b="1">
                <a:solidFill>
                  <a:srgbClr val="4DE1EA"/>
                </a:solidFill>
                <a:latin typeface="Calibri" pitchFamily="34" charset="0"/>
              </a:defRPr>
            </a:lvl6pPr>
            <a:lvl7pPr marL="2971800" indent="-228600" algn="ctr" eaLnBrk="0" fontAlgn="base" hangingPunct="0">
              <a:spcBef>
                <a:spcPct val="0"/>
              </a:spcBef>
              <a:spcAft>
                <a:spcPct val="0"/>
              </a:spcAft>
              <a:defRPr sz="3600" b="1">
                <a:solidFill>
                  <a:srgbClr val="4DE1EA"/>
                </a:solidFill>
                <a:latin typeface="Calibri" pitchFamily="34" charset="0"/>
              </a:defRPr>
            </a:lvl7pPr>
            <a:lvl8pPr marL="3429000" indent="-228600" algn="ctr" eaLnBrk="0" fontAlgn="base" hangingPunct="0">
              <a:spcBef>
                <a:spcPct val="0"/>
              </a:spcBef>
              <a:spcAft>
                <a:spcPct val="0"/>
              </a:spcAft>
              <a:defRPr sz="3600" b="1">
                <a:solidFill>
                  <a:srgbClr val="4DE1EA"/>
                </a:solidFill>
                <a:latin typeface="Calibri" pitchFamily="34" charset="0"/>
              </a:defRPr>
            </a:lvl8pPr>
            <a:lvl9pPr marL="3886200" indent="-228600" algn="ctr" eaLnBrk="0" fontAlgn="base" hangingPunct="0">
              <a:spcBef>
                <a:spcPct val="0"/>
              </a:spcBef>
              <a:spcAft>
                <a:spcPct val="0"/>
              </a:spcAft>
              <a:defRPr sz="3600" b="1">
                <a:solidFill>
                  <a:srgbClr val="4DE1EA"/>
                </a:solidFill>
                <a:latin typeface="Calibri" pitchFamily="34" charset="0"/>
              </a:defRPr>
            </a:lvl9pPr>
          </a:lstStyle>
          <a:p>
            <a:fld id="{67DBA86F-EE07-4520-8E53-9879731E8D92}" type="slidenum">
              <a:rPr lang="en-US" sz="1200" smtClean="0"/>
              <a:pPr/>
              <a:t>167</a:t>
            </a:fld>
            <a:endParaRPr lang="en-US" sz="1200"/>
          </a:p>
        </p:txBody>
      </p:sp>
    </p:spTree>
    <p:extLst>
      <p:ext uri="{BB962C8B-B14F-4D97-AF65-F5344CB8AC3E}">
        <p14:creationId xmlns:p14="http://schemas.microsoft.com/office/powerpoint/2010/main" val="3828934515"/>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a:p>
            <a:endParaRPr lang="en-US"/>
          </a:p>
        </p:txBody>
      </p:sp>
      <p:sp>
        <p:nvSpPr>
          <p:cNvPr id="809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rgbClr val="4DE1EA"/>
                </a:solidFill>
                <a:latin typeface="Calibri" pitchFamily="34" charset="0"/>
              </a:defRPr>
            </a:lvl1pPr>
            <a:lvl2pPr marL="742950" indent="-285750" eaLnBrk="0" hangingPunct="0">
              <a:defRPr sz="3600" b="1">
                <a:solidFill>
                  <a:srgbClr val="4DE1EA"/>
                </a:solidFill>
                <a:latin typeface="Calibri" pitchFamily="34" charset="0"/>
              </a:defRPr>
            </a:lvl2pPr>
            <a:lvl3pPr marL="1143000" indent="-228600" eaLnBrk="0" hangingPunct="0">
              <a:defRPr sz="3600" b="1">
                <a:solidFill>
                  <a:srgbClr val="4DE1EA"/>
                </a:solidFill>
                <a:latin typeface="Calibri" pitchFamily="34" charset="0"/>
              </a:defRPr>
            </a:lvl3pPr>
            <a:lvl4pPr marL="1600200" indent="-228600" eaLnBrk="0" hangingPunct="0">
              <a:defRPr sz="3600" b="1">
                <a:solidFill>
                  <a:srgbClr val="4DE1EA"/>
                </a:solidFill>
                <a:latin typeface="Calibri" pitchFamily="34" charset="0"/>
              </a:defRPr>
            </a:lvl4pPr>
            <a:lvl5pPr marL="2057400" indent="-228600" eaLnBrk="0" hangingPunct="0">
              <a:defRPr sz="3600" b="1">
                <a:solidFill>
                  <a:srgbClr val="4DE1EA"/>
                </a:solidFill>
                <a:latin typeface="Calibri" pitchFamily="34" charset="0"/>
              </a:defRPr>
            </a:lvl5pPr>
            <a:lvl6pPr marL="2514600" indent="-228600" algn="ctr" eaLnBrk="0" fontAlgn="base" hangingPunct="0">
              <a:spcBef>
                <a:spcPct val="0"/>
              </a:spcBef>
              <a:spcAft>
                <a:spcPct val="0"/>
              </a:spcAft>
              <a:defRPr sz="3600" b="1">
                <a:solidFill>
                  <a:srgbClr val="4DE1EA"/>
                </a:solidFill>
                <a:latin typeface="Calibri" pitchFamily="34" charset="0"/>
              </a:defRPr>
            </a:lvl6pPr>
            <a:lvl7pPr marL="2971800" indent="-228600" algn="ctr" eaLnBrk="0" fontAlgn="base" hangingPunct="0">
              <a:spcBef>
                <a:spcPct val="0"/>
              </a:spcBef>
              <a:spcAft>
                <a:spcPct val="0"/>
              </a:spcAft>
              <a:defRPr sz="3600" b="1">
                <a:solidFill>
                  <a:srgbClr val="4DE1EA"/>
                </a:solidFill>
                <a:latin typeface="Calibri" pitchFamily="34" charset="0"/>
              </a:defRPr>
            </a:lvl7pPr>
            <a:lvl8pPr marL="3429000" indent="-228600" algn="ctr" eaLnBrk="0" fontAlgn="base" hangingPunct="0">
              <a:spcBef>
                <a:spcPct val="0"/>
              </a:spcBef>
              <a:spcAft>
                <a:spcPct val="0"/>
              </a:spcAft>
              <a:defRPr sz="3600" b="1">
                <a:solidFill>
                  <a:srgbClr val="4DE1EA"/>
                </a:solidFill>
                <a:latin typeface="Calibri" pitchFamily="34" charset="0"/>
              </a:defRPr>
            </a:lvl8pPr>
            <a:lvl9pPr marL="3886200" indent="-228600" algn="ctr" eaLnBrk="0" fontAlgn="base" hangingPunct="0">
              <a:spcBef>
                <a:spcPct val="0"/>
              </a:spcBef>
              <a:spcAft>
                <a:spcPct val="0"/>
              </a:spcAft>
              <a:defRPr sz="3600" b="1">
                <a:solidFill>
                  <a:srgbClr val="4DE1EA"/>
                </a:solidFill>
                <a:latin typeface="Calibri" pitchFamily="34" charset="0"/>
              </a:defRPr>
            </a:lvl9pPr>
          </a:lstStyle>
          <a:p>
            <a:fld id="{16729EA6-806A-46BC-B0A4-251898F405CF}" type="slidenum">
              <a:rPr lang="en-US" sz="1200" smtClean="0"/>
              <a:pPr/>
              <a:t>168</a:t>
            </a:fld>
            <a:endParaRPr lang="en-US" sz="1200"/>
          </a:p>
        </p:txBody>
      </p:sp>
    </p:spTree>
    <p:extLst>
      <p:ext uri="{BB962C8B-B14F-4D97-AF65-F5344CB8AC3E}">
        <p14:creationId xmlns:p14="http://schemas.microsoft.com/office/powerpoint/2010/main" val="3003745474"/>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Exercise 4.4</a:t>
            </a:r>
          </a:p>
          <a:p>
            <a:r>
              <a:rPr lang="vi-VN" sz="1200" b="0" i="0" kern="1200">
                <a:solidFill>
                  <a:schemeClr val="tx1"/>
                </a:solidFill>
                <a:effectLst/>
                <a:latin typeface="+mn-lt"/>
                <a:ea typeface="+mn-ea"/>
                <a:cs typeface="+mn-cs"/>
              </a:rPr>
              <a:t>Một công ty bảo hiểm quyết định bán cổ phiếu của họ trên thị trường chứng khoán và công ty đang cung cấp những quyền lợi thành viên cho những khách hàng mua cổ phiếu tai thời điểm mà công ty phát hành lần đầu tiên. Bất kỳ ai với chính sách hiện tại sẽ được lợi với điều kiện họ tham gia hợp đồng bảo hiểm nhân thọ từ năm 2001. Những ai mà đáp ứng được những tiêu chí này có thể chọn lựa hoặc là </a:t>
            </a:r>
            <a:r>
              <a:rPr lang="en-US" sz="1200" b="0" i="0" kern="1200">
                <a:solidFill>
                  <a:schemeClr val="tx1"/>
                </a:solidFill>
                <a:effectLst/>
                <a:latin typeface="+mn-lt"/>
                <a:ea typeface="+mn-ea"/>
                <a:cs typeface="+mn-cs"/>
              </a:rPr>
              <a:t>được</a:t>
            </a:r>
            <a:r>
              <a:rPr lang="en-US" sz="1200" b="0" i="0" kern="1200" baseline="0">
                <a:solidFill>
                  <a:schemeClr val="tx1"/>
                </a:solidFill>
                <a:effectLst/>
                <a:latin typeface="+mn-lt"/>
                <a:ea typeface="+mn-ea"/>
                <a:cs typeface="+mn-cs"/>
              </a:rPr>
              <a:t> </a:t>
            </a:r>
            <a:r>
              <a:rPr lang="vi-VN" sz="1200" b="0" i="0" kern="1200">
                <a:solidFill>
                  <a:schemeClr val="tx1"/>
                </a:solidFill>
                <a:effectLst/>
                <a:latin typeface="+mn-lt"/>
                <a:ea typeface="+mn-ea"/>
                <a:cs typeface="+mn-cs"/>
              </a:rPr>
              <a:t>trả bằng tiền mặt hoặc một phần cổ phiếu trong công ty mới; những người tham gia chương trình khác với thời gian ngắn hơn sẽ chỉ </a:t>
            </a:r>
            <a:r>
              <a:rPr lang="en-US" sz="1200" b="0" i="0" kern="1200">
                <a:solidFill>
                  <a:schemeClr val="tx1"/>
                </a:solidFill>
                <a:effectLst/>
                <a:latin typeface="+mn-lt"/>
                <a:ea typeface="+mn-ea"/>
                <a:cs typeface="+mn-cs"/>
              </a:rPr>
              <a:t>được</a:t>
            </a:r>
            <a:r>
              <a:rPr lang="en-US" sz="1200" b="0" i="0" kern="1200" baseline="0">
                <a:solidFill>
                  <a:schemeClr val="tx1"/>
                </a:solidFill>
                <a:effectLst/>
                <a:latin typeface="+mn-lt"/>
                <a:ea typeface="+mn-ea"/>
                <a:cs typeface="+mn-cs"/>
              </a:rPr>
              <a:t> </a:t>
            </a:r>
            <a:r>
              <a:rPr lang="vi-VN" sz="1200" b="0" i="0" kern="1200">
                <a:solidFill>
                  <a:schemeClr val="tx1"/>
                </a:solidFill>
                <a:effectLst/>
                <a:latin typeface="+mn-lt"/>
                <a:ea typeface="+mn-ea"/>
                <a:cs typeface="+mn-cs"/>
              </a:rPr>
              <a:t>trả bằng tiên mặt. Dưới đây là bảng quyết định phản ánh những luật này</a:t>
            </a:r>
            <a:endParaRPr lang="en-US"/>
          </a:p>
        </p:txBody>
      </p:sp>
    </p:spTree>
    <p:extLst>
      <p:ext uri="{BB962C8B-B14F-4D97-AF65-F5344CB8AC3E}">
        <p14:creationId xmlns:p14="http://schemas.microsoft.com/office/powerpoint/2010/main" val="2448786110"/>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t>
            </a:r>
          </a:p>
        </p:txBody>
      </p:sp>
    </p:spTree>
    <p:extLst>
      <p:ext uri="{BB962C8B-B14F-4D97-AF65-F5344CB8AC3E}">
        <p14:creationId xmlns:p14="http://schemas.microsoft.com/office/powerpoint/2010/main" val="405046013"/>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Cho làm</a:t>
            </a:r>
            <a:r>
              <a:rPr lang="en-US" sz="1200" b="0" i="0" kern="1200" baseline="0">
                <a:solidFill>
                  <a:schemeClr val="tx1"/>
                </a:solidFill>
                <a:effectLst/>
                <a:latin typeface="+mn-lt"/>
                <a:ea typeface="+mn-ea"/>
                <a:cs typeface="+mn-cs"/>
              </a:rPr>
              <a:t> kiểm tra trên lớp?</a:t>
            </a:r>
          </a:p>
          <a:p>
            <a:r>
              <a:rPr lang="en-US" sz="1200" b="0" i="0" kern="1200">
                <a:solidFill>
                  <a:schemeClr val="tx1"/>
                </a:solidFill>
                <a:effectLst/>
                <a:latin typeface="+mn-lt"/>
                <a:ea typeface="+mn-ea"/>
                <a:cs typeface="+mn-cs"/>
              </a:rPr>
              <a:t>If we choose an initial value of p=4, we only need 1 test to achieve 100% statement and 100% decision coverage.</a:t>
            </a:r>
          </a:p>
          <a:p>
            <a:r>
              <a:rPr lang="en-US" sz="1200" b="0" i="0" kern="1200">
                <a:solidFill>
                  <a:schemeClr val="tx1"/>
                </a:solidFill>
                <a:effectLst/>
                <a:latin typeface="+mn-lt"/>
                <a:ea typeface="+mn-ea"/>
                <a:cs typeface="+mn-cs"/>
              </a:rPr>
              <a:t>1 test - it achieves 100% statement coverage and 100% decision coverage.</a:t>
            </a:r>
            <a:endParaRPr lang="en-US"/>
          </a:p>
        </p:txBody>
      </p:sp>
    </p:spTree>
    <p:extLst>
      <p:ext uri="{BB962C8B-B14F-4D97-AF65-F5344CB8AC3E}">
        <p14:creationId xmlns:p14="http://schemas.microsoft.com/office/powerpoint/2010/main" val="1874187939"/>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a:solidFill>
                  <a:schemeClr val="tx1"/>
                </a:solidFill>
                <a:effectLst/>
                <a:latin typeface="+mn-lt"/>
                <a:ea typeface="+mn-ea"/>
                <a:cs typeface="+mn-cs"/>
              </a:rPr>
              <a:t>Cho làm</a:t>
            </a:r>
            <a:r>
              <a:rPr lang="en-US" sz="1200" b="0" i="0" kern="1200" baseline="0">
                <a:solidFill>
                  <a:schemeClr val="tx1"/>
                </a:solidFill>
                <a:effectLst/>
                <a:latin typeface="+mn-lt"/>
                <a:ea typeface="+mn-ea"/>
                <a:cs typeface="+mn-cs"/>
              </a:rPr>
              <a:t> kiểm tra trên lớp?</a:t>
            </a:r>
          </a:p>
          <a:p>
            <a:endParaRPr lang="en-US" sz="1200" b="0"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IF we choose an initial value of A =15, we only need 1 test to achieve 100% Decision coverage and 100% statement coverage.</a:t>
            </a:r>
            <a:endParaRPr lang="en-US"/>
          </a:p>
        </p:txBody>
      </p:sp>
    </p:spTree>
    <p:extLst>
      <p:ext uri="{BB962C8B-B14F-4D97-AF65-F5344CB8AC3E}">
        <p14:creationId xmlns:p14="http://schemas.microsoft.com/office/powerpoint/2010/main" val="3080142138"/>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a:p>
        </p:txBody>
      </p:sp>
    </p:spTree>
    <p:extLst>
      <p:ext uri="{BB962C8B-B14F-4D97-AF65-F5344CB8AC3E}">
        <p14:creationId xmlns:p14="http://schemas.microsoft.com/office/powerpoint/2010/main" val="36683810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a:t>- là</a:t>
            </a:r>
            <a:r>
              <a:rPr lang="en-US" baseline="0"/>
              <a:t> kt chia các test condition thành các phân vùng sao cho các giá trị trong từng phân vùng đó </a:t>
            </a:r>
            <a:r>
              <a:rPr lang="vi-VN" b="0" baseline="0"/>
              <a:t>ĐƯỢ</a:t>
            </a:r>
            <a:r>
              <a:rPr lang="en-US" b="0" baseline="0"/>
              <a:t>C HỆ THỐNG XỬ LÝ NHƯ NHAU</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1" baseline="0"/>
              <a:t>+ </a:t>
            </a:r>
            <a:r>
              <a:rPr lang="en-US" b="0" baseline="0"/>
              <a:t>CHỈ CẦN TEST 1 GIÁ TRỊ TỪ MỖI PHÂN VÙNG. </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1"/>
              <a:t>+ </a:t>
            </a:r>
            <a:r>
              <a:rPr lang="en-US" b="0" baseline="0"/>
              <a:t>nếu 1 GIÁ TRỊ TRONG PHÂN VÙNG THỰC HIỆN ĐÚNG THÌ ALL CÁC GIÁ TRỊ TRONG PHÂN VÙNG CŨNG SẼ ĐC THỰC HIỆN ĐÚNG và ngược lại</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i="1">
              <a:sym typeface="Wingdings"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i="1">
              <a:sym typeface="Wingdings"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i="1">
              <a:sym typeface="Wingdings"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i="1">
              <a:sym typeface="Wingdings"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i="1">
              <a:sym typeface="Wingdings"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i="1">
                <a:sym typeface="Wingdings" pitchFamily="2" charset="2"/>
              </a:rPr>
              <a:t> GIẢ ĐỊNH NÀY KHÔNG PHẢI LÚC NÀO CŨNG ĐÚNG???</a:t>
            </a:r>
            <a:endParaRPr lang="en-US" i="1"/>
          </a:p>
        </p:txBody>
      </p:sp>
    </p:spTree>
    <p:extLst>
      <p:ext uri="{BB962C8B-B14F-4D97-AF65-F5344CB8AC3E}">
        <p14:creationId xmlns:p14="http://schemas.microsoft.com/office/powerpoint/2010/main" val="4293905362"/>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P.121</a:t>
            </a:r>
          </a:p>
        </p:txBody>
      </p:sp>
    </p:spTree>
    <p:extLst>
      <p:ext uri="{BB962C8B-B14F-4D97-AF65-F5344CB8AC3E}">
        <p14:creationId xmlns:p14="http://schemas.microsoft.com/office/powerpoint/2010/main" val="2987480270"/>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Mục</a:t>
            </a:r>
            <a:r>
              <a:rPr lang="en-US" baseline="0"/>
              <a:t> tiêu?</a:t>
            </a:r>
            <a:endParaRPr lang="en-US"/>
          </a:p>
        </p:txBody>
      </p:sp>
    </p:spTree>
    <p:extLst>
      <p:ext uri="{BB962C8B-B14F-4D97-AF65-F5344CB8AC3E}">
        <p14:creationId xmlns:p14="http://schemas.microsoft.com/office/powerpoint/2010/main" val="1534039477"/>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t>Đánh</a:t>
            </a:r>
            <a:r>
              <a:rPr lang="en-US" baseline="0"/>
              <a:t> số cho từng dòng lệnh ( cách này có thể k hoàn toàn chính xác)</a:t>
            </a:r>
          </a:p>
          <a:p>
            <a:pPr marL="0" indent="0">
              <a:buFontTx/>
              <a:buNone/>
            </a:pPr>
            <a:r>
              <a:rPr lang="en-US" baseline="0"/>
              <a:t>•  In Test 1_1, the value of C will be 8, so we will cover the statements on lines 1 to 4 and line 6. </a:t>
            </a:r>
          </a:p>
          <a:p>
            <a:pPr marL="0" indent="0">
              <a:buFontTx/>
              <a:buNone/>
            </a:pPr>
            <a:r>
              <a:rPr lang="en-US" baseline="0"/>
              <a:t>•  In Test 1_2, the value of C will be 50, so we will cover exactly the same state ments as Test 1_1. </a:t>
            </a:r>
          </a:p>
          <a:p>
            <a:pPr marL="0" indent="0">
              <a:buFontTx/>
              <a:buNone/>
            </a:pPr>
            <a:r>
              <a:rPr lang="en-US" baseline="0"/>
              <a:t>•  In Test 1_3, the value of C will be 49, so again we will cover the same state ments.</a:t>
            </a:r>
          </a:p>
          <a:p>
            <a:pPr marL="0" indent="0">
              <a:buFontTx/>
              <a:buNone/>
            </a:pPr>
            <a:r>
              <a:rPr lang="en-US" baseline="0"/>
              <a:t>Chỉ có 5/6~83% statement coverage (với 3 test)</a:t>
            </a:r>
          </a:p>
          <a:p>
            <a:pPr marL="0" indent="0">
              <a:buFontTx/>
              <a:buNone/>
            </a:pPr>
            <a:r>
              <a:rPr lang="en-US" baseline="0"/>
              <a:t>Có test 1_4: đạt 100%</a:t>
            </a:r>
          </a:p>
          <a:p>
            <a:pPr marL="171450" indent="-171450">
              <a:buFontTx/>
              <a:buChar char="-"/>
            </a:pPr>
            <a:r>
              <a:rPr lang="en-US" baseline="0"/>
              <a:t>Nếu dùng công cụ để đo thì % có thể khác vì một số công cụ có thể nhóm các lệnh thi hành cùng với nhau và xem là 1 lệnh đơn</a:t>
            </a:r>
            <a:endParaRPr lang="en-US"/>
          </a:p>
        </p:txBody>
      </p:sp>
    </p:spTree>
    <p:extLst>
      <p:ext uri="{BB962C8B-B14F-4D97-AF65-F5344CB8AC3E}">
        <p14:creationId xmlns:p14="http://schemas.microsoft.com/office/powerpoint/2010/main" val="2388858655"/>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r>
              <a:rPr lang="en-US" b="0"/>
              <a:t>Để</a:t>
            </a:r>
            <a:r>
              <a:rPr lang="en-US" b="0" baseline="0"/>
              <a:t> đạt 100% cần đi qua all nodes</a:t>
            </a:r>
            <a:endParaRPr lang="en-US" b="0"/>
          </a:p>
          <a:p>
            <a:pPr marL="171450" lvl="0" indent="-171450">
              <a:buFontTx/>
              <a:buChar char="-"/>
            </a:pPr>
            <a:r>
              <a:rPr lang="en-US" b="0"/>
              <a:t>Gán</a:t>
            </a:r>
            <a:r>
              <a:rPr lang="en-US" b="0" baseline="0"/>
              <a:t> nhãn vào các cạnh để cho biết đuờng đi của các lệnh</a:t>
            </a:r>
            <a:endParaRPr lang="en-US" b="0"/>
          </a:p>
        </p:txBody>
      </p:sp>
    </p:spTree>
    <p:extLst>
      <p:ext uri="{BB962C8B-B14F-4D97-AF65-F5344CB8AC3E}">
        <p14:creationId xmlns:p14="http://schemas.microsoft.com/office/powerpoint/2010/main" val="3668381028"/>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a:t>Let us study the following program:</a:t>
            </a:r>
          </a:p>
          <a:p>
            <a:pPr marL="0" indent="0">
              <a:buNone/>
            </a:pPr>
            <a:r>
              <a:rPr lang="en-US"/>
              <a:t>x=0; </a:t>
            </a:r>
          </a:p>
          <a:p>
            <a:pPr marL="0" indent="0">
              <a:buNone/>
            </a:pPr>
            <a:r>
              <a:rPr lang="en-US"/>
              <a:t>read(y);</a:t>
            </a:r>
          </a:p>
          <a:p>
            <a:pPr marL="0" indent="0">
              <a:buNone/>
            </a:pPr>
            <a:r>
              <a:rPr lang="en-US"/>
              <a:t>while (y &gt; 100) { </a:t>
            </a:r>
          </a:p>
          <a:p>
            <a:pPr marL="0" indent="0">
              <a:buNone/>
            </a:pPr>
            <a:r>
              <a:rPr lang="en-US"/>
              <a:t>	x=x+y; read(y); </a:t>
            </a:r>
          </a:p>
          <a:p>
            <a:pPr marL="0" indent="0">
              <a:buNone/>
            </a:pPr>
            <a:r>
              <a:rPr lang="en-US"/>
              <a:t>}</a:t>
            </a:r>
          </a:p>
          <a:p>
            <a:pPr marL="0" indent="0">
              <a:buNone/>
            </a:pPr>
            <a:r>
              <a:rPr lang="en-US"/>
              <a:t>if (y &lt; 200) </a:t>
            </a:r>
          </a:p>
          <a:p>
            <a:pPr marL="0" indent="0">
              <a:buNone/>
            </a:pPr>
            <a:r>
              <a:rPr lang="en-US"/>
              <a:t>	print(x) </a:t>
            </a:r>
          </a:p>
          <a:p>
            <a:pPr marL="0" indent="0">
              <a:buNone/>
            </a:pPr>
            <a:r>
              <a:rPr lang="en-US"/>
              <a:t>else  print(y);</a:t>
            </a:r>
          </a:p>
          <a:p>
            <a:pPr marL="0" indent="0">
              <a:buNone/>
            </a:pPr>
            <a:r>
              <a:rPr lang="en-US"/>
              <a:t>a) Construct a control-flow graph for the program.</a:t>
            </a:r>
          </a:p>
          <a:p>
            <a:pPr marL="0" indent="0">
              <a:buNone/>
            </a:pPr>
            <a:r>
              <a:rPr lang="en-US"/>
              <a:t>b) Design test cases for reaching complete branch coverage over the program. Use as few test cases as possible.</a:t>
            </a:r>
          </a:p>
          <a:p>
            <a:endParaRPr lang="en-US"/>
          </a:p>
        </p:txBody>
      </p:sp>
    </p:spTree>
    <p:extLst>
      <p:ext uri="{BB962C8B-B14F-4D97-AF65-F5344CB8AC3E}">
        <p14:creationId xmlns:p14="http://schemas.microsoft.com/office/powerpoint/2010/main" val="682429585"/>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a:t>Let us test the following program.</a:t>
            </a:r>
          </a:p>
          <a:p>
            <a:pPr marL="0" indent="0">
              <a:buNone/>
            </a:pPr>
            <a:r>
              <a:rPr lang="en-US"/>
              <a:t>x=0; </a:t>
            </a:r>
          </a:p>
          <a:p>
            <a:pPr marL="0" indent="0">
              <a:buNone/>
            </a:pPr>
            <a:r>
              <a:rPr lang="en-US"/>
              <a:t>read(y);</a:t>
            </a:r>
          </a:p>
          <a:p>
            <a:pPr marL="0" indent="0">
              <a:buNone/>
            </a:pPr>
            <a:r>
              <a:rPr lang="en-US"/>
              <a:t>while (y &gt; x) { </a:t>
            </a:r>
          </a:p>
          <a:p>
            <a:pPr marL="0" indent="0">
              <a:buNone/>
            </a:pPr>
            <a:r>
              <a:rPr lang="en-US"/>
              <a:t>x=x+y; </a:t>
            </a:r>
          </a:p>
          <a:p>
            <a:pPr marL="0" indent="0">
              <a:buNone/>
            </a:pPr>
            <a:r>
              <a:rPr lang="en-US"/>
              <a:t>read(y); }</a:t>
            </a:r>
          </a:p>
          <a:p>
            <a:pPr marL="0" indent="0">
              <a:buNone/>
            </a:pPr>
            <a:r>
              <a:rPr lang="en-US"/>
              <a:t>if (x &lt; 100) print("small") else print("large");</a:t>
            </a:r>
          </a:p>
          <a:p>
            <a:pPr marL="0" indent="0">
              <a:buNone/>
            </a:pPr>
            <a:r>
              <a:rPr lang="en-US"/>
              <a:t>a)  Construct a data-flow graph for the program with respect to variable x.</a:t>
            </a:r>
          </a:p>
          <a:p>
            <a:pPr marL="0" indent="0">
              <a:buNone/>
            </a:pPr>
            <a:r>
              <a:rPr lang="en-US"/>
              <a:t>b)  Which execution paths have to be traversed during testing, in order to</a:t>
            </a:r>
          </a:p>
          <a:p>
            <a:pPr marL="0" indent="0">
              <a:buNone/>
            </a:pPr>
            <a:r>
              <a:rPr lang="en-US"/>
              <a:t>reach complete all-definitions coverage with respect to variable x?</a:t>
            </a:r>
          </a:p>
          <a:p>
            <a:pPr marL="0" indent="0">
              <a:buNone/>
            </a:pPr>
            <a:r>
              <a:rPr lang="en-US"/>
              <a:t>Minimize the number of paths and tests.</a:t>
            </a:r>
          </a:p>
          <a:p>
            <a:pPr marL="0" indent="0">
              <a:buNone/>
            </a:pPr>
            <a:r>
              <a:rPr lang="en-US"/>
              <a:t>c)  Which execution paths have to be traversed during testing, in order to</a:t>
            </a:r>
          </a:p>
          <a:p>
            <a:pPr marL="0" indent="0">
              <a:buNone/>
            </a:pPr>
            <a:r>
              <a:rPr lang="en-US"/>
              <a:t>reach complete all-uses coverage with respect to variable x? Minimize</a:t>
            </a:r>
          </a:p>
          <a:p>
            <a:pPr marL="0" indent="0">
              <a:buNone/>
            </a:pPr>
            <a:r>
              <a:rPr lang="en-US"/>
              <a:t>the number of paths and tests.</a:t>
            </a:r>
          </a:p>
          <a:p>
            <a:pPr marL="0" indent="0">
              <a:buNone/>
            </a:pPr>
            <a:r>
              <a:rPr lang="en-US"/>
              <a:t>d)  Design test cases for reaching the (minimal) complete all-uses</a:t>
            </a:r>
          </a:p>
          <a:p>
            <a:pPr marL="0" indent="0">
              <a:buNone/>
            </a:pPr>
            <a:r>
              <a:rPr lang="en-US"/>
              <a:t>coverage with respect to variable x.</a:t>
            </a:r>
          </a:p>
          <a:p>
            <a:endParaRPr lang="en-US"/>
          </a:p>
        </p:txBody>
      </p:sp>
    </p:spTree>
    <p:extLst>
      <p:ext uri="{BB962C8B-B14F-4D97-AF65-F5344CB8AC3E}">
        <p14:creationId xmlns:p14="http://schemas.microsoft.com/office/powerpoint/2010/main" val="1303790388"/>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From Software Testing Foundations_A Study Guide for the Certified Tester Exam, chapter 5, white-box</a:t>
            </a:r>
          </a:p>
          <a:p>
            <a:pPr marL="0" indent="0">
              <a:buNone/>
            </a:pPr>
            <a:r>
              <a:rPr lang="en-US"/>
              <a:t>double calculate_price ( double baseprice, double specialprice, double extraprice, int extras, double discount) { </a:t>
            </a:r>
          </a:p>
          <a:p>
            <a:pPr marL="0" indent="0">
              <a:buNone/>
            </a:pPr>
            <a:r>
              <a:rPr lang="en-US"/>
              <a:t>double addon_discount; </a:t>
            </a:r>
          </a:p>
          <a:p>
            <a:pPr marL="0" indent="0">
              <a:buNone/>
            </a:pPr>
            <a:r>
              <a:rPr lang="en-US"/>
              <a:t>double result;</a:t>
            </a:r>
          </a:p>
          <a:p>
            <a:pPr marL="0" indent="0">
              <a:buNone/>
            </a:pPr>
            <a:r>
              <a:rPr lang="en-US"/>
              <a:t>if (extras &gt;= 3) addon_discount = 10; </a:t>
            </a:r>
          </a:p>
          <a:p>
            <a:pPr marL="0" indent="0">
              <a:buNone/>
            </a:pPr>
            <a:r>
              <a:rPr lang="en-US"/>
              <a:t>else if (extras &gt;= 5) addon_discount = 15; </a:t>
            </a:r>
          </a:p>
          <a:p>
            <a:pPr marL="0" indent="0">
              <a:buNone/>
            </a:pPr>
            <a:r>
              <a:rPr lang="en-US"/>
              <a:t>else addon_discount = 0; </a:t>
            </a:r>
          </a:p>
          <a:p>
            <a:pPr marL="0" indent="0">
              <a:buNone/>
            </a:pPr>
            <a:r>
              <a:rPr lang="en-US"/>
              <a:t>if (discount &gt; addon_discount) addon_discount = discount; </a:t>
            </a:r>
          </a:p>
          <a:p>
            <a:pPr marL="0" indent="0">
              <a:buNone/>
            </a:pPr>
            <a:r>
              <a:rPr lang="en-US"/>
              <a:t>result = baseprice /100.0*(100-discount) + specialprice + extraprice/100.0*(100-addon_discount); </a:t>
            </a:r>
          </a:p>
          <a:p>
            <a:pPr marL="0" indent="0">
              <a:buNone/>
            </a:pPr>
            <a:r>
              <a:rPr lang="en-US"/>
              <a:t>return (result); }</a:t>
            </a:r>
          </a:p>
          <a:p>
            <a:endParaRPr lang="en-US"/>
          </a:p>
        </p:txBody>
      </p:sp>
    </p:spTree>
    <p:extLst>
      <p:ext uri="{BB962C8B-B14F-4D97-AF65-F5344CB8AC3E}">
        <p14:creationId xmlns:p14="http://schemas.microsoft.com/office/powerpoint/2010/main" val="99904934"/>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giải</a:t>
            </a:r>
          </a:p>
        </p:txBody>
      </p:sp>
    </p:spTree>
    <p:extLst>
      <p:ext uri="{BB962C8B-B14F-4D97-AF65-F5344CB8AC3E}">
        <p14:creationId xmlns:p14="http://schemas.microsoft.com/office/powerpoint/2010/main" val="4107967265"/>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Exercise 4.9+4.10: This program reads a list of non-negative numbers terminated by −1.</a:t>
            </a:r>
          </a:p>
          <a:p>
            <a:r>
              <a:rPr lang="en-US" b="1"/>
              <a:t>Exercise 4.9</a:t>
            </a:r>
          </a:p>
          <a:p>
            <a:r>
              <a:rPr lang="en-US"/>
              <a:t>The answer is 1 because a single list terminated by −1 (say 4, 6, 3, −1) will enter</a:t>
            </a:r>
          </a:p>
          <a:p>
            <a:r>
              <a:rPr lang="en-US"/>
              <a:t>the loop the first three times and then exit on the fourth; hence the WHILE </a:t>
            </a:r>
          </a:p>
          <a:p>
            <a:r>
              <a:rPr lang="en-US"/>
              <a:t>decision will be true three times and then false, which exercises the decision in</a:t>
            </a:r>
          </a:p>
          <a:p>
            <a:r>
              <a:rPr lang="en-US"/>
              <a:t>both directions with one test case.</a:t>
            </a:r>
          </a:p>
          <a:p>
            <a:r>
              <a:rPr lang="en-US"/>
              <a:t>A single test case with values of 1, −1 would also exercise all decisions.</a:t>
            </a:r>
          </a:p>
          <a:p>
            <a:r>
              <a:rPr lang="en-US" b="1"/>
              <a:t>Exercise 4.10</a:t>
            </a:r>
          </a:p>
          <a:p>
            <a:r>
              <a:rPr lang="en-US"/>
              <a:t>Decision coverage of 50% will be achieved. The –1 input will make the While</a:t>
            </a:r>
          </a:p>
          <a:p>
            <a:r>
              <a:rPr lang="en-US"/>
              <a:t>condition False and the loop will not be entered. The program will print the </a:t>
            </a:r>
          </a:p>
          <a:p>
            <a:r>
              <a:rPr lang="en-US"/>
              <a:t>message ‘There are 0 integers in the list’ and terminate, so the True outcome of</a:t>
            </a:r>
          </a:p>
          <a:p>
            <a:r>
              <a:rPr lang="en-US"/>
              <a:t>the decision will not be exercised.</a:t>
            </a:r>
          </a:p>
        </p:txBody>
      </p:sp>
    </p:spTree>
    <p:extLst>
      <p:ext uri="{BB962C8B-B14F-4D97-AF65-F5344CB8AC3E}">
        <p14:creationId xmlns:p14="http://schemas.microsoft.com/office/powerpoint/2010/main" val="3101745301"/>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Tham khảo</a:t>
            </a:r>
            <a:r>
              <a:rPr lang="en-US" baseline="0"/>
              <a:t> testing-exercises-final.pdf</a:t>
            </a:r>
          </a:p>
          <a:p>
            <a:pPr marL="0" indent="0">
              <a:buNone/>
            </a:pPr>
            <a:r>
              <a:rPr lang="en-US" sz="1200"/>
              <a:t>Exercise Sequence Graphs The following program in C like syntax reads an array of n unsorted numbers a a n sorts the array by bubble sort and ( )    ( - )        ( [0 ] : : : [  1 ]),     - ,  </a:t>
            </a:r>
          </a:p>
          <a:p>
            <a:pPr marL="0" indent="0">
              <a:buNone/>
            </a:pPr>
            <a:r>
              <a:rPr lang="en-US" sz="1200"/>
              <a:t>outputs the sorted array The function swap is called to exchange two array elements   .          .</a:t>
            </a:r>
          </a:p>
          <a:p>
            <a:pPr marL="0" indent="0">
              <a:buNone/>
            </a:pPr>
            <a:r>
              <a:rPr lang="en-US" sz="1200"/>
              <a:t>bubble_sort {</a:t>
            </a:r>
          </a:p>
          <a:p>
            <a:pPr marL="0" indent="0">
              <a:buNone/>
            </a:pPr>
            <a:r>
              <a:rPr lang="en-US" sz="1200"/>
              <a:t>// read unsorted array a[0]...a[n-1]</a:t>
            </a:r>
          </a:p>
          <a:p>
            <a:pPr marL="0" indent="0">
              <a:buNone/>
            </a:pPr>
            <a:r>
              <a:rPr lang="en-US" sz="1200"/>
              <a:t>...</a:t>
            </a:r>
          </a:p>
          <a:p>
            <a:pPr marL="0" indent="0">
              <a:buNone/>
            </a:pPr>
            <a:r>
              <a:rPr lang="en-US" sz="1200"/>
              <a:t>// sort array by bubble-sort</a:t>
            </a:r>
          </a:p>
          <a:p>
            <a:pPr marL="0" indent="0">
              <a:buNone/>
            </a:pPr>
            <a:r>
              <a:rPr lang="en-US" sz="1200"/>
              <a:t>do {</a:t>
            </a:r>
          </a:p>
          <a:p>
            <a:pPr marL="0" indent="0">
              <a:buNone/>
            </a:pPr>
            <a:r>
              <a:rPr lang="en-US" sz="1200"/>
              <a:t>sorted = TRUE;</a:t>
            </a:r>
          </a:p>
          <a:p>
            <a:pPr marL="0" indent="0">
              <a:buNone/>
            </a:pPr>
            <a:r>
              <a:rPr lang="en-US" sz="1200"/>
              <a:t>for (i=0; i&lt;n-1; i++)</a:t>
            </a:r>
          </a:p>
          <a:p>
            <a:pPr marL="0" indent="0">
              <a:buNone/>
            </a:pPr>
            <a:r>
              <a:rPr lang="en-US" sz="1200"/>
              <a:t>if (a[i] &gt; a[i+1]) {</a:t>
            </a:r>
          </a:p>
          <a:p>
            <a:pPr marL="0" indent="0">
              <a:buNone/>
            </a:pPr>
            <a:r>
              <a:rPr lang="en-US" sz="1200"/>
              <a:t>swap(&amp;(a[i]), &amp;(a[i+1]));</a:t>
            </a:r>
          </a:p>
          <a:p>
            <a:pPr marL="0" indent="0">
              <a:buNone/>
            </a:pPr>
            <a:r>
              <a:rPr lang="en-US" sz="1200"/>
              <a:t>sorted = FALSE;</a:t>
            </a:r>
          </a:p>
          <a:p>
            <a:pPr marL="0" indent="0">
              <a:buNone/>
            </a:pPr>
            <a:r>
              <a:rPr lang="en-US" sz="1200"/>
              <a:t>};</a:t>
            </a:r>
          </a:p>
          <a:p>
            <a:pPr marL="0" indent="0">
              <a:buNone/>
            </a:pPr>
            <a:r>
              <a:rPr lang="en-US" sz="1200"/>
              <a:t>} while (!sorted);</a:t>
            </a:r>
          </a:p>
          <a:p>
            <a:pPr marL="0" indent="0">
              <a:buNone/>
            </a:pPr>
            <a:r>
              <a:rPr lang="en-US" sz="1200"/>
              <a:t>// write sorted array a[0]...a[n-1]</a:t>
            </a:r>
          </a:p>
          <a:p>
            <a:pPr marL="0" indent="0">
              <a:buNone/>
            </a:pPr>
            <a:r>
              <a:rPr lang="en-US" sz="1200"/>
              <a:t>...</a:t>
            </a:r>
          </a:p>
          <a:p>
            <a:pPr marL="0" indent="0">
              <a:buNone/>
            </a:pPr>
            <a:r>
              <a:rPr lang="en-US" sz="1200"/>
              <a:t>}</a:t>
            </a:r>
          </a:p>
          <a:p>
            <a:pPr marL="0" indent="0">
              <a:buNone/>
            </a:pPr>
            <a:r>
              <a:rPr lang="en-US" sz="1200"/>
              <a:t>swap(float *a, float *b) {</a:t>
            </a:r>
          </a:p>
          <a:p>
            <a:pPr marL="0" indent="0">
              <a:buNone/>
            </a:pPr>
            <a:r>
              <a:rPr lang="en-US" sz="1200"/>
              <a:t>float temp;</a:t>
            </a:r>
          </a:p>
          <a:p>
            <a:pPr marL="0" indent="0">
              <a:buNone/>
            </a:pPr>
            <a:r>
              <a:rPr lang="en-US" sz="1200"/>
              <a:t>temp = *a;</a:t>
            </a:r>
          </a:p>
          <a:p>
            <a:pPr marL="0" indent="0">
              <a:buNone/>
            </a:pPr>
            <a:r>
              <a:rPr lang="en-US" sz="1200"/>
              <a:t>*a = *b;</a:t>
            </a:r>
          </a:p>
          <a:p>
            <a:pPr marL="0" indent="0">
              <a:buNone/>
            </a:pPr>
            <a:r>
              <a:rPr lang="en-US" sz="1200"/>
              <a:t>*b = temp;</a:t>
            </a:r>
          </a:p>
          <a:p>
            <a:pPr marL="0" indent="0">
              <a:buNone/>
            </a:pPr>
            <a:r>
              <a:rPr lang="en-US" sz="1200"/>
              <a:t>}</a:t>
            </a:r>
          </a:p>
          <a:p>
            <a:pPr marL="0" indent="0">
              <a:buNone/>
            </a:pPr>
            <a:r>
              <a:rPr lang="en-US" sz="1200"/>
              <a:t>Specify the control data ﬂow for this program  /      .</a:t>
            </a:r>
          </a:p>
          <a:p>
            <a:endParaRPr lang="en-US"/>
          </a:p>
        </p:txBody>
      </p:sp>
    </p:spTree>
    <p:extLst>
      <p:ext uri="{BB962C8B-B14F-4D97-AF65-F5344CB8AC3E}">
        <p14:creationId xmlns:p14="http://schemas.microsoft.com/office/powerpoint/2010/main" val="9424676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There are no well-deﬁ ned rules for identifying equivalence classes, as it is a heuristic process</a:t>
            </a:r>
          </a:p>
        </p:txBody>
      </p:sp>
    </p:spTree>
    <p:extLst>
      <p:ext uri="{BB962C8B-B14F-4D97-AF65-F5344CB8AC3E}">
        <p14:creationId xmlns:p14="http://schemas.microsoft.com/office/powerpoint/2010/main" val="246132517"/>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0"/>
              <a:t>2 test cases, cụ</a:t>
            </a:r>
            <a:r>
              <a:rPr lang="en-US" b="0" baseline="0"/>
              <a:t> thể abe: A=2, X=2; </a:t>
            </a:r>
            <a:r>
              <a:rPr lang="en-US" sz="1200" u="sng" kern="1200">
                <a:solidFill>
                  <a:srgbClr val="002060"/>
                </a:solidFill>
                <a:latin typeface="+mn-lt"/>
                <a:ea typeface="+mn-ea"/>
                <a:cs typeface="+mn-cs"/>
              </a:rPr>
              <a:t>acdfg</a:t>
            </a:r>
            <a:r>
              <a:rPr lang="en-US" sz="1200" b="0" u="none" kern="1200" baseline="0">
                <a:solidFill>
                  <a:schemeClr val="tx1"/>
                </a:solidFill>
                <a:latin typeface="+mn-lt"/>
                <a:ea typeface="+mn-ea"/>
                <a:cs typeface="+mn-cs"/>
              </a:rPr>
              <a:t>: A=0, X=3</a:t>
            </a:r>
          </a:p>
        </p:txBody>
      </p:sp>
    </p:spTree>
    <p:extLst>
      <p:ext uri="{BB962C8B-B14F-4D97-AF65-F5344CB8AC3E}">
        <p14:creationId xmlns:p14="http://schemas.microsoft.com/office/powerpoint/2010/main" val="3619396913"/>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a:t>
            </a:r>
          </a:p>
        </p:txBody>
      </p:sp>
    </p:spTree>
    <p:extLst>
      <p:ext uri="{BB962C8B-B14F-4D97-AF65-F5344CB8AC3E}">
        <p14:creationId xmlns:p14="http://schemas.microsoft.com/office/powerpoint/2010/main" val="3899088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 …</a:t>
            </a:r>
          </a:p>
          <a:p>
            <a:pPr marL="0" marR="0" indent="0" algn="l" defTabSz="914400" rtl="0" eaLnBrk="1" fontAlgn="auto" latinLnBrk="0" hangingPunct="1">
              <a:lnSpc>
                <a:spcPct val="100000"/>
              </a:lnSpc>
              <a:spcBef>
                <a:spcPts val="0"/>
              </a:spcBef>
              <a:spcAft>
                <a:spcPts val="0"/>
              </a:spcAft>
              <a:buClrTx/>
              <a:buSzTx/>
              <a:buFontTx/>
              <a:buNone/>
              <a:tabLst/>
              <a:defRPr/>
            </a:pPr>
            <a:r>
              <a:rPr lang="en-US"/>
              <a:t>-</a:t>
            </a:r>
            <a:r>
              <a:rPr lang="en-US" baseline="0"/>
              <a:t> </a:t>
            </a:r>
            <a:r>
              <a:rPr lang="en-US"/>
              <a:t>Equivalence classes can be of the output desired in the program, vd/ bài</a:t>
            </a:r>
            <a:r>
              <a:rPr lang="en-US" baseline="0"/>
              <a:t> tính nghiệm phtr bậc 2</a:t>
            </a:r>
            <a:endParaRPr lang="en-US"/>
          </a:p>
          <a:p>
            <a:r>
              <a:rPr lang="en-US"/>
              <a:t>- Trong</a:t>
            </a:r>
            <a:r>
              <a:rPr lang="en-US" baseline="0"/>
              <a:t> tập giá trị, nếu mỗi giá trị thuộc 1 quy luật tính toán khác nhau thì mỗi giá trị này sẽ là 1 phân hoạch, ngược lại thì để chung 1 phân hoạch.</a:t>
            </a:r>
          </a:p>
          <a:p>
            <a:r>
              <a:rPr lang="en-US" baseline="0"/>
              <a:t>VD/ thẻ KH thành viên, thân thiết, VIP có chiết khấu khác ==&gt; 3 phân hoạch</a:t>
            </a:r>
            <a:endParaRPr lang="en-US"/>
          </a:p>
          <a:p>
            <a:endParaRPr lang="en-US"/>
          </a:p>
        </p:txBody>
      </p:sp>
    </p:spTree>
    <p:extLst>
      <p:ext uri="{BB962C8B-B14F-4D97-AF65-F5344CB8AC3E}">
        <p14:creationId xmlns:p14="http://schemas.microsoft.com/office/powerpoint/2010/main" val="33811314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a:buChar char="à"/>
            </a:pPr>
            <a:r>
              <a:rPr lang="en-US" baseline="0">
                <a:sym typeface="Wingdings" pitchFamily="2" charset="2"/>
              </a:rPr>
              <a:t>Về GIỚI HẠN GIÁ TRỊ, chia làm 3 phân hoạch: 1 phân hoạch valid là... và 2 phân hoạch invalid là...</a:t>
            </a:r>
          </a:p>
          <a:p>
            <a:pPr marL="171450" indent="-171450">
              <a:buFont typeface="Wingdings"/>
              <a:buChar char="à"/>
            </a:pPr>
            <a:r>
              <a:rPr lang="en-US" baseline="0">
                <a:sym typeface="Wingdings" pitchFamily="2" charset="2"/>
              </a:rPr>
              <a:t>Về LOẠI KÝ TỰ, chia làm 2 phân hoạch: 1 ph cho ký tự hợp lệ và 1 ph cho ký tự ko hợp lệ...</a:t>
            </a:r>
          </a:p>
          <a:p>
            <a:pPr marL="171450" indent="-171450">
              <a:buFont typeface="Wingdings"/>
              <a:buChar char="à"/>
            </a:pPr>
            <a:r>
              <a:rPr lang="en-US" baseline="0">
                <a:sym typeface="Wingdings" pitchFamily="2" charset="2"/>
              </a:rPr>
              <a:t>Thiết kế test case: chọn 1 giá trị làm đại diện cho mỗi phân hoạch, vd/...</a:t>
            </a:r>
          </a:p>
          <a:p>
            <a:pPr marL="171450" indent="-171450">
              <a:buFont typeface="Wingdings"/>
              <a:buChar char="à"/>
            </a:pPr>
            <a:endParaRPr lang="en-US" baseline="0">
              <a:sym typeface="Wingdings" pitchFamily="2" charset="2"/>
            </a:endParaRPr>
          </a:p>
        </p:txBody>
      </p:sp>
    </p:spTree>
    <p:extLst>
      <p:ext uri="{BB962C8B-B14F-4D97-AF65-F5344CB8AC3E}">
        <p14:creationId xmlns:p14="http://schemas.microsoft.com/office/powerpoint/2010/main" val="35466421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 </a:t>
            </a:r>
            <a:r>
              <a:rPr lang="en-US" dirty="0" err="1"/>
              <a:t>Với</a:t>
            </a:r>
            <a:r>
              <a:rPr lang="en-US" baseline="0" dirty="0"/>
              <a:t> </a:t>
            </a:r>
            <a:r>
              <a:rPr lang="en-US" baseline="0" dirty="0" err="1"/>
              <a:t>các</a:t>
            </a:r>
            <a:r>
              <a:rPr lang="en-US" baseline="0" dirty="0"/>
              <a:t> </a:t>
            </a:r>
            <a:r>
              <a:rPr lang="en-US" b="1" dirty="0"/>
              <a:t>VALID EQUIVALENCE CLASSES,</a:t>
            </a:r>
            <a:r>
              <a:rPr lang="en-US" b="0" dirty="0"/>
              <a:t> </a:t>
            </a:r>
            <a:r>
              <a:rPr lang="en-US" b="0" dirty="0" err="1"/>
              <a:t>tạo</a:t>
            </a:r>
            <a:r>
              <a:rPr lang="en-US" b="0" baseline="0" dirty="0"/>
              <a:t> test case </a:t>
            </a:r>
            <a:r>
              <a:rPr lang="en-US" b="0" baseline="0" dirty="0" err="1"/>
              <a:t>sao</a:t>
            </a:r>
            <a:r>
              <a:rPr lang="en-US" b="0" baseline="0" dirty="0"/>
              <a:t> </a:t>
            </a:r>
            <a:r>
              <a:rPr lang="en-US" b="0" baseline="0" dirty="0" err="1"/>
              <a:t>cho</a:t>
            </a:r>
            <a:r>
              <a:rPr lang="en-US" b="0" baseline="0" dirty="0"/>
              <a:t> bao </a:t>
            </a:r>
            <a:r>
              <a:rPr lang="en-US" b="0" baseline="0" dirty="0" err="1"/>
              <a:t>phủ</a:t>
            </a:r>
            <a:r>
              <a:rPr lang="en-US" b="0" baseline="0" dirty="0"/>
              <a:t> </a:t>
            </a:r>
            <a:r>
              <a:rPr lang="en-US" b="0" baseline="0" dirty="0" err="1"/>
              <a:t>càng</a:t>
            </a:r>
            <a:r>
              <a:rPr lang="en-US" b="0" baseline="0" dirty="0"/>
              <a:t> </a:t>
            </a:r>
            <a:r>
              <a:rPr lang="en-US" b="0" baseline="0" dirty="0" err="1"/>
              <a:t>nhiều</a:t>
            </a:r>
            <a:r>
              <a:rPr lang="en-US" b="0" baseline="0" dirty="0"/>
              <a:t> </a:t>
            </a:r>
            <a:r>
              <a:rPr lang="en-US" b="0" baseline="0" dirty="0" err="1"/>
              <a:t>phân</a:t>
            </a:r>
            <a:r>
              <a:rPr lang="en-US" b="0" baseline="0" dirty="0"/>
              <a:t> </a:t>
            </a:r>
            <a:r>
              <a:rPr lang="en-US" b="0" baseline="0" dirty="0" err="1"/>
              <a:t>hoạch</a:t>
            </a:r>
            <a:r>
              <a:rPr lang="en-US" b="0" baseline="0" dirty="0"/>
              <a:t> valid </a:t>
            </a:r>
            <a:r>
              <a:rPr lang="en-US" b="0" baseline="0" dirty="0" err="1"/>
              <a:t>càng</a:t>
            </a:r>
            <a:r>
              <a:rPr lang="en-US" b="0" baseline="0" dirty="0"/>
              <a:t> </a:t>
            </a:r>
            <a:r>
              <a:rPr lang="en-US" b="0" baseline="0" dirty="0" err="1"/>
              <a:t>tốt</a:t>
            </a:r>
            <a:r>
              <a:rPr lang="en-US" b="0" baseline="0" dirty="0"/>
              <a:t> (</a:t>
            </a:r>
            <a:r>
              <a:rPr lang="en-US" sz="1200" kern="1200" dirty="0">
                <a:solidFill>
                  <a:schemeClr val="tx1"/>
                </a:solidFill>
                <a:effectLst/>
                <a:latin typeface="+mn-lt"/>
                <a:ea typeface="+mn-ea"/>
                <a:cs typeface="+mn-cs"/>
              </a:rPr>
              <a:t>Cho </a:t>
            </a:r>
            <a:r>
              <a:rPr lang="en-US" sz="1200" kern="1200" dirty="0" err="1">
                <a:solidFill>
                  <a:schemeClr val="tx1"/>
                </a:solidFill>
                <a:effectLst/>
                <a:latin typeface="+mn-lt"/>
                <a:ea typeface="+mn-ea"/>
                <a:cs typeface="+mn-cs"/>
              </a:rPr>
              <a:t>nên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testcase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TH </a:t>
            </a:r>
            <a:r>
              <a:rPr lang="en-US" sz="1200" kern="1200" dirty="0" err="1">
                <a:solidFill>
                  <a:schemeClr val="tx1"/>
                </a:solidFill>
                <a:effectLst/>
                <a:latin typeface="+mn-lt"/>
                <a:ea typeface="+mn-ea"/>
                <a:cs typeface="+mn-cs"/>
              </a:rPr>
              <a:t>này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bằng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hoặc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ít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hơn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phân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hoạch</a:t>
            </a:r>
            <a:r>
              <a:rPr lang="en-US" sz="1200" kern="1200" dirty="0">
                <a:solidFill>
                  <a:schemeClr val="tx1"/>
                </a:solidFill>
                <a:effectLst/>
                <a:latin typeface="+mn-lt"/>
                <a:ea typeface="+mn-ea"/>
                <a:cs typeface="+mn-cs"/>
              </a:rPr>
              <a:t> valid)</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dirty="0" err="1"/>
              <a:t>Với</a:t>
            </a:r>
            <a:r>
              <a:rPr lang="en-US" baseline="0" dirty="0"/>
              <a:t> </a:t>
            </a:r>
            <a:r>
              <a:rPr lang="en-US" baseline="0" dirty="0" err="1"/>
              <a:t>các</a:t>
            </a:r>
            <a:r>
              <a:rPr lang="en-US" baseline="0" dirty="0"/>
              <a:t> </a:t>
            </a:r>
            <a:r>
              <a:rPr lang="en-US" b="1" baseline="0" dirty="0"/>
              <a:t>IN</a:t>
            </a:r>
            <a:r>
              <a:rPr lang="en-US" b="1" dirty="0"/>
              <a:t>VALID EQUIVALENCE CLASSES,</a:t>
            </a:r>
            <a:r>
              <a:rPr lang="en-US" b="0" dirty="0"/>
              <a:t> </a:t>
            </a:r>
            <a:r>
              <a:rPr lang="en-US" b="0" dirty="0" err="1"/>
              <a:t>với</a:t>
            </a:r>
            <a:r>
              <a:rPr lang="en-US" b="0" baseline="0" dirty="0"/>
              <a:t> </a:t>
            </a:r>
            <a:r>
              <a:rPr lang="en-US" b="0" baseline="0" dirty="0" err="1"/>
              <a:t>mỗi</a:t>
            </a:r>
            <a:r>
              <a:rPr lang="en-US" b="0" baseline="0" dirty="0"/>
              <a:t> </a:t>
            </a:r>
            <a:r>
              <a:rPr lang="en-US" b="0" baseline="0" dirty="0" err="1"/>
              <a:t>phân</a:t>
            </a:r>
            <a:r>
              <a:rPr lang="en-US" b="0" baseline="0" dirty="0"/>
              <a:t> </a:t>
            </a:r>
            <a:r>
              <a:rPr lang="en-US" b="0" baseline="0" dirty="0" err="1"/>
              <a:t>hoạch</a:t>
            </a:r>
            <a:r>
              <a:rPr lang="en-US" b="0" baseline="0" dirty="0"/>
              <a:t> invalid </a:t>
            </a:r>
            <a:r>
              <a:rPr lang="en-US" b="0" baseline="0" dirty="0" err="1"/>
              <a:t>thì</a:t>
            </a:r>
            <a:r>
              <a:rPr lang="en-US" b="0" baseline="0" dirty="0"/>
              <a:t> </a:t>
            </a:r>
            <a:r>
              <a:rPr lang="en-US" b="0" baseline="0" dirty="0" err="1"/>
              <a:t>chỉ</a:t>
            </a:r>
            <a:r>
              <a:rPr lang="en-US" b="0" baseline="0" dirty="0"/>
              <a:t> </a:t>
            </a:r>
            <a:r>
              <a:rPr lang="en-US" b="0" baseline="0" dirty="0" err="1"/>
              <a:t>nên</a:t>
            </a:r>
            <a:r>
              <a:rPr lang="en-US" b="0" baseline="0" dirty="0"/>
              <a:t> </a:t>
            </a:r>
            <a:r>
              <a:rPr lang="en-US" b="0" baseline="0" dirty="0" err="1"/>
              <a:t>tạo</a:t>
            </a:r>
            <a:r>
              <a:rPr lang="en-US" b="0" baseline="0" dirty="0"/>
              <a:t> 1 test case </a:t>
            </a:r>
            <a:r>
              <a:rPr lang="en-US" b="0" baseline="0" dirty="0" err="1"/>
              <a:t>cho</a:t>
            </a:r>
            <a:r>
              <a:rPr lang="en-US" b="0" baseline="0" dirty="0"/>
              <a:t> </a:t>
            </a:r>
            <a:r>
              <a:rPr lang="en-US" b="0" baseline="0" dirty="0" err="1"/>
              <a:t>phân</a:t>
            </a:r>
            <a:r>
              <a:rPr lang="en-US" b="0" baseline="0" dirty="0"/>
              <a:t> </a:t>
            </a:r>
            <a:r>
              <a:rPr lang="en-US" b="0" baseline="0" dirty="0" err="1"/>
              <a:t>hoạch</a:t>
            </a:r>
            <a:r>
              <a:rPr lang="en-US" b="0" baseline="0" dirty="0"/>
              <a:t> </a:t>
            </a:r>
            <a:r>
              <a:rPr lang="en-US" b="0" baseline="0" dirty="0" err="1"/>
              <a:t>đó</a:t>
            </a:r>
            <a:r>
              <a:rPr lang="en-US" b="0" baseline="0" dirty="0"/>
              <a:t> </a:t>
            </a:r>
            <a:r>
              <a:rPr lang="en-US" b="0" baseline="0" dirty="0" err="1"/>
              <a:t>mà</a:t>
            </a:r>
            <a:r>
              <a:rPr lang="en-US" b="0" baseline="0" dirty="0"/>
              <a:t> </a:t>
            </a:r>
            <a:r>
              <a:rPr lang="en-US" b="0" baseline="0" dirty="0" err="1"/>
              <a:t>thôi</a:t>
            </a:r>
            <a:r>
              <a:rPr lang="en-US" b="0" baseline="0" dirty="0"/>
              <a:t>. Lý </a:t>
            </a:r>
            <a:r>
              <a:rPr lang="en-US" b="0" baseline="0" dirty="0" err="1"/>
              <a:t>giải</a:t>
            </a:r>
            <a:r>
              <a:rPr lang="en-US" b="0" baseline="0"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err="1"/>
              <a:t>Nếu</a:t>
            </a:r>
            <a:r>
              <a:rPr lang="en-US" b="0" baseline="0" dirty="0"/>
              <a:t> </a:t>
            </a:r>
            <a:r>
              <a:rPr lang="en-US" b="0" baseline="0" dirty="0" err="1"/>
              <a:t>cùng</a:t>
            </a:r>
            <a:r>
              <a:rPr lang="en-US" b="0" baseline="0" dirty="0"/>
              <a:t> </a:t>
            </a:r>
            <a:r>
              <a:rPr lang="en-US" b="0" baseline="0" dirty="0" err="1"/>
              <a:t>lúc</a:t>
            </a:r>
            <a:r>
              <a:rPr lang="en-US" b="0" baseline="0" dirty="0"/>
              <a:t> test </a:t>
            </a:r>
            <a:r>
              <a:rPr lang="en-US" b="0" baseline="0" dirty="0" err="1"/>
              <a:t>với</a:t>
            </a:r>
            <a:r>
              <a:rPr lang="en-US" b="0" baseline="0" dirty="0"/>
              <a:t> </a:t>
            </a:r>
            <a:r>
              <a:rPr lang="en-US" b="0" baseline="0" dirty="0" err="1"/>
              <a:t>nhiều</a:t>
            </a:r>
            <a:r>
              <a:rPr lang="en-US" b="0" baseline="0" dirty="0"/>
              <a:t> </a:t>
            </a:r>
            <a:r>
              <a:rPr lang="en-US" b="0" baseline="0" dirty="0" err="1"/>
              <a:t>phân</a:t>
            </a:r>
            <a:r>
              <a:rPr lang="en-US" b="0" baseline="0" dirty="0"/>
              <a:t> </a:t>
            </a:r>
            <a:r>
              <a:rPr lang="en-US" b="0" baseline="0" dirty="0" err="1"/>
              <a:t>hoạch</a:t>
            </a:r>
            <a:r>
              <a:rPr lang="en-US" b="0" baseline="0" dirty="0"/>
              <a:t> </a:t>
            </a:r>
            <a:r>
              <a:rPr lang="en-US" b="0" baseline="0" dirty="0" err="1"/>
              <a:t>invali</a:t>
            </a:r>
            <a:r>
              <a:rPr lang="en-US" b="0" baseline="0" dirty="0"/>
              <a:t> </a:t>
            </a:r>
            <a:r>
              <a:rPr lang="en-US" b="0" baseline="0" dirty="0" err="1"/>
              <a:t>thì</a:t>
            </a:r>
            <a:r>
              <a:rPr lang="en-US" b="0" baseline="0" dirty="0"/>
              <a:t> </a:t>
            </a:r>
            <a:r>
              <a:rPr lang="en-US" b="0" baseline="0" dirty="0" err="1"/>
              <a:t>khi</a:t>
            </a:r>
            <a:r>
              <a:rPr lang="en-US" b="0" baseline="0" dirty="0"/>
              <a:t> </a:t>
            </a:r>
            <a:r>
              <a:rPr lang="en-US" b="0" baseline="0" dirty="0" err="1"/>
              <a:t>nhận</a:t>
            </a:r>
            <a:r>
              <a:rPr lang="en-US" b="0" baseline="0" dirty="0"/>
              <a:t> ĐƯỢC THÔNG BÁO ‘INVALID INPUT’, </a:t>
            </a:r>
            <a:r>
              <a:rPr lang="en-US" b="0" baseline="0" dirty="0" err="1"/>
              <a:t>bạn</a:t>
            </a:r>
            <a:r>
              <a:rPr lang="en-US" b="0" baseline="0" dirty="0"/>
              <a:t> </a:t>
            </a:r>
            <a:r>
              <a:rPr lang="en-US" b="0" baseline="0" dirty="0" err="1"/>
              <a:t>sẽ</a:t>
            </a:r>
            <a:r>
              <a:rPr lang="en-US" b="0" baseline="0" dirty="0"/>
              <a:t> K BIẾT</a:t>
            </a:r>
            <a:r>
              <a:rPr lang="vi-VN" sz="1200" b="0" i="0" kern="1200" dirty="0">
                <a:solidFill>
                  <a:schemeClr val="tx1"/>
                </a:solidFill>
                <a:effectLst/>
                <a:latin typeface="+mn-lt"/>
                <a:ea typeface="+mn-ea"/>
                <a:cs typeface="+mn-cs"/>
              </a:rPr>
              <a:t> LIỆU</a:t>
            </a:r>
            <a:r>
              <a:rPr lang="en-US" sz="1200" b="0" i="0" kern="1200" dirty="0">
                <a:solidFill>
                  <a:schemeClr val="tx1"/>
                </a:solidFill>
                <a:effectLst/>
                <a:latin typeface="+mn-lt"/>
                <a:ea typeface="+mn-ea"/>
                <a:cs typeface="+mn-cs"/>
              </a:rPr>
              <a:t> TEST</a:t>
            </a:r>
            <a:r>
              <a:rPr lang="vi-VN" sz="1200" b="0" i="0" kern="1200" dirty="0">
                <a:solidFill>
                  <a:schemeClr val="tx1"/>
                </a:solidFill>
                <a:effectLst/>
                <a:latin typeface="+mn-lt"/>
                <a:ea typeface="+mn-ea"/>
                <a:cs typeface="+mn-cs"/>
              </a:rPr>
              <a:t> PHÁT HIỆN CHỈ CÓ MỘT </a:t>
            </a:r>
            <a:r>
              <a:rPr lang="en-US" sz="1200" b="0" i="0" kern="1200" dirty="0">
                <a:solidFill>
                  <a:schemeClr val="tx1"/>
                </a:solidFill>
                <a:effectLst/>
                <a:latin typeface="+mn-lt"/>
                <a:ea typeface="+mn-ea"/>
                <a:cs typeface="+mn-cs"/>
              </a:rPr>
              <a:t>INPUT</a:t>
            </a:r>
            <a:r>
              <a:rPr lang="vi-VN" sz="1200" b="0" i="0" kern="1200" dirty="0">
                <a:solidFill>
                  <a:schemeClr val="tx1"/>
                </a:solidFill>
                <a:effectLst/>
                <a:latin typeface="+mn-lt"/>
                <a:ea typeface="+mn-ea"/>
                <a:cs typeface="+mn-cs"/>
              </a:rPr>
              <a:t> KHÔNG HỢP LỆ</a:t>
            </a:r>
            <a:r>
              <a:rPr lang="en-US" sz="1200" b="0" i="0" kern="1200" dirty="0">
                <a:solidFill>
                  <a:schemeClr val="tx1"/>
                </a:solidFill>
                <a:effectLst/>
                <a:latin typeface="+mn-lt"/>
                <a:ea typeface="+mn-ea"/>
                <a:cs typeface="+mn-cs"/>
              </a:rPr>
              <a:t> HAY LÀ</a:t>
            </a:r>
            <a:r>
              <a:rPr lang="vi-VN" sz="1200" b="0" i="0" kern="1200" dirty="0">
                <a:solidFill>
                  <a:schemeClr val="tx1"/>
                </a:solidFill>
                <a:effectLst/>
                <a:latin typeface="+mn-lt"/>
                <a:ea typeface="+mn-ea"/>
                <a:cs typeface="+mn-cs"/>
              </a:rPr>
              <a:t> TẤT CẢ CHÚNG</a:t>
            </a:r>
            <a:r>
              <a:rPr lang="en-US" sz="1200" b="0" i="0" kern="1200" dirty="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TUY NHIÊN</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nếu</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biết</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chính</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xác</a:t>
            </a:r>
            <a:r>
              <a:rPr lang="en-US" sz="1200" b="0" i="0" kern="1200" baseline="0" dirty="0">
                <a:solidFill>
                  <a:schemeClr val="tx1"/>
                </a:solidFill>
                <a:effectLst/>
                <a:latin typeface="+mn-lt"/>
                <a:ea typeface="+mn-ea"/>
                <a:cs typeface="+mn-cs"/>
              </a:rPr>
              <a:t> THÔNG BÁO LỖI DÀNH CHO Ô NÀO (</a:t>
            </a:r>
            <a:r>
              <a:rPr lang="en-US" sz="1200" b="0" i="0" kern="1200" baseline="0" dirty="0" err="1">
                <a:solidFill>
                  <a:schemeClr val="tx1"/>
                </a:solidFill>
                <a:effectLst/>
                <a:latin typeface="+mn-lt"/>
                <a:ea typeface="+mn-ea"/>
                <a:cs typeface="+mn-cs"/>
              </a:rPr>
              <a:t>ví</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dụ</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nếu</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mỗi</a:t>
            </a:r>
            <a:r>
              <a:rPr lang="en-US" sz="1200" b="0" i="0" kern="1200" baseline="0" dirty="0">
                <a:solidFill>
                  <a:schemeClr val="tx1"/>
                </a:solidFill>
                <a:effectLst/>
                <a:latin typeface="+mn-lt"/>
                <a:ea typeface="+mn-ea"/>
                <a:cs typeface="+mn-cs"/>
              </a:rPr>
              <a:t> ô </a:t>
            </a:r>
            <a:r>
              <a:rPr lang="en-US" sz="1200" b="0" i="0" kern="1200" baseline="0" dirty="0" err="1">
                <a:solidFill>
                  <a:schemeClr val="tx1"/>
                </a:solidFill>
                <a:effectLst/>
                <a:latin typeface="+mn-lt"/>
                <a:ea typeface="+mn-ea"/>
                <a:cs typeface="+mn-cs"/>
              </a:rPr>
              <a:t>nhập</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bị</a:t>
            </a:r>
            <a:r>
              <a:rPr lang="en-US" sz="1200" b="0" i="0" kern="1200" baseline="0" dirty="0">
                <a:solidFill>
                  <a:schemeClr val="tx1"/>
                </a:solidFill>
                <a:effectLst/>
                <a:latin typeface="+mn-lt"/>
                <a:ea typeface="+mn-ea"/>
                <a:cs typeface="+mn-cs"/>
              </a:rPr>
              <a:t> invalid </a:t>
            </a:r>
            <a:r>
              <a:rPr lang="en-US" sz="1200" b="0" i="0" kern="1200" baseline="0" dirty="0" err="1">
                <a:solidFill>
                  <a:schemeClr val="tx1"/>
                </a:solidFill>
                <a:effectLst/>
                <a:latin typeface="+mn-lt"/>
                <a:ea typeface="+mn-ea"/>
                <a:cs typeface="+mn-cs"/>
              </a:rPr>
              <a:t>có</a:t>
            </a:r>
            <a:r>
              <a:rPr lang="en-US" sz="1200" b="0" i="0" kern="1200" baseline="0" dirty="0">
                <a:solidFill>
                  <a:schemeClr val="tx1"/>
                </a:solidFill>
                <a:effectLst/>
                <a:latin typeface="+mn-lt"/>
                <a:ea typeface="+mn-ea"/>
                <a:cs typeface="+mn-cs"/>
              </a:rPr>
              <a:t> 1 </a:t>
            </a:r>
            <a:r>
              <a:rPr lang="en-US" sz="1200" b="0" i="0" kern="1200" baseline="0" dirty="0" err="1">
                <a:solidFill>
                  <a:schemeClr val="tx1"/>
                </a:solidFill>
                <a:effectLst/>
                <a:latin typeface="+mn-lt"/>
                <a:ea typeface="+mn-ea"/>
                <a:cs typeface="+mn-cs"/>
              </a:rPr>
              <a:t>đoạn</a:t>
            </a:r>
            <a:r>
              <a:rPr lang="en-US" sz="1200" b="0" i="0" kern="1200" baseline="0" dirty="0">
                <a:solidFill>
                  <a:schemeClr val="tx1"/>
                </a:solidFill>
                <a:effectLst/>
                <a:latin typeface="+mn-lt"/>
                <a:ea typeface="+mn-ea"/>
                <a:cs typeface="+mn-cs"/>
              </a:rPr>
              <a:t> text </a:t>
            </a:r>
            <a:r>
              <a:rPr lang="en-US" sz="1200" b="0" i="0" kern="1200" baseline="0" dirty="0" err="1">
                <a:solidFill>
                  <a:schemeClr val="tx1"/>
                </a:solidFill>
                <a:effectLst/>
                <a:latin typeface="+mn-lt"/>
                <a:ea typeface="+mn-ea"/>
                <a:cs typeface="+mn-cs"/>
              </a:rPr>
              <a:t>màu</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đỏ</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kế</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bên</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để</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thông</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báo</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lỗi</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riêng</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thì</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cách</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làm</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tốt</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nhất</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là</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thiết</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kế</a:t>
            </a:r>
            <a:r>
              <a:rPr lang="en-US" sz="1200" b="0" i="0" kern="1200" baseline="0" dirty="0">
                <a:solidFill>
                  <a:schemeClr val="tx1"/>
                </a:solidFill>
                <a:effectLst/>
                <a:latin typeface="+mn-lt"/>
                <a:ea typeface="+mn-ea"/>
                <a:cs typeface="+mn-cs"/>
              </a:rPr>
              <a:t> 1 test case </a:t>
            </a:r>
            <a:r>
              <a:rPr lang="en-US" sz="1200" b="0" i="0" kern="1200" baseline="0" dirty="0" err="1">
                <a:solidFill>
                  <a:schemeClr val="tx1"/>
                </a:solidFill>
                <a:effectLst/>
                <a:latin typeface="+mn-lt"/>
                <a:ea typeface="+mn-ea"/>
                <a:cs typeface="+mn-cs"/>
              </a:rPr>
              <a:t>sao</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cho</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phủ</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càng</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nhiều</a:t>
            </a:r>
            <a:r>
              <a:rPr lang="en-US" sz="1200" b="0" i="0" kern="1200" baseline="0" dirty="0">
                <a:solidFill>
                  <a:schemeClr val="tx1"/>
                </a:solidFill>
                <a:effectLst/>
                <a:latin typeface="+mn-lt"/>
                <a:ea typeface="+mn-ea"/>
                <a:cs typeface="+mn-cs"/>
              </a:rPr>
              <a:t> invalid partition </a:t>
            </a:r>
            <a:r>
              <a:rPr lang="en-US" sz="1200" b="0" i="0" kern="1200" baseline="0" dirty="0" err="1">
                <a:solidFill>
                  <a:schemeClr val="tx1"/>
                </a:solidFill>
                <a:effectLst/>
                <a:latin typeface="+mn-lt"/>
                <a:ea typeface="+mn-ea"/>
                <a:cs typeface="+mn-cs"/>
              </a:rPr>
              <a:t>càng</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tốt</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để</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giảm</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số</a:t>
            </a:r>
            <a:r>
              <a:rPr lang="en-US" sz="1200" b="0" i="0" kern="1200" baseline="0" dirty="0">
                <a:solidFill>
                  <a:schemeClr val="tx1"/>
                </a:solidFill>
                <a:effectLst/>
                <a:latin typeface="+mn-lt"/>
                <a:ea typeface="+mn-ea"/>
                <a:cs typeface="+mn-cs"/>
              </a:rPr>
              <a:t> test case). TUY NHIÊN CHỈ NÊN LÀM KHI BIẾT RÕ HỆ THỐNG XỬ LÝ NTN.</a:t>
            </a:r>
            <a:endParaRPr lang="en-US" b="0" dirty="0"/>
          </a:p>
        </p:txBody>
      </p:sp>
    </p:spTree>
    <p:extLst>
      <p:ext uri="{BB962C8B-B14F-4D97-AF65-F5344CB8AC3E}">
        <p14:creationId xmlns:p14="http://schemas.microsoft.com/office/powerpoint/2010/main" val="39661743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KT kt</a:t>
            </a:r>
            <a:r>
              <a:rPr lang="en-US" baseline="0"/>
              <a:t> động là gì?</a:t>
            </a:r>
            <a:endParaRPr lang="en-US"/>
          </a:p>
        </p:txBody>
      </p:sp>
      <p:sp>
        <p:nvSpPr>
          <p:cNvPr id="4" name="Slide Number Placeholder 3"/>
          <p:cNvSpPr>
            <a:spLocks noGrp="1"/>
          </p:cNvSpPr>
          <p:nvPr>
            <p:ph type="sldNum" sz="quarter" idx="10"/>
          </p:nvPr>
        </p:nvSpPr>
        <p:spPr/>
        <p:txBody>
          <a:bodyPr/>
          <a:lstStyle/>
          <a:p>
            <a:fld id="{A63B9007-0201-49BE-A587-7F882848EC05}"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17291142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a:t>yêu</a:t>
            </a:r>
            <a:r>
              <a:rPr lang="en-US" baseline="0" dirty="0"/>
              <a:t> </a:t>
            </a:r>
            <a:r>
              <a:rPr lang="en-US" baseline="0" dirty="0" err="1"/>
              <a:t>cầu</a:t>
            </a:r>
            <a:r>
              <a:rPr lang="en-US" baseline="0" dirty="0"/>
              <a:t> </a:t>
            </a:r>
            <a:r>
              <a:rPr lang="en-US" baseline="0" dirty="0" err="1"/>
              <a:t>về</a:t>
            </a:r>
            <a:r>
              <a:rPr lang="en-US" baseline="0" dirty="0"/>
              <a:t> </a:t>
            </a:r>
            <a:r>
              <a:rPr lang="en-US" baseline="0" dirty="0" err="1"/>
              <a:t>nhà</a:t>
            </a:r>
            <a:r>
              <a:rPr lang="en-US" baseline="0" dirty="0"/>
              <a:t> </a:t>
            </a:r>
            <a:r>
              <a:rPr lang="en-US" baseline="0" dirty="0" err="1"/>
              <a:t>làm</a:t>
            </a:r>
            <a:r>
              <a:rPr lang="en-US" baseline="0" dirty="0"/>
              <a:t> </a:t>
            </a:r>
            <a:r>
              <a:rPr lang="en-US" baseline="0" dirty="0" err="1"/>
              <a:t>để</a:t>
            </a:r>
            <a:r>
              <a:rPr lang="en-US" baseline="0" dirty="0"/>
              <a:t> </a:t>
            </a:r>
            <a:r>
              <a:rPr lang="en-US" baseline="0" dirty="0" err="1"/>
              <a:t>lên</a:t>
            </a:r>
            <a:r>
              <a:rPr lang="en-US" baseline="0" dirty="0"/>
              <a:t> </a:t>
            </a:r>
            <a:r>
              <a:rPr lang="en-US" baseline="0" dirty="0" err="1"/>
              <a:t>bảng</a:t>
            </a:r>
            <a:endParaRPr lang="en-US" dirty="0"/>
          </a:p>
          <a:p>
            <a:r>
              <a:rPr lang="en-US" dirty="0"/>
              <a:t>Page 226,</a:t>
            </a:r>
            <a:r>
              <a:rPr lang="en-US" baseline="0" dirty="0"/>
              <a:t> </a:t>
            </a:r>
            <a:r>
              <a:rPr lang="en-US" baseline="0" dirty="0" err="1"/>
              <a:t>giáo</a:t>
            </a:r>
            <a:r>
              <a:rPr lang="en-US" baseline="0" dirty="0"/>
              <a:t> </a:t>
            </a:r>
            <a:r>
              <a:rPr lang="en-US" baseline="0" dirty="0" err="1"/>
              <a:t>trình</a:t>
            </a:r>
            <a:r>
              <a:rPr lang="en-US" baseline="0" dirty="0"/>
              <a:t> DBCL</a:t>
            </a:r>
          </a:p>
          <a:p>
            <a:r>
              <a:rPr lang="en-US" sz="1200" kern="1200" dirty="0">
                <a:solidFill>
                  <a:schemeClr val="tx1"/>
                </a:solidFill>
                <a:effectLst/>
                <a:latin typeface="+mn-lt"/>
                <a:ea typeface="+mn-ea"/>
                <a:cs typeface="+mn-cs"/>
              </a:rPr>
              <a:t>■ 3 test cases for VALID PARTITION (for our example a total of 9 valid par.  were defined).</a:t>
            </a:r>
          </a:p>
          <a:p>
            <a:r>
              <a:rPr lang="en-US" sz="1200" kern="1200" dirty="0">
                <a:solidFill>
                  <a:schemeClr val="tx1"/>
                </a:solidFill>
                <a:effectLst/>
                <a:latin typeface="+mn-lt"/>
                <a:ea typeface="+mn-ea"/>
                <a:cs typeface="+mn-cs"/>
              </a:rPr>
              <a:t>■ 8 test cases for INVALID PARTITION (for our example a total of 8 invalid par.  were defined).</a:t>
            </a:r>
          </a:p>
          <a:p>
            <a:endParaRPr lang="en-US" baseline="0" dirty="0"/>
          </a:p>
          <a:p>
            <a:r>
              <a:rPr lang="en-US" dirty="0"/>
              <a:t>A total of 15 ECs were defined for the ticket price module: 9 valid ECs and 6 invalid ECs. The test cases that correspond to these ECs apply the representing values listed in Table 9.8. The test cases for these ECs, including their boundary values, are presented in Table 9.9.</a:t>
            </a:r>
          </a:p>
          <a:p>
            <a:r>
              <a:rPr lang="en-US" dirty="0"/>
              <a:t>A total of 15 test cases cover all the defined ECs, including the respective EC boundary values:</a:t>
            </a:r>
          </a:p>
          <a:p>
            <a:r>
              <a:rPr lang="en-US" dirty="0"/>
              <a:t>■ 3 test cases for the valid ECs (for our example a total of 9 valid ECs were defined).</a:t>
            </a:r>
          </a:p>
          <a:p>
            <a:r>
              <a:rPr lang="en-US" dirty="0"/>
              <a:t>■ 6 test cases for the boundary value ECs (in our example, boundary testing is applicable for only 2 of the 4 input variables).</a:t>
            </a:r>
          </a:p>
          <a:p>
            <a:r>
              <a:rPr lang="en-US" dirty="0"/>
              <a:t>■ 8 test cases for invalid ECs (for our example a total of 6 invalid ECs were defined).</a:t>
            </a:r>
          </a:p>
        </p:txBody>
      </p:sp>
    </p:spTree>
    <p:extLst>
      <p:ext uri="{BB962C8B-B14F-4D97-AF65-F5344CB8AC3E}">
        <p14:creationId xmlns:p14="http://schemas.microsoft.com/office/powerpoint/2010/main" val="4969241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3 test cases for VALID PARTITION (for our example a total of 9 valid par.  were defined).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8 test cases for INVALID PARTITION (for our example a total of 8 invalid par.  were defined).</a:t>
            </a:r>
          </a:p>
          <a:p>
            <a:endParaRPr lang="en-US" dirty="0"/>
          </a:p>
        </p:txBody>
      </p:sp>
    </p:spTree>
    <p:extLst>
      <p:ext uri="{BB962C8B-B14F-4D97-AF65-F5344CB8AC3E}">
        <p14:creationId xmlns:p14="http://schemas.microsoft.com/office/powerpoint/2010/main" val="25777234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3 test cases for VALID PARTITION (for our example a total of 9 valid par.  were defined).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8 test cases for INVALID PARTITION (for our example a total of 8 invalid par.  were defined).</a:t>
            </a:r>
          </a:p>
          <a:p>
            <a:endParaRPr lang="en-US" dirty="0"/>
          </a:p>
        </p:txBody>
      </p:sp>
    </p:spTree>
    <p:extLst>
      <p:ext uri="{BB962C8B-B14F-4D97-AF65-F5344CB8AC3E}">
        <p14:creationId xmlns:p14="http://schemas.microsoft.com/office/powerpoint/2010/main" val="424825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baseline="0" dirty="0" err="1"/>
              <a:t>Phân</a:t>
            </a:r>
            <a:r>
              <a:rPr lang="en-US" b="1" baseline="0" dirty="0"/>
              <a:t> </a:t>
            </a:r>
            <a:r>
              <a:rPr lang="en-US" b="1" baseline="0" dirty="0" err="1"/>
              <a:t>hoạch</a:t>
            </a:r>
            <a:r>
              <a:rPr lang="en-US" b="1" baseline="0" dirty="0"/>
              <a:t> </a:t>
            </a:r>
            <a:r>
              <a:rPr lang="en-US" b="1" baseline="0" dirty="0" err="1"/>
              <a:t>cho</a:t>
            </a:r>
            <a:r>
              <a:rPr lang="en-US" b="1" baseline="0" dirty="0"/>
              <a:t> output </a:t>
            </a:r>
            <a:r>
              <a:rPr lang="en-US" b="1" baseline="0" dirty="0" err="1"/>
              <a:t>thì</a:t>
            </a:r>
            <a:r>
              <a:rPr lang="en-US" b="1" baseline="0" dirty="0"/>
              <a:t> </a:t>
            </a:r>
            <a:r>
              <a:rPr lang="en-US" b="1" baseline="0" dirty="0" err="1"/>
              <a:t>dễ</a:t>
            </a:r>
            <a:r>
              <a:rPr lang="en-US" b="1" baseline="0" dirty="0"/>
              <a:t> </a:t>
            </a:r>
            <a:r>
              <a:rPr lang="en-US" b="1" baseline="0" dirty="0" err="1"/>
              <a:t>hơn</a:t>
            </a:r>
            <a:r>
              <a:rPr lang="en-US" b="1" baseline="0" dirty="0"/>
              <a:t> </a:t>
            </a:r>
            <a:r>
              <a:rPr lang="en-US" b="1" baseline="0" dirty="0" err="1"/>
              <a:t>không</a:t>
            </a:r>
            <a:r>
              <a:rPr lang="en-US" b="1" baseline="0" dirty="0"/>
              <a:t>? – VD/ </a:t>
            </a:r>
            <a:r>
              <a:rPr lang="en-US" b="1" baseline="0" dirty="0" err="1"/>
              <a:t>Nếu</a:t>
            </a:r>
            <a:r>
              <a:rPr lang="en-US" b="1" baseline="0" dirty="0"/>
              <a:t> A </a:t>
            </a:r>
            <a:r>
              <a:rPr lang="en-US" b="1" baseline="0" dirty="0" err="1"/>
              <a:t>là</a:t>
            </a:r>
            <a:r>
              <a:rPr lang="en-US" b="1" baseline="0" dirty="0"/>
              <a:t> max </a:t>
            </a:r>
            <a:r>
              <a:rPr lang="en-US" b="1" baseline="0" dirty="0" err="1"/>
              <a:t>thì</a:t>
            </a:r>
            <a:r>
              <a:rPr lang="en-US" b="1" baseline="0" dirty="0"/>
              <a:t> </a:t>
            </a:r>
            <a:r>
              <a:rPr lang="en-US" b="1" baseline="0" dirty="0" err="1"/>
              <a:t>vị</a:t>
            </a:r>
            <a:r>
              <a:rPr lang="en-US" b="1" baseline="0" dirty="0"/>
              <a:t> </a:t>
            </a:r>
            <a:r>
              <a:rPr lang="en-US" b="1" baseline="0" dirty="0" err="1"/>
              <a:t>trí</a:t>
            </a:r>
            <a:r>
              <a:rPr lang="en-US" b="1" baseline="0" dirty="0"/>
              <a:t> </a:t>
            </a:r>
            <a:r>
              <a:rPr lang="en-US" b="1" baseline="0" dirty="0" err="1"/>
              <a:t>của</a:t>
            </a:r>
            <a:r>
              <a:rPr lang="en-US" b="1" baseline="0" dirty="0"/>
              <a:t> B </a:t>
            </a:r>
            <a:r>
              <a:rPr lang="en-US" b="1" baseline="0" dirty="0" err="1"/>
              <a:t>và</a:t>
            </a:r>
            <a:r>
              <a:rPr lang="en-US" b="1" baseline="0" dirty="0"/>
              <a:t> C </a:t>
            </a:r>
            <a:r>
              <a:rPr lang="en-US" b="1" baseline="0" dirty="0" err="1"/>
              <a:t>như</a:t>
            </a:r>
            <a:r>
              <a:rPr lang="en-US" b="1" baseline="0" dirty="0"/>
              <a:t> </a:t>
            </a:r>
            <a:r>
              <a:rPr lang="en-US" b="1" baseline="0" dirty="0" err="1"/>
              <a:t>thế</a:t>
            </a:r>
            <a:r>
              <a:rPr lang="en-US" b="1" baseline="0" dirty="0"/>
              <a:t> </a:t>
            </a:r>
            <a:r>
              <a:rPr lang="en-US" b="1" baseline="0" dirty="0" err="1"/>
              <a:t>nào</a:t>
            </a:r>
            <a:r>
              <a:rPr lang="en-US" b="1" baseline="0" dirty="0"/>
              <a:t>…</a:t>
            </a:r>
          </a:p>
          <a:p>
            <a:r>
              <a:rPr lang="en-US" b="0" baseline="0" dirty="0"/>
              <a:t>(</a:t>
            </a:r>
            <a:r>
              <a:rPr lang="en-US" b="0" baseline="0" dirty="0" err="1"/>
              <a:t>Chú</a:t>
            </a:r>
            <a:r>
              <a:rPr lang="en-US" b="0" baseline="0" dirty="0"/>
              <a:t> ý </a:t>
            </a:r>
            <a:r>
              <a:rPr lang="en-US" b="0" baseline="0" dirty="0" err="1"/>
              <a:t>bộ</a:t>
            </a:r>
            <a:r>
              <a:rPr lang="en-US" b="0" baseline="0" dirty="0"/>
              <a:t> 2,4,6 </a:t>
            </a:r>
            <a:r>
              <a:rPr lang="en-US" b="0" baseline="0" dirty="0" err="1"/>
              <a:t>khác</a:t>
            </a:r>
            <a:r>
              <a:rPr lang="en-US" b="0" baseline="0" dirty="0"/>
              <a:t> 4,6,2)</a:t>
            </a:r>
          </a:p>
          <a:p>
            <a:r>
              <a:rPr lang="en-US" b="1" baseline="0" dirty="0" err="1"/>
              <a:t>Ngoài</a:t>
            </a:r>
            <a:r>
              <a:rPr lang="en-US" b="1" baseline="0" dirty="0"/>
              <a:t> </a:t>
            </a:r>
            <a:r>
              <a:rPr lang="en-US" b="1" baseline="0" dirty="0" err="1"/>
              <a:t>phân</a:t>
            </a:r>
            <a:r>
              <a:rPr lang="en-US" b="1" baseline="0" dirty="0"/>
              <a:t> </a:t>
            </a:r>
            <a:r>
              <a:rPr lang="en-US" b="1" baseline="0" dirty="0" err="1"/>
              <a:t>hoạch</a:t>
            </a:r>
            <a:r>
              <a:rPr lang="en-US" b="1" baseline="0" dirty="0"/>
              <a:t> </a:t>
            </a:r>
            <a:r>
              <a:rPr lang="en-US" b="1" baseline="0" dirty="0" err="1"/>
              <a:t>cho</a:t>
            </a:r>
            <a:r>
              <a:rPr lang="en-US" b="1" baseline="0" dirty="0"/>
              <a:t> A,B,C </a:t>
            </a:r>
            <a:r>
              <a:rPr lang="en-US" b="1" baseline="0" dirty="0" err="1"/>
              <a:t>ra</a:t>
            </a:r>
            <a:r>
              <a:rPr lang="en-US" b="1" baseline="0" dirty="0"/>
              <a:t> </a:t>
            </a:r>
            <a:r>
              <a:rPr lang="en-US" b="1" baseline="0" dirty="0" err="1"/>
              <a:t>còn</a:t>
            </a:r>
            <a:r>
              <a:rPr lang="en-US" b="1" baseline="0" dirty="0"/>
              <a:t> </a:t>
            </a:r>
            <a:r>
              <a:rPr lang="en-US" b="1" baseline="0" dirty="0" err="1"/>
              <a:t>phân</a:t>
            </a:r>
            <a:r>
              <a:rPr lang="en-US" b="1" baseline="0" dirty="0"/>
              <a:t> </a:t>
            </a:r>
            <a:r>
              <a:rPr lang="en-US" b="1" baseline="0" dirty="0" err="1"/>
              <a:t>hoạch</a:t>
            </a:r>
            <a:r>
              <a:rPr lang="en-US" b="1" baseline="0" dirty="0"/>
              <a:t> </a:t>
            </a:r>
            <a:r>
              <a:rPr lang="en-US" b="1" baseline="0" dirty="0" err="1"/>
              <a:t>giá</a:t>
            </a:r>
            <a:r>
              <a:rPr lang="en-US" b="1" baseline="0" dirty="0"/>
              <a:t> </a:t>
            </a:r>
            <a:r>
              <a:rPr lang="en-US" b="1" baseline="0" dirty="0" err="1"/>
              <a:t>trị</a:t>
            </a:r>
            <a:r>
              <a:rPr lang="en-US" b="1" baseline="0" dirty="0"/>
              <a:t> output</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13 </a:t>
            </a:r>
            <a:r>
              <a:rPr lang="en-US" sz="1200" kern="1200" dirty="0" err="1">
                <a:solidFill>
                  <a:schemeClr val="tx1"/>
                </a:solidFill>
                <a:effectLst/>
                <a:latin typeface="+mn-lt"/>
                <a:ea typeface="+mn-ea"/>
                <a:cs typeface="+mn-cs"/>
              </a:rPr>
              <a:t>tc</a:t>
            </a:r>
            <a:r>
              <a:rPr lang="en-US" sz="1200" kern="1200" dirty="0">
                <a:solidFill>
                  <a:schemeClr val="tx1"/>
                </a:solidFill>
                <a:effectLst/>
                <a:latin typeface="+mn-lt"/>
                <a:ea typeface="+mn-ea"/>
                <a:cs typeface="+mn-cs"/>
              </a:rPr>
              <a:t> valid</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6 </a:t>
            </a:r>
            <a:r>
              <a:rPr lang="en-US" sz="1200" kern="1200" dirty="0" err="1">
                <a:solidFill>
                  <a:schemeClr val="tx1"/>
                </a:solidFill>
                <a:effectLst/>
                <a:latin typeface="+mn-lt"/>
                <a:ea typeface="+mn-ea"/>
                <a:cs typeface="+mn-cs"/>
              </a:rPr>
              <a:t>tc</a:t>
            </a:r>
            <a:r>
              <a:rPr lang="en-US" sz="1200" kern="1200" dirty="0">
                <a:solidFill>
                  <a:schemeClr val="tx1"/>
                </a:solidFill>
                <a:effectLst/>
                <a:latin typeface="+mn-lt"/>
                <a:ea typeface="+mn-ea"/>
                <a:cs typeface="+mn-cs"/>
              </a:rPr>
              <a:t> invalid</a:t>
            </a:r>
          </a:p>
        </p:txBody>
      </p:sp>
    </p:spTree>
    <p:extLst>
      <p:ext uri="{BB962C8B-B14F-4D97-AF65-F5344CB8AC3E}">
        <p14:creationId xmlns:p14="http://schemas.microsoft.com/office/powerpoint/2010/main" val="27817794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b="0" dirty="0"/>
              <a:t>- </a:t>
            </a:r>
            <a:r>
              <a:rPr lang="en-US" b="0" dirty="0" err="1"/>
              <a:t>Là</a:t>
            </a:r>
            <a:r>
              <a:rPr lang="en-US" b="0" baseline="0" dirty="0"/>
              <a:t> </a:t>
            </a:r>
            <a:r>
              <a:rPr lang="en-US" b="0" baseline="0" dirty="0" err="1"/>
              <a:t>kiểm</a:t>
            </a:r>
            <a:r>
              <a:rPr lang="en-US" b="0" baseline="0" dirty="0"/>
              <a:t> </a:t>
            </a:r>
            <a:r>
              <a:rPr lang="en-US" b="0" baseline="0" dirty="0" err="1"/>
              <a:t>thử</a:t>
            </a:r>
            <a:r>
              <a:rPr lang="en-US" b="0" baseline="0" dirty="0"/>
              <a:t> </a:t>
            </a:r>
            <a:r>
              <a:rPr lang="en-US" b="0" baseline="0" dirty="0" err="1"/>
              <a:t>dựa</a:t>
            </a:r>
            <a:r>
              <a:rPr lang="en-US" b="0" baseline="0" dirty="0"/>
              <a:t> </a:t>
            </a:r>
            <a:r>
              <a:rPr lang="en-US" b="0" baseline="0" dirty="0" err="1"/>
              <a:t>trên</a:t>
            </a:r>
            <a:r>
              <a:rPr lang="en-US" b="0" baseline="0" dirty="0"/>
              <a:t> </a:t>
            </a:r>
            <a:r>
              <a:rPr lang="en-US" b="0" baseline="0" dirty="0" err="1"/>
              <a:t>các</a:t>
            </a:r>
            <a:r>
              <a:rPr lang="en-US" b="0" baseline="0" dirty="0"/>
              <a:t> </a:t>
            </a:r>
            <a:r>
              <a:rPr lang="en-US" b="0" baseline="0" dirty="0" err="1"/>
              <a:t>giá</a:t>
            </a:r>
            <a:r>
              <a:rPr lang="en-US" b="0" baseline="0" dirty="0"/>
              <a:t> </a:t>
            </a:r>
            <a:r>
              <a:rPr lang="en-US" b="0" baseline="0" dirty="0" err="1"/>
              <a:t>trị</a:t>
            </a:r>
            <a:r>
              <a:rPr lang="en-US" b="0" baseline="0" dirty="0"/>
              <a:t> </a:t>
            </a:r>
            <a:r>
              <a:rPr lang="en-US" b="0" baseline="0" dirty="0" err="1"/>
              <a:t>biên</a:t>
            </a:r>
            <a:r>
              <a:rPr lang="en-US" b="0" baseline="0" dirty="0"/>
              <a:t> </a:t>
            </a:r>
            <a:r>
              <a:rPr lang="en-US" b="0" baseline="0" dirty="0" err="1"/>
              <a:t>của</a:t>
            </a:r>
            <a:r>
              <a:rPr lang="en-US" b="0" baseline="0" dirty="0"/>
              <a:t> </a:t>
            </a:r>
            <a:r>
              <a:rPr lang="en-US" b="0" baseline="0" dirty="0" err="1"/>
              <a:t>mỗi</a:t>
            </a:r>
            <a:r>
              <a:rPr lang="en-US" b="0" baseline="0" dirty="0"/>
              <a:t> partition (</a:t>
            </a:r>
            <a:r>
              <a:rPr lang="en-US" b="0" baseline="0" dirty="0" err="1"/>
              <a:t>các</a:t>
            </a:r>
            <a:r>
              <a:rPr lang="en-US" b="0" baseline="0" dirty="0"/>
              <a:t> </a:t>
            </a:r>
            <a:r>
              <a:rPr lang="en-US" b="0" baseline="0" dirty="0" err="1"/>
              <a:t>cực</a:t>
            </a:r>
            <a:r>
              <a:rPr lang="en-US" b="0" baseline="0" dirty="0"/>
              <a:t> </a:t>
            </a:r>
            <a:r>
              <a:rPr lang="en-US" b="0" baseline="0" dirty="0" err="1"/>
              <a:t>trị</a:t>
            </a:r>
            <a:r>
              <a:rPr lang="en-US" b="0" baseline="0" dirty="0"/>
              <a:t>)</a:t>
            </a:r>
          </a:p>
          <a:p>
            <a:pPr marL="0" indent="0">
              <a:buFontTx/>
              <a:buNone/>
            </a:pPr>
            <a:r>
              <a:rPr lang="en-US" b="1" dirty="0"/>
              <a:t>- TẠI</a:t>
            </a:r>
            <a:r>
              <a:rPr lang="en-US" b="1" baseline="0" dirty="0"/>
              <a:t> SAO DÙNG BVA? - </a:t>
            </a:r>
            <a:r>
              <a:rPr lang="vi-VN" dirty="0"/>
              <a:t>lỗi có xu hướng gần ranh giới</a:t>
            </a:r>
            <a:endParaRPr lang="en-US" dirty="0"/>
          </a:p>
          <a:p>
            <a:pPr marL="457200" marR="0" lvl="1" indent="0" algn="l" defTabSz="914400" rtl="0" eaLnBrk="1" fontAlgn="auto" latinLnBrk="0" hangingPunct="1">
              <a:lnSpc>
                <a:spcPct val="100000"/>
              </a:lnSpc>
              <a:spcBef>
                <a:spcPts val="0"/>
              </a:spcBef>
              <a:spcAft>
                <a:spcPts val="0"/>
              </a:spcAft>
              <a:buClrTx/>
              <a:buSzTx/>
              <a:buFontTx/>
              <a:buNone/>
              <a:tabLst/>
              <a:defRPr/>
            </a:pPr>
            <a:r>
              <a:rPr lang="en-US" b="0" i="0" u="none" baseline="0" dirty="0"/>
              <a:t>+</a:t>
            </a:r>
            <a:r>
              <a:rPr lang="en-US" b="0" u="none" baseline="0" dirty="0" err="1"/>
              <a:t>vì</a:t>
            </a:r>
            <a:r>
              <a:rPr lang="en-US" b="0" u="none" baseline="0" dirty="0"/>
              <a:t> </a:t>
            </a:r>
            <a:r>
              <a:rPr lang="en-US" b="0" u="none" baseline="0" dirty="0" err="1"/>
              <a:t>đây</a:t>
            </a:r>
            <a:r>
              <a:rPr lang="en-US" b="0" u="none" baseline="0" dirty="0"/>
              <a:t> </a:t>
            </a:r>
            <a:r>
              <a:rPr lang="en-US" b="0" u="none" baseline="0" dirty="0" err="1"/>
              <a:t>là</a:t>
            </a:r>
            <a:r>
              <a:rPr lang="en-US" b="0" u="none" baseline="0" dirty="0"/>
              <a:t> </a:t>
            </a:r>
            <a:r>
              <a:rPr lang="en-US" b="0" u="none" baseline="0" dirty="0" err="1"/>
              <a:t>lỗi</a:t>
            </a:r>
            <a:r>
              <a:rPr lang="en-US" b="0" u="none" baseline="0" dirty="0"/>
              <a:t> </a:t>
            </a:r>
            <a:r>
              <a:rPr lang="en-US" b="0" u="none" baseline="0" dirty="0" err="1"/>
              <a:t>mà</a:t>
            </a:r>
            <a:r>
              <a:rPr lang="en-US" b="0" u="none" baseline="0" dirty="0"/>
              <a:t> </a:t>
            </a:r>
            <a:r>
              <a:rPr lang="en-US" b="0" u="none" baseline="0" dirty="0" err="1"/>
              <a:t>người</a:t>
            </a:r>
            <a:r>
              <a:rPr lang="en-US" b="0" u="none" baseline="0" dirty="0"/>
              <a:t> </a:t>
            </a:r>
            <a:r>
              <a:rPr lang="en-US" b="0" u="none" baseline="0" dirty="0" err="1"/>
              <a:t>lập</a:t>
            </a:r>
            <a:r>
              <a:rPr lang="en-US" b="0" u="none" baseline="0" dirty="0"/>
              <a:t> </a:t>
            </a:r>
            <a:r>
              <a:rPr lang="en-US" b="0" u="none" baseline="0" dirty="0" err="1"/>
              <a:t>trình</a:t>
            </a:r>
            <a:r>
              <a:rPr lang="en-US" b="0" u="none" baseline="0" dirty="0"/>
              <a:t> hay </a:t>
            </a:r>
            <a:r>
              <a:rPr lang="en-US" b="0" u="none" baseline="0" dirty="0" err="1"/>
              <a:t>mắc</a:t>
            </a:r>
            <a:r>
              <a:rPr lang="en-US" b="0" u="none" baseline="0" dirty="0"/>
              <a:t> </a:t>
            </a:r>
            <a:r>
              <a:rPr lang="en-US" b="0" u="none" baseline="0" dirty="0" err="1"/>
              <a:t>phải</a:t>
            </a:r>
            <a:r>
              <a:rPr lang="en-US" b="0" u="none" baseline="0" dirty="0"/>
              <a:t>: </a:t>
            </a:r>
            <a:r>
              <a:rPr lang="en-US" b="0" u="none" baseline="0" dirty="0" err="1"/>
              <a:t>thường</a:t>
            </a:r>
            <a:r>
              <a:rPr lang="en-US" b="0" u="none" baseline="0" dirty="0"/>
              <a:t> </a:t>
            </a:r>
            <a:r>
              <a:rPr lang="en-US" b="0" u="none" baseline="0" dirty="0" err="1"/>
              <a:t>xác</a:t>
            </a:r>
            <a:r>
              <a:rPr lang="en-US" b="0" u="none" baseline="0" dirty="0"/>
              <a:t> </a:t>
            </a:r>
            <a:r>
              <a:rPr lang="en-US" b="0" u="none" baseline="0" dirty="0" err="1"/>
              <a:t>định</a:t>
            </a:r>
            <a:r>
              <a:rPr lang="en-US" b="0" u="none" baseline="0" dirty="0"/>
              <a:t> </a:t>
            </a:r>
            <a:r>
              <a:rPr lang="en-US" b="0" u="none" baseline="0" dirty="0" err="1"/>
              <a:t>sai</a:t>
            </a:r>
            <a:r>
              <a:rPr lang="en-US" b="0" u="none" baseline="0" dirty="0"/>
              <a:t> </a:t>
            </a:r>
            <a:r>
              <a:rPr lang="en-US" b="0" u="none" baseline="0" dirty="0" err="1"/>
              <a:t>số</a:t>
            </a:r>
            <a:r>
              <a:rPr lang="en-US" b="0" u="none" baseline="0" dirty="0"/>
              <a:t> </a:t>
            </a:r>
            <a:r>
              <a:rPr lang="en-US" b="0" u="none" baseline="0" dirty="0" err="1"/>
              <a:t>vòng</a:t>
            </a:r>
            <a:r>
              <a:rPr lang="en-US" b="0" u="none" baseline="0" dirty="0"/>
              <a:t> </a:t>
            </a:r>
            <a:r>
              <a:rPr lang="en-US" b="0" u="none" baseline="0" dirty="0" err="1"/>
              <a:t>lặp</a:t>
            </a:r>
            <a:r>
              <a:rPr lang="en-US" b="0" u="none" baseline="0" dirty="0"/>
              <a:t> </a:t>
            </a:r>
            <a:r>
              <a:rPr lang="en-US" b="0" u="none" baseline="0" dirty="0" err="1"/>
              <a:t>hoặc</a:t>
            </a:r>
            <a:r>
              <a:rPr lang="en-US" b="0" u="none" baseline="0" dirty="0"/>
              <a:t> </a:t>
            </a:r>
            <a:r>
              <a:rPr lang="en-US" b="0" u="none" baseline="0" dirty="0" err="1"/>
              <a:t>điểm</a:t>
            </a:r>
            <a:r>
              <a:rPr lang="en-US" b="0" u="none" baseline="0" dirty="0"/>
              <a:t> </a:t>
            </a:r>
            <a:r>
              <a:rPr lang="en-US" b="0" u="none" baseline="0" dirty="0" err="1"/>
              <a:t>dừng</a:t>
            </a:r>
            <a:r>
              <a:rPr lang="en-US" b="0" u="none" baseline="0" dirty="0"/>
              <a:t> </a:t>
            </a:r>
            <a:r>
              <a:rPr lang="en-US" b="0" u="none" baseline="0" dirty="0" err="1"/>
              <a:t>của</a:t>
            </a:r>
            <a:r>
              <a:rPr lang="en-US" b="0" u="none" baseline="0" dirty="0"/>
              <a:t> </a:t>
            </a:r>
            <a:r>
              <a:rPr lang="en-US" b="0" u="none" baseline="0" dirty="0" err="1"/>
              <a:t>vòng</a:t>
            </a:r>
            <a:r>
              <a:rPr lang="en-US" b="0" u="none" baseline="0" dirty="0"/>
              <a:t> </a:t>
            </a:r>
            <a:r>
              <a:rPr lang="en-US" b="0" u="none" baseline="0" dirty="0" err="1"/>
              <a:t>lặp</a:t>
            </a:r>
            <a:r>
              <a:rPr lang="en-US" b="0" u="none" baseline="0" dirty="0"/>
              <a:t>. VD/ </a:t>
            </a:r>
            <a:r>
              <a:rPr lang="en-US" b="0" u="none" baseline="0" dirty="0" err="1"/>
              <a:t>đăng</a:t>
            </a:r>
            <a:r>
              <a:rPr lang="en-US" b="0" u="none" baseline="0" dirty="0"/>
              <a:t> </a:t>
            </a:r>
            <a:r>
              <a:rPr lang="en-US" b="0" u="none" baseline="0" dirty="0" err="1"/>
              <a:t>nhập</a:t>
            </a:r>
            <a:r>
              <a:rPr lang="en-US" b="0" u="none" baseline="0" dirty="0"/>
              <a:t> </a:t>
            </a:r>
            <a:r>
              <a:rPr lang="en-US" b="0" u="none" baseline="0" dirty="0" err="1"/>
              <a:t>hệ</a:t>
            </a:r>
            <a:r>
              <a:rPr lang="en-US" b="0" u="none" baseline="0" dirty="0"/>
              <a:t> </a:t>
            </a:r>
            <a:r>
              <a:rPr lang="en-US" b="0" u="none" baseline="0" dirty="0" err="1"/>
              <a:t>thống</a:t>
            </a:r>
            <a:r>
              <a:rPr lang="en-US" b="0" u="none" baseline="0" dirty="0"/>
              <a:t> </a:t>
            </a:r>
            <a:r>
              <a:rPr lang="en-US" b="0" u="none" baseline="0" dirty="0" err="1"/>
              <a:t>không</a:t>
            </a:r>
            <a:r>
              <a:rPr lang="en-US" b="0" u="none" baseline="0" dirty="0"/>
              <a:t> </a:t>
            </a:r>
            <a:r>
              <a:rPr lang="vi-VN" b="0" u="none" baseline="0" dirty="0"/>
              <a:t>đượ</a:t>
            </a:r>
            <a:r>
              <a:rPr lang="en-US" b="0" u="none" baseline="0" dirty="0"/>
              <a:t>c </a:t>
            </a:r>
            <a:r>
              <a:rPr lang="en-US" b="0" u="none" baseline="0" dirty="0" err="1"/>
              <a:t>sai</a:t>
            </a:r>
            <a:r>
              <a:rPr lang="en-US" b="0" u="none" baseline="0" dirty="0"/>
              <a:t> </a:t>
            </a:r>
            <a:r>
              <a:rPr lang="en-US" b="0" u="none" baseline="0" dirty="0" err="1"/>
              <a:t>quá</a:t>
            </a:r>
            <a:r>
              <a:rPr lang="en-US" b="0" u="none" baseline="0" dirty="0"/>
              <a:t> 3 </a:t>
            </a:r>
            <a:r>
              <a:rPr lang="en-US" b="0" u="none" baseline="0" dirty="0" err="1"/>
              <a:t>lần</a:t>
            </a:r>
            <a:r>
              <a:rPr lang="en-US" b="0" u="none" baseline="0" dirty="0"/>
              <a:t>, NẾU KHÔNG KIỂM TRA, CH</a:t>
            </a:r>
            <a:r>
              <a:rPr lang="vi-VN" b="0" u="none" baseline="0" dirty="0"/>
              <a:t>ƯƠN</a:t>
            </a:r>
            <a:r>
              <a:rPr lang="en-US" b="0" u="none" baseline="0" dirty="0"/>
              <a:t>G TRÌNH CÓ THỂ CHỈ CHO ĐĂNG NHẬP 2 LẦN HOẶC ĐẾN 4 LẦN</a:t>
            </a:r>
            <a:r>
              <a:rPr lang="en-US" b="0" u="sng" baseline="0" dirty="0"/>
              <a:t>.</a:t>
            </a:r>
            <a:endParaRPr lang="en-US" b="0" dirty="0"/>
          </a:p>
          <a:p>
            <a:pPr marL="0" indent="0">
              <a:buFontTx/>
              <a:buNone/>
            </a:pPr>
            <a:r>
              <a:rPr lang="en-US" b="1" dirty="0"/>
              <a:t>CÁCH</a:t>
            </a:r>
            <a:r>
              <a:rPr lang="en-US" b="1" baseline="0" dirty="0"/>
              <a:t> LÀM: </a:t>
            </a:r>
            <a:r>
              <a:rPr lang="en-US" b="0" baseline="0" dirty="0" err="1"/>
              <a:t>sau</a:t>
            </a:r>
            <a:r>
              <a:rPr lang="en-US" b="0" baseline="0" dirty="0"/>
              <a:t> </a:t>
            </a:r>
            <a:r>
              <a:rPr lang="en-US" b="0" baseline="0" dirty="0" err="1"/>
              <a:t>khi</a:t>
            </a:r>
            <a:r>
              <a:rPr lang="en-US" b="0" baseline="0" dirty="0"/>
              <a:t> </a:t>
            </a:r>
            <a:r>
              <a:rPr lang="en-US" b="0" baseline="0" dirty="0" err="1"/>
              <a:t>phân</a:t>
            </a:r>
            <a:r>
              <a:rPr lang="en-US" b="0" baseline="0" dirty="0"/>
              <a:t> </a:t>
            </a:r>
            <a:r>
              <a:rPr lang="en-US" b="0" baseline="0" dirty="0" err="1"/>
              <a:t>hoạch</a:t>
            </a:r>
            <a:r>
              <a:rPr lang="en-US" b="0" baseline="0" dirty="0"/>
              <a:t> </a:t>
            </a:r>
            <a:r>
              <a:rPr lang="en-US" b="0" baseline="0" dirty="0" err="1"/>
              <a:t>sẽ</a:t>
            </a:r>
            <a:r>
              <a:rPr lang="en-US" b="0" baseline="0" dirty="0"/>
              <a:t> </a:t>
            </a:r>
            <a:r>
              <a:rPr lang="en-US" b="0" baseline="0" dirty="0" err="1"/>
              <a:t>lấy</a:t>
            </a:r>
            <a:r>
              <a:rPr lang="en-US" b="0" baseline="0" dirty="0"/>
              <a:t> </a:t>
            </a:r>
            <a:r>
              <a:rPr lang="en-US" b="1" baseline="0" dirty="0"/>
              <a:t>THÊM MIN- </a:t>
            </a:r>
            <a:r>
              <a:rPr lang="en-US" b="0" baseline="0" dirty="0" err="1"/>
              <a:t>và</a:t>
            </a:r>
            <a:r>
              <a:rPr lang="en-US" b="1" baseline="0" dirty="0"/>
              <a:t> MAX+     </a:t>
            </a:r>
            <a:r>
              <a:rPr lang="en-US" b="0" baseline="0" dirty="0"/>
              <a:t>--&gt;  Robustness testing?</a:t>
            </a:r>
            <a:endParaRPr lang="en-US" b="0" dirty="0"/>
          </a:p>
          <a:p>
            <a:pPr marL="0" indent="0">
              <a:buFontTx/>
              <a:buNone/>
            </a:pPr>
            <a:r>
              <a:rPr lang="en-US" b="1" dirty="0"/>
              <a:t>1, 100 </a:t>
            </a:r>
            <a:r>
              <a:rPr lang="en-US" b="1" dirty="0" err="1"/>
              <a:t>thuộc</a:t>
            </a:r>
            <a:r>
              <a:rPr lang="en-US" b="1" baseline="0" dirty="0"/>
              <a:t> </a:t>
            </a:r>
            <a:r>
              <a:rPr lang="en-US" b="1" baseline="0" dirty="0" err="1"/>
              <a:t>biên</a:t>
            </a:r>
            <a:r>
              <a:rPr lang="en-US" b="1" baseline="0" dirty="0"/>
              <a:t> </a:t>
            </a:r>
            <a:r>
              <a:rPr lang="en-US" b="1" baseline="0" dirty="0" err="1"/>
              <a:t>của</a:t>
            </a:r>
            <a:r>
              <a:rPr lang="en-US" b="1" baseline="0" dirty="0"/>
              <a:t> </a:t>
            </a:r>
            <a:r>
              <a:rPr lang="en-US" b="1" baseline="0" dirty="0" err="1"/>
              <a:t>phân</a:t>
            </a:r>
            <a:r>
              <a:rPr lang="en-US" b="1" baseline="0" dirty="0"/>
              <a:t> </a:t>
            </a:r>
            <a:r>
              <a:rPr lang="en-US" b="1" baseline="0" dirty="0" err="1"/>
              <a:t>hoạch</a:t>
            </a:r>
            <a:r>
              <a:rPr lang="en-US" b="1" baseline="0" dirty="0"/>
              <a:t> valid</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0, 101</a:t>
            </a:r>
            <a:r>
              <a:rPr lang="en-US" b="1" dirty="0"/>
              <a:t> </a:t>
            </a:r>
            <a:r>
              <a:rPr lang="en-US" b="1" dirty="0" err="1"/>
              <a:t>thuộc</a:t>
            </a:r>
            <a:r>
              <a:rPr lang="en-US" b="1" baseline="0" dirty="0"/>
              <a:t> </a:t>
            </a:r>
            <a:r>
              <a:rPr lang="en-US" b="1" baseline="0" dirty="0" err="1"/>
              <a:t>biên</a:t>
            </a:r>
            <a:r>
              <a:rPr lang="en-US" b="1" baseline="0" dirty="0"/>
              <a:t> </a:t>
            </a:r>
            <a:r>
              <a:rPr lang="en-US" b="1" baseline="0" dirty="0" err="1"/>
              <a:t>của</a:t>
            </a:r>
            <a:r>
              <a:rPr lang="en-US" b="1" baseline="0" dirty="0"/>
              <a:t> </a:t>
            </a:r>
            <a:r>
              <a:rPr lang="en-US" b="1" baseline="0" dirty="0" err="1"/>
              <a:t>phân</a:t>
            </a:r>
            <a:r>
              <a:rPr lang="en-US" b="1" baseline="0" dirty="0"/>
              <a:t> </a:t>
            </a:r>
            <a:r>
              <a:rPr lang="en-US" b="1" baseline="0" dirty="0" err="1"/>
              <a:t>hoạch</a:t>
            </a:r>
            <a:r>
              <a:rPr lang="en-US" b="1" baseline="0" dirty="0"/>
              <a:t> invalid</a:t>
            </a:r>
          </a:p>
          <a:p>
            <a:pPr marL="0" indent="0">
              <a:buFontTx/>
              <a:buNone/>
            </a:pPr>
            <a:endParaRPr lang="en-US" b="0" u="sng" dirty="0"/>
          </a:p>
          <a:p>
            <a:pPr marL="0" indent="0">
              <a:buFontTx/>
              <a:buNone/>
            </a:pPr>
            <a:r>
              <a:rPr lang="en-US" b="0" dirty="0"/>
              <a:t>- CHÚ</a:t>
            </a:r>
            <a:r>
              <a:rPr lang="en-US" b="0" baseline="0" dirty="0"/>
              <a:t> Ý CÓ 2 CÁCH TIẾP CẬN: </a:t>
            </a:r>
            <a:r>
              <a:rPr lang="en-US" b="1" baseline="0" dirty="0"/>
              <a:t>three-value approach (</a:t>
            </a:r>
            <a:r>
              <a:rPr lang="en-US" b="1" baseline="0" dirty="0" err="1"/>
              <a:t>cách</a:t>
            </a:r>
            <a:r>
              <a:rPr lang="en-US" b="1" baseline="0" dirty="0"/>
              <a:t> </a:t>
            </a:r>
            <a:r>
              <a:rPr lang="en-US" b="1" baseline="0" dirty="0" err="1"/>
              <a:t>này</a:t>
            </a:r>
            <a:r>
              <a:rPr lang="en-US" b="1" baseline="0" dirty="0"/>
              <a:t> </a:t>
            </a:r>
            <a:r>
              <a:rPr lang="en-US" b="1" baseline="0" dirty="0" err="1"/>
              <a:t>không</a:t>
            </a:r>
            <a:r>
              <a:rPr lang="en-US" b="1" baseline="0" dirty="0"/>
              <a:t> </a:t>
            </a:r>
            <a:r>
              <a:rPr lang="en-US" b="1" baseline="0" dirty="0" err="1"/>
              <a:t>cần</a:t>
            </a:r>
            <a:r>
              <a:rPr lang="en-US" b="1" baseline="0" dirty="0"/>
              <a:t> </a:t>
            </a:r>
            <a:r>
              <a:rPr lang="en-US" b="1" baseline="0" dirty="0" err="1"/>
              <a:t>dùng</a:t>
            </a:r>
            <a:r>
              <a:rPr lang="en-US" b="1" baseline="0" dirty="0"/>
              <a:t> </a:t>
            </a:r>
            <a:r>
              <a:rPr lang="en-US" b="1" baseline="0" dirty="0" err="1"/>
              <a:t>kỹ</a:t>
            </a:r>
            <a:r>
              <a:rPr lang="en-US" b="1" baseline="0" dirty="0"/>
              <a:t> </a:t>
            </a:r>
            <a:r>
              <a:rPr lang="en-US" b="1" baseline="0" dirty="0" err="1"/>
              <a:t>thuật</a:t>
            </a:r>
            <a:r>
              <a:rPr lang="en-US" b="1" baseline="0" dirty="0"/>
              <a:t> EP); two-value approach </a:t>
            </a:r>
            <a:r>
              <a:rPr lang="en-US" b="0" baseline="0" dirty="0"/>
              <a:t>(If you use the two-value approach together with equivalence partitioning, you are equally effective and slightly more efficient than the three-value approach)</a:t>
            </a:r>
          </a:p>
          <a:p>
            <a:endParaRPr lang="en-US" dirty="0"/>
          </a:p>
          <a:p>
            <a:r>
              <a:rPr lang="en-US" dirty="0"/>
              <a:t>Steps:</a:t>
            </a:r>
          </a:p>
          <a:p>
            <a:pPr marL="850392" lvl="1" indent="-457200">
              <a:buFont typeface="+mj-lt"/>
              <a:buAutoNum type="arabicPeriod"/>
            </a:pPr>
            <a:r>
              <a:rPr lang="en-US" dirty="0"/>
              <a:t>identify the equivalence classes</a:t>
            </a:r>
          </a:p>
          <a:p>
            <a:pPr marL="850392" lvl="1" indent="-457200">
              <a:buFont typeface="+mj-lt"/>
              <a:buAutoNum type="arabicPeriod"/>
            </a:pPr>
            <a:r>
              <a:rPr lang="en-US" dirty="0"/>
              <a:t>identify the boundaries of each equivalence class</a:t>
            </a:r>
          </a:p>
          <a:p>
            <a:pPr marL="850392" lvl="1" indent="-457200">
              <a:buFont typeface="+mj-lt"/>
              <a:buAutoNum type="arabicPeriod"/>
            </a:pPr>
            <a:r>
              <a:rPr lang="en-US" dirty="0"/>
              <a:t>create test cases for each boundary value by choosing one point on the boundary, one point just below the boundary, </a:t>
            </a:r>
            <a:r>
              <a:rPr lang="en-US" b="1" dirty="0"/>
              <a:t>or </a:t>
            </a:r>
            <a:r>
              <a:rPr lang="en-US" dirty="0"/>
              <a:t>one point just above the boundary</a:t>
            </a:r>
            <a:endParaRPr lang="en-GB" dirty="0"/>
          </a:p>
        </p:txBody>
      </p:sp>
    </p:spTree>
    <p:extLst>
      <p:ext uri="{BB962C8B-B14F-4D97-AF65-F5344CB8AC3E}">
        <p14:creationId xmlns:p14="http://schemas.microsoft.com/office/powerpoint/2010/main" val="16342157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a:buNone/>
            </a:pPr>
            <a:endParaRPr lang="en-US" baseline="0">
              <a:sym typeface="Wingdings" pitchFamily="2" charset="2"/>
            </a:endParaRPr>
          </a:p>
        </p:txBody>
      </p:sp>
    </p:spTree>
    <p:extLst>
      <p:ext uri="{BB962C8B-B14F-4D97-AF65-F5344CB8AC3E}">
        <p14:creationId xmlns:p14="http://schemas.microsoft.com/office/powerpoint/2010/main" val="35466421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 6 test cases for the VALID BOUNDARY value (in our example, boundary testing is applicable for only 2 of the 4 input variables).</a:t>
            </a:r>
          </a:p>
          <a:p>
            <a:r>
              <a:rPr lang="en-US" sz="1200" kern="1200">
                <a:solidFill>
                  <a:schemeClr val="tx1"/>
                </a:solidFill>
                <a:effectLst/>
                <a:latin typeface="+mn-lt"/>
                <a:ea typeface="+mn-ea"/>
                <a:cs typeface="+mn-cs"/>
              </a:rPr>
              <a:t>■ 4 test cases for the INVALID BOUNDARY value.</a:t>
            </a:r>
          </a:p>
          <a:p>
            <a:endParaRPr lang="en-US"/>
          </a:p>
        </p:txBody>
      </p:sp>
    </p:spTree>
    <p:extLst>
      <p:ext uri="{BB962C8B-B14F-4D97-AF65-F5344CB8AC3E}">
        <p14:creationId xmlns:p14="http://schemas.microsoft.com/office/powerpoint/2010/main" val="24365678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b="1" dirty="0"/>
              <a:t>CÁCH BIỂU DIỄN CHO KỸ THUẬT PHÂN HOẠCH VÀ BIÊN</a:t>
            </a:r>
          </a:p>
          <a:p>
            <a:pPr marL="171450" indent="-171450">
              <a:buFontTx/>
              <a:buChar char="-"/>
            </a:pPr>
            <a:r>
              <a:rPr lang="en-US" dirty="0" err="1"/>
              <a:t>Kiểm</a:t>
            </a:r>
            <a:r>
              <a:rPr lang="en-US" baseline="0" dirty="0"/>
              <a:t> </a:t>
            </a:r>
            <a:r>
              <a:rPr lang="en-US" baseline="0" dirty="0" err="1"/>
              <a:t>tra</a:t>
            </a:r>
            <a:r>
              <a:rPr lang="en-US" baseline="0" dirty="0"/>
              <a:t> </a:t>
            </a:r>
            <a:r>
              <a:rPr lang="en-US" baseline="0" dirty="0" err="1"/>
              <a:t>cho</a:t>
            </a:r>
            <a:r>
              <a:rPr lang="en-US" baseline="0" dirty="0"/>
              <a:t> </a:t>
            </a:r>
            <a:r>
              <a:rPr lang="en-US" baseline="0" dirty="0" err="1"/>
              <a:t>trường</a:t>
            </a:r>
            <a:r>
              <a:rPr lang="en-US" baseline="0" dirty="0"/>
              <a:t> </a:t>
            </a:r>
            <a:r>
              <a:rPr lang="en-US" baseline="0" dirty="0" err="1"/>
              <a:t>hợp</a:t>
            </a:r>
            <a:r>
              <a:rPr lang="en-US" baseline="0" dirty="0"/>
              <a:t> Age</a:t>
            </a:r>
          </a:p>
          <a:p>
            <a:pPr marL="171450" indent="-171450">
              <a:buFont typeface="Wingdings"/>
              <a:buChar char="à"/>
            </a:pPr>
            <a:r>
              <a:rPr lang="en-US" baseline="0" dirty="0" err="1">
                <a:sym typeface="Wingdings" pitchFamily="2" charset="2"/>
              </a:rPr>
              <a:t>Về</a:t>
            </a:r>
            <a:r>
              <a:rPr lang="en-US" baseline="0" dirty="0">
                <a:sym typeface="Wingdings" pitchFamily="2" charset="2"/>
              </a:rPr>
              <a:t> </a:t>
            </a:r>
            <a:r>
              <a:rPr lang="en-US" baseline="0" dirty="0" err="1">
                <a:sym typeface="Wingdings" pitchFamily="2" charset="2"/>
              </a:rPr>
              <a:t>giới</a:t>
            </a:r>
            <a:r>
              <a:rPr lang="en-US" baseline="0" dirty="0">
                <a:sym typeface="Wingdings" pitchFamily="2" charset="2"/>
              </a:rPr>
              <a:t> </a:t>
            </a:r>
            <a:r>
              <a:rPr lang="en-US" baseline="0" dirty="0" err="1">
                <a:sym typeface="Wingdings" pitchFamily="2" charset="2"/>
              </a:rPr>
              <a:t>hạn</a:t>
            </a:r>
            <a:r>
              <a:rPr lang="en-US" baseline="0" dirty="0">
                <a:sym typeface="Wingdings" pitchFamily="2" charset="2"/>
              </a:rPr>
              <a:t> </a:t>
            </a:r>
            <a:r>
              <a:rPr lang="en-US" baseline="0" dirty="0" err="1">
                <a:sym typeface="Wingdings" pitchFamily="2" charset="2"/>
              </a:rPr>
              <a:t>giá</a:t>
            </a:r>
            <a:r>
              <a:rPr lang="en-US" baseline="0" dirty="0">
                <a:sym typeface="Wingdings" pitchFamily="2" charset="2"/>
              </a:rPr>
              <a:t> </a:t>
            </a:r>
            <a:r>
              <a:rPr lang="en-US" baseline="0" dirty="0" err="1">
                <a:sym typeface="Wingdings" pitchFamily="2" charset="2"/>
              </a:rPr>
              <a:t>trị</a:t>
            </a:r>
            <a:r>
              <a:rPr lang="en-US" baseline="0" dirty="0">
                <a:sym typeface="Wingdings" pitchFamily="2" charset="2"/>
              </a:rPr>
              <a:t>, chia </a:t>
            </a:r>
            <a:r>
              <a:rPr lang="en-US" baseline="0" dirty="0" err="1">
                <a:sym typeface="Wingdings" pitchFamily="2" charset="2"/>
              </a:rPr>
              <a:t>làm</a:t>
            </a:r>
            <a:r>
              <a:rPr lang="en-US" baseline="0" dirty="0">
                <a:sym typeface="Wingdings" pitchFamily="2" charset="2"/>
              </a:rPr>
              <a:t> 3 </a:t>
            </a:r>
            <a:r>
              <a:rPr lang="en-US" baseline="0" dirty="0" err="1">
                <a:sym typeface="Wingdings" pitchFamily="2" charset="2"/>
              </a:rPr>
              <a:t>phân</a:t>
            </a:r>
            <a:r>
              <a:rPr lang="en-US" baseline="0" dirty="0">
                <a:sym typeface="Wingdings" pitchFamily="2" charset="2"/>
              </a:rPr>
              <a:t> </a:t>
            </a:r>
            <a:r>
              <a:rPr lang="en-US" baseline="0" dirty="0" err="1">
                <a:sym typeface="Wingdings" pitchFamily="2" charset="2"/>
              </a:rPr>
              <a:t>hoạch</a:t>
            </a:r>
            <a:r>
              <a:rPr lang="en-US" baseline="0" dirty="0">
                <a:sym typeface="Wingdings" pitchFamily="2" charset="2"/>
              </a:rPr>
              <a:t>: 1 </a:t>
            </a:r>
            <a:r>
              <a:rPr lang="en-US" baseline="0" dirty="0" err="1">
                <a:sym typeface="Wingdings" pitchFamily="2" charset="2"/>
              </a:rPr>
              <a:t>phân</a:t>
            </a:r>
            <a:r>
              <a:rPr lang="en-US" baseline="0" dirty="0">
                <a:sym typeface="Wingdings" pitchFamily="2" charset="2"/>
              </a:rPr>
              <a:t> </a:t>
            </a:r>
            <a:r>
              <a:rPr lang="en-US" baseline="0" dirty="0" err="1">
                <a:sym typeface="Wingdings" pitchFamily="2" charset="2"/>
              </a:rPr>
              <a:t>hoạch</a:t>
            </a:r>
            <a:r>
              <a:rPr lang="en-US" baseline="0" dirty="0">
                <a:sym typeface="Wingdings" pitchFamily="2" charset="2"/>
              </a:rPr>
              <a:t> valid </a:t>
            </a:r>
            <a:r>
              <a:rPr lang="en-US" baseline="0" dirty="0" err="1">
                <a:sym typeface="Wingdings" pitchFamily="2" charset="2"/>
              </a:rPr>
              <a:t>là</a:t>
            </a:r>
            <a:r>
              <a:rPr lang="en-US" baseline="0" dirty="0">
                <a:sym typeface="Wingdings" pitchFamily="2" charset="2"/>
              </a:rPr>
              <a:t>... </a:t>
            </a:r>
            <a:r>
              <a:rPr lang="en-US" baseline="0" dirty="0" err="1">
                <a:sym typeface="Wingdings" pitchFamily="2" charset="2"/>
              </a:rPr>
              <a:t>và</a:t>
            </a:r>
            <a:r>
              <a:rPr lang="en-US" baseline="0" dirty="0">
                <a:sym typeface="Wingdings" pitchFamily="2" charset="2"/>
              </a:rPr>
              <a:t> 2 </a:t>
            </a:r>
            <a:r>
              <a:rPr lang="en-US" baseline="0" dirty="0" err="1">
                <a:sym typeface="Wingdings" pitchFamily="2" charset="2"/>
              </a:rPr>
              <a:t>phân</a:t>
            </a:r>
            <a:r>
              <a:rPr lang="en-US" baseline="0" dirty="0">
                <a:sym typeface="Wingdings" pitchFamily="2" charset="2"/>
              </a:rPr>
              <a:t> </a:t>
            </a:r>
            <a:r>
              <a:rPr lang="en-US" baseline="0" dirty="0" err="1">
                <a:sym typeface="Wingdings" pitchFamily="2" charset="2"/>
              </a:rPr>
              <a:t>hoạch</a:t>
            </a:r>
            <a:r>
              <a:rPr lang="en-US" baseline="0" dirty="0">
                <a:sym typeface="Wingdings" pitchFamily="2" charset="2"/>
              </a:rPr>
              <a:t> invalid </a:t>
            </a:r>
            <a:r>
              <a:rPr lang="en-US" baseline="0" dirty="0" err="1">
                <a:sym typeface="Wingdings" pitchFamily="2" charset="2"/>
              </a:rPr>
              <a:t>là</a:t>
            </a:r>
            <a:r>
              <a:rPr lang="en-US" baseline="0" dirty="0">
                <a:sym typeface="Wingdings" pitchFamily="2" charset="2"/>
              </a:rPr>
              <a:t>...</a:t>
            </a:r>
          </a:p>
          <a:p>
            <a:pPr marL="171450" indent="-171450">
              <a:buFont typeface="Wingdings"/>
              <a:buChar char="à"/>
            </a:pPr>
            <a:r>
              <a:rPr lang="en-US" baseline="0" dirty="0" err="1">
                <a:sym typeface="Wingdings" pitchFamily="2" charset="2"/>
              </a:rPr>
              <a:t>Về</a:t>
            </a:r>
            <a:r>
              <a:rPr lang="en-US" baseline="0" dirty="0">
                <a:sym typeface="Wingdings" pitchFamily="2" charset="2"/>
              </a:rPr>
              <a:t> </a:t>
            </a:r>
            <a:r>
              <a:rPr lang="en-US" baseline="0" dirty="0" err="1">
                <a:sym typeface="Wingdings" pitchFamily="2" charset="2"/>
              </a:rPr>
              <a:t>loại</a:t>
            </a:r>
            <a:r>
              <a:rPr lang="en-US" baseline="0" dirty="0">
                <a:sym typeface="Wingdings" pitchFamily="2" charset="2"/>
              </a:rPr>
              <a:t> </a:t>
            </a:r>
            <a:r>
              <a:rPr lang="en-US" baseline="0" dirty="0" err="1">
                <a:sym typeface="Wingdings" pitchFamily="2" charset="2"/>
              </a:rPr>
              <a:t>ký</a:t>
            </a:r>
            <a:r>
              <a:rPr lang="en-US" baseline="0" dirty="0">
                <a:sym typeface="Wingdings" pitchFamily="2" charset="2"/>
              </a:rPr>
              <a:t> </a:t>
            </a:r>
            <a:r>
              <a:rPr lang="en-US" baseline="0" dirty="0" err="1">
                <a:sym typeface="Wingdings" pitchFamily="2" charset="2"/>
              </a:rPr>
              <a:t>tự</a:t>
            </a:r>
            <a:r>
              <a:rPr lang="en-US" baseline="0" dirty="0">
                <a:sym typeface="Wingdings" pitchFamily="2" charset="2"/>
              </a:rPr>
              <a:t>, chia </a:t>
            </a:r>
            <a:r>
              <a:rPr lang="en-US" baseline="0" dirty="0" err="1">
                <a:sym typeface="Wingdings" pitchFamily="2" charset="2"/>
              </a:rPr>
              <a:t>làm</a:t>
            </a:r>
            <a:r>
              <a:rPr lang="en-US" baseline="0" dirty="0">
                <a:sym typeface="Wingdings" pitchFamily="2" charset="2"/>
              </a:rPr>
              <a:t> 2 </a:t>
            </a:r>
            <a:r>
              <a:rPr lang="en-US" baseline="0" dirty="0" err="1">
                <a:sym typeface="Wingdings" pitchFamily="2" charset="2"/>
              </a:rPr>
              <a:t>phân</a:t>
            </a:r>
            <a:r>
              <a:rPr lang="en-US" baseline="0" dirty="0">
                <a:sym typeface="Wingdings" pitchFamily="2" charset="2"/>
              </a:rPr>
              <a:t> </a:t>
            </a:r>
            <a:r>
              <a:rPr lang="en-US" baseline="0" dirty="0" err="1">
                <a:sym typeface="Wingdings" pitchFamily="2" charset="2"/>
              </a:rPr>
              <a:t>hoạch</a:t>
            </a:r>
            <a:r>
              <a:rPr lang="en-US" baseline="0" dirty="0">
                <a:sym typeface="Wingdings" pitchFamily="2" charset="2"/>
              </a:rPr>
              <a:t>: 1 </a:t>
            </a:r>
            <a:r>
              <a:rPr lang="en-US" baseline="0" dirty="0" err="1">
                <a:sym typeface="Wingdings" pitchFamily="2" charset="2"/>
              </a:rPr>
              <a:t>ph</a:t>
            </a:r>
            <a:r>
              <a:rPr lang="en-US" baseline="0" dirty="0">
                <a:sym typeface="Wingdings" pitchFamily="2" charset="2"/>
              </a:rPr>
              <a:t> </a:t>
            </a:r>
            <a:r>
              <a:rPr lang="en-US" baseline="0" dirty="0" err="1">
                <a:sym typeface="Wingdings" pitchFamily="2" charset="2"/>
              </a:rPr>
              <a:t>cho</a:t>
            </a:r>
            <a:r>
              <a:rPr lang="en-US" baseline="0" dirty="0">
                <a:sym typeface="Wingdings" pitchFamily="2" charset="2"/>
              </a:rPr>
              <a:t> </a:t>
            </a:r>
            <a:r>
              <a:rPr lang="en-US" baseline="0" dirty="0" err="1">
                <a:sym typeface="Wingdings" pitchFamily="2" charset="2"/>
              </a:rPr>
              <a:t>ký</a:t>
            </a:r>
            <a:r>
              <a:rPr lang="en-US" baseline="0" dirty="0">
                <a:sym typeface="Wingdings" pitchFamily="2" charset="2"/>
              </a:rPr>
              <a:t> </a:t>
            </a:r>
            <a:r>
              <a:rPr lang="en-US" baseline="0" dirty="0" err="1">
                <a:sym typeface="Wingdings" pitchFamily="2" charset="2"/>
              </a:rPr>
              <a:t>tự</a:t>
            </a:r>
            <a:r>
              <a:rPr lang="en-US" baseline="0" dirty="0">
                <a:sym typeface="Wingdings" pitchFamily="2" charset="2"/>
              </a:rPr>
              <a:t> </a:t>
            </a:r>
            <a:r>
              <a:rPr lang="en-US" baseline="0" dirty="0" err="1">
                <a:sym typeface="Wingdings" pitchFamily="2" charset="2"/>
              </a:rPr>
              <a:t>hợp</a:t>
            </a:r>
            <a:r>
              <a:rPr lang="en-US" baseline="0" dirty="0">
                <a:sym typeface="Wingdings" pitchFamily="2" charset="2"/>
              </a:rPr>
              <a:t> </a:t>
            </a:r>
            <a:r>
              <a:rPr lang="en-US" baseline="0" dirty="0" err="1">
                <a:sym typeface="Wingdings" pitchFamily="2" charset="2"/>
              </a:rPr>
              <a:t>lệ</a:t>
            </a:r>
            <a:r>
              <a:rPr lang="en-US" baseline="0" dirty="0">
                <a:sym typeface="Wingdings" pitchFamily="2" charset="2"/>
              </a:rPr>
              <a:t> </a:t>
            </a:r>
            <a:r>
              <a:rPr lang="en-US" baseline="0" dirty="0" err="1">
                <a:sym typeface="Wingdings" pitchFamily="2" charset="2"/>
              </a:rPr>
              <a:t>và</a:t>
            </a:r>
            <a:r>
              <a:rPr lang="en-US" baseline="0" dirty="0">
                <a:sym typeface="Wingdings" pitchFamily="2" charset="2"/>
              </a:rPr>
              <a:t> 1 </a:t>
            </a:r>
            <a:r>
              <a:rPr lang="en-US" baseline="0" dirty="0" err="1">
                <a:sym typeface="Wingdings" pitchFamily="2" charset="2"/>
              </a:rPr>
              <a:t>ph</a:t>
            </a:r>
            <a:r>
              <a:rPr lang="en-US" baseline="0" dirty="0">
                <a:sym typeface="Wingdings" pitchFamily="2" charset="2"/>
              </a:rPr>
              <a:t> </a:t>
            </a:r>
            <a:r>
              <a:rPr lang="en-US" baseline="0" dirty="0" err="1">
                <a:sym typeface="Wingdings" pitchFamily="2" charset="2"/>
              </a:rPr>
              <a:t>cho</a:t>
            </a:r>
            <a:r>
              <a:rPr lang="en-US" baseline="0" dirty="0">
                <a:sym typeface="Wingdings" pitchFamily="2" charset="2"/>
              </a:rPr>
              <a:t> </a:t>
            </a:r>
            <a:r>
              <a:rPr lang="en-US" baseline="0" dirty="0" err="1">
                <a:sym typeface="Wingdings" pitchFamily="2" charset="2"/>
              </a:rPr>
              <a:t>ký</a:t>
            </a:r>
            <a:r>
              <a:rPr lang="en-US" baseline="0" dirty="0">
                <a:sym typeface="Wingdings" pitchFamily="2" charset="2"/>
              </a:rPr>
              <a:t> </a:t>
            </a:r>
            <a:r>
              <a:rPr lang="en-US" baseline="0" dirty="0" err="1">
                <a:sym typeface="Wingdings" pitchFamily="2" charset="2"/>
              </a:rPr>
              <a:t>tự</a:t>
            </a:r>
            <a:r>
              <a:rPr lang="en-US" baseline="0" dirty="0">
                <a:sym typeface="Wingdings" pitchFamily="2" charset="2"/>
              </a:rPr>
              <a:t> ko </a:t>
            </a:r>
            <a:r>
              <a:rPr lang="en-US" baseline="0" dirty="0" err="1">
                <a:sym typeface="Wingdings" pitchFamily="2" charset="2"/>
              </a:rPr>
              <a:t>hợp</a:t>
            </a:r>
            <a:r>
              <a:rPr lang="en-US" baseline="0" dirty="0">
                <a:sym typeface="Wingdings" pitchFamily="2" charset="2"/>
              </a:rPr>
              <a:t> </a:t>
            </a:r>
            <a:r>
              <a:rPr lang="en-US" baseline="0" dirty="0" err="1">
                <a:sym typeface="Wingdings" pitchFamily="2" charset="2"/>
              </a:rPr>
              <a:t>lệ</a:t>
            </a:r>
            <a:r>
              <a:rPr lang="en-US" baseline="0" dirty="0">
                <a:sym typeface="Wingdings" pitchFamily="2" charset="2"/>
              </a:rPr>
              <a:t>...</a:t>
            </a:r>
          </a:p>
          <a:p>
            <a:pPr marL="171450" indent="-171450">
              <a:buFont typeface="Wingdings"/>
              <a:buChar char="à"/>
            </a:pPr>
            <a:r>
              <a:rPr lang="en-US" baseline="0" dirty="0" err="1">
                <a:sym typeface="Wingdings" pitchFamily="2" charset="2"/>
              </a:rPr>
              <a:t>Thiết</a:t>
            </a:r>
            <a:r>
              <a:rPr lang="en-US" baseline="0" dirty="0">
                <a:sym typeface="Wingdings" pitchFamily="2" charset="2"/>
              </a:rPr>
              <a:t> </a:t>
            </a:r>
            <a:r>
              <a:rPr lang="en-US" baseline="0" dirty="0" err="1">
                <a:sym typeface="Wingdings" pitchFamily="2" charset="2"/>
              </a:rPr>
              <a:t>kế</a:t>
            </a:r>
            <a:r>
              <a:rPr lang="en-US" baseline="0" dirty="0">
                <a:sym typeface="Wingdings" pitchFamily="2" charset="2"/>
              </a:rPr>
              <a:t> test case: </a:t>
            </a:r>
            <a:r>
              <a:rPr lang="en-US" baseline="0" dirty="0" err="1">
                <a:sym typeface="Wingdings" pitchFamily="2" charset="2"/>
              </a:rPr>
              <a:t>chọn</a:t>
            </a:r>
            <a:r>
              <a:rPr lang="en-US" baseline="0" dirty="0">
                <a:sym typeface="Wingdings" pitchFamily="2" charset="2"/>
              </a:rPr>
              <a:t> 1 </a:t>
            </a:r>
            <a:r>
              <a:rPr lang="en-US" baseline="0" dirty="0" err="1">
                <a:sym typeface="Wingdings" pitchFamily="2" charset="2"/>
              </a:rPr>
              <a:t>giá</a:t>
            </a:r>
            <a:r>
              <a:rPr lang="en-US" baseline="0" dirty="0">
                <a:sym typeface="Wingdings" pitchFamily="2" charset="2"/>
              </a:rPr>
              <a:t> </a:t>
            </a:r>
            <a:r>
              <a:rPr lang="en-US" baseline="0" dirty="0" err="1">
                <a:sym typeface="Wingdings" pitchFamily="2" charset="2"/>
              </a:rPr>
              <a:t>trị</a:t>
            </a:r>
            <a:r>
              <a:rPr lang="en-US" baseline="0" dirty="0">
                <a:sym typeface="Wingdings" pitchFamily="2" charset="2"/>
              </a:rPr>
              <a:t> </a:t>
            </a:r>
            <a:r>
              <a:rPr lang="en-US" baseline="0" dirty="0" err="1">
                <a:sym typeface="Wingdings" pitchFamily="2" charset="2"/>
              </a:rPr>
              <a:t>làm</a:t>
            </a:r>
            <a:r>
              <a:rPr lang="en-US" baseline="0" dirty="0">
                <a:sym typeface="Wingdings" pitchFamily="2" charset="2"/>
              </a:rPr>
              <a:t> </a:t>
            </a:r>
            <a:r>
              <a:rPr lang="en-US" baseline="0" dirty="0" err="1">
                <a:sym typeface="Wingdings" pitchFamily="2" charset="2"/>
              </a:rPr>
              <a:t>đại</a:t>
            </a:r>
            <a:r>
              <a:rPr lang="en-US" baseline="0" dirty="0">
                <a:sym typeface="Wingdings" pitchFamily="2" charset="2"/>
              </a:rPr>
              <a:t> </a:t>
            </a:r>
            <a:r>
              <a:rPr lang="en-US" baseline="0" dirty="0" err="1">
                <a:sym typeface="Wingdings" pitchFamily="2" charset="2"/>
              </a:rPr>
              <a:t>diện</a:t>
            </a:r>
            <a:r>
              <a:rPr lang="en-US" baseline="0" dirty="0">
                <a:sym typeface="Wingdings" pitchFamily="2" charset="2"/>
              </a:rPr>
              <a:t> </a:t>
            </a:r>
            <a:r>
              <a:rPr lang="en-US" baseline="0" dirty="0" err="1">
                <a:sym typeface="Wingdings" pitchFamily="2" charset="2"/>
              </a:rPr>
              <a:t>cho</a:t>
            </a:r>
            <a:r>
              <a:rPr lang="en-US" baseline="0" dirty="0">
                <a:sym typeface="Wingdings" pitchFamily="2" charset="2"/>
              </a:rPr>
              <a:t> </a:t>
            </a:r>
            <a:r>
              <a:rPr lang="en-US" baseline="0" dirty="0" err="1">
                <a:sym typeface="Wingdings" pitchFamily="2" charset="2"/>
              </a:rPr>
              <a:t>mỗi</a:t>
            </a:r>
            <a:r>
              <a:rPr lang="en-US" baseline="0" dirty="0">
                <a:sym typeface="Wingdings" pitchFamily="2" charset="2"/>
              </a:rPr>
              <a:t> </a:t>
            </a:r>
            <a:r>
              <a:rPr lang="en-US" baseline="0" dirty="0" err="1">
                <a:sym typeface="Wingdings" pitchFamily="2" charset="2"/>
              </a:rPr>
              <a:t>phân</a:t>
            </a:r>
            <a:r>
              <a:rPr lang="en-US" baseline="0" dirty="0">
                <a:sym typeface="Wingdings" pitchFamily="2" charset="2"/>
              </a:rPr>
              <a:t> </a:t>
            </a:r>
            <a:r>
              <a:rPr lang="en-US" baseline="0" dirty="0" err="1">
                <a:sym typeface="Wingdings" pitchFamily="2" charset="2"/>
              </a:rPr>
              <a:t>hoạch</a:t>
            </a:r>
            <a:r>
              <a:rPr lang="en-US" baseline="0" dirty="0">
                <a:sym typeface="Wingdings" pitchFamily="2" charset="2"/>
              </a:rPr>
              <a:t>, </a:t>
            </a:r>
            <a:r>
              <a:rPr lang="en-US" baseline="0" dirty="0" err="1">
                <a:sym typeface="Wingdings" pitchFamily="2" charset="2"/>
              </a:rPr>
              <a:t>vd</a:t>
            </a:r>
            <a:r>
              <a:rPr lang="en-US" baseline="0" dirty="0">
                <a:sym typeface="Wingdings" pitchFamily="2" charset="2"/>
              </a:rPr>
              <a:t>/...</a:t>
            </a:r>
          </a:p>
          <a:p>
            <a:pPr marL="171450" indent="-171450">
              <a:buFont typeface="Wingdings"/>
              <a:buChar char="à"/>
            </a:pPr>
            <a:endParaRPr lang="en-US" baseline="0" dirty="0">
              <a:sym typeface="Wingdings" pitchFamily="2" charset="2"/>
            </a:endParaRPr>
          </a:p>
        </p:txBody>
      </p:sp>
    </p:spTree>
    <p:extLst>
      <p:ext uri="{BB962C8B-B14F-4D97-AF65-F5344CB8AC3E}">
        <p14:creationId xmlns:p14="http://schemas.microsoft.com/office/powerpoint/2010/main" val="35466421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a:p>
        </p:txBody>
      </p:sp>
    </p:spTree>
    <p:extLst>
      <p:ext uri="{BB962C8B-B14F-4D97-AF65-F5344CB8AC3E}">
        <p14:creationId xmlns:p14="http://schemas.microsoft.com/office/powerpoint/2010/main" val="27415085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Các</a:t>
            </a:r>
            <a:r>
              <a:rPr lang="en-US" dirty="0"/>
              <a:t> ô </a:t>
            </a:r>
            <a:r>
              <a:rPr lang="en-US" dirty="0" err="1"/>
              <a:t>phải</a:t>
            </a:r>
            <a:r>
              <a:rPr lang="en-US" dirty="0"/>
              <a:t> </a:t>
            </a:r>
            <a:r>
              <a:rPr lang="vi-VN" dirty="0"/>
              <a:t>đượ</a:t>
            </a:r>
            <a:r>
              <a:rPr lang="en-US" dirty="0"/>
              <a:t>c </a:t>
            </a:r>
            <a:r>
              <a:rPr lang="en-US" dirty="0" err="1"/>
              <a:t>nhập</a:t>
            </a:r>
            <a:r>
              <a:rPr lang="en-US" dirty="0"/>
              <a:t> </a:t>
            </a:r>
            <a:r>
              <a:rPr lang="en-US" dirty="0" err="1"/>
              <a:t>liệu</a:t>
            </a:r>
            <a:r>
              <a:rPr lang="en-US" dirty="0"/>
              <a:t> </a:t>
            </a:r>
            <a:r>
              <a:rPr lang="vi-VN" dirty="0"/>
              <a:t>đầ</a:t>
            </a:r>
            <a:r>
              <a:rPr lang="en-US" dirty="0"/>
              <a:t>y </a:t>
            </a:r>
            <a:r>
              <a:rPr lang="vi-VN" dirty="0"/>
              <a:t>đủ</a:t>
            </a:r>
            <a:endParaRPr lang="en-US" dirty="0"/>
          </a:p>
        </p:txBody>
      </p:sp>
    </p:spTree>
    <p:extLst>
      <p:ext uri="{BB962C8B-B14F-4D97-AF65-F5344CB8AC3E}">
        <p14:creationId xmlns:p14="http://schemas.microsoft.com/office/powerpoint/2010/main" val="97678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 </a:t>
            </a:r>
            <a:r>
              <a:rPr lang="en-US" dirty="0" err="1"/>
              <a:t>Việc</a:t>
            </a:r>
            <a:r>
              <a:rPr lang="en-US" baseline="0" dirty="0"/>
              <a:t> </a:t>
            </a:r>
            <a:r>
              <a:rPr lang="en-US" dirty="0" err="1"/>
              <a:t>kiểm</a:t>
            </a:r>
            <a:r>
              <a:rPr lang="en-US" baseline="0" dirty="0"/>
              <a:t> </a:t>
            </a:r>
            <a:r>
              <a:rPr lang="en-US" baseline="0" dirty="0" err="1"/>
              <a:t>thử</a:t>
            </a:r>
            <a:r>
              <a:rPr lang="en-US" baseline="0" dirty="0"/>
              <a:t> </a:t>
            </a:r>
            <a:r>
              <a:rPr lang="en-US" baseline="0" dirty="0" err="1"/>
              <a:t>toàn</a:t>
            </a:r>
            <a:r>
              <a:rPr lang="en-US" baseline="0" dirty="0"/>
              <a:t> </a:t>
            </a:r>
            <a:r>
              <a:rPr lang="en-US" baseline="0" dirty="0" err="1"/>
              <a:t>diện</a:t>
            </a:r>
            <a:r>
              <a:rPr lang="en-US" baseline="0" dirty="0"/>
              <a:t>, </a:t>
            </a:r>
            <a:r>
              <a:rPr lang="en-US" baseline="0" dirty="0" err="1"/>
              <a:t>mọi</a:t>
            </a:r>
            <a:r>
              <a:rPr lang="en-US" baseline="0" dirty="0"/>
              <a:t> </a:t>
            </a:r>
            <a:r>
              <a:rPr lang="en-US" baseline="0" dirty="0" err="1"/>
              <a:t>thứ</a:t>
            </a:r>
            <a:r>
              <a:rPr lang="en-US" baseline="0" dirty="0"/>
              <a:t> </a:t>
            </a:r>
            <a:r>
              <a:rPr lang="en-US" baseline="0" dirty="0" err="1"/>
              <a:t>là</a:t>
            </a:r>
            <a:r>
              <a:rPr lang="en-US" baseline="0" dirty="0"/>
              <a:t> </a:t>
            </a:r>
            <a:r>
              <a:rPr lang="en-US" baseline="0" dirty="0" err="1"/>
              <a:t>điều</a:t>
            </a:r>
            <a:r>
              <a:rPr lang="en-US" baseline="0" dirty="0"/>
              <a:t> ko </a:t>
            </a:r>
            <a:r>
              <a:rPr lang="en-US" baseline="0" dirty="0" err="1"/>
              <a:t>thực</a:t>
            </a:r>
            <a:r>
              <a:rPr lang="en-US" baseline="0" dirty="0"/>
              <a:t> </a:t>
            </a:r>
            <a:r>
              <a:rPr lang="en-US" baseline="0" dirty="0" err="1"/>
              <a:t>tế</a:t>
            </a:r>
            <a:r>
              <a:rPr lang="en-US" baseline="0" dirty="0"/>
              <a:t> (XEM LẠI VÍ DỤ TAM GIÁC, ĐỂ SV TÌM CÁC BỘ DỮ LIỆU)</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      - do </a:t>
            </a:r>
            <a:r>
              <a:rPr lang="en-US" baseline="0" dirty="0" err="1"/>
              <a:t>đó</a:t>
            </a:r>
            <a:r>
              <a:rPr lang="en-US" baseline="0" dirty="0"/>
              <a:t> </a:t>
            </a:r>
            <a:r>
              <a:rPr lang="en-US" baseline="0" dirty="0" err="1"/>
              <a:t>phải</a:t>
            </a:r>
            <a:r>
              <a:rPr lang="en-US" baseline="0" dirty="0"/>
              <a:t> </a:t>
            </a:r>
            <a:r>
              <a:rPr lang="en-US" baseline="0" dirty="0" err="1"/>
              <a:t>chọn</a:t>
            </a:r>
            <a:r>
              <a:rPr lang="en-US" baseline="0" dirty="0"/>
              <a:t> </a:t>
            </a:r>
            <a:r>
              <a:rPr lang="en-US" baseline="0" dirty="0" err="1"/>
              <a:t>một</a:t>
            </a:r>
            <a:r>
              <a:rPr lang="en-US" baseline="0" dirty="0"/>
              <a:t> </a:t>
            </a:r>
            <a:r>
              <a:rPr lang="en-US" baseline="0" dirty="0" err="1"/>
              <a:t>tập</a:t>
            </a:r>
            <a:r>
              <a:rPr lang="en-US" baseline="0" dirty="0"/>
              <a:t> con </a:t>
            </a:r>
            <a:r>
              <a:rPr lang="en-US" baseline="0" dirty="0" err="1"/>
              <a:t>của</a:t>
            </a:r>
            <a:r>
              <a:rPr lang="en-US" baseline="0" dirty="0"/>
              <a:t> </a:t>
            </a:r>
            <a:r>
              <a:rPr lang="en-US" baseline="0" dirty="0" err="1"/>
              <a:t>các</a:t>
            </a:r>
            <a:r>
              <a:rPr lang="en-US" baseline="0" dirty="0"/>
              <a:t> test </a:t>
            </a:r>
            <a:r>
              <a:rPr lang="en-US" baseline="0" dirty="0" err="1"/>
              <a:t>có</a:t>
            </a:r>
            <a:r>
              <a:rPr lang="en-US" baseline="0" dirty="0"/>
              <a:t> </a:t>
            </a:r>
            <a:r>
              <a:rPr lang="en-US" baseline="0" dirty="0" err="1"/>
              <a:t>thể</a:t>
            </a:r>
            <a:r>
              <a:rPr lang="en-US" baseline="0" dirty="0"/>
              <a:t> </a:t>
            </a:r>
            <a:r>
              <a:rPr lang="en-US" baseline="0" dirty="0" err="1"/>
              <a:t>có</a:t>
            </a:r>
            <a:endParaRPr lang="en-US" baseline="0"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b="1" baseline="0" dirty="0"/>
              <a:t>      - THỰC TẾ TẬP CON NÀY CÓ THỂ RẤT NHỎ,</a:t>
            </a:r>
            <a:r>
              <a:rPr lang="en-US" baseline="0" dirty="0"/>
              <a:t> NHƯNG </a:t>
            </a:r>
            <a:r>
              <a:rPr lang="en-US" baseline="0" dirty="0" err="1"/>
              <a:t>nó</a:t>
            </a:r>
            <a:r>
              <a:rPr lang="en-US" baseline="0" dirty="0"/>
              <a:t> </a:t>
            </a:r>
            <a:r>
              <a:rPr lang="en-US" baseline="0" dirty="0" err="1"/>
              <a:t>có</a:t>
            </a:r>
            <a:r>
              <a:rPr lang="en-US" baseline="0" dirty="0"/>
              <a:t> </a:t>
            </a:r>
            <a:r>
              <a:rPr lang="en-US" baseline="0" dirty="0" err="1"/>
              <a:t>khả</a:t>
            </a:r>
            <a:r>
              <a:rPr lang="en-US" baseline="0" dirty="0"/>
              <a:t> </a:t>
            </a:r>
            <a:r>
              <a:rPr lang="en-US" baseline="0" dirty="0" err="1"/>
              <a:t>năng</a:t>
            </a:r>
            <a:r>
              <a:rPr lang="en-US" baseline="0" dirty="0"/>
              <a:t> </a:t>
            </a:r>
            <a:r>
              <a:rPr lang="en-US" baseline="0" dirty="0" err="1"/>
              <a:t>phát</a:t>
            </a:r>
            <a:r>
              <a:rPr lang="en-US" baseline="0" dirty="0"/>
              <a:t> </a:t>
            </a:r>
            <a:r>
              <a:rPr lang="en-US" baseline="0" dirty="0" err="1"/>
              <a:t>hiện</a:t>
            </a:r>
            <a:r>
              <a:rPr lang="en-US" baseline="0" dirty="0"/>
              <a:t> </a:t>
            </a:r>
            <a:r>
              <a:rPr lang="en-US" baseline="0" dirty="0" err="1"/>
              <a:t>ra</a:t>
            </a:r>
            <a:r>
              <a:rPr lang="en-US" baseline="0" dirty="0"/>
              <a:t> </a:t>
            </a:r>
            <a:r>
              <a:rPr lang="en-US" baseline="0" dirty="0" err="1"/>
              <a:t>hầu</a:t>
            </a:r>
            <a:r>
              <a:rPr lang="en-US" baseline="0" dirty="0"/>
              <a:t> </a:t>
            </a:r>
            <a:r>
              <a:rPr lang="en-US" baseline="0" dirty="0" err="1"/>
              <a:t>hết</a:t>
            </a:r>
            <a:r>
              <a:rPr lang="en-US" baseline="0" dirty="0"/>
              <a:t> defect </a:t>
            </a:r>
            <a:r>
              <a:rPr lang="en-US" baseline="0" dirty="0" err="1"/>
              <a:t>rất</a:t>
            </a:r>
            <a:r>
              <a:rPr lang="en-US" baseline="0" dirty="0"/>
              <a:t> </a:t>
            </a:r>
            <a:r>
              <a:rPr lang="en-US" baseline="0" dirty="0" err="1"/>
              <a:t>cao</a:t>
            </a:r>
            <a:r>
              <a:rPr lang="en-US" baseline="0" dirty="0"/>
              <a:t>. </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1" baseline="0" dirty="0"/>
              <a:t>* </a:t>
            </a:r>
            <a:r>
              <a:rPr lang="en-US" b="0" baseline="0" dirty="0" err="1"/>
              <a:t>Để</a:t>
            </a:r>
            <a:r>
              <a:rPr lang="en-US" b="0" baseline="0" dirty="0"/>
              <a:t> </a:t>
            </a:r>
            <a:r>
              <a:rPr lang="en-US" b="0" baseline="0" dirty="0" err="1"/>
              <a:t>tìm</a:t>
            </a:r>
            <a:r>
              <a:rPr lang="en-US" b="0" baseline="0" dirty="0"/>
              <a:t> </a:t>
            </a:r>
            <a:r>
              <a:rPr lang="en-US" b="0" baseline="0" dirty="0" err="1"/>
              <a:t>ra</a:t>
            </a:r>
            <a:r>
              <a:rPr lang="en-US" b="0" baseline="0" dirty="0"/>
              <a:t> </a:t>
            </a:r>
            <a:r>
              <a:rPr lang="en-US" b="0" baseline="0" dirty="0" err="1"/>
              <a:t>các</a:t>
            </a:r>
            <a:r>
              <a:rPr lang="en-US" b="0" baseline="0" dirty="0"/>
              <a:t> </a:t>
            </a:r>
            <a:r>
              <a:rPr lang="en-US" b="0" baseline="0" dirty="0" err="1"/>
              <a:t>tập</a:t>
            </a:r>
            <a:r>
              <a:rPr lang="en-US" b="0" baseline="0" dirty="0"/>
              <a:t> con </a:t>
            </a:r>
            <a:r>
              <a:rPr lang="en-US" b="0" baseline="0" dirty="0" err="1"/>
              <a:t>này</a:t>
            </a:r>
            <a:r>
              <a:rPr lang="en-US" b="0" baseline="0" dirty="0"/>
              <a:t>, </a:t>
            </a:r>
            <a:r>
              <a:rPr lang="en-US" b="1" baseline="0" dirty="0"/>
              <a:t>KHÔNG PHẢI LÀ CÁCH LÀM TỰ PHÁT HAY QUÁN TÍNH </a:t>
            </a:r>
            <a:r>
              <a:rPr lang="en-US" b="0" baseline="0" dirty="0" err="1"/>
              <a:t>mà</a:t>
            </a:r>
            <a:r>
              <a:rPr lang="en-US" b="1" baseline="0" dirty="0"/>
              <a:t> </a:t>
            </a:r>
            <a:r>
              <a:rPr lang="en-US" baseline="0" dirty="0" err="1"/>
              <a:t>cần</a:t>
            </a:r>
            <a:r>
              <a:rPr lang="en-US" baseline="0" dirty="0"/>
              <a:t> </a:t>
            </a:r>
            <a:r>
              <a:rPr lang="en-US" baseline="0" dirty="0" err="1"/>
              <a:t>phải</a:t>
            </a:r>
            <a:r>
              <a:rPr lang="en-US" baseline="0" dirty="0"/>
              <a:t> </a:t>
            </a:r>
            <a:r>
              <a:rPr lang="en-US" b="1" baseline="0" dirty="0"/>
              <a:t>PHÂN TÍCH, TƯ DUY</a:t>
            </a:r>
            <a:r>
              <a:rPr lang="en-US" baseline="0" dirty="0"/>
              <a:t> </a:t>
            </a:r>
            <a:r>
              <a:rPr lang="en-US" baseline="0" dirty="0" err="1"/>
              <a:t>để</a:t>
            </a:r>
            <a:r>
              <a:rPr lang="en-US" baseline="0" dirty="0"/>
              <a:t> </a:t>
            </a:r>
            <a:r>
              <a:rPr lang="en-US" baseline="0" dirty="0" err="1"/>
              <a:t>chọn</a:t>
            </a:r>
            <a:r>
              <a:rPr lang="en-US" baseline="0" dirty="0"/>
              <a:t> </a:t>
            </a:r>
            <a:r>
              <a:rPr lang="en-US" baseline="0" dirty="0" err="1"/>
              <a:t>đc</a:t>
            </a:r>
            <a:r>
              <a:rPr lang="en-US" baseline="0" dirty="0"/>
              <a:t> </a:t>
            </a:r>
            <a:r>
              <a:rPr lang="en-US" baseline="0" dirty="0" err="1"/>
              <a:t>các</a:t>
            </a:r>
            <a:r>
              <a:rPr lang="en-US" baseline="0" dirty="0"/>
              <a:t> test case </a:t>
            </a:r>
            <a:r>
              <a:rPr lang="en-US" baseline="0" dirty="0" err="1"/>
              <a:t>hiệu</a:t>
            </a:r>
            <a:r>
              <a:rPr lang="en-US" baseline="0" dirty="0"/>
              <a:t> </a:t>
            </a:r>
            <a:r>
              <a:rPr lang="en-US" baseline="0" dirty="0" err="1"/>
              <a:t>quả</a:t>
            </a:r>
            <a:r>
              <a:rPr lang="en-US" baseline="0" dirty="0"/>
              <a:t> </a:t>
            </a:r>
            <a:r>
              <a:rPr lang="en-US" baseline="0" dirty="0" err="1"/>
              <a:t>nhất</a:t>
            </a:r>
            <a:r>
              <a:rPr lang="en-US" baseline="0" dirty="0"/>
              <a:t> --&gt; </a:t>
            </a:r>
            <a:r>
              <a:rPr lang="en-US" b="1" baseline="0" dirty="0" err="1"/>
              <a:t>cần</a:t>
            </a:r>
            <a:r>
              <a:rPr lang="en-US" b="1" baseline="0" dirty="0"/>
              <a:t> </a:t>
            </a:r>
            <a:r>
              <a:rPr lang="en-US" b="1" baseline="0" dirty="0" err="1"/>
              <a:t>phải</a:t>
            </a:r>
            <a:r>
              <a:rPr lang="en-US" b="1" baseline="0" dirty="0"/>
              <a:t> </a:t>
            </a:r>
            <a:r>
              <a:rPr lang="en-US" b="1" baseline="0" dirty="0" err="1"/>
              <a:t>có</a:t>
            </a:r>
            <a:r>
              <a:rPr lang="en-US" b="1" baseline="0" dirty="0"/>
              <a:t> </a:t>
            </a:r>
            <a:r>
              <a:rPr lang="en-US" b="1" baseline="0" dirty="0" err="1"/>
              <a:t>kỹ</a:t>
            </a:r>
            <a:r>
              <a:rPr lang="en-US" b="1" baseline="0" dirty="0"/>
              <a:t> </a:t>
            </a:r>
            <a:r>
              <a:rPr lang="en-US" b="1" baseline="0" dirty="0" err="1"/>
              <a:t>thuật</a:t>
            </a:r>
            <a:r>
              <a:rPr lang="en-US" b="1" baseline="0" dirty="0"/>
              <a:t>. </a:t>
            </a:r>
            <a:endParaRPr lang="en-US" b="0" baseline="0"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     - KT </a:t>
            </a:r>
            <a:r>
              <a:rPr lang="en-US" baseline="0" dirty="0" err="1"/>
              <a:t>thiết</a:t>
            </a:r>
            <a:r>
              <a:rPr lang="en-US" baseline="0" dirty="0"/>
              <a:t> </a:t>
            </a:r>
            <a:r>
              <a:rPr lang="en-US" baseline="0" dirty="0" err="1"/>
              <a:t>kế</a:t>
            </a:r>
            <a:r>
              <a:rPr lang="en-US" baseline="0" dirty="0"/>
              <a:t> test case </a:t>
            </a:r>
            <a:r>
              <a:rPr lang="en-US" baseline="0" dirty="0" err="1"/>
              <a:t>có</a:t>
            </a:r>
            <a:r>
              <a:rPr lang="en-US" baseline="0" dirty="0"/>
              <a:t> </a:t>
            </a:r>
            <a:r>
              <a:rPr lang="en-US" baseline="0" dirty="0" err="1"/>
              <a:t>quá</a:t>
            </a:r>
            <a:r>
              <a:rPr lang="en-US" baseline="0" dirty="0"/>
              <a:t> </a:t>
            </a:r>
            <a:r>
              <a:rPr lang="en-US" baseline="0" dirty="0" err="1"/>
              <a:t>trình</a:t>
            </a:r>
            <a:r>
              <a:rPr lang="en-US" baseline="0" dirty="0"/>
              <a:t> </a:t>
            </a:r>
            <a:r>
              <a:rPr lang="en-US" baseline="0" dirty="0" err="1"/>
              <a:t>suy</a:t>
            </a:r>
            <a:r>
              <a:rPr lang="en-US" baseline="0" dirty="0"/>
              <a:t> </a:t>
            </a:r>
            <a:r>
              <a:rPr lang="en-US" baseline="0" dirty="0" err="1"/>
              <a:t>nghĩ</a:t>
            </a:r>
            <a:r>
              <a:rPr lang="en-US" baseline="0" dirty="0"/>
              <a:t> </a:t>
            </a:r>
            <a:r>
              <a:rPr lang="en-US" baseline="0" dirty="0" err="1"/>
              <a:t>như</a:t>
            </a:r>
            <a:r>
              <a:rPr lang="en-US" baseline="0" dirty="0"/>
              <a:t> </a:t>
            </a:r>
            <a:r>
              <a:rPr lang="en-US" baseline="0" dirty="0" err="1"/>
              <a:t>vậy</a:t>
            </a:r>
            <a:r>
              <a:rPr lang="en-US" baseline="0" dirty="0"/>
              <a:t>. </a:t>
            </a:r>
            <a:r>
              <a:rPr lang="en-US" b="0" i="1" baseline="0" dirty="0" err="1"/>
              <a:t>Có</a:t>
            </a:r>
            <a:r>
              <a:rPr lang="en-US" b="0" i="1" baseline="0" dirty="0"/>
              <a:t> </a:t>
            </a:r>
            <a:r>
              <a:rPr lang="en-US" b="0" i="1" baseline="0" dirty="0" err="1"/>
              <a:t>nhiều</a:t>
            </a:r>
            <a:r>
              <a:rPr lang="en-US" b="0" i="1" baseline="0" dirty="0"/>
              <a:t> </a:t>
            </a:r>
            <a:r>
              <a:rPr lang="en-US" b="0" i="1" baseline="0" dirty="0" err="1"/>
              <a:t>kỹ</a:t>
            </a:r>
            <a:r>
              <a:rPr lang="en-US" b="0" i="1" baseline="0" dirty="0"/>
              <a:t> </a:t>
            </a:r>
            <a:r>
              <a:rPr lang="en-US" b="0" i="1" baseline="0" dirty="0" err="1"/>
              <a:t>thuật</a:t>
            </a:r>
            <a:r>
              <a:rPr lang="en-US" b="0" i="1" baseline="0" dirty="0"/>
              <a:t>, </a:t>
            </a:r>
            <a:r>
              <a:rPr lang="en-US" b="0" i="1" baseline="0" dirty="0" err="1"/>
              <a:t>mỗi</a:t>
            </a:r>
            <a:r>
              <a:rPr lang="en-US" b="0" i="1" baseline="0" dirty="0"/>
              <a:t> kt </a:t>
            </a:r>
            <a:r>
              <a:rPr lang="en-US" b="0" i="1" baseline="0" dirty="0" err="1"/>
              <a:t>có</a:t>
            </a:r>
            <a:r>
              <a:rPr lang="en-US" b="0" i="1" baseline="0" dirty="0"/>
              <a:t> </a:t>
            </a:r>
            <a:r>
              <a:rPr lang="en-US" b="0" i="1" baseline="0" dirty="0" err="1"/>
              <a:t>tập</a:t>
            </a:r>
            <a:r>
              <a:rPr lang="en-US" b="0" i="1" baseline="0" dirty="0"/>
              <a:t> </a:t>
            </a:r>
            <a:r>
              <a:rPr lang="en-US" b="0" i="1" baseline="0" dirty="0" err="1"/>
              <a:t>luật</a:t>
            </a:r>
            <a:r>
              <a:rPr lang="en-US" b="0" i="1" baseline="0" dirty="0"/>
              <a:t> </a:t>
            </a:r>
            <a:r>
              <a:rPr lang="vi-VN" b="0" i="1" baseline="0" dirty="0"/>
              <a:t>đượ</a:t>
            </a:r>
            <a:r>
              <a:rPr lang="en-US" b="0" i="1" baseline="0" dirty="0"/>
              <a:t>c </a:t>
            </a:r>
            <a:r>
              <a:rPr lang="en-US" b="0" i="1" baseline="0" dirty="0" err="1"/>
              <a:t>hướng</a:t>
            </a:r>
            <a:r>
              <a:rPr lang="en-US" b="0" i="1" baseline="0" dirty="0"/>
              <a:t> </a:t>
            </a:r>
            <a:r>
              <a:rPr lang="en-US" b="0" i="1" baseline="0" dirty="0" err="1"/>
              <a:t>dẫn</a:t>
            </a:r>
            <a:r>
              <a:rPr lang="en-US" b="0" i="1" baseline="0" dirty="0"/>
              <a:t> </a:t>
            </a:r>
            <a:r>
              <a:rPr lang="en-US" b="0" i="1" baseline="0" dirty="0" err="1"/>
              <a:t>riêng</a:t>
            </a:r>
            <a:r>
              <a:rPr lang="en-US" b="0" i="1" baseline="0" dirty="0"/>
              <a:t>.</a:t>
            </a:r>
            <a:endParaRPr lang="en-US" b="0" i="1" dirty="0"/>
          </a:p>
          <a:p>
            <a:endParaRPr lang="en-US" baseline="0" dirty="0"/>
          </a:p>
          <a:p>
            <a:endParaRPr lang="en-US" dirty="0"/>
          </a:p>
        </p:txBody>
      </p:sp>
    </p:spTree>
    <p:extLst>
      <p:ext uri="{BB962C8B-B14F-4D97-AF65-F5344CB8AC3E}">
        <p14:creationId xmlns:p14="http://schemas.microsoft.com/office/powerpoint/2010/main" val="31600891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a:t>Có</a:t>
            </a:r>
            <a:r>
              <a:rPr lang="en-US" baseline="0" dirty="0"/>
              <a:t> 1 par. </a:t>
            </a:r>
            <a:r>
              <a:rPr lang="en-US" baseline="0" dirty="0" err="1"/>
              <a:t>và</a:t>
            </a:r>
            <a:r>
              <a:rPr lang="en-US" baseline="0" dirty="0"/>
              <a:t> 1 </a:t>
            </a:r>
            <a:r>
              <a:rPr lang="en-US" baseline="0" dirty="0" err="1"/>
              <a:t>bou</a:t>
            </a:r>
            <a:r>
              <a:rPr lang="en-US" baseline="0" dirty="0"/>
              <a:t>. </a:t>
            </a:r>
            <a:r>
              <a:rPr lang="en-US" baseline="0" dirty="0" err="1"/>
              <a:t>trùng</a:t>
            </a:r>
            <a:r>
              <a:rPr lang="en-US" baseline="0" dirty="0"/>
              <a:t> </a:t>
            </a:r>
            <a:r>
              <a:rPr lang="en-US" baseline="0" dirty="0" err="1"/>
              <a:t>nhau</a:t>
            </a:r>
            <a:endParaRPr lang="en-US" baseline="0" dirty="0"/>
          </a:p>
        </p:txBody>
      </p:sp>
    </p:spTree>
    <p:extLst>
      <p:ext uri="{BB962C8B-B14F-4D97-AF65-F5344CB8AC3E}">
        <p14:creationId xmlns:p14="http://schemas.microsoft.com/office/powerpoint/2010/main" val="19531540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Chọn</a:t>
            </a:r>
            <a:r>
              <a:rPr lang="en-US" baseline="0" dirty="0"/>
              <a:t> test case?</a:t>
            </a:r>
          </a:p>
          <a:p>
            <a:pPr rtl="0" eaLnBrk="1" fontAlgn="t" latinLnBrk="0" hangingPunct="1"/>
            <a:r>
              <a:rPr lang="en-GB" sz="1200" b="1" kern="1200" dirty="0">
                <a:solidFill>
                  <a:schemeClr val="tx1"/>
                </a:solidFill>
                <a:effectLst/>
                <a:latin typeface="+mn-lt"/>
                <a:ea typeface="Times New Roman"/>
                <a:cs typeface="Times New Roman"/>
              </a:rPr>
              <a:t>Valid Boundaries: </a:t>
            </a:r>
            <a:r>
              <a:rPr lang="en-GB" sz="1200" b="0" i="0" u="none" strike="noStrike" kern="1200" dirty="0">
                <a:solidFill>
                  <a:schemeClr val="tx1"/>
                </a:solidFill>
                <a:effectLst/>
                <a:latin typeface="+mn-lt"/>
                <a:ea typeface="+mn-ea"/>
                <a:cs typeface="+mn-cs"/>
              </a:rPr>
              <a:t>100000 and 999999</a:t>
            </a:r>
            <a:endParaRPr lang="en-US" sz="1200" b="0" i="0" u="none" strike="noStrike"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Times New Roman"/>
              <a:cs typeface="Times New Roman"/>
            </a:endParaRPr>
          </a:p>
          <a:p>
            <a:endParaRPr lang="en-US" dirty="0"/>
          </a:p>
        </p:txBody>
      </p:sp>
    </p:spTree>
    <p:extLst>
      <p:ext uri="{BB962C8B-B14F-4D97-AF65-F5344CB8AC3E}">
        <p14:creationId xmlns:p14="http://schemas.microsoft.com/office/powerpoint/2010/main" val="5626351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Chọn</a:t>
            </a:r>
            <a:r>
              <a:rPr lang="en-US" baseline="0"/>
              <a:t> test case?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a:t>non-digit</a:t>
            </a:r>
            <a:r>
              <a:rPr lang="en-US" baseline="0">
                <a:sym typeface="Wingdings" pitchFamily="2" charset="2"/>
              </a:rPr>
              <a:t> i.e. chỉ đc là số nguyên</a:t>
            </a:r>
            <a:endParaRPr lang="en-US"/>
          </a:p>
          <a:p>
            <a:endParaRPr lang="en-US"/>
          </a:p>
        </p:txBody>
      </p:sp>
    </p:spTree>
    <p:extLst>
      <p:ext uri="{BB962C8B-B14F-4D97-AF65-F5344CB8AC3E}">
        <p14:creationId xmlns:p14="http://schemas.microsoft.com/office/powerpoint/2010/main" val="21176492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Chọn</a:t>
            </a:r>
            <a:r>
              <a:rPr lang="en-US" baseline="0"/>
              <a:t> test case?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a:t>non-digit</a:t>
            </a:r>
            <a:r>
              <a:rPr lang="en-US" baseline="0">
                <a:sym typeface="Wingdings" pitchFamily="2" charset="2"/>
              </a:rPr>
              <a:t> i.e. chỉ đc là số nguyên</a:t>
            </a:r>
            <a:endParaRPr lang="en-US"/>
          </a:p>
          <a:p>
            <a:endParaRPr lang="en-US"/>
          </a:p>
        </p:txBody>
      </p:sp>
    </p:spTree>
    <p:extLst>
      <p:ext uri="{BB962C8B-B14F-4D97-AF65-F5344CB8AC3E}">
        <p14:creationId xmlns:p14="http://schemas.microsoft.com/office/powerpoint/2010/main" val="21176492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Tính</a:t>
            </a:r>
            <a:r>
              <a:rPr lang="en-US" baseline="0" dirty="0"/>
              <a:t> </a:t>
            </a:r>
            <a:r>
              <a:rPr lang="en-US" baseline="0" dirty="0" err="1"/>
              <a:t>số</a:t>
            </a:r>
            <a:r>
              <a:rPr lang="en-US" baseline="0" dirty="0"/>
              <a:t> test case??? (</a:t>
            </a:r>
            <a:r>
              <a:rPr lang="en-US" baseline="0" dirty="0" err="1"/>
              <a:t>chú</a:t>
            </a:r>
            <a:r>
              <a:rPr lang="en-US" baseline="0" dirty="0"/>
              <a:t> ý test case valid boundary </a:t>
            </a:r>
            <a:r>
              <a:rPr lang="en-US" baseline="0" dirty="0">
                <a:sym typeface="Wingdings" pitchFamily="2" charset="2"/>
              </a:rPr>
              <a:t> </a:t>
            </a:r>
            <a:r>
              <a:rPr lang="en-US" baseline="0" dirty="0" err="1">
                <a:sym typeface="Wingdings" pitchFamily="2" charset="2"/>
              </a:rPr>
              <a:t>có</a:t>
            </a:r>
            <a:r>
              <a:rPr lang="en-US" baseline="0" dirty="0">
                <a:sym typeface="Wingdings" pitchFamily="2" charset="2"/>
              </a:rPr>
              <a:t> </a:t>
            </a:r>
            <a:r>
              <a:rPr lang="en-US" baseline="0" dirty="0" err="1">
                <a:sym typeface="Wingdings" pitchFamily="2" charset="2"/>
              </a:rPr>
              <a:t>thể</a:t>
            </a:r>
            <a:r>
              <a:rPr lang="en-US" baseline="0" dirty="0">
                <a:sym typeface="Wingdings" pitchFamily="2" charset="2"/>
              </a:rPr>
              <a:t> </a:t>
            </a:r>
            <a:r>
              <a:rPr lang="en-US" baseline="0" dirty="0" err="1">
                <a:sym typeface="Wingdings" pitchFamily="2" charset="2"/>
              </a:rPr>
              <a:t>gộp</a:t>
            </a:r>
            <a:r>
              <a:rPr lang="en-US" baseline="0" dirty="0"/>
              <a:t>)</a:t>
            </a:r>
          </a:p>
          <a:p>
            <a:r>
              <a:rPr lang="en-US" baseline="0" dirty="0"/>
              <a:t>+ 1 TC </a:t>
            </a:r>
            <a:r>
              <a:rPr lang="en-US" baseline="0" dirty="0" err="1"/>
              <a:t>cho</a:t>
            </a:r>
            <a:r>
              <a:rPr lang="en-US" baseline="0" dirty="0"/>
              <a:t> valid Par.</a:t>
            </a:r>
          </a:p>
          <a:p>
            <a:r>
              <a:rPr lang="en-US" baseline="0" dirty="0"/>
              <a:t>+ 2 TC </a:t>
            </a:r>
            <a:r>
              <a:rPr lang="en-US" baseline="0" dirty="0" err="1"/>
              <a:t>cho</a:t>
            </a:r>
            <a:r>
              <a:rPr lang="en-US" baseline="0" dirty="0"/>
              <a:t> valid Boundary</a:t>
            </a:r>
          </a:p>
          <a:p>
            <a:r>
              <a:rPr lang="en-US" baseline="0" dirty="0"/>
              <a:t>+ </a:t>
            </a:r>
            <a:r>
              <a:rPr lang="en-US" baseline="0" dirty="0" err="1"/>
              <a:t>còn</a:t>
            </a:r>
            <a:r>
              <a:rPr lang="en-US" baseline="0" dirty="0"/>
              <a:t> </a:t>
            </a:r>
            <a:r>
              <a:rPr lang="en-US" baseline="0" dirty="0" err="1"/>
              <a:t>lại</a:t>
            </a:r>
            <a:r>
              <a:rPr lang="en-US" baseline="0" dirty="0"/>
              <a:t> </a:t>
            </a:r>
            <a:r>
              <a:rPr lang="en-US" baseline="0" dirty="0" err="1"/>
              <a:t>làm</a:t>
            </a:r>
            <a:r>
              <a:rPr lang="en-US" baseline="0" dirty="0"/>
              <a:t> </a:t>
            </a:r>
            <a:r>
              <a:rPr lang="en-US" baseline="0" dirty="0" err="1"/>
              <a:t>bt.</a:t>
            </a:r>
            <a:endParaRPr lang="en-US" baseline="0" dirty="0"/>
          </a:p>
          <a:p>
            <a:endParaRPr lang="en-US" baseline="0" dirty="0"/>
          </a:p>
          <a:p>
            <a:r>
              <a:rPr lang="en-US" baseline="0" dirty="0" err="1"/>
              <a:t>Có</a:t>
            </a:r>
            <a:r>
              <a:rPr lang="en-US" baseline="0" dirty="0"/>
              <a:t> </a:t>
            </a:r>
            <a:r>
              <a:rPr lang="en-US" baseline="0" dirty="0" err="1"/>
              <a:t>nên</a:t>
            </a:r>
            <a:r>
              <a:rPr lang="en-US" baseline="0" dirty="0"/>
              <a:t> </a:t>
            </a:r>
            <a:r>
              <a:rPr lang="en-US" baseline="0" dirty="0" err="1"/>
              <a:t>đánh</a:t>
            </a:r>
            <a:r>
              <a:rPr lang="en-US" baseline="0" dirty="0"/>
              <a:t> </a:t>
            </a:r>
            <a:r>
              <a:rPr lang="en-US" baseline="0" dirty="0" err="1"/>
              <a:t>mã</a:t>
            </a:r>
            <a:r>
              <a:rPr lang="en-US" baseline="0" dirty="0"/>
              <a:t> </a:t>
            </a:r>
            <a:r>
              <a:rPr lang="en-US" baseline="0" dirty="0" err="1"/>
              <a:t>để</a:t>
            </a:r>
            <a:r>
              <a:rPr lang="en-US" baseline="0" dirty="0"/>
              <a:t> </a:t>
            </a:r>
            <a:r>
              <a:rPr lang="en-US" baseline="0" dirty="0" err="1"/>
              <a:t>biết</a:t>
            </a:r>
            <a:r>
              <a:rPr lang="en-US" baseline="0" dirty="0"/>
              <a:t> TC </a:t>
            </a:r>
            <a:r>
              <a:rPr lang="en-US" baseline="0" dirty="0" err="1"/>
              <a:t>nào</a:t>
            </a:r>
            <a:r>
              <a:rPr lang="en-US" baseline="0" dirty="0"/>
              <a:t> </a:t>
            </a:r>
            <a:r>
              <a:rPr lang="en-US" baseline="0" dirty="0" err="1"/>
              <a:t>cho</a:t>
            </a:r>
            <a:r>
              <a:rPr lang="en-US" baseline="0" dirty="0"/>
              <a:t> </a:t>
            </a:r>
            <a:r>
              <a:rPr lang="en-US" baseline="0" dirty="0" err="1"/>
              <a:t>miền</a:t>
            </a:r>
            <a:r>
              <a:rPr lang="en-US" baseline="0" dirty="0"/>
              <a:t> </a:t>
            </a:r>
            <a:r>
              <a:rPr lang="en-US" baseline="0" dirty="0" err="1"/>
              <a:t>nào</a:t>
            </a:r>
            <a:r>
              <a:rPr lang="en-US" baseline="0" dirty="0"/>
              <a:t>?</a:t>
            </a:r>
            <a:endParaRPr lang="en-US" dirty="0"/>
          </a:p>
          <a:p>
            <a:r>
              <a:rPr lang="en-US" dirty="0" err="1"/>
              <a:t>Bảng</a:t>
            </a:r>
            <a:r>
              <a:rPr lang="en-US" dirty="0"/>
              <a:t> Test case </a:t>
            </a:r>
            <a:r>
              <a:rPr lang="vi-VN" dirty="0"/>
              <a:t>đầ</a:t>
            </a:r>
            <a:r>
              <a:rPr lang="en-US" dirty="0"/>
              <a:t>y </a:t>
            </a:r>
            <a:r>
              <a:rPr lang="vi-VN" dirty="0"/>
              <a:t>đủ</a:t>
            </a:r>
            <a:r>
              <a:rPr lang="en-US" dirty="0"/>
              <a:t> ở file</a:t>
            </a:r>
            <a:r>
              <a:rPr lang="en-US" baseline="0" dirty="0"/>
              <a:t> “</a:t>
            </a:r>
            <a:r>
              <a:rPr lang="en-US" dirty="0"/>
              <a:t>Day03_03_Test Case for LoanAmountExample.xls” (</a:t>
            </a:r>
            <a:r>
              <a:rPr lang="en-US" dirty="0" err="1"/>
              <a:t>mẫu</a:t>
            </a:r>
            <a:r>
              <a:rPr lang="en-US" dirty="0"/>
              <a:t>)</a:t>
            </a:r>
          </a:p>
        </p:txBody>
      </p:sp>
    </p:spTree>
    <p:extLst>
      <p:ext uri="{BB962C8B-B14F-4D97-AF65-F5344CB8AC3E}">
        <p14:creationId xmlns:p14="http://schemas.microsoft.com/office/powerpoint/2010/main" val="41821620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24641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a:t>- Vd/ Giả sử tk ngân hàng có tỉ lệ lãi phụ thuộc vào số tiền gởi: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a:t>[0-$100.00] </a:t>
            </a:r>
            <a:r>
              <a:rPr lang="en-US" baseline="0">
                <a:sym typeface="Wingdings" pitchFamily="2" charset="2"/>
              </a:rPr>
              <a:t>3%,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a:sym typeface="Wingdings" pitchFamily="2" charset="2"/>
              </a:rPr>
              <a:t>[100.01-999.99] 5%,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a:sym typeface="Wingdings" pitchFamily="2" charset="2"/>
              </a:rPr>
              <a:t>&gt;=1000.00 7%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a:sym typeface="Wingdings" pitchFamily="2" charset="2"/>
              </a:rPr>
              <a:t>- Giải: </a:t>
            </a:r>
            <a:r>
              <a:rPr lang="en-US" b="1" baseline="0">
                <a:sym typeface="Wingdings" pitchFamily="2" charset="2"/>
              </a:rPr>
              <a:t>Tổng cộng sẽ có 4 phân hoạch tương đương</a:t>
            </a:r>
            <a:r>
              <a:rPr lang="en-US" baseline="0">
                <a:sym typeface="Wingdings" pitchFamily="2" charset="2"/>
              </a:rPr>
              <a:t>, mặc dù chỉ có 3 mô tả: 3 valid và </a:t>
            </a:r>
            <a:r>
              <a:rPr lang="en-US" b="1" baseline="0">
                <a:sym typeface="Wingdings" pitchFamily="2" charset="2"/>
              </a:rPr>
              <a:t>1 invalid (&lt;0).</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baseline="0">
                <a:sym typeface="Wingdings" pitchFamily="2" charset="2"/>
              </a:rPr>
              <a:t>- Phát hiện phân hoạch ẩn là nvu quan trọng của tester- vì không chỉ test cái được đặc tả mà còn phải suy xét đến cái không được đặc tả.</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b="1" baseline="0">
                <a:sym typeface="Wingdings" pitchFamily="2" charset="2"/>
              </a:rPr>
              <a:t>- Để XÁC ĐỊNH GIÁ TRỊ CUỐI CHO PHÂN HOẠCH 7%, cta cần phải biết số tiền gởi tối đa của tk này (có thể TÌM TRONG ĐẶC TẢ).</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baseline="0">
                <a:sym typeface="Wingdings" pitchFamily="2" charset="2"/>
              </a:rPr>
              <a:t>- Ở đây chỉ xét phân hoạch là số, chưa xét đến các TH khác. </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b="0" baseline="0">
                <a:sym typeface="Wingdings" pitchFamily="2" charset="2"/>
              </a:rPr>
              <a:t>- Ở ví dụ này có phân hoạch tương đương cho output: 3%, 5%, 7% và thông báo lỗi cho invalid partition.</a:t>
            </a:r>
          </a:p>
        </p:txBody>
      </p:sp>
    </p:spTree>
    <p:extLst>
      <p:ext uri="{BB962C8B-B14F-4D97-AF65-F5344CB8AC3E}">
        <p14:creationId xmlns:p14="http://schemas.microsoft.com/office/powerpoint/2010/main" val="4210495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a:t>Bảng</a:t>
            </a:r>
            <a:r>
              <a:rPr lang="en-US" baseline="0" dirty="0"/>
              <a:t> </a:t>
            </a:r>
            <a:r>
              <a:rPr lang="en-US" baseline="0" dirty="0" err="1"/>
              <a:t>phân</a:t>
            </a:r>
            <a:r>
              <a:rPr lang="en-US" baseline="0" dirty="0"/>
              <a:t> </a:t>
            </a:r>
            <a:r>
              <a:rPr lang="en-US" baseline="0" dirty="0" err="1"/>
              <a:t>hoạch</a:t>
            </a:r>
            <a:r>
              <a:rPr lang="en-US" baseline="0" dirty="0"/>
              <a:t> </a:t>
            </a:r>
            <a:r>
              <a:rPr lang="en-US" baseline="0" dirty="0" err="1"/>
              <a:t>lớp</a:t>
            </a:r>
            <a:r>
              <a:rPr lang="en-US" baseline="0" dirty="0"/>
              <a:t> t</a:t>
            </a:r>
            <a:r>
              <a:rPr lang="vi-VN" baseline="0" dirty="0"/>
              <a:t>ươ</a:t>
            </a:r>
            <a:r>
              <a:rPr lang="en-US" baseline="0" dirty="0"/>
              <a:t>ng </a:t>
            </a:r>
            <a:r>
              <a:rPr lang="vi-VN" baseline="0" dirty="0"/>
              <a:t>đươ</a:t>
            </a:r>
            <a:r>
              <a:rPr lang="en-US" baseline="0" dirty="0"/>
              <a:t>ng </a:t>
            </a:r>
            <a:r>
              <a:rPr lang="en-US" baseline="0" dirty="0" err="1"/>
              <a:t>và</a:t>
            </a:r>
            <a:r>
              <a:rPr lang="en-US" baseline="0" dirty="0"/>
              <a:t> </a:t>
            </a:r>
            <a:r>
              <a:rPr lang="en-US" baseline="0" dirty="0" err="1"/>
              <a:t>giá</a:t>
            </a:r>
            <a:r>
              <a:rPr lang="en-US" baseline="0" dirty="0"/>
              <a:t> </a:t>
            </a:r>
            <a:r>
              <a:rPr lang="en-US" baseline="0" dirty="0" err="1"/>
              <a:t>trị</a:t>
            </a:r>
            <a:r>
              <a:rPr lang="en-US" baseline="0" dirty="0"/>
              <a:t> </a:t>
            </a:r>
            <a:r>
              <a:rPr lang="en-US" baseline="0" dirty="0" err="1"/>
              <a:t>biên</a:t>
            </a:r>
            <a:r>
              <a:rPr lang="en-US" baseline="0" dirty="0"/>
              <a:t> </a:t>
            </a:r>
            <a:r>
              <a:rPr lang="en-US" baseline="0" dirty="0" err="1"/>
              <a:t>của</a:t>
            </a:r>
            <a:r>
              <a:rPr lang="en-US" baseline="0" dirty="0"/>
              <a:t> </a:t>
            </a:r>
            <a:r>
              <a:rPr lang="en-US" baseline="0" dirty="0" err="1"/>
              <a:t>vd</a:t>
            </a:r>
            <a:r>
              <a:rPr lang="en-US" baseline="0" dirty="0"/>
              <a:t> </a:t>
            </a:r>
            <a:r>
              <a:rPr lang="en-US" baseline="0" dirty="0" err="1"/>
              <a:t>tính</a:t>
            </a:r>
            <a:r>
              <a:rPr lang="en-US" baseline="0" dirty="0"/>
              <a:t> </a:t>
            </a:r>
            <a:r>
              <a:rPr lang="en-US" baseline="0" dirty="0" err="1"/>
              <a:t>lãi</a:t>
            </a:r>
            <a:r>
              <a:rPr lang="en-US" baseline="0" dirty="0"/>
              <a:t> </a:t>
            </a:r>
            <a:r>
              <a:rPr lang="en-US" baseline="0" dirty="0" err="1"/>
              <a:t>ngân</a:t>
            </a:r>
            <a:r>
              <a:rPr lang="en-US" baseline="0" dirty="0"/>
              <a:t> </a:t>
            </a:r>
            <a:r>
              <a:rPr lang="en-US" baseline="0" dirty="0" err="1"/>
              <a:t>hàng</a:t>
            </a:r>
            <a:r>
              <a:rPr lang="en-US" baseline="0" dirty="0"/>
              <a:t>.</a:t>
            </a:r>
          </a:p>
          <a:p>
            <a:pPr marL="171450" indent="-171450">
              <a:buFontTx/>
              <a:buChar char="-"/>
            </a:pPr>
            <a:r>
              <a:rPr lang="en-US" baseline="0" dirty="0"/>
              <a:t>NX: K </a:t>
            </a:r>
            <a:r>
              <a:rPr lang="en-US" baseline="0" dirty="0" err="1"/>
              <a:t>có</a:t>
            </a:r>
            <a:r>
              <a:rPr lang="en-US" baseline="0" dirty="0"/>
              <a:t> GTLN </a:t>
            </a:r>
            <a:r>
              <a:rPr lang="en-US" baseline="0" dirty="0" err="1"/>
              <a:t>cho</a:t>
            </a:r>
            <a:r>
              <a:rPr lang="en-US" baseline="0" dirty="0"/>
              <a:t> 7%</a:t>
            </a:r>
            <a:r>
              <a:rPr lang="en-US" baseline="0" dirty="0">
                <a:sym typeface="Wingdings" pitchFamily="2" charset="2"/>
              </a:rPr>
              <a:t> </a:t>
            </a:r>
            <a:r>
              <a:rPr lang="en-US" baseline="0" dirty="0" err="1">
                <a:sym typeface="Wingdings" pitchFamily="2" charset="2"/>
              </a:rPr>
              <a:t>gọi</a:t>
            </a:r>
            <a:r>
              <a:rPr lang="en-US" baseline="0" dirty="0">
                <a:sym typeface="Wingdings" pitchFamily="2" charset="2"/>
              </a:rPr>
              <a:t> </a:t>
            </a:r>
            <a:r>
              <a:rPr lang="en-US" baseline="0" dirty="0" err="1">
                <a:sym typeface="Wingdings" pitchFamily="2" charset="2"/>
              </a:rPr>
              <a:t>là</a:t>
            </a:r>
            <a:r>
              <a:rPr lang="en-US" baseline="0" dirty="0">
                <a:sym typeface="Wingdings" pitchFamily="2" charset="2"/>
              </a:rPr>
              <a:t> “</a:t>
            </a:r>
            <a:r>
              <a:rPr lang="en-US" b="1" baseline="0" dirty="0">
                <a:sym typeface="Wingdings" pitchFamily="2" charset="2"/>
              </a:rPr>
              <a:t>OPEN BOUNDARY</a:t>
            </a:r>
            <a:r>
              <a:rPr lang="en-US" baseline="0" dirty="0">
                <a:sym typeface="Wingdings" pitchFamily="2" charset="2"/>
              </a:rPr>
              <a:t>” test or ignore? how to test? SLIDE KẾ</a:t>
            </a:r>
          </a:p>
          <a:p>
            <a:pPr marL="171450" lvl="0" indent="-171450">
              <a:buFontTx/>
              <a:buChar char="-"/>
            </a:pPr>
            <a:r>
              <a:rPr lang="en-US" baseline="0" dirty="0" err="1">
                <a:sym typeface="Wingdings" pitchFamily="2" charset="2"/>
              </a:rPr>
              <a:t>Cũng</a:t>
            </a:r>
            <a:r>
              <a:rPr lang="en-US" baseline="0" dirty="0">
                <a:sym typeface="Wingdings" pitchFamily="2" charset="2"/>
              </a:rPr>
              <a:t> </a:t>
            </a:r>
            <a:r>
              <a:rPr lang="en-US" baseline="0" dirty="0" err="1">
                <a:sym typeface="Wingdings" pitchFamily="2" charset="2"/>
              </a:rPr>
              <a:t>cần</a:t>
            </a:r>
            <a:r>
              <a:rPr lang="en-US" baseline="0" dirty="0">
                <a:sym typeface="Wingdings" pitchFamily="2" charset="2"/>
              </a:rPr>
              <a:t> </a:t>
            </a:r>
            <a:r>
              <a:rPr lang="en-US" baseline="0" dirty="0" err="1">
                <a:sym typeface="Wingdings" pitchFamily="2" charset="2"/>
              </a:rPr>
              <a:t>phải</a:t>
            </a:r>
            <a:r>
              <a:rPr lang="en-US" baseline="0" dirty="0">
                <a:sym typeface="Wingdings" pitchFamily="2" charset="2"/>
              </a:rPr>
              <a:t> </a:t>
            </a:r>
            <a:r>
              <a:rPr lang="en-US" baseline="0" dirty="0" err="1">
                <a:sym typeface="Wingdings" pitchFamily="2" charset="2"/>
              </a:rPr>
              <a:t>xác</a:t>
            </a:r>
            <a:r>
              <a:rPr lang="en-US" baseline="0" dirty="0">
                <a:sym typeface="Wingdings" pitchFamily="2" charset="2"/>
              </a:rPr>
              <a:t> </a:t>
            </a:r>
            <a:r>
              <a:rPr lang="en-US" baseline="0" dirty="0" err="1">
                <a:sym typeface="Wingdings" pitchFamily="2" charset="2"/>
              </a:rPr>
              <a:t>định</a:t>
            </a:r>
            <a:r>
              <a:rPr lang="en-US" baseline="0" dirty="0">
                <a:sym typeface="Wingdings" pitchFamily="2" charset="2"/>
              </a:rPr>
              <a:t> </a:t>
            </a:r>
            <a:r>
              <a:rPr lang="en-US" baseline="0" dirty="0" err="1">
                <a:sym typeface="Wingdings" pitchFamily="2" charset="2"/>
              </a:rPr>
              <a:t>biên</a:t>
            </a:r>
            <a:r>
              <a:rPr lang="en-US" baseline="0" dirty="0">
                <a:sym typeface="Wingdings" pitchFamily="2" charset="2"/>
              </a:rPr>
              <a:t> </a:t>
            </a:r>
            <a:r>
              <a:rPr lang="en-US" baseline="0" dirty="0" err="1">
                <a:sym typeface="Wingdings" pitchFamily="2" charset="2"/>
              </a:rPr>
              <a:t>dưới</a:t>
            </a:r>
            <a:r>
              <a:rPr lang="en-US" baseline="0" dirty="0">
                <a:sym typeface="Wingdings" pitchFamily="2" charset="2"/>
              </a:rPr>
              <a:t> (</a:t>
            </a:r>
            <a:r>
              <a:rPr lang="en-US" baseline="0" dirty="0" err="1">
                <a:sym typeface="Wingdings" pitchFamily="2" charset="2"/>
              </a:rPr>
              <a:t>đâu</a:t>
            </a:r>
            <a:r>
              <a:rPr lang="en-US" baseline="0" dirty="0">
                <a:sym typeface="Wingdings" pitchFamily="2" charset="2"/>
              </a:rPr>
              <a:t> </a:t>
            </a:r>
            <a:r>
              <a:rPr lang="en-US" baseline="0" dirty="0" err="1">
                <a:sym typeface="Wingdings" pitchFamily="2" charset="2"/>
              </a:rPr>
              <a:t>là</a:t>
            </a:r>
            <a:r>
              <a:rPr lang="en-US" baseline="0" dirty="0">
                <a:sym typeface="Wingdings" pitchFamily="2" charset="2"/>
              </a:rPr>
              <a:t> </a:t>
            </a:r>
            <a:r>
              <a:rPr lang="en-US" baseline="0" dirty="0" err="1">
                <a:sym typeface="Wingdings" pitchFamily="2" charset="2"/>
              </a:rPr>
              <a:t>số</a:t>
            </a:r>
            <a:r>
              <a:rPr lang="en-US" baseline="0" dirty="0">
                <a:sym typeface="Wingdings" pitchFamily="2" charset="2"/>
              </a:rPr>
              <a:t> </a:t>
            </a:r>
            <a:r>
              <a:rPr lang="en-US" baseline="0" dirty="0" err="1">
                <a:sym typeface="Wingdings" pitchFamily="2" charset="2"/>
              </a:rPr>
              <a:t>dư</a:t>
            </a:r>
            <a:r>
              <a:rPr lang="en-US" baseline="0" dirty="0">
                <a:sym typeface="Wingdings" pitchFamily="2" charset="2"/>
              </a:rPr>
              <a:t> </a:t>
            </a:r>
            <a:r>
              <a:rPr lang="en-US" baseline="0" dirty="0" err="1">
                <a:sym typeface="Wingdings" pitchFamily="2" charset="2"/>
              </a:rPr>
              <a:t>âm</a:t>
            </a:r>
            <a:r>
              <a:rPr lang="en-US" baseline="0" dirty="0">
                <a:sym typeface="Wingdings" pitchFamily="2" charset="2"/>
              </a:rPr>
              <a:t> </a:t>
            </a:r>
            <a:r>
              <a:rPr lang="en-US" baseline="0" dirty="0" err="1">
                <a:sym typeface="Wingdings" pitchFamily="2" charset="2"/>
              </a:rPr>
              <a:t>thấp</a:t>
            </a:r>
            <a:r>
              <a:rPr lang="en-US" baseline="0" dirty="0">
                <a:sym typeface="Wingdings" pitchFamily="2" charset="2"/>
              </a:rPr>
              <a:t> </a:t>
            </a:r>
            <a:r>
              <a:rPr lang="en-US" baseline="0" dirty="0" err="1">
                <a:sym typeface="Wingdings" pitchFamily="2" charset="2"/>
              </a:rPr>
              <a:t>nhất</a:t>
            </a:r>
            <a:r>
              <a:rPr lang="en-US" baseline="0" dirty="0">
                <a:sym typeface="Wingdings" pitchFamily="2" charset="2"/>
              </a:rPr>
              <a:t>?)</a:t>
            </a:r>
          </a:p>
          <a:p>
            <a:pPr marL="171450" lvl="0" indent="-171450">
              <a:buFontTx/>
              <a:buChar char="-"/>
            </a:pPr>
            <a:r>
              <a:rPr lang="en-US" baseline="0" dirty="0">
                <a:sym typeface="Wingdings" pitchFamily="2" charset="2"/>
              </a:rPr>
              <a:t>2^8  255</a:t>
            </a:r>
          </a:p>
          <a:p>
            <a:pPr marL="171450" lvl="0" indent="-171450">
              <a:buFontTx/>
              <a:buChar char="-"/>
            </a:pPr>
            <a:r>
              <a:rPr lang="en-US" baseline="0" dirty="0">
                <a:sym typeface="Wingdings" pitchFamily="2" charset="2"/>
              </a:rPr>
              <a:t>2^16  65.535</a:t>
            </a:r>
          </a:p>
          <a:p>
            <a:pPr marL="171450" lvl="0" indent="-171450">
              <a:buFontTx/>
              <a:buChar char="-"/>
            </a:pPr>
            <a:r>
              <a:rPr lang="en-US" baseline="0" dirty="0">
                <a:sym typeface="Wingdings" pitchFamily="2" charset="2"/>
              </a:rPr>
              <a:t>2^32  4.294.967.295</a:t>
            </a:r>
          </a:p>
          <a:p>
            <a:pPr marL="171450" lvl="0" indent="-171450">
              <a:buFontTx/>
              <a:buChar char="-"/>
            </a:pPr>
            <a:r>
              <a:rPr lang="en-US" dirty="0"/>
              <a:t>2^64</a:t>
            </a:r>
            <a:r>
              <a:rPr lang="en-US" baseline="0" dirty="0"/>
              <a:t> </a:t>
            </a:r>
            <a:r>
              <a:rPr lang="en-US" baseline="0" dirty="0">
                <a:sym typeface="Wingdings" pitchFamily="2" charset="2"/>
              </a:rPr>
              <a:t> </a:t>
            </a:r>
            <a:r>
              <a:rPr lang="en-US" dirty="0"/>
              <a:t>18.446.744.073.709.551.615</a:t>
            </a:r>
          </a:p>
        </p:txBody>
      </p:sp>
    </p:spTree>
    <p:extLst>
      <p:ext uri="{BB962C8B-B14F-4D97-AF65-F5344CB8AC3E}">
        <p14:creationId xmlns:p14="http://schemas.microsoft.com/office/powerpoint/2010/main" val="19264572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baseline="0"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 </a:t>
            </a:r>
            <a:r>
              <a:rPr lang="en-US" baseline="0" dirty="0" err="1">
                <a:sym typeface="Wingdings" pitchFamily="2" charset="2"/>
              </a:rPr>
              <a:t>Khó</a:t>
            </a:r>
            <a:r>
              <a:rPr lang="en-US" baseline="0" dirty="0">
                <a:sym typeface="Wingdings" pitchFamily="2" charset="2"/>
              </a:rPr>
              <a:t> test open boundary </a:t>
            </a:r>
            <a:r>
              <a:rPr lang="en-US" baseline="0" dirty="0" err="1">
                <a:sym typeface="Wingdings" pitchFamily="2" charset="2"/>
              </a:rPr>
              <a:t>nhưng</a:t>
            </a:r>
            <a:r>
              <a:rPr lang="en-US" baseline="0" dirty="0">
                <a:sym typeface="Wingdings" pitchFamily="2" charset="2"/>
              </a:rPr>
              <a:t> </a:t>
            </a:r>
            <a:r>
              <a:rPr lang="en-US" baseline="0" dirty="0" err="1">
                <a:sym typeface="Wingdings" pitchFamily="2" charset="2"/>
              </a:rPr>
              <a:t>cũng</a:t>
            </a:r>
            <a:r>
              <a:rPr lang="en-US" baseline="0" dirty="0">
                <a:sym typeface="Wingdings" pitchFamily="2" charset="2"/>
              </a:rPr>
              <a:t> </a:t>
            </a:r>
            <a:r>
              <a:rPr lang="en-US" baseline="0" dirty="0" err="1">
                <a:sym typeface="Wingdings" pitchFamily="2" charset="2"/>
              </a:rPr>
              <a:t>có</a:t>
            </a:r>
            <a:r>
              <a:rPr lang="en-US" baseline="0" dirty="0">
                <a:sym typeface="Wingdings" pitchFamily="2" charset="2"/>
              </a:rPr>
              <a:t> n` </a:t>
            </a:r>
            <a:r>
              <a:rPr lang="en-US" baseline="0" dirty="0" err="1">
                <a:sym typeface="Wingdings" pitchFamily="2" charset="2"/>
              </a:rPr>
              <a:t>cách</a:t>
            </a:r>
            <a:r>
              <a:rPr lang="en-US" baseline="0" dirty="0">
                <a:sym typeface="Wingdings" pitchFamily="2" charset="2"/>
              </a:rPr>
              <a:t>:</a:t>
            </a:r>
            <a:endParaRPr lang="en-US" baseline="0" dirty="0"/>
          </a:p>
          <a:p>
            <a:pPr marL="0" indent="0">
              <a:buFontTx/>
              <a:buNone/>
            </a:pPr>
            <a:r>
              <a:rPr lang="en-US" baseline="0" dirty="0"/>
              <a:t>	+ </a:t>
            </a:r>
            <a:r>
              <a:rPr lang="en-US" b="0" baseline="0" dirty="0">
                <a:sym typeface="Wingdings" pitchFamily="2" charset="2"/>
              </a:rPr>
              <a:t>XEM LẠI ĐẶC TẢ </a:t>
            </a:r>
            <a:r>
              <a:rPr lang="en-US" b="0" baseline="0" dirty="0" err="1">
                <a:sym typeface="Wingdings" pitchFamily="2" charset="2"/>
              </a:rPr>
              <a:t>có</a:t>
            </a:r>
            <a:r>
              <a:rPr lang="en-US" b="0" baseline="0" dirty="0">
                <a:sym typeface="Wingdings" pitchFamily="2" charset="2"/>
              </a:rPr>
              <a:t> </a:t>
            </a:r>
            <a:r>
              <a:rPr lang="en-US" b="0" baseline="0" dirty="0" err="1">
                <a:sym typeface="Wingdings" pitchFamily="2" charset="2"/>
              </a:rPr>
              <a:t>nhắc</a:t>
            </a:r>
            <a:r>
              <a:rPr lang="en-US" b="0" baseline="0" dirty="0">
                <a:sym typeface="Wingdings" pitchFamily="2" charset="2"/>
              </a:rPr>
              <a:t> </a:t>
            </a:r>
            <a:r>
              <a:rPr lang="en-US" b="0" baseline="0" dirty="0" err="1">
                <a:sym typeface="Wingdings" pitchFamily="2" charset="2"/>
              </a:rPr>
              <a:t>đến</a:t>
            </a:r>
            <a:r>
              <a:rPr lang="en-US" b="0" baseline="0" dirty="0">
                <a:sym typeface="Wingdings" pitchFamily="2" charset="2"/>
              </a:rPr>
              <a:t> ở </a:t>
            </a:r>
            <a:r>
              <a:rPr lang="en-US" b="0" baseline="0" dirty="0" err="1">
                <a:sym typeface="Wingdings" pitchFamily="2" charset="2"/>
              </a:rPr>
              <a:t>đâu</a:t>
            </a:r>
            <a:r>
              <a:rPr lang="en-US" b="0" baseline="0" dirty="0">
                <a:sym typeface="Wingdings" pitchFamily="2" charset="2"/>
              </a:rPr>
              <a:t> </a:t>
            </a:r>
            <a:r>
              <a:rPr lang="en-US" b="0" baseline="0" dirty="0" err="1">
                <a:sym typeface="Wingdings" pitchFamily="2" charset="2"/>
              </a:rPr>
              <a:t>đó</a:t>
            </a:r>
            <a:endParaRPr lang="en-US" b="0" baseline="0" dirty="0"/>
          </a:p>
          <a:p>
            <a:pPr marL="0" indent="0">
              <a:buFontTx/>
              <a:buNone/>
            </a:pPr>
            <a:r>
              <a:rPr lang="en-US" sz="1200" b="0" i="0" kern="1200" dirty="0">
                <a:solidFill>
                  <a:schemeClr val="tx1"/>
                </a:solidFill>
                <a:effectLst/>
                <a:latin typeface="+mn-lt"/>
                <a:ea typeface="+mn-ea"/>
                <a:cs typeface="+mn-cs"/>
              </a:rPr>
              <a:t>	+ KIỂM</a:t>
            </a:r>
            <a:r>
              <a:rPr lang="en-US" sz="1200" b="0" i="0" kern="1200" baseline="0" dirty="0">
                <a:solidFill>
                  <a:schemeClr val="tx1"/>
                </a:solidFill>
                <a:effectLst/>
                <a:latin typeface="+mn-lt"/>
                <a:ea typeface="+mn-ea"/>
                <a:cs typeface="+mn-cs"/>
              </a:rPr>
              <a:t> TRA </a:t>
            </a:r>
            <a:r>
              <a:rPr lang="vi-VN" sz="1200" b="0" i="0" kern="1200" dirty="0">
                <a:solidFill>
                  <a:schemeClr val="tx1"/>
                </a:solidFill>
                <a:effectLst/>
                <a:latin typeface="+mn-lt"/>
                <a:ea typeface="+mn-ea"/>
                <a:cs typeface="+mn-cs"/>
              </a:rPr>
              <a:t>CÁC KHU VỰC KHÁC CÓ LIÊN QUAN của hệ thống</a:t>
            </a:r>
            <a:r>
              <a:rPr lang="en-US" sz="1200" b="0" i="0" kern="1200" dirty="0">
                <a:solidFill>
                  <a:schemeClr val="tx1"/>
                </a:solidFill>
                <a:effectLst/>
                <a:latin typeface="+mn-lt"/>
                <a:ea typeface="+mn-ea"/>
                <a:cs typeface="+mn-cs"/>
              </a:rPr>
              <a:t> </a:t>
            </a:r>
            <a:r>
              <a:rPr lang="en-US" b="1" baseline="0" dirty="0">
                <a:sym typeface="Wingdings" pitchFamily="2" charset="2"/>
              </a:rPr>
              <a:t>(VD/ Ô NHẬP SỐ DƯ CHỈ CÓ 6 SỐ+2 SỐ PHẦN THẬP PHÂN, CHO NÊN SỐ MAX LÀ 999999.99)</a:t>
            </a:r>
            <a:endParaRPr lang="en-US" dirty="0"/>
          </a:p>
          <a:p>
            <a:pPr marL="0" indent="0">
              <a:buFontTx/>
              <a:buNone/>
            </a:pPr>
            <a:r>
              <a:rPr lang="en-US" dirty="0"/>
              <a:t>	+ </a:t>
            </a:r>
            <a:r>
              <a:rPr lang="en-US" dirty="0" err="1"/>
              <a:t>Nếu</a:t>
            </a:r>
            <a:r>
              <a:rPr lang="en-US" baseline="0" dirty="0"/>
              <a:t> </a:t>
            </a:r>
            <a:r>
              <a:rPr lang="en-US" baseline="0" dirty="0" err="1"/>
              <a:t>không</a:t>
            </a:r>
            <a:r>
              <a:rPr lang="en-US" baseline="0" dirty="0"/>
              <a:t> </a:t>
            </a:r>
            <a:r>
              <a:rPr lang="en-US" baseline="0" dirty="0" err="1"/>
              <a:t>tìm</a:t>
            </a:r>
            <a:r>
              <a:rPr lang="en-US" baseline="0" dirty="0"/>
              <a:t> </a:t>
            </a:r>
            <a:r>
              <a:rPr lang="en-US" baseline="0" dirty="0" err="1"/>
              <a:t>thấy</a:t>
            </a:r>
            <a:r>
              <a:rPr lang="en-US" baseline="0" dirty="0"/>
              <a:t> ở </a:t>
            </a:r>
            <a:r>
              <a:rPr lang="en-US" baseline="0" dirty="0" err="1"/>
              <a:t>bất</a:t>
            </a:r>
            <a:r>
              <a:rPr lang="en-US" baseline="0" dirty="0"/>
              <a:t> </a:t>
            </a:r>
            <a:r>
              <a:rPr lang="en-US" baseline="0" dirty="0" err="1"/>
              <a:t>cứ</a:t>
            </a:r>
            <a:r>
              <a:rPr lang="en-US" baseline="0" dirty="0"/>
              <a:t> </a:t>
            </a:r>
            <a:r>
              <a:rPr lang="en-US" baseline="0" dirty="0" err="1"/>
              <a:t>chỗ</a:t>
            </a:r>
            <a:r>
              <a:rPr lang="en-US" baseline="0" dirty="0"/>
              <a:t> </a:t>
            </a:r>
            <a:r>
              <a:rPr lang="en-US" baseline="0" dirty="0" err="1"/>
              <a:t>nào</a:t>
            </a:r>
            <a:r>
              <a:rPr lang="en-US" baseline="0" dirty="0"/>
              <a:t>, </a:t>
            </a:r>
            <a:r>
              <a:rPr lang="en-US" baseline="0" dirty="0" err="1"/>
              <a:t>có</a:t>
            </a:r>
            <a:r>
              <a:rPr lang="en-US" baseline="0" dirty="0"/>
              <a:t> </a:t>
            </a:r>
            <a:r>
              <a:rPr lang="en-US" baseline="0" dirty="0" err="1"/>
              <a:t>lẽ</a:t>
            </a:r>
            <a:r>
              <a:rPr lang="en-US" baseline="0" dirty="0"/>
              <a:t> </a:t>
            </a:r>
            <a:r>
              <a:rPr lang="en-US" baseline="0" dirty="0" err="1"/>
              <a:t>tốt</a:t>
            </a:r>
            <a:r>
              <a:rPr lang="en-US" baseline="0" dirty="0"/>
              <a:t> </a:t>
            </a:r>
            <a:r>
              <a:rPr lang="en-US" baseline="0" dirty="0" err="1"/>
              <a:t>nhất</a:t>
            </a:r>
            <a:r>
              <a:rPr lang="en-US" baseline="0" dirty="0"/>
              <a:t> </a:t>
            </a:r>
            <a:r>
              <a:rPr lang="en-US" baseline="0" dirty="0" err="1"/>
              <a:t>là</a:t>
            </a:r>
            <a:r>
              <a:rPr lang="en-US" baseline="0" dirty="0"/>
              <a:t> </a:t>
            </a:r>
            <a:r>
              <a:rPr lang="en-US" baseline="0" dirty="0" err="1"/>
              <a:t>dùng</a:t>
            </a:r>
            <a:r>
              <a:rPr lang="en-US" baseline="0" dirty="0"/>
              <a:t> </a:t>
            </a:r>
            <a:r>
              <a:rPr lang="en-US" baseline="0" dirty="0" err="1"/>
              <a:t>cách</a:t>
            </a:r>
            <a:r>
              <a:rPr lang="en-US" baseline="0" dirty="0"/>
              <a:t> TRỰC QUAN hay DỰA TRÊN KINH NGHIỆM </a:t>
            </a:r>
            <a:r>
              <a:rPr lang="en-US" baseline="0" dirty="0" err="1"/>
              <a:t>để</a:t>
            </a:r>
            <a:r>
              <a:rPr lang="en-US" baseline="0" dirty="0"/>
              <a:t> </a:t>
            </a:r>
            <a:r>
              <a:rPr lang="en-US" baseline="0" dirty="0" err="1"/>
              <a:t>thăm</a:t>
            </a:r>
            <a:r>
              <a:rPr lang="en-US" baseline="0" dirty="0"/>
              <a:t> </a:t>
            </a:r>
            <a:r>
              <a:rPr lang="en-US" baseline="0" dirty="0" err="1"/>
              <a:t>dò</a:t>
            </a:r>
            <a:r>
              <a:rPr lang="en-US" baseline="0" dirty="0"/>
              <a:t> </a:t>
            </a:r>
            <a:r>
              <a:rPr lang="en-US" baseline="0" dirty="0" err="1"/>
              <a:t>các</a:t>
            </a:r>
            <a:r>
              <a:rPr lang="en-US" baseline="0" dirty="0"/>
              <a:t> </a:t>
            </a:r>
            <a:r>
              <a:rPr lang="en-US" baseline="0" dirty="0" err="1"/>
              <a:t>giá</a:t>
            </a:r>
            <a:r>
              <a:rPr lang="en-US" baseline="0" dirty="0"/>
              <a:t> </a:t>
            </a:r>
            <a:r>
              <a:rPr lang="en-US" baseline="0" dirty="0" err="1"/>
              <a:t>trị</a:t>
            </a:r>
            <a:r>
              <a:rPr lang="en-US" baseline="0" dirty="0"/>
              <a:t> </a:t>
            </a:r>
            <a:r>
              <a:rPr lang="en-US" baseline="0" dirty="0" err="1"/>
              <a:t>lớn</a:t>
            </a:r>
            <a:r>
              <a:rPr lang="en-US" baseline="0" dirty="0"/>
              <a:t> </a:t>
            </a:r>
            <a:r>
              <a:rPr lang="en-US" baseline="0" dirty="0" err="1"/>
              <a:t>khác</a:t>
            </a:r>
            <a:r>
              <a:rPr lang="en-US" baseline="0" dirty="0"/>
              <a:t> </a:t>
            </a:r>
            <a:r>
              <a:rPr lang="en-US" baseline="0" dirty="0" err="1"/>
              <a:t>nhau</a:t>
            </a:r>
            <a:r>
              <a:rPr lang="en-US" baseline="0" dirty="0"/>
              <a:t> </a:t>
            </a:r>
            <a:r>
              <a:rPr lang="en-US" baseline="0" dirty="0" err="1"/>
              <a:t>thử</a:t>
            </a:r>
            <a:r>
              <a:rPr lang="en-US" baseline="0" dirty="0"/>
              <a:t> </a:t>
            </a:r>
            <a:r>
              <a:rPr lang="en-US" baseline="0" dirty="0" err="1"/>
              <a:t>làm</a:t>
            </a:r>
            <a:r>
              <a:rPr lang="en-US" baseline="0" dirty="0"/>
              <a:t> </a:t>
            </a:r>
            <a:r>
              <a:rPr lang="en-US" baseline="0" dirty="0" err="1"/>
              <a:t>cho</a:t>
            </a:r>
            <a:r>
              <a:rPr lang="en-US" baseline="0" dirty="0"/>
              <a:t> </a:t>
            </a:r>
            <a:r>
              <a:rPr lang="en-US" baseline="0" dirty="0" err="1"/>
              <a:t>hệ</a:t>
            </a:r>
            <a:r>
              <a:rPr lang="en-US" baseline="0" dirty="0"/>
              <a:t> </a:t>
            </a:r>
            <a:r>
              <a:rPr lang="en-US" baseline="0" dirty="0" err="1"/>
              <a:t>thống</a:t>
            </a:r>
            <a:r>
              <a:rPr lang="en-US" baseline="0" dirty="0"/>
              <a:t> </a:t>
            </a:r>
            <a:r>
              <a:rPr lang="en-US" baseline="0" dirty="0" err="1"/>
              <a:t>sai</a:t>
            </a:r>
            <a:r>
              <a:rPr lang="en-US" baseline="0" dirty="0"/>
              <a:t>.</a:t>
            </a:r>
          </a:p>
        </p:txBody>
      </p:sp>
    </p:spTree>
    <p:extLst>
      <p:ext uri="{BB962C8B-B14F-4D97-AF65-F5344CB8AC3E}">
        <p14:creationId xmlns:p14="http://schemas.microsoft.com/office/powerpoint/2010/main" val="31338073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Exercise 4.2. The valid partitions would be: </a:t>
            </a:r>
          </a:p>
          <a:p>
            <a:r>
              <a:rPr lang="en-US"/>
              <a:t>£0.00</a:t>
            </a:r>
            <a:r>
              <a:rPr lang="en-US">
                <a:sym typeface="Wingdings" pitchFamily="2" charset="2"/>
              </a:rPr>
              <a:t></a:t>
            </a:r>
            <a:r>
              <a:rPr lang="en-US"/>
              <a:t>£20.00, </a:t>
            </a:r>
          </a:p>
          <a:p>
            <a:r>
              <a:rPr lang="en-US"/>
              <a:t>£20.01</a:t>
            </a:r>
            <a:r>
              <a:rPr lang="en-US">
                <a:sym typeface="Wingdings" pitchFamily="2" charset="2"/>
              </a:rPr>
              <a:t></a:t>
            </a:r>
            <a:r>
              <a:rPr lang="en-US"/>
              <a:t>£40.00, </a:t>
            </a:r>
          </a:p>
          <a:p>
            <a:r>
              <a:rPr lang="en-US"/>
              <a:t>&gt;= £40.01. </a:t>
            </a:r>
          </a:p>
          <a:p>
            <a:endParaRPr lang="en-US"/>
          </a:p>
          <a:p>
            <a:r>
              <a:rPr lang="en-US"/>
              <a:t>Non-valid partitions would include: negative values,</a:t>
            </a:r>
            <a:r>
              <a:rPr lang="en-US" baseline="0"/>
              <a:t> </a:t>
            </a:r>
            <a:r>
              <a:rPr lang="en-US"/>
              <a:t>alphabetic characters.</a:t>
            </a:r>
          </a:p>
          <a:p>
            <a:r>
              <a:rPr lang="en-US" sz="1200" b="0" i="0" kern="1200">
                <a:solidFill>
                  <a:schemeClr val="tx1"/>
                </a:solidFill>
                <a:effectLst/>
                <a:latin typeface="+mn-lt"/>
                <a:ea typeface="+mn-ea"/>
                <a:cs typeface="+mn-cs"/>
              </a:rPr>
              <a:t>“</a:t>
            </a:r>
            <a:r>
              <a:rPr lang="vi-VN" sz="1200" b="0" i="0" kern="1200">
                <a:solidFill>
                  <a:schemeClr val="tx1"/>
                </a:solidFill>
                <a:effectLst/>
                <a:latin typeface="+mn-lt"/>
                <a:ea typeface="+mn-ea"/>
                <a:cs typeface="+mn-cs"/>
              </a:rPr>
              <a:t>Một công ty bán hạt giống hoa</a:t>
            </a: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đặt hàng qua </a:t>
            </a:r>
            <a:r>
              <a:rPr lang="en-US" sz="1200" b="0" i="0" kern="1200">
                <a:solidFill>
                  <a:schemeClr val="tx1"/>
                </a:solidFill>
                <a:effectLst/>
                <a:latin typeface="+mn-lt"/>
                <a:ea typeface="+mn-ea"/>
                <a:cs typeface="+mn-cs"/>
              </a:rPr>
              <a:t>mail</a:t>
            </a:r>
            <a:r>
              <a:rPr lang="vi-VN" sz="1200" b="0" i="0" kern="1200">
                <a:solidFill>
                  <a:schemeClr val="tx1"/>
                </a:solidFill>
                <a:effectLst/>
                <a:latin typeface="+mn-lt"/>
                <a:ea typeface="+mn-ea"/>
                <a:cs typeface="+mn-cs"/>
              </a:rPr>
              <a:t> </a:t>
            </a:r>
            <a:r>
              <a:rPr lang="en-US" sz="1200" b="0" i="0" kern="1200">
                <a:solidFill>
                  <a:schemeClr val="tx1"/>
                </a:solidFill>
                <a:effectLst/>
                <a:latin typeface="+mn-lt"/>
                <a:ea typeface="+mn-ea"/>
                <a:cs typeface="+mn-cs"/>
              </a:rPr>
              <a:t>tính</a:t>
            </a:r>
            <a:r>
              <a:rPr lang="en-US" sz="1200" b="0" i="0" kern="1200" baseline="0">
                <a:solidFill>
                  <a:schemeClr val="tx1"/>
                </a:solidFill>
                <a:effectLst/>
                <a:latin typeface="+mn-lt"/>
                <a:ea typeface="+mn-ea"/>
                <a:cs typeface="+mn-cs"/>
              </a:rPr>
              <a:t> </a:t>
            </a:r>
            <a:r>
              <a:rPr lang="vi-VN" sz="1200" b="0" i="0" kern="1200">
                <a:solidFill>
                  <a:schemeClr val="tx1"/>
                </a:solidFill>
                <a:effectLst/>
                <a:latin typeface="+mn-lt"/>
                <a:ea typeface="+mn-ea"/>
                <a:cs typeface="+mn-cs"/>
              </a:rPr>
              <a:t>3,95 bảng cho </a:t>
            </a:r>
            <a:r>
              <a:rPr lang="en-US" sz="1200" b="1" i="0" kern="1200">
                <a:solidFill>
                  <a:schemeClr val="tx1"/>
                </a:solidFill>
                <a:effectLst/>
                <a:latin typeface="+mn-lt"/>
                <a:ea typeface="+mn-ea"/>
                <a:cs typeface="+mn-cs"/>
              </a:rPr>
              <a:t>phí</a:t>
            </a:r>
            <a:r>
              <a:rPr lang="en-US" sz="1200" b="1" i="0" kern="1200" baseline="0">
                <a:solidFill>
                  <a:schemeClr val="tx1"/>
                </a:solidFill>
                <a:effectLst/>
                <a:latin typeface="+mn-lt"/>
                <a:ea typeface="+mn-ea"/>
                <a:cs typeface="+mn-cs"/>
              </a:rPr>
              <a:t> </a:t>
            </a:r>
            <a:r>
              <a:rPr lang="vi-VN" sz="1200" b="1" i="0" kern="1200">
                <a:solidFill>
                  <a:schemeClr val="tx1"/>
                </a:solidFill>
                <a:effectLst/>
                <a:latin typeface="+mn-lt"/>
                <a:ea typeface="+mn-ea"/>
                <a:cs typeface="+mn-cs"/>
              </a:rPr>
              <a:t>bưu </a:t>
            </a:r>
            <a:r>
              <a:rPr lang="en-US" sz="1200" b="1" i="0" kern="1200" baseline="0">
                <a:solidFill>
                  <a:schemeClr val="tx1"/>
                </a:solidFill>
                <a:effectLst/>
                <a:latin typeface="+mn-lt"/>
                <a:ea typeface="+mn-ea"/>
                <a:cs typeface="+mn-cs"/>
              </a:rPr>
              <a:t>điện </a:t>
            </a:r>
            <a:r>
              <a:rPr lang="vi-VN" sz="1200" b="1" i="0" kern="1200">
                <a:solidFill>
                  <a:schemeClr val="tx1"/>
                </a:solidFill>
                <a:effectLst/>
                <a:latin typeface="+mn-lt"/>
                <a:ea typeface="+mn-ea"/>
                <a:cs typeface="+mn-cs"/>
              </a:rPr>
              <a:t>và</a:t>
            </a:r>
            <a:r>
              <a:rPr lang="en-US" sz="1200" b="1" i="0" kern="1200">
                <a:solidFill>
                  <a:schemeClr val="tx1"/>
                </a:solidFill>
                <a:effectLst/>
                <a:latin typeface="+mn-lt"/>
                <a:ea typeface="+mn-ea"/>
                <a:cs typeface="+mn-cs"/>
              </a:rPr>
              <a:t> phí</a:t>
            </a:r>
            <a:r>
              <a:rPr lang="vi-VN" sz="1200" b="1" i="0" kern="1200">
                <a:solidFill>
                  <a:schemeClr val="tx1"/>
                </a:solidFill>
                <a:effectLst/>
                <a:latin typeface="+mn-lt"/>
                <a:ea typeface="+mn-ea"/>
                <a:cs typeface="+mn-cs"/>
              </a:rPr>
              <a:t> đóng gói</a:t>
            </a:r>
            <a:r>
              <a:rPr lang="vi-VN" sz="1200" b="0" i="0" kern="1200">
                <a:solidFill>
                  <a:schemeClr val="tx1"/>
                </a:solidFill>
                <a:effectLst/>
                <a:latin typeface="+mn-lt"/>
                <a:ea typeface="+mn-ea"/>
                <a:cs typeface="+mn-cs"/>
              </a:rPr>
              <a:t> trên tất cả các đơn đặt hàng </a:t>
            </a:r>
            <a:r>
              <a:rPr lang="en-US" sz="1200" b="0" i="0" kern="1200">
                <a:solidFill>
                  <a:schemeClr val="tx1"/>
                </a:solidFill>
                <a:effectLst/>
                <a:latin typeface="+mn-lt"/>
                <a:ea typeface="+mn-ea"/>
                <a:cs typeface="+mn-cs"/>
              </a:rPr>
              <a:t>có</a:t>
            </a:r>
            <a:r>
              <a:rPr lang="en-US" sz="1200" b="0" i="0" kern="1200" baseline="0">
                <a:solidFill>
                  <a:schemeClr val="tx1"/>
                </a:solidFill>
                <a:effectLst/>
                <a:latin typeface="+mn-lt"/>
                <a:ea typeface="+mn-ea"/>
                <a:cs typeface="+mn-cs"/>
              </a:rPr>
              <a:t> giá trị </a:t>
            </a:r>
            <a:r>
              <a:rPr lang="vi-VN" sz="1200" b="0" i="0" kern="1200">
                <a:solidFill>
                  <a:schemeClr val="tx1"/>
                </a:solidFill>
                <a:effectLst/>
                <a:latin typeface="+mn-lt"/>
                <a:ea typeface="+mn-ea"/>
                <a:cs typeface="+mn-cs"/>
              </a:rPr>
              <a:t>đến 20</a:t>
            </a:r>
            <a:r>
              <a:rPr lang="en-US" sz="1200" b="0" i="0" kern="1200">
                <a:solidFill>
                  <a:schemeClr val="tx1"/>
                </a:solidFill>
                <a:effectLst/>
                <a:latin typeface="+mn-lt"/>
                <a:ea typeface="+mn-ea"/>
                <a:cs typeface="+mn-cs"/>
              </a:rPr>
              <a:t> bảng</a:t>
            </a:r>
            <a:r>
              <a:rPr lang="vi-VN" sz="1200" b="0" i="0" kern="1200">
                <a:solidFill>
                  <a:schemeClr val="tx1"/>
                </a:solidFill>
                <a:effectLst/>
                <a:latin typeface="+mn-lt"/>
                <a:ea typeface="+mn-ea"/>
                <a:cs typeface="+mn-cs"/>
              </a:rPr>
              <a:t> và £4,95 cho các đơn đặt hàng </a:t>
            </a:r>
            <a:r>
              <a:rPr lang="en-US" sz="1200" b="0" i="0" kern="1200">
                <a:solidFill>
                  <a:schemeClr val="tx1"/>
                </a:solidFill>
                <a:effectLst/>
                <a:latin typeface="+mn-lt"/>
                <a:ea typeface="+mn-ea"/>
                <a:cs typeface="+mn-cs"/>
              </a:rPr>
              <a:t>có</a:t>
            </a:r>
            <a:r>
              <a:rPr lang="en-US" sz="1200" b="0" i="0" kern="1200" baseline="0">
                <a:solidFill>
                  <a:schemeClr val="tx1"/>
                </a:solidFill>
                <a:effectLst/>
                <a:latin typeface="+mn-lt"/>
                <a:ea typeface="+mn-ea"/>
                <a:cs typeface="+mn-cs"/>
              </a:rPr>
              <a:t> giá trị </a:t>
            </a:r>
            <a:r>
              <a:rPr lang="en-US" sz="1200" b="0" i="0" kern="1200">
                <a:solidFill>
                  <a:schemeClr val="tx1"/>
                </a:solidFill>
                <a:effectLst/>
                <a:latin typeface="+mn-lt"/>
                <a:ea typeface="+mn-ea"/>
                <a:cs typeface="+mn-cs"/>
              </a:rPr>
              <a:t>&gt; </a:t>
            </a:r>
            <a:r>
              <a:rPr lang="vi-VN" sz="1200" b="0" i="0" kern="1200">
                <a:solidFill>
                  <a:schemeClr val="tx1"/>
                </a:solidFill>
                <a:effectLst/>
                <a:latin typeface="+mn-lt"/>
                <a:ea typeface="+mn-ea"/>
                <a:cs typeface="+mn-cs"/>
              </a:rPr>
              <a:t>20</a:t>
            </a:r>
            <a:r>
              <a:rPr lang="en-US" sz="1200" b="0" i="0" kern="1200" baseline="0">
                <a:solidFill>
                  <a:schemeClr val="tx1"/>
                </a:solidFill>
                <a:effectLst/>
                <a:latin typeface="+mn-lt"/>
                <a:ea typeface="+mn-ea"/>
                <a:cs typeface="+mn-cs"/>
              </a:rPr>
              <a:t> </a:t>
            </a:r>
            <a:r>
              <a:rPr lang="vi-VN" sz="1200" b="0" i="0" kern="1200">
                <a:solidFill>
                  <a:schemeClr val="tx1"/>
                </a:solidFill>
                <a:effectLst/>
                <a:latin typeface="+mn-lt"/>
                <a:ea typeface="+mn-ea"/>
                <a:cs typeface="+mn-cs"/>
              </a:rPr>
              <a:t>bảng </a:t>
            </a:r>
            <a:r>
              <a:rPr lang="en-US" sz="1200" b="0" i="0" kern="1200">
                <a:solidFill>
                  <a:schemeClr val="tx1"/>
                </a:solidFill>
                <a:effectLst/>
                <a:latin typeface="+mn-lt"/>
                <a:ea typeface="+mn-ea"/>
                <a:cs typeface="+mn-cs"/>
              </a:rPr>
              <a:t>đến</a:t>
            </a:r>
            <a:r>
              <a:rPr lang="vi-VN" sz="1200" b="0" i="0" kern="1200">
                <a:solidFill>
                  <a:schemeClr val="tx1"/>
                </a:solidFill>
                <a:effectLst/>
                <a:latin typeface="+mn-lt"/>
                <a:ea typeface="+mn-ea"/>
                <a:cs typeface="+mn-cs"/>
              </a:rPr>
              <a:t> 40 bảng. Đối với các đơn đặt hàng </a:t>
            </a:r>
            <a:r>
              <a:rPr lang="en-US" sz="1200" b="0" i="0" kern="1200">
                <a:solidFill>
                  <a:schemeClr val="tx1"/>
                </a:solidFill>
                <a:effectLst/>
                <a:latin typeface="+mn-lt"/>
                <a:ea typeface="+mn-ea"/>
                <a:cs typeface="+mn-cs"/>
              </a:rPr>
              <a:t>có</a:t>
            </a:r>
            <a:r>
              <a:rPr lang="vi-VN" sz="1200" b="0" i="0" kern="1200">
                <a:solidFill>
                  <a:schemeClr val="tx1"/>
                </a:solidFill>
                <a:effectLst/>
                <a:latin typeface="+mn-lt"/>
                <a:ea typeface="+mn-ea"/>
                <a:cs typeface="+mn-cs"/>
              </a:rPr>
              <a:t> giá trị </a:t>
            </a:r>
            <a:r>
              <a:rPr lang="en-US" sz="1200" b="0" i="0" kern="1200">
                <a:solidFill>
                  <a:schemeClr val="tx1"/>
                </a:solidFill>
                <a:effectLst/>
                <a:latin typeface="+mn-lt"/>
                <a:ea typeface="+mn-ea"/>
                <a:cs typeface="+mn-cs"/>
              </a:rPr>
              <a:t>trên</a:t>
            </a:r>
            <a:r>
              <a:rPr lang="en-US" sz="1200" b="0" i="0" kern="1200" baseline="0">
                <a:solidFill>
                  <a:schemeClr val="tx1"/>
                </a:solidFill>
                <a:effectLst/>
                <a:latin typeface="+mn-lt"/>
                <a:ea typeface="+mn-ea"/>
                <a:cs typeface="+mn-cs"/>
              </a:rPr>
              <a:t> </a:t>
            </a:r>
            <a:r>
              <a:rPr lang="vi-VN" sz="1200" b="0" i="0" kern="1200">
                <a:solidFill>
                  <a:schemeClr val="tx1"/>
                </a:solidFill>
                <a:effectLst/>
                <a:latin typeface="+mn-lt"/>
                <a:ea typeface="+mn-ea"/>
                <a:cs typeface="+mn-cs"/>
              </a:rPr>
              <a:t>40 bảng là miễn phí cho bưu chính và đóng gói.</a:t>
            </a:r>
            <a:br>
              <a:rPr lang="vi-VN"/>
            </a:br>
            <a:r>
              <a:rPr lang="vi-VN" sz="1200" b="0" i="0" kern="1200">
                <a:solidFill>
                  <a:schemeClr val="tx1"/>
                </a:solidFill>
                <a:effectLst/>
                <a:latin typeface="+mn-lt"/>
                <a:ea typeface="+mn-ea"/>
                <a:cs typeface="+mn-cs"/>
              </a:rPr>
              <a:t>Nếu bạn đang sử dụng phân vùng tương đương để chuẩn bị </a:t>
            </a:r>
            <a:r>
              <a:rPr lang="en-US" sz="1200" b="0" i="0" kern="1200">
                <a:solidFill>
                  <a:schemeClr val="tx1"/>
                </a:solidFill>
                <a:effectLst/>
                <a:latin typeface="+mn-lt"/>
                <a:ea typeface="+mn-ea"/>
                <a:cs typeface="+mn-cs"/>
              </a:rPr>
              <a:t>testcase cho</a:t>
            </a:r>
            <a:r>
              <a:rPr lang="en-US" sz="1200" b="0" i="0" kern="1200" baseline="0">
                <a:solidFill>
                  <a:schemeClr val="tx1"/>
                </a:solidFill>
                <a:effectLst/>
                <a:latin typeface="+mn-lt"/>
                <a:ea typeface="+mn-ea"/>
                <a:cs typeface="+mn-cs"/>
              </a:rPr>
              <a:t> </a:t>
            </a:r>
            <a:r>
              <a:rPr lang="en-US" sz="1200" b="0" i="0" kern="1200">
                <a:solidFill>
                  <a:schemeClr val="tx1"/>
                </a:solidFill>
                <a:effectLst/>
                <a:latin typeface="+mn-lt"/>
                <a:ea typeface="+mn-ea"/>
                <a:cs typeface="+mn-cs"/>
              </a:rPr>
              <a:t>phí</a:t>
            </a:r>
            <a:r>
              <a:rPr lang="en-US" sz="1200" b="0" i="0" kern="1200" baseline="0">
                <a:solidFill>
                  <a:schemeClr val="tx1"/>
                </a:solidFill>
                <a:effectLst/>
                <a:latin typeface="+mn-lt"/>
                <a:ea typeface="+mn-ea"/>
                <a:cs typeface="+mn-cs"/>
              </a:rPr>
              <a:t> </a:t>
            </a:r>
            <a:r>
              <a:rPr lang="vi-VN" sz="1200" b="0" i="0" kern="1200">
                <a:solidFill>
                  <a:schemeClr val="tx1"/>
                </a:solidFill>
                <a:effectLst/>
                <a:latin typeface="+mn-lt"/>
                <a:ea typeface="+mn-ea"/>
                <a:cs typeface="+mn-cs"/>
              </a:rPr>
              <a:t>bưu chính</a:t>
            </a: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và</a:t>
            </a:r>
            <a:r>
              <a:rPr lang="en-US" sz="1200" b="0" i="0" kern="1200">
                <a:solidFill>
                  <a:schemeClr val="tx1"/>
                </a:solidFill>
                <a:effectLst/>
                <a:latin typeface="+mn-lt"/>
                <a:ea typeface="+mn-ea"/>
                <a:cs typeface="+mn-cs"/>
              </a:rPr>
              <a:t> phí</a:t>
            </a:r>
            <a:r>
              <a:rPr lang="vi-VN" sz="1200" b="0" i="0" kern="1200">
                <a:solidFill>
                  <a:schemeClr val="tx1"/>
                </a:solidFill>
                <a:effectLst/>
                <a:latin typeface="+mn-lt"/>
                <a:ea typeface="+mn-ea"/>
                <a:cs typeface="+mn-cs"/>
              </a:rPr>
              <a:t> đóng gói</a:t>
            </a:r>
            <a:r>
              <a:rPr lang="en-US" sz="1200" b="0" i="0" kern="1200">
                <a:solidFill>
                  <a:schemeClr val="tx1"/>
                </a:solidFill>
                <a:effectLst/>
                <a:latin typeface="+mn-lt"/>
                <a:ea typeface="+mn-ea"/>
                <a:cs typeface="+mn-cs"/>
              </a:rPr>
              <a:t>,</a:t>
            </a:r>
            <a:r>
              <a:rPr lang="vi-VN" sz="1200" b="0" i="0" kern="1200">
                <a:solidFill>
                  <a:schemeClr val="tx1"/>
                </a:solidFill>
                <a:effectLst/>
                <a:latin typeface="+mn-lt"/>
                <a:ea typeface="+mn-ea"/>
                <a:cs typeface="+mn-cs"/>
              </a:rPr>
              <a:t> bạn sẽ xác định phân vùng hợp lệ</a:t>
            </a:r>
            <a:r>
              <a:rPr lang="en-US" sz="1200" b="0" i="0" kern="1200">
                <a:solidFill>
                  <a:schemeClr val="tx1"/>
                </a:solidFill>
                <a:effectLst/>
                <a:latin typeface="+mn-lt"/>
                <a:ea typeface="+mn-ea"/>
                <a:cs typeface="+mn-cs"/>
              </a:rPr>
              <a:t> ntn</a:t>
            </a:r>
            <a:r>
              <a:rPr lang="vi-VN" sz="1200" b="0" i="0" kern="1200">
                <a:solidFill>
                  <a:schemeClr val="tx1"/>
                </a:solidFill>
                <a:effectLst/>
                <a:latin typeface="+mn-lt"/>
                <a:ea typeface="+mn-ea"/>
                <a:cs typeface="+mn-cs"/>
              </a:rPr>
              <a:t>?</a:t>
            </a:r>
            <a:br>
              <a:rPr lang="vi-VN"/>
            </a:br>
            <a:r>
              <a:rPr lang="en-US"/>
              <a:t>P</a:t>
            </a:r>
            <a:r>
              <a:rPr lang="vi-VN" sz="1200" b="0" i="0" kern="1200">
                <a:solidFill>
                  <a:schemeClr val="tx1"/>
                </a:solidFill>
                <a:effectLst/>
                <a:latin typeface="+mn-lt"/>
                <a:ea typeface="+mn-ea"/>
                <a:cs typeface="+mn-cs"/>
              </a:rPr>
              <a:t>hân vùng không hợp lệ?</a:t>
            </a:r>
            <a:r>
              <a:rPr lang="en-US" sz="1200" b="0" i="0" kern="1200">
                <a:solidFill>
                  <a:schemeClr val="tx1"/>
                </a:solidFill>
                <a:effectLst/>
                <a:latin typeface="+mn-lt"/>
                <a:ea typeface="+mn-ea"/>
                <a:cs typeface="+mn-cs"/>
              </a:rPr>
              <a:t>”</a:t>
            </a:r>
            <a:endParaRPr lang="en-US"/>
          </a:p>
        </p:txBody>
      </p:sp>
    </p:spTree>
    <p:extLst>
      <p:ext uri="{BB962C8B-B14F-4D97-AF65-F5344CB8AC3E}">
        <p14:creationId xmlns:p14="http://schemas.microsoft.com/office/powerpoint/2010/main" val="28121339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a:t>Về kt động, thiết kế test-case dc chia làm 3 phân loại:</a:t>
            </a:r>
          </a:p>
          <a:p>
            <a:pPr marL="0" indent="0">
              <a:buFontTx/>
              <a:buNone/>
            </a:pPr>
            <a:r>
              <a:rPr lang="en-US" b="0" u="sng"/>
              <a:t>- specification-based (</a:t>
            </a:r>
            <a:r>
              <a:rPr lang="en-US" b="0" baseline="0"/>
              <a:t>đc gọi là kt black-box</a:t>
            </a:r>
            <a:r>
              <a:rPr lang="en-US" b="1" baseline="0"/>
              <a:t>)</a:t>
            </a:r>
            <a:r>
              <a:rPr lang="en-US" baseline="0"/>
              <a:t>: </a:t>
            </a:r>
            <a:r>
              <a:rPr lang="en-US" u="sng" baseline="0"/>
              <a:t>xem software như một hộp đen để nhận dữ liệu vào và trả dữ liệu ra</a:t>
            </a:r>
            <a:r>
              <a:rPr lang="en-US" baseline="0"/>
              <a:t>, </a:t>
            </a:r>
            <a:r>
              <a:rPr lang="en-US" b="1" baseline="0"/>
              <a:t>không cần biết bên trong system được viết như thế nào, có cấu trúc ra sao. Tester chỉ tập trung vào PM làm cái gì (what) chứ không phải làm như thế nào (how).</a:t>
            </a:r>
          </a:p>
          <a:p>
            <a:pPr marL="0" indent="0">
              <a:buFontTx/>
              <a:buNone/>
            </a:pPr>
            <a:r>
              <a:rPr lang="en-US" b="0" u="sng"/>
              <a:t>- structure-based</a:t>
            </a:r>
            <a:r>
              <a:rPr lang="en-US" baseline="0"/>
              <a:t>: </a:t>
            </a:r>
            <a:r>
              <a:rPr lang="en-US" b="0" baseline="0"/>
              <a:t>có thể xem được cấu trúc bên trong (code) của PM</a:t>
            </a:r>
            <a:r>
              <a:rPr lang="en-US" b="1" baseline="0"/>
              <a:t> (nghĩa là PM làm như thế nào - how), dựa vào đó để viết test-case, </a:t>
            </a:r>
            <a:r>
              <a:rPr lang="en-US" b="0" baseline="0"/>
              <a:t>đc gọi là kt white-box hay 'glass-box'</a:t>
            </a:r>
          </a:p>
          <a:p>
            <a:pPr marL="0" indent="0">
              <a:buFontTx/>
              <a:buNone/>
            </a:pPr>
            <a:r>
              <a:rPr lang="en-US" b="0" u="sng"/>
              <a:t>- experience-based</a:t>
            </a:r>
            <a:r>
              <a:rPr lang="en-US"/>
              <a:t> (‘ad-hoc’): </a:t>
            </a:r>
            <a:r>
              <a:rPr lang="en-US" b="0"/>
              <a:t>sử</a:t>
            </a:r>
            <a:r>
              <a:rPr lang="en-US" b="0" baseline="0"/>
              <a:t> dụng </a:t>
            </a:r>
            <a:r>
              <a:rPr lang="en-US" b="0" u="sng" baseline="0"/>
              <a:t>kinh nghiệm,</a:t>
            </a:r>
            <a:r>
              <a:rPr lang="en-US" b="0" u="none" baseline="0"/>
              <a:t> </a:t>
            </a:r>
            <a:r>
              <a:rPr lang="en-US" b="0" u="sng" baseline="0"/>
              <a:t>kiến thức</a:t>
            </a:r>
            <a:r>
              <a:rPr lang="en-US" b="0" u="none" baseline="0"/>
              <a:t> (</a:t>
            </a:r>
            <a:r>
              <a:rPr lang="en-US" b="1" u="none" baseline="0"/>
              <a:t>KINH NGHIỆM VỀ SỰ TƯƠNG TỰ HỆ THỐNG HOẶC KINH NGHIỆM TESTING CHUNG</a:t>
            </a:r>
            <a:r>
              <a:rPr lang="en-US" b="0" u="none" baseline="0"/>
              <a:t>),</a:t>
            </a:r>
            <a:r>
              <a:rPr lang="en-US" b="1" u="none" baseline="0"/>
              <a:t> </a:t>
            </a:r>
            <a:r>
              <a:rPr lang="en-US" b="0" u="sng" baseline="0"/>
              <a:t>trực giác</a:t>
            </a:r>
            <a:r>
              <a:rPr lang="en-US" b="0" u="none" baseline="0"/>
              <a:t> </a:t>
            </a:r>
            <a:r>
              <a:rPr lang="en-US" b="0" baseline="0"/>
              <a:t>của tester để phân tích test-condition và thiết kế test-case</a:t>
            </a:r>
            <a:endParaRPr lang="en-US" b="1" baseline="0"/>
          </a:p>
        </p:txBody>
      </p:sp>
    </p:spTree>
    <p:extLst>
      <p:ext uri="{BB962C8B-B14F-4D97-AF65-F5344CB8AC3E}">
        <p14:creationId xmlns:p14="http://schemas.microsoft.com/office/powerpoint/2010/main" val="30950020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Không</a:t>
            </a:r>
            <a:r>
              <a:rPr lang="en-US" baseline="0"/>
              <a:t> cần ghi chú thêm cột do chỉ có 1 input. Có thể thêm ghi chú cho rõ</a:t>
            </a:r>
          </a:p>
        </p:txBody>
      </p:sp>
    </p:spTree>
    <p:extLst>
      <p:ext uri="{BB962C8B-B14F-4D97-AF65-F5344CB8AC3E}">
        <p14:creationId xmlns:p14="http://schemas.microsoft.com/office/powerpoint/2010/main" val="15561358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SAU</a:t>
            </a:r>
            <a:r>
              <a:rPr lang="en-US" baseline="0" dirty="0"/>
              <a:t> KHI THI GIỮA KỲ:</a:t>
            </a:r>
            <a:endParaRPr lang="en-US" dirty="0"/>
          </a:p>
          <a:p>
            <a:r>
              <a:rPr lang="en-US" dirty="0"/>
              <a:t>GIỚI</a:t>
            </a:r>
            <a:r>
              <a:rPr lang="en-US" baseline="0" dirty="0"/>
              <a:t> THIỆU CÁCH TRÌNH BÀY THEO FSOFT (</a:t>
            </a:r>
            <a:r>
              <a:rPr lang="en-US" baseline="0" dirty="0" err="1"/>
              <a:t>chỉ</a:t>
            </a:r>
            <a:r>
              <a:rPr lang="en-US" baseline="0" dirty="0"/>
              <a:t> </a:t>
            </a:r>
            <a:r>
              <a:rPr lang="en-US" baseline="0" dirty="0" err="1"/>
              <a:t>giải</a:t>
            </a:r>
            <a:r>
              <a:rPr lang="en-US" baseline="0" dirty="0"/>
              <a:t> </a:t>
            </a:r>
            <a:r>
              <a:rPr lang="en-US" baseline="0" dirty="0" err="1"/>
              <a:t>thích</a:t>
            </a:r>
            <a:r>
              <a:rPr lang="en-US" baseline="0" dirty="0"/>
              <a:t> sheet Function test, </a:t>
            </a:r>
            <a:r>
              <a:rPr lang="en-US" baseline="0" dirty="0" err="1"/>
              <a:t>trên</a:t>
            </a:r>
            <a:r>
              <a:rPr lang="en-US" baseline="0" dirty="0"/>
              <a:t> </a:t>
            </a:r>
            <a:r>
              <a:rPr lang="en-US" baseline="0" dirty="0" err="1"/>
              <a:t>lớp</a:t>
            </a:r>
            <a:r>
              <a:rPr lang="en-US" baseline="0" dirty="0"/>
              <a:t> TH </a:t>
            </a:r>
            <a:r>
              <a:rPr lang="en-US" baseline="0" dirty="0" err="1"/>
              <a:t>sẽ</a:t>
            </a:r>
            <a:r>
              <a:rPr lang="en-US" baseline="0" dirty="0"/>
              <a:t> </a:t>
            </a:r>
            <a:r>
              <a:rPr lang="en-US" baseline="0" dirty="0" err="1"/>
              <a:t>giải</a:t>
            </a:r>
            <a:r>
              <a:rPr lang="en-US" baseline="0" dirty="0"/>
              <a:t> </a:t>
            </a:r>
            <a:r>
              <a:rPr lang="en-US" baseline="0" dirty="0" err="1"/>
              <a:t>thích</a:t>
            </a:r>
            <a:r>
              <a:rPr lang="en-US" baseline="0" dirty="0"/>
              <a:t> </a:t>
            </a:r>
            <a:r>
              <a:rPr lang="en-US" baseline="0" dirty="0" err="1"/>
              <a:t>thêm</a:t>
            </a:r>
            <a:r>
              <a:rPr lang="en-US" baseline="0" dirty="0"/>
              <a:t>) + GIẢI 1 BT TRONG MODULE 2 (</a:t>
            </a:r>
            <a:r>
              <a:rPr lang="en-US" baseline="0" dirty="0" err="1"/>
              <a:t>tính</a:t>
            </a:r>
            <a:r>
              <a:rPr lang="en-US" baseline="0" dirty="0"/>
              <a:t> </a:t>
            </a:r>
            <a:r>
              <a:rPr lang="en-US" baseline="0" dirty="0" err="1"/>
              <a:t>tiền</a:t>
            </a:r>
            <a:r>
              <a:rPr lang="en-US" baseline="0" dirty="0"/>
              <a:t> </a:t>
            </a:r>
            <a:r>
              <a:rPr lang="en-US" baseline="0" dirty="0" err="1"/>
              <a:t>điện</a:t>
            </a:r>
            <a:r>
              <a:rPr lang="en-US" baseline="0" dirty="0"/>
              <a:t>)</a:t>
            </a:r>
          </a:p>
        </p:txBody>
      </p:sp>
    </p:spTree>
    <p:extLst>
      <p:ext uri="{BB962C8B-B14F-4D97-AF65-F5344CB8AC3E}">
        <p14:creationId xmlns:p14="http://schemas.microsoft.com/office/powerpoint/2010/main" val="87717320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b="0" baseline="0" dirty="0"/>
              <a:t>- Thích </a:t>
            </a:r>
            <a:r>
              <a:rPr lang="en-US" b="0" baseline="0" dirty="0" err="1"/>
              <a:t>hợp</a:t>
            </a:r>
            <a:r>
              <a:rPr lang="en-US" b="0" baseline="0" dirty="0"/>
              <a:t> </a:t>
            </a:r>
            <a:r>
              <a:rPr lang="en-US" b="0" baseline="0" dirty="0" err="1"/>
              <a:t>cho</a:t>
            </a:r>
            <a:r>
              <a:rPr lang="en-US" b="0" baseline="0" dirty="0"/>
              <a:t> </a:t>
            </a:r>
            <a:r>
              <a:rPr lang="en-US" b="0" baseline="0" dirty="0" err="1"/>
              <a:t>kiểm</a:t>
            </a:r>
            <a:r>
              <a:rPr lang="en-US" b="0" baseline="0" dirty="0"/>
              <a:t> </a:t>
            </a:r>
            <a:r>
              <a:rPr lang="en-US" b="0" baseline="0" dirty="0" err="1"/>
              <a:t>tra</a:t>
            </a:r>
            <a:r>
              <a:rPr lang="en-US" b="0" baseline="0" dirty="0"/>
              <a:t> LOGIC NGHIỆP VỤ</a:t>
            </a:r>
          </a:p>
          <a:p>
            <a:pPr marL="0" marR="0" lvl="2" indent="0" algn="l" defTabSz="914400" rtl="0" eaLnBrk="1" fontAlgn="auto" latinLnBrk="0" hangingPunct="1">
              <a:lnSpc>
                <a:spcPct val="100000"/>
              </a:lnSpc>
              <a:spcBef>
                <a:spcPts val="0"/>
              </a:spcBef>
              <a:spcAft>
                <a:spcPts val="0"/>
              </a:spcAft>
              <a:buClrTx/>
              <a:buSzTx/>
              <a:buFontTx/>
              <a:buNone/>
              <a:tabLst/>
              <a:defRPr/>
            </a:pPr>
            <a:r>
              <a:rPr lang="en-US" b="0" baseline="0" dirty="0"/>
              <a:t>- 2 pp </a:t>
            </a:r>
            <a:r>
              <a:rPr lang="en-US" b="0" baseline="0" dirty="0" err="1"/>
              <a:t>đầu</a:t>
            </a:r>
            <a:r>
              <a:rPr lang="en-US" b="0" baseline="0" dirty="0"/>
              <a:t> </a:t>
            </a:r>
            <a:r>
              <a:rPr lang="en-US" b="0" baseline="0" dirty="0" err="1"/>
              <a:t>thường</a:t>
            </a:r>
            <a:r>
              <a:rPr lang="en-US" b="0" baseline="0" dirty="0"/>
              <a:t> </a:t>
            </a:r>
            <a:r>
              <a:rPr lang="en-US" b="0" baseline="0" dirty="0" err="1"/>
              <a:t>áp</a:t>
            </a:r>
            <a:r>
              <a:rPr lang="en-US" b="0" baseline="0" dirty="0"/>
              <a:t> </a:t>
            </a:r>
            <a:r>
              <a:rPr lang="en-US" b="0" baseline="0" dirty="0" err="1"/>
              <a:t>dụng</a:t>
            </a:r>
            <a:r>
              <a:rPr lang="en-US" b="0" baseline="0" dirty="0"/>
              <a:t> </a:t>
            </a:r>
            <a:r>
              <a:rPr lang="en-US" b="0" baseline="0" dirty="0" err="1"/>
              <a:t>cho</a:t>
            </a:r>
            <a:r>
              <a:rPr lang="en-US" b="0" baseline="0" dirty="0"/>
              <a:t> </a:t>
            </a:r>
            <a:r>
              <a:rPr lang="en-US" b="0" baseline="0" dirty="0" err="1"/>
              <a:t>những</a:t>
            </a:r>
            <a:r>
              <a:rPr lang="en-US" b="0" baseline="0" dirty="0"/>
              <a:t> </a:t>
            </a:r>
            <a:r>
              <a:rPr lang="en-US" b="0" baseline="0" dirty="0" err="1"/>
              <a:t>tình</a:t>
            </a:r>
            <a:r>
              <a:rPr lang="en-US" b="0" baseline="0" dirty="0"/>
              <a:t> </a:t>
            </a:r>
            <a:r>
              <a:rPr lang="en-US" b="0" baseline="0" dirty="0" err="1"/>
              <a:t>huống</a:t>
            </a:r>
            <a:r>
              <a:rPr lang="en-US" b="0" baseline="0" dirty="0"/>
              <a:t> </a:t>
            </a:r>
            <a:r>
              <a:rPr lang="en-US" b="0" baseline="0" dirty="0" err="1"/>
              <a:t>và</a:t>
            </a:r>
            <a:r>
              <a:rPr lang="en-US" b="0" baseline="0" dirty="0"/>
              <a:t> </a:t>
            </a:r>
            <a:r>
              <a:rPr lang="en-US" b="0" baseline="0" dirty="0" err="1"/>
              <a:t>giá</a:t>
            </a:r>
            <a:r>
              <a:rPr lang="en-US" b="0" baseline="0" dirty="0"/>
              <a:t> </a:t>
            </a:r>
            <a:r>
              <a:rPr lang="en-US" b="0" baseline="0" dirty="0" err="1"/>
              <a:t>trị</a:t>
            </a:r>
            <a:r>
              <a:rPr lang="en-US" b="0" baseline="0" dirty="0"/>
              <a:t> </a:t>
            </a:r>
            <a:r>
              <a:rPr lang="en-US" b="0" baseline="0" dirty="0" err="1"/>
              <a:t>nhập</a:t>
            </a:r>
            <a:r>
              <a:rPr lang="en-US" b="0" baseline="0" dirty="0"/>
              <a:t> </a:t>
            </a:r>
            <a:r>
              <a:rPr lang="en-US" b="0" baseline="0" dirty="0" err="1"/>
              <a:t>đơn</a:t>
            </a:r>
            <a:r>
              <a:rPr lang="en-US" b="0" baseline="0" dirty="0"/>
              <a:t> </a:t>
            </a:r>
            <a:r>
              <a:rPr lang="en-US" b="0" baseline="0" dirty="0" err="1"/>
              <a:t>lẻ</a:t>
            </a:r>
            <a:r>
              <a:rPr lang="en-US" b="0" baseline="0" dirty="0"/>
              <a:t>, </a:t>
            </a:r>
            <a:r>
              <a:rPr lang="en-US" b="0" u="sng" baseline="0" dirty="0" err="1"/>
              <a:t>nếu</a:t>
            </a:r>
            <a:r>
              <a:rPr lang="en-US" b="0" u="sng" baseline="0" dirty="0"/>
              <a:t> KẾT HỢP CÁC INPUT </a:t>
            </a:r>
            <a:r>
              <a:rPr lang="en-US" b="0" u="sng" baseline="0" dirty="0" err="1"/>
              <a:t>theo</a:t>
            </a:r>
            <a:r>
              <a:rPr lang="en-US" b="0" u="sng" baseline="0" dirty="0"/>
              <a:t> </a:t>
            </a:r>
            <a:r>
              <a:rPr lang="en-US" b="0" u="sng" baseline="0" dirty="0" err="1"/>
              <a:t>các</a:t>
            </a:r>
            <a:r>
              <a:rPr lang="en-US" b="0" u="sng" baseline="0" dirty="0"/>
              <a:t> </a:t>
            </a:r>
            <a:r>
              <a:rPr lang="en-US" b="0" u="sng" baseline="0" dirty="0" err="1"/>
              <a:t>cách</a:t>
            </a:r>
            <a:r>
              <a:rPr lang="en-US" b="0" u="sng" baseline="0" dirty="0"/>
              <a:t> </a:t>
            </a:r>
            <a:r>
              <a:rPr lang="en-US" b="0" u="sng" baseline="0" dirty="0" err="1"/>
              <a:t>khác</a:t>
            </a:r>
            <a:r>
              <a:rPr lang="en-US" b="0" u="sng" baseline="0" dirty="0"/>
              <a:t> </a:t>
            </a:r>
            <a:r>
              <a:rPr lang="en-US" b="0" u="sng" baseline="0" dirty="0" err="1"/>
              <a:t>nhau</a:t>
            </a:r>
            <a:r>
              <a:rPr lang="en-US" b="0" u="sng" baseline="0" dirty="0"/>
              <a:t> </a:t>
            </a:r>
            <a:r>
              <a:rPr lang="en-US" b="0" u="sng" baseline="0" dirty="0" err="1"/>
              <a:t>để</a:t>
            </a:r>
            <a:r>
              <a:rPr lang="en-US" b="0" u="sng" baseline="0" dirty="0"/>
              <a:t> </a:t>
            </a:r>
            <a:r>
              <a:rPr lang="en-US" b="0" u="sng" baseline="0" dirty="0" err="1"/>
              <a:t>tạo</a:t>
            </a:r>
            <a:r>
              <a:rPr lang="en-US" b="0" u="sng" baseline="0" dirty="0"/>
              <a:t> </a:t>
            </a:r>
            <a:r>
              <a:rPr lang="en-US" b="0" u="sng" baseline="0" dirty="0" err="1"/>
              <a:t>ra</a:t>
            </a:r>
            <a:r>
              <a:rPr lang="en-US" b="0" u="sng" baseline="0" dirty="0"/>
              <a:t> </a:t>
            </a:r>
            <a:r>
              <a:rPr lang="en-US" b="0" u="sng" baseline="0" dirty="0" err="1"/>
              <a:t>các</a:t>
            </a:r>
            <a:r>
              <a:rPr lang="en-US" b="0" u="sng" baseline="0" dirty="0"/>
              <a:t> output </a:t>
            </a:r>
            <a:r>
              <a:rPr lang="en-US" b="0" u="sng" baseline="0" dirty="0" err="1"/>
              <a:t>khác</a:t>
            </a:r>
            <a:r>
              <a:rPr lang="en-US" b="0" u="sng" baseline="0" dirty="0"/>
              <a:t> </a:t>
            </a:r>
            <a:r>
              <a:rPr lang="en-US" b="0" u="sng" baseline="0" dirty="0" err="1"/>
              <a:t>nhau</a:t>
            </a:r>
            <a:r>
              <a:rPr lang="en-US" b="0" u="sng" baseline="0" dirty="0"/>
              <a:t> </a:t>
            </a:r>
            <a:r>
              <a:rPr lang="en-US" b="0" u="sng" baseline="0" dirty="0" err="1"/>
              <a:t>thì</a:t>
            </a:r>
            <a:r>
              <a:rPr lang="en-US" b="0" u="sng" baseline="0" dirty="0"/>
              <a:t> </a:t>
            </a:r>
            <a:r>
              <a:rPr lang="en-US" b="0" u="sng" baseline="0" dirty="0" err="1"/>
              <a:t>khó</a:t>
            </a:r>
            <a:r>
              <a:rPr lang="en-US" b="0" u="sng" baseline="0" dirty="0"/>
              <a:t> </a:t>
            </a:r>
            <a:r>
              <a:rPr lang="en-US" b="0" u="sng" baseline="0" dirty="0" err="1"/>
              <a:t>biểu</a:t>
            </a:r>
            <a:r>
              <a:rPr lang="en-US" b="0" u="sng" baseline="0" dirty="0"/>
              <a:t> </a:t>
            </a:r>
            <a:r>
              <a:rPr lang="en-US" b="0" u="sng" baseline="0" dirty="0" err="1"/>
              <a:t>diễn</a:t>
            </a:r>
            <a:r>
              <a:rPr lang="en-US" b="0" baseline="0" dirty="0"/>
              <a:t>. Cho </a:t>
            </a:r>
            <a:r>
              <a:rPr lang="en-US" b="0" baseline="0" dirty="0" err="1"/>
              <a:t>nên</a:t>
            </a:r>
            <a:r>
              <a:rPr lang="en-US" b="0" baseline="0" dirty="0"/>
              <a:t> </a:t>
            </a:r>
            <a:r>
              <a:rPr lang="en-US" b="0" baseline="0" dirty="0" err="1"/>
              <a:t>bảng</a:t>
            </a:r>
            <a:r>
              <a:rPr lang="en-US" b="0" baseline="0" dirty="0"/>
              <a:t> </a:t>
            </a:r>
            <a:r>
              <a:rPr lang="en-US" b="0" baseline="0" dirty="0" err="1"/>
              <a:t>quyết</a:t>
            </a:r>
            <a:r>
              <a:rPr lang="en-US" b="0" baseline="0" dirty="0"/>
              <a:t> </a:t>
            </a:r>
            <a:r>
              <a:rPr lang="en-US" b="0" baseline="0" dirty="0" err="1"/>
              <a:t>định</a:t>
            </a:r>
            <a:r>
              <a:rPr lang="en-US" b="0" baseline="0" dirty="0"/>
              <a:t> </a:t>
            </a:r>
            <a:r>
              <a:rPr lang="en-US" b="0" baseline="0" dirty="0" err="1"/>
              <a:t>là</a:t>
            </a:r>
            <a:r>
              <a:rPr lang="en-US" b="0" baseline="0" dirty="0"/>
              <a:t> </a:t>
            </a:r>
            <a:r>
              <a:rPr lang="en-US" b="0" baseline="0" dirty="0" err="1"/>
              <a:t>cách</a:t>
            </a:r>
            <a:r>
              <a:rPr lang="en-US" b="0" baseline="0" dirty="0"/>
              <a:t> </a:t>
            </a:r>
            <a:r>
              <a:rPr lang="en-US" b="0" baseline="0" dirty="0" err="1"/>
              <a:t>tốt</a:t>
            </a:r>
            <a:r>
              <a:rPr lang="en-US" b="0" baseline="0" dirty="0"/>
              <a:t> </a:t>
            </a:r>
            <a:r>
              <a:rPr lang="en-US" b="0" baseline="0" dirty="0" err="1"/>
              <a:t>nhất</a:t>
            </a:r>
            <a:r>
              <a:rPr lang="en-US" b="0" baseline="0" dirty="0"/>
              <a:t> </a:t>
            </a:r>
            <a:r>
              <a:rPr lang="en-US" b="0" baseline="0" dirty="0" err="1"/>
              <a:t>để</a:t>
            </a:r>
            <a:r>
              <a:rPr lang="en-US" b="0" baseline="0" dirty="0"/>
              <a:t> </a:t>
            </a:r>
            <a:r>
              <a:rPr lang="en-US" b="0" baseline="0" dirty="0" err="1"/>
              <a:t>biểu</a:t>
            </a:r>
            <a:r>
              <a:rPr lang="en-US" b="0" baseline="0" dirty="0"/>
              <a:t> </a:t>
            </a:r>
            <a:r>
              <a:rPr lang="en-US" b="0" baseline="0" dirty="0" err="1"/>
              <a:t>diễn</a:t>
            </a:r>
            <a:r>
              <a:rPr lang="en-US" b="0" baseline="0" dirty="0"/>
              <a:t> </a:t>
            </a:r>
            <a:r>
              <a:rPr lang="en-US" b="0" baseline="0" dirty="0" err="1"/>
              <a:t>sự</a:t>
            </a:r>
            <a:r>
              <a:rPr lang="en-US" b="0" baseline="0" dirty="0"/>
              <a:t> </a:t>
            </a:r>
            <a:r>
              <a:rPr lang="en-US" b="0" baseline="0" dirty="0" err="1"/>
              <a:t>kết</a:t>
            </a:r>
            <a:r>
              <a:rPr lang="en-US" b="0" baseline="0" dirty="0"/>
              <a:t> </a:t>
            </a:r>
            <a:r>
              <a:rPr lang="en-US" b="0" baseline="0" dirty="0" err="1"/>
              <a:t>hợp</a:t>
            </a:r>
            <a:r>
              <a:rPr lang="en-US" b="0" baseline="0" dirty="0"/>
              <a:t> </a:t>
            </a:r>
            <a:r>
              <a:rPr lang="en-US" b="0" baseline="0" dirty="0" err="1"/>
              <a:t>này</a:t>
            </a:r>
            <a:r>
              <a:rPr lang="en-US" b="0" baseline="0" dirty="0"/>
              <a:t>.</a:t>
            </a:r>
          </a:p>
          <a:p>
            <a:endParaRPr lang="en-US" b="0" dirty="0"/>
          </a:p>
          <a:p>
            <a:endParaRPr lang="en-US" b="0" dirty="0"/>
          </a:p>
          <a:p>
            <a:endParaRPr lang="en-US" b="0" dirty="0"/>
          </a:p>
          <a:p>
            <a:endParaRPr lang="en-US" b="0" dirty="0"/>
          </a:p>
          <a:p>
            <a:r>
              <a:rPr lang="en-US" b="0" dirty="0"/>
              <a:t>Introduction</a:t>
            </a:r>
          </a:p>
          <a:p>
            <a:r>
              <a:rPr lang="en-US" b="0" dirty="0"/>
              <a:t>Decision tables are an excellent tool to capture certain kinds of system requirements and to document internal system design. They are used to record complex business rules that a system must implement. In addition, they can serve as a guide to creating test cases.</a:t>
            </a:r>
          </a:p>
          <a:p>
            <a:r>
              <a:rPr lang="en-US" b="0" dirty="0"/>
              <a:t>Decision tables are a vital tool in the tester's personal toolbox. Unfortunately, many analysts, designers, programmers, and testers are not familiar with this technique.</a:t>
            </a:r>
          </a:p>
          <a:p>
            <a:pPr marL="0" lvl="0" indent="0">
              <a:buFontTx/>
              <a:buNone/>
            </a:pPr>
            <a:endParaRPr lang="en-US" b="0" baseline="0" dirty="0"/>
          </a:p>
          <a:p>
            <a:pPr marL="628650" lvl="1" indent="-171450">
              <a:buFontTx/>
              <a:buChar char="-"/>
            </a:pPr>
            <a:endParaRPr lang="en-US" b="0" baseline="0" dirty="0"/>
          </a:p>
          <a:p>
            <a:pPr marL="171450" indent="-171450">
              <a:buFontTx/>
              <a:buChar char="-"/>
            </a:pPr>
            <a:r>
              <a:rPr lang="en-US" b="0" baseline="0" dirty="0"/>
              <a:t>DT testing </a:t>
            </a:r>
            <a:r>
              <a:rPr lang="en-US" b="0" baseline="0" dirty="0" err="1"/>
              <a:t>là</a:t>
            </a:r>
            <a:r>
              <a:rPr lang="en-US" b="0" baseline="0" dirty="0"/>
              <a:t> pp </a:t>
            </a:r>
            <a:r>
              <a:rPr lang="en-US" b="0" baseline="0" dirty="0" err="1"/>
              <a:t>hộp</a:t>
            </a:r>
            <a:r>
              <a:rPr lang="en-US" b="0" baseline="0" dirty="0"/>
              <a:t> </a:t>
            </a:r>
            <a:r>
              <a:rPr lang="en-US" b="0" baseline="0" dirty="0" err="1"/>
              <a:t>đen</a:t>
            </a:r>
            <a:r>
              <a:rPr lang="en-US" b="0" baseline="0" dirty="0"/>
              <a:t> </a:t>
            </a:r>
            <a:r>
              <a:rPr lang="en-US" b="0" baseline="0" dirty="0" err="1"/>
              <a:t>mà</a:t>
            </a:r>
            <a:r>
              <a:rPr lang="en-US" b="0" baseline="0" dirty="0"/>
              <a:t> ở </a:t>
            </a:r>
            <a:r>
              <a:rPr lang="en-US" b="0" baseline="0" dirty="0" err="1"/>
              <a:t>đó</a:t>
            </a:r>
            <a:r>
              <a:rPr lang="en-US" b="0" baseline="0" dirty="0"/>
              <a:t> </a:t>
            </a:r>
            <a:r>
              <a:rPr lang="vi-VN" sz="1200" b="0" i="0" kern="1200" dirty="0">
                <a:solidFill>
                  <a:schemeClr val="tx1"/>
                </a:solidFill>
                <a:effectLst/>
                <a:latin typeface="+mn-lt"/>
                <a:ea typeface="+mn-ea"/>
                <a:cs typeface="+mn-cs"/>
              </a:rPr>
              <a:t>các </a:t>
            </a:r>
            <a:r>
              <a:rPr lang="en-US" sz="1200" b="0" i="0" kern="1200" dirty="0">
                <a:solidFill>
                  <a:schemeClr val="tx1"/>
                </a:solidFill>
                <a:effectLst/>
                <a:latin typeface="+mn-lt"/>
                <a:ea typeface="+mn-ea"/>
                <a:cs typeface="+mn-cs"/>
              </a:rPr>
              <a:t>test case</a:t>
            </a:r>
            <a:r>
              <a:rPr lang="vi-VN" sz="1200" b="0" i="0" kern="1200" dirty="0">
                <a:solidFill>
                  <a:schemeClr val="tx1"/>
                </a:solidFill>
                <a:effectLst/>
                <a:latin typeface="+mn-lt"/>
                <a:ea typeface="+mn-ea"/>
                <a:cs typeface="+mn-cs"/>
              </a:rPr>
              <a:t> được thiết kế để thực hiện sự kết hợp của </a:t>
            </a:r>
            <a:r>
              <a:rPr lang="en-US" sz="1200" b="0" i="0" kern="1200" dirty="0">
                <a:solidFill>
                  <a:schemeClr val="tx1"/>
                </a:solidFill>
                <a:effectLst/>
                <a:latin typeface="+mn-lt"/>
                <a:ea typeface="+mn-ea"/>
                <a:cs typeface="+mn-cs"/>
              </a:rPr>
              <a:t>input </a:t>
            </a:r>
            <a:r>
              <a:rPr lang="vi-VN" sz="1200" b="0" i="0" kern="1200" dirty="0">
                <a:solidFill>
                  <a:schemeClr val="tx1"/>
                </a:solidFill>
                <a:effectLst/>
                <a:latin typeface="+mn-lt"/>
                <a:ea typeface="+mn-ea"/>
                <a:cs typeface="+mn-cs"/>
              </a:rPr>
              <a:t> được hiển thị trong một bảng quyết định</a:t>
            </a:r>
            <a:endParaRPr lang="en-US" b="0" baseline="0" dirty="0"/>
          </a:p>
          <a:p>
            <a:pPr marL="171450" indent="-171450">
              <a:buFontTx/>
              <a:buChar char="-"/>
            </a:pPr>
            <a:r>
              <a:rPr lang="en-US" b="0" baseline="0" dirty="0" err="1"/>
              <a:t>Cấu</a:t>
            </a:r>
            <a:r>
              <a:rPr lang="en-US" b="0" baseline="0" dirty="0"/>
              <a:t> </a:t>
            </a:r>
            <a:r>
              <a:rPr lang="en-US" b="0" baseline="0" dirty="0" err="1"/>
              <a:t>trúc</a:t>
            </a:r>
            <a:r>
              <a:rPr lang="en-US" b="0" baseline="0" dirty="0"/>
              <a:t> </a:t>
            </a:r>
            <a:r>
              <a:rPr lang="en-US" b="0" baseline="0" dirty="0" err="1"/>
              <a:t>bảng</a:t>
            </a:r>
            <a:r>
              <a:rPr lang="en-US" b="0" baseline="0" dirty="0"/>
              <a:t> </a:t>
            </a:r>
            <a:r>
              <a:rPr lang="en-US" b="0" baseline="0" dirty="0" err="1"/>
              <a:t>quyết</a:t>
            </a:r>
            <a:r>
              <a:rPr lang="en-US" b="0" baseline="0" dirty="0"/>
              <a:t> </a:t>
            </a:r>
            <a:r>
              <a:rPr lang="en-US" b="0" baseline="0" dirty="0" err="1"/>
              <a:t>định</a:t>
            </a:r>
            <a:r>
              <a:rPr lang="en-US" b="0" baseline="0" dirty="0"/>
              <a:t>:</a:t>
            </a:r>
          </a:p>
          <a:p>
            <a:pPr marL="628650" lvl="1" indent="-171450">
              <a:buFontTx/>
              <a:buChar char="-"/>
            </a:pPr>
            <a:r>
              <a:rPr lang="en-US" b="0" baseline="0" dirty="0" err="1"/>
              <a:t>Chứa</a:t>
            </a:r>
            <a:r>
              <a:rPr lang="en-US" b="0" baseline="0" dirty="0"/>
              <a:t> </a:t>
            </a:r>
            <a:r>
              <a:rPr lang="en-US" b="0" baseline="0" dirty="0" err="1"/>
              <a:t>các</a:t>
            </a:r>
            <a:r>
              <a:rPr lang="en-US" b="0" baseline="0" dirty="0"/>
              <a:t> </a:t>
            </a:r>
            <a:r>
              <a:rPr lang="en-US" b="0" baseline="0" dirty="0" err="1"/>
              <a:t>đk</a:t>
            </a:r>
            <a:r>
              <a:rPr lang="en-US" b="0" baseline="0" dirty="0"/>
              <a:t> </a:t>
            </a:r>
            <a:r>
              <a:rPr lang="en-US" b="0" baseline="0" dirty="0" err="1"/>
              <a:t>nhập</a:t>
            </a:r>
            <a:r>
              <a:rPr lang="en-US" b="0" baseline="0" dirty="0"/>
              <a:t>, </a:t>
            </a:r>
            <a:r>
              <a:rPr lang="en-US" b="0" baseline="0" dirty="0" err="1"/>
              <a:t>các</a:t>
            </a:r>
            <a:r>
              <a:rPr lang="en-US" b="0" baseline="0" dirty="0"/>
              <a:t> </a:t>
            </a:r>
            <a:r>
              <a:rPr lang="en-US" b="0" baseline="0" dirty="0" err="1"/>
              <a:t>hành</a:t>
            </a:r>
            <a:r>
              <a:rPr lang="en-US" b="0" baseline="0" dirty="0"/>
              <a:t> </a:t>
            </a:r>
            <a:r>
              <a:rPr lang="en-US" b="0" baseline="0" dirty="0" err="1"/>
              <a:t>động</a:t>
            </a:r>
            <a:r>
              <a:rPr lang="en-US" b="0" baseline="0" dirty="0"/>
              <a:t> </a:t>
            </a:r>
            <a:r>
              <a:rPr lang="en-US" b="0" baseline="0" dirty="0" err="1"/>
              <a:t>phát</a:t>
            </a:r>
            <a:r>
              <a:rPr lang="en-US" b="0" baseline="0" dirty="0"/>
              <a:t> </a:t>
            </a:r>
            <a:r>
              <a:rPr lang="en-US" b="0" baseline="0" dirty="0" err="1"/>
              <a:t>sinh</a:t>
            </a:r>
            <a:r>
              <a:rPr lang="en-US" b="0" baseline="0" dirty="0"/>
              <a:t> </a:t>
            </a:r>
            <a:r>
              <a:rPr lang="en-US" b="0" baseline="0" dirty="0" err="1"/>
              <a:t>từ</a:t>
            </a:r>
            <a:r>
              <a:rPr lang="en-US" b="0" baseline="0" dirty="0"/>
              <a:t> </a:t>
            </a:r>
            <a:r>
              <a:rPr lang="en-US" b="0" baseline="0" dirty="0" err="1"/>
              <a:t>các</a:t>
            </a:r>
            <a:r>
              <a:rPr lang="en-US" b="0" baseline="0" dirty="0"/>
              <a:t> </a:t>
            </a:r>
            <a:r>
              <a:rPr lang="en-US" b="0" baseline="0" dirty="0" err="1"/>
              <a:t>đk</a:t>
            </a:r>
            <a:r>
              <a:rPr lang="en-US" b="0" baseline="0" dirty="0"/>
              <a:t>, </a:t>
            </a:r>
            <a:r>
              <a:rPr lang="en-US" b="0" baseline="0" dirty="0" err="1"/>
              <a:t>và</a:t>
            </a:r>
            <a:r>
              <a:rPr lang="en-US" b="0" baseline="0" dirty="0"/>
              <a:t> </a:t>
            </a:r>
            <a:r>
              <a:rPr lang="en-US" b="0" baseline="0" dirty="0" err="1"/>
              <a:t>các</a:t>
            </a:r>
            <a:r>
              <a:rPr lang="en-US" b="0" baseline="0" dirty="0"/>
              <a:t> </a:t>
            </a:r>
            <a:r>
              <a:rPr lang="en-US" b="0" baseline="0" dirty="0" err="1"/>
              <a:t>yêu</a:t>
            </a:r>
            <a:r>
              <a:rPr lang="en-US" b="0" baseline="0" dirty="0"/>
              <a:t> </a:t>
            </a:r>
            <a:r>
              <a:rPr lang="en-US" b="0" baseline="0" dirty="0" err="1"/>
              <a:t>cầu</a:t>
            </a:r>
            <a:r>
              <a:rPr lang="en-US" b="0" baseline="0" dirty="0"/>
              <a:t> </a:t>
            </a:r>
            <a:r>
              <a:rPr lang="en-US" b="0" baseline="0" dirty="0" err="1"/>
              <a:t>nghiệp</a:t>
            </a:r>
            <a:r>
              <a:rPr lang="en-US" b="0" baseline="0" dirty="0"/>
              <a:t> </a:t>
            </a:r>
            <a:r>
              <a:rPr lang="en-US" b="0" baseline="0" dirty="0" err="1"/>
              <a:t>vụ</a:t>
            </a:r>
            <a:r>
              <a:rPr lang="en-US" b="0" baseline="0" dirty="0"/>
              <a:t> (</a:t>
            </a:r>
            <a:r>
              <a:rPr lang="en-US" b="0" baseline="0" dirty="0" err="1"/>
              <a:t>gồm</a:t>
            </a:r>
            <a:r>
              <a:rPr lang="en-US" b="0" baseline="0" dirty="0"/>
              <a:t> </a:t>
            </a:r>
            <a:r>
              <a:rPr lang="en-US" b="0" baseline="0" dirty="0" err="1"/>
              <a:t>sự</a:t>
            </a:r>
            <a:r>
              <a:rPr lang="en-US" b="0" baseline="0" dirty="0"/>
              <a:t> </a:t>
            </a:r>
            <a:r>
              <a:rPr lang="en-US" b="0" baseline="0" dirty="0" err="1"/>
              <a:t>kết</a:t>
            </a:r>
            <a:r>
              <a:rPr lang="en-US" b="0" baseline="0" dirty="0"/>
              <a:t> </a:t>
            </a:r>
            <a:r>
              <a:rPr lang="en-US" b="0" baseline="0" dirty="0" err="1"/>
              <a:t>hợp</a:t>
            </a:r>
            <a:r>
              <a:rPr lang="en-US" b="0" baseline="0" dirty="0"/>
              <a:t> </a:t>
            </a:r>
            <a:r>
              <a:rPr lang="en-US" b="0" baseline="0" dirty="0" err="1"/>
              <a:t>các</a:t>
            </a:r>
            <a:r>
              <a:rPr lang="en-US" b="0" baseline="0" dirty="0"/>
              <a:t> </a:t>
            </a:r>
            <a:r>
              <a:rPr lang="en-US" b="0" baseline="0" dirty="0" err="1"/>
              <a:t>đk</a:t>
            </a:r>
            <a:r>
              <a:rPr lang="en-US" b="0" baseline="0" dirty="0"/>
              <a:t> </a:t>
            </a:r>
            <a:r>
              <a:rPr lang="en-US" b="0" baseline="0" dirty="0" err="1"/>
              <a:t>để</a:t>
            </a:r>
            <a:r>
              <a:rPr lang="en-US" b="0" baseline="0" dirty="0"/>
              <a:t> </a:t>
            </a:r>
            <a:r>
              <a:rPr lang="en-US" b="0" baseline="0" dirty="0" err="1"/>
              <a:t>phát</a:t>
            </a:r>
            <a:r>
              <a:rPr lang="en-US" b="0" baseline="0" dirty="0"/>
              <a:t> </a:t>
            </a:r>
            <a:r>
              <a:rPr lang="en-US" b="0" baseline="0" dirty="0" err="1"/>
              <a:t>sinh</a:t>
            </a:r>
            <a:r>
              <a:rPr lang="en-US" b="0" baseline="0" dirty="0"/>
              <a:t> </a:t>
            </a:r>
            <a:r>
              <a:rPr lang="en-US" b="0" baseline="0" dirty="0" err="1"/>
              <a:t>ra</a:t>
            </a:r>
            <a:r>
              <a:rPr lang="en-US" b="0" baseline="0" dirty="0"/>
              <a:t> </a:t>
            </a:r>
            <a:r>
              <a:rPr lang="en-US" b="0" baseline="0" dirty="0" err="1"/>
              <a:t>các</a:t>
            </a:r>
            <a:r>
              <a:rPr lang="en-US" b="0" baseline="0" dirty="0"/>
              <a:t> </a:t>
            </a:r>
            <a:r>
              <a:rPr lang="en-US" b="0" baseline="0" dirty="0" err="1"/>
              <a:t>sự</a:t>
            </a:r>
            <a:r>
              <a:rPr lang="en-US" b="0" baseline="0" dirty="0"/>
              <a:t> </a:t>
            </a:r>
            <a:r>
              <a:rPr lang="en-US" b="0" baseline="0" dirty="0" err="1"/>
              <a:t>kết</a:t>
            </a:r>
            <a:r>
              <a:rPr lang="en-US" b="0" baseline="0" dirty="0"/>
              <a:t> </a:t>
            </a:r>
            <a:r>
              <a:rPr lang="en-US" b="0" baseline="0" dirty="0" err="1"/>
              <a:t>hợp</a:t>
            </a:r>
            <a:r>
              <a:rPr lang="en-US" b="0" baseline="0" dirty="0"/>
              <a:t> </a:t>
            </a:r>
            <a:r>
              <a:rPr lang="en-US" b="0" baseline="0" dirty="0" err="1"/>
              <a:t>của</a:t>
            </a:r>
            <a:r>
              <a:rPr lang="en-US" b="0" baseline="0" dirty="0"/>
              <a:t> </a:t>
            </a:r>
            <a:r>
              <a:rPr lang="en-US" b="0" baseline="0" dirty="0" err="1"/>
              <a:t>các</a:t>
            </a:r>
            <a:r>
              <a:rPr lang="en-US" b="0" baseline="0" dirty="0"/>
              <a:t> </a:t>
            </a:r>
            <a:r>
              <a:rPr lang="en-US" b="0" baseline="0" dirty="0" err="1"/>
              <a:t>hành</a:t>
            </a:r>
            <a:r>
              <a:rPr lang="en-US" b="0" baseline="0" dirty="0"/>
              <a:t> </a:t>
            </a:r>
            <a:r>
              <a:rPr lang="en-US" b="0" baseline="0" dirty="0" err="1"/>
              <a:t>động</a:t>
            </a:r>
            <a:r>
              <a:rPr lang="en-US" b="0" baseline="0" dirty="0"/>
              <a:t>).</a:t>
            </a:r>
          </a:p>
          <a:p>
            <a:pPr marL="628650" lvl="1" indent="-171450">
              <a:buFontTx/>
              <a:buChar char="-"/>
            </a:pPr>
            <a:r>
              <a:rPr lang="en-US" b="0" baseline="0" dirty="0" err="1"/>
              <a:t>Tại</a:t>
            </a:r>
            <a:r>
              <a:rPr lang="en-US" b="0" baseline="0" dirty="0"/>
              <a:t> </a:t>
            </a:r>
            <a:r>
              <a:rPr lang="en-US" b="0" baseline="0" dirty="0" err="1"/>
              <a:t>các</a:t>
            </a:r>
            <a:r>
              <a:rPr lang="en-US" b="0" baseline="0" dirty="0"/>
              <a:t> </a:t>
            </a:r>
            <a:r>
              <a:rPr lang="en-US" b="0" baseline="0" dirty="0" err="1"/>
              <a:t>dòng</a:t>
            </a:r>
            <a:r>
              <a:rPr lang="en-US" b="0" baseline="0" dirty="0"/>
              <a:t>, Condition </a:t>
            </a:r>
            <a:r>
              <a:rPr lang="en-US" b="0" baseline="0" dirty="0" err="1"/>
              <a:t>đc</a:t>
            </a:r>
            <a:r>
              <a:rPr lang="en-US" b="0" baseline="0" dirty="0"/>
              <a:t> </a:t>
            </a:r>
            <a:r>
              <a:rPr lang="en-US" b="0" baseline="0" dirty="0" err="1"/>
              <a:t>đặt</a:t>
            </a:r>
            <a:r>
              <a:rPr lang="en-US" b="0" baseline="0" dirty="0"/>
              <a:t> </a:t>
            </a:r>
            <a:r>
              <a:rPr lang="en-US" b="0" baseline="0" dirty="0" err="1"/>
              <a:t>bên</a:t>
            </a:r>
            <a:r>
              <a:rPr lang="en-US" b="0" baseline="0" dirty="0"/>
              <a:t> </a:t>
            </a:r>
            <a:r>
              <a:rPr lang="en-US" b="0" baseline="0" dirty="0" err="1"/>
              <a:t>trên</a:t>
            </a:r>
            <a:r>
              <a:rPr lang="en-US" b="0" baseline="0" dirty="0"/>
              <a:t> </a:t>
            </a:r>
            <a:r>
              <a:rPr lang="en-US" b="0" baseline="0" dirty="0" err="1"/>
              <a:t>và</a:t>
            </a:r>
            <a:r>
              <a:rPr lang="en-US" b="0" baseline="0" dirty="0"/>
              <a:t> action </a:t>
            </a:r>
            <a:r>
              <a:rPr lang="en-US" b="0" baseline="0" dirty="0" err="1"/>
              <a:t>đặt</a:t>
            </a:r>
            <a:r>
              <a:rPr lang="en-US" b="0" baseline="0" dirty="0"/>
              <a:t> </a:t>
            </a:r>
            <a:r>
              <a:rPr lang="en-US" b="0" baseline="0" dirty="0" err="1"/>
              <a:t>dưới</a:t>
            </a:r>
            <a:r>
              <a:rPr lang="en-US" b="0" baseline="0" dirty="0"/>
              <a:t> </a:t>
            </a:r>
            <a:r>
              <a:rPr lang="en-US" b="0" baseline="0" dirty="0" err="1"/>
              <a:t>cùng</a:t>
            </a:r>
            <a:r>
              <a:rPr lang="en-US" b="0" baseline="0" dirty="0"/>
              <a:t>.</a:t>
            </a:r>
          </a:p>
          <a:p>
            <a:pPr marL="628650" lvl="1" indent="-171450">
              <a:buFontTx/>
              <a:buChar char="-"/>
            </a:pPr>
            <a:r>
              <a:rPr lang="en-US" b="0" baseline="0" dirty="0" err="1"/>
              <a:t>Bên</a:t>
            </a:r>
            <a:r>
              <a:rPr lang="en-US" b="0" baseline="0" dirty="0"/>
              <a:t> </a:t>
            </a:r>
            <a:r>
              <a:rPr lang="en-US" b="0" baseline="0" dirty="0" err="1"/>
              <a:t>trên</a:t>
            </a:r>
            <a:r>
              <a:rPr lang="en-US" b="0" baseline="0" dirty="0"/>
              <a:t> </a:t>
            </a:r>
            <a:r>
              <a:rPr lang="en-US" b="0" baseline="0" dirty="0" err="1"/>
              <a:t>là</a:t>
            </a:r>
            <a:r>
              <a:rPr lang="en-US" b="0" baseline="0" dirty="0"/>
              <a:t> </a:t>
            </a:r>
            <a:r>
              <a:rPr lang="en-US" b="0" baseline="0" dirty="0" err="1"/>
              <a:t>các</a:t>
            </a:r>
            <a:r>
              <a:rPr lang="en-US" b="0" baseline="0" dirty="0"/>
              <a:t> </a:t>
            </a:r>
            <a:r>
              <a:rPr lang="en-US" b="0" baseline="0" dirty="0" err="1"/>
              <a:t>bussiness</a:t>
            </a:r>
            <a:r>
              <a:rPr lang="en-US" b="0" baseline="0" dirty="0"/>
              <a:t> rule.</a:t>
            </a:r>
          </a:p>
          <a:p>
            <a:pPr marL="628650" lvl="1" indent="-171450">
              <a:buFontTx/>
              <a:buChar char="-"/>
            </a:pPr>
            <a:r>
              <a:rPr lang="en-US" b="0" baseline="0" dirty="0">
                <a:sym typeface="Wingdings" pitchFamily="2" charset="2"/>
              </a:rPr>
              <a:t> </a:t>
            </a:r>
            <a:r>
              <a:rPr lang="en-US" b="0" baseline="0" dirty="0" err="1">
                <a:sym typeface="Wingdings" pitchFamily="2" charset="2"/>
              </a:rPr>
              <a:t>Như</a:t>
            </a:r>
            <a:r>
              <a:rPr lang="en-US" b="0" baseline="0" dirty="0">
                <a:sym typeface="Wingdings" pitchFamily="2" charset="2"/>
              </a:rPr>
              <a:t> </a:t>
            </a:r>
            <a:r>
              <a:rPr lang="en-US" b="0" baseline="0" dirty="0" err="1">
                <a:sym typeface="Wingdings" pitchFamily="2" charset="2"/>
              </a:rPr>
              <a:t>vậy</a:t>
            </a:r>
            <a:r>
              <a:rPr lang="en-US" b="0" baseline="0" dirty="0">
                <a:sym typeface="Wingdings" pitchFamily="2" charset="2"/>
              </a:rPr>
              <a:t> </a:t>
            </a:r>
            <a:r>
              <a:rPr lang="en-US" b="0" baseline="0" dirty="0" err="1">
                <a:sym typeface="Wingdings" pitchFamily="2" charset="2"/>
              </a:rPr>
              <a:t>mỗi</a:t>
            </a:r>
            <a:r>
              <a:rPr lang="en-US" b="0" baseline="0" dirty="0">
                <a:sym typeface="Wingdings" pitchFamily="2" charset="2"/>
              </a:rPr>
              <a:t> </a:t>
            </a:r>
            <a:r>
              <a:rPr lang="en-US" b="0" baseline="0" dirty="0" err="1">
                <a:sym typeface="Wingdings" pitchFamily="2" charset="2"/>
              </a:rPr>
              <a:t>cột</a:t>
            </a:r>
            <a:r>
              <a:rPr lang="en-US" b="0" baseline="0" dirty="0">
                <a:sym typeface="Wingdings" pitchFamily="2" charset="2"/>
              </a:rPr>
              <a:t> </a:t>
            </a:r>
            <a:r>
              <a:rPr lang="en-US" b="0" baseline="0" dirty="0" err="1">
                <a:sym typeface="Wingdings" pitchFamily="2" charset="2"/>
              </a:rPr>
              <a:t>biểu</a:t>
            </a:r>
            <a:r>
              <a:rPr lang="en-US" b="0" baseline="0" dirty="0">
                <a:sym typeface="Wingdings" pitchFamily="2" charset="2"/>
              </a:rPr>
              <a:t> </a:t>
            </a:r>
            <a:r>
              <a:rPr lang="en-US" b="0" baseline="0" dirty="0" err="1">
                <a:sym typeface="Wingdings" pitchFamily="2" charset="2"/>
              </a:rPr>
              <a:t>diễn</a:t>
            </a:r>
            <a:r>
              <a:rPr lang="en-US" b="0" baseline="0" dirty="0">
                <a:sym typeface="Wingdings" pitchFamily="2" charset="2"/>
              </a:rPr>
              <a:t> </a:t>
            </a:r>
            <a:r>
              <a:rPr lang="en-US" b="0" baseline="0" dirty="0" err="1">
                <a:sym typeface="Wingdings" pitchFamily="2" charset="2"/>
              </a:rPr>
              <a:t>cho</a:t>
            </a:r>
            <a:r>
              <a:rPr lang="en-US" b="0" baseline="0" dirty="0">
                <a:sym typeface="Wingdings" pitchFamily="2" charset="2"/>
              </a:rPr>
              <a:t> </a:t>
            </a:r>
            <a:r>
              <a:rPr lang="en-US" b="0" baseline="0" dirty="0" err="1">
                <a:sym typeface="Wingdings" pitchFamily="2" charset="2"/>
              </a:rPr>
              <a:t>một</a:t>
            </a:r>
            <a:r>
              <a:rPr lang="en-US" b="0" baseline="0" dirty="0">
                <a:sym typeface="Wingdings" pitchFamily="2" charset="2"/>
              </a:rPr>
              <a:t> test case (</a:t>
            </a:r>
            <a:r>
              <a:rPr lang="en-US" b="0" baseline="0" dirty="0" err="1">
                <a:sym typeface="Wingdings" pitchFamily="2" charset="2"/>
              </a:rPr>
              <a:t>vì</a:t>
            </a:r>
            <a:r>
              <a:rPr lang="en-US" b="0" baseline="0" dirty="0">
                <a:sym typeface="Wingdings" pitchFamily="2" charset="2"/>
              </a:rPr>
              <a:t> </a:t>
            </a:r>
            <a:r>
              <a:rPr lang="en-US" b="0" baseline="0" dirty="0" err="1">
                <a:sym typeface="Wingdings" pitchFamily="2" charset="2"/>
              </a:rPr>
              <a:t>mỗi</a:t>
            </a:r>
            <a:r>
              <a:rPr lang="en-US" b="0" baseline="0" dirty="0">
                <a:sym typeface="Wingdings" pitchFamily="2" charset="2"/>
              </a:rPr>
              <a:t> </a:t>
            </a:r>
            <a:r>
              <a:rPr lang="en-US" b="0" baseline="0" dirty="0" err="1">
                <a:sym typeface="Wingdings" pitchFamily="2" charset="2"/>
              </a:rPr>
              <a:t>cột</a:t>
            </a:r>
            <a:r>
              <a:rPr lang="en-US" b="0" baseline="0" dirty="0">
                <a:sym typeface="Wingdings" pitchFamily="2" charset="2"/>
              </a:rPr>
              <a:t> </a:t>
            </a:r>
            <a:r>
              <a:rPr lang="en-US" b="0" baseline="0" dirty="0" err="1">
                <a:sym typeface="Wingdings" pitchFamily="2" charset="2"/>
              </a:rPr>
              <a:t>đều</a:t>
            </a:r>
            <a:r>
              <a:rPr lang="en-US" b="0" baseline="0" dirty="0">
                <a:sym typeface="Wingdings" pitchFamily="2" charset="2"/>
              </a:rPr>
              <a:t> </a:t>
            </a:r>
            <a:r>
              <a:rPr lang="en-US" b="0" baseline="0" dirty="0" err="1">
                <a:sym typeface="Wingdings" pitchFamily="2" charset="2"/>
              </a:rPr>
              <a:t>có</a:t>
            </a:r>
            <a:r>
              <a:rPr lang="en-US" b="0" baseline="0" dirty="0">
                <a:sym typeface="Wingdings" pitchFamily="2" charset="2"/>
              </a:rPr>
              <a:t> input </a:t>
            </a:r>
            <a:r>
              <a:rPr lang="en-US" b="0" baseline="0" dirty="0" err="1">
                <a:sym typeface="Wingdings" pitchFamily="2" charset="2"/>
              </a:rPr>
              <a:t>và</a:t>
            </a:r>
            <a:r>
              <a:rPr lang="en-US" b="0" baseline="0" dirty="0">
                <a:sym typeface="Wingdings" pitchFamily="2" charset="2"/>
              </a:rPr>
              <a:t> expected output)</a:t>
            </a:r>
            <a:endParaRPr lang="en-US" b="0" baseline="0" dirty="0"/>
          </a:p>
          <a:p>
            <a:r>
              <a:rPr lang="en-US" b="0" dirty="0"/>
              <a:t>Decision table structure:</a:t>
            </a:r>
          </a:p>
          <a:p>
            <a:pPr lvl="1"/>
            <a:r>
              <a:rPr lang="en-US" b="0" dirty="0"/>
              <a:t>Contains all of the input conditions and the actions.</a:t>
            </a:r>
          </a:p>
          <a:p>
            <a:pPr lvl="1"/>
            <a:r>
              <a:rPr lang="en-US" b="0" dirty="0"/>
              <a:t>At rows, conditions at the top of the table and the possible actions at the bottom</a:t>
            </a:r>
          </a:p>
          <a:p>
            <a:pPr lvl="1"/>
            <a:r>
              <a:rPr lang="en-US" b="0" dirty="0"/>
              <a:t>Each entry in the table, shows Y (yes) or N (no) (or T or F)</a:t>
            </a:r>
          </a:p>
          <a:p>
            <a:endParaRPr lang="en-US" b="0" dirty="0"/>
          </a:p>
        </p:txBody>
      </p:sp>
    </p:spTree>
    <p:extLst>
      <p:ext uri="{BB962C8B-B14F-4D97-AF65-F5344CB8AC3E}">
        <p14:creationId xmlns:p14="http://schemas.microsoft.com/office/powerpoint/2010/main" val="404867926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sz="1200" b="0" i="0" kern="1200" dirty="0">
                <a:solidFill>
                  <a:schemeClr val="tx1"/>
                </a:solidFill>
                <a:effectLst/>
                <a:latin typeface="+mn-lt"/>
                <a:ea typeface="+mn-ea"/>
                <a:cs typeface="+mn-cs"/>
              </a:rPr>
              <a:t>CHO TRƯỚC</a:t>
            </a:r>
            <a:r>
              <a:rPr lang="en-US" sz="1200" b="0" i="0" kern="1200" baseline="0" dirty="0">
                <a:solidFill>
                  <a:schemeClr val="tx1"/>
                </a:solidFill>
                <a:effectLst/>
                <a:latin typeface="+mn-lt"/>
                <a:ea typeface="+mn-ea"/>
                <a:cs typeface="+mn-cs"/>
              </a:rPr>
              <a:t> VÍ DỤ NẾU… THÌ… ĐỂ HD SV CÁCH XÁC ĐỊNH CONDITION VÀ ACTION: </a:t>
            </a:r>
          </a:p>
          <a:p>
            <a:pPr marL="0" indent="0">
              <a:buFontTx/>
              <a:buNone/>
            </a:pP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Nếu</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xảy</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ra</a:t>
            </a:r>
            <a:r>
              <a:rPr lang="en-US" sz="1200" b="0" i="0" kern="1200" baseline="0" dirty="0">
                <a:solidFill>
                  <a:schemeClr val="tx1"/>
                </a:solidFill>
                <a:effectLst/>
                <a:latin typeface="+mn-lt"/>
                <a:ea typeface="+mn-ea"/>
                <a:cs typeface="+mn-cs"/>
              </a:rPr>
              <a:t> A </a:t>
            </a:r>
            <a:r>
              <a:rPr lang="en-US" sz="1200" b="0" i="0" kern="1200" baseline="0" dirty="0" err="1">
                <a:solidFill>
                  <a:schemeClr val="tx1"/>
                </a:solidFill>
                <a:effectLst/>
                <a:latin typeface="+mn-lt"/>
                <a:ea typeface="+mn-ea"/>
                <a:cs typeface="+mn-cs"/>
              </a:rPr>
              <a:t>thì</a:t>
            </a:r>
            <a:r>
              <a:rPr lang="en-US" sz="1200" b="0" i="0" kern="1200" baseline="0" dirty="0">
                <a:solidFill>
                  <a:schemeClr val="tx1"/>
                </a:solidFill>
                <a:effectLst/>
                <a:latin typeface="+mn-lt"/>
                <a:ea typeface="+mn-ea"/>
                <a:cs typeface="+mn-cs"/>
              </a:rPr>
              <a:t> X</a:t>
            </a:r>
          </a:p>
          <a:p>
            <a:pPr marL="0" indent="0">
              <a:buFontTx/>
              <a:buNone/>
            </a:pP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Nếu</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không</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xảy</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ra</a:t>
            </a:r>
            <a:r>
              <a:rPr lang="en-US" sz="1200" b="0" i="0" kern="1200" baseline="0" dirty="0">
                <a:solidFill>
                  <a:schemeClr val="tx1"/>
                </a:solidFill>
                <a:effectLst/>
                <a:latin typeface="+mn-lt"/>
                <a:ea typeface="+mn-ea"/>
                <a:cs typeface="+mn-cs"/>
              </a:rPr>
              <a:t> A </a:t>
            </a:r>
            <a:r>
              <a:rPr lang="en-US" sz="1200" b="0" i="0" kern="1200" baseline="0" dirty="0" err="1">
                <a:solidFill>
                  <a:schemeClr val="tx1"/>
                </a:solidFill>
                <a:effectLst/>
                <a:latin typeface="+mn-lt"/>
                <a:ea typeface="+mn-ea"/>
                <a:cs typeface="+mn-cs"/>
              </a:rPr>
              <a:t>và</a:t>
            </a:r>
            <a:r>
              <a:rPr lang="en-US" sz="1200" b="0" i="0" kern="1200" baseline="0" dirty="0">
                <a:solidFill>
                  <a:schemeClr val="tx1"/>
                </a:solidFill>
                <a:effectLst/>
                <a:latin typeface="+mn-lt"/>
                <a:ea typeface="+mn-ea"/>
                <a:cs typeface="+mn-cs"/>
              </a:rPr>
              <a:t> B </a:t>
            </a:r>
            <a:r>
              <a:rPr lang="en-US" sz="1200" b="0" i="0" kern="1200" baseline="0" dirty="0" err="1">
                <a:solidFill>
                  <a:schemeClr val="tx1"/>
                </a:solidFill>
                <a:effectLst/>
                <a:latin typeface="+mn-lt"/>
                <a:ea typeface="+mn-ea"/>
                <a:cs typeface="+mn-cs"/>
              </a:rPr>
              <a:t>thì</a:t>
            </a:r>
            <a:r>
              <a:rPr lang="en-US" sz="1200" b="0" i="0" kern="1200" baseline="0" dirty="0">
                <a:solidFill>
                  <a:schemeClr val="tx1"/>
                </a:solidFill>
                <a:effectLst/>
                <a:latin typeface="+mn-lt"/>
                <a:ea typeface="+mn-ea"/>
                <a:cs typeface="+mn-cs"/>
              </a:rPr>
              <a:t> Y</a:t>
            </a:r>
          </a:p>
          <a:p>
            <a:pPr marL="0" indent="0">
              <a:buFontTx/>
              <a:buNone/>
            </a:pPr>
            <a:r>
              <a:rPr lang="en-US" sz="1200" b="1" i="0" kern="1200" baseline="0" dirty="0">
                <a:solidFill>
                  <a:schemeClr val="tx1"/>
                </a:solidFill>
                <a:effectLst/>
                <a:latin typeface="+mn-lt"/>
                <a:ea typeface="+mn-ea"/>
                <a:cs typeface="+mn-cs"/>
              </a:rPr>
              <a:t>+ </a:t>
            </a:r>
            <a:r>
              <a:rPr lang="en-US" b="1" baseline="0" dirty="0" err="1"/>
              <a:t>Cách</a:t>
            </a:r>
            <a:r>
              <a:rPr lang="en-US" b="1" baseline="0" dirty="0"/>
              <a:t> </a:t>
            </a:r>
            <a:r>
              <a:rPr lang="en-US" b="1" baseline="0" dirty="0" err="1"/>
              <a:t>xác</a:t>
            </a:r>
            <a:r>
              <a:rPr lang="en-US" b="1" baseline="0" dirty="0"/>
              <a:t> </a:t>
            </a:r>
            <a:r>
              <a:rPr lang="en-US" b="1" baseline="0" dirty="0" err="1"/>
              <a:t>định</a:t>
            </a:r>
            <a:r>
              <a:rPr lang="en-US" b="1" baseline="0" dirty="0"/>
              <a:t> decision table: </a:t>
            </a:r>
            <a:r>
              <a:rPr lang="en-US" b="1" baseline="0" dirty="0" err="1"/>
              <a:t>i</a:t>
            </a:r>
            <a:r>
              <a:rPr lang="en-US" b="1" baseline="0" dirty="0"/>
              <a:t>) </a:t>
            </a:r>
            <a:r>
              <a:rPr lang="en-US" b="1" baseline="0" dirty="0" err="1"/>
              <a:t>liệt</a:t>
            </a:r>
            <a:r>
              <a:rPr lang="en-US" b="1" baseline="0" dirty="0"/>
              <a:t> </a:t>
            </a:r>
            <a:r>
              <a:rPr lang="en-US" b="1" baseline="0" dirty="0" err="1"/>
              <a:t>kê</a:t>
            </a:r>
            <a:r>
              <a:rPr lang="en-US" b="1" baseline="0" dirty="0"/>
              <a:t> </a:t>
            </a:r>
            <a:r>
              <a:rPr lang="en-US" b="1" baseline="0" dirty="0" err="1"/>
              <a:t>các</a:t>
            </a:r>
            <a:r>
              <a:rPr lang="en-US" b="1" baseline="0" dirty="0"/>
              <a:t> condition (ở IF); ii) </a:t>
            </a:r>
            <a:r>
              <a:rPr lang="en-US" b="1" baseline="0" dirty="0" err="1"/>
              <a:t>liệt</a:t>
            </a:r>
            <a:r>
              <a:rPr lang="en-US" b="1" baseline="0" dirty="0"/>
              <a:t> </a:t>
            </a:r>
            <a:r>
              <a:rPr lang="en-US" b="1" baseline="0" dirty="0" err="1"/>
              <a:t>kê</a:t>
            </a:r>
            <a:r>
              <a:rPr lang="en-US" b="1" baseline="0" dirty="0"/>
              <a:t> </a:t>
            </a:r>
            <a:r>
              <a:rPr lang="en-US" b="1" baseline="0" dirty="0" err="1"/>
              <a:t>các</a:t>
            </a:r>
            <a:r>
              <a:rPr lang="en-US" b="1" baseline="0" dirty="0"/>
              <a:t> action (ở THEN)</a:t>
            </a:r>
          </a:p>
          <a:p>
            <a:pPr marL="0" indent="0">
              <a:buFontTx/>
              <a:buNone/>
            </a:pPr>
            <a:endParaRPr lang="en-US" sz="1200" b="0" i="0" kern="1200" dirty="0">
              <a:solidFill>
                <a:schemeClr val="tx1"/>
              </a:solidFill>
              <a:effectLst/>
              <a:latin typeface="+mn-lt"/>
              <a:ea typeface="+mn-ea"/>
              <a:cs typeface="+mn-cs"/>
            </a:endParaRPr>
          </a:p>
          <a:p>
            <a:pPr marL="0" indent="0">
              <a:buFontTx/>
              <a:buNone/>
            </a:pPr>
            <a:r>
              <a:rPr lang="en-US" sz="1200" b="0" i="0" kern="1200" baseline="0" dirty="0" err="1">
                <a:solidFill>
                  <a:schemeClr val="tx1"/>
                </a:solidFill>
                <a:effectLst/>
                <a:latin typeface="+mn-lt"/>
                <a:ea typeface="+mn-ea"/>
                <a:cs typeface="+mn-cs"/>
              </a:rPr>
              <a:t>Bước</a:t>
            </a:r>
            <a:r>
              <a:rPr lang="en-US" sz="1200" b="0" i="0" kern="1200" baseline="0" dirty="0">
                <a:solidFill>
                  <a:schemeClr val="tx1"/>
                </a:solidFill>
                <a:effectLst/>
                <a:latin typeface="+mn-lt"/>
                <a:ea typeface="+mn-ea"/>
                <a:cs typeface="+mn-cs"/>
              </a:rPr>
              <a:t> 1 - </a:t>
            </a:r>
            <a:r>
              <a:rPr lang="en-US" sz="1200" b="0" i="0" kern="1200" dirty="0" err="1">
                <a:solidFill>
                  <a:schemeClr val="tx1"/>
                </a:solidFill>
                <a:effectLst/>
                <a:latin typeface="+mn-lt"/>
                <a:ea typeface="+mn-ea"/>
                <a:cs typeface="+mn-cs"/>
              </a:rPr>
              <a:t>Xác</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định</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các</a:t>
            </a:r>
            <a:r>
              <a:rPr lang="en-US" sz="1200" b="0" i="0" kern="1200" baseline="0" dirty="0">
                <a:solidFill>
                  <a:schemeClr val="tx1"/>
                </a:solidFill>
                <a:effectLst/>
                <a:latin typeface="+mn-lt"/>
                <a:ea typeface="+mn-ea"/>
                <a:cs typeface="+mn-cs"/>
              </a:rPr>
              <a:t> condition (</a:t>
            </a:r>
            <a:r>
              <a:rPr lang="en-US" sz="1200" b="1" i="0" kern="1200" baseline="0" dirty="0">
                <a:solidFill>
                  <a:schemeClr val="tx1"/>
                </a:solidFill>
                <a:effectLst/>
                <a:latin typeface="+mn-lt"/>
                <a:ea typeface="+mn-ea"/>
                <a:cs typeface="+mn-cs"/>
              </a:rPr>
              <a:t>k dc </a:t>
            </a:r>
            <a:r>
              <a:rPr lang="en-US" sz="1200" b="1" i="0" kern="1200" baseline="0" dirty="0" err="1">
                <a:solidFill>
                  <a:schemeClr val="tx1"/>
                </a:solidFill>
                <a:effectLst/>
                <a:latin typeface="+mn-lt"/>
                <a:ea typeface="+mn-ea"/>
                <a:cs typeface="+mn-cs"/>
              </a:rPr>
              <a:t>quá</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rộng</a:t>
            </a:r>
            <a:r>
              <a:rPr lang="en-US" sz="1200" b="1" i="0" kern="1200" baseline="0" dirty="0">
                <a:solidFill>
                  <a:schemeClr val="tx1"/>
                </a:solidFill>
                <a:effectLst/>
                <a:latin typeface="+mn-lt"/>
                <a:ea typeface="+mn-ea"/>
                <a:cs typeface="+mn-cs"/>
              </a:rPr>
              <a:t>, </a:t>
            </a:r>
            <a:r>
              <a:rPr lang="vi-VN" sz="1200" b="1" i="0" kern="1200" dirty="0">
                <a:solidFill>
                  <a:schemeClr val="tx1"/>
                </a:solidFill>
                <a:effectLst/>
                <a:latin typeface="+mn-lt"/>
                <a:ea typeface="+mn-ea"/>
                <a:cs typeface="+mn-cs"/>
              </a:rPr>
              <a:t>tức là không </a:t>
            </a:r>
            <a:r>
              <a:rPr lang="en-US" sz="1200" b="1" i="0" kern="1200" dirty="0" err="1">
                <a:solidFill>
                  <a:schemeClr val="tx1"/>
                </a:solidFill>
                <a:effectLst/>
                <a:latin typeface="+mn-lt"/>
                <a:ea typeface="+mn-ea"/>
                <a:cs typeface="+mn-cs"/>
              </a:rPr>
              <a:t>chứa</a:t>
            </a:r>
            <a:r>
              <a:rPr lang="en-US" sz="1200" b="1" i="0" kern="1200" baseline="0" dirty="0">
                <a:solidFill>
                  <a:schemeClr val="tx1"/>
                </a:solidFill>
                <a:effectLst/>
                <a:latin typeface="+mn-lt"/>
                <a:ea typeface="+mn-ea"/>
                <a:cs typeface="+mn-cs"/>
              </a:rPr>
              <a:t> </a:t>
            </a:r>
            <a:r>
              <a:rPr lang="vi-VN" sz="1200" b="1" i="0" kern="1200" dirty="0">
                <a:solidFill>
                  <a:schemeClr val="tx1"/>
                </a:solidFill>
                <a:effectLst/>
                <a:latin typeface="+mn-lt"/>
                <a:ea typeface="+mn-ea"/>
                <a:cs typeface="+mn-cs"/>
              </a:rPr>
              <a:t>quá nhiều</a:t>
            </a:r>
            <a:r>
              <a:rPr lang="en-US" sz="1200" b="1" i="0" kern="1200" dirty="0">
                <a:solidFill>
                  <a:schemeClr val="tx1"/>
                </a:solidFill>
                <a:effectLst/>
                <a:latin typeface="+mn-lt"/>
                <a:ea typeface="+mn-ea"/>
                <a:cs typeface="+mn-cs"/>
              </a:rPr>
              <a:t> input, </a:t>
            </a:r>
            <a:r>
              <a:rPr lang="vi-VN" sz="1200" b="1" i="0" kern="1200" dirty="0">
                <a:solidFill>
                  <a:schemeClr val="tx1"/>
                </a:solidFill>
                <a:effectLst/>
                <a:latin typeface="+mn-lt"/>
                <a:ea typeface="+mn-ea"/>
                <a:cs typeface="+mn-cs"/>
              </a:rPr>
              <a:t>nếu không thì số kết hợp sẽ trở nên cồng kềnh và khó quản lý</a:t>
            </a:r>
            <a:r>
              <a:rPr lang="en-US" sz="1200" b="0" i="0" kern="1200" baseline="0" dirty="0">
                <a:solidFill>
                  <a:schemeClr val="tx1"/>
                </a:solidFill>
                <a:effectLst/>
                <a:latin typeface="+mn-lt"/>
                <a:ea typeface="+mn-ea"/>
                <a:cs typeface="+mn-cs"/>
              </a:rPr>
              <a:t>)</a:t>
            </a:r>
          </a:p>
          <a:p>
            <a:pPr marL="0" indent="0">
              <a:buFontTx/>
              <a:buNone/>
            </a:pPr>
            <a:r>
              <a:rPr lang="en-US" sz="1200" b="0" i="0" kern="1200" baseline="0" dirty="0" err="1">
                <a:solidFill>
                  <a:schemeClr val="tx1"/>
                </a:solidFill>
                <a:effectLst/>
                <a:latin typeface="+mn-lt"/>
                <a:ea typeface="+mn-ea"/>
                <a:cs typeface="+mn-cs"/>
              </a:rPr>
              <a:t>Bước</a:t>
            </a:r>
            <a:r>
              <a:rPr lang="en-US" sz="1200" b="0" i="0" kern="1200" baseline="0" dirty="0">
                <a:solidFill>
                  <a:schemeClr val="tx1"/>
                </a:solidFill>
                <a:effectLst/>
                <a:latin typeface="+mn-lt"/>
                <a:ea typeface="+mn-ea"/>
                <a:cs typeface="+mn-cs"/>
              </a:rPr>
              <a:t> 2 - </a:t>
            </a:r>
            <a:r>
              <a:rPr lang="en-US" sz="1200" b="0" i="0" kern="1200" baseline="0" dirty="0" err="1">
                <a:solidFill>
                  <a:schemeClr val="tx1"/>
                </a:solidFill>
                <a:effectLst/>
                <a:latin typeface="+mn-lt"/>
                <a:ea typeface="+mn-ea"/>
                <a:cs typeface="+mn-cs"/>
              </a:rPr>
              <a:t>Đưa</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chúng</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vào</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bảng</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liệt</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kê</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thành</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dòng</a:t>
            </a:r>
            <a:r>
              <a:rPr lang="en-US" sz="1200" b="0" i="0" kern="1200" baseline="0" dirty="0">
                <a:solidFill>
                  <a:schemeClr val="tx1"/>
                </a:solidFill>
                <a:effectLst/>
                <a:latin typeface="+mn-lt"/>
                <a:ea typeface="+mn-ea"/>
                <a:cs typeface="+mn-cs"/>
              </a:rPr>
              <a:t>)</a:t>
            </a:r>
          </a:p>
          <a:p>
            <a:pPr marL="0" indent="0">
              <a:buFontTx/>
              <a:buNone/>
            </a:pPr>
            <a:r>
              <a:rPr lang="en-US" sz="1200" b="0" i="0" kern="1200" baseline="0" dirty="0" err="1">
                <a:solidFill>
                  <a:schemeClr val="tx1"/>
                </a:solidFill>
                <a:effectLst/>
                <a:latin typeface="+mn-lt"/>
                <a:ea typeface="+mn-ea"/>
                <a:cs typeface="+mn-cs"/>
              </a:rPr>
              <a:t>Bước</a:t>
            </a:r>
            <a:r>
              <a:rPr lang="en-US" sz="1200" b="0" i="0" kern="1200" baseline="0" dirty="0">
                <a:solidFill>
                  <a:schemeClr val="tx1"/>
                </a:solidFill>
                <a:effectLst/>
                <a:latin typeface="+mn-lt"/>
                <a:ea typeface="+mn-ea"/>
                <a:cs typeface="+mn-cs"/>
              </a:rPr>
              <a:t> 3 - </a:t>
            </a:r>
            <a:r>
              <a:rPr lang="en-US" sz="1200" b="0" i="0" kern="1200" baseline="0" dirty="0" err="1">
                <a:solidFill>
                  <a:schemeClr val="tx1"/>
                </a:solidFill>
                <a:effectLst/>
                <a:latin typeface="+mn-lt"/>
                <a:ea typeface="+mn-ea"/>
                <a:cs typeface="+mn-cs"/>
              </a:rPr>
              <a:t>Xác</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định</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tất</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cả</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các</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kết</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hợp</a:t>
            </a:r>
            <a:r>
              <a:rPr lang="en-US" sz="1200" b="0" i="0" kern="1200" baseline="0" dirty="0">
                <a:solidFill>
                  <a:schemeClr val="tx1"/>
                </a:solidFill>
                <a:effectLst/>
                <a:latin typeface="+mn-lt"/>
                <a:ea typeface="+mn-ea"/>
                <a:cs typeface="+mn-cs"/>
              </a:rPr>
              <a:t> T </a:t>
            </a:r>
            <a:r>
              <a:rPr lang="en-US" sz="1200" b="0" i="0" kern="1200" baseline="0" dirty="0" err="1">
                <a:solidFill>
                  <a:schemeClr val="tx1"/>
                </a:solidFill>
                <a:effectLst/>
                <a:latin typeface="+mn-lt"/>
                <a:ea typeface="+mn-ea"/>
                <a:cs typeface="+mn-cs"/>
              </a:rPr>
              <a:t>và</a:t>
            </a:r>
            <a:r>
              <a:rPr lang="en-US" sz="1200" b="0" i="0" kern="1200" baseline="0" dirty="0">
                <a:solidFill>
                  <a:schemeClr val="tx1"/>
                </a:solidFill>
                <a:effectLst/>
                <a:latin typeface="+mn-lt"/>
                <a:ea typeface="+mn-ea"/>
                <a:cs typeface="+mn-cs"/>
              </a:rPr>
              <a:t> F </a:t>
            </a:r>
            <a:r>
              <a:rPr lang="en-US" sz="1200" b="0" i="0" kern="1200" baseline="0" dirty="0" err="1">
                <a:solidFill>
                  <a:schemeClr val="tx1"/>
                </a:solidFill>
                <a:effectLst/>
                <a:latin typeface="+mn-lt"/>
                <a:ea typeface="+mn-ea"/>
                <a:cs typeface="+mn-cs"/>
              </a:rPr>
              <a:t>có</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thể</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có</a:t>
            </a:r>
            <a:r>
              <a:rPr lang="en-US" sz="1200" b="0" i="0" kern="1200" baseline="0" dirty="0">
                <a:solidFill>
                  <a:schemeClr val="tx1"/>
                </a:solidFill>
                <a:effectLst/>
                <a:latin typeface="+mn-lt"/>
                <a:ea typeface="+mn-ea"/>
                <a:cs typeface="+mn-cs"/>
              </a:rPr>
              <a:t> </a:t>
            </a:r>
            <a:r>
              <a:rPr lang="en-US" sz="1200" b="1" i="0" kern="1200" baseline="0" dirty="0">
                <a:solidFill>
                  <a:schemeClr val="tx1"/>
                </a:solidFill>
                <a:effectLst/>
                <a:latin typeface="+mn-lt"/>
                <a:ea typeface="+mn-ea"/>
                <a:cs typeface="+mn-cs"/>
              </a:rPr>
              <a:t>(</a:t>
            </a:r>
            <a:r>
              <a:rPr lang="en-US" sz="1200" b="1" i="0" kern="1200" baseline="0" dirty="0" err="1">
                <a:solidFill>
                  <a:schemeClr val="tx1"/>
                </a:solidFill>
                <a:effectLst/>
                <a:latin typeface="+mn-lt"/>
                <a:ea typeface="+mn-ea"/>
                <a:cs typeface="+mn-cs"/>
              </a:rPr>
              <a:t>tăng</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theo</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lũy</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thừa</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của</a:t>
            </a:r>
            <a:r>
              <a:rPr lang="en-US" sz="1200" b="1" i="0" kern="1200" baseline="0" dirty="0">
                <a:solidFill>
                  <a:schemeClr val="tx1"/>
                </a:solidFill>
                <a:effectLst/>
                <a:latin typeface="+mn-lt"/>
                <a:ea typeface="+mn-ea"/>
                <a:cs typeface="+mn-cs"/>
              </a:rPr>
              <a:t> 2 </a:t>
            </a:r>
            <a:r>
              <a:rPr lang="en-US" sz="1200" b="1" i="0" kern="1200" baseline="0" dirty="0" err="1">
                <a:solidFill>
                  <a:schemeClr val="tx1"/>
                </a:solidFill>
                <a:effectLst/>
                <a:latin typeface="+mn-lt"/>
                <a:ea typeface="+mn-ea"/>
                <a:cs typeface="+mn-cs"/>
              </a:rPr>
              <a:t>nghĩa</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là</a:t>
            </a:r>
            <a:r>
              <a:rPr lang="en-US" sz="1200" b="1" i="0" kern="1200" baseline="0" dirty="0">
                <a:solidFill>
                  <a:schemeClr val="tx1"/>
                </a:solidFill>
                <a:effectLst/>
                <a:latin typeface="+mn-lt"/>
                <a:ea typeface="+mn-ea"/>
                <a:cs typeface="+mn-cs"/>
              </a:rPr>
              <a:t> = 2</a:t>
            </a:r>
            <a:r>
              <a:rPr lang="en-US" sz="1200" b="1" i="0" kern="1200" baseline="30000" dirty="0">
                <a:solidFill>
                  <a:schemeClr val="tx1"/>
                </a:solidFill>
                <a:effectLst/>
                <a:latin typeface="+mn-lt"/>
                <a:ea typeface="+mn-ea"/>
                <a:cs typeface="+mn-cs"/>
              </a:rPr>
              <a:t>số</a:t>
            </a:r>
            <a:r>
              <a:rPr lang="en-US" sz="1200" b="1" i="0" kern="1200" baseline="0" dirty="0">
                <a:solidFill>
                  <a:schemeClr val="tx1"/>
                </a:solidFill>
                <a:effectLst/>
                <a:latin typeface="+mn-lt"/>
                <a:ea typeface="+mn-ea"/>
                <a:cs typeface="+mn-cs"/>
              </a:rPr>
              <a:t> </a:t>
            </a:r>
            <a:r>
              <a:rPr lang="en-US" sz="1200" b="1" i="0" kern="1200" baseline="30000" dirty="0">
                <a:solidFill>
                  <a:schemeClr val="tx1"/>
                </a:solidFill>
                <a:effectLst/>
                <a:latin typeface="+mn-lt"/>
                <a:ea typeface="+mn-ea"/>
                <a:cs typeface="+mn-cs"/>
              </a:rPr>
              <a:t>condition</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Cách</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làm</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bắt</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đầu</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từ</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dòng</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cuối</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là</a:t>
            </a:r>
            <a:r>
              <a:rPr lang="en-US" sz="1200" b="1" i="0" kern="1200" baseline="0" dirty="0">
                <a:solidFill>
                  <a:schemeClr val="tx1"/>
                </a:solidFill>
                <a:effectLst/>
                <a:latin typeface="+mn-lt"/>
                <a:ea typeface="+mn-ea"/>
                <a:cs typeface="+mn-cs"/>
              </a:rPr>
              <a:t> T, F xen </a:t>
            </a:r>
            <a:r>
              <a:rPr lang="en-US" sz="1200" b="1" i="0" kern="1200" baseline="0" dirty="0" err="1">
                <a:solidFill>
                  <a:schemeClr val="tx1"/>
                </a:solidFill>
                <a:effectLst/>
                <a:latin typeface="+mn-lt"/>
                <a:ea typeface="+mn-ea"/>
                <a:cs typeface="+mn-cs"/>
              </a:rPr>
              <a:t>kẻ</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dòng</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phía</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trên</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là</a:t>
            </a:r>
            <a:r>
              <a:rPr lang="en-US" sz="1200" b="1" i="0" kern="1200" baseline="0" dirty="0">
                <a:solidFill>
                  <a:schemeClr val="tx1"/>
                </a:solidFill>
                <a:effectLst/>
                <a:latin typeface="+mn-lt"/>
                <a:ea typeface="+mn-ea"/>
                <a:cs typeface="+mn-cs"/>
              </a:rPr>
              <a:t> 2T, 2F xen </a:t>
            </a:r>
            <a:r>
              <a:rPr lang="en-US" sz="1200" b="1" i="0" kern="1200" baseline="0" dirty="0" err="1">
                <a:solidFill>
                  <a:schemeClr val="tx1"/>
                </a:solidFill>
                <a:effectLst/>
                <a:latin typeface="+mn-lt"/>
                <a:ea typeface="+mn-ea"/>
                <a:cs typeface="+mn-cs"/>
              </a:rPr>
              <a:t>kẻ</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dòng</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phía</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trên</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nữa</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là</a:t>
            </a:r>
            <a:r>
              <a:rPr lang="en-US" sz="1200" b="1" i="0" kern="1200" baseline="0" dirty="0">
                <a:solidFill>
                  <a:schemeClr val="tx1"/>
                </a:solidFill>
                <a:effectLst/>
                <a:latin typeface="+mn-lt"/>
                <a:ea typeface="+mn-ea"/>
                <a:cs typeface="+mn-cs"/>
              </a:rPr>
              <a:t> 4T,4F xen </a:t>
            </a:r>
            <a:r>
              <a:rPr lang="en-US" sz="1200" b="1" i="0" kern="1200" baseline="0" dirty="0" err="1">
                <a:solidFill>
                  <a:schemeClr val="tx1"/>
                </a:solidFill>
                <a:effectLst/>
                <a:latin typeface="+mn-lt"/>
                <a:ea typeface="+mn-ea"/>
                <a:cs typeface="+mn-cs"/>
              </a:rPr>
              <a:t>kẻ</a:t>
            </a:r>
            <a:r>
              <a:rPr lang="en-US" sz="1200" b="1" i="0" kern="1200" baseline="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err="1">
                <a:solidFill>
                  <a:schemeClr val="tx1"/>
                </a:solidFill>
                <a:effectLst/>
                <a:latin typeface="+mn-lt"/>
                <a:ea typeface="+mn-ea"/>
                <a:cs typeface="+mn-cs"/>
              </a:rPr>
              <a:t>Bước</a:t>
            </a:r>
            <a:r>
              <a:rPr lang="en-US" sz="1200" b="0" i="0" kern="1200" baseline="0" dirty="0">
                <a:solidFill>
                  <a:schemeClr val="tx1"/>
                </a:solidFill>
                <a:effectLst/>
                <a:latin typeface="+mn-lt"/>
                <a:ea typeface="+mn-ea"/>
                <a:cs typeface="+mn-cs"/>
              </a:rPr>
              <a:t> 4 - </a:t>
            </a:r>
            <a:r>
              <a:rPr lang="en-US" sz="1200" b="0" i="0" kern="1200" baseline="0" dirty="0" err="1">
                <a:solidFill>
                  <a:schemeClr val="tx1"/>
                </a:solidFill>
                <a:effectLst/>
                <a:latin typeface="+mn-lt"/>
                <a:ea typeface="+mn-ea"/>
                <a:cs typeface="+mn-cs"/>
              </a:rPr>
              <a:t>Xác</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định</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các</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kết</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quả</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cho</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từng</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kết</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hợp</a:t>
            </a:r>
            <a:r>
              <a:rPr lang="en-US" sz="1200" b="0" i="0" kern="1200" baseline="0" dirty="0">
                <a:solidFill>
                  <a:schemeClr val="tx1"/>
                </a:solidFill>
                <a:effectLst/>
                <a:latin typeface="+mn-lt"/>
                <a:ea typeface="+mn-ea"/>
                <a:cs typeface="+mn-cs"/>
              </a:rPr>
              <a:t> DỰA VÀO ĐẶC TẢ</a:t>
            </a:r>
          </a:p>
          <a:p>
            <a:pPr marL="457200" lvl="1" indent="0">
              <a:buFontTx/>
              <a:buNone/>
            </a:pPr>
            <a:endParaRPr lang="en-US" sz="1200" b="0" i="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Chú</a:t>
            </a:r>
            <a:r>
              <a:rPr lang="en-US" dirty="0"/>
              <a:t> ý: In testing, create at least one test case for each rule. If the rule's conditions are binary, a single test for each combination is probably sufficient. On the other hand, if a condition is a RANGE OF VALUES, consider testing at both the low and high end of the range. In this way we merge the ideas of Boundary Value testing with Decision Table testing</a:t>
            </a:r>
          </a:p>
        </p:txBody>
      </p:sp>
    </p:spTree>
    <p:extLst>
      <p:ext uri="{BB962C8B-B14F-4D97-AF65-F5344CB8AC3E}">
        <p14:creationId xmlns:p14="http://schemas.microsoft.com/office/powerpoint/2010/main" val="297743187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There are 2 conditions: Age and Clean driving record (2 conditions = 4 rules)</a:t>
            </a:r>
            <a:br>
              <a:rPr lang="en-US"/>
            </a:br>
            <a:r>
              <a:rPr lang="en-US"/>
              <a:t>There are 2 Actions: supply rental car, do not supply rental car</a:t>
            </a:r>
          </a:p>
          <a:p>
            <a:pPr marL="0" marR="0" indent="0" algn="l" defTabSz="914400" rtl="0" eaLnBrk="1" fontAlgn="auto" latinLnBrk="0" hangingPunct="1">
              <a:lnSpc>
                <a:spcPct val="100000"/>
              </a:lnSpc>
              <a:spcBef>
                <a:spcPts val="0"/>
              </a:spcBef>
              <a:spcAft>
                <a:spcPts val="0"/>
              </a:spcAft>
              <a:buClrTx/>
              <a:buSzTx/>
              <a:buFontTx/>
              <a:buNone/>
              <a:tabLst/>
              <a:defRPr/>
            </a:pPr>
            <a:endParaRPr lang="en-US"/>
          </a:p>
          <a:p>
            <a:pPr marL="0" marR="0" indent="0" algn="l" defTabSz="914400" rtl="0" eaLnBrk="1" fontAlgn="auto" latinLnBrk="0" hangingPunct="1">
              <a:lnSpc>
                <a:spcPct val="100000"/>
              </a:lnSpc>
              <a:spcBef>
                <a:spcPts val="0"/>
              </a:spcBef>
              <a:spcAft>
                <a:spcPts val="0"/>
              </a:spcAft>
              <a:buClrTx/>
              <a:buSzTx/>
              <a:buFontTx/>
              <a:buNone/>
              <a:tabLst/>
              <a:defRPr/>
            </a:pPr>
            <a:r>
              <a:rPr lang="en-US"/>
              <a:t>Bảng test case?</a:t>
            </a:r>
            <a:br>
              <a:rPr lang="en-US"/>
            </a:br>
            <a:endParaRPr lang="en-US"/>
          </a:p>
        </p:txBody>
      </p:sp>
    </p:spTree>
    <p:extLst>
      <p:ext uri="{BB962C8B-B14F-4D97-AF65-F5344CB8AC3E}">
        <p14:creationId xmlns:p14="http://schemas.microsoft.com/office/powerpoint/2010/main" val="77090420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Ví</a:t>
            </a:r>
            <a:r>
              <a:rPr lang="en-US" baseline="0" dirty="0"/>
              <a:t> </a:t>
            </a:r>
            <a:r>
              <a:rPr lang="en-US" baseline="0" dirty="0" err="1"/>
              <a:t>dụ</a:t>
            </a:r>
            <a:r>
              <a:rPr lang="en-US" baseline="0" dirty="0"/>
              <a:t> </a:t>
            </a:r>
            <a:r>
              <a:rPr lang="en-US" baseline="0" dirty="0" err="1"/>
              <a:t>về</a:t>
            </a:r>
            <a:r>
              <a:rPr lang="en-US" baseline="0" dirty="0"/>
              <a:t> </a:t>
            </a:r>
            <a:r>
              <a:rPr lang="en-US" baseline="0" dirty="0" err="1"/>
              <a:t>sử</a:t>
            </a:r>
            <a:r>
              <a:rPr lang="en-US" baseline="0" dirty="0"/>
              <a:t> </a:t>
            </a:r>
            <a:r>
              <a:rPr lang="en-US" baseline="0" dirty="0" err="1"/>
              <a:t>dụng</a:t>
            </a:r>
            <a:r>
              <a:rPr lang="en-US" baseline="0" dirty="0"/>
              <a:t> </a:t>
            </a:r>
            <a:r>
              <a:rPr lang="en-US" b="1" baseline="0" dirty="0" err="1"/>
              <a:t>thẻ</a:t>
            </a:r>
            <a:r>
              <a:rPr lang="en-US" b="1" baseline="0" dirty="0"/>
              <a:t> </a:t>
            </a:r>
            <a:r>
              <a:rPr lang="en-US" b="1" baseline="0" dirty="0" err="1"/>
              <a:t>tín</a:t>
            </a:r>
            <a:r>
              <a:rPr lang="en-US" b="1" baseline="0" dirty="0"/>
              <a:t> </a:t>
            </a:r>
            <a:r>
              <a:rPr lang="en-US" b="1" baseline="0" dirty="0" err="1"/>
              <a:t>dụng</a:t>
            </a:r>
            <a:r>
              <a:rPr lang="en-US" baseline="0" dirty="0"/>
              <a:t>:</a:t>
            </a:r>
          </a:p>
          <a:p>
            <a:r>
              <a:rPr lang="vi-VN" sz="1200" b="0" i="0" kern="1200" dirty="0">
                <a:solidFill>
                  <a:schemeClr val="tx1"/>
                </a:solidFill>
                <a:effectLst/>
                <a:latin typeface="+mn-lt"/>
                <a:ea typeface="+mn-ea"/>
                <a:cs typeface="+mn-cs"/>
              </a:rPr>
              <a:t>Nếu là một </a:t>
            </a:r>
            <a:r>
              <a:rPr lang="en-US" sz="1200" b="0" i="0" kern="1200" dirty="0">
                <a:solidFill>
                  <a:schemeClr val="tx1"/>
                </a:solidFill>
                <a:effectLst/>
                <a:latin typeface="+mn-lt"/>
                <a:ea typeface="+mn-ea"/>
                <a:cs typeface="+mn-cs"/>
              </a:rPr>
              <a:t>KH </a:t>
            </a:r>
            <a:r>
              <a:rPr lang="vi-VN" sz="1200" b="0" i="0" kern="1200" dirty="0">
                <a:solidFill>
                  <a:schemeClr val="tx1"/>
                </a:solidFill>
                <a:effectLst/>
                <a:latin typeface="+mn-lt"/>
                <a:ea typeface="+mn-ea"/>
                <a:cs typeface="+mn-cs"/>
              </a:rPr>
              <a:t>mới mở tài khoản thẻ tín dụng, bạn sẽ nhận được một giảm giá 15% trên tất cả các hàng </a:t>
            </a:r>
            <a:r>
              <a:rPr lang="en-US" sz="1200" b="0" i="0" kern="1200" dirty="0" err="1">
                <a:solidFill>
                  <a:schemeClr val="tx1"/>
                </a:solidFill>
                <a:effectLst/>
                <a:latin typeface="+mn-lt"/>
                <a:ea typeface="+mn-ea"/>
                <a:cs typeface="+mn-cs"/>
              </a:rPr>
              <a:t>mua</a:t>
            </a:r>
            <a:r>
              <a:rPr lang="en-US" sz="1200" b="0" i="0" kern="120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ngày hôm nay. </a:t>
            </a:r>
            <a:endParaRPr lang="en-US" sz="1200" b="0" i="0" kern="1200" dirty="0">
              <a:solidFill>
                <a:schemeClr val="tx1"/>
              </a:solidFill>
              <a:effectLst/>
              <a:latin typeface="+mn-lt"/>
              <a:ea typeface="+mn-ea"/>
              <a:cs typeface="+mn-cs"/>
            </a:endParaRPr>
          </a:p>
          <a:p>
            <a:r>
              <a:rPr lang="vi-VN" sz="1200" b="0" i="0" kern="1200" dirty="0">
                <a:solidFill>
                  <a:schemeClr val="tx1"/>
                </a:solidFill>
                <a:effectLst/>
                <a:latin typeface="+mn-lt"/>
                <a:ea typeface="+mn-ea"/>
                <a:cs typeface="+mn-cs"/>
              </a:rPr>
              <a:t>Nếu bạn là một khách hàng </a:t>
            </a:r>
            <a:r>
              <a:rPr lang="en-US" sz="1200" b="0" i="0" kern="1200" dirty="0" err="1">
                <a:solidFill>
                  <a:schemeClr val="tx1"/>
                </a:solidFill>
                <a:effectLst/>
                <a:latin typeface="+mn-lt"/>
                <a:ea typeface="+mn-ea"/>
                <a:cs typeface="+mn-cs"/>
              </a:rPr>
              <a:t>cũ</a:t>
            </a:r>
            <a:r>
              <a:rPr lang="en-US" sz="1200" b="0" i="0" kern="1200" baseline="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và bạn giữ một thẻ khách hàng </a:t>
            </a:r>
            <a:r>
              <a:rPr lang="en-US" sz="1200" b="0" i="0" kern="1200" dirty="0" err="1">
                <a:solidFill>
                  <a:schemeClr val="tx1"/>
                </a:solidFill>
                <a:effectLst/>
                <a:latin typeface="+mn-lt"/>
                <a:ea typeface="+mn-ea"/>
                <a:cs typeface="+mn-cs"/>
              </a:rPr>
              <a:t>thân</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thiết</a:t>
            </a:r>
            <a:r>
              <a:rPr lang="vi-VN" sz="1200" b="0" i="0" kern="1200" dirty="0">
                <a:solidFill>
                  <a:schemeClr val="tx1"/>
                </a:solidFill>
                <a:effectLst/>
                <a:latin typeface="+mn-lt"/>
                <a:ea typeface="+mn-ea"/>
                <a:cs typeface="+mn-cs"/>
              </a:rPr>
              <a:t>, bạn nhận được một giảm giá 10%. </a:t>
            </a:r>
            <a:endParaRPr lang="en-US" sz="1200" b="0" i="0" kern="1200" dirty="0">
              <a:solidFill>
                <a:schemeClr val="tx1"/>
              </a:solidFill>
              <a:effectLst/>
              <a:latin typeface="+mn-lt"/>
              <a:ea typeface="+mn-ea"/>
              <a:cs typeface="+mn-cs"/>
            </a:endParaRPr>
          </a:p>
          <a:p>
            <a:r>
              <a:rPr lang="vi-VN" sz="1200" b="0" i="0" kern="1200" dirty="0">
                <a:solidFill>
                  <a:schemeClr val="tx1"/>
                </a:solidFill>
                <a:effectLst/>
                <a:latin typeface="+mn-lt"/>
                <a:ea typeface="+mn-ea"/>
                <a:cs typeface="+mn-cs"/>
              </a:rPr>
              <a:t>Nếu bạn có một phiếu giảm giá, bạn có thể nhận được</a:t>
            </a:r>
            <a:r>
              <a:rPr lang="en-US" sz="1200" b="0" i="0" kern="120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20% ngày hôm nay (nhưng nó không </a:t>
            </a:r>
            <a:r>
              <a:rPr lang="en-US" sz="1200" b="0" i="0" kern="1200" dirty="0" err="1">
                <a:solidFill>
                  <a:schemeClr val="tx1"/>
                </a:solidFill>
                <a:effectLst/>
                <a:latin typeface="+mn-lt"/>
                <a:ea typeface="+mn-ea"/>
                <a:cs typeface="+mn-cs"/>
              </a:rPr>
              <a:t>được</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áp</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dụng</a:t>
            </a:r>
            <a:r>
              <a:rPr lang="vi-VN" sz="1200" b="0" i="0" kern="1200" dirty="0">
                <a:solidFill>
                  <a:schemeClr val="tx1"/>
                </a:solidFill>
                <a:effectLst/>
                <a:latin typeface="+mn-lt"/>
                <a:ea typeface="+mn-ea"/>
                <a:cs typeface="+mn-cs"/>
              </a:rPr>
              <a:t> với </a:t>
            </a:r>
            <a:r>
              <a:rPr lang="en-US" sz="1200" b="0" i="0" kern="1200" dirty="0">
                <a:solidFill>
                  <a:schemeClr val="tx1"/>
                </a:solidFill>
                <a:effectLst/>
                <a:latin typeface="+mn-lt"/>
                <a:ea typeface="+mn-ea"/>
                <a:cs typeface="+mn-cs"/>
              </a:rPr>
              <a:t>KH </a:t>
            </a:r>
            <a:r>
              <a:rPr lang="en-US" sz="1200" b="0" i="0" kern="1200" dirty="0" err="1">
                <a:solidFill>
                  <a:schemeClr val="tx1"/>
                </a:solidFill>
                <a:effectLst/>
                <a:latin typeface="+mn-lt"/>
                <a:ea typeface="+mn-ea"/>
                <a:cs typeface="+mn-cs"/>
              </a:rPr>
              <a:t>mới</a:t>
            </a:r>
            <a:r>
              <a:rPr lang="vi-VN" sz="1200" b="0" i="0" kern="1200" dirty="0">
                <a:solidFill>
                  <a:schemeClr val="tx1"/>
                </a:solidFill>
                <a:effectLst/>
                <a:latin typeface="+mn-lt"/>
                <a:ea typeface="+mn-ea"/>
                <a:cs typeface="+mn-cs"/>
              </a:rPr>
              <a:t>). </a:t>
            </a:r>
            <a:endParaRPr lang="en-US" sz="1200" b="0" i="0" kern="1200" dirty="0">
              <a:solidFill>
                <a:schemeClr val="tx1"/>
              </a:solidFill>
              <a:effectLst/>
              <a:latin typeface="+mn-lt"/>
              <a:ea typeface="+mn-ea"/>
              <a:cs typeface="+mn-cs"/>
            </a:endParaRPr>
          </a:p>
          <a:p>
            <a:r>
              <a:rPr lang="vi-VN" sz="1200" b="0" i="0" kern="1200" dirty="0">
                <a:solidFill>
                  <a:schemeClr val="tx1"/>
                </a:solidFill>
                <a:effectLst/>
                <a:latin typeface="+mn-lt"/>
                <a:ea typeface="+mn-ea"/>
                <a:cs typeface="+mn-cs"/>
              </a:rPr>
              <a:t>Khoản giảm giá được </a:t>
            </a:r>
            <a:r>
              <a:rPr lang="en-US" sz="1200" b="0" i="0" kern="1200" dirty="0" err="1">
                <a:solidFill>
                  <a:schemeClr val="tx1"/>
                </a:solidFill>
                <a:effectLst/>
                <a:latin typeface="+mn-lt"/>
                <a:ea typeface="+mn-ea"/>
                <a:cs typeface="+mn-cs"/>
              </a:rPr>
              <a:t>cộng</a:t>
            </a:r>
            <a:r>
              <a:rPr lang="en-US" sz="1200" b="0" i="0" kern="1200" baseline="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thêm vào, nếu </a:t>
            </a:r>
            <a:r>
              <a:rPr lang="en-US" sz="1200" b="0" i="0" kern="1200" dirty="0" err="1">
                <a:solidFill>
                  <a:schemeClr val="tx1"/>
                </a:solidFill>
                <a:effectLst/>
                <a:latin typeface="+mn-lt"/>
                <a:ea typeface="+mn-ea"/>
                <a:cs typeface="+mn-cs"/>
              </a:rPr>
              <a:t>được</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nhiều</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giảm</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giá</a:t>
            </a:r>
            <a:r>
              <a:rPr lang="en-US" sz="1200" b="0" i="0" kern="1200" baseline="0" dirty="0">
                <a:solidFill>
                  <a:schemeClr val="tx1"/>
                </a:solidFill>
                <a:effectLst/>
                <a:latin typeface="+mn-lt"/>
                <a:ea typeface="+mn-ea"/>
                <a:cs typeface="+mn-cs"/>
              </a:rPr>
              <a:t>.</a:t>
            </a:r>
          </a:p>
          <a:p>
            <a:r>
              <a:rPr lang="en-US" sz="1200" b="1" i="0" kern="1200" baseline="0" dirty="0">
                <a:solidFill>
                  <a:schemeClr val="tx1"/>
                </a:solidFill>
                <a:effectLst/>
                <a:latin typeface="+mn-lt"/>
                <a:ea typeface="+mn-ea"/>
                <a:cs typeface="+mn-cs"/>
              </a:rPr>
              <a:t>LƯU Ý KHI XÁC ĐỊNH CONDITION: (</a:t>
            </a:r>
            <a:r>
              <a:rPr lang="en-US" sz="1200" b="1" i="0" kern="1200" baseline="0" dirty="0" err="1">
                <a:solidFill>
                  <a:schemeClr val="tx1"/>
                </a:solidFill>
                <a:effectLst/>
                <a:latin typeface="+mn-lt"/>
                <a:ea typeface="+mn-ea"/>
                <a:cs typeface="+mn-cs"/>
              </a:rPr>
              <a:t>i</a:t>
            </a:r>
            <a:r>
              <a:rPr lang="en-US" sz="1200" b="1" i="0" kern="1200" baseline="0" dirty="0">
                <a:solidFill>
                  <a:schemeClr val="tx1"/>
                </a:solidFill>
                <a:effectLst/>
                <a:latin typeface="+mn-lt"/>
                <a:ea typeface="+mn-ea"/>
                <a:cs typeface="+mn-cs"/>
              </a:rPr>
              <a:t>) ĐƠN LẺ (KHÔNG AND OR), (ii) KHÔNG CÓ CẶP CONDITION NÀO TRÁI NGƯỢC NHAU.</a:t>
            </a:r>
            <a:endParaRPr lang="en-US" b="1" dirty="0"/>
          </a:p>
        </p:txBody>
      </p:sp>
    </p:spTree>
    <p:extLst>
      <p:ext uri="{BB962C8B-B14F-4D97-AF65-F5344CB8AC3E}">
        <p14:creationId xmlns:p14="http://schemas.microsoft.com/office/powerpoint/2010/main" val="177696415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b="1" dirty="0"/>
              <a:t>- PUT X</a:t>
            </a:r>
            <a:r>
              <a:rPr lang="en-US" b="0" dirty="0"/>
              <a:t> </a:t>
            </a:r>
            <a:r>
              <a:rPr lang="en-US" b="0" dirty="0">
                <a:sym typeface="Wingdings" pitchFamily="2" charset="2"/>
              </a:rPr>
              <a:t></a:t>
            </a:r>
            <a:r>
              <a:rPr lang="en-US" b="1" dirty="0"/>
              <a:t>error</a:t>
            </a:r>
            <a:r>
              <a:rPr lang="en-US" b="1" baseline="0" dirty="0"/>
              <a:t> mess</a:t>
            </a:r>
            <a:r>
              <a:rPr lang="en-US" b="1" dirty="0"/>
              <a:t>: </a:t>
            </a:r>
            <a:r>
              <a:rPr lang="en-US" b="0" dirty="0"/>
              <a:t>this means that this combination SHOULD NOT OCCUR.</a:t>
            </a:r>
          </a:p>
          <a:p>
            <a:pPr marL="457200" lvl="1" indent="0">
              <a:buFontTx/>
              <a:buNone/>
            </a:pPr>
            <a:r>
              <a:rPr lang="en-US" b="0" dirty="0"/>
              <a:t>+ You cannot be both a new customer and already hold a loyalty card! (EXPERIENCE-BASED)</a:t>
            </a:r>
          </a:p>
          <a:p>
            <a:pPr marL="0" lvl="0" indent="0">
              <a:buFontTx/>
              <a:buNone/>
            </a:pPr>
            <a:endParaRPr lang="en-US" b="1" dirty="0"/>
          </a:p>
          <a:p>
            <a:pPr marL="0" lvl="0" indent="0">
              <a:buFontTx/>
              <a:buNone/>
            </a:pPr>
            <a:r>
              <a:rPr lang="en-US" b="1" dirty="0"/>
              <a:t>- RULE 3:</a:t>
            </a:r>
            <a:r>
              <a:rPr lang="en-US" dirty="0"/>
              <a:t> Since the coupon has a greater discount than the new customer discount, we assume that the customer will choose 20% rather than 15%. We cannot add them, since the coupon cannot be used with the 'new customer' discount. </a:t>
            </a:r>
          </a:p>
          <a:p>
            <a:pPr marL="457200" lvl="1" indent="0">
              <a:buFontTx/>
              <a:buNone/>
            </a:pPr>
            <a:r>
              <a:rPr lang="en-US" b="1" dirty="0"/>
              <a:t>+ KẾT</a:t>
            </a:r>
            <a:r>
              <a:rPr lang="en-US" b="1" baseline="0" dirty="0"/>
              <a:t> QUẢ </a:t>
            </a:r>
            <a:r>
              <a:rPr lang="en-US" b="1" dirty="0"/>
              <a:t>20% DISCOUNT CHO TH NÀY</a:t>
            </a:r>
            <a:r>
              <a:rPr lang="en-US" b="1" baseline="0" dirty="0"/>
              <a:t> LÀ GIẢ SỬ CỦA CTA, VÀ CTA PHẢI CHECK LẠI GIẢ ĐỊNH NÀY (VÀ NHỮNG GIẢ ĐỊNH KHÁC) XEM CÓ ĐÚNG VẬY K, BẰNG CÁCH HỎI NGƯỜI VIẾT RA ĐẶC TẢ NÀY </a:t>
            </a:r>
            <a:r>
              <a:rPr lang="en-US" b="1" dirty="0"/>
              <a:t>HOẶC USERS.</a:t>
            </a:r>
          </a:p>
          <a:p>
            <a:pPr marL="457200" lvl="1" indent="0">
              <a:buFontTx/>
              <a:buNone/>
            </a:pPr>
            <a:r>
              <a:rPr lang="en-US" b="1" u="none" dirty="0"/>
              <a:t>+ </a:t>
            </a:r>
            <a:r>
              <a:rPr lang="en-US" b="1" u="sng" dirty="0"/>
              <a:t>CHƯA</a:t>
            </a:r>
            <a:r>
              <a:rPr lang="en-US" b="1" u="sng" baseline="0" dirty="0"/>
              <a:t> CHẮC CHẮN NÊN KO NÊN GOM LẠI VỚI R7</a:t>
            </a:r>
            <a:endParaRPr lang="en-US" b="1" u="sng" dirty="0"/>
          </a:p>
          <a:p>
            <a:pPr marL="0" lvl="0" indent="0">
              <a:buFontTx/>
              <a:buNone/>
            </a:pPr>
            <a:endParaRPr lang="en-US" b="1" dirty="0"/>
          </a:p>
          <a:p>
            <a:pPr marL="0" lvl="0" indent="0">
              <a:buFontTx/>
              <a:buNone/>
            </a:pPr>
            <a:r>
              <a:rPr lang="en-US" b="1" dirty="0"/>
              <a:t>- RULE 5:</a:t>
            </a:r>
            <a:r>
              <a:rPr lang="en-US" dirty="0"/>
              <a:t> we can add the discounts, since both the coupon and the loyalty card discount should apply</a:t>
            </a:r>
          </a:p>
          <a:p>
            <a:pPr marL="171450" lvl="0" indent="-171450">
              <a:buFontTx/>
              <a:buChar char="-"/>
            </a:pPr>
            <a:r>
              <a:rPr lang="en-US" b="0" dirty="0"/>
              <a:t>We would have </a:t>
            </a:r>
            <a:r>
              <a:rPr lang="en-US" b="0" u="sng" dirty="0"/>
              <a:t>one test for each column or rule</a:t>
            </a:r>
            <a:r>
              <a:rPr lang="en-US" b="0" u="none" dirty="0"/>
              <a:t> </a:t>
            </a:r>
            <a:r>
              <a:rPr lang="en-US" b="0" dirty="0"/>
              <a:t>of our decision table.</a:t>
            </a:r>
          </a:p>
          <a:p>
            <a:pPr marL="171450" lvl="0" indent="-171450">
              <a:buFontTx/>
              <a:buChar char="-"/>
            </a:pPr>
            <a:r>
              <a:rPr lang="en-US" dirty="0" err="1"/>
              <a:t>Nhận</a:t>
            </a:r>
            <a:r>
              <a:rPr lang="en-US" baseline="0" dirty="0"/>
              <a:t> </a:t>
            </a:r>
            <a:r>
              <a:rPr lang="en-US" baseline="0" dirty="0" err="1"/>
              <a:t>xét</a:t>
            </a:r>
            <a:r>
              <a:rPr lang="en-US" baseline="0" dirty="0"/>
              <a:t>: </a:t>
            </a:r>
            <a:r>
              <a:rPr lang="en-US" baseline="0" dirty="0" err="1"/>
              <a:t>tinh</a:t>
            </a:r>
            <a:r>
              <a:rPr lang="en-US" baseline="0" dirty="0"/>
              <a:t> </a:t>
            </a:r>
            <a:r>
              <a:rPr lang="en-US" baseline="0" dirty="0" err="1"/>
              <a:t>chỉnh</a:t>
            </a:r>
            <a:r>
              <a:rPr lang="en-US" baseline="0" dirty="0"/>
              <a:t> </a:t>
            </a:r>
            <a:r>
              <a:rPr lang="en-US" baseline="0" dirty="0" err="1"/>
              <a:t>bảng</a:t>
            </a:r>
            <a:r>
              <a:rPr lang="en-US" baseline="0" dirty="0"/>
              <a:t>:</a:t>
            </a:r>
          </a:p>
          <a:p>
            <a:pPr marL="628650" lvl="1" indent="-171450">
              <a:buFontTx/>
              <a:buChar char="-"/>
            </a:pPr>
            <a:r>
              <a:rPr lang="en-US" baseline="0" dirty="0" err="1"/>
              <a:t>gom</a:t>
            </a:r>
            <a:r>
              <a:rPr lang="en-US" baseline="0" dirty="0"/>
              <a:t> R1, R2: k </a:t>
            </a:r>
            <a:r>
              <a:rPr lang="en-US" baseline="0" dirty="0" err="1"/>
              <a:t>cần</a:t>
            </a:r>
            <a:r>
              <a:rPr lang="en-US" baseline="0" dirty="0"/>
              <a:t> </a:t>
            </a:r>
            <a:r>
              <a:rPr lang="en-US" baseline="0" dirty="0" err="1"/>
              <a:t>quan</a:t>
            </a:r>
            <a:r>
              <a:rPr lang="en-US" baseline="0" dirty="0"/>
              <a:t> </a:t>
            </a:r>
            <a:r>
              <a:rPr lang="en-US" baseline="0" dirty="0" err="1"/>
              <a:t>tâm</a:t>
            </a:r>
            <a:r>
              <a:rPr lang="en-US" baseline="0" dirty="0"/>
              <a:t> </a:t>
            </a:r>
            <a:r>
              <a:rPr lang="en-US" baseline="0" dirty="0" err="1"/>
              <a:t>đến</a:t>
            </a:r>
            <a:r>
              <a:rPr lang="en-US" baseline="0" dirty="0"/>
              <a:t> coupon </a:t>
            </a:r>
            <a:r>
              <a:rPr lang="en-US" baseline="0" dirty="0" err="1"/>
              <a:t>vì</a:t>
            </a:r>
            <a:r>
              <a:rPr lang="en-US" baseline="0" dirty="0"/>
              <a:t> ko </a:t>
            </a:r>
            <a:r>
              <a:rPr lang="en-US" baseline="0" dirty="0" err="1"/>
              <a:t>thể</a:t>
            </a:r>
            <a:r>
              <a:rPr lang="en-US" baseline="0" dirty="0"/>
              <a:t> </a:t>
            </a:r>
            <a:r>
              <a:rPr lang="en-US" baseline="0" dirty="0" err="1"/>
              <a:t>có</a:t>
            </a:r>
            <a:r>
              <a:rPr lang="en-US" baseline="0" dirty="0"/>
              <a:t> KH </a:t>
            </a:r>
            <a:r>
              <a:rPr lang="en-US" baseline="0" dirty="0" err="1"/>
              <a:t>mới</a:t>
            </a:r>
            <a:r>
              <a:rPr lang="en-US" baseline="0" dirty="0"/>
              <a:t> </a:t>
            </a:r>
            <a:r>
              <a:rPr lang="en-US" baseline="0" dirty="0" err="1"/>
              <a:t>mà</a:t>
            </a:r>
            <a:r>
              <a:rPr lang="en-US" baseline="0" dirty="0"/>
              <a:t> </a:t>
            </a:r>
            <a:r>
              <a:rPr lang="en-US" baseline="0" dirty="0" err="1"/>
              <a:t>thân</a:t>
            </a:r>
            <a:r>
              <a:rPr lang="en-US" baseline="0" dirty="0"/>
              <a:t> </a:t>
            </a:r>
            <a:r>
              <a:rPr lang="en-US" baseline="0" dirty="0" err="1"/>
              <a:t>thiết</a:t>
            </a:r>
            <a:r>
              <a:rPr lang="en-US" baseline="0" dirty="0"/>
              <a:t>.</a:t>
            </a:r>
          </a:p>
        </p:txBody>
      </p:sp>
    </p:spTree>
    <p:extLst>
      <p:ext uri="{BB962C8B-B14F-4D97-AF65-F5344CB8AC3E}">
        <p14:creationId xmlns:p14="http://schemas.microsoft.com/office/powerpoint/2010/main" val="322275981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Tx/>
              <a:buNone/>
            </a:pPr>
            <a:r>
              <a:rPr lang="en-US" b="1"/>
              <a:t>PHẢI</a:t>
            </a:r>
            <a:r>
              <a:rPr lang="en-US" b="1" baseline="0"/>
              <a:t> CÓ 2 TEST CASE CHO R1</a:t>
            </a:r>
            <a:endParaRPr lang="en-US" b="1"/>
          </a:p>
          <a:p>
            <a:pPr marL="0" lvl="0" indent="0">
              <a:buFontTx/>
              <a:buNone/>
            </a:pPr>
            <a:r>
              <a:rPr lang="en-US"/>
              <a:t>Yeu</a:t>
            </a:r>
            <a:r>
              <a:rPr lang="en-US" baseline="0"/>
              <a:t> cau sv viet các test case</a:t>
            </a:r>
            <a:endParaRPr lang="en-US"/>
          </a:p>
        </p:txBody>
      </p:sp>
    </p:spTree>
    <p:extLst>
      <p:ext uri="{BB962C8B-B14F-4D97-AF65-F5344CB8AC3E}">
        <p14:creationId xmlns:p14="http://schemas.microsoft.com/office/powerpoint/2010/main" val="322275981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1678845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testing, </a:t>
            </a:r>
            <a:r>
              <a:rPr lang="en-US" b="1"/>
              <a:t>create at least one test case for each rule</a:t>
            </a:r>
            <a:r>
              <a:rPr lang="en-US"/>
              <a:t>. If the rule's conditions are binary, a single test for each combination is probably sufficient. On the other hand, if a condition is a range of values, consider </a:t>
            </a:r>
            <a:r>
              <a:rPr lang="en-US" b="1"/>
              <a:t>testing at both the low and high end of the range</a:t>
            </a:r>
            <a:r>
              <a:rPr lang="en-US"/>
              <a:t>. In this way we merge the ideas of Boundary Value testing with Decision Table testing</a:t>
            </a:r>
          </a:p>
        </p:txBody>
      </p:sp>
    </p:spTree>
    <p:extLst>
      <p:ext uri="{BB962C8B-B14F-4D97-AF65-F5344CB8AC3E}">
        <p14:creationId xmlns:p14="http://schemas.microsoft.com/office/powerpoint/2010/main" val="21933066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 </a:t>
            </a:r>
            <a:r>
              <a:rPr lang="vi-VN" dirty="0"/>
              <a:t>Hộp đen thích hợp ở các </a:t>
            </a:r>
            <a:r>
              <a:rPr lang="en-US" dirty="0" err="1"/>
              <a:t>mức</a:t>
            </a:r>
            <a:r>
              <a:rPr lang="en-US" baseline="0" dirty="0"/>
              <a:t> test </a:t>
            </a:r>
            <a:r>
              <a:rPr lang="en-US" b="1" i="0" baseline="0" dirty="0"/>
              <a:t>WHERE A SPECIFICATION EXISTS,</a:t>
            </a:r>
            <a:r>
              <a:rPr lang="en-US" b="0" i="0" baseline="0" dirty="0"/>
              <a:t> </a:t>
            </a:r>
            <a:r>
              <a:rPr lang="en-US" b="0" i="0" baseline="0" dirty="0" err="1"/>
              <a:t>nhưng</a:t>
            </a:r>
            <a:r>
              <a:rPr lang="en-US" b="0" i="0" baseline="0" dirty="0"/>
              <a:t> </a:t>
            </a:r>
            <a:r>
              <a:rPr lang="en-US" b="0" i="0" baseline="0" dirty="0" err="1"/>
              <a:t>thường</a:t>
            </a:r>
            <a:r>
              <a:rPr lang="en-US" b="0" i="0" baseline="0" dirty="0"/>
              <a:t> </a:t>
            </a:r>
            <a:r>
              <a:rPr lang="en-US" b="0" i="0" baseline="0" dirty="0" err="1"/>
              <a:t>có</a:t>
            </a:r>
            <a:r>
              <a:rPr lang="en-US" b="0" i="0" baseline="0" dirty="0"/>
              <a:t> </a:t>
            </a:r>
            <a:r>
              <a:rPr lang="en-US" b="0" i="0" baseline="0" dirty="0" err="1"/>
              <a:t>ưu</a:t>
            </a:r>
            <a:r>
              <a:rPr lang="en-US" b="0" i="0" baseline="0" dirty="0"/>
              <a:t> </a:t>
            </a:r>
            <a:r>
              <a:rPr lang="en-US" b="0" i="0" baseline="0" dirty="0" err="1"/>
              <a:t>thế</a:t>
            </a:r>
            <a:r>
              <a:rPr lang="en-US" b="0" i="0" baseline="0" dirty="0"/>
              <a:t> ở </a:t>
            </a:r>
            <a:r>
              <a:rPr lang="en-US" b="0" i="0" baseline="0" dirty="0" err="1"/>
              <a:t>các</a:t>
            </a:r>
            <a:r>
              <a:rPr lang="en-US" b="0" i="0" baseline="0" dirty="0"/>
              <a:t> </a:t>
            </a:r>
            <a:r>
              <a:rPr lang="en-US" b="0" i="0" baseline="0" dirty="0" err="1"/>
              <a:t>mức</a:t>
            </a:r>
            <a:r>
              <a:rPr lang="en-US" b="0" i="0" baseline="0" dirty="0"/>
              <a:t> test </a:t>
            </a:r>
            <a:r>
              <a:rPr lang="en-US" b="0" i="0" baseline="0" dirty="0" err="1"/>
              <a:t>cao</a:t>
            </a:r>
            <a:r>
              <a:rPr lang="en-US" b="0" i="0" baseline="0" dirty="0"/>
              <a:t> (</a:t>
            </a:r>
            <a:r>
              <a:rPr lang="en-US" b="0" i="0" baseline="0" dirty="0" err="1"/>
              <a:t>mức</a:t>
            </a:r>
            <a:r>
              <a:rPr lang="en-US" b="0" i="0" baseline="0" dirty="0"/>
              <a:t> </a:t>
            </a:r>
            <a:r>
              <a:rPr lang="en-US" b="0" i="0" baseline="0" dirty="0" err="1"/>
              <a:t>ht</a:t>
            </a:r>
            <a:r>
              <a:rPr lang="en-US" b="0" i="0" baseline="0" dirty="0"/>
              <a:t>, </a:t>
            </a:r>
            <a:r>
              <a:rPr lang="en-US" b="0" i="0" baseline="0" dirty="0" err="1"/>
              <a:t>mức</a:t>
            </a:r>
            <a:r>
              <a:rPr lang="en-US" b="0" i="0" baseline="0" dirty="0"/>
              <a:t> </a:t>
            </a:r>
            <a:r>
              <a:rPr lang="en-US" b="0" i="0" baseline="0" dirty="0" err="1"/>
              <a:t>chấp</a:t>
            </a:r>
            <a:r>
              <a:rPr lang="en-US" b="0" i="0" baseline="0" dirty="0"/>
              <a:t> </a:t>
            </a:r>
            <a:r>
              <a:rPr lang="en-US" b="0" i="0" baseline="0" dirty="0" err="1"/>
              <a:t>nhận</a:t>
            </a:r>
            <a:r>
              <a:rPr lang="en-US" b="0" i="0" baseline="0" dirty="0"/>
              <a:t>)</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b="1" i="0" baseline="0" dirty="0"/>
              <a:t>+ Khi </a:t>
            </a:r>
            <a:r>
              <a:rPr lang="en-US" b="1" i="0" baseline="0" dirty="0" err="1"/>
              <a:t>thực</a:t>
            </a:r>
            <a:r>
              <a:rPr lang="en-US" b="1" i="0" baseline="0" dirty="0"/>
              <a:t> </a:t>
            </a:r>
            <a:r>
              <a:rPr lang="en-US" b="1" i="0" baseline="0" dirty="0" err="1"/>
              <a:t>hiện</a:t>
            </a:r>
            <a:r>
              <a:rPr lang="en-US" b="1" i="0" baseline="0" dirty="0"/>
              <a:t> component or integration testing </a:t>
            </a:r>
            <a:r>
              <a:rPr lang="en-US" b="1" i="0" baseline="0" dirty="0" err="1"/>
              <a:t>thì</a:t>
            </a:r>
            <a:r>
              <a:rPr lang="en-US" b="1" i="0" baseline="0" dirty="0"/>
              <a:t> </a:t>
            </a:r>
            <a:r>
              <a:rPr lang="en-US" b="1" i="0" baseline="0" dirty="0" err="1"/>
              <a:t>dựa</a:t>
            </a:r>
            <a:r>
              <a:rPr lang="en-US" b="1" i="0" baseline="0" dirty="0"/>
              <a:t> </a:t>
            </a:r>
            <a:r>
              <a:rPr lang="en-US" b="1" i="0" baseline="0" dirty="0" err="1"/>
              <a:t>vào</a:t>
            </a:r>
            <a:r>
              <a:rPr lang="en-US" b="1" i="0" baseline="0" dirty="0"/>
              <a:t> </a:t>
            </a:r>
            <a:r>
              <a:rPr lang="en-US" b="1" i="0" u="sng" baseline="0" dirty="0"/>
              <a:t>design document </a:t>
            </a:r>
            <a:r>
              <a:rPr lang="en-US" b="1" i="0" baseline="0" dirty="0"/>
              <a:t>or </a:t>
            </a:r>
            <a:r>
              <a:rPr lang="en-US" b="1" i="0" u="sng" baseline="0" dirty="0"/>
              <a:t>low-level specification</a:t>
            </a:r>
          </a:p>
          <a:p>
            <a:pPr marL="457200" lvl="1" indent="0">
              <a:buFontTx/>
              <a:buNone/>
            </a:pPr>
            <a:r>
              <a:rPr lang="en-US" b="1" i="0" baseline="0" dirty="0"/>
              <a:t>+ Khi </a:t>
            </a:r>
            <a:r>
              <a:rPr lang="en-US" b="1" i="0" baseline="0" dirty="0" err="1"/>
              <a:t>thực</a:t>
            </a:r>
            <a:r>
              <a:rPr lang="en-US" b="1" i="0" baseline="0" dirty="0"/>
              <a:t> </a:t>
            </a:r>
            <a:r>
              <a:rPr lang="en-US" b="1" i="0" baseline="0" dirty="0" err="1"/>
              <a:t>hiện</a:t>
            </a:r>
            <a:r>
              <a:rPr lang="en-US" b="1" i="0" baseline="0" dirty="0"/>
              <a:t> </a:t>
            </a:r>
            <a:r>
              <a:rPr lang="en-US" b="1" i="0" baseline="0" dirty="0" err="1"/>
              <a:t>với</a:t>
            </a:r>
            <a:r>
              <a:rPr lang="en-US" b="1" i="0" baseline="0" dirty="0"/>
              <a:t> system or acceptance testing </a:t>
            </a:r>
            <a:r>
              <a:rPr lang="en-US" b="1" i="0" baseline="0" dirty="0" err="1"/>
              <a:t>thì</a:t>
            </a:r>
            <a:r>
              <a:rPr lang="en-US" b="1" i="0" baseline="0" dirty="0"/>
              <a:t> </a:t>
            </a:r>
            <a:r>
              <a:rPr lang="en-US" b="1" i="0" baseline="0" dirty="0" err="1"/>
              <a:t>dựa</a:t>
            </a:r>
            <a:r>
              <a:rPr lang="en-US" b="1" i="0" baseline="0" dirty="0"/>
              <a:t> </a:t>
            </a:r>
            <a:r>
              <a:rPr lang="en-US" b="1" i="0" baseline="0" dirty="0" err="1"/>
              <a:t>vào</a:t>
            </a:r>
            <a:r>
              <a:rPr lang="en-US" b="1" i="0" baseline="0" dirty="0"/>
              <a:t> </a:t>
            </a:r>
            <a:r>
              <a:rPr lang="en-US" b="1" i="0" u="sng" baseline="0" dirty="0" err="1"/>
              <a:t>đặc</a:t>
            </a:r>
            <a:r>
              <a:rPr lang="en-US" b="1" i="0" u="sng" baseline="0" dirty="0"/>
              <a:t> </a:t>
            </a:r>
            <a:r>
              <a:rPr lang="en-US" b="1" i="0" u="sng" baseline="0" dirty="0" err="1"/>
              <a:t>tả</a:t>
            </a:r>
            <a:r>
              <a:rPr lang="en-US" b="1" i="0" u="sng" baseline="0" dirty="0"/>
              <a:t> </a:t>
            </a:r>
            <a:r>
              <a:rPr lang="en-US" b="1" i="0" u="sng" baseline="0" dirty="0" err="1"/>
              <a:t>yêu</a:t>
            </a:r>
            <a:r>
              <a:rPr lang="en-US" b="1" i="0" u="sng" baseline="0" dirty="0"/>
              <a:t> </a:t>
            </a:r>
            <a:r>
              <a:rPr lang="en-US" b="1" i="0" u="sng" baseline="0" dirty="0" err="1"/>
              <a:t>cầu</a:t>
            </a:r>
            <a:r>
              <a:rPr lang="en-US" b="1" i="0" u="sng" baseline="0" dirty="0"/>
              <a:t> </a:t>
            </a:r>
            <a:r>
              <a:rPr lang="en-US" b="1" i="0" baseline="0" dirty="0"/>
              <a:t>hay </a:t>
            </a:r>
            <a:r>
              <a:rPr lang="en-US" b="1" i="0" u="sng" baseline="0" dirty="0" err="1"/>
              <a:t>đặc</a:t>
            </a:r>
            <a:r>
              <a:rPr lang="en-US" b="1" i="0" u="sng" baseline="0" dirty="0"/>
              <a:t> </a:t>
            </a:r>
            <a:r>
              <a:rPr lang="en-US" b="1" i="0" u="sng" baseline="0" dirty="0" err="1"/>
              <a:t>tả</a:t>
            </a:r>
            <a:r>
              <a:rPr lang="en-US" b="1" i="0" u="sng" baseline="0" dirty="0"/>
              <a:t> </a:t>
            </a:r>
            <a:r>
              <a:rPr lang="en-US" b="1" i="0" u="sng" baseline="0" dirty="0" err="1"/>
              <a:t>chức</a:t>
            </a:r>
            <a:r>
              <a:rPr lang="en-US" b="1" i="0" u="sng" baseline="0" dirty="0"/>
              <a:t> </a:t>
            </a:r>
            <a:r>
              <a:rPr lang="en-US" b="1" i="0" u="sng" baseline="0" dirty="0" err="1"/>
              <a:t>năng</a:t>
            </a:r>
            <a:endParaRPr lang="en-US" b="1" i="0" u="sng" baseline="0" dirty="0"/>
          </a:p>
          <a:p>
            <a:pPr marL="0" indent="0">
              <a:buFontTx/>
              <a:buNone/>
            </a:pPr>
            <a:r>
              <a:rPr lang="en-US" b="0" dirty="0"/>
              <a:t>- </a:t>
            </a:r>
            <a:r>
              <a:rPr lang="vi-VN" b="0" dirty="0"/>
              <a:t>Hộp trắng </a:t>
            </a:r>
            <a:r>
              <a:rPr lang="en-US" b="0" dirty="0" err="1"/>
              <a:t>cũng</a:t>
            </a:r>
            <a:r>
              <a:rPr lang="en-US" b="0" baseline="0" dirty="0"/>
              <a:t> </a:t>
            </a:r>
            <a:r>
              <a:rPr lang="en-US" b="0" baseline="0" dirty="0" err="1"/>
              <a:t>đc</a:t>
            </a:r>
            <a:r>
              <a:rPr lang="en-US" b="0" baseline="0" dirty="0"/>
              <a:t> </a:t>
            </a:r>
            <a:r>
              <a:rPr lang="en-US" b="0" baseline="0" dirty="0" err="1"/>
              <a:t>sd</a:t>
            </a:r>
            <a:r>
              <a:rPr lang="en-US" b="0" baseline="0" dirty="0"/>
              <a:t> ở </a:t>
            </a:r>
            <a:r>
              <a:rPr lang="en-US" b="0" baseline="0" dirty="0" err="1"/>
              <a:t>tất</a:t>
            </a:r>
            <a:r>
              <a:rPr lang="en-US" b="0" baseline="0" dirty="0"/>
              <a:t> </a:t>
            </a:r>
            <a:r>
              <a:rPr lang="en-US" b="0" baseline="0" dirty="0" err="1"/>
              <a:t>cả</a:t>
            </a:r>
            <a:r>
              <a:rPr lang="en-US" b="0" baseline="0" dirty="0"/>
              <a:t> </a:t>
            </a:r>
            <a:r>
              <a:rPr lang="en-US" b="0" baseline="0" dirty="0" err="1"/>
              <a:t>các</a:t>
            </a:r>
            <a:r>
              <a:rPr lang="en-US" b="0" baseline="0" dirty="0"/>
              <a:t> </a:t>
            </a:r>
            <a:r>
              <a:rPr lang="en-US" b="0" baseline="0" dirty="0" err="1"/>
              <a:t>mức</a:t>
            </a:r>
            <a:r>
              <a:rPr lang="en-US" b="0" baseline="0" dirty="0"/>
              <a:t> test </a:t>
            </a:r>
            <a:r>
              <a:rPr lang="en-US" b="0" baseline="0" dirty="0" err="1"/>
              <a:t>nhưng</a:t>
            </a:r>
            <a:r>
              <a:rPr lang="en-US" b="0" baseline="0" dirty="0"/>
              <a:t> </a:t>
            </a:r>
            <a:r>
              <a:rPr lang="vi-VN" b="0" dirty="0"/>
              <a:t>được sử dụng chủ yếu ở các cấp thấp hơn</a:t>
            </a:r>
            <a:r>
              <a:rPr lang="en-US" b="0" dirty="0"/>
              <a:t> (</a:t>
            </a:r>
            <a:r>
              <a:rPr lang="en-US" b="1" dirty="0"/>
              <a:t>THƯỜNG</a:t>
            </a:r>
            <a:r>
              <a:rPr lang="en-US" b="0" baseline="0" dirty="0"/>
              <a:t> </a:t>
            </a:r>
            <a:r>
              <a:rPr lang="en-US" b="1" baseline="0" dirty="0"/>
              <a:t>DEVELOPERS SỬ DỤNG TRONG COMPONENT TEST VÀ INTEGRATION TEST ĐỂ TEST MÃ NGUỒN CỦA MÌNH…). </a:t>
            </a:r>
            <a:r>
              <a:rPr lang="en-US" b="1" i="0" baseline="0" dirty="0"/>
              <a:t>Ở MỨC SYSTEM VÀ ACCEPTANCE TESTING, CŨNG DÙNG KT NÀY NHƯNG THEO 1 CẤU TRÚC KHÁC. VD/ ĐO ĐỘ BAO PHỦ CÁC TÙY CHỌN TRONG MENU</a:t>
            </a: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 Experience-based </a:t>
            </a:r>
            <a:r>
              <a:rPr lang="en-US" baseline="0" dirty="0"/>
              <a:t>techniques </a:t>
            </a:r>
            <a:r>
              <a:rPr lang="en-US" b="1" baseline="0" dirty="0" err="1"/>
              <a:t>đc</a:t>
            </a:r>
            <a:r>
              <a:rPr lang="en-US" b="1" baseline="0" dirty="0"/>
              <a:t> </a:t>
            </a:r>
            <a:r>
              <a:rPr lang="en-US" b="1" baseline="0" dirty="0" err="1"/>
              <a:t>sd</a:t>
            </a:r>
            <a:r>
              <a:rPr lang="en-US" b="1" baseline="0" dirty="0"/>
              <a:t> </a:t>
            </a:r>
            <a:r>
              <a:rPr lang="en-US" b="1" baseline="0" dirty="0" err="1"/>
              <a:t>bổ</a:t>
            </a:r>
            <a:r>
              <a:rPr lang="en-US" b="1" baseline="0" dirty="0"/>
              <a:t> </a:t>
            </a:r>
            <a:r>
              <a:rPr lang="en-US" b="1" baseline="0" dirty="0" err="1"/>
              <a:t>trợ</a:t>
            </a:r>
            <a:r>
              <a:rPr lang="en-US" b="1" baseline="0" dirty="0"/>
              <a:t> </a:t>
            </a:r>
            <a:r>
              <a:rPr lang="en-US" b="1" baseline="0" dirty="0" err="1"/>
              <a:t>cho</a:t>
            </a:r>
            <a:r>
              <a:rPr lang="en-US" b="1" baseline="0" dirty="0"/>
              <a:t> 2 kt </a:t>
            </a:r>
            <a:r>
              <a:rPr lang="en-US" b="1" baseline="0" dirty="0" err="1"/>
              <a:t>trên</a:t>
            </a:r>
            <a:r>
              <a:rPr lang="en-US" baseline="0" dirty="0"/>
              <a:t>, </a:t>
            </a:r>
            <a:r>
              <a:rPr lang="en-US" baseline="0" dirty="0" err="1"/>
              <a:t>và</a:t>
            </a:r>
            <a:r>
              <a:rPr lang="en-US" baseline="0" dirty="0"/>
              <a:t> </a:t>
            </a:r>
            <a:r>
              <a:rPr lang="en-US" b="0" baseline="0" dirty="0" err="1"/>
              <a:t>được</a:t>
            </a:r>
            <a:r>
              <a:rPr lang="en-US" b="0" baseline="0" dirty="0"/>
              <a:t> </a:t>
            </a:r>
            <a:r>
              <a:rPr lang="en-US" b="0" baseline="0" dirty="0" err="1"/>
              <a:t>dùng</a:t>
            </a:r>
            <a:r>
              <a:rPr lang="en-US" b="0" baseline="0" dirty="0"/>
              <a:t> </a:t>
            </a:r>
            <a:r>
              <a:rPr lang="en-US" b="0" baseline="0" dirty="0" err="1"/>
              <a:t>khi</a:t>
            </a:r>
            <a:r>
              <a:rPr lang="en-US" b="0" baseline="0" dirty="0"/>
              <a:t> k </a:t>
            </a:r>
            <a:r>
              <a:rPr lang="en-US" b="0" baseline="0" dirty="0" err="1"/>
              <a:t>có</a:t>
            </a:r>
            <a:r>
              <a:rPr lang="en-US" b="0" baseline="0" dirty="0"/>
              <a:t> </a:t>
            </a:r>
            <a:r>
              <a:rPr lang="en-US" b="0" baseline="0" dirty="0" err="1"/>
              <a:t>đặc</a:t>
            </a:r>
            <a:r>
              <a:rPr lang="en-US" b="0" baseline="0" dirty="0"/>
              <a:t> </a:t>
            </a:r>
            <a:r>
              <a:rPr lang="en-US" b="0" baseline="0" dirty="0" err="1"/>
              <a:t>tả</a:t>
            </a:r>
            <a:r>
              <a:rPr lang="en-US" b="0" baseline="0" dirty="0"/>
              <a:t>, </a:t>
            </a:r>
            <a:r>
              <a:rPr lang="en-US" b="0" baseline="0" dirty="0" err="1"/>
              <a:t>hoặc</a:t>
            </a:r>
            <a:r>
              <a:rPr lang="en-US" b="0" baseline="0" dirty="0"/>
              <a:t> </a:t>
            </a:r>
            <a:r>
              <a:rPr lang="en-US" b="0" baseline="0" dirty="0" err="1"/>
              <a:t>đặc</a:t>
            </a:r>
            <a:r>
              <a:rPr lang="en-US" b="0" baseline="0" dirty="0"/>
              <a:t> </a:t>
            </a:r>
            <a:r>
              <a:rPr lang="en-US" b="0" baseline="0" dirty="0" err="1"/>
              <a:t>tả</a:t>
            </a:r>
            <a:r>
              <a:rPr lang="en-US" b="0" baseline="0" dirty="0"/>
              <a:t> k </a:t>
            </a:r>
            <a:r>
              <a:rPr lang="en-US" b="0" baseline="0" dirty="0" err="1"/>
              <a:t>đầy</a:t>
            </a:r>
            <a:r>
              <a:rPr lang="en-US" b="0" baseline="0" dirty="0"/>
              <a:t> </a:t>
            </a:r>
            <a:r>
              <a:rPr lang="en-US" b="0" baseline="0" dirty="0" err="1"/>
              <a:t>đủ</a:t>
            </a:r>
            <a:r>
              <a:rPr lang="en-US" b="0" baseline="0" dirty="0"/>
              <a:t>, </a:t>
            </a:r>
            <a:r>
              <a:rPr lang="en-US" b="0" baseline="0" dirty="0" err="1"/>
              <a:t>hoặc</a:t>
            </a:r>
            <a:r>
              <a:rPr lang="en-US" b="0" baseline="0" dirty="0"/>
              <a:t> </a:t>
            </a:r>
            <a:r>
              <a:rPr lang="en-US" b="0" baseline="0" dirty="0" err="1"/>
              <a:t>quá</a:t>
            </a:r>
            <a:r>
              <a:rPr lang="en-US" b="0" baseline="0" dirty="0"/>
              <a:t> </a:t>
            </a:r>
            <a:r>
              <a:rPr lang="en-US" b="0" baseline="0" dirty="0" err="1"/>
              <a:t>hạn</a:t>
            </a:r>
            <a:r>
              <a:rPr lang="en-US" b="0" baseline="0" dirty="0"/>
              <a:t> </a:t>
            </a:r>
            <a:r>
              <a:rPr lang="en-US" b="0" baseline="0" dirty="0" err="1"/>
              <a:t>sd</a:t>
            </a:r>
            <a:r>
              <a:rPr lang="en-US" b="0" baseline="0" dirty="0"/>
              <a:t> </a:t>
            </a:r>
            <a:r>
              <a:rPr lang="en-US" b="1" baseline="0" dirty="0"/>
              <a:t>(ko </a:t>
            </a:r>
            <a:r>
              <a:rPr lang="en-US" b="1" baseline="0" dirty="0" err="1"/>
              <a:t>còn</a:t>
            </a:r>
            <a:r>
              <a:rPr lang="en-US" b="1" baseline="0" dirty="0"/>
              <a:t> </a:t>
            </a:r>
            <a:r>
              <a:rPr lang="en-US" b="1" baseline="0" dirty="0" err="1"/>
              <a:t>đúng</a:t>
            </a:r>
            <a:r>
              <a:rPr lang="en-US" b="1" baseline="0" dirty="0"/>
              <a:t> </a:t>
            </a:r>
            <a:r>
              <a:rPr lang="en-US" b="1" baseline="0" dirty="0" err="1"/>
              <a:t>với</a:t>
            </a:r>
            <a:r>
              <a:rPr lang="en-US" b="1" baseline="0" dirty="0"/>
              <a:t> </a:t>
            </a:r>
            <a:r>
              <a:rPr lang="en-US" b="1" baseline="0" dirty="0" err="1"/>
              <a:t>thực</a:t>
            </a:r>
            <a:r>
              <a:rPr lang="en-US" b="1" baseline="0" dirty="0"/>
              <a:t> </a:t>
            </a:r>
            <a:r>
              <a:rPr lang="en-US" b="1" baseline="0" dirty="0" err="1"/>
              <a:t>tế</a:t>
            </a:r>
            <a:r>
              <a:rPr lang="en-US" b="1" baseline="0" dirty="0"/>
              <a:t>). CÓ THỂ CHỈ DÙNG TRONG HT RỦI RO THẤP HOẶC CÓ ÁP LỰC VỀ THỜI GIAN</a:t>
            </a:r>
            <a:endParaRPr lang="en-US" dirty="0"/>
          </a:p>
        </p:txBody>
      </p:sp>
    </p:spTree>
    <p:extLst>
      <p:ext uri="{BB962C8B-B14F-4D97-AF65-F5344CB8AC3E}">
        <p14:creationId xmlns:p14="http://schemas.microsoft.com/office/powerpoint/2010/main" val="194864649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a:solidFill>
                  <a:schemeClr val="tx1"/>
                </a:solidFill>
                <a:effectLst/>
                <a:latin typeface="+mn-lt"/>
                <a:ea typeface="+mn-ea"/>
                <a:cs typeface="+mn-cs"/>
              </a:rPr>
              <a:t>Nếu bạn </a:t>
            </a:r>
            <a:r>
              <a:rPr lang="en-US" sz="1200" b="0" i="0" kern="1200">
                <a:solidFill>
                  <a:schemeClr val="tx1"/>
                </a:solidFill>
                <a:effectLst/>
                <a:latin typeface="+mn-lt"/>
                <a:ea typeface="+mn-ea"/>
                <a:cs typeface="+mn-cs"/>
              </a:rPr>
              <a:t>có</a:t>
            </a:r>
            <a:r>
              <a:rPr lang="vi-VN" sz="1200" b="0" i="0" kern="1200">
                <a:solidFill>
                  <a:schemeClr val="tx1"/>
                </a:solidFill>
                <a:effectLst/>
                <a:latin typeface="+mn-lt"/>
                <a:ea typeface="+mn-ea"/>
                <a:cs typeface="+mn-cs"/>
              </a:rPr>
              <a:t> thẻ đường sắt</a:t>
            </a:r>
            <a:r>
              <a:rPr lang="en-US" sz="1200" b="0" i="0" kern="1200">
                <a:solidFill>
                  <a:schemeClr val="tx1"/>
                </a:solidFill>
                <a:effectLst/>
                <a:latin typeface="+mn-lt"/>
                <a:ea typeface="+mn-ea"/>
                <a:cs typeface="+mn-cs"/>
              </a:rPr>
              <a:t> </a:t>
            </a:r>
            <a:r>
              <a:rPr lang="en-US"/>
              <a:t>'over</a:t>
            </a:r>
            <a:r>
              <a:rPr lang="vi-VN" sz="1200" b="0" i="0" kern="1200">
                <a:solidFill>
                  <a:schemeClr val="tx1"/>
                </a:solidFill>
                <a:effectLst/>
                <a:latin typeface="+mn-lt"/>
                <a:ea typeface="+mn-ea"/>
                <a:cs typeface="+mn-cs"/>
              </a:rPr>
              <a:t> 60', bạn nhận được một giảm giá 34%</a:t>
            </a:r>
            <a:r>
              <a:rPr lang="en-US" sz="1200" b="0" i="0" kern="1200">
                <a:solidFill>
                  <a:schemeClr val="tx1"/>
                </a:solidFill>
                <a:effectLst/>
                <a:latin typeface="+mn-lt"/>
                <a:ea typeface="+mn-ea"/>
                <a:cs typeface="+mn-cs"/>
              </a:rPr>
              <a:t> cho</a:t>
            </a:r>
            <a:r>
              <a:rPr lang="vi-VN" sz="1200" b="0" i="0" kern="1200">
                <a:solidFill>
                  <a:schemeClr val="tx1"/>
                </a:solidFill>
                <a:effectLst/>
                <a:latin typeface="+mn-lt"/>
                <a:ea typeface="+mn-ea"/>
                <a:cs typeface="+mn-cs"/>
              </a:rPr>
              <a:t> bất cứ </a:t>
            </a:r>
            <a:r>
              <a:rPr lang="en-US" sz="1200" b="0" i="0" kern="1200">
                <a:solidFill>
                  <a:schemeClr val="tx1"/>
                </a:solidFill>
                <a:effectLst/>
                <a:latin typeface="+mn-lt"/>
                <a:ea typeface="+mn-ea"/>
                <a:cs typeface="+mn-cs"/>
              </a:rPr>
              <a:t>vé</a:t>
            </a:r>
            <a:r>
              <a:rPr lang="en-US" sz="1200" b="0" i="0" kern="1200" baseline="0">
                <a:solidFill>
                  <a:schemeClr val="tx1"/>
                </a:solidFill>
                <a:effectLst/>
                <a:latin typeface="+mn-lt"/>
                <a:ea typeface="+mn-ea"/>
                <a:cs typeface="+mn-cs"/>
              </a:rPr>
              <a:t> </a:t>
            </a:r>
            <a:r>
              <a:rPr lang="vi-VN" sz="1200" b="0" i="0" kern="1200">
                <a:solidFill>
                  <a:schemeClr val="tx1"/>
                </a:solidFill>
                <a:effectLst/>
                <a:latin typeface="+mn-lt"/>
                <a:ea typeface="+mn-ea"/>
                <a:cs typeface="+mn-cs"/>
              </a:rPr>
              <a:t>gì bạn mua. </a:t>
            </a:r>
            <a:endParaRPr lang="en-US" sz="1200" b="0" i="0" kern="1200">
              <a:solidFill>
                <a:schemeClr val="tx1"/>
              </a:solidFill>
              <a:effectLst/>
              <a:latin typeface="+mn-lt"/>
              <a:ea typeface="+mn-ea"/>
              <a:cs typeface="+mn-cs"/>
            </a:endParaRPr>
          </a:p>
          <a:p>
            <a:r>
              <a:rPr lang="vi-VN" sz="1200" b="0" i="0" kern="1200">
                <a:solidFill>
                  <a:schemeClr val="tx1"/>
                </a:solidFill>
                <a:effectLst/>
                <a:latin typeface="+mn-lt"/>
                <a:ea typeface="+mn-ea"/>
                <a:cs typeface="+mn-cs"/>
              </a:rPr>
              <a:t>Nếu bạn đi du lịch với một trẻ</a:t>
            </a:r>
            <a:r>
              <a:rPr lang="en-US" sz="1200" b="0" i="0" kern="1200">
                <a:solidFill>
                  <a:schemeClr val="tx1"/>
                </a:solidFill>
                <a:effectLst/>
                <a:latin typeface="+mn-lt"/>
                <a:ea typeface="+mn-ea"/>
                <a:cs typeface="+mn-cs"/>
              </a:rPr>
              <a:t> em</a:t>
            </a:r>
            <a:r>
              <a:rPr lang="vi-VN" sz="1200" b="0" i="0" kern="1200">
                <a:solidFill>
                  <a:schemeClr val="tx1"/>
                </a:solidFill>
                <a:effectLst/>
                <a:latin typeface="+mn-lt"/>
                <a:ea typeface="+mn-ea"/>
                <a:cs typeface="+mn-cs"/>
              </a:rPr>
              <a:t> (dưới 16 tuổi), bạn có thể được giảm giá 50% bất kỳ </a:t>
            </a:r>
            <a:r>
              <a:rPr lang="en-US" sz="1200" b="0" i="0" kern="1200">
                <a:solidFill>
                  <a:schemeClr val="tx1"/>
                </a:solidFill>
                <a:effectLst/>
                <a:latin typeface="+mn-lt"/>
                <a:ea typeface="+mn-ea"/>
                <a:cs typeface="+mn-cs"/>
              </a:rPr>
              <a:t>vé</a:t>
            </a:r>
            <a:r>
              <a:rPr lang="en-US" sz="1200" b="0" i="0" kern="1200" baseline="0">
                <a:solidFill>
                  <a:schemeClr val="tx1"/>
                </a:solidFill>
                <a:effectLst/>
                <a:latin typeface="+mn-lt"/>
                <a:ea typeface="+mn-ea"/>
                <a:cs typeface="+mn-cs"/>
              </a:rPr>
              <a:t> nào </a:t>
            </a:r>
            <a:r>
              <a:rPr lang="vi-VN" sz="1200" b="0" i="0" kern="1200">
                <a:solidFill>
                  <a:schemeClr val="tx1"/>
                </a:solidFill>
                <a:effectLst/>
                <a:latin typeface="+mn-lt"/>
                <a:ea typeface="+mn-ea"/>
                <a:cs typeface="+mn-cs"/>
              </a:rPr>
              <a:t>nếu bạn </a:t>
            </a:r>
            <a:r>
              <a:rPr lang="en-US" sz="1200" b="0" i="0" kern="1200">
                <a:solidFill>
                  <a:schemeClr val="tx1"/>
                </a:solidFill>
                <a:effectLst/>
                <a:latin typeface="+mn-lt"/>
                <a:ea typeface="+mn-ea"/>
                <a:cs typeface="+mn-cs"/>
              </a:rPr>
              <a:t>có</a:t>
            </a:r>
            <a:r>
              <a:rPr lang="vi-VN" sz="1200" b="0" i="0" kern="1200">
                <a:solidFill>
                  <a:schemeClr val="tx1"/>
                </a:solidFill>
                <a:effectLst/>
                <a:latin typeface="+mn-lt"/>
                <a:ea typeface="+mn-ea"/>
                <a:cs typeface="+mn-cs"/>
              </a:rPr>
              <a:t> thẻ đường sắt gia đình, nếu không bạn</a:t>
            </a:r>
            <a:r>
              <a:rPr lang="en-US" sz="1200" b="0" i="0" kern="1200">
                <a:solidFill>
                  <a:schemeClr val="tx1"/>
                </a:solidFill>
                <a:effectLst/>
                <a:latin typeface="+mn-lt"/>
                <a:ea typeface="+mn-ea"/>
                <a:cs typeface="+mn-cs"/>
              </a:rPr>
              <a:t> sẽ</a:t>
            </a:r>
            <a:r>
              <a:rPr lang="vi-VN" sz="1200" b="0" i="0" kern="1200">
                <a:solidFill>
                  <a:schemeClr val="tx1"/>
                </a:solidFill>
                <a:effectLst/>
                <a:latin typeface="+mn-lt"/>
                <a:ea typeface="+mn-ea"/>
                <a:cs typeface="+mn-cs"/>
              </a:rPr>
              <a:t> </a:t>
            </a:r>
            <a:r>
              <a:rPr lang="en-US" sz="1200" b="0" i="0" kern="1200">
                <a:solidFill>
                  <a:schemeClr val="tx1"/>
                </a:solidFill>
                <a:effectLst/>
                <a:latin typeface="+mn-lt"/>
                <a:ea typeface="+mn-ea"/>
                <a:cs typeface="+mn-cs"/>
              </a:rPr>
              <a:t>được</a:t>
            </a:r>
            <a:r>
              <a:rPr lang="vi-VN" sz="1200" b="0" i="0" kern="1200">
                <a:solidFill>
                  <a:schemeClr val="tx1"/>
                </a:solidFill>
                <a:effectLst/>
                <a:latin typeface="+mn-lt"/>
                <a:ea typeface="+mn-ea"/>
                <a:cs typeface="+mn-cs"/>
              </a:rPr>
              <a:t> giảm giá 10%. Bạn chỉ có thể </a:t>
            </a:r>
            <a:r>
              <a:rPr lang="en-US" sz="1200" b="0" i="0" kern="1200">
                <a:solidFill>
                  <a:schemeClr val="tx1"/>
                </a:solidFill>
                <a:effectLst/>
                <a:latin typeface="+mn-lt"/>
                <a:ea typeface="+mn-ea"/>
                <a:cs typeface="+mn-cs"/>
              </a:rPr>
              <a:t>có m</a:t>
            </a:r>
            <a:r>
              <a:rPr lang="vi-VN" sz="1200" b="0" i="0" kern="1200">
                <a:solidFill>
                  <a:schemeClr val="tx1"/>
                </a:solidFill>
                <a:effectLst/>
                <a:latin typeface="+mn-lt"/>
                <a:ea typeface="+mn-ea"/>
                <a:cs typeface="+mn-cs"/>
              </a:rPr>
              <a:t>ột loại thẻ đường sắt. </a:t>
            </a:r>
            <a:endParaRPr lang="en-US" sz="1200" b="0"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Tạo</a:t>
            </a:r>
            <a:r>
              <a:rPr lang="vi-VN" sz="1200" b="0" i="0" kern="1200">
                <a:solidFill>
                  <a:schemeClr val="tx1"/>
                </a:solidFill>
                <a:effectLst/>
                <a:latin typeface="+mn-lt"/>
                <a:ea typeface="+mn-ea"/>
                <a:cs typeface="+mn-cs"/>
              </a:rPr>
              <a:t> bảng quyết định hiển thị tất cả các kết hợp</a:t>
            </a: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của các loại giá vé và kết quả giảm giá và</a:t>
            </a:r>
            <a:r>
              <a:rPr lang="en-US" sz="1200" b="0" i="0" kern="1200">
                <a:solidFill>
                  <a:schemeClr val="tx1"/>
                </a:solidFill>
                <a:effectLst/>
                <a:latin typeface="+mn-lt"/>
                <a:ea typeface="+mn-ea"/>
                <a:cs typeface="+mn-cs"/>
              </a:rPr>
              <a:t> viết</a:t>
            </a:r>
            <a:r>
              <a:rPr lang="en-US" sz="1200" b="0" i="0" kern="1200" baseline="0">
                <a:solidFill>
                  <a:schemeClr val="tx1"/>
                </a:solidFill>
                <a:effectLst/>
                <a:latin typeface="+mn-lt"/>
                <a:ea typeface="+mn-ea"/>
                <a:cs typeface="+mn-cs"/>
              </a:rPr>
              <a:t> các test case</a:t>
            </a:r>
            <a:r>
              <a:rPr lang="vi-VN" sz="1200" b="0" i="0" kern="1200">
                <a:solidFill>
                  <a:schemeClr val="tx1"/>
                </a:solidFill>
                <a:effectLst/>
                <a:latin typeface="+mn-lt"/>
                <a:ea typeface="+mn-ea"/>
                <a:cs typeface="+mn-cs"/>
              </a:rPr>
              <a:t> từ bảng quyết định</a:t>
            </a:r>
            <a:r>
              <a:rPr lang="en-US" sz="1200" b="0" i="0" kern="1200" baseline="0">
                <a:solidFill>
                  <a:schemeClr val="tx1"/>
                </a:solidFill>
                <a:effectLst/>
                <a:latin typeface="+mn-lt"/>
                <a:ea typeface="+mn-ea"/>
                <a:cs typeface="+mn-cs"/>
              </a:rPr>
              <a:t> này.</a:t>
            </a:r>
          </a:p>
          <a:p>
            <a:r>
              <a:rPr lang="en-US" sz="1200" b="1" i="0" kern="1200" baseline="0">
                <a:solidFill>
                  <a:schemeClr val="tx1"/>
                </a:solidFill>
                <a:effectLst/>
                <a:latin typeface="+mn-lt"/>
                <a:ea typeface="+mn-ea"/>
                <a:cs typeface="+mn-cs"/>
              </a:rPr>
              <a:t>Tìm vấn đề ko rõ ràng trong đặc tả này: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1" baseline="0"/>
              <a:t>Đặc tả k nói đến trường hợp có 2 thẻ giải quyết ntn </a:t>
            </a:r>
            <a:r>
              <a:rPr lang="en-US" b="1" baseline="0">
                <a:sym typeface="Wingdings" pitchFamily="2" charset="2"/>
              </a:rPr>
              <a:t> ?</a:t>
            </a:r>
          </a:p>
          <a:p>
            <a:endParaRPr lang="en-US" b="1"/>
          </a:p>
        </p:txBody>
      </p:sp>
    </p:spTree>
    <p:extLst>
      <p:ext uri="{BB962C8B-B14F-4D97-AF65-F5344CB8AC3E}">
        <p14:creationId xmlns:p14="http://schemas.microsoft.com/office/powerpoint/2010/main" val="96054361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Chú</a:t>
            </a:r>
            <a:r>
              <a:rPr lang="en-US" baseline="0" dirty="0"/>
              <a:t> ý </a:t>
            </a:r>
            <a:r>
              <a:rPr lang="en-US" baseline="0" dirty="0" err="1"/>
              <a:t>đến</a:t>
            </a:r>
            <a:r>
              <a:rPr lang="en-US" baseline="0" dirty="0"/>
              <a:t> output:</a:t>
            </a:r>
          </a:p>
          <a:p>
            <a:pPr marL="1714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a:t>R1, R2: </a:t>
            </a:r>
            <a:r>
              <a:rPr lang="en-US" b="1" baseline="0" dirty="0">
                <a:sym typeface="Wingdings" pitchFamily="2" charset="2"/>
              </a:rPr>
              <a:t>CẦN PHẢI HỎI LẠI TÁC GIẢ HOẶC USERS</a:t>
            </a:r>
            <a:endParaRPr lang="en-US" baseline="0" dirty="0"/>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err="1"/>
              <a:t>đặc</a:t>
            </a:r>
            <a:r>
              <a:rPr lang="en-US" baseline="0" dirty="0"/>
              <a:t> </a:t>
            </a:r>
            <a:r>
              <a:rPr lang="en-US" baseline="0" dirty="0" err="1"/>
              <a:t>tả</a:t>
            </a:r>
            <a:r>
              <a:rPr lang="en-US" baseline="0" dirty="0"/>
              <a:t> </a:t>
            </a:r>
            <a:r>
              <a:rPr lang="en-US" baseline="0" dirty="0" err="1"/>
              <a:t>cũng</a:t>
            </a:r>
            <a:r>
              <a:rPr lang="en-US" baseline="0" dirty="0"/>
              <a:t> k </a:t>
            </a:r>
            <a:r>
              <a:rPr lang="en-US" baseline="0" dirty="0" err="1"/>
              <a:t>nói</a:t>
            </a:r>
            <a:r>
              <a:rPr lang="en-US" baseline="0" dirty="0"/>
              <a:t> </a:t>
            </a:r>
            <a:r>
              <a:rPr lang="en-US" baseline="0" dirty="0" err="1"/>
              <a:t>đến</a:t>
            </a:r>
            <a:r>
              <a:rPr lang="en-US" baseline="0" dirty="0"/>
              <a:t> </a:t>
            </a:r>
            <a:r>
              <a:rPr lang="en-US" baseline="0" dirty="0" err="1"/>
              <a:t>trường</a:t>
            </a:r>
            <a:r>
              <a:rPr lang="en-US" baseline="0" dirty="0"/>
              <a:t> </a:t>
            </a:r>
            <a:r>
              <a:rPr lang="en-US" baseline="0" dirty="0" err="1"/>
              <a:t>hợp</a:t>
            </a:r>
            <a:r>
              <a:rPr lang="en-US" baseline="0" dirty="0"/>
              <a:t> </a:t>
            </a:r>
            <a:r>
              <a:rPr lang="en-US" baseline="0" dirty="0" err="1"/>
              <a:t>có</a:t>
            </a:r>
            <a:r>
              <a:rPr lang="en-US" baseline="0" dirty="0"/>
              <a:t> 2 </a:t>
            </a:r>
            <a:r>
              <a:rPr lang="en-US" baseline="0" dirty="0" err="1"/>
              <a:t>thẻ</a:t>
            </a:r>
            <a:r>
              <a:rPr lang="en-US" baseline="0" dirty="0"/>
              <a:t> </a:t>
            </a:r>
            <a:r>
              <a:rPr lang="en-US" baseline="0" dirty="0" err="1"/>
              <a:t>giải</a:t>
            </a:r>
            <a:r>
              <a:rPr lang="en-US" baseline="0" dirty="0"/>
              <a:t> </a:t>
            </a:r>
            <a:r>
              <a:rPr lang="en-US" baseline="0" dirty="0" err="1"/>
              <a:t>quyết</a:t>
            </a:r>
            <a:r>
              <a:rPr lang="en-US" baseline="0" dirty="0"/>
              <a:t> </a:t>
            </a:r>
            <a:r>
              <a:rPr lang="en-US" baseline="0" dirty="0" err="1"/>
              <a:t>ntn</a:t>
            </a:r>
            <a:r>
              <a:rPr lang="en-US" baseline="0" dirty="0"/>
              <a:t> </a:t>
            </a:r>
            <a:r>
              <a:rPr lang="en-US" baseline="0" dirty="0">
                <a:sym typeface="Wingdings" pitchFamily="2" charset="2"/>
              </a:rPr>
              <a:t> ?</a:t>
            </a:r>
          </a:p>
          <a:p>
            <a:pPr marL="628650" lvl="1" indent="-171450">
              <a:buFontTx/>
              <a:buChar char="-"/>
            </a:pPr>
            <a:r>
              <a:rPr lang="en-US" baseline="0" dirty="0" err="1"/>
              <a:t>có</a:t>
            </a:r>
            <a:r>
              <a:rPr lang="en-US" baseline="0" dirty="0"/>
              <a:t> </a:t>
            </a:r>
            <a:r>
              <a:rPr lang="en-US" baseline="0" dirty="0" err="1"/>
              <a:t>cả</a:t>
            </a:r>
            <a:r>
              <a:rPr lang="en-US" baseline="0" dirty="0"/>
              <a:t> </a:t>
            </a:r>
            <a:r>
              <a:rPr lang="en-US" baseline="0" dirty="0" err="1"/>
              <a:t>hai</a:t>
            </a:r>
            <a:r>
              <a:rPr lang="en-US" baseline="0" dirty="0"/>
              <a:t> </a:t>
            </a:r>
            <a:r>
              <a:rPr lang="en-US" baseline="0" dirty="0" err="1"/>
              <a:t>thẻ</a:t>
            </a:r>
            <a:r>
              <a:rPr lang="en-US" baseline="0" dirty="0"/>
              <a:t> </a:t>
            </a:r>
            <a:r>
              <a:rPr lang="en-US" baseline="0" dirty="0" err="1"/>
              <a:t>là</a:t>
            </a:r>
            <a:r>
              <a:rPr lang="en-US" baseline="0" dirty="0"/>
              <a:t> </a:t>
            </a:r>
            <a:r>
              <a:rPr lang="en-US" baseline="0" dirty="0" err="1"/>
              <a:t>hợp</a:t>
            </a:r>
            <a:r>
              <a:rPr lang="en-US" baseline="0" dirty="0"/>
              <a:t> </a:t>
            </a:r>
            <a:r>
              <a:rPr lang="en-US" baseline="0" dirty="0" err="1"/>
              <a:t>lệ</a:t>
            </a:r>
            <a:r>
              <a:rPr lang="en-US" baseline="0" dirty="0"/>
              <a:t>? </a:t>
            </a:r>
            <a:r>
              <a:rPr lang="en-US" baseline="0" dirty="0">
                <a:sym typeface="Wingdings" pitchFamily="2" charset="2"/>
              </a:rPr>
              <a:t> ‘</a:t>
            </a:r>
            <a:r>
              <a:rPr lang="en-US" baseline="0" dirty="0" err="1">
                <a:sym typeface="Wingdings" pitchFamily="2" charset="2"/>
              </a:rPr>
              <a:t>không</a:t>
            </a:r>
            <a:r>
              <a:rPr lang="en-US" baseline="0" dirty="0">
                <a:sym typeface="Wingdings" pitchFamily="2" charset="2"/>
              </a:rPr>
              <a:t>’ </a:t>
            </a:r>
            <a:r>
              <a:rPr lang="en-US" baseline="0" dirty="0" err="1">
                <a:sym typeface="Wingdings" pitchFamily="2" charset="2"/>
              </a:rPr>
              <a:t>thì</a:t>
            </a:r>
            <a:r>
              <a:rPr lang="en-US" baseline="0" dirty="0">
                <a:sym typeface="Wingdings" pitchFamily="2" charset="2"/>
              </a:rPr>
              <a:t> </a:t>
            </a:r>
            <a:r>
              <a:rPr lang="en-US" baseline="0" dirty="0" err="1">
                <a:sym typeface="Wingdings" pitchFamily="2" charset="2"/>
              </a:rPr>
              <a:t>đánh</a:t>
            </a:r>
            <a:r>
              <a:rPr lang="en-US" baseline="0" dirty="0">
                <a:sym typeface="Wingdings" pitchFamily="2" charset="2"/>
              </a:rPr>
              <a:t> </a:t>
            </a:r>
            <a:r>
              <a:rPr lang="en-US" baseline="0" dirty="0" err="1">
                <a:sym typeface="Wingdings" pitchFamily="2" charset="2"/>
              </a:rPr>
              <a:t>dấu</a:t>
            </a:r>
            <a:r>
              <a:rPr lang="en-US" baseline="0" dirty="0">
                <a:sym typeface="Wingdings" pitchFamily="2" charset="2"/>
              </a:rPr>
              <a:t> X</a:t>
            </a:r>
            <a:endParaRPr lang="en-US" baseline="0" dirty="0"/>
          </a:p>
          <a:p>
            <a:pPr marL="628650" lvl="1" indent="-171450">
              <a:buFontTx/>
              <a:buChar char="-"/>
            </a:pPr>
            <a:r>
              <a:rPr lang="en-US" baseline="0" dirty="0" err="1">
                <a:sym typeface="Wingdings" pitchFamily="2" charset="2"/>
              </a:rPr>
              <a:t>dĩ</a:t>
            </a:r>
            <a:r>
              <a:rPr lang="en-US" baseline="0" dirty="0">
                <a:sym typeface="Wingdings" pitchFamily="2" charset="2"/>
              </a:rPr>
              <a:t> </a:t>
            </a:r>
            <a:r>
              <a:rPr lang="en-US" baseline="0" dirty="0" err="1">
                <a:sym typeface="Wingdings" pitchFamily="2" charset="2"/>
              </a:rPr>
              <a:t>nhiên</a:t>
            </a:r>
            <a:r>
              <a:rPr lang="en-US" baseline="0" dirty="0">
                <a:sym typeface="Wingdings" pitchFamily="2" charset="2"/>
              </a:rPr>
              <a:t> </a:t>
            </a:r>
            <a:r>
              <a:rPr lang="en-US" baseline="0" dirty="0" err="1">
                <a:sym typeface="Wingdings" pitchFamily="2" charset="2"/>
              </a:rPr>
              <a:t>nếu</a:t>
            </a:r>
            <a:r>
              <a:rPr lang="en-US" baseline="0" dirty="0">
                <a:sym typeface="Wingdings" pitchFamily="2" charset="2"/>
              </a:rPr>
              <a:t> </a:t>
            </a:r>
            <a:r>
              <a:rPr lang="vi-VN" baseline="0" dirty="0">
                <a:sym typeface="Wingdings" pitchFamily="2" charset="2"/>
              </a:rPr>
              <a:t>đượ</a:t>
            </a:r>
            <a:r>
              <a:rPr lang="en-US" baseline="0" dirty="0">
                <a:sym typeface="Wingdings" pitchFamily="2" charset="2"/>
              </a:rPr>
              <a:t>c </a:t>
            </a:r>
            <a:r>
              <a:rPr lang="en-US" baseline="0" dirty="0" err="1">
                <a:sym typeface="Wingdings" pitchFamily="2" charset="2"/>
              </a:rPr>
              <a:t>giữ</a:t>
            </a:r>
            <a:r>
              <a:rPr lang="en-US" baseline="0" dirty="0">
                <a:sym typeface="Wingdings" pitchFamily="2" charset="2"/>
              </a:rPr>
              <a:t> 2 </a:t>
            </a:r>
            <a:r>
              <a:rPr lang="en-US" baseline="0" dirty="0" err="1">
                <a:sym typeface="Wingdings" pitchFamily="2" charset="2"/>
              </a:rPr>
              <a:t>thẻ</a:t>
            </a:r>
            <a:r>
              <a:rPr lang="en-US" baseline="0" dirty="0">
                <a:sym typeface="Wingdings" pitchFamily="2" charset="2"/>
              </a:rPr>
              <a:t> </a:t>
            </a:r>
            <a:r>
              <a:rPr lang="en-US" baseline="0" dirty="0" err="1">
                <a:sym typeface="Wingdings" pitchFamily="2" charset="2"/>
              </a:rPr>
              <a:t>thì</a:t>
            </a:r>
            <a:r>
              <a:rPr lang="en-US" baseline="0" dirty="0">
                <a:sym typeface="Wingdings" pitchFamily="2" charset="2"/>
              </a:rPr>
              <a:t> </a:t>
            </a:r>
            <a:r>
              <a:rPr lang="en-US" baseline="0" dirty="0" err="1">
                <a:sym typeface="Wingdings" pitchFamily="2" charset="2"/>
              </a:rPr>
              <a:t>cũng</a:t>
            </a:r>
            <a:r>
              <a:rPr lang="en-US" baseline="0" dirty="0">
                <a:sym typeface="Wingdings" pitchFamily="2" charset="2"/>
              </a:rPr>
              <a:t> </a:t>
            </a:r>
            <a:r>
              <a:rPr lang="en-US" baseline="0" dirty="0" err="1">
                <a:sym typeface="Wingdings" pitchFamily="2" charset="2"/>
              </a:rPr>
              <a:t>chọn</a:t>
            </a:r>
            <a:r>
              <a:rPr lang="en-US" baseline="0" dirty="0">
                <a:sym typeface="Wingdings" pitchFamily="2" charset="2"/>
              </a:rPr>
              <a:t> </a:t>
            </a:r>
            <a:r>
              <a:rPr lang="en-US" baseline="0" dirty="0" err="1">
                <a:sym typeface="Wingdings" pitchFamily="2" charset="2"/>
              </a:rPr>
              <a:t>khả</a:t>
            </a:r>
            <a:r>
              <a:rPr lang="en-US" baseline="0" dirty="0">
                <a:sym typeface="Wingdings" pitchFamily="2" charset="2"/>
              </a:rPr>
              <a:t> </a:t>
            </a:r>
            <a:r>
              <a:rPr lang="en-US" baseline="0" dirty="0" err="1">
                <a:sym typeface="Wingdings" pitchFamily="2" charset="2"/>
              </a:rPr>
              <a:t>năng</a:t>
            </a:r>
            <a:r>
              <a:rPr lang="en-US" baseline="0" dirty="0">
                <a:sym typeface="Wingdings" pitchFamily="2" charset="2"/>
              </a:rPr>
              <a:t> </a:t>
            </a:r>
            <a:r>
              <a:rPr lang="en-US" baseline="0" dirty="0" err="1">
                <a:sym typeface="Wingdings" pitchFamily="2" charset="2"/>
              </a:rPr>
              <a:t>tốt</a:t>
            </a:r>
            <a:r>
              <a:rPr lang="en-US" baseline="0" dirty="0">
                <a:sym typeface="Wingdings" pitchFamily="2" charset="2"/>
              </a:rPr>
              <a:t> </a:t>
            </a:r>
            <a:r>
              <a:rPr lang="en-US" baseline="0" dirty="0" err="1">
                <a:sym typeface="Wingdings" pitchFamily="2" charset="2"/>
              </a:rPr>
              <a:t>nhất</a:t>
            </a:r>
            <a:r>
              <a:rPr lang="en-US" baseline="0" dirty="0">
                <a:sym typeface="Wingdings" pitchFamily="2" charset="2"/>
              </a:rPr>
              <a:t>, do </a:t>
            </a:r>
            <a:r>
              <a:rPr lang="en-US" baseline="0" dirty="0" err="1">
                <a:sym typeface="Wingdings" pitchFamily="2" charset="2"/>
              </a:rPr>
              <a:t>đó</a:t>
            </a:r>
            <a:r>
              <a:rPr lang="en-US" baseline="0" dirty="0">
                <a:sym typeface="Wingdings" pitchFamily="2" charset="2"/>
              </a:rPr>
              <a:t> R1=50%, R2=34%</a:t>
            </a:r>
          </a:p>
          <a:p>
            <a:pPr marL="171450" lvl="0" indent="-171450">
              <a:buFontTx/>
              <a:buChar char="-"/>
            </a:pPr>
            <a:r>
              <a:rPr lang="en-US" baseline="0" dirty="0">
                <a:sym typeface="Wingdings" pitchFamily="2" charset="2"/>
              </a:rPr>
              <a:t>RÕ RÀNG KHI YÊU CẦU ĐC VIẾT BẰNG NG.NG TỰ NHIÊN THÌ DỄ DẪN ĐẾN SAI SÓT VÀ HIỂU LẦM. </a:t>
            </a:r>
            <a:r>
              <a:rPr lang="en-US" b="1" u="sng" baseline="0" dirty="0">
                <a:sym typeface="Wingdings" pitchFamily="2" charset="2"/>
              </a:rPr>
              <a:t>NẾU CÓ NHIỀU HƠN 1 CÂU TRẢ LỜI CHO KẾT QUẢ, ĐIỀU ĐÓ NÓI LÊN RẰNG ĐẶC TẢ LÀ K RÕ RÀNG.</a:t>
            </a:r>
          </a:p>
          <a:p>
            <a:pPr marL="171450" lvl="0" indent="-171450">
              <a:buFontTx/>
              <a:buChar char="-"/>
            </a:pPr>
            <a:r>
              <a:rPr lang="en-US" baseline="0" dirty="0" err="1"/>
              <a:t>Từ</a:t>
            </a:r>
            <a:r>
              <a:rPr lang="en-US" baseline="0" dirty="0"/>
              <a:t> ‘</a:t>
            </a:r>
            <a:r>
              <a:rPr lang="en-US" b="1" dirty="0"/>
              <a:t>otherwise</a:t>
            </a:r>
            <a:r>
              <a:rPr lang="en-US" dirty="0"/>
              <a:t>’</a:t>
            </a:r>
            <a:r>
              <a:rPr lang="vi-VN" baseline="0" dirty="0"/>
              <a:t> có nghĩa là </a:t>
            </a:r>
            <a:r>
              <a:rPr lang="vi-VN" u="sng" baseline="0" dirty="0"/>
              <a:t>bạn luôn có được ít nhất là giảm giá 10% </a:t>
            </a:r>
            <a:r>
              <a:rPr lang="en-US" u="sng" baseline="0" dirty="0"/>
              <a:t>(</a:t>
            </a:r>
            <a:r>
              <a:rPr lang="en-US" u="sng" baseline="0" dirty="0" err="1"/>
              <a:t>bài</a:t>
            </a:r>
            <a:r>
              <a:rPr lang="en-US" u="sng" baseline="0" dirty="0"/>
              <a:t> </a:t>
            </a:r>
            <a:r>
              <a:rPr lang="en-US" u="sng" baseline="0" dirty="0" err="1"/>
              <a:t>giải</a:t>
            </a:r>
            <a:r>
              <a:rPr lang="en-US" u="sng" baseline="0" dirty="0"/>
              <a:t> ko </a:t>
            </a:r>
            <a:r>
              <a:rPr lang="en-US" u="sng" baseline="0" dirty="0" err="1"/>
              <a:t>chọn</a:t>
            </a:r>
            <a:r>
              <a:rPr lang="en-US" u="sng" baseline="0" dirty="0"/>
              <a:t> </a:t>
            </a:r>
            <a:r>
              <a:rPr lang="en-US" u="sng" baseline="0" dirty="0" err="1"/>
              <a:t>cách</a:t>
            </a:r>
            <a:r>
              <a:rPr lang="en-US" u="sng" baseline="0" dirty="0"/>
              <a:t> này-R8) </a:t>
            </a:r>
            <a:r>
              <a:rPr lang="vi-VN" baseline="0" dirty="0"/>
              <a:t>hoặc </a:t>
            </a:r>
            <a:r>
              <a:rPr lang="en-US" b="1" baseline="0" dirty="0" err="1"/>
              <a:t>nó</a:t>
            </a:r>
            <a:r>
              <a:rPr lang="en-US" b="1" baseline="0" dirty="0"/>
              <a:t> </a:t>
            </a:r>
            <a:r>
              <a:rPr lang="en-US" b="1" baseline="0" dirty="0" err="1"/>
              <a:t>có</a:t>
            </a:r>
            <a:r>
              <a:rPr lang="en-US" b="1" baseline="0" dirty="0"/>
              <a:t> </a:t>
            </a:r>
            <a:r>
              <a:rPr lang="en-US" b="1" baseline="0" dirty="0" err="1"/>
              <a:t>nghĩa</a:t>
            </a:r>
            <a:r>
              <a:rPr lang="en-US" b="1" baseline="0" dirty="0"/>
              <a:t> </a:t>
            </a:r>
            <a:r>
              <a:rPr lang="en-US" b="1" baseline="0" dirty="0" err="1"/>
              <a:t>rằng</a:t>
            </a:r>
            <a:r>
              <a:rPr lang="en-US" b="1" baseline="0" dirty="0"/>
              <a:t> </a:t>
            </a:r>
            <a:r>
              <a:rPr lang="vi-VN" b="1" u="sng" baseline="0" dirty="0"/>
              <a:t>nếu bạn đi </a:t>
            </a:r>
            <a:r>
              <a:rPr lang="en-US" b="1" u="sng" baseline="0" dirty="0" err="1"/>
              <a:t>kèm</a:t>
            </a:r>
            <a:r>
              <a:rPr lang="en-US" b="1" u="sng" baseline="0" dirty="0"/>
              <a:t> </a:t>
            </a:r>
            <a:r>
              <a:rPr lang="vi-VN" b="1" u="sng" baseline="0" dirty="0"/>
              <a:t>trẻ</a:t>
            </a:r>
            <a:r>
              <a:rPr lang="en-US" b="1" u="sng" baseline="0" dirty="0"/>
              <a:t> </a:t>
            </a:r>
            <a:r>
              <a:rPr lang="en-US" b="1" u="sng" baseline="0" dirty="0" err="1"/>
              <a:t>em</a:t>
            </a:r>
            <a:r>
              <a:rPr lang="vi-VN" b="1" u="sng" baseline="0" dirty="0"/>
              <a:t> nhưng không</a:t>
            </a:r>
            <a:r>
              <a:rPr lang="en-US" b="1" u="sng" baseline="0" dirty="0"/>
              <a:t> </a:t>
            </a:r>
            <a:r>
              <a:rPr lang="en-US" b="1" u="sng" baseline="0" dirty="0" err="1"/>
              <a:t>có</a:t>
            </a:r>
            <a:r>
              <a:rPr lang="en-US" b="1" u="sng" baseline="0" dirty="0"/>
              <a:t> </a:t>
            </a:r>
            <a:r>
              <a:rPr lang="en-US" b="1" u="sng" baseline="0" dirty="0" err="1"/>
              <a:t>thẻ</a:t>
            </a:r>
            <a:r>
              <a:rPr lang="en-US" b="1" u="sng" baseline="0" dirty="0"/>
              <a:t> ‘family card’</a:t>
            </a:r>
            <a:r>
              <a:rPr lang="vi-VN" b="1" u="sng" baseline="0" dirty="0"/>
              <a:t> </a:t>
            </a:r>
            <a:r>
              <a:rPr lang="en-US" b="1" u="sng" baseline="0" dirty="0" err="1"/>
              <a:t>thì</a:t>
            </a:r>
            <a:r>
              <a:rPr lang="vi-VN" b="1" u="sng" baseline="0" dirty="0"/>
              <a:t> bạn nhận được 10%</a:t>
            </a:r>
            <a:r>
              <a:rPr lang="en-US" b="1" u="sng" baseline="0" dirty="0"/>
              <a:t> (R7, R3)</a:t>
            </a:r>
            <a:r>
              <a:rPr lang="en-US" b="1" u="none" baseline="0" dirty="0"/>
              <a:t>?</a:t>
            </a:r>
            <a:r>
              <a:rPr lang="en-US" baseline="0" dirty="0"/>
              <a:t> </a:t>
            </a:r>
            <a:r>
              <a:rPr lang="vi-VN" baseline="0" dirty="0"/>
              <a:t>Tùy thuộc vào những giả định bạn cho ý nghĩa của </a:t>
            </a:r>
            <a:r>
              <a:rPr lang="en-US" baseline="0" dirty="0"/>
              <a:t>‘</a:t>
            </a:r>
            <a:r>
              <a:rPr lang="en-US" dirty="0"/>
              <a:t>otherwise</a:t>
            </a:r>
            <a:r>
              <a:rPr lang="vi-VN" baseline="0" dirty="0"/>
              <a:t>', bạn sẽ có được một hàng khác nhau cuối cùng trong bảng quyết định của bạn.</a:t>
            </a:r>
            <a:endParaRPr lang="en-US" baseline="0" dirty="0"/>
          </a:p>
          <a:p>
            <a:pPr marL="171450" indent="-171450">
              <a:buFontTx/>
              <a:buChar char="-"/>
            </a:pPr>
            <a:r>
              <a:rPr lang="en-US" dirty="0" err="1"/>
              <a:t>Tinh</a:t>
            </a:r>
            <a:r>
              <a:rPr lang="en-US" baseline="0" dirty="0"/>
              <a:t> </a:t>
            </a:r>
            <a:r>
              <a:rPr lang="en-US" baseline="0" dirty="0" err="1"/>
              <a:t>chỉnh</a:t>
            </a:r>
            <a:r>
              <a:rPr lang="en-US" baseline="0" dirty="0"/>
              <a:t> </a:t>
            </a:r>
            <a:r>
              <a:rPr lang="en-US" baseline="0" dirty="0" err="1"/>
              <a:t>bảng</a:t>
            </a:r>
            <a:r>
              <a:rPr lang="en-US" baseline="0" dirty="0"/>
              <a:t>: </a:t>
            </a:r>
          </a:p>
          <a:p>
            <a:pPr marL="628650" lvl="1" indent="-171450">
              <a:buFontTx/>
              <a:buChar char="-"/>
            </a:pPr>
            <a:r>
              <a:rPr lang="en-US" baseline="0" dirty="0"/>
              <a:t>R3+R4: </a:t>
            </a:r>
            <a:r>
              <a:rPr lang="en-US" baseline="0" dirty="0" err="1"/>
              <a:t>có</a:t>
            </a:r>
            <a:r>
              <a:rPr lang="en-US" baseline="0" dirty="0"/>
              <a:t> hay k </a:t>
            </a:r>
            <a:r>
              <a:rPr lang="en-US" baseline="0" dirty="0" err="1"/>
              <a:t>có</a:t>
            </a:r>
            <a:r>
              <a:rPr lang="en-US" baseline="0" dirty="0"/>
              <a:t> child </a:t>
            </a:r>
            <a:r>
              <a:rPr lang="en-US" baseline="0" dirty="0" err="1"/>
              <a:t>thì</a:t>
            </a:r>
            <a:r>
              <a:rPr lang="en-US" baseline="0" dirty="0"/>
              <a:t> </a:t>
            </a:r>
            <a:r>
              <a:rPr lang="en-US" baseline="0" dirty="0" err="1"/>
              <a:t>kết</a:t>
            </a:r>
            <a:r>
              <a:rPr lang="en-US" baseline="0" dirty="0"/>
              <a:t> </a:t>
            </a:r>
            <a:r>
              <a:rPr lang="en-US" baseline="0" dirty="0" err="1"/>
              <a:t>quả</a:t>
            </a:r>
            <a:r>
              <a:rPr lang="en-US" baseline="0" dirty="0"/>
              <a:t> </a:t>
            </a:r>
            <a:r>
              <a:rPr lang="en-US" baseline="0" dirty="0" err="1"/>
              <a:t>vẫn</a:t>
            </a:r>
            <a:r>
              <a:rPr lang="en-US" baseline="0" dirty="0"/>
              <a:t> </a:t>
            </a:r>
            <a:r>
              <a:rPr lang="en-US" baseline="0" dirty="0" err="1"/>
              <a:t>là</a:t>
            </a:r>
            <a:r>
              <a:rPr lang="en-US" baseline="0" dirty="0"/>
              <a:t> 34%</a:t>
            </a:r>
          </a:p>
          <a:p>
            <a:pPr marL="628650" lvl="1" indent="-171450">
              <a:buFontTx/>
              <a:buChar char="-"/>
            </a:pPr>
            <a:r>
              <a:rPr lang="en-US" baseline="0" dirty="0"/>
              <a:t>R6+R8: family rail card has no effect if you are not traveling with a child. </a:t>
            </a:r>
          </a:p>
          <a:p>
            <a:pPr marL="628650" lvl="1" indent="-171450">
              <a:buFontTx/>
              <a:buChar char="-"/>
            </a:pPr>
            <a:r>
              <a:rPr lang="en-US" baseline="0" dirty="0"/>
              <a:t>K </a:t>
            </a:r>
            <a:r>
              <a:rPr lang="en-US" baseline="0" dirty="0" err="1"/>
              <a:t>gom</a:t>
            </a:r>
            <a:r>
              <a:rPr lang="en-US" baseline="0" dirty="0"/>
              <a:t> R1 v R5: </a:t>
            </a:r>
            <a:r>
              <a:rPr lang="en-US" baseline="0" dirty="0" err="1"/>
              <a:t>vì</a:t>
            </a:r>
            <a:r>
              <a:rPr lang="en-US" baseline="0" dirty="0"/>
              <a:t> </a:t>
            </a:r>
            <a:r>
              <a:rPr lang="en-US" baseline="0" dirty="0" err="1"/>
              <a:t>đặc</a:t>
            </a:r>
            <a:r>
              <a:rPr lang="en-US" baseline="0" dirty="0"/>
              <a:t> </a:t>
            </a:r>
            <a:r>
              <a:rPr lang="en-US" baseline="0" dirty="0" err="1"/>
              <a:t>tả</a:t>
            </a:r>
            <a:r>
              <a:rPr lang="en-US" baseline="0" dirty="0"/>
              <a:t> k </a:t>
            </a:r>
            <a:r>
              <a:rPr lang="en-US" baseline="0" dirty="0" err="1"/>
              <a:t>rõ</a:t>
            </a:r>
            <a:r>
              <a:rPr lang="en-US" baseline="0" dirty="0"/>
              <a:t> </a:t>
            </a:r>
            <a:r>
              <a:rPr lang="en-US" baseline="0" dirty="0" err="1"/>
              <a:t>ràng</a:t>
            </a:r>
            <a:r>
              <a:rPr lang="en-US" baseline="0" dirty="0"/>
              <a:t> </a:t>
            </a:r>
            <a:r>
              <a:rPr lang="en-US" baseline="0" dirty="0" err="1"/>
              <a:t>cho</a:t>
            </a:r>
            <a:r>
              <a:rPr lang="en-US" baseline="0" dirty="0"/>
              <a:t> </a:t>
            </a:r>
            <a:r>
              <a:rPr lang="en-US" baseline="0" dirty="0" err="1"/>
              <a:t>trường</a:t>
            </a:r>
            <a:r>
              <a:rPr lang="en-US" baseline="0" dirty="0"/>
              <a:t> </a:t>
            </a:r>
            <a:r>
              <a:rPr lang="en-US" baseline="0" dirty="0" err="1"/>
              <a:t>hợp</a:t>
            </a:r>
            <a:r>
              <a:rPr lang="en-US" baseline="0" dirty="0"/>
              <a:t> </a:t>
            </a:r>
            <a:r>
              <a:rPr lang="en-US" baseline="0" dirty="0" err="1"/>
              <a:t>có</a:t>
            </a:r>
            <a:r>
              <a:rPr lang="en-US" baseline="0" dirty="0"/>
              <a:t> </a:t>
            </a:r>
            <a:r>
              <a:rPr lang="en-US" baseline="0" dirty="0" err="1"/>
              <a:t>nhiều</a:t>
            </a:r>
            <a:r>
              <a:rPr lang="en-US" baseline="0" dirty="0"/>
              <a:t> </a:t>
            </a:r>
            <a:r>
              <a:rPr lang="en-US" baseline="0" dirty="0" err="1"/>
              <a:t>hơn</a:t>
            </a:r>
            <a:r>
              <a:rPr lang="en-US" baseline="0" dirty="0"/>
              <a:t> 1 </a:t>
            </a:r>
            <a:r>
              <a:rPr lang="en-US" baseline="0" dirty="0" err="1"/>
              <a:t>thẻ</a:t>
            </a:r>
            <a:r>
              <a:rPr lang="en-US" baseline="0" dirty="0"/>
              <a:t>, </a:t>
            </a:r>
            <a:r>
              <a:rPr lang="en-US" baseline="0" dirty="0" err="1"/>
              <a:t>nên</a:t>
            </a:r>
            <a:r>
              <a:rPr lang="en-US" baseline="0" dirty="0"/>
              <a:t> R1 </a:t>
            </a:r>
            <a:r>
              <a:rPr lang="en-US" baseline="0" dirty="0" err="1"/>
              <a:t>cũng</a:t>
            </a:r>
            <a:r>
              <a:rPr lang="en-US" baseline="0" dirty="0"/>
              <a:t> </a:t>
            </a:r>
            <a:r>
              <a:rPr lang="en-US" baseline="0" dirty="0" err="1"/>
              <a:t>chưa</a:t>
            </a:r>
            <a:r>
              <a:rPr lang="en-US" baseline="0" dirty="0"/>
              <a:t> </a:t>
            </a:r>
            <a:r>
              <a:rPr lang="en-US" baseline="0" dirty="0" err="1"/>
              <a:t>chắc</a:t>
            </a:r>
            <a:r>
              <a:rPr lang="en-US" baseline="0" dirty="0"/>
              <a:t> </a:t>
            </a:r>
            <a:r>
              <a:rPr lang="en-US" baseline="0" dirty="0" err="1"/>
              <a:t>chắn</a:t>
            </a:r>
            <a:r>
              <a:rPr lang="en-US" baseline="0" dirty="0"/>
              <a:t>.</a:t>
            </a:r>
            <a:endParaRPr lang="en-US" dirty="0"/>
          </a:p>
        </p:txBody>
      </p:sp>
    </p:spTree>
    <p:extLst>
      <p:ext uri="{BB962C8B-B14F-4D97-AF65-F5344CB8AC3E}">
        <p14:creationId xmlns:p14="http://schemas.microsoft.com/office/powerpoint/2010/main" val="210567101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vi-VN"/>
              <a:t>Lưu ý rằng bạn sẽ không nhất thiết phải kiểm tra từng cột</a:t>
            </a:r>
            <a:r>
              <a:rPr lang="en-US"/>
              <a:t>.</a:t>
            </a:r>
          </a:p>
          <a:p>
            <a:pPr marL="0" indent="0">
              <a:buNone/>
            </a:pPr>
            <a:r>
              <a:rPr lang="en-US"/>
              <a:t>Note that we may have raised some additional issues when we designed the test cases. For example, does the discount for a rail card apply only to the traveler or to someone traveling with them? Here </a:t>
            </a:r>
            <a:r>
              <a:rPr lang="en-US" b="1"/>
              <a:t>we have assumed that it applies to all travelers for the family rail card, but to the individual passenger only for the over 60s rail card. </a:t>
            </a:r>
          </a:p>
        </p:txBody>
      </p:sp>
    </p:spTree>
    <p:extLst>
      <p:ext uri="{BB962C8B-B14F-4D97-AF65-F5344CB8AC3E}">
        <p14:creationId xmlns:p14="http://schemas.microsoft.com/office/powerpoint/2010/main" val="228643399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Nếu</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như</a:t>
            </a:r>
            <a:r>
              <a:rPr lang="en-US" sz="1200" b="1" i="0" kern="1200" baseline="0" dirty="0">
                <a:solidFill>
                  <a:schemeClr val="tx1"/>
                </a:solidFill>
                <a:effectLst/>
                <a:latin typeface="+mn-lt"/>
                <a:ea typeface="+mn-ea"/>
                <a:cs typeface="+mn-cs"/>
              </a:rPr>
              <a:t> kt </a:t>
            </a:r>
            <a:r>
              <a:rPr lang="en-US" sz="1200" b="1" i="0" kern="1200" baseline="0" dirty="0" err="1">
                <a:solidFill>
                  <a:schemeClr val="tx1"/>
                </a:solidFill>
                <a:effectLst/>
                <a:latin typeface="+mn-lt"/>
                <a:ea typeface="+mn-ea"/>
                <a:cs typeface="+mn-cs"/>
              </a:rPr>
              <a:t>bảng</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quyết</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định</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có</a:t>
            </a:r>
            <a:r>
              <a:rPr lang="vi-VN" sz="1200" b="1" i="0" kern="1200" dirty="0">
                <a:solidFill>
                  <a:schemeClr val="tx1"/>
                </a:solidFill>
                <a:effectLst/>
                <a:latin typeface="+mn-lt"/>
                <a:ea typeface="+mn-ea"/>
                <a:cs typeface="+mn-cs"/>
              </a:rPr>
              <a:t> ích trong các hệ thống </a:t>
            </a:r>
            <a:r>
              <a:rPr lang="en-US" sz="1200" b="1" i="0" kern="1200" dirty="0" err="1">
                <a:solidFill>
                  <a:schemeClr val="tx1"/>
                </a:solidFill>
                <a:effectLst/>
                <a:latin typeface="+mn-lt"/>
                <a:ea typeface="+mn-ea"/>
                <a:cs typeface="+mn-cs"/>
              </a:rPr>
              <a:t>có</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sự</a:t>
            </a:r>
            <a:r>
              <a:rPr lang="en-US" sz="1200" b="1" i="0" kern="1200" baseline="0" dirty="0">
                <a:solidFill>
                  <a:schemeClr val="tx1"/>
                </a:solidFill>
                <a:effectLst/>
                <a:latin typeface="+mn-lt"/>
                <a:ea typeface="+mn-ea"/>
                <a:cs typeface="+mn-cs"/>
              </a:rPr>
              <a:t> </a:t>
            </a:r>
            <a:r>
              <a:rPr lang="vi-VN" sz="1200" b="1" i="0" kern="1200" dirty="0">
                <a:solidFill>
                  <a:schemeClr val="tx1"/>
                </a:solidFill>
                <a:effectLst/>
                <a:latin typeface="+mn-lt"/>
                <a:ea typeface="+mn-ea"/>
                <a:cs typeface="+mn-cs"/>
              </a:rPr>
              <a:t>kết hợp các điều kiện đầu vào </a:t>
            </a:r>
            <a:r>
              <a:rPr lang="en-US" sz="1200" b="1" i="0" kern="1200" dirty="0" err="1">
                <a:solidFill>
                  <a:schemeClr val="tx1"/>
                </a:solidFill>
                <a:effectLst/>
                <a:latin typeface="+mn-lt"/>
                <a:ea typeface="+mn-ea"/>
                <a:cs typeface="+mn-cs"/>
              </a:rPr>
              <a:t>để</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sinh</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ra</a:t>
            </a:r>
            <a:r>
              <a:rPr lang="en-US" sz="1200" b="1" i="0" kern="1200" baseline="0" dirty="0">
                <a:solidFill>
                  <a:schemeClr val="tx1"/>
                </a:solidFill>
                <a:effectLst/>
                <a:latin typeface="+mn-lt"/>
                <a:ea typeface="+mn-ea"/>
                <a:cs typeface="+mn-cs"/>
              </a:rPr>
              <a:t> </a:t>
            </a:r>
            <a:r>
              <a:rPr lang="vi-VN" sz="1200" b="1" i="0" kern="1200" dirty="0">
                <a:solidFill>
                  <a:schemeClr val="tx1"/>
                </a:solidFill>
                <a:effectLst/>
                <a:latin typeface="+mn-lt"/>
                <a:ea typeface="+mn-ea"/>
                <a:cs typeface="+mn-cs"/>
              </a:rPr>
              <a:t>các hành động khác nhau</a:t>
            </a:r>
            <a:r>
              <a:rPr lang="en-US" sz="1200" b="1" i="0" kern="1200" dirty="0">
                <a:solidFill>
                  <a:schemeClr val="tx1"/>
                </a:solidFill>
                <a:effectLst/>
                <a:latin typeface="+mn-lt"/>
                <a:ea typeface="+mn-ea"/>
                <a:cs typeface="+mn-cs"/>
              </a:rPr>
              <a:t>,</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thì</a:t>
            </a:r>
            <a:r>
              <a:rPr lang="en-US" sz="1200" b="1" i="0" kern="1200" baseline="0" dirty="0">
                <a:solidFill>
                  <a:schemeClr val="tx1"/>
                </a:solidFill>
                <a:effectLst/>
                <a:latin typeface="+mn-lt"/>
                <a:ea typeface="+mn-ea"/>
                <a:cs typeface="+mn-cs"/>
              </a:rPr>
              <a:t> kt </a:t>
            </a:r>
            <a:r>
              <a:rPr lang="en-US" sz="1200" b="1" i="0" kern="1200" baseline="0" dirty="0" err="1">
                <a:solidFill>
                  <a:schemeClr val="tx1"/>
                </a:solidFill>
                <a:effectLst/>
                <a:latin typeface="+mn-lt"/>
                <a:ea typeface="+mn-ea"/>
                <a:cs typeface="+mn-cs"/>
              </a:rPr>
              <a:t>kiểm</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thử</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này</a:t>
            </a:r>
            <a:r>
              <a:rPr lang="en-US" sz="1200" b="1" i="0" kern="1200" baseline="0" dirty="0">
                <a:solidFill>
                  <a:schemeClr val="tx1"/>
                </a:solidFill>
                <a:effectLst/>
                <a:latin typeface="+mn-lt"/>
                <a:ea typeface="+mn-ea"/>
                <a:cs typeface="+mn-cs"/>
              </a:rPr>
              <a:t> </a:t>
            </a:r>
            <a:r>
              <a:rPr lang="en-US" sz="1200" b="1" i="0" u="sng" kern="1200" baseline="0" dirty="0" err="1">
                <a:solidFill>
                  <a:schemeClr val="tx1"/>
                </a:solidFill>
                <a:effectLst/>
                <a:latin typeface="+mn-lt"/>
                <a:ea typeface="+mn-ea"/>
                <a:cs typeface="+mn-cs"/>
              </a:rPr>
              <a:t>liên</a:t>
            </a:r>
            <a:r>
              <a:rPr lang="en-US" sz="1200" b="1" i="0" u="sng" kern="1200" baseline="0" dirty="0">
                <a:solidFill>
                  <a:schemeClr val="tx1"/>
                </a:solidFill>
                <a:effectLst/>
                <a:latin typeface="+mn-lt"/>
                <a:ea typeface="+mn-ea"/>
                <a:cs typeface="+mn-cs"/>
              </a:rPr>
              <a:t> </a:t>
            </a:r>
            <a:r>
              <a:rPr lang="en-US" sz="1200" b="1" i="0" u="sng" kern="1200" baseline="0" dirty="0" err="1">
                <a:solidFill>
                  <a:schemeClr val="tx1"/>
                </a:solidFill>
                <a:effectLst/>
                <a:latin typeface="+mn-lt"/>
                <a:ea typeface="+mn-ea"/>
                <a:cs typeface="+mn-cs"/>
              </a:rPr>
              <a:t>quan</a:t>
            </a:r>
            <a:r>
              <a:rPr lang="en-US" sz="1200" b="1" i="0" u="sng" kern="1200" baseline="0" dirty="0">
                <a:solidFill>
                  <a:schemeClr val="tx1"/>
                </a:solidFill>
                <a:effectLst/>
                <a:latin typeface="+mn-lt"/>
                <a:ea typeface="+mn-ea"/>
                <a:cs typeface="+mn-cs"/>
              </a:rPr>
              <a:t> </a:t>
            </a:r>
            <a:r>
              <a:rPr lang="en-US" sz="1200" b="1" i="0" u="sng" kern="1200" baseline="0" dirty="0" err="1">
                <a:solidFill>
                  <a:schemeClr val="tx1"/>
                </a:solidFill>
                <a:effectLst/>
                <a:latin typeface="+mn-lt"/>
                <a:ea typeface="+mn-ea"/>
                <a:cs typeface="+mn-cs"/>
              </a:rPr>
              <a:t>đến</a:t>
            </a:r>
            <a:r>
              <a:rPr lang="en-US" sz="1200" b="1" i="0" u="sng" kern="1200" baseline="0" dirty="0">
                <a:solidFill>
                  <a:schemeClr val="tx1"/>
                </a:solidFill>
                <a:effectLst/>
                <a:latin typeface="+mn-lt"/>
                <a:ea typeface="+mn-ea"/>
                <a:cs typeface="+mn-cs"/>
              </a:rPr>
              <a:t> CÁC HỆ THỐNG CÓ SỰ CHUYỂN TRẠNG THÁI, NHỮNG HÀNH </a:t>
            </a:r>
            <a:r>
              <a:rPr lang="vi-VN" sz="1200" b="1" i="0" u="sng" kern="1200" baseline="0" dirty="0">
                <a:solidFill>
                  <a:schemeClr val="tx1"/>
                </a:solidFill>
                <a:effectLst/>
                <a:latin typeface="+mn-lt"/>
                <a:ea typeface="+mn-ea"/>
                <a:cs typeface="+mn-cs"/>
              </a:rPr>
              <a:t>ĐỘ</a:t>
            </a:r>
            <a:r>
              <a:rPr lang="en-US" sz="1200" b="1" i="0" u="sng" kern="1200" baseline="0" dirty="0">
                <a:solidFill>
                  <a:schemeClr val="tx1"/>
                </a:solidFill>
                <a:effectLst/>
                <a:latin typeface="+mn-lt"/>
                <a:ea typeface="+mn-ea"/>
                <a:cs typeface="+mn-cs"/>
              </a:rPr>
              <a:t>NG CÓ THỨ TỰ</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như</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ht</a:t>
            </a:r>
            <a:r>
              <a:rPr lang="en-US" sz="1200" b="1" i="0" kern="1200" baseline="0" dirty="0">
                <a:solidFill>
                  <a:schemeClr val="tx1"/>
                </a:solidFill>
                <a:effectLst/>
                <a:latin typeface="+mn-lt"/>
                <a:ea typeface="+mn-ea"/>
                <a:cs typeface="+mn-cs"/>
              </a:rPr>
              <a:t> ATM, </a:t>
            </a:r>
            <a:r>
              <a:rPr lang="en-US" sz="1200" b="1" i="0" kern="1200" baseline="0" dirty="0" err="1">
                <a:solidFill>
                  <a:schemeClr val="tx1"/>
                </a:solidFill>
                <a:effectLst/>
                <a:latin typeface="+mn-lt"/>
                <a:ea typeface="+mn-ea"/>
                <a:cs typeface="+mn-cs"/>
              </a:rPr>
              <a:t>ht</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đăng</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ký</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môn</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học</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nghĩa</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là</a:t>
            </a:r>
            <a:r>
              <a:rPr lang="en-US" sz="1200" b="1" i="0" kern="1200" baseline="0" dirty="0">
                <a:solidFill>
                  <a:schemeClr val="tx1"/>
                </a:solidFill>
                <a:effectLst/>
                <a:latin typeface="+mn-lt"/>
                <a:ea typeface="+mn-ea"/>
                <a:cs typeface="+mn-cs"/>
              </a:rPr>
              <a:t>:</a:t>
            </a:r>
            <a:endParaRPr lang="en-US" sz="1200" b="1" i="0" kern="1200" dirty="0">
              <a:solidFill>
                <a:schemeClr val="tx1"/>
              </a:solidFill>
              <a:effectLst/>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a:solidFill>
                <a:schemeClr val="tx1"/>
              </a:solidFill>
              <a:effectLst/>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a:solidFill>
                  <a:schemeClr val="tx1"/>
                </a:solidFill>
                <a:effectLst/>
                <a:latin typeface="+mn-lt"/>
                <a:ea typeface="+mn-ea"/>
                <a:cs typeface="+mn-cs"/>
              </a:rPr>
              <a:t>+ </a:t>
            </a:r>
            <a:r>
              <a:rPr lang="en-US" sz="1200" b="1" i="0" kern="1200" baseline="0" dirty="0">
                <a:solidFill>
                  <a:schemeClr val="tx1"/>
                </a:solidFill>
                <a:effectLst/>
                <a:latin typeface="+mn-lt"/>
                <a:ea typeface="+mn-ea"/>
                <a:cs typeface="+mn-cs"/>
              </a:rPr>
              <a:t>H</a:t>
            </a:r>
            <a:r>
              <a:rPr lang="vi-VN" sz="1200" b="1" i="0" kern="1200" dirty="0">
                <a:solidFill>
                  <a:schemeClr val="tx1"/>
                </a:solidFill>
                <a:effectLst/>
                <a:latin typeface="+mn-lt"/>
                <a:ea typeface="+mn-ea"/>
                <a:cs typeface="+mn-cs"/>
              </a:rPr>
              <a:t>Ệ THỐNG MÀ BẠN NHẬN ĐƯỢC MỘT ĐẦU RA KHÁC NHAU CHO CÙNG MỘT ĐẦU VÀO</a:t>
            </a:r>
            <a:r>
              <a:rPr lang="vi-VN" sz="1200" b="0" i="0" kern="1200" dirty="0">
                <a:solidFill>
                  <a:schemeClr val="tx1"/>
                </a:solidFill>
                <a:effectLst/>
                <a:latin typeface="+mn-lt"/>
                <a:ea typeface="+mn-ea"/>
                <a:cs typeface="+mn-cs"/>
              </a:rPr>
              <a:t>, Tùy Thuộc Vào </a:t>
            </a:r>
            <a:r>
              <a:rPr lang="en-US" sz="1200" b="0" i="0" kern="1200" dirty="0" err="1">
                <a:solidFill>
                  <a:schemeClr val="tx1"/>
                </a:solidFill>
                <a:effectLst/>
                <a:latin typeface="+mn-lt"/>
                <a:ea typeface="+mn-ea"/>
                <a:cs typeface="+mn-cs"/>
              </a:rPr>
              <a:t>Trạng</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Thái</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Hiện</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Tại</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Và</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Trước</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Đó</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a:t>
            </a:r>
            <a:r>
              <a:rPr lang="vi-VN" sz="1200" b="0" i="0" kern="1200" dirty="0">
                <a:solidFill>
                  <a:schemeClr val="tx1"/>
                </a:solidFill>
                <a:effectLst/>
                <a:latin typeface="+mn-lt"/>
                <a:ea typeface="+mn-ea"/>
                <a:cs typeface="+mn-cs"/>
              </a:rPr>
              <a:t>những gì đã xảy ra trước đây</a:t>
            </a:r>
            <a:r>
              <a:rPr lang="en-US" sz="1200" b="0" i="0" kern="1200" dirty="0">
                <a:solidFill>
                  <a:schemeClr val="tx1"/>
                </a:solidFill>
                <a:effectLst/>
                <a:latin typeface="+mn-lt"/>
                <a:ea typeface="+mn-ea"/>
                <a:cs typeface="+mn-cs"/>
              </a:rPr>
              <a:t>).</a:t>
            </a:r>
            <a:r>
              <a:rPr lang="en-US" dirty="0"/>
              <a:t> </a:t>
            </a:r>
          </a:p>
          <a:p>
            <a:pPr marL="914400" marR="0" lvl="2" indent="0" algn="l" defTabSz="914400" rtl="0" eaLnBrk="1" fontAlgn="auto" latinLnBrk="0" hangingPunct="1">
              <a:lnSpc>
                <a:spcPct val="100000"/>
              </a:lnSpc>
              <a:spcBef>
                <a:spcPts val="0"/>
              </a:spcBef>
              <a:spcAft>
                <a:spcPts val="0"/>
              </a:spcAft>
              <a:buClrTx/>
              <a:buSzTx/>
              <a:buFontTx/>
              <a:buNone/>
              <a:tabLst/>
              <a:defRPr/>
            </a:pPr>
            <a:r>
              <a:rPr lang="en-US" b="1" dirty="0"/>
              <a:t>* VÍ</a:t>
            </a:r>
            <a:r>
              <a:rPr lang="en-US" b="1" baseline="0" dirty="0"/>
              <a:t> DỤ, BẠN YÊU CẦU RÚT 500 TỪ ATM THÌ NHẬN DC TIỀN, NHƯNG LẦN SAU CŨNG YÊU CẦU RÚT SỐ TIỀN ĐÓ NHƯNG K DC. SỰ TỪ CHỐI TRẢ TIỀN LẦN NÀY LÀ DO </a:t>
            </a:r>
            <a:r>
              <a:rPr lang="en-US" b="1" u="sng" baseline="0" dirty="0"/>
              <a:t>TRẠNG THÁI TÀI KHOẢN CỦA BẠN ĐÃ CHUYỂN TỪ ĐỦ TIỀN SANG TRẠNG THÁI KHÔNG ĐỦ TIỀN</a:t>
            </a:r>
            <a:r>
              <a:rPr lang="en-US" b="1" baseline="0" dirty="0"/>
              <a:t>, GIAO DỊCH LÀM CHO TK THAY ĐỔI TRẠNG THÁI CÓ THỂ LÀ DO GIAO DỊCH RÚT TIỀN TRƯỚC ĐÓ.</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baseline="0" dirty="0"/>
              <a:t>- KT </a:t>
            </a:r>
            <a:r>
              <a:rPr lang="en-US" b="0" baseline="0" dirty="0" err="1"/>
              <a:t>này</a:t>
            </a:r>
            <a:r>
              <a:rPr lang="en-US" b="0" baseline="0" dirty="0"/>
              <a:t> </a:t>
            </a:r>
            <a:r>
              <a:rPr lang="en-US" b="0" baseline="0" dirty="0" err="1"/>
              <a:t>thực</a:t>
            </a:r>
            <a:r>
              <a:rPr lang="en-US" b="0" baseline="0" dirty="0"/>
              <a:t> </a:t>
            </a:r>
            <a:r>
              <a:rPr lang="en-US" b="0" baseline="0" dirty="0" err="1"/>
              <a:t>hiện</a:t>
            </a:r>
            <a:r>
              <a:rPr lang="en-US" b="0" baseline="0" dirty="0"/>
              <a:t> </a:t>
            </a:r>
            <a:r>
              <a:rPr lang="en-US" b="0" baseline="0" dirty="0" err="1"/>
              <a:t>dựa</a:t>
            </a:r>
            <a:r>
              <a:rPr lang="en-US" b="0" baseline="0" dirty="0"/>
              <a:t> </a:t>
            </a:r>
            <a:r>
              <a:rPr lang="en-US" b="0" baseline="0" dirty="0" err="1"/>
              <a:t>trên</a:t>
            </a:r>
            <a:r>
              <a:rPr lang="en-US" b="0" baseline="0" dirty="0"/>
              <a:t> </a:t>
            </a:r>
            <a:r>
              <a:rPr lang="en-US" b="0" baseline="0" dirty="0" err="1"/>
              <a:t>lược</a:t>
            </a:r>
            <a:r>
              <a:rPr lang="en-US" b="0" baseline="0" dirty="0"/>
              <a:t> </a:t>
            </a:r>
            <a:r>
              <a:rPr lang="en-US" b="0" baseline="0" dirty="0" err="1"/>
              <a:t>đồ</a:t>
            </a:r>
            <a:r>
              <a:rPr lang="en-US" b="0" baseline="0" dirty="0"/>
              <a:t> </a:t>
            </a:r>
            <a:r>
              <a:rPr lang="en-US" b="0" baseline="0" dirty="0" err="1"/>
              <a:t>chuyển</a:t>
            </a:r>
            <a:r>
              <a:rPr lang="en-US" b="0" baseline="0" dirty="0"/>
              <a:t> </a:t>
            </a:r>
            <a:r>
              <a:rPr lang="en-US" b="0" baseline="0" dirty="0" err="1"/>
              <a:t>trạng</a:t>
            </a:r>
            <a:r>
              <a:rPr lang="en-US" b="0" baseline="0" dirty="0"/>
              <a:t> </a:t>
            </a:r>
            <a:r>
              <a:rPr lang="en-US" b="0" baseline="0" dirty="0" err="1"/>
              <a:t>thái</a:t>
            </a:r>
            <a:endParaRPr lang="en-US" b="0" dirty="0"/>
          </a:p>
        </p:txBody>
      </p:sp>
    </p:spTree>
    <p:extLst>
      <p:ext uri="{BB962C8B-B14F-4D97-AF65-F5344CB8AC3E}">
        <p14:creationId xmlns:p14="http://schemas.microsoft.com/office/powerpoint/2010/main" val="312742225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a:t>- STATE</a:t>
            </a:r>
            <a:r>
              <a:rPr lang="en-US"/>
              <a:t> là</a:t>
            </a:r>
            <a:r>
              <a:rPr lang="en-US" baseline="0"/>
              <a:t> tĩnh, nó chỉ thay đổi trạng thái khi dc kích thích bởi một sự kiện gì đó. </a:t>
            </a:r>
            <a:r>
              <a:rPr lang="en-US" sz="1200" i="1" kern="1200">
                <a:solidFill>
                  <a:schemeClr val="tx1"/>
                </a:solidFill>
                <a:latin typeface="+mn-lt"/>
                <a:ea typeface="+mn-ea"/>
                <a:cs typeface="+mn-cs"/>
              </a:rPr>
              <a:t>Event could be an input or something inside the system </a:t>
            </a:r>
            <a:endParaRPr lang="en-US" i="1" baseline="0"/>
          </a:p>
          <a:p>
            <a:pPr marL="0" indent="0">
              <a:buFontTx/>
              <a:buNone/>
            </a:pPr>
            <a:r>
              <a:rPr lang="en-US" sz="1200" b="1" i="0" kern="1200">
                <a:solidFill>
                  <a:schemeClr val="tx1"/>
                </a:solidFill>
                <a:effectLst/>
                <a:latin typeface="+mn-lt"/>
                <a:ea typeface="+mn-ea"/>
                <a:cs typeface="+mn-cs"/>
              </a:rPr>
              <a:t>- TRANSITION</a:t>
            </a:r>
            <a:r>
              <a:rPr lang="en-US" sz="1200" b="0" i="0" kern="1200">
                <a:solidFill>
                  <a:schemeClr val="tx1"/>
                </a:solidFill>
                <a:effectLst/>
                <a:latin typeface="+mn-lt"/>
                <a:ea typeface="+mn-ea"/>
                <a:cs typeface="+mn-cs"/>
              </a:rPr>
              <a:t> là</a:t>
            </a:r>
            <a:r>
              <a:rPr lang="en-US" sz="1200" b="0" i="0" kern="1200" baseline="0">
                <a:solidFill>
                  <a:schemeClr val="tx1"/>
                </a:solidFill>
                <a:effectLst/>
                <a:latin typeface="+mn-lt"/>
                <a:ea typeface="+mn-ea"/>
                <a:cs typeface="+mn-cs"/>
              </a:rPr>
              <a:t> sự chuyển từ trạng thái này sang trạng thái kia</a:t>
            </a:r>
            <a:endParaRPr lang="en-US" sz="1200" b="0" i="0" kern="1200">
              <a:solidFill>
                <a:schemeClr val="tx1"/>
              </a:solidFill>
              <a:effectLst/>
              <a:latin typeface="+mn-lt"/>
              <a:ea typeface="+mn-ea"/>
              <a:cs typeface="+mn-cs"/>
            </a:endParaRPr>
          </a:p>
          <a:p>
            <a:pPr marL="0" indent="0">
              <a:buFontTx/>
              <a:buNone/>
            </a:pPr>
            <a:r>
              <a:rPr lang="en-US" sz="1200" b="0" i="0" kern="1200">
                <a:solidFill>
                  <a:schemeClr val="tx1"/>
                </a:solidFill>
                <a:effectLst/>
                <a:latin typeface="+mn-lt"/>
                <a:ea typeface="+mn-ea"/>
                <a:cs typeface="+mn-cs"/>
              </a:rPr>
              <a:t>- Sự</a:t>
            </a:r>
            <a:r>
              <a:rPr lang="en-US" sz="1200" b="0" i="0" kern="1200" baseline="0">
                <a:solidFill>
                  <a:schemeClr val="tx1"/>
                </a:solidFill>
                <a:effectLst/>
                <a:latin typeface="+mn-lt"/>
                <a:ea typeface="+mn-ea"/>
                <a:cs typeface="+mn-cs"/>
              </a:rPr>
              <a:t> thay đổi trạng thái (chuyển từ trạng thái này sang trạng thái kia) được kích hoạt bởi 1 </a:t>
            </a:r>
            <a:r>
              <a:rPr lang="en-US" sz="1200" b="1" i="0" kern="1200" baseline="0">
                <a:solidFill>
                  <a:schemeClr val="tx1"/>
                </a:solidFill>
                <a:effectLst/>
                <a:latin typeface="+mn-lt"/>
                <a:ea typeface="+mn-ea"/>
                <a:cs typeface="+mn-cs"/>
              </a:rPr>
              <a:t>EVENT (là cái gì đó kích hoạt cho sự thay đổi, có thể là 1 input, có thể là cái gì xảy ra bên trong ht, vd như csdl đc cập nhật)</a:t>
            </a:r>
            <a:r>
              <a:rPr lang="en-US" sz="1200" b="0" i="0" kern="1200" baseline="0">
                <a:solidFill>
                  <a:schemeClr val="tx1"/>
                </a:solidFill>
                <a:effectLst/>
                <a:latin typeface="+mn-lt"/>
                <a:ea typeface="+mn-ea"/>
                <a:cs typeface="+mn-cs"/>
              </a:rPr>
              <a:t>, do vậy </a:t>
            </a:r>
            <a:r>
              <a:rPr lang="en-US" sz="1200" b="0" i="0" kern="1200">
                <a:solidFill>
                  <a:schemeClr val="tx1"/>
                </a:solidFill>
                <a:effectLst/>
                <a:latin typeface="+mn-lt"/>
                <a:ea typeface="+mn-ea"/>
                <a:cs typeface="+mn-cs"/>
              </a:rPr>
              <a:t>Transition </a:t>
            </a:r>
            <a:r>
              <a:rPr lang="vi-VN" sz="1200" b="0" i="0" kern="1200">
                <a:solidFill>
                  <a:schemeClr val="tx1"/>
                </a:solidFill>
                <a:effectLst/>
                <a:latin typeface="+mn-lt"/>
                <a:ea typeface="+mn-ea"/>
                <a:cs typeface="+mn-cs"/>
              </a:rPr>
              <a:t>sẽ được dán nhãn</a:t>
            </a:r>
            <a:r>
              <a:rPr lang="en-US" sz="1200" b="0" i="0" kern="1200">
                <a:solidFill>
                  <a:schemeClr val="tx1"/>
                </a:solidFill>
                <a:effectLst/>
                <a:latin typeface="+mn-lt"/>
                <a:ea typeface="+mn-ea"/>
                <a:cs typeface="+mn-cs"/>
              </a:rPr>
              <a:t> là</a:t>
            </a:r>
            <a:r>
              <a:rPr lang="vi-VN" sz="1200" b="0" i="0" kern="1200">
                <a:solidFill>
                  <a:schemeClr val="tx1"/>
                </a:solidFill>
                <a:effectLst/>
                <a:latin typeface="+mn-lt"/>
                <a:ea typeface="+mn-ea"/>
                <a:cs typeface="+mn-cs"/>
              </a:rPr>
              <a:t> </a:t>
            </a:r>
            <a:r>
              <a:rPr lang="en-US" sz="1200" b="1" i="0" kern="1200">
                <a:solidFill>
                  <a:schemeClr val="tx1"/>
                </a:solidFill>
                <a:effectLst/>
                <a:latin typeface="+mn-lt"/>
                <a:ea typeface="+mn-ea"/>
                <a:cs typeface="+mn-cs"/>
              </a:rPr>
              <a:t>event</a:t>
            </a:r>
            <a:r>
              <a:rPr lang="en-US" sz="1200" b="0" i="0" kern="1200">
                <a:solidFill>
                  <a:schemeClr val="tx1"/>
                </a:solidFill>
                <a:effectLst/>
                <a:latin typeface="+mn-lt"/>
                <a:ea typeface="+mn-ea"/>
                <a:cs typeface="+mn-cs"/>
              </a:rPr>
              <a:t>.</a:t>
            </a:r>
          </a:p>
          <a:p>
            <a:pPr marL="0" indent="0">
              <a:buFontTx/>
              <a:buNone/>
            </a:pPr>
            <a:r>
              <a:rPr lang="en-US" baseline="0"/>
              <a:t>- Transition</a:t>
            </a:r>
            <a:r>
              <a:rPr lang="vi-VN" sz="1200" b="0" i="0" kern="1200">
                <a:solidFill>
                  <a:schemeClr val="tx1"/>
                </a:solidFill>
                <a:effectLst/>
                <a:latin typeface="+mn-lt"/>
                <a:ea typeface="+mn-ea"/>
                <a:cs typeface="+mn-cs"/>
              </a:rPr>
              <a:t> sẽ được kích hoạt bởi một </a:t>
            </a:r>
            <a:r>
              <a:rPr lang="en-US" sz="1200" b="0" i="0" kern="1200">
                <a:solidFill>
                  <a:schemeClr val="tx1"/>
                </a:solidFill>
                <a:effectLst/>
                <a:latin typeface="+mn-lt"/>
                <a:ea typeface="+mn-ea"/>
                <a:cs typeface="+mn-cs"/>
              </a:rPr>
              <a:t>event </a:t>
            </a:r>
            <a:r>
              <a:rPr lang="en-US" sz="1200" b="0" i="0" kern="1200" baseline="0">
                <a:solidFill>
                  <a:schemeClr val="tx1"/>
                </a:solidFill>
                <a:effectLst/>
                <a:latin typeface="+mn-lt"/>
                <a:ea typeface="+mn-ea"/>
                <a:cs typeface="+mn-cs"/>
              </a:rPr>
              <a:t>và kết quả có thể là 1 </a:t>
            </a:r>
            <a:r>
              <a:rPr lang="en-US" sz="1200" b="1" i="0" kern="1200" baseline="0">
                <a:solidFill>
                  <a:schemeClr val="tx1"/>
                </a:solidFill>
                <a:effectLst/>
                <a:latin typeface="+mn-lt"/>
                <a:ea typeface="+mn-ea"/>
                <a:cs typeface="+mn-cs"/>
              </a:rPr>
              <a:t>ACTION</a:t>
            </a:r>
            <a:endParaRPr lang="en-US" b="1" baseline="0"/>
          </a:p>
          <a:p>
            <a:pPr marL="0" indent="0">
              <a:buFontTx/>
              <a:buNone/>
            </a:pPr>
            <a:endParaRPr lang="en-US" baseline="0"/>
          </a:p>
          <a:p>
            <a:pPr marL="0" indent="0">
              <a:buFontTx/>
              <a:buNone/>
            </a:pPr>
            <a:r>
              <a:rPr lang="en-US" baseline="0"/>
              <a:t>- </a:t>
            </a:r>
            <a:r>
              <a:rPr lang="en-US" b="1" baseline="0"/>
              <a:t>CÁCH XÁC ĐỊNH SƠ ĐỒ TRẠNG THÁI</a:t>
            </a:r>
            <a:r>
              <a:rPr lang="en-US" baseline="0"/>
              <a:t>: </a:t>
            </a:r>
          </a:p>
          <a:p>
            <a:pPr marL="0" indent="0">
              <a:buFontTx/>
              <a:buNone/>
            </a:pPr>
            <a:r>
              <a:rPr lang="en-US" baseline="0"/>
              <a:t>i) tìm trạng thái; </a:t>
            </a:r>
          </a:p>
          <a:p>
            <a:pPr marL="0" indent="0">
              <a:buFontTx/>
              <a:buNone/>
            </a:pPr>
            <a:r>
              <a:rPr lang="en-US" baseline="0"/>
              <a:t>ii) tìm tác động, sự kiện làm trạng thái thay đổi</a:t>
            </a:r>
            <a:endParaRPr lang="en-US"/>
          </a:p>
        </p:txBody>
      </p:sp>
    </p:spTree>
    <p:extLst>
      <p:ext uri="{BB962C8B-B14F-4D97-AF65-F5344CB8AC3E}">
        <p14:creationId xmlns:p14="http://schemas.microsoft.com/office/powerpoint/2010/main" val="51976529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Để</a:t>
            </a:r>
            <a:r>
              <a:rPr lang="en-US" baseline="0"/>
              <a:t> hiểu rõ hơn, xem ví dụ đăng nhập ht ATM: Sau 3 lần nhập mà k đúng PIN thì thẻ bị nuốt</a:t>
            </a:r>
            <a:endParaRPr lang="en-US"/>
          </a:p>
        </p:txBody>
      </p:sp>
    </p:spTree>
    <p:extLst>
      <p:ext uri="{BB962C8B-B14F-4D97-AF65-F5344CB8AC3E}">
        <p14:creationId xmlns:p14="http://schemas.microsoft.com/office/powerpoint/2010/main" val="253741066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 State diagram </a:t>
            </a:r>
            <a:r>
              <a:rPr lang="en-US" dirty="0" err="1"/>
              <a:t>có</a:t>
            </a:r>
            <a:r>
              <a:rPr lang="en-US" baseline="0" dirty="0"/>
              <a:t> </a:t>
            </a:r>
            <a:r>
              <a:rPr lang="en-US" dirty="0"/>
              <a:t>7 states </a:t>
            </a:r>
            <a:r>
              <a:rPr lang="en-US" dirty="0" err="1"/>
              <a:t>nhưng</a:t>
            </a:r>
            <a:r>
              <a:rPr lang="en-US" baseline="0" dirty="0"/>
              <a:t> </a:t>
            </a:r>
            <a:r>
              <a:rPr lang="en-US" baseline="0" dirty="0" err="1"/>
              <a:t>chỉ</a:t>
            </a:r>
            <a:r>
              <a:rPr lang="en-US" baseline="0" dirty="0"/>
              <a:t> </a:t>
            </a:r>
            <a:r>
              <a:rPr lang="en-US" baseline="0" dirty="0" err="1"/>
              <a:t>có</a:t>
            </a:r>
            <a:r>
              <a:rPr lang="en-US" dirty="0"/>
              <a:t> 4 possible events (Card inserted, Enter PIN, PIN OK and PIN not OK).</a:t>
            </a:r>
          </a:p>
          <a:p>
            <a:pPr marL="0" indent="0">
              <a:buFontTx/>
              <a:buNone/>
            </a:pPr>
            <a:r>
              <a:rPr lang="en-US" b="1" dirty="0"/>
              <a:t>- KHÔNG</a:t>
            </a:r>
            <a:r>
              <a:rPr lang="en-US" b="1" baseline="0" dirty="0"/>
              <a:t> THỂ LIỆT KÊ HẾT TẤT CẢ TRẠNG THÁI, VÍ DỤ NHƯ HẾT GIỜ CHỜ NHẬP PIN, QUAY TRỞ LẠI TRẠNG THÁI BẮT ĐẦU KHI HẾT THỜI GIAN VÀ BỊ NHẢ THẺ,...CŨNG K THỂ LIỆT KÊ TẤT CẢ EVENT, VÍ DỤ NHƯ CANCEL KHI CHƯA NHẬP GÌ,... </a:t>
            </a:r>
          </a:p>
          <a:p>
            <a:pPr marL="0" indent="0">
              <a:buFontTx/>
              <a:buNone/>
            </a:pPr>
            <a:r>
              <a:rPr lang="en-US" i="1" baseline="0" dirty="0"/>
              <a:t>- </a:t>
            </a:r>
            <a:r>
              <a:rPr lang="en-US" i="1" baseline="0" dirty="0" err="1"/>
              <a:t>Để</a:t>
            </a:r>
            <a:r>
              <a:rPr lang="en-US" i="1" baseline="0" dirty="0"/>
              <a:t> </a:t>
            </a:r>
            <a:r>
              <a:rPr lang="en-US" i="1" baseline="0" dirty="0" err="1"/>
              <a:t>phát</a:t>
            </a:r>
            <a:r>
              <a:rPr lang="en-US" i="1" baseline="0" dirty="0"/>
              <a:t> </a:t>
            </a:r>
            <a:r>
              <a:rPr lang="en-US" i="1" baseline="0" dirty="0" err="1"/>
              <a:t>sinh</a:t>
            </a:r>
            <a:r>
              <a:rPr lang="en-US" i="1" baseline="0" dirty="0"/>
              <a:t> test case, </a:t>
            </a:r>
            <a:r>
              <a:rPr lang="en-US" i="1" baseline="0" dirty="0" err="1"/>
              <a:t>cta</a:t>
            </a:r>
            <a:r>
              <a:rPr lang="en-US" i="1" baseline="0" dirty="0"/>
              <a:t> </a:t>
            </a:r>
            <a:r>
              <a:rPr lang="en-US" i="1" baseline="0" dirty="0" err="1"/>
              <a:t>bắt</a:t>
            </a:r>
            <a:r>
              <a:rPr lang="en-US" i="1" baseline="0" dirty="0"/>
              <a:t> </a:t>
            </a:r>
            <a:r>
              <a:rPr lang="en-US" i="1" baseline="0" dirty="0" err="1"/>
              <a:t>đầu</a:t>
            </a:r>
            <a:r>
              <a:rPr lang="en-US" i="1" baseline="0" dirty="0"/>
              <a:t> </a:t>
            </a:r>
            <a:r>
              <a:rPr lang="en-US" i="1" baseline="0" dirty="0" err="1"/>
              <a:t>với</a:t>
            </a:r>
            <a:r>
              <a:rPr lang="en-US" i="1" baseline="0" dirty="0"/>
              <a:t> </a:t>
            </a:r>
            <a:r>
              <a:rPr lang="en-US" i="1" baseline="0" dirty="0" err="1"/>
              <a:t>kịch</a:t>
            </a:r>
            <a:r>
              <a:rPr lang="en-US" i="1" baseline="0" dirty="0"/>
              <a:t> </a:t>
            </a:r>
            <a:r>
              <a:rPr lang="en-US" i="1" baseline="0" dirty="0" err="1"/>
              <a:t>bản</a:t>
            </a:r>
            <a:r>
              <a:rPr lang="en-US" i="1" baseline="0" dirty="0"/>
              <a:t> </a:t>
            </a:r>
            <a:r>
              <a:rPr lang="en-US" i="1" baseline="0" dirty="0" err="1"/>
              <a:t>điển</a:t>
            </a:r>
            <a:r>
              <a:rPr lang="en-US" i="1" baseline="0" dirty="0"/>
              <a:t> </a:t>
            </a:r>
            <a:r>
              <a:rPr lang="en-US" i="1" baseline="0" dirty="0" err="1"/>
              <a:t>hình</a:t>
            </a:r>
            <a:r>
              <a:rPr lang="en-US" i="1" baseline="0" dirty="0"/>
              <a:t>:</a:t>
            </a:r>
          </a:p>
          <a:p>
            <a:pPr marL="628650" lvl="1" indent="-171450">
              <a:buFontTx/>
              <a:buChar char="-"/>
            </a:pPr>
            <a:r>
              <a:rPr lang="en-US" i="1" baseline="0" dirty="0"/>
              <a:t>The correct PIN is entered the first time: </a:t>
            </a:r>
            <a:r>
              <a:rPr lang="en-US" i="1" baseline="0" dirty="0" err="1"/>
              <a:t>tình</a:t>
            </a:r>
            <a:r>
              <a:rPr lang="en-US" i="1" baseline="0" dirty="0"/>
              <a:t> </a:t>
            </a:r>
            <a:r>
              <a:rPr lang="en-US" i="1" baseline="0" dirty="0" err="1"/>
              <a:t>huống</a:t>
            </a:r>
            <a:r>
              <a:rPr lang="en-US" i="1" baseline="0" dirty="0"/>
              <a:t> </a:t>
            </a:r>
            <a:r>
              <a:rPr lang="en-US" i="1" baseline="0" dirty="0" err="1"/>
              <a:t>bình</a:t>
            </a:r>
            <a:r>
              <a:rPr lang="en-US" i="1" baseline="0" dirty="0"/>
              <a:t> </a:t>
            </a:r>
            <a:r>
              <a:rPr lang="en-US" i="1" baseline="0" dirty="0" err="1"/>
              <a:t>thường</a:t>
            </a:r>
            <a:r>
              <a:rPr lang="en-US" i="1" baseline="0" dirty="0"/>
              <a:t>.</a:t>
            </a:r>
          </a:p>
          <a:p>
            <a:pPr marL="628650" lvl="1" indent="-171450">
              <a:buFontTx/>
              <a:buChar char="-"/>
            </a:pPr>
            <a:r>
              <a:rPr lang="en-US" i="1" baseline="0" dirty="0"/>
              <a:t>Cover every state: </a:t>
            </a:r>
            <a:r>
              <a:rPr lang="en-US" i="1" dirty="0"/>
              <a:t>enter an incorrect PIN each time, so that the system eats the card</a:t>
            </a:r>
            <a:endParaRPr lang="en-US" i="1" baseline="0" dirty="0"/>
          </a:p>
          <a:p>
            <a:pPr marL="628650" lvl="1" indent="-171450">
              <a:buFontTx/>
              <a:buChar char="-"/>
            </a:pPr>
            <a:r>
              <a:rPr lang="en-US" i="1" baseline="0" dirty="0" err="1"/>
              <a:t>Hoặc</a:t>
            </a:r>
            <a:r>
              <a:rPr lang="en-US" i="1" baseline="0" dirty="0"/>
              <a:t> Cover every transition: </a:t>
            </a:r>
            <a:r>
              <a:rPr lang="en-US" i="1" dirty="0"/>
              <a:t>the PIN was incorrect the first time but OK the second time, and another test where the PIN was correct on the third try</a:t>
            </a:r>
            <a:endParaRPr lang="en-US" i="1" baseline="0" dirty="0"/>
          </a:p>
        </p:txBody>
      </p:sp>
    </p:spTree>
    <p:extLst>
      <p:ext uri="{BB962C8B-B14F-4D97-AF65-F5344CB8AC3E}">
        <p14:creationId xmlns:p14="http://schemas.microsoft.com/office/powerpoint/2010/main" val="326962075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Chỉ</a:t>
            </a:r>
            <a:r>
              <a:rPr lang="en-US" baseline="0"/>
              <a:t> cần đ</a:t>
            </a:r>
            <a:r>
              <a:rPr lang="en-US"/>
              <a:t>i</a:t>
            </a:r>
            <a:r>
              <a:rPr lang="en-US" baseline="0"/>
              <a:t> qua các state ít nhất 1 lần</a:t>
            </a:r>
            <a:endParaRPr lang="en-US"/>
          </a:p>
          <a:p>
            <a:pPr marL="171450" indent="-171450">
              <a:buFontTx/>
              <a:buChar char="-"/>
            </a:pPr>
            <a:endParaRPr lang="en-US" baseline="0"/>
          </a:p>
        </p:txBody>
      </p:sp>
    </p:spTree>
    <p:extLst>
      <p:ext uri="{BB962C8B-B14F-4D97-AF65-F5344CB8AC3E}">
        <p14:creationId xmlns:p14="http://schemas.microsoft.com/office/powerpoint/2010/main" val="326962075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Chỉ</a:t>
            </a:r>
            <a:r>
              <a:rPr lang="en-US" baseline="0"/>
              <a:t> cần đ</a:t>
            </a:r>
            <a:r>
              <a:rPr lang="en-US"/>
              <a:t>i</a:t>
            </a:r>
            <a:r>
              <a:rPr lang="en-US" baseline="0"/>
              <a:t> qua các event ít nhất 1 lần</a:t>
            </a:r>
            <a:endParaRPr lang="en-US"/>
          </a:p>
          <a:p>
            <a:pPr marL="171450" indent="-171450">
              <a:buFontTx/>
              <a:buChar char="-"/>
            </a:pPr>
            <a:endParaRPr lang="en-US"/>
          </a:p>
        </p:txBody>
      </p:sp>
    </p:spTree>
    <p:extLst>
      <p:ext uri="{BB962C8B-B14F-4D97-AF65-F5344CB8AC3E}">
        <p14:creationId xmlns:p14="http://schemas.microsoft.com/office/powerpoint/2010/main" val="326962075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a:t>- ...</a:t>
            </a:r>
          </a:p>
          <a:p>
            <a:pPr marL="0" indent="0">
              <a:buFontTx/>
              <a:buNone/>
            </a:pPr>
            <a:r>
              <a:rPr lang="en-US"/>
              <a:t>- Là</a:t>
            </a:r>
            <a:r>
              <a:rPr lang="en-US" baseline="0"/>
              <a:t> mức bao phủ mạnh nhất và do đó là kiểu đc mong muốn nhất </a:t>
            </a:r>
            <a:r>
              <a:rPr lang="en-US" b="1" baseline="0"/>
              <a:t>nhưng KHÔNG KHẢ THI</a:t>
            </a:r>
            <a:endParaRPr lang="en-US" b="1"/>
          </a:p>
          <a:p>
            <a:pPr marL="0" indent="0">
              <a:buFontTx/>
              <a:buNone/>
            </a:pPr>
            <a:r>
              <a:rPr lang="en-US"/>
              <a:t>- </a:t>
            </a:r>
            <a:r>
              <a:rPr lang="vi-VN"/>
              <a:t>Nếu các sơ đồ chuyển trạng thái có vòng, </a:t>
            </a:r>
            <a:r>
              <a:rPr lang="en-US"/>
              <a:t>khi </a:t>
            </a:r>
            <a:r>
              <a:rPr lang="vi-VN"/>
              <a:t>đó là số con đường có thể có thể là vô hạn</a:t>
            </a:r>
            <a:endParaRPr lang="en-US"/>
          </a:p>
          <a:p>
            <a:pPr marL="171450" indent="-171450">
              <a:buFontTx/>
              <a:buChar char="-"/>
            </a:pPr>
            <a:endParaRPr lang="en-US"/>
          </a:p>
        </p:txBody>
      </p:sp>
    </p:spTree>
    <p:extLst>
      <p:ext uri="{BB962C8B-B14F-4D97-AF65-F5344CB8AC3E}">
        <p14:creationId xmlns:p14="http://schemas.microsoft.com/office/powerpoint/2010/main" val="29545650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baseline="0"/>
          </a:p>
        </p:txBody>
      </p:sp>
    </p:spTree>
    <p:extLst>
      <p:ext uri="{BB962C8B-B14F-4D97-AF65-F5344CB8AC3E}">
        <p14:creationId xmlns:p14="http://schemas.microsoft.com/office/powerpoint/2010/main" val="294312648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a:t>Chỉ</a:t>
            </a:r>
            <a:r>
              <a:rPr lang="en-US" baseline="0"/>
              <a:t> cần đ</a:t>
            </a:r>
            <a:r>
              <a:rPr lang="en-US"/>
              <a:t>i</a:t>
            </a:r>
            <a:r>
              <a:rPr lang="en-US" baseline="0"/>
              <a:t> qua các transition ít nhất 1 lần</a:t>
            </a:r>
            <a:endParaRPr lang="en-US"/>
          </a:p>
        </p:txBody>
      </p:sp>
    </p:spTree>
    <p:extLst>
      <p:ext uri="{BB962C8B-B14F-4D97-AF65-F5344CB8AC3E}">
        <p14:creationId xmlns:p14="http://schemas.microsoft.com/office/powerpoint/2010/main" val="326962075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b="1" dirty="0"/>
              <a:t>- TỪ</a:t>
            </a:r>
            <a:r>
              <a:rPr lang="en-US" b="1" baseline="0" dirty="0"/>
              <a:t> SƠ ĐỒ TRẠNG THÁI, DỄ DÀNG PHÁT SINH CÁC TEST CASE CHO CÁC </a:t>
            </a:r>
            <a:r>
              <a:rPr lang="en-US" b="1" u="none" baseline="0" dirty="0"/>
              <a:t>VALID TRANSITION</a:t>
            </a:r>
            <a:r>
              <a:rPr lang="en-US" b="1" baseline="0" dirty="0"/>
              <a:t>, NHƯNG VỚI INVALID TRANSITION THÌ K DỄ NHÌN THẤY. </a:t>
            </a:r>
            <a:r>
              <a:rPr lang="en-US" dirty="0" err="1"/>
              <a:t>Sự</a:t>
            </a:r>
            <a:r>
              <a:rPr lang="en-US" baseline="0" dirty="0"/>
              <a:t> </a:t>
            </a:r>
            <a:r>
              <a:rPr lang="en-US" baseline="0" dirty="0" err="1"/>
              <a:t>cần</a:t>
            </a:r>
            <a:r>
              <a:rPr lang="en-US" baseline="0" dirty="0"/>
              <a:t> </a:t>
            </a:r>
            <a:r>
              <a:rPr lang="en-US" baseline="0" dirty="0" err="1"/>
              <a:t>thiết</a:t>
            </a:r>
            <a:r>
              <a:rPr lang="en-US" baseline="0" dirty="0"/>
              <a:t> </a:t>
            </a:r>
            <a:r>
              <a:rPr lang="en-US" baseline="0" dirty="0" err="1"/>
              <a:t>phải</a:t>
            </a:r>
            <a:r>
              <a:rPr lang="en-US" baseline="0" dirty="0"/>
              <a:t> </a:t>
            </a:r>
            <a:r>
              <a:rPr lang="en-US" baseline="0" dirty="0" err="1"/>
              <a:t>sd</a:t>
            </a:r>
            <a:r>
              <a:rPr lang="en-US" baseline="0" dirty="0"/>
              <a:t> </a:t>
            </a:r>
            <a:r>
              <a:rPr lang="en-US" b="0" baseline="0" dirty="0" err="1"/>
              <a:t>bảng</a:t>
            </a:r>
            <a:r>
              <a:rPr lang="en-US" b="0" baseline="0" dirty="0"/>
              <a:t> </a:t>
            </a:r>
            <a:r>
              <a:rPr lang="en-US" b="0" baseline="0" dirty="0" err="1"/>
              <a:t>trạng</a:t>
            </a:r>
            <a:r>
              <a:rPr lang="en-US" b="0" baseline="0" dirty="0"/>
              <a:t> </a:t>
            </a:r>
            <a:r>
              <a:rPr lang="en-US" b="0" baseline="0" dirty="0" err="1"/>
              <a:t>thái</a:t>
            </a:r>
            <a:r>
              <a:rPr lang="en-US" b="0" baseline="0" dirty="0"/>
              <a:t> </a:t>
            </a:r>
            <a:r>
              <a:rPr lang="en-US" baseline="0" dirty="0" err="1"/>
              <a:t>làm</a:t>
            </a:r>
            <a:r>
              <a:rPr lang="en-US" baseline="0" dirty="0"/>
              <a:t> 1 </a:t>
            </a:r>
            <a:r>
              <a:rPr lang="en-US" baseline="0" dirty="0" err="1"/>
              <a:t>bước</a:t>
            </a:r>
            <a:r>
              <a:rPr lang="en-US" baseline="0" dirty="0"/>
              <a:t> </a:t>
            </a:r>
            <a:r>
              <a:rPr lang="en-US" baseline="0" dirty="0" err="1"/>
              <a:t>trung</a:t>
            </a:r>
            <a:r>
              <a:rPr lang="en-US" baseline="0" dirty="0"/>
              <a:t> </a:t>
            </a:r>
            <a:r>
              <a:rPr lang="en-US" baseline="0" dirty="0" err="1"/>
              <a:t>gian</a:t>
            </a:r>
            <a:r>
              <a:rPr lang="en-US" baseline="0" dirty="0"/>
              <a:t>: </a:t>
            </a:r>
            <a:r>
              <a:rPr lang="en-US" baseline="0" dirty="0" err="1"/>
              <a:t>để</a:t>
            </a:r>
            <a:r>
              <a:rPr lang="en-US" baseline="0" dirty="0"/>
              <a:t> </a:t>
            </a:r>
            <a:r>
              <a:rPr lang="en-US" baseline="0" dirty="0" err="1"/>
              <a:t>dễ</a:t>
            </a:r>
            <a:r>
              <a:rPr lang="en-US" baseline="0" dirty="0"/>
              <a:t> </a:t>
            </a:r>
            <a:r>
              <a:rPr lang="en-US" baseline="0" dirty="0" err="1"/>
              <a:t>nhận</a:t>
            </a:r>
            <a:r>
              <a:rPr lang="en-US" baseline="0" dirty="0"/>
              <a:t> </a:t>
            </a:r>
            <a:r>
              <a:rPr lang="en-US" baseline="0" dirty="0" err="1"/>
              <a:t>ra</a:t>
            </a:r>
            <a:r>
              <a:rPr lang="en-US" baseline="0" dirty="0"/>
              <a:t> </a:t>
            </a:r>
            <a:r>
              <a:rPr lang="en-US" baseline="0" dirty="0" err="1"/>
              <a:t>các</a:t>
            </a:r>
            <a:r>
              <a:rPr lang="en-US" baseline="0" dirty="0"/>
              <a:t> negative test (</a:t>
            </a:r>
            <a:r>
              <a:rPr lang="en-US" baseline="0" dirty="0" err="1"/>
              <a:t>hoặc</a:t>
            </a:r>
            <a:r>
              <a:rPr lang="en-US" baseline="0" dirty="0"/>
              <a:t> invalid transitions) </a:t>
            </a:r>
            <a:r>
              <a:rPr lang="en-US" baseline="0" dirty="0" err="1"/>
              <a:t>và</a:t>
            </a:r>
            <a:r>
              <a:rPr lang="en-US" baseline="0" dirty="0"/>
              <a:t> </a:t>
            </a:r>
            <a:r>
              <a:rPr lang="en-US" baseline="0" dirty="0" err="1"/>
              <a:t>cả</a:t>
            </a:r>
            <a:r>
              <a:rPr lang="en-US" baseline="0" dirty="0"/>
              <a:t> </a:t>
            </a:r>
            <a:r>
              <a:rPr lang="en-US" baseline="0" dirty="0" err="1"/>
              <a:t>các</a:t>
            </a:r>
            <a:r>
              <a:rPr lang="en-US" baseline="0" dirty="0"/>
              <a:t> valid transition. </a:t>
            </a:r>
            <a:r>
              <a:rPr lang="en-US" b="1" baseline="0" dirty="0" err="1"/>
              <a:t>Cách</a:t>
            </a:r>
            <a:r>
              <a:rPr lang="en-US" b="1" baseline="0" dirty="0"/>
              <a:t> </a:t>
            </a:r>
            <a:r>
              <a:rPr lang="en-US" b="1" baseline="0" dirty="0" err="1"/>
              <a:t>tạo</a:t>
            </a:r>
            <a:r>
              <a:rPr lang="en-US" b="1" baseline="0" dirty="0"/>
              <a:t> </a:t>
            </a:r>
            <a:r>
              <a:rPr lang="en-US" b="1" baseline="0" dirty="0" err="1"/>
              <a:t>bảng</a:t>
            </a:r>
            <a:r>
              <a:rPr lang="en-US" b="1" baseline="0" dirty="0"/>
              <a:t> </a:t>
            </a:r>
            <a:r>
              <a:rPr lang="en-US" b="1" baseline="0" dirty="0" err="1"/>
              <a:t>trạng</a:t>
            </a:r>
            <a:r>
              <a:rPr lang="en-US" b="1" baseline="0" dirty="0"/>
              <a:t> </a:t>
            </a:r>
            <a:r>
              <a:rPr lang="en-US" b="1" baseline="0" dirty="0" err="1"/>
              <a:t>thái</a:t>
            </a:r>
            <a:r>
              <a:rPr lang="en-US" b="1" baseline="0" dirty="0"/>
              <a:t> (state table). </a:t>
            </a:r>
          </a:p>
          <a:p>
            <a:pPr marL="457200" lvl="1" indent="0">
              <a:buFontTx/>
              <a:buNone/>
            </a:pPr>
            <a:r>
              <a:rPr lang="en-US" baseline="0" dirty="0"/>
              <a:t>+ ...</a:t>
            </a:r>
          </a:p>
          <a:p>
            <a:pPr marL="457200" lvl="1" indent="0">
              <a:buFontTx/>
              <a:buNone/>
            </a:pPr>
            <a:r>
              <a:rPr lang="en-US" b="1" baseline="0" dirty="0"/>
              <a:t>+ </a:t>
            </a:r>
            <a:r>
              <a:rPr lang="en-US" b="1" baseline="0" dirty="0" err="1"/>
              <a:t>Mỗi</a:t>
            </a:r>
            <a:r>
              <a:rPr lang="en-US" b="1" baseline="0" dirty="0"/>
              <a:t> ô </a:t>
            </a:r>
            <a:r>
              <a:rPr lang="en-US" b="1" baseline="0" dirty="0" err="1"/>
              <a:t>là</a:t>
            </a:r>
            <a:r>
              <a:rPr lang="en-US" b="1" baseline="0" dirty="0"/>
              <a:t> </a:t>
            </a:r>
            <a:r>
              <a:rPr lang="en-US" b="1" baseline="0" dirty="0" err="1"/>
              <a:t>sự</a:t>
            </a:r>
            <a:r>
              <a:rPr lang="en-US" b="1" baseline="0" dirty="0"/>
              <a:t> </a:t>
            </a:r>
            <a:r>
              <a:rPr lang="en-US" b="1" baseline="0" dirty="0" err="1"/>
              <a:t>kết</a:t>
            </a:r>
            <a:r>
              <a:rPr lang="en-US" b="1" baseline="0" dirty="0"/>
              <a:t> </a:t>
            </a:r>
            <a:r>
              <a:rPr lang="en-US" b="1" baseline="0" dirty="0" err="1"/>
              <a:t>hợp</a:t>
            </a:r>
            <a:r>
              <a:rPr lang="en-US" b="1" baseline="0" dirty="0"/>
              <a:t> </a:t>
            </a:r>
            <a:r>
              <a:rPr lang="en-US" b="1" baseline="0" dirty="0" err="1"/>
              <a:t>của</a:t>
            </a:r>
            <a:r>
              <a:rPr lang="en-US" b="1" baseline="0" dirty="0"/>
              <a:t> </a:t>
            </a:r>
            <a:r>
              <a:rPr lang="en-US" b="1" baseline="0" dirty="0" err="1"/>
              <a:t>cặp</a:t>
            </a:r>
            <a:r>
              <a:rPr lang="en-US" b="1" baseline="0" dirty="0"/>
              <a:t> state-event, </a:t>
            </a:r>
            <a:r>
              <a:rPr lang="en-US" baseline="0" dirty="0" err="1"/>
              <a:t>nội</a:t>
            </a:r>
            <a:r>
              <a:rPr lang="en-US" baseline="0" dirty="0"/>
              <a:t> dung </a:t>
            </a:r>
            <a:r>
              <a:rPr lang="en-US" baseline="0" dirty="0" err="1"/>
              <a:t>của</a:t>
            </a:r>
            <a:r>
              <a:rPr lang="en-US" baseline="0" dirty="0"/>
              <a:t> ô </a:t>
            </a:r>
            <a:r>
              <a:rPr lang="en-US" baseline="0" dirty="0" err="1"/>
              <a:t>là</a:t>
            </a:r>
            <a:r>
              <a:rPr lang="en-US" baseline="0" dirty="0"/>
              <a:t> </a:t>
            </a:r>
            <a:r>
              <a:rPr lang="en-US" b="0" baseline="0" dirty="0"/>
              <a:t>TRẠNG THÁI MỚI SẼ CHUYỂN ĐẾN KHI CÓ EVENT XẢY RA VỚI STATE  TƯƠNG ỨNG. </a:t>
            </a:r>
          </a:p>
          <a:p>
            <a:pPr marL="914400" lvl="2" indent="0">
              <a:buFontTx/>
              <a:buNone/>
            </a:pPr>
            <a:r>
              <a:rPr lang="en-US" baseline="0" dirty="0"/>
              <a:t>* </a:t>
            </a:r>
            <a:r>
              <a:rPr lang="en-US" baseline="0" dirty="0" err="1"/>
              <a:t>Kết</a:t>
            </a:r>
            <a:r>
              <a:rPr lang="en-US" baseline="0" dirty="0"/>
              <a:t> </a:t>
            </a:r>
            <a:r>
              <a:rPr lang="en-US" baseline="0" dirty="0" err="1"/>
              <a:t>quả</a:t>
            </a:r>
            <a:r>
              <a:rPr lang="en-US" baseline="0" dirty="0"/>
              <a:t> </a:t>
            </a:r>
            <a:r>
              <a:rPr lang="en-US" baseline="0" dirty="0" err="1"/>
              <a:t>là</a:t>
            </a:r>
            <a:r>
              <a:rPr lang="en-US" baseline="0" dirty="0"/>
              <a:t> </a:t>
            </a:r>
            <a:r>
              <a:rPr lang="en-US" baseline="0" dirty="0" err="1"/>
              <a:t>sẽ</a:t>
            </a:r>
            <a:r>
              <a:rPr lang="en-US" baseline="0" dirty="0"/>
              <a:t> </a:t>
            </a:r>
            <a:r>
              <a:rPr lang="en-US" baseline="0" dirty="0" err="1"/>
              <a:t>có</a:t>
            </a:r>
            <a:r>
              <a:rPr lang="en-US" baseline="0" dirty="0"/>
              <a:t> </a:t>
            </a:r>
            <a:r>
              <a:rPr lang="en-US" baseline="0" dirty="0" err="1"/>
              <a:t>những</a:t>
            </a:r>
            <a:r>
              <a:rPr lang="en-US" baseline="0" dirty="0"/>
              <a:t> ô </a:t>
            </a:r>
            <a:r>
              <a:rPr lang="en-US" baseline="0" dirty="0" err="1"/>
              <a:t>với</a:t>
            </a:r>
            <a:r>
              <a:rPr lang="en-US" baseline="0" dirty="0"/>
              <a:t> </a:t>
            </a:r>
            <a:r>
              <a:rPr lang="en-US" baseline="0" dirty="0" err="1"/>
              <a:t>những</a:t>
            </a:r>
            <a:r>
              <a:rPr lang="en-US" baseline="0" dirty="0"/>
              <a:t> </a:t>
            </a:r>
            <a:r>
              <a:rPr lang="en-US" baseline="0" dirty="0" err="1"/>
              <a:t>sự</a:t>
            </a:r>
            <a:r>
              <a:rPr lang="en-US" baseline="0" dirty="0"/>
              <a:t> </a:t>
            </a:r>
            <a:r>
              <a:rPr lang="en-US" baseline="0" dirty="0" err="1"/>
              <a:t>kiện</a:t>
            </a:r>
            <a:r>
              <a:rPr lang="en-US" baseline="0" dirty="0"/>
              <a:t> </a:t>
            </a:r>
            <a:r>
              <a:rPr lang="en-US" baseline="0" dirty="0" err="1"/>
              <a:t>không</a:t>
            </a:r>
            <a:r>
              <a:rPr lang="en-US" baseline="0" dirty="0"/>
              <a:t> </a:t>
            </a:r>
            <a:r>
              <a:rPr lang="en-US" baseline="0" dirty="0" err="1"/>
              <a:t>thể</a:t>
            </a:r>
            <a:r>
              <a:rPr lang="en-US" baseline="0" dirty="0"/>
              <a:t> </a:t>
            </a:r>
            <a:r>
              <a:rPr lang="en-US" baseline="0" dirty="0" err="1"/>
              <a:t>xảy</a:t>
            </a:r>
            <a:r>
              <a:rPr lang="en-US" baseline="0" dirty="0"/>
              <a:t> </a:t>
            </a:r>
            <a:r>
              <a:rPr lang="en-US" baseline="0" dirty="0" err="1"/>
              <a:t>ra</a:t>
            </a:r>
            <a:r>
              <a:rPr lang="en-US" baseline="0" dirty="0"/>
              <a:t> </a:t>
            </a:r>
            <a:r>
              <a:rPr lang="en-US" baseline="0" dirty="0" err="1"/>
              <a:t>với</a:t>
            </a:r>
            <a:r>
              <a:rPr lang="en-US" baseline="0" dirty="0"/>
              <a:t> </a:t>
            </a:r>
            <a:r>
              <a:rPr lang="en-US" baseline="0" dirty="0" err="1"/>
              <a:t>trạng</a:t>
            </a:r>
            <a:r>
              <a:rPr lang="en-US" baseline="0" dirty="0"/>
              <a:t> </a:t>
            </a:r>
            <a:r>
              <a:rPr lang="en-US" baseline="0" dirty="0" err="1"/>
              <a:t>thái</a:t>
            </a:r>
            <a:r>
              <a:rPr lang="en-US" baseline="0" dirty="0"/>
              <a:t> </a:t>
            </a:r>
            <a:r>
              <a:rPr lang="en-US" baseline="0" dirty="0" err="1"/>
              <a:t>hiện</a:t>
            </a:r>
            <a:r>
              <a:rPr lang="en-US" baseline="0" dirty="0"/>
              <a:t> </a:t>
            </a:r>
            <a:r>
              <a:rPr lang="en-US" baseline="0" dirty="0" err="1"/>
              <a:t>tại</a:t>
            </a:r>
            <a:r>
              <a:rPr lang="en-US" baseline="0" dirty="0"/>
              <a:t>. </a:t>
            </a:r>
            <a:r>
              <a:rPr lang="en-US" baseline="0" dirty="0" err="1"/>
              <a:t>Đó</a:t>
            </a:r>
            <a:r>
              <a:rPr lang="en-US" baseline="0" dirty="0"/>
              <a:t> </a:t>
            </a:r>
            <a:r>
              <a:rPr lang="en-US" baseline="0" dirty="0" err="1"/>
              <a:t>chính</a:t>
            </a:r>
            <a:r>
              <a:rPr lang="en-US" baseline="0" dirty="0"/>
              <a:t> </a:t>
            </a:r>
            <a:r>
              <a:rPr lang="en-US" baseline="0" dirty="0" err="1"/>
              <a:t>là</a:t>
            </a:r>
            <a:r>
              <a:rPr lang="en-US" baseline="0" dirty="0"/>
              <a:t> </a:t>
            </a:r>
            <a:r>
              <a:rPr lang="en-US" baseline="0" dirty="0" err="1"/>
              <a:t>các</a:t>
            </a:r>
            <a:r>
              <a:rPr lang="en-US" baseline="0" dirty="0"/>
              <a:t> negative test conditions.</a:t>
            </a:r>
          </a:p>
          <a:p>
            <a:pPr marL="914400" lvl="2" indent="0">
              <a:buFontTx/>
              <a:buNone/>
            </a:pPr>
            <a:r>
              <a:rPr lang="en-US" b="1" baseline="0" dirty="0"/>
              <a:t>* Do </a:t>
            </a:r>
            <a:r>
              <a:rPr lang="en-US" b="1" baseline="0" dirty="0" err="1"/>
              <a:t>đó</a:t>
            </a:r>
            <a:r>
              <a:rPr lang="en-US" b="1" baseline="0" dirty="0"/>
              <a:t> </a:t>
            </a:r>
            <a:r>
              <a:rPr lang="en-US" b="1" baseline="0" dirty="0" err="1"/>
              <a:t>nên</a:t>
            </a:r>
            <a:r>
              <a:rPr lang="en-US" b="1" baseline="0" dirty="0"/>
              <a:t> </a:t>
            </a:r>
            <a:r>
              <a:rPr lang="en-US" b="1" baseline="0" dirty="0" err="1"/>
              <a:t>sd</a:t>
            </a:r>
            <a:r>
              <a:rPr lang="en-US" b="1" baseline="0" dirty="0"/>
              <a:t> </a:t>
            </a:r>
            <a:r>
              <a:rPr lang="en-US" b="1" baseline="0" dirty="0" err="1"/>
              <a:t>bảng</a:t>
            </a:r>
            <a:r>
              <a:rPr lang="en-US" b="1" baseline="0" dirty="0"/>
              <a:t> </a:t>
            </a:r>
            <a:r>
              <a:rPr lang="en-US" b="1" baseline="0" dirty="0" err="1"/>
              <a:t>trạng</a:t>
            </a:r>
            <a:r>
              <a:rPr lang="en-US" b="1" baseline="0" dirty="0"/>
              <a:t> </a:t>
            </a:r>
            <a:r>
              <a:rPr lang="en-US" b="1" baseline="0" dirty="0" err="1"/>
              <a:t>thái</a:t>
            </a:r>
            <a:r>
              <a:rPr lang="en-US" b="1" baseline="0" dirty="0"/>
              <a:t> </a:t>
            </a:r>
            <a:r>
              <a:rPr lang="en-US" b="1" baseline="0" dirty="0" err="1"/>
              <a:t>vì</a:t>
            </a:r>
            <a:r>
              <a:rPr lang="en-US" b="1" baseline="0" dirty="0"/>
              <a:t> </a:t>
            </a:r>
            <a:r>
              <a:rPr lang="en-US" b="1" baseline="0" dirty="0" err="1"/>
              <a:t>nó</a:t>
            </a:r>
            <a:r>
              <a:rPr lang="en-US" b="1" baseline="0" dirty="0"/>
              <a:t> </a:t>
            </a:r>
            <a:r>
              <a:rPr lang="en-US" b="1" baseline="0" dirty="0" err="1"/>
              <a:t>liệt</a:t>
            </a:r>
            <a:r>
              <a:rPr lang="en-US" b="1" baseline="0" dirty="0"/>
              <a:t> </a:t>
            </a:r>
            <a:r>
              <a:rPr lang="en-US" b="1" baseline="0" dirty="0" err="1"/>
              <a:t>kê</a:t>
            </a:r>
            <a:r>
              <a:rPr lang="en-US" b="1" baseline="0" dirty="0"/>
              <a:t> </a:t>
            </a:r>
            <a:r>
              <a:rPr lang="en-US" b="1" baseline="0" dirty="0" err="1"/>
              <a:t>tất</a:t>
            </a:r>
            <a:r>
              <a:rPr lang="en-US" b="1" baseline="0" dirty="0"/>
              <a:t> </a:t>
            </a:r>
            <a:r>
              <a:rPr lang="en-US" b="1" baseline="0" dirty="0" err="1"/>
              <a:t>cả</a:t>
            </a:r>
            <a:r>
              <a:rPr lang="en-US" b="1" baseline="0" dirty="0"/>
              <a:t> </a:t>
            </a:r>
            <a:r>
              <a:rPr lang="en-US" b="1" baseline="0" dirty="0" err="1"/>
              <a:t>các</a:t>
            </a:r>
            <a:r>
              <a:rPr lang="en-US" b="1" baseline="0" dirty="0"/>
              <a:t> </a:t>
            </a:r>
            <a:r>
              <a:rPr lang="en-US" b="1" baseline="0" dirty="0" err="1"/>
              <a:t>trường</a:t>
            </a:r>
            <a:r>
              <a:rPr lang="en-US" b="1" baseline="0" dirty="0"/>
              <a:t> </a:t>
            </a:r>
            <a:r>
              <a:rPr lang="en-US" b="1" baseline="0" dirty="0" err="1"/>
              <a:t>hợp</a:t>
            </a:r>
            <a:r>
              <a:rPr lang="en-US" b="1" baseline="0" dirty="0"/>
              <a:t> </a:t>
            </a:r>
            <a:r>
              <a:rPr lang="en-US" b="1" baseline="0" dirty="0" err="1"/>
              <a:t>chuyển</a:t>
            </a:r>
            <a:r>
              <a:rPr lang="en-US" b="1" baseline="0" dirty="0"/>
              <a:t> </a:t>
            </a:r>
            <a:r>
              <a:rPr lang="en-US" b="1" baseline="0" dirty="0" err="1"/>
              <a:t>trạng</a:t>
            </a:r>
            <a:r>
              <a:rPr lang="en-US" b="1" baseline="0" dirty="0"/>
              <a:t> </a:t>
            </a:r>
            <a:r>
              <a:rPr lang="en-US" b="1" baseline="0" dirty="0" err="1"/>
              <a:t>thái</a:t>
            </a:r>
            <a:r>
              <a:rPr lang="en-US" b="1" baseline="0" dirty="0"/>
              <a:t> </a:t>
            </a:r>
            <a:r>
              <a:rPr lang="en-US" b="1" baseline="0" dirty="0" err="1"/>
              <a:t>có</a:t>
            </a:r>
            <a:r>
              <a:rPr lang="en-US" b="1" baseline="0" dirty="0"/>
              <a:t> </a:t>
            </a:r>
            <a:r>
              <a:rPr lang="en-US" b="1" baseline="0" dirty="0" err="1"/>
              <a:t>thể</a:t>
            </a:r>
            <a:r>
              <a:rPr lang="en-US" b="1" baseline="0" dirty="0"/>
              <a:t>, k </a:t>
            </a:r>
            <a:r>
              <a:rPr lang="en-US" b="1" baseline="0" dirty="0" err="1"/>
              <a:t>phải</a:t>
            </a:r>
            <a:r>
              <a:rPr lang="en-US" b="1" baseline="0" dirty="0"/>
              <a:t> </a:t>
            </a:r>
            <a:r>
              <a:rPr lang="en-US" b="1" baseline="0" dirty="0" err="1"/>
              <a:t>chỉ</a:t>
            </a:r>
            <a:r>
              <a:rPr lang="en-US" b="1" baseline="0" dirty="0"/>
              <a:t> </a:t>
            </a:r>
            <a:r>
              <a:rPr lang="en-US" b="1" baseline="0" dirty="0" err="1"/>
              <a:t>với</a:t>
            </a:r>
            <a:r>
              <a:rPr lang="en-US" b="1" baseline="0" dirty="0"/>
              <a:t> transition </a:t>
            </a:r>
            <a:r>
              <a:rPr lang="en-US" b="1" baseline="0" dirty="0" err="1"/>
              <a:t>hợp</a:t>
            </a:r>
            <a:r>
              <a:rPr lang="en-US" b="1" baseline="0" dirty="0"/>
              <a:t> </a:t>
            </a:r>
            <a:r>
              <a:rPr lang="en-US" b="1" baseline="0" dirty="0" err="1"/>
              <a:t>lệ</a:t>
            </a:r>
            <a:endParaRPr lang="en-US" b="1" baseline="0" dirty="0"/>
          </a:p>
          <a:p>
            <a:pPr marL="914400" lvl="2" indent="0">
              <a:buFontTx/>
              <a:buNone/>
            </a:pPr>
            <a:r>
              <a:rPr lang="en-US" b="1" baseline="0" dirty="0"/>
              <a:t>* </a:t>
            </a:r>
            <a:r>
              <a:rPr lang="en-US" b="1" baseline="0" dirty="0" err="1"/>
              <a:t>Nên</a:t>
            </a:r>
            <a:r>
              <a:rPr lang="en-US" b="1" baseline="0" dirty="0"/>
              <a:t> </a:t>
            </a:r>
            <a:r>
              <a:rPr lang="en-US" b="1" baseline="0" dirty="0" err="1"/>
              <a:t>sd</a:t>
            </a:r>
            <a:r>
              <a:rPr lang="en-US" b="1" baseline="0" dirty="0"/>
              <a:t> </a:t>
            </a:r>
            <a:r>
              <a:rPr lang="en-US" b="1" baseline="0" dirty="0" err="1"/>
              <a:t>bảng</a:t>
            </a:r>
            <a:r>
              <a:rPr lang="en-US" b="1" baseline="0" dirty="0"/>
              <a:t> </a:t>
            </a:r>
            <a:r>
              <a:rPr lang="en-US" b="1" baseline="0" dirty="0" err="1"/>
              <a:t>trạng</a:t>
            </a:r>
            <a:r>
              <a:rPr lang="en-US" b="1" baseline="0" dirty="0"/>
              <a:t> </a:t>
            </a:r>
            <a:r>
              <a:rPr lang="en-US" b="1" baseline="0" dirty="0" err="1"/>
              <a:t>thái</a:t>
            </a:r>
            <a:r>
              <a:rPr lang="en-US" b="1" baseline="0" dirty="0"/>
              <a:t> </a:t>
            </a:r>
            <a:r>
              <a:rPr lang="en-US" b="1" baseline="0" dirty="0" err="1"/>
              <a:t>để</a:t>
            </a:r>
            <a:r>
              <a:rPr lang="en-US" b="1" baseline="0" dirty="0"/>
              <a:t> </a:t>
            </a:r>
            <a:r>
              <a:rPr lang="en-US" b="1" baseline="0" dirty="0" err="1"/>
              <a:t>tìm</a:t>
            </a:r>
            <a:r>
              <a:rPr lang="en-US" b="1" baseline="0" dirty="0"/>
              <a:t> test-case </a:t>
            </a:r>
            <a:r>
              <a:rPr lang="en-US" b="1" baseline="0" dirty="0" err="1"/>
              <a:t>cho</a:t>
            </a:r>
            <a:r>
              <a:rPr lang="en-US" b="1" baseline="0" dirty="0"/>
              <a:t> </a:t>
            </a:r>
            <a:r>
              <a:rPr lang="en-US" b="1" baseline="0" dirty="0" err="1"/>
              <a:t>cả</a:t>
            </a:r>
            <a:r>
              <a:rPr lang="en-US" b="1" baseline="0" dirty="0"/>
              <a:t> valid </a:t>
            </a:r>
            <a:r>
              <a:rPr lang="en-US" b="1" baseline="0" dirty="0" err="1"/>
              <a:t>và</a:t>
            </a:r>
            <a:r>
              <a:rPr lang="en-US" b="1" baseline="0" dirty="0"/>
              <a:t> invalid, </a:t>
            </a:r>
            <a:r>
              <a:rPr lang="en-US" b="1" baseline="0" dirty="0" err="1"/>
              <a:t>vì</a:t>
            </a:r>
            <a:r>
              <a:rPr lang="en-US" b="1" baseline="0" dirty="0"/>
              <a:t> </a:t>
            </a:r>
            <a:r>
              <a:rPr lang="en-US" b="1" baseline="0" dirty="0" err="1"/>
              <a:t>dễ</a:t>
            </a:r>
            <a:r>
              <a:rPr lang="en-US" b="1" baseline="0" dirty="0"/>
              <a:t> </a:t>
            </a:r>
            <a:r>
              <a:rPr lang="en-US" b="1" baseline="0" dirty="0" err="1"/>
              <a:t>làm</a:t>
            </a:r>
            <a:r>
              <a:rPr lang="en-US" b="1" baseline="0" dirty="0"/>
              <a:t> </a:t>
            </a:r>
            <a:r>
              <a:rPr lang="en-US" b="1" baseline="0" dirty="0" err="1"/>
              <a:t>và</a:t>
            </a:r>
            <a:r>
              <a:rPr lang="en-US" b="1" baseline="0" dirty="0"/>
              <a:t> </a:t>
            </a:r>
            <a:r>
              <a:rPr lang="en-US" b="1" baseline="0" dirty="0" err="1"/>
              <a:t>ít</a:t>
            </a:r>
            <a:r>
              <a:rPr lang="en-US" b="1" baseline="0" dirty="0"/>
              <a:t> </a:t>
            </a:r>
            <a:r>
              <a:rPr lang="en-US" b="1" baseline="0" dirty="0" err="1"/>
              <a:t>lỗi</a:t>
            </a:r>
            <a:r>
              <a:rPr lang="en-US" b="1" baseline="0" dirty="0"/>
              <a:t> </a:t>
            </a:r>
            <a:r>
              <a:rPr lang="en-US" b="1" baseline="0" dirty="0" err="1"/>
              <a:t>hơn</a:t>
            </a:r>
            <a:endParaRPr lang="en-US" b="1" baseline="0" dirty="0"/>
          </a:p>
          <a:p>
            <a:pPr marL="0" lvl="0" indent="0">
              <a:buFontTx/>
              <a:buNone/>
            </a:pPr>
            <a:r>
              <a:rPr lang="en-US" b="0" baseline="0" dirty="0"/>
              <a:t>- ...</a:t>
            </a:r>
          </a:p>
          <a:p>
            <a:pPr marL="0" marR="0" lvl="2" indent="0" algn="l" defTabSz="914400" rtl="0" eaLnBrk="1" fontAlgn="auto" latinLnBrk="0" hangingPunct="1">
              <a:lnSpc>
                <a:spcPct val="100000"/>
              </a:lnSpc>
              <a:spcBef>
                <a:spcPts val="0"/>
              </a:spcBef>
              <a:spcAft>
                <a:spcPts val="0"/>
              </a:spcAft>
              <a:buClrTx/>
              <a:buSzTx/>
              <a:buFontTx/>
              <a:buNone/>
              <a:tabLst/>
              <a:defRPr/>
            </a:pPr>
            <a:r>
              <a:rPr lang="en-US" baseline="0" dirty="0"/>
              <a:t>- (</a:t>
            </a:r>
            <a:r>
              <a:rPr lang="en-US" sz="1200" dirty="0"/>
              <a:t>Negative tests: </a:t>
            </a:r>
            <a:r>
              <a:rPr lang="en-US" sz="1200" dirty="0" err="1"/>
              <a:t>thiết</a:t>
            </a:r>
            <a:r>
              <a:rPr lang="en-US" sz="1200" dirty="0"/>
              <a:t> </a:t>
            </a:r>
            <a:r>
              <a:rPr lang="en-US" sz="1200" dirty="0" err="1"/>
              <a:t>kế</a:t>
            </a:r>
            <a:r>
              <a:rPr lang="en-US" sz="1200" dirty="0"/>
              <a:t> </a:t>
            </a:r>
            <a:r>
              <a:rPr lang="en-US" sz="1200" dirty="0" err="1"/>
              <a:t>các</a:t>
            </a:r>
            <a:r>
              <a:rPr lang="en-US" sz="1200" dirty="0"/>
              <a:t> test cases </a:t>
            </a:r>
            <a:r>
              <a:rPr lang="en-US" sz="1200" dirty="0" err="1"/>
              <a:t>nhằm</a:t>
            </a:r>
            <a:r>
              <a:rPr lang="en-US" sz="1200" dirty="0"/>
              <a:t> </a:t>
            </a:r>
            <a:r>
              <a:rPr lang="en-US" sz="1200" dirty="0" err="1"/>
              <a:t>cố</a:t>
            </a:r>
            <a:r>
              <a:rPr lang="en-US" sz="1200" dirty="0"/>
              <a:t> </a:t>
            </a:r>
            <a:r>
              <a:rPr lang="en-US" sz="1200" dirty="0" err="1"/>
              <a:t>chuyển</a:t>
            </a:r>
            <a:r>
              <a:rPr lang="en-US" sz="1200" dirty="0"/>
              <a:t> </a:t>
            </a:r>
            <a:r>
              <a:rPr lang="en-US" sz="1200" dirty="0" err="1"/>
              <a:t>đổi</a:t>
            </a:r>
            <a:r>
              <a:rPr lang="en-US" sz="1200" dirty="0"/>
              <a:t> </a:t>
            </a:r>
            <a:r>
              <a:rPr lang="en-US" sz="1200" dirty="0" err="1"/>
              <a:t>trạng</a:t>
            </a:r>
            <a:r>
              <a:rPr lang="en-US" sz="1200" dirty="0"/>
              <a:t> </a:t>
            </a:r>
            <a:r>
              <a:rPr lang="en-US" sz="1200" dirty="0" err="1"/>
              <a:t>thái</a:t>
            </a:r>
            <a:r>
              <a:rPr lang="en-US" sz="1200" dirty="0"/>
              <a:t> </a:t>
            </a:r>
            <a:r>
              <a:rPr lang="en-US" sz="1200" dirty="0" err="1"/>
              <a:t>một</a:t>
            </a:r>
            <a:r>
              <a:rPr lang="en-US" sz="1200" dirty="0"/>
              <a:t> </a:t>
            </a:r>
            <a:r>
              <a:rPr lang="en-US" sz="1200" dirty="0" err="1"/>
              <a:t>cách</a:t>
            </a:r>
            <a:r>
              <a:rPr lang="en-US" sz="1200" dirty="0"/>
              <a:t> </a:t>
            </a:r>
            <a:r>
              <a:rPr lang="en-US" sz="1200" dirty="0" err="1"/>
              <a:t>bất</a:t>
            </a:r>
            <a:r>
              <a:rPr lang="en-US" sz="1200" dirty="0"/>
              <a:t> </a:t>
            </a:r>
            <a:r>
              <a:rPr lang="en-US" sz="1200" dirty="0" err="1"/>
              <a:t>hợp</a:t>
            </a:r>
            <a:r>
              <a:rPr lang="en-US" sz="1200" dirty="0"/>
              <a:t> </a:t>
            </a:r>
            <a:r>
              <a:rPr lang="en-US" sz="1200" dirty="0" err="1"/>
              <a:t>lệ</a:t>
            </a:r>
            <a:r>
              <a:rPr lang="en-US" sz="1200" dirty="0"/>
              <a:t>)</a:t>
            </a:r>
            <a:endParaRPr lang="en-US" dirty="0"/>
          </a:p>
          <a:p>
            <a:pPr marL="171450" indent="-171450">
              <a:buFontTx/>
              <a:buChar char="-"/>
            </a:pPr>
            <a:endParaRPr lang="en-US" dirty="0"/>
          </a:p>
        </p:txBody>
      </p:sp>
    </p:spTree>
    <p:extLst>
      <p:ext uri="{BB962C8B-B14F-4D97-AF65-F5344CB8AC3E}">
        <p14:creationId xmlns:p14="http://schemas.microsoft.com/office/powerpoint/2010/main" val="63323767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baseline="0" dirty="0" err="1"/>
              <a:t>Gộp</a:t>
            </a:r>
            <a:r>
              <a:rPr lang="en-US" b="1" baseline="0" dirty="0"/>
              <a:t> Enter PIN </a:t>
            </a:r>
            <a:r>
              <a:rPr lang="en-US" b="1" baseline="0" dirty="0" err="1"/>
              <a:t>và</a:t>
            </a:r>
            <a:r>
              <a:rPr lang="en-US" b="1" baseline="0" dirty="0"/>
              <a:t> (PIN OK; PIN not OK) </a:t>
            </a:r>
            <a:r>
              <a:rPr lang="en-US" b="1" baseline="0" dirty="0">
                <a:sym typeface="Wingdings" pitchFamily="2" charset="2"/>
              </a:rPr>
              <a:t></a:t>
            </a:r>
            <a:r>
              <a:rPr lang="en-US" b="1" baseline="0" dirty="0" err="1">
                <a:sym typeface="Wingdings" pitchFamily="2" charset="2"/>
              </a:rPr>
              <a:t>nên</a:t>
            </a:r>
            <a:r>
              <a:rPr lang="en-US" b="1" baseline="0" dirty="0">
                <a:sym typeface="Wingdings" pitchFamily="2" charset="2"/>
              </a:rPr>
              <a:t> </a:t>
            </a:r>
            <a:r>
              <a:rPr lang="en-US" b="1" baseline="0" dirty="0" err="1">
                <a:sym typeface="Wingdings" pitchFamily="2" charset="2"/>
              </a:rPr>
              <a:t>b</a:t>
            </a:r>
            <a:r>
              <a:rPr lang="en-US" b="1" baseline="0" dirty="0" err="1"/>
              <a:t>ỏ</a:t>
            </a:r>
            <a:r>
              <a:rPr lang="en-US" b="1" baseline="0" dirty="0"/>
              <a:t> qua </a:t>
            </a:r>
            <a:r>
              <a:rPr lang="en-US" sz="1200" b="1" kern="1200" dirty="0">
                <a:solidFill>
                  <a:schemeClr val="tx1"/>
                </a:solidFill>
                <a:latin typeface="+mn-lt"/>
                <a:ea typeface="+mn-ea"/>
                <a:cs typeface="+mn-cs"/>
              </a:rPr>
              <a:t>Wait for PIN</a:t>
            </a:r>
            <a:endParaRPr lang="en-US" dirty="0"/>
          </a:p>
          <a:p>
            <a:r>
              <a:rPr lang="en-US" dirty="0"/>
              <a:t>+ Lists the states in the first column and the possible inputs across the top row. </a:t>
            </a:r>
          </a:p>
          <a:p>
            <a:r>
              <a:rPr lang="en-US" dirty="0"/>
              <a:t>+ If the system is in State 1, inserting a card will take it to State 2. </a:t>
            </a:r>
          </a:p>
          <a:p>
            <a:r>
              <a:rPr lang="en-US" dirty="0"/>
              <a:t>+ If we are in State 2, and a valid PIN is entered, we go to State 6 to access the account. </a:t>
            </a:r>
          </a:p>
          <a:p>
            <a:r>
              <a:rPr lang="en-US" dirty="0"/>
              <a:t>+ In State 2 if we enter an invalid PIN, we go to State 3. </a:t>
            </a:r>
          </a:p>
          <a:p>
            <a:r>
              <a:rPr lang="en-US" dirty="0"/>
              <a:t>+ WE HAVE PUT A </a:t>
            </a:r>
            <a:r>
              <a:rPr lang="en-US" b="1" dirty="0"/>
              <a:t>DASH</a:t>
            </a:r>
            <a:r>
              <a:rPr lang="en-US" dirty="0"/>
              <a:t> IN THE CELLS THAT SHOULD BE IMPOSSIBLE, I.E. THEY REPRESENT INVALID TRANSITIONS FROM THAT STATE. </a:t>
            </a:r>
          </a:p>
          <a:p>
            <a:r>
              <a:rPr lang="en-US" dirty="0"/>
              <a:t>+ We have put a </a:t>
            </a:r>
            <a:r>
              <a:rPr lang="en-US" b="1" dirty="0"/>
              <a:t>question mark </a:t>
            </a:r>
            <a:r>
              <a:rPr lang="en-US" dirty="0"/>
              <a:t>for two cells, where we enter either a valid or invalid PIN when we are accessing the account</a:t>
            </a:r>
            <a:r>
              <a:rPr lang="en-US" baseline="0" dirty="0"/>
              <a:t> (</a:t>
            </a:r>
            <a:r>
              <a:rPr lang="en-US" baseline="0" dirty="0" err="1"/>
              <a:t>vd</a:t>
            </a:r>
            <a:r>
              <a:rPr lang="en-US" baseline="0" dirty="0"/>
              <a:t>/ TH: PIN </a:t>
            </a:r>
            <a:r>
              <a:rPr lang="en-US" baseline="0" dirty="0" err="1"/>
              <a:t>là</a:t>
            </a:r>
            <a:r>
              <a:rPr lang="en-US" baseline="0" dirty="0"/>
              <a:t> 500000)</a:t>
            </a:r>
            <a:endParaRPr lang="en-US" dirty="0"/>
          </a:p>
        </p:txBody>
      </p:sp>
    </p:spTree>
    <p:extLst>
      <p:ext uri="{BB962C8B-B14F-4D97-AF65-F5344CB8AC3E}">
        <p14:creationId xmlns:p14="http://schemas.microsoft.com/office/powerpoint/2010/main" val="259543601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Phải</a:t>
            </a:r>
            <a:r>
              <a:rPr lang="en-US" baseline="0" dirty="0"/>
              <a:t> </a:t>
            </a:r>
            <a:r>
              <a:rPr lang="en-US" baseline="0" dirty="0" err="1"/>
              <a:t>chọn</a:t>
            </a:r>
            <a:r>
              <a:rPr lang="en-US" baseline="0" dirty="0"/>
              <a:t> </a:t>
            </a:r>
            <a:r>
              <a:rPr lang="en-US" baseline="0" dirty="0" err="1"/>
              <a:t>lọc</a:t>
            </a:r>
            <a:r>
              <a:rPr lang="en-US" baseline="0" dirty="0"/>
              <a:t>, </a:t>
            </a:r>
            <a:r>
              <a:rPr lang="en-US" baseline="0" dirty="0" err="1"/>
              <a:t>ưu</a:t>
            </a:r>
            <a:r>
              <a:rPr lang="en-US" baseline="0" dirty="0"/>
              <a:t> </a:t>
            </a:r>
            <a:r>
              <a:rPr lang="en-US" baseline="0" dirty="0" err="1"/>
              <a:t>tiên</a:t>
            </a:r>
            <a:r>
              <a:rPr lang="en-US" baseline="0" dirty="0"/>
              <a:t> test case, ko </a:t>
            </a:r>
            <a:r>
              <a:rPr lang="en-US" baseline="0" dirty="0" err="1"/>
              <a:t>cần</a:t>
            </a:r>
            <a:r>
              <a:rPr lang="en-US" baseline="0" dirty="0"/>
              <a:t> kt </a:t>
            </a:r>
            <a:r>
              <a:rPr lang="en-US" baseline="0" dirty="0" err="1"/>
              <a:t>những</a:t>
            </a:r>
            <a:r>
              <a:rPr lang="en-US" baseline="0" dirty="0"/>
              <a:t> </a:t>
            </a:r>
            <a:r>
              <a:rPr lang="en-US" baseline="0" dirty="0" err="1"/>
              <a:t>gì</a:t>
            </a:r>
            <a:r>
              <a:rPr lang="en-US" baseline="0" dirty="0"/>
              <a:t> </a:t>
            </a:r>
            <a:r>
              <a:rPr lang="en-US" baseline="0" dirty="0" err="1"/>
              <a:t>hoàn</a:t>
            </a:r>
            <a:r>
              <a:rPr lang="en-US" baseline="0" dirty="0"/>
              <a:t> </a:t>
            </a:r>
            <a:r>
              <a:rPr lang="en-US" baseline="0" dirty="0" err="1"/>
              <a:t>toàn</a:t>
            </a:r>
            <a:r>
              <a:rPr lang="en-US" baseline="0" dirty="0"/>
              <a:t> ko </a:t>
            </a:r>
            <a:r>
              <a:rPr lang="en-US" baseline="0" dirty="0" err="1"/>
              <a:t>thể</a:t>
            </a:r>
            <a:r>
              <a:rPr lang="en-US" baseline="0" dirty="0"/>
              <a:t> </a:t>
            </a:r>
            <a:r>
              <a:rPr lang="en-US" baseline="0" dirty="0" err="1"/>
              <a:t>xảy</a:t>
            </a:r>
            <a:r>
              <a:rPr lang="en-US" baseline="0" dirty="0"/>
              <a:t> </a:t>
            </a:r>
            <a:r>
              <a:rPr lang="en-US" baseline="0" dirty="0" err="1"/>
              <a:t>ra</a:t>
            </a:r>
            <a:r>
              <a:rPr lang="en-US" baseline="0" dirty="0"/>
              <a:t> ở </a:t>
            </a:r>
            <a:r>
              <a:rPr lang="en-US" baseline="0" dirty="0" err="1"/>
              <a:t>thực</a:t>
            </a:r>
            <a:r>
              <a:rPr lang="en-US" baseline="0" dirty="0"/>
              <a:t> </a:t>
            </a:r>
            <a:r>
              <a:rPr lang="en-US" baseline="0" dirty="0" err="1"/>
              <a:t>tế</a:t>
            </a:r>
            <a:r>
              <a:rPr lang="en-US" baseline="0" dirty="0"/>
              <a:t>.</a:t>
            </a:r>
            <a:endParaRPr lang="en-US" dirty="0"/>
          </a:p>
        </p:txBody>
      </p:sp>
    </p:spTree>
    <p:extLst>
      <p:ext uri="{BB962C8B-B14F-4D97-AF65-F5344CB8AC3E}">
        <p14:creationId xmlns:p14="http://schemas.microsoft.com/office/powerpoint/2010/main" val="136397479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Bài</a:t>
            </a:r>
            <a:r>
              <a:rPr lang="en-US" baseline="0"/>
              <a:t> tập giỏ hàng:</a:t>
            </a:r>
          </a:p>
          <a:p>
            <a:r>
              <a:rPr lang="vi-VN" sz="1200" b="0" i="0" kern="1200">
                <a:solidFill>
                  <a:schemeClr val="tx1"/>
                </a:solidFill>
                <a:effectLst/>
                <a:latin typeface="+mn-lt"/>
                <a:ea typeface="+mn-ea"/>
                <a:cs typeface="+mn-cs"/>
              </a:rPr>
              <a:t>Giỏ </a:t>
            </a:r>
            <a:r>
              <a:rPr lang="en-US" sz="1200" b="0" i="0" kern="1200">
                <a:solidFill>
                  <a:schemeClr val="tx1"/>
                </a:solidFill>
                <a:effectLst/>
                <a:latin typeface="+mn-lt"/>
                <a:ea typeface="+mn-ea"/>
                <a:cs typeface="+mn-cs"/>
              </a:rPr>
              <a:t>hàng</a:t>
            </a:r>
            <a:r>
              <a:rPr lang="vi-VN" sz="1200" b="0" i="0" kern="1200">
                <a:solidFill>
                  <a:schemeClr val="tx1"/>
                </a:solidFill>
                <a:effectLst/>
                <a:latin typeface="+mn-lt"/>
                <a:ea typeface="+mn-ea"/>
                <a:cs typeface="+mn-cs"/>
              </a:rPr>
              <a:t> </a:t>
            </a:r>
            <a:r>
              <a:rPr lang="en-US" sz="1200" b="0" i="0" kern="1200">
                <a:solidFill>
                  <a:schemeClr val="tx1"/>
                </a:solidFill>
                <a:effectLst/>
                <a:latin typeface="+mn-lt"/>
                <a:ea typeface="+mn-ea"/>
                <a:cs typeface="+mn-cs"/>
              </a:rPr>
              <a:t>ban đầu</a:t>
            </a:r>
            <a:r>
              <a:rPr lang="vi-VN" sz="1200" b="0" i="0" kern="1200">
                <a:solidFill>
                  <a:schemeClr val="tx1"/>
                </a:solidFill>
                <a:effectLst/>
                <a:latin typeface="+mn-lt"/>
                <a:ea typeface="+mn-ea"/>
                <a:cs typeface="+mn-cs"/>
              </a:rPr>
              <a:t> </a:t>
            </a:r>
            <a:r>
              <a:rPr lang="en-US" sz="1200" b="0" i="0" kern="1200">
                <a:solidFill>
                  <a:schemeClr val="tx1"/>
                </a:solidFill>
                <a:effectLst/>
                <a:latin typeface="+mn-lt"/>
                <a:ea typeface="+mn-ea"/>
                <a:cs typeface="+mn-cs"/>
              </a:rPr>
              <a:t>(</a:t>
            </a:r>
            <a:r>
              <a:rPr lang="vi-VN" sz="1200" b="0" i="0" kern="1200">
                <a:solidFill>
                  <a:schemeClr val="tx1"/>
                </a:solidFill>
                <a:effectLst/>
                <a:latin typeface="+mn-lt"/>
                <a:ea typeface="+mn-ea"/>
                <a:cs typeface="+mn-cs"/>
              </a:rPr>
              <a:t>RỖNG</a:t>
            </a:r>
            <a:r>
              <a:rPr lang="en-US" sz="1200" b="0" i="0" kern="1200">
                <a:solidFill>
                  <a:schemeClr val="tx1"/>
                </a:solidFill>
                <a:effectLst/>
                <a:latin typeface="+mn-lt"/>
                <a:ea typeface="+mn-ea"/>
                <a:cs typeface="+mn-cs"/>
              </a:rPr>
              <a:t>)</a:t>
            </a:r>
            <a:r>
              <a:rPr lang="vi-VN" sz="1200" b="0" i="0" kern="1200">
                <a:solidFill>
                  <a:schemeClr val="tx1"/>
                </a:solidFill>
                <a:effectLst/>
                <a:latin typeface="+mn-lt"/>
                <a:ea typeface="+mn-ea"/>
                <a:cs typeface="+mn-cs"/>
              </a:rPr>
              <a:t>. Khi chọn</a:t>
            </a:r>
            <a:r>
              <a:rPr lang="en-US" sz="1200" b="0" i="0" kern="1200">
                <a:solidFill>
                  <a:schemeClr val="tx1"/>
                </a:solidFill>
                <a:effectLst/>
                <a:latin typeface="+mn-lt"/>
                <a:ea typeface="+mn-ea"/>
                <a:cs typeface="+mn-cs"/>
              </a:rPr>
              <a:t> m</a:t>
            </a:r>
            <a:r>
              <a:rPr lang="en-US" sz="1200" b="0" i="0" kern="1200" baseline="0">
                <a:solidFill>
                  <a:schemeClr val="tx1"/>
                </a:solidFill>
                <a:effectLst/>
                <a:latin typeface="+mn-lt"/>
                <a:ea typeface="+mn-ea"/>
                <a:cs typeface="+mn-cs"/>
              </a:rPr>
              <a:t>ua </a:t>
            </a:r>
            <a:r>
              <a:rPr lang="vi-VN" sz="1200" b="0" i="0" kern="1200">
                <a:solidFill>
                  <a:schemeClr val="tx1"/>
                </a:solidFill>
                <a:effectLst/>
                <a:latin typeface="+mn-lt"/>
                <a:ea typeface="+mn-ea"/>
                <a:cs typeface="+mn-cs"/>
              </a:rPr>
              <a:t>hàng,</a:t>
            </a:r>
            <a:r>
              <a:rPr lang="en-US" sz="1200" b="0" i="0" kern="1200">
                <a:solidFill>
                  <a:schemeClr val="tx1"/>
                </a:solidFill>
                <a:effectLst/>
                <a:latin typeface="+mn-lt"/>
                <a:ea typeface="+mn-ea"/>
                <a:cs typeface="+mn-cs"/>
              </a:rPr>
              <a:t> hàng</a:t>
            </a:r>
            <a:r>
              <a:rPr lang="en-US" sz="1200" b="0" i="0" kern="1200" baseline="0">
                <a:solidFill>
                  <a:schemeClr val="tx1"/>
                </a:solidFill>
                <a:effectLst/>
                <a:latin typeface="+mn-lt"/>
                <a:ea typeface="+mn-ea"/>
                <a:cs typeface="+mn-cs"/>
              </a:rPr>
              <a:t> sẽ </a:t>
            </a:r>
            <a:r>
              <a:rPr lang="vi-VN" sz="1200" b="0" i="0" kern="1200">
                <a:solidFill>
                  <a:schemeClr val="tx1"/>
                </a:solidFill>
                <a:effectLst/>
                <a:latin typeface="+mn-lt"/>
                <a:ea typeface="+mn-ea"/>
                <a:cs typeface="+mn-cs"/>
              </a:rPr>
              <a:t>được THÊM vào giỏ hàng</a:t>
            </a:r>
            <a:r>
              <a:rPr lang="en-US" sz="1200" b="0" i="0" kern="1200">
                <a:solidFill>
                  <a:schemeClr val="tx1"/>
                </a:solidFill>
                <a:effectLst/>
                <a:latin typeface="+mn-lt"/>
                <a:ea typeface="+mn-ea"/>
                <a:cs typeface="+mn-cs"/>
              </a:rPr>
              <a:t> (SHOPPING)</a:t>
            </a:r>
            <a:r>
              <a:rPr lang="vi-VN" sz="1200" b="0" i="0" kern="1200">
                <a:solidFill>
                  <a:schemeClr val="tx1"/>
                </a:solidFill>
                <a:effectLst/>
                <a:latin typeface="+mn-lt"/>
                <a:ea typeface="+mn-ea"/>
                <a:cs typeface="+mn-cs"/>
              </a:rPr>
              <a:t>. </a:t>
            </a:r>
            <a:r>
              <a:rPr lang="en-US" sz="1200" b="0" i="0" kern="1200">
                <a:solidFill>
                  <a:schemeClr val="tx1"/>
                </a:solidFill>
                <a:effectLst/>
                <a:latin typeface="+mn-lt"/>
                <a:ea typeface="+mn-ea"/>
                <a:cs typeface="+mn-cs"/>
              </a:rPr>
              <a:t>Hàng</a:t>
            </a:r>
            <a:r>
              <a:rPr lang="en-US" sz="1200" b="0" i="0" kern="1200" baseline="0">
                <a:solidFill>
                  <a:schemeClr val="tx1"/>
                </a:solidFill>
                <a:effectLst/>
                <a:latin typeface="+mn-lt"/>
                <a:ea typeface="+mn-ea"/>
                <a:cs typeface="+mn-cs"/>
              </a:rPr>
              <a:t> có thể </a:t>
            </a:r>
            <a:r>
              <a:rPr lang="vi-VN" sz="1200" b="0" i="0" kern="1200">
                <a:solidFill>
                  <a:schemeClr val="tx1"/>
                </a:solidFill>
                <a:effectLst/>
                <a:latin typeface="+mn-lt"/>
                <a:ea typeface="+mn-ea"/>
                <a:cs typeface="+mn-cs"/>
              </a:rPr>
              <a:t>được </a:t>
            </a:r>
            <a:r>
              <a:rPr lang="en-US" sz="1200" b="0" i="0" kern="1200">
                <a:solidFill>
                  <a:schemeClr val="tx1"/>
                </a:solidFill>
                <a:effectLst/>
                <a:latin typeface="+mn-lt"/>
                <a:ea typeface="+mn-ea"/>
                <a:cs typeface="+mn-cs"/>
              </a:rPr>
              <a:t>XÓA</a:t>
            </a:r>
            <a:r>
              <a:rPr lang="en-US" sz="1200" b="0" i="0" kern="1200" baseline="0">
                <a:solidFill>
                  <a:schemeClr val="tx1"/>
                </a:solidFill>
                <a:effectLst/>
                <a:latin typeface="+mn-lt"/>
                <a:ea typeface="+mn-ea"/>
                <a:cs typeface="+mn-cs"/>
              </a:rPr>
              <a:t> </a:t>
            </a:r>
            <a:r>
              <a:rPr lang="vi-VN" sz="1200" b="0" i="0" kern="1200">
                <a:solidFill>
                  <a:schemeClr val="tx1"/>
                </a:solidFill>
                <a:effectLst/>
                <a:latin typeface="+mn-lt"/>
                <a:ea typeface="+mn-ea"/>
                <a:cs typeface="+mn-cs"/>
              </a:rPr>
              <a:t>khỏi giỏ hàng.</a:t>
            </a: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Khi </a:t>
            </a:r>
            <a:r>
              <a:rPr lang="en-US" sz="1200" b="0" i="0" kern="1200">
                <a:solidFill>
                  <a:schemeClr val="tx1"/>
                </a:solidFill>
                <a:effectLst/>
                <a:latin typeface="+mn-lt"/>
                <a:ea typeface="+mn-ea"/>
                <a:cs typeface="+mn-cs"/>
              </a:rPr>
              <a:t>KH</a:t>
            </a:r>
            <a:r>
              <a:rPr lang="vi-VN" sz="1200" b="0" i="0" kern="1200">
                <a:solidFill>
                  <a:schemeClr val="tx1"/>
                </a:solidFill>
                <a:effectLst/>
                <a:latin typeface="+mn-lt"/>
                <a:ea typeface="+mn-ea"/>
                <a:cs typeface="+mn-cs"/>
              </a:rPr>
              <a:t> quyết định </a:t>
            </a:r>
            <a:r>
              <a:rPr lang="en-US" sz="1200" b="0" i="0" kern="1200">
                <a:solidFill>
                  <a:schemeClr val="tx1"/>
                </a:solidFill>
                <a:effectLst/>
                <a:latin typeface="+mn-lt"/>
                <a:ea typeface="+mn-ea"/>
                <a:cs typeface="+mn-cs"/>
              </a:rPr>
              <a:t>CHECK OUT</a:t>
            </a:r>
            <a:r>
              <a:rPr lang="vi-VN" sz="1200" b="0" i="0" kern="1200">
                <a:solidFill>
                  <a:schemeClr val="tx1"/>
                </a:solidFill>
                <a:effectLst/>
                <a:latin typeface="+mn-lt"/>
                <a:ea typeface="+mn-ea"/>
                <a:cs typeface="+mn-cs"/>
              </a:rPr>
              <a:t>, </a:t>
            </a:r>
            <a:r>
              <a:rPr lang="en-US" sz="1200" b="0" i="0" kern="1200">
                <a:solidFill>
                  <a:schemeClr val="tx1"/>
                </a:solidFill>
                <a:effectLst/>
                <a:latin typeface="+mn-lt"/>
                <a:ea typeface="+mn-ea"/>
                <a:cs typeface="+mn-cs"/>
              </a:rPr>
              <a:t>thì</a:t>
            </a:r>
            <a:r>
              <a:rPr lang="en-US" sz="1200" b="0" i="0" kern="1200" baseline="0">
                <a:solidFill>
                  <a:schemeClr val="tx1"/>
                </a:solidFill>
                <a:effectLst/>
                <a:latin typeface="+mn-lt"/>
                <a:ea typeface="+mn-ea"/>
                <a:cs typeface="+mn-cs"/>
              </a:rPr>
              <a:t> </a:t>
            </a:r>
            <a:r>
              <a:rPr lang="vi-VN" sz="1200" b="0" i="0" kern="1200">
                <a:solidFill>
                  <a:schemeClr val="tx1"/>
                </a:solidFill>
                <a:effectLst/>
                <a:latin typeface="+mn-lt"/>
                <a:ea typeface="+mn-ea"/>
                <a:cs typeface="+mn-cs"/>
              </a:rPr>
              <a:t>hiển thị</a:t>
            </a:r>
            <a:r>
              <a:rPr lang="en-US" sz="1200" b="0" i="0" kern="1200">
                <a:solidFill>
                  <a:schemeClr val="tx1"/>
                </a:solidFill>
                <a:effectLst/>
                <a:latin typeface="+mn-lt"/>
                <a:ea typeface="+mn-ea"/>
                <a:cs typeface="+mn-cs"/>
              </a:rPr>
              <a:t> (</a:t>
            </a:r>
            <a:r>
              <a:rPr lang="en-US"/>
              <a:t>SUMMARY AND THE TOTAL COST)</a:t>
            </a:r>
            <a:r>
              <a:rPr lang="vi-VN" sz="1200" b="0" i="0" kern="1200">
                <a:solidFill>
                  <a:schemeClr val="tx1"/>
                </a:solidFill>
                <a:effectLst/>
                <a:latin typeface="+mn-lt"/>
                <a:ea typeface="+mn-ea"/>
                <a:cs typeface="+mn-cs"/>
              </a:rPr>
              <a:t>. Nếu OK, </a:t>
            </a:r>
            <a:r>
              <a:rPr lang="en-US" sz="1200" b="0" i="0" kern="1200">
                <a:solidFill>
                  <a:schemeClr val="tx1"/>
                </a:solidFill>
                <a:effectLst/>
                <a:latin typeface="+mn-lt"/>
                <a:ea typeface="+mn-ea"/>
                <a:cs typeface="+mn-cs"/>
              </a:rPr>
              <a:t>KH sẽ</a:t>
            </a:r>
            <a:r>
              <a:rPr lang="en-US" sz="1200" b="0" i="0" kern="1200" baseline="0">
                <a:solidFill>
                  <a:schemeClr val="tx1"/>
                </a:solidFill>
                <a:effectLst/>
                <a:latin typeface="+mn-lt"/>
                <a:ea typeface="+mn-ea"/>
                <a:cs typeface="+mn-cs"/>
              </a:rPr>
              <a:t> qua màn</a:t>
            </a:r>
            <a:r>
              <a:rPr lang="vi-VN" sz="1200" b="0" i="0" kern="1200">
                <a:solidFill>
                  <a:schemeClr val="tx1"/>
                </a:solidFill>
                <a:effectLst/>
                <a:latin typeface="+mn-lt"/>
                <a:ea typeface="+mn-ea"/>
                <a:cs typeface="+mn-cs"/>
              </a:rPr>
              <a:t> hình </a:t>
            </a:r>
            <a:r>
              <a:rPr lang="en-US" sz="1200" b="0" i="0" kern="1200">
                <a:solidFill>
                  <a:schemeClr val="tx1"/>
                </a:solidFill>
                <a:effectLst/>
                <a:latin typeface="+mn-lt"/>
                <a:ea typeface="+mn-ea"/>
                <a:cs typeface="+mn-cs"/>
              </a:rPr>
              <a:t>(</a:t>
            </a:r>
            <a:r>
              <a:rPr lang="en-US"/>
              <a:t>PAYMENT SYSTEM)</a:t>
            </a:r>
            <a:r>
              <a:rPr lang="vi-VN" sz="1200" b="0" i="0" kern="1200">
                <a:solidFill>
                  <a:schemeClr val="tx1"/>
                </a:solidFill>
                <a:effectLst/>
                <a:latin typeface="+mn-lt"/>
                <a:ea typeface="+mn-ea"/>
                <a:cs typeface="+mn-cs"/>
              </a:rPr>
              <a:t>. Nếu </a:t>
            </a:r>
            <a:r>
              <a:rPr lang="en-US" sz="1200" b="0" i="0" kern="1200">
                <a:solidFill>
                  <a:schemeClr val="tx1"/>
                </a:solidFill>
                <a:effectLst/>
                <a:latin typeface="+mn-lt"/>
                <a:ea typeface="+mn-ea"/>
                <a:cs typeface="+mn-cs"/>
              </a:rPr>
              <a:t>NO</a:t>
            </a:r>
            <a:r>
              <a:rPr lang="en-US" sz="1200" b="0" i="0" kern="1200" baseline="0">
                <a:solidFill>
                  <a:schemeClr val="tx1"/>
                </a:solidFill>
                <a:effectLst/>
                <a:latin typeface="+mn-lt"/>
                <a:ea typeface="+mn-ea"/>
                <a:cs typeface="+mn-cs"/>
              </a:rPr>
              <a:t> OK</a:t>
            </a:r>
            <a:r>
              <a:rPr lang="vi-VN" sz="1200" b="0" i="0" kern="1200">
                <a:solidFill>
                  <a:schemeClr val="tx1"/>
                </a:solidFill>
                <a:effectLst/>
                <a:latin typeface="+mn-lt"/>
                <a:ea typeface="+mn-ea"/>
                <a:cs typeface="+mn-cs"/>
              </a:rPr>
              <a:t>, </a:t>
            </a:r>
            <a:r>
              <a:rPr lang="en-US" sz="1200" b="0" i="0" kern="1200">
                <a:solidFill>
                  <a:schemeClr val="tx1"/>
                </a:solidFill>
                <a:effectLst/>
                <a:latin typeface="+mn-lt"/>
                <a:ea typeface="+mn-ea"/>
                <a:cs typeface="+mn-cs"/>
              </a:rPr>
              <a:t>KH</a:t>
            </a:r>
            <a:r>
              <a:rPr lang="vi-VN" sz="1200" b="0" i="0" kern="1200">
                <a:solidFill>
                  <a:schemeClr val="tx1"/>
                </a:solidFill>
                <a:effectLst/>
                <a:latin typeface="+mn-lt"/>
                <a:ea typeface="+mn-ea"/>
                <a:cs typeface="+mn-cs"/>
              </a:rPr>
              <a:t> quay trở </a:t>
            </a:r>
            <a:r>
              <a:rPr lang="en-US" sz="1200" b="0" i="0" kern="1200">
                <a:solidFill>
                  <a:schemeClr val="tx1"/>
                </a:solidFill>
                <a:effectLst/>
                <a:latin typeface="+mn-lt"/>
                <a:ea typeface="+mn-ea"/>
                <a:cs typeface="+mn-cs"/>
              </a:rPr>
              <a:t>về màn</a:t>
            </a:r>
            <a:r>
              <a:rPr lang="en-US" sz="1200" b="0" i="0" kern="1200" baseline="0">
                <a:solidFill>
                  <a:schemeClr val="tx1"/>
                </a:solidFill>
                <a:effectLst/>
                <a:latin typeface="+mn-lt"/>
                <a:ea typeface="+mn-ea"/>
                <a:cs typeface="+mn-cs"/>
              </a:rPr>
              <a:t> hình</a:t>
            </a:r>
            <a:r>
              <a:rPr lang="vi-VN" sz="1200" b="0" i="0" kern="1200">
                <a:solidFill>
                  <a:schemeClr val="tx1"/>
                </a:solidFill>
                <a:effectLst/>
                <a:latin typeface="+mn-lt"/>
                <a:ea typeface="+mn-ea"/>
                <a:cs typeface="+mn-cs"/>
              </a:rPr>
              <a:t> mua sắm (để có thể</a:t>
            </a:r>
            <a:r>
              <a:rPr lang="en-US" sz="1200" b="0" i="0" kern="1200">
                <a:solidFill>
                  <a:schemeClr val="tx1"/>
                </a:solidFill>
                <a:effectLst/>
                <a:latin typeface="+mn-lt"/>
                <a:ea typeface="+mn-ea"/>
                <a:cs typeface="+mn-cs"/>
              </a:rPr>
              <a:t> thêm </a:t>
            </a:r>
            <a:r>
              <a:rPr lang="vi-VN" sz="1200" b="0" i="0" kern="1200">
                <a:solidFill>
                  <a:schemeClr val="tx1"/>
                </a:solidFill>
                <a:effectLst/>
                <a:latin typeface="+mn-lt"/>
                <a:ea typeface="+mn-ea"/>
                <a:cs typeface="+mn-cs"/>
              </a:rPr>
              <a:t>xoá </a:t>
            </a:r>
            <a:r>
              <a:rPr lang="en-US" sz="1200" b="0" i="0" kern="1200">
                <a:solidFill>
                  <a:schemeClr val="tx1"/>
                </a:solidFill>
                <a:effectLst/>
                <a:latin typeface="+mn-lt"/>
                <a:ea typeface="+mn-ea"/>
                <a:cs typeface="+mn-cs"/>
              </a:rPr>
              <a:t>hàng</a:t>
            </a:r>
            <a:r>
              <a:rPr lang="vi-VN" sz="1200" b="0" i="0" kern="1200">
                <a:solidFill>
                  <a:schemeClr val="tx1"/>
                </a:solidFill>
                <a:effectLst/>
                <a:latin typeface="+mn-lt"/>
                <a:ea typeface="+mn-ea"/>
                <a:cs typeface="+mn-cs"/>
              </a:rPr>
              <a:t>).</a:t>
            </a:r>
            <a:endParaRPr lang="en-US"/>
          </a:p>
        </p:txBody>
      </p:sp>
    </p:spTree>
    <p:extLst>
      <p:ext uri="{BB962C8B-B14F-4D97-AF65-F5344CB8AC3E}">
        <p14:creationId xmlns:p14="http://schemas.microsoft.com/office/powerpoint/2010/main" val="142578060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initial state (S1) is when the shopping </a:t>
            </a:r>
            <a:r>
              <a:rPr lang="en-US" b="1"/>
              <a:t>basket is empty</a:t>
            </a:r>
            <a:r>
              <a:rPr lang="en-US"/>
              <a:t>. </a:t>
            </a:r>
            <a:r>
              <a:rPr lang="en-US" b="1"/>
              <a:t>When</a:t>
            </a:r>
            <a:r>
              <a:rPr lang="en-US"/>
              <a:t> </a:t>
            </a:r>
            <a:r>
              <a:rPr lang="en-US" b="1"/>
              <a:t>an item is added to the basket, it goes to state (S2)</a:t>
            </a:r>
            <a:r>
              <a:rPr lang="en-US"/>
              <a:t>, where there are potential purchases. </a:t>
            </a:r>
            <a:r>
              <a:rPr lang="en-US" b="1"/>
              <a:t>Any additional items added to the basket do not change the state </a:t>
            </a:r>
            <a:r>
              <a:rPr lang="en-US"/>
              <a:t>(just the total number of things to purchase). </a:t>
            </a:r>
            <a:r>
              <a:rPr lang="en-US" b="0"/>
              <a:t>Items can be removed, which</a:t>
            </a:r>
            <a:r>
              <a:rPr lang="en-US" b="1"/>
              <a:t> does not change the state unless the total items ordered goes from 1 to 0.</a:t>
            </a:r>
            <a:r>
              <a:rPr lang="en-US"/>
              <a:t> In this case, we go back to the empty basket (S1). When we want to </a:t>
            </a:r>
            <a:r>
              <a:rPr lang="en-US" b="1"/>
              <a:t>check out</a:t>
            </a:r>
            <a:r>
              <a:rPr lang="en-US"/>
              <a:t>, we go to the summary state (S3) for approval. If the </a:t>
            </a:r>
            <a:r>
              <a:rPr lang="en-US" b="1"/>
              <a:t>list and prices are approved</a:t>
            </a:r>
            <a:r>
              <a:rPr lang="en-US"/>
              <a:t>, we </a:t>
            </a:r>
            <a:r>
              <a:rPr lang="en-US" b="1"/>
              <a:t>go to payment (S4); </a:t>
            </a:r>
            <a:r>
              <a:rPr lang="en-US"/>
              <a:t>if not, we go back to the shopping state (</a:t>
            </a:r>
            <a:r>
              <a:rPr lang="en-US" b="1"/>
              <a:t>possibly to remove some items </a:t>
            </a:r>
            <a:r>
              <a:rPr lang="en-US"/>
              <a:t>to reduce the total price we have to pay). There are 4 states and 7 transitions.</a:t>
            </a:r>
          </a:p>
        </p:txBody>
      </p:sp>
    </p:spTree>
    <p:extLst>
      <p:ext uri="{BB962C8B-B14F-4D97-AF65-F5344CB8AC3E}">
        <p14:creationId xmlns:p14="http://schemas.microsoft.com/office/powerpoint/2010/main" val="297923084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Example negative tests would include: </a:t>
            </a:r>
          </a:p>
          <a:p>
            <a:r>
              <a:rPr lang="en-US"/>
              <a:t>•  attempt to add an item from the summary and cost state (S3) </a:t>
            </a:r>
          </a:p>
          <a:p>
            <a:r>
              <a:rPr lang="en-US"/>
              <a:t>•  try to remove an item from the empty shopping basket (S1) </a:t>
            </a:r>
          </a:p>
          <a:p>
            <a:r>
              <a:rPr lang="en-US"/>
              <a:t>•  try to enter 'OK' while in the Shopping state (S2). </a:t>
            </a:r>
          </a:p>
        </p:txBody>
      </p:sp>
    </p:spTree>
    <p:extLst>
      <p:ext uri="{BB962C8B-B14F-4D97-AF65-F5344CB8AC3E}">
        <p14:creationId xmlns:p14="http://schemas.microsoft.com/office/powerpoint/2010/main" val="424052285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Tx/>
              <a:buNone/>
            </a:pPr>
            <a:r>
              <a:rPr lang="en-US" baseline="0"/>
              <a:t>- Use case testing l</a:t>
            </a:r>
            <a:r>
              <a:rPr lang="vi-VN" baseline="0"/>
              <a:t>à một kỹ thuật giúp xác định các </a:t>
            </a:r>
            <a:r>
              <a:rPr lang="en-US" baseline="0"/>
              <a:t>test case đi qua </a:t>
            </a:r>
            <a:r>
              <a:rPr lang="vi-VN" baseline="0"/>
              <a:t>toàn bộ hệ thống trên </a:t>
            </a:r>
            <a:r>
              <a:rPr lang="en-US" baseline="0"/>
              <a:t>từng </a:t>
            </a:r>
            <a:r>
              <a:rPr lang="vi-VN" baseline="0"/>
              <a:t>giao dịch </a:t>
            </a:r>
            <a:r>
              <a:rPr lang="en-US" baseline="0"/>
              <a:t>một </a:t>
            </a:r>
            <a:r>
              <a:rPr lang="vi-VN" baseline="0"/>
              <a:t>từ đầu đến cuối</a:t>
            </a:r>
            <a:endParaRPr lang="en-US" baseline="0"/>
          </a:p>
          <a:p>
            <a:pPr marL="457200" lvl="1" indent="0">
              <a:buFontTx/>
              <a:buNone/>
            </a:pPr>
            <a:r>
              <a:rPr lang="en-US" b="0" i="1" baseline="0"/>
              <a:t>+ Use case đc theo actor chứ k phải system: mô tả cái actor làm và thấy hơn là mô tả cái gì nhập vào ht và cái gì xuất ra</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b="0" i="1" baseline="0"/>
              <a:t>+ System requirements can  also be  specified as a  set of use  cases</a:t>
            </a:r>
          </a:p>
          <a:p>
            <a:pPr marL="0" lvl="0" indent="0">
              <a:buFontTx/>
              <a:buNone/>
            </a:pPr>
            <a:r>
              <a:rPr lang="en-US" u="none" baseline="0"/>
              <a:t>- </a:t>
            </a:r>
            <a:r>
              <a:rPr lang="en-US" u="sng" baseline="0"/>
              <a:t>... </a:t>
            </a:r>
            <a:r>
              <a:rPr lang="en-US" b="1" u="sng" baseline="0"/>
              <a:t>nghĩa là </a:t>
            </a:r>
            <a:r>
              <a:rPr lang="en-US" b="1" i="0" u="none" baseline="0"/>
              <a:t>Use case là một mô tả một cách sử dụng cụ thể của 1 actor </a:t>
            </a:r>
            <a:r>
              <a:rPr lang="en-US" b="0" i="0" u="none" baseline="0"/>
              <a:t>(người sử dụng hệ thống)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a:t>- Mỗi use case có 1 kịch bản chính (</a:t>
            </a:r>
            <a:r>
              <a:rPr lang="en-US" b="1"/>
              <a:t>main success scenario - </a:t>
            </a:r>
            <a:r>
              <a:rPr lang="en-US" b="1" baseline="0"/>
              <a:t>luồng xử lý mà theo đó có khả năng xảy ra nhất cho hệ thống) và đôi khi có những nhánh thay thế (extension - which represent the ways in which the scenario could fail to be a success),</a:t>
            </a:r>
            <a:r>
              <a:rPr lang="en-US" baseline="0"/>
              <a:t> do đó phải có ít nhất 1 test case cho kịch bản chính và ít nhất 1 test case cho mỗi extensions.</a:t>
            </a:r>
          </a:p>
        </p:txBody>
      </p:sp>
    </p:spTree>
    <p:extLst>
      <p:ext uri="{BB962C8B-B14F-4D97-AF65-F5344CB8AC3E}">
        <p14:creationId xmlns:p14="http://schemas.microsoft.com/office/powerpoint/2010/main" val="425312587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VD về</a:t>
            </a:r>
            <a:r>
              <a:rPr lang="en-US" baseline="0"/>
              <a:t> nhập PIN đc biểu diễn dạng use case như sau:...</a:t>
            </a:r>
          </a:p>
          <a:p>
            <a:r>
              <a:rPr lang="en-US"/>
              <a:t>We show a success scenario and the extensions (which represent the ways in which the scenario could fail to be a success). </a:t>
            </a:r>
          </a:p>
          <a:p>
            <a:r>
              <a:rPr lang="en-US"/>
              <a:t>For use case testing, we would have a test of the success scenario and one test</a:t>
            </a:r>
            <a:r>
              <a:rPr lang="en-US" baseline="0"/>
              <a:t> </a:t>
            </a:r>
            <a:r>
              <a:rPr lang="en-US"/>
              <a:t>for each extension. In this example, we may give extension 4b a higher priority than 4a from a security point of view. </a:t>
            </a:r>
          </a:p>
          <a:p>
            <a:r>
              <a:rPr lang="en-US"/>
              <a:t>ĐÂY LÀ VÍ DỤ 1 PHẦN USE-CASE, BẢNG ĐẦY ĐỦ TRONG GIÁO TRÌNH Lee Copeland  </a:t>
            </a:r>
          </a:p>
        </p:txBody>
      </p:sp>
    </p:spTree>
    <p:extLst>
      <p:ext uri="{BB962C8B-B14F-4D97-AF65-F5344CB8AC3E}">
        <p14:creationId xmlns:p14="http://schemas.microsoft.com/office/powerpoint/2010/main" val="165961572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a:t>Hiệu</a:t>
            </a:r>
            <a:r>
              <a:rPr lang="en-US" baseline="0" dirty="0"/>
              <a:t> </a:t>
            </a:r>
            <a:r>
              <a:rPr lang="en-US" baseline="0" dirty="0" err="1"/>
              <a:t>quả</a:t>
            </a:r>
            <a:r>
              <a:rPr lang="en-US" baseline="0" dirty="0"/>
              <a:t> </a:t>
            </a:r>
            <a:r>
              <a:rPr lang="en-US" baseline="0" dirty="0" err="1"/>
              <a:t>với</a:t>
            </a:r>
            <a:r>
              <a:rPr lang="en-US" baseline="0" dirty="0"/>
              <a:t> </a:t>
            </a:r>
            <a:r>
              <a:rPr lang="en-US" baseline="0" dirty="0" err="1"/>
              <a:t>những</a:t>
            </a:r>
            <a:r>
              <a:rPr lang="en-US" baseline="0" dirty="0"/>
              <a:t> </a:t>
            </a:r>
            <a:r>
              <a:rPr lang="en-US" baseline="0" dirty="0" err="1"/>
              <a:t>đoạn</a:t>
            </a:r>
            <a:r>
              <a:rPr lang="en-US" baseline="0" dirty="0"/>
              <a:t> </a:t>
            </a:r>
            <a:r>
              <a:rPr lang="en-US" baseline="0" dirty="0" err="1"/>
              <a:t>mã</a:t>
            </a:r>
            <a:r>
              <a:rPr lang="en-US" baseline="0" dirty="0"/>
              <a:t> </a:t>
            </a:r>
            <a:r>
              <a:rPr lang="en-US" baseline="0" dirty="0" err="1"/>
              <a:t>lớn</a:t>
            </a:r>
            <a:r>
              <a:rPr lang="en-US" baseline="0" dirty="0"/>
              <a:t>, </a:t>
            </a:r>
            <a:r>
              <a:rPr lang="en-US" baseline="0" dirty="0" err="1"/>
              <a:t>phức</a:t>
            </a:r>
            <a:r>
              <a:rPr lang="en-US" baseline="0" dirty="0"/>
              <a:t> </a:t>
            </a:r>
            <a:r>
              <a:rPr lang="en-US" baseline="0" dirty="0" err="1"/>
              <a:t>tạp</a:t>
            </a:r>
            <a:endParaRPr lang="en-US" dirty="0"/>
          </a:p>
          <a:p>
            <a:pPr marL="171450" indent="-171450">
              <a:buFontTx/>
              <a:buChar char="-"/>
            </a:pPr>
            <a:r>
              <a:rPr lang="en-US" dirty="0" err="1"/>
              <a:t>Không</a:t>
            </a:r>
            <a:r>
              <a:rPr lang="en-US" baseline="0" dirty="0"/>
              <a:t> </a:t>
            </a:r>
            <a:r>
              <a:rPr lang="en-US" baseline="0" dirty="0" err="1"/>
              <a:t>cần</a:t>
            </a:r>
            <a:r>
              <a:rPr lang="en-US" baseline="0" dirty="0"/>
              <a:t> </a:t>
            </a:r>
            <a:r>
              <a:rPr lang="en-US" baseline="0" dirty="0" err="1"/>
              <a:t>biết</a:t>
            </a:r>
            <a:r>
              <a:rPr lang="en-US" baseline="0" dirty="0"/>
              <a:t> </a:t>
            </a:r>
            <a:r>
              <a:rPr lang="en-US" baseline="0" dirty="0" err="1"/>
              <a:t>ngôn</a:t>
            </a:r>
            <a:r>
              <a:rPr lang="en-US" baseline="0" dirty="0"/>
              <a:t> </a:t>
            </a:r>
            <a:r>
              <a:rPr lang="en-US" baseline="0" dirty="0" err="1"/>
              <a:t>ngữ</a:t>
            </a:r>
            <a:r>
              <a:rPr lang="en-US" baseline="0" dirty="0"/>
              <a:t> </a:t>
            </a:r>
            <a:r>
              <a:rPr lang="en-US" baseline="0" dirty="0" err="1"/>
              <a:t>lập</a:t>
            </a:r>
            <a:r>
              <a:rPr lang="en-US" baseline="0" dirty="0"/>
              <a:t> </a:t>
            </a:r>
            <a:r>
              <a:rPr lang="en-US" baseline="0" dirty="0" err="1"/>
              <a:t>trình</a:t>
            </a:r>
            <a:endParaRPr lang="en-US" baseline="0" dirty="0"/>
          </a:p>
          <a:p>
            <a:pPr marL="171450" indent="-171450">
              <a:buFontTx/>
              <a:buChar char="-"/>
            </a:pPr>
            <a:r>
              <a:rPr lang="en-US" baseline="0" dirty="0"/>
              <a:t>Tester </a:t>
            </a:r>
            <a:r>
              <a:rPr lang="en-US" baseline="0" dirty="0" err="1"/>
              <a:t>và</a:t>
            </a:r>
            <a:r>
              <a:rPr lang="en-US" baseline="0" dirty="0"/>
              <a:t> programmer </a:t>
            </a:r>
            <a:r>
              <a:rPr lang="en-US" baseline="0" dirty="0" err="1"/>
              <a:t>độc</a:t>
            </a:r>
            <a:r>
              <a:rPr lang="en-US" baseline="0" dirty="0"/>
              <a:t> </a:t>
            </a:r>
            <a:r>
              <a:rPr lang="en-US" baseline="0" dirty="0" err="1"/>
              <a:t>lập</a:t>
            </a:r>
            <a:r>
              <a:rPr lang="en-US" baseline="0" dirty="0"/>
              <a:t> </a:t>
            </a:r>
            <a:r>
              <a:rPr lang="en-US" baseline="0" dirty="0" err="1"/>
              <a:t>nhau</a:t>
            </a:r>
            <a:r>
              <a:rPr lang="en-US" baseline="0" dirty="0"/>
              <a:t>.</a:t>
            </a:r>
            <a:endParaRPr lang="en-US" dirty="0"/>
          </a:p>
          <a:p>
            <a:pPr marL="171450" indent="-171450">
              <a:buFontTx/>
              <a:buChar char="-"/>
            </a:pPr>
            <a:r>
              <a:rPr lang="vi-VN" sz="1200" b="0" i="0" kern="1200" dirty="0">
                <a:solidFill>
                  <a:schemeClr val="tx1"/>
                </a:solidFill>
                <a:effectLst/>
                <a:latin typeface="+mn-lt"/>
                <a:ea typeface="+mn-ea"/>
                <a:cs typeface="+mn-cs"/>
              </a:rPr>
              <a:t>Được thực hiện từ quan điểm của người sử dụng</a:t>
            </a:r>
            <a:endParaRPr lang="en-US" sz="1200" b="0" i="0" kern="1200" dirty="0">
              <a:solidFill>
                <a:schemeClr val="tx1"/>
              </a:solidFill>
              <a:effectLst/>
              <a:latin typeface="+mn-lt"/>
              <a:ea typeface="+mn-ea"/>
              <a:cs typeface="+mn-cs"/>
            </a:endParaRPr>
          </a:p>
          <a:p>
            <a:pPr marL="171450" indent="-171450">
              <a:buFontTx/>
              <a:buChar char="-"/>
            </a:pPr>
            <a:r>
              <a:rPr lang="en-US" sz="1200" b="0" i="0" kern="1200" dirty="0" err="1">
                <a:solidFill>
                  <a:schemeClr val="tx1"/>
                </a:solidFill>
                <a:effectLst/>
                <a:latin typeface="+mn-lt"/>
                <a:ea typeface="+mn-ea"/>
                <a:cs typeface="+mn-cs"/>
              </a:rPr>
              <a:t>Giúp</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b</a:t>
            </a:r>
            <a:r>
              <a:rPr lang="en-US" sz="1200" b="0" i="0" kern="1200" dirty="0" err="1">
                <a:solidFill>
                  <a:schemeClr val="tx1"/>
                </a:solidFill>
                <a:effectLst/>
                <a:latin typeface="+mn-lt"/>
                <a:ea typeface="+mn-ea"/>
                <a:cs typeface="+mn-cs"/>
              </a:rPr>
              <a:t>ộc</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lộ</a:t>
            </a:r>
            <a:r>
              <a:rPr lang="en-US" sz="1200" b="0" i="0" kern="1200" baseline="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sự mơ hồ hoặc mâu thuẫn trong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đặc</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tả</a:t>
            </a:r>
            <a:endParaRPr lang="en-US" sz="1200" b="0" i="0" kern="1200" baseline="0" dirty="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a:t>Test cases </a:t>
            </a:r>
            <a:r>
              <a:rPr lang="vi-VN" sz="1200" b="0" i="0" kern="1200" dirty="0">
                <a:solidFill>
                  <a:schemeClr val="tx1"/>
                </a:solidFill>
                <a:effectLst/>
                <a:latin typeface="+mn-lt"/>
                <a:ea typeface="+mn-ea"/>
                <a:cs typeface="+mn-cs"/>
              </a:rPr>
              <a:t>có thể được thiết kế ngay khi </a:t>
            </a:r>
            <a:r>
              <a:rPr lang="en-US" sz="1200" b="0" i="0" kern="1200" dirty="0" err="1">
                <a:solidFill>
                  <a:schemeClr val="tx1"/>
                </a:solidFill>
                <a:effectLst/>
                <a:latin typeface="+mn-lt"/>
                <a:ea typeface="+mn-ea"/>
                <a:cs typeface="+mn-cs"/>
              </a:rPr>
              <a:t>đặc</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tả</a:t>
            </a:r>
            <a:r>
              <a:rPr lang="vi-VN" sz="1200" b="0" i="0" kern="1200" dirty="0">
                <a:solidFill>
                  <a:schemeClr val="tx1"/>
                </a:solidFill>
                <a:effectLst/>
                <a:latin typeface="+mn-lt"/>
                <a:ea typeface="+mn-ea"/>
                <a:cs typeface="+mn-cs"/>
              </a:rPr>
              <a:t> đầy đủ</a:t>
            </a:r>
            <a:endParaRPr lang="en-US"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The main advantages of black box testing are: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 It allows the tester to carry out almost all test classes.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 For test classes that can be carried out by both white and black box testing, black box testing requires considerably fewer resources.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The main disadvantages of black box testing are: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 It allows for identification of coincidental errors as correct.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 It lacks control of line coverage.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 It lacks possibilities to test the quality of coding work.</a:t>
            </a:r>
          </a:p>
        </p:txBody>
      </p:sp>
    </p:spTree>
    <p:extLst>
      <p:ext uri="{BB962C8B-B14F-4D97-AF65-F5344CB8AC3E}">
        <p14:creationId xmlns:p14="http://schemas.microsoft.com/office/powerpoint/2010/main" val="12673778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3B9007-0201-49BE-A587-7F882848EC05}"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172911420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 </a:t>
            </a:r>
            <a:r>
              <a:rPr lang="en-US" dirty="0" err="1"/>
              <a:t>Chỉ</a:t>
            </a:r>
            <a:r>
              <a:rPr lang="en-US" baseline="0" dirty="0"/>
              <a:t> </a:t>
            </a:r>
            <a:r>
              <a:rPr lang="en-US" baseline="0" dirty="0" err="1"/>
              <a:t>có</a:t>
            </a:r>
            <a:r>
              <a:rPr lang="en-US" baseline="0" dirty="0"/>
              <a:t> 1 </a:t>
            </a:r>
            <a:r>
              <a:rPr lang="en-US" baseline="0" dirty="0" err="1"/>
              <a:t>số</a:t>
            </a:r>
            <a:r>
              <a:rPr lang="en-US" baseline="0" dirty="0"/>
              <a:t> </a:t>
            </a:r>
            <a:r>
              <a:rPr lang="en-US" baseline="0" dirty="0" err="1"/>
              <a:t>nhỏ</a:t>
            </a:r>
            <a:r>
              <a:rPr lang="en-US" baseline="0" dirty="0"/>
              <a:t> input </a:t>
            </a:r>
            <a:r>
              <a:rPr lang="en-US" baseline="0" dirty="0" err="1"/>
              <a:t>có</a:t>
            </a:r>
            <a:r>
              <a:rPr lang="en-US" baseline="0" dirty="0"/>
              <a:t> </a:t>
            </a:r>
            <a:r>
              <a:rPr lang="en-US" baseline="0" dirty="0" err="1"/>
              <a:t>thể</a:t>
            </a:r>
            <a:r>
              <a:rPr lang="en-US" baseline="0" dirty="0"/>
              <a:t> </a:t>
            </a:r>
            <a:r>
              <a:rPr lang="en-US" baseline="0" dirty="0" err="1"/>
              <a:t>là</a:t>
            </a:r>
            <a:r>
              <a:rPr lang="en-US" baseline="0" dirty="0"/>
              <a:t> </a:t>
            </a:r>
            <a:r>
              <a:rPr lang="en-US" baseline="0" dirty="0" err="1"/>
              <a:t>thực</a:t>
            </a:r>
            <a:r>
              <a:rPr lang="en-US" baseline="0" dirty="0"/>
              <a:t> </a:t>
            </a:r>
            <a:r>
              <a:rPr lang="en-US" baseline="0" dirty="0" err="1"/>
              <a:t>sự</a:t>
            </a:r>
            <a:r>
              <a:rPr lang="en-US" baseline="0" dirty="0"/>
              <a:t> </a:t>
            </a:r>
            <a:r>
              <a:rPr lang="en-US" baseline="0" dirty="0" err="1"/>
              <a:t>đc</a:t>
            </a:r>
            <a:r>
              <a:rPr lang="en-US" baseline="0" dirty="0"/>
              <a:t> test, </a:t>
            </a:r>
            <a:r>
              <a:rPr lang="en-US" b="1" baseline="0" dirty="0"/>
              <a:t>DO KHÔNG CÓ CODE HOẶC TRƯỜNG HỢP GTRỊ MIN-MAX</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Có</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thể</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bỏ</a:t>
            </a:r>
            <a:r>
              <a:rPr lang="en-US" sz="1200" b="0" i="0" kern="1200" baseline="0" dirty="0">
                <a:solidFill>
                  <a:schemeClr val="tx1"/>
                </a:solidFill>
                <a:effectLst/>
                <a:latin typeface="+mn-lt"/>
                <a:ea typeface="+mn-ea"/>
                <a:cs typeface="+mn-cs"/>
              </a:rPr>
              <a:t> qua </a:t>
            </a:r>
            <a:r>
              <a:rPr lang="en-US" sz="1200" b="0" i="0" kern="1200" baseline="0" dirty="0" err="1">
                <a:solidFill>
                  <a:schemeClr val="tx1"/>
                </a:solidFill>
                <a:effectLst/>
                <a:latin typeface="+mn-lt"/>
                <a:ea typeface="+mn-ea"/>
                <a:cs typeface="+mn-cs"/>
              </a:rPr>
              <a:t>nhiều</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đường</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đi</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chưa</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đc</a:t>
            </a:r>
            <a:r>
              <a:rPr lang="en-US" sz="1200" b="0" i="0" kern="1200" baseline="0" dirty="0">
                <a:solidFill>
                  <a:schemeClr val="tx1"/>
                </a:solidFill>
                <a:effectLst/>
                <a:latin typeface="+mn-lt"/>
                <a:ea typeface="+mn-ea"/>
                <a:cs typeface="+mn-cs"/>
              </a:rPr>
              <a:t> test </a:t>
            </a:r>
            <a:r>
              <a:rPr lang="en-US" sz="1200" b="0" i="0" kern="1200" baseline="0" dirty="0" err="1">
                <a:solidFill>
                  <a:schemeClr val="tx1"/>
                </a:solidFill>
                <a:effectLst/>
                <a:latin typeface="+mn-lt"/>
                <a:ea typeface="+mn-ea"/>
                <a:cs typeface="+mn-cs"/>
              </a:rPr>
              <a:t>trong</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mã</a:t>
            </a:r>
            <a:endParaRPr lang="en-US" sz="1200" b="0" i="0" kern="1200" dirty="0">
              <a:solidFill>
                <a:schemeClr val="tx1"/>
              </a:solidFill>
              <a:effectLst/>
              <a:latin typeface="+mn-lt"/>
              <a:ea typeface="+mn-ea"/>
              <a:cs typeface="+mn-cs"/>
            </a:endParaRPr>
          </a:p>
          <a:p>
            <a:pPr marL="0" indent="0">
              <a:buFontTx/>
              <a:buNone/>
            </a:pPr>
            <a:r>
              <a:rPr lang="en-US" sz="1200" b="1" i="0" kern="1200" dirty="0">
                <a:solidFill>
                  <a:schemeClr val="tx1"/>
                </a:solidFill>
                <a:effectLst/>
                <a:latin typeface="+mn-lt"/>
                <a:ea typeface="+mn-ea"/>
                <a:cs typeface="+mn-cs"/>
              </a:rPr>
              <a:t>- </a:t>
            </a:r>
            <a:r>
              <a:rPr lang="vi-VN" sz="1200" b="1" i="0" kern="1200" dirty="0">
                <a:solidFill>
                  <a:schemeClr val="tx1"/>
                </a:solidFill>
                <a:effectLst/>
                <a:latin typeface="+mn-lt"/>
                <a:ea typeface="+mn-ea"/>
                <a:cs typeface="+mn-cs"/>
              </a:rPr>
              <a:t>Nếu không có </a:t>
            </a:r>
            <a:r>
              <a:rPr lang="en-US" sz="1200" b="1" i="0" kern="1200" dirty="0" err="1">
                <a:solidFill>
                  <a:schemeClr val="tx1"/>
                </a:solidFill>
                <a:effectLst/>
                <a:latin typeface="+mn-lt"/>
                <a:ea typeface="+mn-ea"/>
                <a:cs typeface="+mn-cs"/>
              </a:rPr>
              <a:t>đặc</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tả</a:t>
            </a:r>
            <a:r>
              <a:rPr lang="vi-VN" sz="1200" b="1" i="0" kern="1200" dirty="0">
                <a:solidFill>
                  <a:schemeClr val="tx1"/>
                </a:solidFill>
                <a:effectLst/>
                <a:latin typeface="+mn-lt"/>
                <a:ea typeface="+mn-ea"/>
                <a:cs typeface="+mn-cs"/>
              </a:rPr>
              <a:t> rõ ràng và </a:t>
            </a:r>
            <a:r>
              <a:rPr lang="en-US" sz="1200" b="1" i="0" kern="1200" dirty="0" err="1">
                <a:solidFill>
                  <a:schemeClr val="tx1"/>
                </a:solidFill>
                <a:effectLst/>
                <a:latin typeface="+mn-lt"/>
                <a:ea typeface="+mn-ea"/>
                <a:cs typeface="+mn-cs"/>
              </a:rPr>
              <a:t>chính</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xác</a:t>
            </a:r>
            <a:r>
              <a:rPr lang="vi-VN" sz="1200" b="1" i="0" kern="1200" dirty="0">
                <a:solidFill>
                  <a:schemeClr val="tx1"/>
                </a:solidFill>
                <a:effectLst/>
                <a:latin typeface="+mn-lt"/>
                <a:ea typeface="+mn-ea"/>
                <a:cs typeface="+mn-cs"/>
              </a:rPr>
              <a:t>, rất khó để thiết kế</a:t>
            </a:r>
            <a:r>
              <a:rPr lang="en-US" sz="1200" b="1" i="0" kern="1200" dirty="0">
                <a:solidFill>
                  <a:schemeClr val="tx1"/>
                </a:solidFill>
                <a:effectLst/>
                <a:latin typeface="+mn-lt"/>
                <a:ea typeface="+mn-ea"/>
                <a:cs typeface="+mn-cs"/>
              </a:rPr>
              <a:t> test case.</a:t>
            </a:r>
          </a:p>
          <a:p>
            <a:pPr marL="0" indent="0">
              <a:buFontTx/>
              <a:buNone/>
            </a:pP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Có</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thể</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một</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số</a:t>
            </a:r>
            <a:r>
              <a:rPr lang="en-US" sz="1200" b="1" i="0" kern="1200" baseline="0" dirty="0">
                <a:solidFill>
                  <a:schemeClr val="tx1"/>
                </a:solidFill>
                <a:effectLst/>
                <a:latin typeface="+mn-lt"/>
                <a:ea typeface="+mn-ea"/>
                <a:cs typeface="+mn-cs"/>
              </a:rPr>
              <a:t> test case </a:t>
            </a:r>
            <a:r>
              <a:rPr lang="en-US" sz="1200" b="1" i="0" kern="1200" baseline="0" dirty="0" err="1">
                <a:solidFill>
                  <a:schemeClr val="tx1"/>
                </a:solidFill>
                <a:effectLst/>
                <a:latin typeface="+mn-lt"/>
                <a:ea typeface="+mn-ea"/>
                <a:cs typeface="+mn-cs"/>
              </a:rPr>
              <a:t>bị</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lặp</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lại</a:t>
            </a:r>
            <a:r>
              <a:rPr lang="en-US" sz="1200" b="1" i="0" kern="1200" baseline="0" dirty="0">
                <a:solidFill>
                  <a:schemeClr val="tx1"/>
                </a:solidFill>
                <a:effectLst/>
                <a:latin typeface="+mn-lt"/>
                <a:ea typeface="+mn-ea"/>
                <a:cs typeface="+mn-cs"/>
              </a:rPr>
              <a:t> do tester </a:t>
            </a:r>
            <a:r>
              <a:rPr lang="en-US" sz="1200" b="1" i="0" kern="1200" baseline="0" dirty="0" err="1">
                <a:solidFill>
                  <a:schemeClr val="tx1"/>
                </a:solidFill>
                <a:effectLst/>
                <a:latin typeface="+mn-lt"/>
                <a:ea typeface="+mn-ea"/>
                <a:cs typeface="+mn-cs"/>
              </a:rPr>
              <a:t>không</a:t>
            </a:r>
            <a:r>
              <a:rPr lang="en-US" sz="1200" b="1" i="0" kern="1200" baseline="0" dirty="0">
                <a:solidFill>
                  <a:schemeClr val="tx1"/>
                </a:solidFill>
                <a:effectLst/>
                <a:latin typeface="+mn-lt"/>
                <a:ea typeface="+mn-ea"/>
                <a:cs typeface="+mn-cs"/>
              </a:rPr>
              <a:t> </a:t>
            </a:r>
            <a:r>
              <a:rPr lang="vi-VN" sz="1200" b="1" i="0" kern="1200" baseline="0" dirty="0">
                <a:solidFill>
                  <a:schemeClr val="tx1"/>
                </a:solidFill>
                <a:effectLst/>
                <a:latin typeface="+mn-lt"/>
                <a:ea typeface="+mn-ea"/>
                <a:cs typeface="+mn-cs"/>
              </a:rPr>
              <a:t>đượ</a:t>
            </a:r>
            <a:r>
              <a:rPr lang="en-US" sz="1200" b="1" i="0" kern="1200" baseline="0" dirty="0">
                <a:solidFill>
                  <a:schemeClr val="tx1"/>
                </a:solidFill>
                <a:effectLst/>
                <a:latin typeface="+mn-lt"/>
                <a:ea typeface="+mn-ea"/>
                <a:cs typeface="+mn-cs"/>
              </a:rPr>
              <a:t>c </a:t>
            </a:r>
            <a:r>
              <a:rPr lang="en-US" sz="1200" b="1" i="0" kern="1200" baseline="0" dirty="0" err="1">
                <a:solidFill>
                  <a:schemeClr val="tx1"/>
                </a:solidFill>
                <a:effectLst/>
                <a:latin typeface="+mn-lt"/>
                <a:ea typeface="+mn-ea"/>
                <a:cs typeface="+mn-cs"/>
              </a:rPr>
              <a:t>thông</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báo</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về</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những</a:t>
            </a:r>
            <a:r>
              <a:rPr lang="en-US" sz="1200" b="1" i="0" kern="1200" baseline="0" dirty="0">
                <a:solidFill>
                  <a:schemeClr val="tx1"/>
                </a:solidFill>
                <a:effectLst/>
                <a:latin typeface="+mn-lt"/>
                <a:ea typeface="+mn-ea"/>
                <a:cs typeface="+mn-cs"/>
              </a:rPr>
              <a:t> test </a:t>
            </a:r>
            <a:r>
              <a:rPr lang="en-US" sz="1200" b="1" i="0" kern="1200" baseline="0" dirty="0" err="1">
                <a:solidFill>
                  <a:schemeClr val="tx1"/>
                </a:solidFill>
                <a:effectLst/>
                <a:latin typeface="+mn-lt"/>
                <a:ea typeface="+mn-ea"/>
                <a:cs typeface="+mn-cs"/>
              </a:rPr>
              <a:t>mà</a:t>
            </a:r>
            <a:r>
              <a:rPr lang="en-US" sz="1200" b="1" i="0" kern="1200" baseline="0" dirty="0">
                <a:solidFill>
                  <a:schemeClr val="tx1"/>
                </a:solidFill>
                <a:effectLst/>
                <a:latin typeface="+mn-lt"/>
                <a:ea typeface="+mn-ea"/>
                <a:cs typeface="+mn-cs"/>
              </a:rPr>
              <a:t> programmer </a:t>
            </a:r>
            <a:r>
              <a:rPr lang="en-US" sz="1200" b="1" i="0" kern="1200" baseline="0" dirty="0" err="1">
                <a:solidFill>
                  <a:schemeClr val="tx1"/>
                </a:solidFill>
                <a:effectLst/>
                <a:latin typeface="+mn-lt"/>
                <a:ea typeface="+mn-ea"/>
                <a:cs typeface="+mn-cs"/>
              </a:rPr>
              <a:t>đã</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thử</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rồi</a:t>
            </a:r>
            <a:r>
              <a:rPr lang="en-US" sz="1200" b="1" i="0" kern="1200" baseline="0" dirty="0">
                <a:solidFill>
                  <a:schemeClr val="tx1"/>
                </a:solidFill>
                <a:effectLst/>
                <a:latin typeface="+mn-lt"/>
                <a:ea typeface="+mn-ea"/>
                <a:cs typeface="+mn-cs"/>
              </a:rPr>
              <a:t>.</a:t>
            </a:r>
            <a:endParaRPr lang="en-US" sz="1200" b="1" i="0" kern="1200" dirty="0">
              <a:solidFill>
                <a:schemeClr val="tx1"/>
              </a:solidFill>
              <a:effectLst/>
              <a:latin typeface="+mn-lt"/>
              <a:ea typeface="+mn-ea"/>
              <a:cs typeface="+mn-cs"/>
            </a:endParaRPr>
          </a:p>
          <a:p>
            <a:pPr marL="171450" indent="-171450">
              <a:buFontTx/>
              <a:buChar char="-"/>
            </a:pPr>
            <a:endParaRPr lang="en-US" sz="1200" b="0" i="0" kern="1200" dirty="0">
              <a:solidFill>
                <a:schemeClr val="tx1"/>
              </a:solidFill>
              <a:effectLst/>
              <a:latin typeface="+mn-lt"/>
              <a:ea typeface="+mn-ea"/>
              <a:cs typeface="+mn-cs"/>
            </a:endParaRPr>
          </a:p>
          <a:p>
            <a:pPr marL="171450" indent="-171450">
              <a:buFontTx/>
              <a:buChar char="-"/>
            </a:pPr>
            <a:endParaRPr lang="en-US" sz="1200" b="0" i="0" kern="1200" dirty="0">
              <a:solidFill>
                <a:schemeClr val="tx1"/>
              </a:solidFill>
              <a:effectLst/>
              <a:latin typeface="+mn-lt"/>
              <a:ea typeface="+mn-ea"/>
              <a:cs typeface="+mn-cs"/>
            </a:endParaRPr>
          </a:p>
          <a:p>
            <a:pPr marL="171450" indent="-171450">
              <a:buFontTx/>
              <a:buChar char="-"/>
            </a:pPr>
            <a:endParaRPr lang="en-US" sz="1200" b="0" i="0" kern="1200" dirty="0">
              <a:solidFill>
                <a:schemeClr val="tx1"/>
              </a:solidFill>
              <a:effectLst/>
              <a:latin typeface="+mn-lt"/>
              <a:ea typeface="+mn-ea"/>
              <a:cs typeface="+mn-cs"/>
            </a:endParaRPr>
          </a:p>
          <a:p>
            <a:pPr marL="171450" indent="-171450">
              <a:buFontTx/>
              <a:buChar char="-"/>
            </a:pPr>
            <a:endParaRPr lang="en-US"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Không</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thể</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chuyển</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đến</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đoạn</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mã</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cụ</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thể</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mà</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có</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thể</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rất</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phức</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tạp</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mà</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mã</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phức</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tạp</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thì</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thường</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nhiều</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lỗi</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hơn</a:t>
            </a:r>
            <a:r>
              <a:rPr lang="en-US" sz="1200" b="1" i="0" kern="1200" baseline="0" dirty="0">
                <a:solidFill>
                  <a:schemeClr val="tx1"/>
                </a:solidFill>
                <a:effectLst/>
                <a:latin typeface="+mn-lt"/>
                <a:ea typeface="+mn-ea"/>
                <a:cs typeface="+mn-cs"/>
              </a:rPr>
              <a:t>)</a:t>
            </a: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US" sz="1200" b="0" i="0" kern="1200" dirty="0">
              <a:solidFill>
                <a:schemeClr val="tx1"/>
              </a:solidFill>
              <a:effectLst/>
              <a:latin typeface="+mn-lt"/>
              <a:ea typeface="+mn-ea"/>
              <a:cs typeface="+mn-cs"/>
            </a:endParaRPr>
          </a:p>
          <a:p>
            <a:pPr marL="171450" marR="0" lvl="1"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indent="-171450">
              <a:buFontTx/>
              <a:buChar char="-"/>
            </a:pPr>
            <a:endParaRPr lang="en-US" dirty="0"/>
          </a:p>
        </p:txBody>
      </p:sp>
    </p:spTree>
    <p:extLst>
      <p:ext uri="{BB962C8B-B14F-4D97-AF65-F5344CB8AC3E}">
        <p14:creationId xmlns:p14="http://schemas.microsoft.com/office/powerpoint/2010/main" val="269459094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0326537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Chương trình cộng 2 số nguyên </a:t>
            </a:r>
            <a:endParaRPr lang="en-US"/>
          </a:p>
          <a:p>
            <a:r>
              <a:rPr lang="en-US"/>
              <a:t>- Bộ</a:t>
            </a:r>
            <a:r>
              <a:rPr lang="en-US" baseline="0"/>
              <a:t> 1,2,3 bị trùng (nhìu SV sai)</a:t>
            </a:r>
          </a:p>
          <a:p>
            <a:r>
              <a:rPr lang="en-US"/>
              <a:t>- Bộ</a:t>
            </a:r>
            <a:r>
              <a:rPr lang="en-US" baseline="0"/>
              <a:t> 4,5 và 6,7 có trùng không?</a:t>
            </a:r>
          </a:p>
          <a:p>
            <a:r>
              <a:rPr lang="en-US"/>
              <a:t>- Bộ 8 có</a:t>
            </a:r>
            <a:r>
              <a:rPr lang="en-US" baseline="0"/>
              <a:t> nên viết không (SV hay mắc phải lỗi này)</a:t>
            </a:r>
            <a:endParaRPr lang="en-US"/>
          </a:p>
        </p:txBody>
      </p:sp>
    </p:spTree>
    <p:extLst>
      <p:ext uri="{BB962C8B-B14F-4D97-AF65-F5344CB8AC3E}">
        <p14:creationId xmlns:p14="http://schemas.microsoft.com/office/powerpoint/2010/main" val="270249844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a:solidFill>
                  <a:schemeClr val="tx1"/>
                </a:solidFill>
                <a:effectLst/>
                <a:latin typeface="+mn-lt"/>
                <a:ea typeface="+mn-ea"/>
                <a:cs typeface="+mn-cs"/>
              </a:rPr>
              <a:t>Chương trình sẽ hiển thị một thông báo rằng </a:t>
            </a:r>
            <a:r>
              <a:rPr lang="en-US" sz="1200" b="0" i="0" kern="1200">
                <a:solidFill>
                  <a:schemeClr val="tx1"/>
                </a:solidFill>
                <a:effectLst/>
                <a:latin typeface="+mn-lt"/>
                <a:ea typeface="+mn-ea"/>
                <a:cs typeface="+mn-cs"/>
              </a:rPr>
              <a:t>đó</a:t>
            </a:r>
            <a:r>
              <a:rPr lang="en-US" sz="1200" b="0" i="0" kern="1200" baseline="0">
                <a:solidFill>
                  <a:schemeClr val="tx1"/>
                </a:solidFill>
                <a:effectLst/>
                <a:latin typeface="+mn-lt"/>
                <a:ea typeface="+mn-ea"/>
                <a:cs typeface="+mn-cs"/>
              </a:rPr>
              <a:t> là</a:t>
            </a:r>
            <a:r>
              <a:rPr lang="vi-VN" sz="1200" b="0" i="0" kern="1200">
                <a:solidFill>
                  <a:schemeClr val="tx1"/>
                </a:solidFill>
                <a:effectLst/>
                <a:latin typeface="+mn-lt"/>
                <a:ea typeface="+mn-ea"/>
                <a:cs typeface="+mn-cs"/>
              </a:rPr>
              <a:t> tam giác cạnh không đều, cân, hoặc đều.</a:t>
            </a:r>
            <a:r>
              <a:rPr lang="en-US" sz="1200" b="0" i="0" kern="1200">
                <a:solidFill>
                  <a:schemeClr val="tx1"/>
                </a:solidFill>
                <a:effectLst/>
                <a:latin typeface="+mn-lt"/>
                <a:ea typeface="+mn-ea"/>
                <a:cs typeface="+mn-cs"/>
              </a:rPr>
              <a:t> (Cho</a:t>
            </a:r>
            <a:r>
              <a:rPr lang="en-US" sz="1200" b="0" i="0" kern="1200" baseline="0">
                <a:solidFill>
                  <a:schemeClr val="tx1"/>
                </a:solidFill>
                <a:effectLst/>
                <a:latin typeface="+mn-lt"/>
                <a:ea typeface="+mn-ea"/>
                <a:cs typeface="+mn-cs"/>
              </a:rPr>
              <a:t> SV tham gia liệt kê các test-case, sau đó đánh giá)</a:t>
            </a:r>
          </a:p>
          <a:p>
            <a:r>
              <a:rPr lang="vi-VN" sz="1200" b="0" i="0" kern="1200">
                <a:solidFill>
                  <a:schemeClr val="tx1"/>
                </a:solidFill>
                <a:effectLst/>
                <a:latin typeface="+mn-lt"/>
                <a:ea typeface="+mn-ea"/>
                <a:cs typeface="+mn-cs"/>
              </a:rPr>
              <a:t>Điểm</a:t>
            </a:r>
            <a:r>
              <a:rPr lang="en-US" sz="1200" b="0" i="0" kern="1200">
                <a:solidFill>
                  <a:schemeClr val="tx1"/>
                </a:solidFill>
                <a:effectLst/>
                <a:latin typeface="+mn-lt"/>
                <a:ea typeface="+mn-ea"/>
                <a:cs typeface="+mn-cs"/>
              </a:rPr>
              <a:t> cốt</a:t>
            </a:r>
            <a:r>
              <a:rPr lang="en-US" sz="1200" b="0" i="0" kern="1200" baseline="0">
                <a:solidFill>
                  <a:schemeClr val="tx1"/>
                </a:solidFill>
                <a:effectLst/>
                <a:latin typeface="+mn-lt"/>
                <a:ea typeface="+mn-ea"/>
                <a:cs typeface="+mn-cs"/>
              </a:rPr>
              <a:t> yếu</a:t>
            </a:r>
            <a:r>
              <a:rPr lang="vi-VN" sz="1200" b="0" i="0" kern="1200">
                <a:solidFill>
                  <a:schemeClr val="tx1"/>
                </a:solidFill>
                <a:effectLst/>
                <a:latin typeface="+mn-lt"/>
                <a:ea typeface="+mn-ea"/>
                <a:cs typeface="+mn-cs"/>
              </a:rPr>
              <a:t> của bài tập</a:t>
            </a:r>
            <a:r>
              <a:rPr lang="en-US" sz="1200" b="0" i="0" kern="1200">
                <a:solidFill>
                  <a:schemeClr val="tx1"/>
                </a:solidFill>
                <a:effectLst/>
                <a:latin typeface="+mn-lt"/>
                <a:ea typeface="+mn-ea"/>
                <a:cs typeface="+mn-cs"/>
              </a:rPr>
              <a:t> này</a:t>
            </a:r>
            <a:r>
              <a:rPr lang="vi-VN" sz="1200" b="0" i="0" kern="1200">
                <a:solidFill>
                  <a:schemeClr val="tx1"/>
                </a:solidFill>
                <a:effectLst/>
                <a:latin typeface="+mn-lt"/>
                <a:ea typeface="+mn-ea"/>
                <a:cs typeface="+mn-cs"/>
              </a:rPr>
              <a:t> là để </a:t>
            </a:r>
            <a:r>
              <a:rPr lang="en-US" sz="1200" b="0" i="0" kern="1200">
                <a:solidFill>
                  <a:schemeClr val="tx1"/>
                </a:solidFill>
                <a:effectLst/>
                <a:latin typeface="+mn-lt"/>
                <a:ea typeface="+mn-ea"/>
                <a:cs typeface="+mn-cs"/>
              </a:rPr>
              <a:t>cho thấy</a:t>
            </a:r>
            <a:r>
              <a:rPr lang="vi-VN" sz="1200" b="0" i="0" kern="1200">
                <a:solidFill>
                  <a:schemeClr val="tx1"/>
                </a:solidFill>
                <a:effectLst/>
                <a:latin typeface="+mn-lt"/>
                <a:ea typeface="+mn-ea"/>
                <a:cs typeface="+mn-cs"/>
              </a:rPr>
              <a:t> rằng thử nghiệm một chương trình thậm chí</a:t>
            </a: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tầm thường như thế này không phải là một nhiệm vụ dễ dàng.</a:t>
            </a:r>
            <a:endParaRPr lang="en-US" sz="1200" b="0" i="0" kern="1200">
              <a:solidFill>
                <a:schemeClr val="tx1"/>
              </a:solidFill>
              <a:effectLst/>
              <a:latin typeface="+mn-lt"/>
              <a:ea typeface="+mn-ea"/>
              <a:cs typeface="+mn-cs"/>
            </a:endParaRPr>
          </a:p>
        </p:txBody>
      </p:sp>
    </p:spTree>
    <p:extLst>
      <p:ext uri="{BB962C8B-B14F-4D97-AF65-F5344CB8AC3E}">
        <p14:creationId xmlns:p14="http://schemas.microsoft.com/office/powerpoint/2010/main" val="312600632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LÀM</a:t>
            </a:r>
            <a:r>
              <a:rPr lang="en-US" baseline="0"/>
              <a:t> THẾ NÀO ĐỂ BIẾT BAO NHIÊU TC LÀ ĐỦ --&gt; phải có p</a:t>
            </a:r>
            <a:r>
              <a:rPr lang="vi-VN" baseline="0"/>
              <a:t>hương phá</a:t>
            </a:r>
            <a:r>
              <a:rPr lang="en-US" baseline="0"/>
              <a:t>p, kỹ thuật để tìm ra </a:t>
            </a:r>
            <a:r>
              <a:rPr lang="vi-VN" baseline="0"/>
              <a:t>đượ</a:t>
            </a:r>
            <a:r>
              <a:rPr lang="en-US" baseline="0"/>
              <a:t>c tập tc hiệu quả nhất</a:t>
            </a:r>
            <a:endParaRPr lang="en-US"/>
          </a:p>
        </p:txBody>
      </p:sp>
    </p:spTree>
    <p:extLst>
      <p:ext uri="{BB962C8B-B14F-4D97-AF65-F5344CB8AC3E}">
        <p14:creationId xmlns:p14="http://schemas.microsoft.com/office/powerpoint/2010/main" val="24242505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Xem lại</a:t>
            </a:r>
            <a:r>
              <a:rPr lang="en-US" baseline="0"/>
              <a:t> để làm vd mẫu</a:t>
            </a:r>
            <a:endParaRPr lang="en-US"/>
          </a:p>
        </p:txBody>
      </p:sp>
    </p:spTree>
    <p:extLst>
      <p:ext uri="{BB962C8B-B14F-4D97-AF65-F5344CB8AC3E}">
        <p14:creationId xmlns:p14="http://schemas.microsoft.com/office/powerpoint/2010/main" val="103747594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Chú</a:t>
            </a:r>
            <a:r>
              <a:rPr lang="en-US" baseline="0"/>
              <a:t> ý đến output:</a:t>
            </a:r>
          </a:p>
          <a:p>
            <a:pPr marL="171450" marR="0" lvl="1" indent="-171450" algn="l" defTabSz="914400" rtl="0" eaLnBrk="1" fontAlgn="auto" latinLnBrk="0" hangingPunct="1">
              <a:lnSpc>
                <a:spcPct val="100000"/>
              </a:lnSpc>
              <a:spcBef>
                <a:spcPts val="0"/>
              </a:spcBef>
              <a:spcAft>
                <a:spcPts val="0"/>
              </a:spcAft>
              <a:buClrTx/>
              <a:buSzTx/>
              <a:buFontTx/>
              <a:buChar char="-"/>
              <a:tabLst/>
              <a:defRPr/>
            </a:pPr>
            <a:r>
              <a:rPr lang="en-US" baseline="0"/>
              <a:t>R1, R2: </a:t>
            </a:r>
            <a:r>
              <a:rPr lang="en-US" b="1" baseline="0">
                <a:sym typeface="Wingdings" pitchFamily="2" charset="2"/>
              </a:rPr>
              <a:t>CẦN PHẢI HỎI LẠI TÁC GIẢ HOẶC USERS</a:t>
            </a:r>
            <a:endParaRPr lang="en-US" baseline="0"/>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a:t>đặc tả cũng k nói đến trường hợp có 2 thẻ giải quyết ntn </a:t>
            </a:r>
            <a:r>
              <a:rPr lang="en-US" baseline="0">
                <a:sym typeface="Wingdings" pitchFamily="2" charset="2"/>
              </a:rPr>
              <a:t> ?</a:t>
            </a:r>
          </a:p>
          <a:p>
            <a:pPr marL="628650" lvl="1" indent="-171450">
              <a:buFontTx/>
              <a:buChar char="-"/>
            </a:pPr>
            <a:r>
              <a:rPr lang="en-US" baseline="0"/>
              <a:t>có cả hai thẻ là hợp lệ? </a:t>
            </a:r>
            <a:r>
              <a:rPr lang="en-US" baseline="0">
                <a:sym typeface="Wingdings" pitchFamily="2" charset="2"/>
              </a:rPr>
              <a:t> ‘không’ thì đánh dấu X</a:t>
            </a:r>
            <a:endParaRPr lang="en-US" baseline="0"/>
          </a:p>
          <a:p>
            <a:pPr marL="628650" lvl="1" indent="-171450">
              <a:buFontTx/>
              <a:buChar char="-"/>
            </a:pPr>
            <a:r>
              <a:rPr lang="en-US" baseline="0">
                <a:sym typeface="Wingdings" pitchFamily="2" charset="2"/>
              </a:rPr>
              <a:t>dĩ nhiên nếu </a:t>
            </a:r>
            <a:r>
              <a:rPr lang="vi-VN" baseline="0">
                <a:sym typeface="Wingdings" pitchFamily="2" charset="2"/>
              </a:rPr>
              <a:t>đượ</a:t>
            </a:r>
            <a:r>
              <a:rPr lang="en-US" baseline="0">
                <a:sym typeface="Wingdings" pitchFamily="2" charset="2"/>
              </a:rPr>
              <a:t>c giữ 2 thẻ thì cũng chọn khả năng tốt nhất, do đó R1=50%, R2=34%</a:t>
            </a:r>
          </a:p>
          <a:p>
            <a:pPr marL="171450" lvl="0" indent="-171450">
              <a:buFontTx/>
              <a:buChar char="-"/>
            </a:pPr>
            <a:r>
              <a:rPr lang="en-US" baseline="0">
                <a:sym typeface="Wingdings" pitchFamily="2" charset="2"/>
              </a:rPr>
              <a:t>RÕ RÀNG KHI YÊU CẦU ĐC VIẾT BẰNG NG.NG TỰ NHIÊN THÌ DỄ DẪN ĐẾN SAI SÓT VÀ HIỂU LẦM. </a:t>
            </a:r>
            <a:r>
              <a:rPr lang="en-US" b="1" u="sng" baseline="0">
                <a:sym typeface="Wingdings" pitchFamily="2" charset="2"/>
              </a:rPr>
              <a:t>NẾU CÓ NHIỀU HƠN 1 CÂU TRẢ LỜI CHO KẾT QUẢ, ĐIỀU ĐÓ NÓI LÊN RẰNG ĐẶC TẢ LÀ K RÕ RÀNG.</a:t>
            </a:r>
          </a:p>
          <a:p>
            <a:pPr marL="171450" lvl="0" indent="-171450">
              <a:buFontTx/>
              <a:buChar char="-"/>
            </a:pPr>
            <a:r>
              <a:rPr lang="en-US" baseline="0"/>
              <a:t>Từ ‘</a:t>
            </a:r>
            <a:r>
              <a:rPr lang="en-US" b="1"/>
              <a:t>otherwise</a:t>
            </a:r>
            <a:r>
              <a:rPr lang="en-US"/>
              <a:t>’</a:t>
            </a:r>
            <a:r>
              <a:rPr lang="vi-VN" baseline="0"/>
              <a:t> có nghĩa là </a:t>
            </a:r>
            <a:r>
              <a:rPr lang="vi-VN" u="sng" baseline="0"/>
              <a:t>bạn luôn có được ít nhất là giảm giá 10% </a:t>
            </a:r>
            <a:r>
              <a:rPr lang="en-US" u="sng" baseline="0"/>
              <a:t>(bài giải ko chọn cách này-R8) </a:t>
            </a:r>
            <a:r>
              <a:rPr lang="vi-VN" baseline="0"/>
              <a:t>hoặc </a:t>
            </a:r>
            <a:r>
              <a:rPr lang="en-US" b="1" baseline="0"/>
              <a:t>nó có nghĩa rằng </a:t>
            </a:r>
            <a:r>
              <a:rPr lang="vi-VN" b="1" u="sng" baseline="0"/>
              <a:t>nếu bạn đi </a:t>
            </a:r>
            <a:r>
              <a:rPr lang="en-US" b="1" u="sng" baseline="0"/>
              <a:t>kèm </a:t>
            </a:r>
            <a:r>
              <a:rPr lang="vi-VN" b="1" u="sng" baseline="0"/>
              <a:t>trẻ</a:t>
            </a:r>
            <a:r>
              <a:rPr lang="en-US" b="1" u="sng" baseline="0"/>
              <a:t> em</a:t>
            </a:r>
            <a:r>
              <a:rPr lang="vi-VN" b="1" u="sng" baseline="0"/>
              <a:t> nhưng không</a:t>
            </a:r>
            <a:r>
              <a:rPr lang="en-US" b="1" u="sng" baseline="0"/>
              <a:t> có thẻ ‘family card’</a:t>
            </a:r>
            <a:r>
              <a:rPr lang="vi-VN" b="1" u="sng" baseline="0"/>
              <a:t> </a:t>
            </a:r>
            <a:r>
              <a:rPr lang="en-US" b="1" u="sng" baseline="0"/>
              <a:t>thì</a:t>
            </a:r>
            <a:r>
              <a:rPr lang="vi-VN" b="1" u="sng" baseline="0"/>
              <a:t> bạn nhận được 10%</a:t>
            </a:r>
            <a:r>
              <a:rPr lang="en-US" b="1" u="sng" baseline="0"/>
              <a:t> (R7, R3)</a:t>
            </a:r>
            <a:r>
              <a:rPr lang="en-US" b="1" u="none" baseline="0"/>
              <a:t>?</a:t>
            </a:r>
            <a:r>
              <a:rPr lang="en-US" baseline="0"/>
              <a:t> </a:t>
            </a:r>
            <a:r>
              <a:rPr lang="vi-VN" baseline="0"/>
              <a:t>Tùy thuộc vào những giả định bạn cho ý nghĩa của </a:t>
            </a:r>
            <a:r>
              <a:rPr lang="en-US" baseline="0"/>
              <a:t>‘</a:t>
            </a:r>
            <a:r>
              <a:rPr lang="en-US"/>
              <a:t>otherwise</a:t>
            </a:r>
            <a:r>
              <a:rPr lang="vi-VN" baseline="0"/>
              <a:t>', bạn sẽ có được một hàng khác nhau cuối cùng trong bảng quyết định của bạn.</a:t>
            </a:r>
            <a:endParaRPr lang="en-US" baseline="0"/>
          </a:p>
          <a:p>
            <a:pPr marL="171450" indent="-171450">
              <a:buFontTx/>
              <a:buChar char="-"/>
            </a:pPr>
            <a:r>
              <a:rPr lang="en-US"/>
              <a:t>Tinh</a:t>
            </a:r>
            <a:r>
              <a:rPr lang="en-US" baseline="0"/>
              <a:t> chỉnh bảng: </a:t>
            </a:r>
          </a:p>
          <a:p>
            <a:pPr marL="628650" lvl="1" indent="-171450">
              <a:buFontTx/>
              <a:buChar char="-"/>
            </a:pPr>
            <a:r>
              <a:rPr lang="en-US" baseline="0"/>
              <a:t>R3+R4: có hay k có child thì kết quả vẫn là 34%</a:t>
            </a:r>
          </a:p>
          <a:p>
            <a:pPr marL="628650" lvl="1" indent="-171450">
              <a:buFontTx/>
              <a:buChar char="-"/>
            </a:pPr>
            <a:r>
              <a:rPr lang="en-US" baseline="0"/>
              <a:t>R6+R8: family rail card has no effect if you are not traveling with a child. </a:t>
            </a:r>
          </a:p>
          <a:p>
            <a:pPr marL="628650" lvl="1" indent="-171450">
              <a:buFontTx/>
              <a:buChar char="-"/>
            </a:pPr>
            <a:r>
              <a:rPr lang="en-US" baseline="0"/>
              <a:t>K gom R1 v R5: vì đặc tả k rõ ràng cho trường hợp có nhiều hơn 1 thẻ, nên R1 cũng chưa chắc chắn.</a:t>
            </a:r>
            <a:endParaRPr lang="en-US"/>
          </a:p>
        </p:txBody>
      </p:sp>
    </p:spTree>
    <p:extLst>
      <p:ext uri="{BB962C8B-B14F-4D97-AF65-F5344CB8AC3E}">
        <p14:creationId xmlns:p14="http://schemas.microsoft.com/office/powerpoint/2010/main" val="263147117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2487581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3B9007-0201-49BE-A587-7F882848EC05}" type="slidenum">
              <a:rPr lang="en-US" smtClean="0">
                <a:solidFill>
                  <a:prstClr val="black"/>
                </a:solidFill>
              </a:rPr>
              <a:pPr/>
              <a:t>91</a:t>
            </a:fld>
            <a:endParaRPr lang="en-US">
              <a:solidFill>
                <a:prstClr val="black"/>
              </a:solidFill>
            </a:endParaRPr>
          </a:p>
        </p:txBody>
      </p:sp>
    </p:spTree>
    <p:extLst>
      <p:ext uri="{BB962C8B-B14F-4D97-AF65-F5344CB8AC3E}">
        <p14:creationId xmlns:p14="http://schemas.microsoft.com/office/powerpoint/2010/main" val="172911420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Tx/>
              <a:buNone/>
            </a:pPr>
            <a:r>
              <a:rPr lang="en-US" b="0"/>
              <a:t>[Pol  et al,  2001] describes a structure-based approach </a:t>
            </a:r>
            <a:r>
              <a:rPr lang="en-US" b="1"/>
              <a:t>called an algorithm test</a:t>
            </a:r>
            <a:r>
              <a:rPr lang="en-US" b="0"/>
              <a:t>. </a:t>
            </a:r>
          </a:p>
          <a:p>
            <a:pPr marL="628650" lvl="1" indent="-171450">
              <a:buFontTx/>
              <a:buChar char="-"/>
            </a:pPr>
            <a:endParaRPr lang="en-US" b="0"/>
          </a:p>
          <a:p>
            <a:pPr marL="628650" lvl="1" indent="-171450">
              <a:buFontTx/>
              <a:buChar char="-"/>
            </a:pPr>
            <a:endParaRPr lang="en-US" b="0"/>
          </a:p>
          <a:p>
            <a:pPr marL="628650" lvl="1" indent="-171450">
              <a:buFontTx/>
              <a:buChar char="-"/>
            </a:pPr>
            <a:endParaRPr lang="en-US" b="0"/>
          </a:p>
          <a:p>
            <a:pPr marL="628650" lvl="1" indent="-171450">
              <a:buFontTx/>
              <a:buChar char="-"/>
            </a:pPr>
            <a:endParaRPr lang="en-US" b="0"/>
          </a:p>
          <a:p>
            <a:pPr marL="628650" lvl="1" indent="-171450">
              <a:buFontTx/>
              <a:buChar char="-"/>
            </a:pPr>
            <a:endParaRPr lang="en-US" b="0"/>
          </a:p>
          <a:p>
            <a:pPr marL="171450" indent="-171450">
              <a:buFontTx/>
              <a:buChar char="-"/>
            </a:pPr>
            <a:r>
              <a:rPr lang="en-US" b="0"/>
              <a:t>One drawback of code coverage measurement is that it measures coverage of </a:t>
            </a:r>
            <a:r>
              <a:rPr lang="en-US" b="1"/>
              <a:t>what has been written</a:t>
            </a:r>
            <a:r>
              <a:rPr lang="en-US" b="0"/>
              <a:t>, i.e. the code itself; it cannot say anything about the software that has not been written.</a:t>
            </a:r>
          </a:p>
          <a:p>
            <a:pPr marL="628650" lvl="1" indent="-171450">
              <a:buFontTx/>
              <a:buChar char="-"/>
            </a:pPr>
            <a:r>
              <a:rPr lang="en-US" b="0"/>
              <a:t>If a specified function has not been implemented, specification-based testing techniques will reveal this. If a function was omitted from the specification, then experience-based techniques may find it. But structure-based techniques can only look at a structure which is already there.</a:t>
            </a:r>
          </a:p>
          <a:p>
            <a:pPr marL="171450" indent="-171450">
              <a:buFontTx/>
              <a:buChar char="-"/>
            </a:pPr>
            <a:r>
              <a:rPr lang="en-US" b="1"/>
              <a:t>Tham khảo</a:t>
            </a:r>
            <a:r>
              <a:rPr lang="en-US" b="1" baseline="0"/>
              <a:t> CSTE trang 141</a:t>
            </a:r>
            <a:endParaRPr lang="en-US" b="1"/>
          </a:p>
          <a:p>
            <a:pPr marL="171450" indent="-171450">
              <a:buFontTx/>
              <a:buChar char="-"/>
            </a:pPr>
            <a:r>
              <a:rPr lang="en-US"/>
              <a:t>KT hộp</a:t>
            </a:r>
            <a:r>
              <a:rPr lang="en-US" baseline="0"/>
              <a:t> trắng </a:t>
            </a:r>
            <a:r>
              <a:rPr lang="vi-VN"/>
              <a:t>(</a:t>
            </a:r>
            <a:r>
              <a:rPr lang="en-US"/>
              <a:t>hay </a:t>
            </a:r>
            <a:r>
              <a:rPr lang="vi-VN"/>
              <a:t>structural</a:t>
            </a:r>
            <a:r>
              <a:rPr lang="en-US"/>
              <a:t> </a:t>
            </a:r>
            <a:r>
              <a:rPr lang="vi-VN"/>
              <a:t>testing) là </a:t>
            </a:r>
            <a:r>
              <a:rPr lang="en-US"/>
              <a:t>KT </a:t>
            </a:r>
            <a:r>
              <a:rPr lang="vi-VN"/>
              <a:t>dựa  trên phân tích </a:t>
            </a:r>
            <a:r>
              <a:rPr lang="en-US"/>
              <a:t>mã</a:t>
            </a:r>
            <a:r>
              <a:rPr lang="en-US" baseline="0"/>
              <a:t> nguồn và logic bên trong của </a:t>
            </a:r>
            <a:r>
              <a:rPr lang="vi-VN"/>
              <a:t>chương trình</a:t>
            </a:r>
            <a:r>
              <a:rPr lang="en-US"/>
              <a:t>, hay cũng</a:t>
            </a:r>
            <a:r>
              <a:rPr lang="en-US" baseline="0"/>
              <a:t> có khi là cấu trúc của menu</a:t>
            </a:r>
            <a:endParaRPr lang="en-US" b="1" baseline="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a:t>In white-box testing (sometimes called clear-box testing), the software tester has access to the program's code and can examine it for clues to help him with his testing he can see inside the box. Based on what he sees, the tester may determine that certain numbers are more or less likely to fail and can tailor his testing based on that information.</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a:t>There is a risk to white-box testing. It's very easy to become biased and fail to objectively test the software because you might tailor the tests to match the code's operation.</a:t>
            </a:r>
          </a:p>
          <a:p>
            <a:pPr marL="171450" indent="-171450">
              <a:buFontTx/>
              <a:buChar char="-"/>
            </a:pPr>
            <a:r>
              <a:rPr lang="vi-VN" b="0"/>
              <a:t>Kỹ thuật chính ở đây là xác định đường đi (path) của chương trình (điều khiển) từ input đến output. Mục đích của thử nghiệm cấu trúc là kiểm tra tất cả các đường đi có thể. Tức là đảm bảo mọi lệnh đều được thực hiện ít nhất một lần trong một ca thử nghiệm nào đó. Thử nghiệm cấu trúc chú trọng vào phân tích các cấu trúc rẽ nhánh và các vòng lặp. </a:t>
            </a:r>
            <a:endParaRPr lang="en-US" b="0"/>
          </a:p>
          <a:p>
            <a:pPr marL="171450" indent="-171450">
              <a:buFontTx/>
              <a:buChar char="-"/>
            </a:pPr>
            <a:r>
              <a:rPr lang="vi-VN"/>
              <a:t>Thử nghiệm cấu trúc xem xét chương trình ở mức độ chi tiết và phù hợp khi kiểm tra các mô đun nhỏ. Tuy nhiên thử nghiệm cấu trúc có thể không đầy đủ vì kiểm thử hết các lệnh không chứng tỏ là chúng ta đã kiểm thử hết các trường hợp có thể. Có khả năng tồn tại các tổ hợp lệnh khác nhau gây lỗi. Ngoài ra, chúng ta không thể kiểm thử hết các đường đi đối với các vòng lặp lớn. </a:t>
            </a:r>
            <a:endParaRPr lang="en-US"/>
          </a:p>
          <a:p>
            <a:pPr marL="171450" indent="-171450">
              <a:buFontTx/>
              <a:buChar char="-"/>
            </a:pPr>
            <a:r>
              <a:rPr lang="en-US"/>
              <a:t>(Nhắc</a:t>
            </a:r>
            <a:r>
              <a:rPr lang="en-US" baseline="0"/>
              <a:t> lại lưu đồ)</a:t>
            </a:r>
            <a:endParaRPr lang="en-US"/>
          </a:p>
          <a:p>
            <a:pPr marL="171450" indent="-171450">
              <a:buFontTx/>
              <a:buChar char="-"/>
            </a:pPr>
            <a:r>
              <a:rPr lang="en-US" b="1"/>
              <a:t>Không</a:t>
            </a:r>
            <a:r>
              <a:rPr lang="en-US" b="1" baseline="0"/>
              <a:t> sử dụng </a:t>
            </a:r>
            <a:r>
              <a:rPr lang="en-US" b="1"/>
              <a:t>Flow charts (lưu đồ)</a:t>
            </a:r>
            <a:r>
              <a:rPr lang="en-US" b="1" baseline="0"/>
              <a:t> và </a:t>
            </a:r>
            <a:r>
              <a:rPr lang="en-US" b="1"/>
              <a:t>Control flow graph vì</a:t>
            </a:r>
            <a:r>
              <a:rPr lang="en-US" b="1" baseline="0"/>
              <a:t> ký hiệu lộn xộn, mà sd 1 phiên bản khác của flow graph cho phép xác định độ bao phủ lệnh (là kết hợp của </a:t>
            </a:r>
            <a:r>
              <a:rPr lang="en-US" b="1"/>
              <a:t>Flow charts </a:t>
            </a:r>
            <a:r>
              <a:rPr lang="en-US" b="1" baseline="0"/>
              <a:t>và </a:t>
            </a:r>
            <a:r>
              <a:rPr lang="en-US" b="1"/>
              <a:t>Control flow graph </a:t>
            </a:r>
            <a:r>
              <a:rPr lang="en-US" b="1" baseline="0"/>
              <a:t>). Để làm ra nó, cta thực hiển vẽ </a:t>
            </a:r>
            <a:r>
              <a:rPr lang="en-US" b="1"/>
              <a:t>Control flow graph bình</a:t>
            </a:r>
            <a:r>
              <a:rPr lang="en-US" b="1" baseline="0"/>
              <a:t> thường nhưng sẽ thêm nút vào những nhánh có 1 hay nhiều lệnh thực thi.</a:t>
            </a:r>
            <a:endParaRPr lang="en-US" b="1"/>
          </a:p>
          <a:p>
            <a:pPr marL="171450" indent="-171450">
              <a:buFontTx/>
              <a:buChar char="-"/>
            </a:pPr>
            <a:r>
              <a:rPr lang="en-US"/>
              <a:t>Không</a:t>
            </a:r>
            <a:r>
              <a:rPr lang="en-US" baseline="0"/>
              <a:t> phải tất cả các path dc thi hành là có nghĩa ct đã dc kiểm tra hết các TH lỗi. Ví dụ đơn giản phép chia A/B, nếu B=0 thì sao? </a:t>
            </a:r>
            <a:r>
              <a:rPr lang="en-US" baseline="0">
                <a:sym typeface="Wingdings" pitchFamily="2" charset="2"/>
              </a:rPr>
              <a:t> TH này trở thành kiểm định data chứ k phải path nữa.</a:t>
            </a:r>
            <a:endParaRPr lang="en-US"/>
          </a:p>
        </p:txBody>
      </p:sp>
    </p:spTree>
    <p:extLst>
      <p:ext uri="{BB962C8B-B14F-4D97-AF65-F5344CB8AC3E}">
        <p14:creationId xmlns:p14="http://schemas.microsoft.com/office/powerpoint/2010/main" val="9237636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 Nhắc</a:t>
            </a:r>
            <a:r>
              <a:rPr lang="en-US" baseline="0"/>
              <a:t> lại tiến trình kiểm thử cơ bản ở chương 1 (</a:t>
            </a:r>
            <a:r>
              <a:rPr lang="en-IE" sz="1200">
                <a:solidFill>
                  <a:schemeClr val="tx1"/>
                </a:solidFill>
              </a:rPr>
              <a:t>Planning and Control,</a:t>
            </a:r>
            <a:r>
              <a:rPr lang="en-IE" sz="1200" baseline="0">
                <a:solidFill>
                  <a:schemeClr val="tx1"/>
                </a:solidFill>
              </a:rPr>
              <a:t> </a:t>
            </a:r>
            <a:r>
              <a:rPr lang="en-IE" sz="1200" b="1">
                <a:solidFill>
                  <a:schemeClr val="tx1"/>
                </a:solidFill>
              </a:rPr>
              <a:t>Analysis and Design</a:t>
            </a:r>
            <a:r>
              <a:rPr lang="en-IE" sz="1200">
                <a:solidFill>
                  <a:schemeClr val="tx1"/>
                </a:solidFill>
              </a:rPr>
              <a:t>, Implementation and Execution, Evaluating Exit Criteria and Reporting, Test Closure Activities)</a:t>
            </a:r>
            <a:endParaRPr lang="en-US"/>
          </a:p>
          <a:p>
            <a:r>
              <a:rPr lang="en-US" b="1"/>
              <a:t>- Trước</a:t>
            </a:r>
            <a:r>
              <a:rPr lang="en-US" b="1" baseline="0"/>
              <a:t> khi thực sự thi hành 1 test, </a:t>
            </a:r>
            <a:r>
              <a:rPr lang="en-US" b="0" baseline="0"/>
              <a:t>cta cần phải phân tích và thiết kế test</a:t>
            </a:r>
            <a:r>
              <a:rPr lang="en-US" b="1" baseline="0"/>
              <a:t> </a:t>
            </a:r>
            <a:r>
              <a:rPr lang="en-US" b="0" baseline="0"/>
              <a:t>để biết đang</a:t>
            </a:r>
            <a:r>
              <a:rPr lang="en-US" b="1" baseline="0"/>
              <a:t> TEST CÁI GÌ </a:t>
            </a:r>
            <a:r>
              <a:rPr lang="en-US" b="0" baseline="0"/>
              <a:t>(test condition)</a:t>
            </a:r>
            <a:r>
              <a:rPr lang="en-US" b="1" baseline="0"/>
              <a:t>, ĐẦU VÀO + ĐẦU RA </a:t>
            </a:r>
            <a:r>
              <a:rPr lang="en-US" b="0" baseline="0"/>
              <a:t>cho test đó (test case), </a:t>
            </a:r>
            <a:r>
              <a:rPr lang="en-US" b="1" baseline="0"/>
              <a:t>CÁC BƯỚC ĐỂ THỰC HIỆN TEST CASE</a:t>
            </a:r>
            <a:r>
              <a:rPr lang="en-US" b="0" baseline="0"/>
              <a:t> (test procedure)</a:t>
            </a:r>
          </a:p>
        </p:txBody>
      </p:sp>
    </p:spTree>
    <p:extLst>
      <p:ext uri="{BB962C8B-B14F-4D97-AF65-F5344CB8AC3E}">
        <p14:creationId xmlns:p14="http://schemas.microsoft.com/office/powerpoint/2010/main" val="69423306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b="1" i="0" kern="1200" baseline="0">
                <a:solidFill>
                  <a:schemeClr val="tx1"/>
                </a:solidFill>
                <a:effectLst/>
                <a:latin typeface="+mn-lt"/>
                <a:ea typeface="+mn-ea"/>
                <a:cs typeface="+mn-cs"/>
              </a:rPr>
              <a:t>ISTQB QUAN TÂM 2 LOẠI COVERAGE ĐẦU</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a:solidFill>
                  <a:schemeClr val="tx1"/>
                </a:solidFill>
                <a:effectLst/>
                <a:latin typeface="+mn-lt"/>
                <a:ea typeface="+mn-ea"/>
                <a:cs typeface="+mn-cs"/>
              </a:rPr>
              <a:t> </a:t>
            </a:r>
            <a:r>
              <a:rPr lang="en-US"/>
              <a:t> </a:t>
            </a:r>
            <a:endParaRPr lang="en-US" baseline="0"/>
          </a:p>
        </p:txBody>
      </p:sp>
    </p:spTree>
    <p:extLst>
      <p:ext uri="{BB962C8B-B14F-4D97-AF65-F5344CB8AC3E}">
        <p14:creationId xmlns:p14="http://schemas.microsoft.com/office/powerpoint/2010/main" val="33588852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Có</a:t>
            </a:r>
            <a:r>
              <a:rPr lang="en-US" baseline="0" dirty="0"/>
              <a:t> </a:t>
            </a:r>
            <a:r>
              <a:rPr lang="en-US" baseline="0" dirty="0" err="1"/>
              <a:t>thể</a:t>
            </a:r>
            <a:r>
              <a:rPr lang="en-US" baseline="0" dirty="0"/>
              <a:t> </a:t>
            </a:r>
            <a:r>
              <a:rPr lang="en-US" baseline="0" dirty="0" err="1"/>
              <a:t>dùng</a:t>
            </a:r>
            <a:r>
              <a:rPr lang="en-US" baseline="0" dirty="0"/>
              <a:t> </a:t>
            </a:r>
            <a:r>
              <a:rPr lang="en-US" baseline="0" dirty="0" err="1"/>
              <a:t>ký</a:t>
            </a:r>
            <a:r>
              <a:rPr lang="en-US" baseline="0" dirty="0"/>
              <a:t> </a:t>
            </a:r>
            <a:r>
              <a:rPr lang="en-US" baseline="0" dirty="0" err="1"/>
              <a:t>hiệu</a:t>
            </a:r>
            <a:r>
              <a:rPr lang="en-US" baseline="0" dirty="0"/>
              <a:t> </a:t>
            </a:r>
            <a:r>
              <a:rPr lang="en-US" baseline="0" dirty="0" err="1"/>
              <a:t>khác</a:t>
            </a:r>
            <a:r>
              <a:rPr lang="en-US" baseline="0" dirty="0"/>
              <a:t> (</a:t>
            </a:r>
            <a:r>
              <a:rPr lang="en-US" baseline="0" dirty="0" err="1"/>
              <a:t>hình</a:t>
            </a:r>
            <a:r>
              <a:rPr lang="en-US" baseline="0" dirty="0"/>
              <a:t> </a:t>
            </a:r>
            <a:r>
              <a:rPr lang="en-US" baseline="0" dirty="0" err="1"/>
              <a:t>thoi</a:t>
            </a:r>
            <a:r>
              <a:rPr lang="en-US" baseline="0" dirty="0"/>
              <a:t>, </a:t>
            </a:r>
            <a:r>
              <a:rPr lang="en-US" baseline="0" dirty="0" err="1"/>
              <a:t>hình</a:t>
            </a:r>
            <a:r>
              <a:rPr lang="en-US" baseline="0" dirty="0"/>
              <a:t> </a:t>
            </a:r>
            <a:r>
              <a:rPr lang="en-US" baseline="0" dirty="0" err="1"/>
              <a:t>vuông</a:t>
            </a:r>
            <a:r>
              <a:rPr lang="en-US" baseline="0" dirty="0"/>
              <a:t>), </a:t>
            </a:r>
            <a:r>
              <a:rPr lang="en-US" baseline="0" dirty="0" err="1"/>
              <a:t>có</a:t>
            </a:r>
            <a:r>
              <a:rPr lang="en-US" baseline="0" dirty="0"/>
              <a:t> </a:t>
            </a:r>
            <a:r>
              <a:rPr lang="en-US" baseline="0" dirty="0" err="1"/>
              <a:t>thể</a:t>
            </a:r>
            <a:r>
              <a:rPr lang="en-US" baseline="0" dirty="0"/>
              <a:t> </a:t>
            </a:r>
            <a:r>
              <a:rPr lang="en-US" baseline="0" dirty="0" err="1"/>
              <a:t>được</a:t>
            </a:r>
            <a:r>
              <a:rPr lang="en-US" baseline="0" dirty="0"/>
              <a:t> </a:t>
            </a:r>
            <a:r>
              <a:rPr lang="en-US" baseline="0" dirty="0" err="1"/>
              <a:t>gán</a:t>
            </a:r>
            <a:r>
              <a:rPr lang="en-US" baseline="0" dirty="0"/>
              <a:t> </a:t>
            </a:r>
            <a:r>
              <a:rPr lang="en-US" baseline="0" dirty="0" err="1"/>
              <a:t>nhãn</a:t>
            </a:r>
            <a:endParaRPr lang="en-US" dirty="0"/>
          </a:p>
          <a:p>
            <a:endParaRPr lang="en-US" dirty="0"/>
          </a:p>
        </p:txBody>
      </p:sp>
    </p:spTree>
    <p:extLst>
      <p:ext uri="{BB962C8B-B14F-4D97-AF65-F5344CB8AC3E}">
        <p14:creationId xmlns:p14="http://schemas.microsoft.com/office/powerpoint/2010/main" val="348468052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4410534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 ĐỂ BIẾT BAO NHIÊU CÂU LỆNH ĐC THI HÀNH CHO 1 BỘ TEST, TA THƯỜNG TÍNH </a:t>
            </a:r>
            <a:r>
              <a:rPr lang="en-US" baseline="0" dirty="0" err="1"/>
              <a:t>Độ</a:t>
            </a:r>
            <a:r>
              <a:rPr lang="en-US" baseline="0" dirty="0"/>
              <a:t> bao </a:t>
            </a:r>
            <a:r>
              <a:rPr lang="en-US" baseline="0" dirty="0" err="1"/>
              <a:t>phủ</a:t>
            </a:r>
            <a:r>
              <a:rPr lang="en-US" baseline="0" dirty="0"/>
              <a:t> </a:t>
            </a:r>
            <a:r>
              <a:rPr lang="en-US" baseline="0" dirty="0" err="1"/>
              <a:t>lệnh</a:t>
            </a:r>
            <a:endParaRPr lang="en-US" dirty="0"/>
          </a:p>
          <a:p>
            <a:pPr marL="914400" lvl="2" indent="0">
              <a:buFontTx/>
              <a:buNone/>
            </a:pPr>
            <a:r>
              <a:rPr lang="en-GB" dirty="0"/>
              <a:t>* example:</a:t>
            </a:r>
          </a:p>
          <a:p>
            <a:pPr lvl="1"/>
            <a:r>
              <a:rPr lang="en-GB" dirty="0"/>
              <a:t>		program has 100 statements</a:t>
            </a:r>
          </a:p>
          <a:p>
            <a:pPr lvl="1"/>
            <a:r>
              <a:rPr lang="en-GB" dirty="0"/>
              <a:t>		tests exercise 87 statements</a:t>
            </a:r>
          </a:p>
          <a:p>
            <a:pPr lvl="1"/>
            <a:r>
              <a:rPr lang="en-GB" dirty="0"/>
              <a:t>		statement coverage = 87%</a:t>
            </a:r>
            <a:endParaRPr lang="en-US" baseline="0" dirty="0"/>
          </a:p>
          <a:p>
            <a:pPr marL="914400" marR="0" lvl="2" indent="0" algn="l" defTabSz="914400" rtl="0" eaLnBrk="1" fontAlgn="auto" latinLnBrk="0" hangingPunct="1">
              <a:lnSpc>
                <a:spcPct val="100000"/>
              </a:lnSpc>
              <a:spcBef>
                <a:spcPts val="0"/>
              </a:spcBef>
              <a:spcAft>
                <a:spcPts val="0"/>
              </a:spcAft>
              <a:buClrTx/>
              <a:buSzTx/>
              <a:buFontTx/>
              <a:buNone/>
              <a:tabLst/>
              <a:defRPr/>
            </a:pPr>
            <a:endParaRPr lang="en-US" sz="1200" b="1" i="0" kern="1200" baseline="0" dirty="0">
              <a:solidFill>
                <a:schemeClr val="tx1"/>
              </a:solidFill>
              <a:effectLst/>
              <a:latin typeface="+mn-lt"/>
              <a:ea typeface="+mn-ea"/>
              <a:cs typeface="+mn-cs"/>
            </a:endParaRPr>
          </a:p>
          <a:p>
            <a:pPr marL="628650" lvl="1" indent="-171450">
              <a:buFontTx/>
              <a:buChar char="-"/>
            </a:pPr>
            <a:endParaRPr lang="en-US" sz="1200" b="1" i="0" kern="1200" baseline="0" dirty="0">
              <a:solidFill>
                <a:schemeClr val="tx1"/>
              </a:solidFill>
              <a:effectLst/>
              <a:latin typeface="+mn-lt"/>
              <a:ea typeface="+mn-ea"/>
              <a:cs typeface="+mn-cs"/>
            </a:endParaRPr>
          </a:p>
          <a:p>
            <a:pPr marL="0" lvl="0" indent="0">
              <a:buFontTx/>
              <a:buNone/>
            </a:pPr>
            <a:r>
              <a:rPr lang="en-US" sz="1200" b="1" i="0" kern="1200" baseline="0" dirty="0">
                <a:solidFill>
                  <a:schemeClr val="tx1"/>
                </a:solidFill>
                <a:effectLst/>
                <a:latin typeface="+mn-lt"/>
                <a:ea typeface="+mn-ea"/>
                <a:cs typeface="+mn-cs"/>
              </a:rPr>
              <a:t>Cyclomatic Complexity  is  software metric. </a:t>
            </a:r>
          </a:p>
          <a:p>
            <a:pPr marL="0" lvl="0" indent="0">
              <a:buFontTx/>
              <a:buNone/>
            </a:pPr>
            <a:r>
              <a:rPr lang="en-US" sz="1200" b="1" i="0" kern="1200" baseline="0" dirty="0">
                <a:solidFill>
                  <a:schemeClr val="tx1"/>
                </a:solidFill>
                <a:effectLst/>
                <a:latin typeface="+mn-lt"/>
                <a:ea typeface="+mn-ea"/>
                <a:cs typeface="+mn-cs"/>
              </a:rPr>
              <a:t>The value evaluated for cyclomatic complexity </a:t>
            </a:r>
          </a:p>
          <a:p>
            <a:pPr marL="0" lvl="0" indent="0">
              <a:buFontTx/>
              <a:buNone/>
            </a:pPr>
            <a:r>
              <a:rPr lang="en-US" sz="1200" b="1" i="0" kern="1200" baseline="0" dirty="0">
                <a:solidFill>
                  <a:schemeClr val="tx1"/>
                </a:solidFill>
                <a:effectLst/>
                <a:latin typeface="+mn-lt"/>
                <a:ea typeface="+mn-ea"/>
                <a:cs typeface="+mn-cs"/>
              </a:rPr>
              <a:t>defines the number of independent paths in the </a:t>
            </a:r>
          </a:p>
          <a:p>
            <a:pPr marL="0" lvl="0" indent="0">
              <a:buFontTx/>
              <a:buNone/>
            </a:pPr>
            <a:r>
              <a:rPr lang="en-US" sz="1200" b="1" i="0" kern="1200" baseline="0" dirty="0">
                <a:solidFill>
                  <a:schemeClr val="tx1"/>
                </a:solidFill>
                <a:effectLst/>
                <a:latin typeface="+mn-lt"/>
                <a:ea typeface="+mn-ea"/>
                <a:cs typeface="+mn-cs"/>
              </a:rPr>
              <a:t>basis set of a program.  </a:t>
            </a:r>
          </a:p>
          <a:p>
            <a:pPr marL="0" lvl="0" indent="0">
              <a:buFontTx/>
              <a:buNone/>
            </a:pPr>
            <a:r>
              <a:rPr lang="en-US" sz="1200" b="1" i="0" kern="1200" baseline="0" dirty="0">
                <a:solidFill>
                  <a:schemeClr val="tx1"/>
                </a:solidFill>
                <a:effectLst/>
                <a:latin typeface="+mn-lt"/>
                <a:ea typeface="+mn-ea"/>
                <a:cs typeface="+mn-cs"/>
              </a:rPr>
              <a:t>Independent path  is any path through a </a:t>
            </a:r>
          </a:p>
          <a:p>
            <a:pPr marL="0" lvl="0" indent="0">
              <a:buFontTx/>
              <a:buNone/>
            </a:pPr>
            <a:r>
              <a:rPr lang="en-US" sz="1200" b="1" i="0" kern="1200" baseline="0" dirty="0">
                <a:solidFill>
                  <a:schemeClr val="tx1"/>
                </a:solidFill>
                <a:effectLst/>
                <a:latin typeface="+mn-lt"/>
                <a:ea typeface="+mn-ea"/>
                <a:cs typeface="+mn-cs"/>
              </a:rPr>
              <a:t>program that introduces at least one new set of </a:t>
            </a:r>
          </a:p>
          <a:p>
            <a:pPr marL="0" lvl="0" indent="0">
              <a:buFontTx/>
              <a:buNone/>
            </a:pPr>
            <a:r>
              <a:rPr lang="en-US" sz="1200" b="1" i="0" kern="1200" baseline="0" dirty="0">
                <a:solidFill>
                  <a:schemeClr val="tx1"/>
                </a:solidFill>
                <a:effectLst/>
                <a:latin typeface="+mn-lt"/>
                <a:ea typeface="+mn-ea"/>
                <a:cs typeface="+mn-cs"/>
              </a:rPr>
              <a:t>processing statements.</a:t>
            </a:r>
          </a:p>
          <a:p>
            <a:pPr marL="0" lvl="0" indent="0">
              <a:buFontTx/>
              <a:buNone/>
            </a:pPr>
            <a:r>
              <a:rPr lang="en-US" sz="1200" b="1" i="0" kern="1200" baseline="0" dirty="0">
                <a:solidFill>
                  <a:schemeClr val="tx1"/>
                </a:solidFill>
                <a:effectLst/>
                <a:latin typeface="+mn-lt"/>
                <a:ea typeface="+mn-ea"/>
                <a:cs typeface="+mn-cs"/>
              </a:rPr>
              <a:t> For the given graph G, cyclomatic complexity </a:t>
            </a:r>
          </a:p>
          <a:p>
            <a:pPr marL="0" lvl="0" indent="0">
              <a:buFontTx/>
              <a:buNone/>
            </a:pPr>
            <a:r>
              <a:rPr lang="en-US" sz="1200" b="1" i="0" kern="1200" baseline="0" dirty="0">
                <a:solidFill>
                  <a:schemeClr val="tx1"/>
                </a:solidFill>
                <a:effectLst/>
                <a:latin typeface="+mn-lt"/>
                <a:ea typeface="+mn-ea"/>
                <a:cs typeface="+mn-cs"/>
              </a:rPr>
              <a:t>V(G) is equal to: </a:t>
            </a:r>
          </a:p>
          <a:p>
            <a:pPr marL="0" lvl="0" indent="0">
              <a:buFontTx/>
              <a:buNone/>
            </a:pPr>
            <a:r>
              <a:rPr lang="en-US" sz="1200" b="1" i="0" kern="1200" baseline="0" dirty="0">
                <a:solidFill>
                  <a:schemeClr val="tx1"/>
                </a:solidFill>
                <a:effectLst/>
                <a:latin typeface="+mn-lt"/>
                <a:ea typeface="+mn-ea"/>
                <a:cs typeface="+mn-cs"/>
              </a:rPr>
              <a:t>1.  The number of regions in the flow graph; </a:t>
            </a:r>
          </a:p>
          <a:p>
            <a:pPr marL="0" lvl="0" indent="0">
              <a:buFontTx/>
              <a:buNone/>
            </a:pPr>
            <a:r>
              <a:rPr lang="en-US" sz="1200" b="1" i="0" kern="1200" baseline="0" dirty="0">
                <a:solidFill>
                  <a:schemeClr val="tx1"/>
                </a:solidFill>
                <a:effectLst/>
                <a:latin typeface="+mn-lt"/>
                <a:ea typeface="+mn-ea"/>
                <a:cs typeface="+mn-cs"/>
              </a:rPr>
              <a:t>2.  V(G) = E - N + 2, where E is the number </a:t>
            </a:r>
          </a:p>
          <a:p>
            <a:pPr marL="0" lvl="0" indent="0">
              <a:buFontTx/>
              <a:buNone/>
            </a:pPr>
            <a:r>
              <a:rPr lang="en-US" sz="1200" b="1" i="0" kern="1200" baseline="0" dirty="0">
                <a:solidFill>
                  <a:schemeClr val="tx1"/>
                </a:solidFill>
                <a:effectLst/>
                <a:latin typeface="+mn-lt"/>
                <a:ea typeface="+mn-ea"/>
                <a:cs typeface="+mn-cs"/>
              </a:rPr>
              <a:t>of edges, and N is the number of nodes; </a:t>
            </a:r>
          </a:p>
          <a:p>
            <a:pPr marL="0" lvl="0" indent="0">
              <a:buFontTx/>
              <a:buNone/>
            </a:pPr>
            <a:r>
              <a:rPr lang="en-US" sz="1200" b="1" i="0" kern="1200" baseline="0" dirty="0">
                <a:solidFill>
                  <a:schemeClr val="tx1"/>
                </a:solidFill>
                <a:effectLst/>
                <a:latin typeface="+mn-lt"/>
                <a:ea typeface="+mn-ea"/>
                <a:cs typeface="+mn-cs"/>
              </a:rPr>
              <a:t>V(G) = P + 1, where P is the number of </a:t>
            </a:r>
          </a:p>
          <a:p>
            <a:pPr marL="0" lvl="0" indent="0">
              <a:buFontTx/>
              <a:buNone/>
            </a:pPr>
            <a:r>
              <a:rPr lang="en-US" sz="1200" b="1" i="0" kern="1200" baseline="0" dirty="0">
                <a:solidFill>
                  <a:schemeClr val="tx1"/>
                </a:solidFill>
                <a:effectLst/>
                <a:latin typeface="+mn-lt"/>
                <a:ea typeface="+mn-ea"/>
                <a:cs typeface="+mn-cs"/>
              </a:rPr>
              <a:t>predicate nodes. </a:t>
            </a:r>
          </a:p>
          <a:p>
            <a:pPr marL="0" lvl="0" indent="0">
              <a:buFontTx/>
              <a:buNone/>
            </a:pPr>
            <a:r>
              <a:rPr lang="en-US" sz="1200" b="1" i="0" kern="1200" baseline="0" dirty="0">
                <a:solidFill>
                  <a:schemeClr val="tx1"/>
                </a:solidFill>
                <a:effectLst/>
                <a:latin typeface="+mn-lt"/>
                <a:ea typeface="+mn-ea"/>
                <a:cs typeface="+mn-cs"/>
              </a:rPr>
              <a:t>So, the core of this technique is: one  draws </a:t>
            </a:r>
          </a:p>
          <a:p>
            <a:pPr marL="0" lvl="0" indent="0">
              <a:buFontTx/>
              <a:buNone/>
            </a:pPr>
            <a:r>
              <a:rPr lang="en-US" sz="1200" b="1" i="0" kern="1200" baseline="0" dirty="0">
                <a:solidFill>
                  <a:schemeClr val="tx1"/>
                </a:solidFill>
                <a:effectLst/>
                <a:latin typeface="+mn-lt"/>
                <a:ea typeface="+mn-ea"/>
                <a:cs typeface="+mn-cs"/>
              </a:rPr>
              <a:t>the flow graph according to the design or code </a:t>
            </a:r>
          </a:p>
          <a:p>
            <a:pPr marL="0" lvl="0" indent="0">
              <a:buFontTx/>
              <a:buNone/>
            </a:pPr>
            <a:r>
              <a:rPr lang="en-US" sz="1200" b="1" i="0" kern="1200" baseline="0" dirty="0">
                <a:solidFill>
                  <a:schemeClr val="tx1"/>
                </a:solidFill>
                <a:effectLst/>
                <a:latin typeface="+mn-lt"/>
                <a:ea typeface="+mn-ea"/>
                <a:cs typeface="+mn-cs"/>
              </a:rPr>
              <a:t>like the basis ⇒ one determines  its cyclomatic </a:t>
            </a:r>
          </a:p>
          <a:p>
            <a:pPr marL="0" lvl="0" indent="0">
              <a:buFontTx/>
              <a:buNone/>
            </a:pPr>
            <a:r>
              <a:rPr lang="en-US" sz="1200" b="1" i="0" kern="1200" baseline="0" dirty="0">
                <a:solidFill>
                  <a:schemeClr val="tx1"/>
                </a:solidFill>
                <a:effectLst/>
                <a:latin typeface="+mn-lt"/>
                <a:ea typeface="+mn-ea"/>
                <a:cs typeface="+mn-cs"/>
              </a:rPr>
              <a:t>complexity; cyclomatic complexity can be </a:t>
            </a:r>
          </a:p>
          <a:p>
            <a:pPr marL="0" lvl="0" indent="0">
              <a:buFontTx/>
              <a:buNone/>
            </a:pPr>
            <a:r>
              <a:rPr lang="en-US" sz="1200" b="1" i="0" kern="1200" baseline="0" dirty="0">
                <a:solidFill>
                  <a:schemeClr val="tx1"/>
                </a:solidFill>
                <a:effectLst/>
                <a:latin typeface="+mn-lt"/>
                <a:ea typeface="+mn-ea"/>
                <a:cs typeface="+mn-cs"/>
              </a:rPr>
              <a:t>determined without a flow graph  →  in  that case </a:t>
            </a:r>
          </a:p>
          <a:p>
            <a:pPr marL="0" lvl="0" indent="0">
              <a:buFontTx/>
              <a:buNone/>
            </a:pPr>
            <a:r>
              <a:rPr lang="en-US" sz="1200" b="1" i="0" kern="1200" baseline="0" dirty="0">
                <a:solidFill>
                  <a:schemeClr val="tx1"/>
                </a:solidFill>
                <a:effectLst/>
                <a:latin typeface="+mn-lt"/>
                <a:ea typeface="+mn-ea"/>
                <a:cs typeface="+mn-cs"/>
              </a:rPr>
              <a:t>one  computes  the number of conditional </a:t>
            </a:r>
          </a:p>
          <a:p>
            <a:pPr marL="0" lvl="0" indent="0">
              <a:buFontTx/>
              <a:buNone/>
            </a:pPr>
            <a:r>
              <a:rPr lang="en-US" sz="1200" b="1" i="0" kern="1200" baseline="0" dirty="0">
                <a:solidFill>
                  <a:schemeClr val="tx1"/>
                </a:solidFill>
                <a:effectLst/>
                <a:latin typeface="+mn-lt"/>
                <a:ea typeface="+mn-ea"/>
                <a:cs typeface="+mn-cs"/>
              </a:rPr>
              <a:t>statements in the code   ⇒  after that, one </a:t>
            </a:r>
          </a:p>
          <a:p>
            <a:pPr marL="0" lvl="0" indent="0">
              <a:buFontTx/>
              <a:buNone/>
            </a:pPr>
            <a:r>
              <a:rPr lang="en-US" sz="1200" b="1" i="0" kern="1200" baseline="0" dirty="0">
                <a:solidFill>
                  <a:schemeClr val="tx1"/>
                </a:solidFill>
                <a:effectLst/>
                <a:latin typeface="+mn-lt"/>
                <a:ea typeface="+mn-ea"/>
                <a:cs typeface="+mn-cs"/>
              </a:rPr>
              <a:t>determines  a basis set of the linearly </a:t>
            </a:r>
          </a:p>
          <a:p>
            <a:pPr marL="0" lvl="0" indent="0">
              <a:buFontTx/>
              <a:buNone/>
            </a:pPr>
            <a:r>
              <a:rPr lang="en-US" sz="1200" b="1" i="0" kern="1200" baseline="0" dirty="0">
                <a:solidFill>
                  <a:schemeClr val="tx1"/>
                </a:solidFill>
                <a:effectLst/>
                <a:latin typeface="+mn-lt"/>
                <a:ea typeface="+mn-ea"/>
                <a:cs typeface="+mn-cs"/>
              </a:rPr>
              <a:t>independent paths; the predicate nodes are </a:t>
            </a:r>
          </a:p>
          <a:p>
            <a:pPr marL="0" lvl="0" indent="0">
              <a:buFontTx/>
              <a:buNone/>
            </a:pPr>
            <a:r>
              <a:rPr lang="en-US" sz="1200" b="1" i="0" kern="1200" baseline="0" dirty="0">
                <a:solidFill>
                  <a:schemeClr val="tx1"/>
                </a:solidFill>
                <a:effectLst/>
                <a:latin typeface="+mn-lt"/>
                <a:ea typeface="+mn-ea"/>
                <a:cs typeface="+mn-cs"/>
              </a:rPr>
              <a:t>useful when necessary paths must be </a:t>
            </a:r>
          </a:p>
          <a:p>
            <a:pPr marL="0" lvl="0" indent="0">
              <a:buFontTx/>
              <a:buNone/>
            </a:pPr>
            <a:r>
              <a:rPr lang="en-US" sz="1200" b="1" i="0" kern="1200" baseline="0" dirty="0">
                <a:solidFill>
                  <a:schemeClr val="tx1"/>
                </a:solidFill>
                <a:effectLst/>
                <a:latin typeface="+mn-lt"/>
                <a:ea typeface="+mn-ea"/>
                <a:cs typeface="+mn-cs"/>
              </a:rPr>
              <a:t>determined  ⇒  at the end, one  prepares  test </a:t>
            </a:r>
          </a:p>
          <a:p>
            <a:pPr marL="0" lvl="0" indent="0">
              <a:buFontTx/>
              <a:buNone/>
            </a:pPr>
            <a:r>
              <a:rPr lang="en-US" sz="1200" b="1" i="0" kern="1200" baseline="0" dirty="0">
                <a:solidFill>
                  <a:schemeClr val="tx1"/>
                </a:solidFill>
                <a:effectLst/>
                <a:latin typeface="+mn-lt"/>
                <a:ea typeface="+mn-ea"/>
                <a:cs typeface="+mn-cs"/>
              </a:rPr>
              <a:t>cases by which each path in the basis set will be </a:t>
            </a:r>
          </a:p>
          <a:p>
            <a:pPr marL="0" lvl="0" indent="0">
              <a:buFontTx/>
              <a:buNone/>
            </a:pPr>
            <a:r>
              <a:rPr lang="en-US" sz="1200" b="1" i="0" kern="1200" baseline="0" dirty="0">
                <a:solidFill>
                  <a:schemeClr val="tx1"/>
                </a:solidFill>
                <a:effectLst/>
                <a:latin typeface="+mn-lt"/>
                <a:ea typeface="+mn-ea"/>
                <a:cs typeface="+mn-cs"/>
              </a:rPr>
              <a:t>executed. Each test case will be executed and </a:t>
            </a:r>
          </a:p>
          <a:p>
            <a:pPr marL="0" lvl="0" indent="0">
              <a:buFontTx/>
              <a:buNone/>
            </a:pPr>
            <a:r>
              <a:rPr lang="en-US" sz="1200" b="1" i="0" kern="1200" baseline="0" dirty="0">
                <a:solidFill>
                  <a:schemeClr val="tx1"/>
                </a:solidFill>
                <a:effectLst/>
                <a:latin typeface="+mn-lt"/>
                <a:ea typeface="+mn-ea"/>
                <a:cs typeface="+mn-cs"/>
              </a:rPr>
              <a:t>compared to the expected results.</a:t>
            </a:r>
          </a:p>
        </p:txBody>
      </p:sp>
    </p:spTree>
    <p:extLst>
      <p:ext uri="{BB962C8B-B14F-4D97-AF65-F5344CB8AC3E}">
        <p14:creationId xmlns:p14="http://schemas.microsoft.com/office/powerpoint/2010/main" val="366838102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925227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CÓ</a:t>
            </a:r>
            <a:r>
              <a:rPr lang="en-US" sz="1200" kern="1200" baseline="0" dirty="0">
                <a:solidFill>
                  <a:schemeClr val="tx1"/>
                </a:solidFill>
                <a:effectLst/>
                <a:latin typeface="+mn-lt"/>
                <a:ea typeface="+mn-ea"/>
                <a:cs typeface="+mn-cs"/>
              </a:rPr>
              <a:t> THỂ HD THỰC THI BÀI NÀY</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public int </a:t>
            </a:r>
            <a:r>
              <a:rPr lang="en-US" sz="1200" kern="1200" dirty="0" err="1">
                <a:solidFill>
                  <a:schemeClr val="tx1"/>
                </a:solidFill>
                <a:effectLst/>
                <a:latin typeface="+mn-lt"/>
                <a:ea typeface="+mn-ea"/>
                <a:cs typeface="+mn-cs"/>
              </a:rPr>
              <a:t>MaxAndMean</a:t>
            </a:r>
            <a:r>
              <a:rPr lang="en-US" sz="1200" kern="1200" dirty="0">
                <a:solidFill>
                  <a:schemeClr val="tx1"/>
                </a:solidFill>
                <a:effectLst/>
                <a:latin typeface="+mn-lt"/>
                <a:ea typeface="+mn-ea"/>
                <a:cs typeface="+mn-cs"/>
              </a:rPr>
              <a:t>(int A, int B, int C, out double Mean)</a:t>
            </a:r>
          </a:p>
          <a:p>
            <a:pPr lvl="0"/>
            <a:r>
              <a:rPr lang="en-US" sz="1200" kern="1200" dirty="0">
                <a:solidFill>
                  <a:schemeClr val="tx1"/>
                </a:solidFill>
                <a:effectLst/>
                <a:latin typeface="+mn-lt"/>
                <a:ea typeface="+mn-ea"/>
                <a:cs typeface="+mn-cs"/>
              </a:rPr>
              <a:t>{</a:t>
            </a:r>
          </a:p>
          <a:p>
            <a:pPr lvl="0"/>
            <a:r>
              <a:rPr lang="en-US" sz="1200" kern="1200" dirty="0">
                <a:solidFill>
                  <a:schemeClr val="tx1"/>
                </a:solidFill>
                <a:effectLst/>
                <a:latin typeface="+mn-lt"/>
                <a:ea typeface="+mn-ea"/>
                <a:cs typeface="+mn-cs"/>
              </a:rPr>
              <a:t>   Mean = (A + B + C) / 3.0;</a:t>
            </a:r>
          </a:p>
          <a:p>
            <a:pPr lvl="0"/>
            <a:r>
              <a:rPr lang="en-US" sz="1200" kern="1200" dirty="0">
                <a:solidFill>
                  <a:schemeClr val="tx1"/>
                </a:solidFill>
                <a:effectLst/>
                <a:latin typeface="+mn-lt"/>
                <a:ea typeface="+mn-ea"/>
                <a:cs typeface="+mn-cs"/>
              </a:rPr>
              <a:t>   int Maximum;</a:t>
            </a:r>
          </a:p>
          <a:p>
            <a:pPr lvl="0"/>
            <a:r>
              <a:rPr lang="en-US" sz="1200" kern="1200" dirty="0">
                <a:solidFill>
                  <a:schemeClr val="tx1"/>
                </a:solidFill>
                <a:effectLst/>
                <a:latin typeface="+mn-lt"/>
                <a:ea typeface="+mn-ea"/>
                <a:cs typeface="+mn-cs"/>
              </a:rPr>
              <a:t>   if (A &gt; B)</a:t>
            </a:r>
          </a:p>
          <a:p>
            <a:pPr lvl="0"/>
            <a:r>
              <a:rPr lang="en-US" sz="1200" kern="1200" dirty="0">
                <a:solidFill>
                  <a:schemeClr val="tx1"/>
                </a:solidFill>
                <a:effectLst/>
                <a:latin typeface="+mn-lt"/>
                <a:ea typeface="+mn-ea"/>
                <a:cs typeface="+mn-cs"/>
              </a:rPr>
              <a:t>      if (A &gt; C)</a:t>
            </a:r>
          </a:p>
          <a:p>
            <a:pPr lvl="0"/>
            <a:r>
              <a:rPr lang="en-US" sz="1200" kern="1200" dirty="0">
                <a:solidFill>
                  <a:schemeClr val="tx1"/>
                </a:solidFill>
                <a:effectLst/>
                <a:latin typeface="+mn-lt"/>
                <a:ea typeface="+mn-ea"/>
                <a:cs typeface="+mn-cs"/>
              </a:rPr>
              <a:t>         Maximum = A;</a:t>
            </a:r>
          </a:p>
          <a:p>
            <a:pPr lvl="0"/>
            <a:r>
              <a:rPr lang="en-US" sz="1200" kern="1200" dirty="0">
                <a:solidFill>
                  <a:schemeClr val="tx1"/>
                </a:solidFill>
                <a:effectLst/>
                <a:latin typeface="+mn-lt"/>
                <a:ea typeface="+mn-ea"/>
                <a:cs typeface="+mn-cs"/>
              </a:rPr>
              <a:t>      else</a:t>
            </a:r>
          </a:p>
          <a:p>
            <a:pPr lvl="0"/>
            <a:r>
              <a:rPr lang="en-US" sz="1200" kern="1200" dirty="0">
                <a:solidFill>
                  <a:schemeClr val="tx1"/>
                </a:solidFill>
                <a:effectLst/>
                <a:latin typeface="+mn-lt"/>
                <a:ea typeface="+mn-ea"/>
                <a:cs typeface="+mn-cs"/>
              </a:rPr>
              <a:t>         Maximum = B;</a:t>
            </a:r>
          </a:p>
          <a:p>
            <a:pPr lvl="0"/>
            <a:r>
              <a:rPr lang="en-US" sz="1200" kern="1200" dirty="0">
                <a:solidFill>
                  <a:schemeClr val="tx1"/>
                </a:solidFill>
                <a:effectLst/>
                <a:latin typeface="+mn-lt"/>
                <a:ea typeface="+mn-ea"/>
                <a:cs typeface="+mn-cs"/>
              </a:rPr>
              <a:t>   else</a:t>
            </a:r>
            <a:endParaRPr lang="en-US" dirty="0">
              <a:effectLst/>
            </a:endParaRPr>
          </a:p>
          <a:p>
            <a:pPr lvl="0"/>
            <a:r>
              <a:rPr lang="en-US" sz="1200" kern="1200" dirty="0">
                <a:solidFill>
                  <a:schemeClr val="tx1"/>
                </a:solidFill>
                <a:effectLst/>
                <a:latin typeface="+mn-lt"/>
                <a:ea typeface="+mn-ea"/>
                <a:cs typeface="+mn-cs"/>
              </a:rPr>
              <a:t>      if (B &gt; C)</a:t>
            </a:r>
          </a:p>
          <a:p>
            <a:pPr lvl="0"/>
            <a:r>
              <a:rPr lang="en-US" sz="1200" kern="1200" dirty="0">
                <a:solidFill>
                  <a:schemeClr val="tx1"/>
                </a:solidFill>
                <a:effectLst/>
                <a:latin typeface="+mn-lt"/>
                <a:ea typeface="+mn-ea"/>
                <a:cs typeface="+mn-cs"/>
              </a:rPr>
              <a:t>         Maximum = B;</a:t>
            </a:r>
          </a:p>
          <a:p>
            <a:pPr lvl="0"/>
            <a:r>
              <a:rPr lang="en-US" sz="1200" kern="1200" dirty="0">
                <a:solidFill>
                  <a:schemeClr val="tx1"/>
                </a:solidFill>
                <a:effectLst/>
                <a:latin typeface="+mn-lt"/>
                <a:ea typeface="+mn-ea"/>
                <a:cs typeface="+mn-cs"/>
              </a:rPr>
              <a:t>      else</a:t>
            </a:r>
          </a:p>
          <a:p>
            <a:pPr lvl="0"/>
            <a:r>
              <a:rPr lang="en-US" sz="1200" kern="1200" dirty="0">
                <a:solidFill>
                  <a:schemeClr val="tx1"/>
                </a:solidFill>
                <a:effectLst/>
                <a:latin typeface="+mn-lt"/>
                <a:ea typeface="+mn-ea"/>
                <a:cs typeface="+mn-cs"/>
              </a:rPr>
              <a:t>         Maximum = C;</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    return Maximum;</a:t>
            </a:r>
          </a:p>
          <a:p>
            <a:r>
              <a:rPr lang="en-US" sz="1200" kern="1200" dirty="0">
                <a:solidFill>
                  <a:schemeClr val="tx1"/>
                </a:solidFill>
                <a:effectLst/>
                <a:latin typeface="+mn-lt"/>
                <a:ea typeface="+mn-ea"/>
                <a:cs typeface="+mn-cs"/>
              </a:rPr>
              <a:t>}</a:t>
            </a:r>
            <a:endParaRPr lang="en-US" dirty="0"/>
          </a:p>
        </p:txBody>
      </p:sp>
    </p:spTree>
    <p:extLst>
      <p:ext uri="{BB962C8B-B14F-4D97-AF65-F5344CB8AC3E}">
        <p14:creationId xmlns:p14="http://schemas.microsoft.com/office/powerpoint/2010/main" val="2094391885"/>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t" latinLnBrk="0" hangingPunct="1"/>
            <a:r>
              <a:rPr lang="en-US"/>
              <a:t>Hướng</a:t>
            </a:r>
            <a:r>
              <a:rPr lang="en-US" baseline="0"/>
              <a:t> dẫn SV cách trình bày bảng test case: gồm </a:t>
            </a:r>
          </a:p>
          <a:p>
            <a:pPr rtl="0" eaLnBrk="1" fontAlgn="t" latinLnBrk="0" hangingPunct="1"/>
            <a:r>
              <a:rPr lang="en-US" sz="1200" b="1" i="0" u="none" strike="noStrike" kern="1200">
                <a:solidFill>
                  <a:schemeClr val="tx1"/>
                </a:solidFill>
                <a:effectLst/>
                <a:latin typeface="+mn-lt"/>
                <a:ea typeface="+mn-ea"/>
                <a:cs typeface="+mn-cs"/>
              </a:rPr>
              <a:t>#</a:t>
            </a:r>
            <a:endParaRPr lang="en-US" sz="1200" b="0" i="0" u="none" strike="noStrike" kern="1200">
              <a:solidFill>
                <a:schemeClr val="tx1"/>
              </a:solidFill>
              <a:effectLst/>
              <a:latin typeface="+mn-lt"/>
              <a:ea typeface="+mn-ea"/>
              <a:cs typeface="+mn-cs"/>
            </a:endParaRPr>
          </a:p>
          <a:p>
            <a:pPr rtl="0" eaLnBrk="1" fontAlgn="t" latinLnBrk="0" hangingPunct="1"/>
            <a:r>
              <a:rPr lang="en-US" sz="1200" b="1" i="0" u="none" strike="noStrike" kern="1200">
                <a:solidFill>
                  <a:schemeClr val="tx1"/>
                </a:solidFill>
                <a:effectLst/>
                <a:latin typeface="+mn-lt"/>
                <a:ea typeface="+mn-ea"/>
                <a:cs typeface="+mn-cs"/>
              </a:rPr>
              <a:t>Test</a:t>
            </a:r>
            <a:r>
              <a:rPr lang="en-US" sz="1200" b="1" i="0" u="none" strike="noStrike" kern="1200" baseline="0">
                <a:solidFill>
                  <a:schemeClr val="tx1"/>
                </a:solidFill>
                <a:effectLst/>
                <a:latin typeface="+mn-lt"/>
                <a:ea typeface="+mn-ea"/>
                <a:cs typeface="+mn-cs"/>
              </a:rPr>
              <a:t> condition</a:t>
            </a:r>
            <a:endParaRPr lang="en-US" sz="1200" b="0" i="0" u="none" strike="noStrike" kern="1200">
              <a:solidFill>
                <a:schemeClr val="tx1"/>
              </a:solidFill>
              <a:effectLst/>
              <a:latin typeface="+mn-lt"/>
              <a:ea typeface="+mn-ea"/>
              <a:cs typeface="+mn-cs"/>
            </a:endParaRPr>
          </a:p>
          <a:p>
            <a:pPr rtl="0" eaLnBrk="1" fontAlgn="t" latinLnBrk="0" hangingPunct="1"/>
            <a:r>
              <a:rPr lang="en-US" sz="1200" b="1" i="0" u="none" strike="noStrike" kern="1200">
                <a:solidFill>
                  <a:schemeClr val="tx1"/>
                </a:solidFill>
                <a:effectLst/>
                <a:latin typeface="+mn-lt"/>
                <a:ea typeface="+mn-ea"/>
                <a:cs typeface="+mn-cs"/>
              </a:rPr>
              <a:t>Input</a:t>
            </a:r>
            <a:r>
              <a:rPr lang="en-US" sz="1200" b="0" i="0" u="none" strike="noStrike" kern="1200" baseline="0">
                <a:solidFill>
                  <a:schemeClr val="tx1"/>
                </a:solidFill>
                <a:effectLst/>
                <a:latin typeface="+mn-lt"/>
                <a:ea typeface="+mn-ea"/>
                <a:cs typeface="+mn-cs"/>
              </a:rPr>
              <a:t> </a:t>
            </a:r>
            <a:r>
              <a:rPr lang="en-US" sz="1200" b="1" i="0" u="none" strike="noStrike" kern="1200">
                <a:solidFill>
                  <a:schemeClr val="tx1"/>
                </a:solidFill>
                <a:effectLst/>
                <a:latin typeface="+mn-lt"/>
                <a:ea typeface="+mn-ea"/>
                <a:cs typeface="+mn-cs"/>
              </a:rPr>
              <a:t>(A,B,C)</a:t>
            </a:r>
            <a:endParaRPr lang="en-US" sz="1200" b="0" i="0" u="none" strike="noStrike" kern="1200">
              <a:solidFill>
                <a:schemeClr val="tx1"/>
              </a:solidFill>
              <a:effectLst/>
              <a:latin typeface="+mn-lt"/>
              <a:ea typeface="+mn-ea"/>
              <a:cs typeface="+mn-cs"/>
            </a:endParaRPr>
          </a:p>
          <a:p>
            <a:pPr rtl="0" eaLnBrk="1" fontAlgn="auto" latinLnBrk="0" hangingPunct="1"/>
            <a:r>
              <a:rPr lang="en-US" sz="1200" b="1" i="0" u="none" strike="noStrike" kern="1200">
                <a:solidFill>
                  <a:schemeClr val="tx1"/>
                </a:solidFill>
                <a:effectLst/>
                <a:latin typeface="+mn-lt"/>
                <a:ea typeface="+mn-ea"/>
                <a:cs typeface="+mn-cs"/>
              </a:rPr>
              <a:t>Line number executed</a:t>
            </a:r>
            <a:endParaRPr lang="en-US" sz="1200" b="0" i="0" u="none" strike="noStrike" kern="1200">
              <a:solidFill>
                <a:schemeClr val="tx1"/>
              </a:solidFill>
              <a:effectLst/>
              <a:latin typeface="+mn-lt"/>
              <a:ea typeface="+mn-ea"/>
              <a:cs typeface="+mn-cs"/>
            </a:endParaRPr>
          </a:p>
          <a:p>
            <a:pPr rtl="0" eaLnBrk="1" fontAlgn="t" latinLnBrk="0" hangingPunct="1"/>
            <a:r>
              <a:rPr lang="en-US" sz="1200" b="1" i="0" u="none" strike="noStrike" kern="1200">
                <a:solidFill>
                  <a:schemeClr val="tx1"/>
                </a:solidFill>
                <a:effectLst/>
                <a:latin typeface="+mn-lt"/>
                <a:ea typeface="+mn-ea"/>
                <a:cs typeface="+mn-cs"/>
              </a:rPr>
              <a:t>Expected result</a:t>
            </a:r>
            <a:endParaRPr lang="en-US" sz="1200" b="0" i="0" u="none" strike="noStrike" kern="1200">
              <a:solidFill>
                <a:schemeClr val="tx1"/>
              </a:solidFill>
              <a:effectLst/>
              <a:latin typeface="+mn-lt"/>
              <a:ea typeface="+mn-ea"/>
              <a:cs typeface="+mn-cs"/>
            </a:endParaRPr>
          </a:p>
        </p:txBody>
      </p:sp>
    </p:spTree>
    <p:extLst>
      <p:ext uri="{BB962C8B-B14F-4D97-AF65-F5344CB8AC3E}">
        <p14:creationId xmlns:p14="http://schemas.microsoft.com/office/powerpoint/2010/main" val="409687359"/>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Exercise 4.7+4.8</a:t>
            </a:r>
          </a:p>
          <a:p>
            <a:pPr marL="0" indent="0">
              <a:buNone/>
            </a:pPr>
            <a:r>
              <a:rPr lang="en-US" b="1" dirty="0"/>
              <a:t>a. The answer is 4 </a:t>
            </a:r>
            <a:r>
              <a:rPr lang="en-US" dirty="0"/>
              <a:t>because there are three decisions and every outcome has an executable statement in it.</a:t>
            </a:r>
          </a:p>
          <a:p>
            <a:pPr marL="0" indent="0">
              <a:buNone/>
            </a:pPr>
            <a:r>
              <a:rPr lang="en-US" dirty="0"/>
              <a:t>	</a:t>
            </a:r>
            <a:r>
              <a:rPr lang="en-US" b="1" dirty="0" err="1"/>
              <a:t>StudentScore</a:t>
            </a:r>
            <a:r>
              <a:rPr lang="en-US" b="1" dirty="0"/>
              <a:t>&gt;79</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a:t>	</a:t>
            </a:r>
            <a:r>
              <a:rPr lang="en-US" b="1" dirty="0" err="1"/>
              <a:t>StudentScore</a:t>
            </a:r>
            <a:r>
              <a:rPr lang="en-US" b="1" dirty="0"/>
              <a:t>&gt;59 and </a:t>
            </a:r>
            <a:r>
              <a:rPr lang="en-US" b="1" dirty="0" err="1"/>
              <a:t>StudentScore</a:t>
            </a:r>
            <a:r>
              <a:rPr lang="en-US" b="1" dirty="0"/>
              <a:t>&lt;=79</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a:t>	</a:t>
            </a:r>
            <a:r>
              <a:rPr lang="en-US" b="1" dirty="0" err="1"/>
              <a:t>StudentScore</a:t>
            </a:r>
            <a:r>
              <a:rPr lang="en-US" b="1" dirty="0"/>
              <a:t>&gt;39 and </a:t>
            </a:r>
            <a:r>
              <a:rPr lang="en-US" b="1" dirty="0" err="1"/>
              <a:t>StudentScore</a:t>
            </a:r>
            <a:r>
              <a:rPr lang="en-US" b="1" dirty="0"/>
              <a:t>&lt;=59</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a:t>	</a:t>
            </a:r>
            <a:r>
              <a:rPr lang="en-US" b="1" dirty="0" err="1"/>
              <a:t>StudentScore</a:t>
            </a:r>
            <a:r>
              <a:rPr lang="en-US" b="1" dirty="0"/>
              <a:t>&lt;=39</a:t>
            </a:r>
          </a:p>
          <a:p>
            <a:pPr marL="0" indent="0">
              <a:buFont typeface="+mj-lt"/>
              <a:buNone/>
            </a:pPr>
            <a:r>
              <a:rPr lang="en-US" dirty="0"/>
              <a:t>b. 100% statement coverage would not be achieved. </a:t>
            </a:r>
            <a:r>
              <a:rPr lang="en-US" i="1" dirty="0"/>
              <a:t>Statements </a:t>
            </a:r>
            <a:r>
              <a:rPr lang="en-US" b="1" i="1" dirty="0"/>
              <a:t>11</a:t>
            </a:r>
            <a:r>
              <a:rPr lang="en-US" i="1" dirty="0"/>
              <a:t> and </a:t>
            </a:r>
            <a:r>
              <a:rPr lang="en-US" b="1" i="1" dirty="0"/>
              <a:t>14</a:t>
            </a:r>
            <a:r>
              <a:rPr lang="en-US" i="1" dirty="0"/>
              <a:t> would not be exercised because they need inputs higher than 79 and 59 respectively.</a:t>
            </a:r>
          </a:p>
          <a:p>
            <a:pPr marL="0" indent="0">
              <a:buFont typeface="+mj-lt"/>
              <a:buNone/>
            </a:pPr>
            <a:endParaRPr lang="en-US" b="0" i="0" dirty="0"/>
          </a:p>
          <a:p>
            <a:pPr marL="0" indent="0">
              <a:buFont typeface="+mj-lt"/>
              <a:buNone/>
            </a:pPr>
            <a:r>
              <a:rPr lang="en-US" b="0" i="0" dirty="0"/>
              <a:t>Distinction: </a:t>
            </a:r>
            <a:r>
              <a:rPr lang="en-US" b="0" i="0" dirty="0" err="1"/>
              <a:t>xuất</a:t>
            </a:r>
            <a:r>
              <a:rPr lang="en-US" b="0" i="0" baseline="0" dirty="0"/>
              <a:t> </a:t>
            </a:r>
            <a:r>
              <a:rPr lang="en-US" b="0" i="0" baseline="0" dirty="0" err="1"/>
              <a:t>sắc</a:t>
            </a:r>
            <a:endParaRPr lang="en-US" b="0" i="0" baseline="0" dirty="0"/>
          </a:p>
          <a:p>
            <a:pPr marL="0" indent="0">
              <a:buFont typeface="+mj-lt"/>
              <a:buNone/>
            </a:pPr>
            <a:r>
              <a:rPr lang="en-US" sz="1000" b="0" i="0" kern="1200" dirty="0">
                <a:solidFill>
                  <a:srgbClr val="FF0000"/>
                </a:solidFill>
                <a:latin typeface="+mn-lt"/>
                <a:ea typeface="+mn-ea"/>
                <a:cs typeface="+mn-cs"/>
              </a:rPr>
              <a:t>Merit: </a:t>
            </a:r>
            <a:r>
              <a:rPr lang="en-US" sz="1000" b="0" i="0" kern="1200" dirty="0" err="1">
                <a:solidFill>
                  <a:srgbClr val="FF0000"/>
                </a:solidFill>
                <a:latin typeface="+mn-lt"/>
                <a:ea typeface="+mn-ea"/>
                <a:cs typeface="+mn-cs"/>
              </a:rPr>
              <a:t>giỏi</a:t>
            </a:r>
            <a:endParaRPr lang="en-US" b="0" i="0" baseline="0" dirty="0"/>
          </a:p>
          <a:p>
            <a:pPr marL="0" indent="0">
              <a:buFont typeface="+mj-lt"/>
              <a:buNone/>
            </a:pPr>
            <a:endParaRPr lang="en-US" i="1" dirty="0"/>
          </a:p>
        </p:txBody>
      </p:sp>
    </p:spTree>
    <p:extLst>
      <p:ext uri="{BB962C8B-B14F-4D97-AF65-F5344CB8AC3E}">
        <p14:creationId xmlns:p14="http://schemas.microsoft.com/office/powerpoint/2010/main" val="1474996967"/>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baseline="0">
                <a:solidFill>
                  <a:schemeClr val="tx1"/>
                </a:solidFill>
                <a:effectLst/>
                <a:latin typeface="+mn-lt"/>
                <a:ea typeface="+mn-ea"/>
                <a:cs typeface="+mn-cs"/>
              </a:rPr>
              <a:t>BAO PHỦ ĐK KO CẦN TÍNH ĐẾN CÁC NHÁNH, CHỈ TEST CHO 1 TH CỦA ĐK MÀ KO TEST CHO TH CÒN LẠI. DO ĐÓ NHIỀU TH QUAN TRỌNG CÓ THỂ BỊ BỎ QUA.</a:t>
            </a:r>
            <a:endParaRPr lang="en-US" sz="1200" b="1" i="0" kern="120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US" sz="1200" b="0" i="0" kern="1200" baseline="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US" sz="1200" b="0" i="0" kern="1200" baseline="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US" sz="1200" b="0" i="0" kern="1200" baseline="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US" sz="1200" b="0" i="0" kern="1200" baseline="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US" sz="1200" b="0" i="0" kern="1200" baseline="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b="0" i="0" kern="1200" baseline="0">
                <a:solidFill>
                  <a:schemeClr val="tx1"/>
                </a:solidFill>
                <a:effectLst/>
                <a:latin typeface="+mn-lt"/>
                <a:ea typeface="+mn-ea"/>
                <a:cs typeface="+mn-cs"/>
              </a:rPr>
              <a:t>Vòng lặp có thể chỉ đc lặp 1 lần</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a:t>Loop bodies may only be iterated once</a:t>
            </a:r>
            <a:endParaRPr lang="en-US" sz="1200" b="0" i="0" kern="1200" baseline="0">
              <a:solidFill>
                <a:schemeClr val="tx1"/>
              </a:solidFill>
              <a:effectLst/>
              <a:latin typeface="+mn-lt"/>
              <a:ea typeface="+mn-ea"/>
              <a:cs typeface="+mn-cs"/>
            </a:endParaRPr>
          </a:p>
          <a:p>
            <a:pPr marL="171450" indent="-171450">
              <a:buFontTx/>
              <a:buChar char="-"/>
            </a:pPr>
            <a:r>
              <a:rPr lang="en-US" sz="1200" b="0" i="0" kern="1200" baseline="0">
                <a:solidFill>
                  <a:schemeClr val="tx1"/>
                </a:solidFill>
                <a:effectLst/>
                <a:latin typeface="+mn-lt"/>
                <a:ea typeface="+mn-ea"/>
                <a:cs typeface="+mn-cs"/>
              </a:rPr>
              <a:t>Vị từ (điều kiện) có thể đc test chỉ cho 1 giá trị (sẽ bỏ qua rất nhiều bugs)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a:t>Predicate may be tested for only one value (misses many bugs)</a:t>
            </a:r>
          </a:p>
          <a:p>
            <a:pPr marL="628650" lvl="1" indent="-171450">
              <a:buFontTx/>
              <a:buChar char="-"/>
            </a:pPr>
            <a:endParaRPr lang="en-US" sz="1200" b="0" i="0" kern="1200" baseline="0">
              <a:solidFill>
                <a:schemeClr val="tx1"/>
              </a:solidFill>
              <a:effectLst/>
              <a:latin typeface="+mn-lt"/>
              <a:ea typeface="+mn-ea"/>
              <a:cs typeface="+mn-cs"/>
            </a:endParaRPr>
          </a:p>
          <a:p>
            <a:endParaRPr lang="en-US" sz="1200" b="0"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Statement coverage does not report whether loops reach their termination condition - only whether the loop body was executed. With C, C++, and Java, this limitation affects loops that contain break statements.</a:t>
            </a:r>
          </a:p>
          <a:p>
            <a:r>
              <a:rPr lang="en-US" sz="1200" b="0" i="0" kern="1200">
                <a:solidFill>
                  <a:schemeClr val="tx1"/>
                </a:solidFill>
                <a:effectLst/>
                <a:latin typeface="+mn-lt"/>
                <a:ea typeface="+mn-ea"/>
                <a:cs typeface="+mn-cs"/>
              </a:rPr>
              <a:t>Since do-while loops always execute at least once, statement coverage considers them the same rank as non-branching statements.</a:t>
            </a:r>
          </a:p>
          <a:p>
            <a:r>
              <a:rPr lang="en-US" sz="1200" b="0" i="0" kern="1200">
                <a:solidFill>
                  <a:schemeClr val="tx1"/>
                </a:solidFill>
                <a:effectLst/>
                <a:latin typeface="+mn-lt"/>
                <a:ea typeface="+mn-ea"/>
                <a:cs typeface="+mn-cs"/>
              </a:rPr>
              <a:t>Statement coverage is completely insensitive to the logical operators (|| and &amp;&amp;).</a:t>
            </a:r>
          </a:p>
          <a:p>
            <a:r>
              <a:rPr lang="en-US" sz="1200" b="0" i="0" kern="1200">
                <a:solidFill>
                  <a:schemeClr val="tx1"/>
                </a:solidFill>
                <a:effectLst/>
                <a:latin typeface="+mn-lt"/>
                <a:ea typeface="+mn-ea"/>
                <a:cs typeface="+mn-cs"/>
              </a:rPr>
              <a:t>Statement coverage cannot distinguish consecutive switch labels.</a:t>
            </a:r>
          </a:p>
        </p:txBody>
      </p:sp>
    </p:spTree>
    <p:extLst>
      <p:ext uri="{BB962C8B-B14F-4D97-AF65-F5344CB8AC3E}">
        <p14:creationId xmlns:p14="http://schemas.microsoft.com/office/powerpoint/2010/main" val="35667137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a:t>- Decision testing </a:t>
            </a:r>
            <a:r>
              <a:rPr lang="en-US" sz="1200" b="1"/>
              <a:t>là</a:t>
            </a:r>
            <a:r>
              <a:rPr lang="en-US" sz="1200" b="1" baseline="0"/>
              <a:t> tk test case dựa vào kết quả của decision</a:t>
            </a:r>
            <a:r>
              <a:rPr lang="en-US" sz="1200" baseline="0"/>
              <a:t> (</a:t>
            </a:r>
            <a:r>
              <a:rPr lang="en-US" sz="1200" b="0"/>
              <a:t>decision outcomes)</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b="0"/>
              <a:t>+ Decision: là</a:t>
            </a:r>
            <a:r>
              <a:rPr lang="en-US" sz="1200" b="0" baseline="0"/>
              <a:t> 1 phần của cấu trúc chọn và lặp, i.e. là toàn bộ điều kiện trong mỗi cấu trúc </a:t>
            </a:r>
            <a:r>
              <a:rPr lang="en-US" sz="1200" b="1" baseline="0"/>
              <a:t>IF, SWITCH, WHILE, FOR. </a:t>
            </a:r>
            <a:r>
              <a:rPr lang="en-US" sz="1200" b="0" baseline="0"/>
              <a:t>Tìm decision cho 2 ví dụ sau... (</a:t>
            </a:r>
            <a:r>
              <a:rPr lang="en-US" sz="1200" b="0">
                <a:solidFill>
                  <a:prstClr val="black"/>
                </a:solidFill>
                <a:latin typeface="+mn-lt"/>
              </a:rPr>
              <a:t>chú</a:t>
            </a:r>
            <a:r>
              <a:rPr lang="en-US" sz="1200" b="0" baseline="0">
                <a:solidFill>
                  <a:prstClr val="black"/>
                </a:solidFill>
                <a:latin typeface="+mn-lt"/>
              </a:rPr>
              <a:t> ý với Decision testing nếu có nhiều điều kiện (condition) trong 1 decision (i.e. chứa các toán tử logic &amp; ||) thì tính trên cả biểu thức lớn)</a:t>
            </a:r>
            <a:r>
              <a:rPr lang="en-US" sz="1200" b="0" i="0" kern="1200">
                <a:solidFill>
                  <a:schemeClr val="tx1"/>
                </a:solidFill>
                <a:effectLst/>
                <a:latin typeface="+mn-lt"/>
                <a:ea typeface="+mn-ea"/>
                <a:cs typeface="+mn-cs"/>
              </a:rPr>
              <a:t>.</a:t>
            </a:r>
            <a:endParaRPr lang="en-US" sz="1200" b="0" baseline="0"/>
          </a:p>
          <a:p>
            <a:pPr marL="457200" marR="0" lvl="1" indent="0" algn="l" defTabSz="914400" rtl="0" eaLnBrk="1" fontAlgn="auto" latinLnBrk="0" hangingPunct="1">
              <a:lnSpc>
                <a:spcPct val="100000"/>
              </a:lnSpc>
              <a:spcBef>
                <a:spcPts val="0"/>
              </a:spcBef>
              <a:spcAft>
                <a:spcPts val="0"/>
              </a:spcAft>
              <a:buClrTx/>
              <a:buSzTx/>
              <a:buFontTx/>
              <a:buNone/>
              <a:tabLst/>
              <a:defRPr/>
            </a:pPr>
            <a:r>
              <a:rPr lang="en-US" u="none"/>
              <a:t>+ Decision outcome: mỗi</a:t>
            </a:r>
            <a:r>
              <a:rPr lang="en-US" u="none" baseline="0"/>
              <a:t> đầu ra từ 1 decision</a:t>
            </a:r>
            <a:endParaRPr lang="en-US" sz="1200" b="0" u="none"/>
          </a:p>
          <a:p>
            <a:pPr marL="914400" marR="0" lvl="2" indent="0" algn="l" defTabSz="914400" rtl="0" eaLnBrk="1" fontAlgn="auto" latinLnBrk="0" hangingPunct="1">
              <a:lnSpc>
                <a:spcPct val="100000"/>
              </a:lnSpc>
              <a:spcBef>
                <a:spcPts val="0"/>
              </a:spcBef>
              <a:spcAft>
                <a:spcPts val="0"/>
              </a:spcAft>
              <a:buClrTx/>
              <a:buSzTx/>
              <a:buFontTx/>
              <a:buNone/>
              <a:tabLst/>
              <a:defRPr/>
            </a:pPr>
            <a:r>
              <a:rPr lang="en-US" b="0"/>
              <a:t>* e.g. Với</a:t>
            </a:r>
            <a:r>
              <a:rPr lang="en-US" b="0" baseline="0"/>
              <a:t> câu lệnh </a:t>
            </a:r>
            <a:r>
              <a:rPr lang="en-US" b="0"/>
              <a:t>IF, đầu</a:t>
            </a:r>
            <a:r>
              <a:rPr lang="en-US" b="0" baseline="0"/>
              <a:t> ra (</a:t>
            </a:r>
            <a:r>
              <a:rPr lang="en-US" b="0"/>
              <a:t>exit)</a:t>
            </a:r>
            <a:r>
              <a:rPr lang="en-US" b="0" baseline="0"/>
              <a:t> của điều kiện hoặc là</a:t>
            </a:r>
            <a:r>
              <a:rPr lang="en-US" b="0"/>
              <a:t> TRUE hoặc</a:t>
            </a:r>
            <a:r>
              <a:rPr lang="en-US" b="0" baseline="0"/>
              <a:t> là</a:t>
            </a:r>
            <a:r>
              <a:rPr lang="en-US" b="0"/>
              <a:t> FALSE, như</a:t>
            </a:r>
            <a:r>
              <a:rPr lang="en-US" b="0" baseline="0"/>
              <a:t> vậy mỗi</a:t>
            </a:r>
            <a:r>
              <a:rPr lang="en-US" b="0"/>
              <a:t> đầu</a:t>
            </a:r>
            <a:r>
              <a:rPr lang="en-US" b="0" baseline="0"/>
              <a:t> ra từ 1 decision đc xem là một</a:t>
            </a:r>
            <a:r>
              <a:rPr lang="en-US" b="0"/>
              <a:t> decision outcome. </a:t>
            </a:r>
            <a:r>
              <a:rPr lang="en-US" b="0" i="1"/>
              <a:t>Có</a:t>
            </a:r>
            <a:r>
              <a:rPr lang="en-US" b="0" i="1" baseline="0"/>
              <a:t> 2 test case cho vd1 là: A&gt;1=true và A&gt;1=false.</a:t>
            </a:r>
            <a:endParaRPr lang="en-US" b="0" i="1"/>
          </a:p>
          <a:p>
            <a:pPr marL="914400" marR="0" lvl="2" indent="0" algn="l" defTabSz="914400" rtl="0" eaLnBrk="1" fontAlgn="auto" latinLnBrk="0" hangingPunct="1">
              <a:lnSpc>
                <a:spcPct val="100000"/>
              </a:lnSpc>
              <a:spcBef>
                <a:spcPts val="0"/>
              </a:spcBef>
              <a:spcAft>
                <a:spcPts val="0"/>
              </a:spcAft>
              <a:buClrTx/>
              <a:buSzTx/>
              <a:buFontTx/>
              <a:buNone/>
              <a:tabLst/>
              <a:defRPr/>
            </a:pPr>
            <a:r>
              <a:rPr lang="en-US" b="0"/>
              <a:t>* có</a:t>
            </a:r>
            <a:r>
              <a:rPr lang="en-US" b="0" baseline="0"/>
              <a:t> thể có 2 hay nhiều hơn decision outcome cho 1 decision </a:t>
            </a:r>
            <a:r>
              <a:rPr lang="en-US" b="1" baseline="0"/>
              <a:t>(trường hợp SWITCH---CASE)</a:t>
            </a:r>
            <a:endParaRPr lang="en-US" b="1"/>
          </a:p>
          <a:p>
            <a:pPr marL="914400" marR="0" lvl="2" indent="0" algn="l" defTabSz="914400" rtl="0" eaLnBrk="1" fontAlgn="auto" latinLnBrk="0" hangingPunct="1">
              <a:lnSpc>
                <a:spcPct val="100000"/>
              </a:lnSpc>
              <a:spcBef>
                <a:spcPts val="0"/>
              </a:spcBef>
              <a:spcAft>
                <a:spcPts val="0"/>
              </a:spcAft>
              <a:buClrTx/>
              <a:buSzTx/>
              <a:buFontTx/>
              <a:buNone/>
              <a:tabLst/>
              <a:defRPr/>
            </a:pPr>
            <a:r>
              <a:rPr lang="en-US" b="1"/>
              <a:t>* Như</a:t>
            </a:r>
            <a:r>
              <a:rPr lang="en-US" b="1" baseline="0"/>
              <a:t> vậy, </a:t>
            </a:r>
            <a:r>
              <a:rPr lang="en-US" sz="1200" b="1"/>
              <a:t>Decision testing là</a:t>
            </a:r>
            <a:r>
              <a:rPr lang="en-US" sz="1200" b="1" baseline="0"/>
              <a:t> dựa vào tính toán kết quả của decision outcome: </a:t>
            </a:r>
            <a:r>
              <a:rPr lang="en-US" sz="1200" b="1" u="sng" baseline="0"/>
              <a:t>tính xem có bao nhiêu decision outcome, có bao nhiêu đc thi hành</a:t>
            </a:r>
            <a:r>
              <a:rPr lang="en-US" sz="1200" b="1" baseline="0"/>
              <a:t>. V</a:t>
            </a:r>
            <a:r>
              <a:rPr lang="en-US" b="1" baseline="0"/>
              <a:t>ới CFG như hình, khi cần biết có đi qua đc hết các decision outcome hay không cta phải tìm all các đường đi sao cho tất cả các </a:t>
            </a:r>
            <a:r>
              <a:rPr lang="en-US" b="1" u="sng" baseline="0"/>
              <a:t>cạnh</a:t>
            </a:r>
            <a:r>
              <a:rPr lang="en-US" b="1" baseline="0"/>
              <a:t> đều đc đi qua.</a:t>
            </a:r>
            <a:r>
              <a:rPr lang="en-US"/>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baseline="0">
                <a:solidFill>
                  <a:prstClr val="black"/>
                </a:solidFill>
                <a:latin typeface="+mn-lt"/>
              </a:rPr>
              <a:t>- Còn đc gọi là ‘Branch testing’ hoặc ‘</a:t>
            </a:r>
            <a:r>
              <a:rPr lang="en-US" b="1" baseline="0">
                <a:solidFill>
                  <a:prstClr val="black"/>
                </a:solidFill>
                <a:latin typeface="+mn-lt"/>
              </a:rPr>
              <a:t>Basis path testing</a:t>
            </a:r>
            <a:r>
              <a:rPr lang="en-US" b="0" baseline="0">
                <a:solidFill>
                  <a:prstClr val="black"/>
                </a:solidFill>
                <a:latin typeface="+mn-lt"/>
              </a:rPr>
              <a:t>’ is a means for testing all </a:t>
            </a:r>
            <a:r>
              <a:rPr lang="en-US" b="1" u="sng" baseline="0">
                <a:solidFill>
                  <a:prstClr val="black"/>
                </a:solidFill>
                <a:latin typeface="+mn-lt"/>
              </a:rPr>
              <a:t>independent paths</a:t>
            </a:r>
            <a:r>
              <a:rPr lang="en-US" b="0" baseline="0">
                <a:solidFill>
                  <a:prstClr val="black"/>
                </a:solidFill>
                <a:latin typeface="+mn-lt"/>
              </a:rPr>
              <a:t>.</a:t>
            </a:r>
          </a:p>
          <a:p>
            <a:pPr marL="914400" marR="0" lvl="2" indent="0" algn="l" defTabSz="914400" rtl="0" eaLnBrk="1" fontAlgn="auto" latinLnBrk="0" hangingPunct="1">
              <a:lnSpc>
                <a:spcPct val="100000"/>
              </a:lnSpc>
              <a:spcBef>
                <a:spcPts val="0"/>
              </a:spcBef>
              <a:spcAft>
                <a:spcPts val="0"/>
              </a:spcAft>
              <a:buClrTx/>
              <a:buSzTx/>
              <a:buFontTx/>
              <a:buNone/>
              <a:tabLst/>
              <a:defRPr/>
            </a:pPr>
            <a:r>
              <a:rPr lang="en-US" b="0" baseline="0">
                <a:solidFill>
                  <a:prstClr val="black"/>
                </a:solidFill>
                <a:latin typeface="+mn-lt"/>
              </a:rPr>
              <a:t>+ An </a:t>
            </a:r>
            <a:r>
              <a:rPr lang="en-US" b="0" u="sng" baseline="0">
                <a:solidFill>
                  <a:prstClr val="black"/>
                </a:solidFill>
                <a:latin typeface="+mn-lt"/>
              </a:rPr>
              <a:t>independent path</a:t>
            </a:r>
            <a:r>
              <a:rPr lang="en-US" b="0" baseline="0">
                <a:solidFill>
                  <a:prstClr val="black"/>
                </a:solidFill>
                <a:latin typeface="+mn-lt"/>
              </a:rPr>
              <a:t> is any path through the code that introduces at least one new set of processing statements or a new condition. (Pressman, 2001)</a:t>
            </a:r>
          </a:p>
        </p:txBody>
      </p:sp>
    </p:spTree>
    <p:extLst>
      <p:ext uri="{BB962C8B-B14F-4D97-AF65-F5344CB8AC3E}">
        <p14:creationId xmlns:p14="http://schemas.microsoft.com/office/powerpoint/2010/main" val="36193969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a:t>- </a:t>
            </a:r>
            <a:r>
              <a:rPr lang="en-US" b="1" baseline="0"/>
              <a:t>Test condition </a:t>
            </a:r>
            <a:r>
              <a:rPr lang="vi-VN" b="1" baseline="0"/>
              <a:t>đượ</a:t>
            </a:r>
            <a:r>
              <a:rPr lang="en-US" b="1" baseline="0"/>
              <a:t>c phát biểu chung chung, có thể chỉ là 1 tên thuộc tính hoặc 1 câu</a:t>
            </a:r>
            <a:endParaRPr lang="en-US" b="0" baseline="0"/>
          </a:p>
          <a:p>
            <a:pPr marL="0" indent="0">
              <a:buFontTx/>
              <a:buNone/>
            </a:pPr>
            <a:r>
              <a:rPr lang="en-US" baseline="0"/>
              <a:t>- Sau khi có danh sách test conditions, cần ưu tiên chúng để đảm bảo là các test condition quan trọng đều đc xử lý.</a:t>
            </a:r>
          </a:p>
          <a:p>
            <a:pPr marL="0" indent="0">
              <a:buFontTx/>
              <a:buNone/>
            </a:pPr>
            <a:endParaRPr lang="en-US" baseline="0"/>
          </a:p>
          <a:p>
            <a:pPr marL="0" indent="0">
              <a:buFontTx/>
              <a:buNone/>
            </a:pPr>
            <a:r>
              <a:rPr lang="en-US" b="0" i="1" baseline="0"/>
              <a:t>If we have a requirements specification, the table of contents can be our initial list of test conditions. </a:t>
            </a:r>
          </a:p>
          <a:p>
            <a:pPr marL="0" indent="0">
              <a:buFontTx/>
              <a:buNone/>
            </a:pPr>
            <a:r>
              <a:rPr lang="en-US" b="0" i="1" baseline="0"/>
              <a:t>For example, if we are testing a customer management and marketing system for a mobile phone company, we might have test conditions that are related to a marketing campaign, such as age of customer (pre-teen, teenager, young adult, mature), gender, postcode or zip code, and purchasing preference (pay-as-you-go or contract). A particular advertising campaign could be aimed at male teenaged customers in the mid-west of the USA on pay-as-you-go, for example. </a:t>
            </a:r>
          </a:p>
        </p:txBody>
      </p:sp>
    </p:spTree>
    <p:extLst>
      <p:ext uri="{BB962C8B-B14F-4D97-AF65-F5344CB8AC3E}">
        <p14:creationId xmlns:p14="http://schemas.microsoft.com/office/powerpoint/2010/main" val="2771748286"/>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b="1"/>
          </a:p>
        </p:txBody>
      </p:sp>
    </p:spTree>
    <p:extLst>
      <p:ext uri="{BB962C8B-B14F-4D97-AF65-F5344CB8AC3E}">
        <p14:creationId xmlns:p14="http://schemas.microsoft.com/office/powerpoint/2010/main" val="168190108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Statement coverage? </a:t>
            </a:r>
            <a:r>
              <a:rPr lang="en-GB">
                <a:sym typeface="Wingdings" pitchFamily="2" charset="2"/>
              </a:rPr>
              <a:t> 1</a:t>
            </a:r>
          </a:p>
          <a:p>
            <a:r>
              <a:rPr lang="en-US" b="1" u="none"/>
              <a:t>cyclomatic number =3</a:t>
            </a:r>
            <a:endParaRPr lang="en-GB" u="none">
              <a:sym typeface="Wingdings" pitchFamily="2" charset="2"/>
            </a:endParaRPr>
          </a:p>
          <a:p>
            <a:r>
              <a:rPr lang="en-GB">
                <a:sym typeface="Wingdings" pitchFamily="2" charset="2"/>
              </a:rPr>
              <a:t>Khi thiết</a:t>
            </a:r>
            <a:r>
              <a:rPr lang="en-GB" baseline="0">
                <a:sym typeface="Wingdings" pitchFamily="2" charset="2"/>
              </a:rPr>
              <a:t> kế test case, v</a:t>
            </a:r>
            <a:r>
              <a:rPr lang="en-GB">
                <a:sym typeface="Wingdings" pitchFamily="2" charset="2"/>
              </a:rPr>
              <a:t>ới mỗi</a:t>
            </a:r>
            <a:r>
              <a:rPr lang="en-GB" baseline="0">
                <a:sym typeface="Wingdings" pitchFamily="2" charset="2"/>
              </a:rPr>
              <a:t> test case cần xác định </a:t>
            </a:r>
            <a:r>
              <a:rPr lang="en-GB" b="1" baseline="0">
                <a:sym typeface="Wingdings" pitchFamily="2" charset="2"/>
              </a:rPr>
              <a:t>decision outcome cần thực hiện, các input, các expected result (xem bảng)</a:t>
            </a:r>
            <a:endParaRPr lang="en-US" b="1"/>
          </a:p>
        </p:txBody>
      </p:sp>
    </p:spTree>
    <p:extLst>
      <p:ext uri="{BB962C8B-B14F-4D97-AF65-F5344CB8AC3E}">
        <p14:creationId xmlns:p14="http://schemas.microsoft.com/office/powerpoint/2010/main" val="1926116125"/>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95409220"/>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Vẽ</a:t>
            </a:r>
            <a:r>
              <a:rPr lang="en-US" baseline="0"/>
              <a:t> sơ đồ trang 130. </a:t>
            </a:r>
            <a:r>
              <a:rPr lang="en-US"/>
              <a:t>That needs three test cases:</a:t>
            </a:r>
          </a:p>
          <a:p>
            <a:pPr marL="0" indent="0">
              <a:buFontTx/>
              <a:buNone/>
            </a:pPr>
            <a:r>
              <a:rPr lang="en-US" baseline="0"/>
              <a:t>CandidateAge = 16 </a:t>
            </a:r>
          </a:p>
          <a:p>
            <a:pPr marL="0" indent="0">
              <a:buFontTx/>
              <a:buNone/>
            </a:pPr>
            <a:r>
              <a:rPr lang="en-US" baseline="0"/>
              <a:t>CandidateAge = 21 </a:t>
            </a:r>
          </a:p>
          <a:p>
            <a:pPr marL="0" indent="0">
              <a:buFontTx/>
              <a:buNone/>
            </a:pPr>
            <a:r>
              <a:rPr lang="en-US" baseline="0"/>
              <a:t>CandidateAge = 40</a:t>
            </a:r>
            <a:endParaRPr lang="en-US"/>
          </a:p>
        </p:txBody>
      </p:sp>
    </p:spTree>
    <p:extLst>
      <p:ext uri="{BB962C8B-B14F-4D97-AF65-F5344CB8AC3E}">
        <p14:creationId xmlns:p14="http://schemas.microsoft.com/office/powerpoint/2010/main" val="2035310322"/>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Xóa</a:t>
            </a:r>
          </a:p>
          <a:p>
            <a:r>
              <a:rPr lang="en-US"/>
              <a:t>we have three alternative routes through the program – path </a:t>
            </a:r>
            <a:r>
              <a:rPr lang="en-US" b="1"/>
              <a:t>1,2,4,12 (</a:t>
            </a:r>
            <a:r>
              <a:rPr lang="en-US" sz="1200" kern="1200">
                <a:solidFill>
                  <a:schemeClr val="tx1"/>
                </a:solidFill>
                <a:latin typeface="+mn-lt"/>
                <a:ea typeface="+mn-ea"/>
                <a:cs typeface="+mn-cs"/>
              </a:rPr>
              <a:t>CandidateAge&lt;18)</a:t>
            </a:r>
            <a:r>
              <a:rPr lang="en-US"/>
              <a:t>, path </a:t>
            </a:r>
            <a:r>
              <a:rPr lang="en-US" b="1"/>
              <a:t>1,2,6,8,11,12 (</a:t>
            </a:r>
            <a:r>
              <a:rPr lang="en-US" sz="1200" kern="1200">
                <a:solidFill>
                  <a:schemeClr val="tx1"/>
                </a:solidFill>
                <a:latin typeface="+mn-lt"/>
                <a:ea typeface="+mn-ea"/>
                <a:cs typeface="+mn-cs"/>
              </a:rPr>
              <a:t>CandidateAge&gt;=18 and CandidateAge&gt;30)</a:t>
            </a:r>
            <a:r>
              <a:rPr lang="en-US" sz="1200" kern="1200" baseline="0">
                <a:solidFill>
                  <a:schemeClr val="tx1"/>
                </a:solidFill>
                <a:latin typeface="+mn-lt"/>
                <a:ea typeface="+mn-ea"/>
                <a:cs typeface="+mn-cs"/>
              </a:rPr>
              <a:t> </a:t>
            </a:r>
            <a:r>
              <a:rPr lang="en-US"/>
              <a:t>and path </a:t>
            </a:r>
            <a:r>
              <a:rPr lang="en-US" b="1"/>
              <a:t>1,2,6,10,11,12 (</a:t>
            </a:r>
            <a:r>
              <a:rPr lang="en-US" sz="1200" kern="1200">
                <a:solidFill>
                  <a:schemeClr val="tx1"/>
                </a:solidFill>
                <a:latin typeface="+mn-lt"/>
                <a:ea typeface="+mn-ea"/>
                <a:cs typeface="+mn-cs"/>
              </a:rPr>
              <a:t>CandidateAge&gt;=18 and CandidateAge&lt;=30)</a:t>
            </a:r>
            <a:r>
              <a:rPr lang="en-US"/>
              <a:t>. That needs three test cases</a:t>
            </a:r>
          </a:p>
        </p:txBody>
      </p:sp>
    </p:spTree>
    <p:extLst>
      <p:ext uri="{BB962C8B-B14F-4D97-AF65-F5344CB8AC3E}">
        <p14:creationId xmlns:p14="http://schemas.microsoft.com/office/powerpoint/2010/main" val="3912731188"/>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lphaLcPeriod"/>
              <a:tabLst/>
              <a:defRPr/>
            </a:pPr>
            <a:r>
              <a:rPr lang="en-US" sz="1200" b="0" kern="1200" dirty="0">
                <a:solidFill>
                  <a:srgbClr val="002060"/>
                </a:solidFill>
                <a:latin typeface="+mn-lt"/>
                <a:ea typeface="+mn-ea"/>
                <a:cs typeface="+mn-cs"/>
              </a:rPr>
              <a:t>How many test cases are needed to achieve 100% decision coverage? 3 test case (</a:t>
            </a:r>
            <a:r>
              <a:rPr lang="en-US" dirty="0" err="1"/>
              <a:t>Chú</a:t>
            </a:r>
            <a:r>
              <a:rPr lang="en-US" baseline="0" dirty="0"/>
              <a:t> ý dk </a:t>
            </a:r>
            <a:r>
              <a:rPr lang="en-US" baseline="0" dirty="0" err="1"/>
              <a:t>loại</a:t>
            </a:r>
            <a:r>
              <a:rPr lang="en-US" baseline="0" dirty="0"/>
              <a:t> </a:t>
            </a:r>
            <a:r>
              <a:rPr lang="en-US" baseline="0" dirty="0" err="1"/>
              <a:t>trừ</a:t>
            </a:r>
            <a:r>
              <a:rPr lang="en-US" baseline="0" dirty="0"/>
              <a:t> </a:t>
            </a:r>
            <a:r>
              <a:rPr lang="en-US" baseline="0" dirty="0" err="1"/>
              <a:t>lẫn</a:t>
            </a:r>
            <a:r>
              <a:rPr lang="en-US" baseline="0" dirty="0"/>
              <a:t> </a:t>
            </a:r>
            <a:r>
              <a:rPr lang="en-US" baseline="0" dirty="0" err="1"/>
              <a:t>nhau</a:t>
            </a:r>
            <a:r>
              <a:rPr lang="en-US" baseline="0" dirty="0"/>
              <a:t>, </a:t>
            </a:r>
            <a:r>
              <a:rPr lang="en-US" baseline="0" dirty="0" err="1"/>
              <a:t>thêm</a:t>
            </a:r>
            <a:r>
              <a:rPr lang="en-US" baseline="0" dirty="0"/>
              <a:t> else </a:t>
            </a:r>
            <a:r>
              <a:rPr lang="en-US" baseline="0" dirty="0" err="1"/>
              <a:t>vào</a:t>
            </a:r>
            <a:r>
              <a:rPr lang="en-US" baseline="0" dirty="0"/>
              <a:t> </a:t>
            </a:r>
            <a:r>
              <a:rPr lang="en-US" baseline="0" dirty="0" err="1"/>
              <a:t>trước</a:t>
            </a:r>
            <a:r>
              <a:rPr lang="en-US" baseline="0" dirty="0"/>
              <a:t> </a:t>
            </a:r>
            <a:r>
              <a:rPr lang="en-US" baseline="0" dirty="0" err="1"/>
              <a:t>mỗi</a:t>
            </a:r>
            <a:r>
              <a:rPr lang="en-US" baseline="0" dirty="0"/>
              <a:t> if)</a:t>
            </a:r>
          </a:p>
          <a:p>
            <a:pPr marL="228600" marR="0" indent="-228600" algn="l" defTabSz="914400" rtl="0" eaLnBrk="1" fontAlgn="auto" latinLnBrk="0" hangingPunct="1">
              <a:lnSpc>
                <a:spcPct val="100000"/>
              </a:lnSpc>
              <a:spcBef>
                <a:spcPts val="0"/>
              </a:spcBef>
              <a:spcAft>
                <a:spcPts val="0"/>
              </a:spcAft>
              <a:buClrTx/>
              <a:buSzTx/>
              <a:buFontTx/>
              <a:buAutoNum type="alphaLcPeriod"/>
              <a:tabLst/>
              <a:defRPr/>
            </a:pPr>
            <a:r>
              <a:rPr lang="en-US" sz="1200" b="0" kern="1200" baseline="0" dirty="0" err="1">
                <a:solidFill>
                  <a:srgbClr val="002060"/>
                </a:solidFill>
                <a:latin typeface="+mn-lt"/>
                <a:ea typeface="+mn-ea"/>
                <a:cs typeface="+mn-cs"/>
              </a:rPr>
              <a:t>Có</a:t>
            </a:r>
            <a:r>
              <a:rPr lang="en-US" sz="1200" b="0" kern="1200" baseline="0" dirty="0">
                <a:solidFill>
                  <a:srgbClr val="002060"/>
                </a:solidFill>
                <a:latin typeface="+mn-lt"/>
                <a:ea typeface="+mn-ea"/>
                <a:cs typeface="+mn-cs"/>
              </a:rPr>
              <a:t> 6 decision outcome. </a:t>
            </a:r>
            <a:r>
              <a:rPr lang="en-US" sz="1200" b="0" kern="1200" baseline="0" dirty="0" err="1">
                <a:solidFill>
                  <a:srgbClr val="002060"/>
                </a:solidFill>
                <a:latin typeface="+mn-lt"/>
                <a:ea typeface="+mn-ea"/>
                <a:cs typeface="+mn-cs"/>
              </a:rPr>
              <a:t>Với</a:t>
            </a:r>
            <a:r>
              <a:rPr lang="en-US" sz="1200" b="0" kern="1200" baseline="0" dirty="0">
                <a:solidFill>
                  <a:srgbClr val="002060"/>
                </a:solidFill>
                <a:latin typeface="+mn-lt"/>
                <a:ea typeface="+mn-ea"/>
                <a:cs typeface="+mn-cs"/>
              </a:rPr>
              <a:t> Time = 11 </a:t>
            </a:r>
            <a:r>
              <a:rPr lang="en-US" sz="1200" b="0" kern="1200" baseline="0" dirty="0">
                <a:solidFill>
                  <a:srgbClr val="002060"/>
                </a:solidFill>
                <a:latin typeface="+mn-lt"/>
                <a:ea typeface="+mn-ea"/>
                <a:cs typeface="+mn-cs"/>
                <a:sym typeface="Wingdings" pitchFamily="2" charset="2"/>
              </a:rPr>
              <a:t> decision outcome </a:t>
            </a:r>
            <a:r>
              <a:rPr lang="en-US" sz="1200" b="0" kern="1200" baseline="0" dirty="0" err="1">
                <a:solidFill>
                  <a:srgbClr val="002060"/>
                </a:solidFill>
                <a:latin typeface="+mn-lt"/>
                <a:ea typeface="+mn-ea"/>
                <a:cs typeface="+mn-cs"/>
                <a:sym typeface="Wingdings" pitchFamily="2" charset="2"/>
              </a:rPr>
              <a:t>lần</a:t>
            </a:r>
            <a:r>
              <a:rPr lang="en-US" sz="1200" b="0" kern="1200" baseline="0" dirty="0">
                <a:solidFill>
                  <a:srgbClr val="002060"/>
                </a:solidFill>
                <a:latin typeface="+mn-lt"/>
                <a:ea typeface="+mn-ea"/>
                <a:cs typeface="+mn-cs"/>
                <a:sym typeface="Wingdings" pitchFamily="2" charset="2"/>
              </a:rPr>
              <a:t> </a:t>
            </a:r>
            <a:r>
              <a:rPr lang="en-US" sz="1200" b="0" kern="1200" baseline="0" dirty="0" err="1">
                <a:solidFill>
                  <a:srgbClr val="002060"/>
                </a:solidFill>
                <a:latin typeface="+mn-lt"/>
                <a:ea typeface="+mn-ea"/>
                <a:cs typeface="+mn-cs"/>
                <a:sym typeface="Wingdings" pitchFamily="2" charset="2"/>
              </a:rPr>
              <a:t>lượt</a:t>
            </a:r>
            <a:r>
              <a:rPr lang="en-US" sz="1200" b="0" kern="1200" baseline="0" dirty="0">
                <a:solidFill>
                  <a:srgbClr val="002060"/>
                </a:solidFill>
                <a:latin typeface="+mn-lt"/>
                <a:ea typeface="+mn-ea"/>
                <a:cs typeface="+mn-cs"/>
                <a:sym typeface="Wingdings" pitchFamily="2" charset="2"/>
              </a:rPr>
              <a:t> </a:t>
            </a:r>
            <a:r>
              <a:rPr lang="en-US" sz="1200" b="0" kern="1200" baseline="0" dirty="0" err="1">
                <a:solidFill>
                  <a:srgbClr val="002060"/>
                </a:solidFill>
                <a:latin typeface="+mn-lt"/>
                <a:ea typeface="+mn-ea"/>
                <a:cs typeface="+mn-cs"/>
                <a:sym typeface="Wingdings" pitchFamily="2" charset="2"/>
              </a:rPr>
              <a:t>là</a:t>
            </a:r>
            <a:r>
              <a:rPr lang="en-US" sz="1200" b="0" kern="1200" baseline="0" dirty="0">
                <a:solidFill>
                  <a:srgbClr val="002060"/>
                </a:solidFill>
                <a:latin typeface="+mn-lt"/>
                <a:ea typeface="+mn-ea"/>
                <a:cs typeface="+mn-cs"/>
                <a:sym typeface="Wingdings" pitchFamily="2" charset="2"/>
              </a:rPr>
              <a:t> T F </a:t>
            </a:r>
            <a:r>
              <a:rPr lang="en-US" sz="1200" b="0" kern="1200" baseline="0" dirty="0" err="1">
                <a:solidFill>
                  <a:srgbClr val="002060"/>
                </a:solidFill>
                <a:latin typeface="+mn-lt"/>
                <a:ea typeface="+mn-ea"/>
                <a:cs typeface="+mn-cs"/>
                <a:sym typeface="Wingdings" pitchFamily="2" charset="2"/>
              </a:rPr>
              <a:t>F</a:t>
            </a:r>
            <a:r>
              <a:rPr lang="en-US" sz="1200" b="0" kern="1200" baseline="0" dirty="0">
                <a:solidFill>
                  <a:srgbClr val="002060"/>
                </a:solidFill>
                <a:latin typeface="+mn-lt"/>
                <a:ea typeface="+mn-ea"/>
                <a:cs typeface="+mn-cs"/>
                <a:sym typeface="Wingdings" pitchFamily="2" charset="2"/>
              </a:rPr>
              <a:t>, </a:t>
            </a:r>
            <a:r>
              <a:rPr lang="en-US" sz="1200" b="0" kern="1200" baseline="0" dirty="0" err="1">
                <a:solidFill>
                  <a:srgbClr val="002060"/>
                </a:solidFill>
                <a:latin typeface="+mn-lt"/>
                <a:ea typeface="+mn-ea"/>
                <a:cs typeface="+mn-cs"/>
                <a:sym typeface="Wingdings" pitchFamily="2" charset="2"/>
              </a:rPr>
              <a:t>với</a:t>
            </a:r>
            <a:r>
              <a:rPr lang="en-US" sz="1200" b="0" kern="1200" baseline="0" dirty="0">
                <a:solidFill>
                  <a:srgbClr val="002060"/>
                </a:solidFill>
                <a:latin typeface="+mn-lt"/>
                <a:ea typeface="+mn-ea"/>
                <a:cs typeface="+mn-cs"/>
                <a:sym typeface="Wingdings" pitchFamily="2" charset="2"/>
              </a:rPr>
              <a:t> Time = 15  F T F.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baseline="0" dirty="0">
                <a:solidFill>
                  <a:srgbClr val="002060"/>
                </a:solidFill>
                <a:latin typeface="+mn-lt"/>
                <a:ea typeface="+mn-ea"/>
                <a:cs typeface="+mn-cs"/>
                <a:sym typeface="Wingdings" pitchFamily="2" charset="2"/>
              </a:rPr>
              <a:t>     </a:t>
            </a:r>
            <a:r>
              <a:rPr lang="en-US" sz="1200" b="0" kern="1200" baseline="0" dirty="0" err="1">
                <a:solidFill>
                  <a:srgbClr val="002060"/>
                </a:solidFill>
                <a:latin typeface="+mn-lt"/>
                <a:ea typeface="+mn-ea"/>
                <a:cs typeface="+mn-cs"/>
                <a:sym typeface="Wingdings" pitchFamily="2" charset="2"/>
              </a:rPr>
              <a:t>Như</a:t>
            </a:r>
            <a:r>
              <a:rPr lang="en-US" sz="1200" b="0" kern="1200" baseline="0" dirty="0">
                <a:solidFill>
                  <a:srgbClr val="002060"/>
                </a:solidFill>
                <a:latin typeface="+mn-lt"/>
                <a:ea typeface="+mn-ea"/>
                <a:cs typeface="+mn-cs"/>
                <a:sym typeface="Wingdings" pitchFamily="2" charset="2"/>
              </a:rPr>
              <a:t> </a:t>
            </a:r>
            <a:r>
              <a:rPr lang="en-US" sz="1200" b="0" kern="1200" baseline="0" dirty="0" err="1">
                <a:solidFill>
                  <a:srgbClr val="002060"/>
                </a:solidFill>
                <a:latin typeface="+mn-lt"/>
                <a:ea typeface="+mn-ea"/>
                <a:cs typeface="+mn-cs"/>
                <a:sym typeface="Wingdings" pitchFamily="2" charset="2"/>
              </a:rPr>
              <a:t>vậy</a:t>
            </a:r>
            <a:r>
              <a:rPr lang="en-US" sz="1200" b="0" kern="1200" baseline="0" dirty="0">
                <a:solidFill>
                  <a:srgbClr val="002060"/>
                </a:solidFill>
                <a:latin typeface="+mn-lt"/>
                <a:ea typeface="+mn-ea"/>
                <a:cs typeface="+mn-cs"/>
                <a:sym typeface="Wingdings" pitchFamily="2" charset="2"/>
              </a:rPr>
              <a:t>, </a:t>
            </a:r>
            <a:r>
              <a:rPr lang="en-US" sz="1200" b="0" kern="1200" baseline="0" dirty="0" err="1">
                <a:solidFill>
                  <a:srgbClr val="002060"/>
                </a:solidFill>
                <a:latin typeface="+mn-lt"/>
                <a:ea typeface="+mn-ea"/>
                <a:cs typeface="+mn-cs"/>
                <a:sym typeface="Wingdings" pitchFamily="2" charset="2"/>
              </a:rPr>
              <a:t>có</a:t>
            </a:r>
            <a:r>
              <a:rPr lang="en-US" sz="1200" b="0" kern="1200" baseline="0" dirty="0">
                <a:solidFill>
                  <a:srgbClr val="002060"/>
                </a:solidFill>
                <a:latin typeface="+mn-lt"/>
                <a:ea typeface="+mn-ea"/>
                <a:cs typeface="+mn-cs"/>
                <a:sym typeface="Wingdings" pitchFamily="2" charset="2"/>
              </a:rPr>
              <a:t> 5/6 =83% decision coverage.</a:t>
            </a:r>
            <a:endParaRPr lang="en-US" sz="1200" b="0" kern="1200" dirty="0">
              <a:solidFill>
                <a:srgbClr val="002060"/>
              </a:solidFill>
              <a:latin typeface="+mn-lt"/>
              <a:ea typeface="+mn-ea"/>
              <a:cs typeface="+mn-cs"/>
            </a:endParaRPr>
          </a:p>
          <a:p>
            <a:endParaRPr lang="en-US" dirty="0"/>
          </a:p>
        </p:txBody>
      </p:sp>
    </p:spTree>
    <p:extLst>
      <p:ext uri="{BB962C8B-B14F-4D97-AF65-F5344CB8AC3E}">
        <p14:creationId xmlns:p14="http://schemas.microsoft.com/office/powerpoint/2010/main" val="1801273317"/>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err="1"/>
              <a:t>Chương</a:t>
            </a:r>
            <a:r>
              <a:rPr lang="en-US" b="1" i="0" baseline="0" dirty="0"/>
              <a:t> </a:t>
            </a:r>
            <a:r>
              <a:rPr lang="en-US" b="1" i="0" baseline="0" dirty="0" err="1"/>
              <a:t>trình</a:t>
            </a:r>
            <a:r>
              <a:rPr lang="en-US" b="1" i="0" baseline="0" dirty="0"/>
              <a:t>: </a:t>
            </a:r>
            <a:r>
              <a:rPr lang="en-US" b="1" i="0" baseline="0" dirty="0" err="1"/>
              <a:t>tính</a:t>
            </a:r>
            <a:r>
              <a:rPr lang="en-US" b="1" i="0" baseline="0" dirty="0"/>
              <a:t> </a:t>
            </a:r>
            <a:r>
              <a:rPr lang="en-US" b="1" i="0" baseline="0" dirty="0" err="1"/>
              <a:t>tổng</a:t>
            </a:r>
            <a:r>
              <a:rPr lang="en-US" b="1" i="0" baseline="0" dirty="0"/>
              <a:t> </a:t>
            </a:r>
            <a:r>
              <a:rPr lang="en-US" b="1" i="0" baseline="0" dirty="0" err="1"/>
              <a:t>các</a:t>
            </a:r>
            <a:r>
              <a:rPr lang="en-US" b="1" i="0" baseline="0" dirty="0"/>
              <a:t> </a:t>
            </a:r>
            <a:r>
              <a:rPr lang="en-US" b="1" i="0" baseline="0" dirty="0" err="1"/>
              <a:t>số</a:t>
            </a:r>
            <a:r>
              <a:rPr lang="en-US" b="1" i="0" baseline="0" dirty="0"/>
              <a:t> </a:t>
            </a:r>
            <a:r>
              <a:rPr lang="en-US" b="1" i="0" baseline="0" dirty="0" err="1"/>
              <a:t>âm</a:t>
            </a:r>
            <a:r>
              <a:rPr lang="en-US" b="1" i="0" baseline="0" dirty="0"/>
              <a:t> </a:t>
            </a:r>
            <a:r>
              <a:rPr lang="en-US" b="1" i="0" baseline="0" dirty="0" err="1"/>
              <a:t>trong</a:t>
            </a:r>
            <a:r>
              <a:rPr lang="en-US" b="1" i="0" baseline="0" dirty="0"/>
              <a:t> Count </a:t>
            </a:r>
            <a:r>
              <a:rPr lang="en-US" b="1" i="0" baseline="0" dirty="0" err="1"/>
              <a:t>lần</a:t>
            </a:r>
            <a:r>
              <a:rPr lang="en-US" b="1" i="0" baseline="0" dirty="0"/>
              <a:t> </a:t>
            </a:r>
            <a:r>
              <a:rPr lang="en-US" b="1" i="0" baseline="0" dirty="0" err="1"/>
              <a:t>nhập</a:t>
            </a:r>
            <a:r>
              <a:rPr lang="en-US" b="1" i="0" baseline="0" dirty="0"/>
              <a:t> </a:t>
            </a:r>
            <a:r>
              <a:rPr lang="en-US" b="1" i="0" baseline="0" dirty="0" err="1"/>
              <a:t>số</a:t>
            </a:r>
            <a:r>
              <a:rPr lang="en-US" b="1" i="0" baseline="0" dirty="0"/>
              <a:t>.</a:t>
            </a:r>
            <a:endParaRPr lang="en-US" b="1" i="0" dirty="0"/>
          </a:p>
          <a:p>
            <a:r>
              <a:rPr lang="vi-VN" b="1" i="0" dirty="0"/>
              <a:t>Có một quy tắc vàng về vòng lặp WHILE</a:t>
            </a:r>
            <a:r>
              <a:rPr lang="en-US" baseline="0" dirty="0"/>
              <a:t>: </a:t>
            </a:r>
            <a:r>
              <a:rPr lang="en-US" b="1" u="sng" baseline="0" dirty="0"/>
              <a:t>decision </a:t>
            </a:r>
            <a:r>
              <a:rPr lang="en-US" b="1" u="sng" baseline="0" dirty="0" err="1"/>
              <a:t>được</a:t>
            </a:r>
            <a:r>
              <a:rPr lang="en-US" b="1" u="sng" baseline="0" dirty="0"/>
              <a:t> </a:t>
            </a:r>
            <a:r>
              <a:rPr lang="en-US" b="1" u="sng" baseline="0" dirty="0" err="1"/>
              <a:t>thực</a:t>
            </a:r>
            <a:r>
              <a:rPr lang="en-US" b="1" u="sng" baseline="0" dirty="0"/>
              <a:t> </a:t>
            </a:r>
            <a:r>
              <a:rPr lang="en-US" b="1" u="sng" baseline="0" dirty="0" err="1"/>
              <a:t>hiện</a:t>
            </a:r>
            <a:r>
              <a:rPr lang="en-US" b="1" u="sng" baseline="0" dirty="0"/>
              <a:t> </a:t>
            </a:r>
            <a:r>
              <a:rPr lang="en-US" b="1" u="sng" baseline="0" dirty="0" err="1"/>
              <a:t>cả</a:t>
            </a:r>
            <a:r>
              <a:rPr lang="en-US" b="1" u="sng" baseline="0" dirty="0"/>
              <a:t> True exit </a:t>
            </a:r>
            <a:r>
              <a:rPr lang="en-US" b="1" u="sng" baseline="0" dirty="0" err="1"/>
              <a:t>và</a:t>
            </a:r>
            <a:r>
              <a:rPr lang="en-US" b="1" u="sng" baseline="0" dirty="0"/>
              <a:t> False exit </a:t>
            </a:r>
            <a:r>
              <a:rPr lang="en-US" b="1" u="sng" baseline="0" dirty="0" err="1"/>
              <a:t>bởi</a:t>
            </a:r>
            <a:r>
              <a:rPr lang="en-US" b="1" u="sng" baseline="0" dirty="0"/>
              <a:t> 1 test case </a:t>
            </a:r>
            <a:r>
              <a:rPr lang="en-US" b="1" u="sng" baseline="0" dirty="0" err="1"/>
              <a:t>duy</a:t>
            </a:r>
            <a:r>
              <a:rPr lang="en-US" b="1" u="sng" baseline="0" dirty="0"/>
              <a:t> </a:t>
            </a:r>
            <a:r>
              <a:rPr lang="en-US" b="1" u="sng" baseline="0" dirty="0" err="1"/>
              <a:t>nhất</a:t>
            </a:r>
            <a:r>
              <a:rPr lang="en-US" baseline="0" dirty="0"/>
              <a:t>, </a:t>
            </a:r>
            <a:r>
              <a:rPr lang="en-US" u="sng" baseline="0" dirty="0" err="1"/>
              <a:t>vì</a:t>
            </a:r>
            <a:r>
              <a:rPr lang="en-US" u="sng" baseline="0" dirty="0"/>
              <a:t> </a:t>
            </a:r>
            <a:r>
              <a:rPr lang="en-US" u="sng" baseline="0" dirty="0" err="1"/>
              <a:t>nếu</a:t>
            </a:r>
            <a:r>
              <a:rPr lang="en-US" u="sng" baseline="0" dirty="0"/>
              <a:t> </a:t>
            </a:r>
            <a:r>
              <a:rPr lang="en-US" u="sng" baseline="0" dirty="0" err="1"/>
              <a:t>đầu</a:t>
            </a:r>
            <a:r>
              <a:rPr lang="en-US" u="sng" baseline="0" dirty="0"/>
              <a:t> </a:t>
            </a:r>
            <a:r>
              <a:rPr lang="en-US" u="sng" baseline="0" dirty="0" err="1"/>
              <a:t>tiên</a:t>
            </a:r>
            <a:r>
              <a:rPr lang="en-US" u="sng" baseline="0" dirty="0"/>
              <a:t> decision </a:t>
            </a:r>
            <a:r>
              <a:rPr lang="en-US" u="sng" baseline="0" dirty="0" err="1"/>
              <a:t>là</a:t>
            </a:r>
            <a:r>
              <a:rPr lang="en-US" u="sng" baseline="0" dirty="0"/>
              <a:t> true </a:t>
            </a:r>
            <a:r>
              <a:rPr lang="en-US" u="sng" baseline="0" dirty="0" err="1"/>
              <a:t>thì</a:t>
            </a:r>
            <a:r>
              <a:rPr lang="en-US" u="sng" baseline="0" dirty="0"/>
              <a:t> </a:t>
            </a:r>
            <a:r>
              <a:rPr lang="en-US" u="sng" baseline="0" dirty="0" err="1"/>
              <a:t>sau</a:t>
            </a:r>
            <a:r>
              <a:rPr lang="en-US" u="sng" baseline="0" dirty="0"/>
              <a:t> 1 </a:t>
            </a:r>
            <a:r>
              <a:rPr lang="en-US" u="sng" baseline="0" dirty="0" err="1"/>
              <a:t>lúc</a:t>
            </a:r>
            <a:r>
              <a:rPr lang="en-US" u="sng" baseline="0" dirty="0"/>
              <a:t> </a:t>
            </a:r>
            <a:r>
              <a:rPr lang="en-US" u="sng" baseline="0" dirty="0" err="1"/>
              <a:t>chạy</a:t>
            </a:r>
            <a:r>
              <a:rPr lang="en-US" u="sng" baseline="0" dirty="0"/>
              <a:t> </a:t>
            </a:r>
            <a:r>
              <a:rPr lang="en-US" u="sng" baseline="0" dirty="0" err="1"/>
              <a:t>trong</a:t>
            </a:r>
            <a:r>
              <a:rPr lang="en-US" u="sng" baseline="0" dirty="0"/>
              <a:t> </a:t>
            </a:r>
            <a:r>
              <a:rPr lang="en-US" u="sng" baseline="0" dirty="0" err="1"/>
              <a:t>vòng</a:t>
            </a:r>
            <a:r>
              <a:rPr lang="en-US" u="sng" baseline="0" dirty="0"/>
              <a:t> </a:t>
            </a:r>
            <a:r>
              <a:rPr lang="en-US" u="sng" baseline="0" dirty="0" err="1"/>
              <a:t>lặp</a:t>
            </a:r>
            <a:r>
              <a:rPr lang="en-US" u="sng" baseline="0" dirty="0"/>
              <a:t> decision </a:t>
            </a:r>
            <a:r>
              <a:rPr lang="en-US" u="sng" baseline="0" dirty="0" err="1"/>
              <a:t>này</a:t>
            </a:r>
            <a:r>
              <a:rPr lang="en-US" u="sng" baseline="0" dirty="0"/>
              <a:t> </a:t>
            </a:r>
            <a:r>
              <a:rPr lang="en-US" u="sng" baseline="0" dirty="0" err="1"/>
              <a:t>sẽ</a:t>
            </a:r>
            <a:r>
              <a:rPr lang="en-US" u="sng" baseline="0" dirty="0"/>
              <a:t> </a:t>
            </a:r>
            <a:r>
              <a:rPr lang="en-US" u="sng" baseline="0" dirty="0" err="1"/>
              <a:t>đạt</a:t>
            </a:r>
            <a:r>
              <a:rPr lang="en-US" u="sng" baseline="0" dirty="0"/>
              <a:t> </a:t>
            </a:r>
            <a:r>
              <a:rPr lang="en-US" u="sng" baseline="0" dirty="0" err="1"/>
              <a:t>được</a:t>
            </a:r>
            <a:r>
              <a:rPr lang="en-US" u="sng" baseline="0" dirty="0"/>
              <a:t> False</a:t>
            </a:r>
            <a:r>
              <a:rPr lang="en-US" baseline="0" dirty="0"/>
              <a:t>.</a:t>
            </a:r>
          </a:p>
          <a:p>
            <a:r>
              <a:rPr lang="en-US" baseline="0" dirty="0" err="1"/>
              <a:t>Vd</a:t>
            </a:r>
            <a:r>
              <a:rPr lang="en-US" baseline="0" dirty="0"/>
              <a:t>/ Khi </a:t>
            </a:r>
            <a:r>
              <a:rPr lang="en-US" baseline="0" dirty="0" err="1"/>
              <a:t>lúc</a:t>
            </a:r>
            <a:r>
              <a:rPr lang="en-US" baseline="0" dirty="0"/>
              <a:t> </a:t>
            </a:r>
            <a:r>
              <a:rPr lang="en-US" baseline="0" dirty="0" err="1"/>
              <a:t>đầu</a:t>
            </a:r>
            <a:r>
              <a:rPr lang="en-US" baseline="0" dirty="0"/>
              <a:t> Index&lt;Count, </a:t>
            </a:r>
            <a:r>
              <a:rPr lang="en-US" baseline="0" dirty="0" err="1"/>
              <a:t>nên</a:t>
            </a:r>
            <a:r>
              <a:rPr lang="en-US" baseline="0" dirty="0"/>
              <a:t> </a:t>
            </a:r>
            <a:r>
              <a:rPr lang="en-US" baseline="0" dirty="0" err="1"/>
              <a:t>nội</a:t>
            </a:r>
            <a:r>
              <a:rPr lang="en-US" baseline="0" dirty="0"/>
              <a:t> dung </a:t>
            </a:r>
            <a:r>
              <a:rPr lang="en-US" baseline="0" dirty="0" err="1"/>
              <a:t>trong</a:t>
            </a:r>
            <a:r>
              <a:rPr lang="en-US" baseline="0" dirty="0"/>
              <a:t> </a:t>
            </a:r>
            <a:r>
              <a:rPr lang="en-US" baseline="0" dirty="0" err="1"/>
              <a:t>vòng</a:t>
            </a:r>
            <a:r>
              <a:rPr lang="en-US" baseline="0" dirty="0"/>
              <a:t> </a:t>
            </a:r>
            <a:r>
              <a:rPr lang="en-US" baseline="0" dirty="0" err="1"/>
              <a:t>lặp</a:t>
            </a:r>
            <a:r>
              <a:rPr lang="en-US" baseline="0" dirty="0"/>
              <a:t> </a:t>
            </a:r>
            <a:r>
              <a:rPr lang="en-US" baseline="0" dirty="0" err="1"/>
              <a:t>đc</a:t>
            </a:r>
            <a:r>
              <a:rPr lang="en-US" baseline="0" dirty="0"/>
              <a:t> </a:t>
            </a:r>
            <a:r>
              <a:rPr lang="en-US" baseline="0" dirty="0" err="1"/>
              <a:t>thực</a:t>
            </a:r>
            <a:r>
              <a:rPr lang="en-US" baseline="0" dirty="0"/>
              <a:t> </a:t>
            </a:r>
            <a:r>
              <a:rPr lang="en-US" baseline="0" dirty="0" err="1"/>
              <a:t>hiện</a:t>
            </a:r>
            <a:r>
              <a:rPr lang="en-US" baseline="0" dirty="0"/>
              <a:t> (</a:t>
            </a:r>
            <a:r>
              <a:rPr lang="en-US" baseline="0" dirty="0" err="1"/>
              <a:t>thực</a:t>
            </a:r>
            <a:r>
              <a:rPr lang="en-US" baseline="0" dirty="0"/>
              <a:t> </a:t>
            </a:r>
            <a:r>
              <a:rPr lang="en-US" baseline="0" dirty="0" err="1"/>
              <a:t>hiện</a:t>
            </a:r>
            <a:r>
              <a:rPr lang="en-US" baseline="0" dirty="0"/>
              <a:t> decision outcome=True), </a:t>
            </a:r>
            <a:r>
              <a:rPr lang="en-US" b="1" baseline="0" dirty="0" err="1"/>
              <a:t>sau</a:t>
            </a:r>
            <a:r>
              <a:rPr lang="en-US" b="1" baseline="0" dirty="0"/>
              <a:t> </a:t>
            </a:r>
            <a:r>
              <a:rPr lang="en-US" b="1" baseline="0" dirty="0" err="1"/>
              <a:t>mỗi</a:t>
            </a:r>
            <a:r>
              <a:rPr lang="en-US" b="1" baseline="0" dirty="0"/>
              <a:t> </a:t>
            </a:r>
            <a:r>
              <a:rPr lang="en-US" b="1" baseline="0" dirty="0" err="1"/>
              <a:t>vòng</a:t>
            </a:r>
            <a:r>
              <a:rPr lang="en-US" b="1" baseline="0" dirty="0"/>
              <a:t> </a:t>
            </a:r>
            <a:r>
              <a:rPr lang="en-US" b="1" baseline="0" dirty="0" err="1"/>
              <a:t>lặp</a:t>
            </a:r>
            <a:r>
              <a:rPr lang="en-US" b="1" baseline="0" dirty="0"/>
              <a:t> Index </a:t>
            </a:r>
            <a:r>
              <a:rPr lang="en-US" b="1" baseline="0" dirty="0" err="1"/>
              <a:t>sẽ</a:t>
            </a:r>
            <a:r>
              <a:rPr lang="en-US" b="1" baseline="0" dirty="0"/>
              <a:t> </a:t>
            </a:r>
            <a:r>
              <a:rPr lang="en-US" b="1" baseline="0" dirty="0" err="1"/>
              <a:t>tăng</a:t>
            </a:r>
            <a:r>
              <a:rPr lang="en-US" b="1" baseline="0" dirty="0"/>
              <a:t> </a:t>
            </a:r>
            <a:r>
              <a:rPr lang="en-US" b="1" baseline="0" dirty="0" err="1"/>
              <a:t>lên</a:t>
            </a:r>
            <a:r>
              <a:rPr lang="en-US" b="1" baseline="0" dirty="0"/>
              <a:t> 1, </a:t>
            </a:r>
            <a:r>
              <a:rPr lang="en-US" b="0" baseline="0" dirty="0"/>
              <a:t>do </a:t>
            </a:r>
            <a:r>
              <a:rPr lang="en-US" b="0" baseline="0" dirty="0" err="1"/>
              <a:t>đó</a:t>
            </a:r>
            <a:r>
              <a:rPr lang="en-US" b="0" baseline="0" dirty="0"/>
              <a:t> </a:t>
            </a:r>
            <a:r>
              <a:rPr lang="en-US" b="0" baseline="0" dirty="0" err="1"/>
              <a:t>sẽ</a:t>
            </a:r>
            <a:r>
              <a:rPr lang="en-US" b="0" baseline="0" dirty="0"/>
              <a:t> </a:t>
            </a:r>
            <a:r>
              <a:rPr lang="en-US" b="0" baseline="0" dirty="0" err="1"/>
              <a:t>đến</a:t>
            </a:r>
            <a:r>
              <a:rPr lang="en-US" b="0" baseline="0" dirty="0"/>
              <a:t> </a:t>
            </a:r>
            <a:r>
              <a:rPr lang="en-US" b="0" baseline="0" dirty="0" err="1"/>
              <a:t>lúc</a:t>
            </a:r>
            <a:r>
              <a:rPr lang="en-US" b="0" baseline="0" dirty="0"/>
              <a:t> </a:t>
            </a:r>
            <a:r>
              <a:rPr lang="en-US" b="0" baseline="0" dirty="0" err="1"/>
              <a:t>sẽ</a:t>
            </a:r>
            <a:r>
              <a:rPr lang="en-US" b="0" baseline="0" dirty="0"/>
              <a:t> </a:t>
            </a:r>
            <a:r>
              <a:rPr lang="en-US" b="0" baseline="0" dirty="0" err="1"/>
              <a:t>đạt</a:t>
            </a:r>
            <a:r>
              <a:rPr lang="en-US" b="0" baseline="0" dirty="0"/>
              <a:t> </a:t>
            </a:r>
            <a:r>
              <a:rPr lang="en-US" b="0" baseline="0" dirty="0" err="1"/>
              <a:t>đc</a:t>
            </a:r>
            <a:r>
              <a:rPr lang="en-US" b="0" baseline="0" dirty="0"/>
              <a:t> </a:t>
            </a:r>
            <a:r>
              <a:rPr lang="en-US" b="0" baseline="0" dirty="0" err="1"/>
              <a:t>giá</a:t>
            </a:r>
            <a:r>
              <a:rPr lang="en-US" b="0" baseline="0" dirty="0"/>
              <a:t> </a:t>
            </a:r>
            <a:r>
              <a:rPr lang="en-US" b="0" baseline="0" dirty="0" err="1"/>
              <a:t>trị</a:t>
            </a:r>
            <a:r>
              <a:rPr lang="en-US" b="0" baseline="0" dirty="0"/>
              <a:t> </a:t>
            </a:r>
            <a:r>
              <a:rPr lang="en-US" b="0" baseline="0" dirty="0" err="1"/>
              <a:t>của</a:t>
            </a:r>
            <a:r>
              <a:rPr lang="en-US" b="0" baseline="0" dirty="0"/>
              <a:t> Count </a:t>
            </a:r>
            <a:r>
              <a:rPr lang="en-US" b="0" baseline="0" dirty="0" err="1"/>
              <a:t>và</a:t>
            </a:r>
            <a:r>
              <a:rPr lang="en-US" b="0" baseline="0" dirty="0"/>
              <a:t> </a:t>
            </a:r>
            <a:r>
              <a:rPr lang="en-US" b="0" baseline="0" dirty="0" err="1"/>
              <a:t>vượt</a:t>
            </a:r>
            <a:r>
              <a:rPr lang="en-US" b="0" baseline="0" dirty="0"/>
              <a:t> qua </a:t>
            </a:r>
            <a:r>
              <a:rPr lang="en-US" b="0" baseline="0" dirty="0" err="1"/>
              <a:t>nó</a:t>
            </a:r>
            <a:r>
              <a:rPr lang="en-US" b="0" baseline="0" dirty="0"/>
              <a:t>, </a:t>
            </a:r>
            <a:r>
              <a:rPr lang="en-US" b="0" baseline="0" dirty="0" err="1"/>
              <a:t>lúc</a:t>
            </a:r>
            <a:r>
              <a:rPr lang="en-US" b="0" baseline="0" dirty="0"/>
              <a:t> </a:t>
            </a:r>
            <a:r>
              <a:rPr lang="en-US" b="0" baseline="0" dirty="0" err="1"/>
              <a:t>đó</a:t>
            </a:r>
            <a:r>
              <a:rPr lang="en-US" b="0" baseline="0" dirty="0"/>
              <a:t> decision outcome=False </a:t>
            </a:r>
            <a:r>
              <a:rPr lang="en-US" b="0" baseline="0" dirty="0" err="1"/>
              <a:t>đc</a:t>
            </a:r>
            <a:r>
              <a:rPr lang="en-US" b="0" baseline="0" dirty="0"/>
              <a:t> </a:t>
            </a:r>
            <a:r>
              <a:rPr lang="en-US" b="0" baseline="0" dirty="0" err="1"/>
              <a:t>thực</a:t>
            </a:r>
            <a:r>
              <a:rPr lang="en-US" b="0" baseline="0" dirty="0"/>
              <a:t> </a:t>
            </a:r>
            <a:r>
              <a:rPr lang="en-US" b="0" baseline="0" dirty="0" err="1"/>
              <a:t>hiện</a:t>
            </a:r>
            <a:r>
              <a:rPr lang="en-US" b="0" baseline="0" dirty="0"/>
              <a:t>. </a:t>
            </a:r>
            <a:r>
              <a:rPr lang="en-US" b="0" baseline="0" dirty="0" err="1"/>
              <a:t>Như</a:t>
            </a:r>
            <a:r>
              <a:rPr lang="en-US" b="0" baseline="0" dirty="0"/>
              <a:t> </a:t>
            </a:r>
            <a:r>
              <a:rPr lang="en-US" b="0" baseline="0" dirty="0" err="1"/>
              <a:t>vậy</a:t>
            </a:r>
            <a:r>
              <a:rPr lang="en-US" b="0" baseline="0" dirty="0"/>
              <a:t>, </a:t>
            </a:r>
            <a:r>
              <a:rPr lang="en-US" b="0" baseline="0" dirty="0" err="1"/>
              <a:t>chỉ</a:t>
            </a:r>
            <a:r>
              <a:rPr lang="en-US" b="0" baseline="0" dirty="0"/>
              <a:t> </a:t>
            </a:r>
            <a:r>
              <a:rPr lang="en-US" b="0" baseline="0" dirty="0" err="1"/>
              <a:t>cần</a:t>
            </a:r>
            <a:r>
              <a:rPr lang="en-US" b="0" baseline="0" dirty="0"/>
              <a:t> 1 test case </a:t>
            </a:r>
            <a:r>
              <a:rPr lang="en-US" b="0" baseline="0" dirty="0" err="1"/>
              <a:t>duy</a:t>
            </a:r>
            <a:r>
              <a:rPr lang="en-US" b="0" baseline="0" dirty="0"/>
              <a:t> </a:t>
            </a:r>
            <a:r>
              <a:rPr lang="en-US" b="0" baseline="0" dirty="0" err="1"/>
              <a:t>nhất</a:t>
            </a:r>
            <a:r>
              <a:rPr lang="en-US" b="0" baseline="0" dirty="0"/>
              <a:t> </a:t>
            </a:r>
            <a:r>
              <a:rPr lang="en-US" b="0" baseline="0" dirty="0" err="1"/>
              <a:t>là</a:t>
            </a:r>
            <a:r>
              <a:rPr lang="en-US" b="0" baseline="0" dirty="0"/>
              <a:t> </a:t>
            </a:r>
            <a:r>
              <a:rPr lang="en-US" b="0" baseline="0" dirty="0" err="1"/>
              <a:t>có</a:t>
            </a:r>
            <a:r>
              <a:rPr lang="en-US" b="0" baseline="0" dirty="0"/>
              <a:t> </a:t>
            </a:r>
            <a:r>
              <a:rPr lang="en-US" b="0" baseline="0" dirty="0" err="1"/>
              <a:t>thể</a:t>
            </a:r>
            <a:r>
              <a:rPr lang="en-US" b="0" baseline="0" dirty="0"/>
              <a:t> test </a:t>
            </a:r>
            <a:r>
              <a:rPr lang="en-US" b="0" baseline="0" dirty="0" err="1"/>
              <a:t>cho</a:t>
            </a:r>
            <a:r>
              <a:rPr lang="en-US" b="0" baseline="0" dirty="0"/>
              <a:t> decision </a:t>
            </a:r>
            <a:r>
              <a:rPr lang="en-US" b="0" baseline="0" dirty="0" err="1"/>
              <a:t>của</a:t>
            </a:r>
            <a:r>
              <a:rPr lang="en-US" b="0" baseline="0" dirty="0"/>
              <a:t> </a:t>
            </a:r>
            <a:r>
              <a:rPr lang="en-US" b="0" baseline="0" dirty="0" err="1"/>
              <a:t>vòng</a:t>
            </a:r>
            <a:r>
              <a:rPr lang="en-US" b="0" baseline="0" dirty="0"/>
              <a:t> </a:t>
            </a:r>
            <a:r>
              <a:rPr lang="en-US" b="0" baseline="0" dirty="0" err="1"/>
              <a:t>lặp</a:t>
            </a:r>
            <a:r>
              <a:rPr lang="en-US" b="0" baseline="0" dirty="0"/>
              <a:t>.</a:t>
            </a:r>
            <a:endParaRPr lang="en-US" b="1" dirty="0"/>
          </a:p>
          <a:p>
            <a:r>
              <a:rPr lang="en-US" dirty="0" err="1"/>
              <a:t>Vẽ</a:t>
            </a:r>
            <a:r>
              <a:rPr lang="en-US" baseline="0" dirty="0"/>
              <a:t> </a:t>
            </a:r>
            <a:r>
              <a:rPr lang="en-US" baseline="0" dirty="0" err="1"/>
              <a:t>đồ</a:t>
            </a:r>
            <a:r>
              <a:rPr lang="en-US" baseline="0" dirty="0"/>
              <a:t> </a:t>
            </a:r>
            <a:r>
              <a:rPr lang="en-US" baseline="0" dirty="0" err="1"/>
              <a:t>thị</a:t>
            </a:r>
            <a:r>
              <a:rPr lang="en-US" baseline="0" dirty="0"/>
              <a:t> </a:t>
            </a:r>
            <a:r>
              <a:rPr lang="en-US" baseline="0" dirty="0" err="1"/>
              <a:t>và</a:t>
            </a:r>
            <a:r>
              <a:rPr lang="en-US" baseline="0" dirty="0"/>
              <a:t> </a:t>
            </a:r>
            <a:r>
              <a:rPr lang="en-US" dirty="0" err="1"/>
              <a:t>Kết</a:t>
            </a:r>
            <a:r>
              <a:rPr lang="en-US" baseline="0" dirty="0"/>
              <a:t> </a:t>
            </a:r>
            <a:r>
              <a:rPr lang="en-US" baseline="0" dirty="0" err="1"/>
              <a:t>quả</a:t>
            </a:r>
            <a:r>
              <a:rPr lang="en-US" baseline="0" dirty="0"/>
              <a:t>: </a:t>
            </a:r>
            <a:r>
              <a:rPr lang="en-US" baseline="0" dirty="0" err="1"/>
              <a:t>cho</a:t>
            </a:r>
            <a:r>
              <a:rPr lang="en-US" baseline="0" dirty="0"/>
              <a:t> </a:t>
            </a:r>
            <a:r>
              <a:rPr lang="en-US" baseline="0" dirty="0" err="1"/>
              <a:t>nên</a:t>
            </a:r>
            <a:r>
              <a:rPr lang="en-US" baseline="0" dirty="0"/>
              <a:t> </a:t>
            </a:r>
            <a:r>
              <a:rPr lang="en-US" baseline="0" dirty="0" err="1"/>
              <a:t>chỉ</a:t>
            </a:r>
            <a:r>
              <a:rPr lang="en-US" baseline="0" dirty="0"/>
              <a:t> </a:t>
            </a:r>
            <a:r>
              <a:rPr lang="en-US" baseline="0" dirty="0" err="1"/>
              <a:t>cần</a:t>
            </a:r>
            <a:r>
              <a:rPr lang="en-US" baseline="0" dirty="0"/>
              <a:t> </a:t>
            </a:r>
            <a:r>
              <a:rPr lang="en-US" baseline="0" dirty="0" err="1"/>
              <a:t>dùng</a:t>
            </a:r>
            <a:r>
              <a:rPr lang="en-US" baseline="0" dirty="0"/>
              <a:t> 1 test-case </a:t>
            </a:r>
            <a:r>
              <a:rPr lang="en-US" baseline="0" dirty="0" err="1"/>
              <a:t>là</a:t>
            </a:r>
            <a:r>
              <a:rPr lang="en-US" baseline="0" dirty="0"/>
              <a:t> </a:t>
            </a:r>
            <a:r>
              <a:rPr lang="en-US" baseline="0" dirty="0" err="1"/>
              <a:t>có</a:t>
            </a:r>
            <a:r>
              <a:rPr lang="en-US" baseline="0" dirty="0"/>
              <a:t> </a:t>
            </a:r>
            <a:r>
              <a:rPr lang="en-US" baseline="0" dirty="0" err="1"/>
              <a:t>thể</a:t>
            </a:r>
            <a:r>
              <a:rPr lang="en-US" baseline="0" dirty="0"/>
              <a:t> </a:t>
            </a:r>
            <a:r>
              <a:rPr lang="en-US" baseline="0" dirty="0" err="1"/>
              <a:t>có</a:t>
            </a:r>
            <a:r>
              <a:rPr lang="en-US" baseline="0" dirty="0"/>
              <a:t> 100% decision coverage:</a:t>
            </a:r>
            <a:endParaRPr lang="en-US" dirty="0"/>
          </a:p>
          <a:p>
            <a:r>
              <a:rPr lang="en-US" b="1" baseline="0" dirty="0" err="1"/>
              <a:t>Đó</a:t>
            </a:r>
            <a:r>
              <a:rPr lang="en-US" b="1" baseline="0" dirty="0"/>
              <a:t> </a:t>
            </a:r>
            <a:r>
              <a:rPr lang="en-US" b="1" baseline="0" dirty="0" err="1"/>
              <a:t>là</a:t>
            </a:r>
            <a:r>
              <a:rPr lang="en-US" b="1" baseline="0" dirty="0"/>
              <a:t> Count=1 </a:t>
            </a:r>
            <a:r>
              <a:rPr lang="en-US" b="1" baseline="0" dirty="0" err="1"/>
              <a:t>và</a:t>
            </a:r>
            <a:r>
              <a:rPr lang="en-US" b="1" baseline="0" dirty="0"/>
              <a:t> New </a:t>
            </a:r>
            <a:r>
              <a:rPr lang="en-US" b="1" baseline="0" dirty="0" err="1"/>
              <a:t>lần</a:t>
            </a:r>
            <a:r>
              <a:rPr lang="en-US" b="1" baseline="0" dirty="0"/>
              <a:t> </a:t>
            </a:r>
            <a:r>
              <a:rPr lang="en-US" b="1" baseline="0" dirty="0" err="1"/>
              <a:t>lượt</a:t>
            </a:r>
            <a:r>
              <a:rPr lang="en-US" b="1" baseline="0" dirty="0"/>
              <a:t> </a:t>
            </a:r>
            <a:r>
              <a:rPr lang="en-US" b="1" baseline="0" dirty="0" err="1"/>
              <a:t>là</a:t>
            </a:r>
            <a:r>
              <a:rPr lang="en-US" b="1" baseline="0" dirty="0"/>
              <a:t> 1,-2 </a:t>
            </a:r>
            <a:r>
              <a:rPr lang="en-US" b="1" baseline="0" dirty="0" err="1"/>
              <a:t>hoặc</a:t>
            </a:r>
            <a:r>
              <a:rPr lang="en-US" b="1" baseline="0" dirty="0"/>
              <a:t> </a:t>
            </a:r>
            <a:r>
              <a:rPr lang="en-US" b="1" baseline="0" dirty="0" err="1"/>
              <a:t>có</a:t>
            </a:r>
            <a:r>
              <a:rPr lang="en-US" b="1" baseline="0" dirty="0"/>
              <a:t> </a:t>
            </a:r>
            <a:r>
              <a:rPr lang="en-US" b="1" baseline="0" dirty="0" err="1"/>
              <a:t>thể</a:t>
            </a:r>
            <a:r>
              <a:rPr lang="en-US" b="1" baseline="0" dirty="0"/>
              <a:t> </a:t>
            </a:r>
            <a:r>
              <a:rPr lang="en-US" b="1" baseline="0" dirty="0" err="1"/>
              <a:t>là</a:t>
            </a:r>
            <a:r>
              <a:rPr lang="en-US" b="1" baseline="0" dirty="0"/>
              <a:t> Count=5 </a:t>
            </a:r>
            <a:r>
              <a:rPr lang="en-US" b="1" baseline="0" dirty="0" err="1"/>
              <a:t>và</a:t>
            </a:r>
            <a:r>
              <a:rPr lang="en-US" b="1" baseline="0" dirty="0"/>
              <a:t> New </a:t>
            </a:r>
            <a:r>
              <a:rPr lang="en-US" b="1" baseline="0" dirty="0" err="1"/>
              <a:t>lần</a:t>
            </a:r>
            <a:r>
              <a:rPr lang="en-US" b="1" baseline="0" dirty="0"/>
              <a:t> </a:t>
            </a:r>
            <a:r>
              <a:rPr lang="en-US" b="1" baseline="0" dirty="0" err="1"/>
              <a:t>lượt</a:t>
            </a:r>
            <a:r>
              <a:rPr lang="en-US" b="1" baseline="0" dirty="0"/>
              <a:t> </a:t>
            </a:r>
            <a:r>
              <a:rPr lang="en-US" b="1" baseline="0" dirty="0" err="1"/>
              <a:t>là</a:t>
            </a:r>
            <a:r>
              <a:rPr lang="en-US" b="1" baseline="0" dirty="0"/>
              <a:t> 1,5,-2,-3,6,7,...</a:t>
            </a:r>
          </a:p>
        </p:txBody>
      </p:sp>
    </p:spTree>
    <p:extLst>
      <p:ext uri="{BB962C8B-B14F-4D97-AF65-F5344CB8AC3E}">
        <p14:creationId xmlns:p14="http://schemas.microsoft.com/office/powerpoint/2010/main" val="3814011537"/>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VD: </a:t>
            </a:r>
            <a:r>
              <a:rPr lang="en-US" sz="1200" kern="1200" dirty="0" err="1">
                <a:solidFill>
                  <a:schemeClr val="tx1"/>
                </a:solidFill>
                <a:latin typeface="+mn-lt"/>
                <a:ea typeface="+mn-ea"/>
                <a:cs typeface="+mn-cs"/>
              </a:rPr>
              <a:t>binToDec</a:t>
            </a:r>
            <a:r>
              <a:rPr lang="en-US" sz="1200" kern="1200" dirty="0">
                <a:solidFill>
                  <a:schemeClr val="tx1"/>
                </a:solidFill>
                <a:latin typeface="+mn-lt"/>
                <a:ea typeface="+mn-ea"/>
                <a:cs typeface="+mn-cs"/>
              </a:rPr>
              <a:t>(“0000000000001111”) = 15, </a:t>
            </a:r>
            <a:r>
              <a:rPr lang="en-US" sz="1200" kern="1200" dirty="0" err="1">
                <a:solidFill>
                  <a:schemeClr val="tx1"/>
                </a:solidFill>
                <a:latin typeface="+mn-lt"/>
                <a:ea typeface="+mn-ea"/>
                <a:cs typeface="+mn-cs"/>
              </a:rPr>
              <a:t>binToDec</a:t>
            </a:r>
            <a:r>
              <a:rPr lang="en-US" sz="1200" kern="1200" dirty="0">
                <a:solidFill>
                  <a:schemeClr val="tx1"/>
                </a:solidFill>
                <a:latin typeface="+mn-lt"/>
                <a:ea typeface="+mn-ea"/>
                <a:cs typeface="+mn-cs"/>
              </a:rPr>
              <a:t>(“0000000010001100”) = 140</a:t>
            </a:r>
          </a:p>
        </p:txBody>
      </p:sp>
    </p:spTree>
    <p:extLst>
      <p:ext uri="{BB962C8B-B14F-4D97-AF65-F5344CB8AC3E}">
        <p14:creationId xmlns:p14="http://schemas.microsoft.com/office/powerpoint/2010/main" val="1581903299"/>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NẾU</a:t>
            </a:r>
            <a:r>
              <a:rPr lang="en-US" baseline="0"/>
              <a:t> DÙNG DECISION COV THÌ K TEST DC HẾT TRƯỜNG HỢP VÌ </a:t>
            </a:r>
            <a:r>
              <a:rPr lang="en-US" b="1" baseline="0"/>
              <a:t>FUNCTION1() CÓ THỂ Không </a:t>
            </a:r>
            <a:r>
              <a:rPr lang="vi-VN" b="1" baseline="0"/>
              <a:t>ĐƯỢ</a:t>
            </a:r>
            <a:r>
              <a:rPr lang="en-US" b="1" baseline="0"/>
              <a:t>C TEST NẾU DÙNG 2 TEST-CASE</a:t>
            </a:r>
            <a:r>
              <a:rPr lang="en-US" b="0" baseline="0"/>
              <a:t> LÀ: </a:t>
            </a:r>
            <a:r>
              <a:rPr lang="en-US" i="1" baseline="0"/>
              <a:t>CONDITION1=CONDITION2=TRUE VÀ CONDITION1=CONDITION2=FALSE</a:t>
            </a:r>
          </a:p>
          <a:p>
            <a:endParaRPr lang="en-US" baseline="0"/>
          </a:p>
          <a:p>
            <a:pPr marL="0" marR="0" indent="0" algn="l" defTabSz="914400" rtl="0" eaLnBrk="1" fontAlgn="auto" latinLnBrk="0" hangingPunct="1">
              <a:lnSpc>
                <a:spcPct val="100000"/>
              </a:lnSpc>
              <a:spcBef>
                <a:spcPts val="0"/>
              </a:spcBef>
              <a:spcAft>
                <a:spcPts val="0"/>
              </a:spcAft>
              <a:buClrTx/>
              <a:buSzTx/>
              <a:buFontTx/>
              <a:buNone/>
              <a:tabLst/>
              <a:defRPr/>
            </a:pPr>
            <a:r>
              <a:rPr lang="en-US">
                <a:solidFill>
                  <a:srgbClr val="FF0000"/>
                </a:solidFill>
              </a:rPr>
              <a:t>Short-circuit evaluation means that many predicates might not be evaluated</a:t>
            </a:r>
          </a:p>
          <a:p>
            <a:r>
              <a:rPr lang="en-US">
                <a:solidFill>
                  <a:srgbClr val="FF0000"/>
                </a:solidFill>
              </a:rPr>
              <a:t>Only a subset of all entry-exit paths is tested (3 of 11 in the example)</a:t>
            </a:r>
          </a:p>
          <a:p>
            <a:pPr lvl="1"/>
            <a:r>
              <a:rPr lang="en-US">
                <a:solidFill>
                  <a:srgbClr val="FF0000"/>
                </a:solidFill>
              </a:rPr>
              <a:t>Branch coverage does not ensure that all entry-exit paths are executed</a:t>
            </a:r>
          </a:p>
          <a:p>
            <a:r>
              <a:rPr lang="en-US" sz="1200"/>
              <a:t>if (a == b) x++;</a:t>
            </a:r>
          </a:p>
          <a:p>
            <a:r>
              <a:rPr lang="en-US" sz="1200"/>
              <a:t>if (x == y) x--;</a:t>
            </a:r>
          </a:p>
          <a:p>
            <a:endParaRPr lang="en-US"/>
          </a:p>
        </p:txBody>
      </p:sp>
    </p:spTree>
    <p:extLst>
      <p:ext uri="{BB962C8B-B14F-4D97-AF65-F5344CB8AC3E}">
        <p14:creationId xmlns:p14="http://schemas.microsoft.com/office/powerpoint/2010/main" val="2805932077"/>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Tx/>
              <a:buNone/>
            </a:pPr>
            <a:r>
              <a:rPr lang="en-US" sz="1200" b="0" i="0" kern="1200">
                <a:solidFill>
                  <a:schemeClr val="tx1"/>
                </a:solidFill>
                <a:effectLst/>
                <a:latin typeface="+mn-lt"/>
                <a:ea typeface="+mn-ea"/>
                <a:cs typeface="+mn-cs"/>
              </a:rPr>
              <a:t>+ i.e</a:t>
            </a:r>
            <a:r>
              <a:rPr lang="en-US" sz="1200" b="0" i="0" kern="1200" baseline="0">
                <a:solidFill>
                  <a:schemeClr val="tx1"/>
                </a:solidFill>
                <a:effectLst/>
                <a:latin typeface="+mn-lt"/>
                <a:ea typeface="+mn-ea"/>
                <a:cs typeface="+mn-cs"/>
              </a:rPr>
              <a:t> </a:t>
            </a:r>
            <a:r>
              <a:rPr lang="en-US" sz="1200" b="0" i="0" kern="1200">
                <a:solidFill>
                  <a:schemeClr val="tx1"/>
                </a:solidFill>
                <a:effectLst/>
                <a:latin typeface="+mn-lt"/>
                <a:ea typeface="+mn-ea"/>
                <a:cs typeface="+mn-cs"/>
              </a:rPr>
              <a:t>Mỗi</a:t>
            </a:r>
            <a:r>
              <a:rPr lang="en-US" sz="1200" b="0" i="0" kern="1200" baseline="0">
                <a:solidFill>
                  <a:schemeClr val="tx1"/>
                </a:solidFill>
                <a:effectLst/>
                <a:latin typeface="+mn-lt"/>
                <a:ea typeface="+mn-ea"/>
                <a:cs typeface="+mn-cs"/>
              </a:rPr>
              <a:t> condition được định trị true và false ít nhất 1 lần mà </a:t>
            </a:r>
            <a:r>
              <a:rPr lang="en-US" sz="1200" b="1" i="0" kern="1200" baseline="0">
                <a:solidFill>
                  <a:schemeClr val="tx1"/>
                </a:solidFill>
                <a:effectLst/>
                <a:latin typeface="+mn-lt"/>
                <a:ea typeface="+mn-ea"/>
                <a:cs typeface="+mn-cs"/>
              </a:rPr>
              <a:t>KO CẦN QUAN TÂM ĐẾN TRỊ CỦA DECISION</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b="0" i="1" kern="1200">
                <a:solidFill>
                  <a:schemeClr val="tx1"/>
                </a:solidFill>
                <a:effectLst/>
                <a:latin typeface="+mn-lt"/>
                <a:ea typeface="+mn-ea"/>
                <a:cs typeface="+mn-cs"/>
              </a:rPr>
              <a:t>+ Known as ‘predicate coverage’.</a:t>
            </a:r>
          </a:p>
          <a:p>
            <a:pPr marL="457200" marR="0" lvl="1" indent="0" algn="l" defTabSz="914400" rtl="0" eaLnBrk="1" fontAlgn="auto" latinLnBrk="0" hangingPunct="1">
              <a:lnSpc>
                <a:spcPct val="100000"/>
              </a:lnSpc>
              <a:spcBef>
                <a:spcPts val="0"/>
              </a:spcBef>
              <a:spcAft>
                <a:spcPts val="0"/>
              </a:spcAft>
              <a:buClrTx/>
              <a:buSzTx/>
              <a:buFontTx/>
              <a:buNone/>
              <a:tabLst/>
              <a:defRPr/>
            </a:pPr>
            <a:endParaRPr lang="en-US" sz="1200" b="0" i="1" kern="1200">
              <a:solidFill>
                <a:schemeClr val="tx1"/>
              </a:solidFill>
              <a:effectLst/>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lang="en-US" sz="1200" b="0" i="1" kern="1200">
              <a:solidFill>
                <a:schemeClr val="tx1"/>
              </a:solidFill>
              <a:effectLst/>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lang="en-US"/>
          </a:p>
          <a:p>
            <a:pPr lvl="2"/>
            <a:r>
              <a:rPr lang="en-US"/>
              <a:t>statement testing </a:t>
            </a:r>
          </a:p>
          <a:p>
            <a:pPr lvl="2"/>
            <a:r>
              <a:rPr lang="en-GB"/>
              <a:t>branch/</a:t>
            </a:r>
            <a:r>
              <a:rPr lang="en-US"/>
              <a:t>decision testing</a:t>
            </a:r>
          </a:p>
          <a:p>
            <a:pPr lvl="2"/>
            <a:r>
              <a:rPr lang="en-US" b="1"/>
              <a:t>condition testing(Branch Condition Testing)</a:t>
            </a:r>
          </a:p>
          <a:p>
            <a:pPr lvl="2"/>
            <a:r>
              <a:rPr lang="en-GB"/>
              <a:t>condition combination</a:t>
            </a:r>
            <a:r>
              <a:rPr lang="en-US"/>
              <a:t>/multiple condition </a:t>
            </a:r>
            <a:r>
              <a:rPr lang="en-GB"/>
              <a:t>testing</a:t>
            </a:r>
            <a:endParaRPr lang="en-US"/>
          </a:p>
          <a:p>
            <a:pPr lvl="2"/>
            <a:r>
              <a:rPr lang="en-GB"/>
              <a:t>modified condition decision/multiple condition decision testing</a:t>
            </a:r>
          </a:p>
          <a:p>
            <a:pPr lvl="2"/>
            <a:r>
              <a:rPr lang="en-GB"/>
              <a:t>path testing</a:t>
            </a:r>
          </a:p>
        </p:txBody>
      </p:sp>
    </p:spTree>
    <p:extLst>
      <p:ext uri="{BB962C8B-B14F-4D97-AF65-F5344CB8AC3E}">
        <p14:creationId xmlns:p14="http://schemas.microsoft.com/office/powerpoint/2010/main" val="11318325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00DC13-0C25-439E-AA75-E5DAAC4C371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1C692C-4F2D-45F6-A9A8-8A3A8FE2780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1C692C-4F2D-45F6-A9A8-8A3A8FE27806}"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1C692C-4F2D-45F6-A9A8-8A3A8FE27806}"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692C-4F2D-45F6-A9A8-8A3A8FE27806}"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692C-4F2D-45F6-A9A8-8A3A8FE27806}"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EFED3CB9-049B-4F4F-82D1-8A95299C975C}"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EFED3CB9-049B-4F4F-82D1-8A95299C975C}" type="slidenum">
              <a:rPr lang="en-US" smtClean="0">
                <a:solidFill>
                  <a:prstClr val="black">
                    <a:tint val="75000"/>
                  </a:prstClr>
                </a:solidFill>
              </a:rPr>
              <a:pPr/>
              <a:t>‹#›</a:t>
            </a:fld>
            <a:endParaRPr lang="en-US" dirty="0">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248A5C28-A9AF-48F7-A492-117CD84F551A}"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248A5C28-A9AF-48F7-A492-117CD84F551A}"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D82040C-D3B1-42F1-A452-9128C48DC3A7}"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900DC13-0C25-439E-AA75-E5DAAC4C3713}"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EFED3CB9-049B-4F4F-82D1-8A95299C975C}" type="slidenum">
              <a:rPr lang="en-US" smtClean="0">
                <a:solidFill>
                  <a:prstClr val="black">
                    <a:tint val="75000"/>
                  </a:prstClr>
                </a:solidFill>
              </a:rPr>
              <a:pPr/>
              <a:t>‹#›</a:t>
            </a:fld>
            <a:endParaRPr lang="en-US" dirty="0">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EFED3CB9-049B-4F4F-82D1-8A95299C975C}" type="slidenum">
              <a:rPr lang="en-US" smtClean="0">
                <a:solidFill>
                  <a:prstClr val="black">
                    <a:tint val="75000"/>
                  </a:prstClr>
                </a:solidFill>
              </a:rPr>
              <a:pPr/>
              <a:t>‹#›</a:t>
            </a:fld>
            <a:endParaRPr lang="en-US" dirty="0">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248A5C28-A9AF-48F7-A492-117CD84F551A}"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EFED3CB9-049B-4F4F-82D1-8A95299C975C}" type="slidenum">
              <a:rPr lang="en-US" smtClean="0">
                <a:solidFill>
                  <a:prstClr val="black">
                    <a:tint val="75000"/>
                  </a:prstClr>
                </a:solidFill>
              </a:rPr>
              <a:pPr/>
              <a:t>‹#›</a:t>
            </a:fld>
            <a:endParaRPr lang="en-US" dirty="0">
              <a:solidFill>
                <a:prstClr val="black">
                  <a:tint val="75000"/>
                </a:prstClr>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EFED3CB9-049B-4F4F-82D1-8A95299C975C}" type="slidenum">
              <a:rPr lang="en-US" smtClean="0">
                <a:solidFill>
                  <a:prstClr val="black">
                    <a:tint val="75000"/>
                  </a:prstClr>
                </a:solidFill>
              </a:rPr>
              <a:pPr/>
              <a:t>‹#›</a:t>
            </a:fld>
            <a:endParaRPr lang="en-US" dirty="0">
              <a:solidFill>
                <a:prstClr val="black">
                  <a:tint val="75000"/>
                </a:prstClr>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EFED3CB9-049B-4F4F-82D1-8A95299C975C}" type="slidenum">
              <a:rPr lang="en-US" smtClean="0">
                <a:solidFill>
                  <a:prstClr val="black">
                    <a:tint val="75000"/>
                  </a:prstClr>
                </a:solidFill>
              </a:rPr>
              <a:pPr/>
              <a:t>‹#›</a:t>
            </a:fld>
            <a:endParaRPr lang="en-US" dirty="0">
              <a:solidFill>
                <a:prstClr val="black">
                  <a:tint val="75000"/>
                </a:prstClr>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82EF2D54-7400-48BE-A19B-62D38E57C8F2}"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900DC13-0C25-439E-AA75-E5DAAC4C3713}"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382000" cy="762000"/>
          </a:xfrm>
        </p:spPr>
        <p:txBody>
          <a:bodyPr>
            <a:normAutofit/>
          </a:bodyPr>
          <a:lstStyle>
            <a:lvl1pPr>
              <a:defRPr sz="4400"/>
            </a:lvl1pPr>
          </a:lstStyle>
          <a:p>
            <a:r>
              <a:rPr kumimoji="0" lang="en-US"/>
              <a:t>Click to edit Master title style</a:t>
            </a:r>
          </a:p>
        </p:txBody>
      </p:sp>
      <p:sp>
        <p:nvSpPr>
          <p:cNvPr id="3" name="Content Placeholder 2"/>
          <p:cNvSpPr>
            <a:spLocks noGrp="1"/>
          </p:cNvSpPr>
          <p:nvPr>
            <p:ph idx="1"/>
          </p:nvPr>
        </p:nvSpPr>
        <p:spPr>
          <a:xfrm>
            <a:off x="457200" y="1295400"/>
            <a:ext cx="8382000" cy="5257800"/>
          </a:xfrm>
        </p:spPr>
        <p:txBody>
          <a:bodyPr/>
          <a:lstStyle>
            <a:lvl1pPr>
              <a:spcBef>
                <a:spcPts val="600"/>
              </a:spcBef>
              <a:defRPr>
                <a:latin typeface="+mj-lt"/>
              </a:defRPr>
            </a:lvl1pPr>
            <a:lvl2pPr>
              <a:spcBef>
                <a:spcPts val="600"/>
              </a:spcBef>
              <a:defRPr>
                <a:latin typeface="+mj-lt"/>
              </a:defRPr>
            </a:lvl2pPr>
            <a:lvl3pPr>
              <a:spcBef>
                <a:spcPts val="600"/>
              </a:spcBef>
              <a:defRPr sz="2200">
                <a:latin typeface="+mj-lt"/>
              </a:defRPr>
            </a:lvl3pPr>
            <a:lvl4pPr>
              <a:spcBef>
                <a:spcPts val="600"/>
              </a:spcBef>
              <a:defRPr>
                <a:latin typeface="+mj-lt"/>
              </a:defRPr>
            </a:lvl4pPr>
            <a:lvl5pPr>
              <a:spcBef>
                <a:spcPts val="600"/>
              </a:spcBef>
              <a:defRPr>
                <a:latin typeface="+mj-lt"/>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a:xfrm>
            <a:off x="8153400" y="6416675"/>
            <a:ext cx="762000" cy="365125"/>
          </a:xfrm>
        </p:spPr>
        <p:txBody>
          <a:bodyPr/>
          <a:lstStyle>
            <a:lvl1pPr>
              <a:defRPr sz="1400"/>
            </a:lvl1pPr>
          </a:lstStyle>
          <a:p>
            <a:r>
              <a:rPr lang="en-US"/>
              <a:t>Slide </a:t>
            </a:r>
            <a:fld id="{3900DC13-0C25-439E-AA75-E5DAAC4C3713}" type="slidenum">
              <a:rPr lang="en-US" smtClean="0"/>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0DC13-0C25-439E-AA75-E5DAAC4C3713}"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0DC13-0C25-439E-AA75-E5DAAC4C3713}" type="slidenum">
              <a:rPr lang="en-US" smtClean="0"/>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normAutofit/>
          </a:bodyPr>
          <a:lstStyle>
            <a:lvl1pPr>
              <a:defRPr sz="4400"/>
            </a:lvl1pPr>
          </a:lstStyle>
          <a:p>
            <a:r>
              <a:rPr kumimoji="0" lang="en-US"/>
              <a:t>Click to edit Master title style</a:t>
            </a:r>
          </a:p>
        </p:txBody>
      </p:sp>
      <p:sp>
        <p:nvSpPr>
          <p:cNvPr id="3" name="Content Placeholder 2"/>
          <p:cNvSpPr>
            <a:spLocks noGrp="1"/>
          </p:cNvSpPr>
          <p:nvPr>
            <p:ph sz="half" idx="1"/>
          </p:nvPr>
        </p:nvSpPr>
        <p:spPr>
          <a:xfrm>
            <a:off x="457200" y="1920084"/>
            <a:ext cx="4038600" cy="4633115"/>
          </a:xfrm>
        </p:spPr>
        <p:txBody>
          <a:bodyPr/>
          <a:lstStyle>
            <a:lvl1pPr>
              <a:defRPr sz="2600">
                <a:latin typeface="+mj-lt"/>
              </a:defRPr>
            </a:lvl1pPr>
            <a:lvl2pPr>
              <a:defRPr sz="2400">
                <a:latin typeface="+mj-lt"/>
              </a:defRPr>
            </a:lvl2pPr>
            <a:lvl3pPr>
              <a:defRPr sz="2000">
                <a:latin typeface="+mj-lt"/>
              </a:defRPr>
            </a:lvl3pPr>
            <a:lvl4pPr>
              <a:defRPr sz="1800">
                <a:latin typeface="+mj-lt"/>
              </a:defRPr>
            </a:lvl4pPr>
            <a:lvl5pPr>
              <a:defRPr sz="1800">
                <a:latin typeface="+mj-lt"/>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4"/>
            <a:ext cx="4038600" cy="4633115"/>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Slide Number Placeholder 6"/>
          <p:cNvSpPr>
            <a:spLocks noGrp="1"/>
          </p:cNvSpPr>
          <p:nvPr>
            <p:ph type="sldNum" sz="quarter" idx="12"/>
          </p:nvPr>
        </p:nvSpPr>
        <p:spPr>
          <a:xfrm>
            <a:off x="8153400" y="6356350"/>
            <a:ext cx="762000" cy="365125"/>
          </a:xfrm>
        </p:spPr>
        <p:txBody>
          <a:bodyPr/>
          <a:lstStyle/>
          <a:p>
            <a:r>
              <a:rPr lang="en-US"/>
              <a:t>Slide </a:t>
            </a:r>
            <a:fld id="{3900DC13-0C25-439E-AA75-E5DAAC4C3713}" type="slidenum">
              <a:rPr lang="en-US" smtClean="0"/>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00DC13-0C25-439E-AA75-E5DAAC4C3713}" type="slidenum">
              <a:rPr lang="en-US" smtClean="0"/>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00DC13-0C25-439E-AA75-E5DAAC4C3713}" type="slidenum">
              <a:rPr lang="en-US" smtClean="0"/>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00DC13-0C25-439E-AA75-E5DAAC4C3713}" type="slidenum">
              <a:rPr lang="en-US" smtClean="0"/>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00DC13-0C25-439E-AA75-E5DAAC4C3713}" type="slidenum">
              <a:rPr lang="en-US" smtClean="0"/>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3900DC13-0C25-439E-AA75-E5DAAC4C3713}"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0DC13-0C25-439E-AA75-E5DAAC4C3713}" type="slidenum">
              <a:rPr lang="en-US" smtClean="0"/>
              <a:t>‹#›</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0DC13-0C25-439E-AA75-E5DAAC4C3713}" type="slidenum">
              <a:rPr lang="en-US" smtClean="0"/>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a:t>Click to edit Master title style</a:t>
            </a:r>
          </a:p>
        </p:txBody>
      </p:sp>
      <p:sp>
        <p:nvSpPr>
          <p:cNvPr id="3" name="Table Placeholder 2"/>
          <p:cNvSpPr>
            <a:spLocks noGrp="1"/>
          </p:cNvSpPr>
          <p:nvPr>
            <p:ph type="tbl" idx="1"/>
          </p:nvPr>
        </p:nvSpPr>
        <p:spPr>
          <a:xfrm>
            <a:off x="457200" y="1719263"/>
            <a:ext cx="8229600" cy="4411662"/>
          </a:xfrm>
        </p:spPr>
        <p:txBody>
          <a:bodyPr>
            <a:normAutofit/>
          </a:bodyPr>
          <a:lstStyle/>
          <a:p>
            <a:pPr lvl="0"/>
            <a:endParaRPr lang="en-US" noProof="0"/>
          </a:p>
        </p:txBody>
      </p:sp>
      <p:sp>
        <p:nvSpPr>
          <p:cNvPr id="4" name="Date Placeholder 3"/>
          <p:cNvSpPr>
            <a:spLocks noGrp="1"/>
          </p:cNvSpPr>
          <p:nvPr>
            <p:ph type="dt" sz="half" idx="10"/>
          </p:nvPr>
        </p:nvSpPr>
        <p:spPr>
          <a:xfrm>
            <a:off x="457200" y="6248400"/>
            <a:ext cx="2133600" cy="457200"/>
          </a:xfrm>
        </p:spPr>
        <p:txBody>
          <a:bodyPr/>
          <a:lstStyle>
            <a:lvl1pPr>
              <a:defRPr/>
            </a:lvl1pPr>
          </a:lstStyle>
          <a:p>
            <a:pPr>
              <a:defRPr/>
            </a:pPr>
            <a:endParaRPr lang="en-US" altLang="en-US"/>
          </a:p>
        </p:txBody>
      </p:sp>
      <p:sp>
        <p:nvSpPr>
          <p:cNvPr id="5" name="Footer Placeholder 4"/>
          <p:cNvSpPr>
            <a:spLocks noGrp="1"/>
          </p:cNvSpPr>
          <p:nvPr>
            <p:ph type="ftr" sz="quarter" idx="11"/>
          </p:nvPr>
        </p:nvSpPr>
        <p:spPr>
          <a:xfrm>
            <a:off x="3124200" y="6248400"/>
            <a:ext cx="2895600" cy="457200"/>
          </a:xfrm>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a:xfrm>
            <a:off x="6553200" y="6248400"/>
            <a:ext cx="2133600" cy="457200"/>
          </a:xfrm>
        </p:spPr>
        <p:txBody>
          <a:bodyPr/>
          <a:lstStyle>
            <a:lvl1pPr>
              <a:defRPr/>
            </a:lvl1pPr>
          </a:lstStyle>
          <a:p>
            <a:pPr>
              <a:defRPr/>
            </a:pPr>
            <a:fld id="{8BD19EAA-1AA3-436F-8F0A-6DCAF7F714A2}" type="slidenum">
              <a:rPr lang="en-US" altLang="en-US"/>
              <a:pPr>
                <a:defRPr/>
              </a:pPr>
              <a:t>‹#›</a:t>
            </a:fld>
            <a:endParaRPr lang="en-US" altLang="en-US"/>
          </a:p>
        </p:txBody>
      </p:sp>
    </p:spTree>
    <p:extLst>
      <p:ext uri="{BB962C8B-B14F-4D97-AF65-F5344CB8AC3E}">
        <p14:creationId xmlns:p14="http://schemas.microsoft.com/office/powerpoint/2010/main" val="373704282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1_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62000" y="1447800"/>
            <a:ext cx="76230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48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0" name="Date Placeholder 29"/>
          <p:cNvSpPr>
            <a:spLocks noGrp="1"/>
          </p:cNvSpPr>
          <p:nvPr>
            <p:ph type="dt" sz="half" idx="10"/>
          </p:nvPr>
        </p:nvSpPr>
        <p:spPr/>
        <p:txBody>
          <a:bodyPr/>
          <a:lstStyle/>
          <a:p>
            <a:endParaRPr lang="en-US">
              <a:solidFill>
                <a:srgbClr val="DBF5F9">
                  <a:shade val="90000"/>
                </a:srgbClr>
              </a:solidFill>
            </a:endParaRPr>
          </a:p>
        </p:txBody>
      </p:sp>
      <p:sp>
        <p:nvSpPr>
          <p:cNvPr id="19" name="Footer Placeholder 18"/>
          <p:cNvSpPr>
            <a:spLocks noGrp="1"/>
          </p:cNvSpPr>
          <p:nvPr>
            <p:ph type="ftr" sz="quarter" idx="11"/>
          </p:nvPr>
        </p:nvSpPr>
        <p:spPr/>
        <p:txBody>
          <a:bodyPr/>
          <a:lstStyle/>
          <a:p>
            <a:endParaRPr lang="en-US">
              <a:solidFill>
                <a:srgbClr val="DBF5F9">
                  <a:shade val="90000"/>
                </a:srgbClr>
              </a:solidFill>
            </a:endParaRPr>
          </a:p>
        </p:txBody>
      </p:sp>
      <p:sp>
        <p:nvSpPr>
          <p:cNvPr id="27" name="Slide Number Placeholder 26"/>
          <p:cNvSpPr>
            <a:spLocks noGrp="1"/>
          </p:cNvSpPr>
          <p:nvPr>
            <p:ph type="sldNum" sz="quarter" idx="12"/>
          </p:nvPr>
        </p:nvSpPr>
        <p:spPr/>
        <p:txBody>
          <a:bodyPr/>
          <a:lstStyle/>
          <a:p>
            <a:fld id="{3900DC13-0C25-439E-AA75-E5DAAC4C3713}" type="slidenum">
              <a:rPr lang="en-US" smtClean="0">
                <a:solidFill>
                  <a:srgbClr val="DBF5F9">
                    <a:shade val="90000"/>
                  </a:srgbClr>
                </a:solidFill>
              </a:rPr>
              <a:pPr/>
              <a:t>‹#›</a:t>
            </a:fld>
            <a:endParaRPr lang="en-US">
              <a:solidFill>
                <a:srgbClr val="DBF5F9">
                  <a:shade val="90000"/>
                </a:srgbClr>
              </a:solidFill>
            </a:endParaRPr>
          </a:p>
        </p:txBody>
      </p:sp>
    </p:spTree>
    <p:extLst>
      <p:ext uri="{BB962C8B-B14F-4D97-AF65-F5344CB8AC3E}">
        <p14:creationId xmlns:p14="http://schemas.microsoft.com/office/powerpoint/2010/main" val="239703762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692C-4F2D-45F6-A9A8-8A3A8FE27806}" type="slidenum">
              <a:rPr lang="en-US" smtClean="0"/>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62000" y="1447800"/>
            <a:ext cx="76230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48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0" name="Date Placeholder 29"/>
          <p:cNvSpPr>
            <a:spLocks noGrp="1"/>
          </p:cNvSpPr>
          <p:nvPr>
            <p:ph type="dt" sz="half" idx="10"/>
          </p:nvPr>
        </p:nvSpPr>
        <p:spPr/>
        <p:txBody>
          <a:bodyPr/>
          <a:lstStyle/>
          <a:p>
            <a:endParaRPr lang="en-US">
              <a:solidFill>
                <a:srgbClr val="DBF5F9">
                  <a:shade val="90000"/>
                </a:srgbClr>
              </a:solidFill>
            </a:endParaRPr>
          </a:p>
        </p:txBody>
      </p:sp>
      <p:sp>
        <p:nvSpPr>
          <p:cNvPr id="19" name="Footer Placeholder 18"/>
          <p:cNvSpPr>
            <a:spLocks noGrp="1"/>
          </p:cNvSpPr>
          <p:nvPr>
            <p:ph type="ftr" sz="quarter" idx="11"/>
          </p:nvPr>
        </p:nvSpPr>
        <p:spPr/>
        <p:txBody>
          <a:bodyPr/>
          <a:lstStyle/>
          <a:p>
            <a:endParaRPr lang="en-US">
              <a:solidFill>
                <a:srgbClr val="DBF5F9">
                  <a:shade val="90000"/>
                </a:srgbClr>
              </a:solidFill>
            </a:endParaRPr>
          </a:p>
        </p:txBody>
      </p:sp>
      <p:sp>
        <p:nvSpPr>
          <p:cNvPr id="27" name="Slide Number Placeholder 26"/>
          <p:cNvSpPr>
            <a:spLocks noGrp="1"/>
          </p:cNvSpPr>
          <p:nvPr>
            <p:ph type="sldNum" sz="quarter" idx="12"/>
          </p:nvPr>
        </p:nvSpPr>
        <p:spPr/>
        <p:txBody>
          <a:bodyPr/>
          <a:lstStyle/>
          <a:p>
            <a:fld id="{3900DC13-0C25-439E-AA75-E5DAAC4C3713}" type="slidenum">
              <a:rPr lang="en-US" smtClean="0">
                <a:solidFill>
                  <a:srgbClr val="DBF5F9">
                    <a:shade val="90000"/>
                  </a:srgbClr>
                </a:solidFill>
              </a:rPr>
              <a:pPr/>
              <a:t>‹#›</a:t>
            </a:fld>
            <a:endParaRPr lang="en-US">
              <a:solidFill>
                <a:srgbClr val="DBF5F9">
                  <a:shade val="90000"/>
                </a:srgbClr>
              </a:solidFill>
            </a:endParaRPr>
          </a:p>
        </p:txBody>
      </p:sp>
    </p:spTree>
    <p:extLst>
      <p:ext uri="{BB962C8B-B14F-4D97-AF65-F5344CB8AC3E}">
        <p14:creationId xmlns:p14="http://schemas.microsoft.com/office/powerpoint/2010/main" val="2167727949"/>
      </p:ext>
    </p:extLst>
  </p:cSld>
  <p:clrMapOvr>
    <a:overrideClrMapping bg1="dk1" tx1="lt1" bg2="dk2" tx2="lt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382000" cy="1143000"/>
          </a:xfrm>
        </p:spPr>
        <p:txBody>
          <a:bodyPr>
            <a:normAutofit/>
          </a:bodyPr>
          <a:lstStyle>
            <a:lvl1pPr>
              <a:defRPr sz="4400"/>
            </a:lvl1pPr>
          </a:lstStyle>
          <a:p>
            <a:r>
              <a:rPr kumimoji="0" lang="en-US"/>
              <a:t>Click to edit Master title style</a:t>
            </a:r>
          </a:p>
        </p:txBody>
      </p:sp>
      <p:sp>
        <p:nvSpPr>
          <p:cNvPr id="3" name="Content Placeholder 2"/>
          <p:cNvSpPr>
            <a:spLocks noGrp="1"/>
          </p:cNvSpPr>
          <p:nvPr>
            <p:ph idx="1"/>
          </p:nvPr>
        </p:nvSpPr>
        <p:spPr>
          <a:xfrm>
            <a:off x="457200" y="1752600"/>
            <a:ext cx="8382000" cy="4724400"/>
          </a:xfrm>
        </p:spPr>
        <p:txBody>
          <a:bodyPr/>
          <a:lstStyle>
            <a:lvl1pPr>
              <a:spcBef>
                <a:spcPts val="600"/>
              </a:spcBef>
              <a:defRPr sz="2600">
                <a:latin typeface="+mj-lt"/>
                <a:cs typeface="Arial" pitchFamily="34" charset="0"/>
              </a:defRPr>
            </a:lvl1pPr>
            <a:lvl2pPr>
              <a:spcBef>
                <a:spcPts val="600"/>
              </a:spcBef>
              <a:defRPr sz="2400">
                <a:latin typeface="+mj-lt"/>
                <a:cs typeface="Arial" pitchFamily="34" charset="0"/>
              </a:defRPr>
            </a:lvl2pPr>
            <a:lvl3pPr>
              <a:spcBef>
                <a:spcPts val="600"/>
              </a:spcBef>
              <a:defRPr sz="2200">
                <a:latin typeface="+mj-lt"/>
                <a:cs typeface="Arial" pitchFamily="34" charset="0"/>
              </a:defRPr>
            </a:lvl3pPr>
            <a:lvl4pPr>
              <a:spcBef>
                <a:spcPts val="600"/>
              </a:spcBef>
              <a:defRPr>
                <a:latin typeface="+mj-lt"/>
                <a:cs typeface="Arial" pitchFamily="34" charset="0"/>
              </a:defRPr>
            </a:lvl4pPr>
            <a:lvl5pPr>
              <a:spcBef>
                <a:spcPts val="600"/>
              </a:spcBef>
              <a:defRPr>
                <a:latin typeface="+mj-lt"/>
                <a:cs typeface="Arial" pitchFamily="34" charset="0"/>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lvl1pPr>
              <a:defRPr sz="1400"/>
            </a:lvl1pPr>
          </a:lstStyle>
          <a:p>
            <a:r>
              <a:rPr lang="en-US">
                <a:solidFill>
                  <a:srgbClr val="04617B">
                    <a:shade val="90000"/>
                  </a:srgbClr>
                </a:solidFill>
              </a:rPr>
              <a:t>Slide </a:t>
            </a:r>
            <a:fld id="{3900DC13-0C25-439E-AA75-E5DAAC4C3713}"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167054418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endParaRPr lang="en-US">
              <a:solidFill>
                <a:srgbClr val="DBF5F9">
                  <a:shade val="90000"/>
                </a:srgbClr>
              </a:solidFill>
            </a:endParaRPr>
          </a:p>
        </p:txBody>
      </p:sp>
      <p:sp>
        <p:nvSpPr>
          <p:cNvPr id="5" name="Footer Placeholder 4"/>
          <p:cNvSpPr>
            <a:spLocks noGrp="1"/>
          </p:cNvSpPr>
          <p:nvPr>
            <p:ph type="ftr" sz="quarter" idx="11"/>
          </p:nvPr>
        </p:nvSpPr>
        <p:spPr/>
        <p:txBody>
          <a:bodyPr/>
          <a:lstStyle/>
          <a:p>
            <a:endParaRPr lang="en-US">
              <a:solidFill>
                <a:srgbClr val="DBF5F9">
                  <a:shade val="90000"/>
                </a:srgbClr>
              </a:solidFill>
            </a:endParaRPr>
          </a:p>
        </p:txBody>
      </p:sp>
      <p:sp>
        <p:nvSpPr>
          <p:cNvPr id="6" name="Slide Number Placeholder 5"/>
          <p:cNvSpPr>
            <a:spLocks noGrp="1"/>
          </p:cNvSpPr>
          <p:nvPr>
            <p:ph type="sldNum" sz="quarter" idx="12"/>
          </p:nvPr>
        </p:nvSpPr>
        <p:spPr/>
        <p:txBody>
          <a:bodyPr/>
          <a:lstStyle/>
          <a:p>
            <a:fld id="{3900DC13-0C25-439E-AA75-E5DAAC4C3713}" type="slidenum">
              <a:rPr lang="en-US" smtClean="0">
                <a:solidFill>
                  <a:srgbClr val="DBF5F9">
                    <a:shade val="90000"/>
                  </a:srgbClr>
                </a:solidFill>
              </a:rPr>
              <a:pPr/>
              <a:t>‹#›</a:t>
            </a:fld>
            <a:endParaRPr lang="en-US">
              <a:solidFill>
                <a:srgbClr val="DBF5F9">
                  <a:shade val="90000"/>
                </a:srgbClr>
              </a:solidFill>
            </a:endParaRPr>
          </a:p>
        </p:txBody>
      </p:sp>
    </p:spTree>
    <p:extLst>
      <p:ext uri="{BB962C8B-B14F-4D97-AF65-F5344CB8AC3E}">
        <p14:creationId xmlns:p14="http://schemas.microsoft.com/office/powerpoint/2010/main" val="4046254994"/>
      </p:ext>
    </p:extLst>
  </p:cSld>
  <p:clrMapOvr>
    <a:overrideClrMapping bg1="dk1" tx1="lt1" bg2="dk2" tx2="lt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US">
              <a:solidFill>
                <a:srgbClr val="04617B">
                  <a:shade val="90000"/>
                </a:srgbClr>
              </a:solidFill>
            </a:endParaRPr>
          </a:p>
        </p:txBody>
      </p:sp>
      <p:sp>
        <p:nvSpPr>
          <p:cNvPr id="6" name="Footer Placeholder 5"/>
          <p:cNvSpPr>
            <a:spLocks noGrp="1"/>
          </p:cNvSpPr>
          <p:nvPr>
            <p:ph type="ftr" sz="quarter" idx="11"/>
          </p:nvPr>
        </p:nvSpPr>
        <p:spPr/>
        <p:txBody>
          <a:bodyPr/>
          <a:lstStyle/>
          <a:p>
            <a:endParaRPr lang="en-US">
              <a:solidFill>
                <a:srgbClr val="04617B">
                  <a:shade val="90000"/>
                </a:srgbClr>
              </a:solidFill>
            </a:endParaRPr>
          </a:p>
        </p:txBody>
      </p:sp>
      <p:sp>
        <p:nvSpPr>
          <p:cNvPr id="7" name="Slide Number Placeholder 6"/>
          <p:cNvSpPr>
            <a:spLocks noGrp="1"/>
          </p:cNvSpPr>
          <p:nvPr>
            <p:ph type="sldNum" sz="quarter" idx="12"/>
          </p:nvPr>
        </p:nvSpPr>
        <p:spPr/>
        <p:txBody>
          <a:bodyPr/>
          <a:lstStyle/>
          <a:p>
            <a:fld id="{3900DC13-0C25-439E-AA75-E5DAAC4C3713}"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143258905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endParaRPr lang="en-US">
              <a:solidFill>
                <a:srgbClr val="04617B">
                  <a:shade val="90000"/>
                </a:srgbClr>
              </a:solidFill>
            </a:endParaRPr>
          </a:p>
        </p:txBody>
      </p:sp>
      <p:sp>
        <p:nvSpPr>
          <p:cNvPr id="8" name="Footer Placeholder 7"/>
          <p:cNvSpPr>
            <a:spLocks noGrp="1"/>
          </p:cNvSpPr>
          <p:nvPr>
            <p:ph type="ftr" sz="quarter" idx="11"/>
          </p:nvPr>
        </p:nvSpPr>
        <p:spPr/>
        <p:txBody>
          <a:bodyPr/>
          <a:lstStyle/>
          <a:p>
            <a:endParaRPr lang="en-US">
              <a:solidFill>
                <a:srgbClr val="04617B">
                  <a:shade val="90000"/>
                </a:srgbClr>
              </a:solidFill>
            </a:endParaRPr>
          </a:p>
        </p:txBody>
      </p:sp>
      <p:sp>
        <p:nvSpPr>
          <p:cNvPr id="9" name="Slide Number Placeholder 8"/>
          <p:cNvSpPr>
            <a:spLocks noGrp="1"/>
          </p:cNvSpPr>
          <p:nvPr>
            <p:ph type="sldNum" sz="quarter" idx="12"/>
          </p:nvPr>
        </p:nvSpPr>
        <p:spPr/>
        <p:txBody>
          <a:bodyPr/>
          <a:lstStyle/>
          <a:p>
            <a:fld id="{3900DC13-0C25-439E-AA75-E5DAAC4C3713}"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189763888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endParaRPr lang="en-US">
              <a:solidFill>
                <a:srgbClr val="04617B">
                  <a:shade val="90000"/>
                </a:srgbClr>
              </a:solidFill>
            </a:endParaRPr>
          </a:p>
        </p:txBody>
      </p:sp>
      <p:sp>
        <p:nvSpPr>
          <p:cNvPr id="4" name="Footer Placeholder 3"/>
          <p:cNvSpPr>
            <a:spLocks noGrp="1"/>
          </p:cNvSpPr>
          <p:nvPr>
            <p:ph type="ftr" sz="quarter" idx="11"/>
          </p:nvPr>
        </p:nvSpPr>
        <p:spPr/>
        <p:txBody>
          <a:bodyPr/>
          <a:lstStyle/>
          <a:p>
            <a:endParaRPr lang="en-US">
              <a:solidFill>
                <a:srgbClr val="04617B">
                  <a:shade val="90000"/>
                </a:srgbClr>
              </a:solidFill>
            </a:endParaRPr>
          </a:p>
        </p:txBody>
      </p:sp>
      <p:sp>
        <p:nvSpPr>
          <p:cNvPr id="5" name="Slide Number Placeholder 4"/>
          <p:cNvSpPr>
            <a:spLocks noGrp="1"/>
          </p:cNvSpPr>
          <p:nvPr>
            <p:ph type="sldNum" sz="quarter" idx="12"/>
          </p:nvPr>
        </p:nvSpPr>
        <p:spPr/>
        <p:txBody>
          <a:bodyPr/>
          <a:lstStyle/>
          <a:p>
            <a:fld id="{3900DC13-0C25-439E-AA75-E5DAAC4C3713}"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230832512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srgbClr val="04617B">
                  <a:shade val="90000"/>
                </a:srgbClr>
              </a:solidFill>
            </a:endParaRPr>
          </a:p>
        </p:txBody>
      </p:sp>
      <p:sp>
        <p:nvSpPr>
          <p:cNvPr id="3" name="Footer Placeholder 2"/>
          <p:cNvSpPr>
            <a:spLocks noGrp="1"/>
          </p:cNvSpPr>
          <p:nvPr>
            <p:ph type="ftr" sz="quarter" idx="11"/>
          </p:nvPr>
        </p:nvSpPr>
        <p:spPr/>
        <p:txBody>
          <a:bodyPr/>
          <a:lstStyle/>
          <a:p>
            <a:endParaRPr lang="en-US">
              <a:solidFill>
                <a:srgbClr val="04617B">
                  <a:shade val="90000"/>
                </a:srgbClr>
              </a:solidFill>
            </a:endParaRPr>
          </a:p>
        </p:txBody>
      </p:sp>
      <p:sp>
        <p:nvSpPr>
          <p:cNvPr id="4" name="Slide Number Placeholder 3"/>
          <p:cNvSpPr>
            <a:spLocks noGrp="1"/>
          </p:cNvSpPr>
          <p:nvPr>
            <p:ph type="sldNum" sz="quarter" idx="12"/>
          </p:nvPr>
        </p:nvSpPr>
        <p:spPr/>
        <p:txBody>
          <a:bodyPr/>
          <a:lstStyle/>
          <a:p>
            <a:fld id="{3900DC13-0C25-439E-AA75-E5DAAC4C3713}"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347544589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US">
              <a:solidFill>
                <a:srgbClr val="04617B">
                  <a:shade val="90000"/>
                </a:srgbClr>
              </a:solidFill>
            </a:endParaRPr>
          </a:p>
        </p:txBody>
      </p:sp>
      <p:sp>
        <p:nvSpPr>
          <p:cNvPr id="6" name="Footer Placeholder 5"/>
          <p:cNvSpPr>
            <a:spLocks noGrp="1"/>
          </p:cNvSpPr>
          <p:nvPr>
            <p:ph type="ftr" sz="quarter" idx="11"/>
          </p:nvPr>
        </p:nvSpPr>
        <p:spPr/>
        <p:txBody>
          <a:bodyPr/>
          <a:lstStyle/>
          <a:p>
            <a:endParaRPr lang="en-US">
              <a:solidFill>
                <a:srgbClr val="04617B">
                  <a:shade val="90000"/>
                </a:srgbClr>
              </a:solidFill>
            </a:endParaRPr>
          </a:p>
        </p:txBody>
      </p:sp>
      <p:sp>
        <p:nvSpPr>
          <p:cNvPr id="7" name="Slide Number Placeholder 6"/>
          <p:cNvSpPr>
            <a:spLocks noGrp="1"/>
          </p:cNvSpPr>
          <p:nvPr>
            <p:ph type="sldNum" sz="quarter" idx="12"/>
          </p:nvPr>
        </p:nvSpPr>
        <p:spPr/>
        <p:txBody>
          <a:bodyPr/>
          <a:lstStyle/>
          <a:p>
            <a:fld id="{3900DC13-0C25-439E-AA75-E5DAAC4C3713}"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106333492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endParaRPr lang="en-US">
              <a:solidFill>
                <a:srgbClr val="04617B">
                  <a:shade val="90000"/>
                </a:srgbClr>
              </a:solidFill>
            </a:endParaRPr>
          </a:p>
        </p:txBody>
      </p:sp>
      <p:sp>
        <p:nvSpPr>
          <p:cNvPr id="6" name="Footer Placeholder 5"/>
          <p:cNvSpPr>
            <a:spLocks noGrp="1"/>
          </p:cNvSpPr>
          <p:nvPr>
            <p:ph type="ftr" sz="quarter" idx="11"/>
          </p:nvPr>
        </p:nvSpPr>
        <p:spPr/>
        <p:txBody>
          <a:bodyPr/>
          <a:lstStyle/>
          <a:p>
            <a:endParaRPr lang="en-US">
              <a:solidFill>
                <a:srgbClr val="04617B">
                  <a:shade val="90000"/>
                </a:srgbClr>
              </a:solidFill>
            </a:endParaRPr>
          </a:p>
        </p:txBody>
      </p:sp>
      <p:sp>
        <p:nvSpPr>
          <p:cNvPr id="7" name="Slide Number Placeholder 6"/>
          <p:cNvSpPr>
            <a:spLocks noGrp="1"/>
          </p:cNvSpPr>
          <p:nvPr>
            <p:ph type="sldNum" sz="quarter" idx="12"/>
          </p:nvPr>
        </p:nvSpPr>
        <p:spPr>
          <a:xfrm>
            <a:off x="8077200" y="6356350"/>
            <a:ext cx="609600" cy="365125"/>
          </a:xfrm>
        </p:spPr>
        <p:txBody>
          <a:bodyPr/>
          <a:lstStyle/>
          <a:p>
            <a:fld id="{3900DC13-0C25-439E-AA75-E5DAAC4C3713}" type="slidenum">
              <a:rPr lang="en-US" smtClean="0">
                <a:solidFill>
                  <a:srgbClr val="04617B">
                    <a:shade val="90000"/>
                  </a:srgbClr>
                </a:solidFill>
              </a:rPr>
              <a:pPr/>
              <a:t>‹#›</a:t>
            </a:fld>
            <a:endParaRPr lang="en-US">
              <a:solidFill>
                <a:srgbClr val="04617B">
                  <a:shade val="90000"/>
                </a:srgbClr>
              </a:solidFill>
            </a:endParaRP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Tree>
    <p:extLst>
      <p:ext uri="{BB962C8B-B14F-4D97-AF65-F5344CB8AC3E}">
        <p14:creationId xmlns:p14="http://schemas.microsoft.com/office/powerpoint/2010/main" val="93743427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solidFill>
                <a:srgbClr val="04617B">
                  <a:shade val="90000"/>
                </a:srgbClr>
              </a:solidFill>
            </a:endParaRPr>
          </a:p>
        </p:txBody>
      </p:sp>
      <p:sp>
        <p:nvSpPr>
          <p:cNvPr id="5" name="Footer Placeholder 4"/>
          <p:cNvSpPr>
            <a:spLocks noGrp="1"/>
          </p:cNvSpPr>
          <p:nvPr>
            <p:ph type="ftr" sz="quarter" idx="11"/>
          </p:nvPr>
        </p:nvSpPr>
        <p:spPr/>
        <p:txBody>
          <a:bodyPr/>
          <a:lstStyle/>
          <a:p>
            <a:endParaRPr lang="en-US">
              <a:solidFill>
                <a:srgbClr val="04617B">
                  <a:shade val="90000"/>
                </a:srgbClr>
              </a:solidFill>
            </a:endParaRPr>
          </a:p>
        </p:txBody>
      </p:sp>
      <p:sp>
        <p:nvSpPr>
          <p:cNvPr id="6" name="Slide Number Placeholder 5"/>
          <p:cNvSpPr>
            <a:spLocks noGrp="1"/>
          </p:cNvSpPr>
          <p:nvPr>
            <p:ph type="sldNum" sz="quarter" idx="12"/>
          </p:nvPr>
        </p:nvSpPr>
        <p:spPr/>
        <p:txBody>
          <a:bodyPr/>
          <a:lstStyle/>
          <a:p>
            <a:fld id="{3900DC13-0C25-439E-AA75-E5DAAC4C3713}"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3091723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692C-4F2D-45F6-A9A8-8A3A8FE27806}" type="slidenum">
              <a:rPr lang="en-US" smtClean="0"/>
              <a:pPr/>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solidFill>
                <a:srgbClr val="04617B">
                  <a:shade val="90000"/>
                </a:srgbClr>
              </a:solidFill>
            </a:endParaRPr>
          </a:p>
        </p:txBody>
      </p:sp>
      <p:sp>
        <p:nvSpPr>
          <p:cNvPr id="5" name="Footer Placeholder 4"/>
          <p:cNvSpPr>
            <a:spLocks noGrp="1"/>
          </p:cNvSpPr>
          <p:nvPr>
            <p:ph type="ftr" sz="quarter" idx="11"/>
          </p:nvPr>
        </p:nvSpPr>
        <p:spPr/>
        <p:txBody>
          <a:bodyPr/>
          <a:lstStyle/>
          <a:p>
            <a:endParaRPr lang="en-US">
              <a:solidFill>
                <a:srgbClr val="04617B">
                  <a:shade val="90000"/>
                </a:srgbClr>
              </a:solidFill>
            </a:endParaRPr>
          </a:p>
        </p:txBody>
      </p:sp>
      <p:sp>
        <p:nvSpPr>
          <p:cNvPr id="6" name="Slide Number Placeholder 5"/>
          <p:cNvSpPr>
            <a:spLocks noGrp="1"/>
          </p:cNvSpPr>
          <p:nvPr>
            <p:ph type="sldNum" sz="quarter" idx="12"/>
          </p:nvPr>
        </p:nvSpPr>
        <p:spPr/>
        <p:txBody>
          <a:bodyPr/>
          <a:lstStyle/>
          <a:p>
            <a:fld id="{3900DC13-0C25-439E-AA75-E5DAAC4C3713}"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310309010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6"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6"/>
          <a:lstStyle>
            <a:lvl1pPr marL="0" marR="45716" indent="0" algn="r">
              <a:buNone/>
              <a:defRPr>
                <a:solidFill>
                  <a:schemeClr val="tx1"/>
                </a:solidFill>
              </a:defRPr>
            </a:lvl1pPr>
            <a:lvl2pPr marL="457153" indent="0" algn="ctr">
              <a:buNone/>
            </a:lvl2pPr>
            <a:lvl3pPr marL="914306" indent="0" algn="ctr">
              <a:buNone/>
            </a:lvl3pPr>
            <a:lvl4pPr marL="1371459" indent="0" algn="ctr">
              <a:buNone/>
            </a:lvl4pPr>
            <a:lvl5pPr marL="1828612" indent="0" algn="ctr">
              <a:buNone/>
            </a:lvl5pPr>
            <a:lvl6pPr marL="2285766" indent="0" algn="ctr">
              <a:buNone/>
            </a:lvl6pPr>
            <a:lvl7pPr marL="2742919" indent="0" algn="ctr">
              <a:buNone/>
            </a:lvl7pPr>
            <a:lvl8pPr marL="3200072" indent="0" algn="ctr">
              <a:buNone/>
            </a:lvl8pPr>
            <a:lvl9pPr marL="3657225"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endParaRPr lang="en-US">
              <a:solidFill>
                <a:srgbClr val="DBF5F9">
                  <a:shade val="90000"/>
                </a:srgbClr>
              </a:solidFill>
            </a:endParaRPr>
          </a:p>
        </p:txBody>
      </p:sp>
      <p:sp>
        <p:nvSpPr>
          <p:cNvPr id="19" name="Footer Placeholder 18"/>
          <p:cNvSpPr>
            <a:spLocks noGrp="1"/>
          </p:cNvSpPr>
          <p:nvPr>
            <p:ph type="ftr" sz="quarter" idx="11"/>
          </p:nvPr>
        </p:nvSpPr>
        <p:spPr/>
        <p:txBody>
          <a:bodyPr/>
          <a:lstStyle/>
          <a:p>
            <a:endParaRPr lang="en-US">
              <a:solidFill>
                <a:srgbClr val="DBF5F9">
                  <a:shade val="90000"/>
                </a:srgbClr>
              </a:solidFill>
            </a:endParaRPr>
          </a:p>
        </p:txBody>
      </p:sp>
      <p:sp>
        <p:nvSpPr>
          <p:cNvPr id="27" name="Slide Number Placeholder 26"/>
          <p:cNvSpPr>
            <a:spLocks noGrp="1"/>
          </p:cNvSpPr>
          <p:nvPr>
            <p:ph type="sldNum" sz="quarter" idx="12"/>
          </p:nvPr>
        </p:nvSpPr>
        <p:spPr/>
        <p:txBody>
          <a:bodyPr/>
          <a:lstStyle/>
          <a:p>
            <a:fld id="{3900DC13-0C25-439E-AA75-E5DAAC4C3713}" type="slidenum">
              <a:rPr lang="en-US" smtClean="0">
                <a:solidFill>
                  <a:srgbClr val="DBF5F9">
                    <a:shade val="90000"/>
                  </a:srgbClr>
                </a:solidFill>
              </a:rPr>
              <a:pPr/>
              <a:t>‹#›</a:t>
            </a:fld>
            <a:endParaRPr lang="en-US">
              <a:solidFill>
                <a:srgbClr val="DBF5F9">
                  <a:shade val="90000"/>
                </a:srgbClr>
              </a:solidFill>
            </a:endParaRPr>
          </a:p>
        </p:txBody>
      </p:sp>
    </p:spTree>
    <p:extLst>
      <p:ext uri="{BB962C8B-B14F-4D97-AF65-F5344CB8AC3E}">
        <p14:creationId xmlns:p14="http://schemas.microsoft.com/office/powerpoint/2010/main" val="2173367975"/>
      </p:ext>
    </p:extLst>
  </p:cSld>
  <p:clrMapOvr>
    <a:overrideClrMapping bg1="dk1" tx1="lt1" bg2="dk2" tx2="lt2" accent1="accent1" accent2="accent2" accent3="accent3" accent4="accent4" accent5="accent5" accent6="accent6" hlink="hlink" folHlink="folHlink"/>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305800" cy="1143000"/>
          </a:xfrm>
        </p:spPr>
        <p:txBody>
          <a:bodyPr>
            <a:normAutofit/>
          </a:bodyPr>
          <a:lstStyle>
            <a:lvl1pPr>
              <a:defRPr sz="4400"/>
            </a:lvl1pPr>
          </a:lstStyle>
          <a:p>
            <a:r>
              <a:rPr kumimoji="0" lang="en-US"/>
              <a:t>Click to edit Master title style</a:t>
            </a:r>
          </a:p>
        </p:txBody>
      </p:sp>
      <p:sp>
        <p:nvSpPr>
          <p:cNvPr id="3" name="Content Placeholder 2"/>
          <p:cNvSpPr>
            <a:spLocks noGrp="1"/>
          </p:cNvSpPr>
          <p:nvPr>
            <p:ph idx="1"/>
          </p:nvPr>
        </p:nvSpPr>
        <p:spPr>
          <a:xfrm>
            <a:off x="457200" y="1828800"/>
            <a:ext cx="8305800" cy="4495800"/>
          </a:xfrm>
        </p:spPr>
        <p:txBody>
          <a:bodyPr/>
          <a:lstStyle>
            <a:lvl1pPr>
              <a:spcBef>
                <a:spcPts val="600"/>
              </a:spcBef>
              <a:defRPr>
                <a:latin typeface="+mj-lt"/>
              </a:defRPr>
            </a:lvl1pPr>
            <a:lvl2pPr>
              <a:spcBef>
                <a:spcPts val="600"/>
              </a:spcBef>
              <a:defRPr>
                <a:latin typeface="+mj-lt"/>
              </a:defRPr>
            </a:lvl2pPr>
            <a:lvl3pPr>
              <a:spcBef>
                <a:spcPts val="600"/>
              </a:spcBef>
              <a:defRPr sz="2200">
                <a:latin typeface="+mj-lt"/>
              </a:defRPr>
            </a:lvl3pPr>
            <a:lvl4pPr>
              <a:spcBef>
                <a:spcPts val="600"/>
              </a:spcBef>
              <a:defRPr>
                <a:latin typeface="+mj-lt"/>
              </a:defRPr>
            </a:lvl4pPr>
            <a:lvl5pPr>
              <a:spcBef>
                <a:spcPts val="600"/>
              </a:spcBef>
              <a:defRPr>
                <a:latin typeface="+mj-lt"/>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a:xfrm>
            <a:off x="7848600" y="6477000"/>
            <a:ext cx="838200" cy="228600"/>
          </a:xfrm>
        </p:spPr>
        <p:txBody>
          <a:bodyPr/>
          <a:lstStyle>
            <a:lvl1pPr>
              <a:defRPr sz="1400"/>
            </a:lvl1pPr>
          </a:lstStyle>
          <a:p>
            <a:r>
              <a:rPr lang="en-US">
                <a:solidFill>
                  <a:srgbClr val="04617B">
                    <a:shade val="90000"/>
                  </a:srgbClr>
                </a:solidFill>
              </a:rPr>
              <a:t>Slide </a:t>
            </a:r>
            <a:fld id="{3900DC13-0C25-439E-AA75-E5DAAC4C3713}"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28723659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16" rIns="45716"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endParaRPr lang="en-US">
              <a:solidFill>
                <a:srgbClr val="DBF5F9">
                  <a:shade val="90000"/>
                </a:srgbClr>
              </a:solidFill>
            </a:endParaRPr>
          </a:p>
        </p:txBody>
      </p:sp>
      <p:sp>
        <p:nvSpPr>
          <p:cNvPr id="5" name="Footer Placeholder 4"/>
          <p:cNvSpPr>
            <a:spLocks noGrp="1"/>
          </p:cNvSpPr>
          <p:nvPr>
            <p:ph type="ftr" sz="quarter" idx="11"/>
          </p:nvPr>
        </p:nvSpPr>
        <p:spPr/>
        <p:txBody>
          <a:bodyPr/>
          <a:lstStyle/>
          <a:p>
            <a:endParaRPr lang="en-US">
              <a:solidFill>
                <a:srgbClr val="DBF5F9">
                  <a:shade val="90000"/>
                </a:srgbClr>
              </a:solidFill>
            </a:endParaRPr>
          </a:p>
        </p:txBody>
      </p:sp>
    </p:spTree>
    <p:extLst>
      <p:ext uri="{BB962C8B-B14F-4D97-AF65-F5344CB8AC3E}">
        <p14:creationId xmlns:p14="http://schemas.microsoft.com/office/powerpoint/2010/main" val="1410963945"/>
      </p:ext>
    </p:extLst>
  </p:cSld>
  <p:clrMapOvr>
    <a:overrideClrMapping bg1="dk1" tx1="lt1" bg2="dk2" tx2="lt2" accent1="accent1" accent2="accent2" accent3="accent3" accent4="accent4" accent5="accent5" accent6="accent6" hlink="hlink" folHlink="folHlink"/>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US">
              <a:solidFill>
                <a:srgbClr val="04617B">
                  <a:shade val="90000"/>
                </a:srgbClr>
              </a:solidFill>
            </a:endParaRPr>
          </a:p>
        </p:txBody>
      </p:sp>
      <p:sp>
        <p:nvSpPr>
          <p:cNvPr id="6" name="Footer Placeholder 5"/>
          <p:cNvSpPr>
            <a:spLocks noGrp="1"/>
          </p:cNvSpPr>
          <p:nvPr>
            <p:ph type="ftr" sz="quarter" idx="11"/>
          </p:nvPr>
        </p:nvSpPr>
        <p:spPr/>
        <p:txBody>
          <a:bodyPr/>
          <a:lstStyle/>
          <a:p>
            <a:endParaRPr lang="en-US">
              <a:solidFill>
                <a:srgbClr val="04617B">
                  <a:shade val="90000"/>
                </a:srgbClr>
              </a:solidFill>
            </a:endParaRPr>
          </a:p>
        </p:txBody>
      </p:sp>
      <p:sp>
        <p:nvSpPr>
          <p:cNvPr id="7" name="Slide Number Placeholder 6"/>
          <p:cNvSpPr>
            <a:spLocks noGrp="1"/>
          </p:cNvSpPr>
          <p:nvPr>
            <p:ph type="sldNum" sz="quarter" idx="12"/>
          </p:nvPr>
        </p:nvSpPr>
        <p:spPr/>
        <p:txBody>
          <a:bodyPr/>
          <a:lstStyle/>
          <a:p>
            <a:fld id="{3900DC13-0C25-439E-AA75-E5DAAC4C3713}"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389745051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16"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16" tIns="0" rIns="45716"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1859758"/>
            <a:ext cx="4041775" cy="654843"/>
          </a:xfrm>
        </p:spPr>
        <p:txBody>
          <a:bodyPr lIns="45716" tIns="0" rIns="45716"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6"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endParaRPr lang="en-US">
              <a:solidFill>
                <a:srgbClr val="04617B">
                  <a:shade val="90000"/>
                </a:srgbClr>
              </a:solidFill>
            </a:endParaRPr>
          </a:p>
        </p:txBody>
      </p:sp>
      <p:sp>
        <p:nvSpPr>
          <p:cNvPr id="8" name="Footer Placeholder 7"/>
          <p:cNvSpPr>
            <a:spLocks noGrp="1"/>
          </p:cNvSpPr>
          <p:nvPr>
            <p:ph type="ftr" sz="quarter" idx="11"/>
          </p:nvPr>
        </p:nvSpPr>
        <p:spPr/>
        <p:txBody>
          <a:bodyPr/>
          <a:lstStyle/>
          <a:p>
            <a:endParaRPr lang="en-US">
              <a:solidFill>
                <a:srgbClr val="04617B">
                  <a:shade val="90000"/>
                </a:srgbClr>
              </a:solidFill>
            </a:endParaRPr>
          </a:p>
        </p:txBody>
      </p:sp>
      <p:sp>
        <p:nvSpPr>
          <p:cNvPr id="9" name="Slide Number Placeholder 8"/>
          <p:cNvSpPr>
            <a:spLocks noGrp="1"/>
          </p:cNvSpPr>
          <p:nvPr>
            <p:ph type="sldNum" sz="quarter" idx="12"/>
          </p:nvPr>
        </p:nvSpPr>
        <p:spPr/>
        <p:txBody>
          <a:bodyPr/>
          <a:lstStyle/>
          <a:p>
            <a:fld id="{3900DC13-0C25-439E-AA75-E5DAAC4C3713}"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233428202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16"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endParaRPr lang="en-US">
              <a:solidFill>
                <a:srgbClr val="04617B">
                  <a:shade val="90000"/>
                </a:srgbClr>
              </a:solidFill>
            </a:endParaRPr>
          </a:p>
        </p:txBody>
      </p:sp>
      <p:sp>
        <p:nvSpPr>
          <p:cNvPr id="4" name="Footer Placeholder 3"/>
          <p:cNvSpPr>
            <a:spLocks noGrp="1"/>
          </p:cNvSpPr>
          <p:nvPr>
            <p:ph type="ftr" sz="quarter" idx="11"/>
          </p:nvPr>
        </p:nvSpPr>
        <p:spPr/>
        <p:txBody>
          <a:bodyPr/>
          <a:lstStyle/>
          <a:p>
            <a:endParaRPr lang="en-US">
              <a:solidFill>
                <a:srgbClr val="04617B">
                  <a:shade val="90000"/>
                </a:srgbClr>
              </a:solidFill>
            </a:endParaRPr>
          </a:p>
        </p:txBody>
      </p:sp>
      <p:sp>
        <p:nvSpPr>
          <p:cNvPr id="5" name="Slide Number Placeholder 4"/>
          <p:cNvSpPr>
            <a:spLocks noGrp="1"/>
          </p:cNvSpPr>
          <p:nvPr>
            <p:ph type="sldNum" sz="quarter" idx="12"/>
          </p:nvPr>
        </p:nvSpPr>
        <p:spPr/>
        <p:txBody>
          <a:bodyPr/>
          <a:lstStyle/>
          <a:p>
            <a:fld id="{3900DC13-0C25-439E-AA75-E5DAAC4C3713}"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246743954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srgbClr val="04617B">
                  <a:shade val="90000"/>
                </a:srgbClr>
              </a:solidFill>
            </a:endParaRPr>
          </a:p>
        </p:txBody>
      </p:sp>
      <p:sp>
        <p:nvSpPr>
          <p:cNvPr id="3" name="Footer Placeholder 2"/>
          <p:cNvSpPr>
            <a:spLocks noGrp="1"/>
          </p:cNvSpPr>
          <p:nvPr>
            <p:ph type="ftr" sz="quarter" idx="11"/>
          </p:nvPr>
        </p:nvSpPr>
        <p:spPr/>
        <p:txBody>
          <a:bodyPr/>
          <a:lstStyle/>
          <a:p>
            <a:endParaRPr lang="en-US">
              <a:solidFill>
                <a:srgbClr val="04617B">
                  <a:shade val="90000"/>
                </a:srgbClr>
              </a:solidFill>
            </a:endParaRPr>
          </a:p>
        </p:txBody>
      </p:sp>
      <p:sp>
        <p:nvSpPr>
          <p:cNvPr id="4" name="Slide Number Placeholder 3"/>
          <p:cNvSpPr>
            <a:spLocks noGrp="1"/>
          </p:cNvSpPr>
          <p:nvPr>
            <p:ph type="sldNum" sz="quarter" idx="12"/>
          </p:nvPr>
        </p:nvSpPr>
        <p:spPr/>
        <p:txBody>
          <a:bodyPr/>
          <a:lstStyle/>
          <a:p>
            <a:fld id="{3900DC13-0C25-439E-AA75-E5DAAC4C3713}"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292258071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6" rIns="18286"/>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US">
              <a:solidFill>
                <a:srgbClr val="04617B">
                  <a:shade val="90000"/>
                </a:srgbClr>
              </a:solidFill>
            </a:endParaRPr>
          </a:p>
        </p:txBody>
      </p:sp>
      <p:sp>
        <p:nvSpPr>
          <p:cNvPr id="6" name="Footer Placeholder 5"/>
          <p:cNvSpPr>
            <a:spLocks noGrp="1"/>
          </p:cNvSpPr>
          <p:nvPr>
            <p:ph type="ftr" sz="quarter" idx="11"/>
          </p:nvPr>
        </p:nvSpPr>
        <p:spPr/>
        <p:txBody>
          <a:bodyPr/>
          <a:lstStyle/>
          <a:p>
            <a:endParaRPr lang="en-US">
              <a:solidFill>
                <a:srgbClr val="04617B">
                  <a:shade val="90000"/>
                </a:srgbClr>
              </a:solidFill>
            </a:endParaRPr>
          </a:p>
        </p:txBody>
      </p:sp>
      <p:sp>
        <p:nvSpPr>
          <p:cNvPr id="7" name="Slide Number Placeholder 6"/>
          <p:cNvSpPr>
            <a:spLocks noGrp="1"/>
          </p:cNvSpPr>
          <p:nvPr>
            <p:ph type="sldNum" sz="quarter" idx="12"/>
          </p:nvPr>
        </p:nvSpPr>
        <p:spPr/>
        <p:txBody>
          <a:bodyPr/>
          <a:lstStyle/>
          <a:p>
            <a:fld id="{3900DC13-0C25-439E-AA75-E5DAAC4C3713}"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387370303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lIns="91430" tIns="45716" rIns="91430" bIns="45716" rtlCol="0" anchor="ctr"/>
          <a:lstStyle/>
          <a:p>
            <a:pPr algn="ctr" defTabSz="914306"/>
            <a:endParaRPr lang="en-US">
              <a:solidFill>
                <a:prstClr val="white"/>
              </a:solidFill>
            </a:endParaRPr>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lIns="91430" tIns="45716" rIns="91430" bIns="45716" rtlCol="0" anchor="ctr"/>
          <a:lstStyle/>
          <a:p>
            <a:pPr algn="ctr" defTabSz="914306"/>
            <a:endParaRPr lang="en-US">
              <a:solidFill>
                <a:prstClr val="white"/>
              </a:solidFill>
            </a:endParaRPr>
          </a:p>
        </p:txBody>
      </p:sp>
      <p:sp>
        <p:nvSpPr>
          <p:cNvPr id="2" name="Title 1"/>
          <p:cNvSpPr>
            <a:spLocks noGrp="1"/>
          </p:cNvSpPr>
          <p:nvPr>
            <p:ph type="title"/>
          </p:nvPr>
        </p:nvSpPr>
        <p:spPr>
          <a:xfrm>
            <a:off x="609600" y="1176997"/>
            <a:ext cx="2212848" cy="1582621"/>
          </a:xfrm>
        </p:spPr>
        <p:txBody>
          <a:bodyPr vert="horz" lIns="45716" tIns="45716" rIns="45716" bIns="45716"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1" rIns="45716" bIns="45716"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endParaRPr lang="en-US">
              <a:solidFill>
                <a:srgbClr val="04617B">
                  <a:shade val="90000"/>
                </a:srgbClr>
              </a:solidFill>
            </a:endParaRPr>
          </a:p>
        </p:txBody>
      </p:sp>
      <p:sp>
        <p:nvSpPr>
          <p:cNvPr id="6" name="Footer Placeholder 5"/>
          <p:cNvSpPr>
            <a:spLocks noGrp="1"/>
          </p:cNvSpPr>
          <p:nvPr>
            <p:ph type="ftr" sz="quarter" idx="11"/>
          </p:nvPr>
        </p:nvSpPr>
        <p:spPr/>
        <p:txBody>
          <a:bodyPr/>
          <a:lstStyle/>
          <a:p>
            <a:endParaRPr lang="en-US">
              <a:solidFill>
                <a:srgbClr val="04617B">
                  <a:shade val="90000"/>
                </a:srgbClr>
              </a:solidFill>
            </a:endParaRPr>
          </a:p>
        </p:txBody>
      </p:sp>
      <p:sp>
        <p:nvSpPr>
          <p:cNvPr id="7" name="Slide Number Placeholder 6"/>
          <p:cNvSpPr>
            <a:spLocks noGrp="1"/>
          </p:cNvSpPr>
          <p:nvPr>
            <p:ph type="sldNum" sz="quarter" idx="12"/>
          </p:nvPr>
        </p:nvSpPr>
        <p:spPr>
          <a:xfrm>
            <a:off x="8077200" y="6356351"/>
            <a:ext cx="609600" cy="365125"/>
          </a:xfrm>
        </p:spPr>
        <p:txBody>
          <a:bodyPr/>
          <a:lstStyle/>
          <a:p>
            <a:fld id="{3900DC13-0C25-439E-AA75-E5DAAC4C3713}" type="slidenum">
              <a:rPr lang="en-US" smtClean="0">
                <a:solidFill>
                  <a:srgbClr val="04617B">
                    <a:shade val="90000"/>
                  </a:srgbClr>
                </a:solidFill>
              </a:rPr>
              <a:pPr/>
              <a:t>‹#›</a:t>
            </a:fld>
            <a:endParaRPr lang="en-US">
              <a:solidFill>
                <a:srgbClr val="04617B">
                  <a:shade val="90000"/>
                </a:srgbClr>
              </a:solidFill>
            </a:endParaRP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30" tIns="45716" rIns="91430" bIns="45716" anchor="t" compatLnSpc="1"/>
          <a:lstStyle/>
          <a:p>
            <a:pPr defTabSz="914306"/>
            <a:endParaRPr lang="en-US">
              <a:solidFill>
                <a:prstClr val="black"/>
              </a:solidFill>
            </a:endParaRPr>
          </a:p>
        </p:txBody>
      </p:sp>
      <p:sp>
        <p:nvSpPr>
          <p:cNvPr id="11" name="Freeform 10"/>
          <p:cNvSpPr>
            <a:spLocks/>
          </p:cNvSpPr>
          <p:nvPr/>
        </p:nvSpPr>
        <p:spPr bwMode="auto">
          <a:xfrm flipV="1">
            <a:off x="4381500" y="6219826"/>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30" tIns="45716" rIns="91430" bIns="45716" anchor="t" compatLnSpc="1"/>
          <a:lstStyle/>
          <a:p>
            <a:pPr defTabSz="914306"/>
            <a:endParaRPr lang="en-US">
              <a:solidFill>
                <a:prstClr val="black"/>
              </a:solidFill>
            </a:endParaRPr>
          </a:p>
        </p:txBody>
      </p:sp>
    </p:spTree>
    <p:extLst>
      <p:ext uri="{BB962C8B-B14F-4D97-AF65-F5344CB8AC3E}">
        <p14:creationId xmlns:p14="http://schemas.microsoft.com/office/powerpoint/2010/main" val="6165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692C-4F2D-45F6-A9A8-8A3A8FE27806}" type="slidenum">
              <a:rPr lang="en-US" smtClean="0"/>
              <a:pPr/>
              <a:t>‹#›</a:t>
            </a:fld>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solidFill>
                <a:srgbClr val="04617B">
                  <a:shade val="90000"/>
                </a:srgbClr>
              </a:solidFill>
            </a:endParaRPr>
          </a:p>
        </p:txBody>
      </p:sp>
      <p:sp>
        <p:nvSpPr>
          <p:cNvPr id="5" name="Footer Placeholder 4"/>
          <p:cNvSpPr>
            <a:spLocks noGrp="1"/>
          </p:cNvSpPr>
          <p:nvPr>
            <p:ph type="ftr" sz="quarter" idx="11"/>
          </p:nvPr>
        </p:nvSpPr>
        <p:spPr/>
        <p:txBody>
          <a:bodyPr/>
          <a:lstStyle/>
          <a:p>
            <a:endParaRPr lang="en-US">
              <a:solidFill>
                <a:srgbClr val="04617B">
                  <a:shade val="90000"/>
                </a:srgbClr>
              </a:solidFill>
            </a:endParaRPr>
          </a:p>
        </p:txBody>
      </p:sp>
      <p:sp>
        <p:nvSpPr>
          <p:cNvPr id="6" name="Slide Number Placeholder 5"/>
          <p:cNvSpPr>
            <a:spLocks noGrp="1"/>
          </p:cNvSpPr>
          <p:nvPr>
            <p:ph type="sldNum" sz="quarter" idx="12"/>
          </p:nvPr>
        </p:nvSpPr>
        <p:spPr/>
        <p:txBody>
          <a:bodyPr/>
          <a:lstStyle/>
          <a:p>
            <a:fld id="{3900DC13-0C25-439E-AA75-E5DAAC4C3713}"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218234979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2"/>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2"/>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solidFill>
                <a:srgbClr val="04617B">
                  <a:shade val="90000"/>
                </a:srgbClr>
              </a:solidFill>
            </a:endParaRPr>
          </a:p>
        </p:txBody>
      </p:sp>
      <p:sp>
        <p:nvSpPr>
          <p:cNvPr id="5" name="Footer Placeholder 4"/>
          <p:cNvSpPr>
            <a:spLocks noGrp="1"/>
          </p:cNvSpPr>
          <p:nvPr>
            <p:ph type="ftr" sz="quarter" idx="11"/>
          </p:nvPr>
        </p:nvSpPr>
        <p:spPr/>
        <p:txBody>
          <a:bodyPr/>
          <a:lstStyle/>
          <a:p>
            <a:endParaRPr lang="en-US">
              <a:solidFill>
                <a:srgbClr val="04617B">
                  <a:shade val="90000"/>
                </a:srgbClr>
              </a:solidFill>
            </a:endParaRPr>
          </a:p>
        </p:txBody>
      </p:sp>
      <p:sp>
        <p:nvSpPr>
          <p:cNvPr id="6" name="Slide Number Placeholder 5"/>
          <p:cNvSpPr>
            <a:spLocks noGrp="1"/>
          </p:cNvSpPr>
          <p:nvPr>
            <p:ph type="sldNum" sz="quarter" idx="12"/>
          </p:nvPr>
        </p:nvSpPr>
        <p:spPr/>
        <p:txBody>
          <a:bodyPr/>
          <a:lstStyle/>
          <a:p>
            <a:fld id="{3900DC13-0C25-439E-AA75-E5DAAC4C3713}"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230229963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endParaRPr lang="en-US">
              <a:solidFill>
                <a:srgbClr val="DBF5F9">
                  <a:shade val="90000"/>
                </a:srgbClr>
              </a:solidFill>
            </a:endParaRPr>
          </a:p>
        </p:txBody>
      </p:sp>
      <p:sp>
        <p:nvSpPr>
          <p:cNvPr id="19" name="Footer Placeholder 18"/>
          <p:cNvSpPr>
            <a:spLocks noGrp="1"/>
          </p:cNvSpPr>
          <p:nvPr>
            <p:ph type="ftr" sz="quarter" idx="11"/>
          </p:nvPr>
        </p:nvSpPr>
        <p:spPr/>
        <p:txBody>
          <a:bodyPr/>
          <a:lstStyle/>
          <a:p>
            <a:endParaRPr lang="en-US">
              <a:solidFill>
                <a:srgbClr val="DBF5F9">
                  <a:shade val="90000"/>
                </a:srgbClr>
              </a:solidFill>
            </a:endParaRPr>
          </a:p>
        </p:txBody>
      </p:sp>
      <p:sp>
        <p:nvSpPr>
          <p:cNvPr id="27" name="Slide Number Placeholder 26"/>
          <p:cNvSpPr>
            <a:spLocks noGrp="1"/>
          </p:cNvSpPr>
          <p:nvPr>
            <p:ph type="sldNum" sz="quarter" idx="12"/>
          </p:nvPr>
        </p:nvSpPr>
        <p:spPr/>
        <p:txBody>
          <a:bodyPr/>
          <a:lstStyle/>
          <a:p>
            <a:fld id="{3900DC13-0C25-439E-AA75-E5DAAC4C3713}" type="slidenum">
              <a:rPr lang="en-US" smtClean="0">
                <a:solidFill>
                  <a:srgbClr val="DBF5F9">
                    <a:shade val="90000"/>
                  </a:srgbClr>
                </a:solidFill>
              </a:rPr>
              <a:pPr/>
              <a:t>‹#›</a:t>
            </a:fld>
            <a:endParaRPr lang="en-US">
              <a:solidFill>
                <a:srgbClr val="DBF5F9">
                  <a:shade val="90000"/>
                </a:srgbClr>
              </a:solidFill>
            </a:endParaRPr>
          </a:p>
        </p:txBody>
      </p:sp>
    </p:spTree>
    <p:extLst>
      <p:ext uri="{BB962C8B-B14F-4D97-AF65-F5344CB8AC3E}">
        <p14:creationId xmlns:p14="http://schemas.microsoft.com/office/powerpoint/2010/main" val="4007401896"/>
      </p:ext>
    </p:extLst>
  </p:cSld>
  <p:clrMapOvr>
    <a:overrideClrMapping bg1="dk1" tx1="lt1" bg2="dk2" tx2="lt2" accent1="accent1" accent2="accent2" accent3="accent3" accent4="accent4" accent5="accent5" accent6="accent6" hlink="hlink" folHlink="folHlink"/>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382000" cy="1143000"/>
          </a:xfrm>
        </p:spPr>
        <p:txBody>
          <a:bodyPr>
            <a:normAutofit/>
          </a:bodyPr>
          <a:lstStyle>
            <a:lvl1pPr>
              <a:defRPr sz="4400"/>
            </a:lvl1pPr>
          </a:lstStyle>
          <a:p>
            <a:r>
              <a:rPr kumimoji="0" lang="en-US"/>
              <a:t>Click to edit Master title style</a:t>
            </a:r>
          </a:p>
        </p:txBody>
      </p:sp>
      <p:sp>
        <p:nvSpPr>
          <p:cNvPr id="3" name="Content Placeholder 2"/>
          <p:cNvSpPr>
            <a:spLocks noGrp="1"/>
          </p:cNvSpPr>
          <p:nvPr>
            <p:ph idx="1"/>
          </p:nvPr>
        </p:nvSpPr>
        <p:spPr>
          <a:xfrm>
            <a:off x="457200" y="1752600"/>
            <a:ext cx="8382000" cy="4800600"/>
          </a:xfrm>
        </p:spPr>
        <p:txBody>
          <a:bodyPr/>
          <a:lstStyle>
            <a:lvl1pPr>
              <a:spcBef>
                <a:spcPts val="600"/>
              </a:spcBef>
              <a:defRPr>
                <a:latin typeface="+mj-lt"/>
              </a:defRPr>
            </a:lvl1pPr>
            <a:lvl2pPr>
              <a:spcBef>
                <a:spcPts val="600"/>
              </a:spcBef>
              <a:defRPr>
                <a:latin typeface="+mj-lt"/>
              </a:defRPr>
            </a:lvl2pPr>
            <a:lvl3pPr>
              <a:spcBef>
                <a:spcPts val="600"/>
              </a:spcBef>
              <a:defRPr sz="2200">
                <a:latin typeface="+mj-lt"/>
              </a:defRPr>
            </a:lvl3pPr>
            <a:lvl4pPr>
              <a:spcBef>
                <a:spcPts val="600"/>
              </a:spcBef>
              <a:defRPr>
                <a:latin typeface="+mj-lt"/>
              </a:defRPr>
            </a:lvl4pPr>
            <a:lvl5pPr>
              <a:spcBef>
                <a:spcPts val="600"/>
              </a:spcBef>
              <a:defRPr>
                <a:latin typeface="+mj-lt"/>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a:xfrm>
            <a:off x="8153400" y="6416675"/>
            <a:ext cx="762000" cy="365125"/>
          </a:xfrm>
        </p:spPr>
        <p:txBody>
          <a:bodyPr/>
          <a:lstStyle>
            <a:lvl1pPr>
              <a:defRPr sz="1400"/>
            </a:lvl1pPr>
          </a:lstStyle>
          <a:p>
            <a:r>
              <a:rPr lang="en-US">
                <a:solidFill>
                  <a:srgbClr val="04617B">
                    <a:shade val="90000"/>
                  </a:srgbClr>
                </a:solidFill>
              </a:rPr>
              <a:t>Slide </a:t>
            </a:r>
            <a:fld id="{3900DC13-0C25-439E-AA75-E5DAAC4C3713}"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82849510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endParaRPr lang="en-US">
              <a:solidFill>
                <a:srgbClr val="DBF5F9">
                  <a:shade val="90000"/>
                </a:srgbClr>
              </a:solidFill>
            </a:endParaRPr>
          </a:p>
        </p:txBody>
      </p:sp>
      <p:sp>
        <p:nvSpPr>
          <p:cNvPr id="5" name="Footer Placeholder 4"/>
          <p:cNvSpPr>
            <a:spLocks noGrp="1"/>
          </p:cNvSpPr>
          <p:nvPr>
            <p:ph type="ftr" sz="quarter" idx="11"/>
          </p:nvPr>
        </p:nvSpPr>
        <p:spPr/>
        <p:txBody>
          <a:bodyPr/>
          <a:lstStyle/>
          <a:p>
            <a:endParaRPr lang="en-US">
              <a:solidFill>
                <a:srgbClr val="DBF5F9">
                  <a:shade val="90000"/>
                </a:srgbClr>
              </a:solidFill>
            </a:endParaRPr>
          </a:p>
        </p:txBody>
      </p:sp>
      <p:sp>
        <p:nvSpPr>
          <p:cNvPr id="6" name="Slide Number Placeholder 5"/>
          <p:cNvSpPr>
            <a:spLocks noGrp="1"/>
          </p:cNvSpPr>
          <p:nvPr>
            <p:ph type="sldNum" sz="quarter" idx="12"/>
          </p:nvPr>
        </p:nvSpPr>
        <p:spPr/>
        <p:txBody>
          <a:bodyPr/>
          <a:lstStyle/>
          <a:p>
            <a:fld id="{3900DC13-0C25-439E-AA75-E5DAAC4C3713}" type="slidenum">
              <a:rPr lang="en-US" smtClean="0">
                <a:solidFill>
                  <a:srgbClr val="DBF5F9">
                    <a:shade val="90000"/>
                  </a:srgbClr>
                </a:solidFill>
              </a:rPr>
              <a:pPr/>
              <a:t>‹#›</a:t>
            </a:fld>
            <a:endParaRPr lang="en-US">
              <a:solidFill>
                <a:srgbClr val="DBF5F9">
                  <a:shade val="90000"/>
                </a:srgbClr>
              </a:solidFill>
            </a:endParaRPr>
          </a:p>
        </p:txBody>
      </p:sp>
    </p:spTree>
    <p:extLst>
      <p:ext uri="{BB962C8B-B14F-4D97-AF65-F5344CB8AC3E}">
        <p14:creationId xmlns:p14="http://schemas.microsoft.com/office/powerpoint/2010/main" val="3813564515"/>
      </p:ext>
    </p:extLst>
  </p:cSld>
  <p:clrMapOvr>
    <a:overrideClrMapping bg1="dk1" tx1="lt1" bg2="dk2" tx2="lt2" accent1="accent1" accent2="accent2" accent3="accent3" accent4="accent4" accent5="accent5" accent6="accent6" hlink="hlink" folHlink="folHlink"/>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normAutofit/>
          </a:bodyPr>
          <a:lstStyle>
            <a:lvl1pPr>
              <a:defRPr sz="4400"/>
            </a:lvl1pPr>
          </a:lstStyle>
          <a:p>
            <a:r>
              <a:rPr kumimoji="0" lang="en-US"/>
              <a:t>Click to edit Master title style</a:t>
            </a:r>
          </a:p>
        </p:txBody>
      </p:sp>
      <p:sp>
        <p:nvSpPr>
          <p:cNvPr id="3" name="Content Placeholder 2"/>
          <p:cNvSpPr>
            <a:spLocks noGrp="1"/>
          </p:cNvSpPr>
          <p:nvPr>
            <p:ph sz="half" idx="1"/>
          </p:nvPr>
        </p:nvSpPr>
        <p:spPr>
          <a:xfrm>
            <a:off x="457200" y="1920084"/>
            <a:ext cx="4038600" cy="4633115"/>
          </a:xfrm>
        </p:spPr>
        <p:txBody>
          <a:bodyPr/>
          <a:lstStyle>
            <a:lvl1pPr>
              <a:defRPr sz="2600">
                <a:latin typeface="+mj-lt"/>
              </a:defRPr>
            </a:lvl1pPr>
            <a:lvl2pPr>
              <a:defRPr sz="2400">
                <a:latin typeface="+mj-lt"/>
              </a:defRPr>
            </a:lvl2pPr>
            <a:lvl3pPr>
              <a:defRPr sz="2000">
                <a:latin typeface="+mj-lt"/>
              </a:defRPr>
            </a:lvl3pPr>
            <a:lvl4pPr>
              <a:defRPr sz="1800">
                <a:latin typeface="+mj-lt"/>
              </a:defRPr>
            </a:lvl4pPr>
            <a:lvl5pPr>
              <a:defRPr sz="1800">
                <a:latin typeface="+mj-lt"/>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4"/>
            <a:ext cx="4038600" cy="4633115"/>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Slide Number Placeholder 6"/>
          <p:cNvSpPr>
            <a:spLocks noGrp="1"/>
          </p:cNvSpPr>
          <p:nvPr>
            <p:ph type="sldNum" sz="quarter" idx="12"/>
          </p:nvPr>
        </p:nvSpPr>
        <p:spPr>
          <a:xfrm>
            <a:off x="8153400" y="6356350"/>
            <a:ext cx="762000" cy="365125"/>
          </a:xfrm>
        </p:spPr>
        <p:txBody>
          <a:bodyPr/>
          <a:lstStyle/>
          <a:p>
            <a:r>
              <a:rPr lang="en-US">
                <a:solidFill>
                  <a:srgbClr val="04617B">
                    <a:shade val="90000"/>
                  </a:srgbClr>
                </a:solidFill>
              </a:rPr>
              <a:t>Slide </a:t>
            </a:r>
            <a:fld id="{3900DC13-0C25-439E-AA75-E5DAAC4C3713}"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116734348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endParaRPr lang="en-US">
              <a:solidFill>
                <a:srgbClr val="04617B">
                  <a:shade val="90000"/>
                </a:srgbClr>
              </a:solidFill>
            </a:endParaRPr>
          </a:p>
        </p:txBody>
      </p:sp>
      <p:sp>
        <p:nvSpPr>
          <p:cNvPr id="8" name="Footer Placeholder 7"/>
          <p:cNvSpPr>
            <a:spLocks noGrp="1"/>
          </p:cNvSpPr>
          <p:nvPr>
            <p:ph type="ftr" sz="quarter" idx="11"/>
          </p:nvPr>
        </p:nvSpPr>
        <p:spPr/>
        <p:txBody>
          <a:bodyPr/>
          <a:lstStyle/>
          <a:p>
            <a:endParaRPr lang="en-US">
              <a:solidFill>
                <a:srgbClr val="04617B">
                  <a:shade val="90000"/>
                </a:srgbClr>
              </a:solidFill>
            </a:endParaRPr>
          </a:p>
        </p:txBody>
      </p:sp>
      <p:sp>
        <p:nvSpPr>
          <p:cNvPr id="9" name="Slide Number Placeholder 8"/>
          <p:cNvSpPr>
            <a:spLocks noGrp="1"/>
          </p:cNvSpPr>
          <p:nvPr>
            <p:ph type="sldNum" sz="quarter" idx="12"/>
          </p:nvPr>
        </p:nvSpPr>
        <p:spPr/>
        <p:txBody>
          <a:bodyPr/>
          <a:lstStyle/>
          <a:p>
            <a:fld id="{3900DC13-0C25-439E-AA75-E5DAAC4C3713}"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381311699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endParaRPr lang="en-US">
              <a:solidFill>
                <a:srgbClr val="04617B">
                  <a:shade val="90000"/>
                </a:srgbClr>
              </a:solidFill>
            </a:endParaRPr>
          </a:p>
        </p:txBody>
      </p:sp>
      <p:sp>
        <p:nvSpPr>
          <p:cNvPr id="4" name="Footer Placeholder 3"/>
          <p:cNvSpPr>
            <a:spLocks noGrp="1"/>
          </p:cNvSpPr>
          <p:nvPr>
            <p:ph type="ftr" sz="quarter" idx="11"/>
          </p:nvPr>
        </p:nvSpPr>
        <p:spPr/>
        <p:txBody>
          <a:bodyPr/>
          <a:lstStyle/>
          <a:p>
            <a:endParaRPr lang="en-US">
              <a:solidFill>
                <a:srgbClr val="04617B">
                  <a:shade val="90000"/>
                </a:srgbClr>
              </a:solidFill>
            </a:endParaRPr>
          </a:p>
        </p:txBody>
      </p:sp>
      <p:sp>
        <p:nvSpPr>
          <p:cNvPr id="5" name="Slide Number Placeholder 4"/>
          <p:cNvSpPr>
            <a:spLocks noGrp="1"/>
          </p:cNvSpPr>
          <p:nvPr>
            <p:ph type="sldNum" sz="quarter" idx="12"/>
          </p:nvPr>
        </p:nvSpPr>
        <p:spPr/>
        <p:txBody>
          <a:bodyPr/>
          <a:lstStyle/>
          <a:p>
            <a:fld id="{3900DC13-0C25-439E-AA75-E5DAAC4C3713}"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140278910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srgbClr val="04617B">
                  <a:shade val="90000"/>
                </a:srgbClr>
              </a:solidFill>
            </a:endParaRPr>
          </a:p>
        </p:txBody>
      </p:sp>
      <p:sp>
        <p:nvSpPr>
          <p:cNvPr id="3" name="Footer Placeholder 2"/>
          <p:cNvSpPr>
            <a:spLocks noGrp="1"/>
          </p:cNvSpPr>
          <p:nvPr>
            <p:ph type="ftr" sz="quarter" idx="11"/>
          </p:nvPr>
        </p:nvSpPr>
        <p:spPr/>
        <p:txBody>
          <a:bodyPr/>
          <a:lstStyle/>
          <a:p>
            <a:endParaRPr lang="en-US">
              <a:solidFill>
                <a:srgbClr val="04617B">
                  <a:shade val="90000"/>
                </a:srgbClr>
              </a:solidFill>
            </a:endParaRPr>
          </a:p>
        </p:txBody>
      </p:sp>
      <p:sp>
        <p:nvSpPr>
          <p:cNvPr id="4" name="Slide Number Placeholder 3"/>
          <p:cNvSpPr>
            <a:spLocks noGrp="1"/>
          </p:cNvSpPr>
          <p:nvPr>
            <p:ph type="sldNum" sz="quarter" idx="12"/>
          </p:nvPr>
        </p:nvSpPr>
        <p:spPr/>
        <p:txBody>
          <a:bodyPr/>
          <a:lstStyle/>
          <a:p>
            <a:fld id="{3900DC13-0C25-439E-AA75-E5DAAC4C3713}"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274586921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US">
              <a:solidFill>
                <a:srgbClr val="04617B">
                  <a:shade val="90000"/>
                </a:srgbClr>
              </a:solidFill>
            </a:endParaRPr>
          </a:p>
        </p:txBody>
      </p:sp>
      <p:sp>
        <p:nvSpPr>
          <p:cNvPr id="6" name="Footer Placeholder 5"/>
          <p:cNvSpPr>
            <a:spLocks noGrp="1"/>
          </p:cNvSpPr>
          <p:nvPr>
            <p:ph type="ftr" sz="quarter" idx="11"/>
          </p:nvPr>
        </p:nvSpPr>
        <p:spPr/>
        <p:txBody>
          <a:bodyPr/>
          <a:lstStyle/>
          <a:p>
            <a:endParaRPr lang="en-US">
              <a:solidFill>
                <a:srgbClr val="04617B">
                  <a:shade val="90000"/>
                </a:srgbClr>
              </a:solidFill>
            </a:endParaRPr>
          </a:p>
        </p:txBody>
      </p:sp>
      <p:sp>
        <p:nvSpPr>
          <p:cNvPr id="7" name="Slide Number Placeholder 6"/>
          <p:cNvSpPr>
            <a:spLocks noGrp="1"/>
          </p:cNvSpPr>
          <p:nvPr>
            <p:ph type="sldNum" sz="quarter" idx="12"/>
          </p:nvPr>
        </p:nvSpPr>
        <p:spPr/>
        <p:txBody>
          <a:bodyPr/>
          <a:lstStyle/>
          <a:p>
            <a:fld id="{3900DC13-0C25-439E-AA75-E5DAAC4C3713}"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2279629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1C692C-4F2D-45F6-A9A8-8A3A8FE27806}" type="slidenum">
              <a:rPr lang="en-US" smtClean="0"/>
              <a:pPr/>
              <a:t>‹#›</a:t>
            </a:fld>
            <a:endParaRPr 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endParaRPr lang="en-US">
              <a:solidFill>
                <a:srgbClr val="04617B">
                  <a:shade val="90000"/>
                </a:srgbClr>
              </a:solidFill>
            </a:endParaRPr>
          </a:p>
        </p:txBody>
      </p:sp>
      <p:sp>
        <p:nvSpPr>
          <p:cNvPr id="6" name="Footer Placeholder 5"/>
          <p:cNvSpPr>
            <a:spLocks noGrp="1"/>
          </p:cNvSpPr>
          <p:nvPr>
            <p:ph type="ftr" sz="quarter" idx="11"/>
          </p:nvPr>
        </p:nvSpPr>
        <p:spPr/>
        <p:txBody>
          <a:bodyPr/>
          <a:lstStyle/>
          <a:p>
            <a:endParaRPr lang="en-US">
              <a:solidFill>
                <a:srgbClr val="04617B">
                  <a:shade val="90000"/>
                </a:srgbClr>
              </a:solidFill>
            </a:endParaRPr>
          </a:p>
        </p:txBody>
      </p:sp>
      <p:sp>
        <p:nvSpPr>
          <p:cNvPr id="7" name="Slide Number Placeholder 6"/>
          <p:cNvSpPr>
            <a:spLocks noGrp="1"/>
          </p:cNvSpPr>
          <p:nvPr>
            <p:ph type="sldNum" sz="quarter" idx="12"/>
          </p:nvPr>
        </p:nvSpPr>
        <p:spPr>
          <a:xfrm>
            <a:off x="8077200" y="6356350"/>
            <a:ext cx="609600" cy="365125"/>
          </a:xfrm>
        </p:spPr>
        <p:txBody>
          <a:bodyPr/>
          <a:lstStyle/>
          <a:p>
            <a:fld id="{3900DC13-0C25-439E-AA75-E5DAAC4C3713}" type="slidenum">
              <a:rPr lang="en-US" smtClean="0">
                <a:solidFill>
                  <a:srgbClr val="04617B">
                    <a:shade val="90000"/>
                  </a:srgbClr>
                </a:solidFill>
              </a:rPr>
              <a:pPr/>
              <a:t>‹#›</a:t>
            </a:fld>
            <a:endParaRPr lang="en-US">
              <a:solidFill>
                <a:srgbClr val="04617B">
                  <a:shade val="90000"/>
                </a:srgbClr>
              </a:solidFill>
            </a:endParaRP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Tree>
    <p:extLst>
      <p:ext uri="{BB962C8B-B14F-4D97-AF65-F5344CB8AC3E}">
        <p14:creationId xmlns:p14="http://schemas.microsoft.com/office/powerpoint/2010/main" val="226511105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solidFill>
                <a:srgbClr val="04617B">
                  <a:shade val="90000"/>
                </a:srgbClr>
              </a:solidFill>
            </a:endParaRPr>
          </a:p>
        </p:txBody>
      </p:sp>
      <p:sp>
        <p:nvSpPr>
          <p:cNvPr id="5" name="Footer Placeholder 4"/>
          <p:cNvSpPr>
            <a:spLocks noGrp="1"/>
          </p:cNvSpPr>
          <p:nvPr>
            <p:ph type="ftr" sz="quarter" idx="11"/>
          </p:nvPr>
        </p:nvSpPr>
        <p:spPr/>
        <p:txBody>
          <a:bodyPr/>
          <a:lstStyle/>
          <a:p>
            <a:endParaRPr lang="en-US">
              <a:solidFill>
                <a:srgbClr val="04617B">
                  <a:shade val="90000"/>
                </a:srgbClr>
              </a:solidFill>
            </a:endParaRPr>
          </a:p>
        </p:txBody>
      </p:sp>
      <p:sp>
        <p:nvSpPr>
          <p:cNvPr id="6" name="Slide Number Placeholder 5"/>
          <p:cNvSpPr>
            <a:spLocks noGrp="1"/>
          </p:cNvSpPr>
          <p:nvPr>
            <p:ph type="sldNum" sz="quarter" idx="12"/>
          </p:nvPr>
        </p:nvSpPr>
        <p:spPr/>
        <p:txBody>
          <a:bodyPr/>
          <a:lstStyle/>
          <a:p>
            <a:fld id="{3900DC13-0C25-439E-AA75-E5DAAC4C3713}"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400749677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solidFill>
                <a:srgbClr val="04617B">
                  <a:shade val="90000"/>
                </a:srgbClr>
              </a:solidFill>
            </a:endParaRPr>
          </a:p>
        </p:txBody>
      </p:sp>
      <p:sp>
        <p:nvSpPr>
          <p:cNvPr id="5" name="Footer Placeholder 4"/>
          <p:cNvSpPr>
            <a:spLocks noGrp="1"/>
          </p:cNvSpPr>
          <p:nvPr>
            <p:ph type="ftr" sz="quarter" idx="11"/>
          </p:nvPr>
        </p:nvSpPr>
        <p:spPr/>
        <p:txBody>
          <a:bodyPr/>
          <a:lstStyle/>
          <a:p>
            <a:endParaRPr lang="en-US">
              <a:solidFill>
                <a:srgbClr val="04617B">
                  <a:shade val="90000"/>
                </a:srgbClr>
              </a:solidFill>
            </a:endParaRPr>
          </a:p>
        </p:txBody>
      </p:sp>
      <p:sp>
        <p:nvSpPr>
          <p:cNvPr id="6" name="Slide Number Placeholder 5"/>
          <p:cNvSpPr>
            <a:spLocks noGrp="1"/>
          </p:cNvSpPr>
          <p:nvPr>
            <p:ph type="sldNum" sz="quarter" idx="12"/>
          </p:nvPr>
        </p:nvSpPr>
        <p:spPr/>
        <p:txBody>
          <a:bodyPr/>
          <a:lstStyle/>
          <a:p>
            <a:fld id="{3900DC13-0C25-439E-AA75-E5DAAC4C3713}"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235134225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a:t>Click to edit Master title style</a:t>
            </a:r>
          </a:p>
        </p:txBody>
      </p:sp>
      <p:sp>
        <p:nvSpPr>
          <p:cNvPr id="3" name="Table Placeholder 2"/>
          <p:cNvSpPr>
            <a:spLocks noGrp="1"/>
          </p:cNvSpPr>
          <p:nvPr>
            <p:ph type="tbl" idx="1"/>
          </p:nvPr>
        </p:nvSpPr>
        <p:spPr>
          <a:xfrm>
            <a:off x="457200" y="1719263"/>
            <a:ext cx="8229600" cy="4411662"/>
          </a:xfrm>
        </p:spPr>
        <p:txBody>
          <a:bodyPr>
            <a:normAutofit/>
          </a:bodyPr>
          <a:lstStyle/>
          <a:p>
            <a:pPr lvl="0"/>
            <a:endParaRPr lang="en-US" noProof="0"/>
          </a:p>
        </p:txBody>
      </p:sp>
      <p:sp>
        <p:nvSpPr>
          <p:cNvPr id="4" name="Date Placeholder 3"/>
          <p:cNvSpPr>
            <a:spLocks noGrp="1"/>
          </p:cNvSpPr>
          <p:nvPr>
            <p:ph type="dt" sz="half" idx="10"/>
          </p:nvPr>
        </p:nvSpPr>
        <p:spPr>
          <a:xfrm>
            <a:off x="457200" y="6248400"/>
            <a:ext cx="2133600" cy="457200"/>
          </a:xfrm>
        </p:spPr>
        <p:txBody>
          <a:bodyPr/>
          <a:lstStyle>
            <a:lvl1pPr>
              <a:defRPr/>
            </a:lvl1pPr>
          </a:lstStyle>
          <a:p>
            <a:pPr>
              <a:defRPr/>
            </a:pPr>
            <a:endParaRPr lang="en-US" altLang="en-US">
              <a:solidFill>
                <a:srgbClr val="04617B">
                  <a:shade val="90000"/>
                </a:srgbClr>
              </a:solidFill>
            </a:endParaRPr>
          </a:p>
        </p:txBody>
      </p:sp>
      <p:sp>
        <p:nvSpPr>
          <p:cNvPr id="5" name="Footer Placeholder 4"/>
          <p:cNvSpPr>
            <a:spLocks noGrp="1"/>
          </p:cNvSpPr>
          <p:nvPr>
            <p:ph type="ftr" sz="quarter" idx="11"/>
          </p:nvPr>
        </p:nvSpPr>
        <p:spPr>
          <a:xfrm>
            <a:off x="3124200" y="6248400"/>
            <a:ext cx="2895600" cy="457200"/>
          </a:xfrm>
        </p:spPr>
        <p:txBody>
          <a:bodyPr/>
          <a:lstStyle>
            <a:lvl1pPr>
              <a:defRPr/>
            </a:lvl1pPr>
          </a:lstStyle>
          <a:p>
            <a:pPr>
              <a:defRPr/>
            </a:pPr>
            <a:endParaRPr lang="en-US" altLang="en-US">
              <a:solidFill>
                <a:srgbClr val="04617B">
                  <a:shade val="90000"/>
                </a:srgbClr>
              </a:solidFill>
            </a:endParaRPr>
          </a:p>
        </p:txBody>
      </p:sp>
      <p:sp>
        <p:nvSpPr>
          <p:cNvPr id="6" name="Slide Number Placeholder 5"/>
          <p:cNvSpPr>
            <a:spLocks noGrp="1"/>
          </p:cNvSpPr>
          <p:nvPr>
            <p:ph type="sldNum" sz="quarter" idx="12"/>
          </p:nvPr>
        </p:nvSpPr>
        <p:spPr>
          <a:xfrm>
            <a:off x="6553200" y="6248400"/>
            <a:ext cx="2133600" cy="457200"/>
          </a:xfrm>
        </p:spPr>
        <p:txBody>
          <a:bodyPr/>
          <a:lstStyle>
            <a:lvl1pPr>
              <a:defRPr/>
            </a:lvl1pPr>
          </a:lstStyle>
          <a:p>
            <a:pPr>
              <a:defRPr/>
            </a:pPr>
            <a:fld id="{8BD19EAA-1AA3-436F-8F0A-6DCAF7F714A2}" type="slidenum">
              <a:rPr lang="en-US" altLang="en-US">
                <a:solidFill>
                  <a:srgbClr val="04617B">
                    <a:shade val="90000"/>
                  </a:srgbClr>
                </a:solidFill>
              </a:rPr>
              <a:pPr>
                <a:defRPr/>
              </a:pPr>
              <a:t>‹#›</a:t>
            </a:fld>
            <a:endParaRPr lang="en-US" altLang="en-US">
              <a:solidFill>
                <a:srgbClr val="04617B">
                  <a:shade val="90000"/>
                </a:srgbClr>
              </a:solidFill>
            </a:endParaRPr>
          </a:p>
        </p:txBody>
      </p:sp>
    </p:spTree>
    <p:extLst>
      <p:ext uri="{BB962C8B-B14F-4D97-AF65-F5344CB8AC3E}">
        <p14:creationId xmlns:p14="http://schemas.microsoft.com/office/powerpoint/2010/main" val="615834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1C692C-4F2D-45F6-A9A8-8A3A8FE2780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1C692C-4F2D-45F6-A9A8-8A3A8FE2780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22.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23.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24.xml"/></Relationships>
</file>

<file path=ppt/slideMasters/_rels/slideMaster13.xml.rels><?xml version="1.0" encoding="UTF-8" standalone="yes"?>
<Relationships xmlns="http://schemas.openxmlformats.org/package/2006/relationships"><Relationship Id="rId2" Type="http://schemas.openxmlformats.org/officeDocument/2006/relationships/theme" Target="../theme/theme13.xml"/><Relationship Id="rId1" Type="http://schemas.openxmlformats.org/officeDocument/2006/relationships/slideLayout" Target="../slideLayouts/slideLayout25.xml"/></Relationships>
</file>

<file path=ppt/slideMasters/_rels/slideMaster14.xml.rels><?xml version="1.0" encoding="UTF-8" standalone="yes"?>
<Relationships xmlns="http://schemas.openxmlformats.org/package/2006/relationships"><Relationship Id="rId2" Type="http://schemas.openxmlformats.org/officeDocument/2006/relationships/theme" Target="../theme/theme14.xml"/><Relationship Id="rId1" Type="http://schemas.openxmlformats.org/officeDocument/2006/relationships/slideLayout" Target="../slideLayouts/slideLayout26.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theme" Target="../theme/theme15.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47.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theme" Target="../theme/theme16.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58.xml"/><Relationship Id="rId3" Type="http://schemas.openxmlformats.org/officeDocument/2006/relationships/slideLayout" Target="../slideLayouts/slideLayout53.xml"/><Relationship Id="rId7" Type="http://schemas.openxmlformats.org/officeDocument/2006/relationships/slideLayout" Target="../slideLayouts/slideLayout57.xml"/><Relationship Id="rId12" Type="http://schemas.openxmlformats.org/officeDocument/2006/relationships/theme" Target="../theme/theme17.xml"/><Relationship Id="rId2" Type="http://schemas.openxmlformats.org/officeDocument/2006/relationships/slideLayout" Target="../slideLayouts/slideLayout52.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0" Type="http://schemas.openxmlformats.org/officeDocument/2006/relationships/slideLayout" Target="../slideLayouts/slideLayout60.xml"/><Relationship Id="rId4" Type="http://schemas.openxmlformats.org/officeDocument/2006/relationships/slideLayout" Target="../slideLayouts/slideLayout54.xml"/><Relationship Id="rId9" Type="http://schemas.openxmlformats.org/officeDocument/2006/relationships/slideLayout" Target="../slideLayouts/slideLayout59.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69.xml"/><Relationship Id="rId13" Type="http://schemas.openxmlformats.org/officeDocument/2006/relationships/theme" Target="../theme/theme18.xml"/><Relationship Id="rId3" Type="http://schemas.openxmlformats.org/officeDocument/2006/relationships/slideLayout" Target="../slideLayouts/slideLayout64.xml"/><Relationship Id="rId7" Type="http://schemas.openxmlformats.org/officeDocument/2006/relationships/slideLayout" Target="../slideLayouts/slideLayout68.xml"/><Relationship Id="rId12" Type="http://schemas.openxmlformats.org/officeDocument/2006/relationships/slideLayout" Target="../slideLayouts/slideLayout73.xml"/><Relationship Id="rId2" Type="http://schemas.openxmlformats.org/officeDocument/2006/relationships/slideLayout" Target="../slideLayouts/slideLayout63.xml"/><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slideLayout" Target="../slideLayouts/slideLayout72.xml"/><Relationship Id="rId5" Type="http://schemas.openxmlformats.org/officeDocument/2006/relationships/slideLayout" Target="../slideLayouts/slideLayout66.xml"/><Relationship Id="rId10" Type="http://schemas.openxmlformats.org/officeDocument/2006/relationships/slideLayout" Target="../slideLayouts/slideLayout71.xml"/><Relationship Id="rId4" Type="http://schemas.openxmlformats.org/officeDocument/2006/relationships/slideLayout" Target="../slideLayouts/slideLayout65.xml"/><Relationship Id="rId9" Type="http://schemas.openxmlformats.org/officeDocument/2006/relationships/slideLayout" Target="../slideLayouts/slideLayout7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5.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6.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17.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18.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19.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20.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00DC13-0C25-439E-AA75-E5DAAC4C371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8A5C28-A9AF-48F7-A492-117CD84F551A}" type="slidenum">
              <a:rPr lang="en-US">
                <a:solidFill>
                  <a:prstClr val="black">
                    <a:tint val="75000"/>
                  </a:prstClr>
                </a:solidFill>
              </a:rPr>
              <a:pPr/>
              <a:t>‹#›</a:t>
            </a:fld>
            <a:endParaRPr lang="en-US" dirty="0">
              <a:solidFill>
                <a:prstClr val="black">
                  <a:tint val="75000"/>
                </a:prstClr>
              </a:solidFill>
            </a:endParaRPr>
          </a:p>
        </p:txBody>
      </p:sp>
    </p:spTree>
  </p:cSld>
  <p:clrMap bg1="dk1" tx1="lt1" bg2="dk2" tx2="lt2" accent1="accent1" accent2="accent2" accent3="accent3" accent4="accent4" accent5="accent5" accent6="accent6" hlink="hlink" folHlink="folHlink"/>
  <p:sldLayoutIdLst>
    <p:sldLayoutId id="2147483727" r:id="rId1"/>
  </p:sldLayoutIdLst>
  <p:transition>
    <p:fade/>
  </p:transition>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ED3CB9-049B-4F4F-82D1-8A95299C975C}" type="slidenum">
              <a:rPr lang="en-US" smtClean="0">
                <a:solidFill>
                  <a:prstClr val="black">
                    <a:tint val="75000"/>
                  </a:prstClr>
                </a:solidFill>
              </a:rPr>
              <a:pPr/>
              <a:t>‹#›</a:t>
            </a:fld>
            <a:endParaRPr lang="en-US" dirty="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729" r:id="rId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ED3CB9-049B-4F4F-82D1-8A95299C975C}" type="slidenum">
              <a:rPr lang="en-US" smtClean="0">
                <a:solidFill>
                  <a:prstClr val="black">
                    <a:tint val="75000"/>
                  </a:prstClr>
                </a:solidFill>
              </a:rPr>
              <a:pPr/>
              <a:t>‹#›</a:t>
            </a:fld>
            <a:endParaRPr lang="en-US" dirty="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731" r:id="rId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ED3CB9-049B-4F4F-82D1-8A95299C975C}" type="slidenum">
              <a:rPr lang="en-US" smtClean="0">
                <a:solidFill>
                  <a:prstClr val="black">
                    <a:tint val="75000"/>
                  </a:prstClr>
                </a:solidFill>
              </a:rPr>
              <a:pPr/>
              <a:t>‹#›</a:t>
            </a:fld>
            <a:endParaRPr lang="en-US" dirty="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733" r:id="rId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EF2D54-7400-48BE-A19B-62D38E57C8F2}" type="slidenum">
              <a:rPr lang="en-US" smtClean="0">
                <a:solidFill>
                  <a:prstClr val="black">
                    <a:tint val="75000"/>
                  </a:prstClr>
                </a:solidFill>
              </a: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735" r:id="rId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900DC13-0C25-439E-AA75-E5DAAC4C3713}"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26" r:id="rId12"/>
    <p:sldLayoutId id="2147483840" r:id="rId13"/>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solidFill>
                <a:srgbClr val="04617B">
                  <a:shade val="90000"/>
                </a:srgbClr>
              </a:solidFill>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solidFill>
                <a:srgbClr val="04617B">
                  <a:shade val="90000"/>
                </a:srgbClr>
              </a:solidFill>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900DC13-0C25-439E-AA75-E5DAAC4C3713}" type="slidenum">
              <a:rPr lang="en-US" smtClean="0">
                <a:solidFill>
                  <a:srgbClr val="04617B">
                    <a:shade val="90000"/>
                  </a:srgbClr>
                </a:solidFill>
              </a:rPr>
              <a:pPr/>
              <a:t>‹#›</a:t>
            </a:fld>
            <a:endParaRPr lang="en-US">
              <a:solidFill>
                <a:srgbClr val="04617B">
                  <a:shade val="90000"/>
                </a:srgbClr>
              </a:solidFill>
            </a:endParaRP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grpSp>
    </p:spTree>
    <p:extLst>
      <p:ext uri="{BB962C8B-B14F-4D97-AF65-F5344CB8AC3E}">
        <p14:creationId xmlns:p14="http://schemas.microsoft.com/office/powerpoint/2010/main" val="1821433969"/>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30" tIns="45716" rIns="91430" bIns="45716" anchor="t" compatLnSpc="1"/>
          <a:lstStyle/>
          <a:p>
            <a:pPr defTabSz="914306"/>
            <a:endParaRPr lang="en-US">
              <a:solidFill>
                <a:prstClr val="black"/>
              </a:solidFill>
            </a:endParaRPr>
          </a:p>
        </p:txBody>
      </p:sp>
      <p:sp>
        <p:nvSpPr>
          <p:cNvPr id="8" name="Freeform 7"/>
          <p:cNvSpPr>
            <a:spLocks/>
          </p:cNvSpPr>
          <p:nvPr/>
        </p:nvSpPr>
        <p:spPr bwMode="auto">
          <a:xfrm>
            <a:off x="4381500" y="-7143"/>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30" tIns="45716" rIns="91430" bIns="45716" anchor="t" compatLnSpc="1"/>
          <a:lstStyle/>
          <a:p>
            <a:pPr defTabSz="914306"/>
            <a:endParaRPr lang="en-US">
              <a:solidFill>
                <a:prstClr val="black"/>
              </a:solidFill>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tIns="45716"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lIns="91430" tIns="45716" rIns="91430" bIns="45716">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1"/>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defTabSz="914306"/>
            <a:endParaRPr lang="en-US">
              <a:solidFill>
                <a:srgbClr val="04617B">
                  <a:shade val="90000"/>
                </a:srgbClr>
              </a:solidFill>
            </a:endParaRPr>
          </a:p>
        </p:txBody>
      </p:sp>
      <p:sp>
        <p:nvSpPr>
          <p:cNvPr id="22" name="Footer Placeholder 21"/>
          <p:cNvSpPr>
            <a:spLocks noGrp="1"/>
          </p:cNvSpPr>
          <p:nvPr>
            <p:ph type="ftr" sz="quarter" idx="3"/>
          </p:nvPr>
        </p:nvSpPr>
        <p:spPr>
          <a:xfrm>
            <a:off x="2667000" y="6356351"/>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defTabSz="914306"/>
            <a:endParaRPr lang="en-US">
              <a:solidFill>
                <a:srgbClr val="04617B">
                  <a:shade val="90000"/>
                </a:srgbClr>
              </a:solidFill>
            </a:endParaRPr>
          </a:p>
        </p:txBody>
      </p:sp>
      <p:sp>
        <p:nvSpPr>
          <p:cNvPr id="18" name="Slide Number Placeholder 17"/>
          <p:cNvSpPr>
            <a:spLocks noGrp="1"/>
          </p:cNvSpPr>
          <p:nvPr>
            <p:ph type="sldNum" sz="quarter" idx="4"/>
          </p:nvPr>
        </p:nvSpPr>
        <p:spPr>
          <a:xfrm>
            <a:off x="7924800" y="6356351"/>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defTabSz="914306"/>
            <a:fld id="{3900DC13-0C25-439E-AA75-E5DAAC4C3713}" type="slidenum">
              <a:rPr lang="en-US" smtClean="0">
                <a:solidFill>
                  <a:srgbClr val="04617B">
                    <a:shade val="90000"/>
                  </a:srgbClr>
                </a:solidFill>
              </a:rPr>
              <a:pPr defTabSz="914306"/>
              <a:t>‹#›</a:t>
            </a:fld>
            <a:endParaRPr lang="en-US">
              <a:solidFill>
                <a:srgbClr val="04617B">
                  <a:shade val="90000"/>
                </a:srgbClr>
              </a:solidFill>
            </a:endParaRPr>
          </a:p>
        </p:txBody>
      </p:sp>
      <p:grpSp>
        <p:nvGrpSpPr>
          <p:cNvPr id="2" name="Group 1"/>
          <p:cNvGrpSpPr/>
          <p:nvPr/>
        </p:nvGrpSpPr>
        <p:grpSpPr>
          <a:xfrm>
            <a:off x="-19017" y="202409"/>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pPr defTabSz="914306"/>
              <a:endParaRPr lang="en-US">
                <a:solidFill>
                  <a:prstClr val="black"/>
                </a:solidFill>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pPr defTabSz="914306"/>
              <a:endParaRPr lang="en-US">
                <a:solidFill>
                  <a:prstClr val="black"/>
                </a:solidFill>
              </a:endParaRPr>
            </a:p>
          </p:txBody>
        </p:sp>
      </p:grpSp>
    </p:spTree>
    <p:extLst>
      <p:ext uri="{BB962C8B-B14F-4D97-AF65-F5344CB8AC3E}">
        <p14:creationId xmlns:p14="http://schemas.microsoft.com/office/powerpoint/2010/main" val="1294911623"/>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292" indent="-274292"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15" indent="-246863"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306" indent="-246863"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598" indent="-210290"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2890" indent="-210290"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181" indent="-210290"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043" indent="-182861"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334" indent="-182861"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627" indent="-182861"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153" algn="l" rtl="0" eaLnBrk="1" latinLnBrk="0" hangingPunct="1">
        <a:defRPr kumimoji="0" kern="1200">
          <a:solidFill>
            <a:schemeClr val="tx1"/>
          </a:solidFill>
          <a:latin typeface="+mn-lt"/>
          <a:ea typeface="+mn-ea"/>
          <a:cs typeface="+mn-cs"/>
        </a:defRPr>
      </a:lvl2pPr>
      <a:lvl3pPr marL="914306" algn="l" rtl="0" eaLnBrk="1" latinLnBrk="0" hangingPunct="1">
        <a:defRPr kumimoji="0" kern="1200">
          <a:solidFill>
            <a:schemeClr val="tx1"/>
          </a:solidFill>
          <a:latin typeface="+mn-lt"/>
          <a:ea typeface="+mn-ea"/>
          <a:cs typeface="+mn-cs"/>
        </a:defRPr>
      </a:lvl3pPr>
      <a:lvl4pPr marL="1371459" algn="l" rtl="0" eaLnBrk="1" latinLnBrk="0" hangingPunct="1">
        <a:defRPr kumimoji="0" kern="1200">
          <a:solidFill>
            <a:schemeClr val="tx1"/>
          </a:solidFill>
          <a:latin typeface="+mn-lt"/>
          <a:ea typeface="+mn-ea"/>
          <a:cs typeface="+mn-cs"/>
        </a:defRPr>
      </a:lvl4pPr>
      <a:lvl5pPr marL="1828612" algn="l" rtl="0" eaLnBrk="1" latinLnBrk="0" hangingPunct="1">
        <a:defRPr kumimoji="0" kern="1200">
          <a:solidFill>
            <a:schemeClr val="tx1"/>
          </a:solidFill>
          <a:latin typeface="+mn-lt"/>
          <a:ea typeface="+mn-ea"/>
          <a:cs typeface="+mn-cs"/>
        </a:defRPr>
      </a:lvl5pPr>
      <a:lvl6pPr marL="2285766" algn="l" rtl="0" eaLnBrk="1" latinLnBrk="0" hangingPunct="1">
        <a:defRPr kumimoji="0" kern="1200">
          <a:solidFill>
            <a:schemeClr val="tx1"/>
          </a:solidFill>
          <a:latin typeface="+mn-lt"/>
          <a:ea typeface="+mn-ea"/>
          <a:cs typeface="+mn-cs"/>
        </a:defRPr>
      </a:lvl6pPr>
      <a:lvl7pPr marL="2742919" algn="l" rtl="0" eaLnBrk="1" latinLnBrk="0" hangingPunct="1">
        <a:defRPr kumimoji="0" kern="1200">
          <a:solidFill>
            <a:schemeClr val="tx1"/>
          </a:solidFill>
          <a:latin typeface="+mn-lt"/>
          <a:ea typeface="+mn-ea"/>
          <a:cs typeface="+mn-cs"/>
        </a:defRPr>
      </a:lvl7pPr>
      <a:lvl8pPr marL="3200072" algn="l" rtl="0" eaLnBrk="1" latinLnBrk="0" hangingPunct="1">
        <a:defRPr kumimoji="0" kern="1200">
          <a:solidFill>
            <a:schemeClr val="tx1"/>
          </a:solidFill>
          <a:latin typeface="+mn-lt"/>
          <a:ea typeface="+mn-ea"/>
          <a:cs typeface="+mn-cs"/>
        </a:defRPr>
      </a:lvl8pPr>
      <a:lvl9pPr marL="3657225" algn="l" rtl="0" eaLnBrk="1" latinLnBrk="0" hangingPunct="1">
        <a:defRPr kumimoji="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solidFill>
                <a:srgbClr val="04617B">
                  <a:shade val="90000"/>
                </a:srgbClr>
              </a:solidFill>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solidFill>
                <a:srgbClr val="04617B">
                  <a:shade val="90000"/>
                </a:srgbClr>
              </a:solidFill>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900DC13-0C25-439E-AA75-E5DAAC4C3713}" type="slidenum">
              <a:rPr lang="en-US" smtClean="0">
                <a:solidFill>
                  <a:srgbClr val="04617B">
                    <a:shade val="90000"/>
                  </a:srgbClr>
                </a:solidFill>
              </a:rPr>
              <a:pPr/>
              <a:t>‹#›</a:t>
            </a:fld>
            <a:endParaRPr lang="en-US">
              <a:solidFill>
                <a:srgbClr val="04617B">
                  <a:shade val="90000"/>
                </a:srgbClr>
              </a:solidFill>
            </a:endParaRP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grpSp>
    </p:spTree>
    <p:extLst>
      <p:ext uri="{BB962C8B-B14F-4D97-AF65-F5344CB8AC3E}">
        <p14:creationId xmlns:p14="http://schemas.microsoft.com/office/powerpoint/2010/main" val="188730709"/>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1C692C-4F2D-45F6-A9A8-8A3A8FE2780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ED3CB9-049B-4F4F-82D1-8A95299C975C}" type="slidenum">
              <a:rPr lang="en-US" smtClean="0">
                <a:solidFill>
                  <a:prstClr val="black">
                    <a:tint val="75000"/>
                  </a:prstClr>
                </a:solidFill>
              </a:rPr>
              <a:pPr/>
              <a:t>‹#›</a:t>
            </a:fld>
            <a:endParaRPr lang="en-US" dirty="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713" r:id="rId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ED3CB9-049B-4F4F-82D1-8A95299C975C}" type="slidenum">
              <a:rPr lang="en-US" smtClean="0">
                <a:solidFill>
                  <a:prstClr val="black">
                    <a:tint val="75000"/>
                  </a:prstClr>
                </a:solidFill>
              </a:rPr>
              <a:pPr/>
              <a:t>‹#›</a:t>
            </a:fld>
            <a:endParaRPr lang="en-US" dirty="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715" r:id="rId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8A5C28-A9AF-48F7-A492-117CD84F551A}" type="slidenum">
              <a:rPr lang="en-US">
                <a:solidFill>
                  <a:prstClr val="black">
                    <a:tint val="75000"/>
                  </a:prstClr>
                </a:solidFill>
              </a:rPr>
              <a:pPr/>
              <a:t>‹#›</a:t>
            </a:fld>
            <a:endParaRPr lang="en-US" dirty="0">
              <a:solidFill>
                <a:prstClr val="black">
                  <a:tint val="75000"/>
                </a:prstClr>
              </a:solidFill>
            </a:endParaRPr>
          </a:p>
        </p:txBody>
      </p:sp>
    </p:spTree>
  </p:cSld>
  <p:clrMap bg1="dk1" tx1="lt1" bg2="dk2" tx2="lt2" accent1="accent1" accent2="accent2" accent3="accent3" accent4="accent4" accent5="accent5" accent6="accent6" hlink="hlink" folHlink="folHlink"/>
  <p:sldLayoutIdLst>
    <p:sldLayoutId id="2147483717" r:id="rId1"/>
  </p:sldLayoutIdLst>
  <p:transition>
    <p:fade/>
  </p:transition>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8A5C28-A9AF-48F7-A492-117CD84F551A}" type="slidenum">
              <a:rPr lang="en-US">
                <a:solidFill>
                  <a:prstClr val="black">
                    <a:tint val="75000"/>
                  </a:prstClr>
                </a:solidFill>
              </a:rPr>
              <a:pPr/>
              <a:t>‹#›</a:t>
            </a:fld>
            <a:endParaRPr lang="en-US" dirty="0">
              <a:solidFill>
                <a:prstClr val="black">
                  <a:tint val="75000"/>
                </a:prstClr>
              </a:solidFill>
            </a:endParaRPr>
          </a:p>
        </p:txBody>
      </p:sp>
    </p:spTree>
  </p:cSld>
  <p:clrMap bg1="dk1" tx1="lt1" bg2="dk2" tx2="lt2" accent1="accent1" accent2="accent2" accent3="accent3" accent4="accent4" accent5="accent5" accent6="accent6" hlink="hlink" folHlink="folHlink"/>
  <p:sldLayoutIdLst>
    <p:sldLayoutId id="2147483719" r:id="rId1"/>
  </p:sldLayoutIdLst>
  <p:transition>
    <p:fade/>
  </p:transition>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82040C-D3B1-42F1-A452-9128C48DC3A7}" type="slidenum">
              <a:rPr lang="en-US">
                <a:solidFill>
                  <a:prstClr val="black">
                    <a:tint val="75000"/>
                  </a:prstClr>
                </a:solidFill>
              </a:rPr>
              <a:pPr/>
              <a:t>‹#›</a:t>
            </a:fld>
            <a:endParaRPr lang="en-US" dirty="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721" r:id="rId1"/>
  </p:sldLayoutIdLst>
  <p:transition>
    <p:fade/>
  </p:transition>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ED3CB9-049B-4F4F-82D1-8A95299C975C}" type="slidenum">
              <a:rPr lang="en-US" smtClean="0">
                <a:solidFill>
                  <a:prstClr val="black">
                    <a:tint val="75000"/>
                  </a:prstClr>
                </a:solidFill>
              </a:rPr>
              <a:pPr/>
              <a:t>‹#›</a:t>
            </a:fld>
            <a:endParaRPr lang="en-US" dirty="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723" r:id="rId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ED3CB9-049B-4F4F-82D1-8A95299C975C}" type="slidenum">
              <a:rPr lang="en-US" smtClean="0">
                <a:solidFill>
                  <a:prstClr val="black">
                    <a:tint val="75000"/>
                  </a:prstClr>
                </a:solidFill>
              </a:rPr>
              <a:pPr/>
              <a:t>‹#›</a:t>
            </a:fld>
            <a:endParaRPr lang="en-US" dirty="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725" r:id="rId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8.xml"/></Relationships>
</file>

<file path=ppt/slides/_rels/slide10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7.xml"/><Relationship Id="rId1" Type="http://schemas.openxmlformats.org/officeDocument/2006/relationships/slideLayout" Target="../slideLayouts/slideLayout28.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8.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8.xml"/></Relationships>
</file>

<file path=ppt/slides/_rels/slide105.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90.xml"/><Relationship Id="rId1" Type="http://schemas.openxmlformats.org/officeDocument/2006/relationships/slideLayout" Target="../slideLayouts/slideLayout28.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8.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8.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8.xml"/></Relationships>
</file>

<file path=ppt/slides/_rels/slide10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4.xml"/><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_rels/slide1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5.xml"/><Relationship Id="rId1" Type="http://schemas.openxmlformats.org/officeDocument/2006/relationships/slideLayout" Target="../slideLayouts/slideLayout28.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6.xml"/><Relationship Id="rId1" Type="http://schemas.openxmlformats.org/officeDocument/2006/relationships/slideLayout" Target="../slideLayouts/slideLayout28.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7.xml"/><Relationship Id="rId1" Type="http://schemas.openxmlformats.org/officeDocument/2006/relationships/slideLayout" Target="../slideLayouts/slideLayout28.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8.xml"/></Relationships>
</file>

<file path=ppt/slides/_rels/slide116.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99.xml"/><Relationship Id="rId1" Type="http://schemas.openxmlformats.org/officeDocument/2006/relationships/slideLayout" Target="../slideLayouts/slideLayout28.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8.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8.xml"/></Relationships>
</file>

<file path=ppt/slides/_rels/slide119.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102.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8.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8.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8.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9.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8.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8.xml"/></Relationships>
</file>

<file path=ppt/slides/_rels/slide1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9.xml"/><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9.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8.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8.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8.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8.xml"/></Relationships>
</file>

<file path=ppt/slides/_rels/slide1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5.xml"/><Relationship Id="rId1" Type="http://schemas.openxmlformats.org/officeDocument/2006/relationships/slideLayout" Target="../slideLayouts/slideLayout28.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8.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8.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8.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8.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8.xml"/></Relationships>
</file>

<file path=ppt/slides/_rels/slide1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1.xml"/><Relationship Id="rId1" Type="http://schemas.openxmlformats.org/officeDocument/2006/relationships/slideLayout" Target="../slideLayouts/slideLayout28.xml"/></Relationships>
</file>

<file path=ppt/slides/_rels/slide1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2.xml"/><Relationship Id="rId1" Type="http://schemas.openxmlformats.org/officeDocument/2006/relationships/slideLayout" Target="../slideLayouts/slideLayout28.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8.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8.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8.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8.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8.xml"/></Relationships>
</file>

<file path=ppt/slides/_rels/slide14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8.xml"/><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3.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8.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8.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8.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8.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8.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28.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28.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8.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8.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28.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8.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28.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28.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28.xml"/></Relationships>
</file>

<file path=ppt/slides/_rels/slide16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2.xml"/><Relationship Id="rId1" Type="http://schemas.openxmlformats.org/officeDocument/2006/relationships/slideLayout" Target="../slideLayouts/slideLayout28.xml"/></Relationships>
</file>

<file path=ppt/slides/_rels/slide16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3.xml"/><Relationship Id="rId1" Type="http://schemas.openxmlformats.org/officeDocument/2006/relationships/slideLayout" Target="../slideLayouts/slideLayout28.xml"/><Relationship Id="rId4" Type="http://schemas.openxmlformats.org/officeDocument/2006/relationships/image" Target="../media/image33.png"/></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28.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8.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28.xml"/></Relationships>
</file>

<file path=ppt/slides/_rels/slide17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147.xml"/><Relationship Id="rId1" Type="http://schemas.openxmlformats.org/officeDocument/2006/relationships/slideLayout" Target="../slideLayouts/slideLayout28.xml"/></Relationships>
</file>

<file path=ppt/slides/_rels/slide172.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148.xml"/><Relationship Id="rId1" Type="http://schemas.openxmlformats.org/officeDocument/2006/relationships/slideLayout" Target="../slideLayouts/slideLayout28.xml"/></Relationships>
</file>

<file path=ppt/slides/_rels/slide17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49.xml"/><Relationship Id="rId1" Type="http://schemas.openxmlformats.org/officeDocument/2006/relationships/slideLayout" Target="../slideLayouts/slideLayout28.xml"/><Relationship Id="rId4" Type="http://schemas.openxmlformats.org/officeDocument/2006/relationships/image" Target="../media/image37.png"/></Relationships>
</file>

<file path=ppt/slides/_rels/slide17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50.xml"/><Relationship Id="rId1" Type="http://schemas.openxmlformats.org/officeDocument/2006/relationships/slideLayout" Target="../slideLayouts/slideLayout30.xml"/></Relationships>
</file>

<file path=ppt/slides/_rels/slide17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hyperlink" Target="http://en.wikipedia.org/wiki/Short-circuit_evaluation" TargetMode="External"/><Relationship Id="rId1" Type="http://schemas.openxmlformats.org/officeDocument/2006/relationships/slideLayout" Target="../slideLayouts/slideLayout28.xml"/></Relationships>
</file>

<file path=ppt/slides/_rels/slide17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51.xml"/><Relationship Id="rId1" Type="http://schemas.openxmlformats.org/officeDocument/2006/relationships/slideLayout" Target="../slideLayouts/slideLayout33.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28.xml"/></Relationships>
</file>

<file path=ppt/slides/_rels/slide17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53.xml"/><Relationship Id="rId1" Type="http://schemas.openxmlformats.org/officeDocument/2006/relationships/slideLayout" Target="../slideLayouts/slideLayout28.xml"/><Relationship Id="rId4" Type="http://schemas.openxmlformats.org/officeDocument/2006/relationships/image" Target="../media/image42.png"/></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8.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28.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28.xml"/></Relationships>
</file>

<file path=ppt/slides/_rels/slide18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57.xml"/><Relationship Id="rId1" Type="http://schemas.openxmlformats.org/officeDocument/2006/relationships/slideLayout" Target="../slideLayouts/slideLayout28.xml"/></Relationships>
</file>

<file path=ppt/slides/_rels/slide18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58.xml"/><Relationship Id="rId1" Type="http://schemas.openxmlformats.org/officeDocument/2006/relationships/slideLayout" Target="../slideLayouts/slideLayout28.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28.xml"/></Relationships>
</file>

<file path=ppt/slides/_rels/slide18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60.xml"/><Relationship Id="rId1" Type="http://schemas.openxmlformats.org/officeDocument/2006/relationships/slideLayout" Target="../slideLayouts/slideLayout28.xml"/><Relationship Id="rId4" Type="http://schemas.openxmlformats.org/officeDocument/2006/relationships/image" Target="../media/image45.png"/></Relationships>
</file>

<file path=ppt/slides/_rels/slide18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61.xml"/><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8.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8.xml"/><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8.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28.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28.xml"/><Relationship Id="rId4" Type="http://schemas.openxmlformats.org/officeDocument/2006/relationships/image" Target="../media/image10.png"/></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6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3.xml"/></Relationships>
</file>

<file path=ppt/slides/_rels/slide3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9.xml"/><Relationship Id="rId1" Type="http://schemas.openxmlformats.org/officeDocument/2006/relationships/slideLayout" Target="../slideLayouts/slideLayout2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8.xml"/></Relationships>
</file>

<file path=ppt/slides/_rels/slide5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oleObject" Target="../embeddings/oleObject1.bin"/><Relationship Id="rId1" Type="http://schemas.openxmlformats.org/officeDocument/2006/relationships/slideLayout" Target="../slideLayouts/slideLayout2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8.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8.xml"/></Relationships>
</file>

<file path=ppt/slides/_rels/slide6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5.xml"/><Relationship Id="rId1" Type="http://schemas.openxmlformats.org/officeDocument/2006/relationships/slideLayout" Target="../slideLayouts/slideLayout28.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8.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8.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8.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8.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8.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8.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8.xml"/></Relationships>
</file>

<file path=ppt/slides/_rels/slide7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5.xml"/><Relationship Id="rId1" Type="http://schemas.openxmlformats.org/officeDocument/2006/relationships/slideLayout" Target="../slideLayouts/slideLayout28.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8.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8.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8.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8.xml"/></Relationships>
</file>

<file path=ppt/slides/_rels/slide8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2.xml"/><Relationship Id="rId1" Type="http://schemas.openxmlformats.org/officeDocument/2006/relationships/slideLayout" Target="../slideLayouts/slideLayout28.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8.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8.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8.xml"/></Relationships>
</file>

<file path=ppt/slides/_rels/slide8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8.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8.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9.xml"/></Relationships>
</file>

<file path=ppt/slides/_rels/slide9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9.xml"/><Relationship Id="rId1" Type="http://schemas.openxmlformats.org/officeDocument/2006/relationships/slideLayout" Target="../slideLayouts/slideLayout28.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8.xml"/></Relationships>
</file>

<file path=ppt/slides/_rels/slide9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1.xml"/><Relationship Id="rId1" Type="http://schemas.openxmlformats.org/officeDocument/2006/relationships/slideLayout" Target="../slideLayouts/slideLayout28.xml"/></Relationships>
</file>

<file path=ppt/slides/_rels/slide9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2.xml"/><Relationship Id="rId1" Type="http://schemas.openxmlformats.org/officeDocument/2006/relationships/slideLayout" Target="../slideLayouts/slideLayout28.xml"/><Relationship Id="rId4" Type="http://schemas.openxmlformats.org/officeDocument/2006/relationships/image" Target="../media/image20.png"/></Relationships>
</file>

<file path=ppt/slides/_rels/slide96.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83.xml"/><Relationship Id="rId1" Type="http://schemas.openxmlformats.org/officeDocument/2006/relationships/slideLayout" Target="../slideLayouts/slideLayout28.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8.xml"/></Relationships>
</file>

<file path=ppt/slides/_rels/slide9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5.xml"/><Relationship Id="rId1" Type="http://schemas.openxmlformats.org/officeDocument/2006/relationships/slideLayout" Target="../slideLayouts/slideLayout28.xml"/></Relationships>
</file>

<file path=ppt/slides/_rels/slide9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3733800"/>
            <a:ext cx="7623048" cy="1828800"/>
          </a:xfrm>
          <a:ln>
            <a:solidFill>
              <a:schemeClr val="tx1"/>
            </a:solidFill>
          </a:ln>
        </p:spPr>
        <p:txBody>
          <a:bodyPr>
            <a:normAutofit/>
          </a:bodyPr>
          <a:lstStyle/>
          <a:p>
            <a:pPr algn="ctr"/>
            <a:r>
              <a:rPr lang="en-US" sz="5400"/>
              <a:t>Dynamic </a:t>
            </a:r>
            <a:r>
              <a:rPr lang="en-US" sz="5400">
                <a:effectLst>
                  <a:outerShdw blurRad="38100" dist="38100" dir="2700000" algn="tl">
                    <a:srgbClr val="000000">
                      <a:alpha val="43137"/>
                    </a:srgbClr>
                  </a:outerShdw>
                </a:effectLst>
              </a:rPr>
              <a:t>techniques</a:t>
            </a:r>
          </a:p>
        </p:txBody>
      </p:sp>
      <p:sp>
        <p:nvSpPr>
          <p:cNvPr id="5" name="Line 4"/>
          <p:cNvSpPr>
            <a:spLocks noChangeShapeType="1"/>
          </p:cNvSpPr>
          <p:nvPr/>
        </p:nvSpPr>
        <p:spPr bwMode="auto">
          <a:xfrm flipV="1">
            <a:off x="762000" y="2425700"/>
            <a:ext cx="1536700" cy="13081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white"/>
              </a:solidFill>
            </a:endParaRPr>
          </a:p>
        </p:txBody>
      </p:sp>
      <p:sp>
        <p:nvSpPr>
          <p:cNvPr id="6" name="Line 5"/>
          <p:cNvSpPr>
            <a:spLocks noChangeShapeType="1"/>
          </p:cNvSpPr>
          <p:nvPr/>
        </p:nvSpPr>
        <p:spPr bwMode="auto">
          <a:xfrm>
            <a:off x="3810000" y="2425700"/>
            <a:ext cx="4546600" cy="13081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white"/>
              </a:solidFill>
            </a:endParaRPr>
          </a:p>
        </p:txBody>
      </p:sp>
      <p:sp>
        <p:nvSpPr>
          <p:cNvPr id="15" name="Rectangle 15"/>
          <p:cNvSpPr>
            <a:spLocks noChangeArrowheads="1"/>
          </p:cNvSpPr>
          <p:nvPr/>
        </p:nvSpPr>
        <p:spPr bwMode="auto">
          <a:xfrm>
            <a:off x="762000" y="1066800"/>
            <a:ext cx="1536700" cy="673100"/>
          </a:xfrm>
          <a:prstGeom prst="rect">
            <a:avLst/>
          </a:prstGeom>
          <a:solidFill>
            <a:srgbClr val="DDDDDD"/>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600" b="1">
                <a:solidFill>
                  <a:srgbClr val="000C0B"/>
                </a:solidFill>
              </a:rPr>
              <a:t>1 Overview</a:t>
            </a:r>
          </a:p>
        </p:txBody>
      </p:sp>
      <p:sp>
        <p:nvSpPr>
          <p:cNvPr id="16" name="Rectangle 16"/>
          <p:cNvSpPr>
            <a:spLocks noChangeArrowheads="1"/>
          </p:cNvSpPr>
          <p:nvPr/>
        </p:nvSpPr>
        <p:spPr bwMode="auto">
          <a:xfrm>
            <a:off x="2298700" y="1066800"/>
            <a:ext cx="1511300" cy="673100"/>
          </a:xfrm>
          <a:prstGeom prst="rect">
            <a:avLst/>
          </a:prstGeom>
          <a:solidFill>
            <a:srgbClr val="DDDDDD"/>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600" b="1">
                <a:solidFill>
                  <a:srgbClr val="000C0B"/>
                </a:solidFill>
              </a:rPr>
              <a:t>2 Life cycle</a:t>
            </a:r>
          </a:p>
          <a:p>
            <a:pPr algn="ctr"/>
            <a:r>
              <a:rPr lang="en-GB" sz="1600" b="1">
                <a:solidFill>
                  <a:srgbClr val="000C0B"/>
                </a:solidFill>
              </a:rPr>
              <a:t>components</a:t>
            </a:r>
          </a:p>
        </p:txBody>
      </p:sp>
      <p:sp>
        <p:nvSpPr>
          <p:cNvPr id="17" name="Rectangle 17"/>
          <p:cNvSpPr>
            <a:spLocks noChangeArrowheads="1"/>
          </p:cNvSpPr>
          <p:nvPr/>
        </p:nvSpPr>
        <p:spPr bwMode="auto">
          <a:xfrm>
            <a:off x="762000" y="1752600"/>
            <a:ext cx="1536700" cy="673100"/>
          </a:xfrm>
          <a:prstGeom prst="rect">
            <a:avLst/>
          </a:prstGeom>
          <a:solidFill>
            <a:srgbClr val="DDDDDD"/>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ctr">
            <a:noAutofit/>
          </a:bodyPr>
          <a:lstStyle/>
          <a:p>
            <a:pPr algn="ctr"/>
            <a:r>
              <a:rPr lang="en-GB" sz="1600" b="1">
                <a:solidFill>
                  <a:srgbClr val="000C0B"/>
                </a:solidFill>
              </a:rPr>
              <a:t>6 </a:t>
            </a:r>
            <a:r>
              <a:rPr lang="en-US" sz="1600" b="1">
                <a:solidFill>
                  <a:srgbClr val="000C0B"/>
                </a:solidFill>
              </a:rPr>
              <a:t>Static tesing</a:t>
            </a:r>
            <a:endParaRPr lang="en-GB" sz="1600" b="1">
              <a:solidFill>
                <a:srgbClr val="000C0B"/>
              </a:solidFill>
            </a:endParaRPr>
          </a:p>
        </p:txBody>
      </p:sp>
      <p:sp>
        <p:nvSpPr>
          <p:cNvPr id="18" name="Rectangle 18"/>
          <p:cNvSpPr>
            <a:spLocks noChangeArrowheads="1"/>
          </p:cNvSpPr>
          <p:nvPr/>
        </p:nvSpPr>
        <p:spPr bwMode="auto">
          <a:xfrm>
            <a:off x="3810000" y="1066800"/>
            <a:ext cx="1511300" cy="673100"/>
          </a:xfrm>
          <a:prstGeom prst="rect">
            <a:avLst/>
          </a:prstGeom>
          <a:solidFill>
            <a:srgbClr val="DDDDDD"/>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ctr">
            <a:noAutofit/>
          </a:bodyPr>
          <a:lstStyle/>
          <a:p>
            <a:pPr algn="ctr"/>
            <a:r>
              <a:rPr lang="en-GB" sz="1500" b="1">
                <a:solidFill>
                  <a:srgbClr val="000C0B"/>
                </a:solidFill>
              </a:rPr>
              <a:t>3 </a:t>
            </a:r>
            <a:r>
              <a:rPr lang="en-US" sz="1500" b="1">
                <a:solidFill>
                  <a:srgbClr val="000C0B"/>
                </a:solidFill>
              </a:rPr>
              <a:t>Infrastructure components</a:t>
            </a:r>
            <a:endParaRPr lang="en-GB" sz="1500" b="1">
              <a:solidFill>
                <a:srgbClr val="000C0B"/>
              </a:solidFill>
            </a:endParaRPr>
          </a:p>
        </p:txBody>
      </p:sp>
      <p:sp>
        <p:nvSpPr>
          <p:cNvPr id="19" name="Rectangle 19"/>
          <p:cNvSpPr>
            <a:spLocks noChangeArrowheads="1"/>
          </p:cNvSpPr>
          <p:nvPr/>
        </p:nvSpPr>
        <p:spPr bwMode="auto">
          <a:xfrm>
            <a:off x="2298700" y="1752600"/>
            <a:ext cx="1511300" cy="673100"/>
          </a:xfrm>
          <a:prstGeom prst="rect">
            <a:avLst/>
          </a:prstGeom>
          <a:solidFill>
            <a:schemeClr val="tx2"/>
          </a:solidFill>
          <a:ln w="12700">
            <a:solidFill>
              <a:srgbClr val="000000"/>
            </a:solidFill>
            <a:miter lim="800000"/>
            <a:headEnd/>
            <a:tailEnd/>
          </a:ln>
          <a:effectLst/>
        </p:spPr>
        <p:txBody>
          <a:bodyPr wrap="square" lIns="92075" tIns="46038" rIns="92075" bIns="46038" anchor="ctr">
            <a:noAutofit/>
          </a:bodyPr>
          <a:lstStyle/>
          <a:p>
            <a:pPr algn="ctr"/>
            <a:r>
              <a:rPr lang="en-GB" sz="1600" b="1">
                <a:solidFill>
                  <a:srgbClr val="000C0B"/>
                </a:solidFill>
              </a:rPr>
              <a:t>7 </a:t>
            </a:r>
            <a:r>
              <a:rPr lang="en-US" sz="1600" b="1">
                <a:solidFill>
                  <a:srgbClr val="000C0B"/>
                </a:solidFill>
              </a:rPr>
              <a:t>Dynamic testing</a:t>
            </a:r>
            <a:endParaRPr lang="en-GB" sz="1600" b="1">
              <a:solidFill>
                <a:srgbClr val="000C0B"/>
              </a:solidFill>
            </a:endParaRPr>
          </a:p>
        </p:txBody>
      </p:sp>
      <p:sp>
        <p:nvSpPr>
          <p:cNvPr id="20" name="Rectangle 20"/>
          <p:cNvSpPr>
            <a:spLocks noChangeArrowheads="1"/>
          </p:cNvSpPr>
          <p:nvPr/>
        </p:nvSpPr>
        <p:spPr bwMode="auto">
          <a:xfrm>
            <a:off x="3810000" y="1752600"/>
            <a:ext cx="1511300" cy="673100"/>
          </a:xfrm>
          <a:prstGeom prst="rect">
            <a:avLst/>
          </a:prstGeom>
          <a:solidFill>
            <a:srgbClr val="DDDDDD"/>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ctr">
            <a:noAutofit/>
          </a:bodyPr>
          <a:lstStyle/>
          <a:p>
            <a:pPr algn="ctr"/>
            <a:r>
              <a:rPr lang="en-GB" sz="1600" b="1">
                <a:solidFill>
                  <a:srgbClr val="000C0B"/>
                </a:solidFill>
              </a:rPr>
              <a:t>8 </a:t>
            </a:r>
            <a:r>
              <a:rPr lang="en-US" sz="1600" b="1">
                <a:solidFill>
                  <a:srgbClr val="000C0B"/>
                </a:solidFill>
              </a:rPr>
              <a:t>Test management</a:t>
            </a:r>
            <a:endParaRPr lang="en-GB" sz="1600" b="1">
              <a:solidFill>
                <a:srgbClr val="000C0B"/>
              </a:solidFill>
            </a:endParaRPr>
          </a:p>
        </p:txBody>
      </p:sp>
      <p:sp>
        <p:nvSpPr>
          <p:cNvPr id="21" name="Rectangle 15"/>
          <p:cNvSpPr>
            <a:spLocks noChangeArrowheads="1"/>
          </p:cNvSpPr>
          <p:nvPr/>
        </p:nvSpPr>
        <p:spPr bwMode="auto">
          <a:xfrm>
            <a:off x="5334000" y="1066800"/>
            <a:ext cx="1511300" cy="673100"/>
          </a:xfrm>
          <a:prstGeom prst="rect">
            <a:avLst/>
          </a:prstGeom>
          <a:solidFill>
            <a:srgbClr val="DDDDDD"/>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ctr">
            <a:noAutofit/>
          </a:bodyPr>
          <a:lstStyle/>
          <a:p>
            <a:pPr algn="ctr"/>
            <a:r>
              <a:rPr lang="en-GB" sz="1600" b="1">
                <a:solidFill>
                  <a:srgbClr val="000C0B"/>
                </a:solidFill>
              </a:rPr>
              <a:t>4 </a:t>
            </a:r>
            <a:r>
              <a:rPr lang="en-US" sz="1600" b="1">
                <a:solidFill>
                  <a:srgbClr val="000C0B"/>
                </a:solidFill>
              </a:rPr>
              <a:t>Management components</a:t>
            </a:r>
            <a:endParaRPr lang="en-GB" sz="1600" b="1">
              <a:solidFill>
                <a:srgbClr val="000C0B"/>
              </a:solidFill>
            </a:endParaRPr>
          </a:p>
        </p:txBody>
      </p:sp>
      <p:sp>
        <p:nvSpPr>
          <p:cNvPr id="22" name="Rectangle 17"/>
          <p:cNvSpPr>
            <a:spLocks noChangeArrowheads="1"/>
          </p:cNvSpPr>
          <p:nvPr/>
        </p:nvSpPr>
        <p:spPr bwMode="auto">
          <a:xfrm>
            <a:off x="5334000" y="1752600"/>
            <a:ext cx="1511300" cy="673100"/>
          </a:xfrm>
          <a:prstGeom prst="rect">
            <a:avLst/>
          </a:prstGeom>
          <a:solidFill>
            <a:srgbClr val="DDDDDD"/>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ctr">
            <a:noAutofit/>
          </a:bodyPr>
          <a:lstStyle/>
          <a:p>
            <a:pPr algn="ctr"/>
            <a:r>
              <a:rPr lang="en-GB" sz="1600" b="1">
                <a:solidFill>
                  <a:srgbClr val="000C0B"/>
                </a:solidFill>
              </a:rPr>
              <a:t>9 Tools</a:t>
            </a:r>
          </a:p>
        </p:txBody>
      </p:sp>
      <p:sp>
        <p:nvSpPr>
          <p:cNvPr id="23" name="Rectangle 16"/>
          <p:cNvSpPr>
            <a:spLocks noChangeArrowheads="1"/>
          </p:cNvSpPr>
          <p:nvPr/>
        </p:nvSpPr>
        <p:spPr bwMode="auto">
          <a:xfrm>
            <a:off x="6845300" y="1066800"/>
            <a:ext cx="1511300" cy="673100"/>
          </a:xfrm>
          <a:prstGeom prst="rect">
            <a:avLst/>
          </a:prstGeom>
          <a:solidFill>
            <a:srgbClr val="DDDDDD"/>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ctr">
            <a:noAutofit/>
          </a:bodyPr>
          <a:lstStyle/>
          <a:p>
            <a:pPr algn="ctr"/>
            <a:r>
              <a:rPr lang="en-GB" sz="1500" b="1">
                <a:solidFill>
                  <a:srgbClr val="000C0B"/>
                </a:solidFill>
              </a:rPr>
              <a:t>5 </a:t>
            </a:r>
            <a:r>
              <a:rPr lang="en-US" sz="1500" b="1">
                <a:solidFill>
                  <a:srgbClr val="000C0B"/>
                </a:solidFill>
              </a:rPr>
              <a:t>Standards and Organizing</a:t>
            </a:r>
            <a:endParaRPr lang="en-GB" sz="1500" b="1">
              <a:solidFill>
                <a:srgbClr val="000C0B"/>
              </a:solidFill>
            </a:endParaRPr>
          </a:p>
        </p:txBody>
      </p:sp>
      <p:sp>
        <p:nvSpPr>
          <p:cNvPr id="24" name="Rectangle 19"/>
          <p:cNvSpPr>
            <a:spLocks noChangeArrowheads="1"/>
          </p:cNvSpPr>
          <p:nvPr/>
        </p:nvSpPr>
        <p:spPr bwMode="auto">
          <a:xfrm>
            <a:off x="6845300" y="1752600"/>
            <a:ext cx="1511300" cy="673100"/>
          </a:xfrm>
          <a:prstGeom prst="rect">
            <a:avLst/>
          </a:prstGeom>
          <a:solidFill>
            <a:srgbClr val="DDDDDD"/>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en-GB" sz="1600" b="1">
              <a:solidFill>
                <a:srgbClr val="000C0B"/>
              </a:solidFill>
            </a:endParaRPr>
          </a:p>
        </p:txBody>
      </p:sp>
    </p:spTree>
    <p:extLst>
      <p:ext uri="{BB962C8B-B14F-4D97-AF65-F5344CB8AC3E}">
        <p14:creationId xmlns:p14="http://schemas.microsoft.com/office/powerpoint/2010/main" val="2843078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7"/>
          <p:cNvSpPr>
            <a:spLocks noChangeArrowheads="1"/>
          </p:cNvSpPr>
          <p:nvPr/>
        </p:nvSpPr>
        <p:spPr bwMode="auto">
          <a:xfrm>
            <a:off x="1524001" y="3429000"/>
            <a:ext cx="1790702" cy="914400"/>
          </a:xfrm>
          <a:prstGeom prst="rect">
            <a:avLst/>
          </a:prstGeom>
          <a:solidFill>
            <a:schemeClr val="accent1"/>
          </a:solidFill>
          <a:ln w="127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IE" sz="2200" b="1">
                <a:latin typeface="Times New Roman" pitchFamily="18" charset="0"/>
                <a:cs typeface="Times New Roman" pitchFamily="18" charset="0"/>
              </a:rPr>
              <a:t>Analysis &amp;</a:t>
            </a:r>
          </a:p>
          <a:p>
            <a:pPr algn="ctr"/>
            <a:r>
              <a:rPr lang="en-IE" sz="2200" b="1">
                <a:latin typeface="Times New Roman" pitchFamily="18" charset="0"/>
                <a:cs typeface="Times New Roman" pitchFamily="18" charset="0"/>
              </a:rPr>
              <a:t>Design</a:t>
            </a:r>
            <a:endParaRPr lang="en-GB" sz="2200">
              <a:latin typeface="Times New Roman" pitchFamily="18" charset="0"/>
              <a:cs typeface="Times New Roman" pitchFamily="18" charset="0"/>
            </a:endParaRPr>
          </a:p>
        </p:txBody>
      </p:sp>
      <p:sp>
        <p:nvSpPr>
          <p:cNvPr id="24578" name="Rectangle 2"/>
          <p:cNvSpPr>
            <a:spLocks noGrp="1" noChangeArrowheads="1"/>
          </p:cNvSpPr>
          <p:nvPr>
            <p:ph type="title"/>
          </p:nvPr>
        </p:nvSpPr>
        <p:spPr/>
        <p:txBody>
          <a:bodyPr/>
          <a:lstStyle/>
          <a:p>
            <a:r>
              <a:rPr lang="en-GB"/>
              <a:t>Test process</a:t>
            </a:r>
          </a:p>
        </p:txBody>
      </p:sp>
      <p:sp>
        <p:nvSpPr>
          <p:cNvPr id="24579" name="Rectangle 6"/>
          <p:cNvSpPr>
            <a:spLocks noChangeArrowheads="1"/>
          </p:cNvSpPr>
          <p:nvPr/>
        </p:nvSpPr>
        <p:spPr bwMode="auto">
          <a:xfrm>
            <a:off x="1510371" y="3429000"/>
            <a:ext cx="1804332" cy="914400"/>
          </a:xfrm>
          <a:prstGeom prst="rect">
            <a:avLst/>
          </a:prstGeom>
          <a:solidFill>
            <a:schemeClr val="folHlink"/>
          </a:solidFill>
          <a:ln w="127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IE" sz="2200" b="1">
                <a:latin typeface="Times New Roman" pitchFamily="18" charset="0"/>
                <a:cs typeface="Times New Roman" pitchFamily="18" charset="0"/>
              </a:rPr>
              <a:t>Analysis &amp;</a:t>
            </a:r>
          </a:p>
          <a:p>
            <a:pPr algn="ctr"/>
            <a:r>
              <a:rPr lang="en-IE" sz="2200" b="1">
                <a:latin typeface="Times New Roman" pitchFamily="18" charset="0"/>
                <a:cs typeface="Times New Roman" pitchFamily="18" charset="0"/>
              </a:rPr>
              <a:t>Design</a:t>
            </a:r>
            <a:endParaRPr lang="en-GB" sz="2200">
              <a:latin typeface="Times New Roman" pitchFamily="18" charset="0"/>
              <a:cs typeface="Times New Roman" pitchFamily="18" charset="0"/>
            </a:endParaRPr>
          </a:p>
        </p:txBody>
      </p:sp>
      <p:sp>
        <p:nvSpPr>
          <p:cNvPr id="24580" name="Rectangle 7"/>
          <p:cNvSpPr>
            <a:spLocks noChangeArrowheads="1"/>
          </p:cNvSpPr>
          <p:nvPr/>
        </p:nvSpPr>
        <p:spPr bwMode="auto">
          <a:xfrm>
            <a:off x="3276600" y="3429000"/>
            <a:ext cx="1879513" cy="914400"/>
          </a:xfrm>
          <a:prstGeom prst="rect">
            <a:avLst/>
          </a:prstGeom>
          <a:solidFill>
            <a:schemeClr val="accent1"/>
          </a:solidFill>
          <a:ln w="127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200" b="1">
                <a:solidFill>
                  <a:srgbClr val="000000"/>
                </a:solidFill>
                <a:latin typeface="Times New Roman" pitchFamily="18" charset="0"/>
                <a:cs typeface="Times New Roman" pitchFamily="18" charset="0"/>
              </a:rPr>
              <a:t>Execution</a:t>
            </a:r>
            <a:endParaRPr lang="en-GB" sz="2200">
              <a:latin typeface="Times New Roman" pitchFamily="18" charset="0"/>
              <a:cs typeface="Times New Roman" pitchFamily="18" charset="0"/>
            </a:endParaRPr>
          </a:p>
        </p:txBody>
      </p:sp>
      <p:sp>
        <p:nvSpPr>
          <p:cNvPr id="24581" name="Rectangle 8"/>
          <p:cNvSpPr>
            <a:spLocks noChangeArrowheads="1"/>
          </p:cNvSpPr>
          <p:nvPr/>
        </p:nvSpPr>
        <p:spPr bwMode="auto">
          <a:xfrm>
            <a:off x="5105400" y="3429000"/>
            <a:ext cx="1879513" cy="914400"/>
          </a:xfrm>
          <a:prstGeom prst="rect">
            <a:avLst/>
          </a:prstGeom>
          <a:solidFill>
            <a:schemeClr val="accent1"/>
          </a:solidFill>
          <a:ln w="127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IE" sz="2200" b="1">
                <a:solidFill>
                  <a:srgbClr val="000000"/>
                </a:solidFill>
                <a:latin typeface="Times New Roman" pitchFamily="18" charset="0"/>
                <a:cs typeface="Times New Roman" pitchFamily="18" charset="0"/>
              </a:rPr>
              <a:t>Evaluating</a:t>
            </a:r>
          </a:p>
          <a:p>
            <a:pPr algn="ctr"/>
            <a:r>
              <a:rPr lang="en-IE" sz="2200" b="1">
                <a:solidFill>
                  <a:srgbClr val="000000"/>
                </a:solidFill>
                <a:latin typeface="Times New Roman" pitchFamily="18" charset="0"/>
                <a:cs typeface="Times New Roman" pitchFamily="18" charset="0"/>
              </a:rPr>
              <a:t>Reporting</a:t>
            </a:r>
            <a:endParaRPr lang="en-GB" sz="2200" b="1">
              <a:solidFill>
                <a:srgbClr val="000000"/>
              </a:solidFill>
              <a:latin typeface="Times New Roman" pitchFamily="18" charset="0"/>
              <a:cs typeface="Times New Roman" pitchFamily="18" charset="0"/>
            </a:endParaRPr>
          </a:p>
        </p:txBody>
      </p:sp>
      <p:sp>
        <p:nvSpPr>
          <p:cNvPr id="24582" name="Rectangle 9"/>
          <p:cNvSpPr>
            <a:spLocks noChangeArrowheads="1"/>
          </p:cNvSpPr>
          <p:nvPr/>
        </p:nvSpPr>
        <p:spPr bwMode="auto">
          <a:xfrm>
            <a:off x="6934200" y="3429000"/>
            <a:ext cx="1729152" cy="914400"/>
          </a:xfrm>
          <a:prstGeom prst="rect">
            <a:avLst/>
          </a:prstGeom>
          <a:solidFill>
            <a:schemeClr val="accent1"/>
          </a:solidFill>
          <a:ln w="127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200" b="1">
                <a:solidFill>
                  <a:srgbClr val="000000"/>
                </a:solidFill>
                <a:latin typeface="Times New Roman" pitchFamily="18" charset="0"/>
                <a:cs typeface="Times New Roman" pitchFamily="18" charset="0"/>
              </a:rPr>
              <a:t>Check</a:t>
            </a:r>
          </a:p>
          <a:p>
            <a:pPr algn="ctr"/>
            <a:r>
              <a:rPr lang="en-GB" sz="2200" b="1">
                <a:solidFill>
                  <a:srgbClr val="000000"/>
                </a:solidFill>
                <a:latin typeface="Times New Roman" pitchFamily="18" charset="0"/>
                <a:cs typeface="Times New Roman" pitchFamily="18" charset="0"/>
              </a:rPr>
              <a:t>completion</a:t>
            </a:r>
            <a:endParaRPr lang="en-GB" sz="2200">
              <a:latin typeface="Times New Roman" pitchFamily="18" charset="0"/>
              <a:cs typeface="Times New Roman" pitchFamily="18" charset="0"/>
            </a:endParaRPr>
          </a:p>
        </p:txBody>
      </p:sp>
      <p:sp>
        <p:nvSpPr>
          <p:cNvPr id="24583" name="Rectangle 10"/>
          <p:cNvSpPr>
            <a:spLocks noChangeArrowheads="1"/>
          </p:cNvSpPr>
          <p:nvPr/>
        </p:nvSpPr>
        <p:spPr bwMode="auto">
          <a:xfrm>
            <a:off x="1524002" y="4724400"/>
            <a:ext cx="3018692" cy="457200"/>
          </a:xfrm>
          <a:prstGeom prst="rect">
            <a:avLst/>
          </a:prstGeom>
          <a:solidFill>
            <a:schemeClr val="folHlink"/>
          </a:solidFill>
          <a:ln w="127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200" b="1">
                <a:latin typeface="Times New Roman" pitchFamily="18" charset="0"/>
                <a:cs typeface="Times New Roman" pitchFamily="18" charset="0"/>
              </a:rPr>
              <a:t>Identify conditions</a:t>
            </a:r>
          </a:p>
        </p:txBody>
      </p:sp>
      <p:sp>
        <p:nvSpPr>
          <p:cNvPr id="24584" name="Rectangle 11"/>
          <p:cNvSpPr>
            <a:spLocks noChangeArrowheads="1"/>
          </p:cNvSpPr>
          <p:nvPr/>
        </p:nvSpPr>
        <p:spPr bwMode="auto">
          <a:xfrm>
            <a:off x="1805356" y="5334000"/>
            <a:ext cx="3018692" cy="457200"/>
          </a:xfrm>
          <a:prstGeom prst="rect">
            <a:avLst/>
          </a:prstGeom>
          <a:solidFill>
            <a:schemeClr val="folHlink"/>
          </a:solidFill>
          <a:ln w="127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200" b="1">
                <a:latin typeface="Times New Roman" pitchFamily="18" charset="0"/>
                <a:cs typeface="Times New Roman" pitchFamily="18" charset="0"/>
              </a:rPr>
              <a:t>Design test cases</a:t>
            </a:r>
          </a:p>
        </p:txBody>
      </p:sp>
      <p:sp>
        <p:nvSpPr>
          <p:cNvPr id="24585" name="Rectangle 12"/>
          <p:cNvSpPr>
            <a:spLocks noChangeArrowheads="1"/>
          </p:cNvSpPr>
          <p:nvPr/>
        </p:nvSpPr>
        <p:spPr bwMode="auto">
          <a:xfrm>
            <a:off x="2157048" y="5943600"/>
            <a:ext cx="3018692" cy="457200"/>
          </a:xfrm>
          <a:prstGeom prst="rect">
            <a:avLst/>
          </a:prstGeom>
          <a:solidFill>
            <a:schemeClr val="folHlink"/>
          </a:solidFill>
          <a:ln w="127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200" b="1">
                <a:latin typeface="Times New Roman" pitchFamily="18" charset="0"/>
                <a:cs typeface="Times New Roman" pitchFamily="18" charset="0"/>
              </a:rPr>
              <a:t>Specify test procedures</a:t>
            </a:r>
          </a:p>
        </p:txBody>
      </p:sp>
      <p:sp>
        <p:nvSpPr>
          <p:cNvPr id="24586" name="Line 16"/>
          <p:cNvSpPr>
            <a:spLocks noChangeShapeType="1"/>
          </p:cNvSpPr>
          <p:nvPr/>
        </p:nvSpPr>
        <p:spPr bwMode="auto">
          <a:xfrm>
            <a:off x="1524002" y="4343400"/>
            <a:ext cx="0" cy="5715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Times New Roman" pitchFamily="18" charset="0"/>
              <a:cs typeface="Times New Roman" pitchFamily="18" charset="0"/>
            </a:endParaRPr>
          </a:p>
        </p:txBody>
      </p:sp>
      <p:sp>
        <p:nvSpPr>
          <p:cNvPr id="24587" name="Line 17"/>
          <p:cNvSpPr>
            <a:spLocks noChangeShapeType="1"/>
          </p:cNvSpPr>
          <p:nvPr/>
        </p:nvSpPr>
        <p:spPr bwMode="auto">
          <a:xfrm>
            <a:off x="3212125" y="4343400"/>
            <a:ext cx="1280746"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Times New Roman" pitchFamily="18" charset="0"/>
              <a:cs typeface="Times New Roman" pitchFamily="18" charset="0"/>
            </a:endParaRPr>
          </a:p>
        </p:txBody>
      </p:sp>
      <p:sp>
        <p:nvSpPr>
          <p:cNvPr id="24588" name="Line 18"/>
          <p:cNvSpPr>
            <a:spLocks noChangeShapeType="1"/>
          </p:cNvSpPr>
          <p:nvPr/>
        </p:nvSpPr>
        <p:spPr bwMode="auto">
          <a:xfrm>
            <a:off x="1524000" y="5181600"/>
            <a:ext cx="301869" cy="152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p>
        </p:txBody>
      </p:sp>
      <p:sp>
        <p:nvSpPr>
          <p:cNvPr id="24589" name="Line 19"/>
          <p:cNvSpPr>
            <a:spLocks noChangeShapeType="1"/>
          </p:cNvSpPr>
          <p:nvPr/>
        </p:nvSpPr>
        <p:spPr bwMode="auto">
          <a:xfrm>
            <a:off x="1805356" y="5791200"/>
            <a:ext cx="351692" cy="152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p>
        </p:txBody>
      </p:sp>
      <p:sp>
        <p:nvSpPr>
          <p:cNvPr id="24590" name="Line 20"/>
          <p:cNvSpPr>
            <a:spLocks noChangeShapeType="1"/>
          </p:cNvSpPr>
          <p:nvPr/>
        </p:nvSpPr>
        <p:spPr bwMode="auto">
          <a:xfrm>
            <a:off x="4492871" y="5181600"/>
            <a:ext cx="301869" cy="152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p>
        </p:txBody>
      </p:sp>
      <p:sp>
        <p:nvSpPr>
          <p:cNvPr id="24591" name="Line 21"/>
          <p:cNvSpPr>
            <a:spLocks noChangeShapeType="1"/>
          </p:cNvSpPr>
          <p:nvPr/>
        </p:nvSpPr>
        <p:spPr bwMode="auto">
          <a:xfrm>
            <a:off x="4824048" y="5791200"/>
            <a:ext cx="348028" cy="152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p>
        </p:txBody>
      </p:sp>
      <p:grpSp>
        <p:nvGrpSpPr>
          <p:cNvPr id="24592" name="Group 23"/>
          <p:cNvGrpSpPr>
            <a:grpSpLocks/>
          </p:cNvGrpSpPr>
          <p:nvPr/>
        </p:nvGrpSpPr>
        <p:grpSpPr bwMode="auto">
          <a:xfrm>
            <a:off x="422031" y="1752600"/>
            <a:ext cx="8241321" cy="4572000"/>
            <a:chOff x="288" y="1104"/>
            <a:chExt cx="5432" cy="2880"/>
          </a:xfrm>
        </p:grpSpPr>
        <p:sp>
          <p:nvSpPr>
            <p:cNvPr id="24593" name="Freeform 24"/>
            <p:cNvSpPr>
              <a:spLocks/>
            </p:cNvSpPr>
            <p:nvPr/>
          </p:nvSpPr>
          <p:spPr bwMode="auto">
            <a:xfrm>
              <a:off x="288" y="1104"/>
              <a:ext cx="5432" cy="2880"/>
            </a:xfrm>
            <a:custGeom>
              <a:avLst/>
              <a:gdLst>
                <a:gd name="T0" fmla="*/ 0 w 5328"/>
                <a:gd name="T1" fmla="*/ 0 h 2880"/>
                <a:gd name="T2" fmla="*/ 5328 w 5328"/>
                <a:gd name="T3" fmla="*/ 0 h 2880"/>
                <a:gd name="T4" fmla="*/ 5328 w 5328"/>
                <a:gd name="T5" fmla="*/ 576 h 2880"/>
                <a:gd name="T6" fmla="*/ 624 w 5328"/>
                <a:gd name="T7" fmla="*/ 576 h 2880"/>
                <a:gd name="T8" fmla="*/ 624 w 5328"/>
                <a:gd name="T9" fmla="*/ 2880 h 2880"/>
                <a:gd name="T10" fmla="*/ 0 w 5328"/>
                <a:gd name="T11" fmla="*/ 2880 h 2880"/>
                <a:gd name="T12" fmla="*/ 0 w 5328"/>
                <a:gd name="T13" fmla="*/ 0 h 288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328" h="2880">
                  <a:moveTo>
                    <a:pt x="0" y="0"/>
                  </a:moveTo>
                  <a:lnTo>
                    <a:pt x="5328" y="0"/>
                  </a:lnTo>
                  <a:lnTo>
                    <a:pt x="5328" y="576"/>
                  </a:lnTo>
                  <a:lnTo>
                    <a:pt x="624" y="576"/>
                  </a:lnTo>
                  <a:lnTo>
                    <a:pt x="624" y="2880"/>
                  </a:lnTo>
                  <a:lnTo>
                    <a:pt x="0" y="2880"/>
                  </a:lnTo>
                  <a:lnTo>
                    <a:pt x="0" y="0"/>
                  </a:lnTo>
                  <a:close/>
                </a:path>
              </a:pathLst>
            </a:custGeom>
            <a:solidFill>
              <a:schemeClr val="tx2"/>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94" name="Text Box 25"/>
            <p:cNvSpPr txBox="1">
              <a:spLocks noChangeArrowheads="1"/>
            </p:cNvSpPr>
            <p:nvPr/>
          </p:nvSpPr>
          <p:spPr bwMode="auto">
            <a:xfrm>
              <a:off x="1248" y="1200"/>
              <a:ext cx="3043" cy="407"/>
            </a:xfrm>
            <a:prstGeom prst="rect">
              <a:avLst/>
            </a:prstGeom>
            <a:solidFill>
              <a:schemeClr val="tx2"/>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IE" sz="3600" b="1">
                  <a:latin typeface="Times New Roman" pitchFamily="18" charset="0"/>
                  <a:cs typeface="Times New Roman" pitchFamily="18" charset="0"/>
                </a:rPr>
                <a:t>Planning and Control</a:t>
              </a:r>
              <a:endParaRPr lang="en-GB" sz="3600" b="1">
                <a:solidFill>
                  <a:srgbClr val="000000"/>
                </a:solidFill>
                <a:latin typeface="Times New Roman" pitchFamily="18" charset="0"/>
                <a:cs typeface="Times New Roman" pitchFamily="18" charset="0"/>
              </a:endParaRPr>
            </a:p>
          </p:txBody>
        </p:sp>
      </p:gr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10</a:t>
            </a:fld>
            <a:endParaRPr lang="en-US"/>
          </a:p>
        </p:txBody>
      </p:sp>
    </p:spTree>
    <p:extLst>
      <p:ext uri="{BB962C8B-B14F-4D97-AF65-F5344CB8AC3E}">
        <p14:creationId xmlns:p14="http://schemas.microsoft.com/office/powerpoint/2010/main" val="1137602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4579"/>
                                        </p:tgtEl>
                                        <p:attrNameLst>
                                          <p:attrName>style.visibility</p:attrName>
                                        </p:attrNameLst>
                                      </p:cBhvr>
                                      <p:to>
                                        <p:strVal val="visible"/>
                                      </p:to>
                                    </p:set>
                                    <p:animEffect transition="in" filter="wipe(up)">
                                      <p:cBhvr>
                                        <p:cTn id="7" dur="500"/>
                                        <p:tgtEl>
                                          <p:spTgt spid="2457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4583"/>
                                        </p:tgtEl>
                                        <p:attrNameLst>
                                          <p:attrName>style.visibility</p:attrName>
                                        </p:attrNameLst>
                                      </p:cBhvr>
                                      <p:to>
                                        <p:strVal val="visible"/>
                                      </p:to>
                                    </p:set>
                                    <p:animEffect transition="in" filter="wipe(up)">
                                      <p:cBhvr>
                                        <p:cTn id="12" dur="500"/>
                                        <p:tgtEl>
                                          <p:spTgt spid="24583"/>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24584"/>
                                        </p:tgtEl>
                                        <p:attrNameLst>
                                          <p:attrName>style.visibility</p:attrName>
                                        </p:attrNameLst>
                                      </p:cBhvr>
                                      <p:to>
                                        <p:strVal val="visible"/>
                                      </p:to>
                                    </p:set>
                                    <p:animEffect transition="in" filter="wipe(up)">
                                      <p:cBhvr>
                                        <p:cTn id="15" dur="500"/>
                                        <p:tgtEl>
                                          <p:spTgt spid="24584"/>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24585"/>
                                        </p:tgtEl>
                                        <p:attrNameLst>
                                          <p:attrName>style.visibility</p:attrName>
                                        </p:attrNameLst>
                                      </p:cBhvr>
                                      <p:to>
                                        <p:strVal val="visible"/>
                                      </p:to>
                                    </p:set>
                                    <p:animEffect transition="in" filter="wipe(up)">
                                      <p:cBhvr>
                                        <p:cTn id="18" dur="500"/>
                                        <p:tgtEl>
                                          <p:spTgt spid="24585"/>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24586"/>
                                        </p:tgtEl>
                                        <p:attrNameLst>
                                          <p:attrName>style.visibility</p:attrName>
                                        </p:attrNameLst>
                                      </p:cBhvr>
                                      <p:to>
                                        <p:strVal val="visible"/>
                                      </p:to>
                                    </p:set>
                                    <p:animEffect transition="in" filter="wipe(up)">
                                      <p:cBhvr>
                                        <p:cTn id="21" dur="500"/>
                                        <p:tgtEl>
                                          <p:spTgt spid="24586"/>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24587"/>
                                        </p:tgtEl>
                                        <p:attrNameLst>
                                          <p:attrName>style.visibility</p:attrName>
                                        </p:attrNameLst>
                                      </p:cBhvr>
                                      <p:to>
                                        <p:strVal val="visible"/>
                                      </p:to>
                                    </p:set>
                                    <p:animEffect transition="in" filter="wipe(up)">
                                      <p:cBhvr>
                                        <p:cTn id="24" dur="500"/>
                                        <p:tgtEl>
                                          <p:spTgt spid="24587"/>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24588"/>
                                        </p:tgtEl>
                                        <p:attrNameLst>
                                          <p:attrName>style.visibility</p:attrName>
                                        </p:attrNameLst>
                                      </p:cBhvr>
                                      <p:to>
                                        <p:strVal val="visible"/>
                                      </p:to>
                                    </p:set>
                                    <p:animEffect transition="in" filter="wipe(up)">
                                      <p:cBhvr>
                                        <p:cTn id="27" dur="500"/>
                                        <p:tgtEl>
                                          <p:spTgt spid="24588"/>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24589"/>
                                        </p:tgtEl>
                                        <p:attrNameLst>
                                          <p:attrName>style.visibility</p:attrName>
                                        </p:attrNameLst>
                                      </p:cBhvr>
                                      <p:to>
                                        <p:strVal val="visible"/>
                                      </p:to>
                                    </p:set>
                                    <p:animEffect transition="in" filter="wipe(up)">
                                      <p:cBhvr>
                                        <p:cTn id="30" dur="500"/>
                                        <p:tgtEl>
                                          <p:spTgt spid="24589"/>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24590"/>
                                        </p:tgtEl>
                                        <p:attrNameLst>
                                          <p:attrName>style.visibility</p:attrName>
                                        </p:attrNameLst>
                                      </p:cBhvr>
                                      <p:to>
                                        <p:strVal val="visible"/>
                                      </p:to>
                                    </p:set>
                                    <p:animEffect transition="in" filter="wipe(up)">
                                      <p:cBhvr>
                                        <p:cTn id="33" dur="500"/>
                                        <p:tgtEl>
                                          <p:spTgt spid="24590"/>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24591"/>
                                        </p:tgtEl>
                                        <p:attrNameLst>
                                          <p:attrName>style.visibility</p:attrName>
                                        </p:attrNameLst>
                                      </p:cBhvr>
                                      <p:to>
                                        <p:strVal val="visible"/>
                                      </p:to>
                                    </p:set>
                                    <p:animEffect transition="in" filter="wipe(up)">
                                      <p:cBhvr>
                                        <p:cTn id="36" dur="500"/>
                                        <p:tgtEl>
                                          <p:spTgt spid="245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animBg="1"/>
      <p:bldP spid="24583" grpId="0" animBg="1"/>
      <p:bldP spid="24584" grpId="0" animBg="1"/>
      <p:bldP spid="24585" grpId="0" animBg="1"/>
      <p:bldP spid="24586" grpId="0" animBg="1"/>
      <p:bldP spid="24587" grpId="0" animBg="1"/>
      <p:bldP spid="24588" grpId="0" animBg="1"/>
      <p:bldP spid="24589" grpId="0" animBg="1"/>
      <p:bldP spid="24590" grpId="0" animBg="1"/>
      <p:bldP spid="24591"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normAutofit fontScale="90000"/>
          </a:bodyPr>
          <a:lstStyle/>
          <a:p>
            <a:r>
              <a:rPr lang="en-US"/>
              <a:t>Statement coverage example 2 - Solution</a:t>
            </a:r>
          </a:p>
        </p:txBody>
      </p:sp>
      <p:sp>
        <p:nvSpPr>
          <p:cNvPr id="12" name="Content Placeholder 11"/>
          <p:cNvSpPr>
            <a:spLocks noGrp="1"/>
          </p:cNvSpPr>
          <p:nvPr>
            <p:ph idx="1"/>
          </p:nvPr>
        </p:nvSpPr>
        <p:spPr/>
        <p:txBody>
          <a:bodyPr/>
          <a:lstStyle/>
          <a:p>
            <a:r>
              <a:rPr lang="en-US"/>
              <a:t>Design test case</a:t>
            </a:r>
          </a:p>
        </p:txBody>
      </p:sp>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pPr/>
              <a:t>100</a:t>
            </a:fld>
            <a:endParaRPr lang="en-US"/>
          </a:p>
        </p:txBody>
      </p:sp>
      <p:graphicFrame>
        <p:nvGraphicFramePr>
          <p:cNvPr id="13" name="Content Placeholder 3"/>
          <p:cNvGraphicFramePr>
            <a:graphicFrameLocks/>
          </p:cNvGraphicFramePr>
          <p:nvPr/>
        </p:nvGraphicFramePr>
        <p:xfrm>
          <a:off x="223599" y="2057400"/>
          <a:ext cx="8484320" cy="2880360"/>
        </p:xfrm>
        <a:graphic>
          <a:graphicData uri="http://schemas.openxmlformats.org/drawingml/2006/table">
            <a:tbl>
              <a:tblPr firstRow="1" bandRow="1">
                <a:tableStyleId>{5C22544A-7EE6-4342-B048-85BDC9FD1C3A}</a:tableStyleId>
              </a:tblPr>
              <a:tblGrid>
                <a:gridCol w="386001">
                  <a:extLst>
                    <a:ext uri="{9D8B030D-6E8A-4147-A177-3AD203B41FA5}">
                      <a16:colId xmlns:a16="http://schemas.microsoft.com/office/drawing/2014/main" val="20000"/>
                    </a:ext>
                  </a:extLst>
                </a:gridCol>
                <a:gridCol w="2193864">
                  <a:extLst>
                    <a:ext uri="{9D8B030D-6E8A-4147-A177-3AD203B41FA5}">
                      <a16:colId xmlns:a16="http://schemas.microsoft.com/office/drawing/2014/main" val="20001"/>
                    </a:ext>
                  </a:extLst>
                </a:gridCol>
                <a:gridCol w="625537">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54518">
                  <a:extLst>
                    <a:ext uri="{9D8B030D-6E8A-4147-A177-3AD203B41FA5}">
                      <a16:colId xmlns:a16="http://schemas.microsoft.com/office/drawing/2014/main" val="20004"/>
                    </a:ext>
                  </a:extLst>
                </a:gridCol>
                <a:gridCol w="2057400">
                  <a:extLst>
                    <a:ext uri="{9D8B030D-6E8A-4147-A177-3AD203B41FA5}">
                      <a16:colId xmlns:a16="http://schemas.microsoft.com/office/drawing/2014/main" val="20005"/>
                    </a:ext>
                  </a:extLst>
                </a:gridCol>
                <a:gridCol w="990600">
                  <a:extLst>
                    <a:ext uri="{9D8B030D-6E8A-4147-A177-3AD203B41FA5}">
                      <a16:colId xmlns:a16="http://schemas.microsoft.com/office/drawing/2014/main" val="20006"/>
                    </a:ext>
                  </a:extLst>
                </a:gridCol>
                <a:gridCol w="1143000">
                  <a:extLst>
                    <a:ext uri="{9D8B030D-6E8A-4147-A177-3AD203B41FA5}">
                      <a16:colId xmlns:a16="http://schemas.microsoft.com/office/drawing/2014/main" val="20007"/>
                    </a:ext>
                  </a:extLst>
                </a:gridCol>
              </a:tblGrid>
              <a:tr h="370840">
                <a:tc rowSpan="3">
                  <a:txBody>
                    <a:bodyPr/>
                    <a:lstStyle/>
                    <a:p>
                      <a:pPr algn="ctr"/>
                      <a:r>
                        <a:rPr lang="en-US" sz="2400">
                          <a:latin typeface="+mj-lt"/>
                        </a:rPr>
                        <a:t>#</a:t>
                      </a:r>
                    </a:p>
                  </a:txBody>
                  <a:tcPr/>
                </a:tc>
                <a:tc rowSpan="3">
                  <a:txBody>
                    <a:bodyPr/>
                    <a:lstStyle/>
                    <a:p>
                      <a:pPr algn="ctr"/>
                      <a:r>
                        <a:rPr lang="en-US" sz="2400">
                          <a:latin typeface="+mj-lt"/>
                        </a:rPr>
                        <a:t>Test</a:t>
                      </a:r>
                      <a:r>
                        <a:rPr lang="en-US" sz="2400" baseline="0">
                          <a:latin typeface="+mj-lt"/>
                        </a:rPr>
                        <a:t> condition</a:t>
                      </a:r>
                      <a:endParaRPr lang="en-US" sz="2400">
                        <a:latin typeface="+mj-lt"/>
                      </a:endParaRPr>
                    </a:p>
                  </a:txBody>
                  <a:tcPr/>
                </a:tc>
                <a:tc gridSpan="3">
                  <a:txBody>
                    <a:bodyPr/>
                    <a:lstStyle/>
                    <a:p>
                      <a:pPr algn="ctr"/>
                      <a:r>
                        <a:rPr lang="en-US" sz="2400">
                          <a:latin typeface="+mj-lt"/>
                        </a:rPr>
                        <a:t>Input</a:t>
                      </a:r>
                    </a:p>
                  </a:txBody>
                  <a:tcPr/>
                </a:tc>
                <a:tc hMerge="1">
                  <a:txBody>
                    <a:bodyPr/>
                    <a:lstStyle/>
                    <a:p>
                      <a:pPr algn="ctr"/>
                      <a:endParaRPr lang="en-US" sz="2400">
                        <a:latin typeface="+mj-lt"/>
                      </a:endParaRPr>
                    </a:p>
                  </a:txBody>
                  <a:tcPr/>
                </a:tc>
                <a:tc hMerge="1">
                  <a:txBody>
                    <a:bodyPr/>
                    <a:lstStyle/>
                    <a:p>
                      <a:pPr algn="ctr"/>
                      <a:endParaRPr lang="en-US" sz="2400">
                        <a:latin typeface="+mj-lt"/>
                      </a:endParaRPr>
                    </a:p>
                  </a:txBody>
                  <a:tcPr/>
                </a:tc>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a:latin typeface="+mj-lt"/>
                        </a:rPr>
                        <a:t>Line number executed</a:t>
                      </a:r>
                    </a:p>
                  </a:txBody>
                  <a:tcPr/>
                </a:tc>
                <a:tc rowSpan="2" gridSpan="2">
                  <a:txBody>
                    <a:bodyPr/>
                    <a:lstStyle/>
                    <a:p>
                      <a:pPr algn="ctr"/>
                      <a:r>
                        <a:rPr lang="en-US" sz="2400">
                          <a:latin typeface="+mj-lt"/>
                        </a:rPr>
                        <a:t>Expected</a:t>
                      </a:r>
                      <a:r>
                        <a:rPr lang="en-US" sz="2400" baseline="0">
                          <a:latin typeface="+mj-lt"/>
                        </a:rPr>
                        <a:t> result</a:t>
                      </a:r>
                      <a:endParaRPr lang="en-US" sz="2400">
                        <a:latin typeface="+mj-lt"/>
                      </a:endParaRPr>
                    </a:p>
                  </a:txBody>
                  <a:tcPr/>
                </a:tc>
                <a:tc rowSpan="2" hMerge="1">
                  <a:txBody>
                    <a:bodyPr/>
                    <a:lstStyle/>
                    <a:p>
                      <a:pPr algn="r"/>
                      <a:endParaRPr lang="en-US" sz="2400">
                        <a:latin typeface="+mj-lt"/>
                      </a:endParaRPr>
                    </a:p>
                  </a:txBody>
                  <a:tcPr/>
                </a:tc>
                <a:extLst>
                  <a:ext uri="{0D108BD9-81ED-4DB2-BD59-A6C34878D82A}">
                    <a16:rowId xmlns:a16="http://schemas.microsoft.com/office/drawing/2014/main" val="10000"/>
                  </a:ext>
                </a:extLst>
              </a:tr>
              <a:tr h="137160">
                <a:tc vMerge="1">
                  <a:txBody>
                    <a:bodyPr/>
                    <a:lstStyle/>
                    <a:p>
                      <a:endParaRPr lang="en-US" sz="2400">
                        <a:latin typeface="+mj-lt"/>
                      </a:endParaRPr>
                    </a:p>
                  </a:txBody>
                  <a:tcPr/>
                </a:tc>
                <a:tc vMerge="1">
                  <a:txBody>
                    <a:bodyPr/>
                    <a:lstStyle/>
                    <a:p>
                      <a:endParaRPr lang="en-US" sz="2400">
                        <a:latin typeface="+mj-lt"/>
                      </a:endParaRPr>
                    </a:p>
                  </a:txBody>
                  <a:tcPr/>
                </a:tc>
                <a:tc rowSpan="2">
                  <a:txBody>
                    <a:bodyPr/>
                    <a:lstStyle/>
                    <a:p>
                      <a:pPr algn="ctr"/>
                      <a:r>
                        <a:rPr lang="en-US" sz="2400">
                          <a:latin typeface="+mj-lt"/>
                        </a:rPr>
                        <a:t>A</a:t>
                      </a:r>
                    </a:p>
                  </a:txBody>
                  <a:tcPr/>
                </a:tc>
                <a:tc rowSpan="2">
                  <a:txBody>
                    <a:bodyPr/>
                    <a:lstStyle/>
                    <a:p>
                      <a:pPr algn="ctr"/>
                      <a:r>
                        <a:rPr lang="en-US" sz="2400">
                          <a:latin typeface="+mj-lt"/>
                        </a:rPr>
                        <a:t>B</a:t>
                      </a:r>
                    </a:p>
                  </a:txBody>
                  <a:tcPr/>
                </a:tc>
                <a:tc rowSpan="2">
                  <a:txBody>
                    <a:bodyPr/>
                    <a:lstStyle/>
                    <a:p>
                      <a:pPr algn="ctr"/>
                      <a:r>
                        <a:rPr lang="en-US" sz="2400">
                          <a:latin typeface="+mj-lt"/>
                        </a:rPr>
                        <a:t>C</a:t>
                      </a:r>
                    </a:p>
                  </a:txBody>
                  <a:tcPr/>
                </a:tc>
                <a:tc vMerge="1">
                  <a:txBody>
                    <a:bodyPr/>
                    <a:lstStyle/>
                    <a:p>
                      <a:pPr algn="l"/>
                      <a:endParaRPr lang="en-US" sz="2400">
                        <a:latin typeface="+mj-lt"/>
                      </a:endParaRPr>
                    </a:p>
                  </a:txBody>
                  <a:tcPr/>
                </a:tc>
                <a:tc gridSpan="2" vMerge="1">
                  <a:txBody>
                    <a:bodyPr/>
                    <a:lstStyle/>
                    <a:p>
                      <a:pPr algn="r"/>
                      <a:endParaRPr lang="en-US" sz="2400">
                        <a:latin typeface="+mj-lt"/>
                      </a:endParaRPr>
                    </a:p>
                  </a:txBody>
                  <a:tcPr/>
                </a:tc>
                <a:tc hMerge="1" vMerge="1">
                  <a:txBody>
                    <a:bodyPr/>
                    <a:lstStyle/>
                    <a:p>
                      <a:pPr algn="r"/>
                      <a:endParaRPr lang="en-US" sz="2400">
                        <a:latin typeface="+mj-lt"/>
                      </a:endParaRPr>
                    </a:p>
                  </a:txBody>
                  <a:tcPr/>
                </a:tc>
                <a:extLst>
                  <a:ext uri="{0D108BD9-81ED-4DB2-BD59-A6C34878D82A}">
                    <a16:rowId xmlns:a16="http://schemas.microsoft.com/office/drawing/2014/main" val="10001"/>
                  </a:ext>
                </a:extLst>
              </a:tr>
              <a:tr h="39624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0" lang="en-US" sz="2400" kern="1200">
                          <a:solidFill>
                            <a:schemeClr val="dk1"/>
                          </a:solidFill>
                          <a:latin typeface="+mn-lt"/>
                          <a:ea typeface="+mn-ea"/>
                          <a:cs typeface="+mn-cs"/>
                        </a:rPr>
                        <a:t>Max</a:t>
                      </a:r>
                    </a:p>
                  </a:txBody>
                  <a:tcPr/>
                </a:tc>
                <a:tc>
                  <a:txBody>
                    <a:bodyPr/>
                    <a:lstStyle/>
                    <a:p>
                      <a:pPr algn="r"/>
                      <a:r>
                        <a:rPr kumimoji="0" lang="en-US" sz="2400" kern="1200">
                          <a:solidFill>
                            <a:schemeClr val="dk1"/>
                          </a:solidFill>
                          <a:latin typeface="+mn-lt"/>
                          <a:ea typeface="+mn-ea"/>
                          <a:cs typeface="+mn-cs"/>
                        </a:rPr>
                        <a:t>Mean</a:t>
                      </a:r>
                      <a:endParaRPr lang="en-US" sz="2400">
                        <a:latin typeface="+mj-lt"/>
                      </a:endParaRPr>
                    </a:p>
                  </a:txBody>
                  <a:tcPr/>
                </a:tc>
                <a:extLst>
                  <a:ext uri="{0D108BD9-81ED-4DB2-BD59-A6C34878D82A}">
                    <a16:rowId xmlns:a16="http://schemas.microsoft.com/office/drawing/2014/main" val="10002"/>
                  </a:ext>
                </a:extLst>
              </a:tr>
              <a:tr h="370840">
                <a:tc>
                  <a:txBody>
                    <a:bodyPr/>
                    <a:lstStyle/>
                    <a:p>
                      <a:r>
                        <a:rPr lang="en-US" sz="2400">
                          <a:latin typeface="+mj-lt"/>
                        </a:rPr>
                        <a:t>1</a:t>
                      </a:r>
                    </a:p>
                  </a:txBody>
                  <a:tcPr/>
                </a:tc>
                <a:tc>
                  <a:txBody>
                    <a:bodyPr/>
                    <a:lstStyle/>
                    <a:p>
                      <a:r>
                        <a:rPr lang="en-US" sz="2400">
                          <a:latin typeface="+mj-lt"/>
                        </a:rPr>
                        <a:t>A&gt;B</a:t>
                      </a:r>
                      <a:r>
                        <a:rPr lang="en-US" sz="2400" baseline="0">
                          <a:latin typeface="+mj-lt"/>
                        </a:rPr>
                        <a:t> and A&gt;C</a:t>
                      </a:r>
                      <a:endParaRPr lang="en-US" sz="2400">
                        <a:latin typeface="+mj-lt"/>
                      </a:endParaRPr>
                    </a:p>
                  </a:txBody>
                  <a:tcPr/>
                </a:tc>
                <a:tc>
                  <a:txBody>
                    <a:bodyPr/>
                    <a:lstStyle/>
                    <a:p>
                      <a:pPr algn="ctr"/>
                      <a:r>
                        <a:rPr lang="en-US" sz="2400">
                          <a:latin typeface="+mj-lt"/>
                        </a:rPr>
                        <a:t>5</a:t>
                      </a:r>
                    </a:p>
                  </a:txBody>
                  <a:tcPr/>
                </a:tc>
                <a:tc>
                  <a:txBody>
                    <a:bodyPr/>
                    <a:lstStyle/>
                    <a:p>
                      <a:pPr algn="ctr"/>
                      <a:r>
                        <a:rPr lang="en-US" sz="2400">
                          <a:latin typeface="+mj-lt"/>
                        </a:rPr>
                        <a:t>2</a:t>
                      </a:r>
                    </a:p>
                  </a:txBody>
                  <a:tcPr/>
                </a:tc>
                <a:tc>
                  <a:txBody>
                    <a:bodyPr/>
                    <a:lstStyle/>
                    <a:p>
                      <a:pPr algn="ctr"/>
                      <a:r>
                        <a:rPr lang="en-US" sz="2400">
                          <a:latin typeface="+mj-lt"/>
                        </a:rPr>
                        <a:t>3</a:t>
                      </a:r>
                    </a:p>
                  </a:txBody>
                  <a:tcPr/>
                </a:tc>
                <a:tc>
                  <a:txBody>
                    <a:bodyPr/>
                    <a:lstStyle/>
                    <a:p>
                      <a:pPr algn="l"/>
                      <a:r>
                        <a:rPr lang="en-US" sz="2400">
                          <a:latin typeface="+mj-lt"/>
                        </a:rPr>
                        <a:t>1-4,5,6,7,15</a:t>
                      </a:r>
                    </a:p>
                  </a:txBody>
                  <a:tcPr/>
                </a:tc>
                <a:tc>
                  <a:txBody>
                    <a:bodyPr/>
                    <a:lstStyle/>
                    <a:p>
                      <a:pPr algn="r"/>
                      <a:r>
                        <a:rPr lang="en-US" sz="2400">
                          <a:latin typeface="+mj-lt"/>
                        </a:rPr>
                        <a:t>5</a:t>
                      </a:r>
                    </a:p>
                  </a:txBody>
                  <a:tcPr/>
                </a:tc>
                <a:tc>
                  <a:txBody>
                    <a:bodyPr/>
                    <a:lstStyle/>
                    <a:p>
                      <a:pPr algn="r"/>
                      <a:r>
                        <a:rPr lang="en-US" sz="2400">
                          <a:latin typeface="+mj-lt"/>
                        </a:rPr>
                        <a:t>3.33</a:t>
                      </a:r>
                    </a:p>
                  </a:txBody>
                  <a:tcPr/>
                </a:tc>
                <a:extLst>
                  <a:ext uri="{0D108BD9-81ED-4DB2-BD59-A6C34878D82A}">
                    <a16:rowId xmlns:a16="http://schemas.microsoft.com/office/drawing/2014/main" val="10003"/>
                  </a:ext>
                </a:extLst>
              </a:tr>
              <a:tr h="370840">
                <a:tc>
                  <a:txBody>
                    <a:bodyPr/>
                    <a:lstStyle/>
                    <a:p>
                      <a:r>
                        <a:rPr lang="en-US" sz="2400">
                          <a:latin typeface="+mj-lt"/>
                        </a:rPr>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kern="1200">
                          <a:solidFill>
                            <a:schemeClr val="dk1"/>
                          </a:solidFill>
                          <a:latin typeface="+mj-lt"/>
                          <a:ea typeface="+mn-ea"/>
                          <a:cs typeface="+mn-cs"/>
                        </a:rPr>
                        <a:t>A&gt;B</a:t>
                      </a:r>
                      <a:r>
                        <a:rPr kumimoji="0" lang="en-US" sz="2400" kern="1200" baseline="0">
                          <a:solidFill>
                            <a:schemeClr val="dk1"/>
                          </a:solidFill>
                          <a:latin typeface="+mj-lt"/>
                          <a:ea typeface="+mn-ea"/>
                          <a:cs typeface="+mn-cs"/>
                        </a:rPr>
                        <a:t> and A&lt;=C</a:t>
                      </a:r>
                      <a:endParaRPr kumimoji="0" lang="en-US" sz="2400" kern="1200">
                        <a:solidFill>
                          <a:schemeClr val="dk1"/>
                        </a:solidFill>
                        <a:latin typeface="+mj-lt"/>
                        <a:ea typeface="+mn-ea"/>
                        <a:cs typeface="+mn-cs"/>
                      </a:endParaRPr>
                    </a:p>
                  </a:txBody>
                  <a:tcPr/>
                </a:tc>
                <a:tc>
                  <a:txBody>
                    <a:bodyPr/>
                    <a:lstStyle/>
                    <a:p>
                      <a:pPr algn="ctr"/>
                      <a:r>
                        <a:rPr lang="en-US" sz="2400">
                          <a:latin typeface="+mj-lt"/>
                        </a:rPr>
                        <a:t>5</a:t>
                      </a:r>
                    </a:p>
                  </a:txBody>
                  <a:tcPr/>
                </a:tc>
                <a:tc>
                  <a:txBody>
                    <a:bodyPr/>
                    <a:lstStyle/>
                    <a:p>
                      <a:pPr algn="ctr"/>
                      <a:r>
                        <a:rPr lang="en-US" sz="2400">
                          <a:latin typeface="+mj-lt"/>
                        </a:rPr>
                        <a:t>2</a:t>
                      </a:r>
                    </a:p>
                  </a:txBody>
                  <a:tcPr/>
                </a:tc>
                <a:tc>
                  <a:txBody>
                    <a:bodyPr/>
                    <a:lstStyle/>
                    <a:p>
                      <a:pPr algn="ctr"/>
                      <a:r>
                        <a:rPr lang="en-US" sz="2400">
                          <a:latin typeface="+mj-lt"/>
                        </a:rPr>
                        <a:t>7</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kern="1200">
                          <a:solidFill>
                            <a:schemeClr val="dk1"/>
                          </a:solidFill>
                          <a:latin typeface="+mj-lt"/>
                          <a:ea typeface="+mn-ea"/>
                          <a:cs typeface="+mn-cs"/>
                        </a:rPr>
                        <a:t>1-4,5,6,9,15</a:t>
                      </a:r>
                    </a:p>
                  </a:txBody>
                  <a:tcPr/>
                </a:tc>
                <a:tc>
                  <a:txBody>
                    <a:bodyPr/>
                    <a:lstStyle/>
                    <a:p>
                      <a:pPr algn="r"/>
                      <a:r>
                        <a:rPr lang="en-US" sz="2400">
                          <a:latin typeface="+mj-lt"/>
                        </a:rPr>
                        <a:t>7</a:t>
                      </a:r>
                    </a:p>
                  </a:txBody>
                  <a:tcPr/>
                </a:tc>
                <a:tc>
                  <a:txBody>
                    <a:bodyPr/>
                    <a:lstStyle/>
                    <a:p>
                      <a:pPr algn="r"/>
                      <a:r>
                        <a:rPr lang="en-US" sz="2400">
                          <a:latin typeface="+mj-lt"/>
                        </a:rPr>
                        <a:t>4.66</a:t>
                      </a:r>
                    </a:p>
                  </a:txBody>
                  <a:tcPr/>
                </a:tc>
                <a:extLst>
                  <a:ext uri="{0D108BD9-81ED-4DB2-BD59-A6C34878D82A}">
                    <a16:rowId xmlns:a16="http://schemas.microsoft.com/office/drawing/2014/main" val="10004"/>
                  </a:ext>
                </a:extLst>
              </a:tr>
              <a:tr h="370840">
                <a:tc>
                  <a:txBody>
                    <a:bodyPr/>
                    <a:lstStyle/>
                    <a:p>
                      <a:r>
                        <a:rPr lang="en-US" sz="2400">
                          <a:latin typeface="+mj-lt"/>
                        </a:rPr>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kern="1200">
                          <a:solidFill>
                            <a:schemeClr val="dk1"/>
                          </a:solidFill>
                          <a:latin typeface="+mj-lt"/>
                          <a:ea typeface="+mn-ea"/>
                          <a:cs typeface="+mn-cs"/>
                        </a:rPr>
                        <a:t>A&lt;=B</a:t>
                      </a:r>
                      <a:r>
                        <a:rPr kumimoji="0" lang="en-US" sz="2400" kern="1200" baseline="0">
                          <a:solidFill>
                            <a:schemeClr val="dk1"/>
                          </a:solidFill>
                          <a:latin typeface="+mj-lt"/>
                          <a:ea typeface="+mn-ea"/>
                          <a:cs typeface="+mn-cs"/>
                        </a:rPr>
                        <a:t> and B&gt;C</a:t>
                      </a:r>
                      <a:endParaRPr kumimoji="0" lang="en-US" sz="2400" kern="1200">
                        <a:solidFill>
                          <a:schemeClr val="dk1"/>
                        </a:solidFill>
                        <a:latin typeface="+mj-lt"/>
                        <a:ea typeface="+mn-ea"/>
                        <a:cs typeface="+mn-cs"/>
                      </a:endParaRPr>
                    </a:p>
                  </a:txBody>
                  <a:tcPr/>
                </a:tc>
                <a:tc>
                  <a:txBody>
                    <a:bodyPr/>
                    <a:lstStyle/>
                    <a:p>
                      <a:pPr algn="ctr"/>
                      <a:r>
                        <a:rPr lang="en-US" sz="2400">
                          <a:latin typeface="+mj-lt"/>
                        </a:rPr>
                        <a:t>5</a:t>
                      </a:r>
                    </a:p>
                  </a:txBody>
                  <a:tcPr/>
                </a:tc>
                <a:tc>
                  <a:txBody>
                    <a:bodyPr/>
                    <a:lstStyle/>
                    <a:p>
                      <a:pPr algn="ctr"/>
                      <a:r>
                        <a:rPr lang="en-US" sz="2400">
                          <a:latin typeface="+mj-lt"/>
                        </a:rPr>
                        <a:t>7</a:t>
                      </a:r>
                    </a:p>
                  </a:txBody>
                  <a:tcPr/>
                </a:tc>
                <a:tc>
                  <a:txBody>
                    <a:bodyPr/>
                    <a:lstStyle/>
                    <a:p>
                      <a:pPr algn="ctr"/>
                      <a:r>
                        <a:rPr lang="en-US" sz="2400">
                          <a:latin typeface="+mj-lt"/>
                        </a:rPr>
                        <a:t>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kern="1200">
                          <a:solidFill>
                            <a:schemeClr val="dk1"/>
                          </a:solidFill>
                          <a:latin typeface="+mj-lt"/>
                          <a:ea typeface="+mn-ea"/>
                          <a:cs typeface="+mn-cs"/>
                        </a:rPr>
                        <a:t>1-4,5,11,12,15</a:t>
                      </a:r>
                    </a:p>
                  </a:txBody>
                  <a:tcPr/>
                </a:tc>
                <a:tc>
                  <a:txBody>
                    <a:bodyPr/>
                    <a:lstStyle/>
                    <a:p>
                      <a:pPr algn="r"/>
                      <a:r>
                        <a:rPr lang="en-US" sz="2400">
                          <a:latin typeface="+mj-lt"/>
                        </a:rPr>
                        <a:t>7</a:t>
                      </a:r>
                    </a:p>
                  </a:txBody>
                  <a:tcPr/>
                </a:tc>
                <a:tc>
                  <a:txBody>
                    <a:bodyPr/>
                    <a:lstStyle/>
                    <a:p>
                      <a:pPr algn="r"/>
                      <a:r>
                        <a:rPr lang="en-US" sz="2400">
                          <a:latin typeface="+mj-lt"/>
                        </a:rPr>
                        <a:t>5.33</a:t>
                      </a:r>
                    </a:p>
                  </a:txBody>
                  <a:tcPr/>
                </a:tc>
                <a:extLst>
                  <a:ext uri="{0D108BD9-81ED-4DB2-BD59-A6C34878D82A}">
                    <a16:rowId xmlns:a16="http://schemas.microsoft.com/office/drawing/2014/main" val="10005"/>
                  </a:ext>
                </a:extLst>
              </a:tr>
              <a:tr h="370840">
                <a:tc>
                  <a:txBody>
                    <a:bodyPr/>
                    <a:lstStyle/>
                    <a:p>
                      <a:r>
                        <a:rPr lang="en-US" sz="2400">
                          <a:latin typeface="+mj-lt"/>
                        </a:rPr>
                        <a:t>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kern="1200">
                          <a:solidFill>
                            <a:schemeClr val="dk1"/>
                          </a:solidFill>
                          <a:latin typeface="+mj-lt"/>
                          <a:ea typeface="+mn-ea"/>
                          <a:cs typeface="+mn-cs"/>
                        </a:rPr>
                        <a:t>A&lt;=B</a:t>
                      </a:r>
                      <a:r>
                        <a:rPr kumimoji="0" lang="en-US" sz="2400" kern="1200" baseline="0">
                          <a:solidFill>
                            <a:schemeClr val="dk1"/>
                          </a:solidFill>
                          <a:latin typeface="+mj-lt"/>
                          <a:ea typeface="+mn-ea"/>
                          <a:cs typeface="+mn-cs"/>
                        </a:rPr>
                        <a:t> and B&lt;=C</a:t>
                      </a:r>
                      <a:endParaRPr kumimoji="0" lang="en-US" sz="2400" kern="1200">
                        <a:solidFill>
                          <a:schemeClr val="dk1"/>
                        </a:solidFill>
                        <a:latin typeface="+mj-lt"/>
                        <a:ea typeface="+mn-ea"/>
                        <a:cs typeface="+mn-cs"/>
                      </a:endParaRPr>
                    </a:p>
                  </a:txBody>
                  <a:tcPr/>
                </a:tc>
                <a:tc>
                  <a:txBody>
                    <a:bodyPr/>
                    <a:lstStyle/>
                    <a:p>
                      <a:pPr algn="ctr"/>
                      <a:r>
                        <a:rPr lang="en-US" sz="2400">
                          <a:latin typeface="+mj-lt"/>
                        </a:rPr>
                        <a:t>5</a:t>
                      </a:r>
                    </a:p>
                  </a:txBody>
                  <a:tcPr/>
                </a:tc>
                <a:tc>
                  <a:txBody>
                    <a:bodyPr/>
                    <a:lstStyle/>
                    <a:p>
                      <a:pPr algn="ctr"/>
                      <a:r>
                        <a:rPr lang="en-US" sz="2400">
                          <a:latin typeface="+mj-lt"/>
                        </a:rPr>
                        <a:t>6</a:t>
                      </a:r>
                    </a:p>
                  </a:txBody>
                  <a:tcPr/>
                </a:tc>
                <a:tc>
                  <a:txBody>
                    <a:bodyPr/>
                    <a:lstStyle/>
                    <a:p>
                      <a:pPr algn="ctr"/>
                      <a:r>
                        <a:rPr lang="en-US" sz="2400">
                          <a:latin typeface="+mj-lt"/>
                        </a:rPr>
                        <a:t>8</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kern="1200">
                          <a:solidFill>
                            <a:schemeClr val="dk1"/>
                          </a:solidFill>
                          <a:latin typeface="+mj-lt"/>
                          <a:ea typeface="+mn-ea"/>
                          <a:cs typeface="+mn-cs"/>
                        </a:rPr>
                        <a:t>1-4,5,11,14,15</a:t>
                      </a:r>
                    </a:p>
                  </a:txBody>
                  <a:tcPr/>
                </a:tc>
                <a:tc>
                  <a:txBody>
                    <a:bodyPr/>
                    <a:lstStyle/>
                    <a:p>
                      <a:pPr algn="r"/>
                      <a:r>
                        <a:rPr lang="en-US" sz="2400">
                          <a:latin typeface="+mj-lt"/>
                        </a:rPr>
                        <a:t>8</a:t>
                      </a:r>
                    </a:p>
                  </a:txBody>
                  <a:tcPr/>
                </a:tc>
                <a:tc>
                  <a:txBody>
                    <a:bodyPr/>
                    <a:lstStyle/>
                    <a:p>
                      <a:pPr algn="r"/>
                      <a:r>
                        <a:rPr lang="en-US" sz="2400">
                          <a:latin typeface="+mj-lt"/>
                        </a:rPr>
                        <a:t>6.33</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22968354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Statement coverage exercise</a:t>
            </a:r>
          </a:p>
        </p:txBody>
      </p:sp>
      <p:pic>
        <p:nvPicPr>
          <p:cNvPr id="13315" name="Picture 3"/>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bwMode="auto">
          <a:xfrm>
            <a:off x="-27432" y="1371600"/>
            <a:ext cx="5372911" cy="53699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idx="1"/>
          </p:nvPr>
        </p:nvSpPr>
        <p:spPr>
          <a:xfrm>
            <a:off x="4876800" y="1295400"/>
            <a:ext cx="4191000" cy="4876800"/>
          </a:xfrm>
          <a:ln>
            <a:solidFill>
              <a:schemeClr val="accent1">
                <a:lumMod val="40000"/>
                <a:lumOff val="60000"/>
              </a:schemeClr>
            </a:solidFill>
          </a:ln>
        </p:spPr>
        <p:txBody>
          <a:bodyPr>
            <a:noAutofit/>
          </a:bodyPr>
          <a:lstStyle/>
          <a:p>
            <a:pPr marL="0" indent="0">
              <a:buNone/>
            </a:pPr>
            <a:r>
              <a:rPr lang="en-US" sz="1800" b="1"/>
              <a:t>A program evaluates grades for students:</a:t>
            </a:r>
          </a:p>
          <a:p>
            <a:r>
              <a:rPr lang="en-US" sz="1800" b="1"/>
              <a:t>If StudentScore&lt;=39, print "Fail".</a:t>
            </a:r>
            <a:endParaRPr lang="en-US" sz="1800"/>
          </a:p>
          <a:p>
            <a:r>
              <a:rPr lang="en-US" sz="1800" b="1"/>
              <a:t>If StudentScore between 39 and 60, print “Pass”</a:t>
            </a:r>
          </a:p>
          <a:p>
            <a:pPr>
              <a:defRPr/>
            </a:pPr>
            <a:r>
              <a:rPr lang="en-US" sz="1800" b="1"/>
              <a:t>If StudentScore between 59 and 80, print  “Merit” </a:t>
            </a:r>
          </a:p>
          <a:p>
            <a:pPr>
              <a:defRPr/>
            </a:pPr>
            <a:r>
              <a:rPr lang="en-US" sz="1800" b="1"/>
              <a:t>If StudentScore&gt;79, print “Distinction”</a:t>
            </a:r>
          </a:p>
          <a:p>
            <a:pPr marL="3175" indent="0">
              <a:buNone/>
            </a:pPr>
            <a:r>
              <a:rPr lang="en-US" sz="1800" b="1"/>
              <a:t>a. How many test cases will you  need to achieve 100% statement coverage? Design test case.</a:t>
            </a:r>
          </a:p>
          <a:p>
            <a:pPr marL="3175" indent="0">
              <a:buNone/>
            </a:pPr>
            <a:r>
              <a:rPr lang="en-US" sz="1800" b="1"/>
              <a:t>b. Suppose we ran two test cases: StudentScore = 50 and StudentScore = 30, which lines of pseudo code will not be exercised? How much is statement coverage?</a:t>
            </a:r>
          </a:p>
        </p:txBody>
      </p:sp>
      <p:sp>
        <p:nvSpPr>
          <p:cNvPr id="7" name="Slide Number Placeholder 6"/>
          <p:cNvSpPr>
            <a:spLocks noGrp="1"/>
          </p:cNvSpPr>
          <p:nvPr>
            <p:ph type="sldNum" sz="quarter" idx="12"/>
          </p:nvPr>
        </p:nvSpPr>
        <p:spPr/>
        <p:txBody>
          <a:bodyPr/>
          <a:lstStyle/>
          <a:p>
            <a:r>
              <a:rPr lang="en-US"/>
              <a:t>Slide </a:t>
            </a:r>
            <a:fld id="{3900DC13-0C25-439E-AA75-E5DAAC4C3713}" type="slidenum">
              <a:rPr lang="en-US" smtClean="0"/>
              <a:pPr/>
              <a:t>101</a:t>
            </a:fld>
            <a:endParaRPr lang="en-US"/>
          </a:p>
        </p:txBody>
      </p:sp>
    </p:spTree>
    <p:extLst>
      <p:ext uri="{BB962C8B-B14F-4D97-AF65-F5344CB8AC3E}">
        <p14:creationId xmlns:p14="http://schemas.microsoft.com/office/powerpoint/2010/main" val="279084603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Statement coverage exercise: Solution</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102</a:t>
            </a:fld>
            <a:endParaRPr lang="en-US"/>
          </a:p>
        </p:txBody>
      </p:sp>
    </p:spTree>
    <p:extLst>
      <p:ext uri="{BB962C8B-B14F-4D97-AF65-F5344CB8AC3E}">
        <p14:creationId xmlns:p14="http://schemas.microsoft.com/office/powerpoint/2010/main" val="61505232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Statement coverage problems</a:t>
            </a:r>
          </a:p>
        </p:txBody>
      </p:sp>
      <p:sp>
        <p:nvSpPr>
          <p:cNvPr id="3" name="Content Placeholder 2"/>
          <p:cNvSpPr>
            <a:spLocks noGrp="1"/>
          </p:cNvSpPr>
          <p:nvPr>
            <p:ph idx="1"/>
          </p:nvPr>
        </p:nvSpPr>
        <p:spPr/>
        <p:txBody>
          <a:bodyPr/>
          <a:lstStyle/>
          <a:p>
            <a:r>
              <a:rPr lang="en-US"/>
              <a:t>Statement coverage can be achieved without branch coverage</a:t>
            </a:r>
          </a:p>
          <a:p>
            <a:pPr lvl="1"/>
            <a:r>
              <a:rPr lang="en-US"/>
              <a:t>important cases may be missed</a:t>
            </a:r>
          </a:p>
        </p:txBody>
      </p:sp>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pPr/>
              <a:t>103</a:t>
            </a:fld>
            <a:endParaRPr lang="en-US"/>
          </a:p>
        </p:txBody>
      </p:sp>
    </p:spTree>
    <p:extLst>
      <p:ext uri="{BB962C8B-B14F-4D97-AF65-F5344CB8AC3E}">
        <p14:creationId xmlns:p14="http://schemas.microsoft.com/office/powerpoint/2010/main" val="1895610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Decision testing (Level 2)</a:t>
            </a:r>
          </a:p>
        </p:txBody>
      </p:sp>
      <p:sp>
        <p:nvSpPr>
          <p:cNvPr id="3" name="Content Placeholder 2"/>
          <p:cNvSpPr>
            <a:spLocks noGrp="1"/>
          </p:cNvSpPr>
          <p:nvPr>
            <p:ph idx="1"/>
          </p:nvPr>
        </p:nvSpPr>
        <p:spPr/>
        <p:txBody>
          <a:bodyPr>
            <a:normAutofit/>
          </a:bodyPr>
          <a:lstStyle/>
          <a:p>
            <a:r>
              <a:rPr lang="en-US" i="1"/>
              <a:t>A test design technique in which test cases are designed to execute </a:t>
            </a:r>
            <a:r>
              <a:rPr lang="en-US" b="1" i="1"/>
              <a:t>decision outcomes </a:t>
            </a:r>
            <a:r>
              <a:rPr lang="en-US" i="1"/>
              <a:t>[ISTQB Glossary]</a:t>
            </a:r>
          </a:p>
          <a:p>
            <a:pPr lvl="1"/>
            <a:r>
              <a:rPr lang="en-US" u="sng"/>
              <a:t>decision</a:t>
            </a:r>
            <a:r>
              <a:rPr lang="en-US"/>
              <a:t>: a logical expression which can be composed of several logical operators like "or", "and", "xor"</a:t>
            </a:r>
          </a:p>
          <a:p>
            <a:pPr lvl="1"/>
            <a:r>
              <a:rPr lang="en-US" u="sng"/>
              <a:t>decision outcome</a:t>
            </a:r>
            <a:r>
              <a:rPr lang="en-US"/>
              <a:t>: each exit from a decision</a:t>
            </a:r>
          </a:p>
          <a:p>
            <a:pPr lvl="2"/>
            <a:r>
              <a:rPr lang="en-US"/>
              <a:t>two or more possible decision outcomes</a:t>
            </a:r>
          </a:p>
          <a:p>
            <a:endParaRPr lang="en-US"/>
          </a:p>
          <a:p>
            <a:endParaRPr lang="en-US"/>
          </a:p>
          <a:p>
            <a:endParaRPr lang="en-US"/>
          </a:p>
          <a:p>
            <a:endParaRPr lang="en-US"/>
          </a:p>
          <a:p>
            <a:r>
              <a:rPr lang="en-US"/>
              <a:t>Known as 'Branch testing', 'Basis path testing'</a:t>
            </a:r>
          </a:p>
        </p:txBody>
      </p:sp>
      <p:grpSp>
        <p:nvGrpSpPr>
          <p:cNvPr id="4" name="Group 1031"/>
          <p:cNvGrpSpPr>
            <a:grpSpLocks/>
          </p:cNvGrpSpPr>
          <p:nvPr/>
        </p:nvGrpSpPr>
        <p:grpSpPr bwMode="auto">
          <a:xfrm>
            <a:off x="7636229" y="2589212"/>
            <a:ext cx="1360488" cy="3735388"/>
            <a:chOff x="4903" y="929"/>
            <a:chExt cx="849" cy="2244"/>
          </a:xfrm>
        </p:grpSpPr>
        <p:sp>
          <p:nvSpPr>
            <p:cNvPr id="5" name="Line 1032"/>
            <p:cNvSpPr>
              <a:spLocks noChangeShapeType="1"/>
            </p:cNvSpPr>
            <p:nvPr/>
          </p:nvSpPr>
          <p:spPr bwMode="auto">
            <a:xfrm>
              <a:off x="5186" y="1724"/>
              <a:ext cx="565" cy="0"/>
            </a:xfrm>
            <a:prstGeom prst="line">
              <a:avLst/>
            </a:prstGeom>
            <a:noFill/>
            <a:ln w="508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Line 1033"/>
            <p:cNvSpPr>
              <a:spLocks noChangeShapeType="1"/>
            </p:cNvSpPr>
            <p:nvPr/>
          </p:nvSpPr>
          <p:spPr bwMode="auto">
            <a:xfrm>
              <a:off x="5150" y="1087"/>
              <a:ext cx="0" cy="1930"/>
            </a:xfrm>
            <a:prstGeom prst="line">
              <a:avLst/>
            </a:prstGeom>
            <a:noFill/>
            <a:ln w="508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AutoShape 1034"/>
            <p:cNvSpPr>
              <a:spLocks noChangeArrowheads="1"/>
            </p:cNvSpPr>
            <p:nvPr/>
          </p:nvSpPr>
          <p:spPr bwMode="auto">
            <a:xfrm>
              <a:off x="4911" y="1480"/>
              <a:ext cx="479" cy="479"/>
            </a:xfrm>
            <a:prstGeom prst="diamond">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Rectangle 1035"/>
            <p:cNvSpPr>
              <a:spLocks noChangeArrowheads="1"/>
            </p:cNvSpPr>
            <p:nvPr/>
          </p:nvSpPr>
          <p:spPr bwMode="auto">
            <a:xfrm>
              <a:off x="4903" y="929"/>
              <a:ext cx="495" cy="316"/>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Rectangle 1036"/>
            <p:cNvSpPr>
              <a:spLocks noChangeArrowheads="1"/>
            </p:cNvSpPr>
            <p:nvPr/>
          </p:nvSpPr>
          <p:spPr bwMode="auto">
            <a:xfrm>
              <a:off x="4903" y="2177"/>
              <a:ext cx="495" cy="316"/>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Rectangle 1037"/>
            <p:cNvSpPr>
              <a:spLocks noChangeArrowheads="1"/>
            </p:cNvSpPr>
            <p:nvPr/>
          </p:nvSpPr>
          <p:spPr bwMode="auto">
            <a:xfrm>
              <a:off x="4903" y="2857"/>
              <a:ext cx="495" cy="316"/>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Line 1038"/>
            <p:cNvSpPr>
              <a:spLocks noChangeShapeType="1"/>
            </p:cNvSpPr>
            <p:nvPr/>
          </p:nvSpPr>
          <p:spPr bwMode="auto">
            <a:xfrm>
              <a:off x="5748" y="1735"/>
              <a:ext cx="0" cy="958"/>
            </a:xfrm>
            <a:prstGeom prst="line">
              <a:avLst/>
            </a:prstGeom>
            <a:noFill/>
            <a:ln w="508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Line 1039"/>
            <p:cNvSpPr>
              <a:spLocks noChangeShapeType="1"/>
            </p:cNvSpPr>
            <p:nvPr/>
          </p:nvSpPr>
          <p:spPr bwMode="auto">
            <a:xfrm>
              <a:off x="5187" y="2699"/>
              <a:ext cx="565" cy="0"/>
            </a:xfrm>
            <a:prstGeom prst="line">
              <a:avLst/>
            </a:prstGeom>
            <a:noFill/>
            <a:ln w="50800">
              <a:solidFill>
                <a:schemeClr val="accent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3" name="Group 1040"/>
          <p:cNvGrpSpPr>
            <a:grpSpLocks/>
          </p:cNvGrpSpPr>
          <p:nvPr/>
        </p:nvGrpSpPr>
        <p:grpSpPr bwMode="auto">
          <a:xfrm>
            <a:off x="8090254" y="3913187"/>
            <a:ext cx="906463" cy="1622425"/>
            <a:chOff x="5233" y="1808"/>
            <a:chExt cx="571" cy="1022"/>
          </a:xfrm>
        </p:grpSpPr>
        <p:sp>
          <p:nvSpPr>
            <p:cNvPr id="14" name="Line 1041"/>
            <p:cNvSpPr>
              <a:spLocks noChangeShapeType="1"/>
            </p:cNvSpPr>
            <p:nvPr/>
          </p:nvSpPr>
          <p:spPr bwMode="auto">
            <a:xfrm>
              <a:off x="5233" y="1808"/>
              <a:ext cx="570" cy="0"/>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1042"/>
            <p:cNvSpPr>
              <a:spLocks noChangeShapeType="1"/>
            </p:cNvSpPr>
            <p:nvPr/>
          </p:nvSpPr>
          <p:spPr bwMode="auto">
            <a:xfrm>
              <a:off x="5800" y="1820"/>
              <a:ext cx="0" cy="1004"/>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043"/>
            <p:cNvSpPr>
              <a:spLocks noChangeShapeType="1"/>
            </p:cNvSpPr>
            <p:nvPr/>
          </p:nvSpPr>
          <p:spPr bwMode="auto">
            <a:xfrm>
              <a:off x="5234" y="2830"/>
              <a:ext cx="570" cy="0"/>
            </a:xfrm>
            <a:prstGeom prst="line">
              <a:avLst/>
            </a:prstGeom>
            <a:noFill/>
            <a:ln w="50800">
              <a:solidFill>
                <a:srgbClr val="C00000"/>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7" name="Line 1044"/>
          <p:cNvSpPr>
            <a:spLocks noChangeShapeType="1"/>
          </p:cNvSpPr>
          <p:nvPr/>
        </p:nvSpPr>
        <p:spPr bwMode="auto">
          <a:xfrm>
            <a:off x="8031517" y="2947987"/>
            <a:ext cx="0" cy="762000"/>
          </a:xfrm>
          <a:prstGeom prst="line">
            <a:avLst/>
          </a:prstGeom>
          <a:noFill/>
          <a:ln w="50800">
            <a:solidFill>
              <a:srgbClr val="00CC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Line 1045"/>
          <p:cNvSpPr>
            <a:spLocks noChangeShapeType="1"/>
          </p:cNvSpPr>
          <p:nvPr/>
        </p:nvSpPr>
        <p:spPr bwMode="auto">
          <a:xfrm>
            <a:off x="8031517" y="4092575"/>
            <a:ext cx="0" cy="760412"/>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Line 1046"/>
          <p:cNvSpPr>
            <a:spLocks noChangeShapeType="1"/>
          </p:cNvSpPr>
          <p:nvPr/>
        </p:nvSpPr>
        <p:spPr bwMode="auto">
          <a:xfrm>
            <a:off x="8031517" y="5081587"/>
            <a:ext cx="0" cy="762000"/>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1047"/>
          <p:cNvSpPr>
            <a:spLocks noChangeShapeType="1"/>
          </p:cNvSpPr>
          <p:nvPr/>
        </p:nvSpPr>
        <p:spPr bwMode="auto">
          <a:xfrm>
            <a:off x="8031517" y="2947987"/>
            <a:ext cx="0" cy="762000"/>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AutoShape 1048"/>
          <p:cNvSpPr>
            <a:spLocks noChangeArrowheads="1"/>
          </p:cNvSpPr>
          <p:nvPr/>
        </p:nvSpPr>
        <p:spPr bwMode="auto">
          <a:xfrm>
            <a:off x="7648929" y="3506787"/>
            <a:ext cx="768350" cy="796925"/>
          </a:xfrm>
          <a:prstGeom prst="diamond">
            <a:avLst/>
          </a:prstGeom>
          <a:solidFill>
            <a:srgbClr val="92D050"/>
          </a:solidFill>
          <a:ln w="12700">
            <a:solidFill>
              <a:schemeClr val="tx1"/>
            </a:solidFill>
            <a:miter lim="800000"/>
            <a:headEnd/>
            <a:tailEnd/>
          </a:ln>
          <a:effectLst/>
        </p:spPr>
        <p:txBody>
          <a:bodyPr wrap="none" anchor="ctr"/>
          <a:lstStyle/>
          <a:p>
            <a:endParaRPr lang="en-US"/>
          </a:p>
        </p:txBody>
      </p:sp>
      <p:sp>
        <p:nvSpPr>
          <p:cNvPr id="22" name="Rectangle 1049"/>
          <p:cNvSpPr>
            <a:spLocks noChangeArrowheads="1"/>
          </p:cNvSpPr>
          <p:nvPr/>
        </p:nvSpPr>
        <p:spPr bwMode="auto">
          <a:xfrm>
            <a:off x="7636229" y="2589212"/>
            <a:ext cx="793750" cy="525463"/>
          </a:xfrm>
          <a:prstGeom prst="rect">
            <a:avLst/>
          </a:prstGeom>
          <a:solidFill>
            <a:srgbClr val="92D050"/>
          </a:solidFill>
          <a:ln w="12700">
            <a:solidFill>
              <a:schemeClr val="tx1"/>
            </a:solidFill>
            <a:miter lim="800000"/>
            <a:headEnd/>
            <a:tailEnd/>
          </a:ln>
          <a:effectLst/>
        </p:spPr>
        <p:txBody>
          <a:bodyPr wrap="none" anchor="ctr"/>
          <a:lstStyle/>
          <a:p>
            <a:endParaRPr lang="en-US"/>
          </a:p>
        </p:txBody>
      </p:sp>
      <p:sp>
        <p:nvSpPr>
          <p:cNvPr id="23" name="Rectangle 1050"/>
          <p:cNvSpPr>
            <a:spLocks noChangeArrowheads="1"/>
          </p:cNvSpPr>
          <p:nvPr/>
        </p:nvSpPr>
        <p:spPr bwMode="auto">
          <a:xfrm>
            <a:off x="7636229" y="4667250"/>
            <a:ext cx="793750" cy="525462"/>
          </a:xfrm>
          <a:prstGeom prst="rect">
            <a:avLst/>
          </a:prstGeom>
          <a:solidFill>
            <a:srgbClr val="92D050"/>
          </a:solidFill>
          <a:ln w="12700">
            <a:solidFill>
              <a:schemeClr val="tx1"/>
            </a:solidFill>
            <a:miter lim="800000"/>
            <a:headEnd/>
            <a:tailEnd/>
          </a:ln>
          <a:effectLst/>
        </p:spPr>
        <p:txBody>
          <a:bodyPr wrap="none" anchor="ctr"/>
          <a:lstStyle/>
          <a:p>
            <a:endParaRPr lang="en-US"/>
          </a:p>
        </p:txBody>
      </p:sp>
      <p:sp>
        <p:nvSpPr>
          <p:cNvPr id="24" name="Line 1051"/>
          <p:cNvSpPr>
            <a:spLocks noChangeShapeType="1"/>
          </p:cNvSpPr>
          <p:nvPr/>
        </p:nvSpPr>
        <p:spPr bwMode="auto">
          <a:xfrm>
            <a:off x="8031517" y="5538787"/>
            <a:ext cx="0" cy="381000"/>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Rectangle 1052"/>
          <p:cNvSpPr>
            <a:spLocks noChangeArrowheads="1"/>
          </p:cNvSpPr>
          <p:nvPr/>
        </p:nvSpPr>
        <p:spPr bwMode="auto">
          <a:xfrm>
            <a:off x="7636229" y="5799137"/>
            <a:ext cx="793750" cy="525463"/>
          </a:xfrm>
          <a:prstGeom prst="rect">
            <a:avLst/>
          </a:prstGeom>
          <a:solidFill>
            <a:srgbClr val="92D050"/>
          </a:solidFill>
          <a:ln w="12700">
            <a:solidFill>
              <a:schemeClr val="tx1"/>
            </a:solidFill>
            <a:miter lim="800000"/>
            <a:headEnd/>
            <a:tailEnd/>
          </a:ln>
          <a:effectLst/>
        </p:spPr>
        <p:txBody>
          <a:bodyPr wrap="none" anchor="ctr"/>
          <a:lstStyle/>
          <a:p>
            <a:endParaRPr lang="en-US"/>
          </a:p>
        </p:txBody>
      </p:sp>
      <p:sp>
        <p:nvSpPr>
          <p:cNvPr id="26" name="Text Box 1054"/>
          <p:cNvSpPr txBox="1">
            <a:spLocks noChangeArrowheads="1"/>
          </p:cNvSpPr>
          <p:nvPr/>
        </p:nvSpPr>
        <p:spPr bwMode="auto">
          <a:xfrm>
            <a:off x="7315200" y="4127500"/>
            <a:ext cx="707145" cy="40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708" tIns="46854" rIns="93708" bIns="46854">
            <a:spAutoFit/>
          </a:bodyPr>
          <a:lstStyle>
            <a:lvl1pPr defTabSz="936625">
              <a:defRPr sz="2800">
                <a:solidFill>
                  <a:schemeClr val="tx1"/>
                </a:solidFill>
                <a:latin typeface="Arial" charset="0"/>
              </a:defRPr>
            </a:lvl1pPr>
            <a:lvl2pPr marL="742950" indent="-285750" defTabSz="936625">
              <a:defRPr sz="2800">
                <a:solidFill>
                  <a:schemeClr val="tx1"/>
                </a:solidFill>
                <a:latin typeface="Arial" charset="0"/>
              </a:defRPr>
            </a:lvl2pPr>
            <a:lvl3pPr marL="1143000" indent="-228600" defTabSz="936625">
              <a:defRPr sz="2800">
                <a:solidFill>
                  <a:schemeClr val="tx1"/>
                </a:solidFill>
                <a:latin typeface="Arial" charset="0"/>
              </a:defRPr>
            </a:lvl3pPr>
            <a:lvl4pPr marL="1600200" indent="-228600" defTabSz="936625">
              <a:defRPr sz="2800">
                <a:solidFill>
                  <a:schemeClr val="tx1"/>
                </a:solidFill>
                <a:latin typeface="Arial" charset="0"/>
              </a:defRPr>
            </a:lvl4pPr>
            <a:lvl5pPr marL="2057400" indent="-228600" defTabSz="936625">
              <a:defRPr sz="2800">
                <a:solidFill>
                  <a:schemeClr val="tx1"/>
                </a:solidFill>
                <a:latin typeface="Arial" charset="0"/>
              </a:defRPr>
            </a:lvl5pPr>
            <a:lvl6pPr marL="2514600" indent="-228600" defTabSz="936625" eaLnBrk="0" fontAlgn="base" hangingPunct="0">
              <a:spcBef>
                <a:spcPct val="0"/>
              </a:spcBef>
              <a:spcAft>
                <a:spcPct val="0"/>
              </a:spcAft>
              <a:defRPr sz="2800">
                <a:solidFill>
                  <a:schemeClr val="tx1"/>
                </a:solidFill>
                <a:latin typeface="Arial" charset="0"/>
              </a:defRPr>
            </a:lvl6pPr>
            <a:lvl7pPr marL="2971800" indent="-228600" defTabSz="936625" eaLnBrk="0" fontAlgn="base" hangingPunct="0">
              <a:spcBef>
                <a:spcPct val="0"/>
              </a:spcBef>
              <a:spcAft>
                <a:spcPct val="0"/>
              </a:spcAft>
              <a:defRPr sz="2800">
                <a:solidFill>
                  <a:schemeClr val="tx1"/>
                </a:solidFill>
                <a:latin typeface="Arial" charset="0"/>
              </a:defRPr>
            </a:lvl7pPr>
            <a:lvl8pPr marL="3429000" indent="-228600" defTabSz="936625" eaLnBrk="0" fontAlgn="base" hangingPunct="0">
              <a:spcBef>
                <a:spcPct val="0"/>
              </a:spcBef>
              <a:spcAft>
                <a:spcPct val="0"/>
              </a:spcAft>
              <a:defRPr sz="2800">
                <a:solidFill>
                  <a:schemeClr val="tx1"/>
                </a:solidFill>
                <a:latin typeface="Arial" charset="0"/>
              </a:defRPr>
            </a:lvl8pPr>
            <a:lvl9pPr marL="3886200" indent="-228600" defTabSz="936625" eaLnBrk="0" fontAlgn="base" hangingPunct="0">
              <a:spcBef>
                <a:spcPct val="0"/>
              </a:spcBef>
              <a:spcAft>
                <a:spcPct val="0"/>
              </a:spcAft>
              <a:defRPr sz="2800">
                <a:solidFill>
                  <a:schemeClr val="tx1"/>
                </a:solidFill>
                <a:latin typeface="Arial" charset="0"/>
              </a:defRPr>
            </a:lvl9pPr>
          </a:lstStyle>
          <a:p>
            <a:pPr algn="ctr"/>
            <a:r>
              <a:rPr lang="en-GB" sz="2000">
                <a:solidFill>
                  <a:srgbClr val="00CC66"/>
                </a:solidFill>
              </a:rPr>
              <a:t>True</a:t>
            </a:r>
          </a:p>
        </p:txBody>
      </p:sp>
      <p:sp>
        <p:nvSpPr>
          <p:cNvPr id="27" name="Text Box 1055"/>
          <p:cNvSpPr txBox="1">
            <a:spLocks noChangeArrowheads="1"/>
          </p:cNvSpPr>
          <p:nvPr/>
        </p:nvSpPr>
        <p:spPr bwMode="auto">
          <a:xfrm>
            <a:off x="8315679" y="3487737"/>
            <a:ext cx="817623" cy="40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708" tIns="46854" rIns="93708" bIns="46854">
            <a:spAutoFit/>
          </a:bodyPr>
          <a:lstStyle>
            <a:lvl1pPr defTabSz="936625">
              <a:defRPr sz="2800">
                <a:solidFill>
                  <a:schemeClr val="tx1"/>
                </a:solidFill>
                <a:latin typeface="Arial" charset="0"/>
              </a:defRPr>
            </a:lvl1pPr>
            <a:lvl2pPr marL="742950" indent="-285750" defTabSz="936625">
              <a:defRPr sz="2800">
                <a:solidFill>
                  <a:schemeClr val="tx1"/>
                </a:solidFill>
                <a:latin typeface="Arial" charset="0"/>
              </a:defRPr>
            </a:lvl2pPr>
            <a:lvl3pPr marL="1143000" indent="-228600" defTabSz="936625">
              <a:defRPr sz="2800">
                <a:solidFill>
                  <a:schemeClr val="tx1"/>
                </a:solidFill>
                <a:latin typeface="Arial" charset="0"/>
              </a:defRPr>
            </a:lvl3pPr>
            <a:lvl4pPr marL="1600200" indent="-228600" defTabSz="936625">
              <a:defRPr sz="2800">
                <a:solidFill>
                  <a:schemeClr val="tx1"/>
                </a:solidFill>
                <a:latin typeface="Arial" charset="0"/>
              </a:defRPr>
            </a:lvl4pPr>
            <a:lvl5pPr marL="2057400" indent="-228600" defTabSz="936625">
              <a:defRPr sz="2800">
                <a:solidFill>
                  <a:schemeClr val="tx1"/>
                </a:solidFill>
                <a:latin typeface="Arial" charset="0"/>
              </a:defRPr>
            </a:lvl5pPr>
            <a:lvl6pPr marL="2514600" indent="-228600" defTabSz="936625" eaLnBrk="0" fontAlgn="base" hangingPunct="0">
              <a:spcBef>
                <a:spcPct val="0"/>
              </a:spcBef>
              <a:spcAft>
                <a:spcPct val="0"/>
              </a:spcAft>
              <a:defRPr sz="2800">
                <a:solidFill>
                  <a:schemeClr val="tx1"/>
                </a:solidFill>
                <a:latin typeface="Arial" charset="0"/>
              </a:defRPr>
            </a:lvl6pPr>
            <a:lvl7pPr marL="2971800" indent="-228600" defTabSz="936625" eaLnBrk="0" fontAlgn="base" hangingPunct="0">
              <a:spcBef>
                <a:spcPct val="0"/>
              </a:spcBef>
              <a:spcAft>
                <a:spcPct val="0"/>
              </a:spcAft>
              <a:defRPr sz="2800">
                <a:solidFill>
                  <a:schemeClr val="tx1"/>
                </a:solidFill>
                <a:latin typeface="Arial" charset="0"/>
              </a:defRPr>
            </a:lvl7pPr>
            <a:lvl8pPr marL="3429000" indent="-228600" defTabSz="936625" eaLnBrk="0" fontAlgn="base" hangingPunct="0">
              <a:spcBef>
                <a:spcPct val="0"/>
              </a:spcBef>
              <a:spcAft>
                <a:spcPct val="0"/>
              </a:spcAft>
              <a:defRPr sz="2800">
                <a:solidFill>
                  <a:schemeClr val="tx1"/>
                </a:solidFill>
                <a:latin typeface="Arial" charset="0"/>
              </a:defRPr>
            </a:lvl8pPr>
            <a:lvl9pPr marL="3886200" indent="-228600" defTabSz="936625" eaLnBrk="0" fontAlgn="base" hangingPunct="0">
              <a:spcBef>
                <a:spcPct val="0"/>
              </a:spcBef>
              <a:spcAft>
                <a:spcPct val="0"/>
              </a:spcAft>
              <a:defRPr sz="2800">
                <a:solidFill>
                  <a:schemeClr val="tx1"/>
                </a:solidFill>
                <a:latin typeface="Arial" charset="0"/>
              </a:defRPr>
            </a:lvl9pPr>
          </a:lstStyle>
          <a:p>
            <a:pPr algn="ctr"/>
            <a:r>
              <a:rPr lang="en-GB" sz="2000">
                <a:solidFill>
                  <a:srgbClr val="00CC66"/>
                </a:solidFill>
              </a:rPr>
              <a:t>False</a:t>
            </a:r>
          </a:p>
        </p:txBody>
      </p:sp>
      <p:sp>
        <p:nvSpPr>
          <p:cNvPr id="28" name="Text Box 1056"/>
          <p:cNvSpPr txBox="1">
            <a:spLocks noChangeArrowheads="1"/>
          </p:cNvSpPr>
          <p:nvPr/>
        </p:nvSpPr>
        <p:spPr bwMode="auto">
          <a:xfrm>
            <a:off x="7874354" y="3648075"/>
            <a:ext cx="35718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708" tIns="46854" rIns="93708" bIns="46854">
            <a:spAutoFit/>
          </a:bodyPr>
          <a:lstStyle>
            <a:lvl1pPr defTabSz="936625">
              <a:defRPr sz="2800">
                <a:solidFill>
                  <a:schemeClr val="tx1"/>
                </a:solidFill>
                <a:latin typeface="Arial" charset="0"/>
              </a:defRPr>
            </a:lvl1pPr>
            <a:lvl2pPr marL="742950" indent="-285750" defTabSz="936625">
              <a:defRPr sz="2800">
                <a:solidFill>
                  <a:schemeClr val="tx1"/>
                </a:solidFill>
                <a:latin typeface="Arial" charset="0"/>
              </a:defRPr>
            </a:lvl2pPr>
            <a:lvl3pPr marL="1143000" indent="-228600" defTabSz="936625">
              <a:defRPr sz="2800">
                <a:solidFill>
                  <a:schemeClr val="tx1"/>
                </a:solidFill>
                <a:latin typeface="Arial" charset="0"/>
              </a:defRPr>
            </a:lvl3pPr>
            <a:lvl4pPr marL="1600200" indent="-228600" defTabSz="936625">
              <a:defRPr sz="2800">
                <a:solidFill>
                  <a:schemeClr val="tx1"/>
                </a:solidFill>
                <a:latin typeface="Arial" charset="0"/>
              </a:defRPr>
            </a:lvl4pPr>
            <a:lvl5pPr marL="2057400" indent="-228600" defTabSz="936625">
              <a:defRPr sz="2800">
                <a:solidFill>
                  <a:schemeClr val="tx1"/>
                </a:solidFill>
                <a:latin typeface="Arial" charset="0"/>
              </a:defRPr>
            </a:lvl5pPr>
            <a:lvl6pPr marL="2514600" indent="-228600" defTabSz="936625" eaLnBrk="0" fontAlgn="base" hangingPunct="0">
              <a:spcBef>
                <a:spcPct val="0"/>
              </a:spcBef>
              <a:spcAft>
                <a:spcPct val="0"/>
              </a:spcAft>
              <a:defRPr sz="2800">
                <a:solidFill>
                  <a:schemeClr val="tx1"/>
                </a:solidFill>
                <a:latin typeface="Arial" charset="0"/>
              </a:defRPr>
            </a:lvl6pPr>
            <a:lvl7pPr marL="2971800" indent="-228600" defTabSz="936625" eaLnBrk="0" fontAlgn="base" hangingPunct="0">
              <a:spcBef>
                <a:spcPct val="0"/>
              </a:spcBef>
              <a:spcAft>
                <a:spcPct val="0"/>
              </a:spcAft>
              <a:defRPr sz="2800">
                <a:solidFill>
                  <a:schemeClr val="tx1"/>
                </a:solidFill>
                <a:latin typeface="Arial" charset="0"/>
              </a:defRPr>
            </a:lvl7pPr>
            <a:lvl8pPr marL="3429000" indent="-228600" defTabSz="936625" eaLnBrk="0" fontAlgn="base" hangingPunct="0">
              <a:spcBef>
                <a:spcPct val="0"/>
              </a:spcBef>
              <a:spcAft>
                <a:spcPct val="0"/>
              </a:spcAft>
              <a:defRPr sz="2800">
                <a:solidFill>
                  <a:schemeClr val="tx1"/>
                </a:solidFill>
                <a:latin typeface="Arial" charset="0"/>
              </a:defRPr>
            </a:lvl8pPr>
            <a:lvl9pPr marL="3886200" indent="-228600" defTabSz="936625" eaLnBrk="0" fontAlgn="base" hangingPunct="0">
              <a:spcBef>
                <a:spcPct val="0"/>
              </a:spcBef>
              <a:spcAft>
                <a:spcPct val="0"/>
              </a:spcAft>
              <a:defRPr sz="2800">
                <a:solidFill>
                  <a:schemeClr val="tx1"/>
                </a:solidFill>
                <a:latin typeface="Arial" charset="0"/>
              </a:defRPr>
            </a:lvl9pPr>
          </a:lstStyle>
          <a:p>
            <a:pPr algn="ctr"/>
            <a:r>
              <a:rPr lang="en-GB" sz="2500">
                <a:solidFill>
                  <a:srgbClr val="000000"/>
                </a:solidFill>
              </a:rPr>
              <a:t>?</a:t>
            </a:r>
          </a:p>
        </p:txBody>
      </p:sp>
      <p:sp>
        <p:nvSpPr>
          <p:cNvPr id="33" name="Oval 32"/>
          <p:cNvSpPr/>
          <p:nvPr/>
        </p:nvSpPr>
        <p:spPr>
          <a:xfrm>
            <a:off x="1567364" y="3978829"/>
            <a:ext cx="1175836" cy="537865"/>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1589909" y="4946084"/>
            <a:ext cx="2905891" cy="692716"/>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5391561" y="4055029"/>
            <a:ext cx="1237839" cy="461665"/>
          </a:xfrm>
          <a:prstGeom prst="rect">
            <a:avLst/>
          </a:prstGeom>
          <a:solidFill>
            <a:srgbClr val="CCD5EA"/>
          </a:solidFill>
        </p:spPr>
        <p:txBody>
          <a:bodyPr wrap="none">
            <a:spAutoFit/>
          </a:bodyPr>
          <a:lstStyle/>
          <a:p>
            <a:r>
              <a:rPr lang="en-US" sz="2400" b="1">
                <a:latin typeface="+mj-lt"/>
              </a:rPr>
              <a:t>decision</a:t>
            </a:r>
          </a:p>
        </p:txBody>
      </p:sp>
      <p:cxnSp>
        <p:nvCxnSpPr>
          <p:cNvPr id="39" name="Straight Arrow Connector 38"/>
          <p:cNvCxnSpPr>
            <a:stCxn id="34" idx="1"/>
            <a:endCxn id="33" idx="6"/>
          </p:cNvCxnSpPr>
          <p:nvPr/>
        </p:nvCxnSpPr>
        <p:spPr>
          <a:xfrm flipH="1" flipV="1">
            <a:off x="2743200" y="4247762"/>
            <a:ext cx="2648361" cy="38100"/>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4" idx="1"/>
          </p:cNvCxnSpPr>
          <p:nvPr/>
        </p:nvCxnSpPr>
        <p:spPr>
          <a:xfrm flipH="1">
            <a:off x="4083618" y="4285862"/>
            <a:ext cx="1307943" cy="660222"/>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1175474" y="3942098"/>
            <a:ext cx="1500732" cy="584775"/>
          </a:xfrm>
          <a:prstGeom prst="rect">
            <a:avLst/>
          </a:prstGeom>
        </p:spPr>
        <p:txBody>
          <a:bodyPr wrap="none">
            <a:spAutoFit/>
          </a:bodyPr>
          <a:lstStyle/>
          <a:p>
            <a:r>
              <a:rPr lang="en-US" sz="3200">
                <a:latin typeface="+mj-lt"/>
              </a:rPr>
              <a:t>IF  A &gt; 1</a:t>
            </a:r>
          </a:p>
        </p:txBody>
      </p:sp>
      <p:sp>
        <p:nvSpPr>
          <p:cNvPr id="52" name="Rectangle 51"/>
          <p:cNvSpPr/>
          <p:nvPr/>
        </p:nvSpPr>
        <p:spPr>
          <a:xfrm>
            <a:off x="1175474" y="5008898"/>
            <a:ext cx="3254417" cy="584775"/>
          </a:xfrm>
          <a:prstGeom prst="rect">
            <a:avLst/>
          </a:prstGeom>
        </p:spPr>
        <p:txBody>
          <a:bodyPr wrap="none">
            <a:spAutoFit/>
          </a:bodyPr>
          <a:lstStyle/>
          <a:p>
            <a:r>
              <a:rPr lang="en-US" sz="3200">
                <a:latin typeface="+mj-lt"/>
              </a:rPr>
              <a:t>IF  A &gt; 1 AND X = 2</a:t>
            </a:r>
          </a:p>
        </p:txBody>
      </p:sp>
      <p:sp>
        <p:nvSpPr>
          <p:cNvPr id="31" name="Slide Number Placeholder 30"/>
          <p:cNvSpPr>
            <a:spLocks noGrp="1"/>
          </p:cNvSpPr>
          <p:nvPr>
            <p:ph type="sldNum" sz="quarter" idx="12"/>
          </p:nvPr>
        </p:nvSpPr>
        <p:spPr/>
        <p:txBody>
          <a:bodyPr/>
          <a:lstStyle/>
          <a:p>
            <a:r>
              <a:rPr lang="en-US"/>
              <a:t>Slide </a:t>
            </a:r>
            <a:fld id="{3900DC13-0C25-439E-AA75-E5DAAC4C3713}" type="slidenum">
              <a:rPr lang="en-US" smtClean="0"/>
              <a:pPr/>
              <a:t>104</a:t>
            </a:fld>
            <a:endParaRPr lang="en-US"/>
          </a:p>
        </p:txBody>
      </p:sp>
    </p:spTree>
    <p:extLst>
      <p:ext uri="{BB962C8B-B14F-4D97-AF65-F5344CB8AC3E}">
        <p14:creationId xmlns:p14="http://schemas.microsoft.com/office/powerpoint/2010/main" val="1393914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2" fill="hold" grpId="0" nodeType="click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wipe(right)">
                                      <p:cBhvr>
                                        <p:cTn id="19" dur="500"/>
                                        <p:tgtEl>
                                          <p:spTgt spid="34"/>
                                        </p:tgtEl>
                                      </p:cBhvr>
                                    </p:animEffect>
                                  </p:childTnLst>
                                </p:cTn>
                              </p:par>
                              <p:par>
                                <p:cTn id="20" presetID="22" presetClass="entr" presetSubtype="2" fill="hold" nodeType="with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wipe(right)">
                                      <p:cBhvr>
                                        <p:cTn id="22" dur="500"/>
                                        <p:tgtEl>
                                          <p:spTgt spid="39"/>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childTnLst>
                          </p:cTn>
                        </p:par>
                        <p:par>
                          <p:cTn id="31" fill="hold">
                            <p:stCondLst>
                              <p:cond delay="0"/>
                            </p:stCondLst>
                            <p:childTnLst>
                              <p:par>
                                <p:cTn id="32" presetID="22" presetClass="entr" presetSubtype="2" fill="hold" nodeType="afterEffect">
                                  <p:stCondLst>
                                    <p:cond delay="0"/>
                                  </p:stCondLst>
                                  <p:childTnLst>
                                    <p:set>
                                      <p:cBhvr>
                                        <p:cTn id="33" dur="1" fill="hold">
                                          <p:stCondLst>
                                            <p:cond delay="0"/>
                                          </p:stCondLst>
                                        </p:cTn>
                                        <p:tgtEl>
                                          <p:spTgt spid="41"/>
                                        </p:tgtEl>
                                        <p:attrNameLst>
                                          <p:attrName>style.visibility</p:attrName>
                                        </p:attrNameLst>
                                      </p:cBhvr>
                                      <p:to>
                                        <p:strVal val="visible"/>
                                      </p:to>
                                    </p:set>
                                    <p:animEffect transition="in" filter="wipe(right)">
                                      <p:cBhvr>
                                        <p:cTn id="34" dur="500"/>
                                        <p:tgtEl>
                                          <p:spTgt spid="41"/>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3" end="3"/>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6" grpId="0" animBg="1"/>
      <p:bldP spid="34" grpId="0" animBg="1"/>
      <p:bldP spid="49" grpId="0"/>
      <p:bldP spid="52"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Decision testing (cont’d)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lvl="0"/>
                <a:r>
                  <a:rPr lang="en-US"/>
                  <a:t>Decision coverage</a:t>
                </a:r>
              </a:p>
              <a:p>
                <a:pPr lvl="1"/>
                <a:r>
                  <a:rPr lang="en-US"/>
                  <a:t>percentage of decision outcomes exercised</a:t>
                </a:r>
              </a:p>
              <a:p>
                <a:pPr marL="667512" lvl="2" indent="0">
                  <a:buNone/>
                </a:pPr>
                <a:r>
                  <a:rPr lang="en-US"/>
                  <a:t>=</a:t>
                </a:r>
                <a14:m>
                  <m:oMath xmlns:m="http://schemas.openxmlformats.org/officeDocument/2006/math">
                    <m:f>
                      <m:fPr>
                        <m:ctrlPr>
                          <a:rPr lang="en-US" i="1">
                            <a:latin typeface="Cambria Math" panose="02040503050406030204" pitchFamily="18" charset="0"/>
                          </a:rPr>
                        </m:ctrlPr>
                      </m:fPr>
                      <m:num>
                        <m:r>
                          <a:rPr lang="en-US">
                            <a:latin typeface="Cambria Math"/>
                          </a:rPr>
                          <m:t>𝑁𝑢𝑚𝑏𝑒𝑟</m:t>
                        </m:r>
                        <m:r>
                          <a:rPr lang="en-US">
                            <a:latin typeface="Cambria Math"/>
                          </a:rPr>
                          <m:t> </m:t>
                        </m:r>
                        <m:r>
                          <a:rPr lang="en-US">
                            <a:latin typeface="Cambria Math"/>
                          </a:rPr>
                          <m:t>𝑜𝑓</m:t>
                        </m:r>
                        <m:r>
                          <a:rPr lang="en-US">
                            <a:latin typeface="Cambria Math"/>
                          </a:rPr>
                          <m:t> </m:t>
                        </m:r>
                        <m:r>
                          <a:rPr lang="en-US">
                            <a:latin typeface="Cambria Math"/>
                          </a:rPr>
                          <m:t>𝑑𝑒𝑐𝑖𝑠𝑖𝑜𝑛</m:t>
                        </m:r>
                        <m:r>
                          <a:rPr lang="en-US">
                            <a:latin typeface="Cambria Math"/>
                          </a:rPr>
                          <m:t> </m:t>
                        </m:r>
                        <m:r>
                          <a:rPr lang="en-US">
                            <a:latin typeface="Cambria Math"/>
                          </a:rPr>
                          <m:t>𝑜𝑢𝑡𝑐𝑜𝑚𝑒𝑠</m:t>
                        </m:r>
                        <m:r>
                          <a:rPr lang="en-US">
                            <a:latin typeface="Cambria Math"/>
                          </a:rPr>
                          <m:t> </m:t>
                        </m:r>
                        <m:r>
                          <a:rPr lang="en-US">
                            <a:latin typeface="Cambria Math"/>
                          </a:rPr>
                          <m:t>𝑒𝑥𝑒𝑟𝑐𝑖𝑠𝑒𝑑</m:t>
                        </m:r>
                      </m:num>
                      <m:den>
                        <m:r>
                          <a:rPr lang="en-US">
                            <a:latin typeface="Cambria Math"/>
                          </a:rPr>
                          <m:t>𝑇𝑜𝑡𝑎𝑙</m:t>
                        </m:r>
                        <m:r>
                          <a:rPr lang="en-US">
                            <a:latin typeface="Cambria Math"/>
                          </a:rPr>
                          <m:t> </m:t>
                        </m:r>
                        <m:r>
                          <a:rPr lang="en-US">
                            <a:latin typeface="Cambria Math"/>
                          </a:rPr>
                          <m:t>𝑛𝑢𝑚𝑏𝑒𝑟</m:t>
                        </m:r>
                        <m:r>
                          <a:rPr lang="en-US">
                            <a:latin typeface="Cambria Math"/>
                          </a:rPr>
                          <m:t> </m:t>
                        </m:r>
                        <m:r>
                          <a:rPr lang="en-US">
                            <a:latin typeface="Cambria Math"/>
                          </a:rPr>
                          <m:t>𝑜𝑓</m:t>
                        </m:r>
                        <m:r>
                          <a:rPr lang="en-US">
                            <a:latin typeface="Cambria Math"/>
                          </a:rPr>
                          <m:t> </m:t>
                        </m:r>
                        <m:r>
                          <a:rPr lang="en-US">
                            <a:latin typeface="Cambria Math"/>
                          </a:rPr>
                          <m:t>𝑑𝑒𝑐𝑖𝑠𝑖𝑜𝑛</m:t>
                        </m:r>
                        <m:r>
                          <a:rPr lang="en-US">
                            <a:latin typeface="Cambria Math"/>
                          </a:rPr>
                          <m:t> </m:t>
                        </m:r>
                        <m:r>
                          <a:rPr lang="en-US">
                            <a:latin typeface="Cambria Math"/>
                          </a:rPr>
                          <m:t>𝑜𝑢𝑡𝑐𝑜𝑚𝑒𝑠</m:t>
                        </m:r>
                      </m:den>
                    </m:f>
                    <m:r>
                      <a:rPr lang="en-US">
                        <a:latin typeface="Cambria Math"/>
                      </a:rPr>
                      <m:t>𝑥</m:t>
                    </m:r>
                    <m:r>
                      <a:rPr lang="en-US">
                        <a:latin typeface="Cambria Math"/>
                      </a:rPr>
                      <m:t>100%</m:t>
                    </m:r>
                  </m:oMath>
                </a14:m>
                <a:endParaRPr lang="en-US"/>
              </a:p>
              <a:p>
                <a:pPr lvl="1"/>
                <a:r>
                  <a:rPr lang="en-US"/>
                  <a:t>specification-based may achieve only 40% to 60% decision coverage</a:t>
                </a:r>
              </a:p>
              <a:p>
                <a:pPr lvl="1"/>
                <a:r>
                  <a:rPr lang="en-US"/>
                  <a:t>typical ad hoc testing achieves 20%</a:t>
                </a:r>
              </a:p>
              <a:p>
                <a:pPr lvl="1"/>
                <a:r>
                  <a:rPr lang="en-US"/>
                  <a:t>100% decision coverage guarantees 100% statement coverage, but not vice versa</a:t>
                </a:r>
              </a:p>
              <a:p>
                <a:r>
                  <a:rPr lang="en-US"/>
                  <a:t>How to get 100% decision corverage?</a:t>
                </a:r>
              </a:p>
              <a:p>
                <a:pPr lvl="1"/>
                <a:r>
                  <a:rPr lang="en-US"/>
                  <a:t>Find out the minimum number of paths which will ensure covering of all the </a:t>
                </a:r>
                <a:r>
                  <a:rPr lang="en-US" u="sng"/>
                  <a:t>edges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873" t="-928"/>
                </a:stretch>
              </a:blipFill>
            </p:spPr>
            <p:txBody>
              <a:bodyPr/>
              <a:lstStyle/>
              <a:p>
                <a:r>
                  <a:rPr lang="en-US">
                    <a:noFill/>
                  </a:rPr>
                  <a:t> </a:t>
                </a:r>
              </a:p>
            </p:txBody>
          </p:sp>
        </mc:Fallback>
      </mc:AlternateContent>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pPr/>
              <a:t>105</a:t>
            </a:fld>
            <a:endParaRPr lang="en-US"/>
          </a:p>
        </p:txBody>
      </p:sp>
    </p:spTree>
    <p:extLst>
      <p:ext uri="{BB962C8B-B14F-4D97-AF65-F5344CB8AC3E}">
        <p14:creationId xmlns:p14="http://schemas.microsoft.com/office/powerpoint/2010/main" val="3096115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0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4434" name="Text Box 2"/>
          <p:cNvSpPr txBox="1">
            <a:spLocks noChangeArrowheads="1"/>
          </p:cNvSpPr>
          <p:nvPr/>
        </p:nvSpPr>
        <p:spPr bwMode="auto">
          <a:xfrm>
            <a:off x="625720" y="1524001"/>
            <a:ext cx="283334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defRPr>
            </a:lvl1pPr>
            <a:lvl2pPr marL="742950" indent="-285750">
              <a:defRPr sz="2800">
                <a:solidFill>
                  <a:schemeClr val="tx1"/>
                </a:solidFill>
                <a:latin typeface="Arial" charset="0"/>
              </a:defRPr>
            </a:lvl2pPr>
            <a:lvl3pPr marL="1143000" indent="-228600">
              <a:defRPr sz="2800">
                <a:solidFill>
                  <a:schemeClr val="tx1"/>
                </a:solidFill>
                <a:latin typeface="Arial" charset="0"/>
              </a:defRPr>
            </a:lvl3pPr>
            <a:lvl4pPr marL="1600200" indent="-228600">
              <a:defRPr sz="2800">
                <a:solidFill>
                  <a:schemeClr val="tx1"/>
                </a:solidFill>
                <a:latin typeface="Arial" charset="0"/>
              </a:defRPr>
            </a:lvl4pPr>
            <a:lvl5pPr marL="2057400" indent="-22860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r>
              <a:rPr lang="en-GB" sz="2400">
                <a:solidFill>
                  <a:srgbClr val="000099"/>
                </a:solidFill>
              </a:rPr>
              <a:t>Read A</a:t>
            </a:r>
          </a:p>
          <a:p>
            <a:r>
              <a:rPr lang="en-GB" sz="2400">
                <a:solidFill>
                  <a:srgbClr val="000099"/>
                </a:solidFill>
              </a:rPr>
              <a:t>IF A &gt; 0 THEN</a:t>
            </a:r>
          </a:p>
          <a:p>
            <a:r>
              <a:rPr lang="en-GB" sz="2400">
                <a:solidFill>
                  <a:srgbClr val="000099"/>
                </a:solidFill>
              </a:rPr>
              <a:t>     IF A  = 21 THEN</a:t>
            </a:r>
          </a:p>
          <a:p>
            <a:r>
              <a:rPr lang="en-GB" sz="2400">
                <a:solidFill>
                  <a:srgbClr val="000099"/>
                </a:solidFill>
              </a:rPr>
              <a:t>	Print “Key”</a:t>
            </a:r>
          </a:p>
          <a:p>
            <a:r>
              <a:rPr lang="en-GB" sz="2400">
                <a:solidFill>
                  <a:srgbClr val="000099"/>
                </a:solidFill>
              </a:rPr>
              <a:t>     ENDIF</a:t>
            </a:r>
          </a:p>
          <a:p>
            <a:r>
              <a:rPr lang="en-GB" sz="2400">
                <a:solidFill>
                  <a:srgbClr val="000099"/>
                </a:solidFill>
              </a:rPr>
              <a:t>ENDIF</a:t>
            </a:r>
          </a:p>
        </p:txBody>
      </p:sp>
      <p:sp>
        <p:nvSpPr>
          <p:cNvPr id="274435" name="Text Box 3"/>
          <p:cNvSpPr txBox="1">
            <a:spLocks noChangeArrowheads="1"/>
          </p:cNvSpPr>
          <p:nvPr/>
        </p:nvSpPr>
        <p:spPr bwMode="auto">
          <a:xfrm>
            <a:off x="625720" y="1524001"/>
            <a:ext cx="2152064"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defRPr>
            </a:lvl1pPr>
            <a:lvl2pPr marL="742950" indent="-285750">
              <a:defRPr sz="2800">
                <a:solidFill>
                  <a:schemeClr val="tx1"/>
                </a:solidFill>
                <a:latin typeface="Arial" charset="0"/>
              </a:defRPr>
            </a:lvl2pPr>
            <a:lvl3pPr marL="1143000" indent="-228600">
              <a:defRPr sz="2800">
                <a:solidFill>
                  <a:schemeClr val="tx1"/>
                </a:solidFill>
                <a:latin typeface="Arial" charset="0"/>
              </a:defRPr>
            </a:lvl3pPr>
            <a:lvl4pPr marL="1600200" indent="-228600">
              <a:defRPr sz="2800">
                <a:solidFill>
                  <a:schemeClr val="tx1"/>
                </a:solidFill>
                <a:latin typeface="Arial" charset="0"/>
              </a:defRPr>
            </a:lvl4pPr>
            <a:lvl5pPr marL="2057400" indent="-22860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endParaRPr lang="en-GB" sz="2400">
              <a:solidFill>
                <a:srgbClr val="000099"/>
              </a:solidFill>
            </a:endParaRPr>
          </a:p>
          <a:p>
            <a:r>
              <a:rPr lang="en-GB" sz="2400">
                <a:solidFill>
                  <a:srgbClr val="000099"/>
                </a:solidFill>
              </a:rPr>
              <a:t>IF A &gt; 0 THEN</a:t>
            </a:r>
          </a:p>
          <a:p>
            <a:r>
              <a:rPr lang="en-GB" sz="2400">
                <a:solidFill>
                  <a:srgbClr val="000099"/>
                </a:solidFill>
              </a:rPr>
              <a:t>    </a:t>
            </a:r>
          </a:p>
          <a:p>
            <a:r>
              <a:rPr lang="en-GB" sz="2400">
                <a:solidFill>
                  <a:srgbClr val="000099"/>
                </a:solidFill>
              </a:rPr>
              <a:t>	</a:t>
            </a:r>
          </a:p>
          <a:p>
            <a:r>
              <a:rPr lang="en-GB" sz="2400">
                <a:solidFill>
                  <a:srgbClr val="000099"/>
                </a:solidFill>
              </a:rPr>
              <a:t>     </a:t>
            </a:r>
          </a:p>
          <a:p>
            <a:r>
              <a:rPr lang="en-GB" sz="2400">
                <a:solidFill>
                  <a:srgbClr val="000099"/>
                </a:solidFill>
              </a:rPr>
              <a:t>ENDIF</a:t>
            </a:r>
          </a:p>
        </p:txBody>
      </p:sp>
      <p:sp>
        <p:nvSpPr>
          <p:cNvPr id="274436" name="Text Box 4"/>
          <p:cNvSpPr txBox="1">
            <a:spLocks noChangeArrowheads="1"/>
          </p:cNvSpPr>
          <p:nvPr/>
        </p:nvSpPr>
        <p:spPr bwMode="auto">
          <a:xfrm>
            <a:off x="625719" y="1524001"/>
            <a:ext cx="256192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defRPr>
            </a:lvl1pPr>
            <a:lvl2pPr marL="742950" indent="-285750">
              <a:defRPr sz="2800">
                <a:solidFill>
                  <a:schemeClr val="tx1"/>
                </a:solidFill>
                <a:latin typeface="Arial" charset="0"/>
              </a:defRPr>
            </a:lvl2pPr>
            <a:lvl3pPr marL="1143000" indent="-228600">
              <a:defRPr sz="2800">
                <a:solidFill>
                  <a:schemeClr val="tx1"/>
                </a:solidFill>
                <a:latin typeface="Arial" charset="0"/>
              </a:defRPr>
            </a:lvl3pPr>
            <a:lvl4pPr marL="1600200" indent="-228600">
              <a:defRPr sz="2800">
                <a:solidFill>
                  <a:schemeClr val="tx1"/>
                </a:solidFill>
                <a:latin typeface="Arial" charset="0"/>
              </a:defRPr>
            </a:lvl4pPr>
            <a:lvl5pPr marL="2057400" indent="-22860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endParaRPr lang="en-GB" sz="2400">
              <a:solidFill>
                <a:srgbClr val="000099"/>
              </a:solidFill>
            </a:endParaRPr>
          </a:p>
          <a:p>
            <a:endParaRPr lang="en-GB" sz="2400">
              <a:solidFill>
                <a:srgbClr val="000099"/>
              </a:solidFill>
            </a:endParaRPr>
          </a:p>
          <a:p>
            <a:r>
              <a:rPr lang="en-GB" sz="2400">
                <a:solidFill>
                  <a:srgbClr val="000099"/>
                </a:solidFill>
              </a:rPr>
              <a:t>     </a:t>
            </a:r>
          </a:p>
          <a:p>
            <a:r>
              <a:rPr lang="en-GB" sz="2400">
                <a:solidFill>
                  <a:srgbClr val="000099"/>
                </a:solidFill>
              </a:rPr>
              <a:t>	Print “Key”</a:t>
            </a:r>
          </a:p>
          <a:p>
            <a:r>
              <a:rPr lang="en-GB" sz="2400">
                <a:solidFill>
                  <a:srgbClr val="000099"/>
                </a:solidFill>
              </a:rPr>
              <a:t>   </a:t>
            </a:r>
          </a:p>
          <a:p>
            <a:endParaRPr lang="en-GB" sz="2400">
              <a:solidFill>
                <a:srgbClr val="000099"/>
              </a:solidFill>
            </a:endParaRPr>
          </a:p>
        </p:txBody>
      </p:sp>
      <p:sp>
        <p:nvSpPr>
          <p:cNvPr id="274437" name="Text Box 5"/>
          <p:cNvSpPr txBox="1">
            <a:spLocks noChangeArrowheads="1"/>
          </p:cNvSpPr>
          <p:nvPr/>
        </p:nvSpPr>
        <p:spPr bwMode="auto">
          <a:xfrm>
            <a:off x="625720" y="1524001"/>
            <a:ext cx="283334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defRPr>
            </a:lvl1pPr>
            <a:lvl2pPr marL="742950" indent="-285750">
              <a:defRPr sz="2800">
                <a:solidFill>
                  <a:schemeClr val="tx1"/>
                </a:solidFill>
                <a:latin typeface="Arial" charset="0"/>
              </a:defRPr>
            </a:lvl2pPr>
            <a:lvl3pPr marL="1143000" indent="-228600">
              <a:defRPr sz="2800">
                <a:solidFill>
                  <a:schemeClr val="tx1"/>
                </a:solidFill>
                <a:latin typeface="Arial" charset="0"/>
              </a:defRPr>
            </a:lvl3pPr>
            <a:lvl4pPr marL="1600200" indent="-228600">
              <a:defRPr sz="2800">
                <a:solidFill>
                  <a:schemeClr val="tx1"/>
                </a:solidFill>
                <a:latin typeface="Arial" charset="0"/>
              </a:defRPr>
            </a:lvl4pPr>
            <a:lvl5pPr marL="2057400" indent="-22860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endParaRPr lang="en-GB" sz="2400">
              <a:solidFill>
                <a:srgbClr val="000099"/>
              </a:solidFill>
            </a:endParaRPr>
          </a:p>
          <a:p>
            <a:endParaRPr lang="en-GB" sz="2400">
              <a:solidFill>
                <a:srgbClr val="000099"/>
              </a:solidFill>
            </a:endParaRPr>
          </a:p>
          <a:p>
            <a:r>
              <a:rPr lang="en-GB" sz="2400">
                <a:solidFill>
                  <a:srgbClr val="000099"/>
                </a:solidFill>
              </a:rPr>
              <a:t>     IF A  = 21 THEN</a:t>
            </a:r>
          </a:p>
          <a:p>
            <a:r>
              <a:rPr lang="en-GB" sz="2400">
                <a:solidFill>
                  <a:srgbClr val="000099"/>
                </a:solidFill>
              </a:rPr>
              <a:t>	</a:t>
            </a:r>
          </a:p>
          <a:p>
            <a:r>
              <a:rPr lang="en-GB" sz="2400">
                <a:solidFill>
                  <a:srgbClr val="000099"/>
                </a:solidFill>
              </a:rPr>
              <a:t>     ENDIF</a:t>
            </a:r>
          </a:p>
          <a:p>
            <a:endParaRPr lang="en-GB" sz="2400">
              <a:solidFill>
                <a:srgbClr val="000099"/>
              </a:solidFill>
            </a:endParaRPr>
          </a:p>
        </p:txBody>
      </p:sp>
      <p:sp>
        <p:nvSpPr>
          <p:cNvPr id="48134" name="Rectangle 6"/>
          <p:cNvSpPr>
            <a:spLocks noGrp="1" noChangeArrowheads="1"/>
          </p:cNvSpPr>
          <p:nvPr>
            <p:ph type="title"/>
          </p:nvPr>
        </p:nvSpPr>
        <p:spPr/>
        <p:txBody>
          <a:bodyPr/>
          <a:lstStyle/>
          <a:p>
            <a:r>
              <a:rPr lang="en-US"/>
              <a:t>Decision testing example 1</a:t>
            </a:r>
            <a:endParaRPr lang="en-GB"/>
          </a:p>
        </p:txBody>
      </p:sp>
      <p:sp>
        <p:nvSpPr>
          <p:cNvPr id="274439" name="Rectangle 7"/>
          <p:cNvSpPr>
            <a:spLocks noGrp="1" noChangeArrowheads="1"/>
          </p:cNvSpPr>
          <p:nvPr>
            <p:ph type="body" idx="1"/>
          </p:nvPr>
        </p:nvSpPr>
        <p:spPr>
          <a:xfrm>
            <a:off x="304800" y="3886200"/>
            <a:ext cx="5058508" cy="1189831"/>
          </a:xfrm>
        </p:spPr>
        <p:txBody>
          <a:bodyPr/>
          <a:lstStyle/>
          <a:p>
            <a:pPr>
              <a:defRPr/>
            </a:pPr>
            <a:r>
              <a:rPr lang="en-GB" b="1"/>
              <a:t>Minimum tests to achieve with decision coverage: ____</a:t>
            </a:r>
          </a:p>
        </p:txBody>
      </p:sp>
      <p:sp>
        <p:nvSpPr>
          <p:cNvPr id="274442" name="Text Box 10"/>
          <p:cNvSpPr txBox="1">
            <a:spLocks noChangeArrowheads="1"/>
          </p:cNvSpPr>
          <p:nvPr/>
        </p:nvSpPr>
        <p:spPr bwMode="hidden">
          <a:xfrm>
            <a:off x="3424958" y="4191000"/>
            <a:ext cx="38504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defRPr>
            </a:lvl1pPr>
            <a:lvl2pPr marL="742950" indent="-285750">
              <a:defRPr sz="2800">
                <a:solidFill>
                  <a:schemeClr val="tx1"/>
                </a:solidFill>
                <a:latin typeface="Arial" charset="0"/>
              </a:defRPr>
            </a:lvl2pPr>
            <a:lvl3pPr marL="1143000" indent="-228600">
              <a:defRPr sz="2800">
                <a:solidFill>
                  <a:schemeClr val="tx1"/>
                </a:solidFill>
                <a:latin typeface="Arial" charset="0"/>
              </a:defRPr>
            </a:lvl3pPr>
            <a:lvl4pPr marL="1600200" indent="-228600">
              <a:defRPr sz="2800">
                <a:solidFill>
                  <a:schemeClr val="tx1"/>
                </a:solidFill>
                <a:latin typeface="Arial" charset="0"/>
              </a:defRPr>
            </a:lvl4pPr>
            <a:lvl5pPr marL="2057400" indent="-22860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r>
              <a:rPr lang="en-US" b="1"/>
              <a:t>3</a:t>
            </a:r>
          </a:p>
        </p:txBody>
      </p:sp>
      <p:sp>
        <p:nvSpPr>
          <p:cNvPr id="274443" name="Text Box 11"/>
          <p:cNvSpPr txBox="1">
            <a:spLocks noChangeArrowheads="1"/>
          </p:cNvSpPr>
          <p:nvPr/>
        </p:nvSpPr>
        <p:spPr bwMode="auto">
          <a:xfrm>
            <a:off x="625720" y="1524000"/>
            <a:ext cx="119519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defRPr>
            </a:lvl1pPr>
            <a:lvl2pPr marL="742950" indent="-285750">
              <a:defRPr sz="2800">
                <a:solidFill>
                  <a:schemeClr val="tx1"/>
                </a:solidFill>
                <a:latin typeface="Arial" charset="0"/>
              </a:defRPr>
            </a:lvl2pPr>
            <a:lvl3pPr marL="1143000" indent="-228600">
              <a:defRPr sz="2800">
                <a:solidFill>
                  <a:schemeClr val="tx1"/>
                </a:solidFill>
                <a:latin typeface="Arial" charset="0"/>
              </a:defRPr>
            </a:lvl3pPr>
            <a:lvl4pPr marL="1600200" indent="-228600">
              <a:defRPr sz="2800">
                <a:solidFill>
                  <a:schemeClr val="tx1"/>
                </a:solidFill>
                <a:latin typeface="Arial" charset="0"/>
              </a:defRPr>
            </a:lvl4pPr>
            <a:lvl5pPr marL="2057400" indent="-22860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r>
              <a:rPr lang="en-GB" sz="2400">
                <a:solidFill>
                  <a:srgbClr val="000099"/>
                </a:solidFill>
              </a:rPr>
              <a:t>Read A</a:t>
            </a:r>
          </a:p>
        </p:txBody>
      </p:sp>
      <p:grpSp>
        <p:nvGrpSpPr>
          <p:cNvPr id="274444" name="Group 12"/>
          <p:cNvGrpSpPr>
            <a:grpSpLocks/>
          </p:cNvGrpSpPr>
          <p:nvPr/>
        </p:nvGrpSpPr>
        <p:grpSpPr bwMode="auto">
          <a:xfrm>
            <a:off x="7513027" y="2819218"/>
            <a:ext cx="1554773" cy="2008188"/>
            <a:chOff x="4927" y="908"/>
            <a:chExt cx="1061" cy="1265"/>
          </a:xfrm>
        </p:grpSpPr>
        <p:sp>
          <p:nvSpPr>
            <p:cNvPr id="48156" name="Line 13"/>
            <p:cNvSpPr>
              <a:spLocks noChangeShapeType="1"/>
            </p:cNvSpPr>
            <p:nvPr/>
          </p:nvSpPr>
          <p:spPr bwMode="auto">
            <a:xfrm flipH="1">
              <a:off x="5745" y="1137"/>
              <a:ext cx="1" cy="1036"/>
            </a:xfrm>
            <a:prstGeom prst="line">
              <a:avLst/>
            </a:prstGeom>
            <a:noFill/>
            <a:ln w="50800">
              <a:solidFill>
                <a:srgbClr val="00CC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j-lt"/>
              </a:endParaRPr>
            </a:p>
          </p:txBody>
        </p:sp>
        <p:sp>
          <p:nvSpPr>
            <p:cNvPr id="48157" name="Line 14"/>
            <p:cNvSpPr>
              <a:spLocks noChangeShapeType="1"/>
            </p:cNvSpPr>
            <p:nvPr/>
          </p:nvSpPr>
          <p:spPr bwMode="auto">
            <a:xfrm>
              <a:off x="5162" y="1152"/>
              <a:ext cx="584" cy="0"/>
            </a:xfrm>
            <a:prstGeom prst="line">
              <a:avLst/>
            </a:prstGeom>
            <a:noFill/>
            <a:ln w="50800">
              <a:solidFill>
                <a:srgbClr val="00CC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j-lt"/>
              </a:endParaRPr>
            </a:p>
          </p:txBody>
        </p:sp>
        <p:sp>
          <p:nvSpPr>
            <p:cNvPr id="48158" name="Rectangle 15"/>
            <p:cNvSpPr>
              <a:spLocks noChangeArrowheads="1"/>
            </p:cNvSpPr>
            <p:nvPr/>
          </p:nvSpPr>
          <p:spPr bwMode="auto">
            <a:xfrm>
              <a:off x="5488" y="1423"/>
              <a:ext cx="500" cy="331"/>
            </a:xfrm>
            <a:prstGeom prst="rect">
              <a:avLst/>
            </a:prstGeom>
            <a:solidFill>
              <a:srgbClr val="92D05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000">
                  <a:latin typeface="+mj-lt"/>
                </a:rPr>
                <a:t>Print</a:t>
              </a:r>
            </a:p>
          </p:txBody>
        </p:sp>
        <p:sp>
          <p:nvSpPr>
            <p:cNvPr id="48159" name="Line 16"/>
            <p:cNvSpPr>
              <a:spLocks noChangeShapeType="1"/>
            </p:cNvSpPr>
            <p:nvPr/>
          </p:nvSpPr>
          <p:spPr bwMode="auto">
            <a:xfrm flipH="1">
              <a:off x="4927" y="2150"/>
              <a:ext cx="818" cy="0"/>
            </a:xfrm>
            <a:prstGeom prst="line">
              <a:avLst/>
            </a:prstGeom>
            <a:noFill/>
            <a:ln w="50800">
              <a:solidFill>
                <a:srgbClr val="00CC66"/>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j-lt"/>
              </a:endParaRPr>
            </a:p>
          </p:txBody>
        </p:sp>
        <p:sp>
          <p:nvSpPr>
            <p:cNvPr id="48160" name="Text Box 17"/>
            <p:cNvSpPr txBox="1">
              <a:spLocks noChangeArrowheads="1"/>
            </p:cNvSpPr>
            <p:nvPr/>
          </p:nvSpPr>
          <p:spPr bwMode="auto">
            <a:xfrm>
              <a:off x="5075" y="908"/>
              <a:ext cx="36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defRPr>
              </a:lvl1pPr>
              <a:lvl2pPr marL="742950" indent="-285750">
                <a:defRPr sz="2800">
                  <a:solidFill>
                    <a:schemeClr val="tx1"/>
                  </a:solidFill>
                  <a:latin typeface="Arial" charset="0"/>
                </a:defRPr>
              </a:lvl2pPr>
              <a:lvl3pPr marL="1143000" indent="-228600">
                <a:defRPr sz="2800">
                  <a:solidFill>
                    <a:schemeClr val="tx1"/>
                  </a:solidFill>
                  <a:latin typeface="Arial" charset="0"/>
                </a:defRPr>
              </a:lvl3pPr>
              <a:lvl4pPr marL="1600200" indent="-228600">
                <a:defRPr sz="2800">
                  <a:solidFill>
                    <a:schemeClr val="tx1"/>
                  </a:solidFill>
                  <a:latin typeface="Arial" charset="0"/>
                </a:defRPr>
              </a:lvl4pPr>
              <a:lvl5pPr marL="2057400" indent="-22860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r>
                <a:rPr lang="en-US" sz="2000" b="1">
                  <a:latin typeface="+mj-lt"/>
                </a:rPr>
                <a:t>Yes</a:t>
              </a:r>
            </a:p>
          </p:txBody>
        </p:sp>
      </p:grpSp>
      <p:grpSp>
        <p:nvGrpSpPr>
          <p:cNvPr id="274450" name="Group 18"/>
          <p:cNvGrpSpPr>
            <a:grpSpLocks/>
          </p:cNvGrpSpPr>
          <p:nvPr/>
        </p:nvGrpSpPr>
        <p:grpSpPr bwMode="auto">
          <a:xfrm>
            <a:off x="6330461" y="2785881"/>
            <a:ext cx="1535723" cy="2025650"/>
            <a:chOff x="4120" y="887"/>
            <a:chExt cx="1048" cy="1276"/>
          </a:xfrm>
        </p:grpSpPr>
        <p:sp>
          <p:nvSpPr>
            <p:cNvPr id="48150" name="Line 19"/>
            <p:cNvSpPr>
              <a:spLocks noChangeShapeType="1"/>
            </p:cNvSpPr>
            <p:nvPr/>
          </p:nvSpPr>
          <p:spPr bwMode="auto">
            <a:xfrm>
              <a:off x="4927" y="1392"/>
              <a:ext cx="0" cy="771"/>
            </a:xfrm>
            <a:prstGeom prst="line">
              <a:avLst/>
            </a:prstGeom>
            <a:noFill/>
            <a:ln w="50800">
              <a:solidFill>
                <a:srgbClr val="00CC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j-lt"/>
              </a:endParaRPr>
            </a:p>
          </p:txBody>
        </p:sp>
        <p:sp>
          <p:nvSpPr>
            <p:cNvPr id="48151" name="Line 20"/>
            <p:cNvSpPr>
              <a:spLocks noChangeShapeType="1"/>
            </p:cNvSpPr>
            <p:nvPr/>
          </p:nvSpPr>
          <p:spPr bwMode="auto">
            <a:xfrm flipH="1">
              <a:off x="4120" y="2154"/>
              <a:ext cx="807" cy="0"/>
            </a:xfrm>
            <a:prstGeom prst="line">
              <a:avLst/>
            </a:prstGeom>
            <a:noFill/>
            <a:ln w="50800">
              <a:solidFill>
                <a:srgbClr val="00CC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j-lt"/>
              </a:endParaRPr>
            </a:p>
          </p:txBody>
        </p:sp>
        <p:sp>
          <p:nvSpPr>
            <p:cNvPr id="48152" name="Line 21"/>
            <p:cNvSpPr>
              <a:spLocks noChangeShapeType="1"/>
            </p:cNvSpPr>
            <p:nvPr/>
          </p:nvSpPr>
          <p:spPr bwMode="auto">
            <a:xfrm>
              <a:off x="4360" y="1130"/>
              <a:ext cx="324" cy="0"/>
            </a:xfrm>
            <a:prstGeom prst="line">
              <a:avLst/>
            </a:prstGeom>
            <a:noFill/>
            <a:ln w="50800">
              <a:solidFill>
                <a:srgbClr val="00CC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j-lt"/>
              </a:endParaRPr>
            </a:p>
          </p:txBody>
        </p:sp>
        <p:sp>
          <p:nvSpPr>
            <p:cNvPr id="48153" name="AutoShape 22"/>
            <p:cNvSpPr>
              <a:spLocks noChangeArrowheads="1"/>
            </p:cNvSpPr>
            <p:nvPr/>
          </p:nvSpPr>
          <p:spPr bwMode="auto">
            <a:xfrm>
              <a:off x="4684" y="890"/>
              <a:ext cx="484" cy="502"/>
            </a:xfrm>
            <a:prstGeom prst="diamond">
              <a:avLst/>
            </a:prstGeom>
            <a:solidFill>
              <a:srgbClr val="92D05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b="1">
                  <a:solidFill>
                    <a:srgbClr val="000000"/>
                  </a:solidFill>
                  <a:latin typeface="+mj-lt"/>
                </a:rPr>
                <a:t>A=21</a:t>
              </a:r>
            </a:p>
          </p:txBody>
        </p:sp>
        <p:sp>
          <p:nvSpPr>
            <p:cNvPr id="48154" name="Text Box 23"/>
            <p:cNvSpPr txBox="1">
              <a:spLocks noChangeArrowheads="1"/>
            </p:cNvSpPr>
            <p:nvPr/>
          </p:nvSpPr>
          <p:spPr bwMode="auto">
            <a:xfrm>
              <a:off x="4231" y="887"/>
              <a:ext cx="36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defRPr>
              </a:lvl1pPr>
              <a:lvl2pPr marL="742950" indent="-285750">
                <a:defRPr sz="2800">
                  <a:solidFill>
                    <a:schemeClr val="tx1"/>
                  </a:solidFill>
                  <a:latin typeface="Arial" charset="0"/>
                </a:defRPr>
              </a:lvl2pPr>
              <a:lvl3pPr marL="1143000" indent="-228600">
                <a:defRPr sz="2800">
                  <a:solidFill>
                    <a:schemeClr val="tx1"/>
                  </a:solidFill>
                  <a:latin typeface="Arial" charset="0"/>
                </a:defRPr>
              </a:lvl3pPr>
              <a:lvl4pPr marL="1600200" indent="-228600">
                <a:defRPr sz="2800">
                  <a:solidFill>
                    <a:schemeClr val="tx1"/>
                  </a:solidFill>
                  <a:latin typeface="Arial" charset="0"/>
                </a:defRPr>
              </a:lvl4pPr>
              <a:lvl5pPr marL="2057400" indent="-22860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r>
                <a:rPr lang="en-US" sz="2000" b="1">
                  <a:latin typeface="+mj-lt"/>
                </a:rPr>
                <a:t>Yes</a:t>
              </a:r>
            </a:p>
          </p:txBody>
        </p:sp>
        <p:sp>
          <p:nvSpPr>
            <p:cNvPr id="48155" name="Text Box 24"/>
            <p:cNvSpPr txBox="1">
              <a:spLocks noChangeArrowheads="1"/>
            </p:cNvSpPr>
            <p:nvPr/>
          </p:nvSpPr>
          <p:spPr bwMode="auto">
            <a:xfrm>
              <a:off x="4605" y="1337"/>
              <a:ext cx="33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defRPr>
              </a:lvl1pPr>
              <a:lvl2pPr marL="742950" indent="-285750">
                <a:defRPr sz="2800">
                  <a:solidFill>
                    <a:schemeClr val="tx1"/>
                  </a:solidFill>
                  <a:latin typeface="Arial" charset="0"/>
                </a:defRPr>
              </a:lvl2pPr>
              <a:lvl3pPr marL="1143000" indent="-228600">
                <a:defRPr sz="2800">
                  <a:solidFill>
                    <a:schemeClr val="tx1"/>
                  </a:solidFill>
                  <a:latin typeface="Arial" charset="0"/>
                </a:defRPr>
              </a:lvl3pPr>
              <a:lvl4pPr marL="1600200" indent="-228600">
                <a:defRPr sz="2800">
                  <a:solidFill>
                    <a:schemeClr val="tx1"/>
                  </a:solidFill>
                  <a:latin typeface="Arial" charset="0"/>
                </a:defRPr>
              </a:lvl4pPr>
              <a:lvl5pPr marL="2057400" indent="-22860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r>
                <a:rPr lang="en-US" sz="2000" b="1">
                  <a:latin typeface="+mj-lt"/>
                </a:rPr>
                <a:t>No</a:t>
              </a:r>
            </a:p>
          </p:txBody>
        </p:sp>
      </p:grpSp>
      <p:grpSp>
        <p:nvGrpSpPr>
          <p:cNvPr id="274457" name="Group 25"/>
          <p:cNvGrpSpPr>
            <a:grpSpLocks/>
          </p:cNvGrpSpPr>
          <p:nvPr/>
        </p:nvGrpSpPr>
        <p:grpSpPr bwMode="auto">
          <a:xfrm>
            <a:off x="5832230" y="2793818"/>
            <a:ext cx="879231" cy="2959100"/>
            <a:chOff x="3780" y="892"/>
            <a:chExt cx="600" cy="1864"/>
          </a:xfrm>
          <a:solidFill>
            <a:srgbClr val="92D050"/>
          </a:solidFill>
        </p:grpSpPr>
        <p:sp>
          <p:nvSpPr>
            <p:cNvPr id="48146" name="Line 26"/>
            <p:cNvSpPr>
              <a:spLocks noChangeShapeType="1"/>
            </p:cNvSpPr>
            <p:nvPr/>
          </p:nvSpPr>
          <p:spPr bwMode="auto">
            <a:xfrm>
              <a:off x="4119" y="1344"/>
              <a:ext cx="0" cy="1095"/>
            </a:xfrm>
            <a:prstGeom prst="line">
              <a:avLst/>
            </a:prstGeom>
            <a:grpFill/>
            <a:ln w="50800">
              <a:solidFill>
                <a:srgbClr val="00CC66"/>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j-lt"/>
              </a:endParaRPr>
            </a:p>
          </p:txBody>
        </p:sp>
        <p:sp>
          <p:nvSpPr>
            <p:cNvPr id="48147" name="Rectangle 27"/>
            <p:cNvSpPr>
              <a:spLocks noChangeArrowheads="1"/>
            </p:cNvSpPr>
            <p:nvPr/>
          </p:nvSpPr>
          <p:spPr bwMode="auto">
            <a:xfrm>
              <a:off x="3880" y="2425"/>
              <a:ext cx="500" cy="331"/>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latin typeface="+mj-lt"/>
                </a:rPr>
                <a:t>End</a:t>
              </a:r>
            </a:p>
          </p:txBody>
        </p:sp>
        <p:sp>
          <p:nvSpPr>
            <p:cNvPr id="48148" name="AutoShape 28"/>
            <p:cNvSpPr>
              <a:spLocks noChangeArrowheads="1"/>
            </p:cNvSpPr>
            <p:nvPr/>
          </p:nvSpPr>
          <p:spPr bwMode="auto">
            <a:xfrm>
              <a:off x="3876" y="892"/>
              <a:ext cx="484" cy="502"/>
            </a:xfrm>
            <a:prstGeom prst="diamond">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b="1">
                  <a:solidFill>
                    <a:srgbClr val="000000"/>
                  </a:solidFill>
                  <a:latin typeface="+mj-lt"/>
                </a:rPr>
                <a:t>A&gt;0</a:t>
              </a:r>
            </a:p>
          </p:txBody>
        </p:sp>
        <p:sp>
          <p:nvSpPr>
            <p:cNvPr id="48149" name="Text Box 29"/>
            <p:cNvSpPr txBox="1">
              <a:spLocks noChangeArrowheads="1"/>
            </p:cNvSpPr>
            <p:nvPr/>
          </p:nvSpPr>
          <p:spPr bwMode="auto">
            <a:xfrm>
              <a:off x="3780" y="1353"/>
              <a:ext cx="335" cy="252"/>
            </a:xfrm>
            <a:prstGeom prst="rect">
              <a:avLst/>
            </a:prstGeom>
            <a:no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defRPr>
              </a:lvl1pPr>
              <a:lvl2pPr marL="742950" indent="-285750">
                <a:defRPr sz="2800">
                  <a:solidFill>
                    <a:schemeClr val="tx1"/>
                  </a:solidFill>
                  <a:latin typeface="Arial" charset="0"/>
                </a:defRPr>
              </a:lvl2pPr>
              <a:lvl3pPr marL="1143000" indent="-228600">
                <a:defRPr sz="2800">
                  <a:solidFill>
                    <a:schemeClr val="tx1"/>
                  </a:solidFill>
                  <a:latin typeface="Arial" charset="0"/>
                </a:defRPr>
              </a:lvl3pPr>
              <a:lvl4pPr marL="1600200" indent="-228600">
                <a:defRPr sz="2800">
                  <a:solidFill>
                    <a:schemeClr val="tx1"/>
                  </a:solidFill>
                  <a:latin typeface="Arial" charset="0"/>
                </a:defRPr>
              </a:lvl4pPr>
              <a:lvl5pPr marL="2057400" indent="-22860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r>
                <a:rPr lang="en-US" sz="2000" b="1">
                  <a:latin typeface="+mj-lt"/>
                </a:rPr>
                <a:t>No</a:t>
              </a:r>
            </a:p>
          </p:txBody>
        </p:sp>
      </p:grpSp>
      <p:grpSp>
        <p:nvGrpSpPr>
          <p:cNvPr id="274462" name="Group 30"/>
          <p:cNvGrpSpPr>
            <a:grpSpLocks/>
          </p:cNvGrpSpPr>
          <p:nvPr/>
        </p:nvGrpSpPr>
        <p:grpSpPr bwMode="auto">
          <a:xfrm>
            <a:off x="5961184" y="1876244"/>
            <a:ext cx="732692" cy="917575"/>
            <a:chOff x="3868" y="314"/>
            <a:chExt cx="500" cy="578"/>
          </a:xfrm>
          <a:solidFill>
            <a:srgbClr val="92D050"/>
          </a:solidFill>
        </p:grpSpPr>
        <p:sp>
          <p:nvSpPr>
            <p:cNvPr id="48144" name="Line 31"/>
            <p:cNvSpPr>
              <a:spLocks noChangeShapeType="1"/>
            </p:cNvSpPr>
            <p:nvPr/>
          </p:nvSpPr>
          <p:spPr bwMode="auto">
            <a:xfrm>
              <a:off x="4116" y="590"/>
              <a:ext cx="0" cy="302"/>
            </a:xfrm>
            <a:prstGeom prst="line">
              <a:avLst/>
            </a:prstGeom>
            <a:grpFill/>
            <a:ln w="50800">
              <a:solidFill>
                <a:srgbClr val="00CC66"/>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j-lt"/>
              </a:endParaRPr>
            </a:p>
          </p:txBody>
        </p:sp>
        <p:sp>
          <p:nvSpPr>
            <p:cNvPr id="48145" name="Rectangle 32"/>
            <p:cNvSpPr>
              <a:spLocks noChangeArrowheads="1"/>
            </p:cNvSpPr>
            <p:nvPr/>
          </p:nvSpPr>
          <p:spPr bwMode="auto">
            <a:xfrm>
              <a:off x="3868" y="314"/>
              <a:ext cx="500" cy="331"/>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000">
                  <a:latin typeface="+mj-lt"/>
                </a:rPr>
                <a:t>Read</a:t>
              </a:r>
            </a:p>
          </p:txBody>
        </p:sp>
      </p:grpSp>
      <p:graphicFrame>
        <p:nvGraphicFramePr>
          <p:cNvPr id="9" name="Table 8"/>
          <p:cNvGraphicFramePr>
            <a:graphicFrameLocks noGrp="1"/>
          </p:cNvGraphicFramePr>
          <p:nvPr/>
        </p:nvGraphicFramePr>
        <p:xfrm>
          <a:off x="304800" y="5105400"/>
          <a:ext cx="5516509" cy="1584960"/>
        </p:xfrm>
        <a:graphic>
          <a:graphicData uri="http://schemas.openxmlformats.org/drawingml/2006/table">
            <a:tbl>
              <a:tblPr firstRow="1" bandRow="1">
                <a:tableStyleId>{5C22544A-7EE6-4342-B048-85BDC9FD1C3A}</a:tableStyleId>
              </a:tblPr>
              <a:tblGrid>
                <a:gridCol w="296231">
                  <a:extLst>
                    <a:ext uri="{9D8B030D-6E8A-4147-A177-3AD203B41FA5}">
                      <a16:colId xmlns:a16="http://schemas.microsoft.com/office/drawing/2014/main" val="20000"/>
                    </a:ext>
                  </a:extLst>
                </a:gridCol>
                <a:gridCol w="2237105">
                  <a:extLst>
                    <a:ext uri="{9D8B030D-6E8A-4147-A177-3AD203B41FA5}">
                      <a16:colId xmlns:a16="http://schemas.microsoft.com/office/drawing/2014/main" val="20001"/>
                    </a:ext>
                  </a:extLst>
                </a:gridCol>
                <a:gridCol w="976699">
                  <a:extLst>
                    <a:ext uri="{9D8B030D-6E8A-4147-A177-3AD203B41FA5}">
                      <a16:colId xmlns:a16="http://schemas.microsoft.com/office/drawing/2014/main" val="20002"/>
                    </a:ext>
                  </a:extLst>
                </a:gridCol>
                <a:gridCol w="2006474">
                  <a:extLst>
                    <a:ext uri="{9D8B030D-6E8A-4147-A177-3AD203B41FA5}">
                      <a16:colId xmlns:a16="http://schemas.microsoft.com/office/drawing/2014/main" val="20003"/>
                    </a:ext>
                  </a:extLst>
                </a:gridCol>
              </a:tblGrid>
              <a:tr h="370840">
                <a:tc>
                  <a:txBody>
                    <a:bodyPr/>
                    <a:lstStyle/>
                    <a:p>
                      <a:r>
                        <a:rPr lang="en-US" sz="2000">
                          <a:latin typeface="+mj-lt"/>
                        </a:rPr>
                        <a:t>#</a:t>
                      </a:r>
                    </a:p>
                  </a:txBody>
                  <a:tcPr/>
                </a:tc>
                <a:tc>
                  <a:txBody>
                    <a:bodyPr/>
                    <a:lstStyle/>
                    <a:p>
                      <a:r>
                        <a:rPr lang="en-US" sz="2000">
                          <a:latin typeface="+mj-lt"/>
                        </a:rPr>
                        <a:t>Cases</a:t>
                      </a:r>
                    </a:p>
                  </a:txBody>
                  <a:tcPr/>
                </a:tc>
                <a:tc>
                  <a:txBody>
                    <a:bodyPr/>
                    <a:lstStyle/>
                    <a:p>
                      <a:r>
                        <a:rPr lang="en-US" sz="2000">
                          <a:latin typeface="+mj-lt"/>
                        </a:rPr>
                        <a:t>Inputs</a:t>
                      </a:r>
                    </a:p>
                  </a:txBody>
                  <a:tcPr/>
                </a:tc>
                <a:tc>
                  <a:txBody>
                    <a:bodyPr/>
                    <a:lstStyle/>
                    <a:p>
                      <a:r>
                        <a:rPr lang="en-US" sz="2000">
                          <a:latin typeface="+mj-lt"/>
                        </a:rPr>
                        <a:t>Expected result</a:t>
                      </a:r>
                    </a:p>
                  </a:txBody>
                  <a:tcPr/>
                </a:tc>
                <a:extLst>
                  <a:ext uri="{0D108BD9-81ED-4DB2-BD59-A6C34878D82A}">
                    <a16:rowId xmlns:a16="http://schemas.microsoft.com/office/drawing/2014/main" val="10000"/>
                  </a:ext>
                </a:extLst>
              </a:tr>
              <a:tr h="370840">
                <a:tc>
                  <a:txBody>
                    <a:bodyPr/>
                    <a:lstStyle/>
                    <a:p>
                      <a:r>
                        <a:rPr lang="en-US" sz="2000">
                          <a:latin typeface="+mj-lt"/>
                        </a:rPr>
                        <a:t>1</a:t>
                      </a:r>
                    </a:p>
                  </a:txBody>
                  <a:tcPr/>
                </a:tc>
                <a:tc>
                  <a:txBody>
                    <a:bodyPr/>
                    <a:lstStyle/>
                    <a:p>
                      <a:r>
                        <a:rPr lang="en-US" sz="2000">
                          <a:latin typeface="+mj-lt"/>
                        </a:rPr>
                        <a:t>A&gt;0(F)</a:t>
                      </a:r>
                    </a:p>
                  </a:txBody>
                  <a:tcPr/>
                </a:tc>
                <a:tc>
                  <a:txBody>
                    <a:bodyPr/>
                    <a:lstStyle/>
                    <a:p>
                      <a:r>
                        <a:rPr lang="en-US" sz="2000">
                          <a:latin typeface="+mj-lt"/>
                        </a:rPr>
                        <a:t>A=-5</a:t>
                      </a:r>
                    </a:p>
                  </a:txBody>
                  <a:tcPr/>
                </a:tc>
                <a:tc>
                  <a:txBody>
                    <a:bodyPr/>
                    <a:lstStyle/>
                    <a:p>
                      <a:r>
                        <a:rPr lang="en-US" sz="2000">
                          <a:latin typeface="+mj-lt"/>
                        </a:rPr>
                        <a:t>No message</a:t>
                      </a:r>
                    </a:p>
                  </a:txBody>
                  <a:tcPr/>
                </a:tc>
                <a:extLst>
                  <a:ext uri="{0D108BD9-81ED-4DB2-BD59-A6C34878D82A}">
                    <a16:rowId xmlns:a16="http://schemas.microsoft.com/office/drawing/2014/main" val="10001"/>
                  </a:ext>
                </a:extLst>
              </a:tr>
              <a:tr h="370840">
                <a:tc>
                  <a:txBody>
                    <a:bodyPr/>
                    <a:lstStyle/>
                    <a:p>
                      <a:r>
                        <a:rPr lang="en-US" sz="2000">
                          <a:latin typeface="+mj-lt"/>
                        </a:rPr>
                        <a:t>2</a:t>
                      </a:r>
                    </a:p>
                  </a:txBody>
                  <a:tcPr/>
                </a:tc>
                <a:tc>
                  <a:txBody>
                    <a:bodyPr/>
                    <a:lstStyle/>
                    <a:p>
                      <a:r>
                        <a:rPr lang="en-US" sz="2000">
                          <a:latin typeface="+mj-lt"/>
                        </a:rPr>
                        <a:t>A&gt;0(T) and</a:t>
                      </a:r>
                      <a:r>
                        <a:rPr lang="en-US" sz="2000" baseline="0">
                          <a:latin typeface="+mj-lt"/>
                        </a:rPr>
                        <a:t> A=21(F)</a:t>
                      </a:r>
                      <a:endParaRPr lang="en-US" sz="2000">
                        <a:latin typeface="+mj-lt"/>
                      </a:endParaRPr>
                    </a:p>
                  </a:txBody>
                  <a:tcPr/>
                </a:tc>
                <a:tc>
                  <a:txBody>
                    <a:bodyPr/>
                    <a:lstStyle/>
                    <a:p>
                      <a:r>
                        <a:rPr lang="en-US" sz="2000">
                          <a:latin typeface="+mj-lt"/>
                        </a:rPr>
                        <a:t>A=10</a:t>
                      </a:r>
                    </a:p>
                  </a:txBody>
                  <a:tcPr/>
                </a:tc>
                <a:tc>
                  <a:txBody>
                    <a:bodyPr/>
                    <a:lstStyle/>
                    <a:p>
                      <a:r>
                        <a:rPr lang="en-US" sz="2000">
                          <a:latin typeface="+mj-lt"/>
                        </a:rPr>
                        <a:t>No message</a:t>
                      </a:r>
                    </a:p>
                  </a:txBody>
                  <a:tcPr/>
                </a:tc>
                <a:extLst>
                  <a:ext uri="{0D108BD9-81ED-4DB2-BD59-A6C34878D82A}">
                    <a16:rowId xmlns:a16="http://schemas.microsoft.com/office/drawing/2014/main" val="10002"/>
                  </a:ext>
                </a:extLst>
              </a:tr>
              <a:tr h="370840">
                <a:tc>
                  <a:txBody>
                    <a:bodyPr/>
                    <a:lstStyle/>
                    <a:p>
                      <a:r>
                        <a:rPr lang="en-US" sz="2000">
                          <a:latin typeface="+mj-lt"/>
                        </a:rPr>
                        <a:t>3</a:t>
                      </a:r>
                    </a:p>
                  </a:txBody>
                  <a:tcPr/>
                </a:tc>
                <a:tc>
                  <a:txBody>
                    <a:bodyPr/>
                    <a:lstStyle/>
                    <a:p>
                      <a:r>
                        <a:rPr lang="en-US" sz="2000">
                          <a:latin typeface="+mj-lt"/>
                        </a:rPr>
                        <a:t>A&gt;0(T) and A=21(T)</a:t>
                      </a:r>
                    </a:p>
                  </a:txBody>
                  <a:tcPr/>
                </a:tc>
                <a:tc>
                  <a:txBody>
                    <a:bodyPr/>
                    <a:lstStyle/>
                    <a:p>
                      <a:r>
                        <a:rPr lang="en-US" sz="2000">
                          <a:latin typeface="+mj-lt"/>
                        </a:rPr>
                        <a:t>A=21</a:t>
                      </a:r>
                    </a:p>
                  </a:txBody>
                  <a:tcPr/>
                </a:tc>
                <a:tc>
                  <a:txBody>
                    <a:bodyPr/>
                    <a:lstStyle/>
                    <a:p>
                      <a:r>
                        <a:rPr lang="en-US" sz="2000">
                          <a:latin typeface="+mj-lt"/>
                        </a:rPr>
                        <a:t>Message “Key”</a:t>
                      </a:r>
                    </a:p>
                  </a:txBody>
                  <a:tcPr/>
                </a:tc>
                <a:extLst>
                  <a:ext uri="{0D108BD9-81ED-4DB2-BD59-A6C34878D82A}">
                    <a16:rowId xmlns:a16="http://schemas.microsoft.com/office/drawing/2014/main" val="10003"/>
                  </a:ext>
                </a:extLst>
              </a:tr>
            </a:tbl>
          </a:graphicData>
        </a:graphic>
      </p:graphicFrame>
      <p:cxnSp>
        <p:nvCxnSpPr>
          <p:cNvPr id="11" name="Straight Arrow Connector 10"/>
          <p:cNvCxnSpPr/>
          <p:nvPr/>
        </p:nvCxnSpPr>
        <p:spPr>
          <a:xfrm>
            <a:off x="6077682" y="1757861"/>
            <a:ext cx="0" cy="433217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Elbow Connector 15"/>
          <p:cNvCxnSpPr/>
          <p:nvPr/>
        </p:nvCxnSpPr>
        <p:spPr>
          <a:xfrm rot="16200000" flipH="1">
            <a:off x="5886279" y="2206517"/>
            <a:ext cx="3222722" cy="2346080"/>
          </a:xfrm>
          <a:prstGeom prst="bentConnector3">
            <a:avLst>
              <a:gd name="adj1" fmla="val 40992"/>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6495284" y="4990918"/>
            <a:ext cx="217539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6495284" y="4990918"/>
            <a:ext cx="0" cy="1099117"/>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Elbow Connector 21"/>
          <p:cNvCxnSpPr/>
          <p:nvPr/>
        </p:nvCxnSpPr>
        <p:spPr>
          <a:xfrm rot="16200000" flipH="1">
            <a:off x="5365952" y="2558849"/>
            <a:ext cx="2853675" cy="1241179"/>
          </a:xfrm>
          <a:prstGeom prst="bentConnector3">
            <a:avLst>
              <a:gd name="adj1" fmla="val 53560"/>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170" name="Straight Connector 48169"/>
          <p:cNvCxnSpPr/>
          <p:nvPr/>
        </p:nvCxnSpPr>
        <p:spPr>
          <a:xfrm flipH="1">
            <a:off x="6270382" y="4606276"/>
            <a:ext cx="114299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172" name="Straight Arrow Connector 48171"/>
          <p:cNvCxnSpPr/>
          <p:nvPr/>
        </p:nvCxnSpPr>
        <p:spPr>
          <a:xfrm>
            <a:off x="6270382" y="4612628"/>
            <a:ext cx="0" cy="1477407"/>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106</a:t>
            </a:fld>
            <a:endParaRPr lang="en-US"/>
          </a:p>
        </p:txBody>
      </p:sp>
    </p:spTree>
    <p:extLst>
      <p:ext uri="{BB962C8B-B14F-4D97-AF65-F5344CB8AC3E}">
        <p14:creationId xmlns:p14="http://schemas.microsoft.com/office/powerpoint/2010/main" val="23567589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74434"/>
                                        </p:tgtEl>
                                        <p:attrNameLst>
                                          <p:attrName>style.visibility</p:attrName>
                                        </p:attrNameLst>
                                      </p:cBhvr>
                                      <p:to>
                                        <p:strVal val="visible"/>
                                      </p:to>
                                    </p:set>
                                    <p:animEffect transition="in" filter="wipe(up)">
                                      <p:cBhvr>
                                        <p:cTn id="7" dur="500"/>
                                        <p:tgtEl>
                                          <p:spTgt spid="27443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274439">
                                            <p:txEl>
                                              <p:pRg st="0" end="0"/>
                                            </p:txEl>
                                          </p:spTgt>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274443"/>
                                        </p:tgtEl>
                                        <p:attrNameLst>
                                          <p:attrName>style.visibility</p:attrName>
                                        </p:attrNameLst>
                                      </p:cBhvr>
                                      <p:to>
                                        <p:strVal val="visible"/>
                                      </p:to>
                                    </p:set>
                                  </p:childTnLst>
                                  <p:subTnLst>
                                    <p:set>
                                      <p:cBhvr override="childStyle">
                                        <p:cTn dur="1" fill="hold" display="0" masterRel="nextClick" afterEffect="1"/>
                                        <p:tgtEl>
                                          <p:spTgt spid="274443"/>
                                        </p:tgtEl>
                                        <p:attrNameLst>
                                          <p:attrName>style.visibility</p:attrName>
                                        </p:attrNameLst>
                                      </p:cBhvr>
                                      <p:to>
                                        <p:strVal val="hidden"/>
                                      </p:to>
                                    </p:set>
                                  </p:subTnLst>
                                </p:cTn>
                              </p:par>
                            </p:childTnLst>
                          </p:cTn>
                        </p:par>
                        <p:par>
                          <p:cTn id="16" fill="hold" nodeType="afterGroup">
                            <p:stCondLst>
                              <p:cond delay="500"/>
                            </p:stCondLst>
                            <p:childTnLst>
                              <p:par>
                                <p:cTn id="17" presetID="22" presetClass="entr" presetSubtype="1" fill="hold" nodeType="afterEffect">
                                  <p:stCondLst>
                                    <p:cond delay="0"/>
                                  </p:stCondLst>
                                  <p:childTnLst>
                                    <p:set>
                                      <p:cBhvr>
                                        <p:cTn id="18" dur="1" fill="hold">
                                          <p:stCondLst>
                                            <p:cond delay="0"/>
                                          </p:stCondLst>
                                        </p:cTn>
                                        <p:tgtEl>
                                          <p:spTgt spid="274462"/>
                                        </p:tgtEl>
                                        <p:attrNameLst>
                                          <p:attrName>style.visibility</p:attrName>
                                        </p:attrNameLst>
                                      </p:cBhvr>
                                      <p:to>
                                        <p:strVal val="visible"/>
                                      </p:to>
                                    </p:set>
                                    <p:animEffect transition="in" filter="wipe(up)">
                                      <p:cBhvr>
                                        <p:cTn id="19" dur="500"/>
                                        <p:tgtEl>
                                          <p:spTgt spid="27446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274435"/>
                                        </p:tgtEl>
                                        <p:attrNameLst>
                                          <p:attrName>style.visibility</p:attrName>
                                        </p:attrNameLst>
                                      </p:cBhvr>
                                      <p:to>
                                        <p:strVal val="visible"/>
                                      </p:to>
                                    </p:set>
                                  </p:childTnLst>
                                  <p:subTnLst>
                                    <p:set>
                                      <p:cBhvr override="childStyle">
                                        <p:cTn dur="1" fill="hold" display="0" masterRel="nextClick" afterEffect="1"/>
                                        <p:tgtEl>
                                          <p:spTgt spid="274435"/>
                                        </p:tgtEl>
                                        <p:attrNameLst>
                                          <p:attrName>style.visibility</p:attrName>
                                        </p:attrNameLst>
                                      </p:cBhvr>
                                      <p:to>
                                        <p:strVal val="hidden"/>
                                      </p:to>
                                    </p:set>
                                  </p:subTnLst>
                                </p:cTn>
                              </p:par>
                            </p:childTnLst>
                          </p:cTn>
                        </p:par>
                        <p:par>
                          <p:cTn id="24" fill="hold" nodeType="afterGroup">
                            <p:stCondLst>
                              <p:cond delay="500"/>
                            </p:stCondLst>
                            <p:childTnLst>
                              <p:par>
                                <p:cTn id="25" presetID="22" presetClass="entr" presetSubtype="1" fill="hold" nodeType="afterEffect">
                                  <p:stCondLst>
                                    <p:cond delay="0"/>
                                  </p:stCondLst>
                                  <p:childTnLst>
                                    <p:set>
                                      <p:cBhvr>
                                        <p:cTn id="26" dur="1" fill="hold">
                                          <p:stCondLst>
                                            <p:cond delay="0"/>
                                          </p:stCondLst>
                                        </p:cTn>
                                        <p:tgtEl>
                                          <p:spTgt spid="274457"/>
                                        </p:tgtEl>
                                        <p:attrNameLst>
                                          <p:attrName>style.visibility</p:attrName>
                                        </p:attrNameLst>
                                      </p:cBhvr>
                                      <p:to>
                                        <p:strVal val="visible"/>
                                      </p:to>
                                    </p:set>
                                    <p:animEffect transition="in" filter="wipe(up)">
                                      <p:cBhvr>
                                        <p:cTn id="27" dur="500"/>
                                        <p:tgtEl>
                                          <p:spTgt spid="27445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274437"/>
                                        </p:tgtEl>
                                        <p:attrNameLst>
                                          <p:attrName>style.visibility</p:attrName>
                                        </p:attrNameLst>
                                      </p:cBhvr>
                                      <p:to>
                                        <p:strVal val="visible"/>
                                      </p:to>
                                    </p:set>
                                  </p:childTnLst>
                                  <p:subTnLst>
                                    <p:set>
                                      <p:cBhvr override="childStyle">
                                        <p:cTn dur="1" fill="hold" display="0" masterRel="nextClick" afterEffect="1"/>
                                        <p:tgtEl>
                                          <p:spTgt spid="274437"/>
                                        </p:tgtEl>
                                        <p:attrNameLst>
                                          <p:attrName>style.visibility</p:attrName>
                                        </p:attrNameLst>
                                      </p:cBhvr>
                                      <p:to>
                                        <p:strVal val="hidden"/>
                                      </p:to>
                                    </p:set>
                                  </p:subTnLst>
                                </p:cTn>
                              </p:par>
                            </p:childTnLst>
                          </p:cTn>
                        </p:par>
                        <p:par>
                          <p:cTn id="32" fill="hold" nodeType="afterGroup">
                            <p:stCondLst>
                              <p:cond delay="500"/>
                            </p:stCondLst>
                            <p:childTnLst>
                              <p:par>
                                <p:cTn id="33" presetID="22" presetClass="entr" presetSubtype="1" fill="hold" nodeType="afterEffect">
                                  <p:stCondLst>
                                    <p:cond delay="0"/>
                                  </p:stCondLst>
                                  <p:childTnLst>
                                    <p:set>
                                      <p:cBhvr>
                                        <p:cTn id="34" dur="1" fill="hold">
                                          <p:stCondLst>
                                            <p:cond delay="0"/>
                                          </p:stCondLst>
                                        </p:cTn>
                                        <p:tgtEl>
                                          <p:spTgt spid="274450"/>
                                        </p:tgtEl>
                                        <p:attrNameLst>
                                          <p:attrName>style.visibility</p:attrName>
                                        </p:attrNameLst>
                                      </p:cBhvr>
                                      <p:to>
                                        <p:strVal val="visible"/>
                                      </p:to>
                                    </p:set>
                                    <p:animEffect transition="in" filter="wipe(up)">
                                      <p:cBhvr>
                                        <p:cTn id="35" dur="500"/>
                                        <p:tgtEl>
                                          <p:spTgt spid="274450"/>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499"/>
                                          </p:stCondLst>
                                        </p:cTn>
                                        <p:tgtEl>
                                          <p:spTgt spid="274436"/>
                                        </p:tgtEl>
                                        <p:attrNameLst>
                                          <p:attrName>style.visibility</p:attrName>
                                        </p:attrNameLst>
                                      </p:cBhvr>
                                      <p:to>
                                        <p:strVal val="visible"/>
                                      </p:to>
                                    </p:set>
                                  </p:childTnLst>
                                  <p:subTnLst>
                                    <p:set>
                                      <p:cBhvr override="childStyle">
                                        <p:cTn dur="1" fill="hold" display="0" masterRel="nextClick" afterEffect="1"/>
                                        <p:tgtEl>
                                          <p:spTgt spid="274436"/>
                                        </p:tgtEl>
                                        <p:attrNameLst>
                                          <p:attrName>style.visibility</p:attrName>
                                        </p:attrNameLst>
                                      </p:cBhvr>
                                      <p:to>
                                        <p:strVal val="hidden"/>
                                      </p:to>
                                    </p:set>
                                  </p:subTnLst>
                                </p:cTn>
                              </p:par>
                            </p:childTnLst>
                          </p:cTn>
                        </p:par>
                        <p:par>
                          <p:cTn id="40" fill="hold" nodeType="afterGroup">
                            <p:stCondLst>
                              <p:cond delay="500"/>
                            </p:stCondLst>
                            <p:childTnLst>
                              <p:par>
                                <p:cTn id="41" presetID="22" presetClass="entr" presetSubtype="1" fill="hold" nodeType="afterEffect">
                                  <p:stCondLst>
                                    <p:cond delay="0"/>
                                  </p:stCondLst>
                                  <p:childTnLst>
                                    <p:set>
                                      <p:cBhvr>
                                        <p:cTn id="42" dur="1" fill="hold">
                                          <p:stCondLst>
                                            <p:cond delay="0"/>
                                          </p:stCondLst>
                                        </p:cTn>
                                        <p:tgtEl>
                                          <p:spTgt spid="274444"/>
                                        </p:tgtEl>
                                        <p:attrNameLst>
                                          <p:attrName>style.visibility</p:attrName>
                                        </p:attrNameLst>
                                      </p:cBhvr>
                                      <p:to>
                                        <p:strVal val="visible"/>
                                      </p:to>
                                    </p:set>
                                    <p:animEffect transition="in" filter="wipe(up)">
                                      <p:cBhvr>
                                        <p:cTn id="43" dur="500"/>
                                        <p:tgtEl>
                                          <p:spTgt spid="274444"/>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nodeType="click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wipe(up)">
                                      <p:cBhvr>
                                        <p:cTn id="48" dur="500"/>
                                        <p:tgtEl>
                                          <p:spTgt spid="11"/>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wipe(up)">
                                      <p:cBhvr>
                                        <p:cTn id="53" dur="500"/>
                                        <p:tgtEl>
                                          <p:spTgt spid="22"/>
                                        </p:tgtEl>
                                      </p:cBhvr>
                                    </p:animEffect>
                                  </p:childTnLst>
                                </p:cTn>
                              </p:par>
                            </p:childTnLst>
                          </p:cTn>
                        </p:par>
                        <p:par>
                          <p:cTn id="54" fill="hold">
                            <p:stCondLst>
                              <p:cond delay="500"/>
                            </p:stCondLst>
                            <p:childTnLst>
                              <p:par>
                                <p:cTn id="55" presetID="22" presetClass="entr" presetSubtype="2" fill="hold" nodeType="afterEffect">
                                  <p:stCondLst>
                                    <p:cond delay="0"/>
                                  </p:stCondLst>
                                  <p:childTnLst>
                                    <p:set>
                                      <p:cBhvr>
                                        <p:cTn id="56" dur="1" fill="hold">
                                          <p:stCondLst>
                                            <p:cond delay="0"/>
                                          </p:stCondLst>
                                        </p:cTn>
                                        <p:tgtEl>
                                          <p:spTgt spid="48170"/>
                                        </p:tgtEl>
                                        <p:attrNameLst>
                                          <p:attrName>style.visibility</p:attrName>
                                        </p:attrNameLst>
                                      </p:cBhvr>
                                      <p:to>
                                        <p:strVal val="visible"/>
                                      </p:to>
                                    </p:set>
                                    <p:animEffect transition="in" filter="wipe(right)">
                                      <p:cBhvr>
                                        <p:cTn id="57" dur="500"/>
                                        <p:tgtEl>
                                          <p:spTgt spid="48170"/>
                                        </p:tgtEl>
                                      </p:cBhvr>
                                    </p:animEffect>
                                  </p:childTnLst>
                                </p:cTn>
                              </p:par>
                            </p:childTnLst>
                          </p:cTn>
                        </p:par>
                        <p:par>
                          <p:cTn id="58" fill="hold">
                            <p:stCondLst>
                              <p:cond delay="1000"/>
                            </p:stCondLst>
                            <p:childTnLst>
                              <p:par>
                                <p:cTn id="59" presetID="22" presetClass="entr" presetSubtype="1" fill="hold" nodeType="afterEffect">
                                  <p:stCondLst>
                                    <p:cond delay="0"/>
                                  </p:stCondLst>
                                  <p:childTnLst>
                                    <p:set>
                                      <p:cBhvr>
                                        <p:cTn id="60" dur="1" fill="hold">
                                          <p:stCondLst>
                                            <p:cond delay="0"/>
                                          </p:stCondLst>
                                        </p:cTn>
                                        <p:tgtEl>
                                          <p:spTgt spid="48172"/>
                                        </p:tgtEl>
                                        <p:attrNameLst>
                                          <p:attrName>style.visibility</p:attrName>
                                        </p:attrNameLst>
                                      </p:cBhvr>
                                      <p:to>
                                        <p:strVal val="visible"/>
                                      </p:to>
                                    </p:set>
                                    <p:animEffect transition="in" filter="wipe(up)">
                                      <p:cBhvr>
                                        <p:cTn id="61" dur="500"/>
                                        <p:tgtEl>
                                          <p:spTgt spid="48172"/>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1" fill="hold" nodeType="clickEffect">
                                  <p:stCondLst>
                                    <p:cond delay="0"/>
                                  </p:stCondLst>
                                  <p:childTnLst>
                                    <p:set>
                                      <p:cBhvr>
                                        <p:cTn id="65" dur="1" fill="hold">
                                          <p:stCondLst>
                                            <p:cond delay="0"/>
                                          </p:stCondLst>
                                        </p:cTn>
                                        <p:tgtEl>
                                          <p:spTgt spid="16"/>
                                        </p:tgtEl>
                                        <p:attrNameLst>
                                          <p:attrName>style.visibility</p:attrName>
                                        </p:attrNameLst>
                                      </p:cBhvr>
                                      <p:to>
                                        <p:strVal val="visible"/>
                                      </p:to>
                                    </p:set>
                                    <p:animEffect transition="in" filter="wipe(up)">
                                      <p:cBhvr>
                                        <p:cTn id="66" dur="500"/>
                                        <p:tgtEl>
                                          <p:spTgt spid="16"/>
                                        </p:tgtEl>
                                      </p:cBhvr>
                                    </p:animEffect>
                                  </p:childTnLst>
                                </p:cTn>
                              </p:par>
                            </p:childTnLst>
                          </p:cTn>
                        </p:par>
                        <p:par>
                          <p:cTn id="67" fill="hold">
                            <p:stCondLst>
                              <p:cond delay="500"/>
                            </p:stCondLst>
                            <p:childTnLst>
                              <p:par>
                                <p:cTn id="68" presetID="22" presetClass="entr" presetSubtype="2" fill="hold" nodeType="afterEffect">
                                  <p:stCondLst>
                                    <p:cond delay="0"/>
                                  </p:stCondLst>
                                  <p:childTnLst>
                                    <p:set>
                                      <p:cBhvr>
                                        <p:cTn id="69" dur="1" fill="hold">
                                          <p:stCondLst>
                                            <p:cond delay="0"/>
                                          </p:stCondLst>
                                        </p:cTn>
                                        <p:tgtEl>
                                          <p:spTgt spid="18"/>
                                        </p:tgtEl>
                                        <p:attrNameLst>
                                          <p:attrName>style.visibility</p:attrName>
                                        </p:attrNameLst>
                                      </p:cBhvr>
                                      <p:to>
                                        <p:strVal val="visible"/>
                                      </p:to>
                                    </p:set>
                                    <p:animEffect transition="in" filter="wipe(right)">
                                      <p:cBhvr>
                                        <p:cTn id="70" dur="500"/>
                                        <p:tgtEl>
                                          <p:spTgt spid="18"/>
                                        </p:tgtEl>
                                      </p:cBhvr>
                                    </p:animEffect>
                                  </p:childTnLst>
                                </p:cTn>
                              </p:par>
                            </p:childTnLst>
                          </p:cTn>
                        </p:par>
                        <p:par>
                          <p:cTn id="71" fill="hold">
                            <p:stCondLst>
                              <p:cond delay="1000"/>
                            </p:stCondLst>
                            <p:childTnLst>
                              <p:par>
                                <p:cTn id="72" presetID="22" presetClass="entr" presetSubtype="1" fill="hold" nodeType="afterEffect">
                                  <p:stCondLst>
                                    <p:cond delay="0"/>
                                  </p:stCondLst>
                                  <p:childTnLst>
                                    <p:set>
                                      <p:cBhvr>
                                        <p:cTn id="73" dur="1" fill="hold">
                                          <p:stCondLst>
                                            <p:cond delay="0"/>
                                          </p:stCondLst>
                                        </p:cTn>
                                        <p:tgtEl>
                                          <p:spTgt spid="20"/>
                                        </p:tgtEl>
                                        <p:attrNameLst>
                                          <p:attrName>style.visibility</p:attrName>
                                        </p:attrNameLst>
                                      </p:cBhvr>
                                      <p:to>
                                        <p:strVal val="visible"/>
                                      </p:to>
                                    </p:set>
                                    <p:animEffect transition="in" filter="wipe(up)">
                                      <p:cBhvr>
                                        <p:cTn id="74" dur="500"/>
                                        <p:tgtEl>
                                          <p:spTgt spid="20"/>
                                        </p:tgtEl>
                                      </p:cBhvr>
                                    </p:animEffec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27444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4" grpId="0" autoUpdateAnimBg="0"/>
      <p:bldP spid="274435" grpId="0" autoUpdateAnimBg="0"/>
      <p:bldP spid="274436" grpId="0" autoUpdateAnimBg="0"/>
      <p:bldP spid="274437" grpId="0" autoUpdateAnimBg="0"/>
      <p:bldP spid="274439" grpId="0" build="p" autoUpdateAnimBg="0"/>
      <p:bldP spid="274442" grpId="0" autoUpdateAnimBg="0"/>
      <p:bldP spid="274443" grpId="0" autoUpdateAnimBg="0"/>
    </p:bldLst>
  </p:timing>
</p:sld>
</file>

<file path=ppt/slides/slide10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482" name="Rectangle 2050"/>
          <p:cNvSpPr>
            <a:spLocks noGrp="1" noChangeArrowheads="1"/>
          </p:cNvSpPr>
          <p:nvPr>
            <p:ph type="body" idx="1"/>
          </p:nvPr>
        </p:nvSpPr>
        <p:spPr>
          <a:xfrm>
            <a:off x="2667001" y="4038600"/>
            <a:ext cx="4423996" cy="1046163"/>
          </a:xfrm>
        </p:spPr>
        <p:txBody>
          <a:bodyPr>
            <a:normAutofit fontScale="92500"/>
          </a:bodyPr>
          <a:lstStyle/>
          <a:p>
            <a:pPr>
              <a:defRPr/>
            </a:pPr>
            <a:r>
              <a:rPr lang="en-GB" b="1"/>
              <a:t>Minimum tests to achieve with decision coverage: _____</a:t>
            </a:r>
          </a:p>
        </p:txBody>
      </p:sp>
      <p:sp>
        <p:nvSpPr>
          <p:cNvPr id="276483" name="Text Box 2051"/>
          <p:cNvSpPr txBox="1">
            <a:spLocks noChangeArrowheads="1"/>
          </p:cNvSpPr>
          <p:nvPr/>
        </p:nvSpPr>
        <p:spPr bwMode="auto">
          <a:xfrm>
            <a:off x="262305" y="1876485"/>
            <a:ext cx="3073277"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defRPr>
            </a:lvl1pPr>
            <a:lvl2pPr marL="742950" indent="-285750">
              <a:defRPr sz="2800">
                <a:solidFill>
                  <a:schemeClr val="tx1"/>
                </a:solidFill>
                <a:latin typeface="Arial" charset="0"/>
              </a:defRPr>
            </a:lvl2pPr>
            <a:lvl3pPr marL="1143000" indent="-228600">
              <a:defRPr sz="2800">
                <a:solidFill>
                  <a:schemeClr val="tx1"/>
                </a:solidFill>
                <a:latin typeface="Arial" charset="0"/>
              </a:defRPr>
            </a:lvl3pPr>
            <a:lvl4pPr marL="1600200" indent="-228600">
              <a:defRPr sz="2800">
                <a:solidFill>
                  <a:schemeClr val="tx1"/>
                </a:solidFill>
                <a:latin typeface="Arial" charset="0"/>
              </a:defRPr>
            </a:lvl4pPr>
            <a:lvl5pPr marL="2057400" indent="-22860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r>
              <a:rPr lang="en-GB" sz="2400">
                <a:solidFill>
                  <a:srgbClr val="000099"/>
                </a:solidFill>
              </a:rPr>
              <a:t>Read A</a:t>
            </a:r>
          </a:p>
          <a:p>
            <a:r>
              <a:rPr lang="en-GB" sz="2400">
                <a:solidFill>
                  <a:srgbClr val="000099"/>
                </a:solidFill>
              </a:rPr>
              <a:t>Read B</a:t>
            </a:r>
          </a:p>
          <a:p>
            <a:r>
              <a:rPr lang="en-GB" sz="2400">
                <a:solidFill>
                  <a:srgbClr val="000099"/>
                </a:solidFill>
              </a:rPr>
              <a:t>IF A &lt; 0 THEN</a:t>
            </a:r>
          </a:p>
          <a:p>
            <a:r>
              <a:rPr lang="en-GB" sz="2400">
                <a:solidFill>
                  <a:srgbClr val="000099"/>
                </a:solidFill>
              </a:rPr>
              <a:t>     Print  “A negative”</a:t>
            </a:r>
          </a:p>
          <a:p>
            <a:r>
              <a:rPr lang="en-GB" sz="2400">
                <a:solidFill>
                  <a:srgbClr val="000099"/>
                </a:solidFill>
              </a:rPr>
              <a:t>ELSE</a:t>
            </a:r>
          </a:p>
          <a:p>
            <a:r>
              <a:rPr lang="en-GB" sz="2400">
                <a:solidFill>
                  <a:srgbClr val="000099"/>
                </a:solidFill>
              </a:rPr>
              <a:t>     Print  “A positive”</a:t>
            </a:r>
          </a:p>
          <a:p>
            <a:r>
              <a:rPr lang="en-GB" sz="2400">
                <a:solidFill>
                  <a:srgbClr val="000099"/>
                </a:solidFill>
              </a:rPr>
              <a:t>ENDIF</a:t>
            </a:r>
          </a:p>
          <a:p>
            <a:r>
              <a:rPr lang="en-GB" sz="2400">
                <a:solidFill>
                  <a:srgbClr val="000099"/>
                </a:solidFill>
              </a:rPr>
              <a:t>IF B &lt; 0 THEN</a:t>
            </a:r>
          </a:p>
          <a:p>
            <a:r>
              <a:rPr lang="en-GB" sz="2400">
                <a:solidFill>
                  <a:srgbClr val="000099"/>
                </a:solidFill>
              </a:rPr>
              <a:t>     Print  “B negative”</a:t>
            </a:r>
          </a:p>
          <a:p>
            <a:r>
              <a:rPr lang="en-GB" sz="2400">
                <a:solidFill>
                  <a:srgbClr val="000099"/>
                </a:solidFill>
              </a:rPr>
              <a:t>ELSE</a:t>
            </a:r>
          </a:p>
          <a:p>
            <a:r>
              <a:rPr lang="en-GB" sz="2400">
                <a:solidFill>
                  <a:srgbClr val="000099"/>
                </a:solidFill>
              </a:rPr>
              <a:t>     Print  “B positive”</a:t>
            </a:r>
          </a:p>
          <a:p>
            <a:r>
              <a:rPr lang="en-GB" sz="2400">
                <a:solidFill>
                  <a:srgbClr val="000099"/>
                </a:solidFill>
              </a:rPr>
              <a:t>ENDIF</a:t>
            </a:r>
          </a:p>
        </p:txBody>
      </p:sp>
      <p:sp>
        <p:nvSpPr>
          <p:cNvPr id="276485" name="Text Box 2053"/>
          <p:cNvSpPr txBox="1">
            <a:spLocks noChangeArrowheads="1"/>
          </p:cNvSpPr>
          <p:nvPr/>
        </p:nvSpPr>
        <p:spPr bwMode="hidden">
          <a:xfrm>
            <a:off x="5603442" y="4338935"/>
            <a:ext cx="3401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defRPr>
            </a:lvl1pPr>
            <a:lvl2pPr marL="742950" indent="-285750">
              <a:defRPr sz="2800">
                <a:solidFill>
                  <a:schemeClr val="tx1"/>
                </a:solidFill>
                <a:latin typeface="Arial" charset="0"/>
              </a:defRPr>
            </a:lvl2pPr>
            <a:lvl3pPr marL="1143000" indent="-228600">
              <a:defRPr sz="2800">
                <a:solidFill>
                  <a:schemeClr val="tx1"/>
                </a:solidFill>
                <a:latin typeface="Arial" charset="0"/>
              </a:defRPr>
            </a:lvl3pPr>
            <a:lvl4pPr marL="1600200" indent="-228600">
              <a:defRPr sz="2800">
                <a:solidFill>
                  <a:schemeClr val="tx1"/>
                </a:solidFill>
                <a:latin typeface="Arial" charset="0"/>
              </a:defRPr>
            </a:lvl4pPr>
            <a:lvl5pPr marL="2057400" indent="-22860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r>
              <a:rPr lang="en-US" sz="2400" b="1">
                <a:latin typeface="+mj-lt"/>
              </a:rPr>
              <a:t>2</a:t>
            </a:r>
          </a:p>
        </p:txBody>
      </p:sp>
      <p:sp>
        <p:nvSpPr>
          <p:cNvPr id="50183" name="Rectangle 2055"/>
          <p:cNvSpPr>
            <a:spLocks noGrp="1" noChangeArrowheads="1"/>
          </p:cNvSpPr>
          <p:nvPr>
            <p:ph type="title"/>
          </p:nvPr>
        </p:nvSpPr>
        <p:spPr/>
        <p:txBody>
          <a:bodyPr/>
          <a:lstStyle/>
          <a:p>
            <a:r>
              <a:rPr lang="en-US"/>
              <a:t>Decision testing example 2</a:t>
            </a:r>
            <a:endParaRPr lang="en-GB"/>
          </a:p>
        </p:txBody>
      </p:sp>
      <p:grpSp>
        <p:nvGrpSpPr>
          <p:cNvPr id="276488" name="Group 2056"/>
          <p:cNvGrpSpPr>
            <a:grpSpLocks/>
          </p:cNvGrpSpPr>
          <p:nvPr/>
        </p:nvGrpSpPr>
        <p:grpSpPr bwMode="auto">
          <a:xfrm>
            <a:off x="5874728" y="1981201"/>
            <a:ext cx="1192823" cy="525463"/>
            <a:chOff x="2979" y="260"/>
            <a:chExt cx="814" cy="331"/>
          </a:xfrm>
        </p:grpSpPr>
        <p:sp>
          <p:nvSpPr>
            <p:cNvPr id="50214" name="Line 2057"/>
            <p:cNvSpPr>
              <a:spLocks noChangeShapeType="1"/>
            </p:cNvSpPr>
            <p:nvPr/>
          </p:nvSpPr>
          <p:spPr bwMode="hidden">
            <a:xfrm>
              <a:off x="3359" y="416"/>
              <a:ext cx="434" cy="1"/>
            </a:xfrm>
            <a:prstGeom prst="line">
              <a:avLst/>
            </a:prstGeom>
            <a:noFill/>
            <a:ln w="50800">
              <a:solidFill>
                <a:srgbClr val="00CC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latin typeface="+mj-lt"/>
              </a:endParaRPr>
            </a:p>
          </p:txBody>
        </p:sp>
        <p:sp>
          <p:nvSpPr>
            <p:cNvPr id="50215" name="Rectangle 2058"/>
            <p:cNvSpPr>
              <a:spLocks noChangeArrowheads="1"/>
            </p:cNvSpPr>
            <p:nvPr/>
          </p:nvSpPr>
          <p:spPr bwMode="hidden">
            <a:xfrm>
              <a:off x="2979" y="260"/>
              <a:ext cx="500" cy="331"/>
            </a:xfrm>
            <a:prstGeom prst="rect">
              <a:avLst/>
            </a:prstGeom>
            <a:solidFill>
              <a:srgbClr val="92D05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solidFill>
                    <a:srgbClr val="000000"/>
                  </a:solidFill>
                  <a:latin typeface="+mj-lt"/>
                </a:rPr>
                <a:t>Read</a:t>
              </a:r>
            </a:p>
          </p:txBody>
        </p:sp>
      </p:grpSp>
      <p:sp>
        <p:nvSpPr>
          <p:cNvPr id="276491" name="Rectangle 2059"/>
          <p:cNvSpPr>
            <a:spLocks noChangeArrowheads="1"/>
          </p:cNvSpPr>
          <p:nvPr/>
        </p:nvSpPr>
        <p:spPr bwMode="hidden">
          <a:xfrm>
            <a:off x="7071946" y="5799138"/>
            <a:ext cx="732692" cy="525462"/>
          </a:xfrm>
          <a:prstGeom prst="rect">
            <a:avLst/>
          </a:prstGeom>
          <a:solidFill>
            <a:srgbClr val="92D050"/>
          </a:solidFill>
          <a:ln w="12700">
            <a:solidFill>
              <a:schemeClr val="tx1"/>
            </a:solidFill>
            <a:miter lim="800000"/>
            <a:headEnd/>
            <a:tailEnd/>
          </a:ln>
          <a:effectLst/>
        </p:spPr>
        <p:txBody>
          <a:bodyPr wrap="none" anchor="ctr"/>
          <a:lstStyle/>
          <a:p>
            <a:pPr algn="ctr"/>
            <a:r>
              <a:rPr lang="en-US" sz="2400">
                <a:solidFill>
                  <a:srgbClr val="000000"/>
                </a:solidFill>
                <a:latin typeface="+mj-lt"/>
              </a:rPr>
              <a:t>End</a:t>
            </a:r>
          </a:p>
        </p:txBody>
      </p:sp>
      <p:grpSp>
        <p:nvGrpSpPr>
          <p:cNvPr id="276492" name="Group 2060"/>
          <p:cNvGrpSpPr>
            <a:grpSpLocks/>
          </p:cNvGrpSpPr>
          <p:nvPr/>
        </p:nvGrpSpPr>
        <p:grpSpPr bwMode="auto">
          <a:xfrm>
            <a:off x="6919546" y="4452939"/>
            <a:ext cx="904143" cy="1392237"/>
            <a:chOff x="3692" y="1817"/>
            <a:chExt cx="617" cy="877"/>
          </a:xfrm>
        </p:grpSpPr>
        <p:sp>
          <p:nvSpPr>
            <p:cNvPr id="50209" name="Line 2061"/>
            <p:cNvSpPr>
              <a:spLocks noChangeShapeType="1"/>
            </p:cNvSpPr>
            <p:nvPr/>
          </p:nvSpPr>
          <p:spPr bwMode="hidden">
            <a:xfrm>
              <a:off x="4035" y="2316"/>
              <a:ext cx="0" cy="378"/>
            </a:xfrm>
            <a:prstGeom prst="line">
              <a:avLst/>
            </a:prstGeom>
            <a:noFill/>
            <a:ln w="50800">
              <a:solidFill>
                <a:srgbClr val="00CC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latin typeface="+mj-lt"/>
              </a:endParaRPr>
            </a:p>
          </p:txBody>
        </p:sp>
        <p:grpSp>
          <p:nvGrpSpPr>
            <p:cNvPr id="50210" name="Group 2062"/>
            <p:cNvGrpSpPr>
              <a:grpSpLocks/>
            </p:cNvGrpSpPr>
            <p:nvPr/>
          </p:nvGrpSpPr>
          <p:grpSpPr bwMode="auto">
            <a:xfrm>
              <a:off x="3692" y="1817"/>
              <a:ext cx="617" cy="604"/>
              <a:chOff x="3692" y="1817"/>
              <a:chExt cx="617" cy="604"/>
            </a:xfrm>
          </p:grpSpPr>
          <p:sp>
            <p:nvSpPr>
              <p:cNvPr id="50211" name="Line 2063"/>
              <p:cNvSpPr>
                <a:spLocks noChangeShapeType="1"/>
              </p:cNvSpPr>
              <p:nvPr/>
            </p:nvSpPr>
            <p:spPr bwMode="hidden">
              <a:xfrm flipH="1">
                <a:off x="4035" y="1817"/>
                <a:ext cx="0" cy="265"/>
              </a:xfrm>
              <a:prstGeom prst="line">
                <a:avLst/>
              </a:prstGeom>
              <a:noFill/>
              <a:ln w="50800">
                <a:solidFill>
                  <a:srgbClr val="00CC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latin typeface="+mj-lt"/>
                </a:endParaRPr>
              </a:p>
            </p:txBody>
          </p:sp>
          <p:sp>
            <p:nvSpPr>
              <p:cNvPr id="50212" name="Rectangle 2064"/>
              <p:cNvSpPr>
                <a:spLocks noChangeArrowheads="1"/>
              </p:cNvSpPr>
              <p:nvPr/>
            </p:nvSpPr>
            <p:spPr bwMode="hidden">
              <a:xfrm>
                <a:off x="3809" y="2090"/>
                <a:ext cx="500" cy="331"/>
              </a:xfrm>
              <a:prstGeom prst="rect">
                <a:avLst/>
              </a:prstGeom>
              <a:solidFill>
                <a:srgbClr val="92D05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solidFill>
                      <a:srgbClr val="000000"/>
                    </a:solidFill>
                    <a:latin typeface="+mj-lt"/>
                  </a:rPr>
                  <a:t>Print</a:t>
                </a:r>
              </a:p>
            </p:txBody>
          </p:sp>
          <p:sp>
            <p:nvSpPr>
              <p:cNvPr id="50213" name="Text Box 2065"/>
              <p:cNvSpPr txBox="1">
                <a:spLocks noChangeArrowheads="1"/>
              </p:cNvSpPr>
              <p:nvPr/>
            </p:nvSpPr>
            <p:spPr bwMode="hidden">
              <a:xfrm>
                <a:off x="3692" y="1818"/>
                <a:ext cx="37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defRPr>
                </a:lvl1pPr>
                <a:lvl2pPr marL="742950" indent="-285750">
                  <a:defRPr sz="2800">
                    <a:solidFill>
                      <a:schemeClr val="tx1"/>
                    </a:solidFill>
                    <a:latin typeface="Arial" charset="0"/>
                  </a:defRPr>
                </a:lvl2pPr>
                <a:lvl3pPr marL="1143000" indent="-228600">
                  <a:defRPr sz="2800">
                    <a:solidFill>
                      <a:schemeClr val="tx1"/>
                    </a:solidFill>
                    <a:latin typeface="Arial" charset="0"/>
                  </a:defRPr>
                </a:lvl3pPr>
                <a:lvl4pPr marL="1600200" indent="-228600">
                  <a:defRPr sz="2800">
                    <a:solidFill>
                      <a:schemeClr val="tx1"/>
                    </a:solidFill>
                    <a:latin typeface="Arial" charset="0"/>
                  </a:defRPr>
                </a:lvl4pPr>
                <a:lvl5pPr marL="2057400" indent="-22860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r>
                  <a:rPr lang="en-US" sz="2400" b="1">
                    <a:latin typeface="+mj-lt"/>
                  </a:rPr>
                  <a:t>No</a:t>
                </a:r>
              </a:p>
            </p:txBody>
          </p:sp>
        </p:grpSp>
      </p:grpSp>
      <p:grpSp>
        <p:nvGrpSpPr>
          <p:cNvPr id="276498" name="Group 2066"/>
          <p:cNvGrpSpPr>
            <a:grpSpLocks/>
          </p:cNvGrpSpPr>
          <p:nvPr/>
        </p:nvGrpSpPr>
        <p:grpSpPr bwMode="auto">
          <a:xfrm>
            <a:off x="7064620" y="3813176"/>
            <a:ext cx="1926980" cy="1762125"/>
            <a:chOff x="3791" y="1414"/>
            <a:chExt cx="1315" cy="1110"/>
          </a:xfrm>
        </p:grpSpPr>
        <p:grpSp>
          <p:nvGrpSpPr>
            <p:cNvPr id="50202" name="Group 2067"/>
            <p:cNvGrpSpPr>
              <a:grpSpLocks/>
            </p:cNvGrpSpPr>
            <p:nvPr/>
          </p:nvGrpSpPr>
          <p:grpSpPr bwMode="auto">
            <a:xfrm>
              <a:off x="4047" y="1414"/>
              <a:ext cx="1059" cy="1110"/>
              <a:chOff x="4047" y="1414"/>
              <a:chExt cx="1059" cy="1110"/>
            </a:xfrm>
          </p:grpSpPr>
          <p:sp>
            <p:nvSpPr>
              <p:cNvPr id="50204" name="Line 2068"/>
              <p:cNvSpPr>
                <a:spLocks noChangeShapeType="1"/>
              </p:cNvSpPr>
              <p:nvPr/>
            </p:nvSpPr>
            <p:spPr bwMode="hidden">
              <a:xfrm flipH="1">
                <a:off x="4845" y="1802"/>
                <a:ext cx="0" cy="716"/>
              </a:xfrm>
              <a:prstGeom prst="line">
                <a:avLst/>
              </a:prstGeom>
              <a:noFill/>
              <a:ln w="50800">
                <a:solidFill>
                  <a:srgbClr val="00CC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latin typeface="+mj-lt"/>
                </a:endParaRPr>
              </a:p>
            </p:txBody>
          </p:sp>
          <p:sp>
            <p:nvSpPr>
              <p:cNvPr id="50205" name="Line 2069"/>
              <p:cNvSpPr>
                <a:spLocks noChangeShapeType="1"/>
              </p:cNvSpPr>
              <p:nvPr/>
            </p:nvSpPr>
            <p:spPr bwMode="hidden">
              <a:xfrm>
                <a:off x="4071" y="1652"/>
                <a:ext cx="535" cy="0"/>
              </a:xfrm>
              <a:prstGeom prst="line">
                <a:avLst/>
              </a:prstGeom>
              <a:noFill/>
              <a:ln w="50800">
                <a:solidFill>
                  <a:srgbClr val="00CC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latin typeface="+mj-lt"/>
                </a:endParaRPr>
              </a:p>
            </p:txBody>
          </p:sp>
          <p:sp>
            <p:nvSpPr>
              <p:cNvPr id="50206" name="Rectangle 2070"/>
              <p:cNvSpPr>
                <a:spLocks noChangeArrowheads="1"/>
              </p:cNvSpPr>
              <p:nvPr/>
            </p:nvSpPr>
            <p:spPr bwMode="hidden">
              <a:xfrm>
                <a:off x="4606" y="1500"/>
                <a:ext cx="500" cy="331"/>
              </a:xfrm>
              <a:prstGeom prst="rect">
                <a:avLst/>
              </a:prstGeom>
              <a:solidFill>
                <a:srgbClr val="92D05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solidFill>
                      <a:srgbClr val="000000"/>
                    </a:solidFill>
                    <a:latin typeface="+mj-lt"/>
                  </a:rPr>
                  <a:t>Print</a:t>
                </a:r>
              </a:p>
            </p:txBody>
          </p:sp>
          <p:sp>
            <p:nvSpPr>
              <p:cNvPr id="50207" name="Line 2071"/>
              <p:cNvSpPr>
                <a:spLocks noChangeShapeType="1"/>
              </p:cNvSpPr>
              <p:nvPr/>
            </p:nvSpPr>
            <p:spPr bwMode="hidden">
              <a:xfrm flipH="1">
                <a:off x="4047" y="2524"/>
                <a:ext cx="806" cy="0"/>
              </a:xfrm>
              <a:prstGeom prst="line">
                <a:avLst/>
              </a:prstGeom>
              <a:noFill/>
              <a:ln w="50800">
                <a:solidFill>
                  <a:srgbClr val="00CC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latin typeface="+mj-lt"/>
                </a:endParaRPr>
              </a:p>
            </p:txBody>
          </p:sp>
          <p:sp>
            <p:nvSpPr>
              <p:cNvPr id="50208" name="Text Box 2072"/>
              <p:cNvSpPr txBox="1">
                <a:spLocks noChangeArrowheads="1"/>
              </p:cNvSpPr>
              <p:nvPr/>
            </p:nvSpPr>
            <p:spPr bwMode="hidden">
              <a:xfrm>
                <a:off x="4136" y="1414"/>
                <a:ext cx="40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defRPr>
                </a:lvl1pPr>
                <a:lvl2pPr marL="742950" indent="-285750">
                  <a:defRPr sz="2800">
                    <a:solidFill>
                      <a:schemeClr val="tx1"/>
                    </a:solidFill>
                    <a:latin typeface="Arial" charset="0"/>
                  </a:defRPr>
                </a:lvl2pPr>
                <a:lvl3pPr marL="1143000" indent="-228600">
                  <a:defRPr sz="2800">
                    <a:solidFill>
                      <a:schemeClr val="tx1"/>
                    </a:solidFill>
                    <a:latin typeface="Arial" charset="0"/>
                  </a:defRPr>
                </a:lvl3pPr>
                <a:lvl4pPr marL="1600200" indent="-228600">
                  <a:defRPr sz="2800">
                    <a:solidFill>
                      <a:schemeClr val="tx1"/>
                    </a:solidFill>
                    <a:latin typeface="Arial" charset="0"/>
                  </a:defRPr>
                </a:lvl4pPr>
                <a:lvl5pPr marL="2057400" indent="-22860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r>
                  <a:rPr lang="en-US" sz="2400" b="1">
                    <a:latin typeface="+mj-lt"/>
                  </a:rPr>
                  <a:t>Yes</a:t>
                </a:r>
              </a:p>
            </p:txBody>
          </p:sp>
        </p:grpSp>
        <p:sp>
          <p:nvSpPr>
            <p:cNvPr id="50203" name="AutoShape 2073"/>
            <p:cNvSpPr>
              <a:spLocks noChangeArrowheads="1"/>
            </p:cNvSpPr>
            <p:nvPr/>
          </p:nvSpPr>
          <p:spPr bwMode="hidden">
            <a:xfrm>
              <a:off x="3791" y="1414"/>
              <a:ext cx="484" cy="502"/>
            </a:xfrm>
            <a:prstGeom prst="diamond">
              <a:avLst/>
            </a:prstGeom>
            <a:solidFill>
              <a:srgbClr val="92D05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1">
                  <a:solidFill>
                    <a:srgbClr val="000000"/>
                  </a:solidFill>
                  <a:latin typeface="+mj-lt"/>
                </a:rPr>
                <a:t>B&lt;0</a:t>
              </a:r>
            </a:p>
          </p:txBody>
        </p:sp>
      </p:grpSp>
      <p:grpSp>
        <p:nvGrpSpPr>
          <p:cNvPr id="276506" name="Group 2074"/>
          <p:cNvGrpSpPr>
            <a:grpSpLocks/>
          </p:cNvGrpSpPr>
          <p:nvPr/>
        </p:nvGrpSpPr>
        <p:grpSpPr bwMode="auto">
          <a:xfrm>
            <a:off x="6951785" y="2471739"/>
            <a:ext cx="871904" cy="1392237"/>
            <a:chOff x="3714" y="569"/>
            <a:chExt cx="595" cy="877"/>
          </a:xfrm>
        </p:grpSpPr>
        <p:sp>
          <p:nvSpPr>
            <p:cNvPr id="50198" name="Line 2075"/>
            <p:cNvSpPr>
              <a:spLocks noChangeShapeType="1"/>
            </p:cNvSpPr>
            <p:nvPr/>
          </p:nvSpPr>
          <p:spPr bwMode="hidden">
            <a:xfrm>
              <a:off x="4035" y="1068"/>
              <a:ext cx="0" cy="378"/>
            </a:xfrm>
            <a:prstGeom prst="line">
              <a:avLst/>
            </a:prstGeom>
            <a:noFill/>
            <a:ln w="50800">
              <a:solidFill>
                <a:srgbClr val="00CC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latin typeface="+mj-lt"/>
              </a:endParaRPr>
            </a:p>
          </p:txBody>
        </p:sp>
        <p:sp>
          <p:nvSpPr>
            <p:cNvPr id="50199" name="Line 2076"/>
            <p:cNvSpPr>
              <a:spLocks noChangeShapeType="1"/>
            </p:cNvSpPr>
            <p:nvPr/>
          </p:nvSpPr>
          <p:spPr bwMode="hidden">
            <a:xfrm flipH="1">
              <a:off x="4035" y="569"/>
              <a:ext cx="0" cy="273"/>
            </a:xfrm>
            <a:prstGeom prst="line">
              <a:avLst/>
            </a:prstGeom>
            <a:noFill/>
            <a:ln w="50800">
              <a:solidFill>
                <a:srgbClr val="00CC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latin typeface="+mj-lt"/>
              </a:endParaRPr>
            </a:p>
          </p:txBody>
        </p:sp>
        <p:sp>
          <p:nvSpPr>
            <p:cNvPr id="50200" name="Rectangle 2077"/>
            <p:cNvSpPr>
              <a:spLocks noChangeArrowheads="1"/>
            </p:cNvSpPr>
            <p:nvPr/>
          </p:nvSpPr>
          <p:spPr bwMode="hidden">
            <a:xfrm>
              <a:off x="3809" y="842"/>
              <a:ext cx="500" cy="331"/>
            </a:xfrm>
            <a:prstGeom prst="rect">
              <a:avLst/>
            </a:prstGeom>
            <a:solidFill>
              <a:srgbClr val="92D05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solidFill>
                    <a:srgbClr val="000000"/>
                  </a:solidFill>
                  <a:latin typeface="+mj-lt"/>
                </a:rPr>
                <a:t>Print</a:t>
              </a:r>
            </a:p>
          </p:txBody>
        </p:sp>
        <p:sp>
          <p:nvSpPr>
            <p:cNvPr id="50201" name="Text Box 2078"/>
            <p:cNvSpPr txBox="1">
              <a:spLocks noChangeArrowheads="1"/>
            </p:cNvSpPr>
            <p:nvPr/>
          </p:nvSpPr>
          <p:spPr bwMode="hidden">
            <a:xfrm>
              <a:off x="3714" y="569"/>
              <a:ext cx="37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defRPr>
              </a:lvl1pPr>
              <a:lvl2pPr marL="742950" indent="-285750">
                <a:defRPr sz="2800">
                  <a:solidFill>
                    <a:schemeClr val="tx1"/>
                  </a:solidFill>
                  <a:latin typeface="Arial" charset="0"/>
                </a:defRPr>
              </a:lvl2pPr>
              <a:lvl3pPr marL="1143000" indent="-228600">
                <a:defRPr sz="2800">
                  <a:solidFill>
                    <a:schemeClr val="tx1"/>
                  </a:solidFill>
                  <a:latin typeface="Arial" charset="0"/>
                </a:defRPr>
              </a:lvl3pPr>
              <a:lvl4pPr marL="1600200" indent="-228600">
                <a:defRPr sz="2800">
                  <a:solidFill>
                    <a:schemeClr val="tx1"/>
                  </a:solidFill>
                  <a:latin typeface="Arial" charset="0"/>
                </a:defRPr>
              </a:lvl4pPr>
              <a:lvl5pPr marL="2057400" indent="-22860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r>
                <a:rPr lang="en-US" sz="2400" b="1">
                  <a:latin typeface="+mj-lt"/>
                </a:rPr>
                <a:t>No</a:t>
              </a:r>
            </a:p>
          </p:txBody>
        </p:sp>
      </p:grpSp>
      <p:grpSp>
        <p:nvGrpSpPr>
          <p:cNvPr id="276511" name="Group 2079"/>
          <p:cNvGrpSpPr>
            <a:grpSpLocks/>
          </p:cNvGrpSpPr>
          <p:nvPr/>
        </p:nvGrpSpPr>
        <p:grpSpPr bwMode="auto">
          <a:xfrm>
            <a:off x="7064620" y="1830388"/>
            <a:ext cx="1926980" cy="1763712"/>
            <a:chOff x="3791" y="165"/>
            <a:chExt cx="1315" cy="1111"/>
          </a:xfrm>
        </p:grpSpPr>
        <p:grpSp>
          <p:nvGrpSpPr>
            <p:cNvPr id="50191" name="Group 2080"/>
            <p:cNvGrpSpPr>
              <a:grpSpLocks/>
            </p:cNvGrpSpPr>
            <p:nvPr/>
          </p:nvGrpSpPr>
          <p:grpSpPr bwMode="auto">
            <a:xfrm>
              <a:off x="4035" y="165"/>
              <a:ext cx="1071" cy="1111"/>
              <a:chOff x="4035" y="165"/>
              <a:chExt cx="1071" cy="1111"/>
            </a:xfrm>
          </p:grpSpPr>
          <p:sp>
            <p:nvSpPr>
              <p:cNvPr id="50193" name="Line 2081"/>
              <p:cNvSpPr>
                <a:spLocks noChangeShapeType="1"/>
              </p:cNvSpPr>
              <p:nvPr/>
            </p:nvSpPr>
            <p:spPr bwMode="hidden">
              <a:xfrm flipH="1">
                <a:off x="4845" y="554"/>
                <a:ext cx="0" cy="716"/>
              </a:xfrm>
              <a:prstGeom prst="line">
                <a:avLst/>
              </a:prstGeom>
              <a:noFill/>
              <a:ln w="50800">
                <a:solidFill>
                  <a:srgbClr val="00CC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latin typeface="+mj-lt"/>
                </a:endParaRPr>
              </a:p>
            </p:txBody>
          </p:sp>
          <p:sp>
            <p:nvSpPr>
              <p:cNvPr id="50194" name="Line 2082"/>
              <p:cNvSpPr>
                <a:spLocks noChangeShapeType="1"/>
              </p:cNvSpPr>
              <p:nvPr/>
            </p:nvSpPr>
            <p:spPr bwMode="hidden">
              <a:xfrm>
                <a:off x="4209" y="404"/>
                <a:ext cx="397" cy="0"/>
              </a:xfrm>
              <a:prstGeom prst="line">
                <a:avLst/>
              </a:prstGeom>
              <a:noFill/>
              <a:ln w="50800">
                <a:solidFill>
                  <a:srgbClr val="00CC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latin typeface="+mj-lt"/>
                </a:endParaRPr>
              </a:p>
            </p:txBody>
          </p:sp>
          <p:sp>
            <p:nvSpPr>
              <p:cNvPr id="50195" name="Rectangle 2083"/>
              <p:cNvSpPr>
                <a:spLocks noChangeArrowheads="1"/>
              </p:cNvSpPr>
              <p:nvPr/>
            </p:nvSpPr>
            <p:spPr bwMode="hidden">
              <a:xfrm>
                <a:off x="4606" y="252"/>
                <a:ext cx="500" cy="331"/>
              </a:xfrm>
              <a:prstGeom prst="rect">
                <a:avLst/>
              </a:prstGeom>
              <a:solidFill>
                <a:srgbClr val="92D05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solidFill>
                      <a:srgbClr val="000000"/>
                    </a:solidFill>
                    <a:latin typeface="+mj-lt"/>
                  </a:rPr>
                  <a:t>Print</a:t>
                </a:r>
              </a:p>
            </p:txBody>
          </p:sp>
          <p:sp>
            <p:nvSpPr>
              <p:cNvPr id="50196" name="Line 2084"/>
              <p:cNvSpPr>
                <a:spLocks noChangeShapeType="1"/>
              </p:cNvSpPr>
              <p:nvPr/>
            </p:nvSpPr>
            <p:spPr bwMode="hidden">
              <a:xfrm flipH="1">
                <a:off x="4035" y="1276"/>
                <a:ext cx="806" cy="0"/>
              </a:xfrm>
              <a:prstGeom prst="line">
                <a:avLst/>
              </a:prstGeom>
              <a:noFill/>
              <a:ln w="50800">
                <a:solidFill>
                  <a:srgbClr val="00CC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latin typeface="+mj-lt"/>
                </a:endParaRPr>
              </a:p>
            </p:txBody>
          </p:sp>
          <p:sp>
            <p:nvSpPr>
              <p:cNvPr id="50197" name="Text Box 2085"/>
              <p:cNvSpPr txBox="1">
                <a:spLocks noChangeArrowheads="1"/>
              </p:cNvSpPr>
              <p:nvPr/>
            </p:nvSpPr>
            <p:spPr bwMode="hidden">
              <a:xfrm>
                <a:off x="4158" y="165"/>
                <a:ext cx="40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defRPr>
                </a:lvl1pPr>
                <a:lvl2pPr marL="742950" indent="-285750">
                  <a:defRPr sz="2800">
                    <a:solidFill>
                      <a:schemeClr val="tx1"/>
                    </a:solidFill>
                    <a:latin typeface="Arial" charset="0"/>
                  </a:defRPr>
                </a:lvl2pPr>
                <a:lvl3pPr marL="1143000" indent="-228600">
                  <a:defRPr sz="2800">
                    <a:solidFill>
                      <a:schemeClr val="tx1"/>
                    </a:solidFill>
                    <a:latin typeface="Arial" charset="0"/>
                  </a:defRPr>
                </a:lvl3pPr>
                <a:lvl4pPr marL="1600200" indent="-228600">
                  <a:defRPr sz="2800">
                    <a:solidFill>
                      <a:schemeClr val="tx1"/>
                    </a:solidFill>
                    <a:latin typeface="Arial" charset="0"/>
                  </a:defRPr>
                </a:lvl4pPr>
                <a:lvl5pPr marL="2057400" indent="-22860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r>
                  <a:rPr lang="en-US" sz="2400" b="1">
                    <a:latin typeface="+mj-lt"/>
                  </a:rPr>
                  <a:t>Yes</a:t>
                </a:r>
              </a:p>
            </p:txBody>
          </p:sp>
        </p:grpSp>
        <p:sp>
          <p:nvSpPr>
            <p:cNvPr id="50192" name="AutoShape 2086"/>
            <p:cNvSpPr>
              <a:spLocks noChangeArrowheads="1"/>
            </p:cNvSpPr>
            <p:nvPr/>
          </p:nvSpPr>
          <p:spPr bwMode="hidden">
            <a:xfrm>
              <a:off x="3791" y="166"/>
              <a:ext cx="484" cy="502"/>
            </a:xfrm>
            <a:prstGeom prst="diamond">
              <a:avLst/>
            </a:prstGeom>
            <a:solidFill>
              <a:srgbClr val="92D05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1">
                  <a:solidFill>
                    <a:srgbClr val="000000"/>
                  </a:solidFill>
                  <a:latin typeface="+mj-lt"/>
                </a:rPr>
                <a:t>A&lt;0</a:t>
              </a:r>
            </a:p>
          </p:txBody>
        </p:sp>
      </p:grpSp>
      <p:cxnSp>
        <p:nvCxnSpPr>
          <p:cNvPr id="3" name="Straight Connector 2"/>
          <p:cNvCxnSpPr/>
          <p:nvPr/>
        </p:nvCxnSpPr>
        <p:spPr>
          <a:xfrm>
            <a:off x="5773521" y="2362200"/>
            <a:ext cx="145448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a:off x="7228010" y="2362200"/>
            <a:ext cx="0" cy="41910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773521" y="2133600"/>
            <a:ext cx="268467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8458200" y="2133600"/>
            <a:ext cx="0" cy="103425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flipV="1">
            <a:off x="7457343" y="3167856"/>
            <a:ext cx="1000858"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Elbow Connector 19"/>
          <p:cNvCxnSpPr/>
          <p:nvPr/>
        </p:nvCxnSpPr>
        <p:spPr>
          <a:xfrm rot="16200000" flipH="1">
            <a:off x="7119571" y="3505628"/>
            <a:ext cx="1981201" cy="1305657"/>
          </a:xfrm>
          <a:prstGeom prst="bentConnector3">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flipV="1">
            <a:off x="7570177" y="5149057"/>
            <a:ext cx="1192823"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7570177" y="5149057"/>
            <a:ext cx="32239" cy="1404143"/>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pPr/>
              <a:t>107</a:t>
            </a:fld>
            <a:endParaRPr lang="en-US"/>
          </a:p>
        </p:txBody>
      </p:sp>
    </p:spTree>
    <p:extLst>
      <p:ext uri="{BB962C8B-B14F-4D97-AF65-F5344CB8AC3E}">
        <p14:creationId xmlns:p14="http://schemas.microsoft.com/office/powerpoint/2010/main" val="32290090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76483"/>
                                        </p:tgtEl>
                                        <p:attrNameLst>
                                          <p:attrName>style.visibility</p:attrName>
                                        </p:attrNameLst>
                                      </p:cBhvr>
                                      <p:to>
                                        <p:strVal val="visible"/>
                                      </p:to>
                                    </p:set>
                                    <p:animEffect transition="in" filter="wipe(up)">
                                      <p:cBhvr>
                                        <p:cTn id="7" dur="500"/>
                                        <p:tgtEl>
                                          <p:spTgt spid="27648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276482">
                                            <p:txEl>
                                              <p:pRg st="0" end="0"/>
                                            </p:txEl>
                                          </p:spTgt>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276488"/>
                                        </p:tgtEl>
                                        <p:attrNameLst>
                                          <p:attrName>style.visibility</p:attrName>
                                        </p:attrNameLst>
                                      </p:cBhvr>
                                      <p:to>
                                        <p:strVal val="visible"/>
                                      </p:to>
                                    </p:set>
                                    <p:animEffect transition="in" filter="wipe(left)">
                                      <p:cBhvr>
                                        <p:cTn id="16" dur="500"/>
                                        <p:tgtEl>
                                          <p:spTgt spid="27648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nodeType="clickEffect">
                                  <p:stCondLst>
                                    <p:cond delay="0"/>
                                  </p:stCondLst>
                                  <p:childTnLst>
                                    <p:set>
                                      <p:cBhvr>
                                        <p:cTn id="20" dur="1" fill="hold">
                                          <p:stCondLst>
                                            <p:cond delay="0"/>
                                          </p:stCondLst>
                                        </p:cTn>
                                        <p:tgtEl>
                                          <p:spTgt spid="276511"/>
                                        </p:tgtEl>
                                        <p:attrNameLst>
                                          <p:attrName>style.visibility</p:attrName>
                                        </p:attrNameLst>
                                      </p:cBhvr>
                                      <p:to>
                                        <p:strVal val="visible"/>
                                      </p:to>
                                    </p:set>
                                    <p:animEffect transition="in" filter="wipe(up)">
                                      <p:cBhvr>
                                        <p:cTn id="21" dur="500"/>
                                        <p:tgtEl>
                                          <p:spTgt spid="27651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nodeType="clickEffect">
                                  <p:stCondLst>
                                    <p:cond delay="0"/>
                                  </p:stCondLst>
                                  <p:childTnLst>
                                    <p:set>
                                      <p:cBhvr>
                                        <p:cTn id="25" dur="1" fill="hold">
                                          <p:stCondLst>
                                            <p:cond delay="0"/>
                                          </p:stCondLst>
                                        </p:cTn>
                                        <p:tgtEl>
                                          <p:spTgt spid="276506"/>
                                        </p:tgtEl>
                                        <p:attrNameLst>
                                          <p:attrName>style.visibility</p:attrName>
                                        </p:attrNameLst>
                                      </p:cBhvr>
                                      <p:to>
                                        <p:strVal val="visible"/>
                                      </p:to>
                                    </p:set>
                                    <p:animEffect transition="in" filter="wipe(up)">
                                      <p:cBhvr>
                                        <p:cTn id="26" dur="500"/>
                                        <p:tgtEl>
                                          <p:spTgt spid="27650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nodeType="clickEffect">
                                  <p:stCondLst>
                                    <p:cond delay="0"/>
                                  </p:stCondLst>
                                  <p:childTnLst>
                                    <p:set>
                                      <p:cBhvr>
                                        <p:cTn id="30" dur="1" fill="hold">
                                          <p:stCondLst>
                                            <p:cond delay="0"/>
                                          </p:stCondLst>
                                        </p:cTn>
                                        <p:tgtEl>
                                          <p:spTgt spid="276498"/>
                                        </p:tgtEl>
                                        <p:attrNameLst>
                                          <p:attrName>style.visibility</p:attrName>
                                        </p:attrNameLst>
                                      </p:cBhvr>
                                      <p:to>
                                        <p:strVal val="visible"/>
                                      </p:to>
                                    </p:set>
                                    <p:animEffect transition="in" filter="wipe(up)">
                                      <p:cBhvr>
                                        <p:cTn id="31" dur="500"/>
                                        <p:tgtEl>
                                          <p:spTgt spid="27649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nodeType="clickEffect">
                                  <p:stCondLst>
                                    <p:cond delay="0"/>
                                  </p:stCondLst>
                                  <p:childTnLst>
                                    <p:set>
                                      <p:cBhvr>
                                        <p:cTn id="35" dur="1" fill="hold">
                                          <p:stCondLst>
                                            <p:cond delay="0"/>
                                          </p:stCondLst>
                                        </p:cTn>
                                        <p:tgtEl>
                                          <p:spTgt spid="276492"/>
                                        </p:tgtEl>
                                        <p:attrNameLst>
                                          <p:attrName>style.visibility</p:attrName>
                                        </p:attrNameLst>
                                      </p:cBhvr>
                                      <p:to>
                                        <p:strVal val="visible"/>
                                      </p:to>
                                    </p:set>
                                    <p:animEffect transition="in" filter="wipe(up)">
                                      <p:cBhvr>
                                        <p:cTn id="36" dur="500"/>
                                        <p:tgtEl>
                                          <p:spTgt spid="276492"/>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276491"/>
                                        </p:tgtEl>
                                        <p:attrNameLst>
                                          <p:attrName>style.visibility</p:attrName>
                                        </p:attrNameLst>
                                      </p:cBhvr>
                                      <p:to>
                                        <p:strVal val="visible"/>
                                      </p:to>
                                    </p:set>
                                    <p:animEffect transition="in" filter="wipe(up)">
                                      <p:cBhvr>
                                        <p:cTn id="41" dur="500"/>
                                        <p:tgtEl>
                                          <p:spTgt spid="276491"/>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3"/>
                                        </p:tgtEl>
                                        <p:attrNameLst>
                                          <p:attrName>style.visibility</p:attrName>
                                        </p:attrNameLst>
                                      </p:cBhvr>
                                      <p:to>
                                        <p:strVal val="visible"/>
                                      </p:to>
                                    </p:set>
                                    <p:animEffect transition="in" filter="wipe(left)">
                                      <p:cBhvr>
                                        <p:cTn id="46" dur="500"/>
                                        <p:tgtEl>
                                          <p:spTgt spid="3"/>
                                        </p:tgtEl>
                                      </p:cBhvr>
                                    </p:animEffect>
                                  </p:childTnLst>
                                </p:cTn>
                              </p:par>
                            </p:childTnLst>
                          </p:cTn>
                        </p:par>
                        <p:par>
                          <p:cTn id="47" fill="hold">
                            <p:stCondLst>
                              <p:cond delay="500"/>
                            </p:stCondLst>
                            <p:childTnLst>
                              <p:par>
                                <p:cTn id="48" presetID="22" presetClass="entr" presetSubtype="1" fill="hold" nodeType="after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wipe(up)">
                                      <p:cBhvr>
                                        <p:cTn id="50" dur="500"/>
                                        <p:tgtEl>
                                          <p:spTgt spid="5"/>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nodeType="click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wipe(up)">
                                      <p:cBhvr>
                                        <p:cTn id="55" dur="500"/>
                                        <p:tgtEl>
                                          <p:spTgt spid="12"/>
                                        </p:tgtEl>
                                      </p:cBhvr>
                                    </p:animEffect>
                                  </p:childTnLst>
                                </p:cTn>
                              </p:par>
                            </p:childTnLst>
                          </p:cTn>
                        </p:par>
                        <p:par>
                          <p:cTn id="56" fill="hold">
                            <p:stCondLst>
                              <p:cond delay="500"/>
                            </p:stCondLst>
                            <p:childTnLst>
                              <p:par>
                                <p:cTn id="57" presetID="22" presetClass="entr" presetSubtype="1" fill="hold" nodeType="after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wipe(up)">
                                      <p:cBhvr>
                                        <p:cTn id="59" dur="500"/>
                                        <p:tgtEl>
                                          <p:spTgt spid="16"/>
                                        </p:tgtEl>
                                      </p:cBhvr>
                                    </p:animEffect>
                                  </p:childTnLst>
                                </p:cTn>
                              </p:par>
                            </p:childTnLst>
                          </p:cTn>
                        </p:par>
                        <p:par>
                          <p:cTn id="60" fill="hold">
                            <p:stCondLst>
                              <p:cond delay="1000"/>
                            </p:stCondLst>
                            <p:childTnLst>
                              <p:par>
                                <p:cTn id="61" presetID="22" presetClass="entr" presetSubtype="1" fill="hold" nodeType="after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wipe(up)">
                                      <p:cBhvr>
                                        <p:cTn id="63" dur="500"/>
                                        <p:tgtEl>
                                          <p:spTgt spid="18"/>
                                        </p:tgtEl>
                                      </p:cBhvr>
                                    </p:animEffect>
                                  </p:childTnLst>
                                </p:cTn>
                              </p:par>
                            </p:childTnLst>
                          </p:cTn>
                        </p:par>
                        <p:par>
                          <p:cTn id="64" fill="hold">
                            <p:stCondLst>
                              <p:cond delay="1500"/>
                            </p:stCondLst>
                            <p:childTnLst>
                              <p:par>
                                <p:cTn id="65" presetID="22" presetClass="entr" presetSubtype="1" fill="hold" nodeType="after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wipe(up)">
                                      <p:cBhvr>
                                        <p:cTn id="67" dur="500"/>
                                        <p:tgtEl>
                                          <p:spTgt spid="20"/>
                                        </p:tgtEl>
                                      </p:cBhvr>
                                    </p:animEffect>
                                  </p:childTnLst>
                                </p:cTn>
                              </p:par>
                            </p:childTnLst>
                          </p:cTn>
                        </p:par>
                        <p:par>
                          <p:cTn id="68" fill="hold">
                            <p:stCondLst>
                              <p:cond delay="2000"/>
                            </p:stCondLst>
                            <p:childTnLst>
                              <p:par>
                                <p:cTn id="69" presetID="22" presetClass="entr" presetSubtype="1" fill="hold" nodeType="afterEffect">
                                  <p:stCondLst>
                                    <p:cond delay="0"/>
                                  </p:stCondLst>
                                  <p:childTnLst>
                                    <p:set>
                                      <p:cBhvr>
                                        <p:cTn id="70" dur="1" fill="hold">
                                          <p:stCondLst>
                                            <p:cond delay="0"/>
                                          </p:stCondLst>
                                        </p:cTn>
                                        <p:tgtEl>
                                          <p:spTgt spid="22"/>
                                        </p:tgtEl>
                                        <p:attrNameLst>
                                          <p:attrName>style.visibility</p:attrName>
                                        </p:attrNameLst>
                                      </p:cBhvr>
                                      <p:to>
                                        <p:strVal val="visible"/>
                                      </p:to>
                                    </p:set>
                                    <p:animEffect transition="in" filter="wipe(up)">
                                      <p:cBhvr>
                                        <p:cTn id="71" dur="500"/>
                                        <p:tgtEl>
                                          <p:spTgt spid="22"/>
                                        </p:tgtEl>
                                      </p:cBhvr>
                                    </p:animEffect>
                                  </p:childTnLst>
                                </p:cTn>
                              </p:par>
                            </p:childTnLst>
                          </p:cTn>
                        </p:par>
                        <p:par>
                          <p:cTn id="72" fill="hold">
                            <p:stCondLst>
                              <p:cond delay="2500"/>
                            </p:stCondLst>
                            <p:childTnLst>
                              <p:par>
                                <p:cTn id="73" presetID="22" presetClass="entr" presetSubtype="1" fill="hold" nodeType="afterEffect">
                                  <p:stCondLst>
                                    <p:cond delay="0"/>
                                  </p:stCondLst>
                                  <p:childTnLst>
                                    <p:set>
                                      <p:cBhvr>
                                        <p:cTn id="74" dur="1" fill="hold">
                                          <p:stCondLst>
                                            <p:cond delay="0"/>
                                          </p:stCondLst>
                                        </p:cTn>
                                        <p:tgtEl>
                                          <p:spTgt spid="24"/>
                                        </p:tgtEl>
                                        <p:attrNameLst>
                                          <p:attrName>style.visibility</p:attrName>
                                        </p:attrNameLst>
                                      </p:cBhvr>
                                      <p:to>
                                        <p:strVal val="visible"/>
                                      </p:to>
                                    </p:set>
                                    <p:animEffect transition="in" filter="wipe(up)">
                                      <p:cBhvr>
                                        <p:cTn id="75" dur="500"/>
                                        <p:tgtEl>
                                          <p:spTgt spid="24"/>
                                        </p:tgtEl>
                                      </p:cBhvr>
                                    </p:animEffec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499"/>
                                          </p:stCondLst>
                                        </p:cTn>
                                        <p:tgtEl>
                                          <p:spTgt spid="2764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82" grpId="0" build="p" autoUpdateAnimBg="0"/>
      <p:bldP spid="276483" grpId="0" autoUpdateAnimBg="0"/>
      <p:bldP spid="276485" grpId="0" autoUpdateAnimBg="0"/>
      <p:bldP spid="276491" grpId="0" animBg="1" autoUpdateAnimBg="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Decision testing exercise 1</a:t>
            </a:r>
          </a:p>
        </p:txBody>
      </p:sp>
      <p:sp>
        <p:nvSpPr>
          <p:cNvPr id="4" name="Rectangle 3"/>
          <p:cNvSpPr/>
          <p:nvPr/>
        </p:nvSpPr>
        <p:spPr>
          <a:xfrm>
            <a:off x="152400" y="1981200"/>
            <a:ext cx="6520070" cy="4524315"/>
          </a:xfrm>
          <a:prstGeom prst="rect">
            <a:avLst/>
          </a:prstGeom>
        </p:spPr>
        <p:txBody>
          <a:bodyPr wrap="square">
            <a:spAutoFit/>
          </a:bodyPr>
          <a:lstStyle/>
          <a:p>
            <a:r>
              <a:rPr lang="en-US" sz="2400">
                <a:latin typeface="+mj-lt"/>
              </a:rPr>
              <a:t>1    Read(CandidateAge)</a:t>
            </a:r>
          </a:p>
          <a:p>
            <a:r>
              <a:rPr lang="en-US" sz="2400">
                <a:latin typeface="+mj-lt"/>
              </a:rPr>
              <a:t>2    If  CandidateAge &lt; 18</a:t>
            </a:r>
          </a:p>
          <a:p>
            <a:r>
              <a:rPr lang="en-US" sz="2400">
                <a:latin typeface="+mj-lt"/>
              </a:rPr>
              <a:t>3    Then</a:t>
            </a:r>
          </a:p>
          <a:p>
            <a:r>
              <a:rPr lang="en-US" sz="2400">
                <a:latin typeface="+mj-lt"/>
              </a:rPr>
              <a:t>4        Print (“Candidate is too young”)</a:t>
            </a:r>
          </a:p>
          <a:p>
            <a:r>
              <a:rPr lang="en-US" sz="2400">
                <a:latin typeface="+mj-lt"/>
              </a:rPr>
              <a:t>5    Else</a:t>
            </a:r>
          </a:p>
          <a:p>
            <a:r>
              <a:rPr lang="en-US" sz="2400">
                <a:latin typeface="+mj-lt"/>
              </a:rPr>
              <a:t>6      If  CandidateAge &gt; 30</a:t>
            </a:r>
          </a:p>
          <a:p>
            <a:r>
              <a:rPr lang="en-US" sz="2400">
                <a:latin typeface="+mj-lt"/>
              </a:rPr>
              <a:t>7      Then</a:t>
            </a:r>
          </a:p>
          <a:p>
            <a:r>
              <a:rPr lang="en-US" sz="2400">
                <a:latin typeface="+mj-lt"/>
              </a:rPr>
              <a:t>8         Print (“Candidate is too old”)</a:t>
            </a:r>
          </a:p>
          <a:p>
            <a:r>
              <a:rPr lang="en-US" sz="2400">
                <a:latin typeface="+mj-lt"/>
              </a:rPr>
              <a:t>9      Else</a:t>
            </a:r>
          </a:p>
          <a:p>
            <a:r>
              <a:rPr lang="en-US" sz="2400">
                <a:latin typeface="+mj-lt"/>
              </a:rPr>
              <a:t>10       Print(“Candidate may join Club 18–30”)</a:t>
            </a:r>
          </a:p>
          <a:p>
            <a:r>
              <a:rPr lang="en-US" sz="2400">
                <a:latin typeface="+mj-lt"/>
              </a:rPr>
              <a:t>11    Endif</a:t>
            </a:r>
          </a:p>
          <a:p>
            <a:r>
              <a:rPr lang="en-US" sz="2400">
                <a:latin typeface="+mj-lt"/>
              </a:rPr>
              <a:t>12   Endif</a:t>
            </a:r>
          </a:p>
        </p:txBody>
      </p:sp>
      <p:sp>
        <p:nvSpPr>
          <p:cNvPr id="5" name="Rectangle 4"/>
          <p:cNvSpPr/>
          <p:nvPr/>
        </p:nvSpPr>
        <p:spPr>
          <a:xfrm>
            <a:off x="4551218" y="2064603"/>
            <a:ext cx="4572000" cy="830997"/>
          </a:xfrm>
          <a:prstGeom prst="rect">
            <a:avLst/>
          </a:prstGeom>
        </p:spPr>
        <p:txBody>
          <a:bodyPr>
            <a:spAutoFit/>
          </a:bodyPr>
          <a:lstStyle/>
          <a:p>
            <a:r>
              <a:rPr lang="en-US" sz="2400" b="1">
                <a:solidFill>
                  <a:srgbClr val="002060"/>
                </a:solidFill>
                <a:latin typeface="+mj-lt"/>
              </a:rPr>
              <a:t>How many test cases for 100% decision coverage?</a:t>
            </a:r>
          </a:p>
        </p:txBody>
      </p:sp>
      <p:sp>
        <p:nvSpPr>
          <p:cNvPr id="7" name="Slide Number Placeholder 6"/>
          <p:cNvSpPr>
            <a:spLocks noGrp="1"/>
          </p:cNvSpPr>
          <p:nvPr>
            <p:ph type="sldNum" sz="quarter" idx="12"/>
          </p:nvPr>
        </p:nvSpPr>
        <p:spPr/>
        <p:txBody>
          <a:bodyPr/>
          <a:lstStyle/>
          <a:p>
            <a:r>
              <a:rPr lang="en-US"/>
              <a:t>Slide </a:t>
            </a:r>
            <a:fld id="{3900DC13-0C25-439E-AA75-E5DAAC4C3713}" type="slidenum">
              <a:rPr lang="en-US" smtClean="0"/>
              <a:pPr/>
              <a:t>108</a:t>
            </a:fld>
            <a:endParaRPr lang="en-US"/>
          </a:p>
        </p:txBody>
      </p:sp>
    </p:spTree>
    <p:extLst>
      <p:ext uri="{BB962C8B-B14F-4D97-AF65-F5344CB8AC3E}">
        <p14:creationId xmlns:p14="http://schemas.microsoft.com/office/powerpoint/2010/main" val="201814791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Solution exercise 1</a:t>
            </a:r>
          </a:p>
        </p:txBody>
      </p:sp>
      <p:sp>
        <p:nvSpPr>
          <p:cNvPr id="5" name="Rectangle 4"/>
          <p:cNvSpPr/>
          <p:nvPr/>
        </p:nvSpPr>
        <p:spPr>
          <a:xfrm>
            <a:off x="152400" y="1981200"/>
            <a:ext cx="5943600" cy="4524315"/>
          </a:xfrm>
          <a:prstGeom prst="rect">
            <a:avLst/>
          </a:prstGeom>
        </p:spPr>
        <p:txBody>
          <a:bodyPr wrap="square">
            <a:spAutoFit/>
          </a:bodyPr>
          <a:lstStyle/>
          <a:p>
            <a:r>
              <a:rPr lang="en-US" sz="2400">
                <a:latin typeface="+mj-lt"/>
              </a:rPr>
              <a:t>1    Read(CandidateAge)</a:t>
            </a:r>
          </a:p>
          <a:p>
            <a:r>
              <a:rPr lang="en-US" sz="2400">
                <a:latin typeface="+mj-lt"/>
              </a:rPr>
              <a:t>2    If  CandidateAge &lt; 18</a:t>
            </a:r>
          </a:p>
          <a:p>
            <a:r>
              <a:rPr lang="en-US" sz="2400">
                <a:latin typeface="+mj-lt"/>
              </a:rPr>
              <a:t>3    Then</a:t>
            </a:r>
          </a:p>
          <a:p>
            <a:r>
              <a:rPr lang="en-US" sz="2400">
                <a:latin typeface="+mj-lt"/>
              </a:rPr>
              <a:t>4        Print (“Candidate is too young”)</a:t>
            </a:r>
          </a:p>
          <a:p>
            <a:r>
              <a:rPr lang="en-US" sz="2400">
                <a:latin typeface="+mj-lt"/>
              </a:rPr>
              <a:t>5    Else</a:t>
            </a:r>
          </a:p>
          <a:p>
            <a:r>
              <a:rPr lang="en-US" sz="2400">
                <a:latin typeface="+mj-lt"/>
              </a:rPr>
              <a:t>6      If  CandidateAge &gt; 30</a:t>
            </a:r>
          </a:p>
          <a:p>
            <a:r>
              <a:rPr lang="en-US" sz="2400">
                <a:latin typeface="+mj-lt"/>
              </a:rPr>
              <a:t>7      Then</a:t>
            </a:r>
          </a:p>
          <a:p>
            <a:r>
              <a:rPr lang="en-US" sz="2400">
                <a:latin typeface="+mj-lt"/>
              </a:rPr>
              <a:t>8         Print (“Candidate is too old”)</a:t>
            </a:r>
          </a:p>
          <a:p>
            <a:r>
              <a:rPr lang="en-US" sz="2400">
                <a:latin typeface="+mj-lt"/>
              </a:rPr>
              <a:t>9      Else</a:t>
            </a:r>
          </a:p>
          <a:p>
            <a:r>
              <a:rPr lang="en-US" sz="2400">
                <a:latin typeface="+mj-lt"/>
              </a:rPr>
              <a:t>10       Print(“Candidate may join Club 18–30”)</a:t>
            </a:r>
          </a:p>
          <a:p>
            <a:r>
              <a:rPr lang="en-US" sz="2400">
                <a:latin typeface="+mj-lt"/>
              </a:rPr>
              <a:t>11    Endif</a:t>
            </a:r>
          </a:p>
          <a:p>
            <a:r>
              <a:rPr lang="en-US" sz="2400">
                <a:latin typeface="+mj-lt"/>
              </a:rPr>
              <a:t>12   Endif</a:t>
            </a:r>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1295400"/>
            <a:ext cx="4191000" cy="4077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4114800" y="5638800"/>
            <a:ext cx="4699813" cy="1015663"/>
          </a:xfrm>
          <a:prstGeom prst="rect">
            <a:avLst/>
          </a:prstGeom>
        </p:spPr>
        <p:txBody>
          <a:bodyPr wrap="none">
            <a:spAutoFit/>
          </a:bodyPr>
          <a:lstStyle/>
          <a:p>
            <a:r>
              <a:rPr lang="en-US" sz="2000" b="1">
                <a:solidFill>
                  <a:srgbClr val="FF0000"/>
                </a:solidFill>
                <a:latin typeface="+mj-lt"/>
              </a:rPr>
              <a:t>CandidateAge&lt;18</a:t>
            </a:r>
          </a:p>
          <a:p>
            <a:r>
              <a:rPr lang="en-US" sz="2000" b="1">
                <a:solidFill>
                  <a:srgbClr val="FF0000"/>
                </a:solidFill>
                <a:latin typeface="+mj-lt"/>
              </a:rPr>
              <a:t>CandidateAge&gt;=18 and CandidateAge&gt;30</a:t>
            </a:r>
          </a:p>
          <a:p>
            <a:r>
              <a:rPr lang="en-US" sz="2000" b="1">
                <a:solidFill>
                  <a:srgbClr val="FF0000"/>
                </a:solidFill>
                <a:latin typeface="+mj-lt"/>
              </a:rPr>
              <a:t>CandidateAge&gt;=18 and CandidateAge&lt;=30</a:t>
            </a:r>
          </a:p>
        </p:txBody>
      </p:sp>
      <p:sp>
        <p:nvSpPr>
          <p:cNvPr id="7" name="Slide Number Placeholder 6"/>
          <p:cNvSpPr>
            <a:spLocks noGrp="1"/>
          </p:cNvSpPr>
          <p:nvPr>
            <p:ph type="sldNum" sz="quarter" idx="12"/>
          </p:nvPr>
        </p:nvSpPr>
        <p:spPr/>
        <p:txBody>
          <a:bodyPr/>
          <a:lstStyle/>
          <a:p>
            <a:r>
              <a:rPr lang="en-US"/>
              <a:t>Slide </a:t>
            </a:r>
            <a:fld id="{3900DC13-0C25-439E-AA75-E5DAAC4C3713}" type="slidenum">
              <a:rPr lang="en-US" smtClean="0"/>
              <a:pPr/>
              <a:t>109</a:t>
            </a:fld>
            <a:endParaRPr lang="en-US"/>
          </a:p>
        </p:txBody>
      </p:sp>
    </p:spTree>
    <p:extLst>
      <p:ext uri="{BB962C8B-B14F-4D97-AF65-F5344CB8AC3E}">
        <p14:creationId xmlns:p14="http://schemas.microsoft.com/office/powerpoint/2010/main" val="2299023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95"/>
                                        </p:tgtEl>
                                        <p:attrNameLst>
                                          <p:attrName>style.visibility</p:attrName>
                                        </p:attrNameLst>
                                      </p:cBhvr>
                                      <p:to>
                                        <p:strVal val="visible"/>
                                      </p:to>
                                    </p:set>
                                    <p:animEffect transition="in" filter="fade">
                                      <p:cBhvr>
                                        <p:cTn id="7" dur="500"/>
                                        <p:tgtEl>
                                          <p:spTgt spid="819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GB"/>
              <a:t>Task 1: identify test conditions</a:t>
            </a:r>
          </a:p>
        </p:txBody>
      </p:sp>
      <p:sp>
        <p:nvSpPr>
          <p:cNvPr id="158723" name="Rectangle 3"/>
          <p:cNvSpPr>
            <a:spLocks noGrp="1" noChangeArrowheads="1"/>
          </p:cNvSpPr>
          <p:nvPr>
            <p:ph type="body" idx="1"/>
          </p:nvPr>
        </p:nvSpPr>
        <p:spPr/>
        <p:txBody>
          <a:bodyPr>
            <a:normAutofit/>
          </a:bodyPr>
          <a:lstStyle/>
          <a:p>
            <a:r>
              <a:rPr lang="en-US" dirty="0"/>
              <a:t>Test condition </a:t>
            </a:r>
            <a:r>
              <a:rPr lang="en-GB" dirty="0"/>
              <a:t>determine 'what' is to be tested, e.g.</a:t>
            </a:r>
          </a:p>
          <a:p>
            <a:pPr marL="941832" lvl="3" indent="0">
              <a:buNone/>
              <a:defRPr/>
            </a:pPr>
            <a:r>
              <a:rPr lang="en-GB" sz="2400" dirty="0"/>
              <a:t>“number items ordered &gt; 99”</a:t>
            </a:r>
          </a:p>
          <a:p>
            <a:pPr marL="941832" lvl="3" indent="0">
              <a:buNone/>
              <a:defRPr/>
            </a:pPr>
            <a:r>
              <a:rPr lang="en-GB" sz="2400" dirty="0"/>
              <a:t>“the ID must be numeric”</a:t>
            </a:r>
            <a:endParaRPr lang="en-GB" dirty="0"/>
          </a:p>
          <a:p>
            <a:r>
              <a:rPr lang="en-US" dirty="0"/>
              <a:t>Based on (test basis):</a:t>
            </a:r>
          </a:p>
          <a:p>
            <a:pPr lvl="1"/>
            <a:r>
              <a:rPr lang="en-US" dirty="0"/>
              <a:t>system requirement</a:t>
            </a:r>
          </a:p>
          <a:p>
            <a:pPr lvl="1"/>
            <a:r>
              <a:rPr lang="en-US" dirty="0"/>
              <a:t>technical specification</a:t>
            </a:r>
          </a:p>
          <a:p>
            <a:pPr lvl="1"/>
            <a:r>
              <a:rPr lang="en-US" dirty="0"/>
              <a:t>code</a:t>
            </a:r>
          </a:p>
          <a:p>
            <a:pPr lvl="1"/>
            <a:r>
              <a:rPr lang="en-US" dirty="0"/>
              <a:t>business process</a:t>
            </a:r>
          </a:p>
          <a:p>
            <a:pPr lvl="1"/>
            <a:r>
              <a:rPr lang="en-US" dirty="0"/>
              <a:t>experienced user's knowledge of the system (sometimes)</a:t>
            </a:r>
            <a:endParaRPr lang="en-GB" dirty="0"/>
          </a:p>
          <a:p>
            <a:r>
              <a:rPr lang="en-GB" dirty="0"/>
              <a:t>Prioritise the test conditions to ensure most important conditions are covered</a:t>
            </a:r>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11</a:t>
            </a:fld>
            <a:endParaRPr lang="en-US"/>
          </a:p>
        </p:txBody>
      </p:sp>
    </p:spTree>
    <p:extLst>
      <p:ext uri="{BB962C8B-B14F-4D97-AF65-F5344CB8AC3E}">
        <p14:creationId xmlns:p14="http://schemas.microsoft.com/office/powerpoint/2010/main" val="297986121"/>
      </p:ext>
    </p:extLst>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Decision testing exercise 2</a:t>
            </a: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698661"/>
            <a:ext cx="4991100" cy="4006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4495800" y="1905000"/>
            <a:ext cx="4572000" cy="1200329"/>
          </a:xfrm>
          <a:prstGeom prst="rect">
            <a:avLst/>
          </a:prstGeom>
        </p:spPr>
        <p:txBody>
          <a:bodyPr>
            <a:spAutoFit/>
          </a:bodyPr>
          <a:lstStyle/>
          <a:p>
            <a:pPr marL="279400" indent="-279400"/>
            <a:r>
              <a:rPr lang="en-US" sz="2400" b="1" dirty="0">
                <a:solidFill>
                  <a:srgbClr val="002060"/>
                </a:solidFill>
                <a:latin typeface="+mj-lt"/>
              </a:rPr>
              <a:t>a. How many test cases are needed to achieve 100% decision coverage?</a:t>
            </a:r>
          </a:p>
        </p:txBody>
      </p:sp>
      <p:sp>
        <p:nvSpPr>
          <p:cNvPr id="5" name="Rectangle 4"/>
          <p:cNvSpPr/>
          <p:nvPr/>
        </p:nvSpPr>
        <p:spPr>
          <a:xfrm>
            <a:off x="4495800" y="3154740"/>
            <a:ext cx="4572000" cy="1569660"/>
          </a:xfrm>
          <a:prstGeom prst="rect">
            <a:avLst/>
          </a:prstGeom>
        </p:spPr>
        <p:txBody>
          <a:bodyPr>
            <a:spAutoFit/>
          </a:bodyPr>
          <a:lstStyle/>
          <a:p>
            <a:pPr marL="279400" indent="-279400"/>
            <a:r>
              <a:rPr lang="en-US" sz="2400" b="1">
                <a:solidFill>
                  <a:srgbClr val="002060"/>
                </a:solidFill>
                <a:latin typeface="+mj-lt"/>
              </a:rPr>
              <a:t>b. If the test cases Time = 11 and Time = 15 were input, what level of decision coverage would be achieved?</a:t>
            </a:r>
          </a:p>
        </p:txBody>
      </p:sp>
      <p:sp>
        <p:nvSpPr>
          <p:cNvPr id="6" name="Rectangle 5"/>
          <p:cNvSpPr/>
          <p:nvPr/>
        </p:nvSpPr>
        <p:spPr>
          <a:xfrm>
            <a:off x="5867400" y="4876800"/>
            <a:ext cx="2052485" cy="461665"/>
          </a:xfrm>
          <a:prstGeom prst="rect">
            <a:avLst/>
          </a:prstGeom>
        </p:spPr>
        <p:txBody>
          <a:bodyPr wrap="none">
            <a:spAutoFit/>
          </a:bodyPr>
          <a:lstStyle/>
          <a:p>
            <a:pPr marL="342900" indent="-342900">
              <a:buAutoNum type="alphaLcPeriod"/>
            </a:pPr>
            <a:r>
              <a:rPr lang="en-US" sz="2400">
                <a:solidFill>
                  <a:srgbClr val="FF0000"/>
                </a:solidFill>
              </a:rPr>
              <a:t>3 test cases </a:t>
            </a:r>
          </a:p>
        </p:txBody>
      </p:sp>
      <p:sp>
        <p:nvSpPr>
          <p:cNvPr id="7" name="Rectangle 6"/>
          <p:cNvSpPr/>
          <p:nvPr/>
        </p:nvSpPr>
        <p:spPr>
          <a:xfrm>
            <a:off x="5867400" y="5329535"/>
            <a:ext cx="1084336" cy="461665"/>
          </a:xfrm>
          <a:prstGeom prst="rect">
            <a:avLst/>
          </a:prstGeom>
        </p:spPr>
        <p:txBody>
          <a:bodyPr wrap="none">
            <a:spAutoFit/>
          </a:bodyPr>
          <a:lstStyle/>
          <a:p>
            <a:pPr marL="342900" indent="-342900">
              <a:buFont typeface="+mj-lt"/>
              <a:buAutoNum type="alphaLcPeriod" startAt="2"/>
            </a:pPr>
            <a:r>
              <a:rPr lang="en-US" sz="2400">
                <a:solidFill>
                  <a:srgbClr val="FF0000"/>
                </a:solidFill>
              </a:rPr>
              <a:t>83%</a:t>
            </a:r>
          </a:p>
        </p:txBody>
      </p:sp>
      <p:sp>
        <p:nvSpPr>
          <p:cNvPr id="9" name="Slide Number Placeholder 8"/>
          <p:cNvSpPr>
            <a:spLocks noGrp="1"/>
          </p:cNvSpPr>
          <p:nvPr>
            <p:ph type="sldNum" sz="quarter" idx="12"/>
          </p:nvPr>
        </p:nvSpPr>
        <p:spPr/>
        <p:txBody>
          <a:bodyPr/>
          <a:lstStyle/>
          <a:p>
            <a:r>
              <a:rPr lang="en-US"/>
              <a:t>Slide </a:t>
            </a:r>
            <a:fld id="{3900DC13-0C25-439E-AA75-E5DAAC4C3713}" type="slidenum">
              <a:rPr lang="en-US" smtClean="0"/>
              <a:pPr/>
              <a:t>110</a:t>
            </a:fld>
            <a:endParaRPr lang="en-US"/>
          </a:p>
        </p:txBody>
      </p:sp>
    </p:spTree>
    <p:extLst>
      <p:ext uri="{BB962C8B-B14F-4D97-AF65-F5344CB8AC3E}">
        <p14:creationId xmlns:p14="http://schemas.microsoft.com/office/powerpoint/2010/main" val="2806578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Solution exercise 2</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111</a:t>
            </a:fld>
            <a:endParaRPr lang="en-US"/>
          </a:p>
        </p:txBody>
      </p:sp>
    </p:spTree>
    <p:extLst>
      <p:ext uri="{BB962C8B-B14F-4D97-AF65-F5344CB8AC3E}">
        <p14:creationId xmlns:p14="http://schemas.microsoft.com/office/powerpoint/2010/main" val="365421314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Decision testing exercise 3</a:t>
            </a:r>
          </a:p>
        </p:txBody>
      </p:sp>
      <p:pic>
        <p:nvPicPr>
          <p:cNvPr id="307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386" y="1752600"/>
            <a:ext cx="8523860" cy="5030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048000" y="1828800"/>
            <a:ext cx="5943601" cy="461665"/>
          </a:xfrm>
          <a:prstGeom prst="rect">
            <a:avLst/>
          </a:prstGeom>
        </p:spPr>
        <p:txBody>
          <a:bodyPr wrap="square">
            <a:spAutoFit/>
          </a:bodyPr>
          <a:lstStyle/>
          <a:p>
            <a:r>
              <a:rPr lang="en-US" sz="2400" b="1">
                <a:solidFill>
                  <a:srgbClr val="002060"/>
                </a:solidFill>
                <a:latin typeface="+mj-lt"/>
              </a:rPr>
              <a:t>What test case for 100% decision coverage?</a:t>
            </a:r>
          </a:p>
        </p:txBody>
      </p:sp>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pPr/>
              <a:t>112</a:t>
            </a:fld>
            <a:endParaRPr lang="en-US"/>
          </a:p>
        </p:txBody>
      </p:sp>
    </p:spTree>
    <p:extLst>
      <p:ext uri="{BB962C8B-B14F-4D97-AF65-F5344CB8AC3E}">
        <p14:creationId xmlns:p14="http://schemas.microsoft.com/office/powerpoint/2010/main" val="320914537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Solution exercise 3</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113</a:t>
            </a:fld>
            <a:endParaRPr lang="en-US"/>
          </a:p>
        </p:txBody>
      </p:sp>
    </p:spTree>
    <p:extLst>
      <p:ext uri="{BB962C8B-B14F-4D97-AF65-F5344CB8AC3E}">
        <p14:creationId xmlns:p14="http://schemas.microsoft.com/office/powerpoint/2010/main" val="155678604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Test</a:t>
            </a:r>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114</a:t>
            </a:fld>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 y="2438398"/>
            <a:ext cx="7785219" cy="4399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381000" y="1144250"/>
            <a:ext cx="8667750" cy="1015663"/>
          </a:xfrm>
          <a:prstGeom prst="rect">
            <a:avLst/>
          </a:prstGeom>
        </p:spPr>
        <p:txBody>
          <a:bodyPr wrap="square">
            <a:spAutoFit/>
          </a:bodyPr>
          <a:lstStyle/>
          <a:p>
            <a:r>
              <a:rPr lang="en-US" sz="2000">
                <a:latin typeface="+mj-lt"/>
              </a:rPr>
              <a:t>Suppose you are developing a software unit that will convert a non-signed 16 bit binary number (in string format) to a decimal integer. For example, BinaryToDecimal(“0000000000001111”) = 15. Draw CFG for this function.</a:t>
            </a:r>
          </a:p>
        </p:txBody>
      </p:sp>
    </p:spTree>
    <p:extLst>
      <p:ext uri="{BB962C8B-B14F-4D97-AF65-F5344CB8AC3E}">
        <p14:creationId xmlns:p14="http://schemas.microsoft.com/office/powerpoint/2010/main" val="320599073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Decision testing problems</a:t>
            </a:r>
          </a:p>
        </p:txBody>
      </p:sp>
      <p:sp>
        <p:nvSpPr>
          <p:cNvPr id="3" name="Content Placeholder 2"/>
          <p:cNvSpPr>
            <a:spLocks noGrp="1"/>
          </p:cNvSpPr>
          <p:nvPr>
            <p:ph idx="1"/>
          </p:nvPr>
        </p:nvSpPr>
        <p:spPr/>
        <p:txBody>
          <a:bodyPr/>
          <a:lstStyle/>
          <a:p>
            <a:r>
              <a:rPr lang="en-US"/>
              <a:t>Some branching decisions in programs are made not based on a single condition but on </a:t>
            </a:r>
            <a:r>
              <a:rPr lang="en-US" b="1"/>
              <a:t>multiple conditions</a:t>
            </a:r>
          </a:p>
          <a:p>
            <a:pPr lvl="1"/>
            <a:r>
              <a:rPr lang="en-US"/>
              <a:t>Decision coverage does not ensure that all entry-exit paths are executed</a:t>
            </a:r>
          </a:p>
          <a:p>
            <a:r>
              <a:rPr lang="en-US"/>
              <a:t>A compound predicate is treated as a single statement</a:t>
            </a:r>
          </a:p>
          <a:p>
            <a:pPr lvl="1"/>
            <a:r>
              <a:rPr lang="en-US"/>
              <a:t>If n clauses, 2</a:t>
            </a:r>
            <a:r>
              <a:rPr lang="en-US" baseline="30000"/>
              <a:t>n</a:t>
            </a:r>
            <a:r>
              <a:rPr lang="en-US"/>
              <a:t> combinations, but only 2 are tested</a:t>
            </a:r>
          </a:p>
          <a:p>
            <a:pPr lvl="1"/>
            <a:r>
              <a:rPr lang="en-US"/>
              <a:t>Example</a:t>
            </a:r>
          </a:p>
        </p:txBody>
      </p:sp>
      <p:sp>
        <p:nvSpPr>
          <p:cNvPr id="5" name="Rectangle 4"/>
          <p:cNvSpPr/>
          <p:nvPr/>
        </p:nvSpPr>
        <p:spPr>
          <a:xfrm>
            <a:off x="1066800" y="4495799"/>
            <a:ext cx="6629400" cy="1692771"/>
          </a:xfrm>
          <a:prstGeom prst="rect">
            <a:avLst/>
          </a:prstGeom>
        </p:spPr>
        <p:txBody>
          <a:bodyPr wrap="square">
            <a:spAutoFit/>
          </a:bodyPr>
          <a:lstStyle/>
          <a:p>
            <a:r>
              <a:rPr lang="en-US" sz="2600" b="1">
                <a:latin typeface="+mj-lt"/>
              </a:rPr>
              <a:t>if (condition1 &amp;&amp; (condition2 || function1())) 	statement1; </a:t>
            </a:r>
          </a:p>
          <a:p>
            <a:r>
              <a:rPr lang="en-US" sz="2600" b="1">
                <a:latin typeface="+mj-lt"/>
              </a:rPr>
              <a:t>else </a:t>
            </a:r>
          </a:p>
          <a:p>
            <a:r>
              <a:rPr lang="en-US" sz="2600" b="1">
                <a:latin typeface="+mj-lt"/>
              </a:rPr>
              <a:t>	statement2;</a:t>
            </a:r>
          </a:p>
        </p:txBody>
      </p:sp>
      <p:sp>
        <p:nvSpPr>
          <p:cNvPr id="7" name="Slide Number Placeholder 6"/>
          <p:cNvSpPr>
            <a:spLocks noGrp="1"/>
          </p:cNvSpPr>
          <p:nvPr>
            <p:ph type="sldNum" sz="quarter" idx="12"/>
          </p:nvPr>
        </p:nvSpPr>
        <p:spPr/>
        <p:txBody>
          <a:bodyPr/>
          <a:lstStyle/>
          <a:p>
            <a:r>
              <a:rPr lang="en-US"/>
              <a:t>Slide </a:t>
            </a:r>
            <a:fld id="{3900DC13-0C25-439E-AA75-E5DAAC4C3713}" type="slidenum">
              <a:rPr lang="en-US" smtClean="0"/>
              <a:pPr/>
              <a:t>115</a:t>
            </a:fld>
            <a:endParaRPr lang="en-US"/>
          </a:p>
        </p:txBody>
      </p:sp>
    </p:spTree>
    <p:extLst>
      <p:ext uri="{BB962C8B-B14F-4D97-AF65-F5344CB8AC3E}">
        <p14:creationId xmlns:p14="http://schemas.microsoft.com/office/powerpoint/2010/main" val="423914752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Condition testing (Level 3)</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a:t>Design test cases based on Boolean sub-expression (BsE): </a:t>
                </a:r>
                <a:r>
                  <a:rPr lang="en-US" b="1"/>
                  <a:t>each condition </a:t>
                </a:r>
                <a:r>
                  <a:rPr lang="en-US"/>
                  <a:t>to be evaluated as </a:t>
                </a:r>
                <a:r>
                  <a:rPr lang="en-US" b="1"/>
                  <a:t>true and false at least once</a:t>
                </a:r>
              </a:p>
              <a:p>
                <a:r>
                  <a:rPr lang="en-US"/>
                  <a:t>Condition coverage</a:t>
                </a:r>
              </a:p>
              <a:p>
                <a:pPr lvl="1"/>
                <a:r>
                  <a:rPr lang="en-US">
                    <a:solidFill>
                      <a:prstClr val="black"/>
                    </a:solidFill>
                  </a:rPr>
                  <a:t>=</a:t>
                </a:r>
                <a14:m>
                  <m:oMath xmlns:m="http://schemas.openxmlformats.org/officeDocument/2006/math">
                    <m:f>
                      <m:fPr>
                        <m:ctrlPr>
                          <a:rPr lang="en-US" i="1">
                            <a:solidFill>
                              <a:prstClr val="black"/>
                            </a:solidFill>
                            <a:latin typeface="Cambria Math" panose="02040503050406030204" pitchFamily="18" charset="0"/>
                          </a:rPr>
                        </m:ctrlPr>
                      </m:fPr>
                      <m:num>
                        <m:r>
                          <a:rPr lang="en-US" i="1">
                            <a:solidFill>
                              <a:prstClr val="black"/>
                            </a:solidFill>
                            <a:latin typeface="Cambria Math"/>
                          </a:rPr>
                          <m:t>𝑁𝑢𝑚𝑏𝑒𝑟</m:t>
                        </m:r>
                        <m:r>
                          <a:rPr lang="en-US" i="1">
                            <a:solidFill>
                              <a:prstClr val="black"/>
                            </a:solidFill>
                            <a:latin typeface="Cambria Math"/>
                          </a:rPr>
                          <m:t> </m:t>
                        </m:r>
                        <m:r>
                          <a:rPr lang="en-US" i="1">
                            <a:solidFill>
                              <a:prstClr val="black"/>
                            </a:solidFill>
                            <a:latin typeface="Cambria Math"/>
                          </a:rPr>
                          <m:t>𝑜𝑓</m:t>
                        </m:r>
                        <m:r>
                          <a:rPr lang="en-US" i="1">
                            <a:solidFill>
                              <a:prstClr val="black"/>
                            </a:solidFill>
                            <a:latin typeface="Cambria Math"/>
                          </a:rPr>
                          <m:t> </m:t>
                        </m:r>
                        <m:r>
                          <a:rPr lang="en-US" i="1">
                            <a:solidFill>
                              <a:prstClr val="black"/>
                            </a:solidFill>
                            <a:latin typeface="Cambria Math"/>
                          </a:rPr>
                          <m:t>𝐵𝑠𝐸</m:t>
                        </m:r>
                        <m:r>
                          <a:rPr lang="en-US" i="1">
                            <a:solidFill>
                              <a:prstClr val="black"/>
                            </a:solidFill>
                            <a:latin typeface="Cambria Math"/>
                          </a:rPr>
                          <m:t> </m:t>
                        </m:r>
                        <m:r>
                          <a:rPr lang="en-US" i="1">
                            <a:solidFill>
                              <a:prstClr val="black"/>
                            </a:solidFill>
                            <a:latin typeface="Cambria Math"/>
                          </a:rPr>
                          <m:t>𝑜𝑢𝑡𝑐𝑜𝑚𝑒𝑠</m:t>
                        </m:r>
                        <m:r>
                          <a:rPr lang="en-US" i="1">
                            <a:solidFill>
                              <a:prstClr val="black"/>
                            </a:solidFill>
                            <a:latin typeface="Cambria Math"/>
                          </a:rPr>
                          <m:t> </m:t>
                        </m:r>
                        <m:r>
                          <a:rPr lang="en-US" i="1">
                            <a:solidFill>
                              <a:prstClr val="black"/>
                            </a:solidFill>
                            <a:latin typeface="Cambria Math"/>
                          </a:rPr>
                          <m:t>𝑒𝑥𝑒𝑟𝑐𝑖𝑠𝑒𝑑</m:t>
                        </m:r>
                      </m:num>
                      <m:den>
                        <m:r>
                          <a:rPr lang="en-US" i="1">
                            <a:solidFill>
                              <a:prstClr val="black"/>
                            </a:solidFill>
                            <a:latin typeface="Cambria Math"/>
                          </a:rPr>
                          <m:t>𝑇𝑜𝑡𝑎𝑙</m:t>
                        </m:r>
                        <m:r>
                          <a:rPr lang="en-US" i="1">
                            <a:solidFill>
                              <a:prstClr val="black"/>
                            </a:solidFill>
                            <a:latin typeface="Cambria Math"/>
                          </a:rPr>
                          <m:t> </m:t>
                        </m:r>
                        <m:r>
                          <a:rPr lang="en-US" i="1">
                            <a:solidFill>
                              <a:prstClr val="black"/>
                            </a:solidFill>
                            <a:latin typeface="Cambria Math"/>
                          </a:rPr>
                          <m:t>𝑛𝑢𝑚𝑏𝑒𝑟</m:t>
                        </m:r>
                        <m:r>
                          <a:rPr lang="en-US" i="1">
                            <a:solidFill>
                              <a:prstClr val="black"/>
                            </a:solidFill>
                            <a:latin typeface="Cambria Math"/>
                          </a:rPr>
                          <m:t> </m:t>
                        </m:r>
                        <m:r>
                          <a:rPr lang="en-US" i="1">
                            <a:solidFill>
                              <a:prstClr val="black"/>
                            </a:solidFill>
                            <a:latin typeface="Cambria Math"/>
                          </a:rPr>
                          <m:t>𝑜𝑓</m:t>
                        </m:r>
                        <m:r>
                          <a:rPr lang="en-US" i="1">
                            <a:solidFill>
                              <a:prstClr val="black"/>
                            </a:solidFill>
                            <a:latin typeface="Cambria Math"/>
                          </a:rPr>
                          <m:t> </m:t>
                        </m:r>
                        <m:r>
                          <a:rPr lang="en-US" i="1">
                            <a:solidFill>
                              <a:prstClr val="black"/>
                            </a:solidFill>
                            <a:latin typeface="Cambria Math"/>
                          </a:rPr>
                          <m:t>𝐵𝑠𝐸</m:t>
                        </m:r>
                        <m:r>
                          <a:rPr lang="en-US" i="1">
                            <a:solidFill>
                              <a:prstClr val="black"/>
                            </a:solidFill>
                            <a:latin typeface="Cambria Math"/>
                          </a:rPr>
                          <m:t> </m:t>
                        </m:r>
                        <m:r>
                          <a:rPr lang="en-US" i="1">
                            <a:solidFill>
                              <a:prstClr val="black"/>
                            </a:solidFill>
                            <a:latin typeface="Cambria Math"/>
                          </a:rPr>
                          <m:t>𝑜𝑢𝑡𝑐𝑜𝑚𝑒𝑠</m:t>
                        </m:r>
                      </m:den>
                    </m:f>
                    <m:r>
                      <a:rPr lang="en-US" i="1">
                        <a:solidFill>
                          <a:prstClr val="black"/>
                        </a:solidFill>
                        <a:latin typeface="Cambria Math"/>
                      </a:rPr>
                      <m:t>𝑥</m:t>
                    </m:r>
                    <m:r>
                      <a:rPr lang="en-US" i="1">
                        <a:solidFill>
                          <a:prstClr val="black"/>
                        </a:solidFill>
                        <a:latin typeface="Cambria Math"/>
                      </a:rPr>
                      <m:t>100%</m:t>
                    </m:r>
                  </m:oMath>
                </a14:m>
                <a:endParaRPr lang="en-US">
                  <a:solidFill>
                    <a:prstClr val="black"/>
                  </a:solidFill>
                </a:endParaRPr>
              </a:p>
              <a:p>
                <a:endParaRPr lang="en-US"/>
              </a:p>
              <a:p>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873" t="-928"/>
                </a:stretch>
              </a:blipFill>
            </p:spPr>
            <p:txBody>
              <a:bodyPr/>
              <a:lstStyle/>
              <a:p>
                <a:r>
                  <a:rPr lang="en-US">
                    <a:noFill/>
                  </a:rPr>
                  <a:t> </a:t>
                </a:r>
              </a:p>
            </p:txBody>
          </p:sp>
        </mc:Fallback>
      </mc:AlternateContent>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pPr/>
              <a:t>116</a:t>
            </a:fld>
            <a:endParaRPr lang="en-US"/>
          </a:p>
        </p:txBody>
      </p:sp>
    </p:spTree>
    <p:extLst>
      <p:ext uri="{BB962C8B-B14F-4D97-AF65-F5344CB8AC3E}">
        <p14:creationId xmlns:p14="http://schemas.microsoft.com/office/powerpoint/2010/main" val="1392701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Decision/Condition testing (Level 4)</a:t>
            </a:r>
          </a:p>
        </p:txBody>
      </p:sp>
      <p:sp>
        <p:nvSpPr>
          <p:cNvPr id="3" name="Content Placeholder 2"/>
          <p:cNvSpPr>
            <a:spLocks noGrp="1"/>
          </p:cNvSpPr>
          <p:nvPr>
            <p:ph idx="1"/>
          </p:nvPr>
        </p:nvSpPr>
        <p:spPr/>
        <p:txBody>
          <a:bodyPr/>
          <a:lstStyle/>
          <a:p>
            <a:pPr marL="274320" lvl="1" indent="-274320">
              <a:buClr>
                <a:schemeClr val="accent3"/>
              </a:buClr>
              <a:buSzPct val="95000"/>
            </a:pPr>
            <a:r>
              <a:rPr lang="en-US" sz="2600"/>
              <a:t>Full condition coverage does not guarantee full decision coverage</a:t>
            </a:r>
          </a:p>
          <a:p>
            <a:pPr lvl="1"/>
            <a:r>
              <a:rPr lang="en-US"/>
              <a:t>Example:          if 	  (x&amp;&amp;y) 	{conditionedStatement;}</a:t>
            </a:r>
          </a:p>
          <a:p>
            <a:pPr lvl="1"/>
            <a:r>
              <a:rPr lang="en-US"/>
              <a:t>Using condition coverage, if we choose two test cases (</a:t>
            </a:r>
            <a:r>
              <a:rPr lang="en-US" b="1"/>
              <a:t>x=TRUE, y=FALSE</a:t>
            </a:r>
            <a:r>
              <a:rPr lang="en-US"/>
              <a:t> and </a:t>
            </a:r>
            <a:r>
              <a:rPr lang="en-US" b="1"/>
              <a:t>x=FALSE, y=TRUE</a:t>
            </a:r>
            <a:r>
              <a:rPr lang="en-US"/>
              <a:t>), the conditionedStatement will never be executed</a:t>
            </a:r>
          </a:p>
          <a:p>
            <a:pPr lvl="1"/>
            <a:endParaRPr lang="en-US"/>
          </a:p>
          <a:p>
            <a:r>
              <a:rPr lang="en-US"/>
              <a:t>Decision/Condition testing: Test cases are created for </a:t>
            </a:r>
            <a:r>
              <a:rPr lang="en-US" b="1"/>
              <a:t>every condition </a:t>
            </a:r>
            <a:r>
              <a:rPr lang="en-US"/>
              <a:t>and</a:t>
            </a:r>
            <a:r>
              <a:rPr lang="en-US" b="1"/>
              <a:t> every decision</a:t>
            </a:r>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117</a:t>
            </a:fld>
            <a:endParaRPr lang="en-US"/>
          </a:p>
        </p:txBody>
      </p:sp>
    </p:spTree>
    <p:extLst>
      <p:ext uri="{BB962C8B-B14F-4D97-AF65-F5344CB8AC3E}">
        <p14:creationId xmlns:p14="http://schemas.microsoft.com/office/powerpoint/2010/main" val="346697745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Multiple condition testing (Level 5)</a:t>
            </a:r>
          </a:p>
        </p:txBody>
      </p:sp>
      <p:sp>
        <p:nvSpPr>
          <p:cNvPr id="3" name="Content Placeholder 2"/>
          <p:cNvSpPr>
            <a:spLocks noGrp="1"/>
          </p:cNvSpPr>
          <p:nvPr>
            <p:ph idx="1"/>
          </p:nvPr>
        </p:nvSpPr>
        <p:spPr/>
        <p:txBody>
          <a:bodyPr>
            <a:normAutofit/>
          </a:bodyPr>
          <a:lstStyle/>
          <a:p>
            <a:r>
              <a:rPr lang="en-US"/>
              <a:t>Known as ‘</a:t>
            </a:r>
            <a:r>
              <a:rPr lang="en-GB"/>
              <a:t>condition combination </a:t>
            </a:r>
            <a:r>
              <a:rPr lang="en-US"/>
              <a:t>testing'</a:t>
            </a:r>
          </a:p>
          <a:p>
            <a:r>
              <a:rPr lang="en-US"/>
              <a:t>Requiring 2</a:t>
            </a:r>
            <a:r>
              <a:rPr lang="en-US" baseline="30000"/>
              <a:t>n</a:t>
            </a:r>
            <a:r>
              <a:rPr lang="en-US"/>
              <a:t> test cases to achieve 100% coverage of a decision containing n boolean operands</a:t>
            </a:r>
          </a:p>
          <a:p>
            <a:r>
              <a:rPr lang="en-US"/>
              <a:t>Example: 	A or (B and C)</a:t>
            </a:r>
          </a:p>
          <a:p>
            <a:endParaRPr lang="en-US"/>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118</a:t>
            </a:fld>
            <a:endParaRPr lang="en-US"/>
          </a:p>
        </p:txBody>
      </p:sp>
      <p:graphicFrame>
        <p:nvGraphicFramePr>
          <p:cNvPr id="13" name="Table 12"/>
          <p:cNvGraphicFramePr>
            <a:graphicFrameLocks noGrp="1"/>
          </p:cNvGraphicFramePr>
          <p:nvPr/>
        </p:nvGraphicFramePr>
        <p:xfrm>
          <a:off x="1828800" y="3124200"/>
          <a:ext cx="4480560" cy="356616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1188720">
                  <a:extLst>
                    <a:ext uri="{9D8B030D-6E8A-4147-A177-3AD203B41FA5}">
                      <a16:colId xmlns:a16="http://schemas.microsoft.com/office/drawing/2014/main" val="20001"/>
                    </a:ext>
                  </a:extLst>
                </a:gridCol>
                <a:gridCol w="1188720">
                  <a:extLst>
                    <a:ext uri="{9D8B030D-6E8A-4147-A177-3AD203B41FA5}">
                      <a16:colId xmlns:a16="http://schemas.microsoft.com/office/drawing/2014/main" val="20002"/>
                    </a:ext>
                  </a:extLst>
                </a:gridCol>
                <a:gridCol w="1188720">
                  <a:extLst>
                    <a:ext uri="{9D8B030D-6E8A-4147-A177-3AD203B41FA5}">
                      <a16:colId xmlns:a16="http://schemas.microsoft.com/office/drawing/2014/main" val="20003"/>
                    </a:ext>
                  </a:extLst>
                </a:gridCol>
              </a:tblGrid>
              <a:tr h="370840">
                <a:tc>
                  <a:txBody>
                    <a:bodyPr/>
                    <a:lstStyle/>
                    <a:p>
                      <a:pPr algn="ctr"/>
                      <a:r>
                        <a:rPr lang="en-US" sz="2000">
                          <a:latin typeface="+mj-lt"/>
                        </a:rPr>
                        <a:t>Case</a:t>
                      </a:r>
                    </a:p>
                  </a:txBody>
                  <a:tcPr/>
                </a:tc>
                <a:tc>
                  <a:txBody>
                    <a:bodyPr/>
                    <a:lstStyle/>
                    <a:p>
                      <a:pPr algn="ctr"/>
                      <a:r>
                        <a:rPr lang="en-US" sz="2000">
                          <a:latin typeface="+mj-lt"/>
                        </a:rPr>
                        <a:t>A</a:t>
                      </a:r>
                    </a:p>
                  </a:txBody>
                  <a:tcPr/>
                </a:tc>
                <a:tc>
                  <a:txBody>
                    <a:bodyPr/>
                    <a:lstStyle/>
                    <a:p>
                      <a:pPr algn="ctr"/>
                      <a:r>
                        <a:rPr lang="en-US" sz="2000">
                          <a:latin typeface="+mj-lt"/>
                        </a:rPr>
                        <a:t>B</a:t>
                      </a:r>
                    </a:p>
                  </a:txBody>
                  <a:tcPr/>
                </a:tc>
                <a:tc>
                  <a:txBody>
                    <a:bodyPr/>
                    <a:lstStyle/>
                    <a:p>
                      <a:pPr algn="ctr"/>
                      <a:r>
                        <a:rPr lang="en-US" sz="2000">
                          <a:latin typeface="+mj-lt"/>
                        </a:rPr>
                        <a:t>C</a:t>
                      </a:r>
                    </a:p>
                  </a:txBody>
                  <a:tcPr/>
                </a:tc>
                <a:extLst>
                  <a:ext uri="{0D108BD9-81ED-4DB2-BD59-A6C34878D82A}">
                    <a16:rowId xmlns:a16="http://schemas.microsoft.com/office/drawing/2014/main" val="10000"/>
                  </a:ext>
                </a:extLst>
              </a:tr>
              <a:tr h="370840">
                <a:tc>
                  <a:txBody>
                    <a:bodyPr/>
                    <a:lstStyle/>
                    <a:p>
                      <a:pPr algn="ctr"/>
                      <a:r>
                        <a:rPr lang="en-US" sz="2000">
                          <a:latin typeface="+mj-lt"/>
                        </a:rPr>
                        <a:t>1</a:t>
                      </a:r>
                    </a:p>
                  </a:txBody>
                  <a:tcPr/>
                </a:tc>
                <a:tc>
                  <a:txBody>
                    <a:bodyPr/>
                    <a:lstStyle/>
                    <a:p>
                      <a:pPr algn="ctr"/>
                      <a:r>
                        <a:rPr lang="en-US" sz="2000">
                          <a:latin typeface="+mj-lt"/>
                        </a:rPr>
                        <a:t>FALSE</a:t>
                      </a:r>
                    </a:p>
                  </a:txBody>
                  <a:tcPr/>
                </a:tc>
                <a:tc>
                  <a:txBody>
                    <a:bodyPr/>
                    <a:lstStyle/>
                    <a:p>
                      <a:pPr algn="ctr"/>
                      <a:r>
                        <a:rPr lang="en-US" sz="2000">
                          <a:latin typeface="+mj-lt"/>
                        </a:rPr>
                        <a:t>FALSE</a:t>
                      </a:r>
                    </a:p>
                  </a:txBody>
                  <a:tcPr/>
                </a:tc>
                <a:tc>
                  <a:txBody>
                    <a:bodyPr/>
                    <a:lstStyle/>
                    <a:p>
                      <a:pPr algn="ctr"/>
                      <a:r>
                        <a:rPr lang="en-US" sz="2000">
                          <a:latin typeface="+mj-lt"/>
                        </a:rPr>
                        <a:t>FALSE</a:t>
                      </a:r>
                    </a:p>
                  </a:txBody>
                  <a:tcPr/>
                </a:tc>
                <a:extLst>
                  <a:ext uri="{0D108BD9-81ED-4DB2-BD59-A6C34878D82A}">
                    <a16:rowId xmlns:a16="http://schemas.microsoft.com/office/drawing/2014/main" val="10001"/>
                  </a:ext>
                </a:extLst>
              </a:tr>
              <a:tr h="370840">
                <a:tc>
                  <a:txBody>
                    <a:bodyPr/>
                    <a:lstStyle/>
                    <a:p>
                      <a:pPr algn="ctr"/>
                      <a:r>
                        <a:rPr lang="en-US" sz="2000">
                          <a:latin typeface="+mj-lt"/>
                        </a:rPr>
                        <a:t>2</a:t>
                      </a:r>
                    </a:p>
                  </a:txBody>
                  <a:tcPr/>
                </a:tc>
                <a:tc>
                  <a:txBody>
                    <a:bodyPr/>
                    <a:lstStyle/>
                    <a:p>
                      <a:pPr algn="ctr"/>
                      <a:r>
                        <a:rPr lang="en-US" sz="2000">
                          <a:latin typeface="+mj-lt"/>
                        </a:rPr>
                        <a:t>FALSE</a:t>
                      </a:r>
                    </a:p>
                  </a:txBody>
                  <a:tcPr/>
                </a:tc>
                <a:tc>
                  <a:txBody>
                    <a:bodyPr/>
                    <a:lstStyle/>
                    <a:p>
                      <a:pPr algn="ctr"/>
                      <a:r>
                        <a:rPr lang="en-US" sz="2000">
                          <a:latin typeface="+mj-lt"/>
                        </a:rPr>
                        <a:t>FALSE</a:t>
                      </a:r>
                    </a:p>
                  </a:txBody>
                  <a:tcPr/>
                </a:tc>
                <a:tc>
                  <a:txBody>
                    <a:bodyPr/>
                    <a:lstStyle/>
                    <a:p>
                      <a:pPr algn="ctr"/>
                      <a:r>
                        <a:rPr lang="en-US" sz="2000">
                          <a:latin typeface="+mj-lt"/>
                        </a:rPr>
                        <a:t>TRUE</a:t>
                      </a:r>
                    </a:p>
                  </a:txBody>
                  <a:tcPr/>
                </a:tc>
                <a:extLst>
                  <a:ext uri="{0D108BD9-81ED-4DB2-BD59-A6C34878D82A}">
                    <a16:rowId xmlns:a16="http://schemas.microsoft.com/office/drawing/2014/main" val="10002"/>
                  </a:ext>
                </a:extLst>
              </a:tr>
              <a:tr h="370840">
                <a:tc>
                  <a:txBody>
                    <a:bodyPr/>
                    <a:lstStyle/>
                    <a:p>
                      <a:pPr algn="ctr"/>
                      <a:r>
                        <a:rPr lang="en-US" sz="2000">
                          <a:latin typeface="+mj-lt"/>
                        </a:rPr>
                        <a:t>3</a:t>
                      </a:r>
                    </a:p>
                  </a:txBody>
                  <a:tcPr/>
                </a:tc>
                <a:tc>
                  <a:txBody>
                    <a:bodyPr/>
                    <a:lstStyle/>
                    <a:p>
                      <a:pPr algn="ctr"/>
                      <a:r>
                        <a:rPr lang="en-US" sz="2000">
                          <a:latin typeface="+mj-lt"/>
                        </a:rPr>
                        <a:t>FALSE</a:t>
                      </a:r>
                    </a:p>
                  </a:txBody>
                  <a:tcPr/>
                </a:tc>
                <a:tc>
                  <a:txBody>
                    <a:bodyPr/>
                    <a:lstStyle/>
                    <a:p>
                      <a:pPr algn="ctr"/>
                      <a:r>
                        <a:rPr lang="en-US" sz="2000">
                          <a:latin typeface="+mj-lt"/>
                        </a:rPr>
                        <a:t>TRUE</a:t>
                      </a:r>
                    </a:p>
                  </a:txBody>
                  <a:tcPr/>
                </a:tc>
                <a:tc>
                  <a:txBody>
                    <a:bodyPr/>
                    <a:lstStyle/>
                    <a:p>
                      <a:pPr algn="ctr"/>
                      <a:r>
                        <a:rPr lang="en-US" sz="2000">
                          <a:latin typeface="+mj-lt"/>
                        </a:rPr>
                        <a:t>FALSE</a:t>
                      </a:r>
                    </a:p>
                  </a:txBody>
                  <a:tcPr/>
                </a:tc>
                <a:extLst>
                  <a:ext uri="{0D108BD9-81ED-4DB2-BD59-A6C34878D82A}">
                    <a16:rowId xmlns:a16="http://schemas.microsoft.com/office/drawing/2014/main" val="10003"/>
                  </a:ext>
                </a:extLst>
              </a:tr>
              <a:tr h="370840">
                <a:tc>
                  <a:txBody>
                    <a:bodyPr/>
                    <a:lstStyle/>
                    <a:p>
                      <a:pPr algn="ctr"/>
                      <a:r>
                        <a:rPr lang="en-US" sz="2000">
                          <a:latin typeface="+mj-lt"/>
                        </a:rPr>
                        <a:t>4</a:t>
                      </a:r>
                    </a:p>
                  </a:txBody>
                  <a:tcPr/>
                </a:tc>
                <a:tc>
                  <a:txBody>
                    <a:bodyPr/>
                    <a:lstStyle/>
                    <a:p>
                      <a:pPr algn="ctr"/>
                      <a:r>
                        <a:rPr lang="en-US" sz="2000">
                          <a:latin typeface="+mj-lt"/>
                        </a:rPr>
                        <a:t>FALSE</a:t>
                      </a:r>
                    </a:p>
                  </a:txBody>
                  <a:tcPr/>
                </a:tc>
                <a:tc>
                  <a:txBody>
                    <a:bodyPr/>
                    <a:lstStyle/>
                    <a:p>
                      <a:pPr algn="ctr"/>
                      <a:r>
                        <a:rPr lang="en-US" sz="2000">
                          <a:latin typeface="+mj-lt"/>
                        </a:rPr>
                        <a:t>TRUE</a:t>
                      </a:r>
                    </a:p>
                  </a:txBody>
                  <a:tcPr/>
                </a:tc>
                <a:tc>
                  <a:txBody>
                    <a:bodyPr/>
                    <a:lstStyle/>
                    <a:p>
                      <a:pPr algn="ctr"/>
                      <a:r>
                        <a:rPr lang="en-US" sz="2000">
                          <a:latin typeface="+mj-lt"/>
                        </a:rPr>
                        <a:t>TRUE</a:t>
                      </a:r>
                    </a:p>
                  </a:txBody>
                  <a:tcPr/>
                </a:tc>
                <a:extLst>
                  <a:ext uri="{0D108BD9-81ED-4DB2-BD59-A6C34878D82A}">
                    <a16:rowId xmlns:a16="http://schemas.microsoft.com/office/drawing/2014/main" val="10004"/>
                  </a:ext>
                </a:extLst>
              </a:tr>
              <a:tr h="370840">
                <a:tc>
                  <a:txBody>
                    <a:bodyPr/>
                    <a:lstStyle/>
                    <a:p>
                      <a:pPr algn="ctr"/>
                      <a:r>
                        <a:rPr lang="en-US" sz="2000">
                          <a:latin typeface="+mj-lt"/>
                        </a:rPr>
                        <a:t>5</a:t>
                      </a:r>
                    </a:p>
                  </a:txBody>
                  <a:tcPr/>
                </a:tc>
                <a:tc>
                  <a:txBody>
                    <a:bodyPr/>
                    <a:lstStyle/>
                    <a:p>
                      <a:pPr algn="ctr"/>
                      <a:r>
                        <a:rPr lang="en-US" sz="2000">
                          <a:latin typeface="+mj-lt"/>
                        </a:rPr>
                        <a:t>TRUE</a:t>
                      </a:r>
                    </a:p>
                  </a:txBody>
                  <a:tcPr/>
                </a:tc>
                <a:tc>
                  <a:txBody>
                    <a:bodyPr/>
                    <a:lstStyle/>
                    <a:p>
                      <a:pPr algn="ctr"/>
                      <a:r>
                        <a:rPr lang="en-US" sz="2000">
                          <a:latin typeface="+mj-lt"/>
                        </a:rPr>
                        <a:t>FALSE</a:t>
                      </a:r>
                    </a:p>
                  </a:txBody>
                  <a:tcPr/>
                </a:tc>
                <a:tc>
                  <a:txBody>
                    <a:bodyPr/>
                    <a:lstStyle/>
                    <a:p>
                      <a:pPr algn="ctr"/>
                      <a:r>
                        <a:rPr lang="en-US" sz="2000">
                          <a:latin typeface="+mj-lt"/>
                        </a:rPr>
                        <a:t>FALSE</a:t>
                      </a:r>
                    </a:p>
                  </a:txBody>
                  <a:tcPr/>
                </a:tc>
                <a:extLst>
                  <a:ext uri="{0D108BD9-81ED-4DB2-BD59-A6C34878D82A}">
                    <a16:rowId xmlns:a16="http://schemas.microsoft.com/office/drawing/2014/main" val="10005"/>
                  </a:ext>
                </a:extLst>
              </a:tr>
              <a:tr h="370840">
                <a:tc>
                  <a:txBody>
                    <a:bodyPr/>
                    <a:lstStyle/>
                    <a:p>
                      <a:pPr algn="ctr"/>
                      <a:r>
                        <a:rPr lang="en-US" sz="2000">
                          <a:latin typeface="+mj-lt"/>
                        </a:rPr>
                        <a:t>6</a:t>
                      </a:r>
                    </a:p>
                  </a:txBody>
                  <a:tcPr/>
                </a:tc>
                <a:tc>
                  <a:txBody>
                    <a:bodyPr/>
                    <a:lstStyle/>
                    <a:p>
                      <a:pPr algn="ctr"/>
                      <a:r>
                        <a:rPr lang="en-US" sz="2000">
                          <a:latin typeface="+mj-lt"/>
                        </a:rPr>
                        <a:t>TRUE</a:t>
                      </a:r>
                    </a:p>
                  </a:txBody>
                  <a:tcPr/>
                </a:tc>
                <a:tc>
                  <a:txBody>
                    <a:bodyPr/>
                    <a:lstStyle/>
                    <a:p>
                      <a:pPr algn="ctr"/>
                      <a:r>
                        <a:rPr lang="en-US" sz="2000">
                          <a:latin typeface="+mj-lt"/>
                        </a:rPr>
                        <a:t>FALSE</a:t>
                      </a:r>
                    </a:p>
                  </a:txBody>
                  <a:tcPr/>
                </a:tc>
                <a:tc>
                  <a:txBody>
                    <a:bodyPr/>
                    <a:lstStyle/>
                    <a:p>
                      <a:pPr algn="ctr"/>
                      <a:r>
                        <a:rPr lang="en-US" sz="2000">
                          <a:latin typeface="+mj-lt"/>
                        </a:rPr>
                        <a:t>TRUE</a:t>
                      </a:r>
                    </a:p>
                  </a:txBody>
                  <a:tcPr/>
                </a:tc>
                <a:extLst>
                  <a:ext uri="{0D108BD9-81ED-4DB2-BD59-A6C34878D82A}">
                    <a16:rowId xmlns:a16="http://schemas.microsoft.com/office/drawing/2014/main" val="10006"/>
                  </a:ext>
                </a:extLst>
              </a:tr>
              <a:tr h="370840">
                <a:tc>
                  <a:txBody>
                    <a:bodyPr/>
                    <a:lstStyle/>
                    <a:p>
                      <a:pPr algn="ctr"/>
                      <a:r>
                        <a:rPr lang="en-US" sz="2000">
                          <a:latin typeface="+mj-lt"/>
                        </a:rPr>
                        <a:t>7</a:t>
                      </a:r>
                    </a:p>
                  </a:txBody>
                  <a:tcPr/>
                </a:tc>
                <a:tc>
                  <a:txBody>
                    <a:bodyPr/>
                    <a:lstStyle/>
                    <a:p>
                      <a:pPr algn="ctr"/>
                      <a:r>
                        <a:rPr lang="en-US" sz="2000">
                          <a:latin typeface="+mj-lt"/>
                        </a:rPr>
                        <a:t>TRUE</a:t>
                      </a:r>
                    </a:p>
                  </a:txBody>
                  <a:tcPr/>
                </a:tc>
                <a:tc>
                  <a:txBody>
                    <a:bodyPr/>
                    <a:lstStyle/>
                    <a:p>
                      <a:pPr algn="ctr"/>
                      <a:r>
                        <a:rPr lang="en-US" sz="2000">
                          <a:latin typeface="+mj-lt"/>
                        </a:rPr>
                        <a:t>TRUE</a:t>
                      </a:r>
                    </a:p>
                  </a:txBody>
                  <a:tcPr/>
                </a:tc>
                <a:tc>
                  <a:txBody>
                    <a:bodyPr/>
                    <a:lstStyle/>
                    <a:p>
                      <a:pPr algn="ctr"/>
                      <a:r>
                        <a:rPr lang="en-US" sz="2000">
                          <a:latin typeface="+mj-lt"/>
                        </a:rPr>
                        <a:t>FALSE</a:t>
                      </a:r>
                    </a:p>
                  </a:txBody>
                  <a:tcPr/>
                </a:tc>
                <a:extLst>
                  <a:ext uri="{0D108BD9-81ED-4DB2-BD59-A6C34878D82A}">
                    <a16:rowId xmlns:a16="http://schemas.microsoft.com/office/drawing/2014/main" val="10007"/>
                  </a:ext>
                </a:extLst>
              </a:tr>
              <a:tr h="370840">
                <a:tc>
                  <a:txBody>
                    <a:bodyPr/>
                    <a:lstStyle/>
                    <a:p>
                      <a:pPr algn="ctr"/>
                      <a:r>
                        <a:rPr lang="en-US" sz="2000">
                          <a:latin typeface="+mj-lt"/>
                        </a:rPr>
                        <a:t>8</a:t>
                      </a:r>
                    </a:p>
                  </a:txBody>
                  <a:tcPr/>
                </a:tc>
                <a:tc>
                  <a:txBody>
                    <a:bodyPr/>
                    <a:lstStyle/>
                    <a:p>
                      <a:pPr algn="ctr"/>
                      <a:r>
                        <a:rPr lang="en-US" sz="2000">
                          <a:latin typeface="+mj-lt"/>
                        </a:rPr>
                        <a:t>TRUE</a:t>
                      </a:r>
                    </a:p>
                  </a:txBody>
                  <a:tcPr/>
                </a:tc>
                <a:tc>
                  <a:txBody>
                    <a:bodyPr/>
                    <a:lstStyle/>
                    <a:p>
                      <a:pPr algn="ctr"/>
                      <a:r>
                        <a:rPr lang="en-US" sz="2000">
                          <a:latin typeface="+mj-lt"/>
                        </a:rPr>
                        <a:t>TRUE</a:t>
                      </a:r>
                    </a:p>
                  </a:txBody>
                  <a:tcPr/>
                </a:tc>
                <a:tc>
                  <a:txBody>
                    <a:bodyPr/>
                    <a:lstStyle/>
                    <a:p>
                      <a:pPr algn="ctr"/>
                      <a:r>
                        <a:rPr lang="en-US" sz="2000">
                          <a:latin typeface="+mj-lt"/>
                        </a:rPr>
                        <a:t>TRUE</a:t>
                      </a:r>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687015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Path testing (Level 6)</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a:t>Design test cases based on what </a:t>
                </a:r>
                <a:r>
                  <a:rPr lang="en-US" b="1"/>
                  <a:t>paths</a:t>
                </a:r>
                <a:r>
                  <a:rPr lang="en-US"/>
                  <a:t> which should be exercised </a:t>
                </a:r>
              </a:p>
              <a:p>
                <a:r>
                  <a:rPr lang="en-US"/>
                  <a:t>Path coverage </a:t>
                </a:r>
              </a:p>
              <a:p>
                <a:pPr lvl="1"/>
                <a:r>
                  <a:rPr lang="en-US"/>
                  <a:t>=</a:t>
                </a:r>
                <a14:m>
                  <m:oMath xmlns:m="http://schemas.openxmlformats.org/officeDocument/2006/math">
                    <m:f>
                      <m:fPr>
                        <m:ctrlPr>
                          <a:rPr lang="en-US" i="1">
                            <a:latin typeface="Cambria Math" panose="02040503050406030204" pitchFamily="18" charset="0"/>
                          </a:rPr>
                        </m:ctrlPr>
                      </m:fPr>
                      <m:num>
                        <m:r>
                          <a:rPr lang="en-US">
                            <a:latin typeface="Cambria Math"/>
                          </a:rPr>
                          <m:t>𝑛𝑢𝑚𝑏𝑒𝑟</m:t>
                        </m:r>
                        <m:r>
                          <a:rPr lang="en-US">
                            <a:latin typeface="Cambria Math"/>
                          </a:rPr>
                          <m:t> </m:t>
                        </m:r>
                        <m:r>
                          <a:rPr lang="en-US">
                            <a:latin typeface="Cambria Math"/>
                          </a:rPr>
                          <m:t>𝑜𝑓</m:t>
                        </m:r>
                        <m:r>
                          <a:rPr lang="en-US">
                            <a:latin typeface="Cambria Math"/>
                          </a:rPr>
                          <m:t> </m:t>
                        </m:r>
                        <m:r>
                          <a:rPr lang="en-US">
                            <a:latin typeface="Cambria Math"/>
                          </a:rPr>
                          <m:t>𝑝𝑎𝑡h𝑠</m:t>
                        </m:r>
                        <m:r>
                          <a:rPr lang="en-US">
                            <a:latin typeface="Cambria Math"/>
                          </a:rPr>
                          <m:t> </m:t>
                        </m:r>
                        <m:r>
                          <a:rPr lang="en-US">
                            <a:latin typeface="Cambria Math"/>
                          </a:rPr>
                          <m:t>𝑒𝑥𝑒𝑟𝑐𝑖𝑠𝑒𝑑</m:t>
                        </m:r>
                      </m:num>
                      <m:den>
                        <m:r>
                          <a:rPr lang="en-US">
                            <a:latin typeface="Cambria Math"/>
                          </a:rPr>
                          <m:t>𝑡𝑜𝑡𝑎𝑙</m:t>
                        </m:r>
                        <m:r>
                          <a:rPr lang="en-US">
                            <a:latin typeface="Cambria Math"/>
                          </a:rPr>
                          <m:t> </m:t>
                        </m:r>
                        <m:r>
                          <a:rPr lang="en-US">
                            <a:latin typeface="Cambria Math"/>
                          </a:rPr>
                          <m:t>𝑛𝑢𝑚𝑏𝑒𝑟</m:t>
                        </m:r>
                        <m:r>
                          <a:rPr lang="en-US">
                            <a:latin typeface="Cambria Math"/>
                          </a:rPr>
                          <m:t> </m:t>
                        </m:r>
                        <m:r>
                          <a:rPr lang="en-US">
                            <a:latin typeface="Cambria Math"/>
                          </a:rPr>
                          <m:t>𝑜𝑓</m:t>
                        </m:r>
                        <m:r>
                          <a:rPr lang="en-US">
                            <a:latin typeface="Cambria Math"/>
                          </a:rPr>
                          <m:t> </m:t>
                        </m:r>
                        <m:r>
                          <a:rPr lang="en-US">
                            <a:latin typeface="Cambria Math"/>
                          </a:rPr>
                          <m:t>𝑝𝑎𝑡h𝑠</m:t>
                        </m:r>
                      </m:den>
                    </m:f>
                    <m:r>
                      <a:rPr lang="en-US">
                        <a:latin typeface="Cambria Math"/>
                      </a:rPr>
                      <m:t>𝑥</m:t>
                    </m:r>
                    <m:r>
                      <a:rPr lang="en-US">
                        <a:latin typeface="Cambria Math"/>
                      </a:rPr>
                      <m:t>100%</m:t>
                    </m:r>
                  </m:oMath>
                </a14:m>
                <a:endParaRPr lang="en-US"/>
              </a:p>
              <a:p>
                <a:pPr lvl="1"/>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873" t="-928"/>
                </a:stretch>
              </a:blipFill>
            </p:spPr>
            <p:txBody>
              <a:bodyPr/>
              <a:lstStyle/>
              <a:p>
                <a:r>
                  <a:rPr lang="en-US">
                    <a:noFill/>
                  </a:rPr>
                  <a:t> </a:t>
                </a:r>
              </a:p>
            </p:txBody>
          </p:sp>
        </mc:Fallback>
      </mc:AlternateContent>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pPr/>
              <a:t>119</a:t>
            </a:fld>
            <a:endParaRPr lang="en-US"/>
          </a:p>
        </p:txBody>
      </p:sp>
    </p:spTree>
    <p:extLst>
      <p:ext uri="{BB962C8B-B14F-4D97-AF65-F5344CB8AC3E}">
        <p14:creationId xmlns:p14="http://schemas.microsoft.com/office/powerpoint/2010/main" val="377522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GB"/>
              <a:t>Task 2: design test cases</a:t>
            </a:r>
          </a:p>
        </p:txBody>
      </p:sp>
      <p:sp>
        <p:nvSpPr>
          <p:cNvPr id="160771" name="Rectangle 3"/>
          <p:cNvSpPr>
            <a:spLocks noGrp="1" noChangeArrowheads="1"/>
          </p:cNvSpPr>
          <p:nvPr>
            <p:ph idx="1"/>
          </p:nvPr>
        </p:nvSpPr>
        <p:spPr/>
        <p:txBody>
          <a:bodyPr>
            <a:normAutofit/>
          </a:bodyPr>
          <a:lstStyle/>
          <a:p>
            <a:r>
              <a:rPr lang="en-US"/>
              <a:t>A set of </a:t>
            </a:r>
            <a:r>
              <a:rPr lang="en-US" b="1"/>
              <a:t>input values</a:t>
            </a:r>
            <a:r>
              <a:rPr lang="en-US"/>
              <a:t>, </a:t>
            </a:r>
            <a:r>
              <a:rPr lang="en-US" b="1"/>
              <a:t>expected results</a:t>
            </a:r>
            <a:r>
              <a:rPr lang="en-US"/>
              <a:t>, </a:t>
            </a:r>
            <a:r>
              <a:rPr lang="en-US" b="1"/>
              <a:t>pre-conditions</a:t>
            </a:r>
            <a:r>
              <a:rPr lang="en-US"/>
              <a:t>, </a:t>
            </a:r>
            <a:r>
              <a:rPr lang="en-US" b="1"/>
              <a:t>post-conditions</a:t>
            </a:r>
            <a:r>
              <a:rPr lang="en-US"/>
              <a:t>, developed for a </a:t>
            </a:r>
            <a:r>
              <a:rPr lang="en-US" i="1"/>
              <a:t>test condition</a:t>
            </a:r>
          </a:p>
          <a:p>
            <a:pPr lvl="1"/>
            <a:r>
              <a:rPr lang="en-US" u="sng"/>
              <a:t>input values</a:t>
            </a:r>
            <a:r>
              <a:rPr lang="en-US"/>
              <a:t>: all inputs needed</a:t>
            </a:r>
            <a:endParaRPr lang="en-GB" u="sng"/>
          </a:p>
          <a:p>
            <a:pPr lvl="1"/>
            <a:r>
              <a:rPr lang="en-GB" u="sng"/>
              <a:t>expected result</a:t>
            </a:r>
            <a:r>
              <a:rPr lang="en-GB"/>
              <a:t>: predict the outcome of each test case </a:t>
            </a:r>
          </a:p>
          <a:p>
            <a:pPr lvl="1"/>
            <a:r>
              <a:rPr lang="en-US" u="sng"/>
              <a:t>pre-condition</a:t>
            </a:r>
            <a:r>
              <a:rPr lang="en-US"/>
              <a:t>: specifies things that must in place before the test can be run</a:t>
            </a:r>
          </a:p>
          <a:p>
            <a:pPr lvl="1"/>
            <a:r>
              <a:rPr lang="en-US" u="sng"/>
              <a:t>post-condition</a:t>
            </a:r>
            <a:r>
              <a:rPr lang="en-US"/>
              <a:t>: specifies anything that applies after the test  case completes</a:t>
            </a:r>
          </a:p>
          <a:p>
            <a:endParaRPr lang="en-GB"/>
          </a:p>
          <a:p>
            <a:r>
              <a:rPr lang="en-GB"/>
              <a:t>Prioritise the test cases</a:t>
            </a:r>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12</a:t>
            </a:fld>
            <a:endParaRPr lang="en-US"/>
          </a:p>
        </p:txBody>
      </p:sp>
    </p:spTree>
    <p:extLst>
      <p:ext uri="{BB962C8B-B14F-4D97-AF65-F5344CB8AC3E}">
        <p14:creationId xmlns:p14="http://schemas.microsoft.com/office/powerpoint/2010/main" val="1280254402"/>
      </p:ext>
    </p:extLst>
  </p:cSld>
  <p:clrMapOvr>
    <a:masterClrMapping/>
  </p:clrMapOvr>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t>Paths through code</a:t>
            </a:r>
          </a:p>
        </p:txBody>
      </p:sp>
      <p:grpSp>
        <p:nvGrpSpPr>
          <p:cNvPr id="302262" name="Group 182"/>
          <p:cNvGrpSpPr>
            <a:grpSpLocks/>
          </p:cNvGrpSpPr>
          <p:nvPr/>
        </p:nvGrpSpPr>
        <p:grpSpPr bwMode="auto">
          <a:xfrm>
            <a:off x="562708" y="1885950"/>
            <a:ext cx="1255835" cy="3735388"/>
            <a:chOff x="384" y="1332"/>
            <a:chExt cx="857" cy="2353"/>
          </a:xfrm>
          <a:solidFill>
            <a:srgbClr val="92D050"/>
          </a:solidFill>
        </p:grpSpPr>
        <p:sp>
          <p:nvSpPr>
            <p:cNvPr id="45150" name="Line 55"/>
            <p:cNvSpPr>
              <a:spLocks noChangeShapeType="1"/>
            </p:cNvSpPr>
            <p:nvPr/>
          </p:nvSpPr>
          <p:spPr bwMode="invGray">
            <a:xfrm>
              <a:off x="633" y="2217"/>
              <a:ext cx="0" cy="424"/>
            </a:xfrm>
            <a:prstGeom prst="line">
              <a:avLst/>
            </a:prstGeom>
            <a:grpFill/>
            <a:ln w="50800">
              <a:solidFill>
                <a:schemeClr val="bg2">
                  <a:lumMod val="75000"/>
                </a:schemeClr>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151" name="Line 5"/>
            <p:cNvSpPr>
              <a:spLocks noChangeShapeType="1"/>
            </p:cNvSpPr>
            <p:nvPr/>
          </p:nvSpPr>
          <p:spPr bwMode="invGray">
            <a:xfrm>
              <a:off x="670" y="2166"/>
              <a:ext cx="570" cy="0"/>
            </a:xfrm>
            <a:prstGeom prst="line">
              <a:avLst/>
            </a:prstGeom>
            <a:grpFill/>
            <a:ln w="50800">
              <a:solidFill>
                <a:schemeClr val="bg2">
                  <a:lumMod val="75000"/>
                </a:schemeClr>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152" name="Line 6"/>
            <p:cNvSpPr>
              <a:spLocks noChangeShapeType="1"/>
            </p:cNvSpPr>
            <p:nvPr/>
          </p:nvSpPr>
          <p:spPr bwMode="invGray">
            <a:xfrm>
              <a:off x="633" y="1498"/>
              <a:ext cx="0" cy="424"/>
            </a:xfrm>
            <a:prstGeom prst="line">
              <a:avLst/>
            </a:prstGeom>
            <a:grpFill/>
            <a:ln w="50800">
              <a:solidFill>
                <a:schemeClr val="bg2">
                  <a:lumMod val="75000"/>
                </a:schemeClr>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153" name="Line 11"/>
            <p:cNvSpPr>
              <a:spLocks noChangeShapeType="1"/>
            </p:cNvSpPr>
            <p:nvPr/>
          </p:nvSpPr>
          <p:spPr bwMode="invGray">
            <a:xfrm>
              <a:off x="1237" y="2177"/>
              <a:ext cx="0" cy="1005"/>
            </a:xfrm>
            <a:prstGeom prst="line">
              <a:avLst/>
            </a:prstGeom>
            <a:grpFill/>
            <a:ln w="50800">
              <a:solidFill>
                <a:schemeClr val="bg2">
                  <a:lumMod val="75000"/>
                </a:schemeClr>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154" name="Line 12"/>
            <p:cNvSpPr>
              <a:spLocks noChangeShapeType="1"/>
            </p:cNvSpPr>
            <p:nvPr/>
          </p:nvSpPr>
          <p:spPr bwMode="invGray">
            <a:xfrm flipH="1">
              <a:off x="671" y="3188"/>
              <a:ext cx="570" cy="0"/>
            </a:xfrm>
            <a:prstGeom prst="line">
              <a:avLst/>
            </a:prstGeom>
            <a:grpFill/>
            <a:ln w="50800">
              <a:solidFill>
                <a:schemeClr val="bg2">
                  <a:lumMod val="75000"/>
                </a:schemeClr>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155" name="Line 56"/>
            <p:cNvSpPr>
              <a:spLocks noChangeShapeType="1"/>
            </p:cNvSpPr>
            <p:nvPr/>
          </p:nvSpPr>
          <p:spPr bwMode="invGray">
            <a:xfrm>
              <a:off x="633" y="2936"/>
              <a:ext cx="0" cy="424"/>
            </a:xfrm>
            <a:prstGeom prst="line">
              <a:avLst/>
            </a:prstGeom>
            <a:grpFill/>
            <a:ln w="50800">
              <a:solidFill>
                <a:schemeClr val="bg2">
                  <a:lumMod val="75000"/>
                </a:schemeClr>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156" name="Rectangle 8"/>
            <p:cNvSpPr>
              <a:spLocks noChangeArrowheads="1"/>
            </p:cNvSpPr>
            <p:nvPr/>
          </p:nvSpPr>
          <p:spPr bwMode="auto">
            <a:xfrm>
              <a:off x="384" y="1332"/>
              <a:ext cx="500" cy="331"/>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157" name="Rectangle 9"/>
            <p:cNvSpPr>
              <a:spLocks noChangeArrowheads="1"/>
            </p:cNvSpPr>
            <p:nvPr/>
          </p:nvSpPr>
          <p:spPr bwMode="auto">
            <a:xfrm>
              <a:off x="384" y="2641"/>
              <a:ext cx="500" cy="331"/>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158" name="Rectangle 10"/>
            <p:cNvSpPr>
              <a:spLocks noChangeArrowheads="1"/>
            </p:cNvSpPr>
            <p:nvPr/>
          </p:nvSpPr>
          <p:spPr bwMode="auto">
            <a:xfrm>
              <a:off x="384" y="3354"/>
              <a:ext cx="500" cy="331"/>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159" name="AutoShape 21"/>
            <p:cNvSpPr>
              <a:spLocks noChangeArrowheads="1"/>
            </p:cNvSpPr>
            <p:nvPr/>
          </p:nvSpPr>
          <p:spPr bwMode="auto">
            <a:xfrm>
              <a:off x="392" y="1910"/>
              <a:ext cx="484" cy="502"/>
            </a:xfrm>
            <a:prstGeom prst="diamond">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000000"/>
                  </a:solidFill>
                </a:rPr>
                <a:t>?</a:t>
              </a:r>
            </a:p>
          </p:txBody>
        </p:sp>
      </p:grpSp>
      <p:grpSp>
        <p:nvGrpSpPr>
          <p:cNvPr id="302258" name="Group 178"/>
          <p:cNvGrpSpPr>
            <a:grpSpLocks/>
          </p:cNvGrpSpPr>
          <p:nvPr/>
        </p:nvGrpSpPr>
        <p:grpSpPr bwMode="auto">
          <a:xfrm>
            <a:off x="2133600" y="1895475"/>
            <a:ext cx="1606062" cy="3735388"/>
            <a:chOff x="1480" y="1338"/>
            <a:chExt cx="1096" cy="2353"/>
          </a:xfrm>
          <a:solidFill>
            <a:srgbClr val="92D050"/>
          </a:solidFill>
        </p:grpSpPr>
        <p:grpSp>
          <p:nvGrpSpPr>
            <p:cNvPr id="45137" name="Group 170"/>
            <p:cNvGrpSpPr>
              <a:grpSpLocks/>
            </p:cNvGrpSpPr>
            <p:nvPr/>
          </p:nvGrpSpPr>
          <p:grpSpPr bwMode="auto">
            <a:xfrm>
              <a:off x="1728" y="1504"/>
              <a:ext cx="609" cy="1862"/>
              <a:chOff x="1728" y="1504"/>
              <a:chExt cx="609" cy="1862"/>
            </a:xfrm>
            <a:grpFill/>
          </p:grpSpPr>
          <p:sp>
            <p:nvSpPr>
              <p:cNvPr id="45143" name="Line 61"/>
              <p:cNvSpPr>
                <a:spLocks noChangeShapeType="1"/>
              </p:cNvSpPr>
              <p:nvPr/>
            </p:nvSpPr>
            <p:spPr bwMode="invGray">
              <a:xfrm>
                <a:off x="1766" y="2172"/>
                <a:ext cx="570" cy="0"/>
              </a:xfrm>
              <a:prstGeom prst="line">
                <a:avLst/>
              </a:prstGeom>
              <a:grpFill/>
              <a:ln w="50800">
                <a:solidFill>
                  <a:schemeClr val="bg2">
                    <a:lumMod val="75000"/>
                  </a:schemeClr>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144" name="Line 62"/>
              <p:cNvSpPr>
                <a:spLocks noChangeShapeType="1"/>
              </p:cNvSpPr>
              <p:nvPr/>
            </p:nvSpPr>
            <p:spPr bwMode="invGray">
              <a:xfrm>
                <a:off x="1729" y="1504"/>
                <a:ext cx="0" cy="424"/>
              </a:xfrm>
              <a:prstGeom prst="line">
                <a:avLst/>
              </a:prstGeom>
              <a:grpFill/>
              <a:ln w="50800">
                <a:solidFill>
                  <a:schemeClr val="bg2">
                    <a:lumMod val="75000"/>
                  </a:schemeClr>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145" name="Line 68"/>
              <p:cNvSpPr>
                <a:spLocks noChangeShapeType="1"/>
              </p:cNvSpPr>
              <p:nvPr/>
            </p:nvSpPr>
            <p:spPr bwMode="invGray">
              <a:xfrm flipH="1">
                <a:off x="1728" y="3194"/>
                <a:ext cx="609" cy="0"/>
              </a:xfrm>
              <a:prstGeom prst="line">
                <a:avLst/>
              </a:prstGeom>
              <a:grpFill/>
              <a:ln w="50800">
                <a:solidFill>
                  <a:schemeClr val="bg2">
                    <a:lumMod val="75000"/>
                  </a:schemeClr>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146" name="Line 73"/>
              <p:cNvSpPr>
                <a:spLocks noChangeShapeType="1"/>
              </p:cNvSpPr>
              <p:nvPr/>
            </p:nvSpPr>
            <p:spPr bwMode="invGray">
              <a:xfrm>
                <a:off x="1729" y="2223"/>
                <a:ext cx="0" cy="424"/>
              </a:xfrm>
              <a:prstGeom prst="line">
                <a:avLst/>
              </a:prstGeom>
              <a:grpFill/>
              <a:ln w="50800">
                <a:solidFill>
                  <a:schemeClr val="bg2">
                    <a:lumMod val="75000"/>
                  </a:schemeClr>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147" name="Line 74"/>
              <p:cNvSpPr>
                <a:spLocks noChangeShapeType="1"/>
              </p:cNvSpPr>
              <p:nvPr/>
            </p:nvSpPr>
            <p:spPr bwMode="invGray">
              <a:xfrm>
                <a:off x="1729" y="2942"/>
                <a:ext cx="0" cy="424"/>
              </a:xfrm>
              <a:prstGeom prst="line">
                <a:avLst/>
              </a:prstGeom>
              <a:grpFill/>
              <a:ln w="50800">
                <a:solidFill>
                  <a:schemeClr val="bg2">
                    <a:lumMod val="75000"/>
                  </a:schemeClr>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148" name="Line 76"/>
              <p:cNvSpPr>
                <a:spLocks noChangeShapeType="1"/>
              </p:cNvSpPr>
              <p:nvPr/>
            </p:nvSpPr>
            <p:spPr bwMode="invGray">
              <a:xfrm>
                <a:off x="2323" y="2183"/>
                <a:ext cx="0" cy="458"/>
              </a:xfrm>
              <a:prstGeom prst="line">
                <a:avLst/>
              </a:prstGeom>
              <a:grpFill/>
              <a:ln w="50800">
                <a:solidFill>
                  <a:schemeClr val="bg2">
                    <a:lumMod val="75000"/>
                  </a:schemeClr>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149" name="Line 77"/>
              <p:cNvSpPr>
                <a:spLocks noChangeShapeType="1"/>
              </p:cNvSpPr>
              <p:nvPr/>
            </p:nvSpPr>
            <p:spPr bwMode="invGray">
              <a:xfrm>
                <a:off x="2329" y="2782"/>
                <a:ext cx="0" cy="424"/>
              </a:xfrm>
              <a:prstGeom prst="line">
                <a:avLst/>
              </a:prstGeom>
              <a:grpFill/>
              <a:ln w="50800">
                <a:solidFill>
                  <a:schemeClr val="bg2">
                    <a:lumMod val="75000"/>
                  </a:schemeClr>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grpSp>
        <p:sp>
          <p:nvSpPr>
            <p:cNvPr id="45138" name="Rectangle 64"/>
            <p:cNvSpPr>
              <a:spLocks noChangeArrowheads="1"/>
            </p:cNvSpPr>
            <p:nvPr/>
          </p:nvSpPr>
          <p:spPr bwMode="auto">
            <a:xfrm>
              <a:off x="1480" y="1338"/>
              <a:ext cx="500" cy="331"/>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139" name="Rectangle 65"/>
            <p:cNvSpPr>
              <a:spLocks noChangeArrowheads="1"/>
            </p:cNvSpPr>
            <p:nvPr/>
          </p:nvSpPr>
          <p:spPr bwMode="auto">
            <a:xfrm>
              <a:off x="1480" y="2647"/>
              <a:ext cx="500" cy="331"/>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140" name="Rectangle 66"/>
            <p:cNvSpPr>
              <a:spLocks noChangeArrowheads="1"/>
            </p:cNvSpPr>
            <p:nvPr/>
          </p:nvSpPr>
          <p:spPr bwMode="auto">
            <a:xfrm>
              <a:off x="1480" y="3360"/>
              <a:ext cx="500" cy="331"/>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141" name="AutoShape 69"/>
            <p:cNvSpPr>
              <a:spLocks noChangeArrowheads="1"/>
            </p:cNvSpPr>
            <p:nvPr/>
          </p:nvSpPr>
          <p:spPr bwMode="auto">
            <a:xfrm>
              <a:off x="1488" y="1916"/>
              <a:ext cx="484" cy="502"/>
            </a:xfrm>
            <a:prstGeom prst="diamond">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000000"/>
                  </a:solidFill>
                </a:rPr>
                <a:t>?</a:t>
              </a:r>
            </a:p>
          </p:txBody>
        </p:sp>
        <p:sp>
          <p:nvSpPr>
            <p:cNvPr id="45142" name="Rectangle 75"/>
            <p:cNvSpPr>
              <a:spLocks noChangeArrowheads="1"/>
            </p:cNvSpPr>
            <p:nvPr/>
          </p:nvSpPr>
          <p:spPr bwMode="auto">
            <a:xfrm>
              <a:off x="2076" y="2647"/>
              <a:ext cx="500" cy="331"/>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grpSp>
      <p:grpSp>
        <p:nvGrpSpPr>
          <p:cNvPr id="302233" name="Group 153"/>
          <p:cNvGrpSpPr>
            <a:grpSpLocks/>
          </p:cNvGrpSpPr>
          <p:nvPr/>
        </p:nvGrpSpPr>
        <p:grpSpPr bwMode="auto">
          <a:xfrm>
            <a:off x="681405" y="1790700"/>
            <a:ext cx="385395" cy="3619500"/>
            <a:chOff x="455" y="1272"/>
            <a:chExt cx="263" cy="2280"/>
          </a:xfrm>
        </p:grpSpPr>
        <p:sp>
          <p:nvSpPr>
            <p:cNvPr id="45135" name="Line 91"/>
            <p:cNvSpPr>
              <a:spLocks noChangeShapeType="1"/>
            </p:cNvSpPr>
            <p:nvPr/>
          </p:nvSpPr>
          <p:spPr bwMode="auto">
            <a:xfrm>
              <a:off x="624" y="1566"/>
              <a:ext cx="0" cy="1986"/>
            </a:xfrm>
            <a:prstGeom prst="line">
              <a:avLst/>
            </a:prstGeom>
            <a:noFill/>
            <a:ln w="50800">
              <a:solidFill>
                <a:srgbClr val="00CC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136" name="Text Box 100"/>
            <p:cNvSpPr txBox="1">
              <a:spLocks noChangeArrowheads="1"/>
            </p:cNvSpPr>
            <p:nvPr/>
          </p:nvSpPr>
          <p:spPr bwMode="auto">
            <a:xfrm>
              <a:off x="455" y="1272"/>
              <a:ext cx="263"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defRPr>
              </a:lvl1pPr>
              <a:lvl2pPr marL="742950" indent="-285750">
                <a:defRPr sz="2800">
                  <a:solidFill>
                    <a:schemeClr val="tx1"/>
                  </a:solidFill>
                  <a:latin typeface="Arial" charset="0"/>
                </a:defRPr>
              </a:lvl2pPr>
              <a:lvl3pPr marL="1143000" indent="-228600">
                <a:defRPr sz="2800">
                  <a:solidFill>
                    <a:schemeClr val="tx1"/>
                  </a:solidFill>
                  <a:latin typeface="Arial" charset="0"/>
                </a:defRPr>
              </a:lvl3pPr>
              <a:lvl4pPr marL="1600200" indent="-228600">
                <a:defRPr sz="2800">
                  <a:solidFill>
                    <a:schemeClr val="tx1"/>
                  </a:solidFill>
                  <a:latin typeface="Arial" charset="0"/>
                </a:defRPr>
              </a:lvl4pPr>
              <a:lvl5pPr marL="2057400" indent="-22860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r>
                <a:rPr lang="en-US">
                  <a:solidFill>
                    <a:srgbClr val="00CC66"/>
                  </a:solidFill>
                </a:rPr>
                <a:t>1</a:t>
              </a:r>
            </a:p>
          </p:txBody>
        </p:sp>
      </p:grpSp>
      <p:grpSp>
        <p:nvGrpSpPr>
          <p:cNvPr id="302234" name="Group 154"/>
          <p:cNvGrpSpPr>
            <a:grpSpLocks/>
          </p:cNvGrpSpPr>
          <p:nvPr/>
        </p:nvGrpSpPr>
        <p:grpSpPr bwMode="auto">
          <a:xfrm>
            <a:off x="685800" y="1997075"/>
            <a:ext cx="1137138" cy="3413125"/>
            <a:chOff x="628" y="1272"/>
            <a:chExt cx="776" cy="2150"/>
          </a:xfrm>
        </p:grpSpPr>
        <p:sp>
          <p:nvSpPr>
            <p:cNvPr id="45133" name="Freeform 93"/>
            <p:cNvSpPr>
              <a:spLocks/>
            </p:cNvSpPr>
            <p:nvPr/>
          </p:nvSpPr>
          <p:spPr bwMode="auto">
            <a:xfrm>
              <a:off x="854" y="1440"/>
              <a:ext cx="550" cy="1982"/>
            </a:xfrm>
            <a:custGeom>
              <a:avLst/>
              <a:gdLst>
                <a:gd name="T0" fmla="*/ 33 w 550"/>
                <a:gd name="T1" fmla="*/ 0 h 1982"/>
                <a:gd name="T2" fmla="*/ 36 w 550"/>
                <a:gd name="T3" fmla="*/ 294 h 1982"/>
                <a:gd name="T4" fmla="*/ 48 w 550"/>
                <a:gd name="T5" fmla="*/ 492 h 1982"/>
                <a:gd name="T6" fmla="*/ 148 w 550"/>
                <a:gd name="T7" fmla="*/ 580 h 1982"/>
                <a:gd name="T8" fmla="*/ 461 w 550"/>
                <a:gd name="T9" fmla="*/ 607 h 1982"/>
                <a:gd name="T10" fmla="*/ 530 w 550"/>
                <a:gd name="T11" fmla="*/ 823 h 1982"/>
                <a:gd name="T12" fmla="*/ 526 w 550"/>
                <a:gd name="T13" fmla="*/ 1104 h 1982"/>
                <a:gd name="T14" fmla="*/ 526 w 550"/>
                <a:gd name="T15" fmla="*/ 1409 h 1982"/>
                <a:gd name="T16" fmla="*/ 490 w 550"/>
                <a:gd name="T17" fmla="*/ 1610 h 1982"/>
                <a:gd name="T18" fmla="*/ 168 w 550"/>
                <a:gd name="T19" fmla="*/ 1618 h 1982"/>
                <a:gd name="T20" fmla="*/ 26 w 550"/>
                <a:gd name="T21" fmla="*/ 1685 h 1982"/>
                <a:gd name="T22" fmla="*/ 14 w 550"/>
                <a:gd name="T23" fmla="*/ 1982 h 198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50" h="1982">
                  <a:moveTo>
                    <a:pt x="33" y="0"/>
                  </a:moveTo>
                  <a:cubicBezTo>
                    <a:pt x="34" y="49"/>
                    <a:pt x="34" y="212"/>
                    <a:pt x="36" y="294"/>
                  </a:cubicBezTo>
                  <a:cubicBezTo>
                    <a:pt x="38" y="376"/>
                    <a:pt x="29" y="444"/>
                    <a:pt x="48" y="492"/>
                  </a:cubicBezTo>
                  <a:cubicBezTo>
                    <a:pt x="67" y="540"/>
                    <a:pt x="79" y="561"/>
                    <a:pt x="148" y="580"/>
                  </a:cubicBezTo>
                  <a:cubicBezTo>
                    <a:pt x="217" y="599"/>
                    <a:pt x="397" y="567"/>
                    <a:pt x="461" y="607"/>
                  </a:cubicBezTo>
                  <a:cubicBezTo>
                    <a:pt x="525" y="647"/>
                    <a:pt x="519" y="740"/>
                    <a:pt x="530" y="823"/>
                  </a:cubicBezTo>
                  <a:cubicBezTo>
                    <a:pt x="541" y="906"/>
                    <a:pt x="527" y="1006"/>
                    <a:pt x="526" y="1104"/>
                  </a:cubicBezTo>
                  <a:cubicBezTo>
                    <a:pt x="525" y="1202"/>
                    <a:pt x="532" y="1325"/>
                    <a:pt x="526" y="1409"/>
                  </a:cubicBezTo>
                  <a:cubicBezTo>
                    <a:pt x="520" y="1493"/>
                    <a:pt x="550" y="1575"/>
                    <a:pt x="490" y="1610"/>
                  </a:cubicBezTo>
                  <a:cubicBezTo>
                    <a:pt x="430" y="1645"/>
                    <a:pt x="245" y="1606"/>
                    <a:pt x="168" y="1618"/>
                  </a:cubicBezTo>
                  <a:cubicBezTo>
                    <a:pt x="91" y="1630"/>
                    <a:pt x="52" y="1624"/>
                    <a:pt x="26" y="1685"/>
                  </a:cubicBezTo>
                  <a:cubicBezTo>
                    <a:pt x="0" y="1746"/>
                    <a:pt x="16" y="1920"/>
                    <a:pt x="14" y="1982"/>
                  </a:cubicBezTo>
                </a:path>
              </a:pathLst>
            </a:custGeom>
            <a:noFill/>
            <a:ln w="50800" cap="flat" cmpd="sng">
              <a:solidFill>
                <a:srgbClr val="618FFD"/>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134" name="Text Box 101"/>
            <p:cNvSpPr txBox="1">
              <a:spLocks noChangeArrowheads="1"/>
            </p:cNvSpPr>
            <p:nvPr/>
          </p:nvSpPr>
          <p:spPr bwMode="auto">
            <a:xfrm>
              <a:off x="628" y="1272"/>
              <a:ext cx="263"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defRPr>
              </a:lvl1pPr>
              <a:lvl2pPr marL="742950" indent="-285750">
                <a:defRPr sz="2800">
                  <a:solidFill>
                    <a:schemeClr val="tx1"/>
                  </a:solidFill>
                  <a:latin typeface="Arial" charset="0"/>
                </a:defRPr>
              </a:lvl2pPr>
              <a:lvl3pPr marL="1143000" indent="-228600">
                <a:defRPr sz="2800">
                  <a:solidFill>
                    <a:schemeClr val="tx1"/>
                  </a:solidFill>
                  <a:latin typeface="Arial" charset="0"/>
                </a:defRPr>
              </a:lvl3pPr>
              <a:lvl4pPr marL="1600200" indent="-228600">
                <a:defRPr sz="2800">
                  <a:solidFill>
                    <a:schemeClr val="tx1"/>
                  </a:solidFill>
                  <a:latin typeface="Arial" charset="0"/>
                </a:defRPr>
              </a:lvl4pPr>
              <a:lvl5pPr marL="2057400" indent="-22860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r>
                <a:rPr lang="en-US">
                  <a:solidFill>
                    <a:srgbClr val="618FFD"/>
                  </a:solidFill>
                </a:rPr>
                <a:t>2</a:t>
              </a:r>
            </a:p>
          </p:txBody>
        </p:sp>
      </p:grpSp>
      <p:grpSp>
        <p:nvGrpSpPr>
          <p:cNvPr id="302264" name="Group 184"/>
          <p:cNvGrpSpPr>
            <a:grpSpLocks/>
          </p:cNvGrpSpPr>
          <p:nvPr/>
        </p:nvGrpSpPr>
        <p:grpSpPr bwMode="auto">
          <a:xfrm>
            <a:off x="4149969" y="1903414"/>
            <a:ext cx="2561492" cy="3735387"/>
            <a:chOff x="2832" y="1343"/>
            <a:chExt cx="1748" cy="2353"/>
          </a:xfrm>
          <a:solidFill>
            <a:srgbClr val="92D050"/>
          </a:solidFill>
        </p:grpSpPr>
        <p:sp>
          <p:nvSpPr>
            <p:cNvPr id="45115" name="Line 57"/>
            <p:cNvSpPr>
              <a:spLocks noChangeShapeType="1"/>
            </p:cNvSpPr>
            <p:nvPr/>
          </p:nvSpPr>
          <p:spPr bwMode="invGray">
            <a:xfrm>
              <a:off x="3082" y="1497"/>
              <a:ext cx="0" cy="424"/>
            </a:xfrm>
            <a:prstGeom prst="line">
              <a:avLst/>
            </a:prstGeom>
            <a:grpFill/>
            <a:ln w="50800">
              <a:solidFill>
                <a:schemeClr val="bg2">
                  <a:lumMod val="75000"/>
                </a:schemeClr>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116" name="Line 58"/>
            <p:cNvSpPr>
              <a:spLocks noChangeShapeType="1"/>
            </p:cNvSpPr>
            <p:nvPr/>
          </p:nvSpPr>
          <p:spPr bwMode="invGray">
            <a:xfrm>
              <a:off x="3082" y="2228"/>
              <a:ext cx="0" cy="424"/>
            </a:xfrm>
            <a:prstGeom prst="line">
              <a:avLst/>
            </a:prstGeom>
            <a:grpFill/>
            <a:ln w="50800">
              <a:solidFill>
                <a:schemeClr val="bg2">
                  <a:lumMod val="75000"/>
                </a:schemeClr>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117" name="Line 59"/>
            <p:cNvSpPr>
              <a:spLocks noChangeShapeType="1"/>
            </p:cNvSpPr>
            <p:nvPr/>
          </p:nvSpPr>
          <p:spPr bwMode="invGray">
            <a:xfrm>
              <a:off x="3082" y="2959"/>
              <a:ext cx="0" cy="424"/>
            </a:xfrm>
            <a:prstGeom prst="line">
              <a:avLst/>
            </a:prstGeom>
            <a:grpFill/>
            <a:ln w="50800">
              <a:solidFill>
                <a:schemeClr val="bg2">
                  <a:lumMod val="75000"/>
                </a:schemeClr>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118" name="Rectangle 33"/>
            <p:cNvSpPr>
              <a:spLocks noChangeArrowheads="1"/>
            </p:cNvSpPr>
            <p:nvPr/>
          </p:nvSpPr>
          <p:spPr bwMode="auto">
            <a:xfrm>
              <a:off x="2832" y="1343"/>
              <a:ext cx="500" cy="331"/>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119" name="Rectangle 34"/>
            <p:cNvSpPr>
              <a:spLocks noChangeArrowheads="1"/>
            </p:cNvSpPr>
            <p:nvPr/>
          </p:nvSpPr>
          <p:spPr bwMode="auto">
            <a:xfrm>
              <a:off x="2832" y="2652"/>
              <a:ext cx="500" cy="331"/>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120" name="Rectangle 35"/>
            <p:cNvSpPr>
              <a:spLocks noChangeArrowheads="1"/>
            </p:cNvSpPr>
            <p:nvPr/>
          </p:nvSpPr>
          <p:spPr bwMode="auto">
            <a:xfrm>
              <a:off x="2832" y="3365"/>
              <a:ext cx="500" cy="331"/>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121" name="Line 37"/>
            <p:cNvSpPr>
              <a:spLocks noChangeShapeType="1"/>
            </p:cNvSpPr>
            <p:nvPr/>
          </p:nvSpPr>
          <p:spPr bwMode="invGray">
            <a:xfrm flipH="1">
              <a:off x="3119" y="3199"/>
              <a:ext cx="625" cy="0"/>
            </a:xfrm>
            <a:prstGeom prst="line">
              <a:avLst/>
            </a:prstGeom>
            <a:grpFill/>
            <a:ln w="50800">
              <a:solidFill>
                <a:schemeClr val="accent3">
                  <a:lumMod val="40000"/>
                  <a:lumOff val="60000"/>
                </a:schemeClr>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122" name="Line 60"/>
            <p:cNvSpPr>
              <a:spLocks noChangeShapeType="1"/>
            </p:cNvSpPr>
            <p:nvPr/>
          </p:nvSpPr>
          <p:spPr bwMode="invGray">
            <a:xfrm rot="-5400000">
              <a:off x="3289" y="1964"/>
              <a:ext cx="0" cy="424"/>
            </a:xfrm>
            <a:prstGeom prst="line">
              <a:avLst/>
            </a:prstGeom>
            <a:grpFill/>
            <a:ln w="50800">
              <a:solidFill>
                <a:schemeClr val="bg2">
                  <a:lumMod val="75000"/>
                </a:schemeClr>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123" name="Line 78"/>
            <p:cNvSpPr>
              <a:spLocks noChangeShapeType="1"/>
            </p:cNvSpPr>
            <p:nvPr/>
          </p:nvSpPr>
          <p:spPr bwMode="invGray">
            <a:xfrm>
              <a:off x="3744" y="2237"/>
              <a:ext cx="0" cy="424"/>
            </a:xfrm>
            <a:prstGeom prst="line">
              <a:avLst/>
            </a:prstGeom>
            <a:grpFill/>
            <a:ln w="50800">
              <a:solidFill>
                <a:schemeClr val="bg2">
                  <a:lumMod val="75000"/>
                </a:schemeClr>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124" name="Line 79"/>
            <p:cNvSpPr>
              <a:spLocks noChangeShapeType="1"/>
            </p:cNvSpPr>
            <p:nvPr/>
          </p:nvSpPr>
          <p:spPr bwMode="invGray">
            <a:xfrm>
              <a:off x="3744" y="2765"/>
              <a:ext cx="0" cy="424"/>
            </a:xfrm>
            <a:prstGeom prst="line">
              <a:avLst/>
            </a:prstGeom>
            <a:grpFill/>
            <a:ln w="50800">
              <a:solidFill>
                <a:schemeClr val="bg2">
                  <a:lumMod val="75000"/>
                </a:schemeClr>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125" name="Line 82"/>
            <p:cNvSpPr>
              <a:spLocks noChangeShapeType="1"/>
            </p:cNvSpPr>
            <p:nvPr/>
          </p:nvSpPr>
          <p:spPr bwMode="invGray">
            <a:xfrm>
              <a:off x="4323" y="2189"/>
              <a:ext cx="0" cy="472"/>
            </a:xfrm>
            <a:prstGeom prst="line">
              <a:avLst/>
            </a:prstGeom>
            <a:grpFill/>
            <a:ln w="50800">
              <a:solidFill>
                <a:schemeClr val="bg2">
                  <a:lumMod val="75000"/>
                </a:schemeClr>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126" name="Line 83"/>
            <p:cNvSpPr>
              <a:spLocks noChangeShapeType="1"/>
            </p:cNvSpPr>
            <p:nvPr/>
          </p:nvSpPr>
          <p:spPr bwMode="invGray">
            <a:xfrm>
              <a:off x="4323" y="2765"/>
              <a:ext cx="0" cy="424"/>
            </a:xfrm>
            <a:prstGeom prst="line">
              <a:avLst/>
            </a:prstGeom>
            <a:grpFill/>
            <a:ln w="50800">
              <a:solidFill>
                <a:schemeClr val="bg2">
                  <a:lumMod val="75000"/>
                </a:schemeClr>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127" name="Line 84"/>
            <p:cNvSpPr>
              <a:spLocks noChangeShapeType="1"/>
            </p:cNvSpPr>
            <p:nvPr/>
          </p:nvSpPr>
          <p:spPr bwMode="invGray">
            <a:xfrm flipH="1">
              <a:off x="3744" y="3197"/>
              <a:ext cx="576" cy="0"/>
            </a:xfrm>
            <a:prstGeom prst="line">
              <a:avLst/>
            </a:prstGeom>
            <a:grpFill/>
            <a:ln w="50800">
              <a:solidFill>
                <a:schemeClr val="bg2">
                  <a:lumMod val="75000"/>
                </a:schemeClr>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128" name="Line 80"/>
            <p:cNvSpPr>
              <a:spLocks noChangeShapeType="1"/>
            </p:cNvSpPr>
            <p:nvPr/>
          </p:nvSpPr>
          <p:spPr bwMode="invGray">
            <a:xfrm rot="-5400000">
              <a:off x="4100" y="1977"/>
              <a:ext cx="0" cy="424"/>
            </a:xfrm>
            <a:prstGeom prst="line">
              <a:avLst/>
            </a:prstGeom>
            <a:grpFill/>
            <a:ln w="50800">
              <a:solidFill>
                <a:schemeClr val="bg2">
                  <a:lumMod val="75000"/>
                </a:schemeClr>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129" name="AutoShape 46"/>
            <p:cNvSpPr>
              <a:spLocks noChangeArrowheads="1"/>
            </p:cNvSpPr>
            <p:nvPr/>
          </p:nvSpPr>
          <p:spPr bwMode="auto">
            <a:xfrm>
              <a:off x="2840" y="1921"/>
              <a:ext cx="484" cy="502"/>
            </a:xfrm>
            <a:prstGeom prst="diamond">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500">
                  <a:solidFill>
                    <a:srgbClr val="000000"/>
                  </a:solidFill>
                </a:rPr>
                <a:t>?</a:t>
              </a:r>
            </a:p>
          </p:txBody>
        </p:sp>
        <p:sp>
          <p:nvSpPr>
            <p:cNvPr id="45130" name="AutoShape 52"/>
            <p:cNvSpPr>
              <a:spLocks noChangeArrowheads="1"/>
            </p:cNvSpPr>
            <p:nvPr/>
          </p:nvSpPr>
          <p:spPr bwMode="auto">
            <a:xfrm>
              <a:off x="3501" y="1921"/>
              <a:ext cx="484" cy="502"/>
            </a:xfrm>
            <a:prstGeom prst="diamond">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500">
                  <a:solidFill>
                    <a:srgbClr val="000000"/>
                  </a:solidFill>
                </a:rPr>
                <a:t>?</a:t>
              </a:r>
            </a:p>
          </p:txBody>
        </p:sp>
        <p:sp>
          <p:nvSpPr>
            <p:cNvPr id="45131" name="Rectangle 54"/>
            <p:cNvSpPr>
              <a:spLocks noChangeArrowheads="1"/>
            </p:cNvSpPr>
            <p:nvPr/>
          </p:nvSpPr>
          <p:spPr bwMode="auto">
            <a:xfrm>
              <a:off x="3501" y="2652"/>
              <a:ext cx="500" cy="331"/>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132" name="Rectangle 81"/>
            <p:cNvSpPr>
              <a:spLocks noChangeArrowheads="1"/>
            </p:cNvSpPr>
            <p:nvPr/>
          </p:nvSpPr>
          <p:spPr bwMode="auto">
            <a:xfrm>
              <a:off x="4080" y="2652"/>
              <a:ext cx="500" cy="331"/>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grpSp>
      <p:grpSp>
        <p:nvGrpSpPr>
          <p:cNvPr id="302237" name="Group 157"/>
          <p:cNvGrpSpPr>
            <a:grpSpLocks/>
          </p:cNvGrpSpPr>
          <p:nvPr/>
        </p:nvGrpSpPr>
        <p:grpSpPr bwMode="auto">
          <a:xfrm>
            <a:off x="4110404" y="1801814"/>
            <a:ext cx="385396" cy="3660775"/>
            <a:chOff x="2800" y="1279"/>
            <a:chExt cx="263" cy="2306"/>
          </a:xfrm>
        </p:grpSpPr>
        <p:sp>
          <p:nvSpPr>
            <p:cNvPr id="45113" name="Line 96"/>
            <p:cNvSpPr>
              <a:spLocks noChangeShapeType="1"/>
            </p:cNvSpPr>
            <p:nvPr/>
          </p:nvSpPr>
          <p:spPr bwMode="auto">
            <a:xfrm>
              <a:off x="2928" y="1576"/>
              <a:ext cx="0" cy="2009"/>
            </a:xfrm>
            <a:prstGeom prst="line">
              <a:avLst/>
            </a:prstGeom>
            <a:noFill/>
            <a:ln w="50800">
              <a:solidFill>
                <a:srgbClr val="00CC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114" name="Text Box 103"/>
            <p:cNvSpPr txBox="1">
              <a:spLocks noChangeArrowheads="1"/>
            </p:cNvSpPr>
            <p:nvPr/>
          </p:nvSpPr>
          <p:spPr bwMode="auto">
            <a:xfrm>
              <a:off x="2800" y="1279"/>
              <a:ext cx="263"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defRPr>
              </a:lvl1pPr>
              <a:lvl2pPr marL="742950" indent="-285750">
                <a:defRPr sz="2800">
                  <a:solidFill>
                    <a:schemeClr val="tx1"/>
                  </a:solidFill>
                  <a:latin typeface="Arial" charset="0"/>
                </a:defRPr>
              </a:lvl2pPr>
              <a:lvl3pPr marL="1143000" indent="-228600">
                <a:defRPr sz="2800">
                  <a:solidFill>
                    <a:schemeClr val="tx1"/>
                  </a:solidFill>
                  <a:latin typeface="Arial" charset="0"/>
                </a:defRPr>
              </a:lvl3pPr>
              <a:lvl4pPr marL="1600200" indent="-228600">
                <a:defRPr sz="2800">
                  <a:solidFill>
                    <a:schemeClr val="tx1"/>
                  </a:solidFill>
                  <a:latin typeface="Arial" charset="0"/>
                </a:defRPr>
              </a:lvl4pPr>
              <a:lvl5pPr marL="2057400" indent="-22860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r>
                <a:rPr lang="en-US">
                  <a:solidFill>
                    <a:srgbClr val="00CC66"/>
                  </a:solidFill>
                </a:rPr>
                <a:t>1</a:t>
              </a:r>
            </a:p>
          </p:txBody>
        </p:sp>
      </p:grpSp>
      <p:grpSp>
        <p:nvGrpSpPr>
          <p:cNvPr id="302238" name="Group 158"/>
          <p:cNvGrpSpPr>
            <a:grpSpLocks/>
          </p:cNvGrpSpPr>
          <p:nvPr/>
        </p:nvGrpSpPr>
        <p:grpSpPr bwMode="auto">
          <a:xfrm>
            <a:off x="4267200" y="1801813"/>
            <a:ext cx="1151792" cy="3663950"/>
            <a:chOff x="2955" y="1279"/>
            <a:chExt cx="786" cy="2308"/>
          </a:xfrm>
        </p:grpSpPr>
        <p:sp>
          <p:nvSpPr>
            <p:cNvPr id="45111" name="Freeform 97"/>
            <p:cNvSpPr>
              <a:spLocks/>
            </p:cNvSpPr>
            <p:nvPr/>
          </p:nvSpPr>
          <p:spPr bwMode="auto">
            <a:xfrm>
              <a:off x="3075" y="1584"/>
              <a:ext cx="666" cy="2003"/>
            </a:xfrm>
            <a:custGeom>
              <a:avLst/>
              <a:gdLst>
                <a:gd name="T0" fmla="*/ 29 w 666"/>
                <a:gd name="T1" fmla="*/ 0 h 2003"/>
                <a:gd name="T2" fmla="*/ 31 w 666"/>
                <a:gd name="T3" fmla="*/ 309 h 2003"/>
                <a:gd name="T4" fmla="*/ 41 w 666"/>
                <a:gd name="T5" fmla="*/ 576 h 2003"/>
                <a:gd name="T6" fmla="*/ 140 w 666"/>
                <a:gd name="T7" fmla="*/ 640 h 2003"/>
                <a:gd name="T8" fmla="*/ 465 w 666"/>
                <a:gd name="T9" fmla="*/ 644 h 2003"/>
                <a:gd name="T10" fmla="*/ 633 w 666"/>
                <a:gd name="T11" fmla="*/ 680 h 2003"/>
                <a:gd name="T12" fmla="*/ 661 w 666"/>
                <a:gd name="T13" fmla="*/ 844 h 2003"/>
                <a:gd name="T14" fmla="*/ 653 w 666"/>
                <a:gd name="T15" fmla="*/ 1152 h 2003"/>
                <a:gd name="T16" fmla="*/ 653 w 666"/>
                <a:gd name="T17" fmla="*/ 1368 h 2003"/>
                <a:gd name="T18" fmla="*/ 645 w 666"/>
                <a:gd name="T19" fmla="*/ 1520 h 2003"/>
                <a:gd name="T20" fmla="*/ 541 w 666"/>
                <a:gd name="T21" fmla="*/ 1600 h 2003"/>
                <a:gd name="T22" fmla="*/ 149 w 666"/>
                <a:gd name="T23" fmla="*/ 1616 h 2003"/>
                <a:gd name="T24" fmla="*/ 23 w 666"/>
                <a:gd name="T25" fmla="*/ 1706 h 2003"/>
                <a:gd name="T26" fmla="*/ 11 w 666"/>
                <a:gd name="T27" fmla="*/ 2003 h 200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66" h="2003">
                  <a:moveTo>
                    <a:pt x="29" y="0"/>
                  </a:moveTo>
                  <a:cubicBezTo>
                    <a:pt x="29" y="51"/>
                    <a:pt x="29" y="213"/>
                    <a:pt x="31" y="309"/>
                  </a:cubicBezTo>
                  <a:cubicBezTo>
                    <a:pt x="33" y="405"/>
                    <a:pt x="23" y="521"/>
                    <a:pt x="41" y="576"/>
                  </a:cubicBezTo>
                  <a:cubicBezTo>
                    <a:pt x="59" y="631"/>
                    <a:pt x="69" y="629"/>
                    <a:pt x="140" y="640"/>
                  </a:cubicBezTo>
                  <a:cubicBezTo>
                    <a:pt x="211" y="651"/>
                    <a:pt x="383" y="637"/>
                    <a:pt x="465" y="644"/>
                  </a:cubicBezTo>
                  <a:cubicBezTo>
                    <a:pt x="547" y="651"/>
                    <a:pt x="600" y="647"/>
                    <a:pt x="633" y="680"/>
                  </a:cubicBezTo>
                  <a:cubicBezTo>
                    <a:pt x="666" y="713"/>
                    <a:pt x="658" y="765"/>
                    <a:pt x="661" y="844"/>
                  </a:cubicBezTo>
                  <a:cubicBezTo>
                    <a:pt x="664" y="923"/>
                    <a:pt x="654" y="1065"/>
                    <a:pt x="653" y="1152"/>
                  </a:cubicBezTo>
                  <a:cubicBezTo>
                    <a:pt x="652" y="1239"/>
                    <a:pt x="654" y="1307"/>
                    <a:pt x="653" y="1368"/>
                  </a:cubicBezTo>
                  <a:cubicBezTo>
                    <a:pt x="652" y="1429"/>
                    <a:pt x="664" y="1481"/>
                    <a:pt x="645" y="1520"/>
                  </a:cubicBezTo>
                  <a:cubicBezTo>
                    <a:pt x="626" y="1559"/>
                    <a:pt x="624" y="1584"/>
                    <a:pt x="541" y="1600"/>
                  </a:cubicBezTo>
                  <a:cubicBezTo>
                    <a:pt x="458" y="1616"/>
                    <a:pt x="235" y="1598"/>
                    <a:pt x="149" y="1616"/>
                  </a:cubicBezTo>
                  <a:cubicBezTo>
                    <a:pt x="63" y="1634"/>
                    <a:pt x="46" y="1642"/>
                    <a:pt x="23" y="1706"/>
                  </a:cubicBezTo>
                  <a:cubicBezTo>
                    <a:pt x="0" y="1770"/>
                    <a:pt x="13" y="1941"/>
                    <a:pt x="11" y="2003"/>
                  </a:cubicBezTo>
                </a:path>
              </a:pathLst>
            </a:custGeom>
            <a:noFill/>
            <a:ln w="50800" cap="flat" cmpd="sng">
              <a:solidFill>
                <a:srgbClr val="618FFD"/>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112" name="Text Box 104"/>
            <p:cNvSpPr txBox="1">
              <a:spLocks noChangeArrowheads="1"/>
            </p:cNvSpPr>
            <p:nvPr/>
          </p:nvSpPr>
          <p:spPr bwMode="auto">
            <a:xfrm>
              <a:off x="2955" y="1279"/>
              <a:ext cx="263"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defRPr>
              </a:lvl1pPr>
              <a:lvl2pPr marL="742950" indent="-285750">
                <a:defRPr sz="2800">
                  <a:solidFill>
                    <a:schemeClr val="tx1"/>
                  </a:solidFill>
                  <a:latin typeface="Arial" charset="0"/>
                </a:defRPr>
              </a:lvl2pPr>
              <a:lvl3pPr marL="1143000" indent="-228600">
                <a:defRPr sz="2800">
                  <a:solidFill>
                    <a:schemeClr val="tx1"/>
                  </a:solidFill>
                  <a:latin typeface="Arial" charset="0"/>
                </a:defRPr>
              </a:lvl3pPr>
              <a:lvl4pPr marL="1600200" indent="-228600">
                <a:defRPr sz="2800">
                  <a:solidFill>
                    <a:schemeClr val="tx1"/>
                  </a:solidFill>
                  <a:latin typeface="Arial" charset="0"/>
                </a:defRPr>
              </a:lvl4pPr>
              <a:lvl5pPr marL="2057400" indent="-22860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r>
                <a:rPr lang="en-US">
                  <a:solidFill>
                    <a:srgbClr val="618FFD"/>
                  </a:solidFill>
                </a:rPr>
                <a:t>2</a:t>
              </a:r>
            </a:p>
          </p:txBody>
        </p:sp>
      </p:grpSp>
      <p:grpSp>
        <p:nvGrpSpPr>
          <p:cNvPr id="302239" name="Group 159"/>
          <p:cNvGrpSpPr>
            <a:grpSpLocks/>
          </p:cNvGrpSpPr>
          <p:nvPr/>
        </p:nvGrpSpPr>
        <p:grpSpPr bwMode="auto">
          <a:xfrm>
            <a:off x="4548554" y="1811338"/>
            <a:ext cx="1776046" cy="3675062"/>
            <a:chOff x="3109" y="1279"/>
            <a:chExt cx="1212" cy="2315"/>
          </a:xfrm>
        </p:grpSpPr>
        <p:sp>
          <p:nvSpPr>
            <p:cNvPr id="45109" name="Freeform 98"/>
            <p:cNvSpPr>
              <a:spLocks/>
            </p:cNvSpPr>
            <p:nvPr/>
          </p:nvSpPr>
          <p:spPr bwMode="auto">
            <a:xfrm>
              <a:off x="3238" y="1576"/>
              <a:ext cx="1083" cy="2018"/>
            </a:xfrm>
            <a:custGeom>
              <a:avLst/>
              <a:gdLst>
                <a:gd name="T0" fmla="*/ 22 w 1083"/>
                <a:gd name="T1" fmla="*/ 0 h 2018"/>
                <a:gd name="T2" fmla="*/ 22 w 1083"/>
                <a:gd name="T3" fmla="*/ 284 h 2018"/>
                <a:gd name="T4" fmla="*/ 34 w 1083"/>
                <a:gd name="T5" fmla="*/ 524 h 2018"/>
                <a:gd name="T6" fmla="*/ 138 w 1083"/>
                <a:gd name="T7" fmla="*/ 596 h 2018"/>
                <a:gd name="T8" fmla="*/ 322 w 1083"/>
                <a:gd name="T9" fmla="*/ 600 h 2018"/>
                <a:gd name="T10" fmla="*/ 809 w 1083"/>
                <a:gd name="T11" fmla="*/ 602 h 2018"/>
                <a:gd name="T12" fmla="*/ 1039 w 1083"/>
                <a:gd name="T13" fmla="*/ 624 h 2018"/>
                <a:gd name="T14" fmla="*/ 1073 w 1083"/>
                <a:gd name="T15" fmla="*/ 871 h 2018"/>
                <a:gd name="T16" fmla="*/ 1070 w 1083"/>
                <a:gd name="T17" fmla="*/ 1224 h 2018"/>
                <a:gd name="T18" fmla="*/ 1070 w 1083"/>
                <a:gd name="T19" fmla="*/ 1521 h 2018"/>
                <a:gd name="T20" fmla="*/ 1010 w 1083"/>
                <a:gd name="T21" fmla="*/ 1632 h 2018"/>
                <a:gd name="T22" fmla="*/ 842 w 1083"/>
                <a:gd name="T23" fmla="*/ 1660 h 2018"/>
                <a:gd name="T24" fmla="*/ 270 w 1083"/>
                <a:gd name="T25" fmla="*/ 1660 h 2018"/>
                <a:gd name="T26" fmla="*/ 110 w 1083"/>
                <a:gd name="T27" fmla="*/ 1668 h 2018"/>
                <a:gd name="T28" fmla="*/ 22 w 1083"/>
                <a:gd name="T29" fmla="*/ 1700 h 2018"/>
                <a:gd name="T30" fmla="*/ 2 w 1083"/>
                <a:gd name="T31" fmla="*/ 1808 h 2018"/>
                <a:gd name="T32" fmla="*/ 9 w 1083"/>
                <a:gd name="T33" fmla="*/ 2018 h 201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083" h="2018">
                  <a:moveTo>
                    <a:pt x="22" y="0"/>
                  </a:moveTo>
                  <a:cubicBezTo>
                    <a:pt x="22" y="47"/>
                    <a:pt x="20" y="197"/>
                    <a:pt x="22" y="284"/>
                  </a:cubicBezTo>
                  <a:cubicBezTo>
                    <a:pt x="24" y="371"/>
                    <a:pt x="15" y="472"/>
                    <a:pt x="34" y="524"/>
                  </a:cubicBezTo>
                  <a:cubicBezTo>
                    <a:pt x="53" y="576"/>
                    <a:pt x="90" y="583"/>
                    <a:pt x="138" y="596"/>
                  </a:cubicBezTo>
                  <a:cubicBezTo>
                    <a:pt x="186" y="609"/>
                    <a:pt x="210" y="599"/>
                    <a:pt x="322" y="600"/>
                  </a:cubicBezTo>
                  <a:cubicBezTo>
                    <a:pt x="434" y="601"/>
                    <a:pt x="690" y="598"/>
                    <a:pt x="809" y="602"/>
                  </a:cubicBezTo>
                  <a:cubicBezTo>
                    <a:pt x="928" y="606"/>
                    <a:pt x="995" y="579"/>
                    <a:pt x="1039" y="624"/>
                  </a:cubicBezTo>
                  <a:cubicBezTo>
                    <a:pt x="1083" y="669"/>
                    <a:pt x="1068" y="771"/>
                    <a:pt x="1073" y="871"/>
                  </a:cubicBezTo>
                  <a:cubicBezTo>
                    <a:pt x="1078" y="971"/>
                    <a:pt x="1071" y="1116"/>
                    <a:pt x="1070" y="1224"/>
                  </a:cubicBezTo>
                  <a:cubicBezTo>
                    <a:pt x="1069" y="1332"/>
                    <a:pt x="1080" y="1453"/>
                    <a:pt x="1070" y="1521"/>
                  </a:cubicBezTo>
                  <a:cubicBezTo>
                    <a:pt x="1060" y="1589"/>
                    <a:pt x="1048" y="1609"/>
                    <a:pt x="1010" y="1632"/>
                  </a:cubicBezTo>
                  <a:cubicBezTo>
                    <a:pt x="972" y="1655"/>
                    <a:pt x="965" y="1655"/>
                    <a:pt x="842" y="1660"/>
                  </a:cubicBezTo>
                  <a:cubicBezTo>
                    <a:pt x="719" y="1665"/>
                    <a:pt x="392" y="1659"/>
                    <a:pt x="270" y="1660"/>
                  </a:cubicBezTo>
                  <a:cubicBezTo>
                    <a:pt x="148" y="1661"/>
                    <a:pt x="151" y="1661"/>
                    <a:pt x="110" y="1668"/>
                  </a:cubicBezTo>
                  <a:cubicBezTo>
                    <a:pt x="69" y="1675"/>
                    <a:pt x="40" y="1677"/>
                    <a:pt x="22" y="1700"/>
                  </a:cubicBezTo>
                  <a:cubicBezTo>
                    <a:pt x="4" y="1723"/>
                    <a:pt x="4" y="1755"/>
                    <a:pt x="2" y="1808"/>
                  </a:cubicBezTo>
                  <a:cubicBezTo>
                    <a:pt x="0" y="1861"/>
                    <a:pt x="8" y="1983"/>
                    <a:pt x="9" y="2018"/>
                  </a:cubicBezTo>
                </a:path>
              </a:pathLst>
            </a:custGeom>
            <a:noFill/>
            <a:ln w="50800" cap="flat" cmpd="sng">
              <a:solidFill>
                <a:srgbClr val="FFFF00"/>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110" name="Text Box 105"/>
            <p:cNvSpPr txBox="1">
              <a:spLocks noChangeArrowheads="1"/>
            </p:cNvSpPr>
            <p:nvPr/>
          </p:nvSpPr>
          <p:spPr bwMode="auto">
            <a:xfrm>
              <a:off x="3109" y="1279"/>
              <a:ext cx="263" cy="330"/>
            </a:xfrm>
            <a:prstGeom prst="rect">
              <a:avLst/>
            </a:prstGeom>
            <a:noFill/>
            <a:ln w="12700">
              <a:no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defRPr>
              </a:lvl1pPr>
              <a:lvl2pPr marL="742950" indent="-285750">
                <a:defRPr sz="2800">
                  <a:solidFill>
                    <a:schemeClr val="tx1"/>
                  </a:solidFill>
                  <a:latin typeface="Arial" charset="0"/>
                </a:defRPr>
              </a:lvl2pPr>
              <a:lvl3pPr marL="1143000" indent="-228600">
                <a:defRPr sz="2800">
                  <a:solidFill>
                    <a:schemeClr val="tx1"/>
                  </a:solidFill>
                  <a:latin typeface="Arial" charset="0"/>
                </a:defRPr>
              </a:lvl3pPr>
              <a:lvl4pPr marL="1600200" indent="-228600">
                <a:defRPr sz="2800">
                  <a:solidFill>
                    <a:schemeClr val="tx1"/>
                  </a:solidFill>
                  <a:latin typeface="Arial" charset="0"/>
                </a:defRPr>
              </a:lvl4pPr>
              <a:lvl5pPr marL="2057400" indent="-22860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r>
                <a:rPr lang="en-US">
                  <a:solidFill>
                    <a:srgbClr val="FFFF00"/>
                  </a:solidFill>
                </a:rPr>
                <a:t>3</a:t>
              </a:r>
            </a:p>
          </p:txBody>
        </p:sp>
      </p:grpSp>
      <p:grpSp>
        <p:nvGrpSpPr>
          <p:cNvPr id="302235" name="Group 155"/>
          <p:cNvGrpSpPr>
            <a:grpSpLocks/>
          </p:cNvGrpSpPr>
          <p:nvPr/>
        </p:nvGrpSpPr>
        <p:grpSpPr bwMode="auto">
          <a:xfrm>
            <a:off x="2209800" y="1806576"/>
            <a:ext cx="385395" cy="3592513"/>
            <a:chOff x="1533" y="1282"/>
            <a:chExt cx="263" cy="2263"/>
          </a:xfrm>
        </p:grpSpPr>
        <p:sp>
          <p:nvSpPr>
            <p:cNvPr id="45107" name="Line 94"/>
            <p:cNvSpPr>
              <a:spLocks noChangeShapeType="1"/>
            </p:cNvSpPr>
            <p:nvPr/>
          </p:nvSpPr>
          <p:spPr bwMode="auto">
            <a:xfrm>
              <a:off x="1718" y="1567"/>
              <a:ext cx="0" cy="1978"/>
            </a:xfrm>
            <a:prstGeom prst="line">
              <a:avLst/>
            </a:prstGeom>
            <a:noFill/>
            <a:ln w="50800">
              <a:solidFill>
                <a:srgbClr val="00CC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108" name="Text Box 106"/>
            <p:cNvSpPr txBox="1">
              <a:spLocks noChangeArrowheads="1"/>
            </p:cNvSpPr>
            <p:nvPr/>
          </p:nvSpPr>
          <p:spPr bwMode="auto">
            <a:xfrm>
              <a:off x="1533" y="1282"/>
              <a:ext cx="263"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defRPr>
              </a:lvl1pPr>
              <a:lvl2pPr marL="742950" indent="-285750">
                <a:defRPr sz="2800">
                  <a:solidFill>
                    <a:schemeClr val="tx1"/>
                  </a:solidFill>
                  <a:latin typeface="Arial" charset="0"/>
                </a:defRPr>
              </a:lvl2pPr>
              <a:lvl3pPr marL="1143000" indent="-228600">
                <a:defRPr sz="2800">
                  <a:solidFill>
                    <a:schemeClr val="tx1"/>
                  </a:solidFill>
                  <a:latin typeface="Arial" charset="0"/>
                </a:defRPr>
              </a:lvl3pPr>
              <a:lvl4pPr marL="1600200" indent="-228600">
                <a:defRPr sz="2800">
                  <a:solidFill>
                    <a:schemeClr val="tx1"/>
                  </a:solidFill>
                  <a:latin typeface="Arial" charset="0"/>
                </a:defRPr>
              </a:lvl4pPr>
              <a:lvl5pPr marL="2057400" indent="-22860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r>
                <a:rPr lang="en-US">
                  <a:solidFill>
                    <a:srgbClr val="00CC66"/>
                  </a:solidFill>
                </a:rPr>
                <a:t>1</a:t>
              </a:r>
            </a:p>
          </p:txBody>
        </p:sp>
      </p:grpSp>
      <p:grpSp>
        <p:nvGrpSpPr>
          <p:cNvPr id="302236" name="Group 156"/>
          <p:cNvGrpSpPr>
            <a:grpSpLocks/>
          </p:cNvGrpSpPr>
          <p:nvPr/>
        </p:nvGrpSpPr>
        <p:grpSpPr bwMode="auto">
          <a:xfrm>
            <a:off x="2482362" y="1806575"/>
            <a:ext cx="946638" cy="3595688"/>
            <a:chOff x="1706" y="1282"/>
            <a:chExt cx="646" cy="2265"/>
          </a:xfrm>
        </p:grpSpPr>
        <p:sp>
          <p:nvSpPr>
            <p:cNvPr id="45105" name="Freeform 95"/>
            <p:cNvSpPr>
              <a:spLocks/>
            </p:cNvSpPr>
            <p:nvPr/>
          </p:nvSpPr>
          <p:spPr bwMode="auto">
            <a:xfrm>
              <a:off x="1802" y="1568"/>
              <a:ext cx="550" cy="1979"/>
            </a:xfrm>
            <a:custGeom>
              <a:avLst/>
              <a:gdLst>
                <a:gd name="T0" fmla="*/ 34 w 550"/>
                <a:gd name="T1" fmla="*/ 0 h 1979"/>
                <a:gd name="T2" fmla="*/ 34 w 550"/>
                <a:gd name="T3" fmla="*/ 280 h 1979"/>
                <a:gd name="T4" fmla="*/ 46 w 550"/>
                <a:gd name="T5" fmla="*/ 500 h 1979"/>
                <a:gd name="T6" fmla="*/ 158 w 550"/>
                <a:gd name="T7" fmla="*/ 584 h 1979"/>
                <a:gd name="T8" fmla="*/ 461 w 550"/>
                <a:gd name="T9" fmla="*/ 604 h 1979"/>
                <a:gd name="T10" fmla="*/ 530 w 550"/>
                <a:gd name="T11" fmla="*/ 820 h 1979"/>
                <a:gd name="T12" fmla="*/ 526 w 550"/>
                <a:gd name="T13" fmla="*/ 1101 h 1979"/>
                <a:gd name="T14" fmla="*/ 526 w 550"/>
                <a:gd name="T15" fmla="*/ 1406 h 1979"/>
                <a:gd name="T16" fmla="*/ 490 w 550"/>
                <a:gd name="T17" fmla="*/ 1607 h 1979"/>
                <a:gd name="T18" fmla="*/ 168 w 550"/>
                <a:gd name="T19" fmla="*/ 1615 h 1979"/>
                <a:gd name="T20" fmla="*/ 26 w 550"/>
                <a:gd name="T21" fmla="*/ 1682 h 1979"/>
                <a:gd name="T22" fmla="*/ 14 w 550"/>
                <a:gd name="T23" fmla="*/ 1979 h 197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50" h="1979">
                  <a:moveTo>
                    <a:pt x="34" y="0"/>
                  </a:moveTo>
                  <a:cubicBezTo>
                    <a:pt x="33" y="47"/>
                    <a:pt x="32" y="197"/>
                    <a:pt x="34" y="280"/>
                  </a:cubicBezTo>
                  <a:cubicBezTo>
                    <a:pt x="36" y="363"/>
                    <a:pt x="25" y="449"/>
                    <a:pt x="46" y="500"/>
                  </a:cubicBezTo>
                  <a:cubicBezTo>
                    <a:pt x="67" y="551"/>
                    <a:pt x="89" y="567"/>
                    <a:pt x="158" y="584"/>
                  </a:cubicBezTo>
                  <a:cubicBezTo>
                    <a:pt x="227" y="601"/>
                    <a:pt x="399" y="565"/>
                    <a:pt x="461" y="604"/>
                  </a:cubicBezTo>
                  <a:cubicBezTo>
                    <a:pt x="523" y="643"/>
                    <a:pt x="519" y="737"/>
                    <a:pt x="530" y="820"/>
                  </a:cubicBezTo>
                  <a:cubicBezTo>
                    <a:pt x="541" y="903"/>
                    <a:pt x="527" y="1003"/>
                    <a:pt x="526" y="1101"/>
                  </a:cubicBezTo>
                  <a:cubicBezTo>
                    <a:pt x="525" y="1199"/>
                    <a:pt x="532" y="1322"/>
                    <a:pt x="526" y="1406"/>
                  </a:cubicBezTo>
                  <a:cubicBezTo>
                    <a:pt x="520" y="1490"/>
                    <a:pt x="550" y="1572"/>
                    <a:pt x="490" y="1607"/>
                  </a:cubicBezTo>
                  <a:cubicBezTo>
                    <a:pt x="430" y="1642"/>
                    <a:pt x="245" y="1603"/>
                    <a:pt x="168" y="1615"/>
                  </a:cubicBezTo>
                  <a:cubicBezTo>
                    <a:pt x="91" y="1627"/>
                    <a:pt x="52" y="1621"/>
                    <a:pt x="26" y="1682"/>
                  </a:cubicBezTo>
                  <a:cubicBezTo>
                    <a:pt x="0" y="1743"/>
                    <a:pt x="16" y="1917"/>
                    <a:pt x="14" y="1979"/>
                  </a:cubicBezTo>
                </a:path>
              </a:pathLst>
            </a:custGeom>
            <a:noFill/>
            <a:ln w="50800" cap="flat" cmpd="sng">
              <a:solidFill>
                <a:srgbClr val="618FFD"/>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106" name="Text Box 107"/>
            <p:cNvSpPr txBox="1">
              <a:spLocks noChangeArrowheads="1"/>
            </p:cNvSpPr>
            <p:nvPr/>
          </p:nvSpPr>
          <p:spPr bwMode="auto">
            <a:xfrm>
              <a:off x="1706" y="1282"/>
              <a:ext cx="263"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defRPr>
              </a:lvl1pPr>
              <a:lvl2pPr marL="742950" indent="-285750">
                <a:defRPr sz="2800">
                  <a:solidFill>
                    <a:schemeClr val="tx1"/>
                  </a:solidFill>
                  <a:latin typeface="Arial" charset="0"/>
                </a:defRPr>
              </a:lvl2pPr>
              <a:lvl3pPr marL="1143000" indent="-228600">
                <a:defRPr sz="2800">
                  <a:solidFill>
                    <a:schemeClr val="tx1"/>
                  </a:solidFill>
                  <a:latin typeface="Arial" charset="0"/>
                </a:defRPr>
              </a:lvl3pPr>
              <a:lvl4pPr marL="1600200" indent="-228600">
                <a:defRPr sz="2800">
                  <a:solidFill>
                    <a:schemeClr val="tx1"/>
                  </a:solidFill>
                  <a:latin typeface="Arial" charset="0"/>
                </a:defRPr>
              </a:lvl4pPr>
              <a:lvl5pPr marL="2057400" indent="-22860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r>
                <a:rPr lang="en-US">
                  <a:solidFill>
                    <a:srgbClr val="618FFD"/>
                  </a:solidFill>
                </a:rPr>
                <a:t>2</a:t>
              </a:r>
            </a:p>
          </p:txBody>
        </p:sp>
      </p:grpSp>
      <p:grpSp>
        <p:nvGrpSpPr>
          <p:cNvPr id="302260" name="Group 180"/>
          <p:cNvGrpSpPr>
            <a:grpSpLocks/>
          </p:cNvGrpSpPr>
          <p:nvPr/>
        </p:nvGrpSpPr>
        <p:grpSpPr bwMode="auto">
          <a:xfrm>
            <a:off x="7010400" y="914400"/>
            <a:ext cx="1606062" cy="5707063"/>
            <a:chOff x="4800" y="576"/>
            <a:chExt cx="1096" cy="3595"/>
          </a:xfrm>
          <a:solidFill>
            <a:srgbClr val="92D050"/>
          </a:solidFill>
        </p:grpSpPr>
        <p:sp>
          <p:nvSpPr>
            <p:cNvPr id="45082" name="Line 134"/>
            <p:cNvSpPr>
              <a:spLocks noChangeShapeType="1"/>
            </p:cNvSpPr>
            <p:nvPr/>
          </p:nvSpPr>
          <p:spPr bwMode="invGray">
            <a:xfrm>
              <a:off x="5049" y="2783"/>
              <a:ext cx="0" cy="471"/>
            </a:xfrm>
            <a:prstGeom prst="line">
              <a:avLst/>
            </a:prstGeom>
            <a:grpFill/>
            <a:ln w="50800">
              <a:solidFill>
                <a:schemeClr val="bg2">
                  <a:lumMod val="75000"/>
                </a:schemeClr>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083" name="Line 109"/>
            <p:cNvSpPr>
              <a:spLocks noChangeShapeType="1"/>
            </p:cNvSpPr>
            <p:nvPr/>
          </p:nvSpPr>
          <p:spPr bwMode="invGray">
            <a:xfrm>
              <a:off x="5086" y="1410"/>
              <a:ext cx="570" cy="0"/>
            </a:xfrm>
            <a:prstGeom prst="line">
              <a:avLst/>
            </a:prstGeom>
            <a:grpFill/>
            <a:ln w="50800">
              <a:solidFill>
                <a:schemeClr val="bg2">
                  <a:lumMod val="75000"/>
                </a:schemeClr>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084" name="Line 110"/>
            <p:cNvSpPr>
              <a:spLocks noChangeShapeType="1"/>
            </p:cNvSpPr>
            <p:nvPr/>
          </p:nvSpPr>
          <p:spPr bwMode="invGray">
            <a:xfrm>
              <a:off x="5049" y="742"/>
              <a:ext cx="0" cy="424"/>
            </a:xfrm>
            <a:prstGeom prst="line">
              <a:avLst/>
            </a:prstGeom>
            <a:grpFill/>
            <a:ln w="50800">
              <a:solidFill>
                <a:schemeClr val="bg2">
                  <a:lumMod val="75000"/>
                </a:schemeClr>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085" name="Line 115"/>
            <p:cNvSpPr>
              <a:spLocks noChangeShapeType="1"/>
            </p:cNvSpPr>
            <p:nvPr/>
          </p:nvSpPr>
          <p:spPr bwMode="invGray">
            <a:xfrm>
              <a:off x="5040" y="2304"/>
              <a:ext cx="617" cy="0"/>
            </a:xfrm>
            <a:prstGeom prst="line">
              <a:avLst/>
            </a:prstGeom>
            <a:grpFill/>
            <a:ln w="50800">
              <a:solidFill>
                <a:schemeClr val="bg2">
                  <a:lumMod val="75000"/>
                </a:schemeClr>
              </a:solidFill>
              <a:round/>
              <a:headEnd type="triangle" w="med" len="med"/>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086" name="Line 116"/>
            <p:cNvSpPr>
              <a:spLocks noChangeShapeType="1"/>
            </p:cNvSpPr>
            <p:nvPr/>
          </p:nvSpPr>
          <p:spPr bwMode="invGray">
            <a:xfrm>
              <a:off x="5049" y="1461"/>
              <a:ext cx="0" cy="419"/>
            </a:xfrm>
            <a:prstGeom prst="line">
              <a:avLst/>
            </a:prstGeom>
            <a:grpFill/>
            <a:ln w="50800">
              <a:solidFill>
                <a:schemeClr val="bg2">
                  <a:lumMod val="75000"/>
                </a:schemeClr>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087" name="Line 117"/>
            <p:cNvSpPr>
              <a:spLocks noChangeShapeType="1"/>
            </p:cNvSpPr>
            <p:nvPr/>
          </p:nvSpPr>
          <p:spPr bwMode="invGray">
            <a:xfrm>
              <a:off x="5049" y="3464"/>
              <a:ext cx="0" cy="376"/>
            </a:xfrm>
            <a:prstGeom prst="line">
              <a:avLst/>
            </a:prstGeom>
            <a:grpFill/>
            <a:ln w="50800">
              <a:solidFill>
                <a:schemeClr val="bg2">
                  <a:lumMod val="75000"/>
                </a:schemeClr>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088" name="Line 118"/>
            <p:cNvSpPr>
              <a:spLocks noChangeShapeType="1"/>
            </p:cNvSpPr>
            <p:nvPr/>
          </p:nvSpPr>
          <p:spPr bwMode="invGray">
            <a:xfrm>
              <a:off x="5643" y="1421"/>
              <a:ext cx="0" cy="355"/>
            </a:xfrm>
            <a:prstGeom prst="line">
              <a:avLst/>
            </a:prstGeom>
            <a:grpFill/>
            <a:ln w="50800">
              <a:solidFill>
                <a:schemeClr val="bg2">
                  <a:lumMod val="75000"/>
                </a:schemeClr>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089" name="Line 119"/>
            <p:cNvSpPr>
              <a:spLocks noChangeShapeType="1"/>
            </p:cNvSpPr>
            <p:nvPr/>
          </p:nvSpPr>
          <p:spPr bwMode="invGray">
            <a:xfrm>
              <a:off x="5649" y="1911"/>
              <a:ext cx="0" cy="393"/>
            </a:xfrm>
            <a:prstGeom prst="line">
              <a:avLst/>
            </a:prstGeom>
            <a:grpFill/>
            <a:ln w="50800">
              <a:solidFill>
                <a:schemeClr val="bg2">
                  <a:lumMod val="75000"/>
                </a:schemeClr>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090" name="Line 129"/>
            <p:cNvSpPr>
              <a:spLocks noChangeShapeType="1"/>
            </p:cNvSpPr>
            <p:nvPr/>
          </p:nvSpPr>
          <p:spPr bwMode="invGray">
            <a:xfrm>
              <a:off x="5086" y="2732"/>
              <a:ext cx="570" cy="0"/>
            </a:xfrm>
            <a:prstGeom prst="line">
              <a:avLst/>
            </a:prstGeom>
            <a:grpFill/>
            <a:ln w="50800">
              <a:solidFill>
                <a:schemeClr val="bg2">
                  <a:lumMod val="75000"/>
                </a:schemeClr>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091" name="Line 130"/>
            <p:cNvSpPr>
              <a:spLocks noChangeShapeType="1"/>
            </p:cNvSpPr>
            <p:nvPr/>
          </p:nvSpPr>
          <p:spPr bwMode="invGray">
            <a:xfrm>
              <a:off x="5049" y="2064"/>
              <a:ext cx="0" cy="424"/>
            </a:xfrm>
            <a:prstGeom prst="line">
              <a:avLst/>
            </a:prstGeom>
            <a:grpFill/>
            <a:ln w="50800">
              <a:solidFill>
                <a:schemeClr val="bg2">
                  <a:lumMod val="75000"/>
                </a:schemeClr>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092" name="Line 133"/>
            <p:cNvSpPr>
              <a:spLocks noChangeShapeType="1"/>
            </p:cNvSpPr>
            <p:nvPr/>
          </p:nvSpPr>
          <p:spPr bwMode="invGray">
            <a:xfrm>
              <a:off x="5040" y="3664"/>
              <a:ext cx="617" cy="0"/>
            </a:xfrm>
            <a:prstGeom prst="line">
              <a:avLst/>
            </a:prstGeom>
            <a:grpFill/>
            <a:ln w="50800">
              <a:solidFill>
                <a:schemeClr val="bg2">
                  <a:lumMod val="75000"/>
                </a:schemeClr>
              </a:solidFill>
              <a:round/>
              <a:headEnd type="triangle" w="med" len="med"/>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093" name="Line 135"/>
            <p:cNvSpPr>
              <a:spLocks noChangeShapeType="1"/>
            </p:cNvSpPr>
            <p:nvPr/>
          </p:nvSpPr>
          <p:spPr bwMode="invGray">
            <a:xfrm>
              <a:off x="5643" y="2743"/>
              <a:ext cx="0" cy="377"/>
            </a:xfrm>
            <a:prstGeom prst="line">
              <a:avLst/>
            </a:prstGeom>
            <a:grpFill/>
            <a:ln w="50800">
              <a:solidFill>
                <a:schemeClr val="bg2">
                  <a:lumMod val="75000"/>
                </a:schemeClr>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094" name="Line 136"/>
            <p:cNvSpPr>
              <a:spLocks noChangeShapeType="1"/>
            </p:cNvSpPr>
            <p:nvPr/>
          </p:nvSpPr>
          <p:spPr bwMode="invGray">
            <a:xfrm>
              <a:off x="5649" y="3255"/>
              <a:ext cx="0" cy="409"/>
            </a:xfrm>
            <a:prstGeom prst="line">
              <a:avLst/>
            </a:prstGeom>
            <a:grpFill/>
            <a:ln w="50800">
              <a:solidFill>
                <a:schemeClr val="bg2">
                  <a:lumMod val="75000"/>
                </a:schemeClr>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095" name="Rectangle 123"/>
            <p:cNvSpPr>
              <a:spLocks noChangeArrowheads="1"/>
            </p:cNvSpPr>
            <p:nvPr/>
          </p:nvSpPr>
          <p:spPr bwMode="auto">
            <a:xfrm>
              <a:off x="4800" y="3840"/>
              <a:ext cx="500" cy="331"/>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096" name="AutoShape 111"/>
            <p:cNvSpPr>
              <a:spLocks noChangeArrowheads="1"/>
            </p:cNvSpPr>
            <p:nvPr/>
          </p:nvSpPr>
          <p:spPr bwMode="auto">
            <a:xfrm>
              <a:off x="4808" y="1154"/>
              <a:ext cx="484" cy="502"/>
            </a:xfrm>
            <a:prstGeom prst="diamond">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097" name="Rectangle 112"/>
            <p:cNvSpPr>
              <a:spLocks noChangeArrowheads="1"/>
            </p:cNvSpPr>
            <p:nvPr/>
          </p:nvSpPr>
          <p:spPr bwMode="auto">
            <a:xfrm>
              <a:off x="4800" y="576"/>
              <a:ext cx="500" cy="331"/>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098" name="Rectangle 113"/>
            <p:cNvSpPr>
              <a:spLocks noChangeArrowheads="1"/>
            </p:cNvSpPr>
            <p:nvPr/>
          </p:nvSpPr>
          <p:spPr bwMode="auto">
            <a:xfrm>
              <a:off x="4800" y="1885"/>
              <a:ext cx="500" cy="331"/>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099" name="AutoShape 120"/>
            <p:cNvSpPr>
              <a:spLocks noChangeArrowheads="1"/>
            </p:cNvSpPr>
            <p:nvPr/>
          </p:nvSpPr>
          <p:spPr bwMode="auto">
            <a:xfrm>
              <a:off x="4808" y="1160"/>
              <a:ext cx="484" cy="502"/>
            </a:xfrm>
            <a:prstGeom prst="diamond">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000000"/>
                  </a:solidFill>
                </a:rPr>
                <a:t>?</a:t>
              </a:r>
            </a:p>
          </p:txBody>
        </p:sp>
        <p:sp>
          <p:nvSpPr>
            <p:cNvPr id="45100" name="Rectangle 121"/>
            <p:cNvSpPr>
              <a:spLocks noChangeArrowheads="1"/>
            </p:cNvSpPr>
            <p:nvPr/>
          </p:nvSpPr>
          <p:spPr bwMode="auto">
            <a:xfrm>
              <a:off x="4800" y="576"/>
              <a:ext cx="500" cy="331"/>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101" name="Rectangle 124"/>
            <p:cNvSpPr>
              <a:spLocks noChangeArrowheads="1"/>
            </p:cNvSpPr>
            <p:nvPr/>
          </p:nvSpPr>
          <p:spPr bwMode="auto">
            <a:xfrm>
              <a:off x="5396" y="1776"/>
              <a:ext cx="500" cy="331"/>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102" name="AutoShape 137"/>
            <p:cNvSpPr>
              <a:spLocks noChangeArrowheads="1"/>
            </p:cNvSpPr>
            <p:nvPr/>
          </p:nvSpPr>
          <p:spPr bwMode="auto">
            <a:xfrm>
              <a:off x="4800" y="2492"/>
              <a:ext cx="484" cy="502"/>
            </a:xfrm>
            <a:prstGeom prst="diamond">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000000"/>
                  </a:solidFill>
                </a:rPr>
                <a:t>?</a:t>
              </a:r>
            </a:p>
          </p:txBody>
        </p:sp>
        <p:sp>
          <p:nvSpPr>
            <p:cNvPr id="45103" name="Rectangle 138"/>
            <p:cNvSpPr>
              <a:spLocks noChangeArrowheads="1"/>
            </p:cNvSpPr>
            <p:nvPr/>
          </p:nvSpPr>
          <p:spPr bwMode="auto">
            <a:xfrm>
              <a:off x="4800" y="3255"/>
              <a:ext cx="500" cy="331"/>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104" name="Rectangle 139"/>
            <p:cNvSpPr>
              <a:spLocks noChangeArrowheads="1"/>
            </p:cNvSpPr>
            <p:nvPr/>
          </p:nvSpPr>
          <p:spPr bwMode="auto">
            <a:xfrm>
              <a:off x="5396" y="3120"/>
              <a:ext cx="500" cy="331"/>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grpSp>
      <p:grpSp>
        <p:nvGrpSpPr>
          <p:cNvPr id="302240" name="Group 160"/>
          <p:cNvGrpSpPr>
            <a:grpSpLocks/>
          </p:cNvGrpSpPr>
          <p:nvPr/>
        </p:nvGrpSpPr>
        <p:grpSpPr bwMode="auto">
          <a:xfrm>
            <a:off x="6921006" y="793750"/>
            <a:ext cx="385395" cy="5607050"/>
            <a:chOff x="4723" y="500"/>
            <a:chExt cx="263" cy="3532"/>
          </a:xfrm>
        </p:grpSpPr>
        <p:sp>
          <p:nvSpPr>
            <p:cNvPr id="45080" name="Line 143"/>
            <p:cNvSpPr>
              <a:spLocks noChangeShapeType="1"/>
            </p:cNvSpPr>
            <p:nvPr/>
          </p:nvSpPr>
          <p:spPr bwMode="auto">
            <a:xfrm>
              <a:off x="4896" y="816"/>
              <a:ext cx="0" cy="3216"/>
            </a:xfrm>
            <a:prstGeom prst="line">
              <a:avLst/>
            </a:prstGeom>
            <a:noFill/>
            <a:ln w="50800">
              <a:solidFill>
                <a:srgbClr val="00CC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081" name="Text Box 147"/>
            <p:cNvSpPr txBox="1">
              <a:spLocks noChangeArrowheads="1"/>
            </p:cNvSpPr>
            <p:nvPr/>
          </p:nvSpPr>
          <p:spPr bwMode="auto">
            <a:xfrm>
              <a:off x="4723" y="500"/>
              <a:ext cx="263"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defRPr>
              </a:lvl1pPr>
              <a:lvl2pPr marL="742950" indent="-285750">
                <a:defRPr sz="2800">
                  <a:solidFill>
                    <a:schemeClr val="tx1"/>
                  </a:solidFill>
                  <a:latin typeface="Arial" charset="0"/>
                </a:defRPr>
              </a:lvl2pPr>
              <a:lvl3pPr marL="1143000" indent="-228600">
                <a:defRPr sz="2800">
                  <a:solidFill>
                    <a:schemeClr val="tx1"/>
                  </a:solidFill>
                  <a:latin typeface="Arial" charset="0"/>
                </a:defRPr>
              </a:lvl3pPr>
              <a:lvl4pPr marL="1600200" indent="-228600">
                <a:defRPr sz="2800">
                  <a:solidFill>
                    <a:schemeClr val="tx1"/>
                  </a:solidFill>
                  <a:latin typeface="Arial" charset="0"/>
                </a:defRPr>
              </a:lvl4pPr>
              <a:lvl5pPr marL="2057400" indent="-22860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r>
                <a:rPr lang="en-US">
                  <a:solidFill>
                    <a:srgbClr val="00CC66"/>
                  </a:solidFill>
                </a:rPr>
                <a:t>1</a:t>
              </a:r>
            </a:p>
          </p:txBody>
        </p:sp>
      </p:grpSp>
      <p:grpSp>
        <p:nvGrpSpPr>
          <p:cNvPr id="302241" name="Group 161"/>
          <p:cNvGrpSpPr>
            <a:grpSpLocks/>
          </p:cNvGrpSpPr>
          <p:nvPr/>
        </p:nvGrpSpPr>
        <p:grpSpPr bwMode="auto">
          <a:xfrm>
            <a:off x="7118839" y="793750"/>
            <a:ext cx="1164981" cy="5607050"/>
            <a:chOff x="4858" y="500"/>
            <a:chExt cx="795" cy="3532"/>
          </a:xfrm>
        </p:grpSpPr>
        <p:sp>
          <p:nvSpPr>
            <p:cNvPr id="45078" name="Freeform 144"/>
            <p:cNvSpPr>
              <a:spLocks/>
            </p:cNvSpPr>
            <p:nvPr/>
          </p:nvSpPr>
          <p:spPr bwMode="auto">
            <a:xfrm>
              <a:off x="4968" y="816"/>
              <a:ext cx="685" cy="3216"/>
            </a:xfrm>
            <a:custGeom>
              <a:avLst/>
              <a:gdLst>
                <a:gd name="T0" fmla="*/ 10 w 685"/>
                <a:gd name="T1" fmla="*/ 0 h 3216"/>
                <a:gd name="T2" fmla="*/ 16 w 685"/>
                <a:gd name="T3" fmla="*/ 456 h 3216"/>
                <a:gd name="T4" fmla="*/ 108 w 685"/>
                <a:gd name="T5" fmla="*/ 580 h 3216"/>
                <a:gd name="T6" fmla="*/ 572 w 685"/>
                <a:gd name="T7" fmla="*/ 596 h 3216"/>
                <a:gd name="T8" fmla="*/ 668 w 685"/>
                <a:gd name="T9" fmla="*/ 708 h 3216"/>
                <a:gd name="T10" fmla="*/ 676 w 685"/>
                <a:gd name="T11" fmla="*/ 1044 h 3216"/>
                <a:gd name="T12" fmla="*/ 672 w 685"/>
                <a:gd name="T13" fmla="*/ 1380 h 3216"/>
                <a:gd name="T14" fmla="*/ 604 w 685"/>
                <a:gd name="T15" fmla="*/ 1484 h 3216"/>
                <a:gd name="T16" fmla="*/ 436 w 685"/>
                <a:gd name="T17" fmla="*/ 1488 h 3216"/>
                <a:gd name="T18" fmla="*/ 140 w 685"/>
                <a:gd name="T19" fmla="*/ 1496 h 3216"/>
                <a:gd name="T20" fmla="*/ 32 w 685"/>
                <a:gd name="T21" fmla="*/ 1580 h 3216"/>
                <a:gd name="T22" fmla="*/ 20 w 685"/>
                <a:gd name="T23" fmla="*/ 1748 h 3216"/>
                <a:gd name="T24" fmla="*/ 20 w 685"/>
                <a:gd name="T25" fmla="*/ 2100 h 3216"/>
                <a:gd name="T26" fmla="*/ 28 w 685"/>
                <a:gd name="T27" fmla="*/ 3216 h 321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85" h="3216">
                  <a:moveTo>
                    <a:pt x="10" y="0"/>
                  </a:moveTo>
                  <a:cubicBezTo>
                    <a:pt x="11" y="76"/>
                    <a:pt x="0" y="359"/>
                    <a:pt x="16" y="456"/>
                  </a:cubicBezTo>
                  <a:cubicBezTo>
                    <a:pt x="32" y="553"/>
                    <a:pt x="15" y="557"/>
                    <a:pt x="108" y="580"/>
                  </a:cubicBezTo>
                  <a:cubicBezTo>
                    <a:pt x="201" y="603"/>
                    <a:pt x="479" y="575"/>
                    <a:pt x="572" y="596"/>
                  </a:cubicBezTo>
                  <a:cubicBezTo>
                    <a:pt x="665" y="617"/>
                    <a:pt x="651" y="633"/>
                    <a:pt x="668" y="708"/>
                  </a:cubicBezTo>
                  <a:cubicBezTo>
                    <a:pt x="685" y="783"/>
                    <a:pt x="675" y="932"/>
                    <a:pt x="676" y="1044"/>
                  </a:cubicBezTo>
                  <a:cubicBezTo>
                    <a:pt x="677" y="1156"/>
                    <a:pt x="684" y="1307"/>
                    <a:pt x="672" y="1380"/>
                  </a:cubicBezTo>
                  <a:cubicBezTo>
                    <a:pt x="660" y="1453"/>
                    <a:pt x="643" y="1466"/>
                    <a:pt x="604" y="1484"/>
                  </a:cubicBezTo>
                  <a:cubicBezTo>
                    <a:pt x="565" y="1502"/>
                    <a:pt x="513" y="1486"/>
                    <a:pt x="436" y="1488"/>
                  </a:cubicBezTo>
                  <a:cubicBezTo>
                    <a:pt x="359" y="1490"/>
                    <a:pt x="207" y="1481"/>
                    <a:pt x="140" y="1496"/>
                  </a:cubicBezTo>
                  <a:cubicBezTo>
                    <a:pt x="73" y="1511"/>
                    <a:pt x="52" y="1538"/>
                    <a:pt x="32" y="1580"/>
                  </a:cubicBezTo>
                  <a:cubicBezTo>
                    <a:pt x="12" y="1622"/>
                    <a:pt x="22" y="1661"/>
                    <a:pt x="20" y="1748"/>
                  </a:cubicBezTo>
                  <a:cubicBezTo>
                    <a:pt x="18" y="1835"/>
                    <a:pt x="19" y="1855"/>
                    <a:pt x="20" y="2100"/>
                  </a:cubicBezTo>
                  <a:cubicBezTo>
                    <a:pt x="21" y="2345"/>
                    <a:pt x="26" y="2984"/>
                    <a:pt x="28" y="3216"/>
                  </a:cubicBezTo>
                </a:path>
              </a:pathLst>
            </a:custGeom>
            <a:noFill/>
            <a:ln w="50800" cap="flat" cmpd="sng">
              <a:solidFill>
                <a:srgbClr val="618FFD"/>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079" name="Text Box 148"/>
            <p:cNvSpPr txBox="1">
              <a:spLocks noChangeArrowheads="1"/>
            </p:cNvSpPr>
            <p:nvPr/>
          </p:nvSpPr>
          <p:spPr bwMode="auto">
            <a:xfrm>
              <a:off x="4858" y="500"/>
              <a:ext cx="263"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defRPr>
              </a:lvl1pPr>
              <a:lvl2pPr marL="742950" indent="-285750">
                <a:defRPr sz="2800">
                  <a:solidFill>
                    <a:schemeClr val="tx1"/>
                  </a:solidFill>
                  <a:latin typeface="Arial" charset="0"/>
                </a:defRPr>
              </a:lvl2pPr>
              <a:lvl3pPr marL="1143000" indent="-228600">
                <a:defRPr sz="2800">
                  <a:solidFill>
                    <a:schemeClr val="tx1"/>
                  </a:solidFill>
                  <a:latin typeface="Arial" charset="0"/>
                </a:defRPr>
              </a:lvl3pPr>
              <a:lvl4pPr marL="1600200" indent="-228600">
                <a:defRPr sz="2800">
                  <a:solidFill>
                    <a:schemeClr val="tx1"/>
                  </a:solidFill>
                  <a:latin typeface="Arial" charset="0"/>
                </a:defRPr>
              </a:lvl4pPr>
              <a:lvl5pPr marL="2057400" indent="-22860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r>
                <a:rPr lang="en-US">
                  <a:solidFill>
                    <a:srgbClr val="618FFD"/>
                  </a:solidFill>
                </a:rPr>
                <a:t>2</a:t>
              </a:r>
            </a:p>
          </p:txBody>
        </p:sp>
      </p:grpSp>
      <p:grpSp>
        <p:nvGrpSpPr>
          <p:cNvPr id="302242" name="Group 162"/>
          <p:cNvGrpSpPr>
            <a:grpSpLocks/>
          </p:cNvGrpSpPr>
          <p:nvPr/>
        </p:nvGrpSpPr>
        <p:grpSpPr bwMode="auto">
          <a:xfrm>
            <a:off x="7391399" y="793750"/>
            <a:ext cx="996461" cy="5600700"/>
            <a:chOff x="4993" y="500"/>
            <a:chExt cx="680" cy="3528"/>
          </a:xfrm>
        </p:grpSpPr>
        <p:sp>
          <p:nvSpPr>
            <p:cNvPr id="45076" name="Freeform 145"/>
            <p:cNvSpPr>
              <a:spLocks/>
            </p:cNvSpPr>
            <p:nvPr/>
          </p:nvSpPr>
          <p:spPr bwMode="auto">
            <a:xfrm>
              <a:off x="5045" y="820"/>
              <a:ext cx="628" cy="3208"/>
            </a:xfrm>
            <a:custGeom>
              <a:avLst/>
              <a:gdLst>
                <a:gd name="T0" fmla="*/ 18 w 628"/>
                <a:gd name="T1" fmla="*/ 0 h 3208"/>
                <a:gd name="T2" fmla="*/ 26 w 628"/>
                <a:gd name="T3" fmla="*/ 436 h 3208"/>
                <a:gd name="T4" fmla="*/ 118 w 628"/>
                <a:gd name="T5" fmla="*/ 544 h 3208"/>
                <a:gd name="T6" fmla="*/ 514 w 628"/>
                <a:gd name="T7" fmla="*/ 552 h 3208"/>
                <a:gd name="T8" fmla="*/ 610 w 628"/>
                <a:gd name="T9" fmla="*/ 660 h 3208"/>
                <a:gd name="T10" fmla="*/ 622 w 628"/>
                <a:gd name="T11" fmla="*/ 1040 h 3208"/>
                <a:gd name="T12" fmla="*/ 618 w 628"/>
                <a:gd name="T13" fmla="*/ 1376 h 3208"/>
                <a:gd name="T14" fmla="*/ 570 w 628"/>
                <a:gd name="T15" fmla="*/ 1512 h 3208"/>
                <a:gd name="T16" fmla="*/ 378 w 628"/>
                <a:gd name="T17" fmla="*/ 1524 h 3208"/>
                <a:gd name="T18" fmla="*/ 150 w 628"/>
                <a:gd name="T19" fmla="*/ 1528 h 3208"/>
                <a:gd name="T20" fmla="*/ 27 w 628"/>
                <a:gd name="T21" fmla="*/ 1588 h 3208"/>
                <a:gd name="T22" fmla="*/ 2 w 628"/>
                <a:gd name="T23" fmla="*/ 1752 h 3208"/>
                <a:gd name="T24" fmla="*/ 38 w 628"/>
                <a:gd name="T25" fmla="*/ 1872 h 3208"/>
                <a:gd name="T26" fmla="*/ 142 w 628"/>
                <a:gd name="T27" fmla="*/ 1912 h 3208"/>
                <a:gd name="T28" fmla="*/ 274 w 628"/>
                <a:gd name="T29" fmla="*/ 1916 h 3208"/>
                <a:gd name="T30" fmla="*/ 418 w 628"/>
                <a:gd name="T31" fmla="*/ 1916 h 3208"/>
                <a:gd name="T32" fmla="*/ 534 w 628"/>
                <a:gd name="T33" fmla="*/ 1936 h 3208"/>
                <a:gd name="T34" fmla="*/ 554 w 628"/>
                <a:gd name="T35" fmla="*/ 2116 h 3208"/>
                <a:gd name="T36" fmla="*/ 550 w 628"/>
                <a:gd name="T37" fmla="*/ 2460 h 3208"/>
                <a:gd name="T38" fmla="*/ 550 w 628"/>
                <a:gd name="T39" fmla="*/ 2764 h 3208"/>
                <a:gd name="T40" fmla="*/ 442 w 628"/>
                <a:gd name="T41" fmla="*/ 2844 h 3208"/>
                <a:gd name="T42" fmla="*/ 194 w 628"/>
                <a:gd name="T43" fmla="*/ 2844 h 3208"/>
                <a:gd name="T44" fmla="*/ 74 w 628"/>
                <a:gd name="T45" fmla="*/ 2856 h 3208"/>
                <a:gd name="T46" fmla="*/ 18 w 628"/>
                <a:gd name="T47" fmla="*/ 2916 h 3208"/>
                <a:gd name="T48" fmla="*/ 6 w 628"/>
                <a:gd name="T49" fmla="*/ 3020 h 3208"/>
                <a:gd name="T50" fmla="*/ 10 w 628"/>
                <a:gd name="T51" fmla="*/ 3208 h 320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628" h="3208">
                  <a:moveTo>
                    <a:pt x="18" y="0"/>
                  </a:moveTo>
                  <a:cubicBezTo>
                    <a:pt x="19" y="73"/>
                    <a:pt x="9" y="345"/>
                    <a:pt x="26" y="436"/>
                  </a:cubicBezTo>
                  <a:cubicBezTo>
                    <a:pt x="43" y="527"/>
                    <a:pt x="37" y="525"/>
                    <a:pt x="118" y="544"/>
                  </a:cubicBezTo>
                  <a:cubicBezTo>
                    <a:pt x="199" y="563"/>
                    <a:pt x="432" y="533"/>
                    <a:pt x="514" y="552"/>
                  </a:cubicBezTo>
                  <a:cubicBezTo>
                    <a:pt x="596" y="571"/>
                    <a:pt x="592" y="579"/>
                    <a:pt x="610" y="660"/>
                  </a:cubicBezTo>
                  <a:cubicBezTo>
                    <a:pt x="628" y="741"/>
                    <a:pt x="621" y="921"/>
                    <a:pt x="622" y="1040"/>
                  </a:cubicBezTo>
                  <a:cubicBezTo>
                    <a:pt x="623" y="1159"/>
                    <a:pt x="627" y="1297"/>
                    <a:pt x="618" y="1376"/>
                  </a:cubicBezTo>
                  <a:cubicBezTo>
                    <a:pt x="609" y="1455"/>
                    <a:pt x="610" y="1487"/>
                    <a:pt x="570" y="1512"/>
                  </a:cubicBezTo>
                  <a:cubicBezTo>
                    <a:pt x="530" y="1537"/>
                    <a:pt x="448" y="1521"/>
                    <a:pt x="378" y="1524"/>
                  </a:cubicBezTo>
                  <a:cubicBezTo>
                    <a:pt x="308" y="1527"/>
                    <a:pt x="208" y="1517"/>
                    <a:pt x="150" y="1528"/>
                  </a:cubicBezTo>
                  <a:cubicBezTo>
                    <a:pt x="92" y="1539"/>
                    <a:pt x="52" y="1551"/>
                    <a:pt x="27" y="1588"/>
                  </a:cubicBezTo>
                  <a:cubicBezTo>
                    <a:pt x="2" y="1625"/>
                    <a:pt x="0" y="1705"/>
                    <a:pt x="2" y="1752"/>
                  </a:cubicBezTo>
                  <a:cubicBezTo>
                    <a:pt x="4" y="1799"/>
                    <a:pt x="15" y="1845"/>
                    <a:pt x="38" y="1872"/>
                  </a:cubicBezTo>
                  <a:cubicBezTo>
                    <a:pt x="61" y="1899"/>
                    <a:pt x="103" y="1905"/>
                    <a:pt x="142" y="1912"/>
                  </a:cubicBezTo>
                  <a:cubicBezTo>
                    <a:pt x="181" y="1919"/>
                    <a:pt x="228" y="1915"/>
                    <a:pt x="274" y="1916"/>
                  </a:cubicBezTo>
                  <a:cubicBezTo>
                    <a:pt x="320" y="1917"/>
                    <a:pt x="375" y="1913"/>
                    <a:pt x="418" y="1916"/>
                  </a:cubicBezTo>
                  <a:cubicBezTo>
                    <a:pt x="461" y="1919"/>
                    <a:pt x="511" y="1903"/>
                    <a:pt x="534" y="1936"/>
                  </a:cubicBezTo>
                  <a:cubicBezTo>
                    <a:pt x="557" y="1969"/>
                    <a:pt x="551" y="2029"/>
                    <a:pt x="554" y="2116"/>
                  </a:cubicBezTo>
                  <a:cubicBezTo>
                    <a:pt x="557" y="2203"/>
                    <a:pt x="551" y="2352"/>
                    <a:pt x="550" y="2460"/>
                  </a:cubicBezTo>
                  <a:cubicBezTo>
                    <a:pt x="549" y="2568"/>
                    <a:pt x="568" y="2700"/>
                    <a:pt x="550" y="2764"/>
                  </a:cubicBezTo>
                  <a:cubicBezTo>
                    <a:pt x="532" y="2828"/>
                    <a:pt x="501" y="2831"/>
                    <a:pt x="442" y="2844"/>
                  </a:cubicBezTo>
                  <a:cubicBezTo>
                    <a:pt x="383" y="2857"/>
                    <a:pt x="255" y="2842"/>
                    <a:pt x="194" y="2844"/>
                  </a:cubicBezTo>
                  <a:cubicBezTo>
                    <a:pt x="133" y="2846"/>
                    <a:pt x="103" y="2844"/>
                    <a:pt x="74" y="2856"/>
                  </a:cubicBezTo>
                  <a:cubicBezTo>
                    <a:pt x="45" y="2868"/>
                    <a:pt x="29" y="2889"/>
                    <a:pt x="18" y="2916"/>
                  </a:cubicBezTo>
                  <a:cubicBezTo>
                    <a:pt x="7" y="2943"/>
                    <a:pt x="7" y="2971"/>
                    <a:pt x="6" y="3020"/>
                  </a:cubicBezTo>
                  <a:cubicBezTo>
                    <a:pt x="5" y="3069"/>
                    <a:pt x="9" y="3169"/>
                    <a:pt x="10" y="3208"/>
                  </a:cubicBezTo>
                </a:path>
              </a:pathLst>
            </a:custGeom>
            <a:noFill/>
            <a:ln w="50800" cap="flat" cmpd="sng">
              <a:solidFill>
                <a:srgbClr val="FFFF00"/>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077" name="Text Box 149"/>
            <p:cNvSpPr txBox="1">
              <a:spLocks noChangeArrowheads="1"/>
            </p:cNvSpPr>
            <p:nvPr/>
          </p:nvSpPr>
          <p:spPr bwMode="auto">
            <a:xfrm>
              <a:off x="4993" y="500"/>
              <a:ext cx="263" cy="330"/>
            </a:xfrm>
            <a:prstGeom prst="rect">
              <a:avLst/>
            </a:prstGeom>
            <a:noFill/>
            <a:ln w="12700">
              <a:no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defRPr>
              </a:lvl1pPr>
              <a:lvl2pPr marL="742950" indent="-285750">
                <a:defRPr sz="2800">
                  <a:solidFill>
                    <a:schemeClr val="tx1"/>
                  </a:solidFill>
                  <a:latin typeface="Arial" charset="0"/>
                </a:defRPr>
              </a:lvl2pPr>
              <a:lvl3pPr marL="1143000" indent="-228600">
                <a:defRPr sz="2800">
                  <a:solidFill>
                    <a:schemeClr val="tx1"/>
                  </a:solidFill>
                  <a:latin typeface="Arial" charset="0"/>
                </a:defRPr>
              </a:lvl3pPr>
              <a:lvl4pPr marL="1600200" indent="-228600">
                <a:defRPr sz="2800">
                  <a:solidFill>
                    <a:schemeClr val="tx1"/>
                  </a:solidFill>
                  <a:latin typeface="Arial" charset="0"/>
                </a:defRPr>
              </a:lvl4pPr>
              <a:lvl5pPr marL="2057400" indent="-22860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r>
                <a:rPr lang="en-US">
                  <a:solidFill>
                    <a:srgbClr val="FFFF00"/>
                  </a:solidFill>
                </a:rPr>
                <a:t>3</a:t>
              </a:r>
            </a:p>
          </p:txBody>
        </p:sp>
      </p:grpSp>
      <p:grpSp>
        <p:nvGrpSpPr>
          <p:cNvPr id="302243" name="Group 163"/>
          <p:cNvGrpSpPr>
            <a:grpSpLocks/>
          </p:cNvGrpSpPr>
          <p:nvPr/>
        </p:nvGrpSpPr>
        <p:grpSpPr bwMode="auto">
          <a:xfrm>
            <a:off x="7514493" y="793750"/>
            <a:ext cx="912935" cy="5600700"/>
            <a:chOff x="5128" y="500"/>
            <a:chExt cx="623" cy="3528"/>
          </a:xfrm>
        </p:grpSpPr>
        <p:sp>
          <p:nvSpPr>
            <p:cNvPr id="45074" name="Freeform 146"/>
            <p:cNvSpPr>
              <a:spLocks/>
            </p:cNvSpPr>
            <p:nvPr/>
          </p:nvSpPr>
          <p:spPr bwMode="auto">
            <a:xfrm>
              <a:off x="5186" y="816"/>
              <a:ext cx="565" cy="3212"/>
            </a:xfrm>
            <a:custGeom>
              <a:avLst/>
              <a:gdLst>
                <a:gd name="T0" fmla="*/ 19 w 565"/>
                <a:gd name="T1" fmla="*/ 0 h 3212"/>
                <a:gd name="T2" fmla="*/ 22 w 565"/>
                <a:gd name="T3" fmla="*/ 932 h 3212"/>
                <a:gd name="T4" fmla="*/ 22 w 565"/>
                <a:gd name="T5" fmla="*/ 1644 h 3212"/>
                <a:gd name="T6" fmla="*/ 42 w 565"/>
                <a:gd name="T7" fmla="*/ 1824 h 3212"/>
                <a:gd name="T8" fmla="*/ 166 w 565"/>
                <a:gd name="T9" fmla="*/ 1864 h 3212"/>
                <a:gd name="T10" fmla="*/ 342 w 565"/>
                <a:gd name="T11" fmla="*/ 1868 h 3212"/>
                <a:gd name="T12" fmla="*/ 530 w 565"/>
                <a:gd name="T13" fmla="*/ 1900 h 3212"/>
                <a:gd name="T14" fmla="*/ 554 w 565"/>
                <a:gd name="T15" fmla="*/ 2128 h 3212"/>
                <a:gd name="T16" fmla="*/ 558 w 565"/>
                <a:gd name="T17" fmla="*/ 2472 h 3212"/>
                <a:gd name="T18" fmla="*/ 550 w 565"/>
                <a:gd name="T19" fmla="*/ 2760 h 3212"/>
                <a:gd name="T20" fmla="*/ 486 w 565"/>
                <a:gd name="T21" fmla="*/ 2880 h 3212"/>
                <a:gd name="T22" fmla="*/ 250 w 565"/>
                <a:gd name="T23" fmla="*/ 2896 h 3212"/>
                <a:gd name="T24" fmla="*/ 94 w 565"/>
                <a:gd name="T25" fmla="*/ 2904 h 3212"/>
                <a:gd name="T26" fmla="*/ 14 w 565"/>
                <a:gd name="T27" fmla="*/ 2968 h 3212"/>
                <a:gd name="T28" fmla="*/ 10 w 565"/>
                <a:gd name="T29" fmla="*/ 3212 h 321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65" h="3212">
                  <a:moveTo>
                    <a:pt x="19" y="0"/>
                  </a:moveTo>
                  <a:cubicBezTo>
                    <a:pt x="20" y="155"/>
                    <a:pt x="22" y="658"/>
                    <a:pt x="22" y="932"/>
                  </a:cubicBezTo>
                  <a:cubicBezTo>
                    <a:pt x="22" y="1206"/>
                    <a:pt x="19" y="1495"/>
                    <a:pt x="22" y="1644"/>
                  </a:cubicBezTo>
                  <a:cubicBezTo>
                    <a:pt x="25" y="1793"/>
                    <a:pt x="18" y="1787"/>
                    <a:pt x="42" y="1824"/>
                  </a:cubicBezTo>
                  <a:cubicBezTo>
                    <a:pt x="66" y="1861"/>
                    <a:pt x="116" y="1857"/>
                    <a:pt x="166" y="1864"/>
                  </a:cubicBezTo>
                  <a:cubicBezTo>
                    <a:pt x="216" y="1871"/>
                    <a:pt x="281" y="1862"/>
                    <a:pt x="342" y="1868"/>
                  </a:cubicBezTo>
                  <a:cubicBezTo>
                    <a:pt x="403" y="1874"/>
                    <a:pt x="495" y="1857"/>
                    <a:pt x="530" y="1900"/>
                  </a:cubicBezTo>
                  <a:cubicBezTo>
                    <a:pt x="565" y="1943"/>
                    <a:pt x="549" y="2033"/>
                    <a:pt x="554" y="2128"/>
                  </a:cubicBezTo>
                  <a:cubicBezTo>
                    <a:pt x="559" y="2223"/>
                    <a:pt x="559" y="2367"/>
                    <a:pt x="558" y="2472"/>
                  </a:cubicBezTo>
                  <a:cubicBezTo>
                    <a:pt x="557" y="2577"/>
                    <a:pt x="562" y="2692"/>
                    <a:pt x="550" y="2760"/>
                  </a:cubicBezTo>
                  <a:cubicBezTo>
                    <a:pt x="538" y="2828"/>
                    <a:pt x="536" y="2857"/>
                    <a:pt x="486" y="2880"/>
                  </a:cubicBezTo>
                  <a:cubicBezTo>
                    <a:pt x="436" y="2903"/>
                    <a:pt x="315" y="2892"/>
                    <a:pt x="250" y="2896"/>
                  </a:cubicBezTo>
                  <a:cubicBezTo>
                    <a:pt x="185" y="2900"/>
                    <a:pt x="133" y="2892"/>
                    <a:pt x="94" y="2904"/>
                  </a:cubicBezTo>
                  <a:cubicBezTo>
                    <a:pt x="55" y="2916"/>
                    <a:pt x="28" y="2917"/>
                    <a:pt x="14" y="2968"/>
                  </a:cubicBezTo>
                  <a:cubicBezTo>
                    <a:pt x="0" y="3019"/>
                    <a:pt x="11" y="3161"/>
                    <a:pt x="10" y="3212"/>
                  </a:cubicBezTo>
                </a:path>
              </a:pathLst>
            </a:custGeom>
            <a:noFill/>
            <a:ln w="50800" cap="flat" cmpd="sng">
              <a:solidFill>
                <a:srgbClr val="FF0000"/>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5075" name="Text Box 150"/>
            <p:cNvSpPr txBox="1">
              <a:spLocks noChangeArrowheads="1"/>
            </p:cNvSpPr>
            <p:nvPr/>
          </p:nvSpPr>
          <p:spPr bwMode="auto">
            <a:xfrm>
              <a:off x="5128" y="500"/>
              <a:ext cx="263"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defRPr>
              </a:lvl1pPr>
              <a:lvl2pPr marL="742950" indent="-285750">
                <a:defRPr sz="2800">
                  <a:solidFill>
                    <a:schemeClr val="tx1"/>
                  </a:solidFill>
                  <a:latin typeface="Arial" charset="0"/>
                </a:defRPr>
              </a:lvl2pPr>
              <a:lvl3pPr marL="1143000" indent="-228600">
                <a:defRPr sz="2800">
                  <a:solidFill>
                    <a:schemeClr val="tx1"/>
                  </a:solidFill>
                  <a:latin typeface="Arial" charset="0"/>
                </a:defRPr>
              </a:lvl3pPr>
              <a:lvl4pPr marL="1600200" indent="-228600">
                <a:defRPr sz="2800">
                  <a:solidFill>
                    <a:schemeClr val="tx1"/>
                  </a:solidFill>
                  <a:latin typeface="Arial" charset="0"/>
                </a:defRPr>
              </a:lvl4pPr>
              <a:lvl5pPr marL="2057400" indent="-22860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r>
                <a:rPr lang="en-US">
                  <a:solidFill>
                    <a:srgbClr val="FF0000"/>
                  </a:solidFill>
                </a:rPr>
                <a:t>4</a:t>
              </a:r>
            </a:p>
          </p:txBody>
        </p:sp>
      </p:gr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120</a:t>
            </a:fld>
            <a:endParaRPr lang="en-US"/>
          </a:p>
        </p:txBody>
      </p:sp>
    </p:spTree>
    <p:extLst>
      <p:ext uri="{BB962C8B-B14F-4D97-AF65-F5344CB8AC3E}">
        <p14:creationId xmlns:p14="http://schemas.microsoft.com/office/powerpoint/2010/main" val="12698829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02262"/>
                                        </p:tgtEl>
                                        <p:attrNameLst>
                                          <p:attrName>style.visibility</p:attrName>
                                        </p:attrNameLst>
                                      </p:cBhvr>
                                      <p:to>
                                        <p:strVal val="visible"/>
                                      </p:to>
                                    </p:set>
                                    <p:animEffect transition="in" filter="wipe(up)">
                                      <p:cBhvr>
                                        <p:cTn id="7" dur="500"/>
                                        <p:tgtEl>
                                          <p:spTgt spid="3022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02233"/>
                                        </p:tgtEl>
                                        <p:attrNameLst>
                                          <p:attrName>style.visibility</p:attrName>
                                        </p:attrNameLst>
                                      </p:cBhvr>
                                      <p:to>
                                        <p:strVal val="visible"/>
                                      </p:to>
                                    </p:set>
                                    <p:animEffect transition="in" filter="wipe(up)">
                                      <p:cBhvr>
                                        <p:cTn id="12" dur="500"/>
                                        <p:tgtEl>
                                          <p:spTgt spid="30223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302234"/>
                                        </p:tgtEl>
                                        <p:attrNameLst>
                                          <p:attrName>style.visibility</p:attrName>
                                        </p:attrNameLst>
                                      </p:cBhvr>
                                      <p:to>
                                        <p:strVal val="visible"/>
                                      </p:to>
                                    </p:set>
                                    <p:animEffect transition="in" filter="wipe(up)">
                                      <p:cBhvr>
                                        <p:cTn id="17" dur="500"/>
                                        <p:tgtEl>
                                          <p:spTgt spid="30223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302258"/>
                                        </p:tgtEl>
                                        <p:attrNameLst>
                                          <p:attrName>style.visibility</p:attrName>
                                        </p:attrNameLst>
                                      </p:cBhvr>
                                      <p:to>
                                        <p:strVal val="visible"/>
                                      </p:to>
                                    </p:set>
                                    <p:animEffect transition="in" filter="wipe(up)">
                                      <p:cBhvr>
                                        <p:cTn id="22" dur="500"/>
                                        <p:tgtEl>
                                          <p:spTgt spid="30225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302235"/>
                                        </p:tgtEl>
                                        <p:attrNameLst>
                                          <p:attrName>style.visibility</p:attrName>
                                        </p:attrNameLst>
                                      </p:cBhvr>
                                      <p:to>
                                        <p:strVal val="visible"/>
                                      </p:to>
                                    </p:set>
                                    <p:animEffect transition="in" filter="wipe(up)">
                                      <p:cBhvr>
                                        <p:cTn id="27" dur="500"/>
                                        <p:tgtEl>
                                          <p:spTgt spid="30223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302236"/>
                                        </p:tgtEl>
                                        <p:attrNameLst>
                                          <p:attrName>style.visibility</p:attrName>
                                        </p:attrNameLst>
                                      </p:cBhvr>
                                      <p:to>
                                        <p:strVal val="visible"/>
                                      </p:to>
                                    </p:set>
                                    <p:animEffect transition="in" filter="wipe(up)">
                                      <p:cBhvr>
                                        <p:cTn id="32" dur="500"/>
                                        <p:tgtEl>
                                          <p:spTgt spid="30223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302264"/>
                                        </p:tgtEl>
                                        <p:attrNameLst>
                                          <p:attrName>style.visibility</p:attrName>
                                        </p:attrNameLst>
                                      </p:cBhvr>
                                      <p:to>
                                        <p:strVal val="visible"/>
                                      </p:to>
                                    </p:set>
                                    <p:animEffect transition="in" filter="wipe(up)">
                                      <p:cBhvr>
                                        <p:cTn id="37" dur="500"/>
                                        <p:tgtEl>
                                          <p:spTgt spid="30226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nodeType="clickEffect">
                                  <p:stCondLst>
                                    <p:cond delay="0"/>
                                  </p:stCondLst>
                                  <p:childTnLst>
                                    <p:set>
                                      <p:cBhvr>
                                        <p:cTn id="41" dur="1" fill="hold">
                                          <p:stCondLst>
                                            <p:cond delay="0"/>
                                          </p:stCondLst>
                                        </p:cTn>
                                        <p:tgtEl>
                                          <p:spTgt spid="302237"/>
                                        </p:tgtEl>
                                        <p:attrNameLst>
                                          <p:attrName>style.visibility</p:attrName>
                                        </p:attrNameLst>
                                      </p:cBhvr>
                                      <p:to>
                                        <p:strVal val="visible"/>
                                      </p:to>
                                    </p:set>
                                    <p:animEffect transition="in" filter="wipe(up)">
                                      <p:cBhvr>
                                        <p:cTn id="42" dur="500"/>
                                        <p:tgtEl>
                                          <p:spTgt spid="30223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nodeType="clickEffect">
                                  <p:stCondLst>
                                    <p:cond delay="0"/>
                                  </p:stCondLst>
                                  <p:childTnLst>
                                    <p:set>
                                      <p:cBhvr>
                                        <p:cTn id="46" dur="1" fill="hold">
                                          <p:stCondLst>
                                            <p:cond delay="0"/>
                                          </p:stCondLst>
                                        </p:cTn>
                                        <p:tgtEl>
                                          <p:spTgt spid="302238"/>
                                        </p:tgtEl>
                                        <p:attrNameLst>
                                          <p:attrName>style.visibility</p:attrName>
                                        </p:attrNameLst>
                                      </p:cBhvr>
                                      <p:to>
                                        <p:strVal val="visible"/>
                                      </p:to>
                                    </p:set>
                                    <p:animEffect transition="in" filter="wipe(up)">
                                      <p:cBhvr>
                                        <p:cTn id="47" dur="500"/>
                                        <p:tgtEl>
                                          <p:spTgt spid="30223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nodeType="clickEffect">
                                  <p:stCondLst>
                                    <p:cond delay="0"/>
                                  </p:stCondLst>
                                  <p:childTnLst>
                                    <p:set>
                                      <p:cBhvr>
                                        <p:cTn id="51" dur="1" fill="hold">
                                          <p:stCondLst>
                                            <p:cond delay="0"/>
                                          </p:stCondLst>
                                        </p:cTn>
                                        <p:tgtEl>
                                          <p:spTgt spid="302239"/>
                                        </p:tgtEl>
                                        <p:attrNameLst>
                                          <p:attrName>style.visibility</p:attrName>
                                        </p:attrNameLst>
                                      </p:cBhvr>
                                      <p:to>
                                        <p:strVal val="visible"/>
                                      </p:to>
                                    </p:set>
                                    <p:animEffect transition="in" filter="wipe(up)">
                                      <p:cBhvr>
                                        <p:cTn id="52" dur="500"/>
                                        <p:tgtEl>
                                          <p:spTgt spid="302239"/>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nodeType="clickEffect">
                                  <p:stCondLst>
                                    <p:cond delay="0"/>
                                  </p:stCondLst>
                                  <p:childTnLst>
                                    <p:set>
                                      <p:cBhvr>
                                        <p:cTn id="56" dur="1" fill="hold">
                                          <p:stCondLst>
                                            <p:cond delay="0"/>
                                          </p:stCondLst>
                                        </p:cTn>
                                        <p:tgtEl>
                                          <p:spTgt spid="302260"/>
                                        </p:tgtEl>
                                        <p:attrNameLst>
                                          <p:attrName>style.visibility</p:attrName>
                                        </p:attrNameLst>
                                      </p:cBhvr>
                                      <p:to>
                                        <p:strVal val="visible"/>
                                      </p:to>
                                    </p:set>
                                    <p:animEffect transition="in" filter="wipe(up)">
                                      <p:cBhvr>
                                        <p:cTn id="57" dur="500"/>
                                        <p:tgtEl>
                                          <p:spTgt spid="302260"/>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1" fill="hold" nodeType="clickEffect">
                                  <p:stCondLst>
                                    <p:cond delay="0"/>
                                  </p:stCondLst>
                                  <p:childTnLst>
                                    <p:set>
                                      <p:cBhvr>
                                        <p:cTn id="61" dur="1" fill="hold">
                                          <p:stCondLst>
                                            <p:cond delay="0"/>
                                          </p:stCondLst>
                                        </p:cTn>
                                        <p:tgtEl>
                                          <p:spTgt spid="302240"/>
                                        </p:tgtEl>
                                        <p:attrNameLst>
                                          <p:attrName>style.visibility</p:attrName>
                                        </p:attrNameLst>
                                      </p:cBhvr>
                                      <p:to>
                                        <p:strVal val="visible"/>
                                      </p:to>
                                    </p:set>
                                    <p:animEffect transition="in" filter="wipe(up)">
                                      <p:cBhvr>
                                        <p:cTn id="62" dur="500"/>
                                        <p:tgtEl>
                                          <p:spTgt spid="302240"/>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1" fill="hold" nodeType="clickEffect">
                                  <p:stCondLst>
                                    <p:cond delay="0"/>
                                  </p:stCondLst>
                                  <p:childTnLst>
                                    <p:set>
                                      <p:cBhvr>
                                        <p:cTn id="66" dur="1" fill="hold">
                                          <p:stCondLst>
                                            <p:cond delay="0"/>
                                          </p:stCondLst>
                                        </p:cTn>
                                        <p:tgtEl>
                                          <p:spTgt spid="302241"/>
                                        </p:tgtEl>
                                        <p:attrNameLst>
                                          <p:attrName>style.visibility</p:attrName>
                                        </p:attrNameLst>
                                      </p:cBhvr>
                                      <p:to>
                                        <p:strVal val="visible"/>
                                      </p:to>
                                    </p:set>
                                    <p:animEffect transition="in" filter="wipe(up)">
                                      <p:cBhvr>
                                        <p:cTn id="67" dur="500"/>
                                        <p:tgtEl>
                                          <p:spTgt spid="302241"/>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1" fill="hold" nodeType="clickEffect">
                                  <p:stCondLst>
                                    <p:cond delay="0"/>
                                  </p:stCondLst>
                                  <p:childTnLst>
                                    <p:set>
                                      <p:cBhvr>
                                        <p:cTn id="71" dur="1" fill="hold">
                                          <p:stCondLst>
                                            <p:cond delay="0"/>
                                          </p:stCondLst>
                                        </p:cTn>
                                        <p:tgtEl>
                                          <p:spTgt spid="302242"/>
                                        </p:tgtEl>
                                        <p:attrNameLst>
                                          <p:attrName>style.visibility</p:attrName>
                                        </p:attrNameLst>
                                      </p:cBhvr>
                                      <p:to>
                                        <p:strVal val="visible"/>
                                      </p:to>
                                    </p:set>
                                    <p:animEffect transition="in" filter="wipe(up)">
                                      <p:cBhvr>
                                        <p:cTn id="72" dur="500"/>
                                        <p:tgtEl>
                                          <p:spTgt spid="302242"/>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1" fill="hold" nodeType="clickEffect">
                                  <p:stCondLst>
                                    <p:cond delay="0"/>
                                  </p:stCondLst>
                                  <p:childTnLst>
                                    <p:set>
                                      <p:cBhvr>
                                        <p:cTn id="76" dur="1" fill="hold">
                                          <p:stCondLst>
                                            <p:cond delay="0"/>
                                          </p:stCondLst>
                                        </p:cTn>
                                        <p:tgtEl>
                                          <p:spTgt spid="302243"/>
                                        </p:tgtEl>
                                        <p:attrNameLst>
                                          <p:attrName>style.visibility</p:attrName>
                                        </p:attrNameLst>
                                      </p:cBhvr>
                                      <p:to>
                                        <p:strVal val="visible"/>
                                      </p:to>
                                    </p:set>
                                    <p:animEffect transition="in" filter="wipe(up)">
                                      <p:cBhvr>
                                        <p:cTn id="77" dur="500"/>
                                        <p:tgtEl>
                                          <p:spTgt spid="302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t>Paths through code with loops</a:t>
            </a:r>
          </a:p>
        </p:txBody>
      </p:sp>
      <p:grpSp>
        <p:nvGrpSpPr>
          <p:cNvPr id="305274" name="Group 122"/>
          <p:cNvGrpSpPr>
            <a:grpSpLocks/>
          </p:cNvGrpSpPr>
          <p:nvPr/>
        </p:nvGrpSpPr>
        <p:grpSpPr bwMode="auto">
          <a:xfrm>
            <a:off x="1002400" y="2362202"/>
            <a:ext cx="2096965" cy="3673475"/>
            <a:chOff x="387" y="1077"/>
            <a:chExt cx="1431" cy="2314"/>
          </a:xfrm>
          <a:solidFill>
            <a:srgbClr val="92D050"/>
          </a:solidFill>
        </p:grpSpPr>
        <p:sp>
          <p:nvSpPr>
            <p:cNvPr id="46101" name="Line 4"/>
            <p:cNvSpPr>
              <a:spLocks noChangeShapeType="1"/>
            </p:cNvSpPr>
            <p:nvPr/>
          </p:nvSpPr>
          <p:spPr bwMode="invGray">
            <a:xfrm>
              <a:off x="1209" y="2037"/>
              <a:ext cx="0" cy="385"/>
            </a:xfrm>
            <a:prstGeom prst="line">
              <a:avLst/>
            </a:prstGeom>
            <a:grpFill/>
            <a:ln w="50800">
              <a:solidFill>
                <a:schemeClr val="bg2"/>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6102" name="Line 5"/>
            <p:cNvSpPr>
              <a:spLocks noChangeShapeType="1"/>
            </p:cNvSpPr>
            <p:nvPr/>
          </p:nvSpPr>
          <p:spPr bwMode="invGray">
            <a:xfrm flipH="1">
              <a:off x="1209" y="1641"/>
              <a:ext cx="609" cy="0"/>
            </a:xfrm>
            <a:prstGeom prst="line">
              <a:avLst/>
            </a:prstGeom>
            <a:grpFill/>
            <a:ln w="50800">
              <a:solidFill>
                <a:schemeClr val="bg2"/>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6103" name="Line 6"/>
            <p:cNvSpPr>
              <a:spLocks noChangeShapeType="1"/>
            </p:cNvSpPr>
            <p:nvPr/>
          </p:nvSpPr>
          <p:spPr bwMode="invGray">
            <a:xfrm>
              <a:off x="1209" y="1318"/>
              <a:ext cx="0" cy="554"/>
            </a:xfrm>
            <a:prstGeom prst="line">
              <a:avLst/>
            </a:prstGeom>
            <a:grpFill/>
            <a:ln w="50800">
              <a:solidFill>
                <a:schemeClr val="bg2"/>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6104" name="Line 7"/>
            <p:cNvSpPr>
              <a:spLocks noChangeShapeType="1"/>
            </p:cNvSpPr>
            <p:nvPr/>
          </p:nvSpPr>
          <p:spPr bwMode="invGray">
            <a:xfrm flipV="1">
              <a:off x="1818" y="1641"/>
              <a:ext cx="0" cy="1005"/>
            </a:xfrm>
            <a:prstGeom prst="line">
              <a:avLst/>
            </a:prstGeom>
            <a:grpFill/>
            <a:ln w="50800">
              <a:solidFill>
                <a:schemeClr val="bg2"/>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6105" name="Line 8"/>
            <p:cNvSpPr>
              <a:spLocks noChangeShapeType="1"/>
            </p:cNvSpPr>
            <p:nvPr/>
          </p:nvSpPr>
          <p:spPr bwMode="invGray">
            <a:xfrm flipH="1">
              <a:off x="639" y="2634"/>
              <a:ext cx="570" cy="0"/>
            </a:xfrm>
            <a:prstGeom prst="line">
              <a:avLst/>
            </a:prstGeom>
            <a:grpFill/>
            <a:ln w="50800">
              <a:solidFill>
                <a:schemeClr val="bg2"/>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6106" name="Line 104"/>
            <p:cNvSpPr>
              <a:spLocks noChangeShapeType="1"/>
            </p:cNvSpPr>
            <p:nvPr/>
          </p:nvSpPr>
          <p:spPr bwMode="invGray">
            <a:xfrm>
              <a:off x="1381" y="2640"/>
              <a:ext cx="437" cy="0"/>
            </a:xfrm>
            <a:prstGeom prst="line">
              <a:avLst/>
            </a:prstGeom>
            <a:grpFill/>
            <a:ln w="50800">
              <a:solidFill>
                <a:schemeClr val="bg2"/>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6107" name="Rectangle 10"/>
            <p:cNvSpPr>
              <a:spLocks noChangeArrowheads="1"/>
            </p:cNvSpPr>
            <p:nvPr/>
          </p:nvSpPr>
          <p:spPr bwMode="auto">
            <a:xfrm>
              <a:off x="960" y="1077"/>
              <a:ext cx="500" cy="331"/>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6108" name="Rectangle 11"/>
            <p:cNvSpPr>
              <a:spLocks noChangeArrowheads="1"/>
            </p:cNvSpPr>
            <p:nvPr/>
          </p:nvSpPr>
          <p:spPr bwMode="auto">
            <a:xfrm>
              <a:off x="960" y="1877"/>
              <a:ext cx="500" cy="331"/>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grpSp>
          <p:nvGrpSpPr>
            <p:cNvPr id="46109" name="Group 105"/>
            <p:cNvGrpSpPr>
              <a:grpSpLocks/>
            </p:cNvGrpSpPr>
            <p:nvPr/>
          </p:nvGrpSpPr>
          <p:grpSpPr bwMode="auto">
            <a:xfrm>
              <a:off x="387" y="2642"/>
              <a:ext cx="500" cy="749"/>
              <a:chOff x="1564" y="2611"/>
              <a:chExt cx="500" cy="749"/>
            </a:xfrm>
            <a:grpFill/>
          </p:grpSpPr>
          <p:sp>
            <p:nvSpPr>
              <p:cNvPr id="46111" name="Line 9"/>
              <p:cNvSpPr>
                <a:spLocks noChangeShapeType="1"/>
              </p:cNvSpPr>
              <p:nvPr/>
            </p:nvSpPr>
            <p:spPr bwMode="invGray">
              <a:xfrm>
                <a:off x="1813" y="2611"/>
                <a:ext cx="0" cy="424"/>
              </a:xfrm>
              <a:prstGeom prst="line">
                <a:avLst/>
              </a:prstGeom>
              <a:grpFill/>
              <a:ln w="50800">
                <a:solidFill>
                  <a:schemeClr val="bg2"/>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6112" name="Rectangle 12"/>
              <p:cNvSpPr>
                <a:spLocks noChangeArrowheads="1"/>
              </p:cNvSpPr>
              <p:nvPr/>
            </p:nvSpPr>
            <p:spPr bwMode="auto">
              <a:xfrm>
                <a:off x="1564" y="3029"/>
                <a:ext cx="500" cy="331"/>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grpSp>
        <p:sp>
          <p:nvSpPr>
            <p:cNvPr id="46110" name="AutoShape 13"/>
            <p:cNvSpPr>
              <a:spLocks noChangeArrowheads="1"/>
            </p:cNvSpPr>
            <p:nvPr/>
          </p:nvSpPr>
          <p:spPr bwMode="auto">
            <a:xfrm>
              <a:off x="968" y="2378"/>
              <a:ext cx="484" cy="502"/>
            </a:xfrm>
            <a:prstGeom prst="diamond">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000000"/>
                  </a:solidFill>
                </a:rPr>
                <a:t>?</a:t>
              </a:r>
            </a:p>
          </p:txBody>
        </p:sp>
      </p:grpSp>
      <p:grpSp>
        <p:nvGrpSpPr>
          <p:cNvPr id="305269" name="Group 117"/>
          <p:cNvGrpSpPr>
            <a:grpSpLocks/>
          </p:cNvGrpSpPr>
          <p:nvPr/>
        </p:nvGrpSpPr>
        <p:grpSpPr bwMode="auto">
          <a:xfrm>
            <a:off x="1159196" y="2362203"/>
            <a:ext cx="986204" cy="3436937"/>
            <a:chOff x="494" y="1077"/>
            <a:chExt cx="673" cy="2165"/>
          </a:xfrm>
        </p:grpSpPr>
        <p:sp>
          <p:nvSpPr>
            <p:cNvPr id="46099" name="Freeform 32"/>
            <p:cNvSpPr>
              <a:spLocks/>
            </p:cNvSpPr>
            <p:nvPr/>
          </p:nvSpPr>
          <p:spPr bwMode="auto">
            <a:xfrm>
              <a:off x="494" y="1409"/>
              <a:ext cx="595" cy="1833"/>
            </a:xfrm>
            <a:custGeom>
              <a:avLst/>
              <a:gdLst>
                <a:gd name="T0" fmla="*/ 587 w 595"/>
                <a:gd name="T1" fmla="*/ 0 h 1833"/>
                <a:gd name="T2" fmla="*/ 590 w 595"/>
                <a:gd name="T3" fmla="*/ 294 h 1833"/>
                <a:gd name="T4" fmla="*/ 590 w 595"/>
                <a:gd name="T5" fmla="*/ 931 h 1833"/>
                <a:gd name="T6" fmla="*/ 582 w 595"/>
                <a:gd name="T7" fmla="*/ 1083 h 1833"/>
                <a:gd name="T8" fmla="*/ 510 w 595"/>
                <a:gd name="T9" fmla="*/ 1163 h 1833"/>
                <a:gd name="T10" fmla="*/ 374 w 595"/>
                <a:gd name="T11" fmla="*/ 1179 h 1833"/>
                <a:gd name="T12" fmla="*/ 214 w 595"/>
                <a:gd name="T13" fmla="*/ 1179 h 1833"/>
                <a:gd name="T14" fmla="*/ 90 w 595"/>
                <a:gd name="T15" fmla="*/ 1183 h 1833"/>
                <a:gd name="T16" fmla="*/ 14 w 595"/>
                <a:gd name="T17" fmla="*/ 1235 h 1833"/>
                <a:gd name="T18" fmla="*/ 6 w 595"/>
                <a:gd name="T19" fmla="*/ 1379 h 1833"/>
                <a:gd name="T20" fmla="*/ 5 w 595"/>
                <a:gd name="T21" fmla="*/ 1560 h 1833"/>
                <a:gd name="T22" fmla="*/ 5 w 595"/>
                <a:gd name="T23" fmla="*/ 1833 h 183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95" h="1833">
                  <a:moveTo>
                    <a:pt x="587" y="0"/>
                  </a:moveTo>
                  <a:cubicBezTo>
                    <a:pt x="588" y="49"/>
                    <a:pt x="590" y="139"/>
                    <a:pt x="590" y="294"/>
                  </a:cubicBezTo>
                  <a:cubicBezTo>
                    <a:pt x="590" y="449"/>
                    <a:pt x="591" y="800"/>
                    <a:pt x="590" y="931"/>
                  </a:cubicBezTo>
                  <a:cubicBezTo>
                    <a:pt x="589" y="1062"/>
                    <a:pt x="595" y="1044"/>
                    <a:pt x="582" y="1083"/>
                  </a:cubicBezTo>
                  <a:cubicBezTo>
                    <a:pt x="569" y="1122"/>
                    <a:pt x="545" y="1147"/>
                    <a:pt x="510" y="1163"/>
                  </a:cubicBezTo>
                  <a:cubicBezTo>
                    <a:pt x="475" y="1179"/>
                    <a:pt x="423" y="1176"/>
                    <a:pt x="374" y="1179"/>
                  </a:cubicBezTo>
                  <a:cubicBezTo>
                    <a:pt x="325" y="1182"/>
                    <a:pt x="261" y="1178"/>
                    <a:pt x="214" y="1179"/>
                  </a:cubicBezTo>
                  <a:cubicBezTo>
                    <a:pt x="167" y="1180"/>
                    <a:pt x="123" y="1174"/>
                    <a:pt x="90" y="1183"/>
                  </a:cubicBezTo>
                  <a:cubicBezTo>
                    <a:pt x="57" y="1192"/>
                    <a:pt x="28" y="1202"/>
                    <a:pt x="14" y="1235"/>
                  </a:cubicBezTo>
                  <a:cubicBezTo>
                    <a:pt x="0" y="1268"/>
                    <a:pt x="7" y="1325"/>
                    <a:pt x="6" y="1379"/>
                  </a:cubicBezTo>
                  <a:cubicBezTo>
                    <a:pt x="5" y="1433"/>
                    <a:pt x="5" y="1484"/>
                    <a:pt x="5" y="1560"/>
                  </a:cubicBezTo>
                  <a:cubicBezTo>
                    <a:pt x="5" y="1636"/>
                    <a:pt x="5" y="1776"/>
                    <a:pt x="5" y="1833"/>
                  </a:cubicBezTo>
                </a:path>
              </a:pathLst>
            </a:custGeom>
            <a:noFill/>
            <a:ln w="50800" cap="flat" cmpd="sng">
              <a:solidFill>
                <a:srgbClr val="00CC66"/>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6100" name="Text Box 33"/>
            <p:cNvSpPr txBox="1">
              <a:spLocks noChangeArrowheads="1"/>
            </p:cNvSpPr>
            <p:nvPr/>
          </p:nvSpPr>
          <p:spPr bwMode="auto">
            <a:xfrm>
              <a:off x="904" y="1077"/>
              <a:ext cx="263"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defRPr>
              </a:lvl1pPr>
              <a:lvl2pPr marL="742950" indent="-285750">
                <a:defRPr sz="2800">
                  <a:solidFill>
                    <a:schemeClr val="tx1"/>
                  </a:solidFill>
                  <a:latin typeface="Arial" charset="0"/>
                </a:defRPr>
              </a:lvl2pPr>
              <a:lvl3pPr marL="1143000" indent="-228600">
                <a:defRPr sz="2800">
                  <a:solidFill>
                    <a:schemeClr val="tx1"/>
                  </a:solidFill>
                  <a:latin typeface="Arial" charset="0"/>
                </a:defRPr>
              </a:lvl3pPr>
              <a:lvl4pPr marL="1600200" indent="-228600">
                <a:defRPr sz="2800">
                  <a:solidFill>
                    <a:schemeClr val="tx1"/>
                  </a:solidFill>
                  <a:latin typeface="Arial" charset="0"/>
                </a:defRPr>
              </a:lvl4pPr>
              <a:lvl5pPr marL="2057400" indent="-22860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r>
                <a:rPr lang="en-US">
                  <a:solidFill>
                    <a:srgbClr val="00CC66"/>
                  </a:solidFill>
                </a:rPr>
                <a:t>1</a:t>
              </a:r>
            </a:p>
          </p:txBody>
        </p:sp>
      </p:grpSp>
      <p:grpSp>
        <p:nvGrpSpPr>
          <p:cNvPr id="305270" name="Group 118"/>
          <p:cNvGrpSpPr>
            <a:grpSpLocks/>
          </p:cNvGrpSpPr>
          <p:nvPr/>
        </p:nvGrpSpPr>
        <p:grpSpPr bwMode="auto">
          <a:xfrm>
            <a:off x="1257377" y="2362202"/>
            <a:ext cx="1792165" cy="3427412"/>
            <a:chOff x="561" y="1077"/>
            <a:chExt cx="1223" cy="2159"/>
          </a:xfrm>
        </p:grpSpPr>
        <p:sp>
          <p:nvSpPr>
            <p:cNvPr id="46097" name="Freeform 107"/>
            <p:cNvSpPr>
              <a:spLocks/>
            </p:cNvSpPr>
            <p:nvPr/>
          </p:nvSpPr>
          <p:spPr bwMode="auto">
            <a:xfrm>
              <a:off x="561" y="1428"/>
              <a:ext cx="1223" cy="1808"/>
            </a:xfrm>
            <a:custGeom>
              <a:avLst/>
              <a:gdLst>
                <a:gd name="T0" fmla="*/ 607 w 1223"/>
                <a:gd name="T1" fmla="*/ 0 h 1808"/>
                <a:gd name="T2" fmla="*/ 623 w 1223"/>
                <a:gd name="T3" fmla="*/ 988 h 1808"/>
                <a:gd name="T4" fmla="*/ 635 w 1223"/>
                <a:gd name="T5" fmla="*/ 1092 h 1808"/>
                <a:gd name="T6" fmla="*/ 703 w 1223"/>
                <a:gd name="T7" fmla="*/ 1172 h 1808"/>
                <a:gd name="T8" fmla="*/ 851 w 1223"/>
                <a:gd name="T9" fmla="*/ 1176 h 1808"/>
                <a:gd name="T10" fmla="*/ 1043 w 1223"/>
                <a:gd name="T11" fmla="*/ 1180 h 1808"/>
                <a:gd name="T12" fmla="*/ 1171 w 1223"/>
                <a:gd name="T13" fmla="*/ 1112 h 1808"/>
                <a:gd name="T14" fmla="*/ 1211 w 1223"/>
                <a:gd name="T15" fmla="*/ 976 h 1808"/>
                <a:gd name="T16" fmla="*/ 1219 w 1223"/>
                <a:gd name="T17" fmla="*/ 388 h 1808"/>
                <a:gd name="T18" fmla="*/ 1187 w 1223"/>
                <a:gd name="T19" fmla="*/ 272 h 1808"/>
                <a:gd name="T20" fmla="*/ 1079 w 1223"/>
                <a:gd name="T21" fmla="*/ 224 h 1808"/>
                <a:gd name="T22" fmla="*/ 831 w 1223"/>
                <a:gd name="T23" fmla="*/ 224 h 1808"/>
                <a:gd name="T24" fmla="*/ 715 w 1223"/>
                <a:gd name="T25" fmla="*/ 268 h 1808"/>
                <a:gd name="T26" fmla="*/ 691 w 1223"/>
                <a:gd name="T27" fmla="*/ 396 h 1808"/>
                <a:gd name="T28" fmla="*/ 695 w 1223"/>
                <a:gd name="T29" fmla="*/ 1032 h 1808"/>
                <a:gd name="T30" fmla="*/ 663 w 1223"/>
                <a:gd name="T31" fmla="*/ 1196 h 1808"/>
                <a:gd name="T32" fmla="*/ 551 w 1223"/>
                <a:gd name="T33" fmla="*/ 1244 h 1808"/>
                <a:gd name="T34" fmla="*/ 219 w 1223"/>
                <a:gd name="T35" fmla="*/ 1240 h 1808"/>
                <a:gd name="T36" fmla="*/ 35 w 1223"/>
                <a:gd name="T37" fmla="*/ 1260 h 1808"/>
                <a:gd name="T38" fmla="*/ 11 w 1223"/>
                <a:gd name="T39" fmla="*/ 1364 h 1808"/>
                <a:gd name="T40" fmla="*/ 11 w 1223"/>
                <a:gd name="T41" fmla="*/ 1808 h 180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223" h="1808">
                  <a:moveTo>
                    <a:pt x="607" y="0"/>
                  </a:moveTo>
                  <a:cubicBezTo>
                    <a:pt x="610" y="165"/>
                    <a:pt x="618" y="806"/>
                    <a:pt x="623" y="988"/>
                  </a:cubicBezTo>
                  <a:cubicBezTo>
                    <a:pt x="628" y="1170"/>
                    <a:pt x="622" y="1061"/>
                    <a:pt x="635" y="1092"/>
                  </a:cubicBezTo>
                  <a:cubicBezTo>
                    <a:pt x="648" y="1123"/>
                    <a:pt x="667" y="1158"/>
                    <a:pt x="703" y="1172"/>
                  </a:cubicBezTo>
                  <a:cubicBezTo>
                    <a:pt x="739" y="1186"/>
                    <a:pt x="794" y="1175"/>
                    <a:pt x="851" y="1176"/>
                  </a:cubicBezTo>
                  <a:cubicBezTo>
                    <a:pt x="908" y="1177"/>
                    <a:pt x="990" y="1191"/>
                    <a:pt x="1043" y="1180"/>
                  </a:cubicBezTo>
                  <a:cubicBezTo>
                    <a:pt x="1096" y="1169"/>
                    <a:pt x="1143" y="1146"/>
                    <a:pt x="1171" y="1112"/>
                  </a:cubicBezTo>
                  <a:cubicBezTo>
                    <a:pt x="1199" y="1078"/>
                    <a:pt x="1203" y="1097"/>
                    <a:pt x="1211" y="976"/>
                  </a:cubicBezTo>
                  <a:cubicBezTo>
                    <a:pt x="1219" y="855"/>
                    <a:pt x="1223" y="505"/>
                    <a:pt x="1219" y="388"/>
                  </a:cubicBezTo>
                  <a:cubicBezTo>
                    <a:pt x="1215" y="271"/>
                    <a:pt x="1210" y="299"/>
                    <a:pt x="1187" y="272"/>
                  </a:cubicBezTo>
                  <a:cubicBezTo>
                    <a:pt x="1164" y="245"/>
                    <a:pt x="1138" y="232"/>
                    <a:pt x="1079" y="224"/>
                  </a:cubicBezTo>
                  <a:cubicBezTo>
                    <a:pt x="1020" y="216"/>
                    <a:pt x="892" y="217"/>
                    <a:pt x="831" y="224"/>
                  </a:cubicBezTo>
                  <a:cubicBezTo>
                    <a:pt x="770" y="231"/>
                    <a:pt x="738" y="239"/>
                    <a:pt x="715" y="268"/>
                  </a:cubicBezTo>
                  <a:cubicBezTo>
                    <a:pt x="692" y="297"/>
                    <a:pt x="694" y="269"/>
                    <a:pt x="691" y="396"/>
                  </a:cubicBezTo>
                  <a:cubicBezTo>
                    <a:pt x="688" y="523"/>
                    <a:pt x="700" y="899"/>
                    <a:pt x="695" y="1032"/>
                  </a:cubicBezTo>
                  <a:cubicBezTo>
                    <a:pt x="690" y="1165"/>
                    <a:pt x="687" y="1161"/>
                    <a:pt x="663" y="1196"/>
                  </a:cubicBezTo>
                  <a:cubicBezTo>
                    <a:pt x="639" y="1231"/>
                    <a:pt x="625" y="1237"/>
                    <a:pt x="551" y="1244"/>
                  </a:cubicBezTo>
                  <a:cubicBezTo>
                    <a:pt x="477" y="1251"/>
                    <a:pt x="305" y="1237"/>
                    <a:pt x="219" y="1240"/>
                  </a:cubicBezTo>
                  <a:cubicBezTo>
                    <a:pt x="133" y="1243"/>
                    <a:pt x="70" y="1239"/>
                    <a:pt x="35" y="1260"/>
                  </a:cubicBezTo>
                  <a:cubicBezTo>
                    <a:pt x="0" y="1281"/>
                    <a:pt x="15" y="1273"/>
                    <a:pt x="11" y="1364"/>
                  </a:cubicBezTo>
                  <a:cubicBezTo>
                    <a:pt x="7" y="1455"/>
                    <a:pt x="11" y="1716"/>
                    <a:pt x="11" y="1808"/>
                  </a:cubicBezTo>
                </a:path>
              </a:pathLst>
            </a:custGeom>
            <a:noFill/>
            <a:ln w="50800" cap="flat" cmpd="sng">
              <a:solidFill>
                <a:srgbClr val="618FFD"/>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6098" name="Text Box 109"/>
            <p:cNvSpPr txBox="1">
              <a:spLocks noChangeArrowheads="1"/>
            </p:cNvSpPr>
            <p:nvPr/>
          </p:nvSpPr>
          <p:spPr bwMode="auto">
            <a:xfrm>
              <a:off x="1085" y="1077"/>
              <a:ext cx="263"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defRPr>
              </a:lvl1pPr>
              <a:lvl2pPr marL="742950" indent="-285750">
                <a:defRPr sz="2800">
                  <a:solidFill>
                    <a:schemeClr val="tx1"/>
                  </a:solidFill>
                  <a:latin typeface="Arial" charset="0"/>
                </a:defRPr>
              </a:lvl2pPr>
              <a:lvl3pPr marL="1143000" indent="-228600">
                <a:defRPr sz="2800">
                  <a:solidFill>
                    <a:schemeClr val="tx1"/>
                  </a:solidFill>
                  <a:latin typeface="Arial" charset="0"/>
                </a:defRPr>
              </a:lvl3pPr>
              <a:lvl4pPr marL="1600200" indent="-228600">
                <a:defRPr sz="2800">
                  <a:solidFill>
                    <a:schemeClr val="tx1"/>
                  </a:solidFill>
                  <a:latin typeface="Arial" charset="0"/>
                </a:defRPr>
              </a:lvl4pPr>
              <a:lvl5pPr marL="2057400" indent="-22860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r>
                <a:rPr lang="en-US">
                  <a:solidFill>
                    <a:srgbClr val="618FFD"/>
                  </a:solidFill>
                </a:rPr>
                <a:t>2</a:t>
              </a:r>
            </a:p>
          </p:txBody>
        </p:sp>
      </p:grpSp>
      <p:grpSp>
        <p:nvGrpSpPr>
          <p:cNvPr id="305271" name="Group 119"/>
          <p:cNvGrpSpPr>
            <a:grpSpLocks/>
          </p:cNvGrpSpPr>
          <p:nvPr/>
        </p:nvGrpSpPr>
        <p:grpSpPr bwMode="auto">
          <a:xfrm>
            <a:off x="1446412" y="2362202"/>
            <a:ext cx="1534258" cy="3402012"/>
            <a:chOff x="690" y="1077"/>
            <a:chExt cx="1047" cy="2143"/>
          </a:xfrm>
        </p:grpSpPr>
        <p:sp>
          <p:nvSpPr>
            <p:cNvPr id="46095" name="Freeform 108"/>
            <p:cNvSpPr>
              <a:spLocks/>
            </p:cNvSpPr>
            <p:nvPr/>
          </p:nvSpPr>
          <p:spPr bwMode="auto">
            <a:xfrm>
              <a:off x="690" y="1428"/>
              <a:ext cx="1047" cy="1792"/>
            </a:xfrm>
            <a:custGeom>
              <a:avLst/>
              <a:gdLst>
                <a:gd name="T0" fmla="*/ 630 w 1047"/>
                <a:gd name="T1" fmla="*/ 0 h 1792"/>
                <a:gd name="T2" fmla="*/ 634 w 1047"/>
                <a:gd name="T3" fmla="*/ 980 h 1792"/>
                <a:gd name="T4" fmla="*/ 670 w 1047"/>
                <a:gd name="T5" fmla="*/ 1104 h 1792"/>
                <a:gd name="T6" fmla="*/ 742 w 1047"/>
                <a:gd name="T7" fmla="*/ 1124 h 1792"/>
                <a:gd name="T8" fmla="*/ 954 w 1047"/>
                <a:gd name="T9" fmla="*/ 1108 h 1792"/>
                <a:gd name="T10" fmla="*/ 1030 w 1047"/>
                <a:gd name="T11" fmla="*/ 1048 h 1792"/>
                <a:gd name="T12" fmla="*/ 1038 w 1047"/>
                <a:gd name="T13" fmla="*/ 912 h 1792"/>
                <a:gd name="T14" fmla="*/ 1046 w 1047"/>
                <a:gd name="T15" fmla="*/ 396 h 1792"/>
                <a:gd name="T16" fmla="*/ 1034 w 1047"/>
                <a:gd name="T17" fmla="*/ 316 h 1792"/>
                <a:gd name="T18" fmla="*/ 978 w 1047"/>
                <a:gd name="T19" fmla="*/ 272 h 1792"/>
                <a:gd name="T20" fmla="*/ 762 w 1047"/>
                <a:gd name="T21" fmla="*/ 272 h 1792"/>
                <a:gd name="T22" fmla="*/ 698 w 1047"/>
                <a:gd name="T23" fmla="*/ 308 h 1792"/>
                <a:gd name="T24" fmla="*/ 674 w 1047"/>
                <a:gd name="T25" fmla="*/ 392 h 1792"/>
                <a:gd name="T26" fmla="*/ 678 w 1047"/>
                <a:gd name="T27" fmla="*/ 976 h 1792"/>
                <a:gd name="T28" fmla="*/ 706 w 1047"/>
                <a:gd name="T29" fmla="*/ 1044 h 1792"/>
                <a:gd name="T30" fmla="*/ 778 w 1047"/>
                <a:gd name="T31" fmla="*/ 1072 h 1792"/>
                <a:gd name="T32" fmla="*/ 914 w 1047"/>
                <a:gd name="T33" fmla="*/ 1064 h 1792"/>
                <a:gd name="T34" fmla="*/ 974 w 1047"/>
                <a:gd name="T35" fmla="*/ 1032 h 1792"/>
                <a:gd name="T36" fmla="*/ 982 w 1047"/>
                <a:gd name="T37" fmla="*/ 892 h 1792"/>
                <a:gd name="T38" fmla="*/ 1002 w 1047"/>
                <a:gd name="T39" fmla="*/ 704 h 1792"/>
                <a:gd name="T40" fmla="*/ 998 w 1047"/>
                <a:gd name="T41" fmla="*/ 428 h 1792"/>
                <a:gd name="T42" fmla="*/ 998 w 1047"/>
                <a:gd name="T43" fmla="*/ 352 h 1792"/>
                <a:gd name="T44" fmla="*/ 942 w 1047"/>
                <a:gd name="T45" fmla="*/ 316 h 1792"/>
                <a:gd name="T46" fmla="*/ 802 w 1047"/>
                <a:gd name="T47" fmla="*/ 316 h 1792"/>
                <a:gd name="T48" fmla="*/ 734 w 1047"/>
                <a:gd name="T49" fmla="*/ 352 h 1792"/>
                <a:gd name="T50" fmla="*/ 730 w 1047"/>
                <a:gd name="T51" fmla="*/ 448 h 1792"/>
                <a:gd name="T52" fmla="*/ 734 w 1047"/>
                <a:gd name="T53" fmla="*/ 776 h 1792"/>
                <a:gd name="T54" fmla="*/ 730 w 1047"/>
                <a:gd name="T55" fmla="*/ 1132 h 1792"/>
                <a:gd name="T56" fmla="*/ 650 w 1047"/>
                <a:gd name="T57" fmla="*/ 1248 h 1792"/>
                <a:gd name="T58" fmla="*/ 518 w 1047"/>
                <a:gd name="T59" fmla="*/ 1304 h 1792"/>
                <a:gd name="T60" fmla="*/ 198 w 1047"/>
                <a:gd name="T61" fmla="*/ 1308 h 1792"/>
                <a:gd name="T62" fmla="*/ 50 w 1047"/>
                <a:gd name="T63" fmla="*/ 1332 h 1792"/>
                <a:gd name="T64" fmla="*/ 6 w 1047"/>
                <a:gd name="T65" fmla="*/ 1448 h 1792"/>
                <a:gd name="T66" fmla="*/ 14 w 1047"/>
                <a:gd name="T67" fmla="*/ 1792 h 179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047" h="1792">
                  <a:moveTo>
                    <a:pt x="630" y="0"/>
                  </a:moveTo>
                  <a:cubicBezTo>
                    <a:pt x="631" y="163"/>
                    <a:pt x="627" y="796"/>
                    <a:pt x="634" y="980"/>
                  </a:cubicBezTo>
                  <a:cubicBezTo>
                    <a:pt x="641" y="1164"/>
                    <a:pt x="652" y="1080"/>
                    <a:pt x="670" y="1104"/>
                  </a:cubicBezTo>
                  <a:cubicBezTo>
                    <a:pt x="688" y="1128"/>
                    <a:pt x="695" y="1123"/>
                    <a:pt x="742" y="1124"/>
                  </a:cubicBezTo>
                  <a:cubicBezTo>
                    <a:pt x="789" y="1125"/>
                    <a:pt x="906" y="1121"/>
                    <a:pt x="954" y="1108"/>
                  </a:cubicBezTo>
                  <a:cubicBezTo>
                    <a:pt x="1002" y="1095"/>
                    <a:pt x="1016" y="1081"/>
                    <a:pt x="1030" y="1048"/>
                  </a:cubicBezTo>
                  <a:cubicBezTo>
                    <a:pt x="1044" y="1015"/>
                    <a:pt x="1035" y="1021"/>
                    <a:pt x="1038" y="912"/>
                  </a:cubicBezTo>
                  <a:cubicBezTo>
                    <a:pt x="1041" y="803"/>
                    <a:pt x="1047" y="495"/>
                    <a:pt x="1046" y="396"/>
                  </a:cubicBezTo>
                  <a:cubicBezTo>
                    <a:pt x="1045" y="297"/>
                    <a:pt x="1045" y="337"/>
                    <a:pt x="1034" y="316"/>
                  </a:cubicBezTo>
                  <a:cubicBezTo>
                    <a:pt x="1023" y="295"/>
                    <a:pt x="1023" y="279"/>
                    <a:pt x="978" y="272"/>
                  </a:cubicBezTo>
                  <a:cubicBezTo>
                    <a:pt x="933" y="265"/>
                    <a:pt x="809" y="266"/>
                    <a:pt x="762" y="272"/>
                  </a:cubicBezTo>
                  <a:cubicBezTo>
                    <a:pt x="715" y="278"/>
                    <a:pt x="713" y="288"/>
                    <a:pt x="698" y="308"/>
                  </a:cubicBezTo>
                  <a:cubicBezTo>
                    <a:pt x="683" y="328"/>
                    <a:pt x="677" y="281"/>
                    <a:pt x="674" y="392"/>
                  </a:cubicBezTo>
                  <a:cubicBezTo>
                    <a:pt x="671" y="503"/>
                    <a:pt x="673" y="867"/>
                    <a:pt x="678" y="976"/>
                  </a:cubicBezTo>
                  <a:cubicBezTo>
                    <a:pt x="683" y="1085"/>
                    <a:pt x="689" y="1028"/>
                    <a:pt x="706" y="1044"/>
                  </a:cubicBezTo>
                  <a:cubicBezTo>
                    <a:pt x="723" y="1060"/>
                    <a:pt x="743" y="1069"/>
                    <a:pt x="778" y="1072"/>
                  </a:cubicBezTo>
                  <a:cubicBezTo>
                    <a:pt x="813" y="1075"/>
                    <a:pt x="881" y="1071"/>
                    <a:pt x="914" y="1064"/>
                  </a:cubicBezTo>
                  <a:cubicBezTo>
                    <a:pt x="947" y="1057"/>
                    <a:pt x="963" y="1061"/>
                    <a:pt x="974" y="1032"/>
                  </a:cubicBezTo>
                  <a:cubicBezTo>
                    <a:pt x="985" y="1003"/>
                    <a:pt x="977" y="947"/>
                    <a:pt x="982" y="892"/>
                  </a:cubicBezTo>
                  <a:cubicBezTo>
                    <a:pt x="987" y="837"/>
                    <a:pt x="999" y="781"/>
                    <a:pt x="1002" y="704"/>
                  </a:cubicBezTo>
                  <a:cubicBezTo>
                    <a:pt x="1005" y="627"/>
                    <a:pt x="999" y="487"/>
                    <a:pt x="998" y="428"/>
                  </a:cubicBezTo>
                  <a:cubicBezTo>
                    <a:pt x="997" y="369"/>
                    <a:pt x="1007" y="371"/>
                    <a:pt x="998" y="352"/>
                  </a:cubicBezTo>
                  <a:cubicBezTo>
                    <a:pt x="989" y="333"/>
                    <a:pt x="975" y="322"/>
                    <a:pt x="942" y="316"/>
                  </a:cubicBezTo>
                  <a:cubicBezTo>
                    <a:pt x="909" y="310"/>
                    <a:pt x="837" y="310"/>
                    <a:pt x="802" y="316"/>
                  </a:cubicBezTo>
                  <a:cubicBezTo>
                    <a:pt x="767" y="322"/>
                    <a:pt x="746" y="330"/>
                    <a:pt x="734" y="352"/>
                  </a:cubicBezTo>
                  <a:cubicBezTo>
                    <a:pt x="722" y="374"/>
                    <a:pt x="730" y="377"/>
                    <a:pt x="730" y="448"/>
                  </a:cubicBezTo>
                  <a:cubicBezTo>
                    <a:pt x="730" y="519"/>
                    <a:pt x="734" y="662"/>
                    <a:pt x="734" y="776"/>
                  </a:cubicBezTo>
                  <a:cubicBezTo>
                    <a:pt x="734" y="890"/>
                    <a:pt x="744" y="1053"/>
                    <a:pt x="730" y="1132"/>
                  </a:cubicBezTo>
                  <a:cubicBezTo>
                    <a:pt x="716" y="1211"/>
                    <a:pt x="685" y="1219"/>
                    <a:pt x="650" y="1248"/>
                  </a:cubicBezTo>
                  <a:cubicBezTo>
                    <a:pt x="615" y="1277"/>
                    <a:pt x="593" y="1294"/>
                    <a:pt x="518" y="1304"/>
                  </a:cubicBezTo>
                  <a:cubicBezTo>
                    <a:pt x="443" y="1314"/>
                    <a:pt x="276" y="1303"/>
                    <a:pt x="198" y="1308"/>
                  </a:cubicBezTo>
                  <a:cubicBezTo>
                    <a:pt x="120" y="1313"/>
                    <a:pt x="82" y="1309"/>
                    <a:pt x="50" y="1332"/>
                  </a:cubicBezTo>
                  <a:cubicBezTo>
                    <a:pt x="18" y="1355"/>
                    <a:pt x="12" y="1371"/>
                    <a:pt x="6" y="1448"/>
                  </a:cubicBezTo>
                  <a:cubicBezTo>
                    <a:pt x="0" y="1525"/>
                    <a:pt x="12" y="1720"/>
                    <a:pt x="14" y="1792"/>
                  </a:cubicBezTo>
                </a:path>
              </a:pathLst>
            </a:custGeom>
            <a:noFill/>
            <a:ln w="50800" cap="flat" cmpd="sng">
              <a:solidFill>
                <a:schemeClr val="folHlink"/>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6096" name="Text Box 110"/>
            <p:cNvSpPr txBox="1">
              <a:spLocks noChangeArrowheads="1"/>
            </p:cNvSpPr>
            <p:nvPr/>
          </p:nvSpPr>
          <p:spPr bwMode="auto">
            <a:xfrm>
              <a:off x="1251" y="1077"/>
              <a:ext cx="263"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defRPr>
              </a:lvl1pPr>
              <a:lvl2pPr marL="742950" indent="-285750">
                <a:defRPr sz="2800">
                  <a:solidFill>
                    <a:schemeClr val="tx1"/>
                  </a:solidFill>
                  <a:latin typeface="Arial" charset="0"/>
                </a:defRPr>
              </a:lvl2pPr>
              <a:lvl3pPr marL="1143000" indent="-228600">
                <a:defRPr sz="2800">
                  <a:solidFill>
                    <a:schemeClr val="tx1"/>
                  </a:solidFill>
                  <a:latin typeface="Arial" charset="0"/>
                </a:defRPr>
              </a:lvl3pPr>
              <a:lvl4pPr marL="1600200" indent="-228600">
                <a:defRPr sz="2800">
                  <a:solidFill>
                    <a:schemeClr val="tx1"/>
                  </a:solidFill>
                  <a:latin typeface="Arial" charset="0"/>
                </a:defRPr>
              </a:lvl4pPr>
              <a:lvl5pPr marL="2057400" indent="-22860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r>
                <a:rPr lang="en-US">
                  <a:solidFill>
                    <a:srgbClr val="85DFD0"/>
                  </a:solidFill>
                </a:rPr>
                <a:t>3</a:t>
              </a:r>
            </a:p>
          </p:txBody>
        </p:sp>
      </p:grpSp>
      <p:grpSp>
        <p:nvGrpSpPr>
          <p:cNvPr id="305272" name="Group 120"/>
          <p:cNvGrpSpPr>
            <a:grpSpLocks/>
          </p:cNvGrpSpPr>
          <p:nvPr/>
        </p:nvGrpSpPr>
        <p:grpSpPr bwMode="auto">
          <a:xfrm>
            <a:off x="2636304" y="2362200"/>
            <a:ext cx="2398835" cy="523874"/>
            <a:chOff x="1502" y="1077"/>
            <a:chExt cx="1637" cy="330"/>
          </a:xfrm>
        </p:grpSpPr>
        <p:sp>
          <p:nvSpPr>
            <p:cNvPr id="46090" name="Text Box 111"/>
            <p:cNvSpPr txBox="1">
              <a:spLocks noChangeArrowheads="1"/>
            </p:cNvSpPr>
            <p:nvPr/>
          </p:nvSpPr>
          <p:spPr bwMode="auto">
            <a:xfrm>
              <a:off x="1502" y="1077"/>
              <a:ext cx="263"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defRPr>
              </a:lvl1pPr>
              <a:lvl2pPr marL="742950" indent="-285750">
                <a:defRPr sz="2800">
                  <a:solidFill>
                    <a:schemeClr val="tx1"/>
                  </a:solidFill>
                  <a:latin typeface="Arial" charset="0"/>
                </a:defRPr>
              </a:lvl2pPr>
              <a:lvl3pPr marL="1143000" indent="-228600">
                <a:defRPr sz="2800">
                  <a:solidFill>
                    <a:schemeClr val="tx1"/>
                  </a:solidFill>
                  <a:latin typeface="Arial" charset="0"/>
                </a:defRPr>
              </a:lvl3pPr>
              <a:lvl4pPr marL="1600200" indent="-228600">
                <a:defRPr sz="2800">
                  <a:solidFill>
                    <a:schemeClr val="tx1"/>
                  </a:solidFill>
                  <a:latin typeface="Arial" charset="0"/>
                </a:defRPr>
              </a:lvl4pPr>
              <a:lvl5pPr marL="2057400" indent="-22860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r>
                <a:rPr lang="en-US">
                  <a:solidFill>
                    <a:srgbClr val="FF0000"/>
                  </a:solidFill>
                </a:rPr>
                <a:t>4</a:t>
              </a:r>
            </a:p>
          </p:txBody>
        </p:sp>
        <p:sp>
          <p:nvSpPr>
            <p:cNvPr id="46091" name="Text Box 112"/>
            <p:cNvSpPr txBox="1">
              <a:spLocks noChangeArrowheads="1"/>
            </p:cNvSpPr>
            <p:nvPr/>
          </p:nvSpPr>
          <p:spPr bwMode="auto">
            <a:xfrm>
              <a:off x="1753" y="1077"/>
              <a:ext cx="263"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defRPr>
              </a:lvl1pPr>
              <a:lvl2pPr marL="742950" indent="-285750">
                <a:defRPr sz="2800">
                  <a:solidFill>
                    <a:schemeClr val="tx1"/>
                  </a:solidFill>
                  <a:latin typeface="Arial" charset="0"/>
                </a:defRPr>
              </a:lvl2pPr>
              <a:lvl3pPr marL="1143000" indent="-228600">
                <a:defRPr sz="2800">
                  <a:solidFill>
                    <a:schemeClr val="tx1"/>
                  </a:solidFill>
                  <a:latin typeface="Arial" charset="0"/>
                </a:defRPr>
              </a:lvl3pPr>
              <a:lvl4pPr marL="1600200" indent="-228600">
                <a:defRPr sz="2800">
                  <a:solidFill>
                    <a:schemeClr val="tx1"/>
                  </a:solidFill>
                  <a:latin typeface="Arial" charset="0"/>
                </a:defRPr>
              </a:lvl4pPr>
              <a:lvl5pPr marL="2057400" indent="-22860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r>
                <a:rPr lang="en-US">
                  <a:solidFill>
                    <a:srgbClr val="FF0000"/>
                  </a:solidFill>
                </a:rPr>
                <a:t>5</a:t>
              </a:r>
            </a:p>
          </p:txBody>
        </p:sp>
        <p:sp>
          <p:nvSpPr>
            <p:cNvPr id="46092" name="Text Box 113"/>
            <p:cNvSpPr txBox="1">
              <a:spLocks noChangeArrowheads="1"/>
            </p:cNvSpPr>
            <p:nvPr/>
          </p:nvSpPr>
          <p:spPr bwMode="auto">
            <a:xfrm>
              <a:off x="2004" y="1077"/>
              <a:ext cx="263"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defRPr>
              </a:lvl1pPr>
              <a:lvl2pPr marL="742950" indent="-285750">
                <a:defRPr sz="2800">
                  <a:solidFill>
                    <a:schemeClr val="tx1"/>
                  </a:solidFill>
                  <a:latin typeface="Arial" charset="0"/>
                </a:defRPr>
              </a:lvl2pPr>
              <a:lvl3pPr marL="1143000" indent="-228600">
                <a:defRPr sz="2800">
                  <a:solidFill>
                    <a:schemeClr val="tx1"/>
                  </a:solidFill>
                  <a:latin typeface="Arial" charset="0"/>
                </a:defRPr>
              </a:lvl3pPr>
              <a:lvl4pPr marL="1600200" indent="-228600">
                <a:defRPr sz="2800">
                  <a:solidFill>
                    <a:schemeClr val="tx1"/>
                  </a:solidFill>
                  <a:latin typeface="Arial" charset="0"/>
                </a:defRPr>
              </a:lvl4pPr>
              <a:lvl5pPr marL="2057400" indent="-22860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r>
                <a:rPr lang="en-US">
                  <a:solidFill>
                    <a:srgbClr val="FF0000"/>
                  </a:solidFill>
                </a:rPr>
                <a:t>6</a:t>
              </a:r>
            </a:p>
          </p:txBody>
        </p:sp>
        <p:sp>
          <p:nvSpPr>
            <p:cNvPr id="46093" name="Text Box 114"/>
            <p:cNvSpPr txBox="1">
              <a:spLocks noChangeArrowheads="1"/>
            </p:cNvSpPr>
            <p:nvPr/>
          </p:nvSpPr>
          <p:spPr bwMode="auto">
            <a:xfrm>
              <a:off x="2256" y="1077"/>
              <a:ext cx="263"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defRPr>
              </a:lvl1pPr>
              <a:lvl2pPr marL="742950" indent="-285750">
                <a:defRPr sz="2800">
                  <a:solidFill>
                    <a:schemeClr val="tx1"/>
                  </a:solidFill>
                  <a:latin typeface="Arial" charset="0"/>
                </a:defRPr>
              </a:lvl2pPr>
              <a:lvl3pPr marL="1143000" indent="-228600">
                <a:defRPr sz="2800">
                  <a:solidFill>
                    <a:schemeClr val="tx1"/>
                  </a:solidFill>
                  <a:latin typeface="Arial" charset="0"/>
                </a:defRPr>
              </a:lvl3pPr>
              <a:lvl4pPr marL="1600200" indent="-228600">
                <a:defRPr sz="2800">
                  <a:solidFill>
                    <a:schemeClr val="tx1"/>
                  </a:solidFill>
                  <a:latin typeface="Arial" charset="0"/>
                </a:defRPr>
              </a:lvl4pPr>
              <a:lvl5pPr marL="2057400" indent="-22860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r>
                <a:rPr lang="en-US">
                  <a:solidFill>
                    <a:srgbClr val="FF0000"/>
                  </a:solidFill>
                </a:rPr>
                <a:t>7</a:t>
              </a:r>
            </a:p>
          </p:txBody>
        </p:sp>
        <p:sp>
          <p:nvSpPr>
            <p:cNvPr id="46094" name="Text Box 115"/>
            <p:cNvSpPr txBox="1">
              <a:spLocks noChangeArrowheads="1"/>
            </p:cNvSpPr>
            <p:nvPr/>
          </p:nvSpPr>
          <p:spPr bwMode="auto">
            <a:xfrm>
              <a:off x="2496" y="1077"/>
              <a:ext cx="643"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defRPr>
              </a:lvl1pPr>
              <a:lvl2pPr marL="742950" indent="-285750">
                <a:defRPr sz="2800">
                  <a:solidFill>
                    <a:schemeClr val="tx1"/>
                  </a:solidFill>
                  <a:latin typeface="Arial" charset="0"/>
                </a:defRPr>
              </a:lvl2pPr>
              <a:lvl3pPr marL="1143000" indent="-228600">
                <a:defRPr sz="2800">
                  <a:solidFill>
                    <a:schemeClr val="tx1"/>
                  </a:solidFill>
                  <a:latin typeface="Arial" charset="0"/>
                </a:defRPr>
              </a:lvl3pPr>
              <a:lvl4pPr marL="1600200" indent="-228600">
                <a:defRPr sz="2800">
                  <a:solidFill>
                    <a:schemeClr val="tx1"/>
                  </a:solidFill>
                  <a:latin typeface="Arial" charset="0"/>
                </a:defRPr>
              </a:lvl4pPr>
              <a:lvl5pPr marL="2057400" indent="-22860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r>
                <a:rPr lang="en-US">
                  <a:solidFill>
                    <a:srgbClr val="FF0000"/>
                  </a:solidFill>
                </a:rPr>
                <a:t>8 ….</a:t>
              </a:r>
            </a:p>
          </p:txBody>
        </p:sp>
      </p:grpSp>
      <p:sp>
        <p:nvSpPr>
          <p:cNvPr id="305268" name="Text Box 116"/>
          <p:cNvSpPr txBox="1">
            <a:spLocks noChangeArrowheads="1"/>
          </p:cNvSpPr>
          <p:nvPr/>
        </p:nvSpPr>
        <p:spPr bwMode="auto">
          <a:xfrm>
            <a:off x="4444589" y="3548065"/>
            <a:ext cx="3785011"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defRPr>
            </a:lvl1pPr>
            <a:lvl2pPr marL="742950" indent="-285750">
              <a:defRPr sz="2800">
                <a:solidFill>
                  <a:schemeClr val="tx1"/>
                </a:solidFill>
                <a:latin typeface="Arial" charset="0"/>
              </a:defRPr>
            </a:lvl2pPr>
            <a:lvl3pPr marL="1143000" indent="-228600">
              <a:defRPr sz="2800">
                <a:solidFill>
                  <a:schemeClr val="tx1"/>
                </a:solidFill>
                <a:latin typeface="Arial" charset="0"/>
              </a:defRPr>
            </a:lvl3pPr>
            <a:lvl4pPr marL="1600200" indent="-228600">
              <a:defRPr sz="2800">
                <a:solidFill>
                  <a:schemeClr val="tx1"/>
                </a:solidFill>
                <a:latin typeface="Arial" charset="0"/>
              </a:defRPr>
            </a:lvl4pPr>
            <a:lvl5pPr marL="2057400" indent="-22860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r>
              <a:rPr lang="en-GB">
                <a:solidFill>
                  <a:prstClr val="black"/>
                </a:solidFill>
              </a:rPr>
              <a:t>for as many times as it</a:t>
            </a:r>
          </a:p>
          <a:p>
            <a:r>
              <a:rPr lang="en-GB">
                <a:solidFill>
                  <a:prstClr val="black"/>
                </a:solidFill>
              </a:rPr>
              <a:t>is possible to go round</a:t>
            </a:r>
          </a:p>
          <a:p>
            <a:r>
              <a:rPr lang="en-GB">
                <a:solidFill>
                  <a:prstClr val="black"/>
                </a:solidFill>
              </a:rPr>
              <a:t>the loop (this can be</a:t>
            </a:r>
          </a:p>
          <a:p>
            <a:r>
              <a:rPr lang="en-GB">
                <a:solidFill>
                  <a:prstClr val="black"/>
                </a:solidFill>
              </a:rPr>
              <a:t>unlimited, i.e. infinite)</a:t>
            </a:r>
          </a:p>
        </p:txBody>
      </p:sp>
      <p:sp>
        <p:nvSpPr>
          <p:cNvPr id="305273" name="Line 121"/>
          <p:cNvSpPr>
            <a:spLocks noChangeShapeType="1"/>
          </p:cNvSpPr>
          <p:nvPr/>
        </p:nvSpPr>
        <p:spPr bwMode="auto">
          <a:xfrm flipH="1" flipV="1">
            <a:off x="4655604" y="2862264"/>
            <a:ext cx="281354" cy="685800"/>
          </a:xfrm>
          <a:prstGeom prst="line">
            <a:avLst/>
          </a:prstGeom>
          <a:noFill/>
          <a:ln w="508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121</a:t>
            </a:fld>
            <a:endParaRPr lang="en-US"/>
          </a:p>
        </p:txBody>
      </p:sp>
    </p:spTree>
    <p:extLst>
      <p:ext uri="{BB962C8B-B14F-4D97-AF65-F5344CB8AC3E}">
        <p14:creationId xmlns:p14="http://schemas.microsoft.com/office/powerpoint/2010/main" val="19147643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05274"/>
                                        </p:tgtEl>
                                        <p:attrNameLst>
                                          <p:attrName>style.visibility</p:attrName>
                                        </p:attrNameLst>
                                      </p:cBhvr>
                                      <p:to>
                                        <p:strVal val="visible"/>
                                      </p:to>
                                    </p:set>
                                    <p:animEffect transition="in" filter="wipe(up)">
                                      <p:cBhvr>
                                        <p:cTn id="7" dur="500"/>
                                        <p:tgtEl>
                                          <p:spTgt spid="3052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05269"/>
                                        </p:tgtEl>
                                        <p:attrNameLst>
                                          <p:attrName>style.visibility</p:attrName>
                                        </p:attrNameLst>
                                      </p:cBhvr>
                                      <p:to>
                                        <p:strVal val="visible"/>
                                      </p:to>
                                    </p:set>
                                    <p:animEffect transition="in" filter="wipe(up)">
                                      <p:cBhvr>
                                        <p:cTn id="12" dur="500"/>
                                        <p:tgtEl>
                                          <p:spTgt spid="30526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305270"/>
                                        </p:tgtEl>
                                        <p:attrNameLst>
                                          <p:attrName>style.visibility</p:attrName>
                                        </p:attrNameLst>
                                      </p:cBhvr>
                                      <p:to>
                                        <p:strVal val="visible"/>
                                      </p:to>
                                    </p:set>
                                    <p:animEffect transition="in" filter="wipe(up)">
                                      <p:cBhvr>
                                        <p:cTn id="17" dur="500"/>
                                        <p:tgtEl>
                                          <p:spTgt spid="30527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305271"/>
                                        </p:tgtEl>
                                        <p:attrNameLst>
                                          <p:attrName>style.visibility</p:attrName>
                                        </p:attrNameLst>
                                      </p:cBhvr>
                                      <p:to>
                                        <p:strVal val="visible"/>
                                      </p:to>
                                    </p:set>
                                    <p:animEffect transition="in" filter="wipe(up)">
                                      <p:cBhvr>
                                        <p:cTn id="22" dur="500"/>
                                        <p:tgtEl>
                                          <p:spTgt spid="30527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05272"/>
                                        </p:tgtEl>
                                        <p:attrNameLst>
                                          <p:attrName>style.visibility</p:attrName>
                                        </p:attrNameLst>
                                      </p:cBhvr>
                                      <p:to>
                                        <p:strVal val="visible"/>
                                      </p:to>
                                    </p:set>
                                    <p:animEffect transition="in" filter="wipe(left)">
                                      <p:cBhvr>
                                        <p:cTn id="27" dur="500"/>
                                        <p:tgtEl>
                                          <p:spTgt spid="305272"/>
                                        </p:tgtEl>
                                      </p:cBhvr>
                                    </p:animEffect>
                                  </p:childTnLst>
                                </p:cTn>
                              </p:par>
                            </p:childTnLst>
                          </p:cTn>
                        </p:par>
                        <p:par>
                          <p:cTn id="28" fill="hold" nodeType="afterGroup">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305268"/>
                                        </p:tgtEl>
                                        <p:attrNameLst>
                                          <p:attrName>style.visibility</p:attrName>
                                        </p:attrNameLst>
                                      </p:cBhvr>
                                      <p:to>
                                        <p:strVal val="visible"/>
                                      </p:to>
                                    </p:set>
                                    <p:animEffect transition="in" filter="wipe(left)">
                                      <p:cBhvr>
                                        <p:cTn id="31" dur="500"/>
                                        <p:tgtEl>
                                          <p:spTgt spid="305268"/>
                                        </p:tgtEl>
                                      </p:cBhvr>
                                    </p:animEffect>
                                  </p:childTnLst>
                                </p:cTn>
                              </p:par>
                            </p:childTnLst>
                          </p:cTn>
                        </p:par>
                        <p:par>
                          <p:cTn id="32" fill="hold" nodeType="afterGroup">
                            <p:stCondLst>
                              <p:cond delay="1000"/>
                            </p:stCondLst>
                            <p:childTnLst>
                              <p:par>
                                <p:cTn id="33" presetID="22" presetClass="entr" presetSubtype="2" fill="hold" grpId="0" nodeType="afterEffect">
                                  <p:stCondLst>
                                    <p:cond delay="0"/>
                                  </p:stCondLst>
                                  <p:childTnLst>
                                    <p:set>
                                      <p:cBhvr>
                                        <p:cTn id="34" dur="1" fill="hold">
                                          <p:stCondLst>
                                            <p:cond delay="0"/>
                                          </p:stCondLst>
                                        </p:cTn>
                                        <p:tgtEl>
                                          <p:spTgt spid="305273"/>
                                        </p:tgtEl>
                                        <p:attrNameLst>
                                          <p:attrName>style.visibility</p:attrName>
                                        </p:attrNameLst>
                                      </p:cBhvr>
                                      <p:to>
                                        <p:strVal val="visible"/>
                                      </p:to>
                                    </p:set>
                                    <p:animEffect transition="in" filter="wipe(right)">
                                      <p:cBhvr>
                                        <p:cTn id="35" dur="500"/>
                                        <p:tgtEl>
                                          <p:spTgt spid="3052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268" grpId="0" autoUpdateAnimBg="0"/>
      <p:bldP spid="305273" grpId="0" animBg="1"/>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White box techniques - Advantages</a:t>
            </a:r>
          </a:p>
        </p:txBody>
      </p:sp>
      <p:sp>
        <p:nvSpPr>
          <p:cNvPr id="3" name="Content Placeholder 2"/>
          <p:cNvSpPr>
            <a:spLocks noGrp="1"/>
          </p:cNvSpPr>
          <p:nvPr>
            <p:ph idx="1"/>
          </p:nvPr>
        </p:nvSpPr>
        <p:spPr/>
        <p:txBody>
          <a:bodyPr/>
          <a:lstStyle/>
          <a:p>
            <a:r>
              <a:rPr lang="en-US"/>
              <a:t>It permits direct checking of processing paths and algorithms</a:t>
            </a:r>
          </a:p>
          <a:p>
            <a:r>
              <a:rPr lang="en-US"/>
              <a:t>It provides line coverage follow-up that delivers lists of lines of code that have not yet been executed</a:t>
            </a:r>
          </a:p>
          <a:p>
            <a:r>
              <a:rPr lang="en-US"/>
              <a:t>It is capable of testing the quality of coding work</a:t>
            </a:r>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122</a:t>
            </a:fld>
            <a:endParaRPr lang="en-US"/>
          </a:p>
        </p:txBody>
      </p:sp>
    </p:spTree>
    <p:extLst>
      <p:ext uri="{BB962C8B-B14F-4D97-AF65-F5344CB8AC3E}">
        <p14:creationId xmlns:p14="http://schemas.microsoft.com/office/powerpoint/2010/main" val="113833289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White box techniques - Disadvantages</a:t>
            </a:r>
          </a:p>
        </p:txBody>
      </p:sp>
      <p:sp>
        <p:nvSpPr>
          <p:cNvPr id="3" name="Content Placeholder 2"/>
          <p:cNvSpPr>
            <a:spLocks noGrp="1"/>
          </p:cNvSpPr>
          <p:nvPr>
            <p:ph idx="1"/>
          </p:nvPr>
        </p:nvSpPr>
        <p:spPr/>
        <p:txBody>
          <a:bodyPr/>
          <a:lstStyle/>
          <a:p>
            <a:r>
              <a:rPr lang="en-US"/>
              <a:t>It requires vast resources, much above those required for black box testing</a:t>
            </a:r>
          </a:p>
          <a:p>
            <a:r>
              <a:rPr lang="en-US"/>
              <a:t>It cannot test the performance of software  in terms of availability, reliability, stress, etc.</a:t>
            </a:r>
          </a:p>
          <a:p>
            <a:r>
              <a:rPr lang="en-US"/>
              <a:t>The tester must have sufficient programming skill to understand the code and its control flow</a:t>
            </a:r>
          </a:p>
          <a:p>
            <a:r>
              <a:rPr lang="en-US"/>
              <a:t>Control flow testing can be very time consuming because of all the modules and basis paths that comprise a system</a:t>
            </a:r>
          </a:p>
          <a:p>
            <a:endParaRPr lang="en-US"/>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123</a:t>
            </a:fld>
            <a:endParaRPr lang="en-US"/>
          </a:p>
        </p:txBody>
      </p:sp>
    </p:spTree>
    <p:extLst>
      <p:ext uri="{BB962C8B-B14F-4D97-AF65-F5344CB8AC3E}">
        <p14:creationId xmlns:p14="http://schemas.microsoft.com/office/powerpoint/2010/main" val="312774077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B65A4-7969-A275-3B0E-2D1A246420E2}"/>
              </a:ext>
            </a:extLst>
          </p:cNvPr>
          <p:cNvSpPr>
            <a:spLocks noGrp="1"/>
          </p:cNvSpPr>
          <p:nvPr>
            <p:ph type="title"/>
          </p:nvPr>
        </p:nvSpPr>
        <p:spPr/>
        <p:txBody>
          <a:bodyPr/>
          <a:lstStyle/>
          <a:p>
            <a:r>
              <a:rPr lang="en-US" dirty="0"/>
              <a:t>Unit Testing</a:t>
            </a:r>
          </a:p>
        </p:txBody>
      </p:sp>
      <p:sp>
        <p:nvSpPr>
          <p:cNvPr id="3" name="Content Placeholder 2">
            <a:extLst>
              <a:ext uri="{FF2B5EF4-FFF2-40B4-BE49-F238E27FC236}">
                <a16:creationId xmlns:a16="http://schemas.microsoft.com/office/drawing/2014/main" id="{70324E6D-A7F0-7BE5-FDE8-CE122FDF3A04}"/>
              </a:ext>
            </a:extLst>
          </p:cNvPr>
          <p:cNvSpPr>
            <a:spLocks noGrp="1"/>
          </p:cNvSpPr>
          <p:nvPr>
            <p:ph idx="1"/>
          </p:nvPr>
        </p:nvSpPr>
        <p:spPr/>
        <p:txBody>
          <a:bodyPr/>
          <a:lstStyle/>
          <a:p>
            <a:r>
              <a:rPr lang="en-US" b="1" dirty="0"/>
              <a:t>In software engineering</a:t>
            </a:r>
            <a:r>
              <a:rPr lang="en-US" dirty="0"/>
              <a:t>, </a:t>
            </a:r>
            <a:r>
              <a:rPr lang="en-US" b="1" dirty="0"/>
              <a:t>unit testing </a:t>
            </a:r>
            <a:r>
              <a:rPr lang="en-US" dirty="0"/>
              <a:t>is a test (often automated) that validates that individual units of source code are working properly. </a:t>
            </a:r>
          </a:p>
          <a:p>
            <a:r>
              <a:rPr lang="en-US" b="1" dirty="0"/>
              <a:t>A unit </a:t>
            </a:r>
            <a:r>
              <a:rPr lang="en-US" dirty="0"/>
              <a:t>is the smallest testable part of an application. In procedural programming a unit may be an individual program, function, procedure, etc., while in object-oriented programming, the smallest unit is a method, which may belong to a base / super class, abstract class or derived / child class.</a:t>
            </a:r>
          </a:p>
        </p:txBody>
      </p:sp>
      <p:sp>
        <p:nvSpPr>
          <p:cNvPr id="4" name="Slide Number Placeholder 3">
            <a:extLst>
              <a:ext uri="{FF2B5EF4-FFF2-40B4-BE49-F238E27FC236}">
                <a16:creationId xmlns:a16="http://schemas.microsoft.com/office/drawing/2014/main" id="{EDACA103-CDC6-5570-4798-14B750C77847}"/>
              </a:ext>
            </a:extLst>
          </p:cNvPr>
          <p:cNvSpPr>
            <a:spLocks noGrp="1"/>
          </p:cNvSpPr>
          <p:nvPr>
            <p:ph type="sldNum" sz="quarter" idx="12"/>
          </p:nvPr>
        </p:nvSpPr>
        <p:spPr/>
        <p:txBody>
          <a:bodyPr/>
          <a:lstStyle/>
          <a:p>
            <a:r>
              <a:rPr lang="en-US"/>
              <a:t>Slide </a:t>
            </a:r>
            <a:fld id="{3900DC13-0C25-439E-AA75-E5DAAC4C3713}" type="slidenum">
              <a:rPr lang="en-US" smtClean="0"/>
              <a:pPr/>
              <a:t>124</a:t>
            </a:fld>
            <a:endParaRPr lang="en-US"/>
          </a:p>
        </p:txBody>
      </p:sp>
    </p:spTree>
    <p:extLst>
      <p:ext uri="{BB962C8B-B14F-4D97-AF65-F5344CB8AC3E}">
        <p14:creationId xmlns:p14="http://schemas.microsoft.com/office/powerpoint/2010/main" val="237935411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97CCD-1F97-05AB-8499-EB158314AF23}"/>
              </a:ext>
            </a:extLst>
          </p:cNvPr>
          <p:cNvSpPr>
            <a:spLocks noGrp="1"/>
          </p:cNvSpPr>
          <p:nvPr>
            <p:ph type="title"/>
          </p:nvPr>
        </p:nvSpPr>
        <p:spPr/>
        <p:txBody>
          <a:bodyPr/>
          <a:lstStyle/>
          <a:p>
            <a:r>
              <a:rPr lang="en-US" dirty="0"/>
              <a:t>Unit Testing</a:t>
            </a:r>
          </a:p>
        </p:txBody>
      </p:sp>
      <p:sp>
        <p:nvSpPr>
          <p:cNvPr id="3" name="Content Placeholder 2">
            <a:extLst>
              <a:ext uri="{FF2B5EF4-FFF2-40B4-BE49-F238E27FC236}">
                <a16:creationId xmlns:a16="http://schemas.microsoft.com/office/drawing/2014/main" id="{3CEC9225-F80F-E22B-3E01-127482A4354A}"/>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50D88C5D-EDCA-27B7-17E8-38DAB4267C50}"/>
              </a:ext>
            </a:extLst>
          </p:cNvPr>
          <p:cNvSpPr>
            <a:spLocks noGrp="1"/>
          </p:cNvSpPr>
          <p:nvPr>
            <p:ph type="sldNum" sz="quarter" idx="12"/>
          </p:nvPr>
        </p:nvSpPr>
        <p:spPr/>
        <p:txBody>
          <a:bodyPr/>
          <a:lstStyle/>
          <a:p>
            <a:r>
              <a:rPr lang="en-US"/>
              <a:t>Slide </a:t>
            </a:r>
            <a:fld id="{3900DC13-0C25-439E-AA75-E5DAAC4C3713}" type="slidenum">
              <a:rPr lang="en-US" smtClean="0"/>
              <a:pPr/>
              <a:t>125</a:t>
            </a:fld>
            <a:endParaRPr lang="en-US"/>
          </a:p>
        </p:txBody>
      </p:sp>
    </p:spTree>
    <p:extLst>
      <p:ext uri="{BB962C8B-B14F-4D97-AF65-F5344CB8AC3E}">
        <p14:creationId xmlns:p14="http://schemas.microsoft.com/office/powerpoint/2010/main" val="402430555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ChangeArrowheads="1"/>
          </p:cNvSpPr>
          <p:nvPr/>
        </p:nvSpPr>
        <p:spPr bwMode="auto">
          <a:xfrm>
            <a:off x="838200" y="5029200"/>
            <a:ext cx="7174523" cy="45720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306"/>
            <a:endParaRPr lang="en-US">
              <a:solidFill>
                <a:prstClr val="white"/>
              </a:solidFill>
            </a:endParaRPr>
          </a:p>
        </p:txBody>
      </p:sp>
      <p:sp>
        <p:nvSpPr>
          <p:cNvPr id="340995" name="Rectangle 3"/>
          <p:cNvSpPr>
            <a:spLocks noGrp="1" noChangeArrowheads="1"/>
          </p:cNvSpPr>
          <p:nvPr>
            <p:ph type="title"/>
          </p:nvPr>
        </p:nvSpPr>
        <p:spPr>
          <a:noFill/>
          <a:ln/>
        </p:spPr>
        <p:txBody>
          <a:bodyPr/>
          <a:lstStyle/>
          <a:p>
            <a:pPr algn="ctr">
              <a:lnSpc>
                <a:spcPct val="88000"/>
              </a:lnSpc>
            </a:pPr>
            <a:r>
              <a:rPr lang="en-GB" sz="3600">
                <a:latin typeface="Arial" charset="0"/>
              </a:rPr>
              <a:t>Contents</a:t>
            </a:r>
          </a:p>
        </p:txBody>
      </p:sp>
      <p:sp>
        <p:nvSpPr>
          <p:cNvPr id="340996" name="Rectangle 4"/>
          <p:cNvSpPr>
            <a:spLocks noGrp="1" noChangeArrowheads="1"/>
          </p:cNvSpPr>
          <p:nvPr>
            <p:ph type="body" idx="1"/>
          </p:nvPr>
        </p:nvSpPr>
        <p:spPr>
          <a:xfrm>
            <a:off x="530352" y="2935958"/>
            <a:ext cx="7772400" cy="3067506"/>
          </a:xfrm>
          <a:noFill/>
          <a:ln/>
        </p:spPr>
        <p:txBody>
          <a:bodyPr lIns="63500" tIns="25400" rIns="63500" bIns="25400">
            <a:spAutoFit/>
          </a:bodyPr>
          <a:lstStyle/>
          <a:p>
            <a:pPr algn="ctr"/>
            <a:r>
              <a:rPr lang="en-US" sz="2800" b="1">
                <a:effectLst>
                  <a:outerShdw blurRad="38100" dist="38100" dir="2700000" algn="tl">
                    <a:srgbClr val="000000">
                      <a:alpha val="43137"/>
                    </a:srgbClr>
                  </a:outerShdw>
                </a:effectLst>
              </a:rPr>
              <a:t>Dynamic techniques</a:t>
            </a:r>
          </a:p>
          <a:p>
            <a:pPr algn="ctr"/>
            <a:r>
              <a:rPr lang="en-US" sz="2800" b="1">
                <a:effectLst>
                  <a:outerShdw blurRad="38100" dist="38100" dir="2700000" algn="tl">
                    <a:srgbClr val="000000">
                      <a:alpha val="43137"/>
                    </a:srgbClr>
                  </a:outerShdw>
                </a:effectLst>
              </a:rPr>
              <a:t>Test condition – Test case – Test procedure</a:t>
            </a:r>
          </a:p>
          <a:p>
            <a:pPr algn="ctr"/>
            <a:r>
              <a:rPr lang="en-US" sz="2800" b="1">
                <a:effectLst>
                  <a:outerShdw blurRad="38100" dist="38100" dir="2700000" algn="tl">
                    <a:srgbClr val="000000">
                      <a:alpha val="43137"/>
                    </a:srgbClr>
                  </a:outerShdw>
                </a:effectLst>
              </a:rPr>
              <a:t>Black-box techniques</a:t>
            </a:r>
          </a:p>
          <a:p>
            <a:pPr algn="ctr"/>
            <a:r>
              <a:rPr lang="en-US" sz="2800" b="1">
                <a:effectLst>
                  <a:outerShdw blurRad="38100" dist="38100" dir="2700000" algn="tl">
                    <a:srgbClr val="000000">
                      <a:alpha val="43137"/>
                    </a:srgbClr>
                  </a:outerShdw>
                </a:effectLst>
              </a:rPr>
              <a:t>White-box techniques</a:t>
            </a:r>
          </a:p>
          <a:p>
            <a:pPr algn="ctr"/>
            <a:r>
              <a:rPr lang="en-US" sz="2800" b="1">
                <a:effectLst>
                  <a:outerShdw blurRad="38100" dist="38100" dir="2700000" algn="tl">
                    <a:srgbClr val="000000">
                      <a:alpha val="43137"/>
                    </a:srgbClr>
                  </a:outerShdw>
                </a:effectLst>
              </a:rPr>
              <a:t>Experience-based techniques</a:t>
            </a:r>
          </a:p>
          <a:p>
            <a:pPr algn="ctr"/>
            <a:r>
              <a:rPr lang="en-US" sz="2800" b="1">
                <a:effectLst>
                  <a:outerShdw blurRad="38100" dist="38100" dir="2700000" algn="tl">
                    <a:srgbClr val="000000">
                      <a:alpha val="43137"/>
                    </a:srgbClr>
                  </a:outerShdw>
                </a:effectLst>
              </a:rPr>
              <a:t>Choosing test techniques</a:t>
            </a:r>
          </a:p>
        </p:txBody>
      </p:sp>
      <p:grpSp>
        <p:nvGrpSpPr>
          <p:cNvPr id="21" name="Group 20"/>
          <p:cNvGrpSpPr/>
          <p:nvPr/>
        </p:nvGrpSpPr>
        <p:grpSpPr>
          <a:xfrm>
            <a:off x="6096000" y="152400"/>
            <a:ext cx="2743200" cy="914400"/>
            <a:chOff x="6096000" y="152400"/>
            <a:chExt cx="2743200" cy="914400"/>
          </a:xfrm>
        </p:grpSpPr>
        <p:sp>
          <p:nvSpPr>
            <p:cNvPr id="22" name="Rectangle 14"/>
            <p:cNvSpPr>
              <a:spLocks noChangeArrowheads="1"/>
            </p:cNvSpPr>
            <p:nvPr/>
          </p:nvSpPr>
          <p:spPr bwMode="auto">
            <a:xfrm>
              <a:off x="6096000" y="152400"/>
              <a:ext cx="548640" cy="457200"/>
            </a:xfrm>
            <a:prstGeom prst="rect">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1</a:t>
              </a:r>
            </a:p>
          </p:txBody>
        </p:sp>
        <p:sp>
          <p:nvSpPr>
            <p:cNvPr id="23" name="Rectangle 15"/>
            <p:cNvSpPr>
              <a:spLocks noChangeArrowheads="1"/>
            </p:cNvSpPr>
            <p:nvPr/>
          </p:nvSpPr>
          <p:spPr bwMode="auto">
            <a:xfrm>
              <a:off x="6647903" y="152400"/>
              <a:ext cx="548640" cy="457200"/>
            </a:xfrm>
            <a:prstGeom prst="rect">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2</a:t>
              </a:r>
            </a:p>
          </p:txBody>
        </p:sp>
        <p:sp>
          <p:nvSpPr>
            <p:cNvPr id="24" name="Rectangle 16"/>
            <p:cNvSpPr>
              <a:spLocks noChangeArrowheads="1"/>
            </p:cNvSpPr>
            <p:nvPr/>
          </p:nvSpPr>
          <p:spPr bwMode="auto">
            <a:xfrm>
              <a:off x="7193280" y="152400"/>
              <a:ext cx="548640" cy="457200"/>
            </a:xfrm>
            <a:prstGeom prst="rect">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3</a:t>
              </a:r>
            </a:p>
          </p:txBody>
        </p:sp>
        <p:sp>
          <p:nvSpPr>
            <p:cNvPr id="25" name="Rectangle 17"/>
            <p:cNvSpPr>
              <a:spLocks noChangeArrowheads="1"/>
            </p:cNvSpPr>
            <p:nvPr/>
          </p:nvSpPr>
          <p:spPr bwMode="auto">
            <a:xfrm>
              <a:off x="609600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6</a:t>
              </a:r>
            </a:p>
          </p:txBody>
        </p:sp>
        <p:sp>
          <p:nvSpPr>
            <p:cNvPr id="26" name="Rectangle 18"/>
            <p:cNvSpPr>
              <a:spLocks noChangeArrowheads="1"/>
            </p:cNvSpPr>
            <p:nvPr/>
          </p:nvSpPr>
          <p:spPr bwMode="auto">
            <a:xfrm>
              <a:off x="6644640" y="609600"/>
              <a:ext cx="548640" cy="457200"/>
            </a:xfrm>
            <a:prstGeom prst="rect">
              <a:avLst/>
            </a:prstGeom>
            <a:solidFill>
              <a:schemeClr val="tx2"/>
            </a:solidFill>
            <a:ln w="12700">
              <a:solidFill>
                <a:schemeClr val="tx1"/>
              </a:solidFill>
              <a:miter lim="800000"/>
              <a:headEnd/>
              <a:tailEnd/>
            </a:ln>
            <a:effectLst/>
          </p:spPr>
          <p:txBody>
            <a:bodyPr wrap="none" lIns="92075" tIns="46038" rIns="92075" bIns="46038" anchor="ctr"/>
            <a:lstStyle/>
            <a:p>
              <a:pPr algn="ctr"/>
              <a:r>
                <a:rPr lang="en-GB" b="1">
                  <a:solidFill>
                    <a:srgbClr val="001412"/>
                  </a:solidFill>
                </a:rPr>
                <a:t>7</a:t>
              </a:r>
            </a:p>
          </p:txBody>
        </p:sp>
        <p:sp>
          <p:nvSpPr>
            <p:cNvPr id="27" name="Rectangle 19"/>
            <p:cNvSpPr>
              <a:spLocks noChangeArrowheads="1"/>
            </p:cNvSpPr>
            <p:nvPr/>
          </p:nvSpPr>
          <p:spPr bwMode="auto">
            <a:xfrm>
              <a:off x="719328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8</a:t>
              </a:r>
            </a:p>
          </p:txBody>
        </p:sp>
        <p:sp>
          <p:nvSpPr>
            <p:cNvPr id="28" name="Rectangle 16"/>
            <p:cNvSpPr>
              <a:spLocks noChangeArrowheads="1"/>
            </p:cNvSpPr>
            <p:nvPr/>
          </p:nvSpPr>
          <p:spPr bwMode="auto">
            <a:xfrm>
              <a:off x="7741920" y="1524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4</a:t>
              </a:r>
              <a:endParaRPr lang="en-GB" sz="1800" b="1"/>
            </a:p>
          </p:txBody>
        </p:sp>
        <p:sp>
          <p:nvSpPr>
            <p:cNvPr id="29" name="Rectangle 19"/>
            <p:cNvSpPr>
              <a:spLocks noChangeArrowheads="1"/>
            </p:cNvSpPr>
            <p:nvPr/>
          </p:nvSpPr>
          <p:spPr bwMode="auto">
            <a:xfrm>
              <a:off x="774192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9</a:t>
              </a:r>
            </a:p>
          </p:txBody>
        </p:sp>
        <p:sp>
          <p:nvSpPr>
            <p:cNvPr id="30" name="Rectangle 16"/>
            <p:cNvSpPr>
              <a:spLocks noChangeArrowheads="1"/>
            </p:cNvSpPr>
            <p:nvPr/>
          </p:nvSpPr>
          <p:spPr bwMode="auto">
            <a:xfrm>
              <a:off x="8290560" y="152400"/>
              <a:ext cx="548640" cy="457200"/>
            </a:xfrm>
            <a:prstGeom prst="rect">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5</a:t>
              </a:r>
            </a:p>
          </p:txBody>
        </p:sp>
        <p:sp>
          <p:nvSpPr>
            <p:cNvPr id="31" name="Rectangle 19"/>
            <p:cNvSpPr>
              <a:spLocks noChangeArrowheads="1"/>
            </p:cNvSpPr>
            <p:nvPr/>
          </p:nvSpPr>
          <p:spPr bwMode="auto">
            <a:xfrm>
              <a:off x="829056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en-GB" sz="1800" b="1"/>
            </a:p>
          </p:txBody>
        </p:sp>
      </p:grpSp>
    </p:spTree>
    <p:extLst>
      <p:ext uri="{BB962C8B-B14F-4D97-AF65-F5344CB8AC3E}">
        <p14:creationId xmlns:p14="http://schemas.microsoft.com/office/powerpoint/2010/main" val="6347174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09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4" grpId="0" animBg="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noFill/>
        </p:spPr>
        <p:txBody>
          <a:bodyPr/>
          <a:lstStyle/>
          <a:p>
            <a:r>
              <a:rPr lang="en-GB" dirty="0"/>
              <a:t>Non-systematic test techniques</a:t>
            </a:r>
          </a:p>
        </p:txBody>
      </p:sp>
      <p:sp>
        <p:nvSpPr>
          <p:cNvPr id="54275" name="Rectangle 3"/>
          <p:cNvSpPr>
            <a:spLocks noGrp="1" noChangeArrowheads="1"/>
          </p:cNvSpPr>
          <p:nvPr>
            <p:ph type="body" idx="1"/>
          </p:nvPr>
        </p:nvSpPr>
        <p:spPr>
          <a:noFill/>
        </p:spPr>
        <p:txBody>
          <a:bodyPr/>
          <a:lstStyle/>
          <a:p>
            <a:r>
              <a:rPr lang="en-US"/>
              <a:t>Based on a person's knowledge, experience, imagination and intuition</a:t>
            </a:r>
          </a:p>
          <a:p>
            <a:r>
              <a:rPr lang="en-US"/>
              <a:t>Some techniques </a:t>
            </a:r>
          </a:p>
          <a:p>
            <a:pPr lvl="1"/>
            <a:r>
              <a:rPr lang="en-US"/>
              <a:t>error guessing </a:t>
            </a:r>
          </a:p>
          <a:p>
            <a:pPr lvl="1"/>
            <a:r>
              <a:rPr lang="en-US"/>
              <a:t>exploratory testing </a:t>
            </a:r>
            <a:endParaRPr lang="en-GB"/>
          </a:p>
        </p:txBody>
      </p:sp>
      <p:sp>
        <p:nvSpPr>
          <p:cNvPr id="2" name="Rectangle 1"/>
          <p:cNvSpPr/>
          <p:nvPr/>
        </p:nvSpPr>
        <p:spPr>
          <a:xfrm>
            <a:off x="1066800" y="4267200"/>
            <a:ext cx="6477000" cy="954107"/>
          </a:xfrm>
          <a:prstGeom prst="rect">
            <a:avLst/>
          </a:prstGeom>
          <a:solidFill>
            <a:srgbClr val="92D050"/>
          </a:solidFill>
        </p:spPr>
        <p:txBody>
          <a:bodyPr wrap="square">
            <a:spAutoFit/>
          </a:bodyPr>
          <a:lstStyle/>
          <a:p>
            <a:pPr algn="ctr"/>
            <a:r>
              <a:rPr lang="en-US" sz="2800" b="1">
                <a:latin typeface="Times New Roman" pitchFamily="18" charset="0"/>
                <a:cs typeface="Times New Roman" pitchFamily="18" charset="0"/>
              </a:rPr>
              <a:t>It is true that testing should be rigorous, thorough and systematic</a:t>
            </a:r>
          </a:p>
        </p:txBody>
      </p:sp>
      <p:sp>
        <p:nvSpPr>
          <p:cNvPr id="3" name="Rectangle 2"/>
          <p:cNvSpPr/>
          <p:nvPr/>
        </p:nvSpPr>
        <p:spPr>
          <a:xfrm>
            <a:off x="1828800" y="5562600"/>
            <a:ext cx="5044907" cy="523220"/>
          </a:xfrm>
          <a:prstGeom prst="rect">
            <a:avLst/>
          </a:prstGeom>
          <a:solidFill>
            <a:srgbClr val="92D050"/>
          </a:solidFill>
        </p:spPr>
        <p:txBody>
          <a:bodyPr wrap="none">
            <a:spAutoFit/>
          </a:bodyPr>
          <a:lstStyle/>
          <a:p>
            <a:r>
              <a:rPr lang="en-US" sz="2800" b="1">
                <a:latin typeface="Times New Roman" pitchFamily="18" charset="0"/>
                <a:cs typeface="Times New Roman" pitchFamily="18" charset="0"/>
              </a:rPr>
              <a:t>This is not all there is to testing</a:t>
            </a:r>
          </a:p>
        </p:txBody>
      </p:sp>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pPr/>
              <a:t>127</a:t>
            </a:fld>
            <a:endParaRPr lang="en-US"/>
          </a:p>
        </p:txBody>
      </p:sp>
    </p:spTree>
    <p:extLst>
      <p:ext uri="{BB962C8B-B14F-4D97-AF65-F5344CB8AC3E}">
        <p14:creationId xmlns:p14="http://schemas.microsoft.com/office/powerpoint/2010/main" val="33709582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4275">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4275">
                                            <p:txEl>
                                              <p:pRg st="1" end="1"/>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54275">
                                            <p:txEl>
                                              <p:pRg st="2" end="2"/>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5427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uiExpand="1" build="p"/>
      <p:bldP spid="3" grpId="0" animBg="1"/>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Error guessing</a:t>
            </a:r>
          </a:p>
        </p:txBody>
      </p:sp>
      <p:sp>
        <p:nvSpPr>
          <p:cNvPr id="55299" name="Rectangle 3"/>
          <p:cNvSpPr>
            <a:spLocks noGrp="1" noChangeArrowheads="1"/>
          </p:cNvSpPr>
          <p:nvPr>
            <p:ph type="body" idx="1"/>
          </p:nvPr>
        </p:nvSpPr>
        <p:spPr/>
        <p:txBody>
          <a:bodyPr>
            <a:normAutofit/>
          </a:bodyPr>
          <a:lstStyle/>
          <a:p>
            <a:r>
              <a:rPr lang="en-GB"/>
              <a:t>No rules, no script</a:t>
            </a:r>
          </a:p>
          <a:p>
            <a:r>
              <a:rPr lang="en-US"/>
              <a:t>Think of situations in which the software may not be able to cope</a:t>
            </a:r>
          </a:p>
          <a:p>
            <a:pPr lvl="1"/>
            <a:r>
              <a:rPr lang="en-US"/>
              <a:t>division by zero</a:t>
            </a:r>
          </a:p>
          <a:p>
            <a:pPr lvl="1"/>
            <a:r>
              <a:rPr lang="en-US"/>
              <a:t>blank (or no) input</a:t>
            </a:r>
          </a:p>
          <a:p>
            <a:pPr lvl="1"/>
            <a:r>
              <a:rPr lang="en-US"/>
              <a:t>empty files</a:t>
            </a:r>
          </a:p>
          <a:p>
            <a:pPr lvl="1"/>
            <a:r>
              <a:rPr lang="en-US"/>
              <a:t>wrong kind of data (e.g. alphabetic characters where numeric are required)...</a:t>
            </a:r>
          </a:p>
          <a:p>
            <a:r>
              <a:rPr lang="en-GB"/>
              <a:t>After systematic techniques have been used</a:t>
            </a:r>
          </a:p>
          <a:p>
            <a:r>
              <a:rPr lang="en-GB"/>
              <a:t>Supplements systematic techniques</a:t>
            </a:r>
          </a:p>
          <a:p>
            <a:endParaRPr lang="en-GB"/>
          </a:p>
        </p:txBody>
      </p:sp>
      <p:sp>
        <p:nvSpPr>
          <p:cNvPr id="55300" name="Rectangle 4"/>
          <p:cNvSpPr>
            <a:spLocks noChangeArrowheads="1"/>
          </p:cNvSpPr>
          <p:nvPr/>
        </p:nvSpPr>
        <p:spPr bwMode="auto">
          <a:xfrm>
            <a:off x="1143000" y="5867400"/>
            <a:ext cx="6471138" cy="457200"/>
          </a:xfrm>
          <a:prstGeom prst="rect">
            <a:avLst/>
          </a:prstGeom>
          <a:solidFill>
            <a:schemeClr val="tx2"/>
          </a:solidFill>
          <a:ln w="12700">
            <a:solidFill>
              <a:srgbClr val="000000"/>
            </a:solidFill>
            <a:miter lim="800000"/>
            <a:headEnd type="none" w="sm" len="sm"/>
            <a:tailEnd type="none" w="sm" len="sm"/>
          </a:ln>
          <a:effectLst>
            <a:outerShdw dist="107763" dir="2700000" algn="ctr" rotWithShape="0">
              <a:schemeClr val="bg2"/>
            </a:outerShdw>
          </a:effectLst>
        </p:spPr>
        <p:txBody>
          <a:bodyPr wrap="none" anchor="ctr"/>
          <a:lstStyle/>
          <a:p>
            <a:pPr algn="ctr"/>
            <a:r>
              <a:rPr lang="en-GB" sz="2400" b="1">
                <a:solidFill>
                  <a:srgbClr val="000000"/>
                </a:solidFill>
                <a:latin typeface="+mj-lt"/>
              </a:rPr>
              <a:t>Not a good approach to start testing with</a:t>
            </a:r>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128</a:t>
            </a:fld>
            <a:endParaRPr lang="en-US"/>
          </a:p>
        </p:txBody>
      </p:sp>
    </p:spTree>
    <p:extLst>
      <p:ext uri="{BB962C8B-B14F-4D97-AF65-F5344CB8AC3E}">
        <p14:creationId xmlns:p14="http://schemas.microsoft.com/office/powerpoint/2010/main" val="3117624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animEffect transition="in" filter="fade">
                                      <p:cBhvr>
                                        <p:cTn id="7" dur="500"/>
                                        <p:tgtEl>
                                          <p:spTgt spid="552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5299">
                                            <p:txEl>
                                              <p:pRg st="1" end="1"/>
                                            </p:txEl>
                                          </p:spTgt>
                                        </p:tgtEl>
                                        <p:attrNameLst>
                                          <p:attrName>style.visibility</p:attrName>
                                        </p:attrNameLst>
                                      </p:cBhvr>
                                      <p:to>
                                        <p:strVal val="visible"/>
                                      </p:to>
                                    </p:set>
                                    <p:animEffect transition="in" filter="fade">
                                      <p:cBhvr>
                                        <p:cTn id="12" dur="500"/>
                                        <p:tgtEl>
                                          <p:spTgt spid="55299">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5299">
                                            <p:txEl>
                                              <p:pRg st="2" end="2"/>
                                            </p:txEl>
                                          </p:spTgt>
                                        </p:tgtEl>
                                        <p:attrNameLst>
                                          <p:attrName>style.visibility</p:attrName>
                                        </p:attrNameLst>
                                      </p:cBhvr>
                                      <p:to>
                                        <p:strVal val="visible"/>
                                      </p:to>
                                    </p:set>
                                    <p:animEffect transition="in" filter="fade">
                                      <p:cBhvr>
                                        <p:cTn id="15" dur="500"/>
                                        <p:tgtEl>
                                          <p:spTgt spid="5529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5299">
                                            <p:txEl>
                                              <p:pRg st="3" end="3"/>
                                            </p:txEl>
                                          </p:spTgt>
                                        </p:tgtEl>
                                        <p:attrNameLst>
                                          <p:attrName>style.visibility</p:attrName>
                                        </p:attrNameLst>
                                      </p:cBhvr>
                                      <p:to>
                                        <p:strVal val="visible"/>
                                      </p:to>
                                    </p:set>
                                    <p:animEffect transition="in" filter="fade">
                                      <p:cBhvr>
                                        <p:cTn id="18" dur="500"/>
                                        <p:tgtEl>
                                          <p:spTgt spid="5529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5299">
                                            <p:txEl>
                                              <p:pRg st="4" end="4"/>
                                            </p:txEl>
                                          </p:spTgt>
                                        </p:tgtEl>
                                        <p:attrNameLst>
                                          <p:attrName>style.visibility</p:attrName>
                                        </p:attrNameLst>
                                      </p:cBhvr>
                                      <p:to>
                                        <p:strVal val="visible"/>
                                      </p:to>
                                    </p:set>
                                    <p:animEffect transition="in" filter="fade">
                                      <p:cBhvr>
                                        <p:cTn id="21" dur="500"/>
                                        <p:tgtEl>
                                          <p:spTgt spid="55299">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5299">
                                            <p:txEl>
                                              <p:pRg st="5" end="5"/>
                                            </p:txEl>
                                          </p:spTgt>
                                        </p:tgtEl>
                                        <p:attrNameLst>
                                          <p:attrName>style.visibility</p:attrName>
                                        </p:attrNameLst>
                                      </p:cBhvr>
                                      <p:to>
                                        <p:strVal val="visible"/>
                                      </p:to>
                                    </p:set>
                                    <p:animEffect transition="in" filter="fade">
                                      <p:cBhvr>
                                        <p:cTn id="24" dur="500"/>
                                        <p:tgtEl>
                                          <p:spTgt spid="55299">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55299">
                                            <p:txEl>
                                              <p:pRg st="6" end="6"/>
                                            </p:txEl>
                                          </p:spTgt>
                                        </p:tgtEl>
                                        <p:attrNameLst>
                                          <p:attrName>style.visibility</p:attrName>
                                        </p:attrNameLst>
                                      </p:cBhvr>
                                      <p:to>
                                        <p:strVal val="visible"/>
                                      </p:to>
                                    </p:set>
                                    <p:animEffect transition="in" filter="fade">
                                      <p:cBhvr>
                                        <p:cTn id="29" dur="500"/>
                                        <p:tgtEl>
                                          <p:spTgt spid="55299">
                                            <p:txEl>
                                              <p:pRg st="6" end="6"/>
                                            </p:txEl>
                                          </p:spTgt>
                                        </p:tgtEl>
                                      </p:cBhvr>
                                    </p:animEffect>
                                  </p:childTnLst>
                                </p:cTn>
                              </p:par>
                            </p:childTnLst>
                          </p:cTn>
                        </p:par>
                        <p:par>
                          <p:cTn id="30" fill="hold">
                            <p:stCondLst>
                              <p:cond delay="500"/>
                            </p:stCondLst>
                            <p:childTnLst>
                              <p:par>
                                <p:cTn id="31" presetID="1" presetClass="entr" presetSubtype="0" fill="hold" grpId="0" nodeType="afterEffect">
                                  <p:stCondLst>
                                    <p:cond delay="0"/>
                                  </p:stCondLst>
                                  <p:childTnLst>
                                    <p:set>
                                      <p:cBhvr>
                                        <p:cTn id="32" dur="1" fill="hold">
                                          <p:stCondLst>
                                            <p:cond delay="0"/>
                                          </p:stCondLst>
                                        </p:cTn>
                                        <p:tgtEl>
                                          <p:spTgt spid="5530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5299">
                                            <p:txEl>
                                              <p:pRg st="7" end="7"/>
                                            </p:txEl>
                                          </p:spTgt>
                                        </p:tgtEl>
                                        <p:attrNameLst>
                                          <p:attrName>style.visibility</p:attrName>
                                        </p:attrNameLst>
                                      </p:cBhvr>
                                      <p:to>
                                        <p:strVal val="visible"/>
                                      </p:to>
                                    </p:set>
                                    <p:animEffect transition="in" filter="fade">
                                      <p:cBhvr>
                                        <p:cTn id="37" dur="500"/>
                                        <p:tgtEl>
                                          <p:spTgt spid="5529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uiExpand="1" build="p"/>
      <p:bldP spid="55300" grpId="0" animBg="1"/>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p:cNvSpPr>
            <a:spLocks noGrp="1"/>
          </p:cNvSpPr>
          <p:nvPr>
            <p:ph type="title"/>
          </p:nvPr>
        </p:nvSpPr>
        <p:spPr/>
        <p:txBody>
          <a:bodyPr/>
          <a:lstStyle/>
          <a:p>
            <a:r>
              <a:rPr lang="en-US"/>
              <a:t>Exploratory testing</a:t>
            </a:r>
          </a:p>
        </p:txBody>
      </p:sp>
      <p:sp>
        <p:nvSpPr>
          <p:cNvPr id="9" name="Content Placeholder 2"/>
          <p:cNvSpPr txBox="1">
            <a:spLocks/>
          </p:cNvSpPr>
          <p:nvPr/>
        </p:nvSpPr>
        <p:spPr>
          <a:xfrm>
            <a:off x="457201" y="5334000"/>
            <a:ext cx="3581400" cy="566746"/>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Gill Sans Light"/>
                <a:ea typeface="+mn-ea"/>
                <a:cs typeface="Gill Sans Light"/>
              </a:defRPr>
            </a:lvl1pPr>
            <a:lvl2pPr marL="742950" indent="-285750" algn="l" defTabSz="457200" rtl="0" eaLnBrk="1" latinLnBrk="0" hangingPunct="1">
              <a:spcBef>
                <a:spcPct val="20000"/>
              </a:spcBef>
              <a:buFont typeface="Arial"/>
              <a:buChar char="–"/>
              <a:defRPr sz="2800" kern="1200">
                <a:solidFill>
                  <a:schemeClr val="tx1"/>
                </a:solidFill>
                <a:latin typeface="Gill Sans Light"/>
                <a:ea typeface="+mn-ea"/>
                <a:cs typeface="Gill Sans Light"/>
              </a:defRPr>
            </a:lvl2pPr>
            <a:lvl3pPr marL="1143000" indent="-228600" algn="l" defTabSz="457200" rtl="0" eaLnBrk="1" latinLnBrk="0" hangingPunct="1">
              <a:spcBef>
                <a:spcPct val="20000"/>
              </a:spcBef>
              <a:buFont typeface="Arial"/>
              <a:buChar char="•"/>
              <a:defRPr sz="2400" kern="1200">
                <a:solidFill>
                  <a:schemeClr val="tx1"/>
                </a:solidFill>
                <a:latin typeface="Gill Sans Light"/>
                <a:ea typeface="+mn-ea"/>
                <a:cs typeface="Gill Sans Light"/>
              </a:defRPr>
            </a:lvl3pPr>
            <a:lvl4pPr marL="1600200" indent="-228600" algn="l" defTabSz="457200" rtl="0" eaLnBrk="1" latinLnBrk="0" hangingPunct="1">
              <a:spcBef>
                <a:spcPct val="20000"/>
              </a:spcBef>
              <a:buFont typeface="Arial"/>
              <a:buChar char="–"/>
              <a:defRPr sz="2000" kern="1200">
                <a:solidFill>
                  <a:schemeClr val="tx1"/>
                </a:solidFill>
                <a:latin typeface="Gill Sans Light"/>
                <a:ea typeface="+mn-ea"/>
                <a:cs typeface="Gill Sans Light"/>
              </a:defRPr>
            </a:lvl4pPr>
            <a:lvl5pPr marL="2057400" indent="-228600" algn="l" defTabSz="457200" rtl="0" eaLnBrk="1" latinLnBrk="0" hangingPunct="1">
              <a:spcBef>
                <a:spcPct val="20000"/>
              </a:spcBef>
              <a:buFont typeface="Arial"/>
              <a:buChar char="»"/>
              <a:defRPr sz="2000" kern="1200">
                <a:solidFill>
                  <a:schemeClr val="tx1"/>
                </a:solidFill>
                <a:latin typeface="Gill Sans Light"/>
                <a:ea typeface="+mn-ea"/>
                <a:cs typeface="Gill Sans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400" dirty="0">
                <a:latin typeface="Calibri" pitchFamily="34" charset="0"/>
                <a:cs typeface="Calibri" pitchFamily="34" charset="0"/>
              </a:rPr>
              <a:t>This testing helps improving quality</a:t>
            </a: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464" y="1828800"/>
            <a:ext cx="4071936" cy="3152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Content Placeholder 2"/>
          <p:cNvSpPr txBox="1">
            <a:spLocks/>
          </p:cNvSpPr>
          <p:nvPr/>
        </p:nvSpPr>
        <p:spPr>
          <a:xfrm>
            <a:off x="4343400" y="1295400"/>
            <a:ext cx="4495800" cy="2743200"/>
          </a:xfrm>
          <a:prstGeom prst="rect">
            <a:avLst/>
          </a:prstGeom>
        </p:spPr>
        <p:txBody>
          <a:bodyPr vert="horz">
            <a:normAutofit/>
          </a:bodyPr>
          <a:lstStyle>
            <a:lvl1pPr marL="274320" indent="-274320" algn="l" rtl="0" eaLnBrk="1" latinLnBrk="0" hangingPunct="1">
              <a:spcBef>
                <a:spcPts val="600"/>
              </a:spcBef>
              <a:buClr>
                <a:schemeClr val="accent3"/>
              </a:buClr>
              <a:buSzPct val="95000"/>
              <a:buFont typeface="Wingdings 2"/>
              <a:buChar char=""/>
              <a:defRPr kumimoji="0" sz="2600" kern="1200">
                <a:solidFill>
                  <a:schemeClr val="tx1"/>
                </a:solidFill>
                <a:latin typeface="+mj-lt"/>
                <a:ea typeface="+mn-ea"/>
                <a:cs typeface="+mn-cs"/>
              </a:defRPr>
            </a:lvl1pPr>
            <a:lvl2pPr marL="640080" indent="-246888" algn="l" rtl="0" eaLnBrk="1" latinLnBrk="0" hangingPunct="1">
              <a:spcBef>
                <a:spcPts val="600"/>
              </a:spcBef>
              <a:buClr>
                <a:schemeClr val="accent1"/>
              </a:buClr>
              <a:buSzPct val="85000"/>
              <a:buFont typeface="Wingdings 2"/>
              <a:buChar char=""/>
              <a:defRPr kumimoji="0" sz="2400" kern="1200">
                <a:solidFill>
                  <a:schemeClr val="tx1"/>
                </a:solidFill>
                <a:latin typeface="+mj-lt"/>
                <a:ea typeface="+mn-ea"/>
                <a:cs typeface="+mn-cs"/>
              </a:defRPr>
            </a:lvl2pPr>
            <a:lvl3pPr marL="914400" indent="-246888" algn="l" rtl="0" eaLnBrk="1" latinLnBrk="0" hangingPunct="1">
              <a:spcBef>
                <a:spcPts val="600"/>
              </a:spcBef>
              <a:buClr>
                <a:schemeClr val="accent2"/>
              </a:buClr>
              <a:buSzPct val="70000"/>
              <a:buFont typeface="Wingdings 2"/>
              <a:buChar char=""/>
              <a:defRPr kumimoji="0" sz="2200" kern="1200">
                <a:solidFill>
                  <a:schemeClr val="tx1"/>
                </a:solidFill>
                <a:latin typeface="+mj-lt"/>
                <a:ea typeface="+mn-ea"/>
                <a:cs typeface="+mn-cs"/>
              </a:defRPr>
            </a:lvl3pPr>
            <a:lvl4pPr marL="1188720" indent="-210312" algn="l" rtl="0" eaLnBrk="1" latinLnBrk="0" hangingPunct="1">
              <a:spcBef>
                <a:spcPts val="600"/>
              </a:spcBef>
              <a:buClr>
                <a:schemeClr val="accent3"/>
              </a:buClr>
              <a:buSzPct val="65000"/>
              <a:buFont typeface="Wingdings 2"/>
              <a:buChar char=""/>
              <a:defRPr kumimoji="0" sz="2000" kern="1200">
                <a:solidFill>
                  <a:schemeClr val="tx1"/>
                </a:solidFill>
                <a:latin typeface="+mj-lt"/>
                <a:ea typeface="+mn-ea"/>
                <a:cs typeface="+mn-cs"/>
              </a:defRPr>
            </a:lvl4pPr>
            <a:lvl5pPr marL="1463040" indent="-210312" algn="l" rtl="0" eaLnBrk="1" latinLnBrk="0" hangingPunct="1">
              <a:spcBef>
                <a:spcPts val="600"/>
              </a:spcBef>
              <a:buClr>
                <a:schemeClr val="accent4"/>
              </a:buClr>
              <a:buSzPct val="65000"/>
              <a:buFont typeface="Wingdings 2"/>
              <a:buChar char=""/>
              <a:defRPr kumimoji="0" sz="2000" kern="1200">
                <a:solidFill>
                  <a:schemeClr val="tx1"/>
                </a:solidFill>
                <a:latin typeface="+mj-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a:t>“A style of testing in which you </a:t>
            </a:r>
            <a:r>
              <a:rPr lang="en-US" b="1"/>
              <a:t>explore the software </a:t>
            </a:r>
            <a:r>
              <a:rPr lang="en-US"/>
              <a:t>while simultaneously designing and executing tests, using feedbacks from the last test to inform the next.”  </a:t>
            </a:r>
            <a:r>
              <a:rPr lang="en-US" sz="2000"/>
              <a:t>(Elisabeth Hendrickson)</a:t>
            </a:r>
          </a:p>
        </p:txBody>
      </p:sp>
      <p:sp>
        <p:nvSpPr>
          <p:cNvPr id="3" name="Slide Number Placeholder 2"/>
          <p:cNvSpPr>
            <a:spLocks noGrp="1"/>
          </p:cNvSpPr>
          <p:nvPr>
            <p:ph type="sldNum" sz="quarter" idx="12"/>
          </p:nvPr>
        </p:nvSpPr>
        <p:spPr/>
        <p:txBody>
          <a:bodyPr/>
          <a:lstStyle/>
          <a:p>
            <a:r>
              <a:rPr lang="en-US"/>
              <a:t>Slide </a:t>
            </a:r>
            <a:fld id="{3900DC13-0C25-439E-AA75-E5DAAC4C3713}" type="slidenum">
              <a:rPr lang="en-US" smtClean="0"/>
              <a:pPr/>
              <a:t>129</a:t>
            </a:fld>
            <a:endParaRPr lang="en-US"/>
          </a:p>
        </p:txBody>
      </p:sp>
      <p:sp>
        <p:nvSpPr>
          <p:cNvPr id="4" name="Rectangle 3"/>
          <p:cNvSpPr/>
          <p:nvPr/>
        </p:nvSpPr>
        <p:spPr>
          <a:xfrm>
            <a:off x="4267200" y="4003119"/>
            <a:ext cx="4572000" cy="2092881"/>
          </a:xfrm>
          <a:prstGeom prst="rect">
            <a:avLst/>
          </a:prstGeom>
        </p:spPr>
        <p:txBody>
          <a:bodyPr>
            <a:spAutoFit/>
          </a:bodyPr>
          <a:lstStyle/>
          <a:p>
            <a:r>
              <a:rPr lang="en-US" sz="2600">
                <a:latin typeface="+mj-lt"/>
              </a:rPr>
              <a:t>Exploratory testing as 'an interactive process of simultaneous learning, test design, and test execution‘ (</a:t>
            </a:r>
            <a:r>
              <a:rPr lang="en-US" sz="2000">
                <a:latin typeface="+mj-lt"/>
              </a:rPr>
              <a:t>James Bach</a:t>
            </a:r>
            <a:r>
              <a:rPr lang="en-US" sz="2600">
                <a:latin typeface="+mj-lt"/>
              </a:rPr>
              <a:t>)</a:t>
            </a:r>
          </a:p>
        </p:txBody>
      </p:sp>
    </p:spTree>
    <p:extLst>
      <p:ext uri="{BB962C8B-B14F-4D97-AF65-F5344CB8AC3E}">
        <p14:creationId xmlns:p14="http://schemas.microsoft.com/office/powerpoint/2010/main" val="3085306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normAutofit/>
          </a:bodyPr>
          <a:lstStyle/>
          <a:p>
            <a:r>
              <a:rPr lang="en-GB"/>
              <a:t>Task 3: specify test procedures</a:t>
            </a:r>
          </a:p>
        </p:txBody>
      </p:sp>
      <p:sp>
        <p:nvSpPr>
          <p:cNvPr id="162819" name="Rectangle 3"/>
          <p:cNvSpPr>
            <a:spLocks noGrp="1" noChangeArrowheads="1"/>
          </p:cNvSpPr>
          <p:nvPr>
            <p:ph type="body" idx="1"/>
          </p:nvPr>
        </p:nvSpPr>
        <p:spPr/>
        <p:txBody>
          <a:bodyPr/>
          <a:lstStyle/>
          <a:p>
            <a:r>
              <a:rPr lang="en-US"/>
              <a:t>Also referred to as a </a:t>
            </a:r>
            <a:r>
              <a:rPr lang="en-US" i="1"/>
              <a:t>test script</a:t>
            </a:r>
          </a:p>
          <a:p>
            <a:r>
              <a:rPr lang="en-US"/>
              <a:t>When to used:</a:t>
            </a:r>
          </a:p>
          <a:p>
            <a:pPr lvl="1"/>
            <a:r>
              <a:rPr lang="en-US"/>
              <a:t>describes the sequential steps to be taken in running a set of tests</a:t>
            </a:r>
          </a:p>
          <a:p>
            <a:pPr lvl="1"/>
            <a:r>
              <a:rPr lang="en-US"/>
              <a:t>some test cases may need to be run in a particular sequence</a:t>
            </a:r>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13</a:t>
            </a:fld>
            <a:endParaRPr lang="en-US"/>
          </a:p>
        </p:txBody>
      </p:sp>
    </p:spTree>
    <p:extLst>
      <p:ext uri="{BB962C8B-B14F-4D97-AF65-F5344CB8AC3E}">
        <p14:creationId xmlns:p14="http://schemas.microsoft.com/office/powerpoint/2010/main" val="1340526995"/>
      </p:ext>
    </p:extLst>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ChangeArrowheads="1"/>
          </p:cNvSpPr>
          <p:nvPr/>
        </p:nvSpPr>
        <p:spPr bwMode="auto">
          <a:xfrm>
            <a:off x="838200" y="5486400"/>
            <a:ext cx="7174523" cy="45720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306"/>
            <a:endParaRPr lang="en-US">
              <a:solidFill>
                <a:prstClr val="white"/>
              </a:solidFill>
            </a:endParaRPr>
          </a:p>
        </p:txBody>
      </p:sp>
      <p:sp>
        <p:nvSpPr>
          <p:cNvPr id="340995" name="Rectangle 3"/>
          <p:cNvSpPr>
            <a:spLocks noGrp="1" noChangeArrowheads="1"/>
          </p:cNvSpPr>
          <p:nvPr>
            <p:ph type="title"/>
          </p:nvPr>
        </p:nvSpPr>
        <p:spPr>
          <a:noFill/>
          <a:ln/>
        </p:spPr>
        <p:txBody>
          <a:bodyPr/>
          <a:lstStyle/>
          <a:p>
            <a:pPr algn="ctr">
              <a:lnSpc>
                <a:spcPct val="88000"/>
              </a:lnSpc>
            </a:pPr>
            <a:r>
              <a:rPr lang="en-GB" sz="3600">
                <a:latin typeface="Arial" charset="0"/>
              </a:rPr>
              <a:t>Contents</a:t>
            </a:r>
          </a:p>
        </p:txBody>
      </p:sp>
      <p:sp>
        <p:nvSpPr>
          <p:cNvPr id="340996" name="Rectangle 4"/>
          <p:cNvSpPr>
            <a:spLocks noGrp="1" noChangeArrowheads="1"/>
          </p:cNvSpPr>
          <p:nvPr>
            <p:ph type="body" idx="1"/>
          </p:nvPr>
        </p:nvSpPr>
        <p:spPr>
          <a:xfrm>
            <a:off x="530352" y="2935958"/>
            <a:ext cx="7772400" cy="3067506"/>
          </a:xfrm>
          <a:noFill/>
          <a:ln/>
        </p:spPr>
        <p:txBody>
          <a:bodyPr lIns="63500" tIns="25400" rIns="63500" bIns="25400">
            <a:spAutoFit/>
          </a:bodyPr>
          <a:lstStyle/>
          <a:p>
            <a:pPr algn="ctr"/>
            <a:r>
              <a:rPr lang="en-US" sz="2800" b="1">
                <a:effectLst>
                  <a:outerShdw blurRad="38100" dist="38100" dir="2700000" algn="tl">
                    <a:srgbClr val="000000">
                      <a:alpha val="43137"/>
                    </a:srgbClr>
                  </a:outerShdw>
                </a:effectLst>
              </a:rPr>
              <a:t>Dynamic techniques</a:t>
            </a:r>
          </a:p>
          <a:p>
            <a:pPr algn="ctr"/>
            <a:r>
              <a:rPr lang="en-US" sz="2800" b="1">
                <a:effectLst>
                  <a:outerShdw blurRad="38100" dist="38100" dir="2700000" algn="tl">
                    <a:srgbClr val="000000">
                      <a:alpha val="43137"/>
                    </a:srgbClr>
                  </a:outerShdw>
                </a:effectLst>
              </a:rPr>
              <a:t>Test condition – Test case – Test procedure</a:t>
            </a:r>
          </a:p>
          <a:p>
            <a:pPr algn="ctr"/>
            <a:r>
              <a:rPr lang="en-US" sz="2800" b="1">
                <a:effectLst>
                  <a:outerShdw blurRad="38100" dist="38100" dir="2700000" algn="tl">
                    <a:srgbClr val="000000">
                      <a:alpha val="43137"/>
                    </a:srgbClr>
                  </a:outerShdw>
                </a:effectLst>
              </a:rPr>
              <a:t>Black-box techniques</a:t>
            </a:r>
          </a:p>
          <a:p>
            <a:pPr algn="ctr"/>
            <a:r>
              <a:rPr lang="en-US" sz="2800" b="1">
                <a:effectLst>
                  <a:outerShdw blurRad="38100" dist="38100" dir="2700000" algn="tl">
                    <a:srgbClr val="000000">
                      <a:alpha val="43137"/>
                    </a:srgbClr>
                  </a:outerShdw>
                </a:effectLst>
              </a:rPr>
              <a:t>White-box techniques</a:t>
            </a:r>
          </a:p>
          <a:p>
            <a:pPr algn="ctr"/>
            <a:r>
              <a:rPr lang="en-US" sz="2800" b="1">
                <a:effectLst>
                  <a:outerShdw blurRad="38100" dist="38100" dir="2700000" algn="tl">
                    <a:srgbClr val="000000">
                      <a:alpha val="43137"/>
                    </a:srgbClr>
                  </a:outerShdw>
                </a:effectLst>
              </a:rPr>
              <a:t>Experience-based techniques</a:t>
            </a:r>
          </a:p>
          <a:p>
            <a:pPr algn="ctr"/>
            <a:r>
              <a:rPr lang="en-US" sz="2800" b="1">
                <a:effectLst>
                  <a:outerShdw blurRad="38100" dist="38100" dir="2700000" algn="tl">
                    <a:srgbClr val="000000">
                      <a:alpha val="43137"/>
                    </a:srgbClr>
                  </a:outerShdw>
                </a:effectLst>
              </a:rPr>
              <a:t>Choosing test techniques</a:t>
            </a:r>
          </a:p>
        </p:txBody>
      </p:sp>
      <p:grpSp>
        <p:nvGrpSpPr>
          <p:cNvPr id="21" name="Group 20"/>
          <p:cNvGrpSpPr/>
          <p:nvPr/>
        </p:nvGrpSpPr>
        <p:grpSpPr>
          <a:xfrm>
            <a:off x="6096000" y="152400"/>
            <a:ext cx="2743200" cy="914400"/>
            <a:chOff x="6096000" y="152400"/>
            <a:chExt cx="2743200" cy="914400"/>
          </a:xfrm>
        </p:grpSpPr>
        <p:sp>
          <p:nvSpPr>
            <p:cNvPr id="22" name="Rectangle 14"/>
            <p:cNvSpPr>
              <a:spLocks noChangeArrowheads="1"/>
            </p:cNvSpPr>
            <p:nvPr/>
          </p:nvSpPr>
          <p:spPr bwMode="auto">
            <a:xfrm>
              <a:off x="6096000" y="152400"/>
              <a:ext cx="548640" cy="457200"/>
            </a:xfrm>
            <a:prstGeom prst="rect">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1</a:t>
              </a:r>
            </a:p>
          </p:txBody>
        </p:sp>
        <p:sp>
          <p:nvSpPr>
            <p:cNvPr id="23" name="Rectangle 15"/>
            <p:cNvSpPr>
              <a:spLocks noChangeArrowheads="1"/>
            </p:cNvSpPr>
            <p:nvPr/>
          </p:nvSpPr>
          <p:spPr bwMode="auto">
            <a:xfrm>
              <a:off x="6647903" y="152400"/>
              <a:ext cx="548640" cy="457200"/>
            </a:xfrm>
            <a:prstGeom prst="rect">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2</a:t>
              </a:r>
            </a:p>
          </p:txBody>
        </p:sp>
        <p:sp>
          <p:nvSpPr>
            <p:cNvPr id="24" name="Rectangle 16"/>
            <p:cNvSpPr>
              <a:spLocks noChangeArrowheads="1"/>
            </p:cNvSpPr>
            <p:nvPr/>
          </p:nvSpPr>
          <p:spPr bwMode="auto">
            <a:xfrm>
              <a:off x="7193280" y="152400"/>
              <a:ext cx="548640" cy="457200"/>
            </a:xfrm>
            <a:prstGeom prst="rect">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3</a:t>
              </a:r>
            </a:p>
          </p:txBody>
        </p:sp>
        <p:sp>
          <p:nvSpPr>
            <p:cNvPr id="25" name="Rectangle 17"/>
            <p:cNvSpPr>
              <a:spLocks noChangeArrowheads="1"/>
            </p:cNvSpPr>
            <p:nvPr/>
          </p:nvSpPr>
          <p:spPr bwMode="auto">
            <a:xfrm>
              <a:off x="609600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6</a:t>
              </a:r>
            </a:p>
          </p:txBody>
        </p:sp>
        <p:sp>
          <p:nvSpPr>
            <p:cNvPr id="26" name="Rectangle 18"/>
            <p:cNvSpPr>
              <a:spLocks noChangeArrowheads="1"/>
            </p:cNvSpPr>
            <p:nvPr/>
          </p:nvSpPr>
          <p:spPr bwMode="auto">
            <a:xfrm>
              <a:off x="6644640" y="609600"/>
              <a:ext cx="548640" cy="457200"/>
            </a:xfrm>
            <a:prstGeom prst="rect">
              <a:avLst/>
            </a:prstGeom>
            <a:solidFill>
              <a:schemeClr val="tx2"/>
            </a:solidFill>
            <a:ln w="12700">
              <a:solidFill>
                <a:schemeClr val="tx1"/>
              </a:solidFill>
              <a:miter lim="800000"/>
              <a:headEnd/>
              <a:tailEnd/>
            </a:ln>
            <a:effectLst/>
          </p:spPr>
          <p:txBody>
            <a:bodyPr wrap="none" lIns="92075" tIns="46038" rIns="92075" bIns="46038" anchor="ctr"/>
            <a:lstStyle/>
            <a:p>
              <a:pPr algn="ctr"/>
              <a:r>
                <a:rPr lang="en-GB" b="1">
                  <a:solidFill>
                    <a:srgbClr val="001412"/>
                  </a:solidFill>
                </a:rPr>
                <a:t>7</a:t>
              </a:r>
            </a:p>
          </p:txBody>
        </p:sp>
        <p:sp>
          <p:nvSpPr>
            <p:cNvPr id="27" name="Rectangle 19"/>
            <p:cNvSpPr>
              <a:spLocks noChangeArrowheads="1"/>
            </p:cNvSpPr>
            <p:nvPr/>
          </p:nvSpPr>
          <p:spPr bwMode="auto">
            <a:xfrm>
              <a:off x="719328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8</a:t>
              </a:r>
            </a:p>
          </p:txBody>
        </p:sp>
        <p:sp>
          <p:nvSpPr>
            <p:cNvPr id="28" name="Rectangle 16"/>
            <p:cNvSpPr>
              <a:spLocks noChangeArrowheads="1"/>
            </p:cNvSpPr>
            <p:nvPr/>
          </p:nvSpPr>
          <p:spPr bwMode="auto">
            <a:xfrm>
              <a:off x="7741920" y="1524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4</a:t>
              </a:r>
              <a:endParaRPr lang="en-GB" sz="1800" b="1"/>
            </a:p>
          </p:txBody>
        </p:sp>
        <p:sp>
          <p:nvSpPr>
            <p:cNvPr id="29" name="Rectangle 19"/>
            <p:cNvSpPr>
              <a:spLocks noChangeArrowheads="1"/>
            </p:cNvSpPr>
            <p:nvPr/>
          </p:nvSpPr>
          <p:spPr bwMode="auto">
            <a:xfrm>
              <a:off x="774192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9</a:t>
              </a:r>
            </a:p>
          </p:txBody>
        </p:sp>
        <p:sp>
          <p:nvSpPr>
            <p:cNvPr id="30" name="Rectangle 16"/>
            <p:cNvSpPr>
              <a:spLocks noChangeArrowheads="1"/>
            </p:cNvSpPr>
            <p:nvPr/>
          </p:nvSpPr>
          <p:spPr bwMode="auto">
            <a:xfrm>
              <a:off x="8290560" y="152400"/>
              <a:ext cx="548640" cy="457200"/>
            </a:xfrm>
            <a:prstGeom prst="rect">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5</a:t>
              </a:r>
            </a:p>
          </p:txBody>
        </p:sp>
        <p:sp>
          <p:nvSpPr>
            <p:cNvPr id="31" name="Rectangle 19"/>
            <p:cNvSpPr>
              <a:spLocks noChangeArrowheads="1"/>
            </p:cNvSpPr>
            <p:nvPr/>
          </p:nvSpPr>
          <p:spPr bwMode="auto">
            <a:xfrm>
              <a:off x="829056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en-GB" sz="1800" b="1"/>
            </a:p>
          </p:txBody>
        </p:sp>
      </p:grpSp>
    </p:spTree>
    <p:extLst>
      <p:ext uri="{BB962C8B-B14F-4D97-AF65-F5344CB8AC3E}">
        <p14:creationId xmlns:p14="http://schemas.microsoft.com/office/powerpoint/2010/main" val="9804599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09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4" grpId="0" animBg="1"/>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Choosing test techniques</a:t>
            </a:r>
          </a:p>
        </p:txBody>
      </p:sp>
      <p:sp>
        <p:nvSpPr>
          <p:cNvPr id="3" name="Content Placeholder 2"/>
          <p:cNvSpPr>
            <a:spLocks noGrp="1"/>
          </p:cNvSpPr>
          <p:nvPr>
            <p:ph idx="1"/>
          </p:nvPr>
        </p:nvSpPr>
        <p:spPr/>
        <p:txBody>
          <a:bodyPr>
            <a:normAutofit/>
          </a:bodyPr>
          <a:lstStyle/>
          <a:p>
            <a:r>
              <a:rPr lang="en-US"/>
              <a:t>Each technique is good for certain things, and not as good for other things</a:t>
            </a:r>
          </a:p>
          <a:p>
            <a:r>
              <a:rPr lang="en-US"/>
              <a:t>The best testing technique is no single testing technique: each testing technique is good at finding one specific class of defect</a:t>
            </a:r>
          </a:p>
          <a:p>
            <a:r>
              <a:rPr lang="en-US"/>
              <a:t>How can we choose the most appropriate testing techniques to use? - Depend on internal and external factors</a:t>
            </a:r>
          </a:p>
        </p:txBody>
      </p:sp>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pPr/>
              <a:t>131</a:t>
            </a:fld>
            <a:endParaRPr lang="en-US"/>
          </a:p>
        </p:txBody>
      </p:sp>
    </p:spTree>
    <p:extLst>
      <p:ext uri="{BB962C8B-B14F-4D97-AF65-F5344CB8AC3E}">
        <p14:creationId xmlns:p14="http://schemas.microsoft.com/office/powerpoint/2010/main" val="1903708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Choosing test techniques (cont’d)</a:t>
            </a:r>
          </a:p>
        </p:txBody>
      </p:sp>
      <p:sp>
        <p:nvSpPr>
          <p:cNvPr id="3" name="Content Placeholder 2"/>
          <p:cNvSpPr>
            <a:spLocks noGrp="1"/>
          </p:cNvSpPr>
          <p:nvPr>
            <p:ph idx="1"/>
          </p:nvPr>
        </p:nvSpPr>
        <p:spPr/>
        <p:txBody>
          <a:bodyPr>
            <a:normAutofit/>
          </a:bodyPr>
          <a:lstStyle/>
          <a:p>
            <a:r>
              <a:rPr lang="en-US"/>
              <a:t>Internal factors</a:t>
            </a:r>
          </a:p>
          <a:p>
            <a:pPr lvl="1"/>
            <a:r>
              <a:rPr lang="en-US"/>
              <a:t>models used</a:t>
            </a:r>
          </a:p>
          <a:p>
            <a:pPr lvl="1"/>
            <a:r>
              <a:rPr lang="en-US"/>
              <a:t>tester knowledge or experience</a:t>
            </a:r>
          </a:p>
          <a:p>
            <a:pPr lvl="1"/>
            <a:r>
              <a:rPr lang="en-US"/>
              <a:t>test objective</a:t>
            </a:r>
          </a:p>
          <a:p>
            <a:pPr lvl="1"/>
            <a:r>
              <a:rPr lang="en-US"/>
              <a:t>documentation</a:t>
            </a:r>
          </a:p>
          <a:p>
            <a:pPr lvl="1"/>
            <a:r>
              <a:rPr lang="en-US"/>
              <a:t>life cycle model</a:t>
            </a:r>
          </a:p>
        </p:txBody>
      </p:sp>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pPr/>
              <a:t>132</a:t>
            </a:fld>
            <a:endParaRPr lang="en-US"/>
          </a:p>
        </p:txBody>
      </p:sp>
    </p:spTree>
    <p:extLst>
      <p:ext uri="{BB962C8B-B14F-4D97-AF65-F5344CB8AC3E}">
        <p14:creationId xmlns:p14="http://schemas.microsoft.com/office/powerpoint/2010/main" val="317954265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Choosing test techniques (cont’d)</a:t>
            </a:r>
          </a:p>
        </p:txBody>
      </p:sp>
      <p:sp>
        <p:nvSpPr>
          <p:cNvPr id="3" name="Content Placeholder 2"/>
          <p:cNvSpPr>
            <a:spLocks noGrp="1"/>
          </p:cNvSpPr>
          <p:nvPr>
            <p:ph idx="1"/>
          </p:nvPr>
        </p:nvSpPr>
        <p:spPr/>
        <p:txBody>
          <a:bodyPr/>
          <a:lstStyle/>
          <a:p>
            <a:r>
              <a:rPr lang="en-US"/>
              <a:t>External factors</a:t>
            </a:r>
          </a:p>
          <a:p>
            <a:pPr lvl="1"/>
            <a:r>
              <a:rPr lang="en-US"/>
              <a:t>risk</a:t>
            </a:r>
          </a:p>
          <a:p>
            <a:pPr lvl="1"/>
            <a:r>
              <a:rPr lang="en-US"/>
              <a:t>customer or contractual requirements</a:t>
            </a:r>
          </a:p>
          <a:p>
            <a:pPr lvl="1"/>
            <a:r>
              <a:rPr lang="en-US"/>
              <a:t>type of system</a:t>
            </a:r>
          </a:p>
          <a:p>
            <a:pPr lvl="1"/>
            <a:r>
              <a:rPr lang="en-US"/>
              <a:t>time and budget</a:t>
            </a:r>
          </a:p>
          <a:p>
            <a:pPr lvl="1"/>
            <a:r>
              <a:rPr lang="en-US"/>
              <a:t>regulatory requirements</a:t>
            </a:r>
          </a:p>
          <a:p>
            <a:endParaRPr lang="en-US"/>
          </a:p>
        </p:txBody>
      </p:sp>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pPr/>
              <a:t>133</a:t>
            </a:fld>
            <a:endParaRPr lang="en-US"/>
          </a:p>
        </p:txBody>
      </p:sp>
    </p:spTree>
    <p:extLst>
      <p:ext uri="{BB962C8B-B14F-4D97-AF65-F5344CB8AC3E}">
        <p14:creationId xmlns:p14="http://schemas.microsoft.com/office/powerpoint/2010/main" val="43922696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Exploratory testing</a:t>
            </a:r>
          </a:p>
        </p:txBody>
      </p:sp>
      <p:sp>
        <p:nvSpPr>
          <p:cNvPr id="3" name="Content Placeholder 2"/>
          <p:cNvSpPr>
            <a:spLocks noGrp="1"/>
          </p:cNvSpPr>
          <p:nvPr>
            <p:ph idx="1"/>
          </p:nvPr>
        </p:nvSpPr>
        <p:spPr/>
        <p:txBody>
          <a:bodyPr/>
          <a:lstStyle/>
          <a:p>
            <a:r>
              <a:rPr lang="en-US"/>
              <a:t>The test design and test execution activities are performed </a:t>
            </a:r>
            <a:r>
              <a:rPr lang="en-US" b="1"/>
              <a:t>in parallel </a:t>
            </a:r>
            <a:r>
              <a:rPr lang="en-US"/>
              <a:t>typically without formally documenting the test conditions, test cases or test scripts</a:t>
            </a:r>
          </a:p>
          <a:p>
            <a:r>
              <a:rPr lang="en-US"/>
              <a:t>Test logging is undertaken as test execution is performed, documenting the key aspects of what is tested, any defects found and any thoughts about possible further testing</a:t>
            </a:r>
          </a:p>
          <a:p>
            <a:r>
              <a:rPr lang="en-US"/>
              <a:t>No limits on test techniques that explorers can use</a:t>
            </a:r>
          </a:p>
          <a:p>
            <a:pPr lvl="1"/>
            <a:r>
              <a:rPr lang="en-US"/>
              <a:t>combines with formal testing techniques</a:t>
            </a:r>
          </a:p>
          <a:p>
            <a:r>
              <a:rPr lang="en-US"/>
              <a:t>Most useful when there are no or poor specifications and when time is severely limited</a:t>
            </a:r>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134</a:t>
            </a:fld>
            <a:endParaRPr lang="en-US"/>
          </a:p>
        </p:txBody>
      </p:sp>
    </p:spTree>
    <p:extLst>
      <p:ext uri="{BB962C8B-B14F-4D97-AF65-F5344CB8AC3E}">
        <p14:creationId xmlns:p14="http://schemas.microsoft.com/office/powerpoint/2010/main" val="49705483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Test</a:t>
            </a:r>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135</a:t>
            </a:fld>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 y="2438398"/>
            <a:ext cx="7785219" cy="4399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381000" y="1144250"/>
            <a:ext cx="8667750" cy="1323439"/>
          </a:xfrm>
          <a:prstGeom prst="rect">
            <a:avLst/>
          </a:prstGeom>
        </p:spPr>
        <p:txBody>
          <a:bodyPr wrap="square">
            <a:spAutoFit/>
          </a:bodyPr>
          <a:lstStyle/>
          <a:p>
            <a:r>
              <a:rPr lang="en-US" sz="2000">
                <a:latin typeface="+mj-lt"/>
              </a:rPr>
              <a:t>Suppose you are developing a software unit that will convert a non-signed 16 bit binary number (in string format) to a decimal integer. For example, BinaryToDecimal(“0000000000001111”) = 15. Design test case to achieve 100% decision coverage.</a:t>
            </a:r>
          </a:p>
        </p:txBody>
      </p:sp>
    </p:spTree>
    <p:extLst>
      <p:ext uri="{BB962C8B-B14F-4D97-AF65-F5344CB8AC3E}">
        <p14:creationId xmlns:p14="http://schemas.microsoft.com/office/powerpoint/2010/main" val="70736755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Test</a:t>
            </a:r>
          </a:p>
        </p:txBody>
      </p:sp>
      <p:sp>
        <p:nvSpPr>
          <p:cNvPr id="3" name="Content Placeholder 2"/>
          <p:cNvSpPr>
            <a:spLocks noGrp="1"/>
          </p:cNvSpPr>
          <p:nvPr>
            <p:ph idx="1"/>
          </p:nvPr>
        </p:nvSpPr>
        <p:spPr>
          <a:xfrm>
            <a:off x="457200" y="1295400"/>
            <a:ext cx="8686800" cy="5562600"/>
          </a:xfrm>
        </p:spPr>
        <p:txBody>
          <a:bodyPr>
            <a:normAutofit fontScale="77500" lnSpcReduction="20000"/>
          </a:bodyPr>
          <a:lstStyle/>
          <a:p>
            <a:pPr marL="0" indent="0">
              <a:buNone/>
            </a:pPr>
            <a:r>
              <a:rPr lang="en-US" sz="3100"/>
              <a:t>Cho hàm </a:t>
            </a:r>
            <a:r>
              <a:rPr lang="en-US" sz="3100" b="1"/>
              <a:t>BodyCheck</a:t>
            </a:r>
            <a:r>
              <a:rPr lang="en-US" sz="3100"/>
              <a:t> xác định tình trạng cơ thể qua chiều cao (cm) và trọng lượng (kg) như bên dưới. Hàm trả về 0: Normal, 1: Fat, 2: Thick, -1: Wrong data. Dùng decision testing để test hàm này.</a:t>
            </a:r>
          </a:p>
          <a:p>
            <a:pPr marL="0" indent="0">
              <a:buNone/>
            </a:pPr>
            <a:r>
              <a:rPr lang="en-US" sz="2800"/>
              <a:t>1. public int BodyCheck(int height, int weight)</a:t>
            </a:r>
          </a:p>
          <a:p>
            <a:pPr marL="0" indent="0">
              <a:buNone/>
            </a:pPr>
            <a:r>
              <a:rPr lang="en-US" sz="2800"/>
              <a:t>2. {</a:t>
            </a:r>
          </a:p>
          <a:p>
            <a:pPr marL="0" indent="0">
              <a:buNone/>
            </a:pPr>
            <a:r>
              <a:rPr lang="en-US" sz="2800"/>
              <a:t>3.            if (height &lt;= 0) return -1;</a:t>
            </a:r>
          </a:p>
          <a:p>
            <a:pPr marL="0" indent="0">
              <a:buNone/>
            </a:pPr>
            <a:r>
              <a:rPr lang="en-US" sz="2800"/>
              <a:t>4.            else if (weight &lt;= 0) return -1;</a:t>
            </a:r>
          </a:p>
          <a:p>
            <a:pPr marL="0" indent="0">
              <a:buNone/>
            </a:pPr>
            <a:r>
              <a:rPr lang="en-US" sz="2800"/>
              <a:t>5.            else</a:t>
            </a:r>
          </a:p>
          <a:p>
            <a:pPr marL="0" indent="0">
              <a:buNone/>
            </a:pPr>
            <a:r>
              <a:rPr lang="en-US" sz="2800"/>
              <a:t>6.            {</a:t>
            </a:r>
          </a:p>
          <a:p>
            <a:pPr marL="0" indent="0">
              <a:buNone/>
            </a:pPr>
            <a:r>
              <a:rPr lang="en-US" sz="2800"/>
              <a:t>7.                float scale = weight * 10000f / (height * height);</a:t>
            </a:r>
          </a:p>
          <a:p>
            <a:pPr marL="0" indent="0">
              <a:buNone/>
            </a:pPr>
            <a:r>
              <a:rPr lang="en-US" sz="2800"/>
              <a:t>8.                if (scale &lt; 18) return 2;</a:t>
            </a:r>
          </a:p>
          <a:p>
            <a:pPr marL="0" indent="0">
              <a:buNone/>
            </a:pPr>
            <a:r>
              <a:rPr lang="en-US" sz="2800"/>
              <a:t>9.                else if (scale &gt; 20) return 1;</a:t>
            </a:r>
          </a:p>
          <a:p>
            <a:pPr marL="0" indent="0">
              <a:buNone/>
            </a:pPr>
            <a:r>
              <a:rPr lang="en-US" sz="2800"/>
              <a:t>10.              else</a:t>
            </a:r>
          </a:p>
          <a:p>
            <a:pPr marL="0" indent="0">
              <a:buNone/>
            </a:pPr>
            <a:r>
              <a:rPr lang="en-US" sz="2800"/>
              <a:t>11.                    return 0;</a:t>
            </a:r>
          </a:p>
          <a:p>
            <a:pPr marL="0" indent="0">
              <a:buNone/>
            </a:pPr>
            <a:r>
              <a:rPr lang="en-US" sz="2800"/>
              <a:t>12.            }</a:t>
            </a:r>
          </a:p>
          <a:p>
            <a:pPr marL="0" indent="0">
              <a:buNone/>
            </a:pPr>
            <a:r>
              <a:rPr lang="en-US" sz="2800"/>
              <a:t>13.        }</a:t>
            </a:r>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136</a:t>
            </a:fld>
            <a:endParaRPr lang="en-US"/>
          </a:p>
        </p:txBody>
      </p:sp>
    </p:spTree>
    <p:extLst>
      <p:ext uri="{BB962C8B-B14F-4D97-AF65-F5344CB8AC3E}">
        <p14:creationId xmlns:p14="http://schemas.microsoft.com/office/powerpoint/2010/main" val="112562595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Exploratory testing process</a:t>
            </a:r>
          </a:p>
        </p:txBody>
      </p:sp>
      <p:sp>
        <p:nvSpPr>
          <p:cNvPr id="3" name="Content Placeholder 2"/>
          <p:cNvSpPr>
            <a:spLocks noGrp="1"/>
          </p:cNvSpPr>
          <p:nvPr>
            <p:ph idx="1"/>
          </p:nvPr>
        </p:nvSpPr>
        <p:spPr/>
        <p:txBody>
          <a:bodyPr/>
          <a:lstStyle/>
          <a:p>
            <a:r>
              <a:rPr lang="en-US"/>
              <a:t>A possible exploratory testing process is</a:t>
            </a:r>
          </a:p>
          <a:p>
            <a:pPr lvl="1"/>
            <a:r>
              <a:rPr lang="en-US"/>
              <a:t>creating a conjecture of the proper functioning of the system</a:t>
            </a:r>
          </a:p>
          <a:p>
            <a:pPr lvl="1"/>
            <a:r>
              <a:rPr lang="en-US"/>
              <a:t>designing one or more tests that would disprove the conjecture</a:t>
            </a:r>
          </a:p>
          <a:p>
            <a:pPr lvl="1"/>
            <a:r>
              <a:rPr lang="en-US"/>
              <a:t>executing these tests and observing the outcomes</a:t>
            </a:r>
          </a:p>
          <a:p>
            <a:pPr lvl="1"/>
            <a:r>
              <a:rPr lang="en-US"/>
              <a:t>evaluating the outcomes against the conjecture</a:t>
            </a:r>
          </a:p>
          <a:p>
            <a:pPr lvl="1"/>
            <a:r>
              <a:rPr lang="en-US"/>
              <a:t>repeating this process until the conjecture is proved or disproved</a:t>
            </a:r>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137</a:t>
            </a:fld>
            <a:endParaRPr lang="en-US"/>
          </a:p>
        </p:txBody>
      </p:sp>
    </p:spTree>
    <p:extLst>
      <p:ext uri="{BB962C8B-B14F-4D97-AF65-F5344CB8AC3E}">
        <p14:creationId xmlns:p14="http://schemas.microsoft.com/office/powerpoint/2010/main" val="49760116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Advantages of exploratory testing</a:t>
            </a:r>
          </a:p>
        </p:txBody>
      </p:sp>
      <p:sp>
        <p:nvSpPr>
          <p:cNvPr id="7" name="Content Placeholder 6"/>
          <p:cNvSpPr>
            <a:spLocks noGrp="1"/>
          </p:cNvSpPr>
          <p:nvPr>
            <p:ph idx="1"/>
          </p:nvPr>
        </p:nvSpPr>
        <p:spPr/>
        <p:txBody>
          <a:bodyPr>
            <a:normAutofit lnSpcReduction="10000"/>
          </a:bodyPr>
          <a:lstStyle/>
          <a:p>
            <a:r>
              <a:rPr lang="en-US"/>
              <a:t>Valuable in situations where choosing the next test case to be run cannot be determined in advance, but should be based on previous tests and their results</a:t>
            </a:r>
          </a:p>
          <a:p>
            <a:r>
              <a:rPr lang="en-US"/>
              <a:t>Useful when you are asked to provide rapid feedback on a product's quality on short notice, with little time, off the top of your head, when requirements are vague or even nonexistent, or early in the development process when the system may be unstable</a:t>
            </a:r>
          </a:p>
          <a:p>
            <a:r>
              <a:rPr lang="en-US"/>
              <a:t>Useful when, once a defect is detected, we want to explore the size, scope, and variations of that defect to provide better feedback to our developers</a:t>
            </a:r>
          </a:p>
          <a:p>
            <a:r>
              <a:rPr lang="en-US"/>
              <a:t>Useful addition to scripted testing when the scripted tests become "tired," that is, they are not detecting many errors</a:t>
            </a:r>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138</a:t>
            </a:fld>
            <a:endParaRPr lang="en-US"/>
          </a:p>
        </p:txBody>
      </p:sp>
    </p:spTree>
    <p:extLst>
      <p:ext uri="{BB962C8B-B14F-4D97-AF65-F5344CB8AC3E}">
        <p14:creationId xmlns:p14="http://schemas.microsoft.com/office/powerpoint/2010/main" val="59906304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Disadvantages of exploratory testing</a:t>
            </a:r>
          </a:p>
        </p:txBody>
      </p:sp>
      <p:sp>
        <p:nvSpPr>
          <p:cNvPr id="7" name="Content Placeholder 6"/>
          <p:cNvSpPr>
            <a:spLocks noGrp="1"/>
          </p:cNvSpPr>
          <p:nvPr>
            <p:ph idx="1"/>
          </p:nvPr>
        </p:nvSpPr>
        <p:spPr/>
        <p:txBody>
          <a:bodyPr/>
          <a:lstStyle/>
          <a:p>
            <a:r>
              <a:rPr lang="en-US"/>
              <a:t>No ability to prevent defects</a:t>
            </a:r>
          </a:p>
          <a:p>
            <a:r>
              <a:rPr lang="en-US"/>
              <a:t>If you are already sure exactly which tests must be executed, and in which order, there is no need to explore. Write and then execute scripted tests</a:t>
            </a:r>
          </a:p>
          <a:p>
            <a:r>
              <a:rPr lang="en-US"/>
              <a:t>If you are required by contract, rule, or regulation to use scripted testing then do so. Consider adding exploratory tests as a complementary technique</a:t>
            </a:r>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139</a:t>
            </a:fld>
            <a:endParaRPr lang="en-US"/>
          </a:p>
        </p:txBody>
      </p:sp>
    </p:spTree>
    <p:extLst>
      <p:ext uri="{BB962C8B-B14F-4D97-AF65-F5344CB8AC3E}">
        <p14:creationId xmlns:p14="http://schemas.microsoft.com/office/powerpoint/2010/main" val="2734042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382000" cy="762000"/>
          </a:xfrm>
        </p:spPr>
        <p:txBody>
          <a:bodyPr>
            <a:noAutofit/>
          </a:bodyPr>
          <a:lstStyle/>
          <a:p>
            <a:r>
              <a:rPr lang="en-US" sz="3800"/>
              <a:t>Test condition – Test case – Test procedure</a:t>
            </a:r>
            <a:br>
              <a:rPr lang="en-US" sz="3800"/>
            </a:br>
            <a:r>
              <a:rPr lang="en-US" sz="3800"/>
              <a:t>Example: Check Login functionality</a:t>
            </a:r>
          </a:p>
        </p:txBody>
      </p:sp>
      <p:sp>
        <p:nvSpPr>
          <p:cNvPr id="5" name="Slide Number Placeholder 4"/>
          <p:cNvSpPr>
            <a:spLocks noGrp="1"/>
          </p:cNvSpPr>
          <p:nvPr>
            <p:ph type="sldNum" sz="quarter" idx="12"/>
          </p:nvPr>
        </p:nvSpPr>
        <p:spPr/>
        <p:txBody>
          <a:bodyPr/>
          <a:lstStyle/>
          <a:p>
            <a:r>
              <a:rPr lang="en-US"/>
              <a:t>Slide </a:t>
            </a:r>
            <a:fld id="{3900DC13-0C25-439E-AA75-E5DAAC4C3713}" type="slidenum">
              <a:rPr lang="en-US" smtClean="0"/>
              <a:pPr/>
              <a:t>14</a:t>
            </a:fld>
            <a:endParaRPr lang="en-US"/>
          </a:p>
        </p:txBody>
      </p:sp>
      <p:graphicFrame>
        <p:nvGraphicFramePr>
          <p:cNvPr id="6" name="Content Placeholder 3"/>
          <p:cNvGraphicFramePr>
            <a:graphicFrameLocks/>
          </p:cNvGraphicFramePr>
          <p:nvPr>
            <p:extLst>
              <p:ext uri="{D42A27DB-BD31-4B8C-83A1-F6EECF244321}">
                <p14:modId xmlns:p14="http://schemas.microsoft.com/office/powerpoint/2010/main" val="2693340072"/>
              </p:ext>
            </p:extLst>
          </p:nvPr>
        </p:nvGraphicFramePr>
        <p:xfrm>
          <a:off x="990600" y="2319307"/>
          <a:ext cx="7493064" cy="1889760"/>
        </p:xfrm>
        <a:graphic>
          <a:graphicData uri="http://schemas.openxmlformats.org/drawingml/2006/table">
            <a:tbl>
              <a:tblPr firstRow="1" bandRow="1">
                <a:tableStyleId>{5C22544A-7EE6-4342-B048-85BDC9FD1C3A}</a:tableStyleId>
              </a:tblPr>
              <a:tblGrid>
                <a:gridCol w="12954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1995678">
                  <a:extLst>
                    <a:ext uri="{9D8B030D-6E8A-4147-A177-3AD203B41FA5}">
                      <a16:colId xmlns:a16="http://schemas.microsoft.com/office/drawing/2014/main" val="20003"/>
                    </a:ext>
                  </a:extLst>
                </a:gridCol>
                <a:gridCol w="1306386">
                  <a:extLst>
                    <a:ext uri="{9D8B030D-6E8A-4147-A177-3AD203B41FA5}">
                      <a16:colId xmlns:a16="http://schemas.microsoft.com/office/drawing/2014/main" val="20004"/>
                    </a:ext>
                  </a:extLst>
                </a:gridCol>
                <a:gridCol w="1066800">
                  <a:extLst>
                    <a:ext uri="{9D8B030D-6E8A-4147-A177-3AD203B41FA5}">
                      <a16:colId xmlns:a16="http://schemas.microsoft.com/office/drawing/2014/main" val="20005"/>
                    </a:ext>
                  </a:extLst>
                </a:gridCol>
              </a:tblGrid>
              <a:tr h="370840">
                <a:tc>
                  <a:txBody>
                    <a:bodyPr/>
                    <a:lstStyle/>
                    <a:p>
                      <a:pPr algn="ctr"/>
                      <a:r>
                        <a:rPr lang="en-US" sz="1600">
                          <a:latin typeface="+mj-lt"/>
                        </a:rPr>
                        <a:t>Test Condition</a:t>
                      </a:r>
                    </a:p>
                  </a:txBody>
                  <a:tcPr/>
                </a:tc>
                <a:tc>
                  <a:txBody>
                    <a:bodyPr/>
                    <a:lstStyle/>
                    <a:p>
                      <a:pPr algn="ctr"/>
                      <a:r>
                        <a:rPr lang="en-US" sz="1600">
                          <a:latin typeface="+mj-lt"/>
                        </a:rPr>
                        <a:t>Test Case Name</a:t>
                      </a:r>
                    </a:p>
                  </a:txBody>
                  <a:tcPr/>
                </a:tc>
                <a:tc>
                  <a:txBody>
                    <a:bodyPr/>
                    <a:lstStyle/>
                    <a:p>
                      <a:pPr algn="ctr"/>
                      <a:r>
                        <a:rPr lang="en-US" sz="1600">
                          <a:latin typeface="+mj-lt"/>
                        </a:rPr>
                        <a:t>Pre-</a:t>
                      </a:r>
                    </a:p>
                    <a:p>
                      <a:pPr algn="ctr"/>
                      <a:r>
                        <a:rPr lang="en-US" sz="1600">
                          <a:latin typeface="+mj-lt"/>
                        </a:rPr>
                        <a:t>cond</a:t>
                      </a:r>
                    </a:p>
                  </a:txBody>
                  <a:tcPr/>
                </a:tc>
                <a:tc>
                  <a:txBody>
                    <a:bodyPr/>
                    <a:lstStyle/>
                    <a:p>
                      <a:pPr algn="ctr"/>
                      <a:r>
                        <a:rPr lang="en-US" sz="1600">
                          <a:latin typeface="+mj-lt"/>
                        </a:rPr>
                        <a:t>Test Procedure</a:t>
                      </a:r>
                    </a:p>
                  </a:txBody>
                  <a:tcPr/>
                </a:tc>
                <a:tc>
                  <a:txBody>
                    <a:bodyPr/>
                    <a:lstStyle/>
                    <a:p>
                      <a:pPr algn="ctr"/>
                      <a:r>
                        <a:rPr lang="en-US" sz="1600">
                          <a:latin typeface="+mj-lt"/>
                        </a:rPr>
                        <a:t>Input</a:t>
                      </a:r>
                    </a:p>
                  </a:txBody>
                  <a:tcPr/>
                </a:tc>
                <a:tc>
                  <a:txBody>
                    <a:bodyPr/>
                    <a:lstStyle/>
                    <a:p>
                      <a:pPr algn="ctr"/>
                      <a:r>
                        <a:rPr lang="en-US" sz="1600" b="1">
                          <a:latin typeface="+mj-lt"/>
                        </a:rPr>
                        <a:t>Expected Results</a:t>
                      </a:r>
                      <a:endParaRPr lang="en-US" sz="1600">
                        <a:latin typeface="+mj-lt"/>
                      </a:endParaRPr>
                    </a:p>
                  </a:txBody>
                  <a:tcPr/>
                </a:tc>
                <a:extLst>
                  <a:ext uri="{0D108BD9-81ED-4DB2-BD59-A6C34878D82A}">
                    <a16:rowId xmlns:a16="http://schemas.microsoft.com/office/drawing/2014/main" val="10000"/>
                  </a:ext>
                </a:extLst>
              </a:tr>
              <a:tr h="370840">
                <a:tc>
                  <a:txBody>
                    <a:bodyPr/>
                    <a:lstStyle/>
                    <a:p>
                      <a:endParaRPr lang="en-US" sz="1600" b="1">
                        <a:latin typeface="+mj-lt"/>
                      </a:endParaRPr>
                    </a:p>
                  </a:txBody>
                  <a:tcPr/>
                </a:tc>
                <a:tc>
                  <a:txBody>
                    <a:bodyPr/>
                    <a:lstStyle/>
                    <a:p>
                      <a:endParaRPr lang="en-US" sz="1600">
                        <a:solidFill>
                          <a:srgbClr val="000099"/>
                        </a:solidFill>
                        <a:latin typeface="+mj-lt"/>
                      </a:endParaRPr>
                    </a:p>
                  </a:txBody>
                  <a:tcPr/>
                </a:tc>
                <a:tc>
                  <a:txBody>
                    <a:bodyPr/>
                    <a:lstStyle/>
                    <a:p>
                      <a:endParaRPr lang="en-US" sz="1600">
                        <a:latin typeface="+mj-lt"/>
                      </a:endParaRPr>
                    </a:p>
                  </a:txBody>
                  <a:tcPr/>
                </a:tc>
                <a:tc>
                  <a:txBody>
                    <a:bodyPr/>
                    <a:lstStyle/>
                    <a:p>
                      <a:pPr marL="0" indent="0">
                        <a:buNone/>
                      </a:pPr>
                      <a:endParaRPr lang="en-US" sz="1600">
                        <a:latin typeface="+mj-lt"/>
                      </a:endParaRPr>
                    </a:p>
                    <a:p>
                      <a:pPr marL="0" indent="0">
                        <a:buNone/>
                      </a:pPr>
                      <a:endParaRPr lang="en-US" sz="1600">
                        <a:latin typeface="+mj-lt"/>
                      </a:endParaRPr>
                    </a:p>
                    <a:p>
                      <a:pPr marL="0" indent="0">
                        <a:buNone/>
                      </a:pPr>
                      <a:endParaRPr lang="en-US" sz="1600">
                        <a:latin typeface="+mj-lt"/>
                      </a:endParaRPr>
                    </a:p>
                    <a:p>
                      <a:pPr marL="0" indent="0">
                        <a:buNone/>
                      </a:pPr>
                      <a:endParaRPr lang="en-US" sz="1600">
                        <a:latin typeface="+mj-lt"/>
                      </a:endParaRPr>
                    </a:p>
                    <a:p>
                      <a:pPr marL="0" indent="0">
                        <a:buNone/>
                      </a:pPr>
                      <a:endParaRPr lang="en-US" sz="1600">
                        <a:latin typeface="+mj-lt"/>
                      </a:endParaRPr>
                    </a:p>
                  </a:txBody>
                  <a:tcPr/>
                </a:tc>
                <a:tc>
                  <a:txBody>
                    <a:bodyPr/>
                    <a:lstStyle/>
                    <a:p>
                      <a:endParaRPr lang="en-US" sz="1600">
                        <a:latin typeface="+mj-lt"/>
                      </a:endParaRPr>
                    </a:p>
                  </a:txBody>
                  <a:tcPr/>
                </a:tc>
                <a:tc>
                  <a:txBody>
                    <a:bodyPr/>
                    <a:lstStyle/>
                    <a:p>
                      <a:endParaRPr lang="en-US" sz="1600">
                        <a:latin typeface="+mj-lt"/>
                      </a:endParaRPr>
                    </a:p>
                  </a:txBody>
                  <a:tcPr/>
                </a:tc>
                <a:extLst>
                  <a:ext uri="{0D108BD9-81ED-4DB2-BD59-A6C34878D82A}">
                    <a16:rowId xmlns:a16="http://schemas.microsoft.com/office/drawing/2014/main" val="10001"/>
                  </a:ext>
                </a:extLst>
              </a:tr>
            </a:tbl>
          </a:graphicData>
        </a:graphic>
      </p:graphicFrame>
      <p:sp>
        <p:nvSpPr>
          <p:cNvPr id="11" name="Rectangle 10"/>
          <p:cNvSpPr/>
          <p:nvPr/>
        </p:nvSpPr>
        <p:spPr>
          <a:xfrm>
            <a:off x="6096000" y="2918489"/>
            <a:ext cx="1371600" cy="1077218"/>
          </a:xfrm>
          <a:prstGeom prst="rect">
            <a:avLst/>
          </a:prstGeom>
        </p:spPr>
        <p:txBody>
          <a:bodyPr wrap="square">
            <a:spAutoFit/>
          </a:bodyPr>
          <a:lstStyle/>
          <a:p>
            <a:pPr lvl="0"/>
            <a:r>
              <a:rPr lang="en-US" sz="1600">
                <a:solidFill>
                  <a:prstClr val="black"/>
                </a:solidFill>
                <a:latin typeface="Calibri"/>
              </a:rPr>
              <a:t>User Name:</a:t>
            </a:r>
          </a:p>
          <a:p>
            <a:pPr lvl="0"/>
            <a:r>
              <a:rPr lang="en-US" sz="1600">
                <a:solidFill>
                  <a:prstClr val="black"/>
                </a:solidFill>
                <a:latin typeface="Calibri"/>
              </a:rPr>
              <a:t>admin</a:t>
            </a:r>
          </a:p>
          <a:p>
            <a:pPr lvl="0"/>
            <a:r>
              <a:rPr lang="en-US" sz="1600">
                <a:solidFill>
                  <a:prstClr val="black"/>
                </a:solidFill>
                <a:latin typeface="Calibri"/>
              </a:rPr>
              <a:t>Password:</a:t>
            </a:r>
          </a:p>
          <a:p>
            <a:pPr lvl="0"/>
            <a:r>
              <a:rPr lang="en-US" sz="1600">
                <a:solidFill>
                  <a:prstClr val="black"/>
                </a:solidFill>
                <a:latin typeface="Calibri"/>
              </a:rPr>
              <a:t>123456</a:t>
            </a:r>
          </a:p>
        </p:txBody>
      </p:sp>
      <p:sp>
        <p:nvSpPr>
          <p:cNvPr id="12" name="Rectangle 11"/>
          <p:cNvSpPr/>
          <p:nvPr/>
        </p:nvSpPr>
        <p:spPr>
          <a:xfrm>
            <a:off x="4114800" y="2918489"/>
            <a:ext cx="2047336" cy="1077218"/>
          </a:xfrm>
          <a:prstGeom prst="rect">
            <a:avLst/>
          </a:prstGeom>
        </p:spPr>
        <p:txBody>
          <a:bodyPr wrap="square">
            <a:spAutoFit/>
          </a:bodyPr>
          <a:lstStyle/>
          <a:p>
            <a:pPr marL="223838" lvl="0" indent="-223838">
              <a:buFontTx/>
              <a:buAutoNum type="arabicParenR"/>
            </a:pPr>
            <a:r>
              <a:rPr lang="en-US" sz="1600">
                <a:solidFill>
                  <a:prstClr val="black"/>
                </a:solidFill>
                <a:latin typeface="Calibri"/>
              </a:rPr>
              <a:t>Launch application</a:t>
            </a:r>
          </a:p>
          <a:p>
            <a:pPr marL="223838" lvl="0" indent="-223838">
              <a:buFontTx/>
              <a:buAutoNum type="arabicParenR"/>
            </a:pPr>
            <a:r>
              <a:rPr lang="en-US" sz="1600">
                <a:solidFill>
                  <a:prstClr val="black"/>
                </a:solidFill>
                <a:latin typeface="Calibri"/>
              </a:rPr>
              <a:t>Enter User Name</a:t>
            </a:r>
          </a:p>
          <a:p>
            <a:pPr marL="223838" lvl="0" indent="-223838">
              <a:buFontTx/>
              <a:buAutoNum type="arabicParenR"/>
            </a:pPr>
            <a:r>
              <a:rPr lang="en-US" sz="1600">
                <a:solidFill>
                  <a:prstClr val="black"/>
                </a:solidFill>
                <a:latin typeface="Calibri"/>
              </a:rPr>
              <a:t>Enter Password</a:t>
            </a:r>
          </a:p>
          <a:p>
            <a:pPr marL="223838" lvl="0" indent="-223838">
              <a:buFontTx/>
              <a:buAutoNum type="arabicParenR"/>
            </a:pPr>
            <a:r>
              <a:rPr lang="en-US" sz="1600">
                <a:solidFill>
                  <a:prstClr val="black"/>
                </a:solidFill>
                <a:latin typeface="Calibri"/>
              </a:rPr>
              <a:t>Click Login</a:t>
            </a:r>
          </a:p>
        </p:txBody>
      </p:sp>
      <p:sp>
        <p:nvSpPr>
          <p:cNvPr id="14" name="Rectangle 13"/>
          <p:cNvSpPr/>
          <p:nvPr/>
        </p:nvSpPr>
        <p:spPr>
          <a:xfrm>
            <a:off x="7391400" y="2928907"/>
            <a:ext cx="1142999" cy="830997"/>
          </a:xfrm>
          <a:prstGeom prst="rect">
            <a:avLst/>
          </a:prstGeom>
        </p:spPr>
        <p:txBody>
          <a:bodyPr wrap="square">
            <a:spAutoFit/>
          </a:bodyPr>
          <a:lstStyle/>
          <a:p>
            <a:pPr lvl="0"/>
            <a:r>
              <a:rPr lang="en-US" sz="1600">
                <a:solidFill>
                  <a:prstClr val="black"/>
                </a:solidFill>
                <a:latin typeface="Calibri"/>
              </a:rPr>
              <a:t>Login must be successfull</a:t>
            </a:r>
          </a:p>
        </p:txBody>
      </p:sp>
      <p:sp>
        <p:nvSpPr>
          <p:cNvPr id="15" name="Rectangle 14"/>
          <p:cNvSpPr/>
          <p:nvPr/>
        </p:nvSpPr>
        <p:spPr>
          <a:xfrm>
            <a:off x="986287" y="2928907"/>
            <a:ext cx="1299713" cy="584775"/>
          </a:xfrm>
          <a:prstGeom prst="rect">
            <a:avLst/>
          </a:prstGeom>
        </p:spPr>
        <p:txBody>
          <a:bodyPr wrap="square">
            <a:spAutoFit/>
          </a:bodyPr>
          <a:lstStyle/>
          <a:p>
            <a:pPr lvl="0"/>
            <a:r>
              <a:rPr lang="en-US" sz="1600" b="1">
                <a:solidFill>
                  <a:prstClr val="black"/>
                </a:solidFill>
                <a:latin typeface="Calibri"/>
              </a:rPr>
              <a:t>Check Login functionality</a:t>
            </a:r>
          </a:p>
        </p:txBody>
      </p:sp>
      <p:sp>
        <p:nvSpPr>
          <p:cNvPr id="17" name="Rectangle 16"/>
          <p:cNvSpPr/>
          <p:nvPr/>
        </p:nvSpPr>
        <p:spPr>
          <a:xfrm>
            <a:off x="2278811" y="2928907"/>
            <a:ext cx="1226389" cy="830997"/>
          </a:xfrm>
          <a:prstGeom prst="rect">
            <a:avLst/>
          </a:prstGeom>
        </p:spPr>
        <p:txBody>
          <a:bodyPr wrap="square">
            <a:spAutoFit/>
          </a:bodyPr>
          <a:lstStyle/>
          <a:p>
            <a:pPr lvl="0"/>
            <a:r>
              <a:rPr lang="en-US" sz="1600">
                <a:solidFill>
                  <a:srgbClr val="000099"/>
                </a:solidFill>
                <a:latin typeface="Calibri"/>
              </a:rPr>
              <a:t>Check valid User Name &amp; Password</a:t>
            </a:r>
          </a:p>
        </p:txBody>
      </p:sp>
    </p:spTree>
    <p:extLst>
      <p:ext uri="{BB962C8B-B14F-4D97-AF65-F5344CB8AC3E}">
        <p14:creationId xmlns:p14="http://schemas.microsoft.com/office/powerpoint/2010/main" val="2987544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4" grpId="0"/>
      <p:bldP spid="15" grpId="0"/>
      <p:bldP spid="17" grpId="0"/>
    </p:bldLst>
  </p:timing>
</p:sld>
</file>

<file path=ppt/slides/slide1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Sửa bài tập</a:t>
            </a:r>
          </a:p>
        </p:txBody>
      </p:sp>
      <p:sp>
        <p:nvSpPr>
          <p:cNvPr id="3" name="Content Placeholder 2"/>
          <p:cNvSpPr>
            <a:spLocks noGrp="1"/>
          </p:cNvSpPr>
          <p:nvPr>
            <p:ph idx="1"/>
          </p:nvPr>
        </p:nvSpPr>
        <p:spPr/>
        <p:txBody>
          <a:bodyPr>
            <a:normAutofit/>
          </a:bodyPr>
          <a:lstStyle/>
          <a:p>
            <a:pPr marL="0" indent="0">
              <a:buNone/>
            </a:pPr>
            <a:r>
              <a:rPr lang="en-US" sz="2400"/>
              <a:t>Thiết kế các test case để kiểm chứng chương trình giải phương trình ax</a:t>
            </a:r>
            <a:r>
              <a:rPr lang="en-US" sz="2400" baseline="30000"/>
              <a:t>2</a:t>
            </a:r>
            <a:r>
              <a:rPr lang="en-US" sz="2400"/>
              <a:t>+bx+c=0, biết a,b,c là các số nguyên.</a:t>
            </a:r>
          </a:p>
          <a:p>
            <a:pPr marL="0" indent="0">
              <a:buNone/>
            </a:pPr>
            <a:endParaRPr lang="en-US" sz="2400"/>
          </a:p>
          <a:p>
            <a:pPr marL="0" indent="0">
              <a:buNone/>
            </a:pPr>
            <a:r>
              <a:rPr lang="en-US" sz="2400"/>
              <a:t>public static String SolveQuadratic (int a, int b, int c, out float x1, out float x2) {</a:t>
            </a:r>
          </a:p>
          <a:p>
            <a:pPr marL="365760" lvl="1" indent="0">
              <a:buNone/>
            </a:pPr>
            <a:r>
              <a:rPr lang="en-US" sz="2200"/>
              <a:t>/* Hàm trả về "Vô số nghiệm", "Vô nghiệm", "Có 1 nghiệm", "Có 2 nghiệm phân biệt",</a:t>
            </a:r>
          </a:p>
          <a:p>
            <a:pPr marL="365760" lvl="1" indent="0">
              <a:buNone/>
            </a:pPr>
            <a:r>
              <a:rPr lang="en-US" sz="2200"/>
              <a:t> * "Có nghiệm kép" tùy theo a,b,c.</a:t>
            </a:r>
          </a:p>
          <a:p>
            <a:pPr marL="365760" lvl="1" indent="0">
              <a:buNone/>
            </a:pPr>
            <a:r>
              <a:rPr lang="en-US" sz="2200"/>
              <a:t> * Hàm nhận hai kết quả x1, x2 là nghiệm của phương trình.</a:t>
            </a:r>
          </a:p>
          <a:p>
            <a:pPr marL="365760" lvl="1" indent="0">
              <a:buNone/>
            </a:pPr>
            <a:r>
              <a:rPr lang="en-US" sz="2200"/>
              <a:t> * Nếu nghiệm không được xác định thì x1 = x2 = NaN.</a:t>
            </a:r>
          </a:p>
          <a:p>
            <a:pPr marL="365760" lvl="1" indent="0">
              <a:buNone/>
            </a:pPr>
            <a:r>
              <a:rPr lang="en-US" sz="2200"/>
              <a:t> */</a:t>
            </a:r>
          </a:p>
          <a:p>
            <a:pPr marL="0" indent="0">
              <a:buNone/>
            </a:pPr>
            <a:r>
              <a:rPr lang="en-US" sz="2400"/>
              <a:t>}</a:t>
            </a:r>
          </a:p>
          <a:p>
            <a:endParaRPr lang="en-US" sz="2400"/>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140</a:t>
            </a:fld>
            <a:endParaRPr lang="en-US"/>
          </a:p>
        </p:txBody>
      </p:sp>
    </p:spTree>
    <p:extLst>
      <p:ext uri="{BB962C8B-B14F-4D97-AF65-F5344CB8AC3E}">
        <p14:creationId xmlns:p14="http://schemas.microsoft.com/office/powerpoint/2010/main" val="1193232295"/>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Sửa bài tập</a:t>
            </a:r>
          </a:p>
        </p:txBody>
      </p:sp>
      <p:sp>
        <p:nvSpPr>
          <p:cNvPr id="3" name="Content Placeholder 2"/>
          <p:cNvSpPr>
            <a:spLocks noGrp="1"/>
          </p:cNvSpPr>
          <p:nvPr>
            <p:ph idx="1"/>
          </p:nvPr>
        </p:nvSpPr>
        <p:spPr/>
        <p:txBody>
          <a:bodyPr>
            <a:normAutofit fontScale="92500" lnSpcReduction="10000"/>
          </a:bodyPr>
          <a:lstStyle/>
          <a:p>
            <a:pPr marL="0" indent="0">
              <a:buNone/>
            </a:pPr>
            <a:r>
              <a:rPr lang="en-US"/>
              <a:t>Cho hàm sau:</a:t>
            </a:r>
          </a:p>
          <a:p>
            <a:pPr marL="0" indent="0">
              <a:buNone/>
            </a:pPr>
            <a:r>
              <a:rPr lang="en-US"/>
              <a:t>String HuyChuoi(String s, int n, int p)</a:t>
            </a:r>
          </a:p>
          <a:p>
            <a:pPr marL="0" indent="0">
              <a:buNone/>
            </a:pPr>
            <a:r>
              <a:rPr lang="en-US"/>
              <a:t>{</a:t>
            </a:r>
          </a:p>
          <a:p>
            <a:pPr marL="365760" lvl="1" indent="0">
              <a:buNone/>
            </a:pPr>
            <a:r>
              <a:rPr lang="en-US"/>
              <a:t>/* Hàm xóa n ký tự trong s bắt đầu từ ký tự thứ p (p € [0, chiều dài s))</a:t>
            </a:r>
          </a:p>
          <a:p>
            <a:pPr marL="365760" lvl="1" indent="0">
              <a:buNone/>
            </a:pPr>
            <a:r>
              <a:rPr lang="en-US"/>
              <a:t> * Nhập: chuỗi s, số nguyên n, p.</a:t>
            </a:r>
          </a:p>
          <a:p>
            <a:pPr marL="365760" lvl="1" indent="0">
              <a:buNone/>
            </a:pPr>
            <a:r>
              <a:rPr lang="en-US"/>
              <a:t> * Trả về: chuỗi mới sau khi xóa.</a:t>
            </a:r>
          </a:p>
          <a:p>
            <a:pPr marL="365760" lvl="1" indent="0">
              <a:buNone/>
            </a:pPr>
            <a:r>
              <a:rPr lang="en-US"/>
              <a:t> * Nếu p&gt;=chiều dài s, hàm trả về s </a:t>
            </a:r>
          </a:p>
          <a:p>
            <a:pPr marL="365760" lvl="1" indent="0">
              <a:buNone/>
            </a:pPr>
            <a:r>
              <a:rPr lang="en-US"/>
              <a:t> * Nếu n&gt;chiều dài s-p, hàm trả về s từ vị trí 0 đến p-1	  </a:t>
            </a:r>
          </a:p>
          <a:p>
            <a:pPr marL="365760" lvl="1" indent="0">
              <a:buNone/>
            </a:pPr>
            <a:r>
              <a:rPr lang="en-US"/>
              <a:t> * Nếu p&lt;0 hoặc n&lt;0, hàm trả về s </a:t>
            </a:r>
          </a:p>
          <a:p>
            <a:pPr marL="365760" lvl="1" indent="0">
              <a:buNone/>
            </a:pPr>
            <a:r>
              <a:rPr lang="en-US"/>
              <a:t> */</a:t>
            </a:r>
          </a:p>
          <a:p>
            <a:pPr marL="0" indent="0">
              <a:buNone/>
            </a:pPr>
            <a:r>
              <a:rPr lang="en-US"/>
              <a:t>}</a:t>
            </a:r>
          </a:p>
          <a:p>
            <a:pPr marL="0" indent="0">
              <a:buNone/>
            </a:pPr>
            <a:r>
              <a:rPr lang="en-US"/>
              <a:t>Kiểm chứng lại hàm trên.</a:t>
            </a:r>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141</a:t>
            </a:fld>
            <a:endParaRPr lang="en-US"/>
          </a:p>
        </p:txBody>
      </p:sp>
    </p:spTree>
    <p:extLst>
      <p:ext uri="{BB962C8B-B14F-4D97-AF65-F5344CB8AC3E}">
        <p14:creationId xmlns:p14="http://schemas.microsoft.com/office/powerpoint/2010/main" val="3119346521"/>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Example</a:t>
            </a:r>
          </a:p>
        </p:txBody>
      </p:sp>
      <p:sp>
        <p:nvSpPr>
          <p:cNvPr id="3" name="Content Placeholder 2"/>
          <p:cNvSpPr>
            <a:spLocks noGrp="1"/>
          </p:cNvSpPr>
          <p:nvPr>
            <p:ph idx="1"/>
          </p:nvPr>
        </p:nvSpPr>
        <p:spPr/>
        <p:txBody>
          <a:bodyPr>
            <a:normAutofit/>
          </a:bodyPr>
          <a:lstStyle/>
          <a:p>
            <a:pPr marL="0" indent="0">
              <a:buNone/>
            </a:pPr>
            <a:r>
              <a:rPr lang="en-US" u="sng"/>
              <a:t>1.2.3</a:t>
            </a:r>
            <a:r>
              <a:rPr lang="en-US"/>
              <a:t> The input screen shall have three ﬁelds: a title ﬁeld with a drop-down selector; a surname ﬁeld that can accept up to 20 alphabetic characters and the hyphen (-) character; a ﬁrst name ﬁeld which can accept up to 20 alphabetic characters. All alphabetic characters shall be case insensitive. All ﬁelds must be completed. The data is validated when the Enter key is pressed. If the data is valid the system moves on to the job input screen; if not, an error message is displayed.</a:t>
            </a:r>
          </a:p>
          <a:p>
            <a:pPr marL="280988" indent="0">
              <a:buNone/>
            </a:pPr>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5001423"/>
            <a:ext cx="4038600" cy="1850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r>
              <a:rPr lang="en-US"/>
              <a:t>Slide </a:t>
            </a:r>
            <a:fld id="{3900DC13-0C25-439E-AA75-E5DAAC4C3713}" type="slidenum">
              <a:rPr lang="en-US" smtClean="0"/>
              <a:pPr/>
              <a:t>142</a:t>
            </a:fld>
            <a:endParaRPr lang="en-US"/>
          </a:p>
        </p:txBody>
      </p:sp>
    </p:spTree>
    <p:extLst>
      <p:ext uri="{BB962C8B-B14F-4D97-AF65-F5344CB8AC3E}">
        <p14:creationId xmlns:p14="http://schemas.microsoft.com/office/powerpoint/2010/main" val="3509220456"/>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6019800" y="4191000"/>
            <a:ext cx="2743200" cy="2057400"/>
          </a:xfrm>
          <a:prstGeom prst="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p:txBody>
          <a:bodyPr/>
          <a:lstStyle/>
          <a:p>
            <a:r>
              <a:rPr lang="en-US"/>
              <a:t>Example solution</a:t>
            </a:r>
          </a:p>
        </p:txBody>
      </p:sp>
      <p:sp>
        <p:nvSpPr>
          <p:cNvPr id="3" name="Content Placeholder 2"/>
          <p:cNvSpPr>
            <a:spLocks noGrp="1"/>
          </p:cNvSpPr>
          <p:nvPr>
            <p:ph idx="1"/>
          </p:nvPr>
        </p:nvSpPr>
        <p:spPr/>
        <p:txBody>
          <a:bodyPr/>
          <a:lstStyle/>
          <a:p>
            <a:r>
              <a:rPr lang="en-US"/>
              <a:t>Test condition</a:t>
            </a:r>
          </a:p>
          <a:p>
            <a:pPr lvl="1"/>
            <a:r>
              <a:rPr lang="en-US" i="1"/>
              <a:t>(1.2.3.1) a test condition for the surname field</a:t>
            </a:r>
            <a:r>
              <a:rPr lang="en-US"/>
              <a:t>: accept up to 20 alphabetic characters and the hyphen (-) character</a:t>
            </a:r>
          </a:p>
          <a:p>
            <a:endParaRPr lang="en-US"/>
          </a:p>
          <a:p>
            <a:r>
              <a:rPr lang="en-US"/>
              <a:t>Test cases</a:t>
            </a:r>
          </a:p>
          <a:p>
            <a:pPr lvl="1"/>
            <a:endParaRPr lang="en-US"/>
          </a:p>
          <a:p>
            <a:pPr lvl="1"/>
            <a:endParaRPr lang="en-US"/>
          </a:p>
          <a:p>
            <a:pPr lvl="1"/>
            <a:endParaRPr lang="en-US"/>
          </a:p>
          <a:p>
            <a:pPr lvl="1"/>
            <a:endParaRPr lang="en-US"/>
          </a:p>
        </p:txBody>
      </p:sp>
      <p:sp>
        <p:nvSpPr>
          <p:cNvPr id="5" name="TextBox 4"/>
          <p:cNvSpPr txBox="1"/>
          <p:nvPr/>
        </p:nvSpPr>
        <p:spPr>
          <a:xfrm>
            <a:off x="6179987" y="4186535"/>
            <a:ext cx="2202013" cy="461665"/>
          </a:xfrm>
          <a:prstGeom prst="rect">
            <a:avLst/>
          </a:prstGeom>
          <a:noFill/>
          <a:ln>
            <a:noFill/>
          </a:ln>
        </p:spPr>
        <p:txBody>
          <a:bodyPr wrap="none" rtlCol="0">
            <a:spAutoFit/>
          </a:bodyPr>
          <a:lstStyle/>
          <a:p>
            <a:r>
              <a:rPr lang="en-US" sz="2400">
                <a:solidFill>
                  <a:prstClr val="black"/>
                </a:solidFill>
                <a:latin typeface="Calibri"/>
              </a:rPr>
              <a:t>job input screen</a:t>
            </a:r>
          </a:p>
        </p:txBody>
      </p:sp>
      <p:sp>
        <p:nvSpPr>
          <p:cNvPr id="7" name="TextBox 6"/>
          <p:cNvSpPr txBox="1"/>
          <p:nvPr/>
        </p:nvSpPr>
        <p:spPr>
          <a:xfrm>
            <a:off x="6172200" y="4572000"/>
            <a:ext cx="2202013" cy="461665"/>
          </a:xfrm>
          <a:prstGeom prst="rect">
            <a:avLst/>
          </a:prstGeom>
          <a:noFill/>
          <a:ln>
            <a:noFill/>
          </a:ln>
        </p:spPr>
        <p:txBody>
          <a:bodyPr wrap="none" rtlCol="0">
            <a:spAutoFit/>
          </a:bodyPr>
          <a:lstStyle/>
          <a:p>
            <a:r>
              <a:rPr lang="en-US" sz="2400">
                <a:solidFill>
                  <a:prstClr val="black"/>
                </a:solidFill>
                <a:latin typeface="Calibri"/>
              </a:rPr>
              <a:t>job input screen</a:t>
            </a:r>
          </a:p>
        </p:txBody>
      </p:sp>
      <p:sp>
        <p:nvSpPr>
          <p:cNvPr id="8" name="TextBox 7"/>
          <p:cNvSpPr txBox="1"/>
          <p:nvPr/>
        </p:nvSpPr>
        <p:spPr>
          <a:xfrm>
            <a:off x="6133373" y="5405735"/>
            <a:ext cx="2782027" cy="461665"/>
          </a:xfrm>
          <a:prstGeom prst="rect">
            <a:avLst/>
          </a:prstGeom>
          <a:noFill/>
          <a:ln>
            <a:noFill/>
          </a:ln>
        </p:spPr>
        <p:txBody>
          <a:bodyPr wrap="square" rtlCol="0">
            <a:spAutoFit/>
          </a:bodyPr>
          <a:lstStyle/>
          <a:p>
            <a:r>
              <a:rPr lang="en-US" sz="2400">
                <a:solidFill>
                  <a:prstClr val="black"/>
                </a:solidFill>
                <a:latin typeface="Calibri"/>
              </a:rPr>
              <a:t>error message </a:t>
            </a:r>
          </a:p>
        </p:txBody>
      </p:sp>
      <p:sp>
        <p:nvSpPr>
          <p:cNvPr id="10" name="TextBox 9"/>
          <p:cNvSpPr txBox="1"/>
          <p:nvPr/>
        </p:nvSpPr>
        <p:spPr>
          <a:xfrm>
            <a:off x="6179987" y="4953000"/>
            <a:ext cx="2202013" cy="461665"/>
          </a:xfrm>
          <a:prstGeom prst="rect">
            <a:avLst/>
          </a:prstGeom>
          <a:noFill/>
          <a:ln>
            <a:noFill/>
          </a:ln>
        </p:spPr>
        <p:txBody>
          <a:bodyPr wrap="none" rtlCol="0">
            <a:spAutoFit/>
          </a:bodyPr>
          <a:lstStyle/>
          <a:p>
            <a:r>
              <a:rPr lang="en-US" sz="2400">
                <a:solidFill>
                  <a:prstClr val="black"/>
                </a:solidFill>
                <a:latin typeface="Calibri"/>
              </a:rPr>
              <a:t>job input screen</a:t>
            </a:r>
          </a:p>
        </p:txBody>
      </p:sp>
      <p:sp>
        <p:nvSpPr>
          <p:cNvPr id="11" name="TextBox 10"/>
          <p:cNvSpPr txBox="1"/>
          <p:nvPr/>
        </p:nvSpPr>
        <p:spPr>
          <a:xfrm>
            <a:off x="6133373" y="5786735"/>
            <a:ext cx="2782027" cy="461665"/>
          </a:xfrm>
          <a:prstGeom prst="rect">
            <a:avLst/>
          </a:prstGeom>
          <a:noFill/>
          <a:ln>
            <a:noFill/>
          </a:ln>
        </p:spPr>
        <p:txBody>
          <a:bodyPr wrap="square" rtlCol="0">
            <a:spAutoFit/>
          </a:bodyPr>
          <a:lstStyle/>
          <a:p>
            <a:r>
              <a:rPr lang="en-US" sz="2400">
                <a:solidFill>
                  <a:prstClr val="black"/>
                </a:solidFill>
                <a:latin typeface="Calibri"/>
              </a:rPr>
              <a:t>error message </a:t>
            </a: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599" y="4191000"/>
            <a:ext cx="5424487" cy="2045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Slide Number Placeholder 12"/>
          <p:cNvSpPr>
            <a:spLocks noGrp="1"/>
          </p:cNvSpPr>
          <p:nvPr>
            <p:ph type="sldNum" sz="quarter" idx="12"/>
          </p:nvPr>
        </p:nvSpPr>
        <p:spPr/>
        <p:txBody>
          <a:bodyPr/>
          <a:lstStyle/>
          <a:p>
            <a:r>
              <a:rPr lang="en-US"/>
              <a:t>Slide </a:t>
            </a:r>
            <a:fld id="{3900DC13-0C25-439E-AA75-E5DAAC4C3713}" type="slidenum">
              <a:rPr lang="en-US" smtClean="0"/>
              <a:pPr/>
              <a:t>143</a:t>
            </a:fld>
            <a:endParaRPr lang="en-US"/>
          </a:p>
        </p:txBody>
      </p:sp>
    </p:spTree>
    <p:extLst>
      <p:ext uri="{BB962C8B-B14F-4D97-AF65-F5344CB8AC3E}">
        <p14:creationId xmlns:p14="http://schemas.microsoft.com/office/powerpoint/2010/main" val="2973123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p:bldP spid="7" grpId="0"/>
      <p:bldP spid="8" grpId="0"/>
      <p:bldP spid="10" grpId="0"/>
      <p:bldP spid="11" grpId="0"/>
    </p:bldLst>
  </p:timing>
</p:sld>
</file>

<file path=ppt/slides/slide1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solution (cont’d)</a:t>
            </a:r>
          </a:p>
        </p:txBody>
      </p:sp>
      <p:sp>
        <p:nvSpPr>
          <p:cNvPr id="3" name="Content Placeholder 2"/>
          <p:cNvSpPr>
            <a:spLocks noGrp="1"/>
          </p:cNvSpPr>
          <p:nvPr>
            <p:ph idx="1"/>
          </p:nvPr>
        </p:nvSpPr>
        <p:spPr/>
        <p:txBody>
          <a:bodyPr>
            <a:normAutofit/>
          </a:bodyPr>
          <a:lstStyle/>
          <a:p>
            <a:r>
              <a:rPr lang="en-US"/>
              <a:t>Test procedure (for the surname field)</a:t>
            </a:r>
          </a:p>
          <a:p>
            <a:pPr marL="352425" indent="-352425">
              <a:buNone/>
            </a:pPr>
            <a:r>
              <a:rPr lang="en-US" sz="2200"/>
              <a:t>(1) Select the &lt;Name or Personal Details&gt; option from the main menu.</a:t>
            </a:r>
          </a:p>
          <a:p>
            <a:pPr marL="352425" indent="-352425">
              <a:buNone/>
            </a:pPr>
            <a:r>
              <a:rPr lang="en-US" sz="2200"/>
              <a:t>(2) Select the ‘input’ option from the &lt;Name or Personal Details&gt; menu.</a:t>
            </a:r>
          </a:p>
          <a:p>
            <a:pPr marL="352425" indent="-352425">
              <a:buNone/>
            </a:pPr>
            <a:r>
              <a:rPr lang="en-US" sz="2200"/>
              <a:t>(3) </a:t>
            </a:r>
            <a:r>
              <a:rPr lang="en-US" sz="2200" i="1"/>
              <a:t>Select ‘Mr’ from the ‘Title’ drop-down menu.</a:t>
            </a:r>
          </a:p>
          <a:p>
            <a:pPr marL="352425" indent="-352425">
              <a:buNone/>
            </a:pPr>
            <a:r>
              <a:rPr lang="en-US" sz="2200"/>
              <a:t>(4) Check that the cursor moves to the ‘surname’ ﬁeld.</a:t>
            </a:r>
          </a:p>
          <a:p>
            <a:pPr marL="352425" indent="-352425">
              <a:buNone/>
            </a:pPr>
            <a:r>
              <a:rPr lang="en-US" sz="2200" i="1"/>
              <a:t>(5) Type in ‘Hambling’ and press the tab key once; check that the cursor moves to the ‘ﬁrst name’ ﬁeld.</a:t>
            </a:r>
          </a:p>
          <a:p>
            <a:pPr marL="352425" indent="-352425">
              <a:buNone/>
            </a:pPr>
            <a:r>
              <a:rPr lang="en-US" sz="2200"/>
              <a:t>(6) </a:t>
            </a:r>
            <a:r>
              <a:rPr lang="en-US" sz="2200" i="1"/>
              <a:t>Type in ‘Brian’ and press the Enter key.</a:t>
            </a:r>
          </a:p>
          <a:p>
            <a:pPr marL="352425" indent="-352425">
              <a:buNone/>
            </a:pPr>
            <a:r>
              <a:rPr lang="en-US" sz="2200"/>
              <a:t>(7) Check that the Job Input screen is displayed.</a:t>
            </a:r>
          </a:p>
          <a:p>
            <a:pPr marL="352425" indent="-352425">
              <a:buNone/>
            </a:pPr>
            <a:r>
              <a:rPr lang="en-US" sz="2200"/>
              <a:t>(8) . . .</a:t>
            </a:r>
          </a:p>
        </p:txBody>
      </p:sp>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pPr/>
              <a:t>144</a:t>
            </a:fld>
            <a:endParaRPr lang="en-US"/>
          </a:p>
        </p:txBody>
      </p:sp>
    </p:spTree>
    <p:extLst>
      <p:ext uri="{BB962C8B-B14F-4D97-AF65-F5344CB8AC3E}">
        <p14:creationId xmlns:p14="http://schemas.microsoft.com/office/powerpoint/2010/main" val="153062730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a:t>Black-box techniques</a:t>
            </a:r>
            <a:br>
              <a:rPr lang="en-US"/>
            </a:br>
            <a:r>
              <a:rPr lang="en-US"/>
              <a:t>Decision tables testing</a:t>
            </a:r>
          </a:p>
        </p:txBody>
      </p:sp>
      <p:sp>
        <p:nvSpPr>
          <p:cNvPr id="3" name="Content Placeholder 2"/>
          <p:cNvSpPr>
            <a:spLocks noGrp="1"/>
          </p:cNvSpPr>
          <p:nvPr>
            <p:ph idx="1"/>
          </p:nvPr>
        </p:nvSpPr>
        <p:spPr/>
        <p:txBody>
          <a:bodyPr>
            <a:normAutofit/>
          </a:bodyPr>
          <a:lstStyle/>
          <a:p>
            <a:r>
              <a:rPr lang="en-US"/>
              <a:t>Example</a:t>
            </a:r>
          </a:p>
          <a:p>
            <a:pPr lvl="1"/>
            <a:r>
              <a:rPr lang="en-US"/>
              <a:t>A supermarket has a loyalty scheme that is offered to all customers. </a:t>
            </a:r>
            <a:r>
              <a:rPr lang="en-US">
                <a:solidFill>
                  <a:srgbClr val="0070C0"/>
                </a:solidFill>
              </a:rPr>
              <a:t>Loyalty cardholders</a:t>
            </a:r>
            <a:r>
              <a:rPr lang="en-US"/>
              <a:t> enjoy the benefits of either </a:t>
            </a:r>
            <a:r>
              <a:rPr lang="en-US">
                <a:solidFill>
                  <a:srgbClr val="FF0000"/>
                </a:solidFill>
              </a:rPr>
              <a:t>additional discounts </a:t>
            </a:r>
            <a:r>
              <a:rPr lang="en-US"/>
              <a:t>on all purchases or the acquisition of </a:t>
            </a:r>
            <a:r>
              <a:rPr lang="en-US">
                <a:solidFill>
                  <a:srgbClr val="FF0000"/>
                </a:solidFill>
              </a:rPr>
              <a:t>loyalty points</a:t>
            </a:r>
            <a:r>
              <a:rPr lang="en-US"/>
              <a:t>, which can be converted into vouchers for the supermarket or to equivalent points in schemes run by partners. </a:t>
            </a:r>
            <a:r>
              <a:rPr lang="en-US">
                <a:solidFill>
                  <a:srgbClr val="0070C0"/>
                </a:solidFill>
              </a:rPr>
              <a:t>Customers without a loyalty card </a:t>
            </a:r>
            <a:r>
              <a:rPr lang="en-US"/>
              <a:t>receive an additional discount only if they </a:t>
            </a:r>
            <a:r>
              <a:rPr lang="en-US">
                <a:solidFill>
                  <a:srgbClr val="0070C0"/>
                </a:solidFill>
              </a:rPr>
              <a:t>spend more than £100 </a:t>
            </a:r>
            <a:r>
              <a:rPr lang="en-US"/>
              <a:t>on any one visit to the store, otherwise only the special offers offered to all customers apply.</a:t>
            </a:r>
          </a:p>
        </p:txBody>
      </p:sp>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pPr/>
              <a:t>145</a:t>
            </a:fld>
            <a:endParaRPr lang="en-US"/>
          </a:p>
        </p:txBody>
      </p:sp>
    </p:spTree>
    <p:extLst>
      <p:ext uri="{BB962C8B-B14F-4D97-AF65-F5344CB8AC3E}">
        <p14:creationId xmlns:p14="http://schemas.microsoft.com/office/powerpoint/2010/main" val="235220984"/>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Black-box techniques</a:t>
            </a:r>
            <a:br>
              <a:rPr lang="en-US"/>
            </a:br>
            <a:r>
              <a:rPr lang="en-US"/>
              <a:t>Decision tables testing</a:t>
            </a:r>
          </a:p>
        </p:txBody>
      </p:sp>
      <p:sp>
        <p:nvSpPr>
          <p:cNvPr id="3" name="Content Placeholder 2"/>
          <p:cNvSpPr>
            <a:spLocks noGrp="1"/>
          </p:cNvSpPr>
          <p:nvPr>
            <p:ph idx="1"/>
          </p:nvPr>
        </p:nvSpPr>
        <p:spPr/>
        <p:txBody>
          <a:bodyPr/>
          <a:lstStyle/>
          <a:p>
            <a:r>
              <a:rPr lang="en-US"/>
              <a:t>Solution</a:t>
            </a:r>
          </a:p>
        </p:txBody>
      </p:sp>
      <p:graphicFrame>
        <p:nvGraphicFramePr>
          <p:cNvPr id="4" name="Table 3"/>
          <p:cNvGraphicFramePr>
            <a:graphicFrameLocks noGrp="1"/>
          </p:cNvGraphicFramePr>
          <p:nvPr/>
        </p:nvGraphicFramePr>
        <p:xfrm>
          <a:off x="533400" y="2438400"/>
          <a:ext cx="7924800" cy="4211320"/>
        </p:xfrm>
        <a:graphic>
          <a:graphicData uri="http://schemas.openxmlformats.org/drawingml/2006/table">
            <a:tbl>
              <a:tblPr firstRow="1" bandRow="1">
                <a:tableStyleId>{5C22544A-7EE6-4342-B048-85BDC9FD1C3A}</a:tableStyleId>
              </a:tblPr>
              <a:tblGrid>
                <a:gridCol w="3844452">
                  <a:extLst>
                    <a:ext uri="{9D8B030D-6E8A-4147-A177-3AD203B41FA5}">
                      <a16:colId xmlns:a16="http://schemas.microsoft.com/office/drawing/2014/main" val="20000"/>
                    </a:ext>
                  </a:extLst>
                </a:gridCol>
                <a:gridCol w="1020087">
                  <a:extLst>
                    <a:ext uri="{9D8B030D-6E8A-4147-A177-3AD203B41FA5}">
                      <a16:colId xmlns:a16="http://schemas.microsoft.com/office/drawing/2014/main" val="20001"/>
                    </a:ext>
                  </a:extLst>
                </a:gridCol>
                <a:gridCol w="1020087">
                  <a:extLst>
                    <a:ext uri="{9D8B030D-6E8A-4147-A177-3AD203B41FA5}">
                      <a16:colId xmlns:a16="http://schemas.microsoft.com/office/drawing/2014/main" val="20002"/>
                    </a:ext>
                  </a:extLst>
                </a:gridCol>
                <a:gridCol w="1020087">
                  <a:extLst>
                    <a:ext uri="{9D8B030D-6E8A-4147-A177-3AD203B41FA5}">
                      <a16:colId xmlns:a16="http://schemas.microsoft.com/office/drawing/2014/main" val="20003"/>
                    </a:ext>
                  </a:extLst>
                </a:gridCol>
                <a:gridCol w="1020087">
                  <a:extLst>
                    <a:ext uri="{9D8B030D-6E8A-4147-A177-3AD203B41FA5}">
                      <a16:colId xmlns:a16="http://schemas.microsoft.com/office/drawing/2014/main" val="20004"/>
                    </a:ext>
                  </a:extLst>
                </a:gridCol>
              </a:tblGrid>
              <a:tr h="370840">
                <a:tc>
                  <a:txBody>
                    <a:bodyPr/>
                    <a:lstStyle/>
                    <a:p>
                      <a:endParaRPr lang="en-US"/>
                    </a:p>
                  </a:txBody>
                  <a:tcPr/>
                </a:tc>
                <a:tc>
                  <a:txBody>
                    <a:bodyPr/>
                    <a:lstStyle/>
                    <a:p>
                      <a:r>
                        <a:rPr lang="en-US"/>
                        <a:t>Rule 1</a:t>
                      </a:r>
                    </a:p>
                  </a:txBody>
                  <a:tcPr/>
                </a:tc>
                <a:tc>
                  <a:txBody>
                    <a:bodyPr/>
                    <a:lstStyle/>
                    <a:p>
                      <a:r>
                        <a:rPr lang="en-US"/>
                        <a:t>Rule 2</a:t>
                      </a:r>
                    </a:p>
                  </a:txBody>
                  <a:tcPr/>
                </a:tc>
                <a:tc>
                  <a:txBody>
                    <a:bodyPr/>
                    <a:lstStyle/>
                    <a:p>
                      <a:r>
                        <a:rPr lang="en-US"/>
                        <a:t>Rule 3</a:t>
                      </a:r>
                    </a:p>
                  </a:txBody>
                  <a:tcPr/>
                </a:tc>
                <a:tc>
                  <a:txBody>
                    <a:bodyPr/>
                    <a:lstStyle/>
                    <a:p>
                      <a:r>
                        <a:rPr lang="en-US"/>
                        <a:t>Rule 4</a:t>
                      </a:r>
                    </a:p>
                  </a:txBody>
                  <a:tcPr/>
                </a:tc>
                <a:extLst>
                  <a:ext uri="{0D108BD9-81ED-4DB2-BD59-A6C34878D82A}">
                    <a16:rowId xmlns:a16="http://schemas.microsoft.com/office/drawing/2014/main" val="10000"/>
                  </a:ext>
                </a:extLst>
              </a:tr>
              <a:tr h="370840">
                <a:tc>
                  <a:txBody>
                    <a:bodyPr/>
                    <a:lstStyle/>
                    <a:p>
                      <a:pPr algn="ctr"/>
                      <a:r>
                        <a:rPr lang="en-US" sz="2200" b="1"/>
                        <a:t>Conditions</a:t>
                      </a:r>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10001"/>
                  </a:ext>
                </a:extLst>
              </a:tr>
              <a:tr h="370840">
                <a:tc>
                  <a:txBody>
                    <a:bodyPr/>
                    <a:lstStyle/>
                    <a:p>
                      <a:r>
                        <a:rPr lang="en-US" sz="2200"/>
                        <a:t>Customer without loyalty card</a:t>
                      </a:r>
                    </a:p>
                  </a:txBody>
                  <a:tcPr/>
                </a:tc>
                <a:tc>
                  <a:txBody>
                    <a:bodyPr/>
                    <a:lstStyle/>
                    <a:p>
                      <a:pPr algn="ctr"/>
                      <a:r>
                        <a:rPr lang="en-US"/>
                        <a:t>T</a:t>
                      </a:r>
                    </a:p>
                  </a:txBody>
                  <a:tcPr/>
                </a:tc>
                <a:tc>
                  <a:txBody>
                    <a:bodyPr/>
                    <a:lstStyle/>
                    <a:p>
                      <a:pPr algn="ctr"/>
                      <a:r>
                        <a:rPr lang="en-US"/>
                        <a:t>T</a:t>
                      </a:r>
                    </a:p>
                  </a:txBody>
                  <a:tcPr/>
                </a:tc>
                <a:tc>
                  <a:txBody>
                    <a:bodyPr/>
                    <a:lstStyle/>
                    <a:p>
                      <a:pPr algn="ctr"/>
                      <a:r>
                        <a:rPr lang="en-US"/>
                        <a:t>F</a:t>
                      </a:r>
                    </a:p>
                  </a:txBody>
                  <a:tcPr/>
                </a:tc>
                <a:tc>
                  <a:txBody>
                    <a:bodyPr/>
                    <a:lstStyle/>
                    <a:p>
                      <a:pPr algn="ctr"/>
                      <a:r>
                        <a:rPr lang="en-US"/>
                        <a:t>F</a:t>
                      </a:r>
                    </a:p>
                  </a:txBody>
                  <a:tcPr/>
                </a:tc>
                <a:extLst>
                  <a:ext uri="{0D108BD9-81ED-4DB2-BD59-A6C34878D82A}">
                    <a16:rowId xmlns:a16="http://schemas.microsoft.com/office/drawing/2014/main" val="10002"/>
                  </a:ext>
                </a:extLst>
              </a:tr>
              <a:tr h="370840">
                <a:tc>
                  <a:txBody>
                    <a:bodyPr/>
                    <a:lstStyle/>
                    <a:p>
                      <a:r>
                        <a:rPr lang="en-US" sz="2200"/>
                        <a:t>Customer with loyalty card</a:t>
                      </a:r>
                    </a:p>
                  </a:txBody>
                  <a:tcPr/>
                </a:tc>
                <a:tc>
                  <a:txBody>
                    <a:bodyPr/>
                    <a:lstStyle/>
                    <a:p>
                      <a:pPr algn="ctr"/>
                      <a:r>
                        <a:rPr lang="en-US"/>
                        <a:t>F</a:t>
                      </a:r>
                    </a:p>
                  </a:txBody>
                  <a:tcPr/>
                </a:tc>
                <a:tc>
                  <a:txBody>
                    <a:bodyPr/>
                    <a:lstStyle/>
                    <a:p>
                      <a:pPr algn="ctr"/>
                      <a:r>
                        <a:rPr lang="en-US"/>
                        <a:t>F</a:t>
                      </a:r>
                    </a:p>
                  </a:txBody>
                  <a:tcPr/>
                </a:tc>
                <a:tc>
                  <a:txBody>
                    <a:bodyPr/>
                    <a:lstStyle/>
                    <a:p>
                      <a:pPr algn="ctr"/>
                      <a:r>
                        <a:rPr lang="en-US"/>
                        <a:t>T</a:t>
                      </a:r>
                    </a:p>
                  </a:txBody>
                  <a:tcPr/>
                </a:tc>
                <a:tc>
                  <a:txBody>
                    <a:bodyPr/>
                    <a:lstStyle/>
                    <a:p>
                      <a:pPr algn="ctr"/>
                      <a:r>
                        <a:rPr lang="en-US"/>
                        <a:t>T</a:t>
                      </a:r>
                    </a:p>
                  </a:txBody>
                  <a:tcPr/>
                </a:tc>
                <a:extLst>
                  <a:ext uri="{0D108BD9-81ED-4DB2-BD59-A6C34878D82A}">
                    <a16:rowId xmlns:a16="http://schemas.microsoft.com/office/drawing/2014/main" val="10003"/>
                  </a:ext>
                </a:extLst>
              </a:tr>
              <a:tr h="370840">
                <a:tc>
                  <a:txBody>
                    <a:bodyPr/>
                    <a:lstStyle/>
                    <a:p>
                      <a:r>
                        <a:rPr lang="en-US" sz="2200">
                          <a:solidFill>
                            <a:srgbClr val="FF0000"/>
                          </a:solidFill>
                        </a:rPr>
                        <a:t>Extra discount selected</a:t>
                      </a:r>
                    </a:p>
                  </a:txBody>
                  <a:tcPr/>
                </a:tc>
                <a:tc>
                  <a:txBody>
                    <a:bodyPr/>
                    <a:lstStyle/>
                    <a:p>
                      <a:pPr algn="ctr"/>
                      <a:r>
                        <a:rPr lang="en-US"/>
                        <a:t>-</a:t>
                      </a:r>
                    </a:p>
                  </a:txBody>
                  <a:tcPr/>
                </a:tc>
                <a:tc>
                  <a:txBody>
                    <a:bodyPr/>
                    <a:lstStyle/>
                    <a:p>
                      <a:pPr algn="ctr"/>
                      <a:r>
                        <a:rPr lang="en-US"/>
                        <a:t>-</a:t>
                      </a:r>
                    </a:p>
                  </a:txBody>
                  <a:tcPr/>
                </a:tc>
                <a:tc>
                  <a:txBody>
                    <a:bodyPr/>
                    <a:lstStyle/>
                    <a:p>
                      <a:pPr algn="ctr"/>
                      <a:r>
                        <a:rPr lang="en-US"/>
                        <a:t>T</a:t>
                      </a:r>
                    </a:p>
                  </a:txBody>
                  <a:tcPr/>
                </a:tc>
                <a:tc>
                  <a:txBody>
                    <a:bodyPr/>
                    <a:lstStyle/>
                    <a:p>
                      <a:pPr algn="ctr"/>
                      <a:r>
                        <a:rPr lang="en-US"/>
                        <a:t>F</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a:t>Spend &gt; £100</a:t>
                      </a:r>
                    </a:p>
                  </a:txBody>
                  <a:tcPr/>
                </a:tc>
                <a:tc>
                  <a:txBody>
                    <a:bodyPr/>
                    <a:lstStyle/>
                    <a:p>
                      <a:pPr algn="ctr"/>
                      <a:r>
                        <a:rPr lang="en-US"/>
                        <a:t>F</a:t>
                      </a:r>
                    </a:p>
                  </a:txBody>
                  <a:tcPr/>
                </a:tc>
                <a:tc>
                  <a:txBody>
                    <a:bodyPr/>
                    <a:lstStyle/>
                    <a:p>
                      <a:pPr algn="ctr"/>
                      <a:r>
                        <a:rPr lang="en-US"/>
                        <a:t>T</a:t>
                      </a:r>
                    </a:p>
                  </a:txBody>
                  <a:tcPr/>
                </a:tc>
                <a:tc>
                  <a:txBody>
                    <a:bodyPr/>
                    <a:lstStyle/>
                    <a:p>
                      <a:pPr algn="ctr"/>
                      <a:r>
                        <a:rPr lang="en-US"/>
                        <a:t>-</a:t>
                      </a:r>
                    </a:p>
                  </a:txBody>
                  <a:tcPr/>
                </a:tc>
                <a:tc>
                  <a:txBody>
                    <a:bodyPr/>
                    <a:lstStyle/>
                    <a:p>
                      <a:pPr algn="ctr"/>
                      <a:endParaRPr lang="en-US"/>
                    </a:p>
                  </a:txBody>
                  <a:tcPr/>
                </a:tc>
                <a:extLst>
                  <a:ext uri="{0D108BD9-81ED-4DB2-BD59-A6C34878D82A}">
                    <a16:rowId xmlns:a16="http://schemas.microsoft.com/office/drawing/2014/main" val="10005"/>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b="1"/>
                        <a:t>Actions</a:t>
                      </a:r>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10006"/>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a:t>No discount</a:t>
                      </a:r>
                    </a:p>
                  </a:txBody>
                  <a:tcPr/>
                </a:tc>
                <a:tc>
                  <a:txBody>
                    <a:bodyPr/>
                    <a:lstStyle/>
                    <a:p>
                      <a:pPr algn="ctr"/>
                      <a:r>
                        <a:rPr lang="en-US"/>
                        <a:t>T</a:t>
                      </a:r>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10007"/>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a:t>Extra discount</a:t>
                      </a:r>
                    </a:p>
                  </a:txBody>
                  <a:tcPr/>
                </a:tc>
                <a:tc>
                  <a:txBody>
                    <a:bodyPr/>
                    <a:lstStyle/>
                    <a:p>
                      <a:pPr algn="ctr"/>
                      <a:endParaRPr lang="en-US"/>
                    </a:p>
                  </a:txBody>
                  <a:tcPr/>
                </a:tc>
                <a:tc>
                  <a:txBody>
                    <a:bodyPr/>
                    <a:lstStyle/>
                    <a:p>
                      <a:pPr algn="ctr"/>
                      <a:r>
                        <a:rPr lang="en-US"/>
                        <a:t>T</a:t>
                      </a:r>
                    </a:p>
                  </a:txBody>
                  <a:tcPr/>
                </a:tc>
                <a:tc>
                  <a:txBody>
                    <a:bodyPr/>
                    <a:lstStyle/>
                    <a:p>
                      <a:pPr algn="ctr"/>
                      <a:r>
                        <a:rPr lang="en-US"/>
                        <a:t>T</a:t>
                      </a:r>
                    </a:p>
                  </a:txBody>
                  <a:tcPr/>
                </a:tc>
                <a:tc>
                  <a:txBody>
                    <a:bodyPr/>
                    <a:lstStyle/>
                    <a:p>
                      <a:pPr algn="ctr"/>
                      <a:endParaRPr lang="en-US"/>
                    </a:p>
                  </a:txBody>
                  <a:tcPr/>
                </a:tc>
                <a:extLst>
                  <a:ext uri="{0D108BD9-81ED-4DB2-BD59-A6C34878D82A}">
                    <a16:rowId xmlns:a16="http://schemas.microsoft.com/office/drawing/2014/main" val="10008"/>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a:t>Loyalty points</a:t>
                      </a:r>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r>
                        <a:rPr lang="en-US"/>
                        <a:t>T</a:t>
                      </a:r>
                    </a:p>
                  </a:txBody>
                  <a:tcPr/>
                </a:tc>
                <a:extLst>
                  <a:ext uri="{0D108BD9-81ED-4DB2-BD59-A6C34878D82A}">
                    <a16:rowId xmlns:a16="http://schemas.microsoft.com/office/drawing/2014/main" val="10009"/>
                  </a:ext>
                </a:extLst>
              </a:tr>
            </a:tbl>
          </a:graphicData>
        </a:graphic>
      </p:graphicFrame>
      <p:sp>
        <p:nvSpPr>
          <p:cNvPr id="7" name="Slide Number Placeholder 6"/>
          <p:cNvSpPr>
            <a:spLocks noGrp="1"/>
          </p:cNvSpPr>
          <p:nvPr>
            <p:ph type="sldNum" sz="quarter" idx="12"/>
          </p:nvPr>
        </p:nvSpPr>
        <p:spPr/>
        <p:txBody>
          <a:bodyPr/>
          <a:lstStyle/>
          <a:p>
            <a:r>
              <a:rPr lang="en-US"/>
              <a:t>Slide </a:t>
            </a:r>
            <a:fld id="{3900DC13-0C25-439E-AA75-E5DAAC4C3713}" type="slidenum">
              <a:rPr lang="en-US" smtClean="0"/>
              <a:pPr/>
              <a:t>146</a:t>
            </a:fld>
            <a:endParaRPr lang="en-US"/>
          </a:p>
        </p:txBody>
      </p:sp>
    </p:spTree>
    <p:extLst>
      <p:ext uri="{BB962C8B-B14F-4D97-AF65-F5344CB8AC3E}">
        <p14:creationId xmlns:p14="http://schemas.microsoft.com/office/powerpoint/2010/main" val="3435516321"/>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EP and BVA exercise</a:t>
            </a:r>
          </a:p>
        </p:txBody>
      </p:sp>
      <p:sp>
        <p:nvSpPr>
          <p:cNvPr id="3" name="Content Placeholder 2"/>
          <p:cNvSpPr>
            <a:spLocks noGrp="1"/>
          </p:cNvSpPr>
          <p:nvPr>
            <p:ph idx="1"/>
          </p:nvPr>
        </p:nvSpPr>
        <p:spPr/>
        <p:txBody>
          <a:bodyPr/>
          <a:lstStyle/>
          <a:p>
            <a:r>
              <a:rPr lang="en-US"/>
              <a:t>Exercise 3</a:t>
            </a:r>
          </a:p>
          <a:p>
            <a:pPr marL="393192" lvl="1" indent="0">
              <a:buNone/>
            </a:pPr>
            <a:r>
              <a:rPr lang="en-US"/>
              <a:t>A system is designed to accept scores from independent markers who have marked the same examination script. Each script should have 5 individual marks, each of which is out of 20, and a total for the script. Two markers’ scores are compared and differences greater than 3 in any question score or 10 overall are flagged for further examination.</a:t>
            </a:r>
          </a:p>
          <a:p>
            <a:pPr marL="393192" lvl="1" indent="0">
              <a:buNone/>
            </a:pPr>
            <a:r>
              <a:rPr lang="en-US"/>
              <a:t>Using equivalence partitioning and boundary value analysis identify the boundary values that you would explore for this scenario.</a:t>
            </a:r>
          </a:p>
        </p:txBody>
      </p:sp>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pPr/>
              <a:t>147</a:t>
            </a:fld>
            <a:endParaRPr lang="en-US"/>
          </a:p>
        </p:txBody>
      </p:sp>
    </p:spTree>
    <p:extLst>
      <p:ext uri="{BB962C8B-B14F-4D97-AF65-F5344CB8AC3E}">
        <p14:creationId xmlns:p14="http://schemas.microsoft.com/office/powerpoint/2010/main" val="2700801893"/>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a:p>
        </p:txBody>
      </p:sp>
      <p:graphicFrame>
        <p:nvGraphicFramePr>
          <p:cNvPr id="4" name="Content Placeholder 3"/>
          <p:cNvGraphicFramePr>
            <a:graphicFrameLocks noGrp="1"/>
          </p:cNvGraphicFramePr>
          <p:nvPr>
            <p:ph idx="1"/>
          </p:nvPr>
        </p:nvGraphicFramePr>
        <p:xfrm>
          <a:off x="457200" y="2362200"/>
          <a:ext cx="7848600" cy="2834640"/>
        </p:xfrm>
        <a:graphic>
          <a:graphicData uri="http://schemas.openxmlformats.org/drawingml/2006/table">
            <a:tbl>
              <a:tblPr firstRow="1" bandRow="1">
                <a:tableStyleId>{5C22544A-7EE6-4342-B048-85BDC9FD1C3A}</a:tableStyleId>
              </a:tblPr>
              <a:tblGrid>
                <a:gridCol w="14478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6764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400">
                        <a:latin typeface="+mj-lt"/>
                      </a:endParaRPr>
                    </a:p>
                  </a:txBody>
                  <a:tcPr/>
                </a:tc>
                <a:tc>
                  <a:txBody>
                    <a:bodyPr/>
                    <a:lstStyle/>
                    <a:p>
                      <a:r>
                        <a:rPr lang="en-US" sz="2400">
                          <a:latin typeface="+mj-lt"/>
                        </a:rPr>
                        <a:t>Question scores </a:t>
                      </a:r>
                    </a:p>
                  </a:txBody>
                  <a:tcPr/>
                </a:tc>
                <a:tc>
                  <a:txBody>
                    <a:bodyPr/>
                    <a:lstStyle/>
                    <a:p>
                      <a:r>
                        <a:rPr lang="en-US" sz="2400">
                          <a:latin typeface="+mj-lt"/>
                        </a:rPr>
                        <a:t>Total </a:t>
                      </a:r>
                    </a:p>
                  </a:txBody>
                  <a:tcPr/>
                </a:tc>
                <a:tc>
                  <a:txBody>
                    <a:bodyPr/>
                    <a:lstStyle/>
                    <a:p>
                      <a:r>
                        <a:rPr lang="en-US" sz="2400">
                          <a:latin typeface="+mj-lt"/>
                        </a:rPr>
                        <a:t>Question differences</a:t>
                      </a:r>
                    </a:p>
                  </a:txBody>
                  <a:tcPr/>
                </a:tc>
                <a:tc>
                  <a:txBody>
                    <a:bodyPr/>
                    <a:lstStyle/>
                    <a:p>
                      <a:r>
                        <a:rPr lang="en-US" sz="2400">
                          <a:latin typeface="+mj-lt"/>
                        </a:rPr>
                        <a:t>Total differences </a:t>
                      </a:r>
                    </a:p>
                  </a:txBody>
                  <a:tcPr/>
                </a:tc>
                <a:extLst>
                  <a:ext uri="{0D108BD9-81ED-4DB2-BD59-A6C34878D82A}">
                    <a16:rowId xmlns:a16="http://schemas.microsoft.com/office/drawing/2014/main" val="10000"/>
                  </a:ext>
                </a:extLst>
              </a:tr>
              <a:tr h="370840">
                <a:tc>
                  <a:txBody>
                    <a:bodyPr/>
                    <a:lstStyle/>
                    <a:p>
                      <a:r>
                        <a:rPr lang="en-US" sz="2400">
                          <a:latin typeface="+mj-lt"/>
                        </a:rPr>
                        <a:t>Partitions</a:t>
                      </a:r>
                    </a:p>
                  </a:txBody>
                  <a:tcPr/>
                </a:tc>
                <a:tc>
                  <a:txBody>
                    <a:bodyPr/>
                    <a:lstStyle/>
                    <a:p>
                      <a:pPr algn="ctr"/>
                      <a:r>
                        <a:rPr lang="en-US" sz="2400">
                          <a:latin typeface="+mj-lt"/>
                        </a:rPr>
                        <a:t>0-20</a:t>
                      </a:r>
                    </a:p>
                  </a:txBody>
                  <a:tcPr/>
                </a:tc>
                <a:tc>
                  <a:txBody>
                    <a:bodyPr/>
                    <a:lstStyle/>
                    <a:p>
                      <a:pPr algn="ctr"/>
                      <a:r>
                        <a:rPr lang="en-US" sz="2400">
                          <a:latin typeface="+mj-lt"/>
                        </a:rPr>
                        <a:t>0-100</a:t>
                      </a:r>
                    </a:p>
                  </a:txBody>
                  <a:tcPr/>
                </a:tc>
                <a:tc>
                  <a:txBody>
                    <a:bodyPr/>
                    <a:lstStyle/>
                    <a:p>
                      <a:pPr algn="ctr"/>
                      <a:r>
                        <a:rPr lang="en-US" sz="2400">
                          <a:latin typeface="+mj-lt"/>
                        </a:rPr>
                        <a:t>0-3 and &gt;3</a:t>
                      </a:r>
                    </a:p>
                  </a:txBody>
                  <a:tcPr/>
                </a:tc>
                <a:tc>
                  <a:txBody>
                    <a:bodyPr/>
                    <a:lstStyle/>
                    <a:p>
                      <a:pPr algn="ctr"/>
                      <a:r>
                        <a:rPr lang="en-US" sz="2400">
                          <a:latin typeface="+mj-lt"/>
                        </a:rPr>
                        <a:t>1-10 and &gt;10</a:t>
                      </a:r>
                    </a:p>
                  </a:txBody>
                  <a:tcPr/>
                </a:tc>
                <a:extLst>
                  <a:ext uri="{0D108BD9-81ED-4DB2-BD59-A6C34878D82A}">
                    <a16:rowId xmlns:a16="http://schemas.microsoft.com/office/drawing/2014/main" val="10001"/>
                  </a:ext>
                </a:extLst>
              </a:tr>
              <a:tr h="370840">
                <a:tc>
                  <a:txBody>
                    <a:bodyPr/>
                    <a:lstStyle/>
                    <a:p>
                      <a:r>
                        <a:rPr lang="en-US" sz="2400">
                          <a:latin typeface="+mj-lt"/>
                        </a:rPr>
                        <a:t>Boundary values </a:t>
                      </a:r>
                    </a:p>
                  </a:txBody>
                  <a:tcPr/>
                </a:tc>
                <a:tc>
                  <a:txBody>
                    <a:bodyPr/>
                    <a:lstStyle/>
                    <a:p>
                      <a:pPr algn="ctr"/>
                      <a:r>
                        <a:rPr lang="en-US" sz="2400">
                          <a:latin typeface="+mj-lt"/>
                        </a:rPr>
                        <a:t>−1, 0</a:t>
                      </a:r>
                      <a:r>
                        <a:rPr lang="en-US" sz="2400" baseline="0">
                          <a:latin typeface="+mj-lt"/>
                        </a:rPr>
                        <a:t> </a:t>
                      </a:r>
                      <a:r>
                        <a:rPr lang="en-US" sz="2400">
                          <a:latin typeface="+mj-lt"/>
                        </a:rPr>
                        <a:t>and 20, 21 </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a:latin typeface="+mj-lt"/>
                        </a:rPr>
                        <a:t>−1, 0</a:t>
                      </a:r>
                    </a:p>
                    <a:p>
                      <a:pPr marL="0" marR="0" indent="0" algn="ctr" defTabSz="914400" rtl="0" eaLnBrk="1" fontAlgn="auto" latinLnBrk="0" hangingPunct="1">
                        <a:lnSpc>
                          <a:spcPct val="100000"/>
                        </a:lnSpc>
                        <a:spcBef>
                          <a:spcPts val="0"/>
                        </a:spcBef>
                        <a:spcAft>
                          <a:spcPts val="0"/>
                        </a:spcAft>
                        <a:buClrTx/>
                        <a:buSzTx/>
                        <a:buFontTx/>
                        <a:buNone/>
                        <a:tabLst/>
                        <a:defRPr/>
                      </a:pPr>
                      <a:r>
                        <a:rPr lang="en-US" sz="2400">
                          <a:latin typeface="+mj-lt"/>
                        </a:rPr>
                        <a:t>and 100, 101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a:latin typeface="+mj-lt"/>
                        </a:rPr>
                        <a:t>−1, 0</a:t>
                      </a:r>
                      <a:r>
                        <a:rPr lang="en-US" sz="2400" baseline="0">
                          <a:latin typeface="+mj-lt"/>
                        </a:rPr>
                        <a:t> </a:t>
                      </a:r>
                      <a:r>
                        <a:rPr lang="en-US" sz="2400">
                          <a:latin typeface="+mj-lt"/>
                        </a:rPr>
                        <a:t>and 3, 4</a:t>
                      </a:r>
                    </a:p>
                    <a:p>
                      <a:pPr algn="ctr"/>
                      <a:endParaRPr lang="en-US" sz="2400">
                        <a:latin typeface="+mj-lt"/>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a:latin typeface="+mj-lt"/>
                        </a:rPr>
                        <a:t>0, 1</a:t>
                      </a:r>
                    </a:p>
                    <a:p>
                      <a:pPr marL="0" marR="0" indent="0" algn="ctr" defTabSz="914400" rtl="0" eaLnBrk="1" fontAlgn="auto" latinLnBrk="0" hangingPunct="1">
                        <a:lnSpc>
                          <a:spcPct val="100000"/>
                        </a:lnSpc>
                        <a:spcBef>
                          <a:spcPts val="0"/>
                        </a:spcBef>
                        <a:spcAft>
                          <a:spcPts val="0"/>
                        </a:spcAft>
                        <a:buClrTx/>
                        <a:buSzTx/>
                        <a:buFontTx/>
                        <a:buNone/>
                        <a:tabLst/>
                        <a:defRPr/>
                      </a:pPr>
                      <a:r>
                        <a:rPr lang="en-US" sz="2400">
                          <a:latin typeface="+mj-lt"/>
                        </a:rPr>
                        <a:t>and 10, 11</a:t>
                      </a:r>
                    </a:p>
                  </a:txBody>
                  <a:tcPr/>
                </a:tc>
                <a:extLst>
                  <a:ext uri="{0D108BD9-81ED-4DB2-BD59-A6C34878D82A}">
                    <a16:rowId xmlns:a16="http://schemas.microsoft.com/office/drawing/2014/main" val="10002"/>
                  </a:ext>
                </a:extLst>
              </a:tr>
            </a:tbl>
          </a:graphicData>
        </a:graphic>
      </p:graphicFrame>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pPr/>
              <a:t>148</a:t>
            </a:fld>
            <a:endParaRPr lang="en-US"/>
          </a:p>
        </p:txBody>
      </p:sp>
    </p:spTree>
    <p:extLst>
      <p:ext uri="{BB962C8B-B14F-4D97-AF65-F5344CB8AC3E}">
        <p14:creationId xmlns:p14="http://schemas.microsoft.com/office/powerpoint/2010/main" val="1830331878"/>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a:t>Lấy ví dụ về Cal: xem “Software Testing_Ron Patton” chapter 5</a:t>
            </a:r>
          </a:p>
          <a:p>
            <a:r>
              <a:rPr lang="en-US"/>
              <a:t>the goal of equivalence partitioning is to reduce the set of possible test cases into a smaller, manageable set that still adequately tests the software. You're taking on risk because you're choosing not to test everything, </a:t>
            </a:r>
            <a:r>
              <a:rPr lang="en-US" b="1"/>
              <a:t>so you need to be careful how you choose your classes</a:t>
            </a:r>
            <a:r>
              <a:rPr lang="en-US"/>
              <a:t>.</a:t>
            </a:r>
          </a:p>
          <a:p>
            <a:r>
              <a:rPr lang="en-US"/>
              <a:t>A final point about equivalence partitioning is that it can be subjective. </a:t>
            </a:r>
            <a:r>
              <a:rPr lang="en-US" b="1"/>
              <a:t>It's science but it's also art</a:t>
            </a:r>
            <a:r>
              <a:rPr lang="en-US"/>
              <a:t>. Two testers who test a complex program may arrive at two different sets of partitions. That's okay as long as the partitions are reviewed and everyone agrees that they acceptably cover the software being tested.</a:t>
            </a:r>
          </a:p>
          <a:p>
            <a:endParaRPr lang="en-US"/>
          </a:p>
        </p:txBody>
      </p:sp>
      <p:sp>
        <p:nvSpPr>
          <p:cNvPr id="5" name="AutoShape 2" descr="mk:@MSITStore:D:\DHCN_Khoa%20KHKTMT\Chuong%20trinh%20LT%20DH\Software%20Testing\Tai%20lieu%20Testing%20-%20Anh\0672327988_Software%20Testing_Ron%20Patton.chm::/0672327988/images/0672327988/graphics/05fig03.gif;446287"/>
          <p:cNvSpPr>
            <a:spLocks noChangeAspect="1" noChangeArrowheads="1"/>
          </p:cNvSpPr>
          <p:nvPr/>
        </p:nvSpPr>
        <p:spPr bwMode="auto">
          <a:xfrm>
            <a:off x="155575" y="-1150938"/>
            <a:ext cx="2476500" cy="24003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 name="AutoShape 4" descr="mk:@MSITStore:D:\DHCN_Khoa%20KHKTMT\Chuong%20trinh%20LT%20DH\Software%20Testing\Tai%20lieu%20Testing%20-%20Anh\0672327988_Software%20Testing_Ron%20Patton.chm::/0672327988/images/0672327988/graphics/05fig03.gif;446287"/>
          <p:cNvSpPr>
            <a:spLocks noChangeAspect="1" noChangeArrowheads="1"/>
          </p:cNvSpPr>
          <p:nvPr/>
        </p:nvSpPr>
        <p:spPr bwMode="auto">
          <a:xfrm>
            <a:off x="307975" y="-998538"/>
            <a:ext cx="2476500" cy="24003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0"/>
            <a:ext cx="2413000" cy="2359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lide Number Placeholder 8"/>
          <p:cNvSpPr>
            <a:spLocks noGrp="1"/>
          </p:cNvSpPr>
          <p:nvPr>
            <p:ph type="sldNum" sz="quarter" idx="12"/>
          </p:nvPr>
        </p:nvSpPr>
        <p:spPr/>
        <p:txBody>
          <a:bodyPr/>
          <a:lstStyle/>
          <a:p>
            <a:r>
              <a:rPr lang="en-US"/>
              <a:t>Slide </a:t>
            </a:r>
            <a:fld id="{3900DC13-0C25-439E-AA75-E5DAAC4C3713}" type="slidenum">
              <a:rPr lang="en-US" smtClean="0"/>
              <a:pPr/>
              <a:t>149</a:t>
            </a:fld>
            <a:endParaRPr lang="en-US"/>
          </a:p>
        </p:txBody>
      </p:sp>
    </p:spTree>
    <p:extLst>
      <p:ext uri="{BB962C8B-B14F-4D97-AF65-F5344CB8AC3E}">
        <p14:creationId xmlns:p14="http://schemas.microsoft.com/office/powerpoint/2010/main" val="3559255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ChangeArrowheads="1"/>
          </p:cNvSpPr>
          <p:nvPr/>
        </p:nvSpPr>
        <p:spPr bwMode="auto">
          <a:xfrm>
            <a:off x="838200" y="3962400"/>
            <a:ext cx="7174523" cy="45720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306"/>
            <a:endParaRPr lang="en-US">
              <a:solidFill>
                <a:prstClr val="white"/>
              </a:solidFill>
            </a:endParaRPr>
          </a:p>
        </p:txBody>
      </p:sp>
      <p:sp>
        <p:nvSpPr>
          <p:cNvPr id="340995" name="Rectangle 3"/>
          <p:cNvSpPr>
            <a:spLocks noGrp="1" noChangeArrowheads="1"/>
          </p:cNvSpPr>
          <p:nvPr>
            <p:ph type="title"/>
          </p:nvPr>
        </p:nvSpPr>
        <p:spPr>
          <a:noFill/>
          <a:ln/>
        </p:spPr>
        <p:txBody>
          <a:bodyPr/>
          <a:lstStyle/>
          <a:p>
            <a:pPr algn="ctr">
              <a:lnSpc>
                <a:spcPct val="88000"/>
              </a:lnSpc>
            </a:pPr>
            <a:r>
              <a:rPr lang="en-GB" sz="3600">
                <a:latin typeface="Arial" charset="0"/>
              </a:rPr>
              <a:t>Contents</a:t>
            </a:r>
          </a:p>
        </p:txBody>
      </p:sp>
      <p:sp>
        <p:nvSpPr>
          <p:cNvPr id="340996" name="Rectangle 4"/>
          <p:cNvSpPr>
            <a:spLocks noGrp="1" noChangeArrowheads="1"/>
          </p:cNvSpPr>
          <p:nvPr>
            <p:ph type="body" idx="1"/>
          </p:nvPr>
        </p:nvSpPr>
        <p:spPr>
          <a:xfrm>
            <a:off x="530352" y="2935958"/>
            <a:ext cx="7772400" cy="3067506"/>
          </a:xfrm>
          <a:noFill/>
          <a:ln/>
        </p:spPr>
        <p:txBody>
          <a:bodyPr lIns="63500" tIns="25400" rIns="63500" bIns="25400">
            <a:spAutoFit/>
          </a:bodyPr>
          <a:lstStyle/>
          <a:p>
            <a:pPr algn="ctr"/>
            <a:r>
              <a:rPr lang="en-US" sz="2800" b="1">
                <a:effectLst>
                  <a:outerShdw blurRad="38100" dist="38100" dir="2700000" algn="tl">
                    <a:srgbClr val="000000">
                      <a:alpha val="43137"/>
                    </a:srgbClr>
                  </a:outerShdw>
                </a:effectLst>
              </a:rPr>
              <a:t>Dynamic techniques</a:t>
            </a:r>
          </a:p>
          <a:p>
            <a:pPr algn="ctr"/>
            <a:r>
              <a:rPr lang="en-US" sz="2800" b="1">
                <a:effectLst>
                  <a:outerShdw blurRad="38100" dist="38100" dir="2700000" algn="tl">
                    <a:srgbClr val="000000">
                      <a:alpha val="43137"/>
                    </a:srgbClr>
                  </a:outerShdw>
                </a:effectLst>
              </a:rPr>
              <a:t>Test condition – Test case – Test procedure</a:t>
            </a:r>
          </a:p>
          <a:p>
            <a:pPr algn="ctr"/>
            <a:r>
              <a:rPr lang="en-US" sz="2800" b="1">
                <a:effectLst>
                  <a:outerShdw blurRad="38100" dist="38100" dir="2700000" algn="tl">
                    <a:srgbClr val="000000">
                      <a:alpha val="43137"/>
                    </a:srgbClr>
                  </a:outerShdw>
                </a:effectLst>
              </a:rPr>
              <a:t>Black-box techniques</a:t>
            </a:r>
          </a:p>
          <a:p>
            <a:pPr algn="ctr"/>
            <a:r>
              <a:rPr lang="en-US" sz="2800" b="1">
                <a:effectLst>
                  <a:outerShdw blurRad="38100" dist="38100" dir="2700000" algn="tl">
                    <a:srgbClr val="000000">
                      <a:alpha val="43137"/>
                    </a:srgbClr>
                  </a:outerShdw>
                </a:effectLst>
              </a:rPr>
              <a:t>White-box techniques</a:t>
            </a:r>
          </a:p>
          <a:p>
            <a:pPr algn="ctr"/>
            <a:r>
              <a:rPr lang="en-US" sz="2800" b="1">
                <a:effectLst>
                  <a:outerShdw blurRad="38100" dist="38100" dir="2700000" algn="tl">
                    <a:srgbClr val="000000">
                      <a:alpha val="43137"/>
                    </a:srgbClr>
                  </a:outerShdw>
                </a:effectLst>
              </a:rPr>
              <a:t>Experience-based techniques</a:t>
            </a:r>
          </a:p>
          <a:p>
            <a:pPr algn="ctr"/>
            <a:r>
              <a:rPr lang="en-US" sz="2800" b="1">
                <a:effectLst>
                  <a:outerShdw blurRad="38100" dist="38100" dir="2700000" algn="tl">
                    <a:srgbClr val="000000">
                      <a:alpha val="43137"/>
                    </a:srgbClr>
                  </a:outerShdw>
                </a:effectLst>
              </a:rPr>
              <a:t>Choosing test techniques</a:t>
            </a:r>
          </a:p>
        </p:txBody>
      </p:sp>
      <p:grpSp>
        <p:nvGrpSpPr>
          <p:cNvPr id="21" name="Group 20"/>
          <p:cNvGrpSpPr/>
          <p:nvPr/>
        </p:nvGrpSpPr>
        <p:grpSpPr>
          <a:xfrm>
            <a:off x="6096000" y="152400"/>
            <a:ext cx="2743200" cy="914400"/>
            <a:chOff x="6096000" y="152400"/>
            <a:chExt cx="2743200" cy="914400"/>
          </a:xfrm>
        </p:grpSpPr>
        <p:sp>
          <p:nvSpPr>
            <p:cNvPr id="22" name="Rectangle 14"/>
            <p:cNvSpPr>
              <a:spLocks noChangeArrowheads="1"/>
            </p:cNvSpPr>
            <p:nvPr/>
          </p:nvSpPr>
          <p:spPr bwMode="auto">
            <a:xfrm>
              <a:off x="6096000" y="152400"/>
              <a:ext cx="548640" cy="457200"/>
            </a:xfrm>
            <a:prstGeom prst="rect">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1</a:t>
              </a:r>
            </a:p>
          </p:txBody>
        </p:sp>
        <p:sp>
          <p:nvSpPr>
            <p:cNvPr id="23" name="Rectangle 15"/>
            <p:cNvSpPr>
              <a:spLocks noChangeArrowheads="1"/>
            </p:cNvSpPr>
            <p:nvPr/>
          </p:nvSpPr>
          <p:spPr bwMode="auto">
            <a:xfrm>
              <a:off x="6647903" y="152400"/>
              <a:ext cx="548640" cy="457200"/>
            </a:xfrm>
            <a:prstGeom prst="rect">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2</a:t>
              </a:r>
            </a:p>
          </p:txBody>
        </p:sp>
        <p:sp>
          <p:nvSpPr>
            <p:cNvPr id="24" name="Rectangle 16"/>
            <p:cNvSpPr>
              <a:spLocks noChangeArrowheads="1"/>
            </p:cNvSpPr>
            <p:nvPr/>
          </p:nvSpPr>
          <p:spPr bwMode="auto">
            <a:xfrm>
              <a:off x="7193280" y="152400"/>
              <a:ext cx="548640" cy="457200"/>
            </a:xfrm>
            <a:prstGeom prst="rect">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3</a:t>
              </a:r>
            </a:p>
          </p:txBody>
        </p:sp>
        <p:sp>
          <p:nvSpPr>
            <p:cNvPr id="25" name="Rectangle 17"/>
            <p:cNvSpPr>
              <a:spLocks noChangeArrowheads="1"/>
            </p:cNvSpPr>
            <p:nvPr/>
          </p:nvSpPr>
          <p:spPr bwMode="auto">
            <a:xfrm>
              <a:off x="609600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6</a:t>
              </a:r>
            </a:p>
          </p:txBody>
        </p:sp>
        <p:sp>
          <p:nvSpPr>
            <p:cNvPr id="26" name="Rectangle 18"/>
            <p:cNvSpPr>
              <a:spLocks noChangeArrowheads="1"/>
            </p:cNvSpPr>
            <p:nvPr/>
          </p:nvSpPr>
          <p:spPr bwMode="auto">
            <a:xfrm>
              <a:off x="6644640" y="609600"/>
              <a:ext cx="548640" cy="457200"/>
            </a:xfrm>
            <a:prstGeom prst="rect">
              <a:avLst/>
            </a:prstGeom>
            <a:solidFill>
              <a:schemeClr val="tx2"/>
            </a:solidFill>
            <a:ln w="12700">
              <a:solidFill>
                <a:schemeClr val="tx1"/>
              </a:solidFill>
              <a:miter lim="800000"/>
              <a:headEnd/>
              <a:tailEnd/>
            </a:ln>
            <a:effectLst/>
          </p:spPr>
          <p:txBody>
            <a:bodyPr wrap="none" lIns="92075" tIns="46038" rIns="92075" bIns="46038" anchor="ctr"/>
            <a:lstStyle/>
            <a:p>
              <a:pPr algn="ctr"/>
              <a:r>
                <a:rPr lang="en-GB" b="1">
                  <a:solidFill>
                    <a:srgbClr val="001412"/>
                  </a:solidFill>
                </a:rPr>
                <a:t>7</a:t>
              </a:r>
            </a:p>
          </p:txBody>
        </p:sp>
        <p:sp>
          <p:nvSpPr>
            <p:cNvPr id="27" name="Rectangle 19"/>
            <p:cNvSpPr>
              <a:spLocks noChangeArrowheads="1"/>
            </p:cNvSpPr>
            <p:nvPr/>
          </p:nvSpPr>
          <p:spPr bwMode="auto">
            <a:xfrm>
              <a:off x="719328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8</a:t>
              </a:r>
            </a:p>
          </p:txBody>
        </p:sp>
        <p:sp>
          <p:nvSpPr>
            <p:cNvPr id="28" name="Rectangle 16"/>
            <p:cNvSpPr>
              <a:spLocks noChangeArrowheads="1"/>
            </p:cNvSpPr>
            <p:nvPr/>
          </p:nvSpPr>
          <p:spPr bwMode="auto">
            <a:xfrm>
              <a:off x="7741920" y="1524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4</a:t>
              </a:r>
              <a:endParaRPr lang="en-GB" sz="1800" b="1"/>
            </a:p>
          </p:txBody>
        </p:sp>
        <p:sp>
          <p:nvSpPr>
            <p:cNvPr id="29" name="Rectangle 19"/>
            <p:cNvSpPr>
              <a:spLocks noChangeArrowheads="1"/>
            </p:cNvSpPr>
            <p:nvPr/>
          </p:nvSpPr>
          <p:spPr bwMode="auto">
            <a:xfrm>
              <a:off x="774192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9</a:t>
              </a:r>
            </a:p>
          </p:txBody>
        </p:sp>
        <p:sp>
          <p:nvSpPr>
            <p:cNvPr id="30" name="Rectangle 16"/>
            <p:cNvSpPr>
              <a:spLocks noChangeArrowheads="1"/>
            </p:cNvSpPr>
            <p:nvPr/>
          </p:nvSpPr>
          <p:spPr bwMode="auto">
            <a:xfrm>
              <a:off x="8290560" y="152400"/>
              <a:ext cx="548640" cy="457200"/>
            </a:xfrm>
            <a:prstGeom prst="rect">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5</a:t>
              </a:r>
            </a:p>
          </p:txBody>
        </p:sp>
        <p:sp>
          <p:nvSpPr>
            <p:cNvPr id="31" name="Rectangle 19"/>
            <p:cNvSpPr>
              <a:spLocks noChangeArrowheads="1"/>
            </p:cNvSpPr>
            <p:nvPr/>
          </p:nvSpPr>
          <p:spPr bwMode="auto">
            <a:xfrm>
              <a:off x="829056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en-GB" sz="1800" b="1"/>
            </a:p>
          </p:txBody>
        </p:sp>
      </p:grpSp>
    </p:spTree>
    <p:extLst>
      <p:ext uri="{BB962C8B-B14F-4D97-AF65-F5344CB8AC3E}">
        <p14:creationId xmlns:p14="http://schemas.microsoft.com/office/powerpoint/2010/main" val="42745364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09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4" grpId="0" animBg="1"/>
    </p:bldLst>
  </p:timing>
</p:sld>
</file>

<file path=ppt/slides/slide1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7" name="Rectangle 3"/>
          <p:cNvSpPr>
            <a:spLocks noGrp="1" noChangeArrowheads="1"/>
          </p:cNvSpPr>
          <p:nvPr>
            <p:ph type="body" idx="1"/>
          </p:nvPr>
        </p:nvSpPr>
        <p:spPr>
          <a:xfrm>
            <a:off x="304800" y="1905000"/>
            <a:ext cx="8610600" cy="4495800"/>
          </a:xfrm>
        </p:spPr>
        <p:txBody>
          <a:bodyPr>
            <a:normAutofit fontScale="92500" lnSpcReduction="10000"/>
          </a:bodyPr>
          <a:lstStyle/>
          <a:p>
            <a:pPr eaLnBrk="1" hangingPunct="1">
              <a:lnSpc>
                <a:spcPct val="150000"/>
              </a:lnSpc>
            </a:pPr>
            <a:r>
              <a:rPr lang="en-US" sz="2400"/>
              <a:t>Tổng kết</a:t>
            </a:r>
          </a:p>
          <a:p>
            <a:pPr lvl="1" eaLnBrk="1" hangingPunct="1">
              <a:lnSpc>
                <a:spcPct val="150000"/>
              </a:lnSpc>
            </a:pPr>
            <a:r>
              <a:rPr lang="en-US" sz="2000"/>
              <a:t>Các class lại có thể xếp vào 2 nhóm:</a:t>
            </a:r>
          </a:p>
          <a:p>
            <a:pPr lvl="2" eaLnBrk="1" hangingPunct="1">
              <a:lnSpc>
                <a:spcPct val="150000"/>
              </a:lnSpc>
            </a:pPr>
            <a:r>
              <a:rPr lang="en-US" sz="2000"/>
              <a:t>Positive tests (clean tests):</a:t>
            </a:r>
          </a:p>
          <a:p>
            <a:pPr lvl="3" eaLnBrk="1" hangingPunct="1">
              <a:lnSpc>
                <a:spcPct val="150000"/>
              </a:lnSpc>
            </a:pPr>
            <a:r>
              <a:rPr lang="en-US"/>
              <a:t>Test dựa trên defined requirements</a:t>
            </a:r>
          </a:p>
          <a:p>
            <a:pPr lvl="3" eaLnBrk="1" hangingPunct="1">
              <a:lnSpc>
                <a:spcPct val="150000"/>
              </a:lnSpc>
            </a:pPr>
            <a:r>
              <a:rPr lang="en-US"/>
              <a:t>Test những trường hợp, hoàn cảnh sử dụng thông thường</a:t>
            </a:r>
          </a:p>
          <a:p>
            <a:pPr lvl="2" eaLnBrk="1" hangingPunct="1">
              <a:lnSpc>
                <a:spcPct val="150000"/>
              </a:lnSpc>
            </a:pPr>
            <a:r>
              <a:rPr lang="en-US" sz="2000"/>
              <a:t>Negative tests (dirty tests):</a:t>
            </a:r>
          </a:p>
          <a:p>
            <a:pPr lvl="3" eaLnBrk="1" hangingPunct="1">
              <a:lnSpc>
                <a:spcPct val="150000"/>
              </a:lnSpc>
            </a:pPr>
            <a:r>
              <a:rPr lang="en-US"/>
              <a:t>Test nhằm tìm ra lỗi</a:t>
            </a:r>
          </a:p>
          <a:p>
            <a:pPr lvl="3" eaLnBrk="1" hangingPunct="1">
              <a:lnSpc>
                <a:spcPct val="150000"/>
              </a:lnSpc>
            </a:pPr>
            <a:r>
              <a:rPr lang="en-US"/>
              <a:t>Test những trường hợp, hoàn cảnh sử dụng đặc biệt, bất thường (như invalid input, vượt quá trị biên, chịu stress,…)</a:t>
            </a:r>
          </a:p>
        </p:txBody>
      </p:sp>
      <p:sp>
        <p:nvSpPr>
          <p:cNvPr id="11268" name="Title 1"/>
          <p:cNvSpPr>
            <a:spLocks noGrp="1"/>
          </p:cNvSpPr>
          <p:nvPr>
            <p:ph type="title"/>
          </p:nvPr>
        </p:nvSpPr>
        <p:spPr>
          <a:xfrm>
            <a:off x="228600" y="590550"/>
            <a:ext cx="8686800" cy="1085850"/>
          </a:xfrm>
        </p:spPr>
        <p:txBody>
          <a:bodyPr>
            <a:normAutofit fontScale="90000"/>
          </a:bodyPr>
          <a:lstStyle/>
          <a:p>
            <a:pPr marL="457200" indent="-457200" algn="ctr"/>
            <a:r>
              <a:rPr lang="en-US" sz="3600">
                <a:latin typeface="Times New Roman" pitchFamily="18" charset="0"/>
                <a:cs typeface="Times New Roman" pitchFamily="18" charset="0"/>
              </a:rPr>
              <a:t>4.1. PHÂN CHIA LỚP TƯƠNG ĐƯƠNG (EQUIVALENCE PARTITIONING)</a:t>
            </a:r>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150</a:t>
            </a:fld>
            <a:endParaRPr lang="en-US"/>
          </a:p>
        </p:txBody>
      </p:sp>
    </p:spTree>
    <p:extLst>
      <p:ext uri="{BB962C8B-B14F-4D97-AF65-F5344CB8AC3E}">
        <p14:creationId xmlns:p14="http://schemas.microsoft.com/office/powerpoint/2010/main" val="2915630661"/>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1" name="Rectangle 3"/>
          <p:cNvSpPr>
            <a:spLocks noGrp="1" noChangeArrowheads="1"/>
          </p:cNvSpPr>
          <p:nvPr>
            <p:ph sz="quarter" idx="1"/>
          </p:nvPr>
        </p:nvSpPr>
        <p:spPr>
          <a:xfrm>
            <a:off x="566738" y="1814513"/>
            <a:ext cx="8001000" cy="700087"/>
          </a:xfrm>
        </p:spPr>
        <p:txBody>
          <a:bodyPr/>
          <a:lstStyle/>
          <a:p>
            <a:pPr eaLnBrk="1" hangingPunct="1"/>
            <a:r>
              <a:rPr lang="en-US"/>
              <a:t>Ví dụ: Phương thức đọc 10 ký tự từ bàn phím</a:t>
            </a:r>
          </a:p>
        </p:txBody>
      </p:sp>
      <p:sp>
        <p:nvSpPr>
          <p:cNvPr id="12292" name="Rectangle 4"/>
          <p:cNvSpPr>
            <a:spLocks noChangeArrowheads="1"/>
          </p:cNvSpPr>
          <p:nvPr/>
        </p:nvSpPr>
        <p:spPr bwMode="auto">
          <a:xfrm>
            <a:off x="762000" y="2514600"/>
            <a:ext cx="3733800" cy="35814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lstStyle/>
          <a:p>
            <a:pPr marL="469900" indent="-469900">
              <a:spcBef>
                <a:spcPct val="20000"/>
              </a:spcBef>
              <a:buClr>
                <a:srgbClr val="009DD9"/>
              </a:buClr>
              <a:buFont typeface="Wingdings" pitchFamily="2" charset="2"/>
              <a:buNone/>
            </a:pPr>
            <a:r>
              <a:rPr lang="en-US" sz="2200">
                <a:solidFill>
                  <a:prstClr val="black"/>
                </a:solidFill>
                <a:latin typeface="Tahoma" pitchFamily="34" charset="0"/>
              </a:rPr>
              <a:t>Example program:</a:t>
            </a:r>
          </a:p>
          <a:p>
            <a:pPr marL="469900" indent="-469900">
              <a:spcBef>
                <a:spcPct val="20000"/>
              </a:spcBef>
              <a:buClr>
                <a:srgbClr val="009DD9"/>
              </a:buClr>
              <a:buFont typeface="Wingdings" pitchFamily="2" charset="2"/>
              <a:buNone/>
            </a:pPr>
            <a:endParaRPr lang="en-US" sz="2200">
              <a:solidFill>
                <a:prstClr val="black"/>
              </a:solidFill>
              <a:latin typeface="Tahoma" pitchFamily="34" charset="0"/>
            </a:endParaRPr>
          </a:p>
          <a:p>
            <a:pPr marL="469900" indent="-469900">
              <a:spcBef>
                <a:spcPct val="20000"/>
              </a:spcBef>
              <a:buClr>
                <a:srgbClr val="009DD9"/>
              </a:buClr>
              <a:buFont typeface="Wingdings" pitchFamily="2" charset="2"/>
              <a:buChar char="o"/>
            </a:pPr>
            <a:r>
              <a:rPr lang="en-US" sz="2200">
                <a:solidFill>
                  <a:prstClr val="black"/>
                </a:solidFill>
                <a:latin typeface="Tahoma" pitchFamily="34" charset="0"/>
              </a:rPr>
              <a:t>Begin</a:t>
            </a:r>
          </a:p>
          <a:p>
            <a:pPr marL="469900" indent="-469900">
              <a:spcBef>
                <a:spcPct val="20000"/>
              </a:spcBef>
              <a:buClr>
                <a:srgbClr val="009DD9"/>
              </a:buClr>
              <a:buFont typeface="Wingdings" pitchFamily="2" charset="2"/>
              <a:buChar char="o"/>
            </a:pPr>
            <a:r>
              <a:rPr lang="en-US" sz="2200">
                <a:solidFill>
                  <a:prstClr val="black"/>
                </a:solidFill>
                <a:latin typeface="Tahoma" pitchFamily="34" charset="0"/>
              </a:rPr>
              <a:t>Read (AAAAAAAAAA)</a:t>
            </a:r>
          </a:p>
          <a:p>
            <a:pPr marL="469900" indent="-469900">
              <a:spcBef>
                <a:spcPct val="20000"/>
              </a:spcBef>
              <a:buClr>
                <a:srgbClr val="009DD9"/>
              </a:buClr>
              <a:buFont typeface="Wingdings" pitchFamily="2" charset="2"/>
              <a:buChar char="o"/>
            </a:pPr>
            <a:r>
              <a:rPr lang="en-US" sz="2200">
                <a:solidFill>
                  <a:prstClr val="black"/>
                </a:solidFill>
                <a:latin typeface="Tahoma" pitchFamily="34" charset="0"/>
              </a:rPr>
              <a:t>Print </a:t>
            </a:r>
          </a:p>
          <a:p>
            <a:pPr marL="469900" indent="-469900">
              <a:spcBef>
                <a:spcPct val="20000"/>
              </a:spcBef>
              <a:buClr>
                <a:srgbClr val="009DD9"/>
              </a:buClr>
              <a:buFont typeface="Wingdings" pitchFamily="2" charset="2"/>
              <a:buChar char="o"/>
            </a:pPr>
            <a:r>
              <a:rPr lang="en-US" sz="2200">
                <a:solidFill>
                  <a:prstClr val="black"/>
                </a:solidFill>
                <a:latin typeface="Tahoma" pitchFamily="34" charset="0"/>
              </a:rPr>
              <a:t>End</a:t>
            </a:r>
          </a:p>
        </p:txBody>
      </p:sp>
      <p:sp>
        <p:nvSpPr>
          <p:cNvPr id="12293" name="Text Box 5"/>
          <p:cNvSpPr txBox="1">
            <a:spLocks noChangeArrowheads="1"/>
          </p:cNvSpPr>
          <p:nvPr/>
        </p:nvSpPr>
        <p:spPr bwMode="auto">
          <a:xfrm>
            <a:off x="5105400" y="3505200"/>
            <a:ext cx="36576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b="1">
                <a:solidFill>
                  <a:srgbClr val="4DE1EA"/>
                </a:solidFill>
                <a:latin typeface="Calibri" pitchFamily="34" charset="0"/>
              </a:defRPr>
            </a:lvl1pPr>
            <a:lvl2pPr marL="742950" indent="-285750" eaLnBrk="0" hangingPunct="0">
              <a:defRPr sz="3600" b="1">
                <a:solidFill>
                  <a:srgbClr val="4DE1EA"/>
                </a:solidFill>
                <a:latin typeface="Calibri" pitchFamily="34" charset="0"/>
              </a:defRPr>
            </a:lvl2pPr>
            <a:lvl3pPr marL="1143000" indent="-228600" eaLnBrk="0" hangingPunct="0">
              <a:defRPr sz="3600" b="1">
                <a:solidFill>
                  <a:srgbClr val="4DE1EA"/>
                </a:solidFill>
                <a:latin typeface="Calibri" pitchFamily="34" charset="0"/>
              </a:defRPr>
            </a:lvl3pPr>
            <a:lvl4pPr marL="1600200" indent="-228600" eaLnBrk="0" hangingPunct="0">
              <a:defRPr sz="3600" b="1">
                <a:solidFill>
                  <a:srgbClr val="4DE1EA"/>
                </a:solidFill>
                <a:latin typeface="Calibri" pitchFamily="34" charset="0"/>
              </a:defRPr>
            </a:lvl4pPr>
            <a:lvl5pPr marL="2057400" indent="-228600" eaLnBrk="0" hangingPunct="0">
              <a:defRPr sz="3600" b="1">
                <a:solidFill>
                  <a:srgbClr val="4DE1EA"/>
                </a:solidFill>
                <a:latin typeface="Calibri" pitchFamily="34" charset="0"/>
              </a:defRPr>
            </a:lvl5pPr>
            <a:lvl6pPr marL="2514600" indent="-228600" algn="ctr" eaLnBrk="0" fontAlgn="base" hangingPunct="0">
              <a:spcBef>
                <a:spcPct val="0"/>
              </a:spcBef>
              <a:spcAft>
                <a:spcPct val="0"/>
              </a:spcAft>
              <a:defRPr sz="3600" b="1">
                <a:solidFill>
                  <a:srgbClr val="4DE1EA"/>
                </a:solidFill>
                <a:latin typeface="Calibri" pitchFamily="34" charset="0"/>
              </a:defRPr>
            </a:lvl6pPr>
            <a:lvl7pPr marL="2971800" indent="-228600" algn="ctr" eaLnBrk="0" fontAlgn="base" hangingPunct="0">
              <a:spcBef>
                <a:spcPct val="0"/>
              </a:spcBef>
              <a:spcAft>
                <a:spcPct val="0"/>
              </a:spcAft>
              <a:defRPr sz="3600" b="1">
                <a:solidFill>
                  <a:srgbClr val="4DE1EA"/>
                </a:solidFill>
                <a:latin typeface="Calibri" pitchFamily="34" charset="0"/>
              </a:defRPr>
            </a:lvl7pPr>
            <a:lvl8pPr marL="3429000" indent="-228600" algn="ctr" eaLnBrk="0" fontAlgn="base" hangingPunct="0">
              <a:spcBef>
                <a:spcPct val="0"/>
              </a:spcBef>
              <a:spcAft>
                <a:spcPct val="0"/>
              </a:spcAft>
              <a:defRPr sz="3600" b="1">
                <a:solidFill>
                  <a:srgbClr val="4DE1EA"/>
                </a:solidFill>
                <a:latin typeface="Calibri" pitchFamily="34" charset="0"/>
              </a:defRPr>
            </a:lvl8pPr>
            <a:lvl9pPr marL="3886200" indent="-228600" algn="ctr" eaLnBrk="0" fontAlgn="base" hangingPunct="0">
              <a:spcBef>
                <a:spcPct val="0"/>
              </a:spcBef>
              <a:spcAft>
                <a:spcPct val="0"/>
              </a:spcAft>
              <a:defRPr sz="3600" b="1">
                <a:solidFill>
                  <a:srgbClr val="4DE1EA"/>
                </a:solidFill>
                <a:latin typeface="Calibri" pitchFamily="34" charset="0"/>
              </a:defRPr>
            </a:lvl9pPr>
          </a:lstStyle>
          <a:p>
            <a:pPr eaLnBrk="1" hangingPunct="1">
              <a:lnSpc>
                <a:spcPct val="150000"/>
              </a:lnSpc>
              <a:spcBef>
                <a:spcPct val="50000"/>
              </a:spcBef>
            </a:pPr>
            <a:r>
              <a:rPr lang="en-US" sz="2000">
                <a:solidFill>
                  <a:prstClr val="black"/>
                </a:solidFill>
                <a:latin typeface="Tahoma" pitchFamily="34" charset="0"/>
              </a:rPr>
              <a:t>Phân chia lớp tương đương như thế nào?</a:t>
            </a:r>
          </a:p>
        </p:txBody>
      </p:sp>
      <p:sp>
        <p:nvSpPr>
          <p:cNvPr id="12294" name="Title 1"/>
          <p:cNvSpPr>
            <a:spLocks noGrp="1"/>
          </p:cNvSpPr>
          <p:nvPr>
            <p:ph type="title"/>
          </p:nvPr>
        </p:nvSpPr>
        <p:spPr>
          <a:xfrm>
            <a:off x="228600" y="590550"/>
            <a:ext cx="8686800" cy="1085850"/>
          </a:xfrm>
        </p:spPr>
        <p:txBody>
          <a:bodyPr>
            <a:normAutofit fontScale="90000"/>
          </a:bodyPr>
          <a:lstStyle/>
          <a:p>
            <a:pPr marL="457200" indent="-457200" algn="ctr"/>
            <a:r>
              <a:rPr lang="en-US" sz="3600">
                <a:latin typeface="Times New Roman" pitchFamily="18" charset="0"/>
                <a:cs typeface="Times New Roman" pitchFamily="18" charset="0"/>
              </a:rPr>
              <a:t>4.1. PHÂN CHIA LỚP TƯƠNG ĐƯƠNG (EQUIVALENCE PARTITIONING)</a:t>
            </a:r>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151</a:t>
            </a:fld>
            <a:endParaRPr lang="en-US"/>
          </a:p>
        </p:txBody>
      </p:sp>
    </p:spTree>
    <p:extLst>
      <p:ext uri="{BB962C8B-B14F-4D97-AF65-F5344CB8AC3E}">
        <p14:creationId xmlns:p14="http://schemas.microsoft.com/office/powerpoint/2010/main" val="1110503396"/>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5" name="Rectangle 4"/>
          <p:cNvSpPr>
            <a:spLocks noChangeArrowheads="1"/>
          </p:cNvSpPr>
          <p:nvPr/>
        </p:nvSpPr>
        <p:spPr bwMode="auto">
          <a:xfrm>
            <a:off x="685800" y="2209800"/>
            <a:ext cx="79248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69900" indent="-469900">
              <a:lnSpc>
                <a:spcPct val="90000"/>
              </a:lnSpc>
              <a:spcBef>
                <a:spcPct val="20000"/>
              </a:spcBef>
              <a:buClr>
                <a:srgbClr val="009DD9"/>
              </a:buClr>
              <a:buFont typeface="Wingdings" pitchFamily="2" charset="2"/>
              <a:buChar char="o"/>
            </a:pPr>
            <a:r>
              <a:rPr lang="en-US" sz="2000">
                <a:solidFill>
                  <a:prstClr val="black"/>
                </a:solidFill>
                <a:latin typeface="Tahoma" pitchFamily="34" charset="0"/>
              </a:rPr>
              <a:t>Equivalence classes for “positive” tests:</a:t>
            </a:r>
          </a:p>
          <a:p>
            <a:pPr marL="908050" lvl="1" indent="-436563">
              <a:lnSpc>
                <a:spcPct val="90000"/>
              </a:lnSpc>
              <a:spcBef>
                <a:spcPct val="20000"/>
              </a:spcBef>
              <a:buClr>
                <a:srgbClr val="009DD9"/>
              </a:buClr>
              <a:buFont typeface="Wingdings" pitchFamily="2" charset="2"/>
              <a:buChar char="n"/>
            </a:pPr>
            <a:r>
              <a:rPr lang="en-US" sz="2000">
                <a:solidFill>
                  <a:prstClr val="black"/>
                </a:solidFill>
                <a:latin typeface="Tahoma" pitchFamily="34" charset="0"/>
              </a:rPr>
              <a:t>All 10 inputs consist of the same character in upper case, repeated for each letter of the alphabet.</a:t>
            </a:r>
          </a:p>
          <a:p>
            <a:pPr marL="908050" lvl="1" indent="-436563">
              <a:lnSpc>
                <a:spcPct val="90000"/>
              </a:lnSpc>
              <a:spcBef>
                <a:spcPct val="20000"/>
              </a:spcBef>
              <a:buClr>
                <a:srgbClr val="009DD9"/>
              </a:buClr>
              <a:buFont typeface="Wingdings" pitchFamily="2" charset="2"/>
              <a:buChar char="n"/>
            </a:pPr>
            <a:r>
              <a:rPr lang="en-US" sz="2000">
                <a:solidFill>
                  <a:prstClr val="black"/>
                </a:solidFill>
                <a:latin typeface="Tahoma" pitchFamily="34" charset="0"/>
              </a:rPr>
              <a:t>ALL 10 inputs consist of the same character in lower case, repeated for each letter of the alphabet.</a:t>
            </a:r>
          </a:p>
          <a:p>
            <a:pPr marL="908050" lvl="1" indent="-436563">
              <a:lnSpc>
                <a:spcPct val="90000"/>
              </a:lnSpc>
              <a:spcBef>
                <a:spcPct val="20000"/>
              </a:spcBef>
              <a:buClr>
                <a:srgbClr val="009DD9"/>
              </a:buClr>
              <a:buFont typeface="Wingdings" pitchFamily="2" charset="2"/>
              <a:buChar char="n"/>
            </a:pPr>
            <a:r>
              <a:rPr lang="en-US" sz="2000">
                <a:solidFill>
                  <a:prstClr val="black"/>
                </a:solidFill>
                <a:latin typeface="Tahoma" pitchFamily="34" charset="0"/>
              </a:rPr>
              <a:t>All 10 inputs are different, mixed case.</a:t>
            </a:r>
          </a:p>
          <a:p>
            <a:pPr marL="469900" indent="-469900">
              <a:lnSpc>
                <a:spcPct val="90000"/>
              </a:lnSpc>
              <a:spcBef>
                <a:spcPct val="20000"/>
              </a:spcBef>
              <a:buClr>
                <a:srgbClr val="009DD9"/>
              </a:buClr>
              <a:buFont typeface="Wingdings" pitchFamily="2" charset="2"/>
              <a:buChar char="o"/>
            </a:pPr>
            <a:r>
              <a:rPr lang="en-US" sz="2000">
                <a:solidFill>
                  <a:prstClr val="black"/>
                </a:solidFill>
                <a:latin typeface="Tahoma" pitchFamily="34" charset="0"/>
              </a:rPr>
              <a:t>Test Cases:</a:t>
            </a:r>
          </a:p>
          <a:p>
            <a:pPr marL="908050" lvl="1" indent="-436563">
              <a:lnSpc>
                <a:spcPct val="90000"/>
              </a:lnSpc>
              <a:spcBef>
                <a:spcPct val="20000"/>
              </a:spcBef>
              <a:buClr>
                <a:srgbClr val="009DD9"/>
              </a:buClr>
              <a:buFont typeface="Wingdings" pitchFamily="2" charset="2"/>
              <a:buChar char="n"/>
            </a:pPr>
            <a:r>
              <a:rPr lang="en-US" sz="2000">
                <a:solidFill>
                  <a:prstClr val="black"/>
                </a:solidFill>
                <a:latin typeface="Tahoma" pitchFamily="34" charset="0"/>
              </a:rPr>
              <a:t>TC01 - Input: AAAAAAAAAA</a:t>
            </a:r>
          </a:p>
          <a:p>
            <a:pPr marL="908050" lvl="1" indent="-436563">
              <a:lnSpc>
                <a:spcPct val="90000"/>
              </a:lnSpc>
              <a:spcBef>
                <a:spcPct val="20000"/>
              </a:spcBef>
              <a:buClr>
                <a:srgbClr val="009DD9"/>
              </a:buClr>
              <a:buFont typeface="Wingdings" pitchFamily="2" charset="2"/>
              <a:buChar char="n"/>
            </a:pPr>
            <a:r>
              <a:rPr lang="en-US" sz="2000">
                <a:solidFill>
                  <a:prstClr val="black"/>
                </a:solidFill>
                <a:latin typeface="Tahoma" pitchFamily="34" charset="0"/>
              </a:rPr>
              <a:t>TC26 - Input: ZZZZZZZZZZ</a:t>
            </a:r>
          </a:p>
          <a:p>
            <a:pPr marL="908050" lvl="1" indent="-436563">
              <a:lnSpc>
                <a:spcPct val="90000"/>
              </a:lnSpc>
              <a:spcBef>
                <a:spcPct val="20000"/>
              </a:spcBef>
              <a:buClr>
                <a:srgbClr val="009DD9"/>
              </a:buClr>
              <a:buFont typeface="Wingdings" pitchFamily="2" charset="2"/>
              <a:buChar char="n"/>
            </a:pPr>
            <a:r>
              <a:rPr lang="en-US" sz="2000">
                <a:solidFill>
                  <a:prstClr val="black"/>
                </a:solidFill>
                <a:latin typeface="Tahoma" pitchFamily="34" charset="0"/>
              </a:rPr>
              <a:t>TC28 - Input: aaaaaaaaaa</a:t>
            </a:r>
          </a:p>
          <a:p>
            <a:pPr marL="908050" lvl="1" indent="-436563">
              <a:lnSpc>
                <a:spcPct val="90000"/>
              </a:lnSpc>
              <a:spcBef>
                <a:spcPct val="20000"/>
              </a:spcBef>
              <a:buClr>
                <a:srgbClr val="009DD9"/>
              </a:buClr>
              <a:buFont typeface="Wingdings" pitchFamily="2" charset="2"/>
              <a:buChar char="n"/>
            </a:pPr>
            <a:r>
              <a:rPr lang="en-US" sz="2000">
                <a:solidFill>
                  <a:prstClr val="black"/>
                </a:solidFill>
                <a:latin typeface="Tahoma" pitchFamily="34" charset="0"/>
              </a:rPr>
              <a:t>TC53 - Input: zzzzzzzzzz</a:t>
            </a:r>
          </a:p>
          <a:p>
            <a:pPr marL="908050" lvl="1" indent="-436563">
              <a:lnSpc>
                <a:spcPct val="90000"/>
              </a:lnSpc>
              <a:spcBef>
                <a:spcPct val="20000"/>
              </a:spcBef>
              <a:buClr>
                <a:srgbClr val="009DD9"/>
              </a:buClr>
              <a:buFont typeface="Wingdings" pitchFamily="2" charset="2"/>
              <a:buChar char="n"/>
            </a:pPr>
            <a:r>
              <a:rPr lang="en-US" sz="2000">
                <a:solidFill>
                  <a:prstClr val="black"/>
                </a:solidFill>
                <a:latin typeface="Tahoma" pitchFamily="34" charset="0"/>
              </a:rPr>
              <a:t>TC54 - aBcDeFgHiK</a:t>
            </a:r>
          </a:p>
          <a:p>
            <a:pPr marL="908050" lvl="1" indent="-436563">
              <a:lnSpc>
                <a:spcPct val="90000"/>
              </a:lnSpc>
              <a:spcBef>
                <a:spcPct val="20000"/>
              </a:spcBef>
              <a:buClr>
                <a:srgbClr val="009DD9"/>
              </a:buClr>
              <a:buFont typeface="Wingdings" pitchFamily="2" charset="2"/>
              <a:buChar char="n"/>
            </a:pPr>
            <a:r>
              <a:rPr lang="en-US" sz="2000">
                <a:solidFill>
                  <a:prstClr val="black"/>
                </a:solidFill>
                <a:latin typeface="Tahoma" pitchFamily="34" charset="0"/>
              </a:rPr>
              <a:t>TC55 - IhGfEdCbAe</a:t>
            </a:r>
          </a:p>
        </p:txBody>
      </p:sp>
      <p:sp>
        <p:nvSpPr>
          <p:cNvPr id="13316" name="Title 1"/>
          <p:cNvSpPr>
            <a:spLocks noGrp="1"/>
          </p:cNvSpPr>
          <p:nvPr>
            <p:ph type="title"/>
          </p:nvPr>
        </p:nvSpPr>
        <p:spPr>
          <a:xfrm>
            <a:off x="228600" y="590550"/>
            <a:ext cx="8686800" cy="1085850"/>
          </a:xfrm>
        </p:spPr>
        <p:txBody>
          <a:bodyPr>
            <a:normAutofit fontScale="90000"/>
          </a:bodyPr>
          <a:lstStyle/>
          <a:p>
            <a:pPr marL="457200" indent="-457200" algn="ctr"/>
            <a:r>
              <a:rPr lang="en-US" sz="3600">
                <a:latin typeface="Times New Roman" pitchFamily="18" charset="0"/>
                <a:cs typeface="Times New Roman" pitchFamily="18" charset="0"/>
              </a:rPr>
              <a:t>4.1. PHÂN CHIA LỚP TƯƠNG ĐƯƠNG (EQUIVALENCE PARTITIONING)</a:t>
            </a:r>
          </a:p>
        </p:txBody>
      </p:sp>
      <p:sp>
        <p:nvSpPr>
          <p:cNvPr id="13317" name="Rectangle 3"/>
          <p:cNvSpPr>
            <a:spLocks noGrp="1" noChangeArrowheads="1"/>
          </p:cNvSpPr>
          <p:nvPr>
            <p:ph sz="quarter" idx="1"/>
          </p:nvPr>
        </p:nvSpPr>
        <p:spPr>
          <a:xfrm>
            <a:off x="566738" y="1752600"/>
            <a:ext cx="8001000" cy="533400"/>
          </a:xfrm>
        </p:spPr>
        <p:txBody>
          <a:bodyPr/>
          <a:lstStyle/>
          <a:p>
            <a:pPr eaLnBrk="1" hangingPunct="1"/>
            <a:r>
              <a:rPr lang="en-US"/>
              <a:t>Ví dụ:</a:t>
            </a:r>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152</a:t>
            </a:fld>
            <a:endParaRPr lang="en-US"/>
          </a:p>
        </p:txBody>
      </p:sp>
    </p:spTree>
    <p:extLst>
      <p:ext uri="{BB962C8B-B14F-4D97-AF65-F5344CB8AC3E}">
        <p14:creationId xmlns:p14="http://schemas.microsoft.com/office/powerpoint/2010/main" val="3159389047"/>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9" name="Rectangle 3"/>
          <p:cNvSpPr>
            <a:spLocks noGrp="1" noChangeArrowheads="1"/>
          </p:cNvSpPr>
          <p:nvPr>
            <p:ph sz="quarter" idx="1"/>
          </p:nvPr>
        </p:nvSpPr>
        <p:spPr>
          <a:xfrm>
            <a:off x="304800" y="1752600"/>
            <a:ext cx="8458200" cy="609600"/>
          </a:xfrm>
        </p:spPr>
        <p:txBody>
          <a:bodyPr/>
          <a:lstStyle/>
          <a:p>
            <a:pPr eaLnBrk="1" hangingPunct="1"/>
            <a:r>
              <a:rPr lang="en-US"/>
              <a:t>Ví dụ:</a:t>
            </a:r>
          </a:p>
        </p:txBody>
      </p:sp>
      <p:sp>
        <p:nvSpPr>
          <p:cNvPr id="14340" name="Rectangle 4"/>
          <p:cNvSpPr>
            <a:spLocks noChangeArrowheads="1"/>
          </p:cNvSpPr>
          <p:nvPr/>
        </p:nvSpPr>
        <p:spPr bwMode="auto">
          <a:xfrm>
            <a:off x="609600" y="2438400"/>
            <a:ext cx="80772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69900" indent="-469900">
              <a:spcBef>
                <a:spcPct val="20000"/>
              </a:spcBef>
              <a:buClr>
                <a:srgbClr val="009DD9"/>
              </a:buClr>
              <a:buFont typeface="Wingdings" pitchFamily="2" charset="2"/>
              <a:buChar char="o"/>
            </a:pPr>
            <a:r>
              <a:rPr lang="en-US" sz="2000">
                <a:solidFill>
                  <a:prstClr val="black"/>
                </a:solidFill>
                <a:latin typeface="Tahoma" pitchFamily="34" charset="0"/>
              </a:rPr>
              <a:t>Equivalence classes for “negative” tests:</a:t>
            </a:r>
          </a:p>
          <a:p>
            <a:pPr marL="908050" lvl="1" indent="-436563">
              <a:spcBef>
                <a:spcPct val="20000"/>
              </a:spcBef>
              <a:buClr>
                <a:srgbClr val="009DD9"/>
              </a:buClr>
              <a:buFont typeface="Wingdings" pitchFamily="2" charset="2"/>
              <a:buChar char="n"/>
            </a:pPr>
            <a:r>
              <a:rPr lang="en-US" sz="2000">
                <a:solidFill>
                  <a:prstClr val="black"/>
                </a:solidFill>
                <a:latin typeface="Tahoma" pitchFamily="34" charset="0"/>
              </a:rPr>
              <a:t>All 10 inputs are numeric.</a:t>
            </a:r>
          </a:p>
          <a:p>
            <a:pPr marL="908050" lvl="1" indent="-436563">
              <a:spcBef>
                <a:spcPct val="20000"/>
              </a:spcBef>
              <a:buClr>
                <a:srgbClr val="009DD9"/>
              </a:buClr>
              <a:buFont typeface="Wingdings" pitchFamily="2" charset="2"/>
              <a:buChar char="n"/>
            </a:pPr>
            <a:r>
              <a:rPr lang="en-US" sz="2000">
                <a:solidFill>
                  <a:prstClr val="black"/>
                </a:solidFill>
                <a:latin typeface="Tahoma" pitchFamily="34" charset="0"/>
              </a:rPr>
              <a:t>Mixed numeric and alphabetic inputs.</a:t>
            </a:r>
          </a:p>
          <a:p>
            <a:pPr marL="908050" lvl="1" indent="-436563">
              <a:spcBef>
                <a:spcPct val="20000"/>
              </a:spcBef>
              <a:buClr>
                <a:srgbClr val="009DD9"/>
              </a:buClr>
              <a:buFont typeface="Wingdings" pitchFamily="2" charset="2"/>
              <a:buChar char="n"/>
            </a:pPr>
            <a:r>
              <a:rPr lang="en-US" sz="2000">
                <a:solidFill>
                  <a:prstClr val="black"/>
                </a:solidFill>
                <a:latin typeface="Tahoma" pitchFamily="34" charset="0"/>
              </a:rPr>
              <a:t>Embedded blanks</a:t>
            </a:r>
          </a:p>
          <a:p>
            <a:pPr marL="908050" lvl="1" indent="-436563">
              <a:spcBef>
                <a:spcPct val="20000"/>
              </a:spcBef>
              <a:buClr>
                <a:srgbClr val="009DD9"/>
              </a:buClr>
              <a:buFont typeface="Wingdings" pitchFamily="2" charset="2"/>
              <a:buChar char="n"/>
            </a:pPr>
            <a:r>
              <a:rPr lang="en-US" sz="2000">
                <a:solidFill>
                  <a:prstClr val="black"/>
                </a:solidFill>
                <a:latin typeface="Tahoma" pitchFamily="34" charset="0"/>
              </a:rPr>
              <a:t>Input consists of one valid character.</a:t>
            </a:r>
          </a:p>
          <a:p>
            <a:pPr marL="908050" lvl="1" indent="-436563">
              <a:spcBef>
                <a:spcPct val="20000"/>
              </a:spcBef>
              <a:buClr>
                <a:srgbClr val="009DD9"/>
              </a:buClr>
              <a:buFont typeface="Wingdings" pitchFamily="2" charset="2"/>
              <a:buChar char="n"/>
            </a:pPr>
            <a:r>
              <a:rPr lang="en-US" sz="2000">
                <a:solidFill>
                  <a:prstClr val="black"/>
                </a:solidFill>
                <a:latin typeface="Tahoma" pitchFamily="34" charset="0"/>
              </a:rPr>
              <a:t>Input consists of one invalid character.</a:t>
            </a:r>
          </a:p>
          <a:p>
            <a:pPr marL="908050" lvl="1" indent="-436563">
              <a:spcBef>
                <a:spcPct val="20000"/>
              </a:spcBef>
              <a:buClr>
                <a:srgbClr val="009DD9"/>
              </a:buClr>
              <a:buFont typeface="Wingdings" pitchFamily="2" charset="2"/>
              <a:buChar char="n"/>
            </a:pPr>
            <a:r>
              <a:rPr lang="en-US" sz="2000">
                <a:solidFill>
                  <a:prstClr val="black"/>
                </a:solidFill>
                <a:latin typeface="Tahoma" pitchFamily="34" charset="0"/>
              </a:rPr>
              <a:t>Input includes special characters (*, &amp; %, etc.)</a:t>
            </a:r>
          </a:p>
          <a:p>
            <a:pPr marL="908050" lvl="1" indent="-436563">
              <a:spcBef>
                <a:spcPct val="20000"/>
              </a:spcBef>
              <a:buClr>
                <a:srgbClr val="009DD9"/>
              </a:buClr>
              <a:buFont typeface="Wingdings" pitchFamily="2" charset="2"/>
              <a:buChar char="n"/>
            </a:pPr>
            <a:r>
              <a:rPr lang="en-US" sz="2000">
                <a:solidFill>
                  <a:prstClr val="black"/>
                </a:solidFill>
                <a:latin typeface="Tahoma" pitchFamily="34" charset="0"/>
              </a:rPr>
              <a:t>Input consists of 11 characters.</a:t>
            </a:r>
          </a:p>
          <a:p>
            <a:pPr marL="469900" indent="-469900">
              <a:spcBef>
                <a:spcPct val="20000"/>
              </a:spcBef>
              <a:buClr>
                <a:srgbClr val="009DD9"/>
              </a:buClr>
              <a:buFont typeface="Wingdings" pitchFamily="2" charset="2"/>
              <a:buChar char="o"/>
            </a:pPr>
            <a:r>
              <a:rPr lang="en-US" sz="2000">
                <a:solidFill>
                  <a:prstClr val="black"/>
                </a:solidFill>
                <a:latin typeface="Tahoma" pitchFamily="34" charset="0"/>
              </a:rPr>
              <a:t>What would be a correct output for these cases?</a:t>
            </a:r>
          </a:p>
        </p:txBody>
      </p:sp>
      <p:sp>
        <p:nvSpPr>
          <p:cNvPr id="14341" name="Title 1"/>
          <p:cNvSpPr>
            <a:spLocks noGrp="1"/>
          </p:cNvSpPr>
          <p:nvPr>
            <p:ph type="title"/>
          </p:nvPr>
        </p:nvSpPr>
        <p:spPr>
          <a:xfrm>
            <a:off x="228600" y="590550"/>
            <a:ext cx="8686800" cy="1085850"/>
          </a:xfrm>
        </p:spPr>
        <p:txBody>
          <a:bodyPr>
            <a:normAutofit fontScale="90000"/>
          </a:bodyPr>
          <a:lstStyle/>
          <a:p>
            <a:pPr marL="457200" indent="-457200" algn="ctr"/>
            <a:r>
              <a:rPr lang="en-US" sz="3600">
                <a:latin typeface="Times New Roman" pitchFamily="18" charset="0"/>
                <a:cs typeface="Times New Roman" pitchFamily="18" charset="0"/>
              </a:rPr>
              <a:t>4.1. PHÂN CHIA LỚP TƯƠNG ĐƯƠNG (EQUIVALENCE PARTITIONING)</a:t>
            </a:r>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153</a:t>
            </a:fld>
            <a:endParaRPr lang="en-US"/>
          </a:p>
        </p:txBody>
      </p:sp>
    </p:spTree>
    <p:extLst>
      <p:ext uri="{BB962C8B-B14F-4D97-AF65-F5344CB8AC3E}">
        <p14:creationId xmlns:p14="http://schemas.microsoft.com/office/powerpoint/2010/main" val="2815618381"/>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Equivalence partitioning</a:t>
            </a:r>
          </a:p>
        </p:txBody>
      </p:sp>
      <p:sp>
        <p:nvSpPr>
          <p:cNvPr id="3" name="Content Placeholder 2"/>
          <p:cNvSpPr>
            <a:spLocks noGrp="1"/>
          </p:cNvSpPr>
          <p:nvPr>
            <p:ph idx="1"/>
          </p:nvPr>
        </p:nvSpPr>
        <p:spPr/>
        <p:txBody>
          <a:bodyPr>
            <a:normAutofit/>
          </a:bodyPr>
          <a:lstStyle/>
          <a:p>
            <a:r>
              <a:rPr lang="en-US"/>
              <a:t>Recommendations for looking for equivalence classes</a:t>
            </a:r>
          </a:p>
          <a:p>
            <a:pPr lvl="1"/>
            <a:r>
              <a:rPr lang="en-US"/>
              <a:t>Don't forget equivalence classes for invalid inputs. </a:t>
            </a:r>
          </a:p>
          <a:p>
            <a:pPr lvl="1"/>
            <a:r>
              <a:rPr lang="en-US"/>
              <a:t>Organize your classifications into a table or an outline. </a:t>
            </a:r>
          </a:p>
          <a:p>
            <a:pPr lvl="1"/>
            <a:r>
              <a:rPr lang="en-US"/>
              <a:t>Look for ranges of numbers. </a:t>
            </a:r>
          </a:p>
          <a:p>
            <a:pPr lvl="1"/>
            <a:r>
              <a:rPr lang="en-US"/>
              <a:t>Look for membership in a group. </a:t>
            </a:r>
          </a:p>
          <a:p>
            <a:pPr lvl="1"/>
            <a:r>
              <a:rPr lang="en-US"/>
              <a:t>Analysis responses to lists and menus. </a:t>
            </a:r>
          </a:p>
        </p:txBody>
      </p:sp>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pPr/>
              <a:t>154</a:t>
            </a:fld>
            <a:endParaRPr lang="en-US"/>
          </a:p>
        </p:txBody>
      </p:sp>
    </p:spTree>
    <p:extLst>
      <p:ext uri="{BB962C8B-B14F-4D97-AF65-F5344CB8AC3E}">
        <p14:creationId xmlns:p14="http://schemas.microsoft.com/office/powerpoint/2010/main" val="2208891698"/>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Equivalence partitioning</a:t>
            </a:r>
          </a:p>
        </p:txBody>
      </p:sp>
      <p:sp>
        <p:nvSpPr>
          <p:cNvPr id="3" name="Content Placeholder 2"/>
          <p:cNvSpPr>
            <a:spLocks noGrp="1"/>
          </p:cNvSpPr>
          <p:nvPr>
            <p:ph idx="1"/>
          </p:nvPr>
        </p:nvSpPr>
        <p:spPr/>
        <p:txBody>
          <a:bodyPr>
            <a:normAutofit/>
          </a:bodyPr>
          <a:lstStyle/>
          <a:p>
            <a:r>
              <a:rPr lang="en-US"/>
              <a:t>Recommendations for looking for equivalence classes (cont.)</a:t>
            </a:r>
          </a:p>
          <a:p>
            <a:pPr lvl="1"/>
            <a:r>
              <a:rPr lang="en-US"/>
              <a:t>Look for variables that must be equal. </a:t>
            </a:r>
          </a:p>
          <a:p>
            <a:pPr lvl="1"/>
            <a:r>
              <a:rPr lang="en-US"/>
              <a:t>Create time-determined equivalence classes. </a:t>
            </a:r>
          </a:p>
          <a:p>
            <a:pPr lvl="1"/>
            <a:r>
              <a:rPr lang="en-US"/>
              <a:t>Look for variable groups that must calculate to a certain value or range.  </a:t>
            </a:r>
          </a:p>
          <a:p>
            <a:pPr lvl="1"/>
            <a:r>
              <a:rPr lang="en-US"/>
              <a:t>Look for equivalent output events. </a:t>
            </a:r>
          </a:p>
          <a:p>
            <a:pPr lvl="1"/>
            <a:r>
              <a:rPr lang="en-US"/>
              <a:t>Look for equivalent operating environments. </a:t>
            </a:r>
          </a:p>
        </p:txBody>
      </p:sp>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pPr/>
              <a:t>155</a:t>
            </a:fld>
            <a:endParaRPr lang="en-US"/>
          </a:p>
        </p:txBody>
      </p:sp>
    </p:spTree>
    <p:extLst>
      <p:ext uri="{BB962C8B-B14F-4D97-AF65-F5344CB8AC3E}">
        <p14:creationId xmlns:p14="http://schemas.microsoft.com/office/powerpoint/2010/main" val="962673748"/>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a:t>Black-box techniques</a:t>
            </a:r>
            <a:br>
              <a:rPr lang="en-US" b="1"/>
            </a:br>
            <a:r>
              <a:rPr lang="en-US"/>
              <a:t>Extending</a:t>
            </a:r>
            <a:r>
              <a:rPr lang="en-US" b="1"/>
              <a:t> </a:t>
            </a:r>
            <a:r>
              <a:rPr lang="en-US"/>
              <a:t>EP and BVA</a:t>
            </a:r>
          </a:p>
        </p:txBody>
      </p:sp>
      <p:sp>
        <p:nvSpPr>
          <p:cNvPr id="3" name="Content Placeholder 2"/>
          <p:cNvSpPr>
            <a:spLocks noGrp="1"/>
          </p:cNvSpPr>
          <p:nvPr>
            <p:ph idx="1"/>
          </p:nvPr>
        </p:nvSpPr>
        <p:spPr/>
        <p:txBody>
          <a:bodyPr>
            <a:normAutofit/>
          </a:bodyPr>
          <a:lstStyle/>
          <a:p>
            <a:r>
              <a:rPr lang="en-US"/>
              <a:t>EP and BVA can be applied more than once to the same specification item</a:t>
            </a:r>
          </a:p>
          <a:p>
            <a:pPr lvl="1"/>
            <a:r>
              <a:rPr lang="en-US"/>
              <a:t>e.g an internal telephone system for a company with 200 telephones has 3-digit extension numbers from 100 to 699</a:t>
            </a:r>
          </a:p>
          <a:p>
            <a:pPr lvl="2"/>
            <a:r>
              <a:rPr lang="en-US"/>
              <a:t>digits (characters 0 to 9) with the invalid partition containing non-digits</a:t>
            </a:r>
          </a:p>
          <a:p>
            <a:pPr lvl="2"/>
            <a:r>
              <a:rPr lang="en-US"/>
              <a:t>number of digits, 3 (so invalid boundary values of 2 digits and 4 digits)</a:t>
            </a:r>
          </a:p>
          <a:p>
            <a:pPr lvl="2"/>
            <a:r>
              <a:rPr lang="en-US"/>
              <a:t>range of extension numbers (100 to 699), so invalid boundary values of 099 and 700</a:t>
            </a:r>
          </a:p>
          <a:p>
            <a:pPr lvl="2"/>
            <a:r>
              <a:rPr lang="en-US"/>
              <a:t>extensions that are in use and those that are not (two valid partitions, no boundaries)</a:t>
            </a:r>
          </a:p>
        </p:txBody>
      </p:sp>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pPr/>
              <a:t>156</a:t>
            </a:fld>
            <a:endParaRPr lang="en-US"/>
          </a:p>
        </p:txBody>
      </p:sp>
    </p:spTree>
    <p:extLst>
      <p:ext uri="{BB962C8B-B14F-4D97-AF65-F5344CB8AC3E}">
        <p14:creationId xmlns:p14="http://schemas.microsoft.com/office/powerpoint/2010/main" val="1217404567"/>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a:t>Black-box techniques</a:t>
            </a:r>
            <a:br>
              <a:rPr lang="en-US" b="1"/>
            </a:br>
            <a:r>
              <a:rPr lang="en-US"/>
              <a:t>Extending</a:t>
            </a:r>
            <a:r>
              <a:rPr lang="en-US" b="1"/>
              <a:t> </a:t>
            </a:r>
            <a:r>
              <a:rPr lang="en-US"/>
              <a:t>EP and BVA</a:t>
            </a:r>
          </a:p>
        </p:txBody>
      </p:sp>
      <p:sp>
        <p:nvSpPr>
          <p:cNvPr id="3" name="Content Placeholder 2"/>
          <p:cNvSpPr>
            <a:spLocks noGrp="1"/>
          </p:cNvSpPr>
          <p:nvPr>
            <p:ph idx="1"/>
          </p:nvPr>
        </p:nvSpPr>
        <p:spPr/>
        <p:txBody>
          <a:bodyPr>
            <a:normAutofit/>
          </a:bodyPr>
          <a:lstStyle/>
          <a:p>
            <a:r>
              <a:rPr lang="en-US"/>
              <a:t>One test case could test more than one of partitions/boundaries</a:t>
            </a:r>
          </a:p>
          <a:p>
            <a:pPr lvl="1"/>
            <a:r>
              <a:rPr lang="en-US"/>
              <a:t>e.g Extension 409 which is in use would test four valid partitions: digits, the number of digits, the valid range, and the 'in use' partition. </a:t>
            </a:r>
          </a:p>
          <a:p>
            <a:r>
              <a:rPr lang="en-US"/>
              <a:t>There are two schools of thought about boundary value:</a:t>
            </a:r>
          </a:p>
          <a:p>
            <a:pPr lvl="1"/>
            <a:r>
              <a:rPr lang="en-US"/>
              <a:t>The boundary itself is not a value (2 values at a boundary)</a:t>
            </a:r>
          </a:p>
          <a:p>
            <a:pPr lvl="1"/>
            <a:r>
              <a:rPr lang="en-US"/>
              <a:t>The boundary is the actual value - the values in the valid partition (3 values at a boundary)</a:t>
            </a:r>
          </a:p>
        </p:txBody>
      </p:sp>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pPr/>
              <a:t>157</a:t>
            </a:fld>
            <a:endParaRPr lang="en-US"/>
          </a:p>
        </p:txBody>
      </p:sp>
    </p:spTree>
    <p:extLst>
      <p:ext uri="{BB962C8B-B14F-4D97-AF65-F5344CB8AC3E}">
        <p14:creationId xmlns:p14="http://schemas.microsoft.com/office/powerpoint/2010/main" val="1578963907"/>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a:t>Black-box techniques</a:t>
            </a:r>
            <a:br>
              <a:rPr lang="en-US" b="1"/>
            </a:br>
            <a:r>
              <a:rPr lang="en-US"/>
              <a:t>Designing test case for EP and BVA</a:t>
            </a:r>
          </a:p>
        </p:txBody>
      </p:sp>
      <p:sp>
        <p:nvSpPr>
          <p:cNvPr id="3" name="Content Placeholder 2"/>
          <p:cNvSpPr>
            <a:spLocks noGrp="1"/>
          </p:cNvSpPr>
          <p:nvPr>
            <p:ph idx="1"/>
          </p:nvPr>
        </p:nvSpPr>
        <p:spPr/>
        <p:txBody>
          <a:bodyPr/>
          <a:lstStyle/>
          <a:p>
            <a:r>
              <a:rPr lang="en-US"/>
              <a:t>The more test conditions that can be covered in a single test case, the fewer test cases will be needed in order to cover all the conditions.</a:t>
            </a:r>
          </a:p>
          <a:p>
            <a:pPr lvl="1"/>
            <a:r>
              <a:rPr lang="en-US"/>
              <a:t>Example: Test a new customer with a balance of $500. It covers the partition from $100.01 to $999.99 and an output partition of a 5% interest rate, also covers a valid customer, a new customer, a customer with only one account,...</a:t>
            </a:r>
          </a:p>
          <a:p>
            <a:r>
              <a:rPr lang="en-US"/>
              <a:t>With the boundary test cases, it may combine all of the minimum valid boundaries for a group of fields into one test case and also the maximum boundary values.</a:t>
            </a:r>
          </a:p>
        </p:txBody>
      </p:sp>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pPr/>
              <a:t>158</a:t>
            </a:fld>
            <a:endParaRPr lang="en-US"/>
          </a:p>
        </p:txBody>
      </p:sp>
    </p:spTree>
    <p:extLst>
      <p:ext uri="{BB962C8B-B14F-4D97-AF65-F5344CB8AC3E}">
        <p14:creationId xmlns:p14="http://schemas.microsoft.com/office/powerpoint/2010/main" val="226385340"/>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a:t>Black-box techniques</a:t>
            </a:r>
            <a:br>
              <a:rPr lang="en-US"/>
            </a:br>
            <a:r>
              <a:rPr lang="en-US"/>
              <a:t>EP/BVA exercise </a:t>
            </a:r>
          </a:p>
        </p:txBody>
      </p:sp>
      <p:sp>
        <p:nvSpPr>
          <p:cNvPr id="3" name="Content Placeholder 2"/>
          <p:cNvSpPr>
            <a:spLocks noGrp="1"/>
          </p:cNvSpPr>
          <p:nvPr>
            <p:ph idx="1"/>
          </p:nvPr>
        </p:nvSpPr>
        <p:spPr/>
        <p:txBody>
          <a:bodyPr>
            <a:normAutofit/>
          </a:bodyPr>
          <a:lstStyle/>
          <a:p>
            <a:r>
              <a:rPr lang="en-US"/>
              <a:t>Scenario: If you take the train before 9:30 am or in the afternoon after 4:00 pm until 7:30 pm ('the rush hour'), you must pay full fare. A saver ticket is available for trains between 9:30 am and 4:00 pm, and after 7:30 pm.</a:t>
            </a:r>
          </a:p>
          <a:p>
            <a:r>
              <a:rPr lang="en-US"/>
              <a:t>What are the partitions and boundary values to test the train times for ticket types? Which are valid partitions and which are invalid partitions? What are the boundary values? (A table may be helpful to organize your partitions and boundaries.) </a:t>
            </a:r>
          </a:p>
          <a:p>
            <a:r>
              <a:rPr lang="en-US"/>
              <a:t>Derive test cases for the partitions and boundaries. </a:t>
            </a:r>
          </a:p>
          <a:p>
            <a:r>
              <a:rPr lang="en-US"/>
              <a:t>Are there any questions you have about this 'requirement'? Is anything unclear? </a:t>
            </a:r>
          </a:p>
        </p:txBody>
      </p:sp>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pPr/>
              <a:t>159</a:t>
            </a:fld>
            <a:endParaRPr lang="en-US"/>
          </a:p>
        </p:txBody>
      </p:sp>
    </p:spTree>
    <p:extLst>
      <p:ext uri="{BB962C8B-B14F-4D97-AF65-F5344CB8AC3E}">
        <p14:creationId xmlns:p14="http://schemas.microsoft.com/office/powerpoint/2010/main" val="36797549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Black-box techniques</a:t>
            </a:r>
          </a:p>
        </p:txBody>
      </p:sp>
      <p:sp>
        <p:nvSpPr>
          <p:cNvPr id="3" name="Content Placeholder 2"/>
          <p:cNvSpPr>
            <a:spLocks noGrp="1"/>
          </p:cNvSpPr>
          <p:nvPr>
            <p:ph idx="1"/>
          </p:nvPr>
        </p:nvSpPr>
        <p:spPr/>
        <p:txBody>
          <a:bodyPr>
            <a:normAutofit/>
          </a:bodyPr>
          <a:lstStyle/>
          <a:p>
            <a:r>
              <a:rPr lang="en-US" dirty="0"/>
              <a:t>Based on </a:t>
            </a:r>
            <a:r>
              <a:rPr lang="en-US" b="1" dirty="0"/>
              <a:t>specifications </a:t>
            </a:r>
            <a:r>
              <a:rPr lang="en-US" dirty="0"/>
              <a:t>(</a:t>
            </a:r>
            <a:r>
              <a:rPr lang="en-US" dirty="0" err="1"/>
              <a:t>thông</a:t>
            </a:r>
            <a:r>
              <a:rPr lang="en-US" dirty="0"/>
              <a:t> </a:t>
            </a:r>
            <a:r>
              <a:rPr lang="en-US" dirty="0" err="1"/>
              <a:t>số</a:t>
            </a:r>
            <a:r>
              <a:rPr lang="en-US" dirty="0"/>
              <a:t> </a:t>
            </a:r>
            <a:r>
              <a:rPr lang="en-US" dirty="0" err="1"/>
              <a:t>kỹ</a:t>
            </a:r>
            <a:r>
              <a:rPr lang="en-US" dirty="0"/>
              <a:t> </a:t>
            </a:r>
            <a:r>
              <a:rPr lang="en-US" dirty="0" err="1"/>
              <a:t>thuật</a:t>
            </a:r>
            <a:r>
              <a:rPr lang="en-US" dirty="0"/>
              <a:t>) or </a:t>
            </a:r>
            <a:r>
              <a:rPr lang="en-US" b="1" dirty="0"/>
              <a:t>models</a:t>
            </a:r>
            <a:r>
              <a:rPr lang="en-US" dirty="0"/>
              <a:t> of what the system should do</a:t>
            </a:r>
          </a:p>
          <a:p>
            <a:r>
              <a:rPr lang="en-US" dirty="0"/>
              <a:t>Known as </a:t>
            </a:r>
            <a:r>
              <a:rPr lang="en-US" b="1" dirty="0"/>
              <a:t>specification-based techniques (</a:t>
            </a:r>
            <a:r>
              <a:rPr lang="en-US" b="1" dirty="0" err="1"/>
              <a:t>kỹ</a:t>
            </a:r>
            <a:r>
              <a:rPr lang="en-US" b="1" dirty="0"/>
              <a:t> </a:t>
            </a:r>
            <a:r>
              <a:rPr lang="en-US" b="1" dirty="0" err="1"/>
              <a:t>thuật</a:t>
            </a:r>
            <a:r>
              <a:rPr lang="en-US" b="1" dirty="0"/>
              <a:t> </a:t>
            </a:r>
            <a:r>
              <a:rPr lang="en-US" b="1" dirty="0" err="1"/>
              <a:t>dựa</a:t>
            </a:r>
            <a:r>
              <a:rPr lang="en-US" b="1" dirty="0"/>
              <a:t> </a:t>
            </a:r>
            <a:r>
              <a:rPr lang="en-US" b="1" dirty="0" err="1"/>
              <a:t>trên</a:t>
            </a:r>
            <a:r>
              <a:rPr lang="en-US" b="1" dirty="0"/>
              <a:t> </a:t>
            </a:r>
            <a:r>
              <a:rPr lang="en-US" b="1" dirty="0" err="1"/>
              <a:t>đặc</a:t>
            </a:r>
            <a:r>
              <a:rPr lang="en-US" b="1" dirty="0"/>
              <a:t> </a:t>
            </a:r>
            <a:r>
              <a:rPr lang="en-US" b="1" dirty="0" err="1"/>
              <a:t>tả</a:t>
            </a:r>
            <a:r>
              <a:rPr lang="en-US" b="1" dirty="0"/>
              <a:t>)</a:t>
            </a:r>
          </a:p>
          <a:p>
            <a:pPr marL="274320" lvl="1" indent="-274320">
              <a:buClr>
                <a:schemeClr val="accent3"/>
              </a:buClr>
              <a:buSzPct val="95000"/>
            </a:pPr>
            <a:r>
              <a:rPr lang="en-US" sz="2600" dirty="0"/>
              <a:t>Including both functional and non-functional aspects</a:t>
            </a:r>
          </a:p>
          <a:p>
            <a:r>
              <a:rPr lang="en-US" dirty="0"/>
              <a:t>Some techniques</a:t>
            </a:r>
          </a:p>
          <a:p>
            <a:pPr lvl="1"/>
            <a:r>
              <a:rPr lang="en-US" dirty="0"/>
              <a:t>equivalence partitioning</a:t>
            </a:r>
          </a:p>
          <a:p>
            <a:pPr lvl="1"/>
            <a:r>
              <a:rPr lang="en-US" dirty="0"/>
              <a:t>boundary value analysis</a:t>
            </a:r>
          </a:p>
          <a:p>
            <a:pPr lvl="1"/>
            <a:r>
              <a:rPr lang="en-US" dirty="0"/>
              <a:t>decision tables testing</a:t>
            </a:r>
          </a:p>
          <a:p>
            <a:pPr lvl="1"/>
            <a:r>
              <a:rPr lang="en-US" dirty="0"/>
              <a:t>state transition testing</a:t>
            </a:r>
          </a:p>
          <a:p>
            <a:pPr lvl="1"/>
            <a:r>
              <a:rPr lang="en-US" dirty="0"/>
              <a:t>use case testing</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9674" y="3594100"/>
            <a:ext cx="2514600" cy="307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pPr/>
              <a:t>16</a:t>
            </a:fld>
            <a:endParaRPr lang="en-US"/>
          </a:p>
        </p:txBody>
      </p:sp>
    </p:spTree>
    <p:extLst>
      <p:ext uri="{BB962C8B-B14F-4D97-AF65-F5344CB8AC3E}">
        <p14:creationId xmlns:p14="http://schemas.microsoft.com/office/powerpoint/2010/main" val="3352833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a:t>Equivalence partitioning and boundary value analysis can be applied to all levels of testing</a:t>
            </a:r>
          </a:p>
          <a:p>
            <a:pPr lvl="1"/>
            <a:r>
              <a:rPr lang="en-US"/>
              <a:t>Example, At a system level, we may have three basic configurations which our users can choose: system administrator, manager and customer liaison </a:t>
            </a:r>
            <a:r>
              <a:rPr lang="en-US">
                <a:sym typeface="Wingdings" pitchFamily="2" charset="2"/>
              </a:rPr>
              <a:t> test three equivalence partitions</a:t>
            </a:r>
          </a:p>
          <a:p>
            <a:r>
              <a:rPr lang="en-US"/>
              <a:t>Equivalence partitioning and boundary value analysis can be applied more than once to the same specification item</a:t>
            </a:r>
          </a:p>
          <a:p>
            <a:pPr lvl="1"/>
            <a:r>
              <a:rPr lang="en-US"/>
              <a:t>Example, if an internal telephone system for a company with 200 telephones has 3-digit extension numbers from 100 to 699</a:t>
            </a:r>
          </a:p>
          <a:p>
            <a:endParaRPr lang="en-US"/>
          </a:p>
        </p:txBody>
      </p:sp>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pPr/>
              <a:t>160</a:t>
            </a:fld>
            <a:endParaRPr lang="en-US"/>
          </a:p>
        </p:txBody>
      </p:sp>
    </p:spTree>
    <p:extLst>
      <p:ext uri="{BB962C8B-B14F-4D97-AF65-F5344CB8AC3E}">
        <p14:creationId xmlns:p14="http://schemas.microsoft.com/office/powerpoint/2010/main" val="57831437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46083" name="Content Placeholder 2"/>
          <p:cNvSpPr>
            <a:spLocks noGrp="1"/>
          </p:cNvSpPr>
          <p:nvPr>
            <p:ph idx="1"/>
          </p:nvPr>
        </p:nvSpPr>
        <p:spPr>
          <a:xfrm>
            <a:off x="457200" y="1905000"/>
            <a:ext cx="8534400" cy="4572000"/>
          </a:xfrm>
        </p:spPr>
        <p:txBody>
          <a:bodyPr/>
          <a:lstStyle/>
          <a:p>
            <a:pPr marL="823913" lvl="1" indent="-457200">
              <a:lnSpc>
                <a:spcPct val="150000"/>
              </a:lnSpc>
              <a:buFont typeface="Calibri" pitchFamily="34" charset="0"/>
              <a:buAutoNum type="arabicPeriod" startAt="2"/>
            </a:pPr>
            <a:r>
              <a:rPr lang="en-US"/>
              <a:t>Các loại điều kiện biên (Types of Boundary Conditions)</a:t>
            </a:r>
          </a:p>
          <a:p>
            <a:pPr lvl="3"/>
            <a:r>
              <a:rPr lang="en-US"/>
              <a:t>Numeric</a:t>
            </a:r>
          </a:p>
          <a:p>
            <a:pPr lvl="3"/>
            <a:r>
              <a:rPr lang="en-US"/>
              <a:t>Speed</a:t>
            </a:r>
          </a:p>
          <a:p>
            <a:pPr lvl="3"/>
            <a:r>
              <a:rPr lang="en-US"/>
              <a:t>Character</a:t>
            </a:r>
          </a:p>
          <a:p>
            <a:pPr lvl="3"/>
            <a:r>
              <a:rPr lang="en-US"/>
              <a:t>Location</a:t>
            </a:r>
          </a:p>
          <a:p>
            <a:pPr lvl="3"/>
            <a:r>
              <a:rPr lang="en-US"/>
              <a:t>Position</a:t>
            </a:r>
          </a:p>
          <a:p>
            <a:pPr lvl="3"/>
            <a:r>
              <a:rPr lang="en-US"/>
              <a:t>Size</a:t>
            </a:r>
          </a:p>
          <a:p>
            <a:pPr lvl="3"/>
            <a:r>
              <a:rPr lang="en-US"/>
              <a:t>Quantity</a:t>
            </a:r>
          </a:p>
        </p:txBody>
      </p:sp>
      <p:sp>
        <p:nvSpPr>
          <p:cNvPr id="26629" name="Title 1"/>
          <p:cNvSpPr>
            <a:spLocks noGrp="1"/>
          </p:cNvSpPr>
          <p:nvPr>
            <p:ph type="title"/>
          </p:nvPr>
        </p:nvSpPr>
        <p:spPr>
          <a:xfrm>
            <a:off x="228600" y="685800"/>
            <a:ext cx="8686800" cy="838200"/>
          </a:xfrm>
        </p:spPr>
        <p:txBody>
          <a:bodyPr/>
          <a:lstStyle/>
          <a:p>
            <a:pPr marL="457200" indent="-457200" algn="ctr"/>
            <a:r>
              <a:rPr lang="en-US" sz="3600">
                <a:latin typeface="Times New Roman" pitchFamily="18" charset="0"/>
                <a:cs typeface="Times New Roman" pitchFamily="18" charset="0"/>
              </a:rPr>
              <a:t>4.5. DOMAIN TESTING</a:t>
            </a:r>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161</a:t>
            </a:fld>
            <a:endParaRPr lang="en-US"/>
          </a:p>
        </p:txBody>
      </p:sp>
    </p:spTree>
    <p:extLst>
      <p:ext uri="{BB962C8B-B14F-4D97-AF65-F5344CB8AC3E}">
        <p14:creationId xmlns:p14="http://schemas.microsoft.com/office/powerpoint/2010/main" val="8206730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animEffect transition="in" filter="box(in)">
                                      <p:cBhvr>
                                        <p:cTn id="7" dur="500"/>
                                        <p:tgtEl>
                                          <p:spTgt spid="460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6083">
                                            <p:txEl>
                                              <p:pRg st="1" end="1"/>
                                            </p:txEl>
                                          </p:spTgt>
                                        </p:tgtEl>
                                        <p:attrNameLst>
                                          <p:attrName>style.visibility</p:attrName>
                                        </p:attrNameLst>
                                      </p:cBhvr>
                                      <p:to>
                                        <p:strVal val="visible"/>
                                      </p:to>
                                    </p:set>
                                    <p:animEffect transition="in" filter="box(in)">
                                      <p:cBhvr>
                                        <p:cTn id="12" dur="500"/>
                                        <p:tgtEl>
                                          <p:spTgt spid="460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46083">
                                            <p:txEl>
                                              <p:pRg st="2" end="2"/>
                                            </p:txEl>
                                          </p:spTgt>
                                        </p:tgtEl>
                                        <p:attrNameLst>
                                          <p:attrName>style.visibility</p:attrName>
                                        </p:attrNameLst>
                                      </p:cBhvr>
                                      <p:to>
                                        <p:strVal val="visible"/>
                                      </p:to>
                                    </p:set>
                                    <p:animEffect transition="in" filter="box(in)">
                                      <p:cBhvr>
                                        <p:cTn id="17" dur="500"/>
                                        <p:tgtEl>
                                          <p:spTgt spid="4608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46083">
                                            <p:txEl>
                                              <p:pRg st="3" end="3"/>
                                            </p:txEl>
                                          </p:spTgt>
                                        </p:tgtEl>
                                        <p:attrNameLst>
                                          <p:attrName>style.visibility</p:attrName>
                                        </p:attrNameLst>
                                      </p:cBhvr>
                                      <p:to>
                                        <p:strVal val="visible"/>
                                      </p:to>
                                    </p:set>
                                    <p:animEffect transition="in" filter="box(in)">
                                      <p:cBhvr>
                                        <p:cTn id="22" dur="500"/>
                                        <p:tgtEl>
                                          <p:spTgt spid="4608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46083">
                                            <p:txEl>
                                              <p:pRg st="4" end="4"/>
                                            </p:txEl>
                                          </p:spTgt>
                                        </p:tgtEl>
                                        <p:attrNameLst>
                                          <p:attrName>style.visibility</p:attrName>
                                        </p:attrNameLst>
                                      </p:cBhvr>
                                      <p:to>
                                        <p:strVal val="visible"/>
                                      </p:to>
                                    </p:set>
                                    <p:animEffect transition="in" filter="box(in)">
                                      <p:cBhvr>
                                        <p:cTn id="27" dur="500"/>
                                        <p:tgtEl>
                                          <p:spTgt spid="4608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46083">
                                            <p:txEl>
                                              <p:pRg st="5" end="5"/>
                                            </p:txEl>
                                          </p:spTgt>
                                        </p:tgtEl>
                                        <p:attrNameLst>
                                          <p:attrName>style.visibility</p:attrName>
                                        </p:attrNameLst>
                                      </p:cBhvr>
                                      <p:to>
                                        <p:strVal val="visible"/>
                                      </p:to>
                                    </p:set>
                                    <p:animEffect transition="in" filter="box(in)">
                                      <p:cBhvr>
                                        <p:cTn id="32" dur="500"/>
                                        <p:tgtEl>
                                          <p:spTgt spid="4608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46083">
                                            <p:txEl>
                                              <p:pRg st="6" end="6"/>
                                            </p:txEl>
                                          </p:spTgt>
                                        </p:tgtEl>
                                        <p:attrNameLst>
                                          <p:attrName>style.visibility</p:attrName>
                                        </p:attrNameLst>
                                      </p:cBhvr>
                                      <p:to>
                                        <p:strVal val="visible"/>
                                      </p:to>
                                    </p:set>
                                    <p:animEffect transition="in" filter="box(in)">
                                      <p:cBhvr>
                                        <p:cTn id="37" dur="500"/>
                                        <p:tgtEl>
                                          <p:spTgt spid="4608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p:cTn id="41" dur="1" fill="hold">
                                          <p:stCondLst>
                                            <p:cond delay="0"/>
                                          </p:stCondLst>
                                        </p:cTn>
                                        <p:tgtEl>
                                          <p:spTgt spid="46083">
                                            <p:txEl>
                                              <p:pRg st="7" end="7"/>
                                            </p:txEl>
                                          </p:spTgt>
                                        </p:tgtEl>
                                        <p:attrNameLst>
                                          <p:attrName>style.visibility</p:attrName>
                                        </p:attrNameLst>
                                      </p:cBhvr>
                                      <p:to>
                                        <p:strVal val="visible"/>
                                      </p:to>
                                    </p:set>
                                    <p:animEffect transition="in" filter="box(in)">
                                      <p:cBhvr>
                                        <p:cTn id="42" dur="500"/>
                                        <p:tgtEl>
                                          <p:spTgt spid="4608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2.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46083" name="Content Placeholder 2"/>
          <p:cNvSpPr>
            <a:spLocks noGrp="1"/>
          </p:cNvSpPr>
          <p:nvPr>
            <p:ph idx="1"/>
          </p:nvPr>
        </p:nvSpPr>
        <p:spPr>
          <a:xfrm>
            <a:off x="457200" y="1905000"/>
            <a:ext cx="8534400" cy="4572000"/>
          </a:xfrm>
        </p:spPr>
        <p:txBody>
          <a:bodyPr/>
          <a:lstStyle/>
          <a:p>
            <a:pPr marL="823913" lvl="1" indent="-457200">
              <a:lnSpc>
                <a:spcPct val="150000"/>
              </a:lnSpc>
              <a:buFont typeface="Calibri" pitchFamily="34" charset="0"/>
              <a:buAutoNum type="arabicPeriod" startAt="2"/>
            </a:pPr>
            <a:r>
              <a:rPr lang="en-US"/>
              <a:t>Các loại điều kiện biên: để tìm ra các điều kiên biên, tester cần chú ý đến những từ ngữ sau trong bản đặc tả:</a:t>
            </a:r>
          </a:p>
        </p:txBody>
      </p:sp>
      <p:graphicFrame>
        <p:nvGraphicFramePr>
          <p:cNvPr id="4" name="Table 3"/>
          <p:cNvGraphicFramePr>
            <a:graphicFrameLocks noGrp="1"/>
          </p:cNvGraphicFramePr>
          <p:nvPr/>
        </p:nvGraphicFramePr>
        <p:xfrm>
          <a:off x="2057400" y="3048000"/>
          <a:ext cx="6172200" cy="3733800"/>
        </p:xfrm>
        <a:graphic>
          <a:graphicData uri="http://schemas.openxmlformats.org/drawingml/2006/table">
            <a:tbl>
              <a:tblPr/>
              <a:tblGrid>
                <a:gridCol w="3197016">
                  <a:extLst>
                    <a:ext uri="{9D8B030D-6E8A-4147-A177-3AD203B41FA5}">
                      <a16:colId xmlns:a16="http://schemas.microsoft.com/office/drawing/2014/main" val="20000"/>
                    </a:ext>
                  </a:extLst>
                </a:gridCol>
                <a:gridCol w="2975184">
                  <a:extLst>
                    <a:ext uri="{9D8B030D-6E8A-4147-A177-3AD203B41FA5}">
                      <a16:colId xmlns:a16="http://schemas.microsoft.com/office/drawing/2014/main" val="20001"/>
                    </a:ext>
                  </a:extLst>
                </a:gridCol>
              </a:tblGrid>
              <a:tr h="622300">
                <a:tc>
                  <a:txBody>
                    <a:bodyPr/>
                    <a:lstStyle/>
                    <a:p>
                      <a:pPr>
                        <a:lnSpc>
                          <a:spcPct val="150000"/>
                        </a:lnSpc>
                      </a:pPr>
                      <a:r>
                        <a:rPr lang="en-US" sz="1800" dirty="0">
                          <a:latin typeface="Times New Roman"/>
                          <a:ea typeface="Times New Roman"/>
                        </a:rPr>
                        <a:t>First/Last</a:t>
                      </a:r>
                    </a:p>
                  </a:txBody>
                  <a:tcPr marL="47625" marR="47625" marT="47625" marB="47625">
                    <a:lnL>
                      <a:noFill/>
                    </a:lnL>
                    <a:lnR>
                      <a:noFill/>
                    </a:lnR>
                    <a:lnT>
                      <a:noFill/>
                    </a:lnT>
                    <a:lnB>
                      <a:noFill/>
                    </a:lnB>
                  </a:tcPr>
                </a:tc>
                <a:tc>
                  <a:txBody>
                    <a:bodyPr/>
                    <a:lstStyle/>
                    <a:p>
                      <a:pPr>
                        <a:lnSpc>
                          <a:spcPct val="150000"/>
                        </a:lnSpc>
                      </a:pPr>
                      <a:r>
                        <a:rPr lang="en-US" sz="1800">
                          <a:latin typeface="Times New Roman"/>
                          <a:ea typeface="Times New Roman"/>
                        </a:rPr>
                        <a:t>Min/Max</a:t>
                      </a:r>
                    </a:p>
                  </a:txBody>
                  <a:tcPr marL="47625" marR="47625" marT="47625" marB="47625">
                    <a:lnL>
                      <a:noFill/>
                    </a:lnL>
                    <a:lnR>
                      <a:noFill/>
                    </a:lnR>
                    <a:lnT>
                      <a:noFill/>
                    </a:lnT>
                    <a:lnB>
                      <a:noFill/>
                    </a:lnB>
                  </a:tcPr>
                </a:tc>
                <a:extLst>
                  <a:ext uri="{0D108BD9-81ED-4DB2-BD59-A6C34878D82A}">
                    <a16:rowId xmlns:a16="http://schemas.microsoft.com/office/drawing/2014/main" val="10000"/>
                  </a:ext>
                </a:extLst>
              </a:tr>
              <a:tr h="622300">
                <a:tc>
                  <a:txBody>
                    <a:bodyPr/>
                    <a:lstStyle/>
                    <a:p>
                      <a:pPr>
                        <a:lnSpc>
                          <a:spcPct val="150000"/>
                        </a:lnSpc>
                      </a:pPr>
                      <a:r>
                        <a:rPr lang="en-US" sz="1800">
                          <a:latin typeface="Times New Roman"/>
                          <a:ea typeface="Times New Roman"/>
                        </a:rPr>
                        <a:t>Start/Finish</a:t>
                      </a:r>
                    </a:p>
                  </a:txBody>
                  <a:tcPr marL="47625" marR="47625" marT="47625" marB="47625">
                    <a:lnL>
                      <a:noFill/>
                    </a:lnL>
                    <a:lnR>
                      <a:noFill/>
                    </a:lnR>
                    <a:lnT>
                      <a:noFill/>
                    </a:lnT>
                    <a:lnB>
                      <a:noFill/>
                    </a:lnB>
                  </a:tcPr>
                </a:tc>
                <a:tc>
                  <a:txBody>
                    <a:bodyPr/>
                    <a:lstStyle/>
                    <a:p>
                      <a:pPr>
                        <a:lnSpc>
                          <a:spcPct val="150000"/>
                        </a:lnSpc>
                      </a:pPr>
                      <a:r>
                        <a:rPr lang="en-US" sz="1800">
                          <a:latin typeface="Times New Roman"/>
                          <a:ea typeface="Times New Roman"/>
                        </a:rPr>
                        <a:t>Over/Under</a:t>
                      </a:r>
                    </a:p>
                  </a:txBody>
                  <a:tcPr marL="47625" marR="47625" marT="47625" marB="47625">
                    <a:lnL>
                      <a:noFill/>
                    </a:lnL>
                    <a:lnR>
                      <a:noFill/>
                    </a:lnR>
                    <a:lnT>
                      <a:noFill/>
                    </a:lnT>
                    <a:lnB>
                      <a:noFill/>
                    </a:lnB>
                  </a:tcPr>
                </a:tc>
                <a:extLst>
                  <a:ext uri="{0D108BD9-81ED-4DB2-BD59-A6C34878D82A}">
                    <a16:rowId xmlns:a16="http://schemas.microsoft.com/office/drawing/2014/main" val="10001"/>
                  </a:ext>
                </a:extLst>
              </a:tr>
              <a:tr h="622300">
                <a:tc>
                  <a:txBody>
                    <a:bodyPr/>
                    <a:lstStyle/>
                    <a:p>
                      <a:pPr>
                        <a:lnSpc>
                          <a:spcPct val="150000"/>
                        </a:lnSpc>
                      </a:pPr>
                      <a:r>
                        <a:rPr lang="en-US" sz="1800" dirty="0">
                          <a:latin typeface="Times New Roman"/>
                          <a:ea typeface="Times New Roman"/>
                        </a:rPr>
                        <a:t>Empty/Full</a:t>
                      </a:r>
                    </a:p>
                  </a:txBody>
                  <a:tcPr marL="47625" marR="47625" marT="47625" marB="47625">
                    <a:lnL>
                      <a:noFill/>
                    </a:lnL>
                    <a:lnR>
                      <a:noFill/>
                    </a:lnR>
                    <a:lnT>
                      <a:noFill/>
                    </a:lnT>
                    <a:lnB>
                      <a:noFill/>
                    </a:lnB>
                  </a:tcPr>
                </a:tc>
                <a:tc>
                  <a:txBody>
                    <a:bodyPr/>
                    <a:lstStyle/>
                    <a:p>
                      <a:pPr>
                        <a:lnSpc>
                          <a:spcPct val="150000"/>
                        </a:lnSpc>
                      </a:pPr>
                      <a:r>
                        <a:rPr lang="en-US" sz="1800">
                          <a:latin typeface="Times New Roman"/>
                          <a:ea typeface="Times New Roman"/>
                        </a:rPr>
                        <a:t>Shortest/Longest</a:t>
                      </a:r>
                    </a:p>
                  </a:txBody>
                  <a:tcPr marL="47625" marR="47625" marT="47625" marB="47625">
                    <a:lnL>
                      <a:noFill/>
                    </a:lnL>
                    <a:lnR>
                      <a:noFill/>
                    </a:lnR>
                    <a:lnT>
                      <a:noFill/>
                    </a:lnT>
                    <a:lnB>
                      <a:noFill/>
                    </a:lnB>
                  </a:tcPr>
                </a:tc>
                <a:extLst>
                  <a:ext uri="{0D108BD9-81ED-4DB2-BD59-A6C34878D82A}">
                    <a16:rowId xmlns:a16="http://schemas.microsoft.com/office/drawing/2014/main" val="10002"/>
                  </a:ext>
                </a:extLst>
              </a:tr>
              <a:tr h="622300">
                <a:tc>
                  <a:txBody>
                    <a:bodyPr/>
                    <a:lstStyle/>
                    <a:p>
                      <a:pPr>
                        <a:lnSpc>
                          <a:spcPct val="150000"/>
                        </a:lnSpc>
                      </a:pPr>
                      <a:r>
                        <a:rPr lang="en-US" sz="1800">
                          <a:latin typeface="Times New Roman"/>
                          <a:ea typeface="Times New Roman"/>
                        </a:rPr>
                        <a:t>Slowest/Fastest</a:t>
                      </a:r>
                    </a:p>
                  </a:txBody>
                  <a:tcPr marL="47625" marR="47625" marT="47625" marB="47625">
                    <a:lnL>
                      <a:noFill/>
                    </a:lnL>
                    <a:lnR>
                      <a:noFill/>
                    </a:lnR>
                    <a:lnT>
                      <a:noFill/>
                    </a:lnT>
                    <a:lnB>
                      <a:noFill/>
                    </a:lnB>
                  </a:tcPr>
                </a:tc>
                <a:tc>
                  <a:txBody>
                    <a:bodyPr/>
                    <a:lstStyle/>
                    <a:p>
                      <a:pPr>
                        <a:lnSpc>
                          <a:spcPct val="150000"/>
                        </a:lnSpc>
                      </a:pPr>
                      <a:r>
                        <a:rPr lang="en-US" sz="1800">
                          <a:latin typeface="Times New Roman"/>
                          <a:ea typeface="Times New Roman"/>
                        </a:rPr>
                        <a:t>Soonest/Latest</a:t>
                      </a:r>
                    </a:p>
                  </a:txBody>
                  <a:tcPr marL="47625" marR="47625" marT="47625" marB="47625">
                    <a:lnL>
                      <a:noFill/>
                    </a:lnL>
                    <a:lnR>
                      <a:noFill/>
                    </a:lnR>
                    <a:lnT>
                      <a:noFill/>
                    </a:lnT>
                    <a:lnB>
                      <a:noFill/>
                    </a:lnB>
                  </a:tcPr>
                </a:tc>
                <a:extLst>
                  <a:ext uri="{0D108BD9-81ED-4DB2-BD59-A6C34878D82A}">
                    <a16:rowId xmlns:a16="http://schemas.microsoft.com/office/drawing/2014/main" val="10003"/>
                  </a:ext>
                </a:extLst>
              </a:tr>
              <a:tr h="622300">
                <a:tc>
                  <a:txBody>
                    <a:bodyPr/>
                    <a:lstStyle/>
                    <a:p>
                      <a:pPr>
                        <a:lnSpc>
                          <a:spcPct val="150000"/>
                        </a:lnSpc>
                      </a:pPr>
                      <a:r>
                        <a:rPr lang="en-US" sz="1800">
                          <a:latin typeface="Times New Roman"/>
                          <a:ea typeface="Times New Roman"/>
                        </a:rPr>
                        <a:t>Largest/Smallest</a:t>
                      </a:r>
                    </a:p>
                  </a:txBody>
                  <a:tcPr marL="47625" marR="47625" marT="47625" marB="47625">
                    <a:lnL>
                      <a:noFill/>
                    </a:lnL>
                    <a:lnR>
                      <a:noFill/>
                    </a:lnR>
                    <a:lnT>
                      <a:noFill/>
                    </a:lnT>
                    <a:lnB>
                      <a:noFill/>
                    </a:lnB>
                  </a:tcPr>
                </a:tc>
                <a:tc>
                  <a:txBody>
                    <a:bodyPr/>
                    <a:lstStyle/>
                    <a:p>
                      <a:pPr>
                        <a:lnSpc>
                          <a:spcPct val="150000"/>
                        </a:lnSpc>
                      </a:pPr>
                      <a:r>
                        <a:rPr lang="en-US" sz="1800">
                          <a:latin typeface="Times New Roman"/>
                          <a:ea typeface="Times New Roman"/>
                        </a:rPr>
                        <a:t>Highest/Lowest</a:t>
                      </a:r>
                    </a:p>
                  </a:txBody>
                  <a:tcPr marL="47625" marR="47625" marT="47625" marB="47625">
                    <a:lnL>
                      <a:noFill/>
                    </a:lnL>
                    <a:lnR>
                      <a:noFill/>
                    </a:lnR>
                    <a:lnT>
                      <a:noFill/>
                    </a:lnT>
                    <a:lnB>
                      <a:noFill/>
                    </a:lnB>
                  </a:tcPr>
                </a:tc>
                <a:extLst>
                  <a:ext uri="{0D108BD9-81ED-4DB2-BD59-A6C34878D82A}">
                    <a16:rowId xmlns:a16="http://schemas.microsoft.com/office/drawing/2014/main" val="10004"/>
                  </a:ext>
                </a:extLst>
              </a:tr>
              <a:tr h="622300">
                <a:tc>
                  <a:txBody>
                    <a:bodyPr/>
                    <a:lstStyle/>
                    <a:p>
                      <a:pPr>
                        <a:lnSpc>
                          <a:spcPct val="150000"/>
                        </a:lnSpc>
                      </a:pPr>
                      <a:r>
                        <a:rPr lang="en-US" sz="1800">
                          <a:latin typeface="Times New Roman"/>
                          <a:ea typeface="Times New Roman"/>
                        </a:rPr>
                        <a:t>Next-To/Farthest-From</a:t>
                      </a:r>
                    </a:p>
                  </a:txBody>
                  <a:tcPr marL="47625" marR="47625" marT="47625" marB="47625">
                    <a:lnL>
                      <a:noFill/>
                    </a:lnL>
                    <a:lnR>
                      <a:noFill/>
                    </a:lnR>
                    <a:lnT>
                      <a:noFill/>
                    </a:lnT>
                    <a:lnB>
                      <a:noFill/>
                    </a:lnB>
                  </a:tcPr>
                </a:tc>
                <a:tc>
                  <a:txBody>
                    <a:bodyPr/>
                    <a:lstStyle/>
                    <a:p>
                      <a:pPr>
                        <a:lnSpc>
                          <a:spcPct val="150000"/>
                        </a:lnSpc>
                        <a:spcAft>
                          <a:spcPts val="0"/>
                        </a:spcAft>
                      </a:pPr>
                      <a:endParaRPr lang="en-US" sz="1800">
                        <a:latin typeface="Times New Roman"/>
                        <a:ea typeface="Times New Roman"/>
                      </a:endParaRPr>
                    </a:p>
                  </a:txBody>
                  <a:tcPr marL="47625" marR="47625" marT="47625" marB="47625" anchor="ctr">
                    <a:lnL>
                      <a:noFill/>
                    </a:lnL>
                    <a:lnR>
                      <a:noFill/>
                    </a:lnR>
                    <a:lnT>
                      <a:noFill/>
                    </a:lnT>
                    <a:lnB>
                      <a:noFill/>
                    </a:lnB>
                  </a:tcPr>
                </a:tc>
                <a:extLst>
                  <a:ext uri="{0D108BD9-81ED-4DB2-BD59-A6C34878D82A}">
                    <a16:rowId xmlns:a16="http://schemas.microsoft.com/office/drawing/2014/main" val="10005"/>
                  </a:ext>
                </a:extLst>
              </a:tr>
            </a:tbl>
          </a:graphicData>
        </a:graphic>
      </p:graphicFrame>
      <p:sp>
        <p:nvSpPr>
          <p:cNvPr id="27666" name="Title 1"/>
          <p:cNvSpPr>
            <a:spLocks noGrp="1"/>
          </p:cNvSpPr>
          <p:nvPr>
            <p:ph type="title"/>
          </p:nvPr>
        </p:nvSpPr>
        <p:spPr>
          <a:xfrm>
            <a:off x="228600" y="685800"/>
            <a:ext cx="8686800" cy="838200"/>
          </a:xfrm>
        </p:spPr>
        <p:txBody>
          <a:bodyPr/>
          <a:lstStyle/>
          <a:p>
            <a:pPr marL="457200" indent="-457200" algn="ctr"/>
            <a:r>
              <a:rPr lang="en-US" sz="3600">
                <a:latin typeface="Times New Roman" pitchFamily="18" charset="0"/>
                <a:cs typeface="Times New Roman" pitchFamily="18" charset="0"/>
              </a:rPr>
              <a:t>4.5. DOMAIN TESTING</a:t>
            </a:r>
          </a:p>
        </p:txBody>
      </p:sp>
      <p:sp>
        <p:nvSpPr>
          <p:cNvPr id="5" name="Slide Number Placeholder 4"/>
          <p:cNvSpPr>
            <a:spLocks noGrp="1"/>
          </p:cNvSpPr>
          <p:nvPr>
            <p:ph type="sldNum" sz="quarter" idx="12"/>
          </p:nvPr>
        </p:nvSpPr>
        <p:spPr/>
        <p:txBody>
          <a:bodyPr/>
          <a:lstStyle/>
          <a:p>
            <a:r>
              <a:rPr lang="en-US"/>
              <a:t>Slide </a:t>
            </a:r>
            <a:fld id="{3900DC13-0C25-439E-AA75-E5DAAC4C3713}" type="slidenum">
              <a:rPr lang="en-US" smtClean="0"/>
              <a:pPr/>
              <a:t>162</a:t>
            </a:fld>
            <a:endParaRPr lang="en-US"/>
          </a:p>
        </p:txBody>
      </p:sp>
    </p:spTree>
    <p:extLst>
      <p:ext uri="{BB962C8B-B14F-4D97-AF65-F5344CB8AC3E}">
        <p14:creationId xmlns:p14="http://schemas.microsoft.com/office/powerpoint/2010/main" val="14542256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animEffect transition="in" filter="box(in)">
                                      <p:cBhvr>
                                        <p:cTn id="7" dur="500"/>
                                        <p:tgtEl>
                                          <p:spTgt spid="460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ox(i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3.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46083" name="Content Placeholder 2"/>
          <p:cNvSpPr>
            <a:spLocks noGrp="1"/>
          </p:cNvSpPr>
          <p:nvPr>
            <p:ph idx="1"/>
          </p:nvPr>
        </p:nvSpPr>
        <p:spPr>
          <a:xfrm>
            <a:off x="457200" y="1905000"/>
            <a:ext cx="8534400" cy="4572000"/>
          </a:xfrm>
        </p:spPr>
        <p:txBody>
          <a:bodyPr/>
          <a:lstStyle/>
          <a:p>
            <a:pPr marL="823913" lvl="1" indent="-457200">
              <a:lnSpc>
                <a:spcPct val="150000"/>
              </a:lnSpc>
              <a:buFont typeface="Calibri" pitchFamily="34" charset="0"/>
              <a:buAutoNum type="arabicPeriod" startAt="3"/>
            </a:pPr>
            <a:r>
              <a:rPr lang="en-US"/>
              <a:t>Kiểm thử những trường hợp biên (Testing the Boundary Edges)</a:t>
            </a:r>
          </a:p>
          <a:p>
            <a:pPr marL="1098550" lvl="2" indent="-457200">
              <a:lnSpc>
                <a:spcPct val="150000"/>
              </a:lnSpc>
            </a:pPr>
            <a:r>
              <a:rPr lang="en-US"/>
              <a:t>phân chia tập dữ liệu lộn xộn thành các </a:t>
            </a:r>
            <a:r>
              <a:rPr lang="en-US" i="1"/>
              <a:t>equivalence partition</a:t>
            </a:r>
          </a:p>
          <a:p>
            <a:pPr marL="1371600" lvl="3" indent="-457200">
              <a:lnSpc>
                <a:spcPct val="150000"/>
              </a:lnSpc>
            </a:pPr>
            <a:r>
              <a:rPr lang="en-US" i="1"/>
              <a:t>Phân vùng 1: chứa data mà hi vọng phần mềm làm việc tốt (dữ liệu trong biên)</a:t>
            </a:r>
          </a:p>
          <a:p>
            <a:pPr marL="1371600" lvl="3" indent="-457200">
              <a:lnSpc>
                <a:spcPct val="150000"/>
              </a:lnSpc>
            </a:pPr>
            <a:r>
              <a:rPr lang="en-US" i="1"/>
              <a:t>Phân vùng 2: chứ data mà phần mềm dễ phát sinh lỗi (dữ liệu tại 2 đầu của biên)</a:t>
            </a:r>
            <a:endParaRPr lang="en-US"/>
          </a:p>
        </p:txBody>
      </p:sp>
      <p:sp>
        <p:nvSpPr>
          <p:cNvPr id="28677" name="Title 1"/>
          <p:cNvSpPr>
            <a:spLocks noGrp="1"/>
          </p:cNvSpPr>
          <p:nvPr>
            <p:ph type="title"/>
          </p:nvPr>
        </p:nvSpPr>
        <p:spPr>
          <a:xfrm>
            <a:off x="228600" y="685800"/>
            <a:ext cx="8686800" cy="838200"/>
          </a:xfrm>
        </p:spPr>
        <p:txBody>
          <a:bodyPr/>
          <a:lstStyle/>
          <a:p>
            <a:pPr marL="457200" indent="-457200" algn="ctr"/>
            <a:r>
              <a:rPr lang="en-US" sz="3600">
                <a:latin typeface="Times New Roman" pitchFamily="18" charset="0"/>
                <a:cs typeface="Times New Roman" pitchFamily="18" charset="0"/>
              </a:rPr>
              <a:t>4.5. DOMAIN TESTING</a:t>
            </a:r>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163</a:t>
            </a:fld>
            <a:endParaRPr lang="en-US"/>
          </a:p>
        </p:txBody>
      </p:sp>
    </p:spTree>
    <p:extLst>
      <p:ext uri="{BB962C8B-B14F-4D97-AF65-F5344CB8AC3E}">
        <p14:creationId xmlns:p14="http://schemas.microsoft.com/office/powerpoint/2010/main" val="30287963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animEffect transition="in" filter="box(in)">
                                      <p:cBhvr>
                                        <p:cTn id="7" dur="500"/>
                                        <p:tgtEl>
                                          <p:spTgt spid="460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6083">
                                            <p:txEl>
                                              <p:pRg st="1" end="1"/>
                                            </p:txEl>
                                          </p:spTgt>
                                        </p:tgtEl>
                                        <p:attrNameLst>
                                          <p:attrName>style.visibility</p:attrName>
                                        </p:attrNameLst>
                                      </p:cBhvr>
                                      <p:to>
                                        <p:strVal val="visible"/>
                                      </p:to>
                                    </p:set>
                                    <p:animEffect transition="in" filter="box(in)">
                                      <p:cBhvr>
                                        <p:cTn id="12" dur="500"/>
                                        <p:tgtEl>
                                          <p:spTgt spid="460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46083">
                                            <p:txEl>
                                              <p:pRg st="2" end="2"/>
                                            </p:txEl>
                                          </p:spTgt>
                                        </p:tgtEl>
                                        <p:attrNameLst>
                                          <p:attrName>style.visibility</p:attrName>
                                        </p:attrNameLst>
                                      </p:cBhvr>
                                      <p:to>
                                        <p:strVal val="visible"/>
                                      </p:to>
                                    </p:set>
                                    <p:animEffect transition="in" filter="box(in)">
                                      <p:cBhvr>
                                        <p:cTn id="17" dur="500"/>
                                        <p:tgtEl>
                                          <p:spTgt spid="4608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46083">
                                            <p:txEl>
                                              <p:pRg st="3" end="3"/>
                                            </p:txEl>
                                          </p:spTgt>
                                        </p:tgtEl>
                                        <p:attrNameLst>
                                          <p:attrName>style.visibility</p:attrName>
                                        </p:attrNameLst>
                                      </p:cBhvr>
                                      <p:to>
                                        <p:strVal val="visible"/>
                                      </p:to>
                                    </p:set>
                                    <p:animEffect transition="in" filter="box(in)">
                                      <p:cBhvr>
                                        <p:cTn id="22" dur="500"/>
                                        <p:tgtEl>
                                          <p:spTgt spid="460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4.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46083" name="Content Placeholder 2"/>
          <p:cNvSpPr>
            <a:spLocks noGrp="1"/>
          </p:cNvSpPr>
          <p:nvPr>
            <p:ph idx="1"/>
          </p:nvPr>
        </p:nvSpPr>
        <p:spPr>
          <a:xfrm>
            <a:off x="457200" y="1905000"/>
            <a:ext cx="8534400" cy="4800600"/>
          </a:xfrm>
        </p:spPr>
        <p:txBody>
          <a:bodyPr>
            <a:normAutofit lnSpcReduction="10000"/>
          </a:bodyPr>
          <a:lstStyle/>
          <a:p>
            <a:pPr marL="823913" lvl="1" indent="-457200">
              <a:lnSpc>
                <a:spcPct val="150000"/>
              </a:lnSpc>
              <a:buFont typeface="Calibri" pitchFamily="34" charset="0"/>
              <a:buAutoNum type="arabicPeriod" startAt="3"/>
            </a:pPr>
            <a:r>
              <a:rPr lang="en-US"/>
              <a:t>Kiểm thử những trường hợp biên</a:t>
            </a:r>
          </a:p>
          <a:p>
            <a:pPr marL="1098550" lvl="2" indent="-457200">
              <a:lnSpc>
                <a:spcPct val="150000"/>
              </a:lnSpc>
            </a:pPr>
            <a:r>
              <a:rPr lang="en-US" sz="2000"/>
              <a:t>Kiểm tra giá trị biên: (</a:t>
            </a:r>
            <a:r>
              <a:rPr lang="en-US" sz="2000" i="1"/>
              <a:t>thêm, bớt </a:t>
            </a:r>
            <a:r>
              <a:rPr lang="en-US" sz="2000"/>
              <a:t>các giá trị </a:t>
            </a:r>
            <a:r>
              <a:rPr lang="en-US" sz="2000" i="1"/>
              <a:t>max, min </a:t>
            </a:r>
            <a:r>
              <a:rPr lang="en-US" sz="2000"/>
              <a:t>1 đơn vị):</a:t>
            </a:r>
          </a:p>
          <a:p>
            <a:pPr lvl="4"/>
            <a:r>
              <a:rPr lang="en-US"/>
              <a:t>First-1/Last+1</a:t>
            </a:r>
          </a:p>
          <a:p>
            <a:pPr lvl="4"/>
            <a:r>
              <a:rPr lang="en-US"/>
              <a:t>Start-1/Finish+1</a:t>
            </a:r>
          </a:p>
          <a:p>
            <a:pPr lvl="4"/>
            <a:r>
              <a:rPr lang="en-US"/>
              <a:t>Less than Empty/More than Full</a:t>
            </a:r>
          </a:p>
          <a:p>
            <a:pPr lvl="4"/>
            <a:r>
              <a:rPr lang="en-US"/>
              <a:t>Even Slower/Even Faster</a:t>
            </a:r>
          </a:p>
          <a:p>
            <a:pPr lvl="4"/>
            <a:r>
              <a:rPr lang="en-US"/>
              <a:t>Largest+1/Smallest-1</a:t>
            </a:r>
          </a:p>
          <a:p>
            <a:pPr lvl="4"/>
            <a:r>
              <a:rPr lang="en-US"/>
              <a:t>Min-1/Max+1</a:t>
            </a:r>
          </a:p>
          <a:p>
            <a:pPr lvl="4"/>
            <a:r>
              <a:rPr lang="en-US"/>
              <a:t>Just Over/Just Under</a:t>
            </a:r>
          </a:p>
          <a:p>
            <a:pPr lvl="4"/>
            <a:r>
              <a:rPr lang="en-US"/>
              <a:t>Even Shorter/Longer</a:t>
            </a:r>
          </a:p>
          <a:p>
            <a:pPr lvl="4"/>
            <a:r>
              <a:rPr lang="en-US"/>
              <a:t>Even Sooner/Later</a:t>
            </a:r>
          </a:p>
          <a:p>
            <a:pPr lvl="4"/>
            <a:r>
              <a:rPr lang="en-US"/>
              <a:t>Highest+1/Lowest-1</a:t>
            </a:r>
          </a:p>
        </p:txBody>
      </p:sp>
      <p:sp>
        <p:nvSpPr>
          <p:cNvPr id="29701" name="Title 1"/>
          <p:cNvSpPr>
            <a:spLocks noGrp="1"/>
          </p:cNvSpPr>
          <p:nvPr>
            <p:ph type="title"/>
          </p:nvPr>
        </p:nvSpPr>
        <p:spPr>
          <a:xfrm>
            <a:off x="228600" y="685800"/>
            <a:ext cx="8686800" cy="838200"/>
          </a:xfrm>
        </p:spPr>
        <p:txBody>
          <a:bodyPr/>
          <a:lstStyle/>
          <a:p>
            <a:pPr marL="457200" indent="-457200" algn="ctr"/>
            <a:r>
              <a:rPr lang="en-US" sz="3600">
                <a:latin typeface="Times New Roman" pitchFamily="18" charset="0"/>
                <a:cs typeface="Times New Roman" pitchFamily="18" charset="0"/>
              </a:rPr>
              <a:t>4.5. DOMAIN TESTING</a:t>
            </a:r>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164</a:t>
            </a:fld>
            <a:endParaRPr lang="en-US"/>
          </a:p>
        </p:txBody>
      </p:sp>
    </p:spTree>
    <p:extLst>
      <p:ext uri="{BB962C8B-B14F-4D97-AF65-F5344CB8AC3E}">
        <p14:creationId xmlns:p14="http://schemas.microsoft.com/office/powerpoint/2010/main" val="12668220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animEffect transition="in" filter="box(in)">
                                      <p:cBhvr>
                                        <p:cTn id="7" dur="500"/>
                                        <p:tgtEl>
                                          <p:spTgt spid="460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6083">
                                            <p:txEl>
                                              <p:pRg st="1" end="1"/>
                                            </p:txEl>
                                          </p:spTgt>
                                        </p:tgtEl>
                                        <p:attrNameLst>
                                          <p:attrName>style.visibility</p:attrName>
                                        </p:attrNameLst>
                                      </p:cBhvr>
                                      <p:to>
                                        <p:strVal val="visible"/>
                                      </p:to>
                                    </p:set>
                                    <p:animEffect transition="in" filter="box(in)">
                                      <p:cBhvr>
                                        <p:cTn id="12" dur="500"/>
                                        <p:tgtEl>
                                          <p:spTgt spid="460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46083">
                                            <p:txEl>
                                              <p:pRg st="2" end="2"/>
                                            </p:txEl>
                                          </p:spTgt>
                                        </p:tgtEl>
                                        <p:attrNameLst>
                                          <p:attrName>style.visibility</p:attrName>
                                        </p:attrNameLst>
                                      </p:cBhvr>
                                      <p:to>
                                        <p:strVal val="visible"/>
                                      </p:to>
                                    </p:set>
                                    <p:animEffect transition="in" filter="box(in)">
                                      <p:cBhvr>
                                        <p:cTn id="17" dur="500"/>
                                        <p:tgtEl>
                                          <p:spTgt spid="46083">
                                            <p:txEl>
                                              <p:pRg st="2" end="2"/>
                                            </p:txEl>
                                          </p:spTgt>
                                        </p:tgtEl>
                                      </p:cBhvr>
                                    </p:animEffect>
                                  </p:childTnLst>
                                </p:cTn>
                              </p:par>
                              <p:par>
                                <p:cTn id="18" presetID="4" presetClass="entr" presetSubtype="16" fill="hold" nodeType="withEffect">
                                  <p:stCondLst>
                                    <p:cond delay="0"/>
                                  </p:stCondLst>
                                  <p:childTnLst>
                                    <p:set>
                                      <p:cBhvr>
                                        <p:cTn id="19" dur="1" fill="hold">
                                          <p:stCondLst>
                                            <p:cond delay="0"/>
                                          </p:stCondLst>
                                        </p:cTn>
                                        <p:tgtEl>
                                          <p:spTgt spid="46083">
                                            <p:txEl>
                                              <p:pRg st="3" end="3"/>
                                            </p:txEl>
                                          </p:spTgt>
                                        </p:tgtEl>
                                        <p:attrNameLst>
                                          <p:attrName>style.visibility</p:attrName>
                                        </p:attrNameLst>
                                      </p:cBhvr>
                                      <p:to>
                                        <p:strVal val="visible"/>
                                      </p:to>
                                    </p:set>
                                    <p:animEffect transition="in" filter="box(in)">
                                      <p:cBhvr>
                                        <p:cTn id="20" dur="500"/>
                                        <p:tgtEl>
                                          <p:spTgt spid="46083">
                                            <p:txEl>
                                              <p:pRg st="3" end="3"/>
                                            </p:txEl>
                                          </p:spTgt>
                                        </p:tgtEl>
                                      </p:cBhvr>
                                    </p:animEffect>
                                  </p:childTnLst>
                                </p:cTn>
                              </p:par>
                              <p:par>
                                <p:cTn id="21" presetID="4" presetClass="entr" presetSubtype="16" fill="hold" nodeType="withEffect">
                                  <p:stCondLst>
                                    <p:cond delay="0"/>
                                  </p:stCondLst>
                                  <p:childTnLst>
                                    <p:set>
                                      <p:cBhvr>
                                        <p:cTn id="22" dur="1" fill="hold">
                                          <p:stCondLst>
                                            <p:cond delay="0"/>
                                          </p:stCondLst>
                                        </p:cTn>
                                        <p:tgtEl>
                                          <p:spTgt spid="46083">
                                            <p:txEl>
                                              <p:pRg st="4" end="4"/>
                                            </p:txEl>
                                          </p:spTgt>
                                        </p:tgtEl>
                                        <p:attrNameLst>
                                          <p:attrName>style.visibility</p:attrName>
                                        </p:attrNameLst>
                                      </p:cBhvr>
                                      <p:to>
                                        <p:strVal val="visible"/>
                                      </p:to>
                                    </p:set>
                                    <p:animEffect transition="in" filter="box(in)">
                                      <p:cBhvr>
                                        <p:cTn id="23" dur="500"/>
                                        <p:tgtEl>
                                          <p:spTgt spid="46083">
                                            <p:txEl>
                                              <p:pRg st="4" end="4"/>
                                            </p:txEl>
                                          </p:spTgt>
                                        </p:tgtEl>
                                      </p:cBhvr>
                                    </p:animEffect>
                                  </p:childTnLst>
                                </p:cTn>
                              </p:par>
                              <p:par>
                                <p:cTn id="24" presetID="4" presetClass="entr" presetSubtype="16" fill="hold" nodeType="withEffect">
                                  <p:stCondLst>
                                    <p:cond delay="0"/>
                                  </p:stCondLst>
                                  <p:childTnLst>
                                    <p:set>
                                      <p:cBhvr>
                                        <p:cTn id="25" dur="1" fill="hold">
                                          <p:stCondLst>
                                            <p:cond delay="0"/>
                                          </p:stCondLst>
                                        </p:cTn>
                                        <p:tgtEl>
                                          <p:spTgt spid="46083">
                                            <p:txEl>
                                              <p:pRg st="5" end="5"/>
                                            </p:txEl>
                                          </p:spTgt>
                                        </p:tgtEl>
                                        <p:attrNameLst>
                                          <p:attrName>style.visibility</p:attrName>
                                        </p:attrNameLst>
                                      </p:cBhvr>
                                      <p:to>
                                        <p:strVal val="visible"/>
                                      </p:to>
                                    </p:set>
                                    <p:animEffect transition="in" filter="box(in)">
                                      <p:cBhvr>
                                        <p:cTn id="26" dur="500"/>
                                        <p:tgtEl>
                                          <p:spTgt spid="46083">
                                            <p:txEl>
                                              <p:pRg st="5" end="5"/>
                                            </p:txEl>
                                          </p:spTgt>
                                        </p:tgtEl>
                                      </p:cBhvr>
                                    </p:animEffect>
                                  </p:childTnLst>
                                </p:cTn>
                              </p:par>
                              <p:par>
                                <p:cTn id="27" presetID="4" presetClass="entr" presetSubtype="16" fill="hold" nodeType="withEffect">
                                  <p:stCondLst>
                                    <p:cond delay="0"/>
                                  </p:stCondLst>
                                  <p:childTnLst>
                                    <p:set>
                                      <p:cBhvr>
                                        <p:cTn id="28" dur="1" fill="hold">
                                          <p:stCondLst>
                                            <p:cond delay="0"/>
                                          </p:stCondLst>
                                        </p:cTn>
                                        <p:tgtEl>
                                          <p:spTgt spid="46083">
                                            <p:txEl>
                                              <p:pRg st="6" end="6"/>
                                            </p:txEl>
                                          </p:spTgt>
                                        </p:tgtEl>
                                        <p:attrNameLst>
                                          <p:attrName>style.visibility</p:attrName>
                                        </p:attrNameLst>
                                      </p:cBhvr>
                                      <p:to>
                                        <p:strVal val="visible"/>
                                      </p:to>
                                    </p:set>
                                    <p:animEffect transition="in" filter="box(in)">
                                      <p:cBhvr>
                                        <p:cTn id="29" dur="500"/>
                                        <p:tgtEl>
                                          <p:spTgt spid="46083">
                                            <p:txEl>
                                              <p:pRg st="6" end="6"/>
                                            </p:txEl>
                                          </p:spTgt>
                                        </p:tgtEl>
                                      </p:cBhvr>
                                    </p:animEffect>
                                  </p:childTnLst>
                                </p:cTn>
                              </p:par>
                              <p:par>
                                <p:cTn id="30" presetID="4" presetClass="entr" presetSubtype="16" fill="hold" nodeType="withEffect">
                                  <p:stCondLst>
                                    <p:cond delay="0"/>
                                  </p:stCondLst>
                                  <p:childTnLst>
                                    <p:set>
                                      <p:cBhvr>
                                        <p:cTn id="31" dur="1" fill="hold">
                                          <p:stCondLst>
                                            <p:cond delay="0"/>
                                          </p:stCondLst>
                                        </p:cTn>
                                        <p:tgtEl>
                                          <p:spTgt spid="46083">
                                            <p:txEl>
                                              <p:pRg st="7" end="7"/>
                                            </p:txEl>
                                          </p:spTgt>
                                        </p:tgtEl>
                                        <p:attrNameLst>
                                          <p:attrName>style.visibility</p:attrName>
                                        </p:attrNameLst>
                                      </p:cBhvr>
                                      <p:to>
                                        <p:strVal val="visible"/>
                                      </p:to>
                                    </p:set>
                                    <p:animEffect transition="in" filter="box(in)">
                                      <p:cBhvr>
                                        <p:cTn id="32" dur="500"/>
                                        <p:tgtEl>
                                          <p:spTgt spid="46083">
                                            <p:txEl>
                                              <p:pRg st="7" end="7"/>
                                            </p:txEl>
                                          </p:spTgt>
                                        </p:tgtEl>
                                      </p:cBhvr>
                                    </p:animEffect>
                                  </p:childTnLst>
                                </p:cTn>
                              </p:par>
                              <p:par>
                                <p:cTn id="33" presetID="4" presetClass="entr" presetSubtype="16" fill="hold" nodeType="withEffect">
                                  <p:stCondLst>
                                    <p:cond delay="0"/>
                                  </p:stCondLst>
                                  <p:childTnLst>
                                    <p:set>
                                      <p:cBhvr>
                                        <p:cTn id="34" dur="1" fill="hold">
                                          <p:stCondLst>
                                            <p:cond delay="0"/>
                                          </p:stCondLst>
                                        </p:cTn>
                                        <p:tgtEl>
                                          <p:spTgt spid="46083">
                                            <p:txEl>
                                              <p:pRg st="8" end="8"/>
                                            </p:txEl>
                                          </p:spTgt>
                                        </p:tgtEl>
                                        <p:attrNameLst>
                                          <p:attrName>style.visibility</p:attrName>
                                        </p:attrNameLst>
                                      </p:cBhvr>
                                      <p:to>
                                        <p:strVal val="visible"/>
                                      </p:to>
                                    </p:set>
                                    <p:animEffect transition="in" filter="box(in)">
                                      <p:cBhvr>
                                        <p:cTn id="35" dur="500"/>
                                        <p:tgtEl>
                                          <p:spTgt spid="46083">
                                            <p:txEl>
                                              <p:pRg st="8" end="8"/>
                                            </p:txEl>
                                          </p:spTgt>
                                        </p:tgtEl>
                                      </p:cBhvr>
                                    </p:animEffect>
                                  </p:childTnLst>
                                </p:cTn>
                              </p:par>
                              <p:par>
                                <p:cTn id="36" presetID="4" presetClass="entr" presetSubtype="16" fill="hold" nodeType="withEffect">
                                  <p:stCondLst>
                                    <p:cond delay="0"/>
                                  </p:stCondLst>
                                  <p:childTnLst>
                                    <p:set>
                                      <p:cBhvr>
                                        <p:cTn id="37" dur="1" fill="hold">
                                          <p:stCondLst>
                                            <p:cond delay="0"/>
                                          </p:stCondLst>
                                        </p:cTn>
                                        <p:tgtEl>
                                          <p:spTgt spid="46083">
                                            <p:txEl>
                                              <p:pRg st="9" end="9"/>
                                            </p:txEl>
                                          </p:spTgt>
                                        </p:tgtEl>
                                        <p:attrNameLst>
                                          <p:attrName>style.visibility</p:attrName>
                                        </p:attrNameLst>
                                      </p:cBhvr>
                                      <p:to>
                                        <p:strVal val="visible"/>
                                      </p:to>
                                    </p:set>
                                    <p:animEffect transition="in" filter="box(in)">
                                      <p:cBhvr>
                                        <p:cTn id="38" dur="500"/>
                                        <p:tgtEl>
                                          <p:spTgt spid="46083">
                                            <p:txEl>
                                              <p:pRg st="9" end="9"/>
                                            </p:txEl>
                                          </p:spTgt>
                                        </p:tgtEl>
                                      </p:cBhvr>
                                    </p:animEffect>
                                  </p:childTnLst>
                                </p:cTn>
                              </p:par>
                              <p:par>
                                <p:cTn id="39" presetID="4" presetClass="entr" presetSubtype="16" fill="hold" nodeType="withEffect">
                                  <p:stCondLst>
                                    <p:cond delay="0"/>
                                  </p:stCondLst>
                                  <p:childTnLst>
                                    <p:set>
                                      <p:cBhvr>
                                        <p:cTn id="40" dur="1" fill="hold">
                                          <p:stCondLst>
                                            <p:cond delay="0"/>
                                          </p:stCondLst>
                                        </p:cTn>
                                        <p:tgtEl>
                                          <p:spTgt spid="46083">
                                            <p:txEl>
                                              <p:pRg st="10" end="10"/>
                                            </p:txEl>
                                          </p:spTgt>
                                        </p:tgtEl>
                                        <p:attrNameLst>
                                          <p:attrName>style.visibility</p:attrName>
                                        </p:attrNameLst>
                                      </p:cBhvr>
                                      <p:to>
                                        <p:strVal val="visible"/>
                                      </p:to>
                                    </p:set>
                                    <p:animEffect transition="in" filter="box(in)">
                                      <p:cBhvr>
                                        <p:cTn id="41" dur="500"/>
                                        <p:tgtEl>
                                          <p:spTgt spid="46083">
                                            <p:txEl>
                                              <p:pRg st="10" end="10"/>
                                            </p:txEl>
                                          </p:spTgt>
                                        </p:tgtEl>
                                      </p:cBhvr>
                                    </p:animEffect>
                                  </p:childTnLst>
                                </p:cTn>
                              </p:par>
                              <p:par>
                                <p:cTn id="42" presetID="4" presetClass="entr" presetSubtype="16" fill="hold" nodeType="withEffect">
                                  <p:stCondLst>
                                    <p:cond delay="0"/>
                                  </p:stCondLst>
                                  <p:childTnLst>
                                    <p:set>
                                      <p:cBhvr>
                                        <p:cTn id="43" dur="1" fill="hold">
                                          <p:stCondLst>
                                            <p:cond delay="0"/>
                                          </p:stCondLst>
                                        </p:cTn>
                                        <p:tgtEl>
                                          <p:spTgt spid="46083">
                                            <p:txEl>
                                              <p:pRg st="11" end="11"/>
                                            </p:txEl>
                                          </p:spTgt>
                                        </p:tgtEl>
                                        <p:attrNameLst>
                                          <p:attrName>style.visibility</p:attrName>
                                        </p:attrNameLst>
                                      </p:cBhvr>
                                      <p:to>
                                        <p:strVal val="visible"/>
                                      </p:to>
                                    </p:set>
                                    <p:animEffect transition="in" filter="box(in)">
                                      <p:cBhvr>
                                        <p:cTn id="44" dur="500"/>
                                        <p:tgtEl>
                                          <p:spTgt spid="4608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5.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46083" name="Content Placeholder 2"/>
          <p:cNvSpPr>
            <a:spLocks noGrp="1"/>
          </p:cNvSpPr>
          <p:nvPr>
            <p:ph idx="1"/>
          </p:nvPr>
        </p:nvSpPr>
        <p:spPr>
          <a:xfrm>
            <a:off x="304800" y="1905000"/>
            <a:ext cx="8686800" cy="4800600"/>
          </a:xfrm>
        </p:spPr>
        <p:txBody>
          <a:bodyPr/>
          <a:lstStyle/>
          <a:p>
            <a:pPr marL="823913" lvl="1" indent="-457200">
              <a:lnSpc>
                <a:spcPct val="150000"/>
              </a:lnSpc>
              <a:buFont typeface="Calibri" pitchFamily="34" charset="0"/>
              <a:buAutoNum type="arabicPeriod" startAt="3"/>
            </a:pPr>
            <a:r>
              <a:rPr lang="en-US"/>
              <a:t>Kiểm thử những trường hợp biên. Ví dụ:</a:t>
            </a:r>
          </a:p>
          <a:p>
            <a:pPr marL="1098550" lvl="2" indent="-457200">
              <a:lnSpc>
                <a:spcPct val="150000"/>
              </a:lnSpc>
            </a:pPr>
            <a:r>
              <a:rPr lang="en-US" sz="2400"/>
              <a:t>VD1: Nhập 1 số giới hạn [0-255]</a:t>
            </a:r>
          </a:p>
          <a:p>
            <a:pPr marL="1098550" lvl="2" indent="-457200">
              <a:lnSpc>
                <a:spcPct val="150000"/>
              </a:lnSpc>
            </a:pPr>
            <a:r>
              <a:rPr lang="en-US" sz="2400"/>
              <a:t>VD2: Chương trình đọc và ghi CD-R</a:t>
            </a:r>
          </a:p>
          <a:p>
            <a:pPr marL="1098550" lvl="2" indent="-457200">
              <a:lnSpc>
                <a:spcPct val="150000"/>
              </a:lnSpc>
            </a:pPr>
            <a:r>
              <a:rPr lang="en-US" sz="2400"/>
              <a:t>VD3: Phần mềm cho phép in nhiều trang trên 1 khổ giấy (trong spec mô tả PM có thể in tối đa 8 trang/1 khổ giấy)</a:t>
            </a:r>
          </a:p>
          <a:p>
            <a:pPr marL="1098550" lvl="2" indent="-457200">
              <a:lnSpc>
                <a:spcPct val="150000"/>
              </a:lnSpc>
            </a:pPr>
            <a:r>
              <a:rPr lang="en-US" sz="2400"/>
              <a:t>VD4: Chương trình mô phỏng các chuyến bay</a:t>
            </a:r>
          </a:p>
        </p:txBody>
      </p:sp>
      <p:sp>
        <p:nvSpPr>
          <p:cNvPr id="30725" name="Title 1"/>
          <p:cNvSpPr>
            <a:spLocks noGrp="1"/>
          </p:cNvSpPr>
          <p:nvPr>
            <p:ph type="title"/>
          </p:nvPr>
        </p:nvSpPr>
        <p:spPr>
          <a:xfrm>
            <a:off x="228600" y="685800"/>
            <a:ext cx="8686800" cy="838200"/>
          </a:xfrm>
        </p:spPr>
        <p:txBody>
          <a:bodyPr/>
          <a:lstStyle/>
          <a:p>
            <a:pPr marL="457200" indent="-457200" algn="ctr"/>
            <a:r>
              <a:rPr lang="en-US" sz="3600">
                <a:latin typeface="Times New Roman" pitchFamily="18" charset="0"/>
                <a:cs typeface="Times New Roman" pitchFamily="18" charset="0"/>
              </a:rPr>
              <a:t>4.5. DOMAIN TESTING</a:t>
            </a:r>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165</a:t>
            </a:fld>
            <a:endParaRPr lang="en-US"/>
          </a:p>
        </p:txBody>
      </p:sp>
    </p:spTree>
    <p:extLst>
      <p:ext uri="{BB962C8B-B14F-4D97-AF65-F5344CB8AC3E}">
        <p14:creationId xmlns:p14="http://schemas.microsoft.com/office/powerpoint/2010/main" val="16198695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animEffect transition="in" filter="box(in)">
                                      <p:cBhvr>
                                        <p:cTn id="7" dur="500"/>
                                        <p:tgtEl>
                                          <p:spTgt spid="460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6083">
                                            <p:txEl>
                                              <p:pRg st="1" end="1"/>
                                            </p:txEl>
                                          </p:spTgt>
                                        </p:tgtEl>
                                        <p:attrNameLst>
                                          <p:attrName>style.visibility</p:attrName>
                                        </p:attrNameLst>
                                      </p:cBhvr>
                                      <p:to>
                                        <p:strVal val="visible"/>
                                      </p:to>
                                    </p:set>
                                    <p:animEffect transition="in" filter="box(in)">
                                      <p:cBhvr>
                                        <p:cTn id="12" dur="500"/>
                                        <p:tgtEl>
                                          <p:spTgt spid="460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46083">
                                            <p:txEl>
                                              <p:pRg st="2" end="2"/>
                                            </p:txEl>
                                          </p:spTgt>
                                        </p:tgtEl>
                                        <p:attrNameLst>
                                          <p:attrName>style.visibility</p:attrName>
                                        </p:attrNameLst>
                                      </p:cBhvr>
                                      <p:to>
                                        <p:strVal val="visible"/>
                                      </p:to>
                                    </p:set>
                                    <p:animEffect transition="in" filter="box(in)">
                                      <p:cBhvr>
                                        <p:cTn id="17" dur="500"/>
                                        <p:tgtEl>
                                          <p:spTgt spid="4608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46083">
                                            <p:txEl>
                                              <p:pRg st="3" end="3"/>
                                            </p:txEl>
                                          </p:spTgt>
                                        </p:tgtEl>
                                        <p:attrNameLst>
                                          <p:attrName>style.visibility</p:attrName>
                                        </p:attrNameLst>
                                      </p:cBhvr>
                                      <p:to>
                                        <p:strVal val="visible"/>
                                      </p:to>
                                    </p:set>
                                    <p:animEffect transition="in" filter="box(in)">
                                      <p:cBhvr>
                                        <p:cTn id="22" dur="500"/>
                                        <p:tgtEl>
                                          <p:spTgt spid="4608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46083">
                                            <p:txEl>
                                              <p:pRg st="4" end="4"/>
                                            </p:txEl>
                                          </p:spTgt>
                                        </p:tgtEl>
                                        <p:attrNameLst>
                                          <p:attrName>style.visibility</p:attrName>
                                        </p:attrNameLst>
                                      </p:cBhvr>
                                      <p:to>
                                        <p:strVal val="visible"/>
                                      </p:to>
                                    </p:set>
                                    <p:animEffect transition="in" filter="box(in)">
                                      <p:cBhvr>
                                        <p:cTn id="27" dur="500"/>
                                        <p:tgtEl>
                                          <p:spTgt spid="460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6.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46083" name="Content Placeholder 2"/>
          <p:cNvSpPr>
            <a:spLocks noGrp="1"/>
          </p:cNvSpPr>
          <p:nvPr>
            <p:ph idx="1"/>
          </p:nvPr>
        </p:nvSpPr>
        <p:spPr>
          <a:xfrm>
            <a:off x="457200" y="1905000"/>
            <a:ext cx="8534400" cy="1752600"/>
          </a:xfrm>
        </p:spPr>
        <p:txBody>
          <a:bodyPr/>
          <a:lstStyle/>
          <a:p>
            <a:pPr marL="823913" lvl="1" indent="-457200">
              <a:lnSpc>
                <a:spcPct val="150000"/>
              </a:lnSpc>
              <a:buFont typeface="Calibri" pitchFamily="34" charset="0"/>
              <a:buAutoNum type="arabicPeriod" startAt="4"/>
            </a:pPr>
            <a:r>
              <a:rPr lang="en-US"/>
              <a:t>Các điều kiên biên con (</a:t>
            </a:r>
            <a:r>
              <a:rPr lang="en-US" i="1"/>
              <a:t>Sub-Boundary Conditions</a:t>
            </a:r>
            <a:r>
              <a:rPr lang="en-US"/>
              <a:t> hay </a:t>
            </a:r>
            <a:r>
              <a:rPr lang="en-US" i="1"/>
              <a:t>internal boundary conditions</a:t>
            </a:r>
            <a:r>
              <a:rPr lang="en-US"/>
              <a:t>).</a:t>
            </a:r>
          </a:p>
          <a:p>
            <a:pPr marL="823913" lvl="1" indent="-457200">
              <a:lnSpc>
                <a:spcPct val="150000"/>
              </a:lnSpc>
            </a:pPr>
            <a:r>
              <a:rPr lang="en-US" sz="1800"/>
              <a:t>Ví dụ: Phần mềm sử dụng ASCII, có 1 testbox cho phép nhập A-Z và a-z</a:t>
            </a:r>
          </a:p>
        </p:txBody>
      </p:sp>
      <p:pic>
        <p:nvPicPr>
          <p:cNvPr id="1771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3657600"/>
            <a:ext cx="6135688" cy="298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0" name="Title 1"/>
          <p:cNvSpPr>
            <a:spLocks noGrp="1"/>
          </p:cNvSpPr>
          <p:nvPr>
            <p:ph type="title"/>
          </p:nvPr>
        </p:nvSpPr>
        <p:spPr>
          <a:xfrm>
            <a:off x="228600" y="685800"/>
            <a:ext cx="8686800" cy="838200"/>
          </a:xfrm>
        </p:spPr>
        <p:txBody>
          <a:bodyPr/>
          <a:lstStyle/>
          <a:p>
            <a:pPr marL="457200" indent="-457200" algn="ctr"/>
            <a:r>
              <a:rPr lang="en-US" sz="3600">
                <a:latin typeface="Times New Roman" pitchFamily="18" charset="0"/>
                <a:cs typeface="Times New Roman" pitchFamily="18" charset="0"/>
              </a:rPr>
              <a:t>4.5. DOMAIN TESTING</a:t>
            </a:r>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166</a:t>
            </a:fld>
            <a:endParaRPr lang="en-US"/>
          </a:p>
        </p:txBody>
      </p:sp>
    </p:spTree>
    <p:extLst>
      <p:ext uri="{BB962C8B-B14F-4D97-AF65-F5344CB8AC3E}">
        <p14:creationId xmlns:p14="http://schemas.microsoft.com/office/powerpoint/2010/main" val="39938607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animEffect transition="in" filter="box(in)">
                                      <p:cBhvr>
                                        <p:cTn id="7" dur="500"/>
                                        <p:tgtEl>
                                          <p:spTgt spid="460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6083">
                                            <p:txEl>
                                              <p:pRg st="1" end="1"/>
                                            </p:txEl>
                                          </p:spTgt>
                                        </p:tgtEl>
                                        <p:attrNameLst>
                                          <p:attrName>style.visibility</p:attrName>
                                        </p:attrNameLst>
                                      </p:cBhvr>
                                      <p:to>
                                        <p:strVal val="visible"/>
                                      </p:to>
                                    </p:set>
                                    <p:animEffect transition="in" filter="box(in)">
                                      <p:cBhvr>
                                        <p:cTn id="12" dur="500"/>
                                        <p:tgtEl>
                                          <p:spTgt spid="460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77154"/>
                                        </p:tgtEl>
                                        <p:attrNameLst>
                                          <p:attrName>style.visibility</p:attrName>
                                        </p:attrNameLst>
                                      </p:cBhvr>
                                      <p:to>
                                        <p:strVal val="visible"/>
                                      </p:to>
                                    </p:set>
                                    <p:animEffect transition="in" filter="box(in)">
                                      <p:cBhvr>
                                        <p:cTn id="17" dur="500"/>
                                        <p:tgtEl>
                                          <p:spTgt spid="177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7.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46083" name="Content Placeholder 2"/>
          <p:cNvSpPr>
            <a:spLocks noGrp="1"/>
          </p:cNvSpPr>
          <p:nvPr>
            <p:ph idx="1"/>
          </p:nvPr>
        </p:nvSpPr>
        <p:spPr>
          <a:xfrm>
            <a:off x="457200" y="1905000"/>
            <a:ext cx="8534400" cy="2057400"/>
          </a:xfrm>
        </p:spPr>
        <p:txBody>
          <a:bodyPr>
            <a:normAutofit fontScale="92500" lnSpcReduction="10000"/>
          </a:bodyPr>
          <a:lstStyle/>
          <a:p>
            <a:pPr marL="823913" lvl="1" indent="-457200">
              <a:lnSpc>
                <a:spcPct val="150000"/>
              </a:lnSpc>
              <a:buFont typeface="Calibri" pitchFamily="34" charset="0"/>
              <a:buAutoNum type="arabicPeriod" startAt="5"/>
            </a:pPr>
            <a:r>
              <a:rPr lang="en-US"/>
              <a:t>Default, Empty, Blank, Null, Zero, và None</a:t>
            </a:r>
          </a:p>
          <a:p>
            <a:pPr marL="1098550" lvl="2" indent="-457200">
              <a:lnSpc>
                <a:spcPct val="150000"/>
              </a:lnSpc>
            </a:pPr>
            <a:r>
              <a:rPr lang="en-US"/>
              <a:t>Phần mềm yêu cầu nhập thông tin =&gt; người dùng không nhập =&gt;  Ok =&gt; sinh lỗi. Spec thường không mô tả, coder dễ bỏ qua</a:t>
            </a:r>
          </a:p>
          <a:p>
            <a:pPr marL="1098550" lvl="2" indent="-457200">
              <a:lnSpc>
                <a:spcPct val="150000"/>
              </a:lnSpc>
            </a:pPr>
            <a:r>
              <a:rPr lang="en-US"/>
              <a:t>Ví dụ: phần mềm </a:t>
            </a:r>
            <a:r>
              <a:rPr lang="en-US" i="1"/>
              <a:t>Windows Paint</a:t>
            </a:r>
          </a:p>
        </p:txBody>
      </p:sp>
      <p:pic>
        <p:nvPicPr>
          <p:cNvPr id="1781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4097338"/>
            <a:ext cx="3124200" cy="260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817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4953000"/>
            <a:ext cx="2968625"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5" name="Title 1"/>
          <p:cNvSpPr>
            <a:spLocks noGrp="1"/>
          </p:cNvSpPr>
          <p:nvPr>
            <p:ph type="title"/>
          </p:nvPr>
        </p:nvSpPr>
        <p:spPr>
          <a:xfrm>
            <a:off x="228600" y="685800"/>
            <a:ext cx="8686800" cy="838200"/>
          </a:xfrm>
        </p:spPr>
        <p:txBody>
          <a:bodyPr/>
          <a:lstStyle/>
          <a:p>
            <a:pPr marL="457200" indent="-457200" algn="ctr"/>
            <a:r>
              <a:rPr lang="en-US" sz="3600">
                <a:latin typeface="Times New Roman" pitchFamily="18" charset="0"/>
                <a:cs typeface="Times New Roman" pitchFamily="18" charset="0"/>
              </a:rPr>
              <a:t>4.5. DOMAIN TESTING</a:t>
            </a:r>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167</a:t>
            </a:fld>
            <a:endParaRPr lang="en-US"/>
          </a:p>
        </p:txBody>
      </p:sp>
    </p:spTree>
    <p:extLst>
      <p:ext uri="{BB962C8B-B14F-4D97-AF65-F5344CB8AC3E}">
        <p14:creationId xmlns:p14="http://schemas.microsoft.com/office/powerpoint/2010/main" val="4882038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animEffect transition="in" filter="box(in)">
                                      <p:cBhvr>
                                        <p:cTn id="7" dur="500"/>
                                        <p:tgtEl>
                                          <p:spTgt spid="460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6083">
                                            <p:txEl>
                                              <p:pRg st="1" end="1"/>
                                            </p:txEl>
                                          </p:spTgt>
                                        </p:tgtEl>
                                        <p:attrNameLst>
                                          <p:attrName>style.visibility</p:attrName>
                                        </p:attrNameLst>
                                      </p:cBhvr>
                                      <p:to>
                                        <p:strVal val="visible"/>
                                      </p:to>
                                    </p:set>
                                    <p:animEffect transition="in" filter="box(in)">
                                      <p:cBhvr>
                                        <p:cTn id="12" dur="500"/>
                                        <p:tgtEl>
                                          <p:spTgt spid="460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46083">
                                            <p:txEl>
                                              <p:pRg st="2" end="2"/>
                                            </p:txEl>
                                          </p:spTgt>
                                        </p:tgtEl>
                                        <p:attrNameLst>
                                          <p:attrName>style.visibility</p:attrName>
                                        </p:attrNameLst>
                                      </p:cBhvr>
                                      <p:to>
                                        <p:strVal val="visible"/>
                                      </p:to>
                                    </p:set>
                                    <p:animEffect transition="in" filter="box(in)">
                                      <p:cBhvr>
                                        <p:cTn id="17" dur="500"/>
                                        <p:tgtEl>
                                          <p:spTgt spid="4608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178178"/>
                                        </p:tgtEl>
                                        <p:attrNameLst>
                                          <p:attrName>style.visibility</p:attrName>
                                        </p:attrNameLst>
                                      </p:cBhvr>
                                      <p:to>
                                        <p:strVal val="visible"/>
                                      </p:to>
                                    </p:set>
                                    <p:animEffect transition="in" filter="box(in)">
                                      <p:cBhvr>
                                        <p:cTn id="22" dur="500"/>
                                        <p:tgtEl>
                                          <p:spTgt spid="17817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178179"/>
                                        </p:tgtEl>
                                        <p:attrNameLst>
                                          <p:attrName>style.visibility</p:attrName>
                                        </p:attrNameLst>
                                      </p:cBhvr>
                                      <p:to>
                                        <p:strVal val="visible"/>
                                      </p:to>
                                    </p:set>
                                    <p:animEffect transition="in" filter="box(in)">
                                      <p:cBhvr>
                                        <p:cTn id="27" dur="500"/>
                                        <p:tgtEl>
                                          <p:spTgt spid="178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8.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46083" name="Content Placeholder 2"/>
          <p:cNvSpPr>
            <a:spLocks noGrp="1"/>
          </p:cNvSpPr>
          <p:nvPr>
            <p:ph idx="1"/>
          </p:nvPr>
        </p:nvSpPr>
        <p:spPr>
          <a:xfrm>
            <a:off x="457200" y="1905000"/>
            <a:ext cx="8534400" cy="4572000"/>
          </a:xfrm>
        </p:spPr>
        <p:txBody>
          <a:bodyPr/>
          <a:lstStyle/>
          <a:p>
            <a:pPr marL="823913" lvl="1" indent="-457200">
              <a:lnSpc>
                <a:spcPct val="150000"/>
              </a:lnSpc>
              <a:buFont typeface="Calibri" pitchFamily="34" charset="0"/>
              <a:buAutoNum type="arabicPeriod" startAt="6"/>
            </a:pPr>
            <a:r>
              <a:rPr lang="en-US"/>
              <a:t>Invalid, Wrong, Incorrect, và Garbage (vô nghĩa) Data</a:t>
            </a:r>
          </a:p>
          <a:p>
            <a:pPr marL="1098550" lvl="2" indent="-457200">
              <a:lnSpc>
                <a:spcPct val="150000"/>
              </a:lnSpc>
            </a:pPr>
            <a:r>
              <a:rPr lang="en-US"/>
              <a:t>Sau khi </a:t>
            </a:r>
            <a:r>
              <a:rPr lang="en-US" i="1"/>
              <a:t>Test – to – pass</a:t>
            </a:r>
            <a:r>
              <a:rPr lang="en-US"/>
              <a:t> với các </a:t>
            </a:r>
            <a:r>
              <a:rPr lang="en-US" i="1"/>
              <a:t>boundary testing, sub-boundary testing</a:t>
            </a:r>
            <a:r>
              <a:rPr lang="en-US"/>
              <a:t>, và </a:t>
            </a:r>
            <a:r>
              <a:rPr lang="en-US" i="1"/>
              <a:t>default testing,</a:t>
            </a:r>
            <a:r>
              <a:rPr lang="en-US"/>
              <a:t> tester thấy phần mềm hoạt động tốt</a:t>
            </a:r>
          </a:p>
          <a:p>
            <a:pPr marL="1098550" lvl="2" indent="-457200">
              <a:lnSpc>
                <a:spcPct val="150000"/>
              </a:lnSpc>
            </a:pPr>
            <a:r>
              <a:rPr lang="en-US"/>
              <a:t>Giờ, cần </a:t>
            </a:r>
            <a:r>
              <a:rPr lang="en-US" i="1"/>
              <a:t>Test – to – fail</a:t>
            </a:r>
            <a:r>
              <a:rPr lang="en-US"/>
              <a:t> để tìm ra lỗi với các các </a:t>
            </a:r>
            <a:r>
              <a:rPr lang="en-US" i="1"/>
              <a:t>invalid, wrong, incorrect,</a:t>
            </a:r>
            <a:r>
              <a:rPr lang="en-US"/>
              <a:t> và </a:t>
            </a:r>
            <a:r>
              <a:rPr lang="en-US" i="1"/>
              <a:t>garbage data</a:t>
            </a:r>
            <a:r>
              <a:rPr lang="en-US"/>
              <a:t>.</a:t>
            </a:r>
          </a:p>
          <a:p>
            <a:pPr marL="1098550" lvl="2" indent="-457200">
              <a:lnSpc>
                <a:spcPct val="150000"/>
              </a:lnSpc>
            </a:pPr>
            <a:r>
              <a:rPr lang="en-US"/>
              <a:t>Không có một quy tắc nào cho quá trình kiểm tra này cả, mà tester hãy “</a:t>
            </a:r>
            <a:r>
              <a:rPr lang="en-US" i="1"/>
              <a:t>to break the software</a:t>
            </a:r>
            <a:r>
              <a:rPr lang="en-US"/>
              <a:t>”, “</a:t>
            </a:r>
            <a:r>
              <a:rPr lang="en-US" i="1"/>
              <a:t>Be creative</a:t>
            </a:r>
            <a:r>
              <a:rPr lang="en-US"/>
              <a:t> (sáng tạo)”, “</a:t>
            </a:r>
            <a:r>
              <a:rPr lang="en-US" i="1"/>
              <a:t>Be devious</a:t>
            </a:r>
            <a:r>
              <a:rPr lang="en-US"/>
              <a:t> (láu cá, xảo quyệt)”. Rất thú vị!</a:t>
            </a:r>
          </a:p>
        </p:txBody>
      </p:sp>
      <p:sp>
        <p:nvSpPr>
          <p:cNvPr id="33797" name="Title 1"/>
          <p:cNvSpPr>
            <a:spLocks noGrp="1"/>
          </p:cNvSpPr>
          <p:nvPr>
            <p:ph type="title"/>
          </p:nvPr>
        </p:nvSpPr>
        <p:spPr>
          <a:xfrm>
            <a:off x="228600" y="685800"/>
            <a:ext cx="8686800" cy="838200"/>
          </a:xfrm>
        </p:spPr>
        <p:txBody>
          <a:bodyPr/>
          <a:lstStyle/>
          <a:p>
            <a:pPr marL="457200" indent="-457200" algn="ctr"/>
            <a:r>
              <a:rPr lang="en-US" sz="3600">
                <a:latin typeface="Times New Roman" pitchFamily="18" charset="0"/>
                <a:cs typeface="Times New Roman" pitchFamily="18" charset="0"/>
              </a:rPr>
              <a:t>4.5. DOMAIN TESTING</a:t>
            </a:r>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168</a:t>
            </a:fld>
            <a:endParaRPr lang="en-US"/>
          </a:p>
        </p:txBody>
      </p:sp>
    </p:spTree>
    <p:extLst>
      <p:ext uri="{BB962C8B-B14F-4D97-AF65-F5344CB8AC3E}">
        <p14:creationId xmlns:p14="http://schemas.microsoft.com/office/powerpoint/2010/main" val="39828071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animEffect transition="in" filter="box(in)">
                                      <p:cBhvr>
                                        <p:cTn id="7" dur="500"/>
                                        <p:tgtEl>
                                          <p:spTgt spid="460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6083">
                                            <p:txEl>
                                              <p:pRg st="1" end="1"/>
                                            </p:txEl>
                                          </p:spTgt>
                                        </p:tgtEl>
                                        <p:attrNameLst>
                                          <p:attrName>style.visibility</p:attrName>
                                        </p:attrNameLst>
                                      </p:cBhvr>
                                      <p:to>
                                        <p:strVal val="visible"/>
                                      </p:to>
                                    </p:set>
                                    <p:animEffect transition="in" filter="box(in)">
                                      <p:cBhvr>
                                        <p:cTn id="12" dur="500"/>
                                        <p:tgtEl>
                                          <p:spTgt spid="460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46083">
                                            <p:txEl>
                                              <p:pRg st="2" end="2"/>
                                            </p:txEl>
                                          </p:spTgt>
                                        </p:tgtEl>
                                        <p:attrNameLst>
                                          <p:attrName>style.visibility</p:attrName>
                                        </p:attrNameLst>
                                      </p:cBhvr>
                                      <p:to>
                                        <p:strVal val="visible"/>
                                      </p:to>
                                    </p:set>
                                    <p:animEffect transition="in" filter="box(in)">
                                      <p:cBhvr>
                                        <p:cTn id="17" dur="500"/>
                                        <p:tgtEl>
                                          <p:spTgt spid="4608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46083">
                                            <p:txEl>
                                              <p:pRg st="3" end="3"/>
                                            </p:txEl>
                                          </p:spTgt>
                                        </p:tgtEl>
                                        <p:attrNameLst>
                                          <p:attrName>style.visibility</p:attrName>
                                        </p:attrNameLst>
                                      </p:cBhvr>
                                      <p:to>
                                        <p:strVal val="visible"/>
                                      </p:to>
                                    </p:set>
                                    <p:animEffect transition="in" filter="box(in)">
                                      <p:cBhvr>
                                        <p:cTn id="22" dur="500"/>
                                        <p:tgtEl>
                                          <p:spTgt spid="460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Black-box techniques</a:t>
            </a:r>
            <a:br>
              <a:rPr lang="en-US"/>
            </a:br>
            <a:r>
              <a:rPr lang="en-US"/>
              <a:t>Decision tables testing exercise</a:t>
            </a:r>
          </a:p>
        </p:txBody>
      </p:sp>
      <p:sp>
        <p:nvSpPr>
          <p:cNvPr id="3" name="Content Placeholder 2"/>
          <p:cNvSpPr>
            <a:spLocks noGrp="1"/>
          </p:cNvSpPr>
          <p:nvPr>
            <p:ph idx="1"/>
          </p:nvPr>
        </p:nvSpPr>
        <p:spPr/>
        <p:txBody>
          <a:bodyPr>
            <a:normAutofit/>
          </a:bodyPr>
          <a:lstStyle/>
          <a:p>
            <a:r>
              <a:rPr lang="en-US"/>
              <a:t>Exercise 1</a:t>
            </a:r>
          </a:p>
          <a:p>
            <a:pPr lvl="1"/>
            <a:r>
              <a:rPr lang="en-US"/>
              <a:t>A mutual insurance company has decided to float its shares on the stock exchange and is offering its members rewards for their past custom at the time of flotation. Anyone with a current policy will benefit provided it is a ‘with-profits’ policy and they have held it since 2001. Those who meet these criteria can opt for either a cash payment or an allocation of shares in the new company; those who have held a qualifying policy for less than the required time will be eligible for a cash payment but not for shares. Here is a decision table reflecting those rules.</a:t>
            </a:r>
          </a:p>
        </p:txBody>
      </p:sp>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pPr/>
              <a:t>169</a:t>
            </a:fld>
            <a:endParaRPr lang="en-US"/>
          </a:p>
        </p:txBody>
      </p:sp>
    </p:spTree>
    <p:extLst>
      <p:ext uri="{BB962C8B-B14F-4D97-AF65-F5344CB8AC3E}">
        <p14:creationId xmlns:p14="http://schemas.microsoft.com/office/powerpoint/2010/main" val="2938904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ChangeArrowheads="1"/>
          </p:cNvSpPr>
          <p:nvPr>
            <p:ph type="title"/>
          </p:nvPr>
        </p:nvSpPr>
        <p:spPr/>
        <p:style>
          <a:lnRef idx="2">
            <a:schemeClr val="dk1"/>
          </a:lnRef>
          <a:fillRef idx="1">
            <a:schemeClr val="lt1"/>
          </a:fillRef>
          <a:effectRef idx="0">
            <a:schemeClr val="dk1"/>
          </a:effectRef>
          <a:fontRef idx="minor">
            <a:schemeClr val="dk1"/>
          </a:fontRef>
        </p:style>
        <p:txBody>
          <a:bodyPr/>
          <a:lstStyle/>
          <a:p>
            <a:r>
              <a:rPr lang="en-GB" b="1" dirty="0"/>
              <a:t>Equivalence partitioning (EP)</a:t>
            </a:r>
          </a:p>
        </p:txBody>
      </p:sp>
      <p:sp>
        <p:nvSpPr>
          <p:cNvPr id="292872" name="Rectangle 8"/>
          <p:cNvSpPr>
            <a:spLocks noGrp="1" noChangeArrowheads="1"/>
          </p:cNvSpPr>
          <p:nvPr>
            <p:ph type="body" idx="1"/>
          </p:nvPr>
        </p:nvSpPr>
        <p:spPr/>
        <p:txBody>
          <a:bodyPr/>
          <a:lstStyle/>
          <a:p>
            <a:r>
              <a:rPr lang="en-GB" b="1" dirty="0"/>
              <a:t>Divide (partition) the inputs, outputs,... into areas which </a:t>
            </a:r>
            <a:r>
              <a:rPr lang="en-US" b="1" dirty="0"/>
              <a:t>makes the system behave “in the same manner”</a:t>
            </a:r>
            <a:endParaRPr lang="en-GB" b="1" dirty="0"/>
          </a:p>
          <a:p>
            <a:pPr lvl="1"/>
            <a:r>
              <a:rPr lang="en-US" b="1" dirty="0"/>
              <a:t>we need test only one condition from each partition</a:t>
            </a:r>
          </a:p>
          <a:p>
            <a:pPr lvl="1"/>
            <a:r>
              <a:rPr lang="en-US" b="1" dirty="0"/>
              <a:t>if one element works correctly, all will work correctly </a:t>
            </a:r>
            <a:endParaRPr lang="en-GB" b="1" dirty="0"/>
          </a:p>
          <a:p>
            <a:r>
              <a:rPr lang="en-US" dirty="0">
                <a:sym typeface="Wingdings" panose="05000000000000000000" pitchFamily="2" charset="2"/>
              </a:rPr>
              <a:t>Rule: each input condition has at least two equivalence classes for it</a:t>
            </a:r>
          </a:p>
          <a:p>
            <a:pPr lvl="1"/>
            <a:r>
              <a:rPr lang="en-US" dirty="0">
                <a:sym typeface="Wingdings" panose="05000000000000000000" pitchFamily="2" charset="2"/>
              </a:rPr>
              <a:t>one class that satisfies the condition – </a:t>
            </a:r>
            <a:r>
              <a:rPr lang="en-US" b="1" dirty="0">
                <a:sym typeface="Wingdings" panose="05000000000000000000" pitchFamily="2" charset="2"/>
              </a:rPr>
              <a:t>valid</a:t>
            </a:r>
            <a:r>
              <a:rPr lang="en-US" dirty="0">
                <a:sym typeface="Wingdings" panose="05000000000000000000" pitchFamily="2" charset="2"/>
              </a:rPr>
              <a:t> class</a:t>
            </a:r>
          </a:p>
          <a:p>
            <a:pPr lvl="1"/>
            <a:r>
              <a:rPr lang="en-US" dirty="0">
                <a:sym typeface="Wingdings" panose="05000000000000000000" pitchFamily="2" charset="2"/>
              </a:rPr>
              <a:t>second class that doesn't satisfy the condition – </a:t>
            </a:r>
            <a:r>
              <a:rPr lang="en-US" b="1" dirty="0">
                <a:sym typeface="Wingdings" panose="05000000000000000000" pitchFamily="2" charset="2"/>
              </a:rPr>
              <a:t>invalid</a:t>
            </a:r>
            <a:r>
              <a:rPr lang="en-US" dirty="0">
                <a:sym typeface="Wingdings" panose="05000000000000000000" pitchFamily="2" charset="2"/>
              </a:rPr>
              <a:t> class</a:t>
            </a:r>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17</a:t>
            </a:fld>
            <a:endParaRPr lang="en-US"/>
          </a:p>
        </p:txBody>
      </p:sp>
      <p:grpSp>
        <p:nvGrpSpPr>
          <p:cNvPr id="2" name="Group 1"/>
          <p:cNvGrpSpPr/>
          <p:nvPr/>
        </p:nvGrpSpPr>
        <p:grpSpPr>
          <a:xfrm>
            <a:off x="4267200" y="4953000"/>
            <a:ext cx="4025650" cy="676275"/>
            <a:chOff x="2070349" y="5490861"/>
            <a:chExt cx="4025650" cy="676275"/>
          </a:xfrm>
        </p:grpSpPr>
        <p:grpSp>
          <p:nvGrpSpPr>
            <p:cNvPr id="292873" name="Group 9"/>
            <p:cNvGrpSpPr>
              <a:grpSpLocks/>
            </p:cNvGrpSpPr>
            <p:nvPr/>
          </p:nvGrpSpPr>
          <p:grpSpPr bwMode="auto">
            <a:xfrm>
              <a:off x="2079719" y="5490861"/>
              <a:ext cx="4016280" cy="676275"/>
              <a:chOff x="1199" y="3619"/>
              <a:chExt cx="3826" cy="426"/>
            </a:xfrm>
          </p:grpSpPr>
          <p:sp>
            <p:nvSpPr>
              <p:cNvPr id="292874" name="Line 10"/>
              <p:cNvSpPr>
                <a:spLocks noChangeShapeType="1"/>
              </p:cNvSpPr>
              <p:nvPr/>
            </p:nvSpPr>
            <p:spPr bwMode="auto">
              <a:xfrm>
                <a:off x="1199" y="3720"/>
                <a:ext cx="3826" cy="0"/>
              </a:xfrm>
              <a:prstGeom prst="line">
                <a:avLst/>
              </a:prstGeom>
              <a:noFill/>
              <a:ln w="50800">
                <a:solidFill>
                  <a:srgbClr val="00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p>
            </p:txBody>
          </p:sp>
          <p:sp>
            <p:nvSpPr>
              <p:cNvPr id="292875" name="Line 11"/>
              <p:cNvSpPr>
                <a:spLocks noChangeShapeType="1"/>
              </p:cNvSpPr>
              <p:nvPr/>
            </p:nvSpPr>
            <p:spPr bwMode="auto">
              <a:xfrm>
                <a:off x="3093" y="3619"/>
                <a:ext cx="0" cy="219"/>
              </a:xfrm>
              <a:prstGeom prst="line">
                <a:avLst/>
              </a:prstGeom>
              <a:noFill/>
              <a:ln w="25400">
                <a:solidFill>
                  <a:srgbClr val="00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p>
            </p:txBody>
          </p:sp>
          <p:sp>
            <p:nvSpPr>
              <p:cNvPr id="292877" name="Rectangle 13"/>
              <p:cNvSpPr>
                <a:spLocks noChangeArrowheads="1"/>
              </p:cNvSpPr>
              <p:nvPr/>
            </p:nvSpPr>
            <p:spPr bwMode="auto">
              <a:xfrm>
                <a:off x="2925" y="3838"/>
                <a:ext cx="370" cy="20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defTabSz="930275">
                  <a:lnSpc>
                    <a:spcPct val="90000"/>
                  </a:lnSpc>
                </a:pPr>
                <a:r>
                  <a:rPr lang="en-GB" sz="2000" b="1">
                    <a:latin typeface="+mj-lt"/>
                  </a:rPr>
                  <a:t>10</a:t>
                </a:r>
              </a:p>
            </p:txBody>
          </p:sp>
        </p:grpSp>
        <p:sp>
          <p:nvSpPr>
            <p:cNvPr id="292883" name="Text Box 19"/>
            <p:cNvSpPr txBox="1">
              <a:spLocks noChangeArrowheads="1"/>
            </p:cNvSpPr>
            <p:nvPr/>
          </p:nvSpPr>
          <p:spPr bwMode="auto">
            <a:xfrm>
              <a:off x="4495800" y="5715000"/>
              <a:ext cx="1295400" cy="400110"/>
            </a:xfrm>
            <a:prstGeom prst="rect">
              <a:avLst/>
            </a:prstGeom>
            <a:noFill/>
            <a:ln w="12700">
              <a:no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sz="2000" b="1">
                  <a:solidFill>
                    <a:srgbClr val="000099"/>
                  </a:solidFill>
                </a:rPr>
                <a:t>valid</a:t>
              </a:r>
            </a:p>
          </p:txBody>
        </p:sp>
        <p:sp>
          <p:nvSpPr>
            <p:cNvPr id="292888" name="Text Box 24"/>
            <p:cNvSpPr txBox="1">
              <a:spLocks noChangeArrowheads="1"/>
            </p:cNvSpPr>
            <p:nvPr/>
          </p:nvSpPr>
          <p:spPr bwMode="auto">
            <a:xfrm>
              <a:off x="2070349" y="5715000"/>
              <a:ext cx="102502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1">
                  <a:solidFill>
                    <a:srgbClr val="C00000"/>
                  </a:solidFill>
                </a:rPr>
                <a:t>invalid</a:t>
              </a:r>
            </a:p>
          </p:txBody>
        </p:sp>
      </p:grpSp>
      <p:sp>
        <p:nvSpPr>
          <p:cNvPr id="6" name="Rectangle 5"/>
          <p:cNvSpPr/>
          <p:nvPr/>
        </p:nvSpPr>
        <p:spPr>
          <a:xfrm>
            <a:off x="881923" y="4948620"/>
            <a:ext cx="2555892" cy="400110"/>
          </a:xfrm>
          <a:prstGeom prst="rect">
            <a:avLst/>
          </a:prstGeom>
        </p:spPr>
        <p:txBody>
          <a:bodyPr wrap="none">
            <a:spAutoFit/>
          </a:bodyPr>
          <a:lstStyle/>
          <a:p>
            <a:r>
              <a:rPr lang="en-US" sz="2000">
                <a:latin typeface="+mj-lt"/>
              </a:rPr>
              <a:t>Ex1. Please input x&gt;10</a:t>
            </a:r>
          </a:p>
        </p:txBody>
      </p:sp>
      <p:sp>
        <p:nvSpPr>
          <p:cNvPr id="20" name="Rectangle 19"/>
          <p:cNvSpPr/>
          <p:nvPr/>
        </p:nvSpPr>
        <p:spPr>
          <a:xfrm>
            <a:off x="914400" y="5796345"/>
            <a:ext cx="3090526" cy="400110"/>
          </a:xfrm>
          <a:prstGeom prst="rect">
            <a:avLst/>
          </a:prstGeom>
        </p:spPr>
        <p:txBody>
          <a:bodyPr wrap="none">
            <a:spAutoFit/>
          </a:bodyPr>
          <a:lstStyle/>
          <a:p>
            <a:r>
              <a:rPr lang="en-US" sz="2000"/>
              <a:t>Ex2. Please input x in [a,b]</a:t>
            </a:r>
          </a:p>
        </p:txBody>
      </p:sp>
      <p:grpSp>
        <p:nvGrpSpPr>
          <p:cNvPr id="3" name="Group 2"/>
          <p:cNvGrpSpPr/>
          <p:nvPr/>
        </p:nvGrpSpPr>
        <p:grpSpPr>
          <a:xfrm>
            <a:off x="4299677" y="5791200"/>
            <a:ext cx="4025650" cy="685810"/>
            <a:chOff x="4299677" y="5791200"/>
            <a:chExt cx="4025650" cy="685810"/>
          </a:xfrm>
        </p:grpSpPr>
        <p:grpSp>
          <p:nvGrpSpPr>
            <p:cNvPr id="14" name="Group 9"/>
            <p:cNvGrpSpPr>
              <a:grpSpLocks/>
            </p:cNvGrpSpPr>
            <p:nvPr/>
          </p:nvGrpSpPr>
          <p:grpSpPr bwMode="auto">
            <a:xfrm>
              <a:off x="4309047" y="5800734"/>
              <a:ext cx="4016280" cy="676276"/>
              <a:chOff x="1199" y="3619"/>
              <a:chExt cx="3826" cy="426"/>
            </a:xfrm>
          </p:grpSpPr>
          <p:sp>
            <p:nvSpPr>
              <p:cNvPr id="17" name="Line 10"/>
              <p:cNvSpPr>
                <a:spLocks noChangeShapeType="1"/>
              </p:cNvSpPr>
              <p:nvPr/>
            </p:nvSpPr>
            <p:spPr bwMode="auto">
              <a:xfrm>
                <a:off x="1199" y="3720"/>
                <a:ext cx="3826" cy="0"/>
              </a:xfrm>
              <a:prstGeom prst="line">
                <a:avLst/>
              </a:prstGeom>
              <a:noFill/>
              <a:ln w="50800">
                <a:solidFill>
                  <a:srgbClr val="00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p>
            </p:txBody>
          </p:sp>
          <p:sp>
            <p:nvSpPr>
              <p:cNvPr id="18" name="Line 11"/>
              <p:cNvSpPr>
                <a:spLocks noChangeShapeType="1"/>
              </p:cNvSpPr>
              <p:nvPr/>
            </p:nvSpPr>
            <p:spPr bwMode="auto">
              <a:xfrm>
                <a:off x="2398" y="3619"/>
                <a:ext cx="0" cy="219"/>
              </a:xfrm>
              <a:prstGeom prst="line">
                <a:avLst/>
              </a:prstGeom>
              <a:noFill/>
              <a:ln w="25400">
                <a:solidFill>
                  <a:srgbClr val="00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p>
            </p:txBody>
          </p:sp>
          <p:sp>
            <p:nvSpPr>
              <p:cNvPr id="19" name="Rectangle 13"/>
              <p:cNvSpPr>
                <a:spLocks noChangeArrowheads="1"/>
              </p:cNvSpPr>
              <p:nvPr/>
            </p:nvSpPr>
            <p:spPr bwMode="auto">
              <a:xfrm>
                <a:off x="2295" y="3838"/>
                <a:ext cx="243" cy="20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defTabSz="930275">
                  <a:lnSpc>
                    <a:spcPct val="90000"/>
                  </a:lnSpc>
                </a:pPr>
                <a:r>
                  <a:rPr lang="en-GB" sz="2000" b="1">
                    <a:latin typeface="+mj-lt"/>
                  </a:rPr>
                  <a:t>a</a:t>
                </a:r>
              </a:p>
            </p:txBody>
          </p:sp>
        </p:grpSp>
        <p:sp>
          <p:nvSpPr>
            <p:cNvPr id="15" name="Text Box 19"/>
            <p:cNvSpPr txBox="1">
              <a:spLocks noChangeArrowheads="1"/>
            </p:cNvSpPr>
            <p:nvPr/>
          </p:nvSpPr>
          <p:spPr bwMode="auto">
            <a:xfrm>
              <a:off x="5638800" y="6024864"/>
              <a:ext cx="990600" cy="400110"/>
            </a:xfrm>
            <a:prstGeom prst="rect">
              <a:avLst/>
            </a:prstGeom>
            <a:noFill/>
            <a:ln w="12700">
              <a:no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sz="2000" b="1">
                  <a:solidFill>
                    <a:srgbClr val="000099"/>
                  </a:solidFill>
                </a:rPr>
                <a:t>valid</a:t>
              </a:r>
            </a:p>
          </p:txBody>
        </p:sp>
        <p:sp>
          <p:nvSpPr>
            <p:cNvPr id="16" name="Text Box 24"/>
            <p:cNvSpPr txBox="1">
              <a:spLocks noChangeArrowheads="1"/>
            </p:cNvSpPr>
            <p:nvPr/>
          </p:nvSpPr>
          <p:spPr bwMode="auto">
            <a:xfrm>
              <a:off x="4299677" y="6024864"/>
              <a:ext cx="102502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1">
                  <a:solidFill>
                    <a:srgbClr val="C00000"/>
                  </a:solidFill>
                </a:rPr>
                <a:t>invalid</a:t>
              </a:r>
            </a:p>
          </p:txBody>
        </p:sp>
        <p:sp>
          <p:nvSpPr>
            <p:cNvPr id="21" name="Line 11"/>
            <p:cNvSpPr>
              <a:spLocks noChangeShapeType="1"/>
            </p:cNvSpPr>
            <p:nvPr/>
          </p:nvSpPr>
          <p:spPr bwMode="auto">
            <a:xfrm>
              <a:off x="6862629" y="5791200"/>
              <a:ext cx="0" cy="347663"/>
            </a:xfrm>
            <a:prstGeom prst="line">
              <a:avLst/>
            </a:prstGeom>
            <a:noFill/>
            <a:ln w="25400">
              <a:solidFill>
                <a:srgbClr val="00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p>
          </p:txBody>
        </p:sp>
        <p:sp>
          <p:nvSpPr>
            <p:cNvPr id="22" name="Rectangle 13"/>
            <p:cNvSpPr>
              <a:spLocks noChangeArrowheads="1"/>
            </p:cNvSpPr>
            <p:nvPr/>
          </p:nvSpPr>
          <p:spPr bwMode="auto">
            <a:xfrm>
              <a:off x="6781800" y="6148705"/>
              <a:ext cx="266098" cy="32829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defTabSz="930275">
                <a:lnSpc>
                  <a:spcPct val="90000"/>
                </a:lnSpc>
              </a:pPr>
              <a:r>
                <a:rPr lang="en-GB" sz="2000" b="1">
                  <a:latin typeface="+mj-lt"/>
                </a:rPr>
                <a:t>b</a:t>
              </a:r>
            </a:p>
          </p:txBody>
        </p:sp>
        <p:sp>
          <p:nvSpPr>
            <p:cNvPr id="23" name="Text Box 24"/>
            <p:cNvSpPr txBox="1">
              <a:spLocks noChangeArrowheads="1"/>
            </p:cNvSpPr>
            <p:nvPr/>
          </p:nvSpPr>
          <p:spPr bwMode="auto">
            <a:xfrm>
              <a:off x="7239000" y="6019800"/>
              <a:ext cx="102502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1">
                  <a:solidFill>
                    <a:srgbClr val="C00000"/>
                  </a:solidFill>
                </a:rPr>
                <a:t>invalid</a:t>
              </a:r>
            </a:p>
          </p:txBody>
        </p:sp>
      </p:grpSp>
    </p:spTree>
    <p:extLst>
      <p:ext uri="{BB962C8B-B14F-4D97-AF65-F5344CB8AC3E}">
        <p14:creationId xmlns:p14="http://schemas.microsoft.com/office/powerpoint/2010/main" val="147526272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287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287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287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287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287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9287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0" grpId="0"/>
    </p:bldLst>
  </p:timing>
</p:sld>
</file>

<file path=ppt/slides/slide1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Black-box techniques</a:t>
            </a:r>
            <a:br>
              <a:rPr lang="en-US"/>
            </a:br>
            <a:r>
              <a:rPr lang="en-US"/>
              <a:t>Decision tables testing</a:t>
            </a:r>
          </a:p>
        </p:txBody>
      </p:sp>
      <p:sp>
        <p:nvSpPr>
          <p:cNvPr id="3" name="Content Placeholder 2"/>
          <p:cNvSpPr>
            <a:spLocks noGrp="1"/>
          </p:cNvSpPr>
          <p:nvPr>
            <p:ph idx="1"/>
          </p:nvPr>
        </p:nvSpPr>
        <p:spPr/>
        <p:txBody>
          <a:bodyPr>
            <a:normAutofit/>
          </a:bodyPr>
          <a:lstStyle/>
          <a:p>
            <a:r>
              <a:rPr lang="en-US"/>
              <a:t>Exercise (cont.)</a:t>
            </a:r>
          </a:p>
          <a:p>
            <a:endParaRPr lang="en-US"/>
          </a:p>
          <a:p>
            <a:endParaRPr lang="en-US"/>
          </a:p>
          <a:p>
            <a:endParaRPr lang="en-US"/>
          </a:p>
          <a:p>
            <a:endParaRPr lang="en-US"/>
          </a:p>
          <a:p>
            <a:endParaRPr lang="en-US"/>
          </a:p>
          <a:p>
            <a:endParaRPr lang="en-US"/>
          </a:p>
          <a:p>
            <a:r>
              <a:rPr lang="en-US"/>
              <a:t>What expected result would you expect to get for the following test case:</a:t>
            </a:r>
          </a:p>
          <a:p>
            <a:pPr lvl="1"/>
            <a:r>
              <a:rPr lang="en-US"/>
              <a:t>Billy Bunter is a current policy holder who has held a ‘with-profits’ policy since 2003.</a:t>
            </a:r>
          </a:p>
        </p:txBody>
      </p:sp>
      <p:graphicFrame>
        <p:nvGraphicFramePr>
          <p:cNvPr id="4" name="Table 3"/>
          <p:cNvGraphicFramePr>
            <a:graphicFrameLocks noGrp="1"/>
          </p:cNvGraphicFramePr>
          <p:nvPr/>
        </p:nvGraphicFramePr>
        <p:xfrm>
          <a:off x="3048000" y="1828800"/>
          <a:ext cx="5623560" cy="2931160"/>
        </p:xfrm>
        <a:graphic>
          <a:graphicData uri="http://schemas.openxmlformats.org/drawingml/2006/table">
            <a:tbl>
              <a:tblPr firstRow="1" bandRow="1">
                <a:tableStyleId>{5C22544A-7EE6-4342-B048-85BDC9FD1C3A}</a:tableStyleId>
              </a:tblPr>
              <a:tblGrid>
                <a:gridCol w="3429000">
                  <a:extLst>
                    <a:ext uri="{9D8B030D-6E8A-4147-A177-3AD203B41FA5}">
                      <a16:colId xmlns:a16="http://schemas.microsoft.com/office/drawing/2014/main" val="20000"/>
                    </a:ext>
                  </a:extLst>
                </a:gridCol>
                <a:gridCol w="548640">
                  <a:extLst>
                    <a:ext uri="{9D8B030D-6E8A-4147-A177-3AD203B41FA5}">
                      <a16:colId xmlns:a16="http://schemas.microsoft.com/office/drawing/2014/main" val="20001"/>
                    </a:ext>
                  </a:extLst>
                </a:gridCol>
                <a:gridCol w="548640">
                  <a:extLst>
                    <a:ext uri="{9D8B030D-6E8A-4147-A177-3AD203B41FA5}">
                      <a16:colId xmlns:a16="http://schemas.microsoft.com/office/drawing/2014/main" val="20002"/>
                    </a:ext>
                  </a:extLst>
                </a:gridCol>
                <a:gridCol w="548640">
                  <a:extLst>
                    <a:ext uri="{9D8B030D-6E8A-4147-A177-3AD203B41FA5}">
                      <a16:colId xmlns:a16="http://schemas.microsoft.com/office/drawing/2014/main" val="20003"/>
                    </a:ext>
                  </a:extLst>
                </a:gridCol>
                <a:gridCol w="548640">
                  <a:extLst>
                    <a:ext uri="{9D8B030D-6E8A-4147-A177-3AD203B41FA5}">
                      <a16:colId xmlns:a16="http://schemas.microsoft.com/office/drawing/2014/main" val="20004"/>
                    </a:ext>
                  </a:extLst>
                </a:gridCol>
              </a:tblGrid>
              <a:tr h="370840">
                <a:tc>
                  <a:txBody>
                    <a:bodyPr/>
                    <a:lstStyle/>
                    <a:p>
                      <a:endParaRPr lang="en-US" sz="1800" b="1"/>
                    </a:p>
                  </a:txBody>
                  <a:tcPr/>
                </a:tc>
                <a:tc>
                  <a:txBody>
                    <a:bodyPr/>
                    <a:lstStyle/>
                    <a:p>
                      <a:r>
                        <a:rPr lang="en-US" sz="1800"/>
                        <a:t>R1</a:t>
                      </a:r>
                    </a:p>
                  </a:txBody>
                  <a:tcPr/>
                </a:tc>
                <a:tc>
                  <a:txBody>
                    <a:bodyPr/>
                    <a:lstStyle/>
                    <a:p>
                      <a:r>
                        <a:rPr lang="en-US" sz="1800"/>
                        <a:t>R2</a:t>
                      </a:r>
                    </a:p>
                  </a:txBody>
                  <a:tcPr/>
                </a:tc>
                <a:tc>
                  <a:txBody>
                    <a:bodyPr/>
                    <a:lstStyle/>
                    <a:p>
                      <a:r>
                        <a:rPr lang="en-US" sz="1800"/>
                        <a:t>R3</a:t>
                      </a:r>
                    </a:p>
                  </a:txBody>
                  <a:tcPr/>
                </a:tc>
                <a:tc>
                  <a:txBody>
                    <a:bodyPr/>
                    <a:lstStyle/>
                    <a:p>
                      <a:r>
                        <a:rPr lang="en-US" sz="1800"/>
                        <a:t>R4</a:t>
                      </a:r>
                    </a:p>
                  </a:txBody>
                  <a:tcPr/>
                </a:tc>
                <a:extLst>
                  <a:ext uri="{0D108BD9-81ED-4DB2-BD59-A6C34878D82A}">
                    <a16:rowId xmlns:a16="http://schemas.microsoft.com/office/drawing/2014/main" val="10000"/>
                  </a:ext>
                </a:extLst>
              </a:tr>
              <a:tr h="365760">
                <a:tc>
                  <a:txBody>
                    <a:bodyPr/>
                    <a:lstStyle/>
                    <a:p>
                      <a:r>
                        <a:rPr lang="en-US" sz="1800" b="1"/>
                        <a:t>Conditions</a:t>
                      </a:r>
                    </a:p>
                  </a:txBody>
                  <a:tcPr/>
                </a:tc>
                <a:tc>
                  <a:txBody>
                    <a:bodyPr/>
                    <a:lstStyle/>
                    <a:p>
                      <a:pPr algn="ctr"/>
                      <a:endParaRPr lang="en-US" sz="1800"/>
                    </a:p>
                  </a:txBody>
                  <a:tcPr/>
                </a:tc>
                <a:tc>
                  <a:txBody>
                    <a:bodyPr/>
                    <a:lstStyle/>
                    <a:p>
                      <a:pPr algn="ctr"/>
                      <a:endParaRPr lang="en-US" sz="1800"/>
                    </a:p>
                  </a:txBody>
                  <a:tcPr/>
                </a:tc>
                <a:tc>
                  <a:txBody>
                    <a:bodyPr/>
                    <a:lstStyle/>
                    <a:p>
                      <a:pPr algn="ctr"/>
                      <a:endParaRPr lang="en-US" sz="1800"/>
                    </a:p>
                  </a:txBody>
                  <a:tcPr/>
                </a:tc>
                <a:tc>
                  <a:txBody>
                    <a:bodyPr/>
                    <a:lstStyle/>
                    <a:p>
                      <a:pPr algn="ctr"/>
                      <a:endParaRPr lang="en-US" sz="1800"/>
                    </a:p>
                  </a:txBody>
                  <a:tcPr/>
                </a:tc>
                <a:extLst>
                  <a:ext uri="{0D108BD9-81ED-4DB2-BD59-A6C34878D82A}">
                    <a16:rowId xmlns:a16="http://schemas.microsoft.com/office/drawing/2014/main" val="10001"/>
                  </a:ext>
                </a:extLst>
              </a:tr>
              <a:tr h="365760">
                <a:tc>
                  <a:txBody>
                    <a:bodyPr/>
                    <a:lstStyle/>
                    <a:p>
                      <a:r>
                        <a:rPr lang="en-US" sz="1800"/>
                        <a:t>Current policy holder</a:t>
                      </a:r>
                    </a:p>
                  </a:txBody>
                  <a:tcPr/>
                </a:tc>
                <a:tc>
                  <a:txBody>
                    <a:bodyPr/>
                    <a:lstStyle/>
                    <a:p>
                      <a:pPr algn="ctr"/>
                      <a:r>
                        <a:rPr lang="en-US" sz="1800"/>
                        <a:t>T</a:t>
                      </a:r>
                    </a:p>
                  </a:txBody>
                  <a:tcPr/>
                </a:tc>
                <a:tc>
                  <a:txBody>
                    <a:bodyPr/>
                    <a:lstStyle/>
                    <a:p>
                      <a:pPr algn="ctr"/>
                      <a:r>
                        <a:rPr lang="en-US" sz="1800"/>
                        <a:t>T</a:t>
                      </a:r>
                    </a:p>
                  </a:txBody>
                  <a:tcPr/>
                </a:tc>
                <a:tc>
                  <a:txBody>
                    <a:bodyPr/>
                    <a:lstStyle/>
                    <a:p>
                      <a:pPr algn="ctr"/>
                      <a:r>
                        <a:rPr lang="en-US" sz="1800"/>
                        <a:t>T</a:t>
                      </a:r>
                    </a:p>
                  </a:txBody>
                  <a:tcPr/>
                </a:tc>
                <a:tc>
                  <a:txBody>
                    <a:bodyPr/>
                    <a:lstStyle/>
                    <a:p>
                      <a:pPr algn="ctr"/>
                      <a:r>
                        <a:rPr lang="en-US" sz="1800"/>
                        <a:t>F</a:t>
                      </a:r>
                    </a:p>
                  </a:txBody>
                  <a:tcPr/>
                </a:tc>
                <a:extLst>
                  <a:ext uri="{0D108BD9-81ED-4DB2-BD59-A6C34878D82A}">
                    <a16:rowId xmlns:a16="http://schemas.microsoft.com/office/drawing/2014/main" val="10002"/>
                  </a:ext>
                </a:extLst>
              </a:tr>
              <a:tr h="365760">
                <a:tc>
                  <a:txBody>
                    <a:bodyPr/>
                    <a:lstStyle/>
                    <a:p>
                      <a:r>
                        <a:rPr lang="en-US" sz="1800"/>
                        <a:t>Policy holder since 2001</a:t>
                      </a:r>
                    </a:p>
                  </a:txBody>
                  <a:tcPr/>
                </a:tc>
                <a:tc>
                  <a:txBody>
                    <a:bodyPr/>
                    <a:lstStyle/>
                    <a:p>
                      <a:pPr algn="ctr"/>
                      <a:r>
                        <a:rPr lang="en-US" sz="1800"/>
                        <a:t>F</a:t>
                      </a:r>
                    </a:p>
                  </a:txBody>
                  <a:tcPr/>
                </a:tc>
                <a:tc>
                  <a:txBody>
                    <a:bodyPr/>
                    <a:lstStyle/>
                    <a:p>
                      <a:pPr algn="ctr"/>
                      <a:r>
                        <a:rPr lang="en-US" sz="1800"/>
                        <a:t>T</a:t>
                      </a:r>
                    </a:p>
                  </a:txBody>
                  <a:tcPr/>
                </a:tc>
                <a:tc>
                  <a:txBody>
                    <a:bodyPr/>
                    <a:lstStyle/>
                    <a:p>
                      <a:pPr algn="ctr"/>
                      <a:r>
                        <a:rPr lang="en-US" sz="1800"/>
                        <a:t>F</a:t>
                      </a:r>
                    </a:p>
                  </a:txBody>
                  <a:tcPr/>
                </a:tc>
                <a:tc>
                  <a:txBody>
                    <a:bodyPr/>
                    <a:lstStyle/>
                    <a:p>
                      <a:pPr algn="ctr"/>
                      <a:r>
                        <a:rPr lang="en-US" sz="1800"/>
                        <a:t>-</a:t>
                      </a:r>
                    </a:p>
                  </a:txBody>
                  <a:tcPr/>
                </a:tc>
                <a:extLst>
                  <a:ext uri="{0D108BD9-81ED-4DB2-BD59-A6C34878D82A}">
                    <a16:rowId xmlns:a16="http://schemas.microsoft.com/office/drawing/2014/main" val="10003"/>
                  </a:ext>
                </a:extLst>
              </a:tr>
              <a:tr h="365760">
                <a:tc>
                  <a:txBody>
                    <a:bodyPr/>
                    <a:lstStyle/>
                    <a:p>
                      <a:r>
                        <a:rPr lang="en-US" sz="1800"/>
                        <a:t>‘With-proﬁts’ policy</a:t>
                      </a:r>
                    </a:p>
                  </a:txBody>
                  <a:tcPr/>
                </a:tc>
                <a:tc>
                  <a:txBody>
                    <a:bodyPr/>
                    <a:lstStyle/>
                    <a:p>
                      <a:pPr algn="ctr"/>
                      <a:r>
                        <a:rPr lang="en-US" sz="1800"/>
                        <a:t>T</a:t>
                      </a:r>
                    </a:p>
                  </a:txBody>
                  <a:tcPr/>
                </a:tc>
                <a:tc>
                  <a:txBody>
                    <a:bodyPr/>
                    <a:lstStyle/>
                    <a:p>
                      <a:pPr algn="ctr"/>
                      <a:r>
                        <a:rPr lang="en-US" sz="1800"/>
                        <a:t>T</a:t>
                      </a:r>
                    </a:p>
                  </a:txBody>
                  <a:tcPr/>
                </a:tc>
                <a:tc>
                  <a:txBody>
                    <a:bodyPr/>
                    <a:lstStyle/>
                    <a:p>
                      <a:pPr algn="ctr"/>
                      <a:r>
                        <a:rPr lang="en-US" sz="1800"/>
                        <a:t>F</a:t>
                      </a:r>
                    </a:p>
                  </a:txBody>
                  <a:tcPr/>
                </a:tc>
                <a:tc>
                  <a:txBody>
                    <a:bodyPr/>
                    <a:lstStyle/>
                    <a:p>
                      <a:pPr algn="ctr"/>
                      <a:r>
                        <a:rPr lang="en-US" sz="1800"/>
                        <a:t>-</a:t>
                      </a:r>
                    </a:p>
                  </a:txBody>
                  <a:tcPr/>
                </a:tc>
                <a:extLst>
                  <a:ext uri="{0D108BD9-81ED-4DB2-BD59-A6C34878D82A}">
                    <a16:rowId xmlns:a16="http://schemas.microsoft.com/office/drawing/2014/main" val="10004"/>
                  </a:ext>
                </a:extLst>
              </a:tr>
              <a:tr h="365760">
                <a:tc>
                  <a:txBody>
                    <a:bodyPr/>
                    <a:lstStyle/>
                    <a:p>
                      <a:r>
                        <a:rPr lang="en-US" sz="1800" b="1"/>
                        <a:t>Actions</a:t>
                      </a:r>
                    </a:p>
                  </a:txBody>
                  <a:tcPr/>
                </a:tc>
                <a:tc>
                  <a:txBody>
                    <a:bodyPr/>
                    <a:lstStyle/>
                    <a:p>
                      <a:pPr algn="ctr"/>
                      <a:endParaRPr lang="en-US" sz="1800"/>
                    </a:p>
                  </a:txBody>
                  <a:tcPr/>
                </a:tc>
                <a:tc>
                  <a:txBody>
                    <a:bodyPr/>
                    <a:lstStyle/>
                    <a:p>
                      <a:pPr algn="ctr"/>
                      <a:endParaRPr lang="en-US" sz="1800"/>
                    </a:p>
                  </a:txBody>
                  <a:tcPr/>
                </a:tc>
                <a:tc>
                  <a:txBody>
                    <a:bodyPr/>
                    <a:lstStyle/>
                    <a:p>
                      <a:pPr algn="ctr"/>
                      <a:endParaRPr lang="en-US" sz="1800"/>
                    </a:p>
                  </a:txBody>
                  <a:tcPr/>
                </a:tc>
                <a:tc>
                  <a:txBody>
                    <a:bodyPr/>
                    <a:lstStyle/>
                    <a:p>
                      <a:pPr algn="ctr"/>
                      <a:endParaRPr lang="en-US" sz="1800"/>
                    </a:p>
                  </a:txBody>
                  <a:tcPr/>
                </a:tc>
                <a:extLst>
                  <a:ext uri="{0D108BD9-81ED-4DB2-BD59-A6C34878D82A}">
                    <a16:rowId xmlns:a16="http://schemas.microsoft.com/office/drawing/2014/main" val="10005"/>
                  </a:ext>
                </a:extLst>
              </a:tr>
              <a:tr h="365760">
                <a:tc>
                  <a:txBody>
                    <a:bodyPr/>
                    <a:lstStyle/>
                    <a:p>
                      <a:r>
                        <a:rPr lang="en-US" sz="1800"/>
                        <a:t>Eligible for cash  Payment</a:t>
                      </a:r>
                    </a:p>
                  </a:txBody>
                  <a:tcPr/>
                </a:tc>
                <a:tc>
                  <a:txBody>
                    <a:bodyPr/>
                    <a:lstStyle/>
                    <a:p>
                      <a:pPr algn="ctr"/>
                      <a:r>
                        <a:rPr lang="en-US" sz="1800"/>
                        <a:t>F</a:t>
                      </a:r>
                    </a:p>
                  </a:txBody>
                  <a:tcPr/>
                </a:tc>
                <a:tc>
                  <a:txBody>
                    <a:bodyPr/>
                    <a:lstStyle/>
                    <a:p>
                      <a:pPr algn="ctr"/>
                      <a:r>
                        <a:rPr lang="en-US" sz="1800"/>
                        <a:t>T</a:t>
                      </a:r>
                    </a:p>
                  </a:txBody>
                  <a:tcPr/>
                </a:tc>
                <a:tc>
                  <a:txBody>
                    <a:bodyPr/>
                    <a:lstStyle/>
                    <a:p>
                      <a:pPr algn="ctr"/>
                      <a:r>
                        <a:rPr lang="en-US" sz="1800"/>
                        <a:t>F</a:t>
                      </a:r>
                    </a:p>
                  </a:txBody>
                  <a:tcPr/>
                </a:tc>
                <a:tc>
                  <a:txBody>
                    <a:bodyPr/>
                    <a:lstStyle/>
                    <a:p>
                      <a:pPr algn="ctr"/>
                      <a:r>
                        <a:rPr lang="en-US" sz="1800"/>
                        <a:t>F</a:t>
                      </a:r>
                    </a:p>
                  </a:txBody>
                  <a:tcPr/>
                </a:tc>
                <a:extLst>
                  <a:ext uri="{0D108BD9-81ED-4DB2-BD59-A6C34878D82A}">
                    <a16:rowId xmlns:a16="http://schemas.microsoft.com/office/drawing/2014/main" val="10006"/>
                  </a:ext>
                </a:extLst>
              </a:tr>
              <a:tr h="365760">
                <a:tc>
                  <a:txBody>
                    <a:bodyPr/>
                    <a:lstStyle/>
                    <a:p>
                      <a:r>
                        <a:rPr lang="en-US" sz="1800"/>
                        <a:t>Eligible for share allocations</a:t>
                      </a:r>
                    </a:p>
                  </a:txBody>
                  <a:tcPr/>
                </a:tc>
                <a:tc>
                  <a:txBody>
                    <a:bodyPr/>
                    <a:lstStyle/>
                    <a:p>
                      <a:pPr algn="ctr"/>
                      <a:r>
                        <a:rPr lang="en-US" sz="1800"/>
                        <a:t>F</a:t>
                      </a:r>
                    </a:p>
                  </a:txBody>
                  <a:tcPr/>
                </a:tc>
                <a:tc>
                  <a:txBody>
                    <a:bodyPr/>
                    <a:lstStyle/>
                    <a:p>
                      <a:pPr algn="ctr"/>
                      <a:r>
                        <a:rPr lang="en-US" sz="1800"/>
                        <a:t>T</a:t>
                      </a:r>
                    </a:p>
                  </a:txBody>
                  <a:tcPr/>
                </a:tc>
                <a:tc>
                  <a:txBody>
                    <a:bodyPr/>
                    <a:lstStyle/>
                    <a:p>
                      <a:pPr algn="ctr"/>
                      <a:r>
                        <a:rPr lang="en-US" sz="1800"/>
                        <a:t>F</a:t>
                      </a:r>
                    </a:p>
                  </a:txBody>
                  <a:tcPr/>
                </a:tc>
                <a:tc>
                  <a:txBody>
                    <a:bodyPr/>
                    <a:lstStyle/>
                    <a:p>
                      <a:pPr algn="ctr"/>
                      <a:r>
                        <a:rPr lang="en-US" sz="1800"/>
                        <a:t>F</a:t>
                      </a:r>
                    </a:p>
                  </a:txBody>
                  <a:tcPr/>
                </a:tc>
                <a:extLst>
                  <a:ext uri="{0D108BD9-81ED-4DB2-BD59-A6C34878D82A}">
                    <a16:rowId xmlns:a16="http://schemas.microsoft.com/office/drawing/2014/main" val="10007"/>
                  </a:ext>
                </a:extLst>
              </a:tr>
            </a:tbl>
          </a:graphicData>
        </a:graphic>
      </p:graphicFrame>
      <p:sp>
        <p:nvSpPr>
          <p:cNvPr id="7" name="Slide Number Placeholder 6"/>
          <p:cNvSpPr>
            <a:spLocks noGrp="1"/>
          </p:cNvSpPr>
          <p:nvPr>
            <p:ph type="sldNum" sz="quarter" idx="12"/>
          </p:nvPr>
        </p:nvSpPr>
        <p:spPr/>
        <p:txBody>
          <a:bodyPr/>
          <a:lstStyle/>
          <a:p>
            <a:r>
              <a:rPr lang="en-US"/>
              <a:t>Slide </a:t>
            </a:r>
            <a:fld id="{3900DC13-0C25-439E-AA75-E5DAAC4C3713}" type="slidenum">
              <a:rPr lang="en-US" smtClean="0"/>
              <a:pPr/>
              <a:t>170</a:t>
            </a:fld>
            <a:endParaRPr lang="en-US"/>
          </a:p>
        </p:txBody>
      </p:sp>
    </p:spTree>
    <p:extLst>
      <p:ext uri="{BB962C8B-B14F-4D97-AF65-F5344CB8AC3E}">
        <p14:creationId xmlns:p14="http://schemas.microsoft.com/office/powerpoint/2010/main" val="1244099629"/>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Decision coverage example</a:t>
            </a:r>
          </a:p>
        </p:txBody>
      </p:sp>
      <p:sp>
        <p:nvSpPr>
          <p:cNvPr id="3" name="Content Placeholder 2"/>
          <p:cNvSpPr>
            <a:spLocks noGrp="1"/>
          </p:cNvSpPr>
          <p:nvPr>
            <p:ph idx="1"/>
          </p:nvPr>
        </p:nvSpPr>
        <p:spPr/>
        <p:txBody>
          <a:bodyPr/>
          <a:lstStyle/>
          <a:p>
            <a:r>
              <a:rPr lang="en-US"/>
              <a:t>What test-case to make a full decision coverage?</a:t>
            </a:r>
          </a:p>
          <a:p>
            <a:endParaRPr lang="en-US"/>
          </a:p>
        </p:txBody>
      </p:sp>
      <p:pic>
        <p:nvPicPr>
          <p:cNvPr id="21506" name="Picture 2" descr="http://4.bp.blogspot.com/_RqaYDMMCxaM/R0Ig1e7io7I/AAAAAAAAByY/lvGpsPmtcHM/s400/decisi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558165"/>
            <a:ext cx="6324600" cy="4110992"/>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pPr/>
              <a:t>171</a:t>
            </a:fld>
            <a:endParaRPr lang="en-US"/>
          </a:p>
        </p:txBody>
      </p:sp>
    </p:spTree>
    <p:extLst>
      <p:ext uri="{BB962C8B-B14F-4D97-AF65-F5344CB8AC3E}">
        <p14:creationId xmlns:p14="http://schemas.microsoft.com/office/powerpoint/2010/main" val="1682142152"/>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Decision coverage example</a:t>
            </a:r>
          </a:p>
        </p:txBody>
      </p:sp>
      <p:sp>
        <p:nvSpPr>
          <p:cNvPr id="3" name="Content Placeholder 2"/>
          <p:cNvSpPr>
            <a:spLocks noGrp="1"/>
          </p:cNvSpPr>
          <p:nvPr>
            <p:ph idx="1"/>
          </p:nvPr>
        </p:nvSpPr>
        <p:spPr/>
        <p:txBody>
          <a:bodyPr/>
          <a:lstStyle/>
          <a:p>
            <a:r>
              <a:rPr lang="en-US"/>
              <a:t>What test-case to make a full decision coverage?</a:t>
            </a:r>
          </a:p>
          <a:p>
            <a:endParaRPr lang="en-US"/>
          </a:p>
        </p:txBody>
      </p:sp>
      <p:pic>
        <p:nvPicPr>
          <p:cNvPr id="29698" name="Picture 2" descr="http://1.bp.blogspot.com/_RqaYDMMCxaM/R0ImUu7io9I/AAAAAAAAByo/NYYOYazWh_U/s400/decisi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2514600"/>
            <a:ext cx="6781800" cy="4136900"/>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pPr/>
              <a:t>172</a:t>
            </a:fld>
            <a:endParaRPr lang="en-US"/>
          </a:p>
        </p:txBody>
      </p:sp>
    </p:spTree>
    <p:extLst>
      <p:ext uri="{BB962C8B-B14F-4D97-AF65-F5344CB8AC3E}">
        <p14:creationId xmlns:p14="http://schemas.microsoft.com/office/powerpoint/2010/main" val="1665529928"/>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a:t>Control-flow graph - Example</a:t>
            </a:r>
          </a:p>
        </p:txBody>
      </p:sp>
      <p:sp>
        <p:nvSpPr>
          <p:cNvPr id="8" name="Content Placeholder 7"/>
          <p:cNvSpPr>
            <a:spLocks noGrp="1"/>
          </p:cNvSpPr>
          <p:nvPr>
            <p:ph idx="1"/>
          </p:nvPr>
        </p:nvSpPr>
        <p:spPr/>
        <p:txBody>
          <a:bodyPr/>
          <a:lstStyle/>
          <a:p>
            <a:r>
              <a:rPr lang="en-US"/>
              <a:t>Draw control-flow graph for the following code.</a:t>
            </a:r>
          </a:p>
          <a:p>
            <a:endParaRPr lang="en-US"/>
          </a:p>
          <a:p>
            <a:endParaRPr lang="en-US"/>
          </a:p>
        </p:txBody>
      </p:sp>
      <p:pic>
        <p:nvPicPr>
          <p:cNvPr id="11268"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62000" y="2466914"/>
            <a:ext cx="4048334" cy="4317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72" name="Picture 8"/>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239000" y="1369042"/>
            <a:ext cx="1447800" cy="52148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173</a:t>
            </a:fld>
            <a:endParaRPr lang="en-US"/>
          </a:p>
        </p:txBody>
      </p:sp>
    </p:spTree>
    <p:extLst>
      <p:ext uri="{BB962C8B-B14F-4D97-AF65-F5344CB8AC3E}">
        <p14:creationId xmlns:p14="http://schemas.microsoft.com/office/powerpoint/2010/main" val="1863144780"/>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Coverage techniques</a:t>
            </a:r>
          </a:p>
        </p:txBody>
      </p:sp>
      <p:sp>
        <p:nvSpPr>
          <p:cNvPr id="6" name="Content Placeholder 5"/>
          <p:cNvSpPr>
            <a:spLocks noGrp="1"/>
          </p:cNvSpPr>
          <p:nvPr>
            <p:ph sz="half" idx="1"/>
          </p:nvPr>
        </p:nvSpPr>
        <p:spPr>
          <a:xfrm>
            <a:off x="457200" y="1920085"/>
            <a:ext cx="3124200" cy="4434840"/>
          </a:xfrm>
        </p:spPr>
        <p:txBody>
          <a:bodyPr/>
          <a:lstStyle/>
          <a:p>
            <a:r>
              <a:rPr lang="en-US"/>
              <a:t>Exercise: Draw a hybrid ﬂow graph to represent the following code</a:t>
            </a:r>
          </a:p>
        </p:txBody>
      </p:sp>
      <p:sp>
        <p:nvSpPr>
          <p:cNvPr id="8" name="Content Placeholder 7"/>
          <p:cNvSpPr>
            <a:spLocks noGrp="1"/>
          </p:cNvSpPr>
          <p:nvPr>
            <p:ph sz="half" idx="2"/>
          </p:nvPr>
        </p:nvSpPr>
        <p:spPr/>
        <p:txBody>
          <a:bodyPr/>
          <a:lstStyle/>
          <a:p>
            <a:endParaRPr lang="en-US"/>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2048" y="1143001"/>
            <a:ext cx="5458626"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174</a:t>
            </a:fld>
            <a:endParaRPr lang="en-US"/>
          </a:p>
        </p:txBody>
      </p:sp>
    </p:spTree>
    <p:extLst>
      <p:ext uri="{BB962C8B-B14F-4D97-AF65-F5344CB8AC3E}">
        <p14:creationId xmlns:p14="http://schemas.microsoft.com/office/powerpoint/2010/main" val="2549322363"/>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i="1"/>
              <a:t>Statement coverage</a:t>
            </a:r>
            <a:r>
              <a:rPr lang="en-US"/>
              <a:t> for this function will be satisfied if it was called e.g. as foo(1,1), as in this case, every line in the function is executed including z = x;.</a:t>
            </a:r>
          </a:p>
          <a:p>
            <a:r>
              <a:rPr lang="en-US"/>
              <a:t>Tests calling foo(1,1) and foo(0,1) will satisfy </a:t>
            </a:r>
            <a:r>
              <a:rPr lang="en-US" i="1"/>
              <a:t>decision coverage</a:t>
            </a:r>
            <a:r>
              <a:rPr lang="en-US"/>
              <a:t>, as in the first case the if condition and the </a:t>
            </a:r>
            <a:r>
              <a:rPr lang="en-US">
                <a:hlinkClick r:id="rId2" tooltip="Short-circuit evaluation"/>
              </a:rPr>
              <a:t>short circuit</a:t>
            </a:r>
            <a:r>
              <a:rPr lang="en-US"/>
              <a:t> condition are satisfied and z = x; is executed, and in the second neither conditional is satisfied and x is not assigned to z.</a:t>
            </a:r>
          </a:p>
          <a:p>
            <a:r>
              <a:rPr lang="en-US" i="1"/>
              <a:t>Condition coverage</a:t>
            </a:r>
            <a:r>
              <a:rPr lang="en-US"/>
              <a:t> can be satisfied with tests that call foo(1,1), foo(1,0) and foo(0,0). These are necessary as in the first two cases (x&gt;0) evaluates to true while in the third it evaluates false. At the same time, the first case makes (y&gt;0) true while the second and third make it false.</a:t>
            </a:r>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0"/>
            <a:ext cx="3048000" cy="1881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pPr/>
              <a:t>175</a:t>
            </a:fld>
            <a:endParaRPr lang="en-US"/>
          </a:p>
        </p:txBody>
      </p:sp>
    </p:spTree>
    <p:extLst>
      <p:ext uri="{BB962C8B-B14F-4D97-AF65-F5344CB8AC3E}">
        <p14:creationId xmlns:p14="http://schemas.microsoft.com/office/powerpoint/2010/main" val="1042954417"/>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97491"/>
            <a:ext cx="4981575" cy="6660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3900DC13-0C25-439E-AA75-E5DAAC4C3713}" type="slidenum">
              <a:rPr lang="en-US" smtClean="0"/>
              <a:t>176</a:t>
            </a:fld>
            <a:endParaRPr lang="en-US"/>
          </a:p>
        </p:txBody>
      </p:sp>
    </p:spTree>
    <p:extLst>
      <p:ext uri="{BB962C8B-B14F-4D97-AF65-F5344CB8AC3E}">
        <p14:creationId xmlns:p14="http://schemas.microsoft.com/office/powerpoint/2010/main" val="2743648188"/>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Statement coverage example</a:t>
            </a:r>
          </a:p>
        </p:txBody>
      </p:sp>
      <p:sp>
        <p:nvSpPr>
          <p:cNvPr id="3" name="Content Placeholder 2"/>
          <p:cNvSpPr>
            <a:spLocks noGrp="1"/>
          </p:cNvSpPr>
          <p:nvPr>
            <p:ph idx="1"/>
          </p:nvPr>
        </p:nvSpPr>
        <p:spPr/>
        <p:txBody>
          <a:bodyPr/>
          <a:lstStyle/>
          <a:p>
            <a:r>
              <a:rPr lang="en-US"/>
              <a:t>Example 1:</a:t>
            </a:r>
          </a:p>
          <a:p>
            <a:pPr marL="276225" indent="0">
              <a:buNone/>
            </a:pPr>
            <a:r>
              <a:rPr lang="en-US"/>
              <a:t>1  READ A </a:t>
            </a:r>
          </a:p>
          <a:p>
            <a:pPr marL="276225" indent="0">
              <a:buNone/>
            </a:pPr>
            <a:r>
              <a:rPr lang="en-US"/>
              <a:t>2  READ B </a:t>
            </a:r>
          </a:p>
          <a:p>
            <a:pPr marL="276225" indent="0">
              <a:buNone/>
            </a:pPr>
            <a:r>
              <a:rPr lang="en-US"/>
              <a:t>3  C =A + 2*B </a:t>
            </a:r>
          </a:p>
          <a:p>
            <a:pPr marL="276225" indent="0">
              <a:buNone/>
            </a:pPr>
            <a:r>
              <a:rPr lang="en-US"/>
              <a:t>4  IF C&gt; 50 THEN </a:t>
            </a:r>
          </a:p>
          <a:p>
            <a:pPr marL="276225" indent="0">
              <a:buNone/>
            </a:pPr>
            <a:r>
              <a:rPr lang="en-US"/>
              <a:t>5    	PRINT large C </a:t>
            </a:r>
          </a:p>
          <a:p>
            <a:pPr marL="276225" indent="0">
              <a:buNone/>
            </a:pPr>
            <a:r>
              <a:rPr lang="en-US"/>
              <a:t>6  ENDIF </a:t>
            </a:r>
          </a:p>
        </p:txBody>
      </p:sp>
      <p:sp>
        <p:nvSpPr>
          <p:cNvPr id="4" name="Rectangle 3"/>
          <p:cNvSpPr/>
          <p:nvPr/>
        </p:nvSpPr>
        <p:spPr>
          <a:xfrm>
            <a:off x="4114800" y="2438400"/>
            <a:ext cx="4724400" cy="3046988"/>
          </a:xfrm>
          <a:prstGeom prst="rect">
            <a:avLst/>
          </a:prstGeom>
        </p:spPr>
        <p:txBody>
          <a:bodyPr wrap="square">
            <a:spAutoFit/>
          </a:bodyPr>
          <a:lstStyle/>
          <a:p>
            <a:r>
              <a:rPr lang="en-US" sz="2400">
                <a:solidFill>
                  <a:srgbClr val="000099"/>
                </a:solidFill>
                <a:latin typeface="Calibri"/>
              </a:rPr>
              <a:t>TEST SET 1 </a:t>
            </a:r>
          </a:p>
          <a:p>
            <a:r>
              <a:rPr lang="en-US" sz="2400">
                <a:solidFill>
                  <a:srgbClr val="000099"/>
                </a:solidFill>
                <a:latin typeface="Calibri"/>
              </a:rPr>
              <a:t>Test 1_1: A = 2, B = 3 </a:t>
            </a:r>
          </a:p>
          <a:p>
            <a:r>
              <a:rPr lang="en-US" sz="2400">
                <a:solidFill>
                  <a:srgbClr val="000099"/>
                </a:solidFill>
                <a:latin typeface="Calibri"/>
              </a:rPr>
              <a:t>Test 1_2: A = 0, B = 25 </a:t>
            </a:r>
          </a:p>
          <a:p>
            <a:r>
              <a:rPr lang="en-US" sz="2400">
                <a:solidFill>
                  <a:srgbClr val="000099"/>
                </a:solidFill>
                <a:latin typeface="Calibri"/>
              </a:rPr>
              <a:t>Test 1_3: A = 47, B = 1</a:t>
            </a:r>
          </a:p>
          <a:p>
            <a:r>
              <a:rPr lang="en-US" sz="2400">
                <a:solidFill>
                  <a:srgbClr val="000099"/>
                </a:solidFill>
                <a:latin typeface="Calibri"/>
              </a:rPr>
              <a:t>Which statements have we covered? </a:t>
            </a:r>
          </a:p>
          <a:p>
            <a:endParaRPr lang="en-US" sz="2400">
              <a:solidFill>
                <a:srgbClr val="000099"/>
              </a:solidFill>
              <a:latin typeface="Calibri"/>
            </a:endParaRPr>
          </a:p>
          <a:p>
            <a:r>
              <a:rPr lang="en-US" sz="2400">
                <a:solidFill>
                  <a:srgbClr val="000099"/>
                </a:solidFill>
                <a:latin typeface="Calibri"/>
              </a:rPr>
              <a:t>How about this:</a:t>
            </a:r>
          </a:p>
          <a:p>
            <a:r>
              <a:rPr lang="en-US" sz="2400">
                <a:solidFill>
                  <a:srgbClr val="000099"/>
                </a:solidFill>
                <a:latin typeface="Calibri"/>
              </a:rPr>
              <a:t>Test 1_4: A = 20, B = 25</a:t>
            </a:r>
          </a:p>
        </p:txBody>
      </p:sp>
      <p:sp>
        <p:nvSpPr>
          <p:cNvPr id="7" name="Slide Number Placeholder 6"/>
          <p:cNvSpPr>
            <a:spLocks noGrp="1"/>
          </p:cNvSpPr>
          <p:nvPr>
            <p:ph type="sldNum" sz="quarter" idx="12"/>
          </p:nvPr>
        </p:nvSpPr>
        <p:spPr/>
        <p:txBody>
          <a:bodyPr/>
          <a:lstStyle/>
          <a:p>
            <a:r>
              <a:rPr lang="en-US"/>
              <a:t>Slide </a:t>
            </a:r>
            <a:fld id="{3900DC13-0C25-439E-AA75-E5DAAC4C3713}" type="slidenum">
              <a:rPr lang="en-US" smtClean="0"/>
              <a:pPr/>
              <a:t>177</a:t>
            </a:fld>
            <a:endParaRPr lang="en-US"/>
          </a:p>
        </p:txBody>
      </p:sp>
    </p:spTree>
    <p:extLst>
      <p:ext uri="{BB962C8B-B14F-4D97-AF65-F5344CB8AC3E}">
        <p14:creationId xmlns:p14="http://schemas.microsoft.com/office/powerpoint/2010/main" val="4270246914"/>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Statement coverage example 2</a:t>
            </a:r>
          </a:p>
        </p:txBody>
      </p:sp>
      <p:sp>
        <p:nvSpPr>
          <p:cNvPr id="8" name="Content Placeholder 7"/>
          <p:cNvSpPr>
            <a:spLocks noGrp="1"/>
          </p:cNvSpPr>
          <p:nvPr>
            <p:ph idx="1"/>
          </p:nvPr>
        </p:nvSpPr>
        <p:spPr/>
        <p:txBody>
          <a:bodyPr/>
          <a:lstStyle/>
          <a:p>
            <a:endParaRPr lang="en-US"/>
          </a:p>
          <a:p>
            <a:endParaRPr lang="en-US"/>
          </a:p>
        </p:txBody>
      </p:sp>
      <p:sp>
        <p:nvSpPr>
          <p:cNvPr id="9" name="Rectangle 8"/>
          <p:cNvSpPr/>
          <p:nvPr/>
        </p:nvSpPr>
        <p:spPr>
          <a:xfrm>
            <a:off x="6384518" y="1871008"/>
            <a:ext cx="2530882" cy="1938992"/>
          </a:xfrm>
          <a:prstGeom prst="rect">
            <a:avLst/>
          </a:prstGeom>
        </p:spPr>
        <p:txBody>
          <a:bodyPr wrap="square">
            <a:spAutoFit/>
          </a:bodyPr>
          <a:lstStyle/>
          <a:p>
            <a:r>
              <a:rPr lang="en-US" sz="2400">
                <a:solidFill>
                  <a:srgbClr val="002060"/>
                </a:solidFill>
                <a:latin typeface="Calibri"/>
              </a:rPr>
              <a:t>To achieve 100% statement coverage, using a single test case: </a:t>
            </a:r>
          </a:p>
          <a:p>
            <a:r>
              <a:rPr lang="en-US" sz="2400">
                <a:solidFill>
                  <a:srgbClr val="002060"/>
                </a:solidFill>
                <a:latin typeface="Calibri"/>
              </a:rPr>
              <a:t>A = 2 and X = 2</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4749" y="1524000"/>
            <a:ext cx="1369769" cy="4924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5775" y="1905000"/>
            <a:ext cx="4262328"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402286" y="5879068"/>
            <a:ext cx="4968348" cy="430887"/>
          </a:xfrm>
          <a:prstGeom prst="rect">
            <a:avLst/>
          </a:prstGeom>
          <a:solidFill>
            <a:srgbClr val="00B050"/>
          </a:solidFill>
        </p:spPr>
        <p:txBody>
          <a:bodyPr wrap="none">
            <a:spAutoFit/>
          </a:bodyPr>
          <a:lstStyle/>
          <a:p>
            <a:r>
              <a:rPr lang="en-US" sz="2200" b="1">
                <a:solidFill>
                  <a:prstClr val="black"/>
                </a:solidFill>
                <a:latin typeface="Calibri"/>
              </a:rPr>
              <a:t>The number of executable statements:  6</a:t>
            </a:r>
          </a:p>
        </p:txBody>
      </p:sp>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pPr/>
              <a:t>178</a:t>
            </a:fld>
            <a:endParaRPr lang="en-US"/>
          </a:p>
        </p:txBody>
      </p:sp>
    </p:spTree>
    <p:extLst>
      <p:ext uri="{BB962C8B-B14F-4D97-AF65-F5344CB8AC3E}">
        <p14:creationId xmlns:p14="http://schemas.microsoft.com/office/powerpoint/2010/main" val="3122079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 grpId="0" animBg="1"/>
    </p:bldLst>
  </p:timing>
</p:sld>
</file>

<file path=ppt/slides/slide1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Exercise</a:t>
            </a:r>
          </a:p>
        </p:txBody>
      </p:sp>
      <p:sp>
        <p:nvSpPr>
          <p:cNvPr id="5" name="Content Placeholder 4"/>
          <p:cNvSpPr>
            <a:spLocks noGrp="1"/>
          </p:cNvSpPr>
          <p:nvPr>
            <p:ph idx="1"/>
          </p:nvPr>
        </p:nvSpPr>
        <p:spPr/>
        <p:txBody>
          <a:bodyPr/>
          <a:lstStyle/>
          <a:p>
            <a:r>
              <a:rPr lang="en-US"/>
              <a:t>Đưa vào bt module</a:t>
            </a:r>
          </a:p>
        </p:txBody>
      </p:sp>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pPr/>
              <a:t>179</a:t>
            </a:fld>
            <a:endParaRPr lang="en-US"/>
          </a:p>
        </p:txBody>
      </p:sp>
    </p:spTree>
    <p:extLst>
      <p:ext uri="{BB962C8B-B14F-4D97-AF65-F5344CB8AC3E}">
        <p14:creationId xmlns:p14="http://schemas.microsoft.com/office/powerpoint/2010/main" val="1091551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dk1"/>
          </a:lnRef>
          <a:fillRef idx="1">
            <a:schemeClr val="lt1"/>
          </a:fillRef>
          <a:effectRef idx="0">
            <a:schemeClr val="dk1"/>
          </a:effectRef>
          <a:fontRef idx="minor">
            <a:schemeClr val="dk1"/>
          </a:fontRef>
        </p:style>
        <p:txBody>
          <a:bodyPr>
            <a:noAutofit/>
          </a:bodyPr>
          <a:lstStyle/>
          <a:p>
            <a:r>
              <a:rPr lang="en-GB" sz="3600" b="1" dirty="0"/>
              <a:t>Equivalence partitioning Guidelines</a:t>
            </a:r>
            <a:endParaRPr lang="en-US" sz="3600"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i="1"/>
                  <a:t>Range</a:t>
                </a:r>
                <a:r>
                  <a:rPr lang="en-US"/>
                  <a:t> of values </a:t>
                </a:r>
                <a:r>
                  <a:rPr lang="en-US">
                    <a:sym typeface="Wingdings" pitchFamily="2" charset="2"/>
                  </a:rPr>
                  <a:t></a:t>
                </a:r>
                <a:r>
                  <a:rPr lang="en-US"/>
                  <a:t> one valid and two invalid classes</a:t>
                </a:r>
              </a:p>
              <a:p>
                <a:pPr marL="857250" lvl="1" indent="0">
                  <a:buNone/>
                </a:pPr>
                <a:r>
                  <a:rPr lang="en-US" sz="2600"/>
                  <a:t>“integer x shall be between 100 and 200” </a:t>
                </a:r>
                <a:r>
                  <a:rPr lang="en-US" sz="2600">
                    <a:sym typeface="Wingdings" pitchFamily="2" charset="2"/>
                  </a:rPr>
                  <a:t></a:t>
                </a:r>
                <a:endParaRPr lang="en-US" sz="2600"/>
              </a:p>
              <a:p>
                <a:pPr marL="857250" lvl="1" indent="0">
                  <a:buNone/>
                </a:pPr>
                <a:r>
                  <a:rPr lang="en-US" sz="2600"/>
                  <a:t>{integer x | 100 </a:t>
                </a:r>
                <a14:m>
                  <m:oMath xmlns:m="http://schemas.openxmlformats.org/officeDocument/2006/math">
                    <m:r>
                      <a:rPr lang="en-US" sz="2600" i="1" smtClean="0">
                        <a:latin typeface="Cambria Math"/>
                        <a:ea typeface="Cambria Math"/>
                      </a:rPr>
                      <m:t>≤</m:t>
                    </m:r>
                  </m:oMath>
                </a14:m>
                <a:r>
                  <a:rPr lang="en-US" sz="2600"/>
                  <a:t> x </a:t>
                </a:r>
                <a14:m>
                  <m:oMath xmlns:m="http://schemas.openxmlformats.org/officeDocument/2006/math">
                    <m:r>
                      <a:rPr lang="en-US" sz="2600" i="1" smtClean="0">
                        <a:latin typeface="Cambria Math"/>
                        <a:ea typeface="Cambria Math"/>
                      </a:rPr>
                      <m:t>≤</m:t>
                    </m:r>
                  </m:oMath>
                </a14:m>
                <a:r>
                  <a:rPr lang="en-US" sz="2600"/>
                  <a:t> 200},</a:t>
                </a:r>
              </a:p>
              <a:p>
                <a:pPr marL="857250" lvl="1" indent="0">
                  <a:buNone/>
                </a:pPr>
                <a:r>
                  <a:rPr lang="en-US" sz="2600"/>
                  <a:t>{integer x | x &lt; 100},</a:t>
                </a:r>
              </a:p>
              <a:p>
                <a:pPr marL="857250" lvl="1" indent="0">
                  <a:buNone/>
                </a:pPr>
                <a:r>
                  <a:rPr lang="en-US" sz="2600"/>
                  <a:t>{integer x | x &gt; 200}</a:t>
                </a:r>
              </a:p>
              <a:p>
                <a:endParaRPr lang="en-US"/>
              </a:p>
              <a:p>
                <a:r>
                  <a:rPr lang="en-US"/>
                  <a:t>Specific </a:t>
                </a:r>
                <a:r>
                  <a:rPr lang="en-US" i="1"/>
                  <a:t>value</a:t>
                </a:r>
                <a:r>
                  <a:rPr lang="en-US"/>
                  <a:t> within a range </a:t>
                </a:r>
                <a:r>
                  <a:rPr lang="en-US">
                    <a:sym typeface="Wingdings" pitchFamily="2" charset="2"/>
                  </a:rPr>
                  <a:t></a:t>
                </a:r>
                <a:r>
                  <a:rPr lang="en-US"/>
                  <a:t> one valid and two invalid equivalence classes</a:t>
                </a:r>
              </a:p>
              <a:p>
                <a:pPr marL="862013" indent="0">
                  <a:buNone/>
                </a:pPr>
                <a:r>
                  <a:rPr lang="en-US"/>
                  <a:t>“value of integer x shall be 100” </a:t>
                </a:r>
                <a:r>
                  <a:rPr lang="en-US">
                    <a:sym typeface="Wingdings" pitchFamily="2" charset="2"/>
                  </a:rPr>
                  <a:t></a:t>
                </a:r>
                <a:endParaRPr lang="en-US"/>
              </a:p>
              <a:p>
                <a:pPr marL="857250" indent="0">
                  <a:buNone/>
                </a:pPr>
                <a:r>
                  <a:rPr lang="en-US"/>
                  <a:t>{integer x | x = 100},</a:t>
                </a:r>
              </a:p>
              <a:p>
                <a:pPr marL="857250" indent="0">
                  <a:buNone/>
                </a:pPr>
                <a:r>
                  <a:rPr lang="en-US"/>
                  <a:t>{integer x | x &lt; 100},</a:t>
                </a:r>
              </a:p>
              <a:p>
                <a:pPr marL="857250" indent="0">
                  <a:buNone/>
                </a:pPr>
                <a:r>
                  <a:rPr lang="en-US"/>
                  <a:t>{integer x | x &gt; 100}</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873" t="-1972" b="-58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18</a:t>
            </a:fld>
            <a:endParaRPr lang="en-US"/>
          </a:p>
        </p:txBody>
      </p:sp>
    </p:spTree>
    <p:extLst>
      <p:ext uri="{BB962C8B-B14F-4D97-AF65-F5344CB8AC3E}">
        <p14:creationId xmlns:p14="http://schemas.microsoft.com/office/powerpoint/2010/main" val="648564604"/>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Exercise</a:t>
            </a:r>
          </a:p>
        </p:txBody>
      </p:sp>
      <p:sp>
        <p:nvSpPr>
          <p:cNvPr id="5" name="Content Placeholder 4"/>
          <p:cNvSpPr>
            <a:spLocks noGrp="1"/>
          </p:cNvSpPr>
          <p:nvPr>
            <p:ph idx="1"/>
          </p:nvPr>
        </p:nvSpPr>
        <p:spPr/>
        <p:txBody>
          <a:bodyPr/>
          <a:lstStyle/>
          <a:p>
            <a:r>
              <a:rPr lang="en-US"/>
              <a:t>Đưa vào bt module</a:t>
            </a:r>
          </a:p>
        </p:txBody>
      </p:sp>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pPr/>
              <a:t>180</a:t>
            </a:fld>
            <a:endParaRPr lang="en-US"/>
          </a:p>
        </p:txBody>
      </p:sp>
    </p:spTree>
    <p:extLst>
      <p:ext uri="{BB962C8B-B14F-4D97-AF65-F5344CB8AC3E}">
        <p14:creationId xmlns:p14="http://schemas.microsoft.com/office/powerpoint/2010/main" val="148314427"/>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Exercise</a:t>
            </a:r>
          </a:p>
        </p:txBody>
      </p:sp>
      <p:sp>
        <p:nvSpPr>
          <p:cNvPr id="5" name="Content Placeholder 4"/>
          <p:cNvSpPr>
            <a:spLocks noGrp="1"/>
          </p:cNvSpPr>
          <p:nvPr>
            <p:ph idx="1"/>
          </p:nvPr>
        </p:nvSpPr>
        <p:spPr/>
        <p:txBody>
          <a:bodyPr/>
          <a:lstStyle/>
          <a:p>
            <a:r>
              <a:rPr lang="en-US"/>
              <a:t>Đưa vào bt module</a:t>
            </a:r>
          </a:p>
        </p:txBody>
      </p:sp>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pPr/>
              <a:t>181</a:t>
            </a:fld>
            <a:endParaRPr lang="en-US"/>
          </a:p>
        </p:txBody>
      </p:sp>
    </p:spTree>
    <p:extLst>
      <p:ext uri="{BB962C8B-B14F-4D97-AF65-F5344CB8AC3E}">
        <p14:creationId xmlns:p14="http://schemas.microsoft.com/office/powerpoint/2010/main" val="570247186"/>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6869" y="914400"/>
            <a:ext cx="6473131" cy="5750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pPr/>
              <a:t>182</a:t>
            </a:fld>
            <a:endParaRPr lang="en-US"/>
          </a:p>
        </p:txBody>
      </p:sp>
    </p:spTree>
    <p:extLst>
      <p:ext uri="{BB962C8B-B14F-4D97-AF65-F5344CB8AC3E}">
        <p14:creationId xmlns:p14="http://schemas.microsoft.com/office/powerpoint/2010/main" val="368946725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a:t>Đưa vào bt module or exam?</a:t>
            </a:r>
          </a:p>
        </p:txBody>
      </p:sp>
      <p:pic>
        <p:nvPicPr>
          <p:cNvPr id="15362" name="Picture 2"/>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bwMode="auto">
          <a:xfrm>
            <a:off x="381000" y="1676400"/>
            <a:ext cx="8596312"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4038600" y="2468940"/>
            <a:ext cx="4953000" cy="1938992"/>
          </a:xfrm>
          <a:prstGeom prst="rect">
            <a:avLst/>
          </a:prstGeom>
        </p:spPr>
        <p:txBody>
          <a:bodyPr wrap="square">
            <a:spAutoFit/>
          </a:bodyPr>
          <a:lstStyle/>
          <a:p>
            <a:r>
              <a:rPr lang="en-US" sz="2400" b="1">
                <a:solidFill>
                  <a:srgbClr val="002060"/>
                </a:solidFill>
                <a:latin typeface="Calibri"/>
              </a:rPr>
              <a:t>a. How many test cases to achieve 100% decision coverage? </a:t>
            </a:r>
          </a:p>
          <a:p>
            <a:r>
              <a:rPr lang="en-US" sz="2400" b="1">
                <a:solidFill>
                  <a:srgbClr val="002060"/>
                </a:solidFill>
                <a:latin typeface="Calibri"/>
              </a:rPr>
              <a:t>b. What level of decision coverage would be achieved by the single input A = –1?</a:t>
            </a:r>
          </a:p>
        </p:txBody>
      </p:sp>
      <p:sp>
        <p:nvSpPr>
          <p:cNvPr id="5" name="Slide Number Placeholder 4"/>
          <p:cNvSpPr>
            <a:spLocks noGrp="1"/>
          </p:cNvSpPr>
          <p:nvPr>
            <p:ph type="sldNum" sz="quarter" idx="12"/>
          </p:nvPr>
        </p:nvSpPr>
        <p:spPr/>
        <p:txBody>
          <a:bodyPr/>
          <a:lstStyle/>
          <a:p>
            <a:r>
              <a:rPr lang="en-US"/>
              <a:t>Slide </a:t>
            </a:r>
            <a:fld id="{3900DC13-0C25-439E-AA75-E5DAAC4C3713}" type="slidenum">
              <a:rPr lang="en-US" smtClean="0"/>
              <a:pPr/>
              <a:t>183</a:t>
            </a:fld>
            <a:endParaRPr lang="en-US"/>
          </a:p>
        </p:txBody>
      </p:sp>
    </p:spTree>
    <p:extLst>
      <p:ext uri="{BB962C8B-B14F-4D97-AF65-F5344CB8AC3E}">
        <p14:creationId xmlns:p14="http://schemas.microsoft.com/office/powerpoint/2010/main" val="3612548523"/>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Exercise</a:t>
            </a:r>
          </a:p>
        </p:txBody>
      </p:sp>
      <p:sp>
        <p:nvSpPr>
          <p:cNvPr id="5" name="Content Placeholder 4"/>
          <p:cNvSpPr>
            <a:spLocks noGrp="1"/>
          </p:cNvSpPr>
          <p:nvPr>
            <p:ph idx="1"/>
          </p:nvPr>
        </p:nvSpPr>
        <p:spPr/>
        <p:txBody>
          <a:bodyPr/>
          <a:lstStyle/>
          <a:p>
            <a:r>
              <a:rPr lang="en-US"/>
              <a:t>Đưa vào bt module</a:t>
            </a:r>
          </a:p>
        </p:txBody>
      </p:sp>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pPr/>
              <a:t>184</a:t>
            </a:fld>
            <a:endParaRPr lang="en-US"/>
          </a:p>
        </p:txBody>
      </p:sp>
    </p:spTree>
    <p:extLst>
      <p:ext uri="{BB962C8B-B14F-4D97-AF65-F5344CB8AC3E}">
        <p14:creationId xmlns:p14="http://schemas.microsoft.com/office/powerpoint/2010/main" val="3313357624"/>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Condition testing example</a:t>
            </a:r>
          </a:p>
        </p:txBody>
      </p:sp>
      <p:sp>
        <p:nvSpPr>
          <p:cNvPr id="5" name="Rectangle 4"/>
          <p:cNvSpPr/>
          <p:nvPr/>
        </p:nvSpPr>
        <p:spPr>
          <a:xfrm>
            <a:off x="6172200" y="3230940"/>
            <a:ext cx="2895600" cy="1569660"/>
          </a:xfrm>
          <a:prstGeom prst="rect">
            <a:avLst/>
          </a:prstGeom>
        </p:spPr>
        <p:txBody>
          <a:bodyPr wrap="square">
            <a:spAutoFit/>
          </a:bodyPr>
          <a:lstStyle/>
          <a:p>
            <a:r>
              <a:rPr lang="en-US" sz="2400" b="1">
                <a:solidFill>
                  <a:srgbClr val="002060"/>
                </a:solidFill>
                <a:latin typeface="Calibri"/>
              </a:rPr>
              <a:t>To achieve 100% condition coverage, how many test cases can be used?</a:t>
            </a:r>
            <a:endParaRPr lang="en-US" sz="2400" b="1" u="sng">
              <a:solidFill>
                <a:srgbClr val="002060"/>
              </a:solidFill>
              <a:latin typeface="Calibri"/>
            </a:endParaRPr>
          </a:p>
        </p:txBody>
      </p:sp>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792" y="2436440"/>
            <a:ext cx="4003608" cy="3507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5560" y="1754057"/>
            <a:ext cx="1434240" cy="4722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Slide Number Placeholder 7"/>
          <p:cNvSpPr>
            <a:spLocks noGrp="1"/>
          </p:cNvSpPr>
          <p:nvPr>
            <p:ph type="sldNum" sz="quarter" idx="12"/>
          </p:nvPr>
        </p:nvSpPr>
        <p:spPr/>
        <p:txBody>
          <a:bodyPr/>
          <a:lstStyle/>
          <a:p>
            <a:r>
              <a:rPr lang="en-US"/>
              <a:t>Slide </a:t>
            </a:r>
            <a:fld id="{3900DC13-0C25-439E-AA75-E5DAAC4C3713}" type="slidenum">
              <a:rPr lang="en-US" smtClean="0"/>
              <a:pPr/>
              <a:t>185</a:t>
            </a:fld>
            <a:endParaRPr lang="en-US"/>
          </a:p>
        </p:txBody>
      </p:sp>
    </p:spTree>
    <p:extLst>
      <p:ext uri="{BB962C8B-B14F-4D97-AF65-F5344CB8AC3E}">
        <p14:creationId xmlns:p14="http://schemas.microsoft.com/office/powerpoint/2010/main" val="1962350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Condition testing example</a:t>
            </a:r>
          </a:p>
        </p:txBody>
      </p:sp>
      <p:sp>
        <p:nvSpPr>
          <p:cNvPr id="3" name="Content Placeholder 2"/>
          <p:cNvSpPr>
            <a:spLocks noGrp="1"/>
          </p:cNvSpPr>
          <p:nvPr>
            <p:ph idx="1"/>
          </p:nvPr>
        </p:nvSpPr>
        <p:spPr/>
        <p:txBody>
          <a:bodyPr/>
          <a:lstStyle/>
          <a:p>
            <a:r>
              <a:rPr lang="en-US"/>
              <a:t>Test all decisions?</a:t>
            </a:r>
          </a:p>
        </p:txBody>
      </p:sp>
      <p:graphicFrame>
        <p:nvGraphicFramePr>
          <p:cNvPr id="4" name="Table 3"/>
          <p:cNvGraphicFramePr>
            <a:graphicFrameLocks noGrp="1"/>
          </p:cNvGraphicFramePr>
          <p:nvPr/>
        </p:nvGraphicFramePr>
        <p:xfrm>
          <a:off x="3961821" y="3124200"/>
          <a:ext cx="4953579" cy="1828800"/>
        </p:xfrm>
        <a:graphic>
          <a:graphicData uri="http://schemas.openxmlformats.org/drawingml/2006/table">
            <a:tbl>
              <a:tblPr firstRow="1" bandRow="1">
                <a:tableStyleId>{5C22544A-7EE6-4342-B048-85BDC9FD1C3A}</a:tableStyleId>
              </a:tblPr>
              <a:tblGrid>
                <a:gridCol w="1041343">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892493">
                  <a:extLst>
                    <a:ext uri="{9D8B030D-6E8A-4147-A177-3AD203B41FA5}">
                      <a16:colId xmlns:a16="http://schemas.microsoft.com/office/drawing/2014/main" val="20003"/>
                    </a:ext>
                  </a:extLst>
                </a:gridCol>
                <a:gridCol w="1343343">
                  <a:extLst>
                    <a:ext uri="{9D8B030D-6E8A-4147-A177-3AD203B41FA5}">
                      <a16:colId xmlns:a16="http://schemas.microsoft.com/office/drawing/2014/main" val="20004"/>
                    </a:ext>
                  </a:extLst>
                </a:gridCol>
              </a:tblGrid>
              <a:tr h="370840">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a:solidFill>
                            <a:schemeClr val="bg1"/>
                          </a:solidFill>
                          <a:latin typeface="+mj-lt"/>
                        </a:rPr>
                        <a:t>A&gt;1 AND X=2 </a:t>
                      </a:r>
                    </a:p>
                  </a:txBody>
                  <a:tcPr>
                    <a:solidFill>
                      <a:srgbClr val="0070C0"/>
                    </a:solidFill>
                  </a:tcPr>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a:solidFill>
                            <a:schemeClr val="bg1"/>
                          </a:solidFill>
                          <a:latin typeface="+mj-lt"/>
                        </a:rPr>
                        <a:t>A=2</a:t>
                      </a:r>
                      <a:r>
                        <a:rPr lang="en-US" sz="2400" baseline="0">
                          <a:solidFill>
                            <a:schemeClr val="bg1"/>
                          </a:solidFill>
                          <a:latin typeface="+mj-lt"/>
                        </a:rPr>
                        <a:t> OR X=2</a:t>
                      </a:r>
                      <a:endParaRPr lang="en-US" sz="2400">
                        <a:solidFill>
                          <a:schemeClr val="bg1"/>
                        </a:solidFill>
                        <a:latin typeface="+mj-lt"/>
                      </a:endParaRPr>
                    </a:p>
                  </a:txBody>
                  <a:tcPr>
                    <a:solidFill>
                      <a:srgbClr val="0070C0"/>
                    </a:solidFill>
                  </a:tcPr>
                </a:tc>
                <a:tc hMerge="1">
                  <a:txBody>
                    <a:bodyPr/>
                    <a:lstStyle/>
                    <a:p>
                      <a:endParaRPr lang="en-US"/>
                    </a:p>
                  </a:txBody>
                  <a:tcPr/>
                </a:tc>
                <a:tc rowSpan="2">
                  <a:txBody>
                    <a:bodyPr/>
                    <a:lstStyle/>
                    <a:p>
                      <a:pPr algn="ctr"/>
                      <a:r>
                        <a:rPr lang="en-US" sz="2400">
                          <a:solidFill>
                            <a:schemeClr val="bg1"/>
                          </a:solidFill>
                          <a:latin typeface="+mj-lt"/>
                        </a:rPr>
                        <a:t>Input</a:t>
                      </a:r>
                    </a:p>
                  </a:txBody>
                  <a:tcPr anchor="ctr">
                    <a:solidFill>
                      <a:srgbClr val="0070C0"/>
                    </a:solidFill>
                  </a:tcPr>
                </a:tc>
                <a:extLst>
                  <a:ext uri="{0D108BD9-81ED-4DB2-BD59-A6C34878D82A}">
                    <a16:rowId xmlns:a16="http://schemas.microsoft.com/office/drawing/2014/main" val="10000"/>
                  </a:ext>
                </a:extLst>
              </a:tr>
              <a:tr h="370840">
                <a:tc>
                  <a:txBody>
                    <a:bodyPr/>
                    <a:lstStyle/>
                    <a:p>
                      <a:pPr algn="ctr"/>
                      <a:r>
                        <a:rPr lang="en-US" sz="2400">
                          <a:solidFill>
                            <a:schemeClr val="bg1"/>
                          </a:solidFill>
                          <a:latin typeface="+mj-lt"/>
                        </a:rPr>
                        <a:t>A&gt;1</a:t>
                      </a:r>
                    </a:p>
                  </a:txBody>
                  <a:tcPr>
                    <a:solidFill>
                      <a:srgbClr val="0070C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a:solidFill>
                            <a:schemeClr val="bg1"/>
                          </a:solidFill>
                          <a:latin typeface="+mj-lt"/>
                        </a:rPr>
                        <a:t>X=2</a:t>
                      </a:r>
                    </a:p>
                  </a:txBody>
                  <a:tcPr>
                    <a:solidFill>
                      <a:srgbClr val="0070C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a:solidFill>
                            <a:schemeClr val="bg1"/>
                          </a:solidFill>
                          <a:latin typeface="+mj-lt"/>
                        </a:rPr>
                        <a:t>A=2</a:t>
                      </a:r>
                    </a:p>
                  </a:txBody>
                  <a:tcPr>
                    <a:solidFill>
                      <a:srgbClr val="0070C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aseline="0">
                          <a:solidFill>
                            <a:schemeClr val="bg1"/>
                          </a:solidFill>
                          <a:latin typeface="+mj-lt"/>
                        </a:rPr>
                        <a:t>X=2</a:t>
                      </a:r>
                      <a:endParaRPr lang="en-US" sz="2400">
                        <a:solidFill>
                          <a:schemeClr val="bg1"/>
                        </a:solidFill>
                        <a:latin typeface="+mj-lt"/>
                      </a:endParaRPr>
                    </a:p>
                  </a:txBody>
                  <a:tcPr>
                    <a:solidFill>
                      <a:srgbClr val="0070C0"/>
                    </a:solidFill>
                  </a:tcPr>
                </a:tc>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a:txBody>
                  <a:tcPr/>
                </a:tc>
                <a:extLst>
                  <a:ext uri="{0D108BD9-81ED-4DB2-BD59-A6C34878D82A}">
                    <a16:rowId xmlns:a16="http://schemas.microsoft.com/office/drawing/2014/main" val="1000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a:latin typeface="+mj-lt"/>
                        </a:rPr>
                        <a:t>T</a:t>
                      </a:r>
                    </a:p>
                  </a:txBody>
                  <a:tcPr/>
                </a:tc>
                <a:tc>
                  <a:txBody>
                    <a:bodyPr/>
                    <a:lstStyle/>
                    <a:p>
                      <a:pPr algn="ctr"/>
                      <a:r>
                        <a:rPr lang="en-US" sz="2400">
                          <a:latin typeface="+mj-lt"/>
                        </a:rPr>
                        <a:t>F</a:t>
                      </a:r>
                    </a:p>
                  </a:txBody>
                  <a:tcPr/>
                </a:tc>
                <a:tc>
                  <a:txBody>
                    <a:bodyPr/>
                    <a:lstStyle/>
                    <a:p>
                      <a:pPr algn="ctr"/>
                      <a:r>
                        <a:rPr lang="en-US" sz="2400">
                          <a:latin typeface="+mj-lt"/>
                        </a:rPr>
                        <a:t>T</a:t>
                      </a:r>
                    </a:p>
                  </a:txBody>
                  <a:tcPr/>
                </a:tc>
                <a:tc>
                  <a:txBody>
                    <a:bodyPr/>
                    <a:lstStyle/>
                    <a:p>
                      <a:pPr algn="ctr"/>
                      <a:r>
                        <a:rPr lang="en-US" sz="2400">
                          <a:latin typeface="+mj-lt"/>
                        </a:rPr>
                        <a:t>F</a:t>
                      </a:r>
                    </a:p>
                  </a:txBody>
                  <a:tcPr/>
                </a:tc>
                <a:tc>
                  <a:txBody>
                    <a:bodyPr/>
                    <a:lstStyle/>
                    <a:p>
                      <a:pPr algn="ctr"/>
                      <a:r>
                        <a:rPr lang="en-US" sz="2400">
                          <a:latin typeface="+mj-lt"/>
                        </a:rPr>
                        <a:t>A=2, X=3</a:t>
                      </a:r>
                    </a:p>
                  </a:txBody>
                  <a:tcPr/>
                </a:tc>
                <a:extLst>
                  <a:ext uri="{0D108BD9-81ED-4DB2-BD59-A6C34878D82A}">
                    <a16:rowId xmlns:a16="http://schemas.microsoft.com/office/drawing/2014/main" val="10002"/>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a:latin typeface="+mj-lt"/>
                        </a:rPr>
                        <a:t>F</a:t>
                      </a:r>
                    </a:p>
                  </a:txBody>
                  <a:tcPr/>
                </a:tc>
                <a:tc>
                  <a:txBody>
                    <a:bodyPr/>
                    <a:lstStyle/>
                    <a:p>
                      <a:pPr algn="ctr"/>
                      <a:r>
                        <a:rPr lang="en-US" sz="2400">
                          <a:latin typeface="+mj-lt"/>
                        </a:rPr>
                        <a:t>T</a:t>
                      </a:r>
                    </a:p>
                  </a:txBody>
                  <a:tcPr/>
                </a:tc>
                <a:tc>
                  <a:txBody>
                    <a:bodyPr/>
                    <a:lstStyle/>
                    <a:p>
                      <a:pPr algn="ctr"/>
                      <a:r>
                        <a:rPr lang="en-US" sz="2400">
                          <a:latin typeface="+mj-lt"/>
                        </a:rPr>
                        <a:t>F</a:t>
                      </a:r>
                    </a:p>
                  </a:txBody>
                  <a:tcPr/>
                </a:tc>
                <a:tc>
                  <a:txBody>
                    <a:bodyPr/>
                    <a:lstStyle/>
                    <a:p>
                      <a:pPr algn="ctr"/>
                      <a:r>
                        <a:rPr lang="en-US" sz="2400">
                          <a:latin typeface="+mj-lt"/>
                        </a:rPr>
                        <a:t>T</a:t>
                      </a:r>
                    </a:p>
                  </a:txBody>
                  <a:tcPr/>
                </a:tc>
                <a:tc>
                  <a:txBody>
                    <a:bodyPr/>
                    <a:lstStyle/>
                    <a:p>
                      <a:pPr algn="ctr"/>
                      <a:r>
                        <a:rPr lang="en-US" sz="2400">
                          <a:latin typeface="+mj-lt"/>
                        </a:rPr>
                        <a:t>A=0, X=2</a:t>
                      </a:r>
                    </a:p>
                  </a:txBody>
                  <a:tcPr/>
                </a:tc>
                <a:extLst>
                  <a:ext uri="{0D108BD9-81ED-4DB2-BD59-A6C34878D82A}">
                    <a16:rowId xmlns:a16="http://schemas.microsoft.com/office/drawing/2014/main" val="10003"/>
                  </a:ext>
                </a:extLst>
              </a:tr>
            </a:tbl>
          </a:graphicData>
        </a:graphic>
      </p:graphicFrame>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514600"/>
            <a:ext cx="3653426"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Slide Number Placeholder 7"/>
          <p:cNvSpPr>
            <a:spLocks noGrp="1"/>
          </p:cNvSpPr>
          <p:nvPr>
            <p:ph type="sldNum" sz="quarter" idx="12"/>
          </p:nvPr>
        </p:nvSpPr>
        <p:spPr/>
        <p:txBody>
          <a:bodyPr/>
          <a:lstStyle/>
          <a:p>
            <a:r>
              <a:rPr lang="en-US"/>
              <a:t>Slide </a:t>
            </a:r>
            <a:fld id="{3900DC13-0C25-439E-AA75-E5DAAC4C3713}" type="slidenum">
              <a:rPr lang="en-US" smtClean="0"/>
              <a:pPr/>
              <a:t>186</a:t>
            </a:fld>
            <a:endParaRPr lang="en-US"/>
          </a:p>
        </p:txBody>
      </p:sp>
    </p:spTree>
    <p:extLst>
      <p:ext uri="{BB962C8B-B14F-4D97-AF65-F5344CB8AC3E}">
        <p14:creationId xmlns:p14="http://schemas.microsoft.com/office/powerpoint/2010/main" val="2464257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dk1"/>
          </a:lnRef>
          <a:fillRef idx="1">
            <a:schemeClr val="lt1"/>
          </a:fillRef>
          <a:effectRef idx="0">
            <a:schemeClr val="dk1"/>
          </a:effectRef>
          <a:fontRef idx="minor">
            <a:schemeClr val="dk1"/>
          </a:fontRef>
        </p:style>
        <p:txBody>
          <a:bodyPr>
            <a:noAutofit/>
          </a:bodyPr>
          <a:lstStyle/>
          <a:p>
            <a:r>
              <a:rPr lang="en-GB" sz="3600" b="1" dirty="0"/>
              <a:t>Equivalence partitioning Guidelines</a:t>
            </a:r>
            <a:endParaRPr lang="en-US" sz="3600"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i="1" dirty="0"/>
                  <a:t>Set</a:t>
                </a:r>
                <a:r>
                  <a:rPr lang="en-US" dirty="0"/>
                  <a:t> of values </a:t>
                </a:r>
                <a:r>
                  <a:rPr lang="en-US" dirty="0">
                    <a:sym typeface="Wingdings" pitchFamily="2" charset="2"/>
                  </a:rPr>
                  <a:t></a:t>
                </a:r>
                <a:r>
                  <a:rPr lang="en-US" dirty="0"/>
                  <a:t> one valid and one invalid equivalence class</a:t>
                </a:r>
              </a:p>
              <a:p>
                <a:pPr marL="581025" indent="0">
                  <a:buNone/>
                </a:pPr>
                <a:r>
                  <a:rPr lang="en-US" dirty="0"/>
                  <a:t>“weekday x shall be a working day” </a:t>
                </a:r>
                <a:r>
                  <a:rPr lang="en-US" dirty="0">
                    <a:sym typeface="Wingdings" pitchFamily="2" charset="2"/>
                  </a:rPr>
                  <a:t></a:t>
                </a:r>
                <a:endParaRPr lang="en-US" dirty="0"/>
              </a:p>
              <a:p>
                <a:pPr marL="581025" indent="0">
                  <a:buNone/>
                </a:pPr>
                <a:r>
                  <a:rPr lang="en-US" dirty="0"/>
                  <a:t>x </a:t>
                </a:r>
                <a14:m>
                  <m:oMath xmlns:m="http://schemas.openxmlformats.org/officeDocument/2006/math">
                    <m:r>
                      <a:rPr lang="en-US" i="1">
                        <a:latin typeface="Cambria Math"/>
                        <a:ea typeface="Cambria Math"/>
                      </a:rPr>
                      <m:t>∈</m:t>
                    </m:r>
                  </m:oMath>
                </a14:m>
                <a:r>
                  <a:rPr lang="en-US" dirty="0"/>
                  <a:t> {Monday, Tuesday, Wednesday, Thursday, Friday},</a:t>
                </a:r>
              </a:p>
              <a:p>
                <a:pPr marL="581025" indent="0">
                  <a:buNone/>
                </a:pPr>
                <a:r>
                  <a:rPr lang="en-US" dirty="0"/>
                  <a:t>x </a:t>
                </a:r>
                <a14:m>
                  <m:oMath xmlns:m="http://schemas.openxmlformats.org/officeDocument/2006/math">
                    <m:r>
                      <a:rPr lang="en-US" i="1" smtClean="0">
                        <a:latin typeface="Cambria Math"/>
                        <a:ea typeface="Cambria Math"/>
                      </a:rPr>
                      <m:t>∈</m:t>
                    </m:r>
                    <m:r>
                      <a:rPr lang="en-US" b="0" i="1" smtClean="0">
                        <a:latin typeface="Cambria Math"/>
                        <a:ea typeface="Cambria Math"/>
                      </a:rPr>
                      <m:t> </m:t>
                    </m:r>
                  </m:oMath>
                </a14:m>
                <a:r>
                  <a:rPr lang="en-US" dirty="0"/>
                  <a:t>{Saturday, Sunday}</a:t>
                </a:r>
              </a:p>
              <a:p>
                <a:endParaRPr lang="en-US" dirty="0"/>
              </a:p>
              <a:p>
                <a:r>
                  <a:rPr lang="en-US" i="1" dirty="0"/>
                  <a:t>Set</a:t>
                </a:r>
                <a:r>
                  <a:rPr lang="en-US" dirty="0"/>
                  <a:t> of values, and each case will be dealt with differently </a:t>
                </a:r>
                <a:r>
                  <a:rPr lang="en-US" dirty="0">
                    <a:sym typeface="Wingdings" pitchFamily="2" charset="2"/>
                  </a:rPr>
                  <a:t></a:t>
                </a:r>
                <a:r>
                  <a:rPr lang="en-US" dirty="0"/>
                  <a:t> </a:t>
                </a:r>
                <a:r>
                  <a:rPr lang="en-US" dirty="0">
                    <a:sym typeface="Wingdings" pitchFamily="2" charset="2"/>
                  </a:rPr>
                  <a:t>a valid equivalence class for each element and only one invalid class for values outside the set</a:t>
                </a:r>
              </a:p>
              <a:p>
                <a:pPr marL="517525" indent="0">
                  <a:buNone/>
                </a:pPr>
                <a:r>
                  <a:rPr lang="en-US" i="1" dirty="0"/>
                  <a:t>“a discount code must be input as P for a preferred customer, R for a standard reduced rate, or N for none, and if each case is treated differently”  </a:t>
                </a:r>
                <a:r>
                  <a:rPr lang="en-US" i="1" dirty="0">
                    <a:sym typeface="Wingdings" pitchFamily="2" charset="2"/>
                  </a:rPr>
                  <a:t></a:t>
                </a:r>
              </a:p>
              <a:p>
                <a:pPr marL="517525" indent="0">
                  <a:buNone/>
                </a:pPr>
                <a:r>
                  <a:rPr lang="en-US" i="1" dirty="0">
                    <a:sym typeface="Wingdings" pitchFamily="2" charset="2"/>
                  </a:rPr>
                  <a:t>code=P, code=R, code=N, code=not one of P, R, N</a:t>
                </a:r>
                <a:endParaRPr lang="en-US" i="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873" t="-1972" r="-123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19</a:t>
            </a:fld>
            <a:endParaRPr lang="en-US"/>
          </a:p>
        </p:txBody>
      </p:sp>
    </p:spTree>
    <p:extLst>
      <p:ext uri="{BB962C8B-B14F-4D97-AF65-F5344CB8AC3E}">
        <p14:creationId xmlns:p14="http://schemas.microsoft.com/office/powerpoint/2010/main" val="4037426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Learning objectives</a:t>
            </a:r>
          </a:p>
        </p:txBody>
      </p:sp>
      <p:sp>
        <p:nvSpPr>
          <p:cNvPr id="3" name="Content Placeholder 2"/>
          <p:cNvSpPr>
            <a:spLocks noGrp="1"/>
          </p:cNvSpPr>
          <p:nvPr>
            <p:ph idx="1"/>
          </p:nvPr>
        </p:nvSpPr>
        <p:spPr/>
        <p:txBody>
          <a:bodyPr>
            <a:normAutofit/>
          </a:bodyPr>
          <a:lstStyle/>
          <a:p>
            <a:r>
              <a:rPr lang="en-US" dirty="0"/>
              <a:t>Explain the characteristics and differences between </a:t>
            </a:r>
            <a:r>
              <a:rPr lang="en-US" b="1" dirty="0"/>
              <a:t>specification-based </a:t>
            </a:r>
            <a:r>
              <a:rPr lang="en-US" dirty="0"/>
              <a:t>testing</a:t>
            </a:r>
            <a:r>
              <a:rPr lang="en-US" b="1" dirty="0"/>
              <a:t>, structure-based </a:t>
            </a:r>
            <a:r>
              <a:rPr lang="en-US" dirty="0"/>
              <a:t>testing and </a:t>
            </a:r>
            <a:r>
              <a:rPr lang="en-US" b="1" dirty="0"/>
              <a:t>experience-based </a:t>
            </a:r>
            <a:r>
              <a:rPr lang="en-US" dirty="0"/>
              <a:t>testing</a:t>
            </a:r>
          </a:p>
          <a:p>
            <a:r>
              <a:rPr lang="en-US" dirty="0"/>
              <a:t>Compare the terms </a:t>
            </a:r>
            <a:r>
              <a:rPr lang="en-US" b="1" dirty="0"/>
              <a:t>test condition</a:t>
            </a:r>
            <a:r>
              <a:rPr lang="en-US" dirty="0"/>
              <a:t>, </a:t>
            </a:r>
            <a:r>
              <a:rPr lang="en-US" b="1" dirty="0"/>
              <a:t>test case </a:t>
            </a:r>
            <a:r>
              <a:rPr lang="en-US" dirty="0"/>
              <a:t>and </a:t>
            </a:r>
            <a:r>
              <a:rPr lang="en-US" b="1" dirty="0"/>
              <a:t>test procedure</a:t>
            </a:r>
          </a:p>
          <a:p>
            <a:r>
              <a:rPr lang="en-US" dirty="0"/>
              <a:t>Write test cases from given software models using techniques: </a:t>
            </a:r>
            <a:r>
              <a:rPr lang="en-US" b="1" dirty="0"/>
              <a:t>equivalence partitioning, boundary value analysis, decision tables, state transition testing</a:t>
            </a:r>
          </a:p>
          <a:p>
            <a:r>
              <a:rPr lang="en-US" dirty="0"/>
              <a:t>Write test cases from given control flows using techniques: </a:t>
            </a:r>
            <a:r>
              <a:rPr lang="en-US" b="1" dirty="0"/>
              <a:t>statement coverage, decision coverage</a:t>
            </a:r>
          </a:p>
        </p:txBody>
      </p:sp>
      <p:sp>
        <p:nvSpPr>
          <p:cNvPr id="6" name="Slide Number Placeholder 5"/>
          <p:cNvSpPr>
            <a:spLocks noGrp="1"/>
          </p:cNvSpPr>
          <p:nvPr>
            <p:ph type="sldNum" sz="quarter" idx="12"/>
          </p:nvPr>
        </p:nvSpPr>
        <p:spPr/>
        <p:txBody>
          <a:bodyPr/>
          <a:lstStyle/>
          <a:p>
            <a:r>
              <a:rPr lang="en-US">
                <a:solidFill>
                  <a:srgbClr val="04617B">
                    <a:shade val="90000"/>
                  </a:srgbClr>
                </a:solidFill>
              </a:rPr>
              <a:t>Slide </a:t>
            </a:r>
            <a:fld id="{3900DC13-0C25-439E-AA75-E5DAAC4C3713}" type="slidenum">
              <a:rPr lang="en-US" smtClean="0">
                <a:solidFill>
                  <a:srgbClr val="04617B">
                    <a:shade val="90000"/>
                  </a:srgbClr>
                </a:solidFill>
              </a:rPr>
              <a:pPr/>
              <a:t>2</a:t>
            </a:fld>
            <a:endParaRPr lang="en-US">
              <a:solidFill>
                <a:srgbClr val="04617B">
                  <a:shade val="90000"/>
                </a:srgbClr>
              </a:solidFill>
            </a:endParaRPr>
          </a:p>
        </p:txBody>
      </p:sp>
    </p:spTree>
    <p:extLst>
      <p:ext uri="{BB962C8B-B14F-4D97-AF65-F5344CB8AC3E}">
        <p14:creationId xmlns:p14="http://schemas.microsoft.com/office/powerpoint/2010/main" val="38776759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dk1"/>
          </a:lnRef>
          <a:fillRef idx="1">
            <a:schemeClr val="lt1"/>
          </a:fillRef>
          <a:effectRef idx="0">
            <a:schemeClr val="dk1"/>
          </a:effectRef>
          <a:fontRef idx="minor">
            <a:schemeClr val="dk1"/>
          </a:fontRef>
        </p:style>
        <p:txBody>
          <a:bodyPr>
            <a:noAutofit/>
          </a:bodyPr>
          <a:lstStyle/>
          <a:p>
            <a:r>
              <a:rPr lang="en-GB" sz="3600" b="1" dirty="0"/>
              <a:t>Equivalence partitioning Guidelines</a:t>
            </a:r>
            <a:endParaRPr lang="en-US" sz="3600" b="1" dirty="0"/>
          </a:p>
        </p:txBody>
      </p:sp>
      <p:sp>
        <p:nvSpPr>
          <p:cNvPr id="3" name="Content Placeholder 2"/>
          <p:cNvSpPr>
            <a:spLocks noGrp="1"/>
          </p:cNvSpPr>
          <p:nvPr>
            <p:ph idx="1"/>
          </p:nvPr>
        </p:nvSpPr>
        <p:spPr/>
        <p:txBody>
          <a:bodyPr/>
          <a:lstStyle/>
          <a:p>
            <a:r>
              <a:rPr lang="en-US" i="1"/>
              <a:t>Boolean</a:t>
            </a:r>
            <a:r>
              <a:rPr lang="en-US"/>
              <a:t> </a:t>
            </a:r>
            <a:r>
              <a:rPr lang="en-US">
                <a:sym typeface="Wingdings" pitchFamily="2" charset="2"/>
              </a:rPr>
              <a:t></a:t>
            </a:r>
            <a:r>
              <a:rPr lang="en-US"/>
              <a:t> one valid and one invalid equivalence class</a:t>
            </a:r>
          </a:p>
          <a:p>
            <a:pPr marL="581025" indent="0">
              <a:buNone/>
            </a:pPr>
            <a:r>
              <a:rPr lang="en-US"/>
              <a:t>“condition x shall be true” </a:t>
            </a:r>
            <a:r>
              <a:rPr lang="en-US">
                <a:sym typeface="Wingdings" pitchFamily="2" charset="2"/>
              </a:rPr>
              <a:t></a:t>
            </a:r>
            <a:endParaRPr lang="en-US"/>
          </a:p>
          <a:p>
            <a:pPr marL="581025" indent="0">
              <a:buNone/>
            </a:pPr>
            <a:r>
              <a:rPr lang="en-US"/>
              <a:t>x = true, x = false</a:t>
            </a:r>
          </a:p>
          <a:p>
            <a:endParaRPr lang="en-US"/>
          </a:p>
          <a:p>
            <a:r>
              <a:rPr lang="en-US"/>
              <a:t>One or several equivalence classes for </a:t>
            </a:r>
            <a:r>
              <a:rPr lang="en-US" i="1"/>
              <a:t>illegal</a:t>
            </a:r>
            <a:r>
              <a:rPr lang="en-US"/>
              <a:t> values, that is, for values that are </a:t>
            </a:r>
            <a:r>
              <a:rPr lang="en-US" i="1"/>
              <a:t>incompatible with the type </a:t>
            </a:r>
            <a:r>
              <a:rPr lang="en-US"/>
              <a:t>of the input parameter and therefore out of the parameter’s domain</a:t>
            </a:r>
          </a:p>
          <a:p>
            <a:pPr marL="738188" indent="0">
              <a:buNone/>
            </a:pPr>
            <a:r>
              <a:rPr lang="en-US"/>
              <a:t>“integer values x” </a:t>
            </a:r>
            <a:r>
              <a:rPr lang="en-US">
                <a:sym typeface="Wingdings" pitchFamily="2" charset="2"/>
              </a:rPr>
              <a:t></a:t>
            </a:r>
            <a:endParaRPr lang="en-US"/>
          </a:p>
          <a:p>
            <a:pPr marL="738188" indent="0">
              <a:buNone/>
            </a:pPr>
            <a:r>
              <a:rPr lang="en-US"/>
              <a:t>{real-number x}, {character-string x}</a:t>
            </a:r>
          </a:p>
          <a:p>
            <a:endParaRPr lang="en-US"/>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20</a:t>
            </a:fld>
            <a:endParaRPr lang="en-US"/>
          </a:p>
        </p:txBody>
      </p:sp>
    </p:spTree>
    <p:extLst>
      <p:ext uri="{BB962C8B-B14F-4D97-AF65-F5344CB8AC3E}">
        <p14:creationId xmlns:p14="http://schemas.microsoft.com/office/powerpoint/2010/main" val="18292923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dk1"/>
          </a:lnRef>
          <a:fillRef idx="1">
            <a:schemeClr val="lt1"/>
          </a:fillRef>
          <a:effectRef idx="0">
            <a:schemeClr val="dk1"/>
          </a:effectRef>
          <a:fontRef idx="minor">
            <a:schemeClr val="dk1"/>
          </a:fontRef>
        </p:style>
        <p:txBody>
          <a:bodyPr>
            <a:noAutofit/>
          </a:bodyPr>
          <a:lstStyle/>
          <a:p>
            <a:r>
              <a:rPr lang="en-GB" sz="3600" b="1" dirty="0"/>
              <a:t>Equivalence partitioning Guidelines</a:t>
            </a:r>
            <a:endParaRPr lang="en-US" sz="3600" b="1" dirty="0"/>
          </a:p>
        </p:txBody>
      </p:sp>
      <p:sp>
        <p:nvSpPr>
          <p:cNvPr id="3" name="Content Placeholder 2"/>
          <p:cNvSpPr>
            <a:spLocks noGrp="1"/>
          </p:cNvSpPr>
          <p:nvPr>
            <p:ph idx="1"/>
          </p:nvPr>
        </p:nvSpPr>
        <p:spPr/>
        <p:txBody>
          <a:bodyPr/>
          <a:lstStyle/>
          <a:p>
            <a:r>
              <a:rPr lang="en-US"/>
              <a:t>If an input condition speciﬁes a ‘</a:t>
            </a:r>
            <a:r>
              <a:rPr lang="en-US" i="1"/>
              <a:t>must be</a:t>
            </a:r>
            <a:r>
              <a:rPr lang="en-US"/>
              <a:t>’ situation </a:t>
            </a:r>
          </a:p>
          <a:p>
            <a:pPr marL="393192" lvl="1" indent="0">
              <a:buNone/>
            </a:pPr>
            <a:r>
              <a:rPr lang="en-US"/>
              <a:t>“ﬁrst character of the identiﬁer must be a letter” </a:t>
            </a:r>
            <a:r>
              <a:rPr lang="en-US">
                <a:sym typeface="Wingdings" pitchFamily="2" charset="2"/>
              </a:rPr>
              <a:t> </a:t>
            </a:r>
          </a:p>
          <a:p>
            <a:pPr marL="393192" lvl="1" indent="0">
              <a:buNone/>
            </a:pPr>
            <a:r>
              <a:rPr lang="en-US">
                <a:sym typeface="Wingdings" pitchFamily="2" charset="2"/>
              </a:rPr>
              <a:t>{</a:t>
            </a:r>
            <a:r>
              <a:rPr lang="en-US"/>
              <a:t>ﬁrst character</a:t>
            </a:r>
            <a:r>
              <a:rPr lang="en-US">
                <a:sym typeface="Wingdings" pitchFamily="2" charset="2"/>
              </a:rPr>
              <a:t> is a letter},  {</a:t>
            </a:r>
            <a:r>
              <a:rPr lang="en-US"/>
              <a:t>ﬁrst character</a:t>
            </a:r>
            <a:r>
              <a:rPr lang="en-US">
                <a:sym typeface="Wingdings" pitchFamily="2" charset="2"/>
              </a:rPr>
              <a:t> is not a letter}</a:t>
            </a:r>
          </a:p>
          <a:p>
            <a:endParaRPr lang="en-US"/>
          </a:p>
          <a:p>
            <a:r>
              <a:rPr lang="en-US"/>
              <a:t>Equivalence classes can be of the output desired in the program</a:t>
            </a:r>
          </a:p>
          <a:p>
            <a:endParaRPr lang="en-US"/>
          </a:p>
          <a:p>
            <a:r>
              <a:rPr lang="en-US"/>
              <a:t>If there is reason to believe that the system handles each valid/invalid/illegal input value differently, then each value shall generate an equivalence class</a:t>
            </a:r>
          </a:p>
          <a:p>
            <a:endParaRPr lang="en-US"/>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21</a:t>
            </a:fld>
            <a:endParaRPr lang="en-US"/>
          </a:p>
        </p:txBody>
      </p:sp>
    </p:spTree>
    <p:extLst>
      <p:ext uri="{BB962C8B-B14F-4D97-AF65-F5344CB8AC3E}">
        <p14:creationId xmlns:p14="http://schemas.microsoft.com/office/powerpoint/2010/main" val="19663318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EP 1</a:t>
            </a:r>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733550"/>
            <a:ext cx="4467225" cy="192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Oval Callout 3"/>
          <p:cNvSpPr/>
          <p:nvPr/>
        </p:nvSpPr>
        <p:spPr>
          <a:xfrm>
            <a:off x="5943600" y="1707776"/>
            <a:ext cx="2667000" cy="1187824"/>
          </a:xfrm>
          <a:prstGeom prst="wedgeEllipseCallout">
            <a:avLst>
              <a:gd name="adj1" fmla="val -112793"/>
              <a:gd name="adj2" fmla="val 58282"/>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prstClr val="black"/>
                </a:solidFill>
                <a:latin typeface="Calibri"/>
              </a:rPr>
              <a:t>Expected from 18 to 50</a:t>
            </a:r>
          </a:p>
        </p:txBody>
      </p:sp>
      <p:grpSp>
        <p:nvGrpSpPr>
          <p:cNvPr id="7" name="Group 9"/>
          <p:cNvGrpSpPr>
            <a:grpSpLocks/>
          </p:cNvGrpSpPr>
          <p:nvPr/>
        </p:nvGrpSpPr>
        <p:grpSpPr bwMode="auto">
          <a:xfrm>
            <a:off x="1346690" y="4195763"/>
            <a:ext cx="5606562" cy="669925"/>
            <a:chOff x="1199" y="3648"/>
            <a:chExt cx="3826" cy="422"/>
          </a:xfrm>
        </p:grpSpPr>
        <p:sp>
          <p:nvSpPr>
            <p:cNvPr id="8" name="Line 10"/>
            <p:cNvSpPr>
              <a:spLocks noChangeShapeType="1"/>
            </p:cNvSpPr>
            <p:nvPr/>
          </p:nvSpPr>
          <p:spPr bwMode="auto">
            <a:xfrm>
              <a:off x="1199" y="3720"/>
              <a:ext cx="3826" cy="0"/>
            </a:xfrm>
            <a:prstGeom prst="line">
              <a:avLst/>
            </a:prstGeom>
            <a:noFill/>
            <a:ln w="50800">
              <a:solidFill>
                <a:srgbClr val="00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9" name="Line 11"/>
            <p:cNvSpPr>
              <a:spLocks noChangeShapeType="1"/>
            </p:cNvSpPr>
            <p:nvPr/>
          </p:nvSpPr>
          <p:spPr bwMode="auto">
            <a:xfrm>
              <a:off x="2361" y="3648"/>
              <a:ext cx="0" cy="175"/>
            </a:xfrm>
            <a:prstGeom prst="line">
              <a:avLst/>
            </a:prstGeom>
            <a:noFill/>
            <a:ln w="25400">
              <a:solidFill>
                <a:srgbClr val="00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10" name="Line 12"/>
            <p:cNvSpPr>
              <a:spLocks noChangeShapeType="1"/>
            </p:cNvSpPr>
            <p:nvPr/>
          </p:nvSpPr>
          <p:spPr bwMode="auto">
            <a:xfrm>
              <a:off x="4153" y="3648"/>
              <a:ext cx="0" cy="159"/>
            </a:xfrm>
            <a:prstGeom prst="line">
              <a:avLst/>
            </a:prstGeom>
            <a:noFill/>
            <a:ln w="25400">
              <a:solidFill>
                <a:srgbClr val="00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11" name="Rectangle 13"/>
            <p:cNvSpPr>
              <a:spLocks noChangeArrowheads="1"/>
            </p:cNvSpPr>
            <p:nvPr/>
          </p:nvSpPr>
          <p:spPr bwMode="auto">
            <a:xfrm>
              <a:off x="2218" y="3828"/>
              <a:ext cx="300" cy="24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defTabSz="930275">
                <a:lnSpc>
                  <a:spcPct val="90000"/>
                </a:lnSpc>
              </a:pPr>
              <a:r>
                <a:rPr lang="en-GB" sz="2400" b="1">
                  <a:solidFill>
                    <a:prstClr val="black"/>
                  </a:solidFill>
                  <a:latin typeface="Calibri"/>
                </a:rPr>
                <a:t>18</a:t>
              </a:r>
            </a:p>
          </p:txBody>
        </p:sp>
        <p:sp>
          <p:nvSpPr>
            <p:cNvPr id="12" name="Rectangle 14"/>
            <p:cNvSpPr>
              <a:spLocks noChangeArrowheads="1"/>
            </p:cNvSpPr>
            <p:nvPr/>
          </p:nvSpPr>
          <p:spPr bwMode="auto">
            <a:xfrm>
              <a:off x="3955" y="3804"/>
              <a:ext cx="307" cy="24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defTabSz="930275">
                <a:lnSpc>
                  <a:spcPct val="90000"/>
                </a:lnSpc>
              </a:pPr>
              <a:r>
                <a:rPr lang="en-GB" sz="2400" b="1">
                  <a:solidFill>
                    <a:prstClr val="black"/>
                  </a:solidFill>
                  <a:latin typeface="Calibri"/>
                </a:rPr>
                <a:t>50</a:t>
              </a:r>
            </a:p>
          </p:txBody>
        </p:sp>
      </p:grpSp>
      <p:grpSp>
        <p:nvGrpSpPr>
          <p:cNvPr id="6" name="Group 5"/>
          <p:cNvGrpSpPr/>
          <p:nvPr/>
        </p:nvGrpSpPr>
        <p:grpSpPr>
          <a:xfrm>
            <a:off x="1636835" y="3733800"/>
            <a:ext cx="5336930" cy="461969"/>
            <a:chOff x="1636835" y="3733800"/>
            <a:chExt cx="5336930" cy="461969"/>
          </a:xfrm>
        </p:grpSpPr>
        <p:sp>
          <p:nvSpPr>
            <p:cNvPr id="17" name="Text Box 19"/>
            <p:cNvSpPr txBox="1">
              <a:spLocks noChangeArrowheads="1"/>
            </p:cNvSpPr>
            <p:nvPr/>
          </p:nvSpPr>
          <p:spPr bwMode="auto">
            <a:xfrm>
              <a:off x="3962400" y="3733800"/>
              <a:ext cx="794237" cy="461963"/>
            </a:xfrm>
            <a:prstGeom prst="rect">
              <a:avLst/>
            </a:prstGeom>
            <a:noFill/>
            <a:ln w="12700">
              <a:no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solidFill>
                    <a:srgbClr val="000099"/>
                  </a:solidFill>
                  <a:latin typeface="Calibri"/>
                </a:rPr>
                <a:t>valid</a:t>
              </a:r>
            </a:p>
          </p:txBody>
        </p:sp>
        <p:grpSp>
          <p:nvGrpSpPr>
            <p:cNvPr id="18" name="Group 20"/>
            <p:cNvGrpSpPr>
              <a:grpSpLocks/>
            </p:cNvGrpSpPr>
            <p:nvPr/>
          </p:nvGrpSpPr>
          <p:grpSpPr bwMode="auto">
            <a:xfrm>
              <a:off x="1636835" y="3733806"/>
              <a:ext cx="5336930" cy="461963"/>
              <a:chOff x="1397" y="3357"/>
              <a:chExt cx="3642" cy="291"/>
            </a:xfrm>
          </p:grpSpPr>
          <p:sp>
            <p:nvSpPr>
              <p:cNvPr id="21" name="Text Box 23"/>
              <p:cNvSpPr txBox="1">
                <a:spLocks noChangeArrowheads="1"/>
              </p:cNvSpPr>
              <p:nvPr/>
            </p:nvSpPr>
            <p:spPr bwMode="auto">
              <a:xfrm>
                <a:off x="4336" y="3357"/>
                <a:ext cx="70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solidFill>
                      <a:srgbClr val="C00000"/>
                    </a:solidFill>
                    <a:latin typeface="Calibri"/>
                  </a:rPr>
                  <a:t>invalid</a:t>
                </a:r>
              </a:p>
            </p:txBody>
          </p:sp>
          <p:sp>
            <p:nvSpPr>
              <p:cNvPr id="22" name="Text Box 24"/>
              <p:cNvSpPr txBox="1">
                <a:spLocks noChangeArrowheads="1"/>
              </p:cNvSpPr>
              <p:nvPr/>
            </p:nvSpPr>
            <p:spPr bwMode="auto">
              <a:xfrm>
                <a:off x="1397" y="3357"/>
                <a:ext cx="70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solidFill>
                      <a:srgbClr val="C00000"/>
                    </a:solidFill>
                    <a:latin typeface="Calibri"/>
                  </a:rPr>
                  <a:t>invalid</a:t>
                </a:r>
              </a:p>
            </p:txBody>
          </p:sp>
        </p:grpSp>
      </p:grpSp>
      <p:sp>
        <p:nvSpPr>
          <p:cNvPr id="26" name="Oval 21"/>
          <p:cNvSpPr>
            <a:spLocks noChangeArrowheads="1"/>
          </p:cNvSpPr>
          <p:nvPr/>
        </p:nvSpPr>
        <p:spPr bwMode="auto">
          <a:xfrm>
            <a:off x="1066800" y="4876800"/>
            <a:ext cx="4683369" cy="1262594"/>
          </a:xfrm>
          <a:prstGeom prst="ellipse">
            <a:avLst/>
          </a:prstGeom>
          <a:noFill/>
          <a:ln w="28575">
            <a:solidFill>
              <a:schemeClr val="folHlink"/>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27" name="Text Box 16"/>
          <p:cNvSpPr txBox="1">
            <a:spLocks noChangeArrowheads="1"/>
          </p:cNvSpPr>
          <p:nvPr/>
        </p:nvSpPr>
        <p:spPr bwMode="auto">
          <a:xfrm>
            <a:off x="3788021" y="5257800"/>
            <a:ext cx="185371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GB" sz="2400" b="1">
                <a:solidFill>
                  <a:srgbClr val="003399"/>
                </a:solidFill>
                <a:latin typeface="Calibri"/>
              </a:rPr>
              <a:t>not numeric</a:t>
            </a:r>
          </a:p>
        </p:txBody>
      </p:sp>
      <p:sp>
        <p:nvSpPr>
          <p:cNvPr id="5" name="Rectangle 4"/>
          <p:cNvSpPr/>
          <p:nvPr/>
        </p:nvSpPr>
        <p:spPr>
          <a:xfrm>
            <a:off x="273096" y="4114800"/>
            <a:ext cx="717504" cy="461665"/>
          </a:xfrm>
          <a:prstGeom prst="rect">
            <a:avLst/>
          </a:prstGeom>
        </p:spPr>
        <p:txBody>
          <a:bodyPr wrap="none">
            <a:spAutoFit/>
          </a:bodyPr>
          <a:lstStyle/>
          <a:p>
            <a:r>
              <a:rPr lang="en-US" sz="2400" b="1">
                <a:solidFill>
                  <a:prstClr val="black"/>
                </a:solidFill>
              </a:rPr>
              <a:t>Age</a:t>
            </a:r>
          </a:p>
        </p:txBody>
      </p:sp>
      <p:sp>
        <p:nvSpPr>
          <p:cNvPr id="15" name="Slide Number Placeholder 14"/>
          <p:cNvSpPr>
            <a:spLocks noGrp="1"/>
          </p:cNvSpPr>
          <p:nvPr>
            <p:ph type="sldNum" sz="quarter" idx="12"/>
          </p:nvPr>
        </p:nvSpPr>
        <p:spPr/>
        <p:txBody>
          <a:bodyPr/>
          <a:lstStyle/>
          <a:p>
            <a:r>
              <a:rPr lang="en-US"/>
              <a:t>Slide </a:t>
            </a:r>
            <a:fld id="{3900DC13-0C25-439E-AA75-E5DAAC4C3713}" type="slidenum">
              <a:rPr lang="en-US" smtClean="0"/>
              <a:pPr/>
              <a:t>22</a:t>
            </a:fld>
            <a:endParaRPr lang="en-US"/>
          </a:p>
        </p:txBody>
      </p:sp>
      <p:cxnSp>
        <p:nvCxnSpPr>
          <p:cNvPr id="13" name="Straight Connector 12"/>
          <p:cNvCxnSpPr/>
          <p:nvPr/>
        </p:nvCxnSpPr>
        <p:spPr>
          <a:xfrm>
            <a:off x="2461114" y="4953000"/>
            <a:ext cx="0" cy="1068903"/>
          </a:xfrm>
          <a:prstGeom prst="line">
            <a:avLst/>
          </a:prstGeom>
        </p:spPr>
        <p:style>
          <a:lnRef idx="1">
            <a:schemeClr val="accent1"/>
          </a:lnRef>
          <a:fillRef idx="0">
            <a:schemeClr val="accent1"/>
          </a:fillRef>
          <a:effectRef idx="0">
            <a:schemeClr val="accent1"/>
          </a:effectRef>
          <a:fontRef idx="minor">
            <a:schemeClr val="tx1"/>
          </a:fontRef>
        </p:style>
      </p:cxnSp>
      <p:sp>
        <p:nvSpPr>
          <p:cNvPr id="32" name="Oval 21"/>
          <p:cNvSpPr>
            <a:spLocks noChangeArrowheads="1"/>
          </p:cNvSpPr>
          <p:nvPr/>
        </p:nvSpPr>
        <p:spPr bwMode="auto">
          <a:xfrm>
            <a:off x="1101969" y="4953000"/>
            <a:ext cx="2615710" cy="1068902"/>
          </a:xfrm>
          <a:prstGeom prst="ellipse">
            <a:avLst/>
          </a:prstGeom>
          <a:noFill/>
          <a:ln w="28575">
            <a:solidFill>
              <a:schemeClr val="folHlink"/>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solidFill>
                <a:prstClr val="black"/>
              </a:solidFill>
              <a:latin typeface="Calibri"/>
            </a:endParaRPr>
          </a:p>
        </p:txBody>
      </p:sp>
      <p:sp>
        <p:nvSpPr>
          <p:cNvPr id="3" name="Oval 2"/>
          <p:cNvSpPr/>
          <p:nvPr/>
        </p:nvSpPr>
        <p:spPr>
          <a:xfrm>
            <a:off x="5902569" y="4827588"/>
            <a:ext cx="3012831" cy="1311806"/>
          </a:xfrm>
          <a:prstGeom prst="ellipse">
            <a:avLst/>
          </a:prstGeom>
          <a:noFill/>
          <a:ln w="28575">
            <a:solidFill>
              <a:schemeClr val="folHlink"/>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cxnSp>
        <p:nvCxnSpPr>
          <p:cNvPr id="16" name="Straight Connector 15"/>
          <p:cNvCxnSpPr>
            <a:stCxn id="3" idx="0"/>
            <a:endCxn id="3" idx="4"/>
          </p:cNvCxnSpPr>
          <p:nvPr/>
        </p:nvCxnSpPr>
        <p:spPr>
          <a:xfrm>
            <a:off x="7408985" y="4827588"/>
            <a:ext cx="0" cy="1311806"/>
          </a:xfrm>
          <a:prstGeom prst="line">
            <a:avLst/>
          </a:prstGeom>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6172200" y="5257800"/>
            <a:ext cx="1066800" cy="461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rgbClr val="003399"/>
                </a:solidFill>
                <a:latin typeface="Calibri"/>
              </a:rPr>
              <a:t>no input</a:t>
            </a:r>
          </a:p>
        </p:txBody>
      </p:sp>
      <p:sp>
        <p:nvSpPr>
          <p:cNvPr id="30" name="Rectangle 29"/>
          <p:cNvSpPr/>
          <p:nvPr/>
        </p:nvSpPr>
        <p:spPr>
          <a:xfrm>
            <a:off x="7543800" y="5221067"/>
            <a:ext cx="1066800" cy="461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rgbClr val="003399"/>
                </a:solidFill>
                <a:latin typeface="Calibri"/>
              </a:rPr>
              <a:t>input</a:t>
            </a:r>
          </a:p>
        </p:txBody>
      </p:sp>
      <p:sp>
        <p:nvSpPr>
          <p:cNvPr id="24" name="Text Box 18"/>
          <p:cNvSpPr txBox="1">
            <a:spLocks noChangeArrowheads="1"/>
          </p:cNvSpPr>
          <p:nvPr/>
        </p:nvSpPr>
        <p:spPr bwMode="auto">
          <a:xfrm>
            <a:off x="1252634" y="5214865"/>
            <a:ext cx="1414366" cy="523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GB" sz="2800" b="1">
                <a:solidFill>
                  <a:srgbClr val="003399"/>
                </a:solidFill>
                <a:latin typeface="Calibri"/>
              </a:rPr>
              <a:t>integer</a:t>
            </a:r>
          </a:p>
        </p:txBody>
      </p:sp>
      <p:sp>
        <p:nvSpPr>
          <p:cNvPr id="29" name="Text Box 18"/>
          <p:cNvSpPr txBox="1">
            <a:spLocks noChangeArrowheads="1"/>
          </p:cNvSpPr>
          <p:nvPr/>
        </p:nvSpPr>
        <p:spPr bwMode="auto">
          <a:xfrm>
            <a:off x="2475998" y="5085648"/>
            <a:ext cx="1414366" cy="781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80000"/>
              </a:lnSpc>
            </a:pPr>
            <a:r>
              <a:rPr lang="en-GB" sz="2800" b="1">
                <a:solidFill>
                  <a:srgbClr val="003399"/>
                </a:solidFill>
                <a:latin typeface="Calibri"/>
              </a:rPr>
              <a:t>not</a:t>
            </a:r>
          </a:p>
          <a:p>
            <a:pPr>
              <a:lnSpc>
                <a:spcPct val="80000"/>
              </a:lnSpc>
            </a:pPr>
            <a:r>
              <a:rPr lang="en-GB" sz="2800" b="1">
                <a:solidFill>
                  <a:srgbClr val="003399"/>
                </a:solidFill>
                <a:latin typeface="Calibri"/>
              </a:rPr>
              <a:t>integer</a:t>
            </a:r>
          </a:p>
        </p:txBody>
      </p:sp>
      <p:grpSp>
        <p:nvGrpSpPr>
          <p:cNvPr id="34" name="Group 33"/>
          <p:cNvGrpSpPr/>
          <p:nvPr/>
        </p:nvGrpSpPr>
        <p:grpSpPr>
          <a:xfrm>
            <a:off x="7543800" y="5085648"/>
            <a:ext cx="990600" cy="781752"/>
            <a:chOff x="7543800" y="5085648"/>
            <a:chExt cx="990600" cy="781752"/>
          </a:xfrm>
        </p:grpSpPr>
        <p:cxnSp>
          <p:nvCxnSpPr>
            <p:cNvPr id="20" name="Straight Connector 19"/>
            <p:cNvCxnSpPr/>
            <p:nvPr/>
          </p:nvCxnSpPr>
          <p:spPr>
            <a:xfrm>
              <a:off x="7543800" y="5214865"/>
              <a:ext cx="990600" cy="46786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7759250" y="5085648"/>
              <a:ext cx="470350" cy="78175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6" name="Group 35"/>
          <p:cNvGrpSpPr/>
          <p:nvPr/>
        </p:nvGrpSpPr>
        <p:grpSpPr>
          <a:xfrm>
            <a:off x="1285215" y="5125428"/>
            <a:ext cx="990600" cy="781752"/>
            <a:chOff x="7543800" y="5085648"/>
            <a:chExt cx="990600" cy="781752"/>
          </a:xfrm>
        </p:grpSpPr>
        <p:cxnSp>
          <p:nvCxnSpPr>
            <p:cNvPr id="37" name="Straight Connector 36"/>
            <p:cNvCxnSpPr/>
            <p:nvPr/>
          </p:nvCxnSpPr>
          <p:spPr>
            <a:xfrm>
              <a:off x="7543800" y="5214865"/>
              <a:ext cx="990600" cy="46786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7759250" y="5085648"/>
              <a:ext cx="470350" cy="78175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18187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4"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p:bldP spid="32" grpId="0" animBg="1"/>
      <p:bldP spid="3" grpId="0" animBg="1"/>
      <p:bldP spid="19" grpId="0"/>
      <p:bldP spid="30" grpId="0"/>
      <p:bldP spid="24" grpId="0"/>
      <p:bldP spid="2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EP 1 (cont.)</a:t>
            </a:r>
          </a:p>
        </p:txBody>
      </p:sp>
      <p:sp>
        <p:nvSpPr>
          <p:cNvPr id="3" name="Content Placeholder 2"/>
          <p:cNvSpPr>
            <a:spLocks noGrp="1"/>
          </p:cNvSpPr>
          <p:nvPr>
            <p:ph idx="1"/>
          </p:nvPr>
        </p:nvSpPr>
        <p:spPr/>
        <p:txBody>
          <a:bodyPr/>
          <a:lstStyle/>
          <a:p>
            <a:r>
              <a:rPr lang="en-US"/>
              <a:t>Draw </a:t>
            </a:r>
            <a:r>
              <a:rPr lang="en-US" sz="2800"/>
              <a:t>table of analysis</a:t>
            </a:r>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23</a:t>
            </a:fld>
            <a:endParaRPr lang="en-US"/>
          </a:p>
        </p:txBody>
      </p:sp>
      <p:graphicFrame>
        <p:nvGraphicFramePr>
          <p:cNvPr id="5" name="Content Placeholder 5"/>
          <p:cNvGraphicFramePr>
            <a:graphicFrameLocks/>
          </p:cNvGraphicFramePr>
          <p:nvPr>
            <p:extLst>
              <p:ext uri="{D42A27DB-BD31-4B8C-83A1-F6EECF244321}">
                <p14:modId xmlns:p14="http://schemas.microsoft.com/office/powerpoint/2010/main" val="3878534994"/>
              </p:ext>
            </p:extLst>
          </p:nvPr>
        </p:nvGraphicFramePr>
        <p:xfrm>
          <a:off x="838200" y="1981200"/>
          <a:ext cx="6858001" cy="2819400"/>
        </p:xfrm>
        <a:graphic>
          <a:graphicData uri="http://schemas.openxmlformats.org/drawingml/2006/table">
            <a:tbl>
              <a:tblPr firstRow="1" bandRow="1">
                <a:tableStyleId>{21E4AEA4-8DFA-4A89-87EB-49C32662AFE0}</a:tableStyleId>
              </a:tblPr>
              <a:tblGrid>
                <a:gridCol w="1399450">
                  <a:extLst>
                    <a:ext uri="{9D8B030D-6E8A-4147-A177-3AD203B41FA5}">
                      <a16:colId xmlns:a16="http://schemas.microsoft.com/office/drawing/2014/main" val="20000"/>
                    </a:ext>
                  </a:extLst>
                </a:gridCol>
                <a:gridCol w="3326305">
                  <a:extLst>
                    <a:ext uri="{9D8B030D-6E8A-4147-A177-3AD203B41FA5}">
                      <a16:colId xmlns:a16="http://schemas.microsoft.com/office/drawing/2014/main" val="20001"/>
                    </a:ext>
                  </a:extLst>
                </a:gridCol>
                <a:gridCol w="2132246">
                  <a:extLst>
                    <a:ext uri="{9D8B030D-6E8A-4147-A177-3AD203B41FA5}">
                      <a16:colId xmlns:a16="http://schemas.microsoft.com/office/drawing/2014/main" val="20002"/>
                    </a:ext>
                  </a:extLst>
                </a:gridCol>
              </a:tblGrid>
              <a:tr h="469900">
                <a:tc>
                  <a:txBody>
                    <a:bodyPr/>
                    <a:lstStyle/>
                    <a:p>
                      <a:r>
                        <a:rPr lang="en-US" sz="2000">
                          <a:latin typeface="+mj-lt"/>
                        </a:rPr>
                        <a:t>Condition</a:t>
                      </a:r>
                    </a:p>
                  </a:txBody>
                  <a:tcPr/>
                </a:tc>
                <a:tc>
                  <a:txBody>
                    <a:bodyPr/>
                    <a:lstStyle/>
                    <a:p>
                      <a:r>
                        <a:rPr lang="en-US" sz="2000">
                          <a:latin typeface="+mj-lt"/>
                        </a:rPr>
                        <a:t>Valid</a:t>
                      </a:r>
                      <a:r>
                        <a:rPr lang="en-US" sz="2000" baseline="0">
                          <a:latin typeface="+mj-lt"/>
                        </a:rPr>
                        <a:t> partition</a:t>
                      </a:r>
                      <a:endParaRPr lang="en-US" sz="2000">
                        <a:latin typeface="+mj-lt"/>
                      </a:endParaRPr>
                    </a:p>
                  </a:txBody>
                  <a:tcPr/>
                </a:tc>
                <a:tc>
                  <a:txBody>
                    <a:bodyPr/>
                    <a:lstStyle/>
                    <a:p>
                      <a:r>
                        <a:rPr lang="en-US" sz="2000">
                          <a:latin typeface="+mj-lt"/>
                        </a:rPr>
                        <a:t>Invalid partition</a:t>
                      </a:r>
                    </a:p>
                  </a:txBody>
                  <a:tcPr/>
                </a:tc>
                <a:extLst>
                  <a:ext uri="{0D108BD9-81ED-4DB2-BD59-A6C34878D82A}">
                    <a16:rowId xmlns:a16="http://schemas.microsoft.com/office/drawing/2014/main" val="10000"/>
                  </a:ext>
                </a:extLst>
              </a:tr>
              <a:tr h="469900">
                <a:tc rowSpan="5">
                  <a:txBody>
                    <a:bodyPr/>
                    <a:lstStyle/>
                    <a:p>
                      <a:r>
                        <a:rPr lang="en-US" sz="2000">
                          <a:latin typeface="+mj-lt"/>
                        </a:rPr>
                        <a:t>Age</a:t>
                      </a:r>
                    </a:p>
                  </a:txBody>
                  <a:tcPr/>
                </a:tc>
                <a:tc>
                  <a:txBody>
                    <a:bodyPr/>
                    <a:lstStyle/>
                    <a:p>
                      <a:r>
                        <a:rPr lang="en-US" sz="2000">
                          <a:latin typeface="+mj-lt"/>
                        </a:rPr>
                        <a:t>integer between 18 and 50</a:t>
                      </a:r>
                    </a:p>
                  </a:txBody>
                  <a:tcPr/>
                </a:tc>
                <a:tc>
                  <a:txBody>
                    <a:bodyPr/>
                    <a:lstStyle/>
                    <a:p>
                      <a:r>
                        <a:rPr lang="en-US" sz="2000">
                          <a:latin typeface="+mj-lt"/>
                        </a:rPr>
                        <a:t>&lt;18</a:t>
                      </a:r>
                    </a:p>
                  </a:txBody>
                  <a:tcPr/>
                </a:tc>
                <a:extLst>
                  <a:ext uri="{0D108BD9-81ED-4DB2-BD59-A6C34878D82A}">
                    <a16:rowId xmlns:a16="http://schemas.microsoft.com/office/drawing/2014/main" val="10001"/>
                  </a:ext>
                </a:extLst>
              </a:tr>
              <a:tr h="469900">
                <a:tc vMerge="1">
                  <a:txBody>
                    <a:bodyPr/>
                    <a:lstStyle/>
                    <a:p>
                      <a:endParaRPr lang="en-US" sz="2000">
                        <a:latin typeface="+mj-lt"/>
                      </a:endParaRPr>
                    </a:p>
                  </a:txBody>
                  <a:tcPr/>
                </a:tc>
                <a:tc>
                  <a:txBody>
                    <a:bodyPr/>
                    <a:lstStyle/>
                    <a:p>
                      <a:endParaRPr lang="en-US" sz="2000">
                        <a:latin typeface="+mj-lt"/>
                      </a:endParaRPr>
                    </a:p>
                  </a:txBody>
                  <a:tcPr/>
                </a:tc>
                <a:tc>
                  <a:txBody>
                    <a:bodyPr/>
                    <a:lstStyle/>
                    <a:p>
                      <a:r>
                        <a:rPr lang="en-US" sz="2000">
                          <a:latin typeface="+mj-lt"/>
                        </a:rPr>
                        <a:t>&gt;50</a:t>
                      </a:r>
                    </a:p>
                  </a:txBody>
                  <a:tcPr/>
                </a:tc>
                <a:extLst>
                  <a:ext uri="{0D108BD9-81ED-4DB2-BD59-A6C34878D82A}">
                    <a16:rowId xmlns:a16="http://schemas.microsoft.com/office/drawing/2014/main" val="10002"/>
                  </a:ext>
                </a:extLst>
              </a:tr>
              <a:tr h="469900">
                <a:tc vMerge="1">
                  <a:txBody>
                    <a:bodyPr/>
                    <a:lstStyle/>
                    <a:p>
                      <a:endParaRPr lang="en-US" sz="2000">
                        <a:latin typeface="+mj-lt"/>
                      </a:endParaRPr>
                    </a:p>
                  </a:txBody>
                  <a:tcPr/>
                </a:tc>
                <a:tc>
                  <a:txBody>
                    <a:bodyPr/>
                    <a:lstStyle/>
                    <a:p>
                      <a:endParaRPr lang="en-US" sz="2000">
                        <a:latin typeface="+mj-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kern="1200">
                          <a:solidFill>
                            <a:schemeClr val="dk1"/>
                          </a:solidFill>
                          <a:latin typeface="+mj-lt"/>
                          <a:ea typeface="+mn-ea"/>
                          <a:cs typeface="+mn-cs"/>
                        </a:rPr>
                        <a:t>not integer</a:t>
                      </a:r>
                    </a:p>
                  </a:txBody>
                  <a:tcPr/>
                </a:tc>
                <a:extLst>
                  <a:ext uri="{0D108BD9-81ED-4DB2-BD59-A6C34878D82A}">
                    <a16:rowId xmlns:a16="http://schemas.microsoft.com/office/drawing/2014/main" val="10003"/>
                  </a:ext>
                </a:extLst>
              </a:tr>
              <a:tr h="469900">
                <a:tc vMerge="1">
                  <a:txBody>
                    <a:bodyPr/>
                    <a:lstStyle/>
                    <a:p>
                      <a:endParaRPr lang="en-US" sz="2000">
                        <a:latin typeface="+mj-lt"/>
                      </a:endParaRPr>
                    </a:p>
                  </a:txBody>
                  <a:tcPr/>
                </a:tc>
                <a:tc>
                  <a:txBody>
                    <a:bodyPr/>
                    <a:lstStyle/>
                    <a:p>
                      <a:endParaRPr lang="en-US" sz="2000" dirty="0">
                        <a:latin typeface="+mj-lt"/>
                      </a:endParaRPr>
                    </a:p>
                  </a:txBody>
                  <a:tcPr/>
                </a:tc>
                <a:tc>
                  <a:txBody>
                    <a:bodyPr/>
                    <a:lstStyle/>
                    <a:p>
                      <a:r>
                        <a:rPr kumimoji="0" lang="en-US" sz="2000" kern="1200">
                          <a:solidFill>
                            <a:schemeClr val="dk1"/>
                          </a:solidFill>
                          <a:latin typeface="+mj-lt"/>
                          <a:ea typeface="+mn-ea"/>
                          <a:cs typeface="+mn-cs"/>
                        </a:rPr>
                        <a:t>not numeric</a:t>
                      </a:r>
                      <a:endParaRPr lang="en-US" sz="2000">
                        <a:latin typeface="+mj-lt"/>
                      </a:endParaRPr>
                    </a:p>
                  </a:txBody>
                  <a:tcPr/>
                </a:tc>
                <a:extLst>
                  <a:ext uri="{0D108BD9-81ED-4DB2-BD59-A6C34878D82A}">
                    <a16:rowId xmlns:a16="http://schemas.microsoft.com/office/drawing/2014/main" val="10004"/>
                  </a:ext>
                </a:extLst>
              </a:tr>
              <a:tr h="469900">
                <a:tc vMerge="1">
                  <a:txBody>
                    <a:bodyPr/>
                    <a:lstStyle/>
                    <a:p>
                      <a:endParaRPr lang="en-US" sz="2000">
                        <a:latin typeface="+mj-lt"/>
                      </a:endParaRPr>
                    </a:p>
                  </a:txBody>
                  <a:tcPr/>
                </a:tc>
                <a:tc>
                  <a:txBody>
                    <a:bodyPr/>
                    <a:lstStyle/>
                    <a:p>
                      <a:endParaRPr lang="en-US" sz="2000">
                        <a:latin typeface="+mj-lt"/>
                      </a:endParaRPr>
                    </a:p>
                  </a:txBody>
                  <a:tcPr/>
                </a:tc>
                <a:tc>
                  <a:txBody>
                    <a:bodyPr/>
                    <a:lstStyle/>
                    <a:p>
                      <a:r>
                        <a:rPr lang="en-US" sz="2000" dirty="0">
                          <a:latin typeface="+mj-lt"/>
                        </a:rPr>
                        <a:t>no input</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1913199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dk1"/>
          </a:lnRef>
          <a:fillRef idx="1">
            <a:schemeClr val="lt1"/>
          </a:fillRef>
          <a:effectRef idx="0">
            <a:schemeClr val="dk1"/>
          </a:effectRef>
          <a:fontRef idx="minor">
            <a:schemeClr val="dk1"/>
          </a:fontRef>
        </p:style>
        <p:txBody>
          <a:bodyPr/>
          <a:lstStyle/>
          <a:p>
            <a:r>
              <a:rPr lang="en-US" dirty="0"/>
              <a:t>Design test case</a:t>
            </a:r>
          </a:p>
        </p:txBody>
      </p:sp>
      <p:sp>
        <p:nvSpPr>
          <p:cNvPr id="3" name="Content Placeholder 2"/>
          <p:cNvSpPr>
            <a:spLocks noGrp="1"/>
          </p:cNvSpPr>
          <p:nvPr>
            <p:ph idx="1"/>
          </p:nvPr>
        </p:nvSpPr>
        <p:spPr/>
        <p:txBody>
          <a:bodyPr/>
          <a:lstStyle/>
          <a:p>
            <a:r>
              <a:rPr lang="en-US" dirty="0"/>
              <a:t>Write a new test case covering </a:t>
            </a:r>
            <a:r>
              <a:rPr lang="en-US" b="1" dirty="0"/>
              <a:t>as many </a:t>
            </a:r>
            <a:r>
              <a:rPr lang="en-US" dirty="0"/>
              <a:t>of the uncovered </a:t>
            </a:r>
            <a:r>
              <a:rPr lang="en-US" b="1" dirty="0"/>
              <a:t>valid equivalence classes </a:t>
            </a:r>
            <a:r>
              <a:rPr lang="en-US" dirty="0"/>
              <a:t>as possible, until all valid equivalence classes have been covered by test cases </a:t>
            </a:r>
          </a:p>
          <a:p>
            <a:endParaRPr lang="en-US" dirty="0"/>
          </a:p>
          <a:p>
            <a:r>
              <a:rPr lang="en-US" dirty="0"/>
              <a:t>Write a test case that covers </a:t>
            </a:r>
            <a:r>
              <a:rPr lang="en-US" b="1" dirty="0"/>
              <a:t>one, and only one</a:t>
            </a:r>
            <a:r>
              <a:rPr lang="en-US" dirty="0"/>
              <a:t>, of the uncovered </a:t>
            </a:r>
            <a:r>
              <a:rPr lang="en-US" b="1" dirty="0"/>
              <a:t>invalid equivalence classes</a:t>
            </a:r>
            <a:r>
              <a:rPr lang="en-US" dirty="0"/>
              <a:t>, until all invalid equivalence classes have been covered by test cases</a:t>
            </a:r>
          </a:p>
          <a:p>
            <a:endParaRPr lang="en-US" dirty="0"/>
          </a:p>
          <a:p>
            <a:r>
              <a:rPr lang="en-US" dirty="0"/>
              <a:t>Example (next slide)</a:t>
            </a:r>
          </a:p>
          <a:p>
            <a:endParaRPr lang="en-US" dirty="0"/>
          </a:p>
        </p:txBody>
      </p:sp>
      <p:sp>
        <p:nvSpPr>
          <p:cNvPr id="7" name="Slide Number Placeholder 6"/>
          <p:cNvSpPr>
            <a:spLocks noGrp="1"/>
          </p:cNvSpPr>
          <p:nvPr>
            <p:ph type="sldNum" sz="quarter" idx="12"/>
          </p:nvPr>
        </p:nvSpPr>
        <p:spPr/>
        <p:txBody>
          <a:bodyPr/>
          <a:lstStyle/>
          <a:p>
            <a:r>
              <a:rPr lang="en-US"/>
              <a:t>Slide </a:t>
            </a:r>
            <a:fld id="{3900DC13-0C25-439E-AA75-E5DAAC4C3713}" type="slidenum">
              <a:rPr lang="en-US" smtClean="0"/>
              <a:pPr/>
              <a:t>24</a:t>
            </a:fld>
            <a:endParaRPr lang="en-US"/>
          </a:p>
        </p:txBody>
      </p:sp>
    </p:spTree>
    <p:extLst>
      <p:ext uri="{BB962C8B-B14F-4D97-AF65-F5344CB8AC3E}">
        <p14:creationId xmlns:p14="http://schemas.microsoft.com/office/powerpoint/2010/main" val="35477794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test case for EP: Example</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730176451"/>
              </p:ext>
            </p:extLst>
          </p:nvPr>
        </p:nvGraphicFramePr>
        <p:xfrm>
          <a:off x="2667000" y="1661160"/>
          <a:ext cx="6248400" cy="2377440"/>
        </p:xfrm>
        <a:graphic>
          <a:graphicData uri="http://schemas.openxmlformats.org/drawingml/2006/table">
            <a:tbl>
              <a:tblPr firstRow="1" bandRow="1">
                <a:tableStyleId>{21E4AEA4-8DFA-4A89-87EB-49C32662AFE0}</a:tableStyleId>
              </a:tblPr>
              <a:tblGrid>
                <a:gridCol w="1275054">
                  <a:extLst>
                    <a:ext uri="{9D8B030D-6E8A-4147-A177-3AD203B41FA5}">
                      <a16:colId xmlns:a16="http://schemas.microsoft.com/office/drawing/2014/main" val="20000"/>
                    </a:ext>
                  </a:extLst>
                </a:gridCol>
                <a:gridCol w="3030633">
                  <a:extLst>
                    <a:ext uri="{9D8B030D-6E8A-4147-A177-3AD203B41FA5}">
                      <a16:colId xmlns:a16="http://schemas.microsoft.com/office/drawing/2014/main" val="20001"/>
                    </a:ext>
                  </a:extLst>
                </a:gridCol>
                <a:gridCol w="1942713">
                  <a:extLst>
                    <a:ext uri="{9D8B030D-6E8A-4147-A177-3AD203B41FA5}">
                      <a16:colId xmlns:a16="http://schemas.microsoft.com/office/drawing/2014/main" val="20002"/>
                    </a:ext>
                  </a:extLst>
                </a:gridCol>
              </a:tblGrid>
              <a:tr h="370840">
                <a:tc>
                  <a:txBody>
                    <a:bodyPr/>
                    <a:lstStyle/>
                    <a:p>
                      <a:r>
                        <a:rPr lang="en-US" sz="2000">
                          <a:latin typeface="+mj-lt"/>
                        </a:rPr>
                        <a:t>Condition</a:t>
                      </a:r>
                    </a:p>
                  </a:txBody>
                  <a:tcPr/>
                </a:tc>
                <a:tc>
                  <a:txBody>
                    <a:bodyPr/>
                    <a:lstStyle/>
                    <a:p>
                      <a:r>
                        <a:rPr lang="en-US" sz="2000" dirty="0">
                          <a:latin typeface="+mj-lt"/>
                        </a:rPr>
                        <a:t>Valid</a:t>
                      </a:r>
                      <a:r>
                        <a:rPr lang="en-US" sz="2000" baseline="0" dirty="0">
                          <a:latin typeface="+mj-lt"/>
                        </a:rPr>
                        <a:t> partition</a:t>
                      </a:r>
                      <a:endParaRPr lang="en-US" sz="2000" dirty="0">
                        <a:latin typeface="+mj-lt"/>
                      </a:endParaRPr>
                    </a:p>
                  </a:txBody>
                  <a:tcPr/>
                </a:tc>
                <a:tc>
                  <a:txBody>
                    <a:bodyPr/>
                    <a:lstStyle/>
                    <a:p>
                      <a:r>
                        <a:rPr lang="en-US" sz="2000" dirty="0">
                          <a:latin typeface="+mj-lt"/>
                        </a:rPr>
                        <a:t>Invalid partition</a:t>
                      </a:r>
                    </a:p>
                  </a:txBody>
                  <a:tcPr/>
                </a:tc>
                <a:extLst>
                  <a:ext uri="{0D108BD9-81ED-4DB2-BD59-A6C34878D82A}">
                    <a16:rowId xmlns:a16="http://schemas.microsoft.com/office/drawing/2014/main" val="10000"/>
                  </a:ext>
                </a:extLst>
              </a:tr>
              <a:tr h="370840">
                <a:tc rowSpan="5">
                  <a:txBody>
                    <a:bodyPr/>
                    <a:lstStyle/>
                    <a:p>
                      <a:r>
                        <a:rPr lang="en-US" sz="2000">
                          <a:latin typeface="+mj-lt"/>
                        </a:rPr>
                        <a:t>Age</a:t>
                      </a:r>
                    </a:p>
                  </a:txBody>
                  <a:tcPr/>
                </a:tc>
                <a:tc>
                  <a:txBody>
                    <a:bodyPr/>
                    <a:lstStyle/>
                    <a:p>
                      <a:r>
                        <a:rPr lang="en-US" sz="2000">
                          <a:latin typeface="+mj-lt"/>
                        </a:rPr>
                        <a:t>integer between 18 and 50</a:t>
                      </a:r>
                    </a:p>
                  </a:txBody>
                  <a:tcPr/>
                </a:tc>
                <a:tc>
                  <a:txBody>
                    <a:bodyPr/>
                    <a:lstStyle/>
                    <a:p>
                      <a:r>
                        <a:rPr lang="en-US" sz="2000">
                          <a:latin typeface="+mj-lt"/>
                        </a:rPr>
                        <a:t>&lt;18</a:t>
                      </a:r>
                    </a:p>
                  </a:txBody>
                  <a:tcPr/>
                </a:tc>
                <a:extLst>
                  <a:ext uri="{0D108BD9-81ED-4DB2-BD59-A6C34878D82A}">
                    <a16:rowId xmlns:a16="http://schemas.microsoft.com/office/drawing/2014/main" val="10001"/>
                  </a:ext>
                </a:extLst>
              </a:tr>
              <a:tr h="370840">
                <a:tc vMerge="1">
                  <a:txBody>
                    <a:bodyPr/>
                    <a:lstStyle/>
                    <a:p>
                      <a:endParaRPr lang="en-US" sz="2000">
                        <a:latin typeface="+mj-lt"/>
                      </a:endParaRPr>
                    </a:p>
                  </a:txBody>
                  <a:tcPr/>
                </a:tc>
                <a:tc>
                  <a:txBody>
                    <a:bodyPr/>
                    <a:lstStyle/>
                    <a:p>
                      <a:endParaRPr lang="en-US" sz="2000">
                        <a:latin typeface="+mj-lt"/>
                      </a:endParaRPr>
                    </a:p>
                  </a:txBody>
                  <a:tcPr/>
                </a:tc>
                <a:tc>
                  <a:txBody>
                    <a:bodyPr/>
                    <a:lstStyle/>
                    <a:p>
                      <a:r>
                        <a:rPr lang="en-US" sz="2000">
                          <a:latin typeface="+mj-lt"/>
                        </a:rPr>
                        <a:t>&gt;50</a:t>
                      </a:r>
                    </a:p>
                  </a:txBody>
                  <a:tcPr/>
                </a:tc>
                <a:extLst>
                  <a:ext uri="{0D108BD9-81ED-4DB2-BD59-A6C34878D82A}">
                    <a16:rowId xmlns:a16="http://schemas.microsoft.com/office/drawing/2014/main" val="10002"/>
                  </a:ext>
                </a:extLst>
              </a:tr>
              <a:tr h="370840">
                <a:tc vMerge="1">
                  <a:txBody>
                    <a:bodyPr/>
                    <a:lstStyle/>
                    <a:p>
                      <a:endParaRPr lang="en-US" sz="2000">
                        <a:latin typeface="+mj-lt"/>
                      </a:endParaRPr>
                    </a:p>
                  </a:txBody>
                  <a:tcPr/>
                </a:tc>
                <a:tc>
                  <a:txBody>
                    <a:bodyPr/>
                    <a:lstStyle/>
                    <a:p>
                      <a:endParaRPr lang="en-US" sz="2000">
                        <a:latin typeface="+mj-lt"/>
                      </a:endParaRPr>
                    </a:p>
                  </a:txBody>
                  <a:tcPr/>
                </a:tc>
                <a:tc>
                  <a:txBody>
                    <a:bodyPr/>
                    <a:lstStyle/>
                    <a:p>
                      <a:r>
                        <a:rPr lang="en-US" sz="2000">
                          <a:latin typeface="+mj-lt"/>
                        </a:rPr>
                        <a:t>not numeric</a:t>
                      </a:r>
                    </a:p>
                  </a:txBody>
                  <a:tcPr/>
                </a:tc>
                <a:extLst>
                  <a:ext uri="{0D108BD9-81ED-4DB2-BD59-A6C34878D82A}">
                    <a16:rowId xmlns:a16="http://schemas.microsoft.com/office/drawing/2014/main" val="10003"/>
                  </a:ext>
                </a:extLst>
              </a:tr>
              <a:tr h="370840">
                <a:tc vMerge="1">
                  <a:txBody>
                    <a:bodyPr/>
                    <a:lstStyle/>
                    <a:p>
                      <a:endParaRPr lang="en-US" sz="2000">
                        <a:latin typeface="+mj-lt"/>
                      </a:endParaRPr>
                    </a:p>
                  </a:txBody>
                  <a:tcPr/>
                </a:tc>
                <a:tc>
                  <a:txBody>
                    <a:bodyPr/>
                    <a:lstStyle/>
                    <a:p>
                      <a:endParaRPr lang="en-US" sz="2000">
                        <a:latin typeface="+mj-lt"/>
                      </a:endParaRPr>
                    </a:p>
                  </a:txBody>
                  <a:tcPr/>
                </a:tc>
                <a:tc>
                  <a:txBody>
                    <a:bodyPr/>
                    <a:lstStyle/>
                    <a:p>
                      <a:r>
                        <a:rPr lang="en-US" sz="2000">
                          <a:latin typeface="+mj-lt"/>
                        </a:rPr>
                        <a:t>not integer</a:t>
                      </a:r>
                    </a:p>
                  </a:txBody>
                  <a:tcPr/>
                </a:tc>
                <a:extLst>
                  <a:ext uri="{0D108BD9-81ED-4DB2-BD59-A6C34878D82A}">
                    <a16:rowId xmlns:a16="http://schemas.microsoft.com/office/drawing/2014/main" val="10004"/>
                  </a:ext>
                </a:extLst>
              </a:tr>
              <a:tr h="370840">
                <a:tc vMerge="1">
                  <a:txBody>
                    <a:bodyPr/>
                    <a:lstStyle/>
                    <a:p>
                      <a:endParaRPr lang="en-US" sz="2000">
                        <a:latin typeface="+mj-lt"/>
                      </a:endParaRPr>
                    </a:p>
                  </a:txBody>
                  <a:tcPr/>
                </a:tc>
                <a:tc>
                  <a:txBody>
                    <a:bodyPr/>
                    <a:lstStyle/>
                    <a:p>
                      <a:endParaRPr lang="en-US" sz="2000">
                        <a:latin typeface="+mj-lt"/>
                      </a:endParaRPr>
                    </a:p>
                  </a:txBody>
                  <a:tcPr/>
                </a:tc>
                <a:tc>
                  <a:txBody>
                    <a:bodyPr/>
                    <a:lstStyle/>
                    <a:p>
                      <a:r>
                        <a:rPr lang="en-US" sz="2000" dirty="0">
                          <a:latin typeface="+mj-lt"/>
                        </a:rPr>
                        <a:t>no input</a:t>
                      </a:r>
                    </a:p>
                  </a:txBody>
                  <a:tcPr/>
                </a:tc>
                <a:extLst>
                  <a:ext uri="{0D108BD9-81ED-4DB2-BD59-A6C34878D82A}">
                    <a16:rowId xmlns:a16="http://schemas.microsoft.com/office/drawing/2014/main" val="10005"/>
                  </a:ext>
                </a:extLst>
              </a:tr>
            </a:tbl>
          </a:graphicData>
        </a:graphic>
      </p:graphicFrame>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25</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416935491"/>
              </p:ext>
            </p:extLst>
          </p:nvPr>
        </p:nvGraphicFramePr>
        <p:xfrm>
          <a:off x="381000" y="4185920"/>
          <a:ext cx="8610600" cy="2595880"/>
        </p:xfrm>
        <a:graphic>
          <a:graphicData uri="http://schemas.openxmlformats.org/drawingml/2006/table">
            <a:tbl>
              <a:tblPr firstRow="1" bandRow="1">
                <a:tableStyleId>{7DF18680-E054-41AD-8BC1-D1AEF772440D}</a:tableStyleId>
              </a:tblPr>
              <a:tblGrid>
                <a:gridCol w="1143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4114800">
                  <a:extLst>
                    <a:ext uri="{9D8B030D-6E8A-4147-A177-3AD203B41FA5}">
                      <a16:colId xmlns:a16="http://schemas.microsoft.com/office/drawing/2014/main" val="20003"/>
                    </a:ext>
                  </a:extLst>
                </a:gridCol>
              </a:tblGrid>
              <a:tr h="370840">
                <a:tc>
                  <a:txBody>
                    <a:bodyPr/>
                    <a:lstStyle/>
                    <a:p>
                      <a:r>
                        <a:rPr lang="en-US" sz="1800" dirty="0">
                          <a:latin typeface="+mj-lt"/>
                          <a:cs typeface="Arial" pitchFamily="34" charset="0"/>
                        </a:rPr>
                        <a:t>Condition</a:t>
                      </a:r>
                    </a:p>
                  </a:txBody>
                  <a:tcPr/>
                </a:tc>
                <a:tc>
                  <a:txBody>
                    <a:bodyPr/>
                    <a:lstStyle/>
                    <a:p>
                      <a:r>
                        <a:rPr lang="en-US" sz="1800" dirty="0">
                          <a:latin typeface="+mj-lt"/>
                          <a:cs typeface="Arial" pitchFamily="34" charset="0"/>
                        </a:rPr>
                        <a:t>Test case name</a:t>
                      </a:r>
                    </a:p>
                  </a:txBody>
                  <a:tcPr/>
                </a:tc>
                <a:tc>
                  <a:txBody>
                    <a:bodyPr/>
                    <a:lstStyle/>
                    <a:p>
                      <a:pPr algn="ctr"/>
                      <a:r>
                        <a:rPr lang="en-US" sz="1800">
                          <a:latin typeface="+mj-lt"/>
                          <a:cs typeface="Arial" pitchFamily="34" charset="0"/>
                        </a:rPr>
                        <a:t>Inputs</a:t>
                      </a:r>
                    </a:p>
                  </a:txBody>
                  <a:tcPr/>
                </a:tc>
                <a:tc>
                  <a:txBody>
                    <a:bodyPr/>
                    <a:lstStyle/>
                    <a:p>
                      <a:pPr algn="ctr"/>
                      <a:r>
                        <a:rPr kumimoji="0" lang="en-US" sz="1800" kern="1200">
                          <a:latin typeface="+mj-lt"/>
                          <a:cs typeface="Arial" pitchFamily="34" charset="0"/>
                        </a:rPr>
                        <a:t>Expected results</a:t>
                      </a:r>
                      <a:endParaRPr kumimoji="0" lang="en-US" sz="1800" b="1" kern="1200">
                        <a:solidFill>
                          <a:schemeClr val="lt1"/>
                        </a:solidFill>
                        <a:latin typeface="+mj-lt"/>
                        <a:ea typeface="+mn-ea"/>
                        <a:cs typeface="Arial" pitchFamily="34" charset="0"/>
                      </a:endParaRPr>
                    </a:p>
                  </a:txBody>
                  <a:tcPr/>
                </a:tc>
                <a:extLst>
                  <a:ext uri="{0D108BD9-81ED-4DB2-BD59-A6C34878D82A}">
                    <a16:rowId xmlns:a16="http://schemas.microsoft.com/office/drawing/2014/main" val="10000"/>
                  </a:ext>
                </a:extLst>
              </a:tr>
              <a:tr h="370840">
                <a:tc rowSpan="6">
                  <a:txBody>
                    <a:bodyPr/>
                    <a:lstStyle/>
                    <a:p>
                      <a:r>
                        <a:rPr lang="en-US" sz="1800">
                          <a:latin typeface="+mj-lt"/>
                          <a:cs typeface="Arial" pitchFamily="34" charset="0"/>
                        </a:rPr>
                        <a:t>Test on Age field</a:t>
                      </a:r>
                      <a:endParaRPr lang="en-US" sz="1800" b="1">
                        <a:latin typeface="+mj-lt"/>
                        <a:cs typeface="Arial" pitchFamily="34" charset="0"/>
                      </a:endParaRPr>
                    </a:p>
                  </a:txBody>
                  <a:tcPr/>
                </a:tc>
                <a:tc>
                  <a:txBody>
                    <a:bodyPr/>
                    <a:lstStyle/>
                    <a:p>
                      <a:r>
                        <a:rPr lang="en-US" sz="1800" dirty="0">
                          <a:latin typeface="+mj-lt"/>
                          <a:cs typeface="Arial" pitchFamily="34" charset="0"/>
                        </a:rPr>
                        <a:t>Test valid age</a:t>
                      </a:r>
                    </a:p>
                  </a:txBody>
                  <a:tcPr/>
                </a:tc>
                <a:tc>
                  <a:txBody>
                    <a:bodyPr/>
                    <a:lstStyle/>
                    <a:p>
                      <a:pPr algn="r"/>
                      <a:r>
                        <a:rPr lang="en-US" sz="1800" dirty="0">
                          <a:latin typeface="+mj-lt"/>
                          <a:cs typeface="Arial" pitchFamily="34" charset="0"/>
                        </a:rPr>
                        <a:t>Abc;20</a:t>
                      </a:r>
                    </a:p>
                  </a:txBody>
                  <a:tcPr/>
                </a:tc>
                <a:tc>
                  <a:txBody>
                    <a:bodyPr/>
                    <a:lstStyle/>
                    <a:p>
                      <a:r>
                        <a:rPr lang="en-US" sz="1800" dirty="0">
                          <a:latin typeface="+mj-lt"/>
                          <a:cs typeface="Arial" pitchFamily="34" charset="0"/>
                        </a:rPr>
                        <a:t>Ok…</a:t>
                      </a:r>
                    </a:p>
                  </a:txBody>
                  <a:tcPr/>
                </a:tc>
                <a:extLst>
                  <a:ext uri="{0D108BD9-81ED-4DB2-BD59-A6C34878D82A}">
                    <a16:rowId xmlns:a16="http://schemas.microsoft.com/office/drawing/2014/main" val="10001"/>
                  </a:ext>
                </a:extLst>
              </a:tr>
              <a:tr h="370840">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dk1"/>
                          </a:solidFill>
                          <a:latin typeface="+mn-lt"/>
                          <a:ea typeface="+mn-ea"/>
                          <a:cs typeface="Arial" pitchFamily="34" charset="0"/>
                        </a:rPr>
                        <a:t>Test </a:t>
                      </a:r>
                      <a:r>
                        <a:rPr lang="en-US" sz="1800" dirty="0">
                          <a:latin typeface="+mj-lt"/>
                          <a:cs typeface="Arial" pitchFamily="34" charset="0"/>
                        </a:rPr>
                        <a:t>age&lt;18</a:t>
                      </a:r>
                    </a:p>
                  </a:txBody>
                  <a:tcPr/>
                </a:tc>
                <a:tc>
                  <a:txBody>
                    <a:bodyPr/>
                    <a:lstStyle/>
                    <a:p>
                      <a:pPr algn="r"/>
                      <a:r>
                        <a:rPr lang="en-US" sz="1800" dirty="0">
                          <a:latin typeface="+mj-lt"/>
                          <a:cs typeface="Arial" pitchFamily="34" charset="0"/>
                        </a:rPr>
                        <a:t>Abc;10</a:t>
                      </a:r>
                    </a:p>
                  </a:txBody>
                  <a:tcPr/>
                </a:tc>
                <a:tc>
                  <a:txBody>
                    <a:bodyPr/>
                    <a:lstStyle/>
                    <a:p>
                      <a:r>
                        <a:rPr lang="en-US" sz="1800" baseline="0" dirty="0">
                          <a:latin typeface="+mj-lt"/>
                          <a:cs typeface="Arial" pitchFamily="34" charset="0"/>
                        </a:rPr>
                        <a:t>Message “Age must be &gt;18”</a:t>
                      </a:r>
                      <a:endParaRPr lang="en-US" sz="1800" dirty="0">
                        <a:latin typeface="+mj-lt"/>
                        <a:cs typeface="Arial" pitchFamily="34" charset="0"/>
                      </a:endParaRPr>
                    </a:p>
                  </a:txBody>
                  <a:tcPr/>
                </a:tc>
                <a:extLst>
                  <a:ext uri="{0D108BD9-81ED-4DB2-BD59-A6C34878D82A}">
                    <a16:rowId xmlns:a16="http://schemas.microsoft.com/office/drawing/2014/main" val="10002"/>
                  </a:ext>
                </a:extLst>
              </a:tr>
              <a:tr h="370840">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dk1"/>
                          </a:solidFill>
                          <a:latin typeface="+mn-lt"/>
                          <a:ea typeface="+mn-ea"/>
                          <a:cs typeface="Arial" pitchFamily="34" charset="0"/>
                        </a:rPr>
                        <a:t>Test </a:t>
                      </a:r>
                      <a:r>
                        <a:rPr lang="en-US" sz="1800" dirty="0">
                          <a:latin typeface="+mj-lt"/>
                          <a:cs typeface="Arial" pitchFamily="34" charset="0"/>
                        </a:rPr>
                        <a:t>age</a:t>
                      </a:r>
                      <a:r>
                        <a:rPr lang="en-US" sz="1800" baseline="0" dirty="0">
                          <a:latin typeface="+mj-lt"/>
                          <a:cs typeface="Arial" pitchFamily="34" charset="0"/>
                        </a:rPr>
                        <a:t>&gt;50</a:t>
                      </a:r>
                      <a:endParaRPr lang="en-US" sz="1800" dirty="0">
                        <a:latin typeface="+mj-lt"/>
                        <a:cs typeface="Arial" pitchFamily="34" charset="0"/>
                      </a:endParaRPr>
                    </a:p>
                  </a:txBody>
                  <a:tcPr/>
                </a:tc>
                <a:tc>
                  <a:txBody>
                    <a:bodyPr/>
                    <a:lstStyle/>
                    <a:p>
                      <a:pPr algn="r"/>
                      <a:r>
                        <a:rPr lang="en-US" sz="1800" dirty="0">
                          <a:latin typeface="+mj-lt"/>
                          <a:cs typeface="Arial" pitchFamily="34" charset="0"/>
                        </a:rPr>
                        <a:t>Abc;60</a:t>
                      </a:r>
                    </a:p>
                  </a:txBody>
                  <a:tcPr/>
                </a:tc>
                <a:tc>
                  <a:txBody>
                    <a:bodyPr/>
                    <a:lstStyle/>
                    <a:p>
                      <a:r>
                        <a:rPr kumimoji="0" lang="en-US" sz="1800" kern="1200" baseline="0" dirty="0">
                          <a:solidFill>
                            <a:schemeClr val="dk1"/>
                          </a:solidFill>
                          <a:latin typeface="+mj-lt"/>
                          <a:ea typeface="+mn-ea"/>
                          <a:cs typeface="Arial" pitchFamily="34" charset="0"/>
                        </a:rPr>
                        <a:t>Message “Age must be &lt;50”</a:t>
                      </a:r>
                      <a:endParaRPr kumimoji="0" lang="en-US" sz="1800" kern="1200" dirty="0">
                        <a:solidFill>
                          <a:schemeClr val="dk1"/>
                        </a:solidFill>
                        <a:latin typeface="+mj-lt"/>
                        <a:ea typeface="+mn-ea"/>
                        <a:cs typeface="Arial" pitchFamily="34" charset="0"/>
                      </a:endParaRPr>
                    </a:p>
                  </a:txBody>
                  <a:tcPr/>
                </a:tc>
                <a:extLst>
                  <a:ext uri="{0D108BD9-81ED-4DB2-BD59-A6C34878D82A}">
                    <a16:rowId xmlns:a16="http://schemas.microsoft.com/office/drawing/2014/main" val="10003"/>
                  </a:ext>
                </a:extLst>
              </a:tr>
              <a:tr h="370840">
                <a:tc vMerge="1">
                  <a:txBody>
                    <a:bodyPr/>
                    <a:lstStyle/>
                    <a:p>
                      <a:endParaRPr lang="en-US"/>
                    </a:p>
                  </a:txBody>
                  <a:tcPr/>
                </a:tc>
                <a:tc>
                  <a:txBody>
                    <a:bodyPr/>
                    <a:lstStyle/>
                    <a:p>
                      <a:r>
                        <a:rPr lang="en-US" sz="1800" dirty="0">
                          <a:latin typeface="+mj-lt"/>
                          <a:cs typeface="Arial" pitchFamily="34" charset="0"/>
                        </a:rPr>
                        <a:t>Test invalid characters</a:t>
                      </a:r>
                    </a:p>
                  </a:txBody>
                  <a:tcPr/>
                </a:tc>
                <a:tc>
                  <a:txBody>
                    <a:bodyPr/>
                    <a:lstStyle/>
                    <a:p>
                      <a:pPr algn="r"/>
                      <a:r>
                        <a:rPr lang="en-US" sz="1800">
                          <a:latin typeface="+mj-lt"/>
                          <a:cs typeface="Arial" pitchFamily="34" charset="0"/>
                        </a:rPr>
                        <a:t>Abc;ab</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baseline="0" dirty="0">
                          <a:solidFill>
                            <a:schemeClr val="dk1"/>
                          </a:solidFill>
                          <a:latin typeface="+mj-lt"/>
                          <a:ea typeface="+mn-ea"/>
                          <a:cs typeface="Arial" pitchFamily="34" charset="0"/>
                        </a:rPr>
                        <a:t>Message “</a:t>
                      </a:r>
                      <a:r>
                        <a:rPr kumimoji="0" lang="en-US" sz="1800" kern="1200" dirty="0">
                          <a:solidFill>
                            <a:schemeClr val="dk1"/>
                          </a:solidFill>
                          <a:latin typeface="+mj-lt"/>
                          <a:ea typeface="+mn-ea"/>
                          <a:cs typeface="Arial" pitchFamily="34" charset="0"/>
                        </a:rPr>
                        <a:t>Age </a:t>
                      </a:r>
                      <a:r>
                        <a:rPr kumimoji="0" lang="en-US" sz="1800" kern="1200" baseline="0" dirty="0">
                          <a:solidFill>
                            <a:schemeClr val="dk1"/>
                          </a:solidFill>
                          <a:latin typeface="+mj-lt"/>
                          <a:ea typeface="+mn-ea"/>
                          <a:cs typeface="Arial" pitchFamily="34" charset="0"/>
                        </a:rPr>
                        <a:t>must be a numeric</a:t>
                      </a:r>
                      <a:r>
                        <a:rPr lang="en-US" sz="1800" baseline="0" dirty="0">
                          <a:latin typeface="+mj-lt"/>
                          <a:cs typeface="Arial" pitchFamily="34" charset="0"/>
                        </a:rPr>
                        <a:t>”</a:t>
                      </a:r>
                      <a:endParaRPr lang="en-US" sz="1800" dirty="0">
                        <a:latin typeface="+mj-lt"/>
                        <a:cs typeface="Arial" pitchFamily="34" charset="0"/>
                      </a:endParaRPr>
                    </a:p>
                  </a:txBody>
                  <a:tcPr/>
                </a:tc>
                <a:extLst>
                  <a:ext uri="{0D108BD9-81ED-4DB2-BD59-A6C34878D82A}">
                    <a16:rowId xmlns:a16="http://schemas.microsoft.com/office/drawing/2014/main" val="10004"/>
                  </a:ext>
                </a:extLst>
              </a:tr>
              <a:tr h="370840">
                <a:tc vMerge="1">
                  <a:txBody>
                    <a:bodyPr/>
                    <a:lstStyle/>
                    <a:p>
                      <a:endParaRPr lang="en-US" b="1">
                        <a:latin typeface="+mj-lt"/>
                      </a:endParaRPr>
                    </a:p>
                  </a:txBody>
                  <a:tcPr/>
                </a:tc>
                <a:tc>
                  <a:txBody>
                    <a:bodyPr/>
                    <a:lstStyle/>
                    <a:p>
                      <a:r>
                        <a:rPr lang="en-US" sz="1800">
                          <a:latin typeface="+mj-lt"/>
                          <a:cs typeface="Arial" pitchFamily="34" charset="0"/>
                        </a:rPr>
                        <a:t>Test not integer</a:t>
                      </a:r>
                    </a:p>
                  </a:txBody>
                  <a:tcPr/>
                </a:tc>
                <a:tc>
                  <a:txBody>
                    <a:bodyPr/>
                    <a:lstStyle/>
                    <a:p>
                      <a:pPr algn="r"/>
                      <a:r>
                        <a:rPr lang="en-US" sz="1800" dirty="0">
                          <a:latin typeface="+mj-lt"/>
                          <a:cs typeface="Arial" pitchFamily="34" charset="0"/>
                        </a:rPr>
                        <a:t>Abc;21.5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baseline="0" dirty="0">
                          <a:solidFill>
                            <a:schemeClr val="dk1"/>
                          </a:solidFill>
                          <a:latin typeface="+mj-lt"/>
                          <a:ea typeface="+mn-ea"/>
                          <a:cs typeface="Arial" pitchFamily="34" charset="0"/>
                        </a:rPr>
                        <a:t>Message</a:t>
                      </a:r>
                      <a:r>
                        <a:rPr kumimoji="0" lang="en-US" sz="1800" kern="1200" dirty="0">
                          <a:latin typeface="+mj-lt"/>
                          <a:cs typeface="Arial" pitchFamily="34" charset="0"/>
                        </a:rPr>
                        <a:t> “Age </a:t>
                      </a:r>
                      <a:r>
                        <a:rPr kumimoji="0" lang="en-US" sz="1800" kern="1200" baseline="0" dirty="0">
                          <a:solidFill>
                            <a:schemeClr val="dk1"/>
                          </a:solidFill>
                          <a:latin typeface="+mj-lt"/>
                          <a:ea typeface="+mn-ea"/>
                          <a:cs typeface="Arial" pitchFamily="34" charset="0"/>
                        </a:rPr>
                        <a:t>must be an integer</a:t>
                      </a:r>
                      <a:r>
                        <a:rPr kumimoji="0" lang="en-US" sz="1800" kern="1200" dirty="0">
                          <a:latin typeface="+mj-lt"/>
                          <a:cs typeface="Arial" pitchFamily="34" charset="0"/>
                        </a:rPr>
                        <a:t>”</a:t>
                      </a:r>
                      <a:endParaRPr kumimoji="0" lang="en-US" sz="1800" kern="1200" dirty="0">
                        <a:solidFill>
                          <a:schemeClr val="dk1"/>
                        </a:solidFill>
                        <a:latin typeface="+mj-lt"/>
                        <a:ea typeface="+mn-ea"/>
                        <a:cs typeface="Arial" pitchFamily="34" charset="0"/>
                      </a:endParaRPr>
                    </a:p>
                  </a:txBody>
                  <a:tcPr/>
                </a:tc>
                <a:extLst>
                  <a:ext uri="{0D108BD9-81ED-4DB2-BD59-A6C34878D82A}">
                    <a16:rowId xmlns:a16="http://schemas.microsoft.com/office/drawing/2014/main" val="10005"/>
                  </a:ext>
                </a:extLst>
              </a:tr>
              <a:tr h="370840">
                <a:tc vMerge="1">
                  <a:txBody>
                    <a:bodyPr/>
                    <a:lstStyle/>
                    <a:p>
                      <a:endParaRPr lang="en-US" b="1">
                        <a:latin typeface="+mj-lt"/>
                      </a:endParaRPr>
                    </a:p>
                  </a:txBody>
                  <a:tcPr/>
                </a:tc>
                <a:tc>
                  <a:txBody>
                    <a:bodyPr/>
                    <a:lstStyle/>
                    <a:p>
                      <a:r>
                        <a:rPr lang="en-US" sz="1800">
                          <a:latin typeface="+mj-lt"/>
                          <a:cs typeface="Arial" pitchFamily="34" charset="0"/>
                        </a:rPr>
                        <a:t>Test null value</a:t>
                      </a:r>
                    </a:p>
                  </a:txBody>
                  <a:tcPr/>
                </a:tc>
                <a:tc>
                  <a:txBody>
                    <a:bodyPr/>
                    <a:lstStyle/>
                    <a:p>
                      <a:pPr algn="r"/>
                      <a:r>
                        <a:rPr lang="en-US" sz="1800" dirty="0" err="1">
                          <a:latin typeface="+mj-lt"/>
                          <a:cs typeface="Arial" pitchFamily="34" charset="0"/>
                        </a:rPr>
                        <a:t>Abc</a:t>
                      </a:r>
                      <a:r>
                        <a:rPr lang="en-US" sz="1800" dirty="0">
                          <a:latin typeface="+mj-lt"/>
                          <a:cs typeface="Arial" pitchFamily="34" charset="0"/>
                        </a:rPr>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baseline="0" dirty="0">
                          <a:solidFill>
                            <a:schemeClr val="dk1"/>
                          </a:solidFill>
                          <a:latin typeface="+mj-lt"/>
                          <a:ea typeface="+mn-ea"/>
                          <a:cs typeface="Arial" pitchFamily="34" charset="0"/>
                        </a:rPr>
                        <a:t>Message </a:t>
                      </a:r>
                      <a:r>
                        <a:rPr kumimoji="0" lang="en-US" sz="1800" kern="1200" dirty="0">
                          <a:latin typeface="+mj-lt"/>
                          <a:cs typeface="Arial" pitchFamily="34" charset="0"/>
                        </a:rPr>
                        <a:t>“Age not allow null”</a:t>
                      </a:r>
                      <a:endParaRPr kumimoji="0" lang="en-US" sz="1800" kern="1200" dirty="0">
                        <a:solidFill>
                          <a:schemeClr val="dk1"/>
                        </a:solidFill>
                        <a:latin typeface="+mj-lt"/>
                        <a:ea typeface="+mn-ea"/>
                        <a:cs typeface="Arial" pitchFamily="34" charset="0"/>
                      </a:endParaRPr>
                    </a:p>
                  </a:txBody>
                  <a:tcPr/>
                </a:tc>
                <a:extLst>
                  <a:ext uri="{0D108BD9-81ED-4DB2-BD59-A6C34878D82A}">
                    <a16:rowId xmlns:a16="http://schemas.microsoft.com/office/drawing/2014/main" val="10006"/>
                  </a:ext>
                </a:extLst>
              </a:tr>
            </a:tbl>
          </a:graphicData>
        </a:graphic>
      </p:graphicFrame>
      <p:sp>
        <p:nvSpPr>
          <p:cNvPr id="7" name="TextBox 6"/>
          <p:cNvSpPr txBox="1"/>
          <p:nvPr/>
        </p:nvSpPr>
        <p:spPr>
          <a:xfrm>
            <a:off x="2667000" y="1219200"/>
            <a:ext cx="2133600" cy="430887"/>
          </a:xfrm>
          <a:prstGeom prst="rect">
            <a:avLst/>
          </a:prstGeom>
          <a:solidFill>
            <a:schemeClr val="accent1">
              <a:lumMod val="60000"/>
              <a:lumOff val="40000"/>
            </a:schemeClr>
          </a:solidFill>
        </p:spPr>
        <p:txBody>
          <a:bodyPr wrap="square" rtlCol="0">
            <a:spAutoFit/>
          </a:bodyPr>
          <a:lstStyle/>
          <a:p>
            <a:r>
              <a:rPr lang="en-US" sz="2200">
                <a:latin typeface="+mj-lt"/>
              </a:rPr>
              <a:t>Table of analysis</a:t>
            </a:r>
          </a:p>
        </p:txBody>
      </p:sp>
      <p:sp>
        <p:nvSpPr>
          <p:cNvPr id="8" name="TextBox 7"/>
          <p:cNvSpPr txBox="1"/>
          <p:nvPr/>
        </p:nvSpPr>
        <p:spPr>
          <a:xfrm>
            <a:off x="381000" y="3724553"/>
            <a:ext cx="2102499" cy="430887"/>
          </a:xfrm>
          <a:prstGeom prst="rect">
            <a:avLst/>
          </a:prstGeom>
          <a:solidFill>
            <a:schemeClr val="accent5">
              <a:lumMod val="60000"/>
              <a:lumOff val="40000"/>
            </a:schemeClr>
          </a:solidFill>
        </p:spPr>
        <p:txBody>
          <a:bodyPr wrap="none" rtlCol="0">
            <a:spAutoFit/>
          </a:bodyPr>
          <a:lstStyle/>
          <a:p>
            <a:r>
              <a:rPr lang="en-US" sz="2200"/>
              <a:t>Test case design</a:t>
            </a:r>
          </a:p>
        </p:txBody>
      </p:sp>
    </p:spTree>
    <p:extLst>
      <p:ext uri="{BB962C8B-B14F-4D97-AF65-F5344CB8AC3E}">
        <p14:creationId xmlns:p14="http://schemas.microsoft.com/office/powerpoint/2010/main" val="2727563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EP 2</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The Golden Splash Swimming Center’s ticket price depends on four variables: day (weekday, weekend), visitor’s status (OT = one time, M = member), entry hour (6.00–19.00, 19.01–24.00) and visitor’s age (up to 16, 16.01–60, 60.01–120).</a:t>
            </a:r>
          </a:p>
          <a:p>
            <a:endParaRPr lang="en-US" dirty="0"/>
          </a:p>
          <a:p>
            <a:endParaRPr lang="en-US" dirty="0"/>
          </a:p>
          <a:p>
            <a:endParaRPr lang="en-US" dirty="0"/>
          </a:p>
          <a:p>
            <a:endParaRPr lang="en-US" dirty="0"/>
          </a:p>
          <a:p>
            <a:endParaRPr lang="en-US" dirty="0"/>
          </a:p>
          <a:p>
            <a:endParaRPr lang="en-US" dirty="0"/>
          </a:p>
          <a:p>
            <a:endParaRPr lang="en-US" dirty="0"/>
          </a:p>
          <a:p>
            <a:pPr marL="0" indent="0">
              <a:buNone/>
            </a:pPr>
            <a:r>
              <a:rPr lang="en-US" dirty="0"/>
              <a:t>Define valid and invalid equivalence classes and the corresponding test case values.</a:t>
            </a:r>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26</a:t>
            </a:fld>
            <a:endParaRPr lang="en-US"/>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2667000"/>
            <a:ext cx="5715000" cy="2814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4323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EP 2: Solution</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895141469"/>
              </p:ext>
            </p:extLst>
          </p:nvPr>
        </p:nvGraphicFramePr>
        <p:xfrm>
          <a:off x="228600" y="1844040"/>
          <a:ext cx="8686801" cy="3779520"/>
        </p:xfrm>
        <a:graphic>
          <a:graphicData uri="http://schemas.openxmlformats.org/drawingml/2006/table">
            <a:tbl>
              <a:tblPr firstRow="1" firstCol="1" bandRow="1">
                <a:tableStyleId>{5C22544A-7EE6-4342-B048-85BDC9FD1C3A}</a:tableStyleId>
              </a:tblPr>
              <a:tblGrid>
                <a:gridCol w="16002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4038601">
                  <a:extLst>
                    <a:ext uri="{9D8B030D-6E8A-4147-A177-3AD203B41FA5}">
                      <a16:colId xmlns:a16="http://schemas.microsoft.com/office/drawing/2014/main" val="20002"/>
                    </a:ext>
                  </a:extLst>
                </a:gridCol>
              </a:tblGrid>
              <a:tr h="0">
                <a:tc>
                  <a:txBody>
                    <a:bodyPr/>
                    <a:lstStyle/>
                    <a:p>
                      <a:pPr algn="just">
                        <a:lnSpc>
                          <a:spcPct val="120000"/>
                        </a:lnSpc>
                        <a:spcBef>
                          <a:spcPts val="1200"/>
                        </a:spcBef>
                        <a:spcAft>
                          <a:spcPts val="0"/>
                        </a:spcAft>
                      </a:pPr>
                      <a:r>
                        <a:rPr lang="en-US" sz="2000">
                          <a:effectLst/>
                          <a:latin typeface="+mj-lt"/>
                        </a:rPr>
                        <a:t>Condition</a:t>
                      </a:r>
                      <a:endParaRPr lang="en-US" sz="2000">
                        <a:effectLst/>
                        <a:latin typeface="+mj-lt"/>
                        <a:ea typeface="Calibri"/>
                        <a:cs typeface="Times New Roman"/>
                      </a:endParaRPr>
                    </a:p>
                  </a:txBody>
                  <a:tcPr marL="68580" marR="68580" marT="0" marB="0"/>
                </a:tc>
                <a:tc>
                  <a:txBody>
                    <a:bodyPr/>
                    <a:lstStyle/>
                    <a:p>
                      <a:pPr algn="just">
                        <a:lnSpc>
                          <a:spcPct val="120000"/>
                        </a:lnSpc>
                        <a:spcBef>
                          <a:spcPts val="1200"/>
                        </a:spcBef>
                        <a:spcAft>
                          <a:spcPts val="0"/>
                        </a:spcAft>
                      </a:pPr>
                      <a:r>
                        <a:rPr lang="en-US" sz="2000">
                          <a:effectLst/>
                          <a:latin typeface="+mj-lt"/>
                        </a:rPr>
                        <a:t>Valid Par.</a:t>
                      </a:r>
                      <a:endParaRPr lang="en-US" sz="2000">
                        <a:effectLst/>
                        <a:latin typeface="+mj-lt"/>
                        <a:ea typeface="Calibri"/>
                        <a:cs typeface="Times New Roman"/>
                      </a:endParaRPr>
                    </a:p>
                  </a:txBody>
                  <a:tcPr marL="68580" marR="68580" marT="0" marB="0"/>
                </a:tc>
                <a:tc>
                  <a:txBody>
                    <a:bodyPr/>
                    <a:lstStyle/>
                    <a:p>
                      <a:pPr algn="just">
                        <a:lnSpc>
                          <a:spcPct val="120000"/>
                        </a:lnSpc>
                        <a:spcBef>
                          <a:spcPts val="1200"/>
                        </a:spcBef>
                        <a:spcAft>
                          <a:spcPts val="0"/>
                        </a:spcAft>
                      </a:pPr>
                      <a:r>
                        <a:rPr lang="en-US" sz="2000">
                          <a:effectLst/>
                          <a:latin typeface="+mj-lt"/>
                        </a:rPr>
                        <a:t>Invalid Par.</a:t>
                      </a:r>
                      <a:endParaRPr lang="en-US" sz="2000">
                        <a:effectLst/>
                        <a:latin typeface="+mj-lt"/>
                        <a:ea typeface="Calibri"/>
                        <a:cs typeface="Times New Roman"/>
                      </a:endParaRPr>
                    </a:p>
                  </a:txBody>
                  <a:tcPr marL="68580" marR="68580" marT="0" marB="0"/>
                </a:tc>
                <a:extLst>
                  <a:ext uri="{0D108BD9-81ED-4DB2-BD59-A6C34878D82A}">
                    <a16:rowId xmlns:a16="http://schemas.microsoft.com/office/drawing/2014/main" val="10000"/>
                  </a:ext>
                </a:extLst>
              </a:tr>
              <a:tr h="0">
                <a:tc rowSpan="2">
                  <a:txBody>
                    <a:bodyPr/>
                    <a:lstStyle/>
                    <a:p>
                      <a:pPr algn="just">
                        <a:lnSpc>
                          <a:spcPct val="120000"/>
                        </a:lnSpc>
                        <a:spcBef>
                          <a:spcPts val="1200"/>
                        </a:spcBef>
                        <a:spcAft>
                          <a:spcPts val="0"/>
                        </a:spcAft>
                      </a:pPr>
                      <a:r>
                        <a:rPr lang="en-US" sz="2000" dirty="0">
                          <a:effectLst/>
                          <a:latin typeface="+mj-lt"/>
                        </a:rPr>
                        <a:t>Day of week</a:t>
                      </a:r>
                      <a:endParaRPr lang="en-US" sz="2000" dirty="0">
                        <a:effectLst/>
                        <a:latin typeface="+mj-lt"/>
                        <a:ea typeface="Calibri"/>
                        <a:cs typeface="Times New Roman"/>
                      </a:endParaRPr>
                    </a:p>
                  </a:txBody>
                  <a:tcPr marL="68580" marR="68580" marT="0" marB="0"/>
                </a:tc>
                <a:tc>
                  <a:txBody>
                    <a:bodyPr/>
                    <a:lstStyle/>
                    <a:p>
                      <a:pPr algn="just">
                        <a:lnSpc>
                          <a:spcPct val="120000"/>
                        </a:lnSpc>
                        <a:spcBef>
                          <a:spcPts val="1200"/>
                        </a:spcBef>
                        <a:spcAft>
                          <a:spcPts val="0"/>
                        </a:spcAft>
                      </a:pPr>
                      <a:r>
                        <a:rPr lang="en-US" sz="2000">
                          <a:effectLst/>
                          <a:latin typeface="+mj-lt"/>
                        </a:rPr>
                        <a:t>{Mon, Tue, Wed, Thurs, Fri }</a:t>
                      </a:r>
                      <a:endParaRPr lang="en-US" sz="2000">
                        <a:effectLst/>
                        <a:latin typeface="+mj-lt"/>
                        <a:ea typeface="Calibri"/>
                        <a:cs typeface="Times New Roman"/>
                      </a:endParaRPr>
                    </a:p>
                  </a:txBody>
                  <a:tcPr marL="68580" marR="68580" marT="0" marB="0"/>
                </a:tc>
                <a:tc>
                  <a:txBody>
                    <a:bodyPr/>
                    <a:lstStyle/>
                    <a:p>
                      <a:pPr algn="just">
                        <a:lnSpc>
                          <a:spcPct val="120000"/>
                        </a:lnSpc>
                        <a:spcBef>
                          <a:spcPts val="1200"/>
                        </a:spcBef>
                        <a:spcAft>
                          <a:spcPts val="0"/>
                        </a:spcAft>
                      </a:pPr>
                      <a:r>
                        <a:rPr lang="en-US" sz="2000">
                          <a:effectLst/>
                          <a:latin typeface="+mj-lt"/>
                        </a:rPr>
                        <a:t>Any alpha-numeric value (not a day)</a:t>
                      </a:r>
                      <a:endParaRPr lang="en-US" sz="2000">
                        <a:effectLst/>
                        <a:latin typeface="+mj-lt"/>
                        <a:ea typeface="Calibri"/>
                        <a:cs typeface="Times New Roman"/>
                      </a:endParaRPr>
                    </a:p>
                  </a:txBody>
                  <a:tcPr marL="68580" marR="68580" marT="0" marB="0"/>
                </a:tc>
                <a:extLst>
                  <a:ext uri="{0D108BD9-81ED-4DB2-BD59-A6C34878D82A}">
                    <a16:rowId xmlns:a16="http://schemas.microsoft.com/office/drawing/2014/main" val="10001"/>
                  </a:ext>
                </a:extLst>
              </a:tr>
              <a:tr h="0">
                <a:tc vMerge="1">
                  <a:txBody>
                    <a:bodyPr/>
                    <a:lstStyle/>
                    <a:p>
                      <a:endParaRPr lang="en-US"/>
                    </a:p>
                  </a:txBody>
                  <a:tcPr/>
                </a:tc>
                <a:tc>
                  <a:txBody>
                    <a:bodyPr/>
                    <a:lstStyle/>
                    <a:p>
                      <a:pPr algn="just">
                        <a:lnSpc>
                          <a:spcPct val="120000"/>
                        </a:lnSpc>
                        <a:spcBef>
                          <a:spcPts val="1200"/>
                        </a:spcBef>
                        <a:spcAft>
                          <a:spcPts val="0"/>
                        </a:spcAft>
                      </a:pPr>
                      <a:r>
                        <a:rPr lang="en-US" sz="2000">
                          <a:effectLst/>
                          <a:latin typeface="+mj-lt"/>
                        </a:rPr>
                        <a:t>{Sat, Sun}</a:t>
                      </a:r>
                      <a:endParaRPr lang="en-US" sz="2000">
                        <a:effectLst/>
                        <a:latin typeface="+mj-lt"/>
                        <a:ea typeface="Calibri"/>
                        <a:cs typeface="Times New Roman"/>
                      </a:endParaRPr>
                    </a:p>
                  </a:txBody>
                  <a:tcPr marL="68580" marR="68580" marT="0" marB="0"/>
                </a:tc>
                <a:tc>
                  <a:txBody>
                    <a:bodyPr/>
                    <a:lstStyle/>
                    <a:p>
                      <a:pPr algn="just">
                        <a:lnSpc>
                          <a:spcPct val="120000"/>
                        </a:lnSpc>
                        <a:spcBef>
                          <a:spcPts val="1200"/>
                        </a:spcBef>
                        <a:spcAft>
                          <a:spcPts val="0"/>
                        </a:spcAft>
                      </a:pPr>
                      <a:r>
                        <a:rPr lang="en-US" sz="2000">
                          <a:effectLst/>
                          <a:latin typeface="+mj-lt"/>
                        </a:rPr>
                        <a:t> </a:t>
                      </a:r>
                      <a:endParaRPr lang="en-US" sz="2000">
                        <a:effectLst/>
                        <a:latin typeface="+mj-lt"/>
                        <a:ea typeface="Calibri"/>
                        <a:cs typeface="Times New Roman"/>
                      </a:endParaRPr>
                    </a:p>
                  </a:txBody>
                  <a:tcPr marL="68580" marR="68580" marT="0" marB="0"/>
                </a:tc>
                <a:extLst>
                  <a:ext uri="{0D108BD9-81ED-4DB2-BD59-A6C34878D82A}">
                    <a16:rowId xmlns:a16="http://schemas.microsoft.com/office/drawing/2014/main" val="10002"/>
                  </a:ext>
                </a:extLst>
              </a:tr>
              <a:tr h="0">
                <a:tc rowSpan="2">
                  <a:txBody>
                    <a:bodyPr/>
                    <a:lstStyle/>
                    <a:p>
                      <a:pPr algn="just">
                        <a:lnSpc>
                          <a:spcPct val="120000"/>
                        </a:lnSpc>
                        <a:spcBef>
                          <a:spcPts val="1200"/>
                        </a:spcBef>
                        <a:spcAft>
                          <a:spcPts val="0"/>
                        </a:spcAft>
                      </a:pPr>
                      <a:r>
                        <a:rPr lang="en-US" sz="2000">
                          <a:effectLst/>
                          <a:latin typeface="+mj-lt"/>
                        </a:rPr>
                        <a:t>Visitor’s status </a:t>
                      </a:r>
                      <a:endParaRPr lang="en-US" sz="2000">
                        <a:effectLst/>
                        <a:latin typeface="+mj-lt"/>
                        <a:ea typeface="Calibri"/>
                        <a:cs typeface="Times New Roman"/>
                      </a:endParaRPr>
                    </a:p>
                  </a:txBody>
                  <a:tcPr marL="68580" marR="68580" marT="0" marB="0"/>
                </a:tc>
                <a:tc>
                  <a:txBody>
                    <a:bodyPr/>
                    <a:lstStyle/>
                    <a:p>
                      <a:pPr algn="just">
                        <a:lnSpc>
                          <a:spcPct val="120000"/>
                        </a:lnSpc>
                        <a:spcBef>
                          <a:spcPts val="1200"/>
                        </a:spcBef>
                        <a:spcAft>
                          <a:spcPts val="0"/>
                        </a:spcAft>
                      </a:pPr>
                      <a:r>
                        <a:rPr lang="en-US" sz="2000">
                          <a:effectLst/>
                          <a:latin typeface="+mj-lt"/>
                        </a:rPr>
                        <a:t>OT</a:t>
                      </a:r>
                      <a:endParaRPr lang="en-US" sz="2000">
                        <a:effectLst/>
                        <a:latin typeface="+mj-lt"/>
                        <a:ea typeface="Calibri"/>
                        <a:cs typeface="Times New Roman"/>
                      </a:endParaRPr>
                    </a:p>
                  </a:txBody>
                  <a:tcPr marL="68580" marR="68580" marT="0" marB="0"/>
                </a:tc>
                <a:tc>
                  <a:txBody>
                    <a:bodyPr/>
                    <a:lstStyle/>
                    <a:p>
                      <a:pPr algn="just">
                        <a:lnSpc>
                          <a:spcPct val="120000"/>
                        </a:lnSpc>
                        <a:spcBef>
                          <a:spcPts val="1200"/>
                        </a:spcBef>
                        <a:spcAft>
                          <a:spcPts val="0"/>
                        </a:spcAft>
                      </a:pPr>
                      <a:r>
                        <a:rPr lang="en-US" sz="2000">
                          <a:effectLst/>
                          <a:latin typeface="+mj-lt"/>
                        </a:rPr>
                        <a:t>Other than OT or M</a:t>
                      </a:r>
                      <a:endParaRPr lang="en-US" sz="2000">
                        <a:effectLst/>
                        <a:latin typeface="+mj-lt"/>
                        <a:ea typeface="Calibri"/>
                        <a:cs typeface="Times New Roman"/>
                      </a:endParaRPr>
                    </a:p>
                  </a:txBody>
                  <a:tcPr marL="68580" marR="68580" marT="0" marB="0"/>
                </a:tc>
                <a:extLst>
                  <a:ext uri="{0D108BD9-81ED-4DB2-BD59-A6C34878D82A}">
                    <a16:rowId xmlns:a16="http://schemas.microsoft.com/office/drawing/2014/main" val="10003"/>
                  </a:ext>
                </a:extLst>
              </a:tr>
              <a:tr h="0">
                <a:tc vMerge="1">
                  <a:txBody>
                    <a:bodyPr/>
                    <a:lstStyle/>
                    <a:p>
                      <a:endParaRPr lang="en-US"/>
                    </a:p>
                  </a:txBody>
                  <a:tcPr/>
                </a:tc>
                <a:tc>
                  <a:txBody>
                    <a:bodyPr/>
                    <a:lstStyle/>
                    <a:p>
                      <a:pPr algn="just">
                        <a:lnSpc>
                          <a:spcPct val="120000"/>
                        </a:lnSpc>
                        <a:spcBef>
                          <a:spcPts val="1200"/>
                        </a:spcBef>
                        <a:spcAft>
                          <a:spcPts val="0"/>
                        </a:spcAft>
                      </a:pPr>
                      <a:r>
                        <a:rPr lang="en-US" sz="2000">
                          <a:effectLst/>
                          <a:latin typeface="+mj-lt"/>
                        </a:rPr>
                        <a:t>M</a:t>
                      </a:r>
                      <a:endParaRPr lang="en-US" sz="2000">
                        <a:effectLst/>
                        <a:latin typeface="+mj-lt"/>
                        <a:ea typeface="Calibri"/>
                        <a:cs typeface="Times New Roman"/>
                      </a:endParaRPr>
                    </a:p>
                  </a:txBody>
                  <a:tcPr marL="68580" marR="68580" marT="0" marB="0"/>
                </a:tc>
                <a:tc>
                  <a:txBody>
                    <a:bodyPr/>
                    <a:lstStyle/>
                    <a:p>
                      <a:pPr algn="just">
                        <a:lnSpc>
                          <a:spcPct val="120000"/>
                        </a:lnSpc>
                        <a:spcBef>
                          <a:spcPts val="1200"/>
                        </a:spcBef>
                        <a:spcAft>
                          <a:spcPts val="0"/>
                        </a:spcAft>
                      </a:pPr>
                      <a:r>
                        <a:rPr lang="en-US" sz="2000">
                          <a:effectLst/>
                          <a:latin typeface="+mj-lt"/>
                        </a:rPr>
                        <a:t> </a:t>
                      </a:r>
                      <a:endParaRPr lang="en-US" sz="2000">
                        <a:effectLst/>
                        <a:latin typeface="+mj-lt"/>
                        <a:ea typeface="Calibri"/>
                        <a:cs typeface="Times New Roman"/>
                      </a:endParaRPr>
                    </a:p>
                  </a:txBody>
                  <a:tcPr marL="68580" marR="68580" marT="0" marB="0"/>
                </a:tc>
                <a:extLst>
                  <a:ext uri="{0D108BD9-81ED-4DB2-BD59-A6C34878D82A}">
                    <a16:rowId xmlns:a16="http://schemas.microsoft.com/office/drawing/2014/main" val="10004"/>
                  </a:ext>
                </a:extLst>
              </a:tr>
              <a:tr h="0">
                <a:tc rowSpan="3">
                  <a:txBody>
                    <a:bodyPr/>
                    <a:lstStyle/>
                    <a:p>
                      <a:pPr algn="just">
                        <a:lnSpc>
                          <a:spcPct val="120000"/>
                        </a:lnSpc>
                        <a:spcBef>
                          <a:spcPts val="1200"/>
                        </a:spcBef>
                        <a:spcAft>
                          <a:spcPts val="0"/>
                        </a:spcAft>
                      </a:pPr>
                      <a:r>
                        <a:rPr lang="en-US" sz="2000">
                          <a:effectLst/>
                          <a:latin typeface="+mj-lt"/>
                        </a:rPr>
                        <a:t>Entry hour  </a:t>
                      </a:r>
                      <a:endParaRPr lang="en-US" sz="2000">
                        <a:effectLst/>
                        <a:latin typeface="+mj-lt"/>
                        <a:ea typeface="Calibri"/>
                        <a:cs typeface="Times New Roman"/>
                      </a:endParaRPr>
                    </a:p>
                  </a:txBody>
                  <a:tcPr marL="68580" marR="68580" marT="0" marB="0"/>
                </a:tc>
                <a:tc>
                  <a:txBody>
                    <a:bodyPr/>
                    <a:lstStyle/>
                    <a:p>
                      <a:pPr algn="just">
                        <a:lnSpc>
                          <a:spcPct val="120000"/>
                        </a:lnSpc>
                        <a:spcBef>
                          <a:spcPts val="1200"/>
                        </a:spcBef>
                        <a:spcAft>
                          <a:spcPts val="0"/>
                        </a:spcAft>
                      </a:pPr>
                      <a:r>
                        <a:rPr lang="en-US" sz="2000">
                          <a:effectLst/>
                          <a:latin typeface="+mj-lt"/>
                        </a:rPr>
                        <a:t>6.00–19.00 </a:t>
                      </a:r>
                      <a:endParaRPr lang="en-US" sz="2000">
                        <a:effectLst/>
                        <a:latin typeface="+mj-lt"/>
                        <a:ea typeface="Calibri"/>
                        <a:cs typeface="Times New Roman"/>
                      </a:endParaRPr>
                    </a:p>
                  </a:txBody>
                  <a:tcPr marL="68580" marR="68580" marT="0" marB="0"/>
                </a:tc>
                <a:tc>
                  <a:txBody>
                    <a:bodyPr/>
                    <a:lstStyle/>
                    <a:p>
                      <a:pPr algn="just">
                        <a:lnSpc>
                          <a:spcPct val="120000"/>
                        </a:lnSpc>
                        <a:spcBef>
                          <a:spcPts val="1200"/>
                        </a:spcBef>
                        <a:spcAft>
                          <a:spcPts val="0"/>
                        </a:spcAft>
                      </a:pPr>
                      <a:r>
                        <a:rPr lang="en-US" sz="2000">
                          <a:effectLst/>
                          <a:latin typeface="+mj-lt"/>
                        </a:rPr>
                        <a:t>&lt; 6.00</a:t>
                      </a:r>
                      <a:endParaRPr lang="en-US" sz="2000">
                        <a:effectLst/>
                        <a:latin typeface="+mj-lt"/>
                        <a:ea typeface="Calibri"/>
                        <a:cs typeface="Times New Roman"/>
                      </a:endParaRPr>
                    </a:p>
                  </a:txBody>
                  <a:tcPr marL="68580" marR="68580" marT="0" marB="0"/>
                </a:tc>
                <a:extLst>
                  <a:ext uri="{0D108BD9-81ED-4DB2-BD59-A6C34878D82A}">
                    <a16:rowId xmlns:a16="http://schemas.microsoft.com/office/drawing/2014/main" val="10005"/>
                  </a:ext>
                </a:extLst>
              </a:tr>
              <a:tr h="0">
                <a:tc vMerge="1">
                  <a:txBody>
                    <a:bodyPr/>
                    <a:lstStyle/>
                    <a:p>
                      <a:endParaRPr lang="en-US"/>
                    </a:p>
                  </a:txBody>
                  <a:tcPr/>
                </a:tc>
                <a:tc>
                  <a:txBody>
                    <a:bodyPr/>
                    <a:lstStyle/>
                    <a:p>
                      <a:pPr algn="just">
                        <a:lnSpc>
                          <a:spcPct val="120000"/>
                        </a:lnSpc>
                        <a:spcBef>
                          <a:spcPts val="1200"/>
                        </a:spcBef>
                        <a:spcAft>
                          <a:spcPts val="0"/>
                        </a:spcAft>
                      </a:pPr>
                      <a:r>
                        <a:rPr lang="en-US" sz="2000">
                          <a:effectLst/>
                          <a:latin typeface="+mj-lt"/>
                        </a:rPr>
                        <a:t>19.01–24.00 </a:t>
                      </a:r>
                      <a:endParaRPr lang="en-US" sz="2000">
                        <a:effectLst/>
                        <a:latin typeface="+mj-lt"/>
                        <a:ea typeface="Calibri"/>
                        <a:cs typeface="Times New Roman"/>
                      </a:endParaRPr>
                    </a:p>
                  </a:txBody>
                  <a:tcPr marL="68580" marR="68580" marT="0" marB="0"/>
                </a:tc>
                <a:tc>
                  <a:txBody>
                    <a:bodyPr/>
                    <a:lstStyle/>
                    <a:p>
                      <a:pPr algn="just">
                        <a:lnSpc>
                          <a:spcPct val="120000"/>
                        </a:lnSpc>
                        <a:spcBef>
                          <a:spcPts val="1200"/>
                        </a:spcBef>
                        <a:spcAft>
                          <a:spcPts val="0"/>
                        </a:spcAft>
                      </a:pPr>
                      <a:r>
                        <a:rPr lang="en-US" sz="2000">
                          <a:effectLst/>
                          <a:latin typeface="+mj-lt"/>
                        </a:rPr>
                        <a:t>&gt;24.00</a:t>
                      </a:r>
                      <a:endParaRPr lang="en-US" sz="2000">
                        <a:effectLst/>
                        <a:latin typeface="+mj-lt"/>
                        <a:ea typeface="Calibri"/>
                        <a:cs typeface="Times New Roman"/>
                      </a:endParaRPr>
                    </a:p>
                  </a:txBody>
                  <a:tcPr marL="68580" marR="68580" marT="0" marB="0"/>
                </a:tc>
                <a:extLst>
                  <a:ext uri="{0D108BD9-81ED-4DB2-BD59-A6C34878D82A}">
                    <a16:rowId xmlns:a16="http://schemas.microsoft.com/office/drawing/2014/main" val="10006"/>
                  </a:ext>
                </a:extLst>
              </a:tr>
              <a:tr h="0">
                <a:tc vMerge="1">
                  <a:txBody>
                    <a:bodyPr/>
                    <a:lstStyle/>
                    <a:p>
                      <a:endParaRPr lang="en-US"/>
                    </a:p>
                  </a:txBody>
                  <a:tcPr/>
                </a:tc>
                <a:tc>
                  <a:txBody>
                    <a:bodyPr/>
                    <a:lstStyle/>
                    <a:p>
                      <a:pPr algn="just">
                        <a:lnSpc>
                          <a:spcPct val="120000"/>
                        </a:lnSpc>
                        <a:spcBef>
                          <a:spcPts val="1200"/>
                        </a:spcBef>
                        <a:spcAft>
                          <a:spcPts val="0"/>
                        </a:spcAft>
                      </a:pPr>
                      <a:r>
                        <a:rPr lang="en-US" sz="2000">
                          <a:effectLst/>
                          <a:latin typeface="+mj-lt"/>
                        </a:rPr>
                        <a:t> </a:t>
                      </a:r>
                      <a:endParaRPr lang="en-US" sz="2000">
                        <a:effectLst/>
                        <a:latin typeface="+mj-lt"/>
                        <a:ea typeface="Calibri"/>
                        <a:cs typeface="Times New Roman"/>
                      </a:endParaRPr>
                    </a:p>
                  </a:txBody>
                  <a:tcPr marL="68580" marR="68580" marT="0" marB="0"/>
                </a:tc>
                <a:tc>
                  <a:txBody>
                    <a:bodyPr/>
                    <a:lstStyle/>
                    <a:p>
                      <a:pPr algn="just">
                        <a:lnSpc>
                          <a:spcPct val="120000"/>
                        </a:lnSpc>
                        <a:spcBef>
                          <a:spcPts val="1200"/>
                        </a:spcBef>
                        <a:spcAft>
                          <a:spcPts val="0"/>
                        </a:spcAft>
                      </a:pPr>
                      <a:r>
                        <a:rPr lang="en-US" sz="2000">
                          <a:effectLst/>
                          <a:latin typeface="+mj-lt"/>
                        </a:rPr>
                        <a:t>Any alpha-numeric values (not time)</a:t>
                      </a:r>
                      <a:endParaRPr lang="en-US" sz="2000">
                        <a:effectLst/>
                        <a:latin typeface="+mj-lt"/>
                        <a:ea typeface="Calibri"/>
                        <a:cs typeface="Times New Roman"/>
                      </a:endParaRPr>
                    </a:p>
                  </a:txBody>
                  <a:tcPr marL="68580" marR="68580" marT="0" marB="0"/>
                </a:tc>
                <a:extLst>
                  <a:ext uri="{0D108BD9-81ED-4DB2-BD59-A6C34878D82A}">
                    <a16:rowId xmlns:a16="http://schemas.microsoft.com/office/drawing/2014/main" val="10007"/>
                  </a:ext>
                </a:extLst>
              </a:tr>
              <a:tr h="0">
                <a:tc rowSpan="3">
                  <a:txBody>
                    <a:bodyPr/>
                    <a:lstStyle/>
                    <a:p>
                      <a:pPr algn="just">
                        <a:lnSpc>
                          <a:spcPct val="120000"/>
                        </a:lnSpc>
                        <a:spcBef>
                          <a:spcPts val="1200"/>
                        </a:spcBef>
                        <a:spcAft>
                          <a:spcPts val="0"/>
                        </a:spcAft>
                      </a:pPr>
                      <a:r>
                        <a:rPr lang="en-US" sz="2000">
                          <a:effectLst/>
                          <a:latin typeface="+mj-lt"/>
                        </a:rPr>
                        <a:t>Visitor’s age </a:t>
                      </a:r>
                      <a:endParaRPr lang="en-US" sz="2000">
                        <a:effectLst/>
                        <a:latin typeface="+mj-lt"/>
                        <a:ea typeface="Calibri"/>
                        <a:cs typeface="Times New Roman"/>
                      </a:endParaRPr>
                    </a:p>
                  </a:txBody>
                  <a:tcPr marL="68580" marR="68580" marT="0" marB="0"/>
                </a:tc>
                <a:tc>
                  <a:txBody>
                    <a:bodyPr/>
                    <a:lstStyle/>
                    <a:p>
                      <a:pPr algn="just">
                        <a:lnSpc>
                          <a:spcPct val="120000"/>
                        </a:lnSpc>
                        <a:spcBef>
                          <a:spcPts val="1200"/>
                        </a:spcBef>
                        <a:spcAft>
                          <a:spcPts val="0"/>
                        </a:spcAft>
                      </a:pPr>
                      <a:r>
                        <a:rPr lang="en-US" sz="2000">
                          <a:effectLst/>
                          <a:latin typeface="+mj-lt"/>
                        </a:rPr>
                        <a:t>0.0–16.00 </a:t>
                      </a:r>
                      <a:endParaRPr lang="en-US" sz="2000">
                        <a:effectLst/>
                        <a:latin typeface="+mj-lt"/>
                        <a:ea typeface="Calibri"/>
                        <a:cs typeface="Times New Roman"/>
                      </a:endParaRPr>
                    </a:p>
                  </a:txBody>
                  <a:tcPr marL="68580" marR="68580" marT="0" marB="0"/>
                </a:tc>
                <a:tc>
                  <a:txBody>
                    <a:bodyPr/>
                    <a:lstStyle/>
                    <a:p>
                      <a:pPr algn="just">
                        <a:lnSpc>
                          <a:spcPct val="120000"/>
                        </a:lnSpc>
                        <a:spcBef>
                          <a:spcPts val="1200"/>
                        </a:spcBef>
                        <a:spcAft>
                          <a:spcPts val="0"/>
                        </a:spcAft>
                      </a:pPr>
                      <a:r>
                        <a:rPr lang="en-US" sz="2000">
                          <a:effectLst/>
                          <a:latin typeface="+mj-lt"/>
                        </a:rPr>
                        <a:t>&lt;0.0</a:t>
                      </a:r>
                      <a:endParaRPr lang="en-US" sz="2000">
                        <a:effectLst/>
                        <a:latin typeface="+mj-lt"/>
                        <a:ea typeface="Calibri"/>
                        <a:cs typeface="Times New Roman"/>
                      </a:endParaRPr>
                    </a:p>
                  </a:txBody>
                  <a:tcPr marL="68580" marR="68580" marT="0" marB="0"/>
                </a:tc>
                <a:extLst>
                  <a:ext uri="{0D108BD9-81ED-4DB2-BD59-A6C34878D82A}">
                    <a16:rowId xmlns:a16="http://schemas.microsoft.com/office/drawing/2014/main" val="10008"/>
                  </a:ext>
                </a:extLst>
              </a:tr>
              <a:tr h="0">
                <a:tc vMerge="1">
                  <a:txBody>
                    <a:bodyPr/>
                    <a:lstStyle/>
                    <a:p>
                      <a:endParaRPr lang="en-US"/>
                    </a:p>
                  </a:txBody>
                  <a:tcPr/>
                </a:tc>
                <a:tc>
                  <a:txBody>
                    <a:bodyPr/>
                    <a:lstStyle/>
                    <a:p>
                      <a:pPr algn="just">
                        <a:lnSpc>
                          <a:spcPct val="120000"/>
                        </a:lnSpc>
                        <a:spcBef>
                          <a:spcPts val="1200"/>
                        </a:spcBef>
                        <a:spcAft>
                          <a:spcPts val="0"/>
                        </a:spcAft>
                      </a:pPr>
                      <a:r>
                        <a:rPr lang="en-US" sz="2000">
                          <a:effectLst/>
                          <a:latin typeface="+mj-lt"/>
                        </a:rPr>
                        <a:t>16.01–60.00 </a:t>
                      </a:r>
                      <a:endParaRPr lang="en-US" sz="2000">
                        <a:effectLst/>
                        <a:latin typeface="+mj-lt"/>
                        <a:ea typeface="Calibri"/>
                        <a:cs typeface="Times New Roman"/>
                      </a:endParaRPr>
                    </a:p>
                  </a:txBody>
                  <a:tcPr marL="68580" marR="68580" marT="0" marB="0"/>
                </a:tc>
                <a:tc>
                  <a:txBody>
                    <a:bodyPr/>
                    <a:lstStyle/>
                    <a:p>
                      <a:pPr algn="just">
                        <a:lnSpc>
                          <a:spcPct val="120000"/>
                        </a:lnSpc>
                        <a:spcBef>
                          <a:spcPts val="1200"/>
                        </a:spcBef>
                        <a:spcAft>
                          <a:spcPts val="0"/>
                        </a:spcAft>
                      </a:pPr>
                      <a:r>
                        <a:rPr lang="en-US" sz="2000">
                          <a:effectLst/>
                          <a:latin typeface="+mj-lt"/>
                        </a:rPr>
                        <a:t>&gt; 120.0</a:t>
                      </a:r>
                      <a:endParaRPr lang="en-US" sz="2000">
                        <a:effectLst/>
                        <a:latin typeface="+mj-lt"/>
                        <a:ea typeface="Calibri"/>
                        <a:cs typeface="Times New Roman"/>
                      </a:endParaRPr>
                    </a:p>
                  </a:txBody>
                  <a:tcPr marL="68580" marR="68580" marT="0" marB="0"/>
                </a:tc>
                <a:extLst>
                  <a:ext uri="{0D108BD9-81ED-4DB2-BD59-A6C34878D82A}">
                    <a16:rowId xmlns:a16="http://schemas.microsoft.com/office/drawing/2014/main" val="10009"/>
                  </a:ext>
                </a:extLst>
              </a:tr>
              <a:tr h="0">
                <a:tc vMerge="1">
                  <a:txBody>
                    <a:bodyPr/>
                    <a:lstStyle/>
                    <a:p>
                      <a:endParaRPr lang="en-US"/>
                    </a:p>
                  </a:txBody>
                  <a:tcPr/>
                </a:tc>
                <a:tc>
                  <a:txBody>
                    <a:bodyPr/>
                    <a:lstStyle/>
                    <a:p>
                      <a:pPr algn="just">
                        <a:lnSpc>
                          <a:spcPct val="120000"/>
                        </a:lnSpc>
                        <a:spcBef>
                          <a:spcPts val="1200"/>
                        </a:spcBef>
                        <a:spcAft>
                          <a:spcPts val="0"/>
                        </a:spcAft>
                      </a:pPr>
                      <a:r>
                        <a:rPr lang="en-US" sz="2000">
                          <a:effectLst/>
                          <a:latin typeface="+mj-lt"/>
                        </a:rPr>
                        <a:t>60.01–120.00</a:t>
                      </a:r>
                      <a:endParaRPr lang="en-US" sz="2000">
                        <a:effectLst/>
                        <a:latin typeface="+mj-lt"/>
                        <a:ea typeface="Calibri"/>
                        <a:cs typeface="Times New Roman"/>
                      </a:endParaRPr>
                    </a:p>
                  </a:txBody>
                  <a:tcPr marL="68580" marR="68580" marT="0" marB="0"/>
                </a:tc>
                <a:tc>
                  <a:txBody>
                    <a:bodyPr/>
                    <a:lstStyle/>
                    <a:p>
                      <a:pPr algn="just">
                        <a:lnSpc>
                          <a:spcPct val="120000"/>
                        </a:lnSpc>
                        <a:spcBef>
                          <a:spcPts val="1200"/>
                        </a:spcBef>
                        <a:spcAft>
                          <a:spcPts val="0"/>
                        </a:spcAft>
                      </a:pPr>
                      <a:r>
                        <a:rPr lang="en-US" sz="2000" dirty="0">
                          <a:effectLst/>
                          <a:latin typeface="+mj-lt"/>
                        </a:rPr>
                        <a:t>Any alpha-numeric value (not an age)</a:t>
                      </a:r>
                      <a:endParaRPr lang="en-US" sz="2000" dirty="0">
                        <a:effectLst/>
                        <a:latin typeface="+mj-lt"/>
                        <a:ea typeface="Calibri"/>
                        <a:cs typeface="Times New Roman"/>
                      </a:endParaRPr>
                    </a:p>
                  </a:txBody>
                  <a:tcPr marL="68580" marR="68580" marT="0" marB="0"/>
                </a:tc>
                <a:extLst>
                  <a:ext uri="{0D108BD9-81ED-4DB2-BD59-A6C34878D82A}">
                    <a16:rowId xmlns:a16="http://schemas.microsoft.com/office/drawing/2014/main" val="10010"/>
                  </a:ext>
                </a:extLst>
              </a:tr>
            </a:tbl>
          </a:graphicData>
        </a:graphic>
      </p:graphicFrame>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27</a:t>
            </a:fld>
            <a:endParaRPr lang="en-US"/>
          </a:p>
        </p:txBody>
      </p:sp>
      <p:sp>
        <p:nvSpPr>
          <p:cNvPr id="3" name="Rectangle 2"/>
          <p:cNvSpPr/>
          <p:nvPr/>
        </p:nvSpPr>
        <p:spPr>
          <a:xfrm flipV="1">
            <a:off x="186519" y="6126470"/>
            <a:ext cx="8763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flipV="1">
            <a:off x="1828797" y="4587248"/>
            <a:ext cx="7086601" cy="10058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flipV="1">
            <a:off x="1828796" y="2218320"/>
            <a:ext cx="7070409"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flipV="1">
            <a:off x="1828798" y="2895600"/>
            <a:ext cx="7086601"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flipV="1">
            <a:off x="1828797" y="3581399"/>
            <a:ext cx="7086601" cy="1005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0866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EP 2: Solution (cont.)</a:t>
            </a:r>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28</a:t>
            </a:fld>
            <a:endParaRPr lang="en-US"/>
          </a:p>
        </p:txBody>
      </p:sp>
      <p:sp>
        <p:nvSpPr>
          <p:cNvPr id="3" name="Rectangle 2"/>
          <p:cNvSpPr/>
          <p:nvPr/>
        </p:nvSpPr>
        <p:spPr>
          <a:xfrm flipV="1">
            <a:off x="304800" y="6476998"/>
            <a:ext cx="88392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stretch>
            <a:fillRect/>
          </a:stretch>
        </p:blipFill>
        <p:spPr>
          <a:xfrm>
            <a:off x="457200" y="1504505"/>
            <a:ext cx="8001000" cy="1806677"/>
          </a:xfrm>
          <a:prstGeom prst="rect">
            <a:avLst/>
          </a:prstGeom>
        </p:spPr>
      </p:pic>
      <p:pic>
        <p:nvPicPr>
          <p:cNvPr id="7" name="Picture 6"/>
          <p:cNvPicPr>
            <a:picLocks noChangeAspect="1"/>
          </p:cNvPicPr>
          <p:nvPr/>
        </p:nvPicPr>
        <p:blipFill>
          <a:blip r:embed="rId4"/>
          <a:stretch>
            <a:fillRect/>
          </a:stretch>
        </p:blipFill>
        <p:spPr>
          <a:xfrm>
            <a:off x="457200" y="3534956"/>
            <a:ext cx="8001000" cy="2813137"/>
          </a:xfrm>
          <a:prstGeom prst="rect">
            <a:avLst/>
          </a:prstGeom>
        </p:spPr>
      </p:pic>
    </p:spTree>
    <p:extLst>
      <p:ext uri="{BB962C8B-B14F-4D97-AF65-F5344CB8AC3E}">
        <p14:creationId xmlns:p14="http://schemas.microsoft.com/office/powerpoint/2010/main" val="7260812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EP 3</a:t>
            </a:r>
          </a:p>
        </p:txBody>
      </p:sp>
      <p:sp>
        <p:nvSpPr>
          <p:cNvPr id="3" name="Content Placeholder 2"/>
          <p:cNvSpPr>
            <a:spLocks noGrp="1"/>
          </p:cNvSpPr>
          <p:nvPr>
            <p:ph idx="1"/>
          </p:nvPr>
        </p:nvSpPr>
        <p:spPr/>
        <p:txBody>
          <a:bodyPr/>
          <a:lstStyle/>
          <a:p>
            <a:pPr marL="0" indent="0">
              <a:buNone/>
            </a:pPr>
            <a:endParaRPr lang="en-US" dirty="0"/>
          </a:p>
          <a:p>
            <a:pPr marL="0" indent="0">
              <a:buNone/>
            </a:pPr>
            <a:r>
              <a:rPr lang="en-US" dirty="0"/>
              <a:t>A program reads three numbers, A, B, and C, with a range [1, 50] and prints the largest number. Design test cases for this program using equivalence class testing technique.</a:t>
            </a:r>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29</a:t>
            </a:fld>
            <a:endParaRPr lang="en-US"/>
          </a:p>
        </p:txBody>
      </p:sp>
    </p:spTree>
    <p:extLst>
      <p:ext uri="{BB962C8B-B14F-4D97-AF65-F5344CB8AC3E}">
        <p14:creationId xmlns:p14="http://schemas.microsoft.com/office/powerpoint/2010/main" val="3622190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References</a:t>
            </a:r>
          </a:p>
        </p:txBody>
      </p:sp>
      <p:sp>
        <p:nvSpPr>
          <p:cNvPr id="3" name="Content Placeholder 2"/>
          <p:cNvSpPr>
            <a:spLocks noGrp="1"/>
          </p:cNvSpPr>
          <p:nvPr>
            <p:ph idx="1"/>
          </p:nvPr>
        </p:nvSpPr>
        <p:spPr/>
        <p:txBody>
          <a:bodyPr/>
          <a:lstStyle/>
          <a:p>
            <a:r>
              <a:rPr lang="en-US"/>
              <a:t>Dorothy Grahamet, </a:t>
            </a:r>
            <a:r>
              <a:rPr lang="nl-NL"/>
              <a:t>Erik van Veenendaal, Isabel Evans, Rex Black. </a:t>
            </a:r>
            <a:r>
              <a:rPr lang="en-US" i="1"/>
              <a:t>Foundations of software testing: ISTQB Certification</a:t>
            </a:r>
          </a:p>
          <a:p>
            <a:endParaRPr lang="en-US"/>
          </a:p>
          <a:p>
            <a:r>
              <a:rPr lang="en-US"/>
              <a:t>Lee Copeland (2004). </a:t>
            </a:r>
            <a:r>
              <a:rPr lang="en-US" i="1"/>
              <a:t>A Practitioner's Guide to Software Test Design</a:t>
            </a:r>
            <a:r>
              <a:rPr lang="en-US"/>
              <a:t>. Artech House. ISBN:158053791x</a:t>
            </a:r>
          </a:p>
          <a:p>
            <a:endParaRPr lang="en-US"/>
          </a:p>
        </p:txBody>
      </p:sp>
      <p:sp>
        <p:nvSpPr>
          <p:cNvPr id="4" name="Slide Number Placeholder 3"/>
          <p:cNvSpPr>
            <a:spLocks noGrp="1"/>
          </p:cNvSpPr>
          <p:nvPr>
            <p:ph type="sldNum" sz="quarter" idx="12"/>
          </p:nvPr>
        </p:nvSpPr>
        <p:spPr/>
        <p:txBody>
          <a:bodyPr/>
          <a:lstStyle/>
          <a:p>
            <a:r>
              <a:rPr lang="en-US">
                <a:solidFill>
                  <a:srgbClr val="04617B">
                    <a:shade val="90000"/>
                  </a:srgbClr>
                </a:solidFill>
              </a:rPr>
              <a:t>Slide </a:t>
            </a:r>
            <a:fld id="{3900DC13-0C25-439E-AA75-E5DAAC4C3713}" type="slidenum">
              <a:rPr lang="en-US" smtClean="0">
                <a:solidFill>
                  <a:srgbClr val="04617B">
                    <a:shade val="90000"/>
                  </a:srgbClr>
                </a:solidFill>
              </a:rPr>
              <a:pPr/>
              <a:t>3</a:t>
            </a:fld>
            <a:endParaRPr lang="en-US">
              <a:solidFill>
                <a:srgbClr val="04617B">
                  <a:shade val="90000"/>
                </a:srgbClr>
              </a:solidFill>
            </a:endParaRPr>
          </a:p>
        </p:txBody>
      </p:sp>
    </p:spTree>
    <p:extLst>
      <p:ext uri="{BB962C8B-B14F-4D97-AF65-F5344CB8AC3E}">
        <p14:creationId xmlns:p14="http://schemas.microsoft.com/office/powerpoint/2010/main" val="32892100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p:txBody>
          <a:bodyPr/>
          <a:lstStyle/>
          <a:p>
            <a:r>
              <a:rPr lang="en-GB" dirty="0"/>
              <a:t>Boundary value analysis (BVA)</a:t>
            </a:r>
          </a:p>
        </p:txBody>
      </p:sp>
      <p:sp>
        <p:nvSpPr>
          <p:cNvPr id="293907" name="Rectangle 19"/>
          <p:cNvSpPr>
            <a:spLocks noGrp="1" noChangeArrowheads="1"/>
          </p:cNvSpPr>
          <p:nvPr>
            <p:ph type="body" idx="1"/>
          </p:nvPr>
        </p:nvSpPr>
        <p:spPr/>
        <p:txBody>
          <a:bodyPr/>
          <a:lstStyle/>
          <a:p>
            <a:r>
              <a:rPr lang="en-US" dirty="0"/>
              <a:t>Based on testing at the boundaries between partitions (</a:t>
            </a:r>
            <a:r>
              <a:rPr lang="en-GB" dirty="0"/>
              <a:t>the maximum and minimum values of partitions)</a:t>
            </a:r>
            <a:endParaRPr lang="en-US" dirty="0"/>
          </a:p>
          <a:p>
            <a:r>
              <a:rPr lang="en-GB" dirty="0"/>
              <a:t>Have both </a:t>
            </a:r>
            <a:r>
              <a:rPr lang="en-GB" i="1" dirty="0"/>
              <a:t>valid boundaries </a:t>
            </a:r>
            <a:r>
              <a:rPr lang="en-GB" dirty="0"/>
              <a:t>(in the valid partitions) and </a:t>
            </a:r>
            <a:r>
              <a:rPr lang="en-GB" i="1" dirty="0"/>
              <a:t>invalid boundaries </a:t>
            </a:r>
            <a:r>
              <a:rPr lang="en-GB" dirty="0"/>
              <a:t>(in </a:t>
            </a:r>
            <a:r>
              <a:rPr lang="en-US" dirty="0"/>
              <a:t>the invalid partitions)</a:t>
            </a:r>
            <a:endParaRPr lang="en-GB" dirty="0"/>
          </a:p>
          <a:p>
            <a:r>
              <a:rPr lang="en-US" dirty="0"/>
              <a:t>For example, if a program should accept a sequence of numbers between 1 and 100</a:t>
            </a:r>
            <a:endParaRPr lang="en-GB" dirty="0"/>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30</a:t>
            </a:fld>
            <a:endParaRPr lang="en-US"/>
          </a:p>
        </p:txBody>
      </p:sp>
      <p:grpSp>
        <p:nvGrpSpPr>
          <p:cNvPr id="39" name="Group 9"/>
          <p:cNvGrpSpPr>
            <a:grpSpLocks/>
          </p:cNvGrpSpPr>
          <p:nvPr/>
        </p:nvGrpSpPr>
        <p:grpSpPr bwMode="auto">
          <a:xfrm>
            <a:off x="1280059" y="4375150"/>
            <a:ext cx="5606562" cy="811213"/>
            <a:chOff x="1199" y="3569"/>
            <a:chExt cx="3826" cy="511"/>
          </a:xfrm>
        </p:grpSpPr>
        <p:sp>
          <p:nvSpPr>
            <p:cNvPr id="40" name="Line 10"/>
            <p:cNvSpPr>
              <a:spLocks noChangeShapeType="1"/>
            </p:cNvSpPr>
            <p:nvPr/>
          </p:nvSpPr>
          <p:spPr bwMode="auto">
            <a:xfrm>
              <a:off x="1199" y="3720"/>
              <a:ext cx="3826" cy="0"/>
            </a:xfrm>
            <a:prstGeom prst="line">
              <a:avLst/>
            </a:prstGeom>
            <a:noFill/>
            <a:ln w="50800">
              <a:solidFill>
                <a:srgbClr val="00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1" name="Line 11"/>
            <p:cNvSpPr>
              <a:spLocks noChangeShapeType="1"/>
            </p:cNvSpPr>
            <p:nvPr/>
          </p:nvSpPr>
          <p:spPr bwMode="auto">
            <a:xfrm>
              <a:off x="2361" y="3569"/>
              <a:ext cx="0" cy="302"/>
            </a:xfrm>
            <a:prstGeom prst="line">
              <a:avLst/>
            </a:prstGeom>
            <a:noFill/>
            <a:ln w="25400">
              <a:solidFill>
                <a:srgbClr val="00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2" name="Line 12"/>
            <p:cNvSpPr>
              <a:spLocks noChangeShapeType="1"/>
            </p:cNvSpPr>
            <p:nvPr/>
          </p:nvSpPr>
          <p:spPr bwMode="auto">
            <a:xfrm>
              <a:off x="4153" y="3569"/>
              <a:ext cx="0" cy="302"/>
            </a:xfrm>
            <a:prstGeom prst="line">
              <a:avLst/>
            </a:prstGeom>
            <a:noFill/>
            <a:ln w="25400">
              <a:solidFill>
                <a:srgbClr val="00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43" name="Rectangle 13"/>
            <p:cNvSpPr>
              <a:spLocks noChangeArrowheads="1"/>
            </p:cNvSpPr>
            <p:nvPr/>
          </p:nvSpPr>
          <p:spPr bwMode="auto">
            <a:xfrm>
              <a:off x="2364" y="3838"/>
              <a:ext cx="194" cy="242"/>
            </a:xfrm>
            <a:prstGeom prst="rect">
              <a:avLst/>
            </a:prstGeom>
            <a:solidFill>
              <a:schemeClr val="accent4">
                <a:lumMod val="60000"/>
                <a:lumOff val="40000"/>
              </a:schemeClr>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defTabSz="930275">
                <a:lnSpc>
                  <a:spcPct val="90000"/>
                </a:lnSpc>
              </a:pPr>
              <a:r>
                <a:rPr lang="en-GB" sz="2400" b="1">
                  <a:solidFill>
                    <a:prstClr val="black"/>
                  </a:solidFill>
                  <a:latin typeface="Calibri"/>
                </a:rPr>
                <a:t>1</a:t>
              </a:r>
            </a:p>
          </p:txBody>
        </p:sp>
        <p:sp>
          <p:nvSpPr>
            <p:cNvPr id="44" name="Rectangle 14"/>
            <p:cNvSpPr>
              <a:spLocks noChangeArrowheads="1"/>
            </p:cNvSpPr>
            <p:nvPr/>
          </p:nvSpPr>
          <p:spPr bwMode="auto">
            <a:xfrm>
              <a:off x="3725" y="3838"/>
              <a:ext cx="407" cy="242"/>
            </a:xfrm>
            <a:prstGeom prst="rect">
              <a:avLst/>
            </a:prstGeom>
            <a:solidFill>
              <a:schemeClr val="accent4">
                <a:lumMod val="60000"/>
                <a:lumOff val="40000"/>
              </a:schemeClr>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defTabSz="930275">
                <a:lnSpc>
                  <a:spcPct val="90000"/>
                </a:lnSpc>
              </a:pPr>
              <a:r>
                <a:rPr lang="en-GB" sz="2400" b="1">
                  <a:solidFill>
                    <a:prstClr val="black"/>
                  </a:solidFill>
                  <a:latin typeface="Calibri"/>
                </a:rPr>
                <a:t>100</a:t>
              </a:r>
            </a:p>
          </p:txBody>
        </p:sp>
        <p:sp>
          <p:nvSpPr>
            <p:cNvPr id="45" name="Rectangle 15"/>
            <p:cNvSpPr>
              <a:spLocks noChangeArrowheads="1"/>
            </p:cNvSpPr>
            <p:nvPr/>
          </p:nvSpPr>
          <p:spPr bwMode="auto">
            <a:xfrm>
              <a:off x="4184" y="3838"/>
              <a:ext cx="406" cy="24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defTabSz="930275">
                <a:lnSpc>
                  <a:spcPct val="90000"/>
                </a:lnSpc>
              </a:pPr>
              <a:r>
                <a:rPr lang="en-GB" sz="2400" b="1">
                  <a:solidFill>
                    <a:prstClr val="black"/>
                  </a:solidFill>
                  <a:latin typeface="Calibri"/>
                </a:rPr>
                <a:t>101</a:t>
              </a:r>
            </a:p>
          </p:txBody>
        </p:sp>
        <p:sp>
          <p:nvSpPr>
            <p:cNvPr id="46" name="Rectangle 16"/>
            <p:cNvSpPr>
              <a:spLocks noChangeArrowheads="1"/>
            </p:cNvSpPr>
            <p:nvPr/>
          </p:nvSpPr>
          <p:spPr bwMode="auto">
            <a:xfrm>
              <a:off x="2155" y="3838"/>
              <a:ext cx="194" cy="24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defTabSz="930275">
                <a:lnSpc>
                  <a:spcPct val="90000"/>
                </a:lnSpc>
              </a:pPr>
              <a:r>
                <a:rPr lang="en-GB" sz="2400" b="1">
                  <a:solidFill>
                    <a:prstClr val="black"/>
                  </a:solidFill>
                  <a:latin typeface="Calibri"/>
                </a:rPr>
                <a:t>0</a:t>
              </a:r>
            </a:p>
          </p:txBody>
        </p:sp>
      </p:grpSp>
      <p:sp>
        <p:nvSpPr>
          <p:cNvPr id="49" name="Text Box 19"/>
          <p:cNvSpPr txBox="1">
            <a:spLocks noChangeArrowheads="1"/>
          </p:cNvSpPr>
          <p:nvPr/>
        </p:nvSpPr>
        <p:spPr bwMode="auto">
          <a:xfrm>
            <a:off x="4130231" y="4114800"/>
            <a:ext cx="826476" cy="461963"/>
          </a:xfrm>
          <a:prstGeom prst="rect">
            <a:avLst/>
          </a:prstGeom>
          <a:noFill/>
          <a:ln w="12700">
            <a:no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solidFill>
                  <a:srgbClr val="000099"/>
                </a:solidFill>
              </a:rPr>
              <a:t>valid</a:t>
            </a:r>
          </a:p>
        </p:txBody>
      </p:sp>
      <p:grpSp>
        <p:nvGrpSpPr>
          <p:cNvPr id="50" name="Group 20"/>
          <p:cNvGrpSpPr>
            <a:grpSpLocks/>
          </p:cNvGrpSpPr>
          <p:nvPr/>
        </p:nvGrpSpPr>
        <p:grpSpPr bwMode="auto">
          <a:xfrm>
            <a:off x="1444181" y="4114800"/>
            <a:ext cx="5676900" cy="461963"/>
            <a:chOff x="1311" y="3264"/>
            <a:chExt cx="3874" cy="291"/>
          </a:xfrm>
        </p:grpSpPr>
        <p:sp>
          <p:nvSpPr>
            <p:cNvPr id="53" name="Text Box 23"/>
            <p:cNvSpPr txBox="1">
              <a:spLocks noChangeArrowheads="1"/>
            </p:cNvSpPr>
            <p:nvPr/>
          </p:nvSpPr>
          <p:spPr bwMode="auto">
            <a:xfrm>
              <a:off x="4444" y="3264"/>
              <a:ext cx="74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solidFill>
                    <a:srgbClr val="C00000"/>
                  </a:solidFill>
                </a:rPr>
                <a:t>invalid</a:t>
              </a:r>
            </a:p>
          </p:txBody>
        </p:sp>
        <p:sp>
          <p:nvSpPr>
            <p:cNvPr id="54" name="Text Box 24"/>
            <p:cNvSpPr txBox="1">
              <a:spLocks noChangeArrowheads="1"/>
            </p:cNvSpPr>
            <p:nvPr/>
          </p:nvSpPr>
          <p:spPr bwMode="auto">
            <a:xfrm>
              <a:off x="1311" y="3264"/>
              <a:ext cx="74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solidFill>
                    <a:srgbClr val="C00000"/>
                  </a:solidFill>
                </a:rPr>
                <a:t>invalid</a:t>
              </a:r>
            </a:p>
          </p:txBody>
        </p:sp>
      </p:grpSp>
      <p:sp>
        <p:nvSpPr>
          <p:cNvPr id="2" name="Rectangle 1"/>
          <p:cNvSpPr/>
          <p:nvPr/>
        </p:nvSpPr>
        <p:spPr>
          <a:xfrm>
            <a:off x="1163767" y="5417344"/>
            <a:ext cx="4153766" cy="461665"/>
          </a:xfrm>
          <a:prstGeom prst="rect">
            <a:avLst/>
          </a:prstGeom>
        </p:spPr>
        <p:txBody>
          <a:bodyPr wrap="none">
            <a:spAutoFit/>
          </a:bodyPr>
          <a:lstStyle/>
          <a:p>
            <a:r>
              <a:rPr lang="en-US" sz="2400" b="1">
                <a:latin typeface="+mj-lt"/>
              </a:rPr>
              <a:t>Boundary values: 0, 1, 100, 101</a:t>
            </a:r>
            <a:endParaRPr lang="en-US" sz="2400">
              <a:latin typeface="+mj-lt"/>
            </a:endParaRPr>
          </a:p>
        </p:txBody>
      </p:sp>
    </p:spTree>
    <p:extLst>
      <p:ext uri="{BB962C8B-B14F-4D97-AF65-F5344CB8AC3E}">
        <p14:creationId xmlns:p14="http://schemas.microsoft.com/office/powerpoint/2010/main" val="4280402777"/>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a:t>
            </a:r>
            <a:r>
              <a:rPr lang="en-GB"/>
              <a:t>BVA 1</a:t>
            </a:r>
            <a:endParaRPr lang="en-US"/>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733550"/>
            <a:ext cx="4467225" cy="192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Oval Callout 3"/>
          <p:cNvSpPr/>
          <p:nvPr/>
        </p:nvSpPr>
        <p:spPr>
          <a:xfrm>
            <a:off x="5770687" y="1888750"/>
            <a:ext cx="2743200" cy="987799"/>
          </a:xfrm>
          <a:prstGeom prst="wedgeEllipseCallout">
            <a:avLst>
              <a:gd name="adj1" fmla="val -100413"/>
              <a:gd name="adj2" fmla="val 56640"/>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b="1" dirty="0">
                <a:solidFill>
                  <a:prstClr val="black"/>
                </a:solidFill>
                <a:latin typeface="Calibri"/>
              </a:rPr>
              <a:t>Expected from 18 to 50</a:t>
            </a:r>
          </a:p>
        </p:txBody>
      </p:sp>
      <p:grpSp>
        <p:nvGrpSpPr>
          <p:cNvPr id="7" name="Group 9"/>
          <p:cNvGrpSpPr>
            <a:grpSpLocks/>
          </p:cNvGrpSpPr>
          <p:nvPr/>
        </p:nvGrpSpPr>
        <p:grpSpPr bwMode="auto">
          <a:xfrm>
            <a:off x="1535725" y="4495800"/>
            <a:ext cx="5606562" cy="609600"/>
            <a:chOff x="1199" y="3648"/>
            <a:chExt cx="3826" cy="384"/>
          </a:xfrm>
        </p:grpSpPr>
        <p:sp>
          <p:nvSpPr>
            <p:cNvPr id="8" name="Line 10"/>
            <p:cNvSpPr>
              <a:spLocks noChangeShapeType="1"/>
            </p:cNvSpPr>
            <p:nvPr/>
          </p:nvSpPr>
          <p:spPr bwMode="auto">
            <a:xfrm>
              <a:off x="1199" y="3720"/>
              <a:ext cx="3826" cy="0"/>
            </a:xfrm>
            <a:prstGeom prst="line">
              <a:avLst/>
            </a:prstGeom>
            <a:noFill/>
            <a:ln w="50800">
              <a:solidFill>
                <a:srgbClr val="00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solidFill>
                  <a:prstClr val="black"/>
                </a:solidFill>
              </a:endParaRPr>
            </a:p>
          </p:txBody>
        </p:sp>
        <p:sp>
          <p:nvSpPr>
            <p:cNvPr id="9" name="Line 11"/>
            <p:cNvSpPr>
              <a:spLocks noChangeShapeType="1"/>
            </p:cNvSpPr>
            <p:nvPr/>
          </p:nvSpPr>
          <p:spPr bwMode="auto">
            <a:xfrm>
              <a:off x="2361" y="3648"/>
              <a:ext cx="0" cy="175"/>
            </a:xfrm>
            <a:prstGeom prst="line">
              <a:avLst/>
            </a:prstGeom>
            <a:noFill/>
            <a:ln w="25400">
              <a:solidFill>
                <a:srgbClr val="00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solidFill>
                  <a:prstClr val="black"/>
                </a:solidFill>
              </a:endParaRPr>
            </a:p>
          </p:txBody>
        </p:sp>
        <p:sp>
          <p:nvSpPr>
            <p:cNvPr id="10" name="Line 12"/>
            <p:cNvSpPr>
              <a:spLocks noChangeShapeType="1"/>
            </p:cNvSpPr>
            <p:nvPr/>
          </p:nvSpPr>
          <p:spPr bwMode="auto">
            <a:xfrm>
              <a:off x="4153" y="3648"/>
              <a:ext cx="0" cy="159"/>
            </a:xfrm>
            <a:prstGeom prst="line">
              <a:avLst/>
            </a:prstGeom>
            <a:noFill/>
            <a:ln w="25400">
              <a:solidFill>
                <a:srgbClr val="00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solidFill>
                  <a:prstClr val="black"/>
                </a:solidFill>
              </a:endParaRPr>
            </a:p>
          </p:txBody>
        </p:sp>
        <p:sp>
          <p:nvSpPr>
            <p:cNvPr id="11" name="Rectangle 13"/>
            <p:cNvSpPr>
              <a:spLocks noChangeArrowheads="1"/>
            </p:cNvSpPr>
            <p:nvPr/>
          </p:nvSpPr>
          <p:spPr bwMode="auto">
            <a:xfrm>
              <a:off x="2372" y="3787"/>
              <a:ext cx="300" cy="24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defTabSz="930275">
                <a:lnSpc>
                  <a:spcPct val="90000"/>
                </a:lnSpc>
              </a:pPr>
              <a:r>
                <a:rPr lang="en-GB" sz="2400" b="1">
                  <a:solidFill>
                    <a:prstClr val="black"/>
                  </a:solidFill>
                  <a:latin typeface="Calibri"/>
                </a:rPr>
                <a:t>18</a:t>
              </a:r>
            </a:p>
          </p:txBody>
        </p:sp>
        <p:sp>
          <p:nvSpPr>
            <p:cNvPr id="12" name="Rectangle 14"/>
            <p:cNvSpPr>
              <a:spLocks noChangeArrowheads="1"/>
            </p:cNvSpPr>
            <p:nvPr/>
          </p:nvSpPr>
          <p:spPr bwMode="auto">
            <a:xfrm>
              <a:off x="3843" y="3790"/>
              <a:ext cx="307" cy="24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defTabSz="930275">
                <a:lnSpc>
                  <a:spcPct val="90000"/>
                </a:lnSpc>
              </a:pPr>
              <a:r>
                <a:rPr lang="en-GB" sz="2400" b="1">
                  <a:solidFill>
                    <a:prstClr val="black"/>
                  </a:solidFill>
                  <a:latin typeface="Calibri"/>
                </a:rPr>
                <a:t>50</a:t>
              </a:r>
            </a:p>
          </p:txBody>
        </p:sp>
      </p:grpSp>
      <p:grpSp>
        <p:nvGrpSpPr>
          <p:cNvPr id="6" name="Group 5"/>
          <p:cNvGrpSpPr/>
          <p:nvPr/>
        </p:nvGrpSpPr>
        <p:grpSpPr>
          <a:xfrm>
            <a:off x="1792657" y="3984619"/>
            <a:ext cx="5336930" cy="461969"/>
            <a:chOff x="1636835" y="3733800"/>
            <a:chExt cx="5336930" cy="461969"/>
          </a:xfrm>
        </p:grpSpPr>
        <p:sp>
          <p:nvSpPr>
            <p:cNvPr id="17" name="Text Box 19"/>
            <p:cNvSpPr txBox="1">
              <a:spLocks noChangeArrowheads="1"/>
            </p:cNvSpPr>
            <p:nvPr/>
          </p:nvSpPr>
          <p:spPr bwMode="auto">
            <a:xfrm>
              <a:off x="3962400" y="3733800"/>
              <a:ext cx="794237" cy="461963"/>
            </a:xfrm>
            <a:prstGeom prst="rect">
              <a:avLst/>
            </a:prstGeom>
            <a:noFill/>
            <a:ln w="12700">
              <a:no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solidFill>
                    <a:srgbClr val="000099"/>
                  </a:solidFill>
                  <a:latin typeface="Calibri"/>
                </a:rPr>
                <a:t>valid</a:t>
              </a:r>
            </a:p>
          </p:txBody>
        </p:sp>
        <p:grpSp>
          <p:nvGrpSpPr>
            <p:cNvPr id="18" name="Group 20"/>
            <p:cNvGrpSpPr>
              <a:grpSpLocks/>
            </p:cNvGrpSpPr>
            <p:nvPr/>
          </p:nvGrpSpPr>
          <p:grpSpPr bwMode="auto">
            <a:xfrm>
              <a:off x="1636835" y="3733806"/>
              <a:ext cx="5336930" cy="461963"/>
              <a:chOff x="1397" y="3357"/>
              <a:chExt cx="3642" cy="291"/>
            </a:xfrm>
          </p:grpSpPr>
          <p:sp>
            <p:nvSpPr>
              <p:cNvPr id="21" name="Text Box 23"/>
              <p:cNvSpPr txBox="1">
                <a:spLocks noChangeArrowheads="1"/>
              </p:cNvSpPr>
              <p:nvPr/>
            </p:nvSpPr>
            <p:spPr bwMode="auto">
              <a:xfrm>
                <a:off x="4336" y="3357"/>
                <a:ext cx="70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solidFill>
                      <a:srgbClr val="C00000"/>
                    </a:solidFill>
                    <a:latin typeface="Calibri"/>
                  </a:rPr>
                  <a:t>invalid</a:t>
                </a:r>
              </a:p>
            </p:txBody>
          </p:sp>
          <p:sp>
            <p:nvSpPr>
              <p:cNvPr id="22" name="Text Box 24"/>
              <p:cNvSpPr txBox="1">
                <a:spLocks noChangeArrowheads="1"/>
              </p:cNvSpPr>
              <p:nvPr/>
            </p:nvSpPr>
            <p:spPr bwMode="auto">
              <a:xfrm>
                <a:off x="1397" y="3357"/>
                <a:ext cx="70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solidFill>
                      <a:srgbClr val="C00000"/>
                    </a:solidFill>
                    <a:latin typeface="Calibri"/>
                  </a:rPr>
                  <a:t>invalid</a:t>
                </a:r>
              </a:p>
            </p:txBody>
          </p:sp>
        </p:grpSp>
      </p:grpSp>
      <p:sp>
        <p:nvSpPr>
          <p:cNvPr id="5" name="Rectangle 4"/>
          <p:cNvSpPr/>
          <p:nvPr/>
        </p:nvSpPr>
        <p:spPr>
          <a:xfrm>
            <a:off x="462131" y="4343400"/>
            <a:ext cx="717504" cy="461665"/>
          </a:xfrm>
          <a:prstGeom prst="rect">
            <a:avLst/>
          </a:prstGeom>
        </p:spPr>
        <p:txBody>
          <a:bodyPr wrap="none">
            <a:spAutoFit/>
          </a:bodyPr>
          <a:lstStyle/>
          <a:p>
            <a:r>
              <a:rPr lang="en-US" sz="2400" b="1">
                <a:solidFill>
                  <a:prstClr val="black"/>
                </a:solidFill>
              </a:rPr>
              <a:t>Age</a:t>
            </a:r>
          </a:p>
        </p:txBody>
      </p:sp>
      <p:sp>
        <p:nvSpPr>
          <p:cNvPr id="29" name="Rectangle 13"/>
          <p:cNvSpPr>
            <a:spLocks noChangeArrowheads="1"/>
          </p:cNvSpPr>
          <p:nvPr/>
        </p:nvSpPr>
        <p:spPr bwMode="auto">
          <a:xfrm>
            <a:off x="2779835" y="4719637"/>
            <a:ext cx="439223" cy="38369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defTabSz="930275">
              <a:lnSpc>
                <a:spcPct val="90000"/>
              </a:lnSpc>
            </a:pPr>
            <a:r>
              <a:rPr lang="en-GB" sz="2400" b="1">
                <a:solidFill>
                  <a:prstClr val="black"/>
                </a:solidFill>
                <a:latin typeface="Calibri"/>
              </a:rPr>
              <a:t>17</a:t>
            </a:r>
          </a:p>
        </p:txBody>
      </p:sp>
      <p:sp>
        <p:nvSpPr>
          <p:cNvPr id="30" name="Rectangle 14"/>
          <p:cNvSpPr>
            <a:spLocks noChangeArrowheads="1"/>
          </p:cNvSpPr>
          <p:nvPr/>
        </p:nvSpPr>
        <p:spPr bwMode="auto">
          <a:xfrm>
            <a:off x="5943600" y="4719637"/>
            <a:ext cx="439223" cy="38369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defTabSz="930275">
              <a:lnSpc>
                <a:spcPct val="90000"/>
              </a:lnSpc>
            </a:pPr>
            <a:r>
              <a:rPr lang="en-GB" sz="2400" b="1">
                <a:solidFill>
                  <a:prstClr val="black"/>
                </a:solidFill>
                <a:latin typeface="Calibri"/>
              </a:rPr>
              <a:t>51</a:t>
            </a:r>
          </a:p>
        </p:txBody>
      </p:sp>
      <p:graphicFrame>
        <p:nvGraphicFramePr>
          <p:cNvPr id="3" name="Table 2"/>
          <p:cNvGraphicFramePr>
            <a:graphicFrameLocks noGrp="1"/>
          </p:cNvGraphicFramePr>
          <p:nvPr>
            <p:extLst>
              <p:ext uri="{D42A27DB-BD31-4B8C-83A1-F6EECF244321}">
                <p14:modId xmlns:p14="http://schemas.microsoft.com/office/powerpoint/2010/main" val="2576679833"/>
              </p:ext>
            </p:extLst>
          </p:nvPr>
        </p:nvGraphicFramePr>
        <p:xfrm>
          <a:off x="1179635" y="5100638"/>
          <a:ext cx="6745163" cy="1570750"/>
        </p:xfrm>
        <a:graphic>
          <a:graphicData uri="http://schemas.openxmlformats.org/drawingml/2006/table">
            <a:tbl>
              <a:tblPr firstRow="1" bandRow="1">
                <a:tableStyleId>{5C22544A-7EE6-4342-B048-85BDC9FD1C3A}</a:tableStyleId>
              </a:tblPr>
              <a:tblGrid>
                <a:gridCol w="2134544">
                  <a:extLst>
                    <a:ext uri="{9D8B030D-6E8A-4147-A177-3AD203B41FA5}">
                      <a16:colId xmlns:a16="http://schemas.microsoft.com/office/drawing/2014/main" val="20000"/>
                    </a:ext>
                  </a:extLst>
                </a:gridCol>
                <a:gridCol w="2495664">
                  <a:extLst>
                    <a:ext uri="{9D8B030D-6E8A-4147-A177-3AD203B41FA5}">
                      <a16:colId xmlns:a16="http://schemas.microsoft.com/office/drawing/2014/main" val="20001"/>
                    </a:ext>
                  </a:extLst>
                </a:gridCol>
                <a:gridCol w="2114955">
                  <a:extLst>
                    <a:ext uri="{9D8B030D-6E8A-4147-A177-3AD203B41FA5}">
                      <a16:colId xmlns:a16="http://schemas.microsoft.com/office/drawing/2014/main" val="20002"/>
                    </a:ext>
                  </a:extLst>
                </a:gridCol>
              </a:tblGrid>
              <a:tr h="627995">
                <a:tc>
                  <a:txBody>
                    <a:bodyPr/>
                    <a:lstStyle/>
                    <a:p>
                      <a:pPr algn="ctr">
                        <a:spcBef>
                          <a:spcPts val="600"/>
                        </a:spcBef>
                        <a:spcAft>
                          <a:spcPts val="0"/>
                        </a:spcAft>
                      </a:pPr>
                      <a:r>
                        <a:rPr lang="en-GB" sz="2400" b="1" kern="0" dirty="0">
                          <a:solidFill>
                            <a:schemeClr val="bg1"/>
                          </a:solidFill>
                          <a:effectLst/>
                          <a:latin typeface="+mj-lt"/>
                        </a:rPr>
                        <a:t>Condition</a:t>
                      </a:r>
                      <a:endParaRPr lang="en-US" sz="2400" b="1" kern="0" dirty="0">
                        <a:solidFill>
                          <a:schemeClr val="bg1"/>
                        </a:solidFill>
                        <a:effectLst/>
                        <a:latin typeface="+mj-lt"/>
                      </a:endParaRPr>
                    </a:p>
                  </a:txBody>
                  <a:tcPr marL="68580" marR="68580" marT="0" marB="0"/>
                </a:tc>
                <a:tc>
                  <a:txBody>
                    <a:bodyPr/>
                    <a:lstStyle/>
                    <a:p>
                      <a:pPr algn="ctr">
                        <a:spcAft>
                          <a:spcPts val="0"/>
                        </a:spcAft>
                      </a:pPr>
                      <a:r>
                        <a:rPr lang="en-GB" sz="2400" b="1" dirty="0">
                          <a:solidFill>
                            <a:schemeClr val="bg1"/>
                          </a:solidFill>
                          <a:effectLst/>
                          <a:latin typeface="+mj-lt"/>
                          <a:ea typeface="Times New Roman"/>
                          <a:cs typeface="Times New Roman"/>
                        </a:rPr>
                        <a:t>Valid</a:t>
                      </a:r>
                      <a:br>
                        <a:rPr lang="en-GB" sz="2400" b="1" dirty="0">
                          <a:solidFill>
                            <a:schemeClr val="bg1"/>
                          </a:solidFill>
                          <a:effectLst/>
                          <a:latin typeface="+mj-lt"/>
                          <a:ea typeface="Times New Roman"/>
                          <a:cs typeface="Times New Roman"/>
                        </a:rPr>
                      </a:br>
                      <a:r>
                        <a:rPr lang="en-GB" sz="2400" b="1" dirty="0">
                          <a:solidFill>
                            <a:schemeClr val="bg1"/>
                          </a:solidFill>
                          <a:effectLst/>
                          <a:latin typeface="+mj-lt"/>
                          <a:ea typeface="Times New Roman"/>
                          <a:cs typeface="Times New Roman"/>
                        </a:rPr>
                        <a:t>Boundary</a:t>
                      </a:r>
                      <a:endParaRPr lang="en-US" sz="2400" dirty="0">
                        <a:solidFill>
                          <a:schemeClr val="bg1"/>
                        </a:solidFill>
                        <a:effectLst/>
                        <a:latin typeface="+mj-lt"/>
                        <a:ea typeface="Times New Roman"/>
                        <a:cs typeface="Times New Roman"/>
                      </a:endParaRPr>
                    </a:p>
                  </a:txBody>
                  <a:tcPr marL="68580" marR="68580" marT="0" marB="0"/>
                </a:tc>
                <a:tc>
                  <a:txBody>
                    <a:bodyPr/>
                    <a:lstStyle/>
                    <a:p>
                      <a:pPr algn="ctr">
                        <a:spcAft>
                          <a:spcPts val="0"/>
                        </a:spcAft>
                      </a:pPr>
                      <a:r>
                        <a:rPr lang="en-GB" sz="2400" b="1" dirty="0">
                          <a:solidFill>
                            <a:schemeClr val="bg1"/>
                          </a:solidFill>
                          <a:effectLst/>
                          <a:latin typeface="+mj-lt"/>
                          <a:ea typeface="Times New Roman"/>
                          <a:cs typeface="Times New Roman"/>
                        </a:rPr>
                        <a:t>Invalid</a:t>
                      </a:r>
                      <a:br>
                        <a:rPr lang="en-GB" sz="2400" b="1" dirty="0">
                          <a:solidFill>
                            <a:schemeClr val="bg1"/>
                          </a:solidFill>
                          <a:effectLst/>
                          <a:latin typeface="+mj-lt"/>
                          <a:ea typeface="Times New Roman"/>
                          <a:cs typeface="Times New Roman"/>
                        </a:rPr>
                      </a:br>
                      <a:r>
                        <a:rPr lang="en-GB" sz="2400" b="1" dirty="0">
                          <a:solidFill>
                            <a:schemeClr val="bg1"/>
                          </a:solidFill>
                          <a:effectLst/>
                          <a:latin typeface="+mj-lt"/>
                          <a:ea typeface="Times New Roman"/>
                          <a:cs typeface="Times New Roman"/>
                        </a:rPr>
                        <a:t>Boundary</a:t>
                      </a:r>
                      <a:endParaRPr lang="en-US" sz="2400" dirty="0">
                        <a:solidFill>
                          <a:schemeClr val="bg1"/>
                        </a:solidFill>
                        <a:effectLst/>
                        <a:latin typeface="+mj-lt"/>
                        <a:ea typeface="Times New Roman"/>
                        <a:cs typeface="Times New Roman"/>
                      </a:endParaRPr>
                    </a:p>
                  </a:txBody>
                  <a:tcPr marL="68580" marR="68580" marT="0" marB="0"/>
                </a:tc>
                <a:extLst>
                  <a:ext uri="{0D108BD9-81ED-4DB2-BD59-A6C34878D82A}">
                    <a16:rowId xmlns:a16="http://schemas.microsoft.com/office/drawing/2014/main" val="10000"/>
                  </a:ext>
                </a:extLst>
              </a:tr>
              <a:tr h="382030">
                <a:tc rowSpan="2">
                  <a:txBody>
                    <a:bodyPr/>
                    <a:lstStyle/>
                    <a:p>
                      <a:pPr>
                        <a:spcAft>
                          <a:spcPts val="0"/>
                        </a:spcAft>
                      </a:pPr>
                      <a:r>
                        <a:rPr lang="en-GB" sz="2400" b="1">
                          <a:solidFill>
                            <a:srgbClr val="003399"/>
                          </a:solidFill>
                          <a:effectLst/>
                          <a:latin typeface="+mj-lt"/>
                          <a:ea typeface="Times New Roman"/>
                          <a:cs typeface="Times New Roman"/>
                        </a:rPr>
                        <a:t>Age</a:t>
                      </a:r>
                      <a:endParaRPr lang="en-US" sz="2400" b="1">
                        <a:solidFill>
                          <a:srgbClr val="003399"/>
                        </a:solidFill>
                        <a:effectLst/>
                        <a:latin typeface="+mj-lt"/>
                        <a:ea typeface="Times New Roman"/>
                        <a:cs typeface="Times New Roman"/>
                      </a:endParaRPr>
                    </a:p>
                  </a:txBody>
                  <a:tcPr marL="68580" marR="68580" marT="0" marB="0"/>
                </a:tc>
                <a:tc>
                  <a:txBody>
                    <a:bodyPr/>
                    <a:lstStyle/>
                    <a:p>
                      <a:r>
                        <a:rPr lang="en-US" sz="2400">
                          <a:latin typeface="+mj-lt"/>
                        </a:rPr>
                        <a:t>18</a:t>
                      </a:r>
                    </a:p>
                  </a:txBody>
                  <a:tcPr marL="68580" marR="68580" marT="0" marB="0"/>
                </a:tc>
                <a:tc>
                  <a:txBody>
                    <a:bodyPr/>
                    <a:lstStyle/>
                    <a:p>
                      <a:r>
                        <a:rPr lang="en-US" sz="2400" dirty="0">
                          <a:latin typeface="+mj-lt"/>
                        </a:rPr>
                        <a:t>17</a:t>
                      </a:r>
                    </a:p>
                  </a:txBody>
                  <a:tcPr marL="68580" marR="68580" marT="0" marB="0"/>
                </a:tc>
                <a:extLst>
                  <a:ext uri="{0D108BD9-81ED-4DB2-BD59-A6C34878D82A}">
                    <a16:rowId xmlns:a16="http://schemas.microsoft.com/office/drawing/2014/main" val="10001"/>
                  </a:ext>
                </a:extLst>
              </a:tr>
              <a:tr h="396500">
                <a:tc vMerge="1">
                  <a:txBody>
                    <a:bodyPr/>
                    <a:lstStyle/>
                    <a:p>
                      <a:endParaRPr lang="en-US" sz="2000" b="0">
                        <a:solidFill>
                          <a:schemeClr val="tx1"/>
                        </a:solidFill>
                        <a:latin typeface="+mj-lt"/>
                      </a:endParaRPr>
                    </a:p>
                  </a:txBody>
                  <a:tcPr/>
                </a:tc>
                <a:tc>
                  <a:txBody>
                    <a:bodyPr/>
                    <a:lstStyle/>
                    <a:p>
                      <a:r>
                        <a:rPr lang="en-US" sz="2400">
                          <a:latin typeface="+mj-lt"/>
                        </a:rPr>
                        <a:t>50</a:t>
                      </a:r>
                    </a:p>
                  </a:txBody>
                  <a:tcPr/>
                </a:tc>
                <a:tc>
                  <a:txBody>
                    <a:bodyPr/>
                    <a:lstStyle/>
                    <a:p>
                      <a:r>
                        <a:rPr lang="en-US" sz="2400" dirty="0">
                          <a:latin typeface="+mj-lt"/>
                        </a:rPr>
                        <a:t>51</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912020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par>
                                <p:cTn id="8" presetID="22" presetClass="entr" presetSubtype="4"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wipe(down)">
                                      <p:cBhvr>
                                        <p:cTn id="13" dur="500"/>
                                        <p:tgtEl>
                                          <p:spTgt spid="29"/>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wipe(down)">
                                      <p:cBhvr>
                                        <p:cTn id="16" dur="500"/>
                                        <p:tgtEl>
                                          <p:spTgt spid="30"/>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Example </a:t>
            </a:r>
            <a:r>
              <a:rPr lang="en-GB"/>
              <a:t>BVA 2</a:t>
            </a:r>
            <a:endParaRPr lang="en-US"/>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32</a:t>
            </a:fld>
            <a:endParaRPr lang="en-US"/>
          </a:p>
        </p:txBody>
      </p:sp>
      <p:sp>
        <p:nvSpPr>
          <p:cNvPr id="9" name="Content Placeholder 8"/>
          <p:cNvSpPr>
            <a:spLocks noGrp="1"/>
          </p:cNvSpPr>
          <p:nvPr>
            <p:ph idx="1"/>
          </p:nvPr>
        </p:nvSpPr>
        <p:spPr/>
        <p:txBody>
          <a:bodyPr/>
          <a:lstStyle/>
          <a:p>
            <a:r>
              <a:rPr lang="en-US"/>
              <a:t>The Golden Splash Swimming Center’s ticket price </a:t>
            </a:r>
          </a:p>
        </p:txBody>
      </p:sp>
      <p:graphicFrame>
        <p:nvGraphicFramePr>
          <p:cNvPr id="10" name="Content Placeholder 4"/>
          <p:cNvGraphicFramePr>
            <a:graphicFrameLocks/>
          </p:cNvGraphicFramePr>
          <p:nvPr>
            <p:extLst>
              <p:ext uri="{D42A27DB-BD31-4B8C-83A1-F6EECF244321}">
                <p14:modId xmlns:p14="http://schemas.microsoft.com/office/powerpoint/2010/main" val="1079639558"/>
              </p:ext>
            </p:extLst>
          </p:nvPr>
        </p:nvGraphicFramePr>
        <p:xfrm>
          <a:off x="228600" y="1981200"/>
          <a:ext cx="3901440" cy="4120896"/>
        </p:xfrm>
        <a:graphic>
          <a:graphicData uri="http://schemas.openxmlformats.org/drawingml/2006/table">
            <a:tbl>
              <a:tblPr firstRow="1" firstCol="1" bandRow="1">
                <a:tableStyleId>{5C22544A-7EE6-4342-B048-85BDC9FD1C3A}</a:tableStyleId>
              </a:tblPr>
              <a:tblGrid>
                <a:gridCol w="1524000">
                  <a:extLst>
                    <a:ext uri="{9D8B030D-6E8A-4147-A177-3AD203B41FA5}">
                      <a16:colId xmlns:a16="http://schemas.microsoft.com/office/drawing/2014/main" val="20000"/>
                    </a:ext>
                  </a:extLst>
                </a:gridCol>
                <a:gridCol w="1188720">
                  <a:extLst>
                    <a:ext uri="{9D8B030D-6E8A-4147-A177-3AD203B41FA5}">
                      <a16:colId xmlns:a16="http://schemas.microsoft.com/office/drawing/2014/main" val="20001"/>
                    </a:ext>
                  </a:extLst>
                </a:gridCol>
                <a:gridCol w="1188720">
                  <a:extLst>
                    <a:ext uri="{9D8B030D-6E8A-4147-A177-3AD203B41FA5}">
                      <a16:colId xmlns:a16="http://schemas.microsoft.com/office/drawing/2014/main" val="20002"/>
                    </a:ext>
                  </a:extLst>
                </a:gridCol>
              </a:tblGrid>
              <a:tr h="0">
                <a:tc>
                  <a:txBody>
                    <a:bodyPr/>
                    <a:lstStyle/>
                    <a:p>
                      <a:pPr algn="just">
                        <a:lnSpc>
                          <a:spcPct val="120000"/>
                        </a:lnSpc>
                        <a:spcBef>
                          <a:spcPts val="1200"/>
                        </a:spcBef>
                        <a:spcAft>
                          <a:spcPts val="0"/>
                        </a:spcAft>
                      </a:pPr>
                      <a:r>
                        <a:rPr lang="en-US" sz="2000">
                          <a:effectLst/>
                          <a:latin typeface="+mj-lt"/>
                        </a:rPr>
                        <a:t>Condition</a:t>
                      </a:r>
                      <a:endParaRPr lang="en-US" sz="2000">
                        <a:effectLst/>
                        <a:latin typeface="+mj-lt"/>
                        <a:ea typeface="Calibri"/>
                        <a:cs typeface="Times New Roman"/>
                      </a:endParaRPr>
                    </a:p>
                  </a:txBody>
                  <a:tcPr marL="68580" marR="68580" marT="0" marB="0"/>
                </a:tc>
                <a:tc>
                  <a:txBody>
                    <a:bodyPr/>
                    <a:lstStyle/>
                    <a:p>
                      <a:pPr algn="just">
                        <a:lnSpc>
                          <a:spcPct val="120000"/>
                        </a:lnSpc>
                        <a:spcBef>
                          <a:spcPts val="1200"/>
                        </a:spcBef>
                        <a:spcAft>
                          <a:spcPts val="0"/>
                        </a:spcAft>
                      </a:pPr>
                      <a:r>
                        <a:rPr lang="en-US" sz="2000">
                          <a:effectLst/>
                          <a:latin typeface="+mj-lt"/>
                        </a:rPr>
                        <a:t>Valid Boundary</a:t>
                      </a:r>
                      <a:endParaRPr lang="en-US" sz="2000">
                        <a:effectLst/>
                        <a:latin typeface="+mj-lt"/>
                        <a:ea typeface="Calibri"/>
                        <a:cs typeface="Times New Roman"/>
                      </a:endParaRPr>
                    </a:p>
                  </a:txBody>
                  <a:tcPr marL="68580" marR="68580" marT="0" marB="0"/>
                </a:tc>
                <a:tc>
                  <a:txBody>
                    <a:bodyPr/>
                    <a:lstStyle/>
                    <a:p>
                      <a:pPr algn="just">
                        <a:lnSpc>
                          <a:spcPct val="120000"/>
                        </a:lnSpc>
                        <a:spcBef>
                          <a:spcPts val="1200"/>
                        </a:spcBef>
                        <a:spcAft>
                          <a:spcPts val="0"/>
                        </a:spcAft>
                      </a:pPr>
                      <a:r>
                        <a:rPr lang="en-US" sz="2000">
                          <a:effectLst/>
                          <a:latin typeface="+mj-lt"/>
                        </a:rPr>
                        <a:t>Invalid Boundary</a:t>
                      </a:r>
                      <a:endParaRPr lang="en-US" sz="2000">
                        <a:effectLst/>
                        <a:latin typeface="+mj-lt"/>
                        <a:ea typeface="Calibri"/>
                        <a:cs typeface="Times New Roman"/>
                      </a:endParaRPr>
                    </a:p>
                  </a:txBody>
                  <a:tcPr marL="68580" marR="68580" marT="0" marB="0"/>
                </a:tc>
                <a:extLst>
                  <a:ext uri="{0D108BD9-81ED-4DB2-BD59-A6C34878D82A}">
                    <a16:rowId xmlns:a16="http://schemas.microsoft.com/office/drawing/2014/main" val="10000"/>
                  </a:ext>
                </a:extLst>
              </a:tr>
              <a:tr h="0">
                <a:tc rowSpan="4">
                  <a:txBody>
                    <a:bodyPr/>
                    <a:lstStyle/>
                    <a:p>
                      <a:pPr algn="just">
                        <a:lnSpc>
                          <a:spcPct val="120000"/>
                        </a:lnSpc>
                        <a:spcBef>
                          <a:spcPts val="1200"/>
                        </a:spcBef>
                        <a:spcAft>
                          <a:spcPts val="0"/>
                        </a:spcAft>
                      </a:pPr>
                      <a:r>
                        <a:rPr lang="en-US" sz="2000">
                          <a:effectLst/>
                          <a:latin typeface="+mj-lt"/>
                        </a:rPr>
                        <a:t>Entry hour  </a:t>
                      </a:r>
                      <a:endParaRPr lang="en-US" sz="2000">
                        <a:effectLst/>
                        <a:latin typeface="+mj-lt"/>
                        <a:ea typeface="Calibri"/>
                        <a:cs typeface="Times New Roman"/>
                      </a:endParaRPr>
                    </a:p>
                  </a:txBody>
                  <a:tcPr marL="68580" marR="68580" marT="0" marB="0"/>
                </a:tc>
                <a:tc>
                  <a:txBody>
                    <a:bodyPr/>
                    <a:lstStyle/>
                    <a:p>
                      <a:pPr algn="just">
                        <a:lnSpc>
                          <a:spcPct val="120000"/>
                        </a:lnSpc>
                        <a:spcBef>
                          <a:spcPts val="1200"/>
                        </a:spcBef>
                        <a:spcAft>
                          <a:spcPts val="0"/>
                        </a:spcAft>
                      </a:pPr>
                      <a:r>
                        <a:rPr lang="en-US" sz="2000">
                          <a:effectLst/>
                          <a:latin typeface="+mj-lt"/>
                        </a:rPr>
                        <a:t>6.00</a:t>
                      </a:r>
                      <a:endParaRPr lang="en-US" sz="2000">
                        <a:effectLst/>
                        <a:latin typeface="+mj-lt"/>
                        <a:ea typeface="Calibri"/>
                        <a:cs typeface="Times New Roman"/>
                      </a:endParaRPr>
                    </a:p>
                  </a:txBody>
                  <a:tcPr marL="68580" marR="68580" marT="0" marB="0"/>
                </a:tc>
                <a:tc>
                  <a:txBody>
                    <a:bodyPr/>
                    <a:lstStyle/>
                    <a:p>
                      <a:pPr algn="just">
                        <a:lnSpc>
                          <a:spcPct val="120000"/>
                        </a:lnSpc>
                        <a:spcBef>
                          <a:spcPts val="1200"/>
                        </a:spcBef>
                        <a:spcAft>
                          <a:spcPts val="0"/>
                        </a:spcAft>
                      </a:pPr>
                      <a:r>
                        <a:rPr lang="en-US" sz="2000">
                          <a:effectLst/>
                          <a:latin typeface="+mj-lt"/>
                        </a:rPr>
                        <a:t>5.59</a:t>
                      </a:r>
                      <a:endParaRPr lang="en-US" sz="2000">
                        <a:effectLst/>
                        <a:latin typeface="+mj-lt"/>
                        <a:ea typeface="Calibri"/>
                        <a:cs typeface="Times New Roman"/>
                      </a:endParaRPr>
                    </a:p>
                  </a:txBody>
                  <a:tcPr marL="68580" marR="68580" marT="0" marB="0"/>
                </a:tc>
                <a:extLst>
                  <a:ext uri="{0D108BD9-81ED-4DB2-BD59-A6C34878D82A}">
                    <a16:rowId xmlns:a16="http://schemas.microsoft.com/office/drawing/2014/main" val="10001"/>
                  </a:ext>
                </a:extLst>
              </a:tr>
              <a:tr h="0">
                <a:tc vMerge="1">
                  <a:txBody>
                    <a:bodyPr/>
                    <a:lstStyle/>
                    <a:p>
                      <a:endParaRPr lang="en-US"/>
                    </a:p>
                  </a:txBody>
                  <a:tcPr/>
                </a:tc>
                <a:tc>
                  <a:txBody>
                    <a:bodyPr/>
                    <a:lstStyle/>
                    <a:p>
                      <a:pPr algn="just">
                        <a:lnSpc>
                          <a:spcPct val="120000"/>
                        </a:lnSpc>
                        <a:spcBef>
                          <a:spcPts val="1200"/>
                        </a:spcBef>
                        <a:spcAft>
                          <a:spcPts val="0"/>
                        </a:spcAft>
                      </a:pPr>
                      <a:r>
                        <a:rPr lang="en-US" sz="2000">
                          <a:effectLst/>
                          <a:latin typeface="+mj-lt"/>
                        </a:rPr>
                        <a:t>19.00</a:t>
                      </a:r>
                      <a:endParaRPr lang="en-US" sz="2000">
                        <a:effectLst/>
                        <a:latin typeface="+mj-lt"/>
                        <a:ea typeface="Calibri"/>
                        <a:cs typeface="Times New Roman"/>
                      </a:endParaRPr>
                    </a:p>
                  </a:txBody>
                  <a:tcPr marL="68580" marR="68580" marT="0" marB="0"/>
                </a:tc>
                <a:tc>
                  <a:txBody>
                    <a:bodyPr/>
                    <a:lstStyle/>
                    <a:p>
                      <a:pPr algn="just">
                        <a:lnSpc>
                          <a:spcPct val="120000"/>
                        </a:lnSpc>
                        <a:spcBef>
                          <a:spcPts val="1200"/>
                        </a:spcBef>
                        <a:spcAft>
                          <a:spcPts val="0"/>
                        </a:spcAft>
                      </a:pPr>
                      <a:r>
                        <a:rPr lang="en-US" sz="2000">
                          <a:effectLst/>
                          <a:latin typeface="+mj-lt"/>
                        </a:rPr>
                        <a:t>24.01</a:t>
                      </a:r>
                      <a:endParaRPr lang="en-US" sz="2000">
                        <a:effectLst/>
                        <a:latin typeface="+mj-lt"/>
                        <a:ea typeface="Calibri"/>
                        <a:cs typeface="Times New Roman"/>
                      </a:endParaRPr>
                    </a:p>
                  </a:txBody>
                  <a:tcPr marL="68580" marR="68580" marT="0" marB="0"/>
                </a:tc>
                <a:extLst>
                  <a:ext uri="{0D108BD9-81ED-4DB2-BD59-A6C34878D82A}">
                    <a16:rowId xmlns:a16="http://schemas.microsoft.com/office/drawing/2014/main" val="10002"/>
                  </a:ext>
                </a:extLst>
              </a:tr>
              <a:tr h="0">
                <a:tc vMerge="1">
                  <a:txBody>
                    <a:bodyPr/>
                    <a:lstStyle/>
                    <a:p>
                      <a:endParaRPr lang="en-US"/>
                    </a:p>
                  </a:txBody>
                  <a:tcPr/>
                </a:tc>
                <a:tc>
                  <a:txBody>
                    <a:bodyPr/>
                    <a:lstStyle/>
                    <a:p>
                      <a:pPr algn="just">
                        <a:lnSpc>
                          <a:spcPct val="120000"/>
                        </a:lnSpc>
                        <a:spcBef>
                          <a:spcPts val="1200"/>
                        </a:spcBef>
                        <a:spcAft>
                          <a:spcPts val="0"/>
                        </a:spcAft>
                      </a:pPr>
                      <a:r>
                        <a:rPr lang="en-US" sz="2000">
                          <a:effectLst/>
                          <a:latin typeface="+mj-lt"/>
                        </a:rPr>
                        <a:t>19.01</a:t>
                      </a:r>
                      <a:endParaRPr lang="en-US" sz="2000">
                        <a:effectLst/>
                        <a:latin typeface="+mj-lt"/>
                        <a:ea typeface="Calibri"/>
                        <a:cs typeface="Times New Roman"/>
                      </a:endParaRPr>
                    </a:p>
                  </a:txBody>
                  <a:tcPr marL="68580" marR="68580" marT="0" marB="0"/>
                </a:tc>
                <a:tc>
                  <a:txBody>
                    <a:bodyPr/>
                    <a:lstStyle/>
                    <a:p>
                      <a:pPr algn="just">
                        <a:lnSpc>
                          <a:spcPct val="120000"/>
                        </a:lnSpc>
                        <a:spcBef>
                          <a:spcPts val="1200"/>
                        </a:spcBef>
                        <a:spcAft>
                          <a:spcPts val="0"/>
                        </a:spcAft>
                      </a:pPr>
                      <a:r>
                        <a:rPr lang="en-US" sz="2000">
                          <a:effectLst/>
                          <a:latin typeface="+mj-lt"/>
                        </a:rPr>
                        <a:t> </a:t>
                      </a:r>
                      <a:endParaRPr lang="en-US" sz="2000">
                        <a:effectLst/>
                        <a:latin typeface="+mj-lt"/>
                        <a:ea typeface="Calibri"/>
                        <a:cs typeface="Times New Roman"/>
                      </a:endParaRPr>
                    </a:p>
                  </a:txBody>
                  <a:tcPr marL="68580" marR="68580" marT="0" marB="0"/>
                </a:tc>
                <a:extLst>
                  <a:ext uri="{0D108BD9-81ED-4DB2-BD59-A6C34878D82A}">
                    <a16:rowId xmlns:a16="http://schemas.microsoft.com/office/drawing/2014/main" val="10003"/>
                  </a:ext>
                </a:extLst>
              </a:tr>
              <a:tr h="0">
                <a:tc vMerge="1">
                  <a:txBody>
                    <a:bodyPr/>
                    <a:lstStyle/>
                    <a:p>
                      <a:endParaRPr lang="en-US"/>
                    </a:p>
                  </a:txBody>
                  <a:tcPr/>
                </a:tc>
                <a:tc>
                  <a:txBody>
                    <a:bodyPr/>
                    <a:lstStyle/>
                    <a:p>
                      <a:pPr algn="just">
                        <a:lnSpc>
                          <a:spcPct val="120000"/>
                        </a:lnSpc>
                        <a:spcBef>
                          <a:spcPts val="1200"/>
                        </a:spcBef>
                        <a:spcAft>
                          <a:spcPts val="0"/>
                        </a:spcAft>
                      </a:pPr>
                      <a:r>
                        <a:rPr lang="en-US" sz="2000">
                          <a:effectLst/>
                          <a:latin typeface="+mj-lt"/>
                        </a:rPr>
                        <a:t>24.00</a:t>
                      </a:r>
                      <a:endParaRPr lang="en-US" sz="2000">
                        <a:effectLst/>
                        <a:latin typeface="+mj-lt"/>
                        <a:ea typeface="Calibri"/>
                        <a:cs typeface="Times New Roman"/>
                      </a:endParaRPr>
                    </a:p>
                  </a:txBody>
                  <a:tcPr marL="68580" marR="68580" marT="0" marB="0"/>
                </a:tc>
                <a:tc>
                  <a:txBody>
                    <a:bodyPr/>
                    <a:lstStyle/>
                    <a:p>
                      <a:pPr algn="just">
                        <a:lnSpc>
                          <a:spcPct val="120000"/>
                        </a:lnSpc>
                        <a:spcBef>
                          <a:spcPts val="1200"/>
                        </a:spcBef>
                        <a:spcAft>
                          <a:spcPts val="0"/>
                        </a:spcAft>
                      </a:pPr>
                      <a:r>
                        <a:rPr lang="en-US" sz="2000">
                          <a:effectLst/>
                          <a:latin typeface="+mj-lt"/>
                        </a:rPr>
                        <a:t> </a:t>
                      </a:r>
                      <a:endParaRPr lang="en-US" sz="2000">
                        <a:effectLst/>
                        <a:latin typeface="+mj-lt"/>
                        <a:ea typeface="Calibri"/>
                        <a:cs typeface="Times New Roman"/>
                      </a:endParaRPr>
                    </a:p>
                  </a:txBody>
                  <a:tcPr marL="68580" marR="68580" marT="0" marB="0"/>
                </a:tc>
                <a:extLst>
                  <a:ext uri="{0D108BD9-81ED-4DB2-BD59-A6C34878D82A}">
                    <a16:rowId xmlns:a16="http://schemas.microsoft.com/office/drawing/2014/main" val="10004"/>
                  </a:ext>
                </a:extLst>
              </a:tr>
              <a:tr h="0">
                <a:tc rowSpan="6">
                  <a:txBody>
                    <a:bodyPr/>
                    <a:lstStyle/>
                    <a:p>
                      <a:pPr algn="just">
                        <a:lnSpc>
                          <a:spcPct val="120000"/>
                        </a:lnSpc>
                        <a:spcBef>
                          <a:spcPts val="1200"/>
                        </a:spcBef>
                        <a:spcAft>
                          <a:spcPts val="0"/>
                        </a:spcAft>
                      </a:pPr>
                      <a:r>
                        <a:rPr lang="en-US" sz="2000">
                          <a:effectLst/>
                          <a:latin typeface="+mj-lt"/>
                        </a:rPr>
                        <a:t>Visitor’s age </a:t>
                      </a:r>
                      <a:endParaRPr lang="en-US" sz="2000">
                        <a:effectLst/>
                        <a:latin typeface="+mj-lt"/>
                        <a:ea typeface="Calibri"/>
                        <a:cs typeface="Times New Roman"/>
                      </a:endParaRPr>
                    </a:p>
                  </a:txBody>
                  <a:tcPr marL="68580" marR="68580" marT="0" marB="0"/>
                </a:tc>
                <a:tc>
                  <a:txBody>
                    <a:bodyPr/>
                    <a:lstStyle/>
                    <a:p>
                      <a:pPr algn="just">
                        <a:lnSpc>
                          <a:spcPct val="120000"/>
                        </a:lnSpc>
                        <a:spcBef>
                          <a:spcPts val="1200"/>
                        </a:spcBef>
                        <a:spcAft>
                          <a:spcPts val="0"/>
                        </a:spcAft>
                      </a:pPr>
                      <a:r>
                        <a:rPr lang="en-US" sz="2000">
                          <a:effectLst/>
                          <a:latin typeface="+mj-lt"/>
                        </a:rPr>
                        <a:t>0.0</a:t>
                      </a:r>
                      <a:endParaRPr lang="en-US" sz="2000">
                        <a:effectLst/>
                        <a:latin typeface="+mj-lt"/>
                        <a:ea typeface="Calibri"/>
                        <a:cs typeface="Times New Roman"/>
                      </a:endParaRPr>
                    </a:p>
                  </a:txBody>
                  <a:tcPr marL="68580" marR="68580" marT="0" marB="0"/>
                </a:tc>
                <a:tc>
                  <a:txBody>
                    <a:bodyPr/>
                    <a:lstStyle/>
                    <a:p>
                      <a:pPr algn="just">
                        <a:lnSpc>
                          <a:spcPct val="120000"/>
                        </a:lnSpc>
                        <a:spcBef>
                          <a:spcPts val="1200"/>
                        </a:spcBef>
                        <a:spcAft>
                          <a:spcPts val="0"/>
                        </a:spcAft>
                      </a:pPr>
                      <a:r>
                        <a:rPr lang="en-US" sz="2000">
                          <a:effectLst/>
                          <a:latin typeface="+mj-lt"/>
                        </a:rPr>
                        <a:t>-0.01</a:t>
                      </a:r>
                      <a:endParaRPr lang="en-US" sz="2000">
                        <a:effectLst/>
                        <a:latin typeface="+mj-lt"/>
                        <a:ea typeface="Calibri"/>
                        <a:cs typeface="Times New Roman"/>
                      </a:endParaRPr>
                    </a:p>
                  </a:txBody>
                  <a:tcPr marL="68580" marR="68580" marT="0" marB="0"/>
                </a:tc>
                <a:extLst>
                  <a:ext uri="{0D108BD9-81ED-4DB2-BD59-A6C34878D82A}">
                    <a16:rowId xmlns:a16="http://schemas.microsoft.com/office/drawing/2014/main" val="10005"/>
                  </a:ext>
                </a:extLst>
              </a:tr>
              <a:tr h="0">
                <a:tc vMerge="1">
                  <a:txBody>
                    <a:bodyPr/>
                    <a:lstStyle/>
                    <a:p>
                      <a:endParaRPr lang="en-US"/>
                    </a:p>
                  </a:txBody>
                  <a:tcPr/>
                </a:tc>
                <a:tc>
                  <a:txBody>
                    <a:bodyPr/>
                    <a:lstStyle/>
                    <a:p>
                      <a:pPr algn="just">
                        <a:lnSpc>
                          <a:spcPct val="120000"/>
                        </a:lnSpc>
                        <a:spcBef>
                          <a:spcPts val="1200"/>
                        </a:spcBef>
                        <a:spcAft>
                          <a:spcPts val="0"/>
                        </a:spcAft>
                      </a:pPr>
                      <a:r>
                        <a:rPr lang="en-US" sz="2000">
                          <a:effectLst/>
                          <a:latin typeface="+mj-lt"/>
                        </a:rPr>
                        <a:t>16.00</a:t>
                      </a:r>
                      <a:endParaRPr lang="en-US" sz="2000">
                        <a:effectLst/>
                        <a:latin typeface="+mj-lt"/>
                        <a:ea typeface="Calibri"/>
                        <a:cs typeface="Times New Roman"/>
                      </a:endParaRPr>
                    </a:p>
                  </a:txBody>
                  <a:tcPr marL="68580" marR="68580" marT="0" marB="0"/>
                </a:tc>
                <a:tc>
                  <a:txBody>
                    <a:bodyPr/>
                    <a:lstStyle/>
                    <a:p>
                      <a:pPr algn="just">
                        <a:lnSpc>
                          <a:spcPct val="120000"/>
                        </a:lnSpc>
                        <a:spcBef>
                          <a:spcPts val="1200"/>
                        </a:spcBef>
                        <a:spcAft>
                          <a:spcPts val="0"/>
                        </a:spcAft>
                      </a:pPr>
                      <a:r>
                        <a:rPr lang="en-US" sz="2000">
                          <a:effectLst/>
                          <a:latin typeface="+mj-lt"/>
                        </a:rPr>
                        <a:t>120.01</a:t>
                      </a:r>
                      <a:endParaRPr lang="en-US" sz="2000">
                        <a:effectLst/>
                        <a:latin typeface="+mj-lt"/>
                        <a:ea typeface="Calibri"/>
                        <a:cs typeface="Times New Roman"/>
                      </a:endParaRPr>
                    </a:p>
                  </a:txBody>
                  <a:tcPr marL="68580" marR="68580" marT="0" marB="0"/>
                </a:tc>
                <a:extLst>
                  <a:ext uri="{0D108BD9-81ED-4DB2-BD59-A6C34878D82A}">
                    <a16:rowId xmlns:a16="http://schemas.microsoft.com/office/drawing/2014/main" val="10006"/>
                  </a:ext>
                </a:extLst>
              </a:tr>
              <a:tr h="0">
                <a:tc vMerge="1">
                  <a:txBody>
                    <a:bodyPr/>
                    <a:lstStyle/>
                    <a:p>
                      <a:endParaRPr lang="en-US"/>
                    </a:p>
                  </a:txBody>
                  <a:tcPr/>
                </a:tc>
                <a:tc>
                  <a:txBody>
                    <a:bodyPr/>
                    <a:lstStyle/>
                    <a:p>
                      <a:pPr algn="just">
                        <a:lnSpc>
                          <a:spcPct val="120000"/>
                        </a:lnSpc>
                        <a:spcBef>
                          <a:spcPts val="1200"/>
                        </a:spcBef>
                        <a:spcAft>
                          <a:spcPts val="0"/>
                        </a:spcAft>
                      </a:pPr>
                      <a:r>
                        <a:rPr lang="en-US" sz="2000">
                          <a:effectLst/>
                          <a:latin typeface="+mj-lt"/>
                        </a:rPr>
                        <a:t>16.01</a:t>
                      </a:r>
                      <a:endParaRPr lang="en-US" sz="2000">
                        <a:effectLst/>
                        <a:latin typeface="+mj-lt"/>
                        <a:ea typeface="Calibri"/>
                        <a:cs typeface="Times New Roman"/>
                      </a:endParaRPr>
                    </a:p>
                  </a:txBody>
                  <a:tcPr marL="68580" marR="68580" marT="0" marB="0"/>
                </a:tc>
                <a:tc>
                  <a:txBody>
                    <a:bodyPr/>
                    <a:lstStyle/>
                    <a:p>
                      <a:pPr algn="just">
                        <a:lnSpc>
                          <a:spcPct val="120000"/>
                        </a:lnSpc>
                        <a:spcBef>
                          <a:spcPts val="1200"/>
                        </a:spcBef>
                        <a:spcAft>
                          <a:spcPts val="0"/>
                        </a:spcAft>
                      </a:pPr>
                      <a:r>
                        <a:rPr lang="en-US" sz="2000">
                          <a:effectLst/>
                          <a:latin typeface="+mj-lt"/>
                        </a:rPr>
                        <a:t> </a:t>
                      </a:r>
                      <a:endParaRPr lang="en-US" sz="2000">
                        <a:effectLst/>
                        <a:latin typeface="+mj-lt"/>
                        <a:ea typeface="Calibri"/>
                        <a:cs typeface="Times New Roman"/>
                      </a:endParaRPr>
                    </a:p>
                  </a:txBody>
                  <a:tcPr marL="68580" marR="68580" marT="0" marB="0"/>
                </a:tc>
                <a:extLst>
                  <a:ext uri="{0D108BD9-81ED-4DB2-BD59-A6C34878D82A}">
                    <a16:rowId xmlns:a16="http://schemas.microsoft.com/office/drawing/2014/main" val="10007"/>
                  </a:ext>
                </a:extLst>
              </a:tr>
              <a:tr h="0">
                <a:tc vMerge="1">
                  <a:txBody>
                    <a:bodyPr/>
                    <a:lstStyle/>
                    <a:p>
                      <a:endParaRPr lang="en-US"/>
                    </a:p>
                  </a:txBody>
                  <a:tcPr/>
                </a:tc>
                <a:tc>
                  <a:txBody>
                    <a:bodyPr/>
                    <a:lstStyle/>
                    <a:p>
                      <a:pPr algn="just">
                        <a:lnSpc>
                          <a:spcPct val="120000"/>
                        </a:lnSpc>
                        <a:spcBef>
                          <a:spcPts val="1200"/>
                        </a:spcBef>
                        <a:spcAft>
                          <a:spcPts val="0"/>
                        </a:spcAft>
                      </a:pPr>
                      <a:r>
                        <a:rPr lang="en-US" sz="2000">
                          <a:effectLst/>
                          <a:latin typeface="+mj-lt"/>
                        </a:rPr>
                        <a:t>60.00</a:t>
                      </a:r>
                      <a:endParaRPr lang="en-US" sz="2000">
                        <a:effectLst/>
                        <a:latin typeface="+mj-lt"/>
                        <a:ea typeface="Calibri"/>
                        <a:cs typeface="Times New Roman"/>
                      </a:endParaRPr>
                    </a:p>
                  </a:txBody>
                  <a:tcPr marL="68580" marR="68580" marT="0" marB="0"/>
                </a:tc>
                <a:tc>
                  <a:txBody>
                    <a:bodyPr/>
                    <a:lstStyle/>
                    <a:p>
                      <a:pPr algn="just">
                        <a:lnSpc>
                          <a:spcPct val="120000"/>
                        </a:lnSpc>
                        <a:spcBef>
                          <a:spcPts val="1200"/>
                        </a:spcBef>
                        <a:spcAft>
                          <a:spcPts val="0"/>
                        </a:spcAft>
                      </a:pPr>
                      <a:r>
                        <a:rPr lang="en-US" sz="2000">
                          <a:effectLst/>
                          <a:latin typeface="+mj-lt"/>
                        </a:rPr>
                        <a:t> </a:t>
                      </a:r>
                      <a:endParaRPr lang="en-US" sz="2000">
                        <a:effectLst/>
                        <a:latin typeface="+mj-lt"/>
                        <a:ea typeface="Calibri"/>
                        <a:cs typeface="Times New Roman"/>
                      </a:endParaRPr>
                    </a:p>
                  </a:txBody>
                  <a:tcPr marL="68580" marR="68580" marT="0" marB="0"/>
                </a:tc>
                <a:extLst>
                  <a:ext uri="{0D108BD9-81ED-4DB2-BD59-A6C34878D82A}">
                    <a16:rowId xmlns:a16="http://schemas.microsoft.com/office/drawing/2014/main" val="10008"/>
                  </a:ext>
                </a:extLst>
              </a:tr>
              <a:tr h="0">
                <a:tc vMerge="1">
                  <a:txBody>
                    <a:bodyPr/>
                    <a:lstStyle/>
                    <a:p>
                      <a:endParaRPr lang="en-US"/>
                    </a:p>
                  </a:txBody>
                  <a:tcPr/>
                </a:tc>
                <a:tc>
                  <a:txBody>
                    <a:bodyPr/>
                    <a:lstStyle/>
                    <a:p>
                      <a:pPr algn="just">
                        <a:lnSpc>
                          <a:spcPct val="120000"/>
                        </a:lnSpc>
                        <a:spcBef>
                          <a:spcPts val="1200"/>
                        </a:spcBef>
                        <a:spcAft>
                          <a:spcPts val="0"/>
                        </a:spcAft>
                      </a:pPr>
                      <a:r>
                        <a:rPr lang="en-US" sz="2000">
                          <a:effectLst/>
                          <a:latin typeface="+mj-lt"/>
                        </a:rPr>
                        <a:t>60.01</a:t>
                      </a:r>
                      <a:endParaRPr lang="en-US" sz="2000">
                        <a:effectLst/>
                        <a:latin typeface="+mj-lt"/>
                        <a:ea typeface="Calibri"/>
                        <a:cs typeface="Times New Roman"/>
                      </a:endParaRPr>
                    </a:p>
                  </a:txBody>
                  <a:tcPr marL="68580" marR="68580" marT="0" marB="0"/>
                </a:tc>
                <a:tc>
                  <a:txBody>
                    <a:bodyPr/>
                    <a:lstStyle/>
                    <a:p>
                      <a:pPr algn="just">
                        <a:lnSpc>
                          <a:spcPct val="120000"/>
                        </a:lnSpc>
                        <a:spcBef>
                          <a:spcPts val="1200"/>
                        </a:spcBef>
                        <a:spcAft>
                          <a:spcPts val="0"/>
                        </a:spcAft>
                      </a:pPr>
                      <a:r>
                        <a:rPr lang="en-US" sz="2000">
                          <a:effectLst/>
                          <a:latin typeface="+mj-lt"/>
                        </a:rPr>
                        <a:t> </a:t>
                      </a:r>
                      <a:endParaRPr lang="en-US" sz="2000">
                        <a:effectLst/>
                        <a:latin typeface="+mj-lt"/>
                        <a:ea typeface="Calibri"/>
                        <a:cs typeface="Times New Roman"/>
                      </a:endParaRPr>
                    </a:p>
                  </a:txBody>
                  <a:tcPr marL="68580" marR="68580" marT="0" marB="0"/>
                </a:tc>
                <a:extLst>
                  <a:ext uri="{0D108BD9-81ED-4DB2-BD59-A6C34878D82A}">
                    <a16:rowId xmlns:a16="http://schemas.microsoft.com/office/drawing/2014/main" val="10009"/>
                  </a:ext>
                </a:extLst>
              </a:tr>
              <a:tr h="0">
                <a:tc vMerge="1">
                  <a:txBody>
                    <a:bodyPr/>
                    <a:lstStyle/>
                    <a:p>
                      <a:endParaRPr lang="en-US"/>
                    </a:p>
                  </a:txBody>
                  <a:tcPr/>
                </a:tc>
                <a:tc>
                  <a:txBody>
                    <a:bodyPr/>
                    <a:lstStyle/>
                    <a:p>
                      <a:pPr algn="just">
                        <a:lnSpc>
                          <a:spcPct val="120000"/>
                        </a:lnSpc>
                        <a:spcBef>
                          <a:spcPts val="1200"/>
                        </a:spcBef>
                        <a:spcAft>
                          <a:spcPts val="0"/>
                        </a:spcAft>
                      </a:pPr>
                      <a:r>
                        <a:rPr lang="en-US" sz="2000">
                          <a:effectLst/>
                          <a:latin typeface="+mj-lt"/>
                        </a:rPr>
                        <a:t>120.00</a:t>
                      </a:r>
                      <a:endParaRPr lang="en-US" sz="2000">
                        <a:effectLst/>
                        <a:latin typeface="+mj-lt"/>
                        <a:ea typeface="Calibri"/>
                        <a:cs typeface="Times New Roman"/>
                      </a:endParaRPr>
                    </a:p>
                  </a:txBody>
                  <a:tcPr marL="68580" marR="68580" marT="0" marB="0"/>
                </a:tc>
                <a:tc>
                  <a:txBody>
                    <a:bodyPr/>
                    <a:lstStyle/>
                    <a:p>
                      <a:pPr algn="just">
                        <a:lnSpc>
                          <a:spcPct val="120000"/>
                        </a:lnSpc>
                        <a:spcBef>
                          <a:spcPts val="1200"/>
                        </a:spcBef>
                        <a:spcAft>
                          <a:spcPts val="0"/>
                        </a:spcAft>
                      </a:pPr>
                      <a:r>
                        <a:rPr lang="en-US" sz="2000">
                          <a:effectLst/>
                          <a:latin typeface="+mj-lt"/>
                        </a:rPr>
                        <a:t> </a:t>
                      </a:r>
                      <a:endParaRPr lang="en-US" sz="2000">
                        <a:effectLst/>
                        <a:latin typeface="+mj-lt"/>
                        <a:ea typeface="Calibri"/>
                        <a:cs typeface="Times New Roman"/>
                      </a:endParaRPr>
                    </a:p>
                  </a:txBody>
                  <a:tcPr marL="68580" marR="68580" marT="0" marB="0"/>
                </a:tc>
                <a:extLst>
                  <a:ext uri="{0D108BD9-81ED-4DB2-BD59-A6C34878D82A}">
                    <a16:rowId xmlns:a16="http://schemas.microsoft.com/office/drawing/2014/main" val="10010"/>
                  </a:ext>
                </a:extLst>
              </a:tr>
            </a:tbl>
          </a:graphicData>
        </a:graphic>
      </p:graphicFrame>
      <p:pic>
        <p:nvPicPr>
          <p:cNvPr id="2" name="Picture 1"/>
          <p:cNvPicPr>
            <a:picLocks noChangeAspect="1"/>
          </p:cNvPicPr>
          <p:nvPr/>
        </p:nvPicPr>
        <p:blipFill>
          <a:blip r:embed="rId3"/>
          <a:stretch>
            <a:fillRect/>
          </a:stretch>
        </p:blipFill>
        <p:spPr>
          <a:xfrm>
            <a:off x="4191000" y="1981199"/>
            <a:ext cx="4953000" cy="1771650"/>
          </a:xfrm>
          <a:prstGeom prst="rect">
            <a:avLst/>
          </a:prstGeom>
        </p:spPr>
      </p:pic>
      <p:pic>
        <p:nvPicPr>
          <p:cNvPr id="3" name="Picture 2"/>
          <p:cNvPicPr>
            <a:picLocks noChangeAspect="1"/>
          </p:cNvPicPr>
          <p:nvPr/>
        </p:nvPicPr>
        <p:blipFill>
          <a:blip r:embed="rId4"/>
          <a:stretch>
            <a:fillRect/>
          </a:stretch>
        </p:blipFill>
        <p:spPr>
          <a:xfrm>
            <a:off x="4191000" y="4437062"/>
            <a:ext cx="4953000" cy="1295400"/>
          </a:xfrm>
          <a:prstGeom prst="rect">
            <a:avLst/>
          </a:prstGeom>
        </p:spPr>
      </p:pic>
    </p:spTree>
    <p:extLst>
      <p:ext uri="{BB962C8B-B14F-4D97-AF65-F5344CB8AC3E}">
        <p14:creationId xmlns:p14="http://schemas.microsoft.com/office/powerpoint/2010/main" val="22163264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382000" cy="533400"/>
          </a:xfrm>
        </p:spPr>
        <p:txBody>
          <a:bodyPr>
            <a:normAutofit fontScale="90000"/>
          </a:bodyPr>
          <a:lstStyle/>
          <a:p>
            <a:r>
              <a:rPr lang="en-US"/>
              <a:t>Example EP - BVA</a:t>
            </a:r>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242" y="1143000"/>
            <a:ext cx="2852002" cy="1228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Oval Callout 3"/>
          <p:cNvSpPr/>
          <p:nvPr/>
        </p:nvSpPr>
        <p:spPr>
          <a:xfrm>
            <a:off x="3559874" y="1143000"/>
            <a:ext cx="2069488" cy="766583"/>
          </a:xfrm>
          <a:prstGeom prst="wedgeEllipseCallout">
            <a:avLst>
              <a:gd name="adj1" fmla="val -134971"/>
              <a:gd name="adj2" fmla="val 49226"/>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prstClr val="black"/>
                </a:solidFill>
                <a:latin typeface="Calibri"/>
              </a:rPr>
              <a:t>Expected from 18 to 50</a:t>
            </a:r>
          </a:p>
        </p:txBody>
      </p:sp>
      <p:grpSp>
        <p:nvGrpSpPr>
          <p:cNvPr id="7" name="Group 9"/>
          <p:cNvGrpSpPr>
            <a:grpSpLocks/>
          </p:cNvGrpSpPr>
          <p:nvPr/>
        </p:nvGrpSpPr>
        <p:grpSpPr bwMode="auto">
          <a:xfrm>
            <a:off x="2373925" y="2824168"/>
            <a:ext cx="5606562" cy="528638"/>
            <a:chOff x="1199" y="3648"/>
            <a:chExt cx="3826" cy="333"/>
          </a:xfrm>
        </p:grpSpPr>
        <p:sp>
          <p:nvSpPr>
            <p:cNvPr id="8" name="Line 10"/>
            <p:cNvSpPr>
              <a:spLocks noChangeShapeType="1"/>
            </p:cNvSpPr>
            <p:nvPr/>
          </p:nvSpPr>
          <p:spPr bwMode="auto">
            <a:xfrm>
              <a:off x="1199" y="3720"/>
              <a:ext cx="3826" cy="0"/>
            </a:xfrm>
            <a:prstGeom prst="line">
              <a:avLst/>
            </a:prstGeom>
            <a:noFill/>
            <a:ln w="50800">
              <a:solidFill>
                <a:srgbClr val="00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9" name="Line 11"/>
            <p:cNvSpPr>
              <a:spLocks noChangeShapeType="1"/>
            </p:cNvSpPr>
            <p:nvPr/>
          </p:nvSpPr>
          <p:spPr bwMode="auto">
            <a:xfrm>
              <a:off x="2361" y="3648"/>
              <a:ext cx="0" cy="175"/>
            </a:xfrm>
            <a:prstGeom prst="line">
              <a:avLst/>
            </a:prstGeom>
            <a:noFill/>
            <a:ln w="25400">
              <a:solidFill>
                <a:srgbClr val="00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10" name="Line 12"/>
            <p:cNvSpPr>
              <a:spLocks noChangeShapeType="1"/>
            </p:cNvSpPr>
            <p:nvPr/>
          </p:nvSpPr>
          <p:spPr bwMode="auto">
            <a:xfrm>
              <a:off x="4153" y="3648"/>
              <a:ext cx="0" cy="159"/>
            </a:xfrm>
            <a:prstGeom prst="line">
              <a:avLst/>
            </a:prstGeom>
            <a:noFill/>
            <a:ln w="25400">
              <a:solidFill>
                <a:srgbClr val="00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11" name="Rectangle 13"/>
            <p:cNvSpPr>
              <a:spLocks noChangeArrowheads="1"/>
            </p:cNvSpPr>
            <p:nvPr/>
          </p:nvSpPr>
          <p:spPr bwMode="auto">
            <a:xfrm>
              <a:off x="2348" y="3792"/>
              <a:ext cx="247" cy="189"/>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defTabSz="930275">
                <a:lnSpc>
                  <a:spcPct val="90000"/>
                </a:lnSpc>
              </a:pPr>
              <a:r>
                <a:rPr lang="en-GB" b="1">
                  <a:solidFill>
                    <a:prstClr val="black"/>
                  </a:solidFill>
                  <a:latin typeface="Calibri"/>
                </a:rPr>
                <a:t>18</a:t>
              </a:r>
            </a:p>
          </p:txBody>
        </p:sp>
        <p:sp>
          <p:nvSpPr>
            <p:cNvPr id="12" name="Rectangle 14"/>
            <p:cNvSpPr>
              <a:spLocks noChangeArrowheads="1"/>
            </p:cNvSpPr>
            <p:nvPr/>
          </p:nvSpPr>
          <p:spPr bwMode="auto">
            <a:xfrm>
              <a:off x="3908" y="3790"/>
              <a:ext cx="247" cy="189"/>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defTabSz="930275">
                <a:lnSpc>
                  <a:spcPct val="90000"/>
                </a:lnSpc>
              </a:pPr>
              <a:r>
                <a:rPr lang="en-GB" b="1">
                  <a:solidFill>
                    <a:prstClr val="black"/>
                  </a:solidFill>
                  <a:latin typeface="Calibri"/>
                </a:rPr>
                <a:t>50</a:t>
              </a:r>
            </a:p>
          </p:txBody>
        </p:sp>
      </p:grpSp>
      <p:grpSp>
        <p:nvGrpSpPr>
          <p:cNvPr id="6" name="Group 5"/>
          <p:cNvGrpSpPr/>
          <p:nvPr/>
        </p:nvGrpSpPr>
        <p:grpSpPr>
          <a:xfrm>
            <a:off x="2664070" y="2525719"/>
            <a:ext cx="5122984" cy="369888"/>
            <a:chOff x="1636835" y="3897319"/>
            <a:chExt cx="5122984" cy="369888"/>
          </a:xfrm>
        </p:grpSpPr>
        <p:sp>
          <p:nvSpPr>
            <p:cNvPr id="17" name="Text Box 19"/>
            <p:cNvSpPr txBox="1">
              <a:spLocks noChangeArrowheads="1"/>
            </p:cNvSpPr>
            <p:nvPr/>
          </p:nvSpPr>
          <p:spPr bwMode="auto">
            <a:xfrm>
              <a:off x="3962400" y="3897868"/>
              <a:ext cx="639727" cy="369332"/>
            </a:xfrm>
            <a:prstGeom prst="rect">
              <a:avLst/>
            </a:prstGeom>
            <a:noFill/>
            <a:ln w="12700">
              <a:no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rgbClr val="000099"/>
                  </a:solidFill>
                  <a:latin typeface="Calibri"/>
                </a:rPr>
                <a:t>valid</a:t>
              </a:r>
            </a:p>
          </p:txBody>
        </p:sp>
        <p:grpSp>
          <p:nvGrpSpPr>
            <p:cNvPr id="18" name="Group 20"/>
            <p:cNvGrpSpPr>
              <a:grpSpLocks/>
            </p:cNvGrpSpPr>
            <p:nvPr/>
          </p:nvGrpSpPr>
          <p:grpSpPr bwMode="auto">
            <a:xfrm>
              <a:off x="1636835" y="3897319"/>
              <a:ext cx="5122984" cy="369888"/>
              <a:chOff x="1397" y="3460"/>
              <a:chExt cx="3496" cy="233"/>
            </a:xfrm>
          </p:grpSpPr>
          <p:sp>
            <p:nvSpPr>
              <p:cNvPr id="21" name="Text Box 23"/>
              <p:cNvSpPr txBox="1">
                <a:spLocks noChangeArrowheads="1"/>
              </p:cNvSpPr>
              <p:nvPr/>
            </p:nvSpPr>
            <p:spPr bwMode="auto">
              <a:xfrm>
                <a:off x="4336" y="3460"/>
                <a:ext cx="55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rgbClr val="C00000"/>
                    </a:solidFill>
                    <a:latin typeface="Calibri"/>
                  </a:rPr>
                  <a:t>invalid</a:t>
                </a:r>
              </a:p>
            </p:txBody>
          </p:sp>
          <p:sp>
            <p:nvSpPr>
              <p:cNvPr id="22" name="Text Box 24"/>
              <p:cNvSpPr txBox="1">
                <a:spLocks noChangeArrowheads="1"/>
              </p:cNvSpPr>
              <p:nvPr/>
            </p:nvSpPr>
            <p:spPr bwMode="auto">
              <a:xfrm>
                <a:off x="1397" y="3460"/>
                <a:ext cx="55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rgbClr val="C00000"/>
                    </a:solidFill>
                    <a:latin typeface="Calibri"/>
                  </a:rPr>
                  <a:t>invalid</a:t>
                </a:r>
              </a:p>
            </p:txBody>
          </p:sp>
        </p:grpSp>
      </p:grpSp>
      <p:sp>
        <p:nvSpPr>
          <p:cNvPr id="5" name="Rectangle 4"/>
          <p:cNvSpPr/>
          <p:nvPr/>
        </p:nvSpPr>
        <p:spPr>
          <a:xfrm>
            <a:off x="1300331" y="2667000"/>
            <a:ext cx="717504" cy="461665"/>
          </a:xfrm>
          <a:prstGeom prst="rect">
            <a:avLst/>
          </a:prstGeom>
        </p:spPr>
        <p:txBody>
          <a:bodyPr wrap="none">
            <a:spAutoFit/>
          </a:bodyPr>
          <a:lstStyle/>
          <a:p>
            <a:r>
              <a:rPr lang="en-US" sz="2400" b="1">
                <a:solidFill>
                  <a:prstClr val="black"/>
                </a:solidFill>
              </a:rPr>
              <a:t>Age</a:t>
            </a:r>
          </a:p>
        </p:txBody>
      </p:sp>
      <p:graphicFrame>
        <p:nvGraphicFramePr>
          <p:cNvPr id="29" name="Table 28"/>
          <p:cNvGraphicFramePr>
            <a:graphicFrameLocks noGrp="1"/>
          </p:cNvGraphicFramePr>
          <p:nvPr>
            <p:extLst>
              <p:ext uri="{D42A27DB-BD31-4B8C-83A1-F6EECF244321}">
                <p14:modId xmlns:p14="http://schemas.microsoft.com/office/powerpoint/2010/main" val="2033416628"/>
              </p:ext>
            </p:extLst>
          </p:nvPr>
        </p:nvGraphicFramePr>
        <p:xfrm>
          <a:off x="411774" y="4343400"/>
          <a:ext cx="8122620" cy="2535247"/>
        </p:xfrm>
        <a:graphic>
          <a:graphicData uri="http://schemas.openxmlformats.org/drawingml/2006/table">
            <a:tbl>
              <a:tblPr firstRow="1" bandRow="1">
                <a:tableStyleId>{5C22544A-7EE6-4342-B048-85BDC9FD1C3A}</a:tableStyleId>
              </a:tblPr>
              <a:tblGrid>
                <a:gridCol w="1600579">
                  <a:extLst>
                    <a:ext uri="{9D8B030D-6E8A-4147-A177-3AD203B41FA5}">
                      <a16:colId xmlns:a16="http://schemas.microsoft.com/office/drawing/2014/main" val="20000"/>
                    </a:ext>
                  </a:extLst>
                </a:gridCol>
                <a:gridCol w="1556396">
                  <a:extLst>
                    <a:ext uri="{9D8B030D-6E8A-4147-A177-3AD203B41FA5}">
                      <a16:colId xmlns:a16="http://schemas.microsoft.com/office/drawing/2014/main" val="20001"/>
                    </a:ext>
                  </a:extLst>
                </a:gridCol>
                <a:gridCol w="2075195">
                  <a:extLst>
                    <a:ext uri="{9D8B030D-6E8A-4147-A177-3AD203B41FA5}">
                      <a16:colId xmlns:a16="http://schemas.microsoft.com/office/drawing/2014/main" val="20002"/>
                    </a:ext>
                  </a:extLst>
                </a:gridCol>
                <a:gridCol w="1482282">
                  <a:extLst>
                    <a:ext uri="{9D8B030D-6E8A-4147-A177-3AD203B41FA5}">
                      <a16:colId xmlns:a16="http://schemas.microsoft.com/office/drawing/2014/main" val="20003"/>
                    </a:ext>
                  </a:extLst>
                </a:gridCol>
                <a:gridCol w="1408168">
                  <a:extLst>
                    <a:ext uri="{9D8B030D-6E8A-4147-A177-3AD203B41FA5}">
                      <a16:colId xmlns:a16="http://schemas.microsoft.com/office/drawing/2014/main" val="20004"/>
                    </a:ext>
                  </a:extLst>
                </a:gridCol>
              </a:tblGrid>
              <a:tr h="560034">
                <a:tc>
                  <a:txBody>
                    <a:bodyPr/>
                    <a:lstStyle/>
                    <a:p>
                      <a:pPr algn="ctr">
                        <a:spcBef>
                          <a:spcPts val="600"/>
                        </a:spcBef>
                        <a:spcAft>
                          <a:spcPts val="0"/>
                        </a:spcAft>
                      </a:pPr>
                      <a:r>
                        <a:rPr lang="en-GB" sz="2000" b="1" kern="0">
                          <a:solidFill>
                            <a:schemeClr val="bg1"/>
                          </a:solidFill>
                          <a:effectLst/>
                          <a:latin typeface="+mj-lt"/>
                        </a:rPr>
                        <a:t>Condition</a:t>
                      </a:r>
                      <a:endParaRPr lang="en-US" sz="2000" b="1" kern="0">
                        <a:solidFill>
                          <a:schemeClr val="bg1"/>
                        </a:solidFill>
                        <a:effectLst/>
                        <a:latin typeface="+mj-lt"/>
                      </a:endParaRPr>
                    </a:p>
                  </a:txBody>
                  <a:tcPr marL="68580" marR="68580" marT="0" marB="0"/>
                </a:tc>
                <a:tc>
                  <a:txBody>
                    <a:bodyPr/>
                    <a:lstStyle/>
                    <a:p>
                      <a:pPr algn="ctr">
                        <a:spcAft>
                          <a:spcPts val="0"/>
                        </a:spcAft>
                      </a:pPr>
                      <a:r>
                        <a:rPr lang="en-GB" sz="2000" b="1">
                          <a:solidFill>
                            <a:schemeClr val="bg1"/>
                          </a:solidFill>
                          <a:effectLst/>
                          <a:latin typeface="+mj-lt"/>
                          <a:ea typeface="Times New Roman"/>
                          <a:cs typeface="Times New Roman"/>
                        </a:rPr>
                        <a:t>Valid</a:t>
                      </a:r>
                      <a:br>
                        <a:rPr lang="en-GB" sz="2000" b="1">
                          <a:solidFill>
                            <a:schemeClr val="bg1"/>
                          </a:solidFill>
                          <a:effectLst/>
                          <a:latin typeface="+mj-lt"/>
                          <a:ea typeface="Times New Roman"/>
                          <a:cs typeface="Times New Roman"/>
                        </a:rPr>
                      </a:br>
                      <a:r>
                        <a:rPr lang="en-GB" sz="2000" b="1">
                          <a:solidFill>
                            <a:schemeClr val="bg1"/>
                          </a:solidFill>
                          <a:effectLst/>
                          <a:latin typeface="+mj-lt"/>
                          <a:ea typeface="Times New Roman"/>
                          <a:cs typeface="Times New Roman"/>
                        </a:rPr>
                        <a:t>Partition</a:t>
                      </a:r>
                      <a:endParaRPr lang="en-US" sz="2000">
                        <a:solidFill>
                          <a:schemeClr val="bg1"/>
                        </a:solidFill>
                        <a:effectLst/>
                        <a:latin typeface="+mj-lt"/>
                        <a:ea typeface="Times New Roman"/>
                        <a:cs typeface="Times New Roman"/>
                      </a:endParaRPr>
                    </a:p>
                  </a:txBody>
                  <a:tcPr marL="68580" marR="68580" marT="0" marB="0"/>
                </a:tc>
                <a:tc>
                  <a:txBody>
                    <a:bodyPr/>
                    <a:lstStyle/>
                    <a:p>
                      <a:pPr algn="ctr">
                        <a:spcAft>
                          <a:spcPts val="0"/>
                        </a:spcAft>
                      </a:pPr>
                      <a:r>
                        <a:rPr lang="en-GB" sz="2000" b="1">
                          <a:solidFill>
                            <a:schemeClr val="bg1"/>
                          </a:solidFill>
                          <a:effectLst/>
                          <a:latin typeface="+mj-lt"/>
                          <a:ea typeface="Times New Roman"/>
                          <a:cs typeface="Times New Roman"/>
                        </a:rPr>
                        <a:t>Invalid</a:t>
                      </a:r>
                      <a:br>
                        <a:rPr lang="en-GB" sz="2000" b="1">
                          <a:solidFill>
                            <a:schemeClr val="bg1"/>
                          </a:solidFill>
                          <a:effectLst/>
                          <a:latin typeface="+mj-lt"/>
                          <a:ea typeface="Times New Roman"/>
                          <a:cs typeface="Times New Roman"/>
                        </a:rPr>
                      </a:br>
                      <a:r>
                        <a:rPr lang="en-GB" sz="2000" b="1">
                          <a:solidFill>
                            <a:schemeClr val="bg1"/>
                          </a:solidFill>
                          <a:effectLst/>
                          <a:latin typeface="+mj-lt"/>
                          <a:ea typeface="Times New Roman"/>
                          <a:cs typeface="Times New Roman"/>
                        </a:rPr>
                        <a:t>Partition</a:t>
                      </a:r>
                      <a:endParaRPr lang="en-US" sz="2000">
                        <a:solidFill>
                          <a:schemeClr val="bg1"/>
                        </a:solidFill>
                        <a:effectLst/>
                        <a:latin typeface="+mj-lt"/>
                        <a:ea typeface="Times New Roman"/>
                        <a:cs typeface="Times New Roman"/>
                      </a:endParaRPr>
                    </a:p>
                  </a:txBody>
                  <a:tcPr marL="68580" marR="68580" marT="0" marB="0"/>
                </a:tc>
                <a:tc>
                  <a:txBody>
                    <a:bodyPr/>
                    <a:lstStyle/>
                    <a:p>
                      <a:pPr algn="ctr">
                        <a:spcAft>
                          <a:spcPts val="0"/>
                        </a:spcAft>
                      </a:pPr>
                      <a:r>
                        <a:rPr lang="en-GB" sz="2000" b="1">
                          <a:solidFill>
                            <a:schemeClr val="bg1"/>
                          </a:solidFill>
                          <a:effectLst/>
                          <a:latin typeface="+mj-lt"/>
                          <a:ea typeface="Times New Roman"/>
                          <a:cs typeface="Times New Roman"/>
                        </a:rPr>
                        <a:t>Valid</a:t>
                      </a:r>
                      <a:br>
                        <a:rPr lang="en-GB" sz="2000" b="1">
                          <a:solidFill>
                            <a:schemeClr val="bg1"/>
                          </a:solidFill>
                          <a:effectLst/>
                          <a:latin typeface="+mj-lt"/>
                          <a:ea typeface="Times New Roman"/>
                          <a:cs typeface="Times New Roman"/>
                        </a:rPr>
                      </a:br>
                      <a:r>
                        <a:rPr lang="en-GB" sz="2000" b="1">
                          <a:solidFill>
                            <a:schemeClr val="bg1"/>
                          </a:solidFill>
                          <a:effectLst/>
                          <a:latin typeface="+mj-lt"/>
                          <a:ea typeface="Times New Roman"/>
                          <a:cs typeface="Times New Roman"/>
                        </a:rPr>
                        <a:t>Boundary</a:t>
                      </a:r>
                      <a:endParaRPr lang="en-US" sz="2000">
                        <a:solidFill>
                          <a:schemeClr val="bg1"/>
                        </a:solidFill>
                        <a:effectLst/>
                        <a:latin typeface="+mj-lt"/>
                        <a:ea typeface="Times New Roman"/>
                        <a:cs typeface="Times New Roman"/>
                      </a:endParaRPr>
                    </a:p>
                  </a:txBody>
                  <a:tcPr marL="68580" marR="68580" marT="0" marB="0"/>
                </a:tc>
                <a:tc>
                  <a:txBody>
                    <a:bodyPr/>
                    <a:lstStyle/>
                    <a:p>
                      <a:pPr algn="ctr">
                        <a:spcAft>
                          <a:spcPts val="0"/>
                        </a:spcAft>
                      </a:pPr>
                      <a:r>
                        <a:rPr lang="en-GB" sz="2000" b="1">
                          <a:solidFill>
                            <a:schemeClr val="bg1"/>
                          </a:solidFill>
                          <a:effectLst/>
                          <a:latin typeface="+mj-lt"/>
                          <a:ea typeface="Times New Roman"/>
                          <a:cs typeface="Times New Roman"/>
                        </a:rPr>
                        <a:t>Invalid</a:t>
                      </a:r>
                      <a:br>
                        <a:rPr lang="en-GB" sz="2000" b="1">
                          <a:solidFill>
                            <a:schemeClr val="bg1"/>
                          </a:solidFill>
                          <a:effectLst/>
                          <a:latin typeface="+mj-lt"/>
                          <a:ea typeface="Times New Roman"/>
                          <a:cs typeface="Times New Roman"/>
                        </a:rPr>
                      </a:br>
                      <a:r>
                        <a:rPr lang="en-GB" sz="2000" b="1">
                          <a:solidFill>
                            <a:schemeClr val="bg1"/>
                          </a:solidFill>
                          <a:effectLst/>
                          <a:latin typeface="+mj-lt"/>
                          <a:ea typeface="Times New Roman"/>
                          <a:cs typeface="Times New Roman"/>
                        </a:rPr>
                        <a:t>Boundary</a:t>
                      </a:r>
                      <a:endParaRPr lang="en-US" sz="2000">
                        <a:solidFill>
                          <a:schemeClr val="bg1"/>
                        </a:solidFill>
                        <a:effectLst/>
                        <a:latin typeface="+mj-lt"/>
                        <a:ea typeface="Times New Roman"/>
                        <a:cs typeface="Times New Roman"/>
                      </a:endParaRPr>
                    </a:p>
                  </a:txBody>
                  <a:tcPr marL="68580" marR="68580" marT="0" marB="0"/>
                </a:tc>
                <a:extLst>
                  <a:ext uri="{0D108BD9-81ED-4DB2-BD59-A6C34878D82A}">
                    <a16:rowId xmlns:a16="http://schemas.microsoft.com/office/drawing/2014/main" val="10000"/>
                  </a:ext>
                </a:extLst>
              </a:tr>
              <a:tr h="340687">
                <a:tc rowSpan="5">
                  <a:txBody>
                    <a:bodyPr/>
                    <a:lstStyle/>
                    <a:p>
                      <a:pPr>
                        <a:spcAft>
                          <a:spcPts val="0"/>
                        </a:spcAft>
                      </a:pPr>
                      <a:r>
                        <a:rPr lang="en-GB" sz="2000" b="1">
                          <a:solidFill>
                            <a:srgbClr val="003399"/>
                          </a:solidFill>
                          <a:effectLst/>
                          <a:latin typeface="+mj-lt"/>
                          <a:ea typeface="Times New Roman"/>
                          <a:cs typeface="Times New Roman"/>
                        </a:rPr>
                        <a:t>Age</a:t>
                      </a:r>
                      <a:endParaRPr lang="en-US" sz="2000" b="1">
                        <a:solidFill>
                          <a:srgbClr val="003399"/>
                        </a:solidFill>
                        <a:effectLst/>
                        <a:latin typeface="+mj-lt"/>
                        <a:ea typeface="Times New Roman"/>
                        <a:cs typeface="Times New Roman"/>
                      </a:endParaRPr>
                    </a:p>
                  </a:txBody>
                  <a:tcPr marL="68580" marR="68580" marT="0" marB="0"/>
                </a:tc>
                <a:tc>
                  <a:txBody>
                    <a:bodyPr/>
                    <a:lstStyle/>
                    <a:p>
                      <a:r>
                        <a:rPr lang="en-US" sz="2000">
                          <a:latin typeface="+mj-lt"/>
                        </a:rPr>
                        <a:t>18 - 50</a:t>
                      </a:r>
                      <a:r>
                        <a:rPr lang="en-US" sz="2000" baseline="0">
                          <a:latin typeface="+mj-lt"/>
                        </a:rPr>
                        <a:t> </a:t>
                      </a:r>
                      <a:endParaRPr lang="en-US" sz="2000">
                        <a:latin typeface="+mj-lt"/>
                      </a:endParaRPr>
                    </a:p>
                  </a:txBody>
                  <a:tcPr marL="68580" marR="68580" marT="0" marB="0"/>
                </a:tc>
                <a:tc>
                  <a:txBody>
                    <a:bodyPr/>
                    <a:lstStyle/>
                    <a:p>
                      <a:r>
                        <a:rPr lang="en-US" sz="2000">
                          <a:latin typeface="+mj-lt"/>
                        </a:rPr>
                        <a:t>&lt; 18</a:t>
                      </a:r>
                    </a:p>
                  </a:txBody>
                  <a:tcPr marL="68580" marR="68580" marT="0" marB="0"/>
                </a:tc>
                <a:tc>
                  <a:txBody>
                    <a:bodyPr/>
                    <a:lstStyle/>
                    <a:p>
                      <a:r>
                        <a:rPr lang="en-US" sz="2000">
                          <a:latin typeface="+mj-lt"/>
                        </a:rPr>
                        <a:t>18</a:t>
                      </a:r>
                    </a:p>
                  </a:txBody>
                  <a:tcPr marL="68580" marR="68580" marT="0" marB="0"/>
                </a:tc>
                <a:tc>
                  <a:txBody>
                    <a:bodyPr/>
                    <a:lstStyle/>
                    <a:p>
                      <a:r>
                        <a:rPr lang="en-US" sz="2000">
                          <a:latin typeface="+mj-lt"/>
                        </a:rPr>
                        <a:t>17</a:t>
                      </a:r>
                    </a:p>
                  </a:txBody>
                  <a:tcPr marL="68580" marR="68580" marT="0" marB="0"/>
                </a:tc>
                <a:extLst>
                  <a:ext uri="{0D108BD9-81ED-4DB2-BD59-A6C34878D82A}">
                    <a16:rowId xmlns:a16="http://schemas.microsoft.com/office/drawing/2014/main" val="10001"/>
                  </a:ext>
                </a:extLst>
              </a:tr>
              <a:tr h="353591">
                <a:tc vMerge="1">
                  <a:txBody>
                    <a:bodyPr/>
                    <a:lstStyle/>
                    <a:p>
                      <a:endParaRPr lang="en-US" sz="2000" b="0">
                        <a:solidFill>
                          <a:schemeClr val="tx1"/>
                        </a:solidFill>
                        <a:latin typeface="+mj-lt"/>
                      </a:endParaRPr>
                    </a:p>
                  </a:txBody>
                  <a:tcPr/>
                </a:tc>
                <a:tc>
                  <a:txBody>
                    <a:bodyPr/>
                    <a:lstStyle/>
                    <a:p>
                      <a:endParaRPr lang="en-US" sz="2000">
                        <a:latin typeface="+mj-lt"/>
                      </a:endParaRPr>
                    </a:p>
                  </a:txBody>
                  <a:tcPr/>
                </a:tc>
                <a:tc>
                  <a:txBody>
                    <a:bodyPr/>
                    <a:lstStyle/>
                    <a:p>
                      <a:r>
                        <a:rPr lang="en-US" sz="2000">
                          <a:latin typeface="+mj-lt"/>
                        </a:rPr>
                        <a:t>&gt; 50</a:t>
                      </a:r>
                    </a:p>
                  </a:txBody>
                  <a:tcPr/>
                </a:tc>
                <a:tc>
                  <a:txBody>
                    <a:bodyPr/>
                    <a:lstStyle/>
                    <a:p>
                      <a:r>
                        <a:rPr lang="en-US" sz="2000">
                          <a:latin typeface="+mj-lt"/>
                        </a:rPr>
                        <a:t>50</a:t>
                      </a:r>
                    </a:p>
                  </a:txBody>
                  <a:tcPr/>
                </a:tc>
                <a:tc>
                  <a:txBody>
                    <a:bodyPr/>
                    <a:lstStyle/>
                    <a:p>
                      <a:r>
                        <a:rPr lang="en-US" sz="2000" dirty="0">
                          <a:latin typeface="+mj-lt"/>
                        </a:rPr>
                        <a:t>51</a:t>
                      </a:r>
                    </a:p>
                  </a:txBody>
                  <a:tcPr/>
                </a:tc>
                <a:extLst>
                  <a:ext uri="{0D108BD9-81ED-4DB2-BD59-A6C34878D82A}">
                    <a16:rowId xmlns:a16="http://schemas.microsoft.com/office/drawing/2014/main" val="10002"/>
                  </a:ext>
                </a:extLst>
              </a:tr>
              <a:tr h="353591">
                <a:tc vMerge="1">
                  <a:txBody>
                    <a:bodyPr/>
                    <a:lstStyle/>
                    <a:p>
                      <a:endParaRPr lang="en-US" sz="2000" b="0">
                        <a:solidFill>
                          <a:schemeClr val="tx1"/>
                        </a:solidFill>
                        <a:latin typeface="+mj-lt"/>
                      </a:endParaRPr>
                    </a:p>
                  </a:txBody>
                  <a:tcPr/>
                </a:tc>
                <a:tc>
                  <a:txBody>
                    <a:bodyPr/>
                    <a:lstStyle/>
                    <a:p>
                      <a:endParaRPr lang="en-US" sz="2000">
                        <a:latin typeface="+mj-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a:latin typeface="+mj-lt"/>
                        </a:rPr>
                        <a:t>Số thực</a:t>
                      </a:r>
                    </a:p>
                  </a:txBody>
                  <a:tcPr/>
                </a:tc>
                <a:tc>
                  <a:txBody>
                    <a:bodyPr/>
                    <a:lstStyle/>
                    <a:p>
                      <a:endParaRPr lang="en-US" sz="2000">
                        <a:latin typeface="+mj-lt"/>
                      </a:endParaRPr>
                    </a:p>
                  </a:txBody>
                  <a:tcPr/>
                </a:tc>
                <a:tc>
                  <a:txBody>
                    <a:bodyPr/>
                    <a:lstStyle/>
                    <a:p>
                      <a:endParaRPr lang="en-US" sz="2000">
                        <a:latin typeface="+mj-lt"/>
                      </a:endParaRPr>
                    </a:p>
                  </a:txBody>
                  <a:tcPr/>
                </a:tc>
                <a:extLst>
                  <a:ext uri="{0D108BD9-81ED-4DB2-BD59-A6C34878D82A}">
                    <a16:rowId xmlns:a16="http://schemas.microsoft.com/office/drawing/2014/main" val="10003"/>
                  </a:ext>
                </a:extLst>
              </a:tr>
              <a:tr h="353591">
                <a:tc vMerge="1">
                  <a:txBody>
                    <a:bodyPr/>
                    <a:lstStyle/>
                    <a:p>
                      <a:pPr>
                        <a:spcAft>
                          <a:spcPts val="0"/>
                        </a:spcAft>
                      </a:pPr>
                      <a:endParaRPr lang="en-US" sz="1600" b="1">
                        <a:solidFill>
                          <a:srgbClr val="003399"/>
                        </a:solidFill>
                        <a:effectLst/>
                        <a:latin typeface="Geneva"/>
                        <a:ea typeface="Times New Roman"/>
                        <a:cs typeface="Times New Roman"/>
                      </a:endParaRPr>
                    </a:p>
                  </a:txBody>
                  <a:tcPr marL="68580" marR="68580" marT="0" marB="0"/>
                </a:tc>
                <a:tc>
                  <a:txBody>
                    <a:bodyPr/>
                    <a:lstStyle/>
                    <a:p>
                      <a:endParaRPr lang="en-US" sz="2000">
                        <a:latin typeface="+mj-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a:latin typeface="+mj-lt"/>
                        </a:rPr>
                        <a:t>Không</a:t>
                      </a:r>
                      <a:r>
                        <a:rPr lang="en-US" sz="2000" baseline="0">
                          <a:latin typeface="+mj-lt"/>
                        </a:rPr>
                        <a:t> là kí tự số</a:t>
                      </a:r>
                      <a:endParaRPr lang="en-US" sz="2000">
                        <a:latin typeface="+mj-lt"/>
                      </a:endParaRPr>
                    </a:p>
                  </a:txBody>
                  <a:tcPr/>
                </a:tc>
                <a:tc>
                  <a:txBody>
                    <a:bodyPr/>
                    <a:lstStyle/>
                    <a:p>
                      <a:endParaRPr lang="en-US" sz="2000">
                        <a:latin typeface="+mj-lt"/>
                      </a:endParaRPr>
                    </a:p>
                  </a:txBody>
                  <a:tcPr/>
                </a:tc>
                <a:tc>
                  <a:txBody>
                    <a:bodyPr/>
                    <a:lstStyle/>
                    <a:p>
                      <a:endParaRPr lang="en-US" sz="2000">
                        <a:latin typeface="+mj-lt"/>
                      </a:endParaRPr>
                    </a:p>
                  </a:txBody>
                  <a:tcPr/>
                </a:tc>
                <a:extLst>
                  <a:ext uri="{0D108BD9-81ED-4DB2-BD59-A6C34878D82A}">
                    <a16:rowId xmlns:a16="http://schemas.microsoft.com/office/drawing/2014/main" val="10004"/>
                  </a:ext>
                </a:extLst>
              </a:tr>
              <a:tr h="353591">
                <a:tc vMerge="1">
                  <a:txBody>
                    <a:bodyPr/>
                    <a:lstStyle/>
                    <a:p>
                      <a:pPr>
                        <a:spcAft>
                          <a:spcPts val="0"/>
                        </a:spcAft>
                      </a:pPr>
                      <a:endParaRPr lang="en-US" sz="2000" b="1">
                        <a:solidFill>
                          <a:srgbClr val="003399"/>
                        </a:solidFill>
                        <a:effectLst/>
                        <a:latin typeface="+mj-lt"/>
                        <a:ea typeface="Times New Roman"/>
                        <a:cs typeface="Times New Roman"/>
                      </a:endParaRPr>
                    </a:p>
                  </a:txBody>
                  <a:tcPr marL="68580" marR="68580" marT="0" marB="0"/>
                </a:tc>
                <a:tc>
                  <a:txBody>
                    <a:bodyPr/>
                    <a:lstStyle/>
                    <a:p>
                      <a:endParaRPr lang="en-US" sz="2000">
                        <a:latin typeface="+mj-lt"/>
                      </a:endParaRPr>
                    </a:p>
                  </a:txBody>
                  <a:tcPr/>
                </a:tc>
                <a:tc>
                  <a:txBody>
                    <a:bodyPr/>
                    <a:lstStyle/>
                    <a:p>
                      <a:r>
                        <a:rPr lang="en-US" sz="2000">
                          <a:latin typeface="+mj-lt"/>
                        </a:rPr>
                        <a:t>Rỗng</a:t>
                      </a:r>
                    </a:p>
                  </a:txBody>
                  <a:tcPr/>
                </a:tc>
                <a:tc>
                  <a:txBody>
                    <a:bodyPr/>
                    <a:lstStyle/>
                    <a:p>
                      <a:endParaRPr lang="en-US" sz="2000">
                        <a:latin typeface="+mj-lt"/>
                      </a:endParaRPr>
                    </a:p>
                  </a:txBody>
                  <a:tcPr/>
                </a:tc>
                <a:tc>
                  <a:txBody>
                    <a:bodyPr/>
                    <a:lstStyle/>
                    <a:p>
                      <a:endParaRPr lang="en-US" sz="2000" dirty="0">
                        <a:latin typeface="+mj-lt"/>
                      </a:endParaRPr>
                    </a:p>
                  </a:txBody>
                  <a:tcPr/>
                </a:tc>
                <a:extLst>
                  <a:ext uri="{0D108BD9-81ED-4DB2-BD59-A6C34878D82A}">
                    <a16:rowId xmlns:a16="http://schemas.microsoft.com/office/drawing/2014/main" val="10005"/>
                  </a:ext>
                </a:extLst>
              </a:tr>
            </a:tbl>
          </a:graphicData>
        </a:graphic>
      </p:graphicFrame>
      <p:sp>
        <p:nvSpPr>
          <p:cNvPr id="30" name="Rectangle 13"/>
          <p:cNvSpPr>
            <a:spLocks noChangeArrowheads="1"/>
          </p:cNvSpPr>
          <p:nvPr/>
        </p:nvSpPr>
        <p:spPr bwMode="auto">
          <a:xfrm>
            <a:off x="3676321" y="3052205"/>
            <a:ext cx="362279" cy="30059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defTabSz="930275">
              <a:lnSpc>
                <a:spcPct val="90000"/>
              </a:lnSpc>
            </a:pPr>
            <a:r>
              <a:rPr lang="en-GB" b="1">
                <a:solidFill>
                  <a:prstClr val="black"/>
                </a:solidFill>
                <a:latin typeface="Calibri"/>
              </a:rPr>
              <a:t>17</a:t>
            </a:r>
          </a:p>
        </p:txBody>
      </p:sp>
      <p:sp>
        <p:nvSpPr>
          <p:cNvPr id="31" name="Rectangle 14"/>
          <p:cNvSpPr>
            <a:spLocks noChangeArrowheads="1"/>
          </p:cNvSpPr>
          <p:nvPr/>
        </p:nvSpPr>
        <p:spPr bwMode="auto">
          <a:xfrm>
            <a:off x="6760212" y="3048000"/>
            <a:ext cx="362279" cy="30059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defTabSz="930275">
              <a:lnSpc>
                <a:spcPct val="90000"/>
              </a:lnSpc>
            </a:pPr>
            <a:r>
              <a:rPr lang="en-GB" b="1">
                <a:solidFill>
                  <a:prstClr val="black"/>
                </a:solidFill>
                <a:latin typeface="Calibri"/>
              </a:rPr>
              <a:t>51</a:t>
            </a:r>
          </a:p>
        </p:txBody>
      </p:sp>
      <p:sp>
        <p:nvSpPr>
          <p:cNvPr id="14" name="Slide Number Placeholder 13"/>
          <p:cNvSpPr>
            <a:spLocks noGrp="1"/>
          </p:cNvSpPr>
          <p:nvPr>
            <p:ph type="sldNum" sz="quarter" idx="12"/>
          </p:nvPr>
        </p:nvSpPr>
        <p:spPr/>
        <p:txBody>
          <a:bodyPr/>
          <a:lstStyle/>
          <a:p>
            <a:r>
              <a:rPr lang="en-US">
                <a:solidFill>
                  <a:srgbClr val="04617B">
                    <a:shade val="90000"/>
                  </a:srgbClr>
                </a:solidFill>
              </a:rPr>
              <a:t>Slide </a:t>
            </a:r>
            <a:fld id="{3900DC13-0C25-439E-AA75-E5DAAC4C3713}" type="slidenum">
              <a:rPr lang="en-US" smtClean="0">
                <a:solidFill>
                  <a:srgbClr val="04617B">
                    <a:shade val="90000"/>
                  </a:srgbClr>
                </a:solidFill>
              </a:rPr>
              <a:pPr/>
              <a:t>33</a:t>
            </a:fld>
            <a:endParaRPr lang="en-US">
              <a:solidFill>
                <a:srgbClr val="04617B">
                  <a:shade val="90000"/>
                </a:srgbClr>
              </a:solidFill>
            </a:endParaRPr>
          </a:p>
        </p:txBody>
      </p:sp>
      <p:sp>
        <p:nvSpPr>
          <p:cNvPr id="28" name="Text Box 18"/>
          <p:cNvSpPr txBox="1">
            <a:spLocks noChangeArrowheads="1"/>
          </p:cNvSpPr>
          <p:nvPr/>
        </p:nvSpPr>
        <p:spPr bwMode="auto">
          <a:xfrm>
            <a:off x="1447800" y="3634876"/>
            <a:ext cx="141436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GB" sz="2000" b="1">
                <a:solidFill>
                  <a:srgbClr val="003399"/>
                </a:solidFill>
                <a:latin typeface="Calibri"/>
              </a:rPr>
              <a:t>integer</a:t>
            </a:r>
          </a:p>
        </p:txBody>
      </p:sp>
      <p:sp>
        <p:nvSpPr>
          <p:cNvPr id="32" name="Oval 21"/>
          <p:cNvSpPr>
            <a:spLocks noChangeArrowheads="1"/>
          </p:cNvSpPr>
          <p:nvPr/>
        </p:nvSpPr>
        <p:spPr bwMode="auto">
          <a:xfrm>
            <a:off x="1037667" y="3420219"/>
            <a:ext cx="4683369" cy="799705"/>
          </a:xfrm>
          <a:prstGeom prst="ellipse">
            <a:avLst/>
          </a:prstGeom>
          <a:noFill/>
          <a:ln w="28575">
            <a:solidFill>
              <a:schemeClr val="folHlink"/>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solidFill>
                <a:prstClr val="black"/>
              </a:solidFill>
            </a:endParaRPr>
          </a:p>
        </p:txBody>
      </p:sp>
      <p:sp>
        <p:nvSpPr>
          <p:cNvPr id="33" name="Text Box 16"/>
          <p:cNvSpPr txBox="1">
            <a:spLocks noChangeArrowheads="1"/>
          </p:cNvSpPr>
          <p:nvPr/>
        </p:nvSpPr>
        <p:spPr bwMode="auto">
          <a:xfrm>
            <a:off x="3711219" y="3638490"/>
            <a:ext cx="18537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GB" sz="2000" b="1">
                <a:solidFill>
                  <a:srgbClr val="003399"/>
                </a:solidFill>
                <a:latin typeface="Calibri"/>
              </a:rPr>
              <a:t>non-numeric</a:t>
            </a:r>
          </a:p>
        </p:txBody>
      </p:sp>
      <p:cxnSp>
        <p:nvCxnSpPr>
          <p:cNvPr id="34" name="Straight Connector 33"/>
          <p:cNvCxnSpPr/>
          <p:nvPr/>
        </p:nvCxnSpPr>
        <p:spPr>
          <a:xfrm>
            <a:off x="2431981" y="3496419"/>
            <a:ext cx="0" cy="677024"/>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 Box 18"/>
          <p:cNvSpPr txBox="1">
            <a:spLocks noChangeArrowheads="1"/>
          </p:cNvSpPr>
          <p:nvPr/>
        </p:nvSpPr>
        <p:spPr bwMode="auto">
          <a:xfrm>
            <a:off x="2446865" y="3530025"/>
            <a:ext cx="141436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80000"/>
              </a:lnSpc>
            </a:pPr>
            <a:r>
              <a:rPr lang="en-GB" sz="2000" b="1" dirty="0">
                <a:solidFill>
                  <a:srgbClr val="003399"/>
                </a:solidFill>
                <a:latin typeface="Calibri"/>
              </a:rPr>
              <a:t>not</a:t>
            </a:r>
          </a:p>
          <a:p>
            <a:pPr>
              <a:lnSpc>
                <a:spcPct val="80000"/>
              </a:lnSpc>
            </a:pPr>
            <a:r>
              <a:rPr lang="en-GB" sz="2000" b="1" dirty="0">
                <a:solidFill>
                  <a:srgbClr val="003399"/>
                </a:solidFill>
                <a:latin typeface="Calibri"/>
              </a:rPr>
              <a:t>integer</a:t>
            </a:r>
          </a:p>
        </p:txBody>
      </p:sp>
      <p:sp>
        <p:nvSpPr>
          <p:cNvPr id="37" name="Oval 21"/>
          <p:cNvSpPr>
            <a:spLocks noChangeArrowheads="1"/>
          </p:cNvSpPr>
          <p:nvPr/>
        </p:nvSpPr>
        <p:spPr bwMode="auto">
          <a:xfrm>
            <a:off x="1072836" y="3496419"/>
            <a:ext cx="2615710" cy="677024"/>
          </a:xfrm>
          <a:prstGeom prst="ellipse">
            <a:avLst/>
          </a:prstGeom>
          <a:noFill/>
          <a:ln w="28575">
            <a:solidFill>
              <a:schemeClr val="folHlink"/>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solidFill>
                <a:prstClr val="black"/>
              </a:solidFill>
              <a:latin typeface="Calibri"/>
            </a:endParaRPr>
          </a:p>
        </p:txBody>
      </p:sp>
      <p:sp>
        <p:nvSpPr>
          <p:cNvPr id="38" name="Oval 37"/>
          <p:cNvSpPr/>
          <p:nvPr/>
        </p:nvSpPr>
        <p:spPr>
          <a:xfrm>
            <a:off x="5873436" y="3371007"/>
            <a:ext cx="3012831" cy="830875"/>
          </a:xfrm>
          <a:prstGeom prst="ellipse">
            <a:avLst/>
          </a:prstGeom>
          <a:noFill/>
          <a:ln w="28575">
            <a:solidFill>
              <a:schemeClr val="folHlink"/>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solidFill>
                <a:prstClr val="black"/>
              </a:solidFill>
            </a:endParaRPr>
          </a:p>
        </p:txBody>
      </p:sp>
      <p:cxnSp>
        <p:nvCxnSpPr>
          <p:cNvPr id="39" name="Straight Connector 38"/>
          <p:cNvCxnSpPr>
            <a:stCxn id="38" idx="0"/>
            <a:endCxn id="38" idx="4"/>
          </p:cNvCxnSpPr>
          <p:nvPr/>
        </p:nvCxnSpPr>
        <p:spPr>
          <a:xfrm>
            <a:off x="7379852" y="3371007"/>
            <a:ext cx="0" cy="830875"/>
          </a:xfrm>
          <a:prstGeom prst="line">
            <a:avLst/>
          </a:prstGeom>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6248400" y="3669990"/>
            <a:ext cx="1066800" cy="2924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rgbClr val="003399"/>
                </a:solidFill>
                <a:latin typeface="Calibri"/>
              </a:rPr>
              <a:t>no input</a:t>
            </a:r>
          </a:p>
        </p:txBody>
      </p:sp>
      <p:sp>
        <p:nvSpPr>
          <p:cNvPr id="41" name="Rectangle 40"/>
          <p:cNvSpPr/>
          <p:nvPr/>
        </p:nvSpPr>
        <p:spPr>
          <a:xfrm>
            <a:off x="7467600" y="3688726"/>
            <a:ext cx="1066800" cy="2924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rgbClr val="003399"/>
                </a:solidFill>
                <a:latin typeface="Calibri"/>
              </a:rPr>
              <a:t>input</a:t>
            </a:r>
          </a:p>
        </p:txBody>
      </p:sp>
    </p:spTree>
    <p:extLst>
      <p:ext uri="{BB962C8B-B14F-4D97-AF65-F5344CB8AC3E}">
        <p14:creationId xmlns:p14="http://schemas.microsoft.com/office/powerpoint/2010/main" val="1385270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test case (for Age)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7750863"/>
              </p:ext>
            </p:extLst>
          </p:nvPr>
        </p:nvGraphicFramePr>
        <p:xfrm>
          <a:off x="381000" y="1828800"/>
          <a:ext cx="8458199" cy="4439920"/>
        </p:xfrm>
        <a:graphic>
          <a:graphicData uri="http://schemas.openxmlformats.org/drawingml/2006/table">
            <a:tbl>
              <a:tblPr firstRow="1" bandRow="1">
                <a:tableStyleId>{5C22544A-7EE6-4342-B048-85BDC9FD1C3A}</a:tableStyleId>
              </a:tblPr>
              <a:tblGrid>
                <a:gridCol w="449903">
                  <a:extLst>
                    <a:ext uri="{9D8B030D-6E8A-4147-A177-3AD203B41FA5}">
                      <a16:colId xmlns:a16="http://schemas.microsoft.com/office/drawing/2014/main" val="20000"/>
                    </a:ext>
                  </a:extLst>
                </a:gridCol>
                <a:gridCol w="2902896">
                  <a:extLst>
                    <a:ext uri="{9D8B030D-6E8A-4147-A177-3AD203B41FA5}">
                      <a16:colId xmlns:a16="http://schemas.microsoft.com/office/drawing/2014/main" val="20001"/>
                    </a:ext>
                  </a:extLst>
                </a:gridCol>
                <a:gridCol w="1447801">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2743199">
                  <a:extLst>
                    <a:ext uri="{9D8B030D-6E8A-4147-A177-3AD203B41FA5}">
                      <a16:colId xmlns:a16="http://schemas.microsoft.com/office/drawing/2014/main" val="20004"/>
                    </a:ext>
                  </a:extLst>
                </a:gridCol>
              </a:tblGrid>
              <a:tr h="320040">
                <a:tc rowSpan="2">
                  <a:txBody>
                    <a:bodyPr/>
                    <a:lstStyle/>
                    <a:p>
                      <a:pPr algn="ctr"/>
                      <a:r>
                        <a:rPr lang="en-US" sz="1800"/>
                        <a:t>#</a:t>
                      </a:r>
                    </a:p>
                  </a:txBody>
                  <a:tcPr/>
                </a:tc>
                <a:tc rowSpan="2">
                  <a:txBody>
                    <a:bodyPr/>
                    <a:lstStyle/>
                    <a:p>
                      <a:pPr algn="ctr"/>
                      <a:r>
                        <a:rPr lang="en-US" sz="1800"/>
                        <a:t>Test case type</a:t>
                      </a:r>
                    </a:p>
                  </a:txBody>
                  <a:tcPr/>
                </a:tc>
                <a:tc gridSpan="2">
                  <a:txBody>
                    <a:bodyPr/>
                    <a:lstStyle/>
                    <a:p>
                      <a:pPr algn="ctr"/>
                      <a:r>
                        <a:rPr lang="en-US" sz="1800"/>
                        <a:t>Input</a:t>
                      </a:r>
                    </a:p>
                  </a:txBody>
                  <a:tcPr/>
                </a:tc>
                <a:tc hMerge="1">
                  <a:txBody>
                    <a:bodyPr/>
                    <a:lstStyle/>
                    <a:p>
                      <a:endParaRPr lang="en-US"/>
                    </a:p>
                  </a:txBody>
                  <a:tcPr/>
                </a:tc>
                <a:tc rowSpan="2">
                  <a:txBody>
                    <a:bodyPr/>
                    <a:lstStyle/>
                    <a:p>
                      <a:pPr algn="ctr"/>
                      <a:r>
                        <a:rPr lang="en-US" sz="1800"/>
                        <a:t>Expected</a:t>
                      </a:r>
                      <a:r>
                        <a:rPr lang="en-US" sz="1800" baseline="0"/>
                        <a:t> </a:t>
                      </a:r>
                    </a:p>
                    <a:p>
                      <a:pPr algn="ctr"/>
                      <a:r>
                        <a:rPr lang="en-US" sz="1800" baseline="0"/>
                        <a:t>result</a:t>
                      </a:r>
                      <a:endParaRPr lang="en-US" sz="1800"/>
                    </a:p>
                  </a:txBody>
                  <a:tcPr/>
                </a:tc>
                <a:extLst>
                  <a:ext uri="{0D108BD9-81ED-4DB2-BD59-A6C34878D82A}">
                    <a16:rowId xmlns:a16="http://schemas.microsoft.com/office/drawing/2014/main" val="10000"/>
                  </a:ext>
                </a:extLst>
              </a:tr>
              <a:tr h="320040">
                <a:tc vMerge="1">
                  <a:txBody>
                    <a:bodyPr/>
                    <a:lstStyle/>
                    <a:p>
                      <a:endParaRPr lang="en-US"/>
                    </a:p>
                  </a:txBody>
                  <a:tcPr/>
                </a:tc>
                <a:tc vMerge="1">
                  <a:txBody>
                    <a:bodyPr/>
                    <a:lstStyle/>
                    <a:p>
                      <a:endParaRPr lang="en-US"/>
                    </a:p>
                  </a:txBody>
                  <a:tcPr/>
                </a:tc>
                <a:tc>
                  <a:txBody>
                    <a:bodyPr/>
                    <a:lstStyle/>
                    <a:p>
                      <a:pPr algn="ctr"/>
                      <a:r>
                        <a:rPr lang="en-US" sz="1800" b="1">
                          <a:solidFill>
                            <a:schemeClr val="bg1"/>
                          </a:solidFill>
                        </a:rPr>
                        <a:t>Name</a:t>
                      </a:r>
                    </a:p>
                  </a:txBody>
                  <a:tcPr>
                    <a:solidFill>
                      <a:schemeClr val="accent1"/>
                    </a:solidFill>
                  </a:tcPr>
                </a:tc>
                <a:tc>
                  <a:txBody>
                    <a:bodyPr/>
                    <a:lstStyle/>
                    <a:p>
                      <a:pPr algn="ctr"/>
                      <a:r>
                        <a:rPr lang="en-US" sz="1800" b="1">
                          <a:solidFill>
                            <a:schemeClr val="bg1"/>
                          </a:solidFill>
                        </a:rPr>
                        <a:t>Age</a:t>
                      </a:r>
                    </a:p>
                  </a:txBody>
                  <a:tcPr>
                    <a:solidFill>
                      <a:schemeClr val="accent1"/>
                    </a:solidFill>
                  </a:tcPr>
                </a:tc>
                <a:tc vMerge="1">
                  <a:txBody>
                    <a:bodyPr/>
                    <a:lstStyle/>
                    <a:p>
                      <a:endParaRPr lang="en-US"/>
                    </a:p>
                  </a:txBody>
                  <a:tcPr/>
                </a:tc>
                <a:extLst>
                  <a:ext uri="{0D108BD9-81ED-4DB2-BD59-A6C34878D82A}">
                    <a16:rowId xmlns:a16="http://schemas.microsoft.com/office/drawing/2014/main" val="10001"/>
                  </a:ext>
                </a:extLst>
              </a:tr>
              <a:tr h="370840">
                <a:tc>
                  <a:txBody>
                    <a:bodyPr/>
                    <a:lstStyle/>
                    <a:p>
                      <a:r>
                        <a:rPr lang="en-US" sz="1800"/>
                        <a:t>1</a:t>
                      </a:r>
                    </a:p>
                  </a:txBody>
                  <a:tcPr/>
                </a:tc>
                <a:tc>
                  <a:txBody>
                    <a:bodyPr/>
                    <a:lstStyle/>
                    <a:p>
                      <a:r>
                        <a:rPr lang="en-US" sz="1800"/>
                        <a:t>Valid partition cho Age</a:t>
                      </a:r>
                    </a:p>
                  </a:txBody>
                  <a:tcPr/>
                </a:tc>
                <a:tc>
                  <a:txBody>
                    <a:bodyPr/>
                    <a:lstStyle/>
                    <a:p>
                      <a:r>
                        <a:rPr lang="en-US" sz="1800"/>
                        <a:t>Nguyen</a:t>
                      </a:r>
                      <a:r>
                        <a:rPr lang="en-US" sz="1800" baseline="0"/>
                        <a:t> An</a:t>
                      </a:r>
                      <a:endParaRPr lang="en-US" sz="1800"/>
                    </a:p>
                  </a:txBody>
                  <a:tcPr/>
                </a:tc>
                <a:tc>
                  <a:txBody>
                    <a:bodyPr/>
                    <a:lstStyle/>
                    <a:p>
                      <a:pPr algn="r"/>
                      <a:r>
                        <a:rPr lang="en-US" sz="1800"/>
                        <a:t>30</a:t>
                      </a:r>
                    </a:p>
                  </a:txBody>
                  <a:tcPr/>
                </a:tc>
                <a:tc>
                  <a:txBody>
                    <a:bodyPr/>
                    <a:lstStyle/>
                    <a:p>
                      <a:r>
                        <a:rPr lang="en-US" sz="1800"/>
                        <a:t>(tìm</a:t>
                      </a:r>
                      <a:r>
                        <a:rPr lang="en-US" sz="1800" baseline="0"/>
                        <a:t> trong đặc tả)</a:t>
                      </a:r>
                      <a:endParaRPr lang="en-US" sz="1800"/>
                    </a:p>
                  </a:txBody>
                  <a:tcPr/>
                </a:tc>
                <a:extLst>
                  <a:ext uri="{0D108BD9-81ED-4DB2-BD59-A6C34878D82A}">
                    <a16:rowId xmlns:a16="http://schemas.microsoft.com/office/drawing/2014/main" val="10002"/>
                  </a:ext>
                </a:extLst>
              </a:tr>
              <a:tr h="370840">
                <a:tc>
                  <a:txBody>
                    <a:bodyPr/>
                    <a:lstStyle/>
                    <a:p>
                      <a:r>
                        <a:rPr lang="en-US" sz="1800"/>
                        <a:t>2</a:t>
                      </a:r>
                    </a:p>
                  </a:txBody>
                  <a:tcPr/>
                </a:tc>
                <a:tc rowSpan="5">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a:t>Invalid partition cho Age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a:t>Nguyen</a:t>
                      </a:r>
                      <a:r>
                        <a:rPr lang="en-US" sz="1800" baseline="0"/>
                        <a:t> An</a:t>
                      </a:r>
                      <a:endParaRPr lang="en-US" sz="1800"/>
                    </a:p>
                  </a:txBody>
                  <a:tcPr/>
                </a:tc>
                <a:tc>
                  <a:txBody>
                    <a:bodyPr/>
                    <a:lstStyle/>
                    <a:p>
                      <a:pPr algn="r"/>
                      <a:r>
                        <a:rPr lang="en-US" sz="1800"/>
                        <a:t>15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a:t>“Lỗi:</a:t>
                      </a:r>
                      <a:r>
                        <a:rPr lang="en-US" sz="1800" baseline="0"/>
                        <a:t> nhập Age </a:t>
                      </a:r>
                      <a:r>
                        <a:rPr lang="en-US" sz="1800"/>
                        <a:t>&lt;18</a:t>
                      </a:r>
                      <a:r>
                        <a:rPr lang="en-US" sz="1800" baseline="0"/>
                        <a:t>”</a:t>
                      </a:r>
                      <a:endParaRPr lang="en-US" sz="1800"/>
                    </a:p>
                  </a:txBody>
                  <a:tcPr/>
                </a:tc>
                <a:extLst>
                  <a:ext uri="{0D108BD9-81ED-4DB2-BD59-A6C34878D82A}">
                    <a16:rowId xmlns:a16="http://schemas.microsoft.com/office/drawing/2014/main" val="10003"/>
                  </a:ext>
                </a:extLst>
              </a:tr>
              <a:tr h="370840">
                <a:tc>
                  <a:txBody>
                    <a:bodyPr/>
                    <a:lstStyle/>
                    <a:p>
                      <a:r>
                        <a:rPr lang="en-US" sz="1800"/>
                        <a:t>3</a:t>
                      </a:r>
                    </a:p>
                  </a:txBody>
                  <a:tcPr/>
                </a:tc>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70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a:t>Nguyen</a:t>
                      </a:r>
                      <a:r>
                        <a:rPr lang="en-US" sz="1800" baseline="0"/>
                        <a:t> An</a:t>
                      </a:r>
                      <a:endParaRPr lang="en-US" sz="1800"/>
                    </a:p>
                  </a:txBody>
                  <a:tcPr/>
                </a:tc>
                <a:tc>
                  <a:txBody>
                    <a:bodyPr/>
                    <a:lstStyle/>
                    <a:p>
                      <a:pPr algn="r"/>
                      <a:r>
                        <a:rPr lang="en-US" sz="1800"/>
                        <a:t>60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a:t>
                      </a:r>
                      <a:r>
                        <a:rPr lang="en-US" sz="1800" dirty="0" err="1"/>
                        <a:t>Lỗi</a:t>
                      </a:r>
                      <a:r>
                        <a:rPr lang="en-US" sz="1800" dirty="0"/>
                        <a:t>:</a:t>
                      </a:r>
                      <a:r>
                        <a:rPr lang="en-US" sz="1800" baseline="0" dirty="0"/>
                        <a:t> </a:t>
                      </a:r>
                      <a:r>
                        <a:rPr lang="en-US" sz="1800" baseline="0" dirty="0" err="1"/>
                        <a:t>nhập</a:t>
                      </a:r>
                      <a:r>
                        <a:rPr lang="en-US" sz="1800" baseline="0" dirty="0"/>
                        <a:t> Age &gt;50”</a:t>
                      </a:r>
                      <a:endParaRPr lang="en-US" sz="1800" dirty="0"/>
                    </a:p>
                  </a:txBody>
                  <a:tcPr/>
                </a:tc>
                <a:extLst>
                  <a:ext uri="{0D108BD9-81ED-4DB2-BD59-A6C34878D82A}">
                    <a16:rowId xmlns:a16="http://schemas.microsoft.com/office/drawing/2014/main" val="10004"/>
                  </a:ext>
                </a:extLst>
              </a:tr>
              <a:tr h="370840">
                <a:tc>
                  <a:txBody>
                    <a:bodyPr/>
                    <a:lstStyle/>
                    <a:p>
                      <a:r>
                        <a:rPr lang="en-US" sz="1800"/>
                        <a:t>4</a:t>
                      </a:r>
                    </a:p>
                  </a:txBody>
                  <a:tcPr/>
                </a:tc>
                <a:tc vMerge="1">
                  <a:txBody>
                    <a:bodyPr/>
                    <a:lstStyle/>
                    <a:p>
                      <a:endParaRPr lang="en-US" sz="170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a:t>Nguyen</a:t>
                      </a:r>
                      <a:r>
                        <a:rPr lang="en-US" sz="1800" baseline="0"/>
                        <a:t> An</a:t>
                      </a:r>
                      <a:endParaRPr lang="en-US" sz="1800"/>
                    </a:p>
                  </a:txBody>
                  <a:tcPr/>
                </a:tc>
                <a:tc>
                  <a:txBody>
                    <a:bodyPr/>
                    <a:lstStyle/>
                    <a:p>
                      <a:pPr algn="r"/>
                      <a:r>
                        <a:rPr lang="en-US" sz="1800"/>
                        <a:t>20.5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a:t>“Lỗi:</a:t>
                      </a:r>
                      <a:r>
                        <a:rPr lang="en-US" sz="1800" baseline="0"/>
                        <a:t> </a:t>
                      </a:r>
                      <a:r>
                        <a:rPr lang="en-US" sz="1800"/>
                        <a:t>Age là số thực</a:t>
                      </a:r>
                      <a:r>
                        <a:rPr lang="en-US" sz="1800" baseline="0"/>
                        <a:t>”</a:t>
                      </a:r>
                      <a:endParaRPr lang="en-US" sz="1800"/>
                    </a:p>
                  </a:txBody>
                  <a:tcPr/>
                </a:tc>
                <a:extLst>
                  <a:ext uri="{0D108BD9-81ED-4DB2-BD59-A6C34878D82A}">
                    <a16:rowId xmlns:a16="http://schemas.microsoft.com/office/drawing/2014/main" val="10005"/>
                  </a:ext>
                </a:extLst>
              </a:tr>
              <a:tr h="370840">
                <a:tc>
                  <a:txBody>
                    <a:bodyPr/>
                    <a:lstStyle/>
                    <a:p>
                      <a:r>
                        <a:rPr lang="en-US" sz="1800"/>
                        <a:t>5</a:t>
                      </a:r>
                    </a:p>
                  </a:txBody>
                  <a:tcPr/>
                </a:tc>
                <a:tc vMerge="1">
                  <a:txBody>
                    <a:bodyPr/>
                    <a:lstStyle/>
                    <a:p>
                      <a:endParaRPr lang="en-US" sz="170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a:t>Nguyen</a:t>
                      </a:r>
                      <a:r>
                        <a:rPr lang="en-US" sz="1800" baseline="0"/>
                        <a:t> An</a:t>
                      </a:r>
                      <a:endParaRPr lang="en-US" sz="1800"/>
                    </a:p>
                  </a:txBody>
                  <a:tcPr/>
                </a:tc>
                <a:tc>
                  <a:txBody>
                    <a:bodyPr/>
                    <a:lstStyle/>
                    <a:p>
                      <a:pPr algn="r"/>
                      <a:r>
                        <a:rPr lang="en-US" sz="1800"/>
                        <a:t>ab</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a:t>“Lỗi:</a:t>
                      </a:r>
                      <a:r>
                        <a:rPr lang="en-US" sz="1800" baseline="0"/>
                        <a:t> </a:t>
                      </a:r>
                      <a:r>
                        <a:rPr lang="en-US" sz="1800"/>
                        <a:t>Age không</a:t>
                      </a:r>
                      <a:r>
                        <a:rPr lang="en-US" sz="1800" baseline="0"/>
                        <a:t> là số”</a:t>
                      </a:r>
                      <a:endParaRPr lang="en-US" sz="1800"/>
                    </a:p>
                  </a:txBody>
                  <a:tcPr/>
                </a:tc>
                <a:extLst>
                  <a:ext uri="{0D108BD9-81ED-4DB2-BD59-A6C34878D82A}">
                    <a16:rowId xmlns:a16="http://schemas.microsoft.com/office/drawing/2014/main" val="10006"/>
                  </a:ext>
                </a:extLst>
              </a:tr>
              <a:tr h="370840">
                <a:tc>
                  <a:txBody>
                    <a:bodyPr/>
                    <a:lstStyle/>
                    <a:p>
                      <a:r>
                        <a:rPr lang="en-US" sz="1800"/>
                        <a:t>6</a:t>
                      </a:r>
                    </a:p>
                  </a:txBody>
                  <a:tcPr/>
                </a:tc>
                <a:tc vMerge="1">
                  <a:txBody>
                    <a:bodyPr/>
                    <a:lstStyle/>
                    <a:p>
                      <a:endParaRPr lang="en-US" sz="1700"/>
                    </a:p>
                  </a:txBody>
                  <a:tcPr/>
                </a:tc>
                <a:tc>
                  <a:txBody>
                    <a:bodyPr/>
                    <a:lstStyle/>
                    <a:p>
                      <a:r>
                        <a:rPr lang="en-US" sz="1800"/>
                        <a:t>Nguyen</a:t>
                      </a:r>
                      <a:r>
                        <a:rPr lang="en-US" sz="1800" baseline="0"/>
                        <a:t> An</a:t>
                      </a:r>
                      <a:endParaRPr lang="en-US" sz="1800"/>
                    </a:p>
                  </a:txBody>
                  <a:tcPr/>
                </a:tc>
                <a:tc>
                  <a:txBody>
                    <a:bodyPr/>
                    <a:lstStyle/>
                    <a:p>
                      <a:pPr algn="r"/>
                      <a:endParaRPr lang="en-US" sz="180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a:t>“Lỗi:</a:t>
                      </a:r>
                      <a:r>
                        <a:rPr lang="en-US" sz="1800" baseline="0"/>
                        <a:t> </a:t>
                      </a:r>
                      <a:r>
                        <a:rPr lang="en-US" sz="1800"/>
                        <a:t>Age rỗng</a:t>
                      </a:r>
                      <a:r>
                        <a:rPr lang="en-US" sz="1800" baseline="0"/>
                        <a:t>”</a:t>
                      </a:r>
                      <a:endParaRPr lang="en-US" sz="1800"/>
                    </a:p>
                  </a:txBody>
                  <a:tcPr/>
                </a:tc>
                <a:extLst>
                  <a:ext uri="{0D108BD9-81ED-4DB2-BD59-A6C34878D82A}">
                    <a16:rowId xmlns:a16="http://schemas.microsoft.com/office/drawing/2014/main" val="10007"/>
                  </a:ext>
                </a:extLst>
              </a:tr>
              <a:tr h="370840">
                <a:tc>
                  <a:txBody>
                    <a:bodyPr/>
                    <a:lstStyle/>
                    <a:p>
                      <a:r>
                        <a:rPr lang="en-US" sz="1800"/>
                        <a:t>7</a:t>
                      </a:r>
                    </a:p>
                  </a:txBody>
                  <a:tcPr/>
                </a:tc>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GB" sz="1800" kern="1200">
                          <a:solidFill>
                            <a:schemeClr val="dk1"/>
                          </a:solidFill>
                          <a:latin typeface="+mn-lt"/>
                          <a:ea typeface="+mn-ea"/>
                          <a:cs typeface="+mn-cs"/>
                        </a:rPr>
                        <a:t>Valid boundary </a:t>
                      </a:r>
                      <a:r>
                        <a:rPr lang="en-US" sz="1800"/>
                        <a:t>cho Age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a:t>Nguyen</a:t>
                      </a:r>
                      <a:r>
                        <a:rPr lang="en-US" sz="1800" baseline="0"/>
                        <a:t> An</a:t>
                      </a:r>
                      <a:endParaRPr lang="en-US" sz="1800"/>
                    </a:p>
                  </a:txBody>
                  <a:tcPr/>
                </a:tc>
                <a:tc>
                  <a:txBody>
                    <a:bodyPr/>
                    <a:lstStyle/>
                    <a:p>
                      <a:pPr algn="r"/>
                      <a:r>
                        <a:rPr lang="en-US" sz="1800"/>
                        <a:t>18</a:t>
                      </a:r>
                    </a:p>
                  </a:txBody>
                  <a:tcPr/>
                </a:tc>
                <a:tc>
                  <a:txBody>
                    <a:bodyPr/>
                    <a:lstStyle/>
                    <a:p>
                      <a:r>
                        <a:rPr lang="en-US" sz="1800"/>
                        <a:t>(tìm</a:t>
                      </a:r>
                      <a:r>
                        <a:rPr lang="en-US" sz="1800" baseline="0"/>
                        <a:t> trong đặc tả)</a:t>
                      </a:r>
                      <a:endParaRPr lang="en-US" sz="1800"/>
                    </a:p>
                  </a:txBody>
                  <a:tcPr/>
                </a:tc>
                <a:extLst>
                  <a:ext uri="{0D108BD9-81ED-4DB2-BD59-A6C34878D82A}">
                    <a16:rowId xmlns:a16="http://schemas.microsoft.com/office/drawing/2014/main" val="10008"/>
                  </a:ext>
                </a:extLst>
              </a:tr>
              <a:tr h="370840">
                <a:tc>
                  <a:txBody>
                    <a:bodyPr/>
                    <a:lstStyle/>
                    <a:p>
                      <a:r>
                        <a:rPr lang="en-US" sz="1800"/>
                        <a:t>8</a:t>
                      </a:r>
                    </a:p>
                  </a:txBody>
                  <a:tcPr/>
                </a:tc>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70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a:t>Nguyen</a:t>
                      </a:r>
                      <a:r>
                        <a:rPr lang="en-US" sz="1800" baseline="0"/>
                        <a:t> An</a:t>
                      </a:r>
                      <a:endParaRPr lang="en-US" sz="1800"/>
                    </a:p>
                  </a:txBody>
                  <a:tcPr/>
                </a:tc>
                <a:tc>
                  <a:txBody>
                    <a:bodyPr/>
                    <a:lstStyle/>
                    <a:p>
                      <a:pPr algn="r"/>
                      <a:r>
                        <a:rPr lang="en-US" sz="1800"/>
                        <a:t>50</a:t>
                      </a:r>
                    </a:p>
                  </a:txBody>
                  <a:tcPr/>
                </a:tc>
                <a:tc>
                  <a:txBody>
                    <a:bodyPr/>
                    <a:lstStyle/>
                    <a:p>
                      <a:r>
                        <a:rPr lang="en-US" sz="1800"/>
                        <a:t>(tìm</a:t>
                      </a:r>
                      <a:r>
                        <a:rPr lang="en-US" sz="1800" baseline="0"/>
                        <a:t> trong đặc tả)</a:t>
                      </a:r>
                      <a:endParaRPr lang="en-US" sz="1800"/>
                    </a:p>
                  </a:txBody>
                  <a:tcPr/>
                </a:tc>
                <a:extLst>
                  <a:ext uri="{0D108BD9-81ED-4DB2-BD59-A6C34878D82A}">
                    <a16:rowId xmlns:a16="http://schemas.microsoft.com/office/drawing/2014/main" val="10009"/>
                  </a:ext>
                </a:extLst>
              </a:tr>
              <a:tr h="370840">
                <a:tc>
                  <a:txBody>
                    <a:bodyPr/>
                    <a:lstStyle/>
                    <a:p>
                      <a:r>
                        <a:rPr lang="en-US" sz="1800"/>
                        <a:t>9</a:t>
                      </a:r>
                    </a:p>
                  </a:txBody>
                  <a:tcPr/>
                </a:tc>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GB" sz="1800" kern="1200">
                          <a:solidFill>
                            <a:schemeClr val="dk1"/>
                          </a:solidFill>
                          <a:latin typeface="+mn-lt"/>
                          <a:ea typeface="+mn-ea"/>
                          <a:cs typeface="+mn-cs"/>
                        </a:rPr>
                        <a:t>Invalid boundary </a:t>
                      </a:r>
                      <a:r>
                        <a:rPr lang="en-US" sz="1800"/>
                        <a:t>cho Age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a:t>Nguyen</a:t>
                      </a:r>
                      <a:r>
                        <a:rPr lang="en-US" sz="1800" baseline="0"/>
                        <a:t> An</a:t>
                      </a:r>
                      <a:endParaRPr lang="en-US" sz="1800"/>
                    </a:p>
                  </a:txBody>
                  <a:tcPr/>
                </a:tc>
                <a:tc>
                  <a:txBody>
                    <a:bodyPr/>
                    <a:lstStyle/>
                    <a:p>
                      <a:pPr algn="r"/>
                      <a:r>
                        <a:rPr lang="en-US" sz="1800"/>
                        <a:t>17</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a:t>“Lỗi:</a:t>
                      </a:r>
                      <a:r>
                        <a:rPr lang="en-US" sz="1800" baseline="0"/>
                        <a:t> nhập Age </a:t>
                      </a:r>
                      <a:r>
                        <a:rPr lang="en-US" sz="1800"/>
                        <a:t>&lt;18</a:t>
                      </a:r>
                      <a:r>
                        <a:rPr lang="en-US" sz="1800" baseline="0"/>
                        <a:t>”</a:t>
                      </a:r>
                      <a:endParaRPr lang="en-US" sz="1800"/>
                    </a:p>
                  </a:txBody>
                  <a:tcPr/>
                </a:tc>
                <a:extLst>
                  <a:ext uri="{0D108BD9-81ED-4DB2-BD59-A6C34878D82A}">
                    <a16:rowId xmlns:a16="http://schemas.microsoft.com/office/drawing/2014/main" val="10010"/>
                  </a:ext>
                </a:extLst>
              </a:tr>
              <a:tr h="370840">
                <a:tc>
                  <a:txBody>
                    <a:bodyPr/>
                    <a:lstStyle/>
                    <a:p>
                      <a:r>
                        <a:rPr lang="en-US" sz="1800"/>
                        <a:t>10</a:t>
                      </a:r>
                    </a:p>
                  </a:txBody>
                  <a:tcPr/>
                </a:tc>
                <a:tc vMerge="1">
                  <a:txBody>
                    <a:bodyPr/>
                    <a:lstStyle/>
                    <a:p>
                      <a:endParaRPr lang="en-US" sz="170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a:t>Nguyen</a:t>
                      </a:r>
                      <a:r>
                        <a:rPr lang="en-US" sz="1800" baseline="0"/>
                        <a:t> An</a:t>
                      </a:r>
                      <a:endParaRPr lang="en-US" sz="1800"/>
                    </a:p>
                  </a:txBody>
                  <a:tcPr/>
                </a:tc>
                <a:tc>
                  <a:txBody>
                    <a:bodyPr/>
                    <a:lstStyle/>
                    <a:p>
                      <a:pPr algn="r"/>
                      <a:r>
                        <a:rPr lang="en-US" sz="1800"/>
                        <a:t>51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a:t>
                      </a:r>
                      <a:r>
                        <a:rPr lang="en-US" sz="1800" dirty="0" err="1"/>
                        <a:t>Lỗi</a:t>
                      </a:r>
                      <a:r>
                        <a:rPr lang="en-US" sz="1800" dirty="0"/>
                        <a:t>:</a:t>
                      </a:r>
                      <a:r>
                        <a:rPr lang="en-US" sz="1800" baseline="0" dirty="0"/>
                        <a:t> </a:t>
                      </a:r>
                      <a:r>
                        <a:rPr lang="en-US" sz="1800" baseline="0" dirty="0" err="1"/>
                        <a:t>nhập</a:t>
                      </a:r>
                      <a:r>
                        <a:rPr lang="en-US" sz="1800" baseline="0" dirty="0"/>
                        <a:t> Age &gt;50”</a:t>
                      </a:r>
                      <a:endParaRPr lang="en-US" sz="1800" dirty="0"/>
                    </a:p>
                  </a:txBody>
                  <a:tcPr/>
                </a:tc>
                <a:extLst>
                  <a:ext uri="{0D108BD9-81ED-4DB2-BD59-A6C34878D82A}">
                    <a16:rowId xmlns:a16="http://schemas.microsoft.com/office/drawing/2014/main" val="10011"/>
                  </a:ext>
                </a:extLst>
              </a:tr>
            </a:tbl>
          </a:graphicData>
        </a:graphic>
      </p:graphicFrame>
      <p:sp>
        <p:nvSpPr>
          <p:cNvPr id="5" name="Slide Number Placeholder 4"/>
          <p:cNvSpPr>
            <a:spLocks noGrp="1"/>
          </p:cNvSpPr>
          <p:nvPr>
            <p:ph type="sldNum" sz="quarter" idx="12"/>
          </p:nvPr>
        </p:nvSpPr>
        <p:spPr/>
        <p:txBody>
          <a:bodyPr/>
          <a:lstStyle/>
          <a:p>
            <a:r>
              <a:rPr lang="en-US">
                <a:solidFill>
                  <a:srgbClr val="04617B">
                    <a:shade val="90000"/>
                  </a:srgbClr>
                </a:solidFill>
              </a:rPr>
              <a:t>Slide </a:t>
            </a:r>
            <a:fld id="{3900DC13-0C25-439E-AA75-E5DAAC4C3713}" type="slidenum">
              <a:rPr lang="en-US" smtClean="0">
                <a:solidFill>
                  <a:srgbClr val="04617B">
                    <a:shade val="90000"/>
                  </a:srgbClr>
                </a:solidFill>
              </a:rPr>
              <a:pPr/>
              <a:t>34</a:t>
            </a:fld>
            <a:endParaRPr lang="en-US">
              <a:solidFill>
                <a:srgbClr val="04617B">
                  <a:shade val="90000"/>
                </a:srgbClr>
              </a:solidFill>
            </a:endParaRPr>
          </a:p>
        </p:txBody>
      </p:sp>
    </p:spTree>
    <p:extLst>
      <p:ext uri="{BB962C8B-B14F-4D97-AF65-F5344CB8AC3E}">
        <p14:creationId xmlns:p14="http://schemas.microsoft.com/office/powerpoint/2010/main" val="3452786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AutoShape 2"/>
          <p:cNvSpPr>
            <a:spLocks noChangeArrowheads="1"/>
          </p:cNvSpPr>
          <p:nvPr/>
        </p:nvSpPr>
        <p:spPr bwMode="auto">
          <a:xfrm>
            <a:off x="562708" y="1676400"/>
            <a:ext cx="6260123" cy="4343400"/>
          </a:xfrm>
          <a:prstGeom prst="roundRect">
            <a:avLst>
              <a:gd name="adj" fmla="val 5848"/>
            </a:avLst>
          </a:prstGeom>
          <a:solidFill>
            <a:schemeClr val="bg2">
              <a:lumMod val="90000"/>
            </a:schemeClr>
          </a:solidFill>
          <a:ln>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endParaRPr lang="en-US"/>
          </a:p>
        </p:txBody>
      </p:sp>
      <p:sp>
        <p:nvSpPr>
          <p:cNvPr id="226308" name="Rectangle 4"/>
          <p:cNvSpPr>
            <a:spLocks noGrp="1" noChangeArrowheads="1"/>
          </p:cNvSpPr>
          <p:nvPr>
            <p:ph type="body" idx="1"/>
          </p:nvPr>
        </p:nvSpPr>
        <p:spPr>
          <a:xfrm>
            <a:off x="766396" y="1946068"/>
            <a:ext cx="5564065" cy="3737242"/>
          </a:xfrm>
          <a:solidFill>
            <a:schemeClr val="bg2">
              <a:lumMod val="90000"/>
            </a:schemeClr>
          </a:solidFill>
          <a:ln/>
        </p:spPr>
        <p:txBody>
          <a:bodyPr wrap="square" lIns="63500" tIns="25400" rIns="63500" bIns="25400">
            <a:spAutoFit/>
          </a:bodyPr>
          <a:lstStyle/>
          <a:p>
            <a:pPr marL="0" indent="0" defTabSz="923925">
              <a:lnSpc>
                <a:spcPct val="88000"/>
              </a:lnSpc>
              <a:spcBef>
                <a:spcPct val="42000"/>
              </a:spcBef>
              <a:buFont typeface="Monotype Sorts" pitchFamily="2" charset="2"/>
              <a:buNone/>
            </a:pPr>
            <a:r>
              <a:rPr lang="en-GB" sz="2400" dirty="0">
                <a:solidFill>
                  <a:srgbClr val="000000"/>
                </a:solidFill>
              </a:rPr>
              <a:t>Customer Name</a:t>
            </a:r>
          </a:p>
          <a:p>
            <a:pPr marL="0" indent="0" defTabSz="923925">
              <a:lnSpc>
                <a:spcPct val="88000"/>
              </a:lnSpc>
              <a:spcBef>
                <a:spcPct val="42000"/>
              </a:spcBef>
              <a:buFont typeface="Monotype Sorts" pitchFamily="2" charset="2"/>
              <a:buNone/>
            </a:pPr>
            <a:r>
              <a:rPr lang="en-GB" sz="2400" dirty="0">
                <a:solidFill>
                  <a:srgbClr val="000000"/>
                </a:solidFill>
              </a:rPr>
              <a:t>Account number</a:t>
            </a:r>
          </a:p>
          <a:p>
            <a:pPr marL="0" indent="0" defTabSz="923925">
              <a:lnSpc>
                <a:spcPct val="88000"/>
              </a:lnSpc>
              <a:spcBef>
                <a:spcPct val="42000"/>
              </a:spcBef>
              <a:buFont typeface="Monotype Sorts" pitchFamily="2" charset="2"/>
              <a:buNone/>
            </a:pPr>
            <a:r>
              <a:rPr lang="en-GB" sz="2400" dirty="0">
                <a:solidFill>
                  <a:srgbClr val="000000"/>
                </a:solidFill>
              </a:rPr>
              <a:t>Loan amount requested</a:t>
            </a:r>
          </a:p>
          <a:p>
            <a:pPr marL="0" indent="0" defTabSz="923925">
              <a:lnSpc>
                <a:spcPct val="88000"/>
              </a:lnSpc>
              <a:spcBef>
                <a:spcPct val="42000"/>
              </a:spcBef>
              <a:buFont typeface="Monotype Sorts" pitchFamily="2" charset="2"/>
              <a:buNone/>
            </a:pPr>
            <a:r>
              <a:rPr lang="en-GB" sz="2400" dirty="0">
                <a:solidFill>
                  <a:srgbClr val="000000"/>
                </a:solidFill>
              </a:rPr>
              <a:t>Term of loan</a:t>
            </a:r>
          </a:p>
          <a:p>
            <a:pPr marL="0" indent="0" defTabSz="923925">
              <a:lnSpc>
                <a:spcPct val="88000"/>
              </a:lnSpc>
              <a:spcBef>
                <a:spcPct val="42000"/>
              </a:spcBef>
              <a:buFont typeface="Monotype Sorts" pitchFamily="2" charset="2"/>
              <a:buNone/>
            </a:pPr>
            <a:endParaRPr lang="en-GB" sz="2400" dirty="0">
              <a:solidFill>
                <a:srgbClr val="000000"/>
              </a:solidFill>
            </a:endParaRPr>
          </a:p>
          <a:p>
            <a:pPr marL="0" indent="0" defTabSz="923925">
              <a:lnSpc>
                <a:spcPct val="88000"/>
              </a:lnSpc>
              <a:spcBef>
                <a:spcPct val="42000"/>
              </a:spcBef>
              <a:buFont typeface="Monotype Sorts" pitchFamily="2" charset="2"/>
              <a:buNone/>
            </a:pPr>
            <a:r>
              <a:rPr lang="en-GB" sz="2400" b="0" dirty="0">
                <a:solidFill>
                  <a:srgbClr val="000000"/>
                </a:solidFill>
              </a:rPr>
              <a:t>Repayment:</a:t>
            </a:r>
          </a:p>
          <a:p>
            <a:pPr marL="0" indent="0" defTabSz="923925">
              <a:lnSpc>
                <a:spcPct val="88000"/>
              </a:lnSpc>
              <a:spcBef>
                <a:spcPct val="42000"/>
              </a:spcBef>
              <a:buFont typeface="Monotype Sorts" pitchFamily="2" charset="2"/>
              <a:buNone/>
            </a:pPr>
            <a:r>
              <a:rPr lang="en-GB" sz="2400" b="0" dirty="0">
                <a:solidFill>
                  <a:srgbClr val="000000"/>
                </a:solidFill>
              </a:rPr>
              <a:t>Interest rate:</a:t>
            </a:r>
          </a:p>
          <a:p>
            <a:pPr marL="0" indent="0" defTabSz="923925">
              <a:lnSpc>
                <a:spcPct val="88000"/>
              </a:lnSpc>
              <a:spcBef>
                <a:spcPct val="42000"/>
              </a:spcBef>
              <a:buFont typeface="Monotype Sorts" pitchFamily="2" charset="2"/>
              <a:buNone/>
            </a:pPr>
            <a:r>
              <a:rPr lang="en-GB" sz="2400" b="0" dirty="0">
                <a:solidFill>
                  <a:srgbClr val="000000"/>
                </a:solidFill>
              </a:rPr>
              <a:t>Total paid back:</a:t>
            </a:r>
          </a:p>
        </p:txBody>
      </p:sp>
      <p:sp>
        <p:nvSpPr>
          <p:cNvPr id="226311" name="AutoShape 7"/>
          <p:cNvSpPr>
            <a:spLocks/>
          </p:cNvSpPr>
          <p:nvPr/>
        </p:nvSpPr>
        <p:spPr bwMode="auto">
          <a:xfrm>
            <a:off x="7174523" y="2263914"/>
            <a:ext cx="1477108" cy="769441"/>
          </a:xfrm>
          <a:prstGeom prst="accentCallout1">
            <a:avLst>
              <a:gd name="adj1" fmla="val 15065"/>
              <a:gd name="adj2" fmla="val -4764"/>
              <a:gd name="adj3" fmla="val 31171"/>
              <a:gd name="adj4" fmla="val -192560"/>
            </a:avLst>
          </a:prstGeom>
          <a:solidFill>
            <a:schemeClr val="bg2">
              <a:lumMod val="90000"/>
            </a:schemeClr>
          </a:solidFill>
          <a:ln w="57150">
            <a:solidFill>
              <a:srgbClr val="00CC66"/>
            </a:solidFill>
            <a:miter lim="800000"/>
            <a:headEnd type="none" w="sm" len="sm"/>
            <a:tailEnd type="none" w="sm" len="sm"/>
          </a:ln>
          <a:effectLst/>
        </p:spPr>
        <p:txBody>
          <a:bodyPr>
            <a:spAutoFit/>
          </a:bodyPr>
          <a:lstStyle/>
          <a:p>
            <a:r>
              <a:rPr lang="en-GB" sz="2200">
                <a:solidFill>
                  <a:srgbClr val="000000"/>
                </a:solidFill>
                <a:latin typeface="+mj-lt"/>
              </a:rPr>
              <a:t>6 digits, 1</a:t>
            </a:r>
            <a:r>
              <a:rPr lang="en-GB" sz="2200" baseline="30000">
                <a:solidFill>
                  <a:srgbClr val="000000"/>
                </a:solidFill>
                <a:latin typeface="+mj-lt"/>
              </a:rPr>
              <a:t>st</a:t>
            </a:r>
            <a:endParaRPr lang="en-GB" sz="2200">
              <a:solidFill>
                <a:srgbClr val="000000"/>
              </a:solidFill>
              <a:latin typeface="+mj-lt"/>
            </a:endParaRPr>
          </a:p>
          <a:p>
            <a:r>
              <a:rPr lang="en-GB" sz="2200">
                <a:solidFill>
                  <a:srgbClr val="000000"/>
                </a:solidFill>
                <a:latin typeface="+mj-lt"/>
              </a:rPr>
              <a:t>non-zero</a:t>
            </a:r>
          </a:p>
        </p:txBody>
      </p:sp>
      <p:sp>
        <p:nvSpPr>
          <p:cNvPr id="226312" name="AutoShape 8"/>
          <p:cNvSpPr>
            <a:spLocks/>
          </p:cNvSpPr>
          <p:nvPr/>
        </p:nvSpPr>
        <p:spPr bwMode="auto">
          <a:xfrm>
            <a:off x="7174522" y="3181290"/>
            <a:ext cx="1893278" cy="430887"/>
          </a:xfrm>
          <a:prstGeom prst="accentCallout1">
            <a:avLst>
              <a:gd name="adj1" fmla="val 25176"/>
              <a:gd name="adj2" fmla="val -4000"/>
              <a:gd name="adj3" fmla="val -37178"/>
              <a:gd name="adj4" fmla="val -110460"/>
            </a:avLst>
          </a:prstGeom>
          <a:solidFill>
            <a:schemeClr val="bg2">
              <a:lumMod val="90000"/>
            </a:schemeClr>
          </a:solidFill>
          <a:ln w="57150">
            <a:solidFill>
              <a:srgbClr val="00CC66"/>
            </a:solidFill>
            <a:miter lim="800000"/>
            <a:headEnd type="none" w="sm" len="sm"/>
            <a:tailEnd type="none" w="sm" len="sm"/>
          </a:ln>
          <a:effectLst/>
        </p:spPr>
        <p:txBody>
          <a:bodyPr wrap="square">
            <a:spAutoFit/>
          </a:bodyPr>
          <a:lstStyle/>
          <a:p>
            <a:r>
              <a:rPr lang="en-GB" sz="2200">
                <a:solidFill>
                  <a:srgbClr val="000000"/>
                </a:solidFill>
                <a:latin typeface="+mj-lt"/>
              </a:rPr>
              <a:t>£500 to £9000</a:t>
            </a:r>
          </a:p>
        </p:txBody>
      </p:sp>
      <p:sp>
        <p:nvSpPr>
          <p:cNvPr id="226313" name="AutoShape 9"/>
          <p:cNvSpPr>
            <a:spLocks/>
          </p:cNvSpPr>
          <p:nvPr/>
        </p:nvSpPr>
        <p:spPr bwMode="auto">
          <a:xfrm>
            <a:off x="7174523" y="3867090"/>
            <a:ext cx="1758462" cy="430887"/>
          </a:xfrm>
          <a:prstGeom prst="accentCallout1">
            <a:avLst>
              <a:gd name="adj1" fmla="val 25176"/>
              <a:gd name="adj2" fmla="val -4000"/>
              <a:gd name="adj3" fmla="val -80769"/>
              <a:gd name="adj4" fmla="val -152833"/>
            </a:avLst>
          </a:prstGeom>
          <a:solidFill>
            <a:schemeClr val="bg2">
              <a:lumMod val="90000"/>
            </a:schemeClr>
          </a:solidFill>
          <a:ln w="57150">
            <a:solidFill>
              <a:srgbClr val="00CC66"/>
            </a:solidFill>
            <a:miter lim="800000"/>
            <a:headEnd type="none" w="sm" len="sm"/>
            <a:tailEnd type="none" w="sm" len="sm"/>
          </a:ln>
          <a:effectLst/>
        </p:spPr>
        <p:txBody>
          <a:bodyPr>
            <a:spAutoFit/>
          </a:bodyPr>
          <a:lstStyle/>
          <a:p>
            <a:r>
              <a:rPr lang="en-GB" sz="2200">
                <a:solidFill>
                  <a:srgbClr val="000000"/>
                </a:solidFill>
                <a:latin typeface="+mj-lt"/>
              </a:rPr>
              <a:t>1 to 30 years</a:t>
            </a:r>
          </a:p>
        </p:txBody>
      </p:sp>
      <p:sp>
        <p:nvSpPr>
          <p:cNvPr id="226315" name="Text Box 11"/>
          <p:cNvSpPr txBox="1">
            <a:spLocks noChangeArrowheads="1"/>
          </p:cNvSpPr>
          <p:nvPr/>
        </p:nvSpPr>
        <p:spPr bwMode="auto">
          <a:xfrm>
            <a:off x="3376246" y="1800225"/>
            <a:ext cx="2954215" cy="409575"/>
          </a:xfrm>
          <a:prstGeom prst="rect">
            <a:avLst/>
          </a:prstGeom>
          <a:solidFill>
            <a:srgbClr val="92D050"/>
          </a:solidFill>
          <a:ln w="12700">
            <a:solidFill>
              <a:srgbClr val="4D4D4D"/>
            </a:solidFill>
            <a:miter lim="800000"/>
            <a:headEnd type="none" w="sm" len="sm"/>
            <a:tailEnd type="none" w="sm" len="sm"/>
          </a:ln>
          <a:effectLst/>
        </p:spPr>
        <p:txBody>
          <a:bodyPr>
            <a:spAutoFit/>
          </a:bodyPr>
          <a:lstStyle/>
          <a:p>
            <a:r>
              <a:rPr lang="en-GB" sz="2000"/>
              <a:t>                                                 </a:t>
            </a:r>
          </a:p>
        </p:txBody>
      </p:sp>
      <p:sp>
        <p:nvSpPr>
          <p:cNvPr id="226316" name="Text Box 12"/>
          <p:cNvSpPr txBox="1">
            <a:spLocks noChangeArrowheads="1"/>
          </p:cNvSpPr>
          <p:nvPr/>
        </p:nvSpPr>
        <p:spPr bwMode="auto">
          <a:xfrm>
            <a:off x="3376246" y="2335352"/>
            <a:ext cx="955431" cy="409575"/>
          </a:xfrm>
          <a:prstGeom prst="rect">
            <a:avLst/>
          </a:prstGeom>
          <a:solidFill>
            <a:srgbClr val="92D050"/>
          </a:solidFill>
          <a:ln w="12700">
            <a:solidFill>
              <a:srgbClr val="4D4D4D"/>
            </a:solidFill>
            <a:miter lim="800000"/>
            <a:headEnd type="none" w="sm" len="sm"/>
            <a:tailEnd type="none" w="sm" len="sm"/>
          </a:ln>
          <a:effectLst/>
        </p:spPr>
        <p:txBody>
          <a:bodyPr wrap="none">
            <a:spAutoFit/>
          </a:bodyPr>
          <a:lstStyle/>
          <a:p>
            <a:r>
              <a:rPr lang="en-GB" sz="2000"/>
              <a:t>            </a:t>
            </a:r>
          </a:p>
        </p:txBody>
      </p:sp>
      <p:sp>
        <p:nvSpPr>
          <p:cNvPr id="226317" name="Text Box 13"/>
          <p:cNvSpPr txBox="1">
            <a:spLocks noChangeArrowheads="1"/>
          </p:cNvSpPr>
          <p:nvPr/>
        </p:nvSpPr>
        <p:spPr bwMode="auto">
          <a:xfrm>
            <a:off x="4114800" y="2819400"/>
            <a:ext cx="1119554" cy="379412"/>
          </a:xfrm>
          <a:prstGeom prst="rect">
            <a:avLst/>
          </a:prstGeom>
          <a:solidFill>
            <a:srgbClr val="92D050"/>
          </a:solidFill>
          <a:ln w="12700">
            <a:solidFill>
              <a:srgbClr val="4D4D4D"/>
            </a:solidFill>
            <a:miter lim="800000"/>
            <a:headEnd type="none" w="sm" len="sm"/>
            <a:tailEnd type="none" w="sm" len="sm"/>
          </a:ln>
          <a:effectLst/>
        </p:spPr>
        <p:txBody>
          <a:bodyPr wrap="none">
            <a:spAutoFit/>
          </a:bodyPr>
          <a:lstStyle/>
          <a:p>
            <a:r>
              <a:rPr lang="en-GB" sz="1800"/>
              <a:t>                </a:t>
            </a:r>
          </a:p>
        </p:txBody>
      </p:sp>
      <p:sp>
        <p:nvSpPr>
          <p:cNvPr id="226318" name="Text Box 14"/>
          <p:cNvSpPr txBox="1">
            <a:spLocks noChangeArrowheads="1"/>
          </p:cNvSpPr>
          <p:nvPr/>
        </p:nvSpPr>
        <p:spPr bwMode="auto">
          <a:xfrm>
            <a:off x="3376246" y="3292415"/>
            <a:ext cx="1119554" cy="379413"/>
          </a:xfrm>
          <a:prstGeom prst="rect">
            <a:avLst/>
          </a:prstGeom>
          <a:solidFill>
            <a:srgbClr val="92D050"/>
          </a:solidFill>
          <a:ln w="12700">
            <a:solidFill>
              <a:srgbClr val="4D4D4D"/>
            </a:solidFill>
            <a:miter lim="800000"/>
            <a:headEnd type="none" w="sm" len="sm"/>
            <a:tailEnd type="none" w="sm" len="sm"/>
          </a:ln>
          <a:effectLst/>
        </p:spPr>
        <p:txBody>
          <a:bodyPr wrap="none">
            <a:spAutoFit/>
          </a:bodyPr>
          <a:lstStyle/>
          <a:p>
            <a:r>
              <a:rPr lang="en-GB" sz="1800"/>
              <a:t>                </a:t>
            </a:r>
          </a:p>
        </p:txBody>
      </p:sp>
      <p:sp>
        <p:nvSpPr>
          <p:cNvPr id="226320" name="Line 16"/>
          <p:cNvSpPr>
            <a:spLocks noChangeShapeType="1"/>
          </p:cNvSpPr>
          <p:nvPr/>
        </p:nvSpPr>
        <p:spPr bwMode="auto">
          <a:xfrm>
            <a:off x="703385" y="3962400"/>
            <a:ext cx="5908431"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321" name="AutoShape 17"/>
          <p:cNvSpPr>
            <a:spLocks/>
          </p:cNvSpPr>
          <p:nvPr/>
        </p:nvSpPr>
        <p:spPr bwMode="auto">
          <a:xfrm>
            <a:off x="7174523" y="1647825"/>
            <a:ext cx="1477108" cy="430887"/>
          </a:xfrm>
          <a:prstGeom prst="accentCallout1">
            <a:avLst>
              <a:gd name="adj1" fmla="val 25176"/>
              <a:gd name="adj2" fmla="val -4764"/>
              <a:gd name="adj3" fmla="val 73426"/>
              <a:gd name="adj4" fmla="val -57042"/>
            </a:avLst>
          </a:prstGeom>
          <a:solidFill>
            <a:schemeClr val="bg2">
              <a:lumMod val="90000"/>
            </a:schemeClr>
          </a:solidFill>
          <a:ln w="57150">
            <a:solidFill>
              <a:srgbClr val="00CC66"/>
            </a:solidFill>
            <a:miter lim="800000"/>
            <a:headEnd type="none" w="sm" len="sm"/>
            <a:tailEnd type="none" w="sm" len="sm"/>
          </a:ln>
          <a:effectLst/>
        </p:spPr>
        <p:txBody>
          <a:bodyPr>
            <a:spAutoFit/>
          </a:bodyPr>
          <a:lstStyle/>
          <a:p>
            <a:r>
              <a:rPr lang="en-GB" sz="2200">
                <a:solidFill>
                  <a:srgbClr val="000000"/>
                </a:solidFill>
                <a:latin typeface="+mj-lt"/>
              </a:rPr>
              <a:t>2-64 chars</a:t>
            </a:r>
          </a:p>
        </p:txBody>
      </p:sp>
      <p:sp>
        <p:nvSpPr>
          <p:cNvPr id="21" name="Rectangle 2"/>
          <p:cNvSpPr txBox="1">
            <a:spLocks noChangeArrowheads="1"/>
          </p:cNvSpPr>
          <p:nvPr/>
        </p:nvSpPr>
        <p:spPr>
          <a:xfrm>
            <a:off x="457200" y="381000"/>
            <a:ext cx="8382000" cy="990600"/>
          </a:xfrm>
          <a:prstGeom prst="rect">
            <a:avLst/>
          </a:prstGeom>
        </p:spPr>
        <p:txBody>
          <a:bodyPr vert="horz" lIns="0" rIns="0" bIns="0" anchor="b">
            <a:normAutofit/>
          </a:bodyPr>
          <a:lstStyle>
            <a:lvl1pPr algn="l" rtl="0" eaLnBrk="1" latinLnBrk="0" hangingPunct="1">
              <a:spcBef>
                <a:spcPct val="0"/>
              </a:spcBef>
              <a:buNone/>
              <a:defRPr kumimoji="0" sz="4400" b="0" kern="1200">
                <a:ln>
                  <a:noFill/>
                </a:ln>
                <a:solidFill>
                  <a:schemeClr val="tx2"/>
                </a:solidFill>
                <a:effectLst/>
                <a:latin typeface="+mj-lt"/>
                <a:ea typeface="+mj-ea"/>
                <a:cs typeface="+mj-cs"/>
              </a:defRPr>
            </a:lvl1pPr>
          </a:lstStyle>
          <a:p>
            <a:r>
              <a:rPr lang="en-GB" dirty="0"/>
              <a:t>Exercise 1: Loan application</a:t>
            </a:r>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35</a:t>
            </a:fld>
            <a:endParaRPr lang="en-US"/>
          </a:p>
        </p:txBody>
      </p:sp>
      <p:sp>
        <p:nvSpPr>
          <p:cNvPr id="18" name="Text Box 11"/>
          <p:cNvSpPr txBox="1">
            <a:spLocks noChangeArrowheads="1"/>
          </p:cNvSpPr>
          <p:nvPr/>
        </p:nvSpPr>
        <p:spPr bwMode="auto">
          <a:xfrm>
            <a:off x="3307373" y="4259877"/>
            <a:ext cx="2954215" cy="409575"/>
          </a:xfrm>
          <a:prstGeom prst="rect">
            <a:avLst/>
          </a:prstGeom>
          <a:blipFill>
            <a:blip r:embed="rId3"/>
            <a:tile tx="0" ty="0" sx="100000" sy="100000" flip="none" algn="tl"/>
          </a:blipFill>
          <a:ln w="12700">
            <a:solidFill>
              <a:srgbClr val="4D4D4D"/>
            </a:solidFill>
            <a:miter lim="800000"/>
            <a:headEnd type="none" w="sm" len="sm"/>
            <a:tailEnd type="none" w="sm" len="sm"/>
          </a:ln>
          <a:effectLst/>
        </p:spPr>
        <p:txBody>
          <a:bodyPr>
            <a:spAutoFit/>
          </a:bodyPr>
          <a:lstStyle/>
          <a:p>
            <a:r>
              <a:rPr lang="en-GB" sz="2000"/>
              <a:t>                                                 </a:t>
            </a:r>
          </a:p>
        </p:txBody>
      </p:sp>
      <p:sp>
        <p:nvSpPr>
          <p:cNvPr id="19" name="Text Box 11"/>
          <p:cNvSpPr txBox="1">
            <a:spLocks noChangeArrowheads="1"/>
          </p:cNvSpPr>
          <p:nvPr/>
        </p:nvSpPr>
        <p:spPr bwMode="auto">
          <a:xfrm>
            <a:off x="3307373" y="4721481"/>
            <a:ext cx="2954215" cy="409575"/>
          </a:xfrm>
          <a:prstGeom prst="rect">
            <a:avLst/>
          </a:prstGeom>
          <a:blipFill>
            <a:blip r:embed="rId3"/>
            <a:tile tx="0" ty="0" sx="100000" sy="100000" flip="none" algn="tl"/>
          </a:blipFill>
          <a:ln w="12700">
            <a:solidFill>
              <a:srgbClr val="4D4D4D"/>
            </a:solidFill>
            <a:miter lim="800000"/>
            <a:headEnd type="none" w="sm" len="sm"/>
            <a:tailEnd type="none" w="sm" len="sm"/>
          </a:ln>
          <a:effectLst/>
        </p:spPr>
        <p:txBody>
          <a:bodyPr>
            <a:spAutoFit/>
          </a:bodyPr>
          <a:lstStyle/>
          <a:p>
            <a:r>
              <a:rPr lang="en-GB" sz="2000"/>
              <a:t>                                                 </a:t>
            </a:r>
          </a:p>
        </p:txBody>
      </p:sp>
      <p:sp>
        <p:nvSpPr>
          <p:cNvPr id="20" name="Text Box 11"/>
          <p:cNvSpPr txBox="1">
            <a:spLocks noChangeArrowheads="1"/>
          </p:cNvSpPr>
          <p:nvPr/>
        </p:nvSpPr>
        <p:spPr bwMode="auto">
          <a:xfrm>
            <a:off x="3307373" y="5185285"/>
            <a:ext cx="2954215" cy="409575"/>
          </a:xfrm>
          <a:prstGeom prst="rect">
            <a:avLst/>
          </a:prstGeom>
          <a:blipFill>
            <a:blip r:embed="rId3"/>
            <a:tile tx="0" ty="0" sx="100000" sy="100000" flip="none" algn="tl"/>
          </a:blipFill>
          <a:ln w="12700">
            <a:solidFill>
              <a:srgbClr val="4D4D4D"/>
            </a:solidFill>
            <a:miter lim="800000"/>
            <a:headEnd type="none" w="sm" len="sm"/>
            <a:tailEnd type="none" w="sm" len="sm"/>
          </a:ln>
          <a:effectLst/>
        </p:spPr>
        <p:txBody>
          <a:bodyPr>
            <a:spAutoFit/>
          </a:bodyPr>
          <a:lstStyle/>
          <a:p>
            <a:r>
              <a:rPr lang="en-GB" sz="2000"/>
              <a:t>                                                 </a:t>
            </a:r>
          </a:p>
        </p:txBody>
      </p:sp>
    </p:spTree>
    <p:extLst>
      <p:ext uri="{BB962C8B-B14F-4D97-AF65-F5344CB8AC3E}">
        <p14:creationId xmlns:p14="http://schemas.microsoft.com/office/powerpoint/2010/main" val="2922181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63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63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63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63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11" grpId="0" animBg="1"/>
      <p:bldP spid="226312" grpId="0" animBg="1"/>
      <p:bldP spid="226313" grpId="0" animBg="1"/>
      <p:bldP spid="22632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a:xfrm>
            <a:off x="457200" y="381000"/>
            <a:ext cx="8382000" cy="990600"/>
          </a:xfrm>
        </p:spPr>
        <p:txBody>
          <a:bodyPr/>
          <a:lstStyle/>
          <a:p>
            <a:r>
              <a:rPr lang="en-GB" dirty="0"/>
              <a:t>Customer name</a:t>
            </a:r>
          </a:p>
        </p:txBody>
      </p:sp>
      <p:grpSp>
        <p:nvGrpSpPr>
          <p:cNvPr id="227352" name="Group 24"/>
          <p:cNvGrpSpPr>
            <a:grpSpLocks/>
          </p:cNvGrpSpPr>
          <p:nvPr/>
        </p:nvGrpSpPr>
        <p:grpSpPr bwMode="auto">
          <a:xfrm>
            <a:off x="338503" y="1731963"/>
            <a:ext cx="8424497" cy="1049338"/>
            <a:chOff x="98" y="995"/>
            <a:chExt cx="5749" cy="661"/>
          </a:xfrm>
        </p:grpSpPr>
        <p:sp>
          <p:nvSpPr>
            <p:cNvPr id="227331" name="Rectangle 3"/>
            <p:cNvSpPr>
              <a:spLocks noChangeArrowheads="1"/>
            </p:cNvSpPr>
            <p:nvPr/>
          </p:nvSpPr>
          <p:spPr bwMode="auto">
            <a:xfrm>
              <a:off x="98" y="1034"/>
              <a:ext cx="1277" cy="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p>
              <a:pPr marL="346075" indent="-346075" defTabSz="923925">
                <a:lnSpc>
                  <a:spcPct val="97000"/>
                </a:lnSpc>
                <a:spcBef>
                  <a:spcPct val="49000"/>
                </a:spcBef>
              </a:pPr>
              <a:r>
                <a:rPr lang="en-GB" sz="2400" b="1"/>
                <a:t>Number of </a:t>
              </a:r>
            </a:p>
            <a:p>
              <a:pPr marL="346075" indent="-346075" defTabSz="923925">
                <a:lnSpc>
                  <a:spcPct val="97000"/>
                </a:lnSpc>
                <a:spcBef>
                  <a:spcPct val="49000"/>
                </a:spcBef>
              </a:pPr>
              <a:r>
                <a:rPr lang="en-GB" sz="2400" b="1"/>
                <a:t>characters:</a:t>
              </a:r>
            </a:p>
          </p:txBody>
        </p:sp>
        <p:grpSp>
          <p:nvGrpSpPr>
            <p:cNvPr id="227350" name="Group 22"/>
            <p:cNvGrpSpPr>
              <a:grpSpLocks/>
            </p:cNvGrpSpPr>
            <p:nvPr/>
          </p:nvGrpSpPr>
          <p:grpSpPr bwMode="auto">
            <a:xfrm>
              <a:off x="1392" y="995"/>
              <a:ext cx="4455" cy="661"/>
              <a:chOff x="1392" y="995"/>
              <a:chExt cx="4455" cy="661"/>
            </a:xfrm>
          </p:grpSpPr>
          <p:sp>
            <p:nvSpPr>
              <p:cNvPr id="227332" name="Line 4"/>
              <p:cNvSpPr>
                <a:spLocks noChangeShapeType="1"/>
              </p:cNvSpPr>
              <p:nvPr/>
            </p:nvSpPr>
            <p:spPr bwMode="auto">
              <a:xfrm>
                <a:off x="1392" y="1296"/>
                <a:ext cx="4455" cy="0"/>
              </a:xfrm>
              <a:prstGeom prst="line">
                <a:avLst/>
              </a:prstGeom>
              <a:noFill/>
              <a:ln w="50800">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333" name="Rectangle 5"/>
              <p:cNvSpPr>
                <a:spLocks noChangeArrowheads="1"/>
              </p:cNvSpPr>
              <p:nvPr/>
            </p:nvSpPr>
            <p:spPr bwMode="auto">
              <a:xfrm>
                <a:off x="2756" y="1421"/>
                <a:ext cx="194" cy="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defTabSz="923925">
                  <a:lnSpc>
                    <a:spcPct val="87000"/>
                  </a:lnSpc>
                </a:pPr>
                <a:r>
                  <a:rPr lang="en-GB" sz="2400" b="1">
                    <a:latin typeface="+mj-lt"/>
                  </a:rPr>
                  <a:t>2</a:t>
                </a:r>
              </a:p>
            </p:txBody>
          </p:sp>
          <p:sp>
            <p:nvSpPr>
              <p:cNvPr id="227334" name="Rectangle 6"/>
              <p:cNvSpPr>
                <a:spLocks noChangeArrowheads="1"/>
              </p:cNvSpPr>
              <p:nvPr/>
            </p:nvSpPr>
            <p:spPr bwMode="auto">
              <a:xfrm>
                <a:off x="4201" y="1421"/>
                <a:ext cx="311" cy="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defTabSz="923925">
                  <a:lnSpc>
                    <a:spcPct val="87000"/>
                  </a:lnSpc>
                </a:pPr>
                <a:r>
                  <a:rPr lang="en-GB" sz="2400" b="1">
                    <a:latin typeface="+mj-lt"/>
                  </a:rPr>
                  <a:t>64</a:t>
                </a:r>
              </a:p>
            </p:txBody>
          </p:sp>
          <p:sp>
            <p:nvSpPr>
              <p:cNvPr id="227335" name="Rectangle 7"/>
              <p:cNvSpPr>
                <a:spLocks noChangeArrowheads="1"/>
              </p:cNvSpPr>
              <p:nvPr/>
            </p:nvSpPr>
            <p:spPr bwMode="auto">
              <a:xfrm>
                <a:off x="4588" y="1421"/>
                <a:ext cx="300" cy="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defTabSz="923925">
                  <a:lnSpc>
                    <a:spcPct val="87000"/>
                  </a:lnSpc>
                </a:pPr>
                <a:r>
                  <a:rPr lang="en-GB" sz="2400" b="1">
                    <a:latin typeface="+mj-lt"/>
                  </a:rPr>
                  <a:t>65</a:t>
                </a:r>
              </a:p>
            </p:txBody>
          </p:sp>
          <p:sp>
            <p:nvSpPr>
              <p:cNvPr id="227336" name="Rectangle 8"/>
              <p:cNvSpPr>
                <a:spLocks noChangeArrowheads="1"/>
              </p:cNvSpPr>
              <p:nvPr/>
            </p:nvSpPr>
            <p:spPr bwMode="auto">
              <a:xfrm>
                <a:off x="1594" y="1392"/>
                <a:ext cx="776" cy="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defTabSz="923925">
                  <a:lnSpc>
                    <a:spcPct val="87000"/>
                  </a:lnSpc>
                </a:pPr>
                <a:r>
                  <a:rPr lang="en-GB" sz="2400" b="1">
                    <a:solidFill>
                      <a:srgbClr val="C00000"/>
                    </a:solidFill>
                  </a:rPr>
                  <a:t>invalid</a:t>
                </a:r>
              </a:p>
            </p:txBody>
          </p:sp>
          <p:sp>
            <p:nvSpPr>
              <p:cNvPr id="227337" name="Rectangle 9"/>
              <p:cNvSpPr>
                <a:spLocks noChangeArrowheads="1"/>
              </p:cNvSpPr>
              <p:nvPr/>
            </p:nvSpPr>
            <p:spPr bwMode="auto">
              <a:xfrm>
                <a:off x="3370" y="1392"/>
                <a:ext cx="576" cy="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defTabSz="923925">
                  <a:lnSpc>
                    <a:spcPct val="87000"/>
                  </a:lnSpc>
                </a:pPr>
                <a:r>
                  <a:rPr lang="en-GB" sz="2400" b="1">
                    <a:solidFill>
                      <a:srgbClr val="003399"/>
                    </a:solidFill>
                  </a:rPr>
                  <a:t>valid</a:t>
                </a:r>
              </a:p>
            </p:txBody>
          </p:sp>
          <p:sp>
            <p:nvSpPr>
              <p:cNvPr id="227338" name="Rectangle 10"/>
              <p:cNvSpPr>
                <a:spLocks noChangeArrowheads="1"/>
              </p:cNvSpPr>
              <p:nvPr/>
            </p:nvSpPr>
            <p:spPr bwMode="auto">
              <a:xfrm>
                <a:off x="4936" y="1392"/>
                <a:ext cx="776" cy="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defTabSz="923925">
                  <a:lnSpc>
                    <a:spcPct val="87000"/>
                  </a:lnSpc>
                </a:pPr>
                <a:r>
                  <a:rPr lang="en-GB" sz="2400" b="1">
                    <a:solidFill>
                      <a:srgbClr val="C00000"/>
                    </a:solidFill>
                  </a:rPr>
                  <a:t>invalid</a:t>
                </a:r>
              </a:p>
            </p:txBody>
          </p:sp>
          <p:sp>
            <p:nvSpPr>
              <p:cNvPr id="227339" name="Line 11"/>
              <p:cNvSpPr>
                <a:spLocks noChangeShapeType="1"/>
              </p:cNvSpPr>
              <p:nvPr/>
            </p:nvSpPr>
            <p:spPr bwMode="auto">
              <a:xfrm>
                <a:off x="2699" y="995"/>
                <a:ext cx="0" cy="60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340" name="Line 12"/>
              <p:cNvSpPr>
                <a:spLocks noChangeShapeType="1"/>
              </p:cNvSpPr>
              <p:nvPr/>
            </p:nvSpPr>
            <p:spPr bwMode="auto">
              <a:xfrm>
                <a:off x="4540" y="995"/>
                <a:ext cx="0" cy="60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341" name="Rectangle 13"/>
              <p:cNvSpPr>
                <a:spLocks noChangeArrowheads="1"/>
              </p:cNvSpPr>
              <p:nvPr/>
            </p:nvSpPr>
            <p:spPr bwMode="auto">
              <a:xfrm>
                <a:off x="2436" y="1421"/>
                <a:ext cx="194" cy="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defTabSz="923925">
                  <a:lnSpc>
                    <a:spcPct val="87000"/>
                  </a:lnSpc>
                </a:pPr>
                <a:r>
                  <a:rPr lang="en-GB" sz="2400" b="1">
                    <a:latin typeface="+mj-lt"/>
                  </a:rPr>
                  <a:t>1</a:t>
                </a:r>
              </a:p>
            </p:txBody>
          </p:sp>
        </p:grpSp>
      </p:grpSp>
      <p:grpSp>
        <p:nvGrpSpPr>
          <p:cNvPr id="42" name="Group 38"/>
          <p:cNvGrpSpPr>
            <a:grpSpLocks/>
          </p:cNvGrpSpPr>
          <p:nvPr/>
        </p:nvGrpSpPr>
        <p:grpSpPr bwMode="auto">
          <a:xfrm>
            <a:off x="3429107" y="3076777"/>
            <a:ext cx="1994285" cy="1014537"/>
            <a:chOff x="2016" y="1657"/>
            <a:chExt cx="1653" cy="1247"/>
          </a:xfrm>
        </p:grpSpPr>
        <p:sp>
          <p:nvSpPr>
            <p:cNvPr id="43" name="Text Box 18"/>
            <p:cNvSpPr txBox="1">
              <a:spLocks noChangeArrowheads="1"/>
            </p:cNvSpPr>
            <p:nvPr/>
          </p:nvSpPr>
          <p:spPr bwMode="auto">
            <a:xfrm>
              <a:off x="2378" y="1687"/>
              <a:ext cx="1291" cy="1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GB" sz="2800" b="1" dirty="0">
                  <a:solidFill>
                    <a:srgbClr val="003399"/>
                  </a:solidFill>
                  <a:latin typeface="+mj-lt"/>
                </a:rPr>
                <a:t>A-Z, a-z, </a:t>
              </a:r>
            </a:p>
            <a:p>
              <a:r>
                <a:rPr lang="en-GB" sz="2800" b="1" dirty="0">
                  <a:solidFill>
                    <a:srgbClr val="003399"/>
                  </a:solidFill>
                  <a:latin typeface="+mj-lt"/>
                </a:rPr>
                <a:t>space </a:t>
              </a:r>
            </a:p>
          </p:txBody>
        </p:sp>
        <p:sp>
          <p:nvSpPr>
            <p:cNvPr id="44" name="Oval 21"/>
            <p:cNvSpPr>
              <a:spLocks noChangeArrowheads="1"/>
            </p:cNvSpPr>
            <p:nvPr/>
          </p:nvSpPr>
          <p:spPr bwMode="auto">
            <a:xfrm>
              <a:off x="2016" y="1657"/>
              <a:ext cx="1653" cy="1247"/>
            </a:xfrm>
            <a:prstGeom prst="ellipse">
              <a:avLst/>
            </a:prstGeom>
            <a:noFill/>
            <a:ln w="28575">
              <a:solidFill>
                <a:schemeClr val="folHlink"/>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latin typeface="+mj-lt"/>
              </a:endParaRPr>
            </a:p>
          </p:txBody>
        </p:sp>
      </p:grpSp>
      <p:sp>
        <p:nvSpPr>
          <p:cNvPr id="45" name="Oval 21"/>
          <p:cNvSpPr>
            <a:spLocks noChangeArrowheads="1"/>
          </p:cNvSpPr>
          <p:nvPr/>
        </p:nvSpPr>
        <p:spPr bwMode="auto">
          <a:xfrm>
            <a:off x="3254623" y="2948643"/>
            <a:ext cx="3527177" cy="1242357"/>
          </a:xfrm>
          <a:prstGeom prst="ellipse">
            <a:avLst/>
          </a:prstGeom>
          <a:noFill/>
          <a:ln w="28575">
            <a:solidFill>
              <a:schemeClr val="folHlink"/>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Text Box 16"/>
          <p:cNvSpPr txBox="1">
            <a:spLocks noChangeArrowheads="1"/>
          </p:cNvSpPr>
          <p:nvPr/>
        </p:nvSpPr>
        <p:spPr bwMode="auto">
          <a:xfrm>
            <a:off x="5456460" y="3253519"/>
            <a:ext cx="127634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GB" sz="2400" b="1">
                <a:solidFill>
                  <a:srgbClr val="C00000"/>
                </a:solidFill>
                <a:latin typeface="+mj-lt"/>
              </a:rPr>
              <a:t>Invalid</a:t>
            </a:r>
          </a:p>
        </p:txBody>
      </p:sp>
      <p:sp>
        <p:nvSpPr>
          <p:cNvPr id="48" name="Rectangle 47"/>
          <p:cNvSpPr/>
          <p:nvPr/>
        </p:nvSpPr>
        <p:spPr>
          <a:xfrm>
            <a:off x="259525" y="3285945"/>
            <a:ext cx="2568588" cy="461665"/>
          </a:xfrm>
          <a:prstGeom prst="rect">
            <a:avLst/>
          </a:prstGeom>
        </p:spPr>
        <p:txBody>
          <a:bodyPr wrap="none">
            <a:spAutoFit/>
          </a:bodyPr>
          <a:lstStyle/>
          <a:p>
            <a:r>
              <a:rPr lang="en-US" sz="2400" b="1" dirty="0"/>
              <a:t>Valid characters</a:t>
            </a:r>
          </a:p>
        </p:txBody>
      </p:sp>
      <p:graphicFrame>
        <p:nvGraphicFramePr>
          <p:cNvPr id="2" name="Table 1"/>
          <p:cNvGraphicFramePr>
            <a:graphicFrameLocks noGrp="1"/>
          </p:cNvGraphicFramePr>
          <p:nvPr>
            <p:extLst>
              <p:ext uri="{D42A27DB-BD31-4B8C-83A1-F6EECF244321}">
                <p14:modId xmlns:p14="http://schemas.microsoft.com/office/powerpoint/2010/main" val="2517907926"/>
              </p:ext>
            </p:extLst>
          </p:nvPr>
        </p:nvGraphicFramePr>
        <p:xfrm>
          <a:off x="411774" y="4419600"/>
          <a:ext cx="8351226" cy="2279488"/>
        </p:xfrm>
        <a:graphic>
          <a:graphicData uri="http://schemas.openxmlformats.org/drawingml/2006/table">
            <a:tbl>
              <a:tblPr firstRow="1" bandRow="1">
                <a:tableStyleId>{5C22544A-7EE6-4342-B048-85BDC9FD1C3A}</a:tableStyleId>
              </a:tblPr>
              <a:tblGrid>
                <a:gridCol w="1645626">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gridCol w="1554774">
                  <a:extLst>
                    <a:ext uri="{9D8B030D-6E8A-4147-A177-3AD203B41FA5}">
                      <a16:colId xmlns:a16="http://schemas.microsoft.com/office/drawing/2014/main" val="20003"/>
                    </a:ext>
                  </a:extLst>
                </a:gridCol>
                <a:gridCol w="1569426">
                  <a:extLst>
                    <a:ext uri="{9D8B030D-6E8A-4147-A177-3AD203B41FA5}">
                      <a16:colId xmlns:a16="http://schemas.microsoft.com/office/drawing/2014/main" val="20004"/>
                    </a:ext>
                  </a:extLst>
                </a:gridCol>
              </a:tblGrid>
              <a:tr h="806899">
                <a:tc>
                  <a:txBody>
                    <a:bodyPr/>
                    <a:lstStyle/>
                    <a:p>
                      <a:pPr algn="ctr">
                        <a:spcBef>
                          <a:spcPts val="600"/>
                        </a:spcBef>
                        <a:spcAft>
                          <a:spcPts val="0"/>
                        </a:spcAft>
                      </a:pPr>
                      <a:r>
                        <a:rPr lang="en-GB" sz="2000" b="1" kern="0" dirty="0">
                          <a:solidFill>
                            <a:schemeClr val="bg1"/>
                          </a:solidFill>
                          <a:effectLst/>
                          <a:latin typeface="+mj-lt"/>
                        </a:rPr>
                        <a:t>Condition</a:t>
                      </a:r>
                      <a:endParaRPr lang="en-US" sz="2000" b="1" kern="0" dirty="0">
                        <a:solidFill>
                          <a:schemeClr val="bg1"/>
                        </a:solidFill>
                        <a:effectLst/>
                        <a:latin typeface="+mj-lt"/>
                      </a:endParaRPr>
                    </a:p>
                  </a:txBody>
                  <a:tcPr marL="68580" marR="68580" marT="0" marB="0"/>
                </a:tc>
                <a:tc>
                  <a:txBody>
                    <a:bodyPr/>
                    <a:lstStyle/>
                    <a:p>
                      <a:pPr algn="ctr">
                        <a:spcAft>
                          <a:spcPts val="0"/>
                        </a:spcAft>
                      </a:pPr>
                      <a:r>
                        <a:rPr lang="en-GB" sz="2000" b="1">
                          <a:solidFill>
                            <a:schemeClr val="bg1"/>
                          </a:solidFill>
                          <a:effectLst/>
                          <a:latin typeface="+mj-lt"/>
                          <a:ea typeface="Times New Roman"/>
                          <a:cs typeface="Times New Roman"/>
                        </a:rPr>
                        <a:t>Valid</a:t>
                      </a:r>
                      <a:br>
                        <a:rPr lang="en-GB" sz="2000" b="1">
                          <a:solidFill>
                            <a:schemeClr val="bg1"/>
                          </a:solidFill>
                          <a:effectLst/>
                          <a:latin typeface="+mj-lt"/>
                          <a:ea typeface="Times New Roman"/>
                          <a:cs typeface="Times New Roman"/>
                        </a:rPr>
                      </a:br>
                      <a:r>
                        <a:rPr lang="en-GB" sz="2000" b="1">
                          <a:solidFill>
                            <a:schemeClr val="bg1"/>
                          </a:solidFill>
                          <a:effectLst/>
                          <a:latin typeface="+mj-lt"/>
                          <a:ea typeface="Times New Roman"/>
                          <a:cs typeface="Times New Roman"/>
                        </a:rPr>
                        <a:t>Partition</a:t>
                      </a:r>
                      <a:endParaRPr lang="en-US" sz="2000">
                        <a:solidFill>
                          <a:schemeClr val="bg1"/>
                        </a:solidFill>
                        <a:effectLst/>
                        <a:latin typeface="+mj-lt"/>
                        <a:ea typeface="Times New Roman"/>
                        <a:cs typeface="Times New Roman"/>
                      </a:endParaRPr>
                    </a:p>
                  </a:txBody>
                  <a:tcPr marL="68580" marR="68580" marT="0" marB="0"/>
                </a:tc>
                <a:tc>
                  <a:txBody>
                    <a:bodyPr/>
                    <a:lstStyle/>
                    <a:p>
                      <a:pPr algn="ctr">
                        <a:spcAft>
                          <a:spcPts val="0"/>
                        </a:spcAft>
                      </a:pPr>
                      <a:r>
                        <a:rPr lang="en-GB" sz="2000" b="1">
                          <a:solidFill>
                            <a:schemeClr val="bg1"/>
                          </a:solidFill>
                          <a:effectLst/>
                          <a:latin typeface="+mj-lt"/>
                          <a:ea typeface="Times New Roman"/>
                          <a:cs typeface="Times New Roman"/>
                        </a:rPr>
                        <a:t>Invalid</a:t>
                      </a:r>
                      <a:br>
                        <a:rPr lang="en-GB" sz="2000" b="1">
                          <a:solidFill>
                            <a:schemeClr val="bg1"/>
                          </a:solidFill>
                          <a:effectLst/>
                          <a:latin typeface="+mj-lt"/>
                          <a:ea typeface="Times New Roman"/>
                          <a:cs typeface="Times New Roman"/>
                        </a:rPr>
                      </a:br>
                      <a:r>
                        <a:rPr lang="en-GB" sz="2000" b="1">
                          <a:solidFill>
                            <a:schemeClr val="bg1"/>
                          </a:solidFill>
                          <a:effectLst/>
                          <a:latin typeface="+mj-lt"/>
                          <a:ea typeface="Times New Roman"/>
                          <a:cs typeface="Times New Roman"/>
                        </a:rPr>
                        <a:t>Partition</a:t>
                      </a:r>
                      <a:endParaRPr lang="en-US" sz="2000">
                        <a:solidFill>
                          <a:schemeClr val="bg1"/>
                        </a:solidFill>
                        <a:effectLst/>
                        <a:latin typeface="+mj-lt"/>
                        <a:ea typeface="Times New Roman"/>
                        <a:cs typeface="Times New Roman"/>
                      </a:endParaRPr>
                    </a:p>
                  </a:txBody>
                  <a:tcPr marL="68580" marR="68580" marT="0" marB="0"/>
                </a:tc>
                <a:tc>
                  <a:txBody>
                    <a:bodyPr/>
                    <a:lstStyle/>
                    <a:p>
                      <a:pPr algn="ctr">
                        <a:spcAft>
                          <a:spcPts val="0"/>
                        </a:spcAft>
                      </a:pPr>
                      <a:r>
                        <a:rPr lang="en-GB" sz="2000" b="1">
                          <a:solidFill>
                            <a:schemeClr val="bg1"/>
                          </a:solidFill>
                          <a:effectLst/>
                          <a:latin typeface="+mj-lt"/>
                          <a:ea typeface="Times New Roman"/>
                          <a:cs typeface="Times New Roman"/>
                        </a:rPr>
                        <a:t>Valid</a:t>
                      </a:r>
                      <a:br>
                        <a:rPr lang="en-GB" sz="2000" b="1">
                          <a:solidFill>
                            <a:schemeClr val="bg1"/>
                          </a:solidFill>
                          <a:effectLst/>
                          <a:latin typeface="+mj-lt"/>
                          <a:ea typeface="Times New Roman"/>
                          <a:cs typeface="Times New Roman"/>
                        </a:rPr>
                      </a:br>
                      <a:r>
                        <a:rPr lang="en-GB" sz="2000" b="1">
                          <a:solidFill>
                            <a:schemeClr val="bg1"/>
                          </a:solidFill>
                          <a:effectLst/>
                          <a:latin typeface="+mj-lt"/>
                          <a:ea typeface="Times New Roman"/>
                          <a:cs typeface="Times New Roman"/>
                        </a:rPr>
                        <a:t>Boundary</a:t>
                      </a:r>
                      <a:endParaRPr lang="en-US" sz="2000">
                        <a:solidFill>
                          <a:schemeClr val="bg1"/>
                        </a:solidFill>
                        <a:effectLst/>
                        <a:latin typeface="+mj-lt"/>
                        <a:ea typeface="Times New Roman"/>
                        <a:cs typeface="Times New Roman"/>
                      </a:endParaRPr>
                    </a:p>
                  </a:txBody>
                  <a:tcPr marL="68580" marR="68580" marT="0" marB="0"/>
                </a:tc>
                <a:tc>
                  <a:txBody>
                    <a:bodyPr/>
                    <a:lstStyle/>
                    <a:p>
                      <a:pPr algn="ctr">
                        <a:spcAft>
                          <a:spcPts val="0"/>
                        </a:spcAft>
                      </a:pPr>
                      <a:r>
                        <a:rPr lang="en-GB" sz="2000" b="1">
                          <a:solidFill>
                            <a:schemeClr val="bg1"/>
                          </a:solidFill>
                          <a:effectLst/>
                          <a:latin typeface="+mj-lt"/>
                          <a:ea typeface="Times New Roman"/>
                          <a:cs typeface="Times New Roman"/>
                        </a:rPr>
                        <a:t>Invalid</a:t>
                      </a:r>
                      <a:br>
                        <a:rPr lang="en-GB" sz="2000" b="1">
                          <a:solidFill>
                            <a:schemeClr val="bg1"/>
                          </a:solidFill>
                          <a:effectLst/>
                          <a:latin typeface="+mj-lt"/>
                          <a:ea typeface="Times New Roman"/>
                          <a:cs typeface="Times New Roman"/>
                        </a:rPr>
                      </a:br>
                      <a:r>
                        <a:rPr lang="en-GB" sz="2000" b="1">
                          <a:solidFill>
                            <a:schemeClr val="bg1"/>
                          </a:solidFill>
                          <a:effectLst/>
                          <a:latin typeface="+mj-lt"/>
                          <a:ea typeface="Times New Roman"/>
                          <a:cs typeface="Times New Roman"/>
                        </a:rPr>
                        <a:t>Boundary</a:t>
                      </a:r>
                      <a:endParaRPr lang="en-US" sz="2000">
                        <a:solidFill>
                          <a:schemeClr val="bg1"/>
                        </a:solidFill>
                        <a:effectLst/>
                        <a:latin typeface="+mj-lt"/>
                        <a:ea typeface="Times New Roman"/>
                        <a:cs typeface="Times New Roman"/>
                      </a:endParaRPr>
                    </a:p>
                  </a:txBody>
                  <a:tcPr marL="68580" marR="68580" marT="0" marB="0"/>
                </a:tc>
                <a:extLst>
                  <a:ext uri="{0D108BD9-81ED-4DB2-BD59-A6C34878D82A}">
                    <a16:rowId xmlns:a16="http://schemas.microsoft.com/office/drawing/2014/main" val="10000"/>
                  </a:ext>
                </a:extLst>
              </a:tr>
              <a:tr h="490863">
                <a:tc rowSpan="3">
                  <a:txBody>
                    <a:bodyPr/>
                    <a:lstStyle/>
                    <a:p>
                      <a:pPr>
                        <a:spcAft>
                          <a:spcPts val="0"/>
                        </a:spcAft>
                      </a:pPr>
                      <a:r>
                        <a:rPr lang="en-GB" sz="2000" b="1" dirty="0">
                          <a:solidFill>
                            <a:srgbClr val="003399"/>
                          </a:solidFill>
                          <a:effectLst/>
                          <a:latin typeface="Geneva"/>
                          <a:ea typeface="Times New Roman"/>
                          <a:cs typeface="Times New Roman"/>
                        </a:rPr>
                        <a:t>Customer name</a:t>
                      </a:r>
                      <a:endParaRPr lang="en-US" sz="1600" b="1" dirty="0">
                        <a:solidFill>
                          <a:srgbClr val="003399"/>
                        </a:solidFill>
                        <a:effectLst/>
                        <a:latin typeface="Geneva"/>
                        <a:ea typeface="Times New Roman"/>
                        <a:cs typeface="Times New Roman"/>
                      </a:endParaRPr>
                    </a:p>
                  </a:txBody>
                  <a:tcPr marL="68580" marR="68580" marT="0" marB="0"/>
                </a:tc>
                <a:tc>
                  <a:txBody>
                    <a:bodyPr/>
                    <a:lstStyle/>
                    <a:p>
                      <a:endParaRPr lang="en-US" dirty="0"/>
                    </a:p>
                  </a:txBody>
                  <a:tcPr marL="68580" marR="68580" marT="0" marB="0"/>
                </a:tc>
                <a:tc>
                  <a:txBody>
                    <a:bodyPr/>
                    <a:lstStyle/>
                    <a:p>
                      <a:endParaRPr lang="en-US"/>
                    </a:p>
                  </a:txBody>
                  <a:tcPr marL="68580" marR="68580" marT="0" marB="0"/>
                </a:tc>
                <a:tc>
                  <a:txBody>
                    <a:bodyPr/>
                    <a:lstStyle/>
                    <a:p>
                      <a:endParaRPr lang="en-US"/>
                    </a:p>
                  </a:txBody>
                  <a:tcPr marL="68580" marR="68580" marT="0" marB="0"/>
                </a:tc>
                <a:tc>
                  <a:txBody>
                    <a:bodyPr/>
                    <a:lstStyle/>
                    <a:p>
                      <a:endParaRPr lang="en-US"/>
                    </a:p>
                  </a:txBody>
                  <a:tcPr marL="68580" marR="68580" marT="0" marB="0"/>
                </a:tc>
                <a:extLst>
                  <a:ext uri="{0D108BD9-81ED-4DB2-BD59-A6C34878D82A}">
                    <a16:rowId xmlns:a16="http://schemas.microsoft.com/office/drawing/2014/main" val="10001"/>
                  </a:ext>
                </a:extLst>
              </a:tr>
              <a:tr h="490863">
                <a:tc vMerge="1">
                  <a:txBody>
                    <a:bodyPr/>
                    <a:lstStyle/>
                    <a:p>
                      <a:endParaRPr lang="en-US" sz="2000" b="0">
                        <a:solidFill>
                          <a:schemeClr val="tx1"/>
                        </a:solidFill>
                        <a:latin typeface="+mj-lt"/>
                      </a:endParaRP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r h="490863">
                <a:tc vMerge="1">
                  <a:txBody>
                    <a:bodyPr/>
                    <a:lstStyle/>
                    <a:p>
                      <a:endParaRPr lang="en-US" sz="2000" b="0">
                        <a:solidFill>
                          <a:schemeClr val="tx1"/>
                        </a:solidFill>
                        <a:latin typeface="+mj-lt"/>
                      </a:endParaRP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1955476879"/>
              </p:ext>
            </p:extLst>
          </p:nvPr>
        </p:nvGraphicFramePr>
        <p:xfrm>
          <a:off x="2033345" y="5166360"/>
          <a:ext cx="1905000" cy="1559560"/>
        </p:xfrm>
        <a:graphic>
          <a:graphicData uri="http://schemas.openxmlformats.org/drawingml/2006/table">
            <a:tbl>
              <a:tblPr firstRow="1" bandRow="1">
                <a:tableStyleId>{5C22544A-7EE6-4342-B048-85BDC9FD1C3A}</a:tableStyleId>
              </a:tblPr>
              <a:tblGrid>
                <a:gridCol w="1905000">
                  <a:extLst>
                    <a:ext uri="{9D8B030D-6E8A-4147-A177-3AD203B41FA5}">
                      <a16:colId xmlns:a16="http://schemas.microsoft.com/office/drawing/2014/main" val="20000"/>
                    </a:ext>
                  </a:extLst>
                </a:gridCol>
              </a:tblGrid>
              <a:tr h="370840">
                <a:tc>
                  <a:txBody>
                    <a:bodyPr/>
                    <a:lstStyle/>
                    <a:p>
                      <a:pPr>
                        <a:spcAft>
                          <a:spcPts val="0"/>
                        </a:spcAft>
                      </a:pPr>
                      <a:r>
                        <a:rPr lang="en-GB" sz="2000" b="0" dirty="0">
                          <a:solidFill>
                            <a:schemeClr val="tx1"/>
                          </a:solidFill>
                          <a:effectLst/>
                          <a:latin typeface="Geneva"/>
                          <a:ea typeface="Times New Roman"/>
                          <a:cs typeface="Times New Roman"/>
                        </a:rPr>
                        <a:t>2 to 64 chars</a:t>
                      </a:r>
                      <a:endParaRPr lang="en-US" sz="1600" b="0" dirty="0">
                        <a:solidFill>
                          <a:schemeClr val="tx1"/>
                        </a:solidFill>
                        <a:effectLst/>
                        <a:latin typeface="Geneva"/>
                        <a:ea typeface="Times New Roman"/>
                        <a:cs typeface="Times New Roman"/>
                      </a:endParaRPr>
                    </a:p>
                  </a:txBody>
                  <a:tcPr marL="68580" marR="68580" marT="0" marB="0">
                    <a:solidFill>
                      <a:srgbClr val="EAEAEA"/>
                    </a:solidFill>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2000" b="0" kern="1200" dirty="0">
                        <a:solidFill>
                          <a:schemeClr val="tx1"/>
                        </a:solidFill>
                        <a:effectLst/>
                        <a:latin typeface="Geneva"/>
                        <a:ea typeface="Times New Roman"/>
                        <a:cs typeface="Times New Roman"/>
                      </a:endParaRPr>
                    </a:p>
                  </a:txBody>
                  <a:tcPr>
                    <a:solidFill>
                      <a:srgbClr val="EAEAEA"/>
                    </a:solidFill>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2000" b="0" kern="1200" dirty="0">
                        <a:solidFill>
                          <a:schemeClr val="tx1"/>
                        </a:solidFill>
                        <a:effectLst/>
                        <a:latin typeface="Geneva"/>
                        <a:ea typeface="Times New Roman"/>
                        <a:cs typeface="Times New Roman"/>
                      </a:endParaRPr>
                    </a:p>
                  </a:txBody>
                  <a:tcPr>
                    <a:solidFill>
                      <a:srgbClr val="EAEAEA"/>
                    </a:solidFill>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2000" b="0" kern="1200" dirty="0">
                        <a:solidFill>
                          <a:schemeClr val="tx1"/>
                        </a:solidFill>
                        <a:effectLst/>
                        <a:latin typeface="Geneva"/>
                        <a:ea typeface="Times New Roman"/>
                        <a:cs typeface="Times New Roman"/>
                      </a:endParaRPr>
                    </a:p>
                  </a:txBody>
                  <a:tcPr>
                    <a:solidFill>
                      <a:srgbClr val="EAEAEA"/>
                    </a:solidFill>
                  </a:tcPr>
                </a:tc>
                <a:extLst>
                  <a:ext uri="{0D108BD9-81ED-4DB2-BD59-A6C34878D82A}">
                    <a16:rowId xmlns:a16="http://schemas.microsoft.com/office/drawing/2014/main" val="3902558473"/>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430831250"/>
              </p:ext>
            </p:extLst>
          </p:nvPr>
        </p:nvGraphicFramePr>
        <p:xfrm>
          <a:off x="3953658" y="5161280"/>
          <a:ext cx="1676400" cy="155956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tblGrid>
              <a:tr h="370840">
                <a:tc>
                  <a:txBody>
                    <a:bodyPr/>
                    <a:lstStyle/>
                    <a:p>
                      <a:pPr>
                        <a:spcAft>
                          <a:spcPts val="0"/>
                        </a:spcAft>
                      </a:pPr>
                      <a:r>
                        <a:rPr lang="en-GB" sz="2000" b="0" strike="sngStrike" dirty="0">
                          <a:solidFill>
                            <a:schemeClr val="tx1"/>
                          </a:solidFill>
                          <a:effectLst/>
                          <a:latin typeface="Geneva"/>
                          <a:ea typeface="Times New Roman"/>
                          <a:cs typeface="Times New Roman"/>
                        </a:rPr>
                        <a:t>&lt; 2 chars</a:t>
                      </a:r>
                      <a:endParaRPr lang="en-US" sz="1600" b="0" strike="sngStrike" dirty="0">
                        <a:solidFill>
                          <a:schemeClr val="tx1"/>
                        </a:solidFill>
                        <a:effectLst/>
                        <a:latin typeface="Geneva"/>
                        <a:ea typeface="Times New Roman"/>
                        <a:cs typeface="Times New Roman"/>
                      </a:endParaRPr>
                    </a:p>
                  </a:txBody>
                  <a:tcPr marL="68580" marR="68580" marT="0" marB="0">
                    <a:solidFill>
                      <a:srgbClr val="EAEAEA"/>
                    </a:solidFill>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000" b="0">
                          <a:solidFill>
                            <a:schemeClr val="tx1"/>
                          </a:solidFill>
                          <a:effectLst/>
                          <a:latin typeface="Geneva"/>
                          <a:ea typeface="Times New Roman"/>
                          <a:cs typeface="Times New Roman"/>
                        </a:rPr>
                        <a:t>&gt; 64 chars</a:t>
                      </a:r>
                      <a:endParaRPr lang="en-US" sz="1600" b="0">
                        <a:solidFill>
                          <a:schemeClr val="tx1"/>
                        </a:solidFill>
                        <a:effectLst/>
                        <a:latin typeface="Geneva"/>
                        <a:ea typeface="Times New Roman"/>
                        <a:cs typeface="Times New Roman"/>
                      </a:endParaRPr>
                    </a:p>
                  </a:txBody>
                  <a:tcPr>
                    <a:solidFill>
                      <a:srgbClr val="EAEAEA"/>
                    </a:solidFill>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000" b="0" dirty="0">
                          <a:solidFill>
                            <a:schemeClr val="tx1"/>
                          </a:solidFill>
                          <a:effectLst/>
                          <a:latin typeface="Geneva"/>
                          <a:ea typeface="Times New Roman"/>
                          <a:cs typeface="Times New Roman"/>
                        </a:rPr>
                        <a:t>not a name</a:t>
                      </a:r>
                      <a:endParaRPr lang="en-US" sz="1600" b="0" dirty="0">
                        <a:solidFill>
                          <a:schemeClr val="tx1"/>
                        </a:solidFill>
                        <a:effectLst/>
                        <a:latin typeface="Geneva"/>
                        <a:ea typeface="Times New Roman"/>
                        <a:cs typeface="Times New Roman"/>
                      </a:endParaRPr>
                    </a:p>
                  </a:txBody>
                  <a:tcPr>
                    <a:solidFill>
                      <a:srgbClr val="EAEAEA"/>
                    </a:solidFill>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chemeClr val="tx1"/>
                          </a:solidFill>
                          <a:effectLst/>
                          <a:latin typeface="Geneva"/>
                          <a:ea typeface="Times New Roman"/>
                          <a:cs typeface="Times New Roman"/>
                        </a:rPr>
                        <a:t>null</a:t>
                      </a:r>
                    </a:p>
                  </a:txBody>
                  <a:tcPr>
                    <a:solidFill>
                      <a:srgbClr val="EAEAEA"/>
                    </a:solidFill>
                  </a:tcPr>
                </a:tc>
                <a:extLst>
                  <a:ext uri="{0D108BD9-81ED-4DB2-BD59-A6C34878D82A}">
                    <a16:rowId xmlns:a16="http://schemas.microsoft.com/office/drawing/2014/main" val="228555641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628047715"/>
              </p:ext>
            </p:extLst>
          </p:nvPr>
        </p:nvGraphicFramePr>
        <p:xfrm>
          <a:off x="5638800" y="5161280"/>
          <a:ext cx="1554774" cy="1559560"/>
        </p:xfrm>
        <a:graphic>
          <a:graphicData uri="http://schemas.openxmlformats.org/drawingml/2006/table">
            <a:tbl>
              <a:tblPr firstRow="1" bandRow="1">
                <a:tableStyleId>{5C22544A-7EE6-4342-B048-85BDC9FD1C3A}</a:tableStyleId>
              </a:tblPr>
              <a:tblGrid>
                <a:gridCol w="1554774">
                  <a:extLst>
                    <a:ext uri="{9D8B030D-6E8A-4147-A177-3AD203B41FA5}">
                      <a16:colId xmlns:a16="http://schemas.microsoft.com/office/drawing/2014/main" val="20000"/>
                    </a:ext>
                  </a:extLst>
                </a:gridCol>
              </a:tblGrid>
              <a:tr h="370840">
                <a:tc>
                  <a:txBody>
                    <a:bodyPr/>
                    <a:lstStyle/>
                    <a:p>
                      <a:pPr>
                        <a:spcAft>
                          <a:spcPts val="0"/>
                        </a:spcAft>
                      </a:pPr>
                      <a:r>
                        <a:rPr lang="en-GB" sz="2000" b="0">
                          <a:solidFill>
                            <a:schemeClr val="tx1"/>
                          </a:solidFill>
                          <a:effectLst/>
                          <a:latin typeface="Geneva"/>
                          <a:ea typeface="Times New Roman"/>
                          <a:cs typeface="Times New Roman"/>
                        </a:rPr>
                        <a:t>2 chars</a:t>
                      </a:r>
                      <a:endParaRPr lang="en-US" sz="1600" b="0">
                        <a:solidFill>
                          <a:schemeClr val="tx1"/>
                        </a:solidFill>
                        <a:effectLst/>
                        <a:latin typeface="Geneva"/>
                        <a:ea typeface="Times New Roman"/>
                        <a:cs typeface="Times New Roman"/>
                      </a:endParaRPr>
                    </a:p>
                  </a:txBody>
                  <a:tcPr marL="68580" marR="68580" marT="0" marB="0">
                    <a:solidFill>
                      <a:srgbClr val="EAEAEA"/>
                    </a:solidFill>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000" b="0" dirty="0">
                          <a:solidFill>
                            <a:schemeClr val="tx1"/>
                          </a:solidFill>
                          <a:effectLst/>
                          <a:latin typeface="Geneva"/>
                          <a:ea typeface="Times New Roman"/>
                          <a:cs typeface="Times New Roman"/>
                        </a:rPr>
                        <a:t>64 chars</a:t>
                      </a:r>
                      <a:endParaRPr lang="en-US" sz="1600" b="0" dirty="0">
                        <a:solidFill>
                          <a:schemeClr val="tx1"/>
                        </a:solidFill>
                        <a:effectLst/>
                        <a:latin typeface="Geneva"/>
                        <a:ea typeface="Times New Roman"/>
                        <a:cs typeface="Times New Roman"/>
                      </a:endParaRPr>
                    </a:p>
                  </a:txBody>
                  <a:tcPr>
                    <a:solidFill>
                      <a:srgbClr val="EAEAEA"/>
                    </a:solidFill>
                  </a:tcPr>
                </a:tc>
                <a:extLst>
                  <a:ext uri="{0D108BD9-81ED-4DB2-BD59-A6C34878D82A}">
                    <a16:rowId xmlns:a16="http://schemas.microsoft.com/office/drawing/2014/main" val="10001"/>
                  </a:ext>
                </a:extLst>
              </a:tr>
              <a:tr h="370840">
                <a:tc>
                  <a:txBody>
                    <a:bodyPr/>
                    <a:lstStyle/>
                    <a:p>
                      <a:endParaRPr kumimoji="0" lang="en-US" sz="2000" b="0" kern="1200" dirty="0">
                        <a:solidFill>
                          <a:schemeClr val="tx1"/>
                        </a:solidFill>
                        <a:effectLst/>
                        <a:latin typeface="Geneva"/>
                        <a:cs typeface="Times New Roman"/>
                      </a:endParaRPr>
                    </a:p>
                  </a:txBody>
                  <a:tcPr>
                    <a:solidFill>
                      <a:srgbClr val="EAEAEA"/>
                    </a:solidFill>
                  </a:tcPr>
                </a:tc>
                <a:extLst>
                  <a:ext uri="{0D108BD9-81ED-4DB2-BD59-A6C34878D82A}">
                    <a16:rowId xmlns:a16="http://schemas.microsoft.com/office/drawing/2014/main" val="10002"/>
                  </a:ext>
                </a:extLst>
              </a:tr>
              <a:tr h="370840">
                <a:tc>
                  <a:txBody>
                    <a:bodyPr/>
                    <a:lstStyle/>
                    <a:p>
                      <a:endParaRPr lang="en-US" sz="2000" b="0" dirty="0">
                        <a:solidFill>
                          <a:schemeClr val="tx1"/>
                        </a:solidFill>
                        <a:latin typeface="+mj-lt"/>
                      </a:endParaRPr>
                    </a:p>
                  </a:txBody>
                  <a:tcPr>
                    <a:solidFill>
                      <a:srgbClr val="EAEAEA"/>
                    </a:solidFill>
                  </a:tcPr>
                </a:tc>
                <a:extLst>
                  <a:ext uri="{0D108BD9-81ED-4DB2-BD59-A6C34878D82A}">
                    <a16:rowId xmlns:a16="http://schemas.microsoft.com/office/drawing/2014/main" val="2957193152"/>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951109586"/>
              </p:ext>
            </p:extLst>
          </p:nvPr>
        </p:nvGraphicFramePr>
        <p:xfrm>
          <a:off x="7193574" y="5161280"/>
          <a:ext cx="1569426" cy="1559560"/>
        </p:xfrm>
        <a:graphic>
          <a:graphicData uri="http://schemas.openxmlformats.org/drawingml/2006/table">
            <a:tbl>
              <a:tblPr firstRow="1" bandRow="1">
                <a:tableStyleId>{5C22544A-7EE6-4342-B048-85BDC9FD1C3A}</a:tableStyleId>
              </a:tblPr>
              <a:tblGrid>
                <a:gridCol w="1569426">
                  <a:extLst>
                    <a:ext uri="{9D8B030D-6E8A-4147-A177-3AD203B41FA5}">
                      <a16:colId xmlns:a16="http://schemas.microsoft.com/office/drawing/2014/main" val="20000"/>
                    </a:ext>
                  </a:extLst>
                </a:gridCol>
              </a:tblGrid>
              <a:tr h="370840">
                <a:tc>
                  <a:txBody>
                    <a:bodyPr/>
                    <a:lstStyle/>
                    <a:p>
                      <a:pPr>
                        <a:spcAft>
                          <a:spcPts val="0"/>
                        </a:spcAft>
                      </a:pPr>
                      <a:r>
                        <a:rPr lang="en-GB" sz="2000" b="0" dirty="0">
                          <a:solidFill>
                            <a:schemeClr val="tx1"/>
                          </a:solidFill>
                          <a:effectLst/>
                          <a:latin typeface="Geneva"/>
                          <a:ea typeface="Times New Roman"/>
                          <a:cs typeface="Times New Roman"/>
                        </a:rPr>
                        <a:t>1 chars</a:t>
                      </a:r>
                      <a:endParaRPr lang="en-US" sz="1600" b="0" dirty="0">
                        <a:solidFill>
                          <a:schemeClr val="tx1"/>
                        </a:solidFill>
                        <a:effectLst/>
                        <a:latin typeface="Geneva"/>
                        <a:ea typeface="Times New Roman"/>
                        <a:cs typeface="Times New Roman"/>
                      </a:endParaRPr>
                    </a:p>
                  </a:txBody>
                  <a:tcPr marL="68580" marR="68580" marT="0" marB="0">
                    <a:solidFill>
                      <a:srgbClr val="EAEAEA"/>
                    </a:solidFill>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000" b="0">
                          <a:solidFill>
                            <a:schemeClr val="tx1"/>
                          </a:solidFill>
                          <a:effectLst/>
                          <a:latin typeface="Geneva"/>
                          <a:ea typeface="Times New Roman"/>
                          <a:cs typeface="Times New Roman"/>
                        </a:rPr>
                        <a:t>65 chars</a:t>
                      </a:r>
                      <a:endParaRPr lang="en-US" sz="1600" b="0">
                        <a:solidFill>
                          <a:schemeClr val="tx1"/>
                        </a:solidFill>
                        <a:effectLst/>
                        <a:latin typeface="Geneva"/>
                        <a:ea typeface="Times New Roman"/>
                        <a:cs typeface="Times New Roman"/>
                      </a:endParaRPr>
                    </a:p>
                  </a:txBody>
                  <a:tcPr>
                    <a:solidFill>
                      <a:srgbClr val="EAEAEA"/>
                    </a:solidFill>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2000" b="0" kern="1200" dirty="0">
                        <a:solidFill>
                          <a:schemeClr val="tx1"/>
                        </a:solidFill>
                        <a:effectLst/>
                        <a:latin typeface="Geneva"/>
                        <a:ea typeface="Times New Roman"/>
                        <a:cs typeface="Times New Roman"/>
                      </a:endParaRPr>
                    </a:p>
                  </a:txBody>
                  <a:tcPr>
                    <a:solidFill>
                      <a:srgbClr val="EAEAEA"/>
                    </a:solidFill>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2000" b="0" kern="1200" dirty="0">
                        <a:solidFill>
                          <a:schemeClr val="tx1"/>
                        </a:solidFill>
                        <a:effectLst/>
                        <a:latin typeface="Geneva"/>
                        <a:ea typeface="Times New Roman"/>
                        <a:cs typeface="Times New Roman"/>
                      </a:endParaRPr>
                    </a:p>
                  </a:txBody>
                  <a:tcPr>
                    <a:solidFill>
                      <a:srgbClr val="EAEAEA"/>
                    </a:solidFill>
                  </a:tcPr>
                </a:tc>
                <a:extLst>
                  <a:ext uri="{0D108BD9-81ED-4DB2-BD59-A6C34878D82A}">
                    <a16:rowId xmlns:a16="http://schemas.microsoft.com/office/drawing/2014/main" val="442726689"/>
                  </a:ext>
                </a:extLst>
              </a:tr>
            </a:tbl>
          </a:graphicData>
        </a:graphic>
      </p:graphicFrame>
      <p:sp>
        <p:nvSpPr>
          <p:cNvPr id="53" name="AutoShape 17"/>
          <p:cNvSpPr>
            <a:spLocks/>
          </p:cNvSpPr>
          <p:nvPr/>
        </p:nvSpPr>
        <p:spPr bwMode="auto">
          <a:xfrm>
            <a:off x="5255699" y="788313"/>
            <a:ext cx="1477108" cy="430887"/>
          </a:xfrm>
          <a:prstGeom prst="accentCallout1">
            <a:avLst>
              <a:gd name="adj1" fmla="val 25176"/>
              <a:gd name="adj2" fmla="val -4764"/>
              <a:gd name="adj3" fmla="val 73426"/>
              <a:gd name="adj4" fmla="val -57042"/>
            </a:avLst>
          </a:prstGeom>
          <a:solidFill>
            <a:srgbClr val="92D050"/>
          </a:solidFill>
          <a:ln w="57150">
            <a:solidFill>
              <a:srgbClr val="00CC66"/>
            </a:solidFill>
            <a:miter lim="800000"/>
            <a:headEnd type="none" w="sm" len="sm"/>
            <a:tailEnd type="none" w="sm" len="sm"/>
          </a:ln>
          <a:effectLst/>
        </p:spPr>
        <p:txBody>
          <a:bodyPr>
            <a:spAutoFit/>
          </a:bodyPr>
          <a:lstStyle/>
          <a:p>
            <a:r>
              <a:rPr lang="en-GB" sz="2200" dirty="0">
                <a:solidFill>
                  <a:srgbClr val="000000"/>
                </a:solidFill>
                <a:latin typeface="+mj-lt"/>
              </a:rPr>
              <a:t>2-64 chars</a:t>
            </a:r>
          </a:p>
        </p:txBody>
      </p:sp>
      <p:sp>
        <p:nvSpPr>
          <p:cNvPr id="9" name="Slide Number Placeholder 8"/>
          <p:cNvSpPr>
            <a:spLocks noGrp="1"/>
          </p:cNvSpPr>
          <p:nvPr>
            <p:ph type="sldNum" sz="quarter" idx="12"/>
          </p:nvPr>
        </p:nvSpPr>
        <p:spPr/>
        <p:txBody>
          <a:bodyPr/>
          <a:lstStyle/>
          <a:p>
            <a:r>
              <a:rPr lang="en-US"/>
              <a:t>Slide </a:t>
            </a:r>
            <a:fld id="{3900DC13-0C25-439E-AA75-E5DAAC4C3713}" type="slidenum">
              <a:rPr lang="en-US" smtClean="0"/>
              <a:pPr/>
              <a:t>36</a:t>
            </a:fld>
            <a:endParaRPr lang="en-US"/>
          </a:p>
        </p:txBody>
      </p:sp>
    </p:spTree>
    <p:extLst>
      <p:ext uri="{BB962C8B-B14F-4D97-AF65-F5344CB8AC3E}">
        <p14:creationId xmlns:p14="http://schemas.microsoft.com/office/powerpoint/2010/main" val="189498786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273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5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fade">
                                      <p:cBhvr>
                                        <p:cTn id="4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p:bldP spid="4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p:txBody>
          <a:bodyPr/>
          <a:lstStyle/>
          <a:p>
            <a:r>
              <a:rPr lang="en-GB" dirty="0"/>
              <a:t>Account number</a:t>
            </a:r>
          </a:p>
        </p:txBody>
      </p:sp>
      <p:graphicFrame>
        <p:nvGraphicFramePr>
          <p:cNvPr id="28" name="Content Placeholder 3"/>
          <p:cNvGraphicFramePr>
            <a:graphicFrameLocks noGrp="1"/>
          </p:cNvGraphicFramePr>
          <p:nvPr>
            <p:ph idx="1"/>
            <p:extLst>
              <p:ext uri="{D42A27DB-BD31-4B8C-83A1-F6EECF244321}">
                <p14:modId xmlns:p14="http://schemas.microsoft.com/office/powerpoint/2010/main" val="3394260386"/>
              </p:ext>
            </p:extLst>
          </p:nvPr>
        </p:nvGraphicFramePr>
        <p:xfrm>
          <a:off x="381000" y="4137656"/>
          <a:ext cx="8382000" cy="2720343"/>
        </p:xfrm>
        <a:graphic>
          <a:graphicData uri="http://schemas.openxmlformats.org/drawingml/2006/table">
            <a:tbl>
              <a:tblPr firstRow="1" bandRow="1">
                <a:tableStyleId>{5C22544A-7EE6-4342-B048-85BDC9FD1C3A}</a:tableStyleId>
              </a:tblPr>
              <a:tblGrid>
                <a:gridCol w="14478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1905000">
                  <a:extLst>
                    <a:ext uri="{9D8B030D-6E8A-4147-A177-3AD203B41FA5}">
                      <a16:colId xmlns:a16="http://schemas.microsoft.com/office/drawing/2014/main" val="20002"/>
                    </a:ext>
                  </a:extLst>
                </a:gridCol>
                <a:gridCol w="1676400">
                  <a:extLst>
                    <a:ext uri="{9D8B030D-6E8A-4147-A177-3AD203B41FA5}">
                      <a16:colId xmlns:a16="http://schemas.microsoft.com/office/drawing/2014/main" val="20003"/>
                    </a:ext>
                  </a:extLst>
                </a:gridCol>
                <a:gridCol w="1676400">
                  <a:extLst>
                    <a:ext uri="{9D8B030D-6E8A-4147-A177-3AD203B41FA5}">
                      <a16:colId xmlns:a16="http://schemas.microsoft.com/office/drawing/2014/main" val="20004"/>
                    </a:ext>
                  </a:extLst>
                </a:gridCol>
              </a:tblGrid>
              <a:tr h="631679">
                <a:tc>
                  <a:txBody>
                    <a:bodyPr/>
                    <a:lstStyle/>
                    <a:p>
                      <a:pPr algn="ctr">
                        <a:spcBef>
                          <a:spcPts val="600"/>
                        </a:spcBef>
                        <a:spcAft>
                          <a:spcPts val="0"/>
                        </a:spcAft>
                      </a:pPr>
                      <a:r>
                        <a:rPr lang="en-GB" sz="1800" b="1" dirty="0">
                          <a:effectLst/>
                          <a:latin typeface="+mj-lt"/>
                          <a:ea typeface="Times New Roman"/>
                          <a:cs typeface="Times New Roman"/>
                        </a:rPr>
                        <a:t>Condition</a:t>
                      </a:r>
                      <a:endParaRPr lang="en-US" sz="1800" dirty="0">
                        <a:effectLst/>
                        <a:latin typeface="+mj-lt"/>
                        <a:ea typeface="Times New Roman"/>
                        <a:cs typeface="Times New Roman"/>
                      </a:endParaRPr>
                    </a:p>
                  </a:txBody>
                  <a:tcPr marL="50165" marR="50165" marT="0" marB="0"/>
                </a:tc>
                <a:tc>
                  <a:txBody>
                    <a:bodyPr/>
                    <a:lstStyle/>
                    <a:p>
                      <a:pPr algn="ctr">
                        <a:spcAft>
                          <a:spcPts val="0"/>
                        </a:spcAft>
                      </a:pPr>
                      <a:r>
                        <a:rPr lang="en-GB" sz="1800" b="1" dirty="0">
                          <a:effectLst/>
                          <a:latin typeface="+mj-lt"/>
                          <a:ea typeface="Times New Roman"/>
                          <a:cs typeface="Times New Roman"/>
                        </a:rPr>
                        <a:t>Valid</a:t>
                      </a:r>
                      <a:br>
                        <a:rPr lang="en-GB" sz="1800" b="1" dirty="0">
                          <a:effectLst/>
                          <a:latin typeface="+mj-lt"/>
                          <a:ea typeface="Times New Roman"/>
                          <a:cs typeface="Times New Roman"/>
                        </a:rPr>
                      </a:br>
                      <a:r>
                        <a:rPr lang="en-GB" sz="1800" b="1" dirty="0">
                          <a:effectLst/>
                          <a:latin typeface="+mj-lt"/>
                          <a:ea typeface="Times New Roman"/>
                          <a:cs typeface="Times New Roman"/>
                        </a:rPr>
                        <a:t>Partition</a:t>
                      </a:r>
                      <a:endParaRPr lang="en-US" sz="1800" dirty="0">
                        <a:effectLst/>
                        <a:latin typeface="+mj-lt"/>
                        <a:ea typeface="Times New Roman"/>
                        <a:cs typeface="Times New Roman"/>
                      </a:endParaRPr>
                    </a:p>
                  </a:txBody>
                  <a:tcPr marL="50165" marR="50165" marT="0" marB="0"/>
                </a:tc>
                <a:tc>
                  <a:txBody>
                    <a:bodyPr/>
                    <a:lstStyle/>
                    <a:p>
                      <a:pPr algn="ctr">
                        <a:spcAft>
                          <a:spcPts val="0"/>
                        </a:spcAft>
                      </a:pPr>
                      <a:r>
                        <a:rPr lang="en-GB" sz="1800" b="1" dirty="0">
                          <a:effectLst/>
                          <a:latin typeface="+mj-lt"/>
                          <a:ea typeface="Times New Roman"/>
                          <a:cs typeface="Times New Roman"/>
                        </a:rPr>
                        <a:t>Invalid</a:t>
                      </a:r>
                      <a:br>
                        <a:rPr lang="en-GB" sz="1800" b="1" dirty="0">
                          <a:effectLst/>
                          <a:latin typeface="+mj-lt"/>
                          <a:ea typeface="Times New Roman"/>
                          <a:cs typeface="Times New Roman"/>
                        </a:rPr>
                      </a:br>
                      <a:r>
                        <a:rPr lang="en-GB" sz="1800" b="1" dirty="0">
                          <a:effectLst/>
                          <a:latin typeface="+mj-lt"/>
                          <a:ea typeface="Times New Roman"/>
                          <a:cs typeface="Times New Roman"/>
                        </a:rPr>
                        <a:t>Partition</a:t>
                      </a:r>
                      <a:endParaRPr lang="en-US" sz="1800" dirty="0">
                        <a:effectLst/>
                        <a:latin typeface="+mj-lt"/>
                        <a:ea typeface="Times New Roman"/>
                        <a:cs typeface="Times New Roman"/>
                      </a:endParaRPr>
                    </a:p>
                  </a:txBody>
                  <a:tcPr marL="50165" marR="50165" marT="0" marB="0"/>
                </a:tc>
                <a:tc>
                  <a:txBody>
                    <a:bodyPr/>
                    <a:lstStyle/>
                    <a:p>
                      <a:pPr algn="ctr">
                        <a:spcAft>
                          <a:spcPts val="0"/>
                        </a:spcAft>
                      </a:pPr>
                      <a:r>
                        <a:rPr lang="en-GB" sz="1800" b="1">
                          <a:effectLst/>
                          <a:latin typeface="+mj-lt"/>
                          <a:ea typeface="Times New Roman"/>
                          <a:cs typeface="Times New Roman"/>
                        </a:rPr>
                        <a:t>Valid</a:t>
                      </a:r>
                      <a:br>
                        <a:rPr lang="en-GB" sz="1800" b="1">
                          <a:effectLst/>
                          <a:latin typeface="+mj-lt"/>
                          <a:ea typeface="Times New Roman"/>
                          <a:cs typeface="Times New Roman"/>
                        </a:rPr>
                      </a:br>
                      <a:r>
                        <a:rPr lang="en-GB" sz="1800" b="1">
                          <a:effectLst/>
                          <a:latin typeface="+mj-lt"/>
                          <a:ea typeface="Times New Roman"/>
                          <a:cs typeface="Times New Roman"/>
                        </a:rPr>
                        <a:t>Boundary</a:t>
                      </a:r>
                      <a:endParaRPr lang="en-US" sz="1800">
                        <a:effectLst/>
                        <a:latin typeface="+mj-lt"/>
                        <a:ea typeface="Times New Roman"/>
                        <a:cs typeface="Times New Roman"/>
                      </a:endParaRPr>
                    </a:p>
                  </a:txBody>
                  <a:tcPr marL="50165" marR="50165" marT="0" marB="0"/>
                </a:tc>
                <a:tc>
                  <a:txBody>
                    <a:bodyPr/>
                    <a:lstStyle/>
                    <a:p>
                      <a:pPr algn="ctr">
                        <a:spcAft>
                          <a:spcPts val="0"/>
                        </a:spcAft>
                      </a:pPr>
                      <a:r>
                        <a:rPr lang="en-GB" sz="1800" b="1">
                          <a:effectLst/>
                          <a:latin typeface="+mj-lt"/>
                          <a:ea typeface="Times New Roman"/>
                          <a:cs typeface="Times New Roman"/>
                        </a:rPr>
                        <a:t>Invalid</a:t>
                      </a:r>
                      <a:br>
                        <a:rPr lang="en-GB" sz="1800" b="1">
                          <a:effectLst/>
                          <a:latin typeface="+mj-lt"/>
                          <a:ea typeface="Times New Roman"/>
                          <a:cs typeface="Times New Roman"/>
                        </a:rPr>
                      </a:br>
                      <a:r>
                        <a:rPr lang="en-GB" sz="1800" b="1">
                          <a:effectLst/>
                          <a:latin typeface="+mj-lt"/>
                          <a:ea typeface="Times New Roman"/>
                          <a:cs typeface="Times New Roman"/>
                        </a:rPr>
                        <a:t>Boundary</a:t>
                      </a:r>
                      <a:endParaRPr lang="en-US" sz="1800">
                        <a:effectLst/>
                        <a:latin typeface="+mj-lt"/>
                        <a:ea typeface="Times New Roman"/>
                        <a:cs typeface="Times New Roman"/>
                      </a:endParaRPr>
                    </a:p>
                  </a:txBody>
                  <a:tcPr marL="50165" marR="50165" marT="0" marB="0"/>
                </a:tc>
                <a:extLst>
                  <a:ext uri="{0D108BD9-81ED-4DB2-BD59-A6C34878D82A}">
                    <a16:rowId xmlns:a16="http://schemas.microsoft.com/office/drawing/2014/main" val="10000"/>
                  </a:ext>
                </a:extLst>
              </a:tr>
              <a:tr h="522166">
                <a:tc rowSpan="4">
                  <a:txBody>
                    <a:bodyPr/>
                    <a:lstStyle/>
                    <a:p>
                      <a:pPr>
                        <a:spcAft>
                          <a:spcPts val="0"/>
                        </a:spcAft>
                      </a:pPr>
                      <a:r>
                        <a:rPr kumimoji="0" lang="en-GB" sz="1800" b="1" kern="1200" dirty="0">
                          <a:solidFill>
                            <a:srgbClr val="003399"/>
                          </a:solidFill>
                          <a:effectLst/>
                          <a:latin typeface="Geneva"/>
                          <a:ea typeface="Times New Roman"/>
                          <a:cs typeface="Times New Roman"/>
                        </a:rPr>
                        <a:t>Account number</a:t>
                      </a:r>
                      <a:endParaRPr kumimoji="0" lang="en-US" sz="1800" b="1" kern="1200" dirty="0">
                        <a:solidFill>
                          <a:srgbClr val="003399"/>
                        </a:solidFill>
                        <a:effectLst/>
                        <a:latin typeface="Geneva"/>
                        <a:ea typeface="Times New Roman"/>
                        <a:cs typeface="Times New Roman"/>
                      </a:endParaRPr>
                    </a:p>
                  </a:txBody>
                  <a:tcPr marL="50165" marR="50165" marT="0" marB="0"/>
                </a:tc>
                <a:tc>
                  <a:txBody>
                    <a:bodyPr/>
                    <a:lstStyle/>
                    <a:p>
                      <a:endParaRPr lang="en-US" sz="1800" dirty="0"/>
                    </a:p>
                  </a:txBody>
                  <a:tcPr marL="50165" marR="50165" marT="0" marB="0">
                    <a:solidFill>
                      <a:srgbClr val="EAEAEA"/>
                    </a:solidFill>
                  </a:tcPr>
                </a:tc>
                <a:tc>
                  <a:txBody>
                    <a:bodyPr/>
                    <a:lstStyle/>
                    <a:p>
                      <a:endParaRPr lang="en-US" sz="1800" dirty="0"/>
                    </a:p>
                  </a:txBody>
                  <a:tcPr marL="50165" marR="50165" marT="0" marB="0">
                    <a:solidFill>
                      <a:srgbClr val="EAEAEA"/>
                    </a:solidFill>
                  </a:tcPr>
                </a:tc>
                <a:tc>
                  <a:txBody>
                    <a:bodyPr/>
                    <a:lstStyle/>
                    <a:p>
                      <a:endParaRPr lang="en-US" sz="1800"/>
                    </a:p>
                  </a:txBody>
                  <a:tcPr marL="50165" marR="50165" marT="0" marB="0">
                    <a:solidFill>
                      <a:srgbClr val="EAEAEA"/>
                    </a:solidFill>
                  </a:tcPr>
                </a:tc>
                <a:tc>
                  <a:txBody>
                    <a:bodyPr/>
                    <a:lstStyle/>
                    <a:p>
                      <a:endParaRPr lang="en-US" sz="1800"/>
                    </a:p>
                  </a:txBody>
                  <a:tcPr marL="50165" marR="50165" marT="0" marB="0">
                    <a:solidFill>
                      <a:srgbClr val="EAEAEA"/>
                    </a:solidFill>
                  </a:tcPr>
                </a:tc>
                <a:extLst>
                  <a:ext uri="{0D108BD9-81ED-4DB2-BD59-A6C34878D82A}">
                    <a16:rowId xmlns:a16="http://schemas.microsoft.com/office/drawing/2014/main" val="10001"/>
                  </a:ext>
                </a:extLst>
              </a:tr>
              <a:tr h="522166">
                <a:tc vMerge="1">
                  <a:txBody>
                    <a:bodyPr/>
                    <a:lstStyle/>
                    <a:p>
                      <a:endParaRPr lang="en-US" sz="2000">
                        <a:latin typeface="+mj-lt"/>
                      </a:endParaRPr>
                    </a:p>
                  </a:txBody>
                  <a:tcPr/>
                </a:tc>
                <a:tc>
                  <a:txBody>
                    <a:bodyPr/>
                    <a:lstStyle/>
                    <a:p>
                      <a:endParaRPr lang="en-US" sz="1800" dirty="0"/>
                    </a:p>
                  </a:txBody>
                  <a:tcPr>
                    <a:solidFill>
                      <a:srgbClr val="EAEAEA"/>
                    </a:solidFill>
                  </a:tcPr>
                </a:tc>
                <a:tc>
                  <a:txBody>
                    <a:bodyPr/>
                    <a:lstStyle/>
                    <a:p>
                      <a:endParaRPr lang="en-US" sz="1800" dirty="0"/>
                    </a:p>
                  </a:txBody>
                  <a:tcPr>
                    <a:solidFill>
                      <a:srgbClr val="EAEAEA"/>
                    </a:solidFill>
                  </a:tcPr>
                </a:tc>
                <a:tc>
                  <a:txBody>
                    <a:bodyPr/>
                    <a:lstStyle/>
                    <a:p>
                      <a:endParaRPr lang="en-US" sz="1800" dirty="0"/>
                    </a:p>
                  </a:txBody>
                  <a:tcPr>
                    <a:solidFill>
                      <a:srgbClr val="EAEAEA"/>
                    </a:solidFill>
                  </a:tcPr>
                </a:tc>
                <a:tc>
                  <a:txBody>
                    <a:bodyPr/>
                    <a:lstStyle/>
                    <a:p>
                      <a:endParaRPr lang="en-US" sz="1800"/>
                    </a:p>
                  </a:txBody>
                  <a:tcPr>
                    <a:solidFill>
                      <a:srgbClr val="EAEAEA"/>
                    </a:solidFill>
                  </a:tcPr>
                </a:tc>
                <a:extLst>
                  <a:ext uri="{0D108BD9-81ED-4DB2-BD59-A6C34878D82A}">
                    <a16:rowId xmlns:a16="http://schemas.microsoft.com/office/drawing/2014/main" val="10002"/>
                  </a:ext>
                </a:extLst>
              </a:tr>
              <a:tr h="522166">
                <a:tc vMerge="1">
                  <a:txBody>
                    <a:bodyPr/>
                    <a:lstStyle/>
                    <a:p>
                      <a:endParaRPr lang="en-US" sz="2000">
                        <a:latin typeface="+mj-lt"/>
                      </a:endParaRPr>
                    </a:p>
                  </a:txBody>
                  <a:tcPr/>
                </a:tc>
                <a:tc>
                  <a:txBody>
                    <a:bodyPr/>
                    <a:lstStyle/>
                    <a:p>
                      <a:endParaRPr lang="en-US" sz="1800"/>
                    </a:p>
                  </a:txBody>
                  <a:tcPr>
                    <a:solidFill>
                      <a:srgbClr val="EAEAEA"/>
                    </a:solidFill>
                  </a:tcPr>
                </a:tc>
                <a:tc>
                  <a:txBody>
                    <a:bodyPr/>
                    <a:lstStyle/>
                    <a:p>
                      <a:endParaRPr lang="en-US" sz="1800" dirty="0"/>
                    </a:p>
                  </a:txBody>
                  <a:tcPr>
                    <a:solidFill>
                      <a:srgbClr val="EAEAEA"/>
                    </a:solidFill>
                  </a:tcPr>
                </a:tc>
                <a:tc>
                  <a:txBody>
                    <a:bodyPr/>
                    <a:lstStyle/>
                    <a:p>
                      <a:endParaRPr lang="en-US" sz="1800" dirty="0"/>
                    </a:p>
                  </a:txBody>
                  <a:tcPr>
                    <a:solidFill>
                      <a:srgbClr val="EAEAEA"/>
                    </a:solidFill>
                  </a:tcPr>
                </a:tc>
                <a:tc>
                  <a:txBody>
                    <a:bodyPr/>
                    <a:lstStyle/>
                    <a:p>
                      <a:endParaRPr lang="en-US" sz="1800"/>
                    </a:p>
                  </a:txBody>
                  <a:tcPr>
                    <a:solidFill>
                      <a:srgbClr val="EAEAEA"/>
                    </a:solidFill>
                  </a:tcPr>
                </a:tc>
                <a:extLst>
                  <a:ext uri="{0D108BD9-81ED-4DB2-BD59-A6C34878D82A}">
                    <a16:rowId xmlns:a16="http://schemas.microsoft.com/office/drawing/2014/main" val="10003"/>
                  </a:ext>
                </a:extLst>
              </a:tr>
              <a:tr h="522166">
                <a:tc vMerge="1">
                  <a:txBody>
                    <a:bodyPr/>
                    <a:lstStyle/>
                    <a:p>
                      <a:endParaRPr lang="en-US" sz="2000">
                        <a:latin typeface="+mj-lt"/>
                      </a:endParaRPr>
                    </a:p>
                  </a:txBody>
                  <a:tcPr/>
                </a:tc>
                <a:tc>
                  <a:txBody>
                    <a:bodyPr/>
                    <a:lstStyle/>
                    <a:p>
                      <a:endParaRPr lang="en-US" sz="1800" dirty="0"/>
                    </a:p>
                  </a:txBody>
                  <a:tcPr>
                    <a:solidFill>
                      <a:srgbClr val="EAEAEA"/>
                    </a:solidFill>
                  </a:tcPr>
                </a:tc>
                <a:tc>
                  <a:txBody>
                    <a:bodyPr/>
                    <a:lstStyle/>
                    <a:p>
                      <a:endParaRPr lang="en-US" sz="1800" dirty="0"/>
                    </a:p>
                  </a:txBody>
                  <a:tcPr>
                    <a:solidFill>
                      <a:srgbClr val="EAEAEA"/>
                    </a:solidFill>
                  </a:tcPr>
                </a:tc>
                <a:tc>
                  <a:txBody>
                    <a:bodyPr/>
                    <a:lstStyle/>
                    <a:p>
                      <a:endParaRPr lang="en-US" sz="1800" dirty="0"/>
                    </a:p>
                  </a:txBody>
                  <a:tcPr>
                    <a:solidFill>
                      <a:srgbClr val="EAEAEA"/>
                    </a:solidFill>
                  </a:tcPr>
                </a:tc>
                <a:tc>
                  <a:txBody>
                    <a:bodyPr/>
                    <a:lstStyle/>
                    <a:p>
                      <a:endParaRPr lang="en-US" sz="1800" dirty="0"/>
                    </a:p>
                  </a:txBody>
                  <a:tcPr>
                    <a:solidFill>
                      <a:srgbClr val="EAEAEA"/>
                    </a:solidFill>
                  </a:tcPr>
                </a:tc>
                <a:extLst>
                  <a:ext uri="{0D108BD9-81ED-4DB2-BD59-A6C34878D82A}">
                    <a16:rowId xmlns:a16="http://schemas.microsoft.com/office/drawing/2014/main" val="10004"/>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746392866"/>
              </p:ext>
            </p:extLst>
          </p:nvPr>
        </p:nvGraphicFramePr>
        <p:xfrm>
          <a:off x="1846385" y="4772764"/>
          <a:ext cx="1676400" cy="1173394"/>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tblGrid>
              <a:tr h="502834">
                <a:tc>
                  <a:txBody>
                    <a:bodyPr/>
                    <a:lstStyle/>
                    <a:p>
                      <a:pPr>
                        <a:spcAft>
                          <a:spcPts val="0"/>
                        </a:spcAft>
                      </a:pPr>
                      <a:r>
                        <a:rPr lang="en-GB" sz="1600" b="0" dirty="0">
                          <a:solidFill>
                            <a:schemeClr val="tx1"/>
                          </a:solidFill>
                          <a:effectLst/>
                          <a:latin typeface="Geneva"/>
                          <a:ea typeface="Times New Roman"/>
                          <a:cs typeface="Times New Roman"/>
                        </a:rPr>
                        <a:t>6 digits and</a:t>
                      </a:r>
                    </a:p>
                    <a:p>
                      <a:pPr>
                        <a:spcAft>
                          <a:spcPts val="0"/>
                        </a:spcAft>
                      </a:pPr>
                      <a:r>
                        <a:rPr lang="en-GB" sz="1600" b="0" dirty="0">
                          <a:solidFill>
                            <a:schemeClr val="tx1"/>
                          </a:solidFill>
                          <a:effectLst/>
                          <a:latin typeface="Geneva"/>
                          <a:ea typeface="Times New Roman"/>
                          <a:cs typeface="Times New Roman"/>
                        </a:rPr>
                        <a:t>1</a:t>
                      </a:r>
                      <a:r>
                        <a:rPr lang="en-GB" sz="1600" b="0" baseline="30000" dirty="0">
                          <a:solidFill>
                            <a:schemeClr val="tx1"/>
                          </a:solidFill>
                          <a:effectLst/>
                          <a:latin typeface="Geneva"/>
                          <a:ea typeface="Times New Roman"/>
                          <a:cs typeface="Times New Roman"/>
                        </a:rPr>
                        <a:t>st</a:t>
                      </a:r>
                      <a:r>
                        <a:rPr lang="en-GB" sz="1600" b="0" dirty="0">
                          <a:solidFill>
                            <a:schemeClr val="tx1"/>
                          </a:solidFill>
                          <a:effectLst/>
                          <a:latin typeface="Geneva"/>
                          <a:ea typeface="Times New Roman"/>
                          <a:cs typeface="Times New Roman"/>
                        </a:rPr>
                        <a:t> non-zero</a:t>
                      </a:r>
                      <a:endParaRPr lang="en-US" sz="1600" b="0" dirty="0">
                        <a:solidFill>
                          <a:schemeClr val="tx1"/>
                        </a:solidFill>
                        <a:effectLst/>
                        <a:latin typeface="Geneva"/>
                        <a:ea typeface="Times New Roman"/>
                        <a:cs typeface="Times New Roman"/>
                      </a:endParaRPr>
                    </a:p>
                  </a:txBody>
                  <a:tcPr marL="50165" marR="50165" marT="0" marB="0">
                    <a:solidFill>
                      <a:srgbClr val="EAEAEA"/>
                    </a:solidFill>
                  </a:tcPr>
                </a:tc>
                <a:extLst>
                  <a:ext uri="{0D108BD9-81ED-4DB2-BD59-A6C34878D82A}">
                    <a16:rowId xmlns:a16="http://schemas.microsoft.com/office/drawing/2014/main" val="10000"/>
                  </a:ext>
                </a:extLst>
              </a:tr>
              <a:tr h="32684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600" b="0">
                        <a:solidFill>
                          <a:schemeClr val="tx1"/>
                        </a:solidFill>
                        <a:effectLst/>
                        <a:latin typeface="Geneva"/>
                        <a:ea typeface="Times New Roman"/>
                        <a:cs typeface="Times New Roman"/>
                      </a:endParaRPr>
                    </a:p>
                  </a:txBody>
                  <a:tcPr>
                    <a:solidFill>
                      <a:srgbClr val="EAEAEA"/>
                    </a:solidFill>
                  </a:tcPr>
                </a:tc>
                <a:extLst>
                  <a:ext uri="{0D108BD9-81ED-4DB2-BD59-A6C34878D82A}">
                    <a16:rowId xmlns:a16="http://schemas.microsoft.com/office/drawing/2014/main" val="10001"/>
                  </a:ext>
                </a:extLst>
              </a:tr>
              <a:tr h="326842">
                <a:tc>
                  <a:txBody>
                    <a:bodyPr/>
                    <a:lstStyle/>
                    <a:p>
                      <a:endParaRPr lang="en-US" sz="1600" b="0" dirty="0">
                        <a:latin typeface="Geneva"/>
                      </a:endParaRPr>
                    </a:p>
                  </a:txBody>
                  <a:tcPr>
                    <a:solidFill>
                      <a:srgbClr val="EAEAEA"/>
                    </a:solidFill>
                  </a:tcPr>
                </a:tc>
                <a:extLst>
                  <a:ext uri="{0D108BD9-81ED-4DB2-BD59-A6C34878D82A}">
                    <a16:rowId xmlns:a16="http://schemas.microsoft.com/office/drawing/2014/main" val="10002"/>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321001578"/>
              </p:ext>
            </p:extLst>
          </p:nvPr>
        </p:nvGraphicFramePr>
        <p:xfrm>
          <a:off x="3516324" y="4734560"/>
          <a:ext cx="1905000" cy="2123440"/>
        </p:xfrm>
        <a:graphic>
          <a:graphicData uri="http://schemas.openxmlformats.org/drawingml/2006/table">
            <a:tbl>
              <a:tblPr firstRow="1" bandRow="1">
                <a:tableStyleId>{5C22544A-7EE6-4342-B048-85BDC9FD1C3A}</a:tableStyleId>
              </a:tblPr>
              <a:tblGrid>
                <a:gridCol w="1905000">
                  <a:extLst>
                    <a:ext uri="{9D8B030D-6E8A-4147-A177-3AD203B41FA5}">
                      <a16:colId xmlns:a16="http://schemas.microsoft.com/office/drawing/2014/main" val="20000"/>
                    </a:ext>
                  </a:extLst>
                </a:gridCol>
              </a:tblGrid>
              <a:tr h="370840">
                <a:tc>
                  <a:txBody>
                    <a:bodyPr/>
                    <a:lstStyle/>
                    <a:p>
                      <a:pPr>
                        <a:spcAft>
                          <a:spcPts val="0"/>
                        </a:spcAft>
                      </a:pPr>
                      <a:r>
                        <a:rPr lang="en-GB" sz="1600" b="0" dirty="0">
                          <a:solidFill>
                            <a:schemeClr val="tx1"/>
                          </a:solidFill>
                          <a:effectLst/>
                          <a:latin typeface="Geneva"/>
                          <a:ea typeface="Times New Roman"/>
                          <a:cs typeface="Times New Roman"/>
                        </a:rPr>
                        <a:t>&lt; 6 digits</a:t>
                      </a:r>
                      <a:endParaRPr lang="en-US" sz="1600" b="0" dirty="0">
                        <a:solidFill>
                          <a:schemeClr val="tx1"/>
                        </a:solidFill>
                        <a:effectLst/>
                        <a:latin typeface="Geneva"/>
                        <a:ea typeface="Times New Roman"/>
                        <a:cs typeface="Times New Roman"/>
                      </a:endParaRPr>
                    </a:p>
                  </a:txBody>
                  <a:tcPr marL="50165" marR="50165" marT="0" marB="0">
                    <a:solidFill>
                      <a:srgbClr val="EAEAEA"/>
                    </a:solidFill>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b="0" dirty="0">
                          <a:solidFill>
                            <a:schemeClr val="tx1"/>
                          </a:solidFill>
                          <a:effectLst/>
                          <a:latin typeface="Geneva"/>
                          <a:ea typeface="Times New Roman"/>
                          <a:cs typeface="Times New Roman"/>
                        </a:rPr>
                        <a:t>&gt; 6 digits</a:t>
                      </a:r>
                      <a:endParaRPr lang="en-US" sz="1600" b="0" dirty="0">
                        <a:solidFill>
                          <a:schemeClr val="tx1"/>
                        </a:solidFill>
                        <a:effectLst/>
                        <a:latin typeface="Geneva"/>
                        <a:ea typeface="Times New Roman"/>
                        <a:cs typeface="Times New Roman"/>
                      </a:endParaRPr>
                    </a:p>
                  </a:txBody>
                  <a:tcPr>
                    <a:solidFill>
                      <a:srgbClr val="EAEAEA"/>
                    </a:solidFill>
                  </a:tcPr>
                </a:tc>
                <a:extLst>
                  <a:ext uri="{0D108BD9-81ED-4DB2-BD59-A6C34878D82A}">
                    <a16:rowId xmlns:a16="http://schemas.microsoft.com/office/drawing/2014/main" val="10001"/>
                  </a:ext>
                </a:extLst>
              </a:tr>
              <a:tr h="6400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b="0" dirty="0">
                          <a:solidFill>
                            <a:schemeClr val="tx1"/>
                          </a:solidFill>
                          <a:effectLst/>
                          <a:latin typeface="Geneva"/>
                          <a:ea typeface="Times New Roman"/>
                          <a:cs typeface="Times New Roman"/>
                        </a:rPr>
                        <a:t>6 digits and 1</a:t>
                      </a:r>
                      <a:r>
                        <a:rPr lang="en-GB" sz="1600" b="0" baseline="30000" dirty="0">
                          <a:solidFill>
                            <a:schemeClr val="tx1"/>
                          </a:solidFill>
                          <a:effectLst/>
                          <a:latin typeface="Geneva"/>
                          <a:ea typeface="Times New Roman"/>
                          <a:cs typeface="Times New Roman"/>
                        </a:rPr>
                        <a:t>st</a:t>
                      </a:r>
                      <a:r>
                        <a:rPr lang="en-GB" sz="1600" b="0" dirty="0">
                          <a:solidFill>
                            <a:schemeClr val="tx1"/>
                          </a:solidFill>
                          <a:effectLst/>
                          <a:latin typeface="Geneva"/>
                          <a:ea typeface="Times New Roman"/>
                          <a:cs typeface="Times New Roman"/>
                        </a:rPr>
                        <a:t> digit = 0</a:t>
                      </a:r>
                      <a:endParaRPr lang="en-US" sz="1600" b="0" dirty="0">
                        <a:solidFill>
                          <a:schemeClr val="tx1"/>
                        </a:solidFill>
                        <a:effectLst/>
                        <a:latin typeface="Geneva"/>
                        <a:ea typeface="Times New Roman"/>
                        <a:cs typeface="Times New Roman"/>
                      </a:endParaRPr>
                    </a:p>
                  </a:txBody>
                  <a:tcPr>
                    <a:solidFill>
                      <a:srgbClr val="EAEAEA"/>
                    </a:solidFill>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b="0" dirty="0">
                          <a:solidFill>
                            <a:schemeClr val="tx1"/>
                          </a:solidFill>
                          <a:effectLst/>
                          <a:latin typeface="Geneva"/>
                          <a:ea typeface="Times New Roman"/>
                          <a:cs typeface="Times New Roman"/>
                        </a:rPr>
                        <a:t>non-digit</a:t>
                      </a:r>
                      <a:endParaRPr lang="en-US" sz="1600" b="0" dirty="0">
                        <a:solidFill>
                          <a:schemeClr val="tx1"/>
                        </a:solidFill>
                        <a:effectLst/>
                        <a:latin typeface="Geneva"/>
                        <a:ea typeface="Times New Roman"/>
                        <a:cs typeface="Times New Roman"/>
                      </a:endParaRPr>
                    </a:p>
                  </a:txBody>
                  <a:tcPr>
                    <a:solidFill>
                      <a:srgbClr val="EAEAEA"/>
                    </a:solidFill>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tx1"/>
                          </a:solidFill>
                          <a:effectLst/>
                          <a:latin typeface="Geneva"/>
                          <a:ea typeface="Times New Roman"/>
                          <a:cs typeface="Times New Roman"/>
                        </a:rPr>
                        <a:t>null</a:t>
                      </a:r>
                    </a:p>
                  </a:txBody>
                  <a:tcPr>
                    <a:solidFill>
                      <a:srgbClr val="EAEAEA"/>
                    </a:solidFill>
                  </a:tcPr>
                </a:tc>
                <a:extLst>
                  <a:ext uri="{0D108BD9-81ED-4DB2-BD59-A6C34878D82A}">
                    <a16:rowId xmlns:a16="http://schemas.microsoft.com/office/drawing/2014/main" val="4114159026"/>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286672775"/>
              </p:ext>
            </p:extLst>
          </p:nvPr>
        </p:nvGraphicFramePr>
        <p:xfrm>
          <a:off x="5410200" y="4739607"/>
          <a:ext cx="1676400" cy="155956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tblGrid>
              <a:tr h="370840">
                <a:tc>
                  <a:txBody>
                    <a:bodyPr/>
                    <a:lstStyle/>
                    <a:p>
                      <a:pPr>
                        <a:spcAft>
                          <a:spcPts val="0"/>
                        </a:spcAft>
                      </a:pPr>
                      <a:endParaRPr lang="en-US" sz="2000" b="0">
                        <a:solidFill>
                          <a:schemeClr val="tx1"/>
                        </a:solidFill>
                        <a:effectLst/>
                        <a:latin typeface="Geneva"/>
                        <a:ea typeface="Times New Roman"/>
                        <a:cs typeface="Times New Roman"/>
                      </a:endParaRPr>
                    </a:p>
                  </a:txBody>
                  <a:tcPr marL="50165" marR="50165" marT="0" marB="0">
                    <a:solidFill>
                      <a:srgbClr val="EAEAEA"/>
                    </a:solidFill>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000" b="0">
                        <a:solidFill>
                          <a:schemeClr val="tx1"/>
                        </a:solidFill>
                        <a:effectLst/>
                        <a:latin typeface="Geneva"/>
                        <a:ea typeface="Times New Roman"/>
                        <a:cs typeface="Times New Roman"/>
                      </a:endParaRPr>
                    </a:p>
                  </a:txBody>
                  <a:tcPr>
                    <a:solidFill>
                      <a:srgbClr val="EAEAEA"/>
                    </a:solidFill>
                  </a:tcPr>
                </a:tc>
                <a:extLst>
                  <a:ext uri="{0D108BD9-81ED-4DB2-BD59-A6C34878D82A}">
                    <a16:rowId xmlns:a16="http://schemas.microsoft.com/office/drawing/2014/main" val="10001"/>
                  </a:ext>
                </a:extLst>
              </a:tr>
              <a:tr h="370840">
                <a:tc>
                  <a:txBody>
                    <a:bodyPr/>
                    <a:lstStyle/>
                    <a:p>
                      <a:endParaRPr lang="en-US" sz="2000" b="0" dirty="0">
                        <a:latin typeface="Geneva"/>
                      </a:endParaRPr>
                    </a:p>
                  </a:txBody>
                  <a:tcPr>
                    <a:solidFill>
                      <a:srgbClr val="EAEAEA"/>
                    </a:solidFill>
                  </a:tcPr>
                </a:tc>
                <a:extLst>
                  <a:ext uri="{0D108BD9-81ED-4DB2-BD59-A6C34878D82A}">
                    <a16:rowId xmlns:a16="http://schemas.microsoft.com/office/drawing/2014/main" val="10002"/>
                  </a:ext>
                </a:extLst>
              </a:tr>
              <a:tr h="370840">
                <a:tc>
                  <a:txBody>
                    <a:bodyPr/>
                    <a:lstStyle/>
                    <a:p>
                      <a:endParaRPr lang="en-US" sz="2000" b="0" dirty="0">
                        <a:latin typeface="Geneva"/>
                      </a:endParaRPr>
                    </a:p>
                  </a:txBody>
                  <a:tcPr>
                    <a:solidFill>
                      <a:srgbClr val="EAEAEA"/>
                    </a:solidFill>
                  </a:tcPr>
                </a:tc>
                <a:extLst>
                  <a:ext uri="{0D108BD9-81ED-4DB2-BD59-A6C34878D82A}">
                    <a16:rowId xmlns:a16="http://schemas.microsoft.com/office/drawing/2014/main" val="10003"/>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231203797"/>
              </p:ext>
            </p:extLst>
          </p:nvPr>
        </p:nvGraphicFramePr>
        <p:xfrm>
          <a:off x="7081038" y="4766855"/>
          <a:ext cx="882968" cy="1483360"/>
        </p:xfrm>
        <a:graphic>
          <a:graphicData uri="http://schemas.openxmlformats.org/drawingml/2006/table">
            <a:tbl>
              <a:tblPr firstRow="1" bandRow="1">
                <a:tableStyleId>{5C22544A-7EE6-4342-B048-85BDC9FD1C3A}</a:tableStyleId>
              </a:tblPr>
              <a:tblGrid>
                <a:gridCol w="882968">
                  <a:extLst>
                    <a:ext uri="{9D8B030D-6E8A-4147-A177-3AD203B41FA5}">
                      <a16:colId xmlns:a16="http://schemas.microsoft.com/office/drawing/2014/main" val="20000"/>
                    </a:ext>
                  </a:extLst>
                </a:gridCol>
              </a:tblGrid>
              <a:tr h="370840">
                <a:tc>
                  <a:txBody>
                    <a:bodyPr/>
                    <a:lstStyle/>
                    <a:p>
                      <a:pPr>
                        <a:spcAft>
                          <a:spcPts val="0"/>
                        </a:spcAft>
                      </a:pPr>
                      <a:r>
                        <a:rPr lang="en-GB" sz="1600" b="0" dirty="0">
                          <a:solidFill>
                            <a:schemeClr val="tx1"/>
                          </a:solidFill>
                          <a:effectLst/>
                          <a:latin typeface="Geneva"/>
                          <a:ea typeface="Times New Roman"/>
                          <a:cs typeface="Times New Roman"/>
                        </a:rPr>
                        <a:t> 5 digits</a:t>
                      </a:r>
                      <a:endParaRPr lang="en-US" sz="1600" b="0" dirty="0">
                        <a:solidFill>
                          <a:schemeClr val="tx1"/>
                        </a:solidFill>
                        <a:effectLst/>
                        <a:latin typeface="Geneva"/>
                        <a:ea typeface="Times New Roman"/>
                        <a:cs typeface="Times New Roman"/>
                      </a:endParaRPr>
                    </a:p>
                  </a:txBody>
                  <a:tcPr marL="50165" marR="50165" marT="0" marB="0">
                    <a:solidFill>
                      <a:srgbClr val="EAEAEA"/>
                    </a:solidFill>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b="0" dirty="0">
                          <a:solidFill>
                            <a:schemeClr val="tx1"/>
                          </a:solidFill>
                          <a:effectLst/>
                          <a:latin typeface="Geneva"/>
                          <a:ea typeface="Times New Roman"/>
                          <a:cs typeface="Times New Roman"/>
                        </a:rPr>
                        <a:t>7 digits</a:t>
                      </a:r>
                      <a:endParaRPr lang="en-US" sz="1600" b="0" dirty="0">
                        <a:solidFill>
                          <a:schemeClr val="tx1"/>
                        </a:solidFill>
                        <a:effectLst/>
                        <a:latin typeface="Geneva"/>
                        <a:ea typeface="Times New Roman"/>
                        <a:cs typeface="Times New Roman"/>
                      </a:endParaRPr>
                    </a:p>
                  </a:txBody>
                  <a:tcPr>
                    <a:solidFill>
                      <a:srgbClr val="EAEAEA"/>
                    </a:solidFill>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600" b="0" dirty="0">
                        <a:solidFill>
                          <a:schemeClr val="tx1"/>
                        </a:solidFill>
                        <a:effectLst/>
                        <a:latin typeface="Geneva"/>
                        <a:ea typeface="Times New Roman"/>
                        <a:cs typeface="Times New Roman"/>
                      </a:endParaRPr>
                    </a:p>
                  </a:txBody>
                  <a:tcPr>
                    <a:solidFill>
                      <a:srgbClr val="EAEAEA"/>
                    </a:solidFill>
                  </a:tcPr>
                </a:tc>
                <a:extLst>
                  <a:ext uri="{0D108BD9-81ED-4DB2-BD59-A6C34878D82A}">
                    <a16:rowId xmlns:a16="http://schemas.microsoft.com/office/drawing/2014/main" val="10002"/>
                  </a:ext>
                </a:extLst>
              </a:tr>
              <a:tr h="370840">
                <a:tc>
                  <a:txBody>
                    <a:bodyPr/>
                    <a:lstStyle/>
                    <a:p>
                      <a:endParaRPr lang="en-US" sz="1600" b="0" dirty="0">
                        <a:latin typeface="Geneva"/>
                      </a:endParaRPr>
                    </a:p>
                  </a:txBody>
                  <a:tcPr>
                    <a:solidFill>
                      <a:srgbClr val="EAEAEA"/>
                    </a:solidFill>
                  </a:tcPr>
                </a:tc>
                <a:extLst>
                  <a:ext uri="{0D108BD9-81ED-4DB2-BD59-A6C34878D82A}">
                    <a16:rowId xmlns:a16="http://schemas.microsoft.com/office/drawing/2014/main" val="10003"/>
                  </a:ext>
                </a:extLst>
              </a:tr>
            </a:tbl>
          </a:graphicData>
        </a:graphic>
      </p:graphicFrame>
      <p:sp>
        <p:nvSpPr>
          <p:cNvPr id="33" name="AutoShape 7"/>
          <p:cNvSpPr>
            <a:spLocks/>
          </p:cNvSpPr>
          <p:nvPr/>
        </p:nvSpPr>
        <p:spPr bwMode="auto">
          <a:xfrm>
            <a:off x="7265875" y="602159"/>
            <a:ext cx="1477108" cy="769441"/>
          </a:xfrm>
          <a:prstGeom prst="accentCallout1">
            <a:avLst>
              <a:gd name="adj1" fmla="val 15065"/>
              <a:gd name="adj2" fmla="val -4764"/>
              <a:gd name="adj3" fmla="val 31171"/>
              <a:gd name="adj4" fmla="val -192560"/>
            </a:avLst>
          </a:prstGeom>
          <a:solidFill>
            <a:srgbClr val="92D050"/>
          </a:solidFill>
          <a:ln w="57150">
            <a:solidFill>
              <a:srgbClr val="00CC66"/>
            </a:solidFill>
            <a:miter lim="800000"/>
            <a:headEnd type="none" w="sm" len="sm"/>
            <a:tailEnd type="none" w="sm" len="sm"/>
          </a:ln>
          <a:effectLst/>
        </p:spPr>
        <p:txBody>
          <a:bodyPr>
            <a:spAutoFit/>
          </a:bodyPr>
          <a:lstStyle/>
          <a:p>
            <a:r>
              <a:rPr lang="en-GB" sz="2200" dirty="0">
                <a:solidFill>
                  <a:srgbClr val="000000"/>
                </a:solidFill>
                <a:latin typeface="+mj-lt"/>
              </a:rPr>
              <a:t>6 digits, 1</a:t>
            </a:r>
            <a:r>
              <a:rPr lang="en-GB" sz="2200" baseline="30000" dirty="0">
                <a:solidFill>
                  <a:srgbClr val="000000"/>
                </a:solidFill>
                <a:latin typeface="+mj-lt"/>
              </a:rPr>
              <a:t>st</a:t>
            </a:r>
            <a:endParaRPr lang="en-GB" sz="2200" dirty="0">
              <a:solidFill>
                <a:srgbClr val="000000"/>
              </a:solidFill>
              <a:latin typeface="+mj-lt"/>
            </a:endParaRPr>
          </a:p>
          <a:p>
            <a:r>
              <a:rPr lang="en-GB" sz="2200" dirty="0">
                <a:solidFill>
                  <a:srgbClr val="000000"/>
                </a:solidFill>
                <a:latin typeface="+mj-lt"/>
              </a:rPr>
              <a:t>non-zero</a:t>
            </a:r>
          </a:p>
        </p:txBody>
      </p:sp>
      <p:grpSp>
        <p:nvGrpSpPr>
          <p:cNvPr id="10" name="Group 9"/>
          <p:cNvGrpSpPr/>
          <p:nvPr/>
        </p:nvGrpSpPr>
        <p:grpSpPr>
          <a:xfrm>
            <a:off x="152400" y="1066797"/>
            <a:ext cx="6019800" cy="1336675"/>
            <a:chOff x="152400" y="1066797"/>
            <a:chExt cx="6019800" cy="1336675"/>
          </a:xfrm>
        </p:grpSpPr>
        <p:grpSp>
          <p:nvGrpSpPr>
            <p:cNvPr id="35" name="Group 4"/>
            <p:cNvGrpSpPr>
              <a:grpSpLocks/>
            </p:cNvGrpSpPr>
            <p:nvPr/>
          </p:nvGrpSpPr>
          <p:grpSpPr bwMode="auto">
            <a:xfrm>
              <a:off x="2730012" y="1066797"/>
              <a:ext cx="3442188" cy="1336675"/>
              <a:chOff x="2448" y="2771"/>
              <a:chExt cx="2349" cy="842"/>
            </a:xfrm>
          </p:grpSpPr>
          <p:sp>
            <p:nvSpPr>
              <p:cNvPr id="37" name="Line 5"/>
              <p:cNvSpPr>
                <a:spLocks noChangeShapeType="1"/>
              </p:cNvSpPr>
              <p:nvPr/>
            </p:nvSpPr>
            <p:spPr bwMode="auto">
              <a:xfrm>
                <a:off x="2779" y="3072"/>
                <a:ext cx="1445" cy="0"/>
              </a:xfrm>
              <a:prstGeom prst="line">
                <a:avLst/>
              </a:prstGeom>
              <a:noFill/>
              <a:ln w="50800">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Rectangle 6"/>
              <p:cNvSpPr>
                <a:spLocks noChangeArrowheads="1"/>
              </p:cNvSpPr>
              <p:nvPr/>
            </p:nvSpPr>
            <p:spPr bwMode="auto">
              <a:xfrm>
                <a:off x="3168" y="3149"/>
                <a:ext cx="194" cy="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defTabSz="923925">
                  <a:lnSpc>
                    <a:spcPct val="87000"/>
                  </a:lnSpc>
                </a:pPr>
                <a:r>
                  <a:rPr lang="en-GB" sz="2400" b="1">
                    <a:latin typeface="+mj-lt"/>
                  </a:rPr>
                  <a:t>5</a:t>
                </a:r>
              </a:p>
            </p:txBody>
          </p:sp>
          <p:sp>
            <p:nvSpPr>
              <p:cNvPr id="39" name="Rectangle 7"/>
              <p:cNvSpPr>
                <a:spLocks noChangeArrowheads="1"/>
              </p:cNvSpPr>
              <p:nvPr/>
            </p:nvSpPr>
            <p:spPr bwMode="auto">
              <a:xfrm>
                <a:off x="3526" y="3149"/>
                <a:ext cx="194" cy="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defTabSz="923925">
                  <a:lnSpc>
                    <a:spcPct val="87000"/>
                  </a:lnSpc>
                </a:pPr>
                <a:r>
                  <a:rPr lang="en-GB" sz="2400" b="1" dirty="0">
                    <a:latin typeface="+mj-lt"/>
                  </a:rPr>
                  <a:t>6</a:t>
                </a:r>
              </a:p>
            </p:txBody>
          </p:sp>
          <p:sp>
            <p:nvSpPr>
              <p:cNvPr id="40" name="Rectangle 8"/>
              <p:cNvSpPr>
                <a:spLocks noChangeArrowheads="1"/>
              </p:cNvSpPr>
              <p:nvPr/>
            </p:nvSpPr>
            <p:spPr bwMode="auto">
              <a:xfrm>
                <a:off x="3862" y="3149"/>
                <a:ext cx="194" cy="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defTabSz="923925">
                  <a:lnSpc>
                    <a:spcPct val="87000"/>
                  </a:lnSpc>
                </a:pPr>
                <a:r>
                  <a:rPr lang="en-GB" sz="2400" b="1">
                    <a:latin typeface="+mj-lt"/>
                  </a:rPr>
                  <a:t>7</a:t>
                </a:r>
              </a:p>
            </p:txBody>
          </p:sp>
          <p:sp>
            <p:nvSpPr>
              <p:cNvPr id="41" name="Rectangle 9"/>
              <p:cNvSpPr>
                <a:spLocks noChangeArrowheads="1"/>
              </p:cNvSpPr>
              <p:nvPr/>
            </p:nvSpPr>
            <p:spPr bwMode="auto">
              <a:xfrm>
                <a:off x="2448" y="3312"/>
                <a:ext cx="717"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defTabSz="923925">
                  <a:lnSpc>
                    <a:spcPct val="87000"/>
                  </a:lnSpc>
                </a:pPr>
                <a:r>
                  <a:rPr lang="en-GB" sz="2200" b="1">
                    <a:solidFill>
                      <a:srgbClr val="C00000"/>
                    </a:solidFill>
                  </a:rPr>
                  <a:t>invalid</a:t>
                </a:r>
              </a:p>
            </p:txBody>
          </p:sp>
          <p:sp>
            <p:nvSpPr>
              <p:cNvPr id="42" name="Rectangle 10"/>
              <p:cNvSpPr>
                <a:spLocks noChangeArrowheads="1"/>
              </p:cNvSpPr>
              <p:nvPr/>
            </p:nvSpPr>
            <p:spPr bwMode="auto">
              <a:xfrm>
                <a:off x="3360" y="3395"/>
                <a:ext cx="53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defTabSz="923925">
                  <a:lnSpc>
                    <a:spcPct val="87000"/>
                  </a:lnSpc>
                </a:pPr>
                <a:r>
                  <a:rPr lang="en-GB" sz="2200" b="1" dirty="0">
                    <a:solidFill>
                      <a:srgbClr val="003399"/>
                    </a:solidFill>
                  </a:rPr>
                  <a:t>valid</a:t>
                </a:r>
              </a:p>
            </p:txBody>
          </p:sp>
          <p:sp>
            <p:nvSpPr>
              <p:cNvPr id="43" name="Rectangle 11"/>
              <p:cNvSpPr>
                <a:spLocks noChangeArrowheads="1"/>
              </p:cNvSpPr>
              <p:nvPr/>
            </p:nvSpPr>
            <p:spPr bwMode="auto">
              <a:xfrm>
                <a:off x="4080" y="3312"/>
                <a:ext cx="717"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defTabSz="923925">
                  <a:lnSpc>
                    <a:spcPct val="87000"/>
                  </a:lnSpc>
                </a:pPr>
                <a:r>
                  <a:rPr lang="en-GB" sz="2200" b="1" dirty="0">
                    <a:solidFill>
                      <a:srgbClr val="C00000"/>
                    </a:solidFill>
                  </a:rPr>
                  <a:t>invalid</a:t>
                </a:r>
              </a:p>
            </p:txBody>
          </p:sp>
          <p:sp>
            <p:nvSpPr>
              <p:cNvPr id="44" name="Line 12"/>
              <p:cNvSpPr>
                <a:spLocks noChangeShapeType="1"/>
              </p:cNvSpPr>
              <p:nvPr/>
            </p:nvSpPr>
            <p:spPr bwMode="auto">
              <a:xfrm>
                <a:off x="3341" y="2784"/>
                <a:ext cx="0" cy="60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Line 13"/>
              <p:cNvSpPr>
                <a:spLocks noChangeShapeType="1"/>
              </p:cNvSpPr>
              <p:nvPr/>
            </p:nvSpPr>
            <p:spPr bwMode="auto">
              <a:xfrm>
                <a:off x="3772" y="2771"/>
                <a:ext cx="0" cy="60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6" name="Rectangle 14"/>
            <p:cNvSpPr>
              <a:spLocks noChangeArrowheads="1"/>
            </p:cNvSpPr>
            <p:nvPr/>
          </p:nvSpPr>
          <p:spPr bwMode="auto">
            <a:xfrm>
              <a:off x="152400" y="1523999"/>
              <a:ext cx="3024554"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marL="346075" indent="-346075" defTabSz="923925">
                <a:lnSpc>
                  <a:spcPct val="97000"/>
                </a:lnSpc>
                <a:spcBef>
                  <a:spcPct val="49000"/>
                </a:spcBef>
              </a:pPr>
              <a:r>
                <a:rPr lang="en-GB" sz="2400" b="1"/>
                <a:t>Number of digits:</a:t>
              </a:r>
            </a:p>
          </p:txBody>
        </p:sp>
      </p:grpSp>
      <p:grpSp>
        <p:nvGrpSpPr>
          <p:cNvPr id="9" name="Group 8"/>
          <p:cNvGrpSpPr/>
          <p:nvPr/>
        </p:nvGrpSpPr>
        <p:grpSpPr>
          <a:xfrm>
            <a:off x="94990" y="3329451"/>
            <a:ext cx="5179190" cy="763567"/>
            <a:chOff x="152400" y="3582433"/>
            <a:chExt cx="5179190" cy="763567"/>
          </a:xfrm>
        </p:grpSpPr>
        <p:grpSp>
          <p:nvGrpSpPr>
            <p:cNvPr id="46" name="Group 38"/>
            <p:cNvGrpSpPr>
              <a:grpSpLocks/>
            </p:cNvGrpSpPr>
            <p:nvPr/>
          </p:nvGrpSpPr>
          <p:grpSpPr bwMode="auto">
            <a:xfrm>
              <a:off x="2991460" y="3716512"/>
              <a:ext cx="966368" cy="517438"/>
              <a:chOff x="-1316" y="2256"/>
              <a:chExt cx="880" cy="636"/>
            </a:xfrm>
          </p:grpSpPr>
          <p:sp>
            <p:nvSpPr>
              <p:cNvPr id="47" name="Text Box 18"/>
              <p:cNvSpPr txBox="1">
                <a:spLocks noChangeArrowheads="1"/>
              </p:cNvSpPr>
              <p:nvPr/>
            </p:nvSpPr>
            <p:spPr bwMode="auto">
              <a:xfrm>
                <a:off x="-1126" y="2371"/>
                <a:ext cx="619" cy="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GB" b="1">
                    <a:solidFill>
                      <a:srgbClr val="003399"/>
                    </a:solidFill>
                    <a:latin typeface="+mj-lt"/>
                  </a:rPr>
                  <a:t>0-9</a:t>
                </a:r>
              </a:p>
            </p:txBody>
          </p:sp>
          <p:sp>
            <p:nvSpPr>
              <p:cNvPr id="48" name="Oval 21"/>
              <p:cNvSpPr>
                <a:spLocks noChangeArrowheads="1"/>
              </p:cNvSpPr>
              <p:nvPr/>
            </p:nvSpPr>
            <p:spPr bwMode="auto">
              <a:xfrm>
                <a:off x="-1316" y="2256"/>
                <a:ext cx="880" cy="636"/>
              </a:xfrm>
              <a:prstGeom prst="ellipse">
                <a:avLst/>
              </a:prstGeom>
              <a:noFill/>
              <a:ln w="28575">
                <a:solidFill>
                  <a:schemeClr val="folHlink"/>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j-lt"/>
                </a:endParaRPr>
              </a:p>
            </p:txBody>
          </p:sp>
        </p:grpSp>
        <p:sp>
          <p:nvSpPr>
            <p:cNvPr id="49" name="Oval 21"/>
            <p:cNvSpPr>
              <a:spLocks noChangeArrowheads="1"/>
            </p:cNvSpPr>
            <p:nvPr/>
          </p:nvSpPr>
          <p:spPr bwMode="auto">
            <a:xfrm>
              <a:off x="2819400" y="3612358"/>
              <a:ext cx="2512190" cy="731042"/>
            </a:xfrm>
            <a:prstGeom prst="ellipse">
              <a:avLst/>
            </a:prstGeom>
            <a:noFill/>
            <a:ln w="28575">
              <a:solidFill>
                <a:schemeClr val="folHlink"/>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Text Box 16"/>
            <p:cNvSpPr txBox="1">
              <a:spLocks noChangeArrowheads="1"/>
            </p:cNvSpPr>
            <p:nvPr/>
          </p:nvSpPr>
          <p:spPr bwMode="auto">
            <a:xfrm>
              <a:off x="4055244" y="3582433"/>
              <a:ext cx="123186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GB" sz="2000" b="1">
                  <a:solidFill>
                    <a:srgbClr val="C00000"/>
                  </a:solidFill>
                  <a:latin typeface="+mj-lt"/>
                </a:rPr>
                <a:t>Non numeric</a:t>
              </a:r>
            </a:p>
          </p:txBody>
        </p:sp>
        <p:sp>
          <p:nvSpPr>
            <p:cNvPr id="8" name="Rectangle 7"/>
            <p:cNvSpPr/>
            <p:nvPr/>
          </p:nvSpPr>
          <p:spPr>
            <a:xfrm>
              <a:off x="152400" y="3884335"/>
              <a:ext cx="2587824" cy="461665"/>
            </a:xfrm>
            <a:prstGeom prst="rect">
              <a:avLst/>
            </a:prstGeom>
          </p:spPr>
          <p:txBody>
            <a:bodyPr wrap="none">
              <a:spAutoFit/>
            </a:bodyPr>
            <a:lstStyle/>
            <a:p>
              <a:r>
                <a:rPr lang="en-US" sz="2400" b="1" dirty="0"/>
                <a:t>Valid characters:</a:t>
              </a:r>
            </a:p>
          </p:txBody>
        </p:sp>
      </p:grpSp>
      <p:grpSp>
        <p:nvGrpSpPr>
          <p:cNvPr id="11" name="Group 10"/>
          <p:cNvGrpSpPr/>
          <p:nvPr/>
        </p:nvGrpSpPr>
        <p:grpSpPr>
          <a:xfrm>
            <a:off x="152400" y="2438400"/>
            <a:ext cx="5181600" cy="963613"/>
            <a:chOff x="152400" y="2438400"/>
            <a:chExt cx="5181600" cy="963613"/>
          </a:xfrm>
        </p:grpSpPr>
        <p:sp>
          <p:nvSpPr>
            <p:cNvPr id="228355" name="Rectangle 3"/>
            <p:cNvSpPr>
              <a:spLocks noChangeArrowheads="1"/>
            </p:cNvSpPr>
            <p:nvPr/>
          </p:nvSpPr>
          <p:spPr bwMode="auto">
            <a:xfrm>
              <a:off x="152400" y="2743200"/>
              <a:ext cx="2532185" cy="37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marL="346075" indent="-346075" defTabSz="923925">
                <a:lnSpc>
                  <a:spcPct val="97000"/>
                </a:lnSpc>
                <a:spcBef>
                  <a:spcPct val="49000"/>
                </a:spcBef>
              </a:pPr>
              <a:r>
                <a:rPr lang="en-GB" sz="2200" b="1"/>
                <a:t>First character:</a:t>
              </a:r>
            </a:p>
          </p:txBody>
        </p:sp>
        <p:grpSp>
          <p:nvGrpSpPr>
            <p:cNvPr id="228367" name="Group 15"/>
            <p:cNvGrpSpPr>
              <a:grpSpLocks/>
            </p:cNvGrpSpPr>
            <p:nvPr/>
          </p:nvGrpSpPr>
          <p:grpSpPr bwMode="auto">
            <a:xfrm>
              <a:off x="3138854" y="2438400"/>
              <a:ext cx="2195146" cy="963613"/>
              <a:chOff x="2183" y="1008"/>
              <a:chExt cx="1498" cy="607"/>
            </a:xfrm>
          </p:grpSpPr>
          <p:sp>
            <p:nvSpPr>
              <p:cNvPr id="228368" name="Text Box 16"/>
              <p:cNvSpPr txBox="1">
                <a:spLocks noChangeArrowheads="1"/>
              </p:cNvSpPr>
              <p:nvPr/>
            </p:nvSpPr>
            <p:spPr bwMode="auto">
              <a:xfrm>
                <a:off x="2194" y="1344"/>
                <a:ext cx="1249"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2200" b="1">
                    <a:solidFill>
                      <a:srgbClr val="C00000"/>
                    </a:solidFill>
                  </a:rPr>
                  <a:t>invalid: zero</a:t>
                </a:r>
              </a:p>
            </p:txBody>
          </p:sp>
          <p:sp>
            <p:nvSpPr>
              <p:cNvPr id="228369" name="Text Box 17"/>
              <p:cNvSpPr txBox="1">
                <a:spLocks noChangeArrowheads="1"/>
              </p:cNvSpPr>
              <p:nvPr/>
            </p:nvSpPr>
            <p:spPr bwMode="auto">
              <a:xfrm>
                <a:off x="2183" y="1008"/>
                <a:ext cx="1498"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2200" b="1">
                    <a:solidFill>
                      <a:srgbClr val="000099"/>
                    </a:solidFill>
                  </a:rPr>
                  <a:t>valid: non-zero</a:t>
                </a:r>
              </a:p>
            </p:txBody>
          </p:sp>
        </p:grpSp>
        <p:sp>
          <p:nvSpPr>
            <p:cNvPr id="3" name="Left Brace 2"/>
            <p:cNvSpPr/>
            <p:nvPr/>
          </p:nvSpPr>
          <p:spPr>
            <a:xfrm>
              <a:off x="2834054" y="2514600"/>
              <a:ext cx="381000" cy="82662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6598370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500"/>
                                        <p:tgtEl>
                                          <p:spTgt spid="2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500"/>
                                        <p:tgtEl>
                                          <p:spTgt spid="6"/>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fade">
                                      <p:cBhvr>
                                        <p:cTn id="4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1026"/>
          <p:cNvSpPr>
            <a:spLocks noGrp="1" noChangeArrowheads="1"/>
          </p:cNvSpPr>
          <p:nvPr>
            <p:ph type="title"/>
          </p:nvPr>
        </p:nvSpPr>
        <p:spPr/>
        <p:txBody>
          <a:bodyPr/>
          <a:lstStyle/>
          <a:p>
            <a:r>
              <a:rPr lang="en-GB" dirty="0"/>
              <a:t>Loan amount</a:t>
            </a:r>
          </a:p>
        </p:txBody>
      </p:sp>
      <p:grpSp>
        <p:nvGrpSpPr>
          <p:cNvPr id="229390" name="Group 1038"/>
          <p:cNvGrpSpPr>
            <a:grpSpLocks/>
          </p:cNvGrpSpPr>
          <p:nvPr/>
        </p:nvGrpSpPr>
        <p:grpSpPr bwMode="auto">
          <a:xfrm>
            <a:off x="2234712" y="1219200"/>
            <a:ext cx="6528288" cy="992188"/>
            <a:chOff x="873" y="990"/>
            <a:chExt cx="4455" cy="625"/>
          </a:xfrm>
        </p:grpSpPr>
        <p:sp>
          <p:nvSpPr>
            <p:cNvPr id="229379" name="Line 1027"/>
            <p:cNvSpPr>
              <a:spLocks noChangeShapeType="1"/>
            </p:cNvSpPr>
            <p:nvPr/>
          </p:nvSpPr>
          <p:spPr bwMode="auto">
            <a:xfrm>
              <a:off x="873" y="1313"/>
              <a:ext cx="4455" cy="0"/>
            </a:xfrm>
            <a:prstGeom prst="line">
              <a:avLst/>
            </a:prstGeom>
            <a:noFill/>
            <a:ln w="50800">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p>
          </p:txBody>
        </p:sp>
        <p:sp>
          <p:nvSpPr>
            <p:cNvPr id="229380" name="Rectangle 1028"/>
            <p:cNvSpPr>
              <a:spLocks noChangeArrowheads="1"/>
            </p:cNvSpPr>
            <p:nvPr/>
          </p:nvSpPr>
          <p:spPr bwMode="auto">
            <a:xfrm>
              <a:off x="2239" y="1390"/>
              <a:ext cx="353" cy="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defTabSz="923925">
                <a:lnSpc>
                  <a:spcPct val="87000"/>
                </a:lnSpc>
              </a:pPr>
              <a:r>
                <a:rPr lang="en-GB" sz="2000" b="1">
                  <a:latin typeface="+mj-lt"/>
                </a:rPr>
                <a:t>500</a:t>
              </a:r>
            </a:p>
          </p:txBody>
        </p:sp>
        <p:sp>
          <p:nvSpPr>
            <p:cNvPr id="229381" name="Rectangle 1029"/>
            <p:cNvSpPr>
              <a:spLocks noChangeArrowheads="1"/>
            </p:cNvSpPr>
            <p:nvPr/>
          </p:nvSpPr>
          <p:spPr bwMode="auto">
            <a:xfrm>
              <a:off x="3492" y="1390"/>
              <a:ext cx="442" cy="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defTabSz="923925">
                <a:lnSpc>
                  <a:spcPct val="87000"/>
                </a:lnSpc>
              </a:pPr>
              <a:r>
                <a:rPr lang="en-GB" sz="2000" b="1">
                  <a:latin typeface="+mj-lt"/>
                </a:rPr>
                <a:t>9000</a:t>
              </a:r>
            </a:p>
          </p:txBody>
        </p:sp>
        <p:sp>
          <p:nvSpPr>
            <p:cNvPr id="229382" name="Rectangle 1030"/>
            <p:cNvSpPr>
              <a:spLocks noChangeArrowheads="1"/>
            </p:cNvSpPr>
            <p:nvPr/>
          </p:nvSpPr>
          <p:spPr bwMode="auto">
            <a:xfrm>
              <a:off x="4056" y="1390"/>
              <a:ext cx="442" cy="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defTabSz="923925">
                <a:lnSpc>
                  <a:spcPct val="87000"/>
                </a:lnSpc>
              </a:pPr>
              <a:r>
                <a:rPr lang="en-GB" sz="2000" b="1">
                  <a:latin typeface="+mj-lt"/>
                </a:rPr>
                <a:t>9001</a:t>
              </a:r>
            </a:p>
          </p:txBody>
        </p:sp>
        <p:sp>
          <p:nvSpPr>
            <p:cNvPr id="229383" name="Rectangle 1031"/>
            <p:cNvSpPr>
              <a:spLocks noChangeArrowheads="1"/>
            </p:cNvSpPr>
            <p:nvPr/>
          </p:nvSpPr>
          <p:spPr bwMode="auto">
            <a:xfrm>
              <a:off x="1075" y="1001"/>
              <a:ext cx="661" cy="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defTabSz="923925">
                <a:lnSpc>
                  <a:spcPct val="87000"/>
                </a:lnSpc>
              </a:pPr>
              <a:r>
                <a:rPr lang="en-GB" sz="2000" b="1">
                  <a:solidFill>
                    <a:srgbClr val="C00000"/>
                  </a:solidFill>
                </a:rPr>
                <a:t>invalid</a:t>
              </a:r>
            </a:p>
          </p:txBody>
        </p:sp>
        <p:sp>
          <p:nvSpPr>
            <p:cNvPr id="229384" name="Rectangle 1032"/>
            <p:cNvSpPr>
              <a:spLocks noChangeArrowheads="1"/>
            </p:cNvSpPr>
            <p:nvPr/>
          </p:nvSpPr>
          <p:spPr bwMode="auto">
            <a:xfrm>
              <a:off x="2830" y="1001"/>
              <a:ext cx="495" cy="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defTabSz="923925">
                <a:lnSpc>
                  <a:spcPct val="87000"/>
                </a:lnSpc>
              </a:pPr>
              <a:r>
                <a:rPr lang="en-GB" sz="2000" b="1">
                  <a:solidFill>
                    <a:srgbClr val="000099"/>
                  </a:solidFill>
                </a:rPr>
                <a:t>valid</a:t>
              </a:r>
            </a:p>
          </p:txBody>
        </p:sp>
        <p:sp>
          <p:nvSpPr>
            <p:cNvPr id="229385" name="Rectangle 1033"/>
            <p:cNvSpPr>
              <a:spLocks noChangeArrowheads="1"/>
            </p:cNvSpPr>
            <p:nvPr/>
          </p:nvSpPr>
          <p:spPr bwMode="auto">
            <a:xfrm>
              <a:off x="4364" y="990"/>
              <a:ext cx="661" cy="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defTabSz="923925">
                <a:lnSpc>
                  <a:spcPct val="87000"/>
                </a:lnSpc>
              </a:pPr>
              <a:r>
                <a:rPr lang="en-GB" sz="2000" b="1">
                  <a:solidFill>
                    <a:srgbClr val="C00000"/>
                  </a:solidFill>
                </a:rPr>
                <a:t>invalid</a:t>
              </a:r>
            </a:p>
          </p:txBody>
        </p:sp>
        <p:sp>
          <p:nvSpPr>
            <p:cNvPr id="229386" name="Line 1034"/>
            <p:cNvSpPr>
              <a:spLocks noChangeShapeType="1"/>
            </p:cNvSpPr>
            <p:nvPr/>
          </p:nvSpPr>
          <p:spPr bwMode="auto">
            <a:xfrm>
              <a:off x="2180" y="1012"/>
              <a:ext cx="0" cy="60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p>
          </p:txBody>
        </p:sp>
        <p:sp>
          <p:nvSpPr>
            <p:cNvPr id="229387" name="Line 1035"/>
            <p:cNvSpPr>
              <a:spLocks noChangeShapeType="1"/>
            </p:cNvSpPr>
            <p:nvPr/>
          </p:nvSpPr>
          <p:spPr bwMode="auto">
            <a:xfrm>
              <a:off x="4021" y="1012"/>
              <a:ext cx="0" cy="60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p>
          </p:txBody>
        </p:sp>
        <p:sp>
          <p:nvSpPr>
            <p:cNvPr id="229388" name="Rectangle 1036"/>
            <p:cNvSpPr>
              <a:spLocks noChangeArrowheads="1"/>
            </p:cNvSpPr>
            <p:nvPr/>
          </p:nvSpPr>
          <p:spPr bwMode="auto">
            <a:xfrm>
              <a:off x="1726" y="1390"/>
              <a:ext cx="353" cy="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defTabSz="923925">
                <a:lnSpc>
                  <a:spcPct val="87000"/>
                </a:lnSpc>
              </a:pPr>
              <a:r>
                <a:rPr lang="en-GB" sz="2000" b="1">
                  <a:latin typeface="+mj-lt"/>
                </a:rPr>
                <a:t>499</a:t>
              </a:r>
            </a:p>
          </p:txBody>
        </p:sp>
      </p:grpSp>
      <p:graphicFrame>
        <p:nvGraphicFramePr>
          <p:cNvPr id="20" name="Content Placeholder 3"/>
          <p:cNvGraphicFramePr>
            <a:graphicFrameLocks noGrp="1"/>
          </p:cNvGraphicFramePr>
          <p:nvPr>
            <p:ph idx="1"/>
            <p:extLst>
              <p:ext uri="{D42A27DB-BD31-4B8C-83A1-F6EECF244321}">
                <p14:modId xmlns:p14="http://schemas.microsoft.com/office/powerpoint/2010/main" val="678889454"/>
              </p:ext>
            </p:extLst>
          </p:nvPr>
        </p:nvGraphicFramePr>
        <p:xfrm>
          <a:off x="352425" y="3835398"/>
          <a:ext cx="8382000" cy="262034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gridCol w="1676400">
                  <a:extLst>
                    <a:ext uri="{9D8B030D-6E8A-4147-A177-3AD203B41FA5}">
                      <a16:colId xmlns:a16="http://schemas.microsoft.com/office/drawing/2014/main" val="20003"/>
                    </a:ext>
                  </a:extLst>
                </a:gridCol>
                <a:gridCol w="1676400">
                  <a:extLst>
                    <a:ext uri="{9D8B030D-6E8A-4147-A177-3AD203B41FA5}">
                      <a16:colId xmlns:a16="http://schemas.microsoft.com/office/drawing/2014/main" val="20004"/>
                    </a:ext>
                  </a:extLst>
                </a:gridCol>
              </a:tblGrid>
              <a:tr h="641022">
                <a:tc>
                  <a:txBody>
                    <a:bodyPr/>
                    <a:lstStyle/>
                    <a:p>
                      <a:pPr algn="ctr">
                        <a:spcBef>
                          <a:spcPts val="600"/>
                        </a:spcBef>
                        <a:spcAft>
                          <a:spcPts val="0"/>
                        </a:spcAft>
                      </a:pPr>
                      <a:r>
                        <a:rPr lang="en-GB" sz="2200" b="1">
                          <a:solidFill>
                            <a:schemeClr val="bg1"/>
                          </a:solidFill>
                          <a:effectLst/>
                          <a:latin typeface="+mj-lt"/>
                          <a:ea typeface="Times New Roman"/>
                          <a:cs typeface="Times New Roman"/>
                        </a:rPr>
                        <a:t>Condition</a:t>
                      </a:r>
                      <a:endParaRPr lang="en-US" sz="2200">
                        <a:solidFill>
                          <a:schemeClr val="bg1"/>
                        </a:solidFill>
                        <a:effectLst/>
                        <a:latin typeface="+mj-lt"/>
                        <a:ea typeface="Times New Roman"/>
                        <a:cs typeface="Times New Roman"/>
                      </a:endParaRPr>
                    </a:p>
                  </a:txBody>
                  <a:tcPr marL="50165" marR="50165" marT="0" marB="0"/>
                </a:tc>
                <a:tc>
                  <a:txBody>
                    <a:bodyPr/>
                    <a:lstStyle/>
                    <a:p>
                      <a:pPr algn="ctr">
                        <a:spcAft>
                          <a:spcPts val="0"/>
                        </a:spcAft>
                      </a:pPr>
                      <a:r>
                        <a:rPr lang="en-GB" sz="2200" b="1">
                          <a:effectLst/>
                          <a:latin typeface="+mj-lt"/>
                          <a:ea typeface="Times New Roman"/>
                          <a:cs typeface="Times New Roman"/>
                        </a:rPr>
                        <a:t>Valid</a:t>
                      </a:r>
                      <a:br>
                        <a:rPr lang="en-GB" sz="2200" b="1">
                          <a:effectLst/>
                          <a:latin typeface="+mj-lt"/>
                          <a:ea typeface="Times New Roman"/>
                          <a:cs typeface="Times New Roman"/>
                        </a:rPr>
                      </a:br>
                      <a:r>
                        <a:rPr lang="en-GB" sz="2200" b="1">
                          <a:effectLst/>
                          <a:latin typeface="+mj-lt"/>
                          <a:ea typeface="Times New Roman"/>
                          <a:cs typeface="Times New Roman"/>
                        </a:rPr>
                        <a:t>Partition</a:t>
                      </a:r>
                      <a:endParaRPr lang="en-US" sz="2200">
                        <a:effectLst/>
                        <a:latin typeface="+mj-lt"/>
                        <a:ea typeface="Times New Roman"/>
                        <a:cs typeface="Times New Roman"/>
                      </a:endParaRPr>
                    </a:p>
                  </a:txBody>
                  <a:tcPr marL="50165" marR="50165" marT="0" marB="0"/>
                </a:tc>
                <a:tc>
                  <a:txBody>
                    <a:bodyPr/>
                    <a:lstStyle/>
                    <a:p>
                      <a:pPr algn="ctr">
                        <a:spcAft>
                          <a:spcPts val="0"/>
                        </a:spcAft>
                      </a:pPr>
                      <a:r>
                        <a:rPr lang="en-GB" sz="2200" b="1">
                          <a:effectLst/>
                          <a:latin typeface="+mj-lt"/>
                          <a:ea typeface="Times New Roman"/>
                          <a:cs typeface="Times New Roman"/>
                        </a:rPr>
                        <a:t>Invalid</a:t>
                      </a:r>
                      <a:br>
                        <a:rPr lang="en-GB" sz="2200" b="1">
                          <a:effectLst/>
                          <a:latin typeface="+mj-lt"/>
                          <a:ea typeface="Times New Roman"/>
                          <a:cs typeface="Times New Roman"/>
                        </a:rPr>
                      </a:br>
                      <a:r>
                        <a:rPr lang="en-GB" sz="2200" b="1">
                          <a:effectLst/>
                          <a:latin typeface="+mj-lt"/>
                          <a:ea typeface="Times New Roman"/>
                          <a:cs typeface="Times New Roman"/>
                        </a:rPr>
                        <a:t>Partition</a:t>
                      </a:r>
                      <a:endParaRPr lang="en-US" sz="2200">
                        <a:effectLst/>
                        <a:latin typeface="+mj-lt"/>
                        <a:ea typeface="Times New Roman"/>
                        <a:cs typeface="Times New Roman"/>
                      </a:endParaRPr>
                    </a:p>
                  </a:txBody>
                  <a:tcPr marL="50165" marR="50165" marT="0" marB="0"/>
                </a:tc>
                <a:tc>
                  <a:txBody>
                    <a:bodyPr/>
                    <a:lstStyle/>
                    <a:p>
                      <a:pPr algn="ctr">
                        <a:spcAft>
                          <a:spcPts val="0"/>
                        </a:spcAft>
                      </a:pPr>
                      <a:r>
                        <a:rPr lang="en-GB" sz="2200" b="1">
                          <a:effectLst/>
                          <a:latin typeface="+mj-lt"/>
                          <a:ea typeface="Times New Roman"/>
                          <a:cs typeface="Times New Roman"/>
                        </a:rPr>
                        <a:t>Valid</a:t>
                      </a:r>
                      <a:br>
                        <a:rPr lang="en-GB" sz="2200" b="1">
                          <a:effectLst/>
                          <a:latin typeface="+mj-lt"/>
                          <a:ea typeface="Times New Roman"/>
                          <a:cs typeface="Times New Roman"/>
                        </a:rPr>
                      </a:br>
                      <a:r>
                        <a:rPr lang="en-GB" sz="2200" b="1">
                          <a:effectLst/>
                          <a:latin typeface="+mj-lt"/>
                          <a:ea typeface="Times New Roman"/>
                          <a:cs typeface="Times New Roman"/>
                        </a:rPr>
                        <a:t>Boundary</a:t>
                      </a:r>
                      <a:endParaRPr lang="en-US" sz="2200">
                        <a:effectLst/>
                        <a:latin typeface="+mj-lt"/>
                        <a:ea typeface="Times New Roman"/>
                        <a:cs typeface="Times New Roman"/>
                      </a:endParaRPr>
                    </a:p>
                  </a:txBody>
                  <a:tcPr marL="50165" marR="50165" marT="0" marB="0"/>
                </a:tc>
                <a:tc>
                  <a:txBody>
                    <a:bodyPr/>
                    <a:lstStyle/>
                    <a:p>
                      <a:pPr algn="ctr">
                        <a:spcAft>
                          <a:spcPts val="0"/>
                        </a:spcAft>
                      </a:pPr>
                      <a:r>
                        <a:rPr lang="en-GB" sz="2200" b="1">
                          <a:effectLst/>
                          <a:latin typeface="+mj-lt"/>
                          <a:ea typeface="Times New Roman"/>
                          <a:cs typeface="Times New Roman"/>
                        </a:rPr>
                        <a:t>Invalid</a:t>
                      </a:r>
                      <a:br>
                        <a:rPr lang="en-GB" sz="2200" b="1">
                          <a:effectLst/>
                          <a:latin typeface="+mj-lt"/>
                          <a:ea typeface="Times New Roman"/>
                          <a:cs typeface="Times New Roman"/>
                        </a:rPr>
                      </a:br>
                      <a:r>
                        <a:rPr lang="en-GB" sz="2200" b="1">
                          <a:effectLst/>
                          <a:latin typeface="+mj-lt"/>
                          <a:ea typeface="Times New Roman"/>
                          <a:cs typeface="Times New Roman"/>
                        </a:rPr>
                        <a:t>Boundary</a:t>
                      </a:r>
                      <a:endParaRPr lang="en-US" sz="2200">
                        <a:effectLst/>
                        <a:latin typeface="+mj-lt"/>
                        <a:ea typeface="Times New Roman"/>
                        <a:cs typeface="Times New Roman"/>
                      </a:endParaRPr>
                    </a:p>
                  </a:txBody>
                  <a:tcPr marL="50165" marR="50165" marT="0" marB="0"/>
                </a:tc>
                <a:extLst>
                  <a:ext uri="{0D108BD9-81ED-4DB2-BD59-A6C34878D82A}">
                    <a16:rowId xmlns:a16="http://schemas.microsoft.com/office/drawing/2014/main" val="10000"/>
                  </a:ext>
                </a:extLst>
              </a:tr>
              <a:tr h="389956">
                <a:tc rowSpan="5">
                  <a:txBody>
                    <a:bodyPr/>
                    <a:lstStyle/>
                    <a:p>
                      <a:pPr>
                        <a:spcAft>
                          <a:spcPts val="0"/>
                        </a:spcAft>
                      </a:pPr>
                      <a:r>
                        <a:rPr lang="en-GB" sz="2200" b="1">
                          <a:solidFill>
                            <a:srgbClr val="003399"/>
                          </a:solidFill>
                          <a:effectLst/>
                          <a:latin typeface="Geneva"/>
                          <a:ea typeface="Times New Roman"/>
                          <a:cs typeface="Times New Roman"/>
                        </a:rPr>
                        <a:t>Loan amount</a:t>
                      </a:r>
                      <a:endParaRPr lang="en-US" sz="1600" b="1">
                        <a:solidFill>
                          <a:srgbClr val="003399"/>
                        </a:solidFill>
                        <a:effectLst/>
                        <a:latin typeface="Geneva"/>
                        <a:ea typeface="Times New Roman"/>
                        <a:cs typeface="Times New Roman"/>
                      </a:endParaRPr>
                    </a:p>
                  </a:txBody>
                  <a:tcPr marL="50165" marR="50165" marT="0" marB="0"/>
                </a:tc>
                <a:tc>
                  <a:txBody>
                    <a:bodyPr/>
                    <a:lstStyle/>
                    <a:p>
                      <a:endParaRPr lang="en-US"/>
                    </a:p>
                  </a:txBody>
                  <a:tcPr marL="50165" marR="50165" marT="0" marB="0">
                    <a:solidFill>
                      <a:srgbClr val="EAEAEA"/>
                    </a:solidFill>
                  </a:tcPr>
                </a:tc>
                <a:tc>
                  <a:txBody>
                    <a:bodyPr/>
                    <a:lstStyle/>
                    <a:p>
                      <a:endParaRPr lang="en-US"/>
                    </a:p>
                  </a:txBody>
                  <a:tcPr marL="50165" marR="50165" marT="0" marB="0">
                    <a:solidFill>
                      <a:srgbClr val="EAEAEA"/>
                    </a:solidFill>
                  </a:tcPr>
                </a:tc>
                <a:tc>
                  <a:txBody>
                    <a:bodyPr/>
                    <a:lstStyle/>
                    <a:p>
                      <a:endParaRPr lang="en-US"/>
                    </a:p>
                  </a:txBody>
                  <a:tcPr marL="50165" marR="50165" marT="0" marB="0">
                    <a:solidFill>
                      <a:srgbClr val="EAEAEA"/>
                    </a:solidFill>
                  </a:tcPr>
                </a:tc>
                <a:tc>
                  <a:txBody>
                    <a:bodyPr/>
                    <a:lstStyle/>
                    <a:p>
                      <a:endParaRPr lang="en-US"/>
                    </a:p>
                  </a:txBody>
                  <a:tcPr marL="50165" marR="50165" marT="0" marB="0">
                    <a:solidFill>
                      <a:srgbClr val="EAEAEA"/>
                    </a:solidFill>
                  </a:tcPr>
                </a:tc>
                <a:extLst>
                  <a:ext uri="{0D108BD9-81ED-4DB2-BD59-A6C34878D82A}">
                    <a16:rowId xmlns:a16="http://schemas.microsoft.com/office/drawing/2014/main" val="10001"/>
                  </a:ext>
                </a:extLst>
              </a:tr>
              <a:tr h="389956">
                <a:tc vMerge="1">
                  <a:txBody>
                    <a:bodyPr/>
                    <a:lstStyle/>
                    <a:p>
                      <a:endParaRPr lang="en-US">
                        <a:solidFill>
                          <a:schemeClr val="tx1"/>
                        </a:solidFill>
                      </a:endParaRPr>
                    </a:p>
                  </a:txBody>
                  <a:tcPr/>
                </a:tc>
                <a:tc>
                  <a:txBody>
                    <a:bodyPr/>
                    <a:lstStyle/>
                    <a:p>
                      <a:endParaRPr lang="en-US"/>
                    </a:p>
                  </a:txBody>
                  <a:tcPr>
                    <a:solidFill>
                      <a:srgbClr val="EAEAEA"/>
                    </a:solidFill>
                  </a:tcPr>
                </a:tc>
                <a:tc>
                  <a:txBody>
                    <a:bodyPr/>
                    <a:lstStyle/>
                    <a:p>
                      <a:endParaRPr lang="en-US"/>
                    </a:p>
                  </a:txBody>
                  <a:tcPr>
                    <a:solidFill>
                      <a:srgbClr val="EAEAEA"/>
                    </a:solidFill>
                  </a:tcPr>
                </a:tc>
                <a:tc>
                  <a:txBody>
                    <a:bodyPr/>
                    <a:lstStyle/>
                    <a:p>
                      <a:endParaRPr lang="en-US"/>
                    </a:p>
                  </a:txBody>
                  <a:tcPr>
                    <a:solidFill>
                      <a:srgbClr val="EAEAEA"/>
                    </a:solidFill>
                  </a:tcPr>
                </a:tc>
                <a:tc>
                  <a:txBody>
                    <a:bodyPr/>
                    <a:lstStyle/>
                    <a:p>
                      <a:endParaRPr lang="en-US"/>
                    </a:p>
                  </a:txBody>
                  <a:tcPr>
                    <a:solidFill>
                      <a:srgbClr val="EAEAEA"/>
                    </a:solidFill>
                  </a:tcPr>
                </a:tc>
                <a:extLst>
                  <a:ext uri="{0D108BD9-81ED-4DB2-BD59-A6C34878D82A}">
                    <a16:rowId xmlns:a16="http://schemas.microsoft.com/office/drawing/2014/main" val="10002"/>
                  </a:ext>
                </a:extLst>
              </a:tr>
              <a:tr h="389956">
                <a:tc vMerge="1">
                  <a:txBody>
                    <a:bodyPr/>
                    <a:lstStyle/>
                    <a:p>
                      <a:endParaRPr lang="en-US">
                        <a:solidFill>
                          <a:schemeClr val="tx1"/>
                        </a:solidFill>
                      </a:endParaRPr>
                    </a:p>
                  </a:txBody>
                  <a:tcPr/>
                </a:tc>
                <a:tc>
                  <a:txBody>
                    <a:bodyPr/>
                    <a:lstStyle/>
                    <a:p>
                      <a:endParaRPr lang="en-US"/>
                    </a:p>
                  </a:txBody>
                  <a:tcPr>
                    <a:solidFill>
                      <a:srgbClr val="EAEAEA"/>
                    </a:solidFill>
                  </a:tcPr>
                </a:tc>
                <a:tc>
                  <a:txBody>
                    <a:bodyPr/>
                    <a:lstStyle/>
                    <a:p>
                      <a:endParaRPr lang="en-US"/>
                    </a:p>
                  </a:txBody>
                  <a:tcPr>
                    <a:solidFill>
                      <a:srgbClr val="EAEAEA"/>
                    </a:solidFill>
                  </a:tcPr>
                </a:tc>
                <a:tc>
                  <a:txBody>
                    <a:bodyPr/>
                    <a:lstStyle/>
                    <a:p>
                      <a:endParaRPr lang="en-US"/>
                    </a:p>
                  </a:txBody>
                  <a:tcPr>
                    <a:solidFill>
                      <a:srgbClr val="EAEAEA"/>
                    </a:solidFill>
                  </a:tcPr>
                </a:tc>
                <a:tc>
                  <a:txBody>
                    <a:bodyPr/>
                    <a:lstStyle/>
                    <a:p>
                      <a:endParaRPr lang="en-US"/>
                    </a:p>
                  </a:txBody>
                  <a:tcPr>
                    <a:solidFill>
                      <a:srgbClr val="EAEAEA"/>
                    </a:solidFill>
                  </a:tcPr>
                </a:tc>
                <a:extLst>
                  <a:ext uri="{0D108BD9-81ED-4DB2-BD59-A6C34878D82A}">
                    <a16:rowId xmlns:a16="http://schemas.microsoft.com/office/drawing/2014/main" val="10003"/>
                  </a:ext>
                </a:extLst>
              </a:tr>
              <a:tr h="389956">
                <a:tc vMerge="1">
                  <a:txBody>
                    <a:bodyPr/>
                    <a:lstStyle/>
                    <a:p>
                      <a:endParaRPr lang="en-US">
                        <a:solidFill>
                          <a:schemeClr val="tx1"/>
                        </a:solidFill>
                      </a:endParaRPr>
                    </a:p>
                  </a:txBody>
                  <a:tcPr/>
                </a:tc>
                <a:tc>
                  <a:txBody>
                    <a:bodyPr/>
                    <a:lstStyle/>
                    <a:p>
                      <a:endParaRPr lang="en-US"/>
                    </a:p>
                  </a:txBody>
                  <a:tcPr>
                    <a:solidFill>
                      <a:srgbClr val="EAEAEA"/>
                    </a:solidFill>
                  </a:tcPr>
                </a:tc>
                <a:tc>
                  <a:txBody>
                    <a:bodyPr/>
                    <a:lstStyle/>
                    <a:p>
                      <a:endParaRPr lang="en-US"/>
                    </a:p>
                  </a:txBody>
                  <a:tcPr>
                    <a:solidFill>
                      <a:srgbClr val="EAEAEA"/>
                    </a:solidFill>
                  </a:tcPr>
                </a:tc>
                <a:tc>
                  <a:txBody>
                    <a:bodyPr/>
                    <a:lstStyle/>
                    <a:p>
                      <a:endParaRPr lang="en-US"/>
                    </a:p>
                  </a:txBody>
                  <a:tcPr>
                    <a:solidFill>
                      <a:srgbClr val="EAEAEA"/>
                    </a:solidFill>
                  </a:tcPr>
                </a:tc>
                <a:tc>
                  <a:txBody>
                    <a:bodyPr/>
                    <a:lstStyle/>
                    <a:p>
                      <a:endParaRPr lang="en-US"/>
                    </a:p>
                  </a:txBody>
                  <a:tcPr>
                    <a:solidFill>
                      <a:srgbClr val="EAEAEA"/>
                    </a:solidFill>
                  </a:tcPr>
                </a:tc>
                <a:extLst>
                  <a:ext uri="{0D108BD9-81ED-4DB2-BD59-A6C34878D82A}">
                    <a16:rowId xmlns:a16="http://schemas.microsoft.com/office/drawing/2014/main" val="10004"/>
                  </a:ext>
                </a:extLst>
              </a:tr>
              <a:tr h="389956">
                <a:tc vMerge="1">
                  <a:txBody>
                    <a:bodyPr/>
                    <a:lstStyle/>
                    <a:p>
                      <a:endParaRPr lang="en-US">
                        <a:solidFill>
                          <a:schemeClr val="tx1"/>
                        </a:solidFill>
                      </a:endParaRPr>
                    </a:p>
                  </a:txBody>
                  <a:tcPr/>
                </a:tc>
                <a:tc>
                  <a:txBody>
                    <a:bodyPr/>
                    <a:lstStyle/>
                    <a:p>
                      <a:endParaRPr lang="en-US"/>
                    </a:p>
                  </a:txBody>
                  <a:tcPr>
                    <a:solidFill>
                      <a:srgbClr val="EAEAEA"/>
                    </a:solidFill>
                  </a:tcPr>
                </a:tc>
                <a:tc>
                  <a:txBody>
                    <a:bodyPr/>
                    <a:lstStyle/>
                    <a:p>
                      <a:endParaRPr lang="en-US"/>
                    </a:p>
                  </a:txBody>
                  <a:tcPr>
                    <a:solidFill>
                      <a:srgbClr val="EAEAEA"/>
                    </a:solidFill>
                  </a:tcPr>
                </a:tc>
                <a:tc>
                  <a:txBody>
                    <a:bodyPr/>
                    <a:lstStyle/>
                    <a:p>
                      <a:endParaRPr lang="en-US"/>
                    </a:p>
                  </a:txBody>
                  <a:tcPr>
                    <a:solidFill>
                      <a:srgbClr val="EAEAEA"/>
                    </a:solidFill>
                  </a:tcPr>
                </a:tc>
                <a:tc>
                  <a:txBody>
                    <a:bodyPr/>
                    <a:lstStyle/>
                    <a:p>
                      <a:endParaRPr lang="en-US"/>
                    </a:p>
                  </a:txBody>
                  <a:tcPr>
                    <a:solidFill>
                      <a:srgbClr val="EAEAEA"/>
                    </a:solidFill>
                  </a:tcPr>
                </a:tc>
                <a:extLst>
                  <a:ext uri="{0D108BD9-81ED-4DB2-BD59-A6C34878D82A}">
                    <a16:rowId xmlns:a16="http://schemas.microsoft.com/office/drawing/2014/main" val="10005"/>
                  </a:ext>
                </a:extLst>
              </a:tr>
            </a:tbl>
          </a:graphicData>
        </a:graphic>
      </p:graphicFrame>
      <p:sp>
        <p:nvSpPr>
          <p:cNvPr id="21" name="AutoShape 8"/>
          <p:cNvSpPr>
            <a:spLocks/>
          </p:cNvSpPr>
          <p:nvPr/>
        </p:nvSpPr>
        <p:spPr bwMode="auto">
          <a:xfrm>
            <a:off x="6107722" y="457200"/>
            <a:ext cx="1969478" cy="430887"/>
          </a:xfrm>
          <a:prstGeom prst="accentCallout1">
            <a:avLst>
              <a:gd name="adj1" fmla="val 25176"/>
              <a:gd name="adj2" fmla="val -4000"/>
              <a:gd name="adj3" fmla="val 82943"/>
              <a:gd name="adj4" fmla="val -120972"/>
            </a:avLst>
          </a:prstGeom>
          <a:solidFill>
            <a:srgbClr val="92D050"/>
          </a:solidFill>
          <a:ln w="57150">
            <a:solidFill>
              <a:srgbClr val="00CC66"/>
            </a:solidFill>
            <a:miter lim="800000"/>
            <a:headEnd type="none" w="sm" len="sm"/>
            <a:tailEnd type="none" w="sm" len="sm"/>
          </a:ln>
          <a:effectLst/>
        </p:spPr>
        <p:txBody>
          <a:bodyPr wrap="square">
            <a:spAutoFit/>
          </a:bodyPr>
          <a:lstStyle/>
          <a:p>
            <a:r>
              <a:rPr lang="en-GB" sz="2200" dirty="0">
                <a:solidFill>
                  <a:srgbClr val="000000"/>
                </a:solidFill>
                <a:latin typeface="+mj-lt"/>
              </a:rPr>
              <a:t>£500 to £9000</a:t>
            </a:r>
          </a:p>
        </p:txBody>
      </p:sp>
      <p:graphicFrame>
        <p:nvGraphicFramePr>
          <p:cNvPr id="4" name="Table 3"/>
          <p:cNvGraphicFramePr>
            <a:graphicFrameLocks noGrp="1"/>
          </p:cNvGraphicFramePr>
          <p:nvPr>
            <p:extLst>
              <p:ext uri="{D42A27DB-BD31-4B8C-83A1-F6EECF244321}">
                <p14:modId xmlns:p14="http://schemas.microsoft.com/office/powerpoint/2010/main" val="2493837460"/>
              </p:ext>
            </p:extLst>
          </p:nvPr>
        </p:nvGraphicFramePr>
        <p:xfrm>
          <a:off x="2057400" y="4521200"/>
          <a:ext cx="1676400" cy="195580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tblGrid>
              <a:tr h="370840">
                <a:tc>
                  <a:txBody>
                    <a:bodyPr/>
                    <a:lstStyle/>
                    <a:p>
                      <a:pPr>
                        <a:spcAft>
                          <a:spcPts val="0"/>
                        </a:spcAft>
                      </a:pPr>
                      <a:r>
                        <a:rPr lang="en-GB" sz="2000" b="0">
                          <a:solidFill>
                            <a:schemeClr val="tx1"/>
                          </a:solidFill>
                          <a:effectLst/>
                          <a:latin typeface="Geneva"/>
                          <a:ea typeface="Times New Roman"/>
                          <a:cs typeface="Times New Roman"/>
                        </a:rPr>
                        <a:t>500 – 9000</a:t>
                      </a:r>
                      <a:endParaRPr lang="en-US" sz="2000" b="0">
                        <a:solidFill>
                          <a:schemeClr val="tx1"/>
                        </a:solidFill>
                        <a:effectLst/>
                        <a:latin typeface="Geneva"/>
                        <a:ea typeface="Times New Roman"/>
                        <a:cs typeface="Times New Roman"/>
                      </a:endParaRPr>
                    </a:p>
                  </a:txBody>
                  <a:tcPr marL="50165" marR="50165" marT="0" marB="0">
                    <a:solidFill>
                      <a:srgbClr val="EAEAEA"/>
                    </a:solidFill>
                  </a:tcPr>
                </a:tc>
                <a:extLst>
                  <a:ext uri="{0D108BD9-81ED-4DB2-BD59-A6C34878D82A}">
                    <a16:rowId xmlns:a16="http://schemas.microsoft.com/office/drawing/2014/main" val="10000"/>
                  </a:ext>
                </a:extLst>
              </a:tr>
              <a:tr h="370840">
                <a:tc>
                  <a:txBody>
                    <a:bodyPr/>
                    <a:lstStyle/>
                    <a:p>
                      <a:endParaRPr lang="en-US" sz="2000" b="0">
                        <a:solidFill>
                          <a:schemeClr val="tx1"/>
                        </a:solidFill>
                        <a:latin typeface="Geneva"/>
                      </a:endParaRPr>
                    </a:p>
                  </a:txBody>
                  <a:tcPr>
                    <a:solidFill>
                      <a:srgbClr val="EAEAEA"/>
                    </a:solidFill>
                  </a:tcPr>
                </a:tc>
                <a:extLst>
                  <a:ext uri="{0D108BD9-81ED-4DB2-BD59-A6C34878D82A}">
                    <a16:rowId xmlns:a16="http://schemas.microsoft.com/office/drawing/2014/main" val="10001"/>
                  </a:ext>
                </a:extLst>
              </a:tr>
              <a:tr h="370840">
                <a:tc>
                  <a:txBody>
                    <a:bodyPr/>
                    <a:lstStyle/>
                    <a:p>
                      <a:endParaRPr lang="en-US" sz="2000" b="0">
                        <a:solidFill>
                          <a:schemeClr val="tx1"/>
                        </a:solidFill>
                        <a:latin typeface="Geneva"/>
                      </a:endParaRPr>
                    </a:p>
                  </a:txBody>
                  <a:tcPr>
                    <a:solidFill>
                      <a:srgbClr val="EAEAEA"/>
                    </a:solidFill>
                  </a:tcPr>
                </a:tc>
                <a:extLst>
                  <a:ext uri="{0D108BD9-81ED-4DB2-BD59-A6C34878D82A}">
                    <a16:rowId xmlns:a16="http://schemas.microsoft.com/office/drawing/2014/main" val="10002"/>
                  </a:ext>
                </a:extLst>
              </a:tr>
              <a:tr h="370840">
                <a:tc>
                  <a:txBody>
                    <a:bodyPr/>
                    <a:lstStyle/>
                    <a:p>
                      <a:endParaRPr lang="en-US" sz="2000" b="0">
                        <a:solidFill>
                          <a:schemeClr val="tx1"/>
                        </a:solidFill>
                        <a:latin typeface="Geneva"/>
                      </a:endParaRPr>
                    </a:p>
                  </a:txBody>
                  <a:tcPr>
                    <a:solidFill>
                      <a:srgbClr val="EAEAEA"/>
                    </a:solidFill>
                  </a:tcPr>
                </a:tc>
                <a:extLst>
                  <a:ext uri="{0D108BD9-81ED-4DB2-BD59-A6C34878D82A}">
                    <a16:rowId xmlns:a16="http://schemas.microsoft.com/office/drawing/2014/main" val="10003"/>
                  </a:ext>
                </a:extLst>
              </a:tr>
              <a:tr h="370840">
                <a:tc>
                  <a:txBody>
                    <a:bodyPr/>
                    <a:lstStyle/>
                    <a:p>
                      <a:endParaRPr lang="en-US" sz="2000" b="0">
                        <a:solidFill>
                          <a:schemeClr val="tx1"/>
                        </a:solidFill>
                        <a:latin typeface="Geneva"/>
                      </a:endParaRPr>
                    </a:p>
                  </a:txBody>
                  <a:tcPr>
                    <a:solidFill>
                      <a:srgbClr val="EAEAEA"/>
                    </a:solidFill>
                  </a:tcPr>
                </a:tc>
                <a:extLst>
                  <a:ext uri="{0D108BD9-81ED-4DB2-BD59-A6C34878D82A}">
                    <a16:rowId xmlns:a16="http://schemas.microsoft.com/office/drawing/2014/main" val="1000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298456474"/>
              </p:ext>
            </p:extLst>
          </p:nvPr>
        </p:nvGraphicFramePr>
        <p:xfrm>
          <a:off x="3738196" y="4521200"/>
          <a:ext cx="1676400" cy="195580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tblGrid>
              <a:tr h="370840">
                <a:tc>
                  <a:txBody>
                    <a:bodyPr/>
                    <a:lstStyle/>
                    <a:p>
                      <a:pPr>
                        <a:spcAft>
                          <a:spcPts val="0"/>
                        </a:spcAft>
                      </a:pPr>
                      <a:r>
                        <a:rPr lang="en-GB" sz="2000" b="0">
                          <a:solidFill>
                            <a:schemeClr val="tx1"/>
                          </a:solidFill>
                          <a:effectLst/>
                          <a:latin typeface="Geneva"/>
                          <a:ea typeface="Times New Roman"/>
                          <a:cs typeface="Times New Roman"/>
                        </a:rPr>
                        <a:t>&lt; 500</a:t>
                      </a:r>
                      <a:endParaRPr lang="en-US" sz="2000" b="0">
                        <a:solidFill>
                          <a:schemeClr val="tx1"/>
                        </a:solidFill>
                        <a:effectLst/>
                        <a:latin typeface="Geneva"/>
                        <a:ea typeface="Times New Roman"/>
                        <a:cs typeface="Times New Roman"/>
                      </a:endParaRPr>
                    </a:p>
                  </a:txBody>
                  <a:tcPr marL="50165" marR="50165" marT="0" marB="0">
                    <a:solidFill>
                      <a:srgbClr val="EAEAEA"/>
                    </a:solidFill>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000" b="0">
                          <a:solidFill>
                            <a:schemeClr val="tx1"/>
                          </a:solidFill>
                          <a:effectLst/>
                          <a:latin typeface="Geneva"/>
                          <a:ea typeface="Times New Roman"/>
                          <a:cs typeface="Times New Roman"/>
                        </a:rPr>
                        <a:t>&gt;9000</a:t>
                      </a:r>
                      <a:endParaRPr lang="en-US" sz="2000" b="0">
                        <a:solidFill>
                          <a:schemeClr val="tx1"/>
                        </a:solidFill>
                        <a:effectLst/>
                        <a:latin typeface="Geneva"/>
                        <a:ea typeface="Times New Roman"/>
                        <a:cs typeface="Times New Roman"/>
                      </a:endParaRPr>
                    </a:p>
                  </a:txBody>
                  <a:tcPr>
                    <a:solidFill>
                      <a:srgbClr val="EAEAEA"/>
                    </a:solidFill>
                  </a:tcPr>
                </a:tc>
                <a:extLst>
                  <a:ext uri="{0D108BD9-81ED-4DB2-BD59-A6C34878D82A}">
                    <a16:rowId xmlns:a16="http://schemas.microsoft.com/office/drawing/2014/main" val="10001"/>
                  </a:ext>
                </a:extLst>
              </a:tr>
              <a:tr h="370840">
                <a:tc>
                  <a:txBody>
                    <a:bodyPr/>
                    <a:lstStyle/>
                    <a:p>
                      <a:r>
                        <a:rPr lang="en-GB" sz="2000" b="0">
                          <a:solidFill>
                            <a:schemeClr val="tx1"/>
                          </a:solidFill>
                          <a:effectLst/>
                          <a:latin typeface="Geneva"/>
                          <a:ea typeface="Times New Roman"/>
                          <a:cs typeface="Times New Roman"/>
                        </a:rPr>
                        <a:t>non numeric</a:t>
                      </a:r>
                      <a:endParaRPr lang="en-US" sz="2000" b="0">
                        <a:solidFill>
                          <a:schemeClr val="tx1"/>
                        </a:solidFill>
                        <a:latin typeface="Geneva"/>
                      </a:endParaRPr>
                    </a:p>
                  </a:txBody>
                  <a:tcPr>
                    <a:solidFill>
                      <a:srgbClr val="EAEAEA"/>
                    </a:solidFill>
                  </a:tcPr>
                </a:tc>
                <a:extLst>
                  <a:ext uri="{0D108BD9-81ED-4DB2-BD59-A6C34878D82A}">
                    <a16:rowId xmlns:a16="http://schemas.microsoft.com/office/drawing/2014/main" val="10002"/>
                  </a:ext>
                </a:extLst>
              </a:tr>
              <a:tr h="370840">
                <a:tc>
                  <a:txBody>
                    <a:bodyPr/>
                    <a:lstStyle/>
                    <a:p>
                      <a:r>
                        <a:rPr lang="en-GB" sz="2000" b="0">
                          <a:solidFill>
                            <a:schemeClr val="tx1"/>
                          </a:solidFill>
                          <a:effectLst/>
                          <a:latin typeface="Geneva"/>
                          <a:ea typeface="Times New Roman"/>
                          <a:cs typeface="Times New Roman"/>
                        </a:rPr>
                        <a:t>not integer</a:t>
                      </a:r>
                    </a:p>
                  </a:txBody>
                  <a:tcPr>
                    <a:solidFill>
                      <a:srgbClr val="EAEAEA"/>
                    </a:solidFill>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000" b="0">
                          <a:solidFill>
                            <a:schemeClr val="tx1"/>
                          </a:solidFill>
                          <a:effectLst/>
                          <a:latin typeface="Geneva"/>
                          <a:ea typeface="Times New Roman"/>
                          <a:cs typeface="Times New Roman"/>
                        </a:rPr>
                        <a:t>null</a:t>
                      </a:r>
                      <a:endParaRPr lang="en-US" sz="2000" b="0">
                        <a:solidFill>
                          <a:schemeClr val="tx1"/>
                        </a:solidFill>
                        <a:latin typeface="Geneva"/>
                      </a:endParaRPr>
                    </a:p>
                  </a:txBody>
                  <a:tcPr>
                    <a:solidFill>
                      <a:srgbClr val="EAEAEA"/>
                    </a:solidFill>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472052040"/>
              </p:ext>
            </p:extLst>
          </p:nvPr>
        </p:nvGraphicFramePr>
        <p:xfrm>
          <a:off x="5410200" y="4521200"/>
          <a:ext cx="1676400" cy="195580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tblGrid>
              <a:tr h="370840">
                <a:tc>
                  <a:txBody>
                    <a:bodyPr/>
                    <a:lstStyle/>
                    <a:p>
                      <a:pPr>
                        <a:spcAft>
                          <a:spcPts val="0"/>
                        </a:spcAft>
                      </a:pPr>
                      <a:r>
                        <a:rPr lang="en-GB" sz="2000" b="0">
                          <a:solidFill>
                            <a:schemeClr val="tx1"/>
                          </a:solidFill>
                          <a:effectLst/>
                          <a:latin typeface="Geneva"/>
                          <a:ea typeface="Times New Roman"/>
                          <a:cs typeface="Times New Roman"/>
                        </a:rPr>
                        <a:t>500</a:t>
                      </a:r>
                      <a:endParaRPr lang="en-US" sz="2000" b="0">
                        <a:solidFill>
                          <a:schemeClr val="tx1"/>
                        </a:solidFill>
                        <a:effectLst/>
                        <a:latin typeface="Geneva"/>
                        <a:ea typeface="Times New Roman"/>
                        <a:cs typeface="Times New Roman"/>
                      </a:endParaRPr>
                    </a:p>
                  </a:txBody>
                  <a:tcPr marL="50165" marR="50165" marT="0" marB="0">
                    <a:solidFill>
                      <a:srgbClr val="EAEAEA"/>
                    </a:solidFill>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000" b="0">
                          <a:solidFill>
                            <a:schemeClr val="tx1"/>
                          </a:solidFill>
                          <a:effectLst/>
                          <a:latin typeface="Geneva"/>
                          <a:ea typeface="Times New Roman"/>
                          <a:cs typeface="Times New Roman"/>
                        </a:rPr>
                        <a:t>9000</a:t>
                      </a:r>
                      <a:endParaRPr lang="en-US" sz="2000" b="0">
                        <a:solidFill>
                          <a:schemeClr val="tx1"/>
                        </a:solidFill>
                        <a:effectLst/>
                        <a:latin typeface="Geneva"/>
                        <a:ea typeface="Times New Roman"/>
                        <a:cs typeface="Times New Roman"/>
                      </a:endParaRPr>
                    </a:p>
                  </a:txBody>
                  <a:tcPr>
                    <a:solidFill>
                      <a:srgbClr val="EAEAEA"/>
                    </a:solidFill>
                  </a:tcPr>
                </a:tc>
                <a:extLst>
                  <a:ext uri="{0D108BD9-81ED-4DB2-BD59-A6C34878D82A}">
                    <a16:rowId xmlns:a16="http://schemas.microsoft.com/office/drawing/2014/main" val="10001"/>
                  </a:ext>
                </a:extLst>
              </a:tr>
              <a:tr h="370840">
                <a:tc>
                  <a:txBody>
                    <a:bodyPr/>
                    <a:lstStyle/>
                    <a:p>
                      <a:endParaRPr lang="en-US" sz="2000" b="0">
                        <a:solidFill>
                          <a:schemeClr val="tx1"/>
                        </a:solidFill>
                        <a:latin typeface="Geneva"/>
                      </a:endParaRPr>
                    </a:p>
                  </a:txBody>
                  <a:tcPr>
                    <a:solidFill>
                      <a:srgbClr val="EAEAEA"/>
                    </a:solidFill>
                  </a:tcPr>
                </a:tc>
                <a:extLst>
                  <a:ext uri="{0D108BD9-81ED-4DB2-BD59-A6C34878D82A}">
                    <a16:rowId xmlns:a16="http://schemas.microsoft.com/office/drawing/2014/main" val="10002"/>
                  </a:ext>
                </a:extLst>
              </a:tr>
              <a:tr h="370840">
                <a:tc>
                  <a:txBody>
                    <a:bodyPr/>
                    <a:lstStyle/>
                    <a:p>
                      <a:endParaRPr lang="en-US" sz="2000" b="0">
                        <a:solidFill>
                          <a:schemeClr val="tx1"/>
                        </a:solidFill>
                        <a:latin typeface="Geneva"/>
                      </a:endParaRPr>
                    </a:p>
                  </a:txBody>
                  <a:tcPr>
                    <a:solidFill>
                      <a:srgbClr val="EAEAEA"/>
                    </a:solidFill>
                  </a:tcPr>
                </a:tc>
                <a:extLst>
                  <a:ext uri="{0D108BD9-81ED-4DB2-BD59-A6C34878D82A}">
                    <a16:rowId xmlns:a16="http://schemas.microsoft.com/office/drawing/2014/main" val="10003"/>
                  </a:ext>
                </a:extLst>
              </a:tr>
              <a:tr h="370840">
                <a:tc>
                  <a:txBody>
                    <a:bodyPr/>
                    <a:lstStyle/>
                    <a:p>
                      <a:endParaRPr lang="en-US" sz="2000" b="0">
                        <a:solidFill>
                          <a:schemeClr val="tx1"/>
                        </a:solidFill>
                        <a:latin typeface="Geneva"/>
                      </a:endParaRPr>
                    </a:p>
                  </a:txBody>
                  <a:tcPr>
                    <a:solidFill>
                      <a:srgbClr val="EAEAEA"/>
                    </a:solidFill>
                  </a:tcPr>
                </a:tc>
                <a:extLst>
                  <a:ext uri="{0D108BD9-81ED-4DB2-BD59-A6C34878D82A}">
                    <a16:rowId xmlns:a16="http://schemas.microsoft.com/office/drawing/2014/main" val="1000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352890083"/>
              </p:ext>
            </p:extLst>
          </p:nvPr>
        </p:nvGraphicFramePr>
        <p:xfrm>
          <a:off x="7086600" y="4521200"/>
          <a:ext cx="1676400" cy="195580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tblGrid>
              <a:tr h="370840">
                <a:tc>
                  <a:txBody>
                    <a:bodyPr/>
                    <a:lstStyle/>
                    <a:p>
                      <a:pPr>
                        <a:spcAft>
                          <a:spcPts val="0"/>
                        </a:spcAft>
                      </a:pPr>
                      <a:r>
                        <a:rPr lang="en-GB" sz="2000" b="0">
                          <a:solidFill>
                            <a:schemeClr val="tx1"/>
                          </a:solidFill>
                          <a:effectLst/>
                          <a:latin typeface="Geneva"/>
                          <a:ea typeface="Times New Roman"/>
                          <a:cs typeface="Times New Roman"/>
                        </a:rPr>
                        <a:t>499</a:t>
                      </a:r>
                      <a:endParaRPr lang="en-US" sz="2000" b="0">
                        <a:solidFill>
                          <a:schemeClr val="tx1"/>
                        </a:solidFill>
                        <a:effectLst/>
                        <a:latin typeface="Geneva"/>
                        <a:ea typeface="Times New Roman"/>
                        <a:cs typeface="Times New Roman"/>
                      </a:endParaRPr>
                    </a:p>
                  </a:txBody>
                  <a:tcPr marL="50165" marR="50165" marT="0" marB="0">
                    <a:solidFill>
                      <a:srgbClr val="EAEAEA"/>
                    </a:solidFill>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000" b="0">
                          <a:solidFill>
                            <a:schemeClr val="tx1"/>
                          </a:solidFill>
                          <a:effectLst/>
                          <a:latin typeface="Geneva"/>
                          <a:ea typeface="Times New Roman"/>
                          <a:cs typeface="Times New Roman"/>
                        </a:rPr>
                        <a:t>9001</a:t>
                      </a:r>
                      <a:endParaRPr lang="en-US" sz="2000" b="0">
                        <a:solidFill>
                          <a:schemeClr val="tx1"/>
                        </a:solidFill>
                        <a:effectLst/>
                        <a:latin typeface="Geneva"/>
                        <a:ea typeface="Times New Roman"/>
                        <a:cs typeface="Times New Roman"/>
                      </a:endParaRPr>
                    </a:p>
                  </a:txBody>
                  <a:tcPr>
                    <a:solidFill>
                      <a:srgbClr val="EAEAEA"/>
                    </a:solidFill>
                  </a:tcPr>
                </a:tc>
                <a:extLst>
                  <a:ext uri="{0D108BD9-81ED-4DB2-BD59-A6C34878D82A}">
                    <a16:rowId xmlns:a16="http://schemas.microsoft.com/office/drawing/2014/main" val="10001"/>
                  </a:ext>
                </a:extLst>
              </a:tr>
              <a:tr h="370840">
                <a:tc>
                  <a:txBody>
                    <a:bodyPr/>
                    <a:lstStyle/>
                    <a:p>
                      <a:endParaRPr lang="en-US" sz="2000" b="0">
                        <a:solidFill>
                          <a:schemeClr val="tx1"/>
                        </a:solidFill>
                        <a:latin typeface="Geneva"/>
                      </a:endParaRPr>
                    </a:p>
                  </a:txBody>
                  <a:tcPr>
                    <a:solidFill>
                      <a:srgbClr val="EAEAEA"/>
                    </a:solidFill>
                  </a:tcPr>
                </a:tc>
                <a:extLst>
                  <a:ext uri="{0D108BD9-81ED-4DB2-BD59-A6C34878D82A}">
                    <a16:rowId xmlns:a16="http://schemas.microsoft.com/office/drawing/2014/main" val="10002"/>
                  </a:ext>
                </a:extLst>
              </a:tr>
              <a:tr h="370840">
                <a:tc>
                  <a:txBody>
                    <a:bodyPr/>
                    <a:lstStyle/>
                    <a:p>
                      <a:endParaRPr lang="en-US" sz="2000" b="0">
                        <a:solidFill>
                          <a:schemeClr val="tx1"/>
                        </a:solidFill>
                        <a:latin typeface="Geneva"/>
                      </a:endParaRPr>
                    </a:p>
                  </a:txBody>
                  <a:tcPr>
                    <a:solidFill>
                      <a:srgbClr val="EAEAEA"/>
                    </a:solidFill>
                  </a:tcPr>
                </a:tc>
                <a:extLst>
                  <a:ext uri="{0D108BD9-81ED-4DB2-BD59-A6C34878D82A}">
                    <a16:rowId xmlns:a16="http://schemas.microsoft.com/office/drawing/2014/main" val="10003"/>
                  </a:ext>
                </a:extLst>
              </a:tr>
              <a:tr h="370840">
                <a:tc>
                  <a:txBody>
                    <a:bodyPr/>
                    <a:lstStyle/>
                    <a:p>
                      <a:endParaRPr lang="en-US" sz="2000" b="0">
                        <a:solidFill>
                          <a:schemeClr val="tx1"/>
                        </a:solidFill>
                        <a:latin typeface="Geneva"/>
                      </a:endParaRPr>
                    </a:p>
                  </a:txBody>
                  <a:tcPr>
                    <a:solidFill>
                      <a:srgbClr val="EAEAEA"/>
                    </a:solidFill>
                  </a:tcPr>
                </a:tc>
                <a:extLst>
                  <a:ext uri="{0D108BD9-81ED-4DB2-BD59-A6C34878D82A}">
                    <a16:rowId xmlns:a16="http://schemas.microsoft.com/office/drawing/2014/main" val="10004"/>
                  </a:ext>
                </a:extLst>
              </a:tr>
            </a:tbl>
          </a:graphicData>
        </a:graphic>
      </p:graphicFrame>
      <p:sp>
        <p:nvSpPr>
          <p:cNvPr id="22" name="Rectangle 21"/>
          <p:cNvSpPr/>
          <p:nvPr/>
        </p:nvSpPr>
        <p:spPr>
          <a:xfrm>
            <a:off x="76200" y="1460798"/>
            <a:ext cx="2122441" cy="461665"/>
          </a:xfrm>
          <a:prstGeom prst="rect">
            <a:avLst/>
          </a:prstGeom>
        </p:spPr>
        <p:txBody>
          <a:bodyPr wrap="none">
            <a:spAutoFit/>
          </a:bodyPr>
          <a:lstStyle/>
          <a:p>
            <a:r>
              <a:rPr lang="en-GB" sz="2400" b="1"/>
              <a:t>Loan amount</a:t>
            </a:r>
            <a:endParaRPr lang="en-US" sz="2400" b="1"/>
          </a:p>
        </p:txBody>
      </p:sp>
      <p:grpSp>
        <p:nvGrpSpPr>
          <p:cNvPr id="23" name="Group 22"/>
          <p:cNvGrpSpPr/>
          <p:nvPr/>
        </p:nvGrpSpPr>
        <p:grpSpPr>
          <a:xfrm>
            <a:off x="76200" y="3046433"/>
            <a:ext cx="5257800" cy="763567"/>
            <a:chOff x="73790" y="3582433"/>
            <a:chExt cx="5257800" cy="763567"/>
          </a:xfrm>
        </p:grpSpPr>
        <p:grpSp>
          <p:nvGrpSpPr>
            <p:cNvPr id="24" name="Group 38"/>
            <p:cNvGrpSpPr>
              <a:grpSpLocks/>
            </p:cNvGrpSpPr>
            <p:nvPr/>
          </p:nvGrpSpPr>
          <p:grpSpPr bwMode="auto">
            <a:xfrm>
              <a:off x="2991460" y="3716512"/>
              <a:ext cx="1011392" cy="517438"/>
              <a:chOff x="-1316" y="2256"/>
              <a:chExt cx="921" cy="636"/>
            </a:xfrm>
          </p:grpSpPr>
          <p:sp>
            <p:nvSpPr>
              <p:cNvPr id="28" name="Text Box 18"/>
              <p:cNvSpPr txBox="1">
                <a:spLocks noChangeArrowheads="1"/>
              </p:cNvSpPr>
              <p:nvPr/>
            </p:nvSpPr>
            <p:spPr bwMode="auto">
              <a:xfrm>
                <a:off x="-1265" y="2371"/>
                <a:ext cx="870" cy="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GB" sz="2000" b="1">
                    <a:solidFill>
                      <a:srgbClr val="003399"/>
                    </a:solidFill>
                    <a:latin typeface="+mj-lt"/>
                  </a:rPr>
                  <a:t>integer</a:t>
                </a:r>
              </a:p>
            </p:txBody>
          </p:sp>
          <p:sp>
            <p:nvSpPr>
              <p:cNvPr id="29" name="Oval 21"/>
              <p:cNvSpPr>
                <a:spLocks noChangeArrowheads="1"/>
              </p:cNvSpPr>
              <p:nvPr/>
            </p:nvSpPr>
            <p:spPr bwMode="auto">
              <a:xfrm>
                <a:off x="-1316" y="2256"/>
                <a:ext cx="880" cy="636"/>
              </a:xfrm>
              <a:prstGeom prst="ellipse">
                <a:avLst/>
              </a:prstGeom>
              <a:noFill/>
              <a:ln w="28575">
                <a:solidFill>
                  <a:schemeClr val="folHlink"/>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j-lt"/>
                </a:endParaRPr>
              </a:p>
            </p:txBody>
          </p:sp>
        </p:grpSp>
        <p:sp>
          <p:nvSpPr>
            <p:cNvPr id="25" name="Oval 21"/>
            <p:cNvSpPr>
              <a:spLocks noChangeArrowheads="1"/>
            </p:cNvSpPr>
            <p:nvPr/>
          </p:nvSpPr>
          <p:spPr bwMode="auto">
            <a:xfrm>
              <a:off x="2819400" y="3612358"/>
              <a:ext cx="2512190" cy="731042"/>
            </a:xfrm>
            <a:prstGeom prst="ellipse">
              <a:avLst/>
            </a:prstGeom>
            <a:noFill/>
            <a:ln w="28575">
              <a:solidFill>
                <a:schemeClr val="folHlink"/>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p>
          </p:txBody>
        </p:sp>
        <p:sp>
          <p:nvSpPr>
            <p:cNvPr id="26" name="Text Box 16"/>
            <p:cNvSpPr txBox="1">
              <a:spLocks noChangeArrowheads="1"/>
            </p:cNvSpPr>
            <p:nvPr/>
          </p:nvSpPr>
          <p:spPr bwMode="auto">
            <a:xfrm>
              <a:off x="4055244" y="3582433"/>
              <a:ext cx="123186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GB" sz="2000" b="1">
                  <a:solidFill>
                    <a:srgbClr val="C00000"/>
                  </a:solidFill>
                  <a:latin typeface="+mj-lt"/>
                </a:rPr>
                <a:t>not</a:t>
              </a:r>
            </a:p>
            <a:p>
              <a:r>
                <a:rPr lang="en-GB" sz="2000" b="1">
                  <a:solidFill>
                    <a:srgbClr val="C00000"/>
                  </a:solidFill>
                  <a:latin typeface="+mj-lt"/>
                </a:rPr>
                <a:t>integer</a:t>
              </a:r>
            </a:p>
          </p:txBody>
        </p:sp>
        <p:sp>
          <p:nvSpPr>
            <p:cNvPr id="27" name="Rectangle 26"/>
            <p:cNvSpPr/>
            <p:nvPr/>
          </p:nvSpPr>
          <p:spPr>
            <a:xfrm>
              <a:off x="73790" y="3884335"/>
              <a:ext cx="2546531" cy="461665"/>
            </a:xfrm>
            <a:prstGeom prst="rect">
              <a:avLst/>
            </a:prstGeom>
          </p:spPr>
          <p:txBody>
            <a:bodyPr wrap="none">
              <a:spAutoFit/>
            </a:bodyPr>
            <a:lstStyle/>
            <a:p>
              <a:r>
                <a:rPr lang="en-US" sz="2400" b="1"/>
                <a:t>Type of number:</a:t>
              </a:r>
            </a:p>
          </p:txBody>
        </p:sp>
      </p:grpSp>
      <p:grpSp>
        <p:nvGrpSpPr>
          <p:cNvPr id="30" name="Group 29"/>
          <p:cNvGrpSpPr/>
          <p:nvPr/>
        </p:nvGrpSpPr>
        <p:grpSpPr>
          <a:xfrm>
            <a:off x="76200" y="2209800"/>
            <a:ext cx="5255390" cy="763567"/>
            <a:chOff x="76200" y="3582433"/>
            <a:chExt cx="5255390" cy="763567"/>
          </a:xfrm>
        </p:grpSpPr>
        <p:grpSp>
          <p:nvGrpSpPr>
            <p:cNvPr id="31" name="Group 38"/>
            <p:cNvGrpSpPr>
              <a:grpSpLocks/>
            </p:cNvGrpSpPr>
            <p:nvPr/>
          </p:nvGrpSpPr>
          <p:grpSpPr bwMode="auto">
            <a:xfrm>
              <a:off x="2991460" y="3716512"/>
              <a:ext cx="966368" cy="517438"/>
              <a:chOff x="-1316" y="2256"/>
              <a:chExt cx="880" cy="636"/>
            </a:xfrm>
          </p:grpSpPr>
          <p:sp>
            <p:nvSpPr>
              <p:cNvPr id="35" name="Text Box 18"/>
              <p:cNvSpPr txBox="1">
                <a:spLocks noChangeArrowheads="1"/>
              </p:cNvSpPr>
              <p:nvPr/>
            </p:nvSpPr>
            <p:spPr bwMode="auto">
              <a:xfrm>
                <a:off x="-1126" y="2371"/>
                <a:ext cx="619" cy="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GB" sz="2000" b="1">
                    <a:solidFill>
                      <a:srgbClr val="003399"/>
                    </a:solidFill>
                    <a:latin typeface="+mj-lt"/>
                  </a:rPr>
                  <a:t>0-9</a:t>
                </a:r>
              </a:p>
            </p:txBody>
          </p:sp>
          <p:sp>
            <p:nvSpPr>
              <p:cNvPr id="36" name="Oval 21"/>
              <p:cNvSpPr>
                <a:spLocks noChangeArrowheads="1"/>
              </p:cNvSpPr>
              <p:nvPr/>
            </p:nvSpPr>
            <p:spPr bwMode="auto">
              <a:xfrm>
                <a:off x="-1316" y="2256"/>
                <a:ext cx="880" cy="636"/>
              </a:xfrm>
              <a:prstGeom prst="ellipse">
                <a:avLst/>
              </a:prstGeom>
              <a:noFill/>
              <a:ln w="28575">
                <a:solidFill>
                  <a:schemeClr val="folHlink"/>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j-lt"/>
                </a:endParaRPr>
              </a:p>
            </p:txBody>
          </p:sp>
        </p:grpSp>
        <p:sp>
          <p:nvSpPr>
            <p:cNvPr id="32" name="Oval 21"/>
            <p:cNvSpPr>
              <a:spLocks noChangeArrowheads="1"/>
            </p:cNvSpPr>
            <p:nvPr/>
          </p:nvSpPr>
          <p:spPr bwMode="auto">
            <a:xfrm>
              <a:off x="2819400" y="3612358"/>
              <a:ext cx="2512190" cy="731042"/>
            </a:xfrm>
            <a:prstGeom prst="ellipse">
              <a:avLst/>
            </a:prstGeom>
            <a:noFill/>
            <a:ln w="28575">
              <a:solidFill>
                <a:schemeClr val="folHlink"/>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p>
          </p:txBody>
        </p:sp>
        <p:sp>
          <p:nvSpPr>
            <p:cNvPr id="33" name="Text Box 16"/>
            <p:cNvSpPr txBox="1">
              <a:spLocks noChangeArrowheads="1"/>
            </p:cNvSpPr>
            <p:nvPr/>
          </p:nvSpPr>
          <p:spPr bwMode="auto">
            <a:xfrm>
              <a:off x="4055244" y="3582433"/>
              <a:ext cx="123186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GB" sz="2000" b="1">
                  <a:solidFill>
                    <a:srgbClr val="C00000"/>
                  </a:solidFill>
                  <a:latin typeface="+mj-lt"/>
                </a:rPr>
                <a:t>Non numeric</a:t>
              </a:r>
            </a:p>
          </p:txBody>
        </p:sp>
        <p:sp>
          <p:nvSpPr>
            <p:cNvPr id="34" name="Rectangle 33"/>
            <p:cNvSpPr/>
            <p:nvPr/>
          </p:nvSpPr>
          <p:spPr>
            <a:xfrm>
              <a:off x="76200" y="3884335"/>
              <a:ext cx="2587824" cy="461665"/>
            </a:xfrm>
            <a:prstGeom prst="rect">
              <a:avLst/>
            </a:prstGeom>
          </p:spPr>
          <p:txBody>
            <a:bodyPr wrap="none">
              <a:spAutoFit/>
            </a:bodyPr>
            <a:lstStyle/>
            <a:p>
              <a:r>
                <a:rPr lang="en-US" sz="2400" b="1"/>
                <a:t>Valid characters:</a:t>
              </a:r>
            </a:p>
          </p:txBody>
        </p:sp>
      </p:grpSp>
      <p:sp>
        <p:nvSpPr>
          <p:cNvPr id="8" name="Slide Number Placeholder 7"/>
          <p:cNvSpPr>
            <a:spLocks noGrp="1"/>
          </p:cNvSpPr>
          <p:nvPr>
            <p:ph type="sldNum" sz="quarter" idx="12"/>
          </p:nvPr>
        </p:nvSpPr>
        <p:spPr/>
        <p:txBody>
          <a:bodyPr/>
          <a:lstStyle/>
          <a:p>
            <a:r>
              <a:rPr lang="en-US"/>
              <a:t>Slide </a:t>
            </a:r>
            <a:fld id="{3900DC13-0C25-439E-AA75-E5DAAC4C3713}" type="slidenum">
              <a:rPr lang="en-US" smtClean="0"/>
              <a:pPr/>
              <a:t>38</a:t>
            </a:fld>
            <a:endParaRPr lang="en-US"/>
          </a:p>
        </p:txBody>
      </p:sp>
    </p:spTree>
    <p:extLst>
      <p:ext uri="{BB962C8B-B14F-4D97-AF65-F5344CB8AC3E}">
        <p14:creationId xmlns:p14="http://schemas.microsoft.com/office/powerpoint/2010/main" val="228633485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2939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1026"/>
          <p:cNvSpPr>
            <a:spLocks noGrp="1" noChangeArrowheads="1"/>
          </p:cNvSpPr>
          <p:nvPr>
            <p:ph type="title"/>
          </p:nvPr>
        </p:nvSpPr>
        <p:spPr/>
        <p:txBody>
          <a:bodyPr>
            <a:normAutofit/>
          </a:bodyPr>
          <a:lstStyle/>
          <a:p>
            <a:r>
              <a:rPr lang="en-GB" dirty="0"/>
              <a:t>Term of loan</a:t>
            </a:r>
          </a:p>
        </p:txBody>
      </p:sp>
      <p:grpSp>
        <p:nvGrpSpPr>
          <p:cNvPr id="229390" name="Group 1038"/>
          <p:cNvGrpSpPr>
            <a:grpSpLocks/>
          </p:cNvGrpSpPr>
          <p:nvPr/>
        </p:nvGrpSpPr>
        <p:grpSpPr bwMode="auto">
          <a:xfrm>
            <a:off x="2234712" y="1219200"/>
            <a:ext cx="6528288" cy="992188"/>
            <a:chOff x="873" y="990"/>
            <a:chExt cx="4455" cy="625"/>
          </a:xfrm>
        </p:grpSpPr>
        <p:sp>
          <p:nvSpPr>
            <p:cNvPr id="229379" name="Line 1027"/>
            <p:cNvSpPr>
              <a:spLocks noChangeShapeType="1"/>
            </p:cNvSpPr>
            <p:nvPr/>
          </p:nvSpPr>
          <p:spPr bwMode="auto">
            <a:xfrm>
              <a:off x="873" y="1313"/>
              <a:ext cx="4455" cy="0"/>
            </a:xfrm>
            <a:prstGeom prst="line">
              <a:avLst/>
            </a:prstGeom>
            <a:noFill/>
            <a:ln w="50800">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p>
          </p:txBody>
        </p:sp>
        <p:sp>
          <p:nvSpPr>
            <p:cNvPr id="229380" name="Rectangle 1028"/>
            <p:cNvSpPr>
              <a:spLocks noChangeArrowheads="1"/>
            </p:cNvSpPr>
            <p:nvPr/>
          </p:nvSpPr>
          <p:spPr bwMode="auto">
            <a:xfrm>
              <a:off x="2239" y="1374"/>
              <a:ext cx="176" cy="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defTabSz="923925">
                <a:lnSpc>
                  <a:spcPct val="87000"/>
                </a:lnSpc>
              </a:pPr>
              <a:r>
                <a:rPr lang="en-GB" sz="2000" b="1">
                  <a:latin typeface="+mj-lt"/>
                </a:rPr>
                <a:t>1</a:t>
              </a:r>
            </a:p>
          </p:txBody>
        </p:sp>
        <p:sp>
          <p:nvSpPr>
            <p:cNvPr id="229381" name="Rectangle 1029"/>
            <p:cNvSpPr>
              <a:spLocks noChangeArrowheads="1"/>
            </p:cNvSpPr>
            <p:nvPr/>
          </p:nvSpPr>
          <p:spPr bwMode="auto">
            <a:xfrm>
              <a:off x="3659" y="1374"/>
              <a:ext cx="265" cy="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defTabSz="923925">
                <a:lnSpc>
                  <a:spcPct val="87000"/>
                </a:lnSpc>
              </a:pPr>
              <a:r>
                <a:rPr lang="en-GB" sz="2000" b="1">
                  <a:latin typeface="+mj-lt"/>
                </a:rPr>
                <a:t>30</a:t>
              </a:r>
            </a:p>
          </p:txBody>
        </p:sp>
        <p:sp>
          <p:nvSpPr>
            <p:cNvPr id="229382" name="Rectangle 1030"/>
            <p:cNvSpPr>
              <a:spLocks noChangeArrowheads="1"/>
            </p:cNvSpPr>
            <p:nvPr/>
          </p:nvSpPr>
          <p:spPr bwMode="auto">
            <a:xfrm>
              <a:off x="4056" y="1374"/>
              <a:ext cx="265" cy="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defTabSz="923925">
                <a:lnSpc>
                  <a:spcPct val="87000"/>
                </a:lnSpc>
              </a:pPr>
              <a:r>
                <a:rPr lang="en-GB" sz="2000" b="1">
                  <a:latin typeface="+mj-lt"/>
                </a:rPr>
                <a:t>31</a:t>
              </a:r>
            </a:p>
          </p:txBody>
        </p:sp>
        <p:sp>
          <p:nvSpPr>
            <p:cNvPr id="229383" name="Rectangle 1031"/>
            <p:cNvSpPr>
              <a:spLocks noChangeArrowheads="1"/>
            </p:cNvSpPr>
            <p:nvPr/>
          </p:nvSpPr>
          <p:spPr bwMode="auto">
            <a:xfrm>
              <a:off x="1075" y="1001"/>
              <a:ext cx="661" cy="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defTabSz="923925">
                <a:lnSpc>
                  <a:spcPct val="87000"/>
                </a:lnSpc>
              </a:pPr>
              <a:r>
                <a:rPr lang="en-GB" sz="2000" b="1">
                  <a:solidFill>
                    <a:srgbClr val="C00000"/>
                  </a:solidFill>
                </a:rPr>
                <a:t>invalid</a:t>
              </a:r>
            </a:p>
          </p:txBody>
        </p:sp>
        <p:sp>
          <p:nvSpPr>
            <p:cNvPr id="229384" name="Rectangle 1032"/>
            <p:cNvSpPr>
              <a:spLocks noChangeArrowheads="1"/>
            </p:cNvSpPr>
            <p:nvPr/>
          </p:nvSpPr>
          <p:spPr bwMode="auto">
            <a:xfrm>
              <a:off x="2830" y="1001"/>
              <a:ext cx="495" cy="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defTabSz="923925">
                <a:lnSpc>
                  <a:spcPct val="87000"/>
                </a:lnSpc>
              </a:pPr>
              <a:r>
                <a:rPr lang="en-GB" sz="2000" b="1">
                  <a:solidFill>
                    <a:srgbClr val="000099"/>
                  </a:solidFill>
                </a:rPr>
                <a:t>valid</a:t>
              </a:r>
            </a:p>
          </p:txBody>
        </p:sp>
        <p:sp>
          <p:nvSpPr>
            <p:cNvPr id="229385" name="Rectangle 1033"/>
            <p:cNvSpPr>
              <a:spLocks noChangeArrowheads="1"/>
            </p:cNvSpPr>
            <p:nvPr/>
          </p:nvSpPr>
          <p:spPr bwMode="auto">
            <a:xfrm>
              <a:off x="4364" y="990"/>
              <a:ext cx="661" cy="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defTabSz="923925">
                <a:lnSpc>
                  <a:spcPct val="87000"/>
                </a:lnSpc>
              </a:pPr>
              <a:r>
                <a:rPr lang="en-GB" sz="2000" b="1">
                  <a:solidFill>
                    <a:srgbClr val="C00000"/>
                  </a:solidFill>
                </a:rPr>
                <a:t>invalid</a:t>
              </a:r>
            </a:p>
          </p:txBody>
        </p:sp>
        <p:sp>
          <p:nvSpPr>
            <p:cNvPr id="229386" name="Line 1034"/>
            <p:cNvSpPr>
              <a:spLocks noChangeShapeType="1"/>
            </p:cNvSpPr>
            <p:nvPr/>
          </p:nvSpPr>
          <p:spPr bwMode="auto">
            <a:xfrm>
              <a:off x="2180" y="1012"/>
              <a:ext cx="0" cy="60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p>
          </p:txBody>
        </p:sp>
        <p:sp>
          <p:nvSpPr>
            <p:cNvPr id="229387" name="Line 1035"/>
            <p:cNvSpPr>
              <a:spLocks noChangeShapeType="1"/>
            </p:cNvSpPr>
            <p:nvPr/>
          </p:nvSpPr>
          <p:spPr bwMode="auto">
            <a:xfrm>
              <a:off x="4021" y="1012"/>
              <a:ext cx="0" cy="60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p>
          </p:txBody>
        </p:sp>
        <p:sp>
          <p:nvSpPr>
            <p:cNvPr id="229388" name="Rectangle 1036"/>
            <p:cNvSpPr>
              <a:spLocks noChangeArrowheads="1"/>
            </p:cNvSpPr>
            <p:nvPr/>
          </p:nvSpPr>
          <p:spPr bwMode="auto">
            <a:xfrm>
              <a:off x="1896" y="1374"/>
              <a:ext cx="176" cy="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defTabSz="923925">
                <a:lnSpc>
                  <a:spcPct val="87000"/>
                </a:lnSpc>
              </a:pPr>
              <a:r>
                <a:rPr lang="en-GB" sz="2000" b="1">
                  <a:latin typeface="+mj-lt"/>
                </a:rPr>
                <a:t>0</a:t>
              </a:r>
            </a:p>
          </p:txBody>
        </p:sp>
      </p:grpSp>
      <p:graphicFrame>
        <p:nvGraphicFramePr>
          <p:cNvPr id="20" name="Content Placeholder 3"/>
          <p:cNvGraphicFramePr>
            <a:graphicFrameLocks noGrp="1"/>
          </p:cNvGraphicFramePr>
          <p:nvPr>
            <p:ph idx="1"/>
            <p:extLst>
              <p:ext uri="{D42A27DB-BD31-4B8C-83A1-F6EECF244321}">
                <p14:modId xmlns:p14="http://schemas.microsoft.com/office/powerpoint/2010/main" val="1006723383"/>
              </p:ext>
            </p:extLst>
          </p:nvPr>
        </p:nvGraphicFramePr>
        <p:xfrm>
          <a:off x="352425" y="3835398"/>
          <a:ext cx="8382000" cy="262034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gridCol w="1676400">
                  <a:extLst>
                    <a:ext uri="{9D8B030D-6E8A-4147-A177-3AD203B41FA5}">
                      <a16:colId xmlns:a16="http://schemas.microsoft.com/office/drawing/2014/main" val="20003"/>
                    </a:ext>
                  </a:extLst>
                </a:gridCol>
                <a:gridCol w="1676400">
                  <a:extLst>
                    <a:ext uri="{9D8B030D-6E8A-4147-A177-3AD203B41FA5}">
                      <a16:colId xmlns:a16="http://schemas.microsoft.com/office/drawing/2014/main" val="20004"/>
                    </a:ext>
                  </a:extLst>
                </a:gridCol>
              </a:tblGrid>
              <a:tr h="641022">
                <a:tc>
                  <a:txBody>
                    <a:bodyPr/>
                    <a:lstStyle/>
                    <a:p>
                      <a:pPr algn="ctr">
                        <a:spcBef>
                          <a:spcPts val="600"/>
                        </a:spcBef>
                        <a:spcAft>
                          <a:spcPts val="0"/>
                        </a:spcAft>
                      </a:pPr>
                      <a:r>
                        <a:rPr lang="en-GB" sz="2200" b="1">
                          <a:solidFill>
                            <a:schemeClr val="bg1"/>
                          </a:solidFill>
                          <a:effectLst/>
                          <a:latin typeface="+mj-lt"/>
                          <a:ea typeface="Times New Roman"/>
                          <a:cs typeface="Times New Roman"/>
                        </a:rPr>
                        <a:t>Condition</a:t>
                      </a:r>
                      <a:endParaRPr lang="en-US" sz="2200">
                        <a:solidFill>
                          <a:schemeClr val="bg1"/>
                        </a:solidFill>
                        <a:effectLst/>
                        <a:latin typeface="+mj-lt"/>
                        <a:ea typeface="Times New Roman"/>
                        <a:cs typeface="Times New Roman"/>
                      </a:endParaRPr>
                    </a:p>
                  </a:txBody>
                  <a:tcPr marL="50165" marR="50165" marT="0" marB="0"/>
                </a:tc>
                <a:tc>
                  <a:txBody>
                    <a:bodyPr/>
                    <a:lstStyle/>
                    <a:p>
                      <a:pPr algn="ctr">
                        <a:spcAft>
                          <a:spcPts val="0"/>
                        </a:spcAft>
                      </a:pPr>
                      <a:r>
                        <a:rPr lang="en-GB" sz="2200" b="1">
                          <a:effectLst/>
                          <a:latin typeface="+mj-lt"/>
                          <a:ea typeface="Times New Roman"/>
                          <a:cs typeface="Times New Roman"/>
                        </a:rPr>
                        <a:t>Valid</a:t>
                      </a:r>
                      <a:br>
                        <a:rPr lang="en-GB" sz="2200" b="1">
                          <a:effectLst/>
                          <a:latin typeface="+mj-lt"/>
                          <a:ea typeface="Times New Roman"/>
                          <a:cs typeface="Times New Roman"/>
                        </a:rPr>
                      </a:br>
                      <a:r>
                        <a:rPr lang="en-GB" sz="2200" b="1">
                          <a:effectLst/>
                          <a:latin typeface="+mj-lt"/>
                          <a:ea typeface="Times New Roman"/>
                          <a:cs typeface="Times New Roman"/>
                        </a:rPr>
                        <a:t>Partition</a:t>
                      </a:r>
                      <a:endParaRPr lang="en-US" sz="2200">
                        <a:effectLst/>
                        <a:latin typeface="+mj-lt"/>
                        <a:ea typeface="Times New Roman"/>
                        <a:cs typeface="Times New Roman"/>
                      </a:endParaRPr>
                    </a:p>
                  </a:txBody>
                  <a:tcPr marL="50165" marR="50165" marT="0" marB="0"/>
                </a:tc>
                <a:tc>
                  <a:txBody>
                    <a:bodyPr/>
                    <a:lstStyle/>
                    <a:p>
                      <a:pPr algn="ctr">
                        <a:spcAft>
                          <a:spcPts val="0"/>
                        </a:spcAft>
                      </a:pPr>
                      <a:r>
                        <a:rPr lang="en-GB" sz="2200" b="1">
                          <a:effectLst/>
                          <a:latin typeface="+mj-lt"/>
                          <a:ea typeface="Times New Roman"/>
                          <a:cs typeface="Times New Roman"/>
                        </a:rPr>
                        <a:t>Invalid</a:t>
                      </a:r>
                      <a:br>
                        <a:rPr lang="en-GB" sz="2200" b="1">
                          <a:effectLst/>
                          <a:latin typeface="+mj-lt"/>
                          <a:ea typeface="Times New Roman"/>
                          <a:cs typeface="Times New Roman"/>
                        </a:rPr>
                      </a:br>
                      <a:r>
                        <a:rPr lang="en-GB" sz="2200" b="1">
                          <a:effectLst/>
                          <a:latin typeface="+mj-lt"/>
                          <a:ea typeface="Times New Roman"/>
                          <a:cs typeface="Times New Roman"/>
                        </a:rPr>
                        <a:t>Partition</a:t>
                      </a:r>
                      <a:endParaRPr lang="en-US" sz="2200">
                        <a:effectLst/>
                        <a:latin typeface="+mj-lt"/>
                        <a:ea typeface="Times New Roman"/>
                        <a:cs typeface="Times New Roman"/>
                      </a:endParaRPr>
                    </a:p>
                  </a:txBody>
                  <a:tcPr marL="50165" marR="50165" marT="0" marB="0"/>
                </a:tc>
                <a:tc>
                  <a:txBody>
                    <a:bodyPr/>
                    <a:lstStyle/>
                    <a:p>
                      <a:pPr algn="ctr">
                        <a:spcAft>
                          <a:spcPts val="0"/>
                        </a:spcAft>
                      </a:pPr>
                      <a:r>
                        <a:rPr lang="en-GB" sz="2200" b="1">
                          <a:effectLst/>
                          <a:latin typeface="+mj-lt"/>
                          <a:ea typeface="Times New Roman"/>
                          <a:cs typeface="Times New Roman"/>
                        </a:rPr>
                        <a:t>Valid</a:t>
                      </a:r>
                      <a:br>
                        <a:rPr lang="en-GB" sz="2200" b="1">
                          <a:effectLst/>
                          <a:latin typeface="+mj-lt"/>
                          <a:ea typeface="Times New Roman"/>
                          <a:cs typeface="Times New Roman"/>
                        </a:rPr>
                      </a:br>
                      <a:r>
                        <a:rPr lang="en-GB" sz="2200" b="1">
                          <a:effectLst/>
                          <a:latin typeface="+mj-lt"/>
                          <a:ea typeface="Times New Roman"/>
                          <a:cs typeface="Times New Roman"/>
                        </a:rPr>
                        <a:t>Boundary</a:t>
                      </a:r>
                      <a:endParaRPr lang="en-US" sz="2200">
                        <a:effectLst/>
                        <a:latin typeface="+mj-lt"/>
                        <a:ea typeface="Times New Roman"/>
                        <a:cs typeface="Times New Roman"/>
                      </a:endParaRPr>
                    </a:p>
                  </a:txBody>
                  <a:tcPr marL="50165" marR="50165" marT="0" marB="0"/>
                </a:tc>
                <a:tc>
                  <a:txBody>
                    <a:bodyPr/>
                    <a:lstStyle/>
                    <a:p>
                      <a:pPr algn="ctr">
                        <a:spcAft>
                          <a:spcPts val="0"/>
                        </a:spcAft>
                      </a:pPr>
                      <a:r>
                        <a:rPr lang="en-GB" sz="2200" b="1">
                          <a:effectLst/>
                          <a:latin typeface="+mj-lt"/>
                          <a:ea typeface="Times New Roman"/>
                          <a:cs typeface="Times New Roman"/>
                        </a:rPr>
                        <a:t>Invalid</a:t>
                      </a:r>
                      <a:br>
                        <a:rPr lang="en-GB" sz="2200" b="1">
                          <a:effectLst/>
                          <a:latin typeface="+mj-lt"/>
                          <a:ea typeface="Times New Roman"/>
                          <a:cs typeface="Times New Roman"/>
                        </a:rPr>
                      </a:br>
                      <a:r>
                        <a:rPr lang="en-GB" sz="2200" b="1">
                          <a:effectLst/>
                          <a:latin typeface="+mj-lt"/>
                          <a:ea typeface="Times New Roman"/>
                          <a:cs typeface="Times New Roman"/>
                        </a:rPr>
                        <a:t>Boundary</a:t>
                      </a:r>
                      <a:endParaRPr lang="en-US" sz="2200">
                        <a:effectLst/>
                        <a:latin typeface="+mj-lt"/>
                        <a:ea typeface="Times New Roman"/>
                        <a:cs typeface="Times New Roman"/>
                      </a:endParaRPr>
                    </a:p>
                  </a:txBody>
                  <a:tcPr marL="50165" marR="50165" marT="0" marB="0"/>
                </a:tc>
                <a:extLst>
                  <a:ext uri="{0D108BD9-81ED-4DB2-BD59-A6C34878D82A}">
                    <a16:rowId xmlns:a16="http://schemas.microsoft.com/office/drawing/2014/main" val="10000"/>
                  </a:ext>
                </a:extLst>
              </a:tr>
              <a:tr h="389956">
                <a:tc rowSpan="5">
                  <a:txBody>
                    <a:bodyPr/>
                    <a:lstStyle/>
                    <a:p>
                      <a:pPr>
                        <a:spcAft>
                          <a:spcPts val="0"/>
                        </a:spcAft>
                      </a:pPr>
                      <a:r>
                        <a:rPr lang="en-GB" sz="2200" b="1">
                          <a:solidFill>
                            <a:srgbClr val="003399"/>
                          </a:solidFill>
                          <a:effectLst/>
                          <a:latin typeface="Geneva"/>
                          <a:ea typeface="Times New Roman"/>
                          <a:cs typeface="Times New Roman"/>
                        </a:rPr>
                        <a:t>Term of loan</a:t>
                      </a:r>
                      <a:endParaRPr lang="en-US" sz="1600" b="1">
                        <a:solidFill>
                          <a:srgbClr val="003399"/>
                        </a:solidFill>
                        <a:effectLst/>
                        <a:latin typeface="Geneva"/>
                        <a:ea typeface="Times New Roman"/>
                        <a:cs typeface="Times New Roman"/>
                      </a:endParaRPr>
                    </a:p>
                  </a:txBody>
                  <a:tcPr marL="50165" marR="50165" marT="0" marB="0"/>
                </a:tc>
                <a:tc>
                  <a:txBody>
                    <a:bodyPr/>
                    <a:lstStyle/>
                    <a:p>
                      <a:endParaRPr lang="en-US"/>
                    </a:p>
                  </a:txBody>
                  <a:tcPr marL="50165" marR="50165" marT="0" marB="0">
                    <a:solidFill>
                      <a:srgbClr val="EAEAEA"/>
                    </a:solidFill>
                  </a:tcPr>
                </a:tc>
                <a:tc>
                  <a:txBody>
                    <a:bodyPr/>
                    <a:lstStyle/>
                    <a:p>
                      <a:endParaRPr lang="en-US"/>
                    </a:p>
                  </a:txBody>
                  <a:tcPr marL="50165" marR="50165" marT="0" marB="0">
                    <a:solidFill>
                      <a:srgbClr val="EAEAEA"/>
                    </a:solidFill>
                  </a:tcPr>
                </a:tc>
                <a:tc>
                  <a:txBody>
                    <a:bodyPr/>
                    <a:lstStyle/>
                    <a:p>
                      <a:endParaRPr lang="en-US"/>
                    </a:p>
                  </a:txBody>
                  <a:tcPr marL="50165" marR="50165" marT="0" marB="0">
                    <a:solidFill>
                      <a:srgbClr val="EAEAEA"/>
                    </a:solidFill>
                  </a:tcPr>
                </a:tc>
                <a:tc>
                  <a:txBody>
                    <a:bodyPr/>
                    <a:lstStyle/>
                    <a:p>
                      <a:endParaRPr lang="en-US"/>
                    </a:p>
                  </a:txBody>
                  <a:tcPr marL="50165" marR="50165" marT="0" marB="0">
                    <a:solidFill>
                      <a:srgbClr val="EAEAEA"/>
                    </a:solidFill>
                  </a:tcPr>
                </a:tc>
                <a:extLst>
                  <a:ext uri="{0D108BD9-81ED-4DB2-BD59-A6C34878D82A}">
                    <a16:rowId xmlns:a16="http://schemas.microsoft.com/office/drawing/2014/main" val="10001"/>
                  </a:ext>
                </a:extLst>
              </a:tr>
              <a:tr h="389956">
                <a:tc vMerge="1">
                  <a:txBody>
                    <a:bodyPr/>
                    <a:lstStyle/>
                    <a:p>
                      <a:endParaRPr lang="en-US">
                        <a:solidFill>
                          <a:schemeClr val="tx1"/>
                        </a:solidFill>
                      </a:endParaRPr>
                    </a:p>
                  </a:txBody>
                  <a:tcPr/>
                </a:tc>
                <a:tc>
                  <a:txBody>
                    <a:bodyPr/>
                    <a:lstStyle/>
                    <a:p>
                      <a:endParaRPr lang="en-US"/>
                    </a:p>
                  </a:txBody>
                  <a:tcPr>
                    <a:solidFill>
                      <a:srgbClr val="EAEAEA"/>
                    </a:solidFill>
                  </a:tcPr>
                </a:tc>
                <a:tc>
                  <a:txBody>
                    <a:bodyPr/>
                    <a:lstStyle/>
                    <a:p>
                      <a:endParaRPr lang="en-US"/>
                    </a:p>
                  </a:txBody>
                  <a:tcPr>
                    <a:solidFill>
                      <a:srgbClr val="EAEAEA"/>
                    </a:solidFill>
                  </a:tcPr>
                </a:tc>
                <a:tc>
                  <a:txBody>
                    <a:bodyPr/>
                    <a:lstStyle/>
                    <a:p>
                      <a:endParaRPr lang="en-US"/>
                    </a:p>
                  </a:txBody>
                  <a:tcPr>
                    <a:solidFill>
                      <a:srgbClr val="EAEAEA"/>
                    </a:solidFill>
                  </a:tcPr>
                </a:tc>
                <a:tc>
                  <a:txBody>
                    <a:bodyPr/>
                    <a:lstStyle/>
                    <a:p>
                      <a:endParaRPr lang="en-US"/>
                    </a:p>
                  </a:txBody>
                  <a:tcPr>
                    <a:solidFill>
                      <a:srgbClr val="EAEAEA"/>
                    </a:solidFill>
                  </a:tcPr>
                </a:tc>
                <a:extLst>
                  <a:ext uri="{0D108BD9-81ED-4DB2-BD59-A6C34878D82A}">
                    <a16:rowId xmlns:a16="http://schemas.microsoft.com/office/drawing/2014/main" val="10002"/>
                  </a:ext>
                </a:extLst>
              </a:tr>
              <a:tr h="389956">
                <a:tc vMerge="1">
                  <a:txBody>
                    <a:bodyPr/>
                    <a:lstStyle/>
                    <a:p>
                      <a:endParaRPr lang="en-US">
                        <a:solidFill>
                          <a:schemeClr val="tx1"/>
                        </a:solidFill>
                      </a:endParaRPr>
                    </a:p>
                  </a:txBody>
                  <a:tcPr/>
                </a:tc>
                <a:tc>
                  <a:txBody>
                    <a:bodyPr/>
                    <a:lstStyle/>
                    <a:p>
                      <a:endParaRPr lang="en-US"/>
                    </a:p>
                  </a:txBody>
                  <a:tcPr>
                    <a:solidFill>
                      <a:srgbClr val="EAEAEA"/>
                    </a:solidFill>
                  </a:tcPr>
                </a:tc>
                <a:tc>
                  <a:txBody>
                    <a:bodyPr/>
                    <a:lstStyle/>
                    <a:p>
                      <a:endParaRPr lang="en-US"/>
                    </a:p>
                  </a:txBody>
                  <a:tcPr>
                    <a:solidFill>
                      <a:srgbClr val="EAEAEA"/>
                    </a:solidFill>
                  </a:tcPr>
                </a:tc>
                <a:tc>
                  <a:txBody>
                    <a:bodyPr/>
                    <a:lstStyle/>
                    <a:p>
                      <a:endParaRPr lang="en-US"/>
                    </a:p>
                  </a:txBody>
                  <a:tcPr>
                    <a:solidFill>
                      <a:srgbClr val="EAEAEA"/>
                    </a:solidFill>
                  </a:tcPr>
                </a:tc>
                <a:tc>
                  <a:txBody>
                    <a:bodyPr/>
                    <a:lstStyle/>
                    <a:p>
                      <a:endParaRPr lang="en-US"/>
                    </a:p>
                  </a:txBody>
                  <a:tcPr>
                    <a:solidFill>
                      <a:srgbClr val="EAEAEA"/>
                    </a:solidFill>
                  </a:tcPr>
                </a:tc>
                <a:extLst>
                  <a:ext uri="{0D108BD9-81ED-4DB2-BD59-A6C34878D82A}">
                    <a16:rowId xmlns:a16="http://schemas.microsoft.com/office/drawing/2014/main" val="10003"/>
                  </a:ext>
                </a:extLst>
              </a:tr>
              <a:tr h="389956">
                <a:tc vMerge="1">
                  <a:txBody>
                    <a:bodyPr/>
                    <a:lstStyle/>
                    <a:p>
                      <a:endParaRPr lang="en-US">
                        <a:solidFill>
                          <a:schemeClr val="tx1"/>
                        </a:solidFill>
                      </a:endParaRPr>
                    </a:p>
                  </a:txBody>
                  <a:tcPr/>
                </a:tc>
                <a:tc>
                  <a:txBody>
                    <a:bodyPr/>
                    <a:lstStyle/>
                    <a:p>
                      <a:endParaRPr lang="en-US"/>
                    </a:p>
                  </a:txBody>
                  <a:tcPr>
                    <a:solidFill>
                      <a:srgbClr val="EAEAEA"/>
                    </a:solidFill>
                  </a:tcPr>
                </a:tc>
                <a:tc>
                  <a:txBody>
                    <a:bodyPr/>
                    <a:lstStyle/>
                    <a:p>
                      <a:endParaRPr lang="en-US"/>
                    </a:p>
                  </a:txBody>
                  <a:tcPr>
                    <a:solidFill>
                      <a:srgbClr val="EAEAEA"/>
                    </a:solidFill>
                  </a:tcPr>
                </a:tc>
                <a:tc>
                  <a:txBody>
                    <a:bodyPr/>
                    <a:lstStyle/>
                    <a:p>
                      <a:endParaRPr lang="en-US"/>
                    </a:p>
                  </a:txBody>
                  <a:tcPr>
                    <a:solidFill>
                      <a:srgbClr val="EAEAEA"/>
                    </a:solidFill>
                  </a:tcPr>
                </a:tc>
                <a:tc>
                  <a:txBody>
                    <a:bodyPr/>
                    <a:lstStyle/>
                    <a:p>
                      <a:endParaRPr lang="en-US"/>
                    </a:p>
                  </a:txBody>
                  <a:tcPr>
                    <a:solidFill>
                      <a:srgbClr val="EAEAEA"/>
                    </a:solidFill>
                  </a:tcPr>
                </a:tc>
                <a:extLst>
                  <a:ext uri="{0D108BD9-81ED-4DB2-BD59-A6C34878D82A}">
                    <a16:rowId xmlns:a16="http://schemas.microsoft.com/office/drawing/2014/main" val="10004"/>
                  </a:ext>
                </a:extLst>
              </a:tr>
              <a:tr h="389956">
                <a:tc vMerge="1">
                  <a:txBody>
                    <a:bodyPr/>
                    <a:lstStyle/>
                    <a:p>
                      <a:endParaRPr lang="en-US">
                        <a:solidFill>
                          <a:schemeClr val="tx1"/>
                        </a:solidFill>
                      </a:endParaRPr>
                    </a:p>
                  </a:txBody>
                  <a:tcPr/>
                </a:tc>
                <a:tc>
                  <a:txBody>
                    <a:bodyPr/>
                    <a:lstStyle/>
                    <a:p>
                      <a:endParaRPr lang="en-US"/>
                    </a:p>
                  </a:txBody>
                  <a:tcPr>
                    <a:solidFill>
                      <a:srgbClr val="EAEAEA"/>
                    </a:solidFill>
                  </a:tcPr>
                </a:tc>
                <a:tc>
                  <a:txBody>
                    <a:bodyPr/>
                    <a:lstStyle/>
                    <a:p>
                      <a:endParaRPr lang="en-US"/>
                    </a:p>
                  </a:txBody>
                  <a:tcPr>
                    <a:solidFill>
                      <a:srgbClr val="EAEAEA"/>
                    </a:solidFill>
                  </a:tcPr>
                </a:tc>
                <a:tc>
                  <a:txBody>
                    <a:bodyPr/>
                    <a:lstStyle/>
                    <a:p>
                      <a:endParaRPr lang="en-US"/>
                    </a:p>
                  </a:txBody>
                  <a:tcPr>
                    <a:solidFill>
                      <a:srgbClr val="EAEAEA"/>
                    </a:solidFill>
                  </a:tcPr>
                </a:tc>
                <a:tc>
                  <a:txBody>
                    <a:bodyPr/>
                    <a:lstStyle/>
                    <a:p>
                      <a:endParaRPr lang="en-US"/>
                    </a:p>
                  </a:txBody>
                  <a:tcPr>
                    <a:solidFill>
                      <a:srgbClr val="EAEAEA"/>
                    </a:solidFill>
                  </a:tcPr>
                </a:tc>
                <a:extLst>
                  <a:ext uri="{0D108BD9-81ED-4DB2-BD59-A6C34878D82A}">
                    <a16:rowId xmlns:a16="http://schemas.microsoft.com/office/drawing/2014/main" val="10005"/>
                  </a:ext>
                </a:extLst>
              </a:tr>
            </a:tbl>
          </a:graphicData>
        </a:graphic>
      </p:graphicFrame>
      <p:sp>
        <p:nvSpPr>
          <p:cNvPr id="21" name="AutoShape 8"/>
          <p:cNvSpPr>
            <a:spLocks/>
          </p:cNvSpPr>
          <p:nvPr/>
        </p:nvSpPr>
        <p:spPr bwMode="auto">
          <a:xfrm>
            <a:off x="6107722" y="457200"/>
            <a:ext cx="1969478" cy="430887"/>
          </a:xfrm>
          <a:prstGeom prst="accentCallout1">
            <a:avLst>
              <a:gd name="adj1" fmla="val 25176"/>
              <a:gd name="adj2" fmla="val -4000"/>
              <a:gd name="adj3" fmla="val 82943"/>
              <a:gd name="adj4" fmla="val -120972"/>
            </a:avLst>
          </a:prstGeom>
          <a:solidFill>
            <a:srgbClr val="92D050"/>
          </a:solidFill>
          <a:ln w="57150">
            <a:solidFill>
              <a:srgbClr val="00CC66"/>
            </a:solidFill>
            <a:miter lim="800000"/>
            <a:headEnd type="none" w="sm" len="sm"/>
            <a:tailEnd type="none" w="sm" len="sm"/>
          </a:ln>
          <a:effectLst/>
        </p:spPr>
        <p:txBody>
          <a:bodyPr wrap="square">
            <a:spAutoFit/>
          </a:bodyPr>
          <a:lstStyle/>
          <a:p>
            <a:r>
              <a:rPr lang="en-GB" sz="2200" dirty="0">
                <a:solidFill>
                  <a:srgbClr val="000000"/>
                </a:solidFill>
                <a:latin typeface="+mj-lt"/>
              </a:rPr>
              <a:t>1 to 30 years</a:t>
            </a:r>
          </a:p>
        </p:txBody>
      </p:sp>
      <p:graphicFrame>
        <p:nvGraphicFramePr>
          <p:cNvPr id="4" name="Table 3"/>
          <p:cNvGraphicFramePr>
            <a:graphicFrameLocks noGrp="1"/>
          </p:cNvGraphicFramePr>
          <p:nvPr>
            <p:extLst>
              <p:ext uri="{D42A27DB-BD31-4B8C-83A1-F6EECF244321}">
                <p14:modId xmlns:p14="http://schemas.microsoft.com/office/powerpoint/2010/main" val="1689117861"/>
              </p:ext>
            </p:extLst>
          </p:nvPr>
        </p:nvGraphicFramePr>
        <p:xfrm>
          <a:off x="2057400" y="4521200"/>
          <a:ext cx="1676400" cy="195580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tblGrid>
              <a:tr h="370840">
                <a:tc>
                  <a:txBody>
                    <a:bodyPr/>
                    <a:lstStyle/>
                    <a:p>
                      <a:pPr>
                        <a:spcAft>
                          <a:spcPts val="0"/>
                        </a:spcAft>
                      </a:pPr>
                      <a:r>
                        <a:rPr lang="en-GB" sz="2000" b="0">
                          <a:solidFill>
                            <a:schemeClr val="tx1"/>
                          </a:solidFill>
                          <a:effectLst/>
                          <a:latin typeface="Geneva"/>
                          <a:ea typeface="Times New Roman"/>
                          <a:cs typeface="Times New Roman"/>
                        </a:rPr>
                        <a:t>1 – 30</a:t>
                      </a:r>
                      <a:endParaRPr lang="en-US" sz="2000" b="0">
                        <a:solidFill>
                          <a:schemeClr val="tx1"/>
                        </a:solidFill>
                        <a:effectLst/>
                        <a:latin typeface="Geneva"/>
                        <a:ea typeface="Times New Roman"/>
                        <a:cs typeface="Times New Roman"/>
                      </a:endParaRPr>
                    </a:p>
                  </a:txBody>
                  <a:tcPr marL="50165" marR="50165" marT="0" marB="0">
                    <a:solidFill>
                      <a:srgbClr val="EAEAEA"/>
                    </a:solidFill>
                  </a:tcPr>
                </a:tc>
                <a:extLst>
                  <a:ext uri="{0D108BD9-81ED-4DB2-BD59-A6C34878D82A}">
                    <a16:rowId xmlns:a16="http://schemas.microsoft.com/office/drawing/2014/main" val="10000"/>
                  </a:ext>
                </a:extLst>
              </a:tr>
              <a:tr h="370840">
                <a:tc>
                  <a:txBody>
                    <a:bodyPr/>
                    <a:lstStyle/>
                    <a:p>
                      <a:endParaRPr lang="en-US" sz="2000" b="0">
                        <a:solidFill>
                          <a:schemeClr val="tx1"/>
                        </a:solidFill>
                        <a:latin typeface="Geneva"/>
                      </a:endParaRPr>
                    </a:p>
                  </a:txBody>
                  <a:tcPr>
                    <a:solidFill>
                      <a:srgbClr val="EAEAEA"/>
                    </a:solidFill>
                  </a:tcPr>
                </a:tc>
                <a:extLst>
                  <a:ext uri="{0D108BD9-81ED-4DB2-BD59-A6C34878D82A}">
                    <a16:rowId xmlns:a16="http://schemas.microsoft.com/office/drawing/2014/main" val="10001"/>
                  </a:ext>
                </a:extLst>
              </a:tr>
              <a:tr h="370840">
                <a:tc>
                  <a:txBody>
                    <a:bodyPr/>
                    <a:lstStyle/>
                    <a:p>
                      <a:endParaRPr lang="en-US" sz="2000" b="0">
                        <a:solidFill>
                          <a:schemeClr val="tx1"/>
                        </a:solidFill>
                        <a:latin typeface="Geneva"/>
                      </a:endParaRPr>
                    </a:p>
                  </a:txBody>
                  <a:tcPr>
                    <a:solidFill>
                      <a:srgbClr val="EAEAEA"/>
                    </a:solidFill>
                  </a:tcPr>
                </a:tc>
                <a:extLst>
                  <a:ext uri="{0D108BD9-81ED-4DB2-BD59-A6C34878D82A}">
                    <a16:rowId xmlns:a16="http://schemas.microsoft.com/office/drawing/2014/main" val="10002"/>
                  </a:ext>
                </a:extLst>
              </a:tr>
              <a:tr h="370840">
                <a:tc>
                  <a:txBody>
                    <a:bodyPr/>
                    <a:lstStyle/>
                    <a:p>
                      <a:endParaRPr lang="en-US" sz="2000" b="0">
                        <a:solidFill>
                          <a:schemeClr val="tx1"/>
                        </a:solidFill>
                        <a:latin typeface="Geneva"/>
                      </a:endParaRPr>
                    </a:p>
                  </a:txBody>
                  <a:tcPr>
                    <a:solidFill>
                      <a:srgbClr val="EAEAEA"/>
                    </a:solidFill>
                  </a:tcPr>
                </a:tc>
                <a:extLst>
                  <a:ext uri="{0D108BD9-81ED-4DB2-BD59-A6C34878D82A}">
                    <a16:rowId xmlns:a16="http://schemas.microsoft.com/office/drawing/2014/main" val="10003"/>
                  </a:ext>
                </a:extLst>
              </a:tr>
              <a:tr h="370840">
                <a:tc>
                  <a:txBody>
                    <a:bodyPr/>
                    <a:lstStyle/>
                    <a:p>
                      <a:endParaRPr lang="en-US" sz="2000" b="0">
                        <a:solidFill>
                          <a:schemeClr val="tx1"/>
                        </a:solidFill>
                        <a:latin typeface="Geneva"/>
                      </a:endParaRPr>
                    </a:p>
                  </a:txBody>
                  <a:tcPr>
                    <a:solidFill>
                      <a:srgbClr val="EAEAEA"/>
                    </a:solidFill>
                  </a:tcPr>
                </a:tc>
                <a:extLst>
                  <a:ext uri="{0D108BD9-81ED-4DB2-BD59-A6C34878D82A}">
                    <a16:rowId xmlns:a16="http://schemas.microsoft.com/office/drawing/2014/main" val="1000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345800240"/>
              </p:ext>
            </p:extLst>
          </p:nvPr>
        </p:nvGraphicFramePr>
        <p:xfrm>
          <a:off x="3738196" y="4521200"/>
          <a:ext cx="1676400" cy="195580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tblGrid>
              <a:tr h="370840">
                <a:tc>
                  <a:txBody>
                    <a:bodyPr/>
                    <a:lstStyle/>
                    <a:p>
                      <a:pPr>
                        <a:spcAft>
                          <a:spcPts val="0"/>
                        </a:spcAft>
                      </a:pPr>
                      <a:r>
                        <a:rPr lang="en-GB" sz="2000" b="0">
                          <a:solidFill>
                            <a:schemeClr val="tx1"/>
                          </a:solidFill>
                          <a:effectLst/>
                          <a:latin typeface="Geneva"/>
                          <a:ea typeface="Times New Roman"/>
                          <a:cs typeface="Times New Roman"/>
                        </a:rPr>
                        <a:t>&lt; 1</a:t>
                      </a:r>
                      <a:endParaRPr lang="en-US" sz="2000" b="0">
                        <a:solidFill>
                          <a:schemeClr val="tx1"/>
                        </a:solidFill>
                        <a:effectLst/>
                        <a:latin typeface="Geneva"/>
                        <a:ea typeface="Times New Roman"/>
                        <a:cs typeface="Times New Roman"/>
                      </a:endParaRPr>
                    </a:p>
                  </a:txBody>
                  <a:tcPr marL="50165" marR="50165" marT="0" marB="0">
                    <a:solidFill>
                      <a:srgbClr val="EAEAEA"/>
                    </a:solidFill>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000" b="0">
                          <a:solidFill>
                            <a:schemeClr val="tx1"/>
                          </a:solidFill>
                          <a:effectLst/>
                          <a:latin typeface="Geneva"/>
                          <a:ea typeface="Times New Roman"/>
                          <a:cs typeface="Times New Roman"/>
                        </a:rPr>
                        <a:t>&gt;30</a:t>
                      </a:r>
                      <a:endParaRPr lang="en-US" sz="2000" b="0">
                        <a:solidFill>
                          <a:schemeClr val="tx1"/>
                        </a:solidFill>
                        <a:effectLst/>
                        <a:latin typeface="Geneva"/>
                        <a:ea typeface="Times New Roman"/>
                        <a:cs typeface="Times New Roman"/>
                      </a:endParaRPr>
                    </a:p>
                  </a:txBody>
                  <a:tcPr>
                    <a:solidFill>
                      <a:srgbClr val="EAEAEA"/>
                    </a:solidFill>
                  </a:tcPr>
                </a:tc>
                <a:extLst>
                  <a:ext uri="{0D108BD9-81ED-4DB2-BD59-A6C34878D82A}">
                    <a16:rowId xmlns:a16="http://schemas.microsoft.com/office/drawing/2014/main" val="10001"/>
                  </a:ext>
                </a:extLst>
              </a:tr>
              <a:tr h="370840">
                <a:tc>
                  <a:txBody>
                    <a:bodyPr/>
                    <a:lstStyle/>
                    <a:p>
                      <a:r>
                        <a:rPr lang="en-GB" sz="2000" b="0">
                          <a:solidFill>
                            <a:schemeClr val="tx1"/>
                          </a:solidFill>
                          <a:effectLst/>
                          <a:latin typeface="Geneva"/>
                          <a:ea typeface="Times New Roman"/>
                          <a:cs typeface="Times New Roman"/>
                        </a:rPr>
                        <a:t>non numeric</a:t>
                      </a:r>
                      <a:endParaRPr lang="en-US" sz="2000" b="0">
                        <a:solidFill>
                          <a:schemeClr val="tx1"/>
                        </a:solidFill>
                        <a:latin typeface="Geneva"/>
                      </a:endParaRPr>
                    </a:p>
                  </a:txBody>
                  <a:tcPr>
                    <a:solidFill>
                      <a:srgbClr val="EAEAEA"/>
                    </a:solidFill>
                  </a:tcPr>
                </a:tc>
                <a:extLst>
                  <a:ext uri="{0D108BD9-81ED-4DB2-BD59-A6C34878D82A}">
                    <a16:rowId xmlns:a16="http://schemas.microsoft.com/office/drawing/2014/main" val="10002"/>
                  </a:ext>
                </a:extLst>
              </a:tr>
              <a:tr h="370840">
                <a:tc>
                  <a:txBody>
                    <a:bodyPr/>
                    <a:lstStyle/>
                    <a:p>
                      <a:r>
                        <a:rPr lang="en-GB" sz="2000" b="0">
                          <a:solidFill>
                            <a:schemeClr val="tx1"/>
                          </a:solidFill>
                          <a:effectLst/>
                          <a:latin typeface="Geneva"/>
                          <a:ea typeface="Times New Roman"/>
                          <a:cs typeface="Times New Roman"/>
                        </a:rPr>
                        <a:t>not integer</a:t>
                      </a:r>
                    </a:p>
                  </a:txBody>
                  <a:tcPr>
                    <a:solidFill>
                      <a:srgbClr val="EAEAEA"/>
                    </a:solidFill>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000" b="0">
                          <a:solidFill>
                            <a:schemeClr val="tx1"/>
                          </a:solidFill>
                          <a:effectLst/>
                          <a:latin typeface="Geneva"/>
                          <a:ea typeface="Times New Roman"/>
                          <a:cs typeface="Times New Roman"/>
                        </a:rPr>
                        <a:t>null</a:t>
                      </a:r>
                      <a:endParaRPr lang="en-US" sz="2000" b="0">
                        <a:solidFill>
                          <a:schemeClr val="tx1"/>
                        </a:solidFill>
                        <a:latin typeface="Geneva"/>
                      </a:endParaRPr>
                    </a:p>
                  </a:txBody>
                  <a:tcPr>
                    <a:solidFill>
                      <a:srgbClr val="EAEAEA"/>
                    </a:solidFill>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767795396"/>
              </p:ext>
            </p:extLst>
          </p:nvPr>
        </p:nvGraphicFramePr>
        <p:xfrm>
          <a:off x="5410200" y="4521200"/>
          <a:ext cx="1676400" cy="195580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tblGrid>
              <a:tr h="370840">
                <a:tc>
                  <a:txBody>
                    <a:bodyPr/>
                    <a:lstStyle/>
                    <a:p>
                      <a:pPr>
                        <a:spcAft>
                          <a:spcPts val="0"/>
                        </a:spcAft>
                      </a:pPr>
                      <a:r>
                        <a:rPr lang="en-GB" sz="2000" b="0">
                          <a:solidFill>
                            <a:schemeClr val="tx1"/>
                          </a:solidFill>
                          <a:effectLst/>
                          <a:latin typeface="Geneva"/>
                          <a:ea typeface="Times New Roman"/>
                          <a:cs typeface="Times New Roman"/>
                        </a:rPr>
                        <a:t>1</a:t>
                      </a:r>
                      <a:endParaRPr lang="en-US" sz="2000" b="0">
                        <a:solidFill>
                          <a:schemeClr val="tx1"/>
                        </a:solidFill>
                        <a:effectLst/>
                        <a:latin typeface="Geneva"/>
                        <a:ea typeface="Times New Roman"/>
                        <a:cs typeface="Times New Roman"/>
                      </a:endParaRPr>
                    </a:p>
                  </a:txBody>
                  <a:tcPr marL="50165" marR="50165" marT="0" marB="0">
                    <a:solidFill>
                      <a:srgbClr val="EAEAEA"/>
                    </a:solidFill>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a:solidFill>
                            <a:schemeClr val="tx1"/>
                          </a:solidFill>
                          <a:effectLst/>
                          <a:latin typeface="Geneva"/>
                          <a:ea typeface="Times New Roman"/>
                          <a:cs typeface="Times New Roman"/>
                        </a:rPr>
                        <a:t>30</a:t>
                      </a:r>
                    </a:p>
                  </a:txBody>
                  <a:tcPr>
                    <a:solidFill>
                      <a:srgbClr val="EAEAEA"/>
                    </a:solidFill>
                  </a:tcPr>
                </a:tc>
                <a:extLst>
                  <a:ext uri="{0D108BD9-81ED-4DB2-BD59-A6C34878D82A}">
                    <a16:rowId xmlns:a16="http://schemas.microsoft.com/office/drawing/2014/main" val="10001"/>
                  </a:ext>
                </a:extLst>
              </a:tr>
              <a:tr h="370840">
                <a:tc>
                  <a:txBody>
                    <a:bodyPr/>
                    <a:lstStyle/>
                    <a:p>
                      <a:endParaRPr lang="en-US" sz="2000" b="0">
                        <a:solidFill>
                          <a:schemeClr val="tx1"/>
                        </a:solidFill>
                        <a:latin typeface="Geneva"/>
                      </a:endParaRPr>
                    </a:p>
                  </a:txBody>
                  <a:tcPr>
                    <a:solidFill>
                      <a:srgbClr val="EAEAEA"/>
                    </a:solidFill>
                  </a:tcPr>
                </a:tc>
                <a:extLst>
                  <a:ext uri="{0D108BD9-81ED-4DB2-BD59-A6C34878D82A}">
                    <a16:rowId xmlns:a16="http://schemas.microsoft.com/office/drawing/2014/main" val="10002"/>
                  </a:ext>
                </a:extLst>
              </a:tr>
              <a:tr h="370840">
                <a:tc>
                  <a:txBody>
                    <a:bodyPr/>
                    <a:lstStyle/>
                    <a:p>
                      <a:endParaRPr lang="en-US" sz="2000" b="0">
                        <a:solidFill>
                          <a:schemeClr val="tx1"/>
                        </a:solidFill>
                        <a:latin typeface="Geneva"/>
                      </a:endParaRPr>
                    </a:p>
                  </a:txBody>
                  <a:tcPr>
                    <a:solidFill>
                      <a:srgbClr val="EAEAEA"/>
                    </a:solidFill>
                  </a:tcPr>
                </a:tc>
                <a:extLst>
                  <a:ext uri="{0D108BD9-81ED-4DB2-BD59-A6C34878D82A}">
                    <a16:rowId xmlns:a16="http://schemas.microsoft.com/office/drawing/2014/main" val="10003"/>
                  </a:ext>
                </a:extLst>
              </a:tr>
              <a:tr h="370840">
                <a:tc>
                  <a:txBody>
                    <a:bodyPr/>
                    <a:lstStyle/>
                    <a:p>
                      <a:endParaRPr lang="en-US" sz="2000" b="0">
                        <a:solidFill>
                          <a:schemeClr val="tx1"/>
                        </a:solidFill>
                        <a:latin typeface="Geneva"/>
                      </a:endParaRPr>
                    </a:p>
                  </a:txBody>
                  <a:tcPr>
                    <a:solidFill>
                      <a:srgbClr val="EAEAEA"/>
                    </a:solidFill>
                  </a:tcPr>
                </a:tc>
                <a:extLst>
                  <a:ext uri="{0D108BD9-81ED-4DB2-BD59-A6C34878D82A}">
                    <a16:rowId xmlns:a16="http://schemas.microsoft.com/office/drawing/2014/main" val="1000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465034731"/>
              </p:ext>
            </p:extLst>
          </p:nvPr>
        </p:nvGraphicFramePr>
        <p:xfrm>
          <a:off x="7086600" y="4521200"/>
          <a:ext cx="1676400" cy="195580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tblGrid>
              <a:tr h="370840">
                <a:tc>
                  <a:txBody>
                    <a:bodyPr/>
                    <a:lstStyle/>
                    <a:p>
                      <a:pPr>
                        <a:spcAft>
                          <a:spcPts val="0"/>
                        </a:spcAft>
                      </a:pPr>
                      <a:r>
                        <a:rPr lang="en-GB" sz="2000" b="0">
                          <a:solidFill>
                            <a:schemeClr val="tx1"/>
                          </a:solidFill>
                          <a:effectLst/>
                          <a:latin typeface="Geneva"/>
                          <a:ea typeface="Times New Roman"/>
                          <a:cs typeface="Times New Roman"/>
                        </a:rPr>
                        <a:t>0</a:t>
                      </a:r>
                      <a:endParaRPr lang="en-US" sz="2000" b="0">
                        <a:solidFill>
                          <a:schemeClr val="tx1"/>
                        </a:solidFill>
                        <a:effectLst/>
                        <a:latin typeface="Geneva"/>
                        <a:ea typeface="Times New Roman"/>
                        <a:cs typeface="Times New Roman"/>
                      </a:endParaRPr>
                    </a:p>
                  </a:txBody>
                  <a:tcPr marL="50165" marR="50165" marT="0" marB="0">
                    <a:solidFill>
                      <a:srgbClr val="EAEAEA"/>
                    </a:solidFill>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000" b="0">
                          <a:solidFill>
                            <a:schemeClr val="tx1"/>
                          </a:solidFill>
                          <a:effectLst/>
                          <a:latin typeface="Geneva"/>
                          <a:ea typeface="Times New Roman"/>
                          <a:cs typeface="Times New Roman"/>
                        </a:rPr>
                        <a:t>31</a:t>
                      </a:r>
                      <a:endParaRPr lang="en-US" sz="2000" b="0">
                        <a:solidFill>
                          <a:schemeClr val="tx1"/>
                        </a:solidFill>
                        <a:effectLst/>
                        <a:latin typeface="Geneva"/>
                        <a:ea typeface="Times New Roman"/>
                        <a:cs typeface="Times New Roman"/>
                      </a:endParaRPr>
                    </a:p>
                  </a:txBody>
                  <a:tcPr>
                    <a:solidFill>
                      <a:srgbClr val="EAEAEA"/>
                    </a:solidFill>
                  </a:tcPr>
                </a:tc>
                <a:extLst>
                  <a:ext uri="{0D108BD9-81ED-4DB2-BD59-A6C34878D82A}">
                    <a16:rowId xmlns:a16="http://schemas.microsoft.com/office/drawing/2014/main" val="10001"/>
                  </a:ext>
                </a:extLst>
              </a:tr>
              <a:tr h="370840">
                <a:tc>
                  <a:txBody>
                    <a:bodyPr/>
                    <a:lstStyle/>
                    <a:p>
                      <a:endParaRPr lang="en-US" sz="2000" b="0">
                        <a:solidFill>
                          <a:schemeClr val="tx1"/>
                        </a:solidFill>
                        <a:latin typeface="Geneva"/>
                      </a:endParaRPr>
                    </a:p>
                  </a:txBody>
                  <a:tcPr>
                    <a:solidFill>
                      <a:srgbClr val="EAEAEA"/>
                    </a:solidFill>
                  </a:tcPr>
                </a:tc>
                <a:extLst>
                  <a:ext uri="{0D108BD9-81ED-4DB2-BD59-A6C34878D82A}">
                    <a16:rowId xmlns:a16="http://schemas.microsoft.com/office/drawing/2014/main" val="10002"/>
                  </a:ext>
                </a:extLst>
              </a:tr>
              <a:tr h="370840">
                <a:tc>
                  <a:txBody>
                    <a:bodyPr/>
                    <a:lstStyle/>
                    <a:p>
                      <a:endParaRPr lang="en-US" sz="2000" b="0">
                        <a:solidFill>
                          <a:schemeClr val="tx1"/>
                        </a:solidFill>
                        <a:latin typeface="Geneva"/>
                      </a:endParaRPr>
                    </a:p>
                  </a:txBody>
                  <a:tcPr>
                    <a:solidFill>
                      <a:srgbClr val="EAEAEA"/>
                    </a:solidFill>
                  </a:tcPr>
                </a:tc>
                <a:extLst>
                  <a:ext uri="{0D108BD9-81ED-4DB2-BD59-A6C34878D82A}">
                    <a16:rowId xmlns:a16="http://schemas.microsoft.com/office/drawing/2014/main" val="10003"/>
                  </a:ext>
                </a:extLst>
              </a:tr>
              <a:tr h="370840">
                <a:tc>
                  <a:txBody>
                    <a:bodyPr/>
                    <a:lstStyle/>
                    <a:p>
                      <a:endParaRPr lang="en-US" sz="2000" b="0">
                        <a:solidFill>
                          <a:schemeClr val="tx1"/>
                        </a:solidFill>
                        <a:latin typeface="Geneva"/>
                      </a:endParaRPr>
                    </a:p>
                  </a:txBody>
                  <a:tcPr>
                    <a:solidFill>
                      <a:srgbClr val="EAEAEA"/>
                    </a:solidFill>
                  </a:tcPr>
                </a:tc>
                <a:extLst>
                  <a:ext uri="{0D108BD9-81ED-4DB2-BD59-A6C34878D82A}">
                    <a16:rowId xmlns:a16="http://schemas.microsoft.com/office/drawing/2014/main" val="10004"/>
                  </a:ext>
                </a:extLst>
              </a:tr>
            </a:tbl>
          </a:graphicData>
        </a:graphic>
      </p:graphicFrame>
      <p:sp>
        <p:nvSpPr>
          <p:cNvPr id="22" name="Rectangle 21"/>
          <p:cNvSpPr/>
          <p:nvPr/>
        </p:nvSpPr>
        <p:spPr>
          <a:xfrm>
            <a:off x="76200" y="1460798"/>
            <a:ext cx="2018822" cy="461665"/>
          </a:xfrm>
          <a:prstGeom prst="rect">
            <a:avLst/>
          </a:prstGeom>
        </p:spPr>
        <p:txBody>
          <a:bodyPr wrap="none">
            <a:spAutoFit/>
          </a:bodyPr>
          <a:lstStyle/>
          <a:p>
            <a:r>
              <a:rPr lang="en-GB" sz="2400" b="1"/>
              <a:t>Term of loan</a:t>
            </a:r>
            <a:endParaRPr lang="en-US" sz="2400" b="1"/>
          </a:p>
        </p:txBody>
      </p:sp>
      <p:grpSp>
        <p:nvGrpSpPr>
          <p:cNvPr id="23" name="Group 22"/>
          <p:cNvGrpSpPr/>
          <p:nvPr/>
        </p:nvGrpSpPr>
        <p:grpSpPr>
          <a:xfrm>
            <a:off x="76200" y="3046433"/>
            <a:ext cx="5257800" cy="763567"/>
            <a:chOff x="73790" y="3582433"/>
            <a:chExt cx="5257800" cy="763567"/>
          </a:xfrm>
        </p:grpSpPr>
        <p:grpSp>
          <p:nvGrpSpPr>
            <p:cNvPr id="24" name="Group 38"/>
            <p:cNvGrpSpPr>
              <a:grpSpLocks/>
            </p:cNvGrpSpPr>
            <p:nvPr/>
          </p:nvGrpSpPr>
          <p:grpSpPr bwMode="auto">
            <a:xfrm>
              <a:off x="2991460" y="3716512"/>
              <a:ext cx="1011392" cy="517438"/>
              <a:chOff x="-1316" y="2256"/>
              <a:chExt cx="921" cy="636"/>
            </a:xfrm>
          </p:grpSpPr>
          <p:sp>
            <p:nvSpPr>
              <p:cNvPr id="28" name="Text Box 18"/>
              <p:cNvSpPr txBox="1">
                <a:spLocks noChangeArrowheads="1"/>
              </p:cNvSpPr>
              <p:nvPr/>
            </p:nvSpPr>
            <p:spPr bwMode="auto">
              <a:xfrm>
                <a:off x="-1265" y="2371"/>
                <a:ext cx="870" cy="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GB" sz="2000" b="1">
                    <a:solidFill>
                      <a:srgbClr val="003399"/>
                    </a:solidFill>
                    <a:latin typeface="+mj-lt"/>
                  </a:rPr>
                  <a:t>integer</a:t>
                </a:r>
              </a:p>
            </p:txBody>
          </p:sp>
          <p:sp>
            <p:nvSpPr>
              <p:cNvPr id="29" name="Oval 21"/>
              <p:cNvSpPr>
                <a:spLocks noChangeArrowheads="1"/>
              </p:cNvSpPr>
              <p:nvPr/>
            </p:nvSpPr>
            <p:spPr bwMode="auto">
              <a:xfrm>
                <a:off x="-1316" y="2256"/>
                <a:ext cx="880" cy="636"/>
              </a:xfrm>
              <a:prstGeom prst="ellipse">
                <a:avLst/>
              </a:prstGeom>
              <a:noFill/>
              <a:ln w="28575">
                <a:solidFill>
                  <a:schemeClr val="folHlink"/>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j-lt"/>
                </a:endParaRPr>
              </a:p>
            </p:txBody>
          </p:sp>
        </p:grpSp>
        <p:sp>
          <p:nvSpPr>
            <p:cNvPr id="25" name="Oval 21"/>
            <p:cNvSpPr>
              <a:spLocks noChangeArrowheads="1"/>
            </p:cNvSpPr>
            <p:nvPr/>
          </p:nvSpPr>
          <p:spPr bwMode="auto">
            <a:xfrm>
              <a:off x="2819400" y="3612358"/>
              <a:ext cx="2512190" cy="731042"/>
            </a:xfrm>
            <a:prstGeom prst="ellipse">
              <a:avLst/>
            </a:prstGeom>
            <a:noFill/>
            <a:ln w="28575">
              <a:solidFill>
                <a:schemeClr val="folHlink"/>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p>
          </p:txBody>
        </p:sp>
        <p:sp>
          <p:nvSpPr>
            <p:cNvPr id="26" name="Text Box 16"/>
            <p:cNvSpPr txBox="1">
              <a:spLocks noChangeArrowheads="1"/>
            </p:cNvSpPr>
            <p:nvPr/>
          </p:nvSpPr>
          <p:spPr bwMode="auto">
            <a:xfrm>
              <a:off x="4055244" y="3582433"/>
              <a:ext cx="123186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GB" sz="2000" b="1">
                  <a:solidFill>
                    <a:srgbClr val="C00000"/>
                  </a:solidFill>
                  <a:latin typeface="+mj-lt"/>
                </a:rPr>
                <a:t>not</a:t>
              </a:r>
            </a:p>
            <a:p>
              <a:r>
                <a:rPr lang="en-GB" sz="2000" b="1">
                  <a:solidFill>
                    <a:srgbClr val="C00000"/>
                  </a:solidFill>
                  <a:latin typeface="+mj-lt"/>
                </a:rPr>
                <a:t>integer</a:t>
              </a:r>
            </a:p>
          </p:txBody>
        </p:sp>
        <p:sp>
          <p:nvSpPr>
            <p:cNvPr id="27" name="Rectangle 26"/>
            <p:cNvSpPr/>
            <p:nvPr/>
          </p:nvSpPr>
          <p:spPr>
            <a:xfrm>
              <a:off x="73790" y="3884335"/>
              <a:ext cx="2546531" cy="461665"/>
            </a:xfrm>
            <a:prstGeom prst="rect">
              <a:avLst/>
            </a:prstGeom>
          </p:spPr>
          <p:txBody>
            <a:bodyPr wrap="none">
              <a:spAutoFit/>
            </a:bodyPr>
            <a:lstStyle/>
            <a:p>
              <a:r>
                <a:rPr lang="en-US" sz="2400" b="1"/>
                <a:t>Type of number:</a:t>
              </a:r>
            </a:p>
          </p:txBody>
        </p:sp>
      </p:grpSp>
      <p:grpSp>
        <p:nvGrpSpPr>
          <p:cNvPr id="30" name="Group 29"/>
          <p:cNvGrpSpPr/>
          <p:nvPr/>
        </p:nvGrpSpPr>
        <p:grpSpPr>
          <a:xfrm>
            <a:off x="76200" y="2209800"/>
            <a:ext cx="5255390" cy="763567"/>
            <a:chOff x="76200" y="3582433"/>
            <a:chExt cx="5255390" cy="763567"/>
          </a:xfrm>
        </p:grpSpPr>
        <p:grpSp>
          <p:nvGrpSpPr>
            <p:cNvPr id="31" name="Group 38"/>
            <p:cNvGrpSpPr>
              <a:grpSpLocks/>
            </p:cNvGrpSpPr>
            <p:nvPr/>
          </p:nvGrpSpPr>
          <p:grpSpPr bwMode="auto">
            <a:xfrm>
              <a:off x="2991460" y="3716512"/>
              <a:ext cx="966368" cy="517438"/>
              <a:chOff x="-1316" y="2256"/>
              <a:chExt cx="880" cy="636"/>
            </a:xfrm>
          </p:grpSpPr>
          <p:sp>
            <p:nvSpPr>
              <p:cNvPr id="35" name="Text Box 18"/>
              <p:cNvSpPr txBox="1">
                <a:spLocks noChangeArrowheads="1"/>
              </p:cNvSpPr>
              <p:nvPr/>
            </p:nvSpPr>
            <p:spPr bwMode="auto">
              <a:xfrm>
                <a:off x="-1126" y="2371"/>
                <a:ext cx="619" cy="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GB" sz="2000" b="1">
                    <a:solidFill>
                      <a:srgbClr val="003399"/>
                    </a:solidFill>
                    <a:latin typeface="+mj-lt"/>
                  </a:rPr>
                  <a:t>0-9</a:t>
                </a:r>
              </a:p>
            </p:txBody>
          </p:sp>
          <p:sp>
            <p:nvSpPr>
              <p:cNvPr id="36" name="Oval 21"/>
              <p:cNvSpPr>
                <a:spLocks noChangeArrowheads="1"/>
              </p:cNvSpPr>
              <p:nvPr/>
            </p:nvSpPr>
            <p:spPr bwMode="auto">
              <a:xfrm>
                <a:off x="-1316" y="2256"/>
                <a:ext cx="880" cy="636"/>
              </a:xfrm>
              <a:prstGeom prst="ellipse">
                <a:avLst/>
              </a:prstGeom>
              <a:noFill/>
              <a:ln w="28575">
                <a:solidFill>
                  <a:schemeClr val="folHlink"/>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j-lt"/>
                </a:endParaRPr>
              </a:p>
            </p:txBody>
          </p:sp>
        </p:grpSp>
        <p:sp>
          <p:nvSpPr>
            <p:cNvPr id="32" name="Oval 21"/>
            <p:cNvSpPr>
              <a:spLocks noChangeArrowheads="1"/>
            </p:cNvSpPr>
            <p:nvPr/>
          </p:nvSpPr>
          <p:spPr bwMode="auto">
            <a:xfrm>
              <a:off x="2819400" y="3612358"/>
              <a:ext cx="2512190" cy="731042"/>
            </a:xfrm>
            <a:prstGeom prst="ellipse">
              <a:avLst/>
            </a:prstGeom>
            <a:noFill/>
            <a:ln w="28575">
              <a:solidFill>
                <a:schemeClr val="folHlink"/>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p>
          </p:txBody>
        </p:sp>
        <p:sp>
          <p:nvSpPr>
            <p:cNvPr id="33" name="Text Box 16"/>
            <p:cNvSpPr txBox="1">
              <a:spLocks noChangeArrowheads="1"/>
            </p:cNvSpPr>
            <p:nvPr/>
          </p:nvSpPr>
          <p:spPr bwMode="auto">
            <a:xfrm>
              <a:off x="4055244" y="3582433"/>
              <a:ext cx="123186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GB" sz="2000" b="1">
                  <a:solidFill>
                    <a:srgbClr val="C00000"/>
                  </a:solidFill>
                  <a:latin typeface="+mj-lt"/>
                </a:rPr>
                <a:t>Non numeric</a:t>
              </a:r>
            </a:p>
          </p:txBody>
        </p:sp>
        <p:sp>
          <p:nvSpPr>
            <p:cNvPr id="34" name="Rectangle 33"/>
            <p:cNvSpPr/>
            <p:nvPr/>
          </p:nvSpPr>
          <p:spPr>
            <a:xfrm>
              <a:off x="76200" y="3884335"/>
              <a:ext cx="2587824" cy="461665"/>
            </a:xfrm>
            <a:prstGeom prst="rect">
              <a:avLst/>
            </a:prstGeom>
          </p:spPr>
          <p:txBody>
            <a:bodyPr wrap="none">
              <a:spAutoFit/>
            </a:bodyPr>
            <a:lstStyle/>
            <a:p>
              <a:r>
                <a:rPr lang="en-US" sz="2400" b="1"/>
                <a:t>Valid characters:</a:t>
              </a:r>
            </a:p>
          </p:txBody>
        </p:sp>
      </p:grpSp>
      <p:sp>
        <p:nvSpPr>
          <p:cNvPr id="8" name="Slide Number Placeholder 7"/>
          <p:cNvSpPr>
            <a:spLocks noGrp="1"/>
          </p:cNvSpPr>
          <p:nvPr>
            <p:ph type="sldNum" sz="quarter" idx="12"/>
          </p:nvPr>
        </p:nvSpPr>
        <p:spPr/>
        <p:txBody>
          <a:bodyPr/>
          <a:lstStyle/>
          <a:p>
            <a:r>
              <a:rPr lang="en-US"/>
              <a:t>Slide </a:t>
            </a:r>
            <a:fld id="{3900DC13-0C25-439E-AA75-E5DAAC4C3713}" type="slidenum">
              <a:rPr lang="en-US" smtClean="0"/>
              <a:pPr/>
              <a:t>39</a:t>
            </a:fld>
            <a:endParaRPr lang="en-US"/>
          </a:p>
        </p:txBody>
      </p:sp>
    </p:spTree>
    <p:extLst>
      <p:ext uri="{BB962C8B-B14F-4D97-AF65-F5344CB8AC3E}">
        <p14:creationId xmlns:p14="http://schemas.microsoft.com/office/powerpoint/2010/main" val="124466316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2939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ChangeArrowheads="1"/>
          </p:cNvSpPr>
          <p:nvPr/>
        </p:nvSpPr>
        <p:spPr bwMode="auto">
          <a:xfrm>
            <a:off x="838200" y="2971800"/>
            <a:ext cx="7174523" cy="45720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306"/>
            <a:endParaRPr lang="en-US">
              <a:solidFill>
                <a:prstClr val="white"/>
              </a:solidFill>
            </a:endParaRPr>
          </a:p>
        </p:txBody>
      </p:sp>
      <p:sp>
        <p:nvSpPr>
          <p:cNvPr id="340995" name="Rectangle 3"/>
          <p:cNvSpPr>
            <a:spLocks noGrp="1" noChangeArrowheads="1"/>
          </p:cNvSpPr>
          <p:nvPr>
            <p:ph type="title"/>
          </p:nvPr>
        </p:nvSpPr>
        <p:spPr>
          <a:noFill/>
          <a:ln/>
        </p:spPr>
        <p:txBody>
          <a:bodyPr/>
          <a:lstStyle/>
          <a:p>
            <a:pPr algn="ctr">
              <a:lnSpc>
                <a:spcPct val="88000"/>
              </a:lnSpc>
            </a:pPr>
            <a:r>
              <a:rPr lang="en-GB" sz="3600">
                <a:latin typeface="Arial" charset="0"/>
              </a:rPr>
              <a:t>Contents</a:t>
            </a:r>
          </a:p>
        </p:txBody>
      </p:sp>
      <p:sp>
        <p:nvSpPr>
          <p:cNvPr id="340996" name="Rectangle 4"/>
          <p:cNvSpPr>
            <a:spLocks noGrp="1" noChangeArrowheads="1"/>
          </p:cNvSpPr>
          <p:nvPr>
            <p:ph type="body" idx="1"/>
          </p:nvPr>
        </p:nvSpPr>
        <p:spPr>
          <a:xfrm>
            <a:off x="533400" y="2935958"/>
            <a:ext cx="7772400" cy="3067506"/>
          </a:xfrm>
          <a:noFill/>
          <a:ln/>
        </p:spPr>
        <p:txBody>
          <a:bodyPr lIns="63500" tIns="25400" rIns="63500" bIns="25400">
            <a:spAutoFit/>
          </a:bodyPr>
          <a:lstStyle/>
          <a:p>
            <a:pPr algn="ctr"/>
            <a:r>
              <a:rPr lang="en-US" sz="2800" b="1">
                <a:effectLst>
                  <a:outerShdw blurRad="38100" dist="38100" dir="2700000" algn="tl">
                    <a:srgbClr val="000000">
                      <a:alpha val="43137"/>
                    </a:srgbClr>
                  </a:outerShdw>
                </a:effectLst>
              </a:rPr>
              <a:t>Dynamic techniques</a:t>
            </a:r>
          </a:p>
          <a:p>
            <a:pPr algn="ctr"/>
            <a:r>
              <a:rPr lang="en-US" sz="2800" b="1">
                <a:effectLst>
                  <a:outerShdw blurRad="38100" dist="38100" dir="2700000" algn="tl">
                    <a:srgbClr val="000000">
                      <a:alpha val="43137"/>
                    </a:srgbClr>
                  </a:outerShdw>
                </a:effectLst>
              </a:rPr>
              <a:t>Test condition – Test case – Test procedure</a:t>
            </a:r>
          </a:p>
          <a:p>
            <a:pPr algn="ctr"/>
            <a:r>
              <a:rPr lang="en-US" sz="2800" b="1">
                <a:effectLst>
                  <a:outerShdw blurRad="38100" dist="38100" dir="2700000" algn="tl">
                    <a:srgbClr val="000000">
                      <a:alpha val="43137"/>
                    </a:srgbClr>
                  </a:outerShdw>
                </a:effectLst>
              </a:rPr>
              <a:t>Black-box techniques</a:t>
            </a:r>
          </a:p>
          <a:p>
            <a:pPr algn="ctr"/>
            <a:r>
              <a:rPr lang="en-US" sz="2800" b="1">
                <a:effectLst>
                  <a:outerShdw blurRad="38100" dist="38100" dir="2700000" algn="tl">
                    <a:srgbClr val="000000">
                      <a:alpha val="43137"/>
                    </a:srgbClr>
                  </a:outerShdw>
                </a:effectLst>
              </a:rPr>
              <a:t>White-box techniques</a:t>
            </a:r>
          </a:p>
          <a:p>
            <a:pPr algn="ctr"/>
            <a:r>
              <a:rPr lang="en-US" sz="2800" b="1">
                <a:effectLst>
                  <a:outerShdw blurRad="38100" dist="38100" dir="2700000" algn="tl">
                    <a:srgbClr val="000000">
                      <a:alpha val="43137"/>
                    </a:srgbClr>
                  </a:outerShdw>
                </a:effectLst>
              </a:rPr>
              <a:t>Experience-based techniques</a:t>
            </a:r>
          </a:p>
          <a:p>
            <a:pPr algn="ctr"/>
            <a:r>
              <a:rPr lang="en-US" sz="2800" b="1">
                <a:effectLst>
                  <a:outerShdw blurRad="38100" dist="38100" dir="2700000" algn="tl">
                    <a:srgbClr val="000000">
                      <a:alpha val="43137"/>
                    </a:srgbClr>
                  </a:outerShdw>
                </a:effectLst>
              </a:rPr>
              <a:t>Choosing test techniques</a:t>
            </a:r>
          </a:p>
        </p:txBody>
      </p:sp>
      <p:grpSp>
        <p:nvGrpSpPr>
          <p:cNvPr id="21" name="Group 20"/>
          <p:cNvGrpSpPr/>
          <p:nvPr/>
        </p:nvGrpSpPr>
        <p:grpSpPr>
          <a:xfrm>
            <a:off x="6096000" y="152400"/>
            <a:ext cx="2743200" cy="914400"/>
            <a:chOff x="6096000" y="152400"/>
            <a:chExt cx="2743200" cy="914400"/>
          </a:xfrm>
        </p:grpSpPr>
        <p:sp>
          <p:nvSpPr>
            <p:cNvPr id="22" name="Rectangle 14"/>
            <p:cNvSpPr>
              <a:spLocks noChangeArrowheads="1"/>
            </p:cNvSpPr>
            <p:nvPr/>
          </p:nvSpPr>
          <p:spPr bwMode="auto">
            <a:xfrm>
              <a:off x="6096000" y="152400"/>
              <a:ext cx="548640" cy="457200"/>
            </a:xfrm>
            <a:prstGeom prst="rect">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1</a:t>
              </a:r>
            </a:p>
          </p:txBody>
        </p:sp>
        <p:sp>
          <p:nvSpPr>
            <p:cNvPr id="23" name="Rectangle 15"/>
            <p:cNvSpPr>
              <a:spLocks noChangeArrowheads="1"/>
            </p:cNvSpPr>
            <p:nvPr/>
          </p:nvSpPr>
          <p:spPr bwMode="auto">
            <a:xfrm>
              <a:off x="6647903" y="152400"/>
              <a:ext cx="548640" cy="457200"/>
            </a:xfrm>
            <a:prstGeom prst="rect">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2</a:t>
              </a:r>
            </a:p>
          </p:txBody>
        </p:sp>
        <p:sp>
          <p:nvSpPr>
            <p:cNvPr id="24" name="Rectangle 16"/>
            <p:cNvSpPr>
              <a:spLocks noChangeArrowheads="1"/>
            </p:cNvSpPr>
            <p:nvPr/>
          </p:nvSpPr>
          <p:spPr bwMode="auto">
            <a:xfrm>
              <a:off x="7193280" y="152400"/>
              <a:ext cx="548640" cy="457200"/>
            </a:xfrm>
            <a:prstGeom prst="rect">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3</a:t>
              </a:r>
            </a:p>
          </p:txBody>
        </p:sp>
        <p:sp>
          <p:nvSpPr>
            <p:cNvPr id="25" name="Rectangle 17"/>
            <p:cNvSpPr>
              <a:spLocks noChangeArrowheads="1"/>
            </p:cNvSpPr>
            <p:nvPr/>
          </p:nvSpPr>
          <p:spPr bwMode="auto">
            <a:xfrm>
              <a:off x="609600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6</a:t>
              </a:r>
            </a:p>
          </p:txBody>
        </p:sp>
        <p:sp>
          <p:nvSpPr>
            <p:cNvPr id="26" name="Rectangle 18"/>
            <p:cNvSpPr>
              <a:spLocks noChangeArrowheads="1"/>
            </p:cNvSpPr>
            <p:nvPr/>
          </p:nvSpPr>
          <p:spPr bwMode="auto">
            <a:xfrm>
              <a:off x="6644640" y="609600"/>
              <a:ext cx="548640" cy="457200"/>
            </a:xfrm>
            <a:prstGeom prst="rect">
              <a:avLst/>
            </a:prstGeom>
            <a:solidFill>
              <a:schemeClr val="tx2"/>
            </a:solidFill>
            <a:ln w="12700">
              <a:solidFill>
                <a:schemeClr val="tx1"/>
              </a:solidFill>
              <a:miter lim="800000"/>
              <a:headEnd/>
              <a:tailEnd/>
            </a:ln>
            <a:effectLst/>
          </p:spPr>
          <p:txBody>
            <a:bodyPr wrap="none" lIns="92075" tIns="46038" rIns="92075" bIns="46038" anchor="ctr"/>
            <a:lstStyle/>
            <a:p>
              <a:pPr algn="ctr"/>
              <a:r>
                <a:rPr lang="en-GB" b="1">
                  <a:solidFill>
                    <a:srgbClr val="001412"/>
                  </a:solidFill>
                </a:rPr>
                <a:t>7</a:t>
              </a:r>
            </a:p>
          </p:txBody>
        </p:sp>
        <p:sp>
          <p:nvSpPr>
            <p:cNvPr id="27" name="Rectangle 19"/>
            <p:cNvSpPr>
              <a:spLocks noChangeArrowheads="1"/>
            </p:cNvSpPr>
            <p:nvPr/>
          </p:nvSpPr>
          <p:spPr bwMode="auto">
            <a:xfrm>
              <a:off x="719328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8</a:t>
              </a:r>
            </a:p>
          </p:txBody>
        </p:sp>
        <p:sp>
          <p:nvSpPr>
            <p:cNvPr id="28" name="Rectangle 16"/>
            <p:cNvSpPr>
              <a:spLocks noChangeArrowheads="1"/>
            </p:cNvSpPr>
            <p:nvPr/>
          </p:nvSpPr>
          <p:spPr bwMode="auto">
            <a:xfrm>
              <a:off x="7741920" y="1524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4</a:t>
              </a:r>
              <a:endParaRPr lang="en-GB" sz="1800" b="1"/>
            </a:p>
          </p:txBody>
        </p:sp>
        <p:sp>
          <p:nvSpPr>
            <p:cNvPr id="29" name="Rectangle 19"/>
            <p:cNvSpPr>
              <a:spLocks noChangeArrowheads="1"/>
            </p:cNvSpPr>
            <p:nvPr/>
          </p:nvSpPr>
          <p:spPr bwMode="auto">
            <a:xfrm>
              <a:off x="774192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9</a:t>
              </a:r>
            </a:p>
          </p:txBody>
        </p:sp>
        <p:sp>
          <p:nvSpPr>
            <p:cNvPr id="30" name="Rectangle 16"/>
            <p:cNvSpPr>
              <a:spLocks noChangeArrowheads="1"/>
            </p:cNvSpPr>
            <p:nvPr/>
          </p:nvSpPr>
          <p:spPr bwMode="auto">
            <a:xfrm>
              <a:off x="8290560" y="152400"/>
              <a:ext cx="548640" cy="457200"/>
            </a:xfrm>
            <a:prstGeom prst="rect">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5</a:t>
              </a:r>
            </a:p>
          </p:txBody>
        </p:sp>
        <p:sp>
          <p:nvSpPr>
            <p:cNvPr id="31" name="Rectangle 19"/>
            <p:cNvSpPr>
              <a:spLocks noChangeArrowheads="1"/>
            </p:cNvSpPr>
            <p:nvPr/>
          </p:nvSpPr>
          <p:spPr bwMode="auto">
            <a:xfrm>
              <a:off x="829056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en-GB" sz="1800" b="1"/>
            </a:p>
          </p:txBody>
        </p:sp>
      </p:grpSp>
    </p:spTree>
    <p:extLst>
      <p:ext uri="{BB962C8B-B14F-4D97-AF65-F5344CB8AC3E}">
        <p14:creationId xmlns:p14="http://schemas.microsoft.com/office/powerpoint/2010/main" val="31440120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09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Condition template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49313540"/>
              </p:ext>
            </p:extLst>
          </p:nvPr>
        </p:nvGraphicFramePr>
        <p:xfrm>
          <a:off x="457200" y="1066800"/>
          <a:ext cx="8382000" cy="5882640"/>
        </p:xfrm>
        <a:graphic>
          <a:graphicData uri="http://schemas.openxmlformats.org/drawingml/2006/table">
            <a:tbl>
              <a:tblPr firstRow="1" bandRow="1">
                <a:tableStyleId>{5940675A-B579-460E-94D1-54222C63F5DA}</a:tableStyleId>
              </a:tblPr>
              <a:tblGrid>
                <a:gridCol w="16764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905000">
                  <a:extLst>
                    <a:ext uri="{9D8B030D-6E8A-4147-A177-3AD203B41FA5}">
                      <a16:colId xmlns:a16="http://schemas.microsoft.com/office/drawing/2014/main" val="20002"/>
                    </a:ext>
                  </a:extLst>
                </a:gridCol>
                <a:gridCol w="1676400">
                  <a:extLst>
                    <a:ext uri="{9D8B030D-6E8A-4147-A177-3AD203B41FA5}">
                      <a16:colId xmlns:a16="http://schemas.microsoft.com/office/drawing/2014/main" val="20003"/>
                    </a:ext>
                  </a:extLst>
                </a:gridCol>
                <a:gridCol w="1676400">
                  <a:extLst>
                    <a:ext uri="{9D8B030D-6E8A-4147-A177-3AD203B41FA5}">
                      <a16:colId xmlns:a16="http://schemas.microsoft.com/office/drawing/2014/main" val="20004"/>
                    </a:ext>
                  </a:extLst>
                </a:gridCol>
              </a:tblGrid>
              <a:tr h="370840">
                <a:tc>
                  <a:txBody>
                    <a:bodyPr/>
                    <a:lstStyle/>
                    <a:p>
                      <a:pPr algn="ctr">
                        <a:spcBef>
                          <a:spcPts val="600"/>
                        </a:spcBef>
                        <a:spcAft>
                          <a:spcPts val="0"/>
                        </a:spcAft>
                      </a:pPr>
                      <a:r>
                        <a:rPr lang="en-GB" sz="1600" dirty="0">
                          <a:effectLst/>
                        </a:rPr>
                        <a:t>Conditions</a:t>
                      </a:r>
                      <a:endParaRPr lang="en-US" sz="1600" b="1" dirty="0">
                        <a:solidFill>
                          <a:schemeClr val="bg1"/>
                        </a:solidFill>
                        <a:effectLst/>
                        <a:latin typeface="+mj-lt"/>
                        <a:ea typeface="Times New Roman"/>
                        <a:cs typeface="Times New Roman"/>
                      </a:endParaRPr>
                    </a:p>
                  </a:txBody>
                  <a:tcPr marL="50165" marR="50165" marT="0" marB="0"/>
                </a:tc>
                <a:tc>
                  <a:txBody>
                    <a:bodyPr/>
                    <a:lstStyle/>
                    <a:p>
                      <a:pPr algn="ctr">
                        <a:spcAft>
                          <a:spcPts val="0"/>
                        </a:spcAft>
                      </a:pPr>
                      <a:r>
                        <a:rPr lang="en-GB" sz="1600" dirty="0">
                          <a:effectLst/>
                        </a:rPr>
                        <a:t>Valid</a:t>
                      </a:r>
                      <a:br>
                        <a:rPr lang="en-GB" sz="1600" dirty="0">
                          <a:effectLst/>
                        </a:rPr>
                      </a:br>
                      <a:r>
                        <a:rPr lang="en-GB" sz="1600" dirty="0">
                          <a:effectLst/>
                        </a:rPr>
                        <a:t>Partitions</a:t>
                      </a:r>
                      <a:endParaRPr lang="en-US" sz="1600" b="1" dirty="0">
                        <a:solidFill>
                          <a:schemeClr val="bg1"/>
                        </a:solidFill>
                        <a:effectLst/>
                        <a:latin typeface="+mj-lt"/>
                        <a:ea typeface="Times New Roman"/>
                        <a:cs typeface="Times New Roman"/>
                      </a:endParaRPr>
                    </a:p>
                  </a:txBody>
                  <a:tcPr marL="50165" marR="50165" marT="0" marB="0"/>
                </a:tc>
                <a:tc>
                  <a:txBody>
                    <a:bodyPr/>
                    <a:lstStyle/>
                    <a:p>
                      <a:pPr algn="ctr">
                        <a:spcAft>
                          <a:spcPts val="0"/>
                        </a:spcAft>
                      </a:pPr>
                      <a:r>
                        <a:rPr lang="en-GB" sz="1600" dirty="0">
                          <a:effectLst/>
                        </a:rPr>
                        <a:t>Invalid</a:t>
                      </a:r>
                      <a:br>
                        <a:rPr lang="en-GB" sz="1600" dirty="0">
                          <a:effectLst/>
                        </a:rPr>
                      </a:br>
                      <a:r>
                        <a:rPr lang="en-GB" sz="1600" dirty="0">
                          <a:effectLst/>
                        </a:rPr>
                        <a:t>Partitions</a:t>
                      </a:r>
                      <a:endParaRPr lang="en-US" sz="1600" b="1" dirty="0">
                        <a:solidFill>
                          <a:schemeClr val="bg1"/>
                        </a:solidFill>
                        <a:effectLst/>
                        <a:latin typeface="+mj-lt"/>
                        <a:ea typeface="Times New Roman"/>
                        <a:cs typeface="Times New Roman"/>
                      </a:endParaRPr>
                    </a:p>
                  </a:txBody>
                  <a:tcPr marL="50165" marR="50165" marT="0" marB="0"/>
                </a:tc>
                <a:tc>
                  <a:txBody>
                    <a:bodyPr/>
                    <a:lstStyle/>
                    <a:p>
                      <a:pPr algn="ctr">
                        <a:spcAft>
                          <a:spcPts val="0"/>
                        </a:spcAft>
                      </a:pPr>
                      <a:r>
                        <a:rPr lang="en-GB" sz="1600" dirty="0">
                          <a:effectLst/>
                        </a:rPr>
                        <a:t>Valid</a:t>
                      </a:r>
                      <a:br>
                        <a:rPr lang="en-GB" sz="1600" dirty="0">
                          <a:effectLst/>
                        </a:rPr>
                      </a:br>
                      <a:r>
                        <a:rPr lang="en-GB" sz="1600" dirty="0">
                          <a:effectLst/>
                        </a:rPr>
                        <a:t>Boundaries</a:t>
                      </a:r>
                      <a:endParaRPr lang="en-US" sz="1600" b="1" dirty="0">
                        <a:solidFill>
                          <a:schemeClr val="bg1"/>
                        </a:solidFill>
                        <a:effectLst/>
                        <a:latin typeface="+mj-lt"/>
                        <a:ea typeface="Times New Roman"/>
                        <a:cs typeface="Times New Roman"/>
                      </a:endParaRPr>
                    </a:p>
                  </a:txBody>
                  <a:tcPr marL="50165" marR="50165" marT="0" marB="0"/>
                </a:tc>
                <a:tc>
                  <a:txBody>
                    <a:bodyPr/>
                    <a:lstStyle/>
                    <a:p>
                      <a:pPr algn="ctr">
                        <a:spcAft>
                          <a:spcPts val="0"/>
                        </a:spcAft>
                      </a:pPr>
                      <a:r>
                        <a:rPr lang="en-GB" sz="1600" dirty="0">
                          <a:effectLst/>
                        </a:rPr>
                        <a:t>Invalid</a:t>
                      </a:r>
                      <a:br>
                        <a:rPr lang="en-GB" sz="1600" dirty="0">
                          <a:effectLst/>
                        </a:rPr>
                      </a:br>
                      <a:r>
                        <a:rPr lang="en-GB" sz="1600" dirty="0">
                          <a:effectLst/>
                        </a:rPr>
                        <a:t>Boundaries</a:t>
                      </a:r>
                      <a:endParaRPr lang="en-US" sz="1600" b="1" dirty="0">
                        <a:solidFill>
                          <a:schemeClr val="bg1"/>
                        </a:solidFill>
                        <a:effectLst/>
                        <a:latin typeface="+mj-lt"/>
                        <a:ea typeface="Times New Roman"/>
                        <a:cs typeface="Times New Roman"/>
                      </a:endParaRPr>
                    </a:p>
                  </a:txBody>
                  <a:tcPr marL="50165" marR="50165" marT="0" marB="0"/>
                </a:tc>
                <a:extLst>
                  <a:ext uri="{0D108BD9-81ED-4DB2-BD59-A6C34878D82A}">
                    <a16:rowId xmlns:a16="http://schemas.microsoft.com/office/drawing/2014/main" val="10000"/>
                  </a:ext>
                </a:extLst>
              </a:tr>
              <a:tr h="0">
                <a:tc rowSpan="3">
                  <a:txBody>
                    <a:bodyPr/>
                    <a:lstStyle/>
                    <a:p>
                      <a:pPr>
                        <a:spcAft>
                          <a:spcPts val="0"/>
                        </a:spcAft>
                      </a:pPr>
                      <a:r>
                        <a:rPr lang="en-GB" sz="1600" dirty="0">
                          <a:effectLst/>
                        </a:rPr>
                        <a:t>Customer name</a:t>
                      </a:r>
                      <a:endParaRPr lang="en-US" sz="1600" b="1" dirty="0">
                        <a:solidFill>
                          <a:srgbClr val="FFFF00"/>
                        </a:solidFill>
                        <a:effectLst/>
                        <a:latin typeface="+mj-lt"/>
                        <a:ea typeface="Times New Roman"/>
                        <a:cs typeface="Times New Roman"/>
                      </a:endParaRPr>
                    </a:p>
                  </a:txBody>
                  <a:tcPr marL="68580" marR="68580" marT="0" marB="0"/>
                </a:tc>
                <a:tc>
                  <a:txBody>
                    <a:bodyPr/>
                    <a:lstStyle/>
                    <a:p>
                      <a:pPr>
                        <a:spcAft>
                          <a:spcPts val="0"/>
                        </a:spcAft>
                      </a:pPr>
                      <a:r>
                        <a:rPr lang="en-GB" sz="1600" dirty="0">
                          <a:effectLst/>
                        </a:rPr>
                        <a:t>2 - 64 chars</a:t>
                      </a:r>
                      <a:endParaRPr lang="en-US" sz="1600" b="1" dirty="0">
                        <a:solidFill>
                          <a:schemeClr val="tx1"/>
                        </a:solidFill>
                        <a:effectLst/>
                        <a:latin typeface="+mj-lt"/>
                        <a:ea typeface="Times New Roman"/>
                        <a:cs typeface="Times New Roman"/>
                      </a:endParaRPr>
                    </a:p>
                  </a:txBody>
                  <a:tcPr marL="68580" marR="68580" marT="0" marB="0" anchor="ctr"/>
                </a:tc>
                <a:tc>
                  <a:txBody>
                    <a:bodyPr/>
                    <a:lstStyle/>
                    <a:p>
                      <a:pPr>
                        <a:spcAft>
                          <a:spcPts val="0"/>
                        </a:spcAft>
                      </a:pPr>
                      <a:r>
                        <a:rPr lang="en-GB" sz="1600">
                          <a:effectLst/>
                        </a:rPr>
                        <a:t>&gt; 64 chars</a:t>
                      </a:r>
                      <a:endParaRPr lang="en-US" sz="1600" b="1">
                        <a:solidFill>
                          <a:schemeClr val="tx1"/>
                        </a:solidFill>
                        <a:effectLst/>
                        <a:latin typeface="+mj-lt"/>
                        <a:ea typeface="Times New Roman"/>
                        <a:cs typeface="Times New Roman"/>
                      </a:endParaRPr>
                    </a:p>
                  </a:txBody>
                  <a:tcPr marL="68580" marR="68580" marT="0" marB="0" anchor="ctr"/>
                </a:tc>
                <a:tc>
                  <a:txBody>
                    <a:bodyPr/>
                    <a:lstStyle/>
                    <a:p>
                      <a:pPr>
                        <a:spcAft>
                          <a:spcPts val="0"/>
                        </a:spcAft>
                      </a:pPr>
                      <a:r>
                        <a:rPr lang="en-GB" sz="1600" dirty="0">
                          <a:effectLst/>
                        </a:rPr>
                        <a:t>2 chars</a:t>
                      </a:r>
                      <a:endParaRPr lang="en-US" sz="1600" b="1" dirty="0">
                        <a:solidFill>
                          <a:schemeClr val="tx1"/>
                        </a:solidFill>
                        <a:effectLst/>
                        <a:latin typeface="+mj-lt"/>
                        <a:ea typeface="Times New Roman"/>
                        <a:cs typeface="Times New Roman"/>
                      </a:endParaRPr>
                    </a:p>
                  </a:txBody>
                  <a:tcPr marL="68580" marR="68580" marT="0" marB="0" anchor="ctr"/>
                </a:tc>
                <a:tc>
                  <a:txBody>
                    <a:bodyPr/>
                    <a:lstStyle/>
                    <a:p>
                      <a:pPr>
                        <a:spcAft>
                          <a:spcPts val="0"/>
                        </a:spcAft>
                      </a:pPr>
                      <a:r>
                        <a:rPr lang="en-GB" sz="1600">
                          <a:effectLst/>
                        </a:rPr>
                        <a:t>1 char</a:t>
                      </a:r>
                      <a:endParaRPr lang="en-US" sz="1600" b="1">
                        <a:solidFill>
                          <a:schemeClr val="tx1"/>
                        </a:solidFill>
                        <a:effectLst/>
                        <a:latin typeface="+mj-lt"/>
                        <a:ea typeface="Times New Roman"/>
                        <a:cs typeface="Times New Roman"/>
                      </a:endParaRPr>
                    </a:p>
                  </a:txBody>
                  <a:tcPr marL="68580" marR="68580" marT="0" marB="0" anchor="ctr"/>
                </a:tc>
                <a:extLst>
                  <a:ext uri="{0D108BD9-81ED-4DB2-BD59-A6C34878D82A}">
                    <a16:rowId xmlns:a16="http://schemas.microsoft.com/office/drawing/2014/main" val="10001"/>
                  </a:ext>
                </a:extLst>
              </a:tr>
              <a:tr h="182880">
                <a:tc vMerge="1">
                  <a:txBody>
                    <a:bodyPr/>
                    <a:lstStyle/>
                    <a:p>
                      <a:endParaRPr lang="en-US"/>
                    </a:p>
                  </a:txBody>
                  <a:tcPr/>
                </a:tc>
                <a:tc rowSpan="2">
                  <a:txBody>
                    <a:bodyPr/>
                    <a:lstStyle/>
                    <a:p>
                      <a:pPr>
                        <a:spcAft>
                          <a:spcPts val="0"/>
                        </a:spcAft>
                      </a:pPr>
                      <a:endParaRPr lang="en-US" sz="1600" b="1" dirty="0">
                        <a:solidFill>
                          <a:schemeClr val="tx1"/>
                        </a:solidFill>
                        <a:effectLst/>
                        <a:latin typeface="+mj-lt"/>
                        <a:ea typeface="Times New Roman"/>
                        <a:cs typeface="Times New Roman"/>
                      </a:endParaRPr>
                    </a:p>
                  </a:txBody>
                  <a:tcPr marL="68580" marR="68580" marT="0" marB="0"/>
                </a:tc>
                <a:tc>
                  <a:txBody>
                    <a:bodyPr/>
                    <a:lstStyle/>
                    <a:p>
                      <a:pPr>
                        <a:spcAft>
                          <a:spcPts val="0"/>
                        </a:spcAft>
                      </a:pPr>
                      <a:r>
                        <a:rPr lang="en-GB" sz="1600" dirty="0">
                          <a:effectLst/>
                        </a:rPr>
                        <a:t>not a name</a:t>
                      </a:r>
                      <a:endParaRPr lang="en-US" sz="1600" b="1" dirty="0">
                        <a:solidFill>
                          <a:schemeClr val="tx1"/>
                        </a:solidFill>
                        <a:effectLst/>
                        <a:latin typeface="+mj-lt"/>
                        <a:ea typeface="Times New Roman"/>
                        <a:cs typeface="Times New Roman"/>
                      </a:endParaRPr>
                    </a:p>
                  </a:txBody>
                  <a:tcPr marL="68580" marR="68580" marT="0" marB="0" anchor="ctr"/>
                </a:tc>
                <a:tc>
                  <a:txBody>
                    <a:bodyPr/>
                    <a:lstStyle/>
                    <a:p>
                      <a:pPr>
                        <a:spcAft>
                          <a:spcPts val="0"/>
                        </a:spcAft>
                      </a:pPr>
                      <a:r>
                        <a:rPr lang="en-GB" sz="1600" dirty="0">
                          <a:effectLst/>
                        </a:rPr>
                        <a:t>64 chars</a:t>
                      </a:r>
                      <a:endParaRPr lang="en-US" sz="1600" b="1" dirty="0">
                        <a:solidFill>
                          <a:schemeClr val="tx1"/>
                        </a:solidFill>
                        <a:effectLst/>
                        <a:latin typeface="+mj-lt"/>
                        <a:ea typeface="Times New Roman"/>
                        <a:cs typeface="Times New Roman"/>
                      </a:endParaRPr>
                    </a:p>
                  </a:txBody>
                  <a:tcPr marL="68580" marR="68580" marT="0" marB="0" anchor="ctr"/>
                </a:tc>
                <a:tc>
                  <a:txBody>
                    <a:bodyPr/>
                    <a:lstStyle/>
                    <a:p>
                      <a:pPr>
                        <a:spcAft>
                          <a:spcPts val="0"/>
                        </a:spcAft>
                      </a:pPr>
                      <a:r>
                        <a:rPr lang="en-GB" sz="1600">
                          <a:effectLst/>
                        </a:rPr>
                        <a:t>65 chars</a:t>
                      </a:r>
                      <a:endParaRPr lang="en-US" sz="1600" b="1">
                        <a:solidFill>
                          <a:schemeClr val="tx1"/>
                        </a:solidFill>
                        <a:effectLst/>
                        <a:latin typeface="+mj-lt"/>
                        <a:ea typeface="Times New Roman"/>
                        <a:cs typeface="Times New Roman"/>
                      </a:endParaRPr>
                    </a:p>
                  </a:txBody>
                  <a:tcPr marL="68580" marR="68580" marT="0" marB="0" anchor="ctr"/>
                </a:tc>
                <a:extLst>
                  <a:ext uri="{0D108BD9-81ED-4DB2-BD59-A6C34878D82A}">
                    <a16:rowId xmlns:a16="http://schemas.microsoft.com/office/drawing/2014/main" val="10002"/>
                  </a:ext>
                </a:extLst>
              </a:tr>
              <a:tr h="0">
                <a:tc vMerge="1">
                  <a:txBody>
                    <a:bodyPr/>
                    <a:lstStyle/>
                    <a:p>
                      <a:endParaRPr lang="en-US"/>
                    </a:p>
                  </a:txBody>
                  <a:tcPr/>
                </a:tc>
                <a:tc vMerge="1">
                  <a:txBody>
                    <a:bodyPr/>
                    <a:lstStyle/>
                    <a:p>
                      <a:endParaRPr lang="en-US"/>
                    </a:p>
                  </a:txBody>
                  <a:tcPr/>
                </a:tc>
                <a:tc>
                  <a:txBody>
                    <a:bodyPr/>
                    <a:lstStyle/>
                    <a:p>
                      <a:r>
                        <a:rPr lang="en-US" dirty="0"/>
                        <a:t>null</a:t>
                      </a:r>
                    </a:p>
                  </a:txBody>
                  <a:tcPr marL="68580" marR="68580" marT="0" marB="0" anchor="ctr"/>
                </a:tc>
                <a:tc>
                  <a:txBody>
                    <a:bodyPr/>
                    <a:lstStyle/>
                    <a:p>
                      <a:pPr>
                        <a:spcAft>
                          <a:spcPts val="0"/>
                        </a:spcAft>
                      </a:pPr>
                      <a:r>
                        <a:rPr lang="en-GB" sz="1600" dirty="0">
                          <a:effectLst/>
                        </a:rPr>
                        <a:t> </a:t>
                      </a:r>
                      <a:endParaRPr lang="en-US" sz="1600" b="1" dirty="0">
                        <a:solidFill>
                          <a:schemeClr val="tx1"/>
                        </a:solidFill>
                        <a:effectLst/>
                        <a:latin typeface="+mj-lt"/>
                        <a:ea typeface="Times New Roman"/>
                        <a:cs typeface="Times New Roman"/>
                      </a:endParaRPr>
                    </a:p>
                  </a:txBody>
                  <a:tcPr marL="68580" marR="68580" marT="0" marB="0" anchor="ctr"/>
                </a:tc>
                <a:tc>
                  <a:txBody>
                    <a:bodyPr/>
                    <a:lstStyle/>
                    <a:p>
                      <a:pPr>
                        <a:spcAft>
                          <a:spcPts val="0"/>
                        </a:spcAft>
                      </a:pPr>
                      <a:endParaRPr lang="en-US" sz="1600" b="1" dirty="0">
                        <a:solidFill>
                          <a:schemeClr val="tx1"/>
                        </a:solidFill>
                        <a:effectLst/>
                        <a:latin typeface="+mj-lt"/>
                        <a:ea typeface="Times New Roman"/>
                        <a:cs typeface="Times New Roman"/>
                      </a:endParaRPr>
                    </a:p>
                  </a:txBody>
                  <a:tcPr marL="68580" marR="68580" marT="0" marB="0" anchor="ctr"/>
                </a:tc>
                <a:extLst>
                  <a:ext uri="{0D108BD9-81ED-4DB2-BD59-A6C34878D82A}">
                    <a16:rowId xmlns:a16="http://schemas.microsoft.com/office/drawing/2014/main" val="10003"/>
                  </a:ext>
                </a:extLst>
              </a:tr>
              <a:tr h="0">
                <a:tc rowSpan="4">
                  <a:txBody>
                    <a:bodyPr/>
                    <a:lstStyle/>
                    <a:p>
                      <a:pPr>
                        <a:spcAft>
                          <a:spcPts val="0"/>
                        </a:spcAft>
                      </a:pPr>
                      <a:r>
                        <a:rPr lang="en-GB" sz="1600" dirty="0">
                          <a:effectLst/>
                        </a:rPr>
                        <a:t>Account number</a:t>
                      </a:r>
                      <a:endParaRPr lang="en-US" sz="1600" b="1" dirty="0">
                        <a:solidFill>
                          <a:srgbClr val="FFFF00"/>
                        </a:solidFill>
                        <a:effectLst/>
                        <a:latin typeface="+mj-lt"/>
                        <a:ea typeface="Times New Roman"/>
                        <a:cs typeface="Times New Roman"/>
                      </a:endParaRPr>
                    </a:p>
                  </a:txBody>
                  <a:tcPr marL="68580" marR="6858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dirty="0">
                          <a:effectLst/>
                        </a:rPr>
                        <a:t>6 digits and 1</a:t>
                      </a:r>
                      <a:r>
                        <a:rPr lang="en-GB" sz="1600" baseline="30000" dirty="0">
                          <a:effectLst/>
                        </a:rPr>
                        <a:t>st</a:t>
                      </a:r>
                      <a:r>
                        <a:rPr lang="en-GB" sz="1600" dirty="0">
                          <a:effectLst/>
                        </a:rPr>
                        <a:t> non-zero</a:t>
                      </a:r>
                      <a:endParaRPr lang="en-US" sz="1600" b="1" dirty="0">
                        <a:solidFill>
                          <a:schemeClr val="tx1"/>
                        </a:solidFill>
                        <a:effectLst/>
                        <a:latin typeface="+mj-lt"/>
                        <a:ea typeface="Times New Roman"/>
                        <a:cs typeface="Times New Roman"/>
                      </a:endParaRPr>
                    </a:p>
                  </a:txBody>
                  <a:tcPr marL="68580" marR="68580" marT="0" marB="0" anchor="ctr"/>
                </a:tc>
                <a:tc>
                  <a:txBody>
                    <a:bodyPr/>
                    <a:lstStyle/>
                    <a:p>
                      <a:pPr>
                        <a:spcAft>
                          <a:spcPts val="0"/>
                        </a:spcAft>
                      </a:pPr>
                      <a:r>
                        <a:rPr lang="en-GB" sz="1600">
                          <a:effectLst/>
                        </a:rPr>
                        <a:t>&lt; 6 digits</a:t>
                      </a:r>
                      <a:endParaRPr lang="en-US" sz="1600" b="1">
                        <a:solidFill>
                          <a:schemeClr val="tx1"/>
                        </a:solidFill>
                        <a:effectLst/>
                        <a:latin typeface="+mj-lt"/>
                        <a:ea typeface="Times New Roman"/>
                        <a:cs typeface="Times New Roman"/>
                      </a:endParaRPr>
                    </a:p>
                  </a:txBody>
                  <a:tcPr marL="68580" marR="68580" marT="0" marB="0" anchor="ctr"/>
                </a:tc>
                <a:tc>
                  <a:txBody>
                    <a:bodyPr/>
                    <a:lstStyle/>
                    <a:p>
                      <a:pPr>
                        <a:spcAft>
                          <a:spcPts val="0"/>
                        </a:spcAft>
                      </a:pPr>
                      <a:endParaRPr lang="en-US" sz="1600" b="1">
                        <a:solidFill>
                          <a:schemeClr val="tx1"/>
                        </a:solidFill>
                        <a:effectLst/>
                        <a:latin typeface="+mj-lt"/>
                        <a:ea typeface="Times New Roman"/>
                        <a:cs typeface="Times New Roman"/>
                      </a:endParaRPr>
                    </a:p>
                  </a:txBody>
                  <a:tcPr marL="68580" marR="68580" marT="0" marB="0" anchor="ctr"/>
                </a:tc>
                <a:tc>
                  <a:txBody>
                    <a:bodyPr/>
                    <a:lstStyle/>
                    <a:p>
                      <a:pPr>
                        <a:spcAft>
                          <a:spcPts val="0"/>
                        </a:spcAft>
                      </a:pPr>
                      <a:r>
                        <a:rPr lang="en-GB" sz="1600" dirty="0">
                          <a:effectLst/>
                        </a:rPr>
                        <a:t>5 digits</a:t>
                      </a:r>
                      <a:endParaRPr lang="en-US" sz="1600" b="1" dirty="0">
                        <a:solidFill>
                          <a:schemeClr val="tx1"/>
                        </a:solidFill>
                        <a:effectLst/>
                        <a:latin typeface="+mj-lt"/>
                        <a:ea typeface="Times New Roman"/>
                        <a:cs typeface="Times New Roman"/>
                      </a:endParaRPr>
                    </a:p>
                  </a:txBody>
                  <a:tcPr marL="68580" marR="68580" marT="0" marB="0" anchor="ctr"/>
                </a:tc>
                <a:extLst>
                  <a:ext uri="{0D108BD9-81ED-4DB2-BD59-A6C34878D82A}">
                    <a16:rowId xmlns:a16="http://schemas.microsoft.com/office/drawing/2014/main" val="10004"/>
                  </a:ext>
                </a:extLst>
              </a:tr>
              <a:tr h="0">
                <a:tc vMerge="1">
                  <a:txBody>
                    <a:bodyPr/>
                    <a:lstStyle/>
                    <a:p>
                      <a:endParaRPr lang="en-US"/>
                    </a:p>
                  </a:txBody>
                  <a:tcPr/>
                </a:tc>
                <a:tc rowSpan="3">
                  <a:txBody>
                    <a:bodyPr/>
                    <a:lstStyle/>
                    <a:p>
                      <a:pPr>
                        <a:spcAft>
                          <a:spcPts val="0"/>
                        </a:spcAft>
                      </a:pPr>
                      <a:r>
                        <a:rPr lang="en-GB" sz="1600" dirty="0">
                          <a:effectLst/>
                        </a:rPr>
                        <a:t> </a:t>
                      </a:r>
                      <a:endParaRPr lang="en-US" sz="1600" b="1" dirty="0">
                        <a:solidFill>
                          <a:schemeClr val="tx1"/>
                        </a:solidFill>
                        <a:effectLst/>
                        <a:latin typeface="+mj-lt"/>
                        <a:ea typeface="Times New Roman"/>
                        <a:cs typeface="Times New Roman"/>
                      </a:endParaRPr>
                    </a:p>
                  </a:txBody>
                  <a:tcPr marL="68580" marR="68580" marT="0" marB="0" anchor="ctr"/>
                </a:tc>
                <a:tc>
                  <a:txBody>
                    <a:bodyPr/>
                    <a:lstStyle/>
                    <a:p>
                      <a:pPr>
                        <a:spcAft>
                          <a:spcPts val="0"/>
                        </a:spcAft>
                      </a:pPr>
                      <a:r>
                        <a:rPr lang="en-GB" sz="1600">
                          <a:effectLst/>
                        </a:rPr>
                        <a:t>&gt; 6 digits</a:t>
                      </a:r>
                      <a:endParaRPr lang="en-US" sz="1600" b="1">
                        <a:solidFill>
                          <a:schemeClr val="tx1"/>
                        </a:solidFill>
                        <a:effectLst/>
                        <a:latin typeface="+mj-lt"/>
                        <a:ea typeface="Times New Roman"/>
                        <a:cs typeface="Times New Roman"/>
                      </a:endParaRPr>
                    </a:p>
                  </a:txBody>
                  <a:tcPr marL="68580" marR="68580" marT="0" marB="0" anchor="ctr"/>
                </a:tc>
                <a:tc rowSpan="3">
                  <a:txBody>
                    <a:bodyPr/>
                    <a:lstStyle/>
                    <a:p>
                      <a:pPr>
                        <a:spcAft>
                          <a:spcPts val="0"/>
                        </a:spcAft>
                      </a:pPr>
                      <a:r>
                        <a:rPr lang="en-GB" sz="1600" dirty="0">
                          <a:effectLst/>
                        </a:rPr>
                        <a:t> </a:t>
                      </a:r>
                      <a:endParaRPr lang="en-US" sz="1600" b="1" dirty="0">
                        <a:solidFill>
                          <a:schemeClr val="tx1"/>
                        </a:solidFill>
                        <a:effectLst/>
                        <a:latin typeface="+mj-lt"/>
                        <a:ea typeface="Times New Roman"/>
                        <a:cs typeface="Times New Roman"/>
                      </a:endParaRPr>
                    </a:p>
                  </a:txBody>
                  <a:tcPr marL="68580" marR="68580" marT="0" marB="0" anchor="ctr"/>
                </a:tc>
                <a:tc>
                  <a:txBody>
                    <a:bodyPr/>
                    <a:lstStyle/>
                    <a:p>
                      <a:pPr>
                        <a:spcAft>
                          <a:spcPts val="0"/>
                        </a:spcAft>
                      </a:pPr>
                      <a:r>
                        <a:rPr lang="en-GB" sz="1600">
                          <a:effectLst/>
                        </a:rPr>
                        <a:t>7 digits</a:t>
                      </a:r>
                      <a:endParaRPr lang="en-US" sz="1600" b="1">
                        <a:solidFill>
                          <a:schemeClr val="tx1"/>
                        </a:solidFill>
                        <a:effectLst/>
                        <a:latin typeface="+mj-lt"/>
                        <a:ea typeface="Times New Roman"/>
                        <a:cs typeface="Times New Roman"/>
                      </a:endParaRPr>
                    </a:p>
                  </a:txBody>
                  <a:tcPr marL="68580" marR="68580" marT="0" marB="0" anchor="ctr"/>
                </a:tc>
                <a:extLst>
                  <a:ext uri="{0D108BD9-81ED-4DB2-BD59-A6C34878D82A}">
                    <a16:rowId xmlns:a16="http://schemas.microsoft.com/office/drawing/2014/main" val="10005"/>
                  </a:ext>
                </a:extLst>
              </a:tr>
              <a:tr h="0">
                <a:tc vMerge="1">
                  <a:txBody>
                    <a:bodyPr/>
                    <a:lstStyle/>
                    <a:p>
                      <a:endParaRPr lang="en-US"/>
                    </a:p>
                  </a:txBody>
                  <a:tcPr/>
                </a:tc>
                <a:tc vMerge="1">
                  <a:txBody>
                    <a:bodyPr/>
                    <a:lstStyle/>
                    <a:p>
                      <a:pPr>
                        <a:spcAft>
                          <a:spcPts val="0"/>
                        </a:spcAft>
                      </a:pPr>
                      <a:endParaRPr lang="en-US" sz="2400" b="1">
                        <a:solidFill>
                          <a:schemeClr val="tx1"/>
                        </a:solidFill>
                        <a:effectLst/>
                        <a:latin typeface="+mj-lt"/>
                        <a:ea typeface="Times New Roman"/>
                        <a:cs typeface="Times New Roman"/>
                      </a:endParaRPr>
                    </a:p>
                  </a:txBody>
                  <a:tcPr marL="68580" marR="68580" marT="0" marB="0" anchor="ctr"/>
                </a:tc>
                <a:tc>
                  <a:txBody>
                    <a:bodyPr/>
                    <a:lstStyle/>
                    <a:p>
                      <a:pPr>
                        <a:spcAft>
                          <a:spcPts val="0"/>
                        </a:spcAft>
                      </a:pPr>
                      <a:r>
                        <a:rPr lang="en-GB" sz="1600" dirty="0">
                          <a:effectLst/>
                        </a:rPr>
                        <a:t>6 digits and 1</a:t>
                      </a:r>
                      <a:r>
                        <a:rPr lang="en-GB" sz="1600" baseline="30000" dirty="0">
                          <a:effectLst/>
                        </a:rPr>
                        <a:t>st</a:t>
                      </a:r>
                      <a:r>
                        <a:rPr lang="en-GB" sz="1600" dirty="0">
                          <a:effectLst/>
                        </a:rPr>
                        <a:t> digit = 0</a:t>
                      </a:r>
                      <a:endParaRPr lang="en-US" sz="1600" b="1" dirty="0">
                        <a:solidFill>
                          <a:schemeClr val="tx1"/>
                        </a:solidFill>
                        <a:effectLst/>
                        <a:latin typeface="+mj-lt"/>
                        <a:ea typeface="Times New Roman"/>
                        <a:cs typeface="Times New Roman"/>
                      </a:endParaRPr>
                    </a:p>
                  </a:txBody>
                  <a:tcPr marL="68580" marR="68580" marT="0" marB="0" anchor="ctr"/>
                </a:tc>
                <a:tc vMerge="1">
                  <a:txBody>
                    <a:bodyPr/>
                    <a:lstStyle/>
                    <a:p>
                      <a:pPr>
                        <a:spcAft>
                          <a:spcPts val="0"/>
                        </a:spcAft>
                      </a:pPr>
                      <a:endParaRPr lang="en-US" sz="2400" b="1">
                        <a:solidFill>
                          <a:schemeClr val="tx1"/>
                        </a:solidFill>
                        <a:effectLst/>
                        <a:latin typeface="+mj-lt"/>
                        <a:ea typeface="Times New Roman"/>
                        <a:cs typeface="Times New Roman"/>
                      </a:endParaRPr>
                    </a:p>
                  </a:txBody>
                  <a:tcPr marL="68580" marR="68580" marT="0" marB="0" anchor="ctr"/>
                </a:tc>
                <a:tc>
                  <a:txBody>
                    <a:bodyPr/>
                    <a:lstStyle/>
                    <a:p>
                      <a:pPr>
                        <a:spcAft>
                          <a:spcPts val="0"/>
                        </a:spcAft>
                      </a:pPr>
                      <a:r>
                        <a:rPr lang="en-GB" sz="1600" dirty="0">
                          <a:effectLst/>
                        </a:rPr>
                        <a:t>0 digits</a:t>
                      </a:r>
                      <a:endParaRPr lang="en-US" sz="1600" b="1" dirty="0">
                        <a:solidFill>
                          <a:schemeClr val="tx1"/>
                        </a:solidFill>
                        <a:effectLst/>
                        <a:latin typeface="+mj-lt"/>
                        <a:ea typeface="Times New Roman"/>
                        <a:cs typeface="Times New Roman"/>
                      </a:endParaRPr>
                    </a:p>
                  </a:txBody>
                  <a:tcPr marL="68580" marR="68580" marT="0" marB="0" anchor="ctr"/>
                </a:tc>
                <a:extLst>
                  <a:ext uri="{0D108BD9-81ED-4DB2-BD59-A6C34878D82A}">
                    <a16:rowId xmlns:a16="http://schemas.microsoft.com/office/drawing/2014/main" val="10006"/>
                  </a:ext>
                </a:extLst>
              </a:tr>
              <a:tr h="0">
                <a:tc vMerge="1">
                  <a:txBody>
                    <a:bodyPr/>
                    <a:lstStyle/>
                    <a:p>
                      <a:endParaRPr lang="en-US"/>
                    </a:p>
                  </a:txBody>
                  <a:tcPr/>
                </a:tc>
                <a:tc vMerge="1">
                  <a:txBody>
                    <a:bodyPr/>
                    <a:lstStyle/>
                    <a:p>
                      <a:endParaRPr lang="en-US"/>
                    </a:p>
                  </a:txBody>
                  <a:tcPr/>
                </a:tc>
                <a:tc>
                  <a:txBody>
                    <a:bodyPr/>
                    <a:lstStyle/>
                    <a:p>
                      <a:pPr>
                        <a:spcAft>
                          <a:spcPts val="0"/>
                        </a:spcAft>
                      </a:pPr>
                      <a:r>
                        <a:rPr lang="en-GB" sz="1600" dirty="0">
                          <a:effectLst/>
                        </a:rPr>
                        <a:t>non-digit</a:t>
                      </a:r>
                      <a:endParaRPr lang="en-US" sz="1600" b="1" dirty="0">
                        <a:solidFill>
                          <a:schemeClr val="tx1"/>
                        </a:solidFill>
                        <a:effectLst/>
                        <a:latin typeface="+mj-lt"/>
                        <a:ea typeface="Times New Roman"/>
                        <a:cs typeface="Times New Roman"/>
                      </a:endParaRPr>
                    </a:p>
                  </a:txBody>
                  <a:tcPr marL="68580" marR="68580" marT="0" marB="0" anchor="ctr"/>
                </a:tc>
                <a:tc vMerge="1">
                  <a:txBody>
                    <a:bodyPr/>
                    <a:lstStyle/>
                    <a:p>
                      <a:endParaRPr lang="en-US"/>
                    </a:p>
                  </a:txBody>
                  <a:tcPr/>
                </a:tc>
                <a:tc>
                  <a:txBody>
                    <a:bodyPr/>
                    <a:lstStyle/>
                    <a:p>
                      <a:pPr>
                        <a:spcAft>
                          <a:spcPts val="0"/>
                        </a:spcAft>
                      </a:pPr>
                      <a:r>
                        <a:rPr lang="en-GB" sz="1600" dirty="0">
                          <a:effectLst/>
                        </a:rPr>
                        <a:t> </a:t>
                      </a:r>
                      <a:endParaRPr lang="en-US" sz="1600" b="1" dirty="0">
                        <a:solidFill>
                          <a:schemeClr val="tx1"/>
                        </a:solidFill>
                        <a:effectLst/>
                        <a:latin typeface="+mj-lt"/>
                        <a:ea typeface="Times New Roman"/>
                        <a:cs typeface="Times New Roman"/>
                      </a:endParaRPr>
                    </a:p>
                  </a:txBody>
                  <a:tcPr marL="68580" marR="68580" marT="0" marB="0" anchor="ctr"/>
                </a:tc>
                <a:extLst>
                  <a:ext uri="{0D108BD9-81ED-4DB2-BD59-A6C34878D82A}">
                    <a16:rowId xmlns:a16="http://schemas.microsoft.com/office/drawing/2014/main" val="10007"/>
                  </a:ext>
                </a:extLst>
              </a:tr>
              <a:tr h="182880">
                <a:tc rowSpan="5">
                  <a:txBody>
                    <a:bodyPr/>
                    <a:lstStyle/>
                    <a:p>
                      <a:pPr>
                        <a:spcAft>
                          <a:spcPts val="0"/>
                        </a:spcAft>
                      </a:pPr>
                      <a:r>
                        <a:rPr lang="en-GB" sz="1600" dirty="0">
                          <a:effectLst/>
                        </a:rPr>
                        <a:t>Loan amount</a:t>
                      </a:r>
                      <a:endParaRPr lang="en-US" sz="1600" b="1" dirty="0">
                        <a:solidFill>
                          <a:srgbClr val="FFFF00"/>
                        </a:solidFill>
                        <a:effectLst/>
                        <a:latin typeface="+mj-lt"/>
                        <a:ea typeface="Times New Roman"/>
                        <a:cs typeface="Times New Roman"/>
                      </a:endParaRPr>
                    </a:p>
                  </a:txBody>
                  <a:tcPr marL="68580" marR="68580" marT="0" marB="0"/>
                </a:tc>
                <a:tc>
                  <a:txBody>
                    <a:bodyPr/>
                    <a:lstStyle/>
                    <a:p>
                      <a:pPr>
                        <a:spcAft>
                          <a:spcPts val="0"/>
                        </a:spcAft>
                      </a:pPr>
                      <a:r>
                        <a:rPr lang="en-GB" sz="1600" dirty="0">
                          <a:effectLst/>
                        </a:rPr>
                        <a:t>500 - 9000</a:t>
                      </a:r>
                      <a:endParaRPr lang="en-US" sz="1600" b="1" dirty="0">
                        <a:solidFill>
                          <a:schemeClr val="tx1"/>
                        </a:solidFill>
                        <a:effectLst/>
                        <a:latin typeface="+mj-lt"/>
                        <a:ea typeface="Times New Roman"/>
                        <a:cs typeface="Times New Roman"/>
                      </a:endParaRPr>
                    </a:p>
                  </a:txBody>
                  <a:tcPr marL="68580" marR="68580" marT="0" marB="0" anchor="ctr"/>
                </a:tc>
                <a:tc>
                  <a:txBody>
                    <a:bodyPr/>
                    <a:lstStyle/>
                    <a:p>
                      <a:pPr>
                        <a:spcAft>
                          <a:spcPts val="0"/>
                        </a:spcAft>
                      </a:pPr>
                      <a:r>
                        <a:rPr lang="en-GB" sz="1600" dirty="0">
                          <a:effectLst/>
                        </a:rPr>
                        <a:t>&lt; 500</a:t>
                      </a:r>
                      <a:endParaRPr lang="en-US" sz="1600" b="1" dirty="0">
                        <a:solidFill>
                          <a:schemeClr val="tx1"/>
                        </a:solidFill>
                        <a:effectLst/>
                        <a:latin typeface="+mj-lt"/>
                        <a:ea typeface="Times New Roman"/>
                        <a:cs typeface="Times New Roman"/>
                      </a:endParaRPr>
                    </a:p>
                  </a:txBody>
                  <a:tcPr marL="68580" marR="68580" marT="0" marB="0" anchor="ctr"/>
                </a:tc>
                <a:tc>
                  <a:txBody>
                    <a:bodyPr/>
                    <a:lstStyle/>
                    <a:p>
                      <a:pPr>
                        <a:spcAft>
                          <a:spcPts val="0"/>
                        </a:spcAft>
                      </a:pPr>
                      <a:r>
                        <a:rPr lang="en-GB" sz="1600">
                          <a:effectLst/>
                        </a:rPr>
                        <a:t>500</a:t>
                      </a:r>
                      <a:endParaRPr lang="en-US" sz="1600" b="1">
                        <a:solidFill>
                          <a:schemeClr val="tx1"/>
                        </a:solidFill>
                        <a:effectLst/>
                        <a:latin typeface="+mj-lt"/>
                        <a:ea typeface="Times New Roman"/>
                        <a:cs typeface="Times New Roman"/>
                      </a:endParaRPr>
                    </a:p>
                  </a:txBody>
                  <a:tcPr marL="68580" marR="68580" marT="0" marB="0" anchor="ctr"/>
                </a:tc>
                <a:tc>
                  <a:txBody>
                    <a:bodyPr/>
                    <a:lstStyle/>
                    <a:p>
                      <a:pPr>
                        <a:spcAft>
                          <a:spcPts val="0"/>
                        </a:spcAft>
                      </a:pPr>
                      <a:r>
                        <a:rPr lang="en-GB" sz="1600" dirty="0">
                          <a:effectLst/>
                        </a:rPr>
                        <a:t>499</a:t>
                      </a:r>
                      <a:endParaRPr lang="en-US" sz="1600" b="1" dirty="0">
                        <a:solidFill>
                          <a:schemeClr val="tx1"/>
                        </a:solidFill>
                        <a:effectLst/>
                        <a:latin typeface="+mj-lt"/>
                        <a:ea typeface="Times New Roman"/>
                        <a:cs typeface="Times New Roman"/>
                      </a:endParaRPr>
                    </a:p>
                  </a:txBody>
                  <a:tcPr marL="68580" marR="68580" marT="0" marB="0" anchor="ctr"/>
                </a:tc>
                <a:extLst>
                  <a:ext uri="{0D108BD9-81ED-4DB2-BD59-A6C34878D82A}">
                    <a16:rowId xmlns:a16="http://schemas.microsoft.com/office/drawing/2014/main" val="10008"/>
                  </a:ext>
                </a:extLst>
              </a:tr>
              <a:tr h="0">
                <a:tc vMerge="1">
                  <a:txBody>
                    <a:bodyPr/>
                    <a:lstStyle/>
                    <a:p>
                      <a:pPr>
                        <a:spcAft>
                          <a:spcPts val="0"/>
                        </a:spcAft>
                      </a:pPr>
                      <a:endParaRPr lang="en-US" sz="1600" b="1">
                        <a:solidFill>
                          <a:srgbClr val="FFFF00"/>
                        </a:solidFill>
                        <a:effectLst/>
                        <a:latin typeface="Geneva"/>
                        <a:ea typeface="Times New Roman"/>
                        <a:cs typeface="Times New Roman"/>
                      </a:endParaRPr>
                    </a:p>
                  </a:txBody>
                  <a:tcPr marL="68580" marR="68580" marT="0" marB="0">
                    <a:solidFill>
                      <a:srgbClr val="EAEAEA"/>
                    </a:solidFill>
                  </a:tcPr>
                </a:tc>
                <a:tc rowSpan="4">
                  <a:txBody>
                    <a:bodyPr/>
                    <a:lstStyle/>
                    <a:p>
                      <a:endParaRPr lang="en-US" sz="1600" dirty="0">
                        <a:latin typeface="+mj-lt"/>
                      </a:endParaRPr>
                    </a:p>
                  </a:txBody>
                  <a:tcPr/>
                </a:tc>
                <a:tc>
                  <a:txBody>
                    <a:bodyPr/>
                    <a:lstStyle/>
                    <a:p>
                      <a:pPr>
                        <a:spcAft>
                          <a:spcPts val="0"/>
                        </a:spcAft>
                      </a:pPr>
                      <a:r>
                        <a:rPr lang="en-GB" sz="1600" dirty="0">
                          <a:effectLst/>
                        </a:rPr>
                        <a:t>&gt;9000</a:t>
                      </a:r>
                      <a:endParaRPr lang="en-US" sz="1600" b="1" dirty="0">
                        <a:solidFill>
                          <a:schemeClr val="tx1"/>
                        </a:solidFill>
                        <a:effectLst/>
                        <a:latin typeface="+mj-lt"/>
                        <a:ea typeface="Times New Roman"/>
                        <a:cs typeface="Times New Roman"/>
                      </a:endParaRPr>
                    </a:p>
                  </a:txBody>
                  <a:tcPr marL="68580" marR="68580" marT="0" marB="0" anchor="ctr"/>
                </a:tc>
                <a:tc>
                  <a:txBody>
                    <a:bodyPr/>
                    <a:lstStyle/>
                    <a:p>
                      <a:pPr>
                        <a:spcAft>
                          <a:spcPts val="0"/>
                        </a:spcAft>
                      </a:pPr>
                      <a:r>
                        <a:rPr lang="en-GB" sz="1600">
                          <a:effectLst/>
                        </a:rPr>
                        <a:t>9000</a:t>
                      </a:r>
                      <a:endParaRPr lang="en-US" sz="1600" b="1">
                        <a:solidFill>
                          <a:schemeClr val="tx1"/>
                        </a:solidFill>
                        <a:effectLst/>
                        <a:latin typeface="+mj-lt"/>
                        <a:ea typeface="Times New Roman"/>
                        <a:cs typeface="Times New Roman"/>
                      </a:endParaRPr>
                    </a:p>
                  </a:txBody>
                  <a:tcPr marL="68580" marR="68580" marT="0" marB="0" anchor="ctr"/>
                </a:tc>
                <a:tc>
                  <a:txBody>
                    <a:bodyPr/>
                    <a:lstStyle/>
                    <a:p>
                      <a:pPr>
                        <a:spcAft>
                          <a:spcPts val="0"/>
                        </a:spcAft>
                      </a:pPr>
                      <a:r>
                        <a:rPr lang="en-GB" sz="1600" dirty="0">
                          <a:effectLst/>
                        </a:rPr>
                        <a:t>9001</a:t>
                      </a:r>
                      <a:endParaRPr lang="en-US" sz="1600" b="1" dirty="0">
                        <a:solidFill>
                          <a:schemeClr val="tx1"/>
                        </a:solidFill>
                        <a:effectLst/>
                        <a:latin typeface="+mj-lt"/>
                        <a:ea typeface="Times New Roman"/>
                        <a:cs typeface="Times New Roman"/>
                      </a:endParaRPr>
                    </a:p>
                  </a:txBody>
                  <a:tcPr marL="68580" marR="68580" marT="0" marB="0" anchor="ctr"/>
                </a:tc>
                <a:extLst>
                  <a:ext uri="{0D108BD9-81ED-4DB2-BD59-A6C34878D82A}">
                    <a16:rowId xmlns:a16="http://schemas.microsoft.com/office/drawing/2014/main" val="10009"/>
                  </a:ext>
                </a:extLst>
              </a:tr>
              <a:tr h="274320">
                <a:tc vMerge="1">
                  <a:txBody>
                    <a:bodyPr/>
                    <a:lstStyle/>
                    <a:p>
                      <a:pPr>
                        <a:spcAft>
                          <a:spcPts val="0"/>
                        </a:spcAft>
                      </a:pPr>
                      <a:endParaRPr lang="en-US" sz="1600" b="1">
                        <a:solidFill>
                          <a:srgbClr val="FFFF00"/>
                        </a:solidFill>
                        <a:effectLst/>
                        <a:latin typeface="Geneva"/>
                        <a:ea typeface="Times New Roman"/>
                        <a:cs typeface="Times New Roman"/>
                      </a:endParaRPr>
                    </a:p>
                  </a:txBody>
                  <a:tcPr marL="68580" marR="68580" marT="0" marB="0">
                    <a:solidFill>
                      <a:srgbClr val="EAEAEA"/>
                    </a:solidFill>
                  </a:tcPr>
                </a:tc>
                <a:tc vMerge="1">
                  <a:txBody>
                    <a:bodyPr/>
                    <a:lstStyle/>
                    <a:p>
                      <a:endParaRPr lang="en-US" sz="1600"/>
                    </a:p>
                  </a:txBody>
                  <a:tcPr>
                    <a:solidFill>
                      <a:srgbClr val="EAEAEA"/>
                    </a:solidFill>
                  </a:tcPr>
                </a:tc>
                <a:tc>
                  <a:txBody>
                    <a:bodyPr/>
                    <a:lstStyle/>
                    <a:p>
                      <a:r>
                        <a:rPr lang="en-GB" sz="1600" dirty="0">
                          <a:effectLst/>
                        </a:rPr>
                        <a:t>non numeric</a:t>
                      </a:r>
                      <a:endParaRPr lang="en-US" sz="1600" b="0" dirty="0">
                        <a:solidFill>
                          <a:schemeClr val="tx1"/>
                        </a:solidFill>
                        <a:latin typeface="+mj-lt"/>
                      </a:endParaRPr>
                    </a:p>
                  </a:txBody>
                  <a:tcPr/>
                </a:tc>
                <a:tc rowSpan="3">
                  <a:txBody>
                    <a:bodyPr/>
                    <a:lstStyle/>
                    <a:p>
                      <a:pPr>
                        <a:spcAft>
                          <a:spcPts val="0"/>
                        </a:spcAft>
                      </a:pPr>
                      <a:r>
                        <a:rPr lang="en-GB" sz="1600">
                          <a:effectLst/>
                        </a:rPr>
                        <a:t> </a:t>
                      </a:r>
                      <a:endParaRPr lang="en-US" sz="1600" b="1">
                        <a:solidFill>
                          <a:schemeClr val="tx1"/>
                        </a:solidFill>
                        <a:effectLst/>
                        <a:latin typeface="+mj-lt"/>
                        <a:ea typeface="Times New Roman"/>
                        <a:cs typeface="Times New Roman"/>
                      </a:endParaRPr>
                    </a:p>
                  </a:txBody>
                  <a:tcPr marL="68580" marR="68580" marT="0" marB="0" anchor="ctr"/>
                </a:tc>
                <a:tc rowSpan="3">
                  <a:txBody>
                    <a:bodyPr/>
                    <a:lstStyle/>
                    <a:p>
                      <a:pPr>
                        <a:spcAft>
                          <a:spcPts val="0"/>
                        </a:spcAft>
                      </a:pPr>
                      <a:r>
                        <a:rPr lang="en-GB" sz="1600" dirty="0">
                          <a:effectLst/>
                        </a:rPr>
                        <a:t> </a:t>
                      </a:r>
                      <a:endParaRPr lang="en-US" sz="1600" b="1" dirty="0">
                        <a:solidFill>
                          <a:schemeClr val="tx1"/>
                        </a:solidFill>
                        <a:effectLst/>
                        <a:latin typeface="+mj-lt"/>
                        <a:ea typeface="Times New Roman"/>
                        <a:cs typeface="Times New Roman"/>
                      </a:endParaRPr>
                    </a:p>
                  </a:txBody>
                  <a:tcPr marL="68580" marR="68580" marT="0" marB="0" anchor="ctr"/>
                </a:tc>
                <a:extLst>
                  <a:ext uri="{0D108BD9-81ED-4DB2-BD59-A6C34878D82A}">
                    <a16:rowId xmlns:a16="http://schemas.microsoft.com/office/drawing/2014/main" val="10010"/>
                  </a:ext>
                </a:extLst>
              </a:tr>
              <a:tr h="0">
                <a:tc vMerge="1">
                  <a:txBody>
                    <a:bodyPr/>
                    <a:lstStyle/>
                    <a:p>
                      <a:pPr>
                        <a:spcAft>
                          <a:spcPts val="0"/>
                        </a:spcAft>
                      </a:pPr>
                      <a:endParaRPr lang="en-US" sz="1600" b="1">
                        <a:solidFill>
                          <a:srgbClr val="FFFF00"/>
                        </a:solidFill>
                        <a:effectLst/>
                        <a:latin typeface="Geneva"/>
                        <a:ea typeface="Times New Roman"/>
                        <a:cs typeface="Times New Roman"/>
                      </a:endParaRPr>
                    </a:p>
                  </a:txBody>
                  <a:tcPr marL="68580" marR="68580" marT="0" marB="0">
                    <a:solidFill>
                      <a:srgbClr val="EAEAEA"/>
                    </a:solidFill>
                  </a:tcPr>
                </a:tc>
                <a:tc vMerge="1">
                  <a:txBody>
                    <a:bodyPr/>
                    <a:lstStyle/>
                    <a:p>
                      <a:pPr>
                        <a:spcAft>
                          <a:spcPts val="0"/>
                        </a:spcAft>
                      </a:pPr>
                      <a:endParaRPr lang="en-US" sz="1600" b="1">
                        <a:solidFill>
                          <a:schemeClr val="tx1"/>
                        </a:solidFill>
                        <a:effectLst/>
                        <a:latin typeface="+mj-lt"/>
                        <a:ea typeface="Times New Roman"/>
                        <a:cs typeface="Times New Roman"/>
                      </a:endParaRPr>
                    </a:p>
                  </a:txBody>
                  <a:tcPr marL="68580" marR="68580" marT="0" marB="0" anchor="ctr">
                    <a:solidFill>
                      <a:srgbClr val="EAEAEA"/>
                    </a:solidFill>
                  </a:tcPr>
                </a:tc>
                <a:tc>
                  <a:txBody>
                    <a:bodyPr/>
                    <a:lstStyle/>
                    <a:p>
                      <a:r>
                        <a:rPr lang="en-GB" sz="1600" dirty="0">
                          <a:effectLst/>
                        </a:rPr>
                        <a:t>not integer</a:t>
                      </a:r>
                      <a:endParaRPr lang="en-GB" sz="1600" b="0" dirty="0">
                        <a:solidFill>
                          <a:schemeClr val="tx1"/>
                        </a:solidFill>
                        <a:effectLst/>
                        <a:latin typeface="+mj-lt"/>
                        <a:ea typeface="Times New Roman"/>
                        <a:cs typeface="Times New Roman"/>
                      </a:endParaRPr>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11"/>
                  </a:ext>
                </a:extLst>
              </a:tr>
              <a:tr h="0">
                <a:tc vMerge="1">
                  <a:txBody>
                    <a:bodyPr/>
                    <a:lstStyle/>
                    <a:p>
                      <a:pPr>
                        <a:spcAft>
                          <a:spcPts val="0"/>
                        </a:spcAft>
                      </a:pPr>
                      <a:endParaRPr lang="en-US" sz="2400" b="1">
                        <a:solidFill>
                          <a:srgbClr val="FFFF00"/>
                        </a:solidFill>
                        <a:effectLst/>
                        <a:latin typeface="+mj-lt"/>
                        <a:ea typeface="Times New Roman"/>
                        <a:cs typeface="Times New Roman"/>
                      </a:endParaRPr>
                    </a:p>
                  </a:txBody>
                  <a:tcPr marL="68580" marR="68580" marT="0" marB="0">
                    <a:solidFill>
                      <a:srgbClr val="EAEAEA"/>
                    </a:solidFill>
                  </a:tcPr>
                </a:tc>
                <a:tc vMerge="1">
                  <a:txBody>
                    <a:bodyPr/>
                    <a:lstStyle/>
                    <a:p>
                      <a:pPr>
                        <a:spcAft>
                          <a:spcPts val="0"/>
                        </a:spcAft>
                      </a:pPr>
                      <a:endParaRPr lang="en-US" sz="2400" b="1">
                        <a:solidFill>
                          <a:schemeClr val="tx1"/>
                        </a:solidFill>
                        <a:effectLst/>
                        <a:latin typeface="+mj-lt"/>
                        <a:ea typeface="Times New Roman"/>
                        <a:cs typeface="Times New Roman"/>
                      </a:endParaRPr>
                    </a:p>
                  </a:txBody>
                  <a:tcPr marL="68580" marR="68580" marT="0" marB="0" anchor="ctr">
                    <a:solidFill>
                      <a:srgbClr val="EAEAEA"/>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dirty="0">
                          <a:effectLst/>
                        </a:rPr>
                        <a:t>null</a:t>
                      </a:r>
                      <a:endParaRPr lang="en-US" sz="1600" b="0" dirty="0">
                        <a:solidFill>
                          <a:schemeClr val="tx1"/>
                        </a:solidFill>
                        <a:latin typeface="+mj-lt"/>
                      </a:endParaRPr>
                    </a:p>
                  </a:txBody>
                  <a:tcPr/>
                </a:tc>
                <a:tc vMerge="1">
                  <a:txBody>
                    <a:bodyPr/>
                    <a:lstStyle/>
                    <a:p>
                      <a:pPr>
                        <a:spcAft>
                          <a:spcPts val="0"/>
                        </a:spcAft>
                      </a:pPr>
                      <a:endParaRPr lang="en-US" sz="2400" b="1">
                        <a:solidFill>
                          <a:schemeClr val="tx1"/>
                        </a:solidFill>
                        <a:effectLst/>
                        <a:latin typeface="+mj-lt"/>
                        <a:ea typeface="Times New Roman"/>
                        <a:cs typeface="Times New Roman"/>
                      </a:endParaRPr>
                    </a:p>
                  </a:txBody>
                  <a:tcPr marL="68580" marR="68580" marT="0" marB="0" anchor="ctr">
                    <a:solidFill>
                      <a:srgbClr val="EAEAEA"/>
                    </a:solidFill>
                  </a:tcPr>
                </a:tc>
                <a:tc vMerge="1">
                  <a:txBody>
                    <a:bodyPr/>
                    <a:lstStyle/>
                    <a:p>
                      <a:pPr>
                        <a:spcAft>
                          <a:spcPts val="0"/>
                        </a:spcAft>
                      </a:pPr>
                      <a:endParaRPr lang="en-US" sz="2400" b="1">
                        <a:solidFill>
                          <a:schemeClr val="tx1"/>
                        </a:solidFill>
                        <a:effectLst/>
                        <a:latin typeface="+mj-lt"/>
                        <a:ea typeface="Times New Roman"/>
                        <a:cs typeface="Times New Roman"/>
                      </a:endParaRPr>
                    </a:p>
                  </a:txBody>
                  <a:tcPr marL="68580" marR="68580" marT="0" marB="0" anchor="ctr">
                    <a:solidFill>
                      <a:srgbClr val="EAEAEA"/>
                    </a:solidFill>
                  </a:tcPr>
                </a:tc>
                <a:extLst>
                  <a:ext uri="{0D108BD9-81ED-4DB2-BD59-A6C34878D82A}">
                    <a16:rowId xmlns:a16="http://schemas.microsoft.com/office/drawing/2014/main" val="10012"/>
                  </a:ext>
                </a:extLst>
              </a:tr>
              <a:tr h="0">
                <a:tc rowSpan="5">
                  <a:txBody>
                    <a:bodyPr/>
                    <a:lstStyle/>
                    <a:p>
                      <a:pPr>
                        <a:spcAft>
                          <a:spcPts val="0"/>
                        </a:spcAft>
                      </a:pPr>
                      <a:r>
                        <a:rPr kumimoji="0" lang="en-US" sz="1600" kern="1200">
                          <a:effectLst/>
                        </a:rPr>
                        <a:t>Term of loan</a:t>
                      </a:r>
                      <a:endParaRPr kumimoji="0" lang="en-US" sz="1600" b="1" kern="1200">
                        <a:solidFill>
                          <a:schemeClr val="tx1"/>
                        </a:solidFill>
                        <a:effectLst/>
                        <a:latin typeface="+mj-lt"/>
                        <a:ea typeface="+mn-ea"/>
                        <a:cs typeface="+mn-cs"/>
                      </a:endParaRPr>
                    </a:p>
                  </a:txBody>
                  <a:tcPr marL="68580" marR="68580" marT="0" marB="0"/>
                </a:tc>
                <a:tc>
                  <a:txBody>
                    <a:bodyPr/>
                    <a:lstStyle/>
                    <a:p>
                      <a:pPr>
                        <a:spcAft>
                          <a:spcPts val="0"/>
                        </a:spcAft>
                      </a:pPr>
                      <a:r>
                        <a:rPr lang="en-US" sz="1600">
                          <a:effectLst/>
                        </a:rPr>
                        <a:t>1-30</a:t>
                      </a:r>
                      <a:endParaRPr lang="en-US" sz="1600" b="0">
                        <a:solidFill>
                          <a:schemeClr val="tx1"/>
                        </a:solidFill>
                        <a:effectLst/>
                        <a:latin typeface="+mj-lt"/>
                        <a:ea typeface="Times New Roman"/>
                        <a:cs typeface="Times New Roman"/>
                      </a:endParaRP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&lt;1</a:t>
                      </a:r>
                      <a:endParaRPr lang="en-US" sz="1600" b="0" dirty="0">
                        <a:solidFill>
                          <a:schemeClr val="tx1"/>
                        </a:solidFill>
                        <a:latin typeface="+mj-lt"/>
                      </a:endParaRPr>
                    </a:p>
                  </a:txBody>
                  <a:tcPr/>
                </a:tc>
                <a:tc>
                  <a:txBody>
                    <a:bodyPr/>
                    <a:lstStyle/>
                    <a:p>
                      <a:pPr>
                        <a:spcAft>
                          <a:spcPts val="0"/>
                        </a:spcAft>
                      </a:pPr>
                      <a:r>
                        <a:rPr lang="en-US" sz="1600">
                          <a:effectLst/>
                        </a:rPr>
                        <a:t>1</a:t>
                      </a:r>
                      <a:endParaRPr lang="en-US" sz="1600" b="0">
                        <a:solidFill>
                          <a:schemeClr val="tx1"/>
                        </a:solidFill>
                        <a:effectLst/>
                        <a:latin typeface="+mj-lt"/>
                        <a:ea typeface="Times New Roman"/>
                        <a:cs typeface="Times New Roman"/>
                      </a:endParaRPr>
                    </a:p>
                  </a:txBody>
                  <a:tcPr marL="68580" marR="68580" marT="0" marB="0" anchor="ctr"/>
                </a:tc>
                <a:tc>
                  <a:txBody>
                    <a:bodyPr/>
                    <a:lstStyle/>
                    <a:p>
                      <a:pPr>
                        <a:spcAft>
                          <a:spcPts val="0"/>
                        </a:spcAft>
                      </a:pPr>
                      <a:r>
                        <a:rPr lang="en-US" sz="1600" dirty="0">
                          <a:effectLst/>
                        </a:rPr>
                        <a:t>0</a:t>
                      </a:r>
                      <a:endParaRPr lang="en-US" sz="1600" b="0" dirty="0">
                        <a:solidFill>
                          <a:schemeClr val="tx1"/>
                        </a:solidFill>
                        <a:effectLst/>
                        <a:latin typeface="+mj-lt"/>
                        <a:ea typeface="Times New Roman"/>
                        <a:cs typeface="Times New Roman"/>
                      </a:endParaRPr>
                    </a:p>
                  </a:txBody>
                  <a:tcPr marL="68580" marR="68580" marT="0" marB="0" anchor="ctr"/>
                </a:tc>
                <a:extLst>
                  <a:ext uri="{0D108BD9-81ED-4DB2-BD59-A6C34878D82A}">
                    <a16:rowId xmlns:a16="http://schemas.microsoft.com/office/drawing/2014/main" val="10013"/>
                  </a:ext>
                </a:extLst>
              </a:tr>
              <a:tr h="0">
                <a:tc vMerge="1">
                  <a:txBody>
                    <a:bodyPr/>
                    <a:lstStyle/>
                    <a:p>
                      <a:pPr>
                        <a:spcAft>
                          <a:spcPts val="0"/>
                        </a:spcAft>
                      </a:pPr>
                      <a:endParaRPr lang="en-US" sz="1600" b="1">
                        <a:solidFill>
                          <a:srgbClr val="FFFF00"/>
                        </a:solidFill>
                        <a:effectLst/>
                        <a:latin typeface="+mj-lt"/>
                        <a:ea typeface="Times New Roman"/>
                        <a:cs typeface="Times New Roman"/>
                      </a:endParaRPr>
                    </a:p>
                  </a:txBody>
                  <a:tcPr marL="68580" marR="68580" marT="0" marB="0">
                    <a:solidFill>
                      <a:srgbClr val="EAEAEA"/>
                    </a:solidFill>
                  </a:tcPr>
                </a:tc>
                <a:tc rowSpan="4">
                  <a:txBody>
                    <a:bodyPr/>
                    <a:lstStyle/>
                    <a:p>
                      <a:pPr>
                        <a:spcAft>
                          <a:spcPts val="0"/>
                        </a:spcAft>
                      </a:pPr>
                      <a:endParaRPr lang="en-US" sz="1600" b="1">
                        <a:solidFill>
                          <a:schemeClr val="tx1"/>
                        </a:solidFill>
                        <a:effectLst/>
                        <a:latin typeface="+mj-lt"/>
                        <a:ea typeface="Times New Roman"/>
                        <a:cs typeface="Times New Roman"/>
                      </a:endParaRP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&gt;30</a:t>
                      </a:r>
                      <a:endParaRPr lang="en-US" sz="1600" b="0" dirty="0">
                        <a:solidFill>
                          <a:schemeClr val="tx1"/>
                        </a:solidFill>
                        <a:latin typeface="+mj-lt"/>
                      </a:endParaRPr>
                    </a:p>
                  </a:txBody>
                  <a:tcPr/>
                </a:tc>
                <a:tc>
                  <a:txBody>
                    <a:bodyPr/>
                    <a:lstStyle/>
                    <a:p>
                      <a:pPr>
                        <a:spcAft>
                          <a:spcPts val="0"/>
                        </a:spcAft>
                      </a:pPr>
                      <a:r>
                        <a:rPr lang="en-US" sz="1600">
                          <a:effectLst/>
                        </a:rPr>
                        <a:t>30</a:t>
                      </a:r>
                      <a:endParaRPr lang="en-US" sz="1600" b="0">
                        <a:solidFill>
                          <a:schemeClr val="tx1"/>
                        </a:solidFill>
                        <a:effectLst/>
                        <a:latin typeface="+mj-lt"/>
                        <a:ea typeface="Times New Roman"/>
                        <a:cs typeface="Times New Roman"/>
                      </a:endParaRPr>
                    </a:p>
                  </a:txBody>
                  <a:tcPr marL="68580" marR="68580" marT="0" marB="0" anchor="ctr"/>
                </a:tc>
                <a:tc>
                  <a:txBody>
                    <a:bodyPr/>
                    <a:lstStyle/>
                    <a:p>
                      <a:pPr>
                        <a:spcAft>
                          <a:spcPts val="0"/>
                        </a:spcAft>
                      </a:pPr>
                      <a:r>
                        <a:rPr lang="en-US" sz="1600" dirty="0">
                          <a:effectLst/>
                        </a:rPr>
                        <a:t>31</a:t>
                      </a:r>
                      <a:endParaRPr lang="en-US" sz="1600" b="0" dirty="0">
                        <a:solidFill>
                          <a:schemeClr val="tx1"/>
                        </a:solidFill>
                        <a:effectLst/>
                        <a:latin typeface="+mj-lt"/>
                        <a:ea typeface="Times New Roman"/>
                        <a:cs typeface="Times New Roman"/>
                      </a:endParaRPr>
                    </a:p>
                  </a:txBody>
                  <a:tcPr marL="68580" marR="68580" marT="0" marB="0" anchor="ctr"/>
                </a:tc>
                <a:extLst>
                  <a:ext uri="{0D108BD9-81ED-4DB2-BD59-A6C34878D82A}">
                    <a16:rowId xmlns:a16="http://schemas.microsoft.com/office/drawing/2014/main" val="10014"/>
                  </a:ext>
                </a:extLst>
              </a:tr>
              <a:tr h="274320">
                <a:tc vMerge="1">
                  <a:txBody>
                    <a:bodyPr/>
                    <a:lstStyle/>
                    <a:p>
                      <a:pPr>
                        <a:spcAft>
                          <a:spcPts val="0"/>
                        </a:spcAft>
                      </a:pPr>
                      <a:endParaRPr lang="en-US" sz="1600" b="1">
                        <a:solidFill>
                          <a:srgbClr val="FFFF00"/>
                        </a:solidFill>
                        <a:effectLst/>
                        <a:latin typeface="+mj-lt"/>
                        <a:ea typeface="Times New Roman"/>
                        <a:cs typeface="Times New Roman"/>
                      </a:endParaRPr>
                    </a:p>
                  </a:txBody>
                  <a:tcPr marL="68580" marR="68580" marT="0" marB="0">
                    <a:solidFill>
                      <a:srgbClr val="EAEAEA"/>
                    </a:solidFill>
                  </a:tcPr>
                </a:tc>
                <a:tc vMerge="1">
                  <a:txBody>
                    <a:bodyPr/>
                    <a:lstStyle/>
                    <a:p>
                      <a:pPr>
                        <a:spcAft>
                          <a:spcPts val="0"/>
                        </a:spcAft>
                      </a:pPr>
                      <a:endParaRPr lang="en-US" sz="1600" b="1">
                        <a:solidFill>
                          <a:schemeClr val="tx1"/>
                        </a:solidFill>
                        <a:effectLst/>
                        <a:latin typeface="+mj-lt"/>
                        <a:ea typeface="Times New Roman"/>
                        <a:cs typeface="Times New Roman"/>
                      </a:endParaRPr>
                    </a:p>
                  </a:txBody>
                  <a:tcPr marL="68580" marR="68580" marT="0" marB="0" anchor="ctr">
                    <a:solidFill>
                      <a:srgbClr val="EAEAEA"/>
                    </a:solidFill>
                  </a:tcPr>
                </a:tc>
                <a:tc>
                  <a:txBody>
                    <a:bodyPr/>
                    <a:lstStyle/>
                    <a:p>
                      <a:r>
                        <a:rPr lang="en-GB" sz="1600" dirty="0">
                          <a:effectLst/>
                        </a:rPr>
                        <a:t>non numeric</a:t>
                      </a:r>
                      <a:endParaRPr lang="en-US" sz="1600" b="0" dirty="0">
                        <a:solidFill>
                          <a:schemeClr val="tx1"/>
                        </a:solidFill>
                        <a:latin typeface="+mj-lt"/>
                      </a:endParaRPr>
                    </a:p>
                  </a:txBody>
                  <a:tcPr/>
                </a:tc>
                <a:tc rowSpan="3">
                  <a:txBody>
                    <a:bodyPr/>
                    <a:lstStyle/>
                    <a:p>
                      <a:pPr>
                        <a:spcAft>
                          <a:spcPts val="0"/>
                        </a:spcAft>
                      </a:pPr>
                      <a:endParaRPr lang="en-US" sz="1600" b="1" dirty="0">
                        <a:solidFill>
                          <a:schemeClr val="tx1"/>
                        </a:solidFill>
                        <a:effectLst/>
                        <a:latin typeface="+mj-lt"/>
                        <a:ea typeface="Times New Roman"/>
                        <a:cs typeface="Times New Roman"/>
                      </a:endParaRPr>
                    </a:p>
                  </a:txBody>
                  <a:tcPr marL="68580" marR="68580" marT="0" marB="0" anchor="ctr"/>
                </a:tc>
                <a:tc rowSpan="3">
                  <a:txBody>
                    <a:bodyPr/>
                    <a:lstStyle/>
                    <a:p>
                      <a:pPr>
                        <a:spcAft>
                          <a:spcPts val="0"/>
                        </a:spcAft>
                      </a:pPr>
                      <a:endParaRPr lang="en-US" sz="1600" b="1" dirty="0">
                        <a:solidFill>
                          <a:schemeClr val="tx1"/>
                        </a:solidFill>
                        <a:effectLst/>
                        <a:latin typeface="+mj-lt"/>
                        <a:ea typeface="Times New Roman"/>
                        <a:cs typeface="Times New Roman"/>
                      </a:endParaRPr>
                    </a:p>
                  </a:txBody>
                  <a:tcPr marL="68580" marR="68580" marT="0" marB="0" anchor="ctr"/>
                </a:tc>
                <a:extLst>
                  <a:ext uri="{0D108BD9-81ED-4DB2-BD59-A6C34878D82A}">
                    <a16:rowId xmlns:a16="http://schemas.microsoft.com/office/drawing/2014/main" val="10015"/>
                  </a:ext>
                </a:extLst>
              </a:tr>
              <a:tr h="0">
                <a:tc vMerge="1">
                  <a:txBody>
                    <a:bodyPr/>
                    <a:lstStyle/>
                    <a:p>
                      <a:pPr>
                        <a:spcAft>
                          <a:spcPts val="0"/>
                        </a:spcAft>
                      </a:pPr>
                      <a:endParaRPr lang="en-US" sz="1600" b="1">
                        <a:solidFill>
                          <a:srgbClr val="FFFF00"/>
                        </a:solidFill>
                        <a:effectLst/>
                        <a:latin typeface="+mj-lt"/>
                        <a:ea typeface="Times New Roman"/>
                        <a:cs typeface="Times New Roman"/>
                      </a:endParaRPr>
                    </a:p>
                  </a:txBody>
                  <a:tcPr marL="68580" marR="68580" marT="0" marB="0">
                    <a:solidFill>
                      <a:srgbClr val="EAEAEA"/>
                    </a:solidFill>
                  </a:tcPr>
                </a:tc>
                <a:tc vMerge="1">
                  <a:txBody>
                    <a:bodyPr/>
                    <a:lstStyle/>
                    <a:p>
                      <a:pPr>
                        <a:spcAft>
                          <a:spcPts val="0"/>
                        </a:spcAft>
                      </a:pPr>
                      <a:endParaRPr lang="en-US" sz="1600" b="1">
                        <a:solidFill>
                          <a:schemeClr val="tx1"/>
                        </a:solidFill>
                        <a:effectLst/>
                        <a:latin typeface="+mj-lt"/>
                        <a:ea typeface="Times New Roman"/>
                        <a:cs typeface="Times New Roman"/>
                      </a:endParaRPr>
                    </a:p>
                  </a:txBody>
                  <a:tcPr marL="68580" marR="68580" marT="0" marB="0" anchor="ctr">
                    <a:solidFill>
                      <a:srgbClr val="EAEAEA"/>
                    </a:solidFill>
                  </a:tcPr>
                </a:tc>
                <a:tc>
                  <a:txBody>
                    <a:bodyPr/>
                    <a:lstStyle/>
                    <a:p>
                      <a:r>
                        <a:rPr lang="en-GB" sz="1600" dirty="0">
                          <a:effectLst/>
                        </a:rPr>
                        <a:t>not integer</a:t>
                      </a:r>
                      <a:endParaRPr lang="en-GB" sz="1600" b="0" dirty="0">
                        <a:solidFill>
                          <a:schemeClr val="tx1"/>
                        </a:solidFill>
                        <a:effectLst/>
                        <a:latin typeface="+mj-lt"/>
                        <a:ea typeface="Times New Roman"/>
                        <a:cs typeface="Times New Roman"/>
                      </a:endParaRPr>
                    </a:p>
                  </a:txBody>
                  <a:tcPr/>
                </a:tc>
                <a:tc vMerge="1">
                  <a:txBody>
                    <a:bodyPr/>
                    <a:lstStyle/>
                    <a:p>
                      <a:pPr>
                        <a:spcAft>
                          <a:spcPts val="0"/>
                        </a:spcAft>
                      </a:pPr>
                      <a:endParaRPr lang="en-US" sz="1600" b="1">
                        <a:solidFill>
                          <a:schemeClr val="tx1"/>
                        </a:solidFill>
                        <a:effectLst/>
                        <a:latin typeface="+mj-lt"/>
                        <a:ea typeface="Times New Roman"/>
                        <a:cs typeface="Times New Roman"/>
                      </a:endParaRPr>
                    </a:p>
                  </a:txBody>
                  <a:tcPr marL="68580" marR="68580" marT="0" marB="0" anchor="ctr">
                    <a:solidFill>
                      <a:srgbClr val="EAEAEA"/>
                    </a:solidFill>
                  </a:tcPr>
                </a:tc>
                <a:tc vMerge="1">
                  <a:txBody>
                    <a:bodyPr/>
                    <a:lstStyle/>
                    <a:p>
                      <a:pPr>
                        <a:spcAft>
                          <a:spcPts val="0"/>
                        </a:spcAft>
                      </a:pPr>
                      <a:endParaRPr lang="en-US" sz="1600" b="1">
                        <a:solidFill>
                          <a:schemeClr val="tx1"/>
                        </a:solidFill>
                        <a:effectLst/>
                        <a:latin typeface="+mj-lt"/>
                        <a:ea typeface="Times New Roman"/>
                        <a:cs typeface="Times New Roman"/>
                      </a:endParaRPr>
                    </a:p>
                  </a:txBody>
                  <a:tcPr marL="68580" marR="68580" marT="0" marB="0" anchor="ctr">
                    <a:solidFill>
                      <a:srgbClr val="EAEAEA"/>
                    </a:solidFill>
                  </a:tcPr>
                </a:tc>
                <a:extLst>
                  <a:ext uri="{0D108BD9-81ED-4DB2-BD59-A6C34878D82A}">
                    <a16:rowId xmlns:a16="http://schemas.microsoft.com/office/drawing/2014/main" val="10016"/>
                  </a:ext>
                </a:extLst>
              </a:tr>
              <a:tr h="0">
                <a:tc vMerge="1">
                  <a:txBody>
                    <a:bodyPr/>
                    <a:lstStyle/>
                    <a:p>
                      <a:pPr>
                        <a:spcAft>
                          <a:spcPts val="0"/>
                        </a:spcAft>
                      </a:pPr>
                      <a:endParaRPr lang="en-US" sz="1600" b="1">
                        <a:solidFill>
                          <a:srgbClr val="FFFF00"/>
                        </a:solidFill>
                        <a:effectLst/>
                        <a:latin typeface="+mj-lt"/>
                        <a:ea typeface="Times New Roman"/>
                        <a:cs typeface="Times New Roman"/>
                      </a:endParaRPr>
                    </a:p>
                  </a:txBody>
                  <a:tcPr marL="68580" marR="68580" marT="0" marB="0">
                    <a:solidFill>
                      <a:srgbClr val="EAEAEA"/>
                    </a:solidFill>
                  </a:tcPr>
                </a:tc>
                <a:tc vMerge="1">
                  <a:txBody>
                    <a:bodyPr/>
                    <a:lstStyle/>
                    <a:p>
                      <a:pPr>
                        <a:spcAft>
                          <a:spcPts val="0"/>
                        </a:spcAft>
                      </a:pPr>
                      <a:endParaRPr lang="en-US" sz="1600" b="1">
                        <a:solidFill>
                          <a:schemeClr val="tx1"/>
                        </a:solidFill>
                        <a:effectLst/>
                        <a:latin typeface="+mj-lt"/>
                        <a:ea typeface="Times New Roman"/>
                        <a:cs typeface="Times New Roman"/>
                      </a:endParaRPr>
                    </a:p>
                  </a:txBody>
                  <a:tcPr marL="68580" marR="68580" marT="0" marB="0" anchor="ctr">
                    <a:solidFill>
                      <a:srgbClr val="EAEAEA"/>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dirty="0">
                          <a:effectLst/>
                        </a:rPr>
                        <a:t>null</a:t>
                      </a:r>
                      <a:endParaRPr lang="en-US" sz="1600" b="0" dirty="0">
                        <a:solidFill>
                          <a:schemeClr val="tx1"/>
                        </a:solidFill>
                        <a:latin typeface="+mj-lt"/>
                      </a:endParaRPr>
                    </a:p>
                  </a:txBody>
                  <a:tcPr/>
                </a:tc>
                <a:tc vMerge="1">
                  <a:txBody>
                    <a:bodyPr/>
                    <a:lstStyle/>
                    <a:p>
                      <a:pPr>
                        <a:spcAft>
                          <a:spcPts val="0"/>
                        </a:spcAft>
                      </a:pPr>
                      <a:endParaRPr lang="en-US" sz="1600" b="1">
                        <a:solidFill>
                          <a:schemeClr val="tx1"/>
                        </a:solidFill>
                        <a:effectLst/>
                        <a:latin typeface="+mj-lt"/>
                        <a:ea typeface="Times New Roman"/>
                        <a:cs typeface="Times New Roman"/>
                      </a:endParaRPr>
                    </a:p>
                  </a:txBody>
                  <a:tcPr marL="68580" marR="68580" marT="0" marB="0" anchor="ctr">
                    <a:solidFill>
                      <a:srgbClr val="EAEAEA"/>
                    </a:solidFill>
                  </a:tcPr>
                </a:tc>
                <a:tc vMerge="1">
                  <a:txBody>
                    <a:bodyPr/>
                    <a:lstStyle/>
                    <a:p>
                      <a:pPr>
                        <a:spcAft>
                          <a:spcPts val="0"/>
                        </a:spcAft>
                      </a:pPr>
                      <a:endParaRPr lang="en-US" sz="1600" b="1">
                        <a:solidFill>
                          <a:schemeClr val="tx1"/>
                        </a:solidFill>
                        <a:effectLst/>
                        <a:latin typeface="+mj-lt"/>
                        <a:ea typeface="Times New Roman"/>
                        <a:cs typeface="Times New Roman"/>
                      </a:endParaRPr>
                    </a:p>
                  </a:txBody>
                  <a:tcPr marL="68580" marR="68580" marT="0" marB="0" anchor="ctr">
                    <a:solidFill>
                      <a:srgbClr val="EAEAEA"/>
                    </a:solidFill>
                  </a:tcPr>
                </a:tc>
                <a:extLst>
                  <a:ext uri="{0D108BD9-81ED-4DB2-BD59-A6C34878D82A}">
                    <a16:rowId xmlns:a16="http://schemas.microsoft.com/office/drawing/2014/main" val="10017"/>
                  </a:ext>
                </a:extLst>
              </a:tr>
            </a:tbl>
          </a:graphicData>
        </a:graphic>
      </p:graphicFrame>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pPr/>
              <a:t>40</a:t>
            </a:fld>
            <a:endParaRPr lang="en-US"/>
          </a:p>
        </p:txBody>
      </p:sp>
    </p:spTree>
    <p:extLst>
      <p:ext uri="{BB962C8B-B14F-4D97-AF65-F5344CB8AC3E}">
        <p14:creationId xmlns:p14="http://schemas.microsoft.com/office/powerpoint/2010/main" val="2317747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Design test case for </a:t>
            </a:r>
            <a:r>
              <a:rPr lang="en-GB" dirty="0"/>
              <a:t>loan application</a:t>
            </a:r>
            <a:endParaRPr lang="en-US" dirty="0"/>
          </a:p>
        </p:txBody>
      </p:sp>
      <p:graphicFrame>
        <p:nvGraphicFramePr>
          <p:cNvPr id="7" name="Content Placeholder 3"/>
          <p:cNvGraphicFramePr>
            <a:graphicFrameLocks noGrp="1"/>
          </p:cNvGraphicFramePr>
          <p:nvPr>
            <p:ph idx="1"/>
            <p:extLst>
              <p:ext uri="{D42A27DB-BD31-4B8C-83A1-F6EECF244321}">
                <p14:modId xmlns:p14="http://schemas.microsoft.com/office/powerpoint/2010/main" val="4145209945"/>
              </p:ext>
            </p:extLst>
          </p:nvPr>
        </p:nvGraphicFramePr>
        <p:xfrm>
          <a:off x="304800" y="1752600"/>
          <a:ext cx="8610600" cy="3992880"/>
        </p:xfrm>
        <a:graphic>
          <a:graphicData uri="http://schemas.openxmlformats.org/drawingml/2006/table">
            <a:tbl>
              <a:tblPr firstRow="1" bandRow="1">
                <a:tableStyleId>{5C22544A-7EE6-4342-B048-85BDC9FD1C3A}</a:tableStyleId>
              </a:tblPr>
              <a:tblGrid>
                <a:gridCol w="523206">
                  <a:extLst>
                    <a:ext uri="{9D8B030D-6E8A-4147-A177-3AD203B41FA5}">
                      <a16:colId xmlns:a16="http://schemas.microsoft.com/office/drawing/2014/main" val="20000"/>
                    </a:ext>
                  </a:extLst>
                </a:gridCol>
                <a:gridCol w="2524794">
                  <a:extLst>
                    <a:ext uri="{9D8B030D-6E8A-4147-A177-3AD203B41FA5}">
                      <a16:colId xmlns:a16="http://schemas.microsoft.com/office/drawing/2014/main" val="20001"/>
                    </a:ext>
                  </a:extLst>
                </a:gridCol>
                <a:gridCol w="3200400">
                  <a:extLst>
                    <a:ext uri="{9D8B030D-6E8A-4147-A177-3AD203B41FA5}">
                      <a16:colId xmlns:a16="http://schemas.microsoft.com/office/drawing/2014/main" val="20002"/>
                    </a:ext>
                  </a:extLst>
                </a:gridCol>
                <a:gridCol w="2362200">
                  <a:extLst>
                    <a:ext uri="{9D8B030D-6E8A-4147-A177-3AD203B41FA5}">
                      <a16:colId xmlns:a16="http://schemas.microsoft.com/office/drawing/2014/main" val="20003"/>
                    </a:ext>
                  </a:extLst>
                </a:gridCol>
              </a:tblGrid>
              <a:tr h="370840">
                <a:tc>
                  <a:txBody>
                    <a:bodyPr/>
                    <a:lstStyle/>
                    <a:p>
                      <a:pPr algn="ctr"/>
                      <a:r>
                        <a:rPr lang="en-US" sz="2200">
                          <a:latin typeface="+mj-lt"/>
                        </a:rPr>
                        <a:t>#</a:t>
                      </a:r>
                    </a:p>
                  </a:txBody>
                  <a:tcPr marL="95794" marR="95794"/>
                </a:tc>
                <a:tc>
                  <a:txBody>
                    <a:bodyPr/>
                    <a:lstStyle/>
                    <a:p>
                      <a:pPr algn="ctr"/>
                      <a:r>
                        <a:rPr lang="en-US" sz="2200">
                          <a:latin typeface="+mj-lt"/>
                        </a:rPr>
                        <a:t>Test case</a:t>
                      </a:r>
                      <a:r>
                        <a:rPr lang="en-US" sz="2200" baseline="0">
                          <a:latin typeface="+mj-lt"/>
                        </a:rPr>
                        <a:t> name</a:t>
                      </a:r>
                      <a:endParaRPr lang="en-US" sz="2200">
                        <a:latin typeface="+mj-lt"/>
                      </a:endParaRPr>
                    </a:p>
                  </a:txBody>
                  <a:tcPr marL="95794" marR="95794"/>
                </a:tc>
                <a:tc>
                  <a:txBody>
                    <a:bodyPr/>
                    <a:lstStyle/>
                    <a:p>
                      <a:pPr algn="ctr"/>
                      <a:r>
                        <a:rPr lang="en-US" sz="2200">
                          <a:latin typeface="+mj-lt"/>
                        </a:rPr>
                        <a:t>Input</a:t>
                      </a:r>
                    </a:p>
                  </a:txBody>
                  <a:tcPr marL="95794" marR="95794"/>
                </a:tc>
                <a:tc>
                  <a:txBody>
                    <a:bodyPr/>
                    <a:lstStyle/>
                    <a:p>
                      <a:pPr algn="ctr"/>
                      <a:r>
                        <a:rPr lang="en-US" sz="2200">
                          <a:latin typeface="+mj-lt"/>
                        </a:rPr>
                        <a:t>Expected result</a:t>
                      </a:r>
                    </a:p>
                  </a:txBody>
                  <a:tcPr marL="95794" marR="95794"/>
                </a:tc>
                <a:extLst>
                  <a:ext uri="{0D108BD9-81ED-4DB2-BD59-A6C34878D82A}">
                    <a16:rowId xmlns:a16="http://schemas.microsoft.com/office/drawing/2014/main" val="10000"/>
                  </a:ext>
                </a:extLst>
              </a:tr>
              <a:tr h="1524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200" kern="1200">
                          <a:solidFill>
                            <a:schemeClr val="dk1"/>
                          </a:solidFill>
                          <a:latin typeface="+mj-lt"/>
                          <a:ea typeface="+mn-ea"/>
                          <a:cs typeface="+mn-cs"/>
                        </a:rPr>
                        <a:t>1</a:t>
                      </a:r>
                    </a:p>
                  </a:txBody>
                  <a:tcPr marR="95794" marT="91440" marB="9144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200" kern="1200" dirty="0">
                          <a:solidFill>
                            <a:schemeClr val="dk1"/>
                          </a:solidFill>
                          <a:latin typeface="+mj-lt"/>
                          <a:ea typeface="+mn-ea"/>
                          <a:cs typeface="+mn-cs"/>
                        </a:rPr>
                        <a:t>Test valid partition</a:t>
                      </a:r>
                    </a:p>
                  </a:txBody>
                  <a:tcPr marR="95794" marT="91440" marB="91440"/>
                </a:tc>
                <a:tc>
                  <a:txBody>
                    <a:bodyPr/>
                    <a:lstStyle/>
                    <a:p>
                      <a:r>
                        <a:rPr kumimoji="0" lang="en-GB" sz="2200" b="0" kern="1200" dirty="0">
                          <a:solidFill>
                            <a:schemeClr val="dk1"/>
                          </a:solidFill>
                          <a:latin typeface="+mj-lt"/>
                          <a:ea typeface="+mn-ea"/>
                          <a:cs typeface="+mn-cs"/>
                        </a:rPr>
                        <a:t>Customer name= </a:t>
                      </a:r>
                      <a:r>
                        <a:rPr lang="en-US" sz="2200" b="0" dirty="0">
                          <a:latin typeface="+mj-lt"/>
                        </a:rPr>
                        <a:t>John H</a:t>
                      </a:r>
                    </a:p>
                    <a:p>
                      <a:r>
                        <a:rPr lang="en-US" sz="2200" dirty="0">
                          <a:latin typeface="+mj-lt"/>
                        </a:rPr>
                        <a:t>Account </a:t>
                      </a:r>
                      <a:r>
                        <a:rPr lang="en-US" sz="2200" dirty="0" err="1">
                          <a:latin typeface="+mj-lt"/>
                        </a:rPr>
                        <a:t>numer</a:t>
                      </a:r>
                      <a:r>
                        <a:rPr lang="en-US" sz="2200" dirty="0">
                          <a:latin typeface="+mj-lt"/>
                        </a:rPr>
                        <a:t>= 123456</a:t>
                      </a:r>
                    </a:p>
                    <a:p>
                      <a:r>
                        <a:rPr kumimoji="0" lang="en-GB" sz="2200" kern="1200" dirty="0">
                          <a:solidFill>
                            <a:schemeClr val="dk1"/>
                          </a:solidFill>
                          <a:latin typeface="+mj-lt"/>
                          <a:ea typeface="+mn-ea"/>
                          <a:cs typeface="+mn-cs"/>
                        </a:rPr>
                        <a:t>Loan amount= 600</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GB" sz="2200" kern="1200" dirty="0">
                          <a:solidFill>
                            <a:schemeClr val="dk1"/>
                          </a:solidFill>
                          <a:latin typeface="+mj-lt"/>
                          <a:ea typeface="+mn-ea"/>
                          <a:cs typeface="+mn-cs"/>
                        </a:rPr>
                        <a:t>Term of loan</a:t>
                      </a:r>
                      <a:r>
                        <a:rPr kumimoji="0" lang="en-US" sz="2200" kern="1200" dirty="0">
                          <a:solidFill>
                            <a:schemeClr val="dk1"/>
                          </a:solidFill>
                          <a:latin typeface="+mj-lt"/>
                          <a:ea typeface="+mn-ea"/>
                          <a:cs typeface="+mn-cs"/>
                        </a:rPr>
                        <a:t>= 2</a:t>
                      </a:r>
                      <a:endParaRPr kumimoji="0" lang="en-GB" sz="2200" kern="1200" dirty="0">
                        <a:solidFill>
                          <a:schemeClr val="dk1"/>
                        </a:solidFill>
                        <a:latin typeface="+mj-lt"/>
                        <a:ea typeface="+mn-ea"/>
                        <a:cs typeface="+mn-cs"/>
                      </a:endParaRPr>
                    </a:p>
                  </a:txBody>
                  <a:tcPr marR="95794" marT="91440" marB="9144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GB" sz="2200" kern="1200" dirty="0">
                          <a:solidFill>
                            <a:schemeClr val="dk1"/>
                          </a:solidFill>
                          <a:latin typeface="+mj-lt"/>
                          <a:ea typeface="+mn-ea"/>
                          <a:cs typeface="+mn-cs"/>
                        </a:rPr>
                        <a:t>Repayment=</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GB" sz="2200" kern="1200" dirty="0">
                          <a:solidFill>
                            <a:schemeClr val="dk1"/>
                          </a:solidFill>
                          <a:latin typeface="+mj-lt"/>
                          <a:ea typeface="+mn-ea"/>
                          <a:cs typeface="+mn-cs"/>
                        </a:rPr>
                        <a:t>Interest rate=</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GB" sz="2200" kern="1200" dirty="0">
                          <a:solidFill>
                            <a:schemeClr val="dk1"/>
                          </a:solidFill>
                          <a:latin typeface="+mj-lt"/>
                          <a:ea typeface="+mn-ea"/>
                          <a:cs typeface="+mn-cs"/>
                        </a:rPr>
                        <a:t>Total paid back=</a:t>
                      </a:r>
                      <a:endParaRPr kumimoji="0" lang="en-US" sz="2200" kern="1200" dirty="0">
                        <a:solidFill>
                          <a:schemeClr val="dk1"/>
                        </a:solidFill>
                        <a:latin typeface="+mj-lt"/>
                        <a:ea typeface="+mn-ea"/>
                        <a:cs typeface="+mn-cs"/>
                      </a:endParaRPr>
                    </a:p>
                  </a:txBody>
                  <a:tcPr marR="95794" marT="91440" marB="91440"/>
                </a:tc>
                <a:extLst>
                  <a:ext uri="{0D108BD9-81ED-4DB2-BD59-A6C34878D82A}">
                    <a16:rowId xmlns:a16="http://schemas.microsoft.com/office/drawing/2014/main" val="10001"/>
                  </a:ext>
                </a:extLst>
              </a:tr>
              <a:tr h="1524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200" kern="1200">
                          <a:solidFill>
                            <a:schemeClr val="dk1"/>
                          </a:solidFill>
                          <a:latin typeface="+mj-lt"/>
                          <a:ea typeface="+mn-ea"/>
                          <a:cs typeface="+mn-cs"/>
                        </a:rPr>
                        <a:t>2</a:t>
                      </a:r>
                    </a:p>
                  </a:txBody>
                  <a:tcPr marR="95794" marT="91440" marB="9144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200" kern="1200" dirty="0">
                          <a:solidFill>
                            <a:schemeClr val="dk1"/>
                          </a:solidFill>
                          <a:latin typeface="+mj-lt"/>
                          <a:ea typeface="+mn-ea"/>
                          <a:cs typeface="+mn-cs"/>
                        </a:rPr>
                        <a:t>Customer name: Test invalid partition number of chars  (&gt; 64</a:t>
                      </a:r>
                      <a:r>
                        <a:rPr kumimoji="0" lang="en-GB" sz="2200" kern="1200" dirty="0">
                          <a:solidFill>
                            <a:schemeClr val="dk1"/>
                          </a:solidFill>
                          <a:latin typeface="+mj-lt"/>
                          <a:ea typeface="+mn-ea"/>
                          <a:cs typeface="+mn-cs"/>
                        </a:rPr>
                        <a:t> chars</a:t>
                      </a:r>
                      <a:r>
                        <a:rPr kumimoji="0" lang="en-US" sz="2200" kern="1200" dirty="0">
                          <a:solidFill>
                            <a:schemeClr val="dk1"/>
                          </a:solidFill>
                          <a:latin typeface="+mj-lt"/>
                          <a:ea typeface="+mn-ea"/>
                          <a:cs typeface="+mn-cs"/>
                        </a:rPr>
                        <a:t>)</a:t>
                      </a:r>
                    </a:p>
                  </a:txBody>
                  <a:tcPr marR="95794" marT="91440" marB="9144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GB" sz="2200" kern="1200">
                          <a:solidFill>
                            <a:schemeClr val="dk1"/>
                          </a:solidFill>
                          <a:latin typeface="+mj-lt"/>
                          <a:ea typeface="+mn-ea"/>
                          <a:cs typeface="+mn-cs"/>
                        </a:rPr>
                        <a:t>…</a:t>
                      </a:r>
                    </a:p>
                  </a:txBody>
                  <a:tcPr marR="95794" marT="91440" marB="9144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200" kern="1200" dirty="0">
                          <a:solidFill>
                            <a:schemeClr val="dk1"/>
                          </a:solidFill>
                          <a:latin typeface="+mj-lt"/>
                          <a:ea typeface="+mn-ea"/>
                          <a:cs typeface="+mn-cs"/>
                        </a:rPr>
                        <a:t>Error message:</a:t>
                      </a:r>
                      <a:r>
                        <a:rPr kumimoji="0" lang="en-US" sz="2200" kern="1200" baseline="0" dirty="0">
                          <a:solidFill>
                            <a:schemeClr val="dk1"/>
                          </a:solidFill>
                          <a:latin typeface="+mj-lt"/>
                          <a:ea typeface="+mn-ea"/>
                          <a:cs typeface="+mn-cs"/>
                        </a:rPr>
                        <a:t> …</a:t>
                      </a:r>
                      <a:endParaRPr kumimoji="0" lang="en-US" sz="2200" kern="1200" dirty="0">
                        <a:solidFill>
                          <a:schemeClr val="dk1"/>
                        </a:solidFill>
                        <a:latin typeface="+mj-lt"/>
                        <a:ea typeface="+mn-ea"/>
                        <a:cs typeface="+mn-cs"/>
                      </a:endParaRPr>
                    </a:p>
                  </a:txBody>
                  <a:tcPr marR="95794" marT="91440" marB="91440"/>
                </a:tc>
                <a:extLst>
                  <a:ext uri="{0D108BD9-81ED-4DB2-BD59-A6C34878D82A}">
                    <a16:rowId xmlns:a16="http://schemas.microsoft.com/office/drawing/2014/main" val="10002"/>
                  </a:ext>
                </a:extLst>
              </a:tr>
              <a:tr h="370840">
                <a:tc>
                  <a:txBody>
                    <a:bodyPr/>
                    <a:lstStyle/>
                    <a:p>
                      <a:r>
                        <a:rPr lang="en-US" sz="2200">
                          <a:latin typeface="+mj-lt"/>
                        </a:rPr>
                        <a:t>…</a:t>
                      </a:r>
                    </a:p>
                  </a:txBody>
                  <a:tcPr marR="95794" marT="91440" marB="91440"/>
                </a:tc>
                <a:tc>
                  <a:txBody>
                    <a:bodyPr/>
                    <a:lstStyle/>
                    <a:p>
                      <a:r>
                        <a:rPr lang="en-US" sz="2200">
                          <a:latin typeface="+mj-lt"/>
                        </a:rPr>
                        <a:t>…</a:t>
                      </a:r>
                    </a:p>
                  </a:txBody>
                  <a:tcPr marR="95794" marT="91440" marB="9144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GB" sz="2200" kern="1200" dirty="0">
                          <a:solidFill>
                            <a:schemeClr val="dk1"/>
                          </a:solidFill>
                          <a:latin typeface="+mj-lt"/>
                          <a:ea typeface="+mn-ea"/>
                          <a:cs typeface="+mn-cs"/>
                        </a:rPr>
                        <a:t>…</a:t>
                      </a:r>
                    </a:p>
                  </a:txBody>
                  <a:tcPr marR="95794" marT="91440" marB="91440"/>
                </a:tc>
                <a:tc>
                  <a:txBody>
                    <a:bodyPr/>
                    <a:lstStyle/>
                    <a:p>
                      <a:r>
                        <a:rPr kumimoji="0" lang="en-US" sz="2200" kern="1200" dirty="0">
                          <a:solidFill>
                            <a:schemeClr val="dk1"/>
                          </a:solidFill>
                          <a:latin typeface="+mj-lt"/>
                          <a:ea typeface="+mn-ea"/>
                          <a:cs typeface="+mn-cs"/>
                        </a:rPr>
                        <a:t>…</a:t>
                      </a:r>
                    </a:p>
                  </a:txBody>
                  <a:tcPr marR="95794" marT="91440" marB="91440"/>
                </a:tc>
                <a:extLst>
                  <a:ext uri="{0D108BD9-81ED-4DB2-BD59-A6C34878D82A}">
                    <a16:rowId xmlns:a16="http://schemas.microsoft.com/office/drawing/2014/main" val="10003"/>
                  </a:ext>
                </a:extLst>
              </a:tr>
            </a:tbl>
          </a:graphicData>
        </a:graphic>
      </p:graphicFrame>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41</a:t>
            </a:fld>
            <a:endParaRPr lang="en-US"/>
          </a:p>
        </p:txBody>
      </p:sp>
    </p:spTree>
    <p:extLst>
      <p:ext uri="{BB962C8B-B14F-4D97-AF65-F5344CB8AC3E}">
        <p14:creationId xmlns:p14="http://schemas.microsoft.com/office/powerpoint/2010/main" val="24617448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Exercise </a:t>
            </a:r>
            <a:r>
              <a:rPr lang="en-US"/>
              <a:t>2: Bank account </a:t>
            </a:r>
          </a:p>
        </p:txBody>
      </p:sp>
      <p:sp>
        <p:nvSpPr>
          <p:cNvPr id="3" name="Content Placeholder 2"/>
          <p:cNvSpPr>
            <a:spLocks noGrp="1"/>
          </p:cNvSpPr>
          <p:nvPr>
            <p:ph idx="1"/>
          </p:nvPr>
        </p:nvSpPr>
        <p:spPr/>
        <p:txBody>
          <a:bodyPr/>
          <a:lstStyle/>
          <a:p>
            <a:pPr marL="0" indent="0">
              <a:buNone/>
            </a:pPr>
            <a:endParaRPr lang="en-US" dirty="0"/>
          </a:p>
          <a:p>
            <a:pPr marL="0" indent="0">
              <a:buNone/>
            </a:pPr>
            <a:r>
              <a:rPr lang="en-US" dirty="0"/>
              <a:t>Suppose you have a bank account that the rate of interest depending on the balance in the account: a balance in the range $0 up to $100.00 has a 3%, a balance over $100.00 and up to $1000.00 has a 5%, and balances of $1000.00 and over have a 7%. </a:t>
            </a:r>
            <a:r>
              <a:rPr lang="en-US" b="1" dirty="0"/>
              <a:t>What valid partition, invalid partition, valid boundary and invalid boundary might you use? What test cases we design?</a:t>
            </a:r>
          </a:p>
        </p:txBody>
      </p:sp>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pPr/>
              <a:t>42</a:t>
            </a:fld>
            <a:endParaRPr lang="en-US"/>
          </a:p>
        </p:txBody>
      </p:sp>
    </p:spTree>
    <p:extLst>
      <p:ext uri="{BB962C8B-B14F-4D97-AF65-F5344CB8AC3E}">
        <p14:creationId xmlns:p14="http://schemas.microsoft.com/office/powerpoint/2010/main" val="6658886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Solution: Bank account</a:t>
            </a:r>
          </a:p>
        </p:txBody>
      </p:sp>
      <p:graphicFrame>
        <p:nvGraphicFramePr>
          <p:cNvPr id="4" name="Table 3"/>
          <p:cNvGraphicFramePr>
            <a:graphicFrameLocks noGrp="1"/>
          </p:cNvGraphicFramePr>
          <p:nvPr>
            <p:extLst>
              <p:ext uri="{D42A27DB-BD31-4B8C-83A1-F6EECF244321}">
                <p14:modId xmlns:p14="http://schemas.microsoft.com/office/powerpoint/2010/main" val="4061780243"/>
              </p:ext>
            </p:extLst>
          </p:nvPr>
        </p:nvGraphicFramePr>
        <p:xfrm>
          <a:off x="381000" y="2895603"/>
          <a:ext cx="8429625" cy="3503607"/>
        </p:xfrm>
        <a:graphic>
          <a:graphicData uri="http://schemas.openxmlformats.org/drawingml/2006/table">
            <a:tbl>
              <a:tblPr firstRow="1" bandRow="1">
                <a:tableStyleId>{5C22544A-7EE6-4342-B048-85BDC9FD1C3A}</a:tableStyleId>
              </a:tblPr>
              <a:tblGrid>
                <a:gridCol w="1431445">
                  <a:extLst>
                    <a:ext uri="{9D8B030D-6E8A-4147-A177-3AD203B41FA5}">
                      <a16:colId xmlns:a16="http://schemas.microsoft.com/office/drawing/2014/main" val="20000"/>
                    </a:ext>
                  </a:extLst>
                </a:gridCol>
                <a:gridCol w="2073755">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584654">
                  <a:extLst>
                    <a:ext uri="{9D8B030D-6E8A-4147-A177-3AD203B41FA5}">
                      <a16:colId xmlns:a16="http://schemas.microsoft.com/office/drawing/2014/main" val="20003"/>
                    </a:ext>
                  </a:extLst>
                </a:gridCol>
                <a:gridCol w="1510971">
                  <a:extLst>
                    <a:ext uri="{9D8B030D-6E8A-4147-A177-3AD203B41FA5}">
                      <a16:colId xmlns:a16="http://schemas.microsoft.com/office/drawing/2014/main" val="20004"/>
                    </a:ext>
                  </a:extLst>
                </a:gridCol>
              </a:tblGrid>
              <a:tr h="838197">
                <a:tc>
                  <a:txBody>
                    <a:bodyPr/>
                    <a:lstStyle/>
                    <a:p>
                      <a:r>
                        <a:rPr lang="en-US" sz="2200">
                          <a:latin typeface="+mj-lt"/>
                        </a:rPr>
                        <a:t>Test conditions</a:t>
                      </a:r>
                    </a:p>
                  </a:txBody>
                  <a:tcPr/>
                </a:tc>
                <a:tc>
                  <a:txBody>
                    <a:bodyPr/>
                    <a:lstStyle/>
                    <a:p>
                      <a:r>
                        <a:rPr lang="en-US" sz="2200">
                          <a:latin typeface="+mj-lt"/>
                        </a:rPr>
                        <a:t>Valid partitions</a:t>
                      </a:r>
                    </a:p>
                  </a:txBody>
                  <a:tcPr/>
                </a:tc>
                <a:tc>
                  <a:txBody>
                    <a:bodyPr/>
                    <a:lstStyle/>
                    <a:p>
                      <a:r>
                        <a:rPr lang="en-US" sz="2200">
                          <a:latin typeface="+mj-lt"/>
                        </a:rPr>
                        <a:t>Invalid partitions </a:t>
                      </a:r>
                    </a:p>
                  </a:txBody>
                  <a:tcPr/>
                </a:tc>
                <a:tc>
                  <a:txBody>
                    <a:bodyPr/>
                    <a:lstStyle/>
                    <a:p>
                      <a:r>
                        <a:rPr lang="en-US" sz="2200">
                          <a:latin typeface="+mj-lt"/>
                        </a:rPr>
                        <a:t>Valid boundaries</a:t>
                      </a:r>
                    </a:p>
                  </a:txBody>
                  <a:tcPr/>
                </a:tc>
                <a:tc>
                  <a:txBody>
                    <a:bodyPr/>
                    <a:lstStyle/>
                    <a:p>
                      <a:r>
                        <a:rPr lang="en-US" sz="2200">
                          <a:latin typeface="+mj-lt"/>
                        </a:rPr>
                        <a:t>Invalid boundaries</a:t>
                      </a:r>
                    </a:p>
                  </a:txBody>
                  <a:tcPr/>
                </a:tc>
                <a:extLst>
                  <a:ext uri="{0D108BD9-81ED-4DB2-BD59-A6C34878D82A}">
                    <a16:rowId xmlns:a16="http://schemas.microsoft.com/office/drawing/2014/main" val="10000"/>
                  </a:ext>
                </a:extLst>
              </a:tr>
              <a:tr h="444235">
                <a:tc rowSpan="6">
                  <a:txBody>
                    <a:bodyPr/>
                    <a:lstStyle/>
                    <a:p>
                      <a:r>
                        <a:rPr lang="en-US" sz="2400" b="1">
                          <a:latin typeface="+mj-lt"/>
                        </a:rPr>
                        <a:t>Balance in account</a:t>
                      </a:r>
                    </a:p>
                  </a:txBody>
                  <a:tcPr/>
                </a:tc>
                <a:tc>
                  <a:txBody>
                    <a:bodyPr/>
                    <a:lstStyle/>
                    <a:p>
                      <a:endParaRPr lang="en-US"/>
                    </a:p>
                  </a:txBody>
                  <a:tcPr>
                    <a:solidFill>
                      <a:srgbClr val="EAEAEA"/>
                    </a:solidFill>
                  </a:tcPr>
                </a:tc>
                <a:tc>
                  <a:txBody>
                    <a:bodyPr/>
                    <a:lstStyle/>
                    <a:p>
                      <a:endParaRPr lang="en-US"/>
                    </a:p>
                  </a:txBody>
                  <a:tcPr>
                    <a:solidFill>
                      <a:srgbClr val="EAEAEA"/>
                    </a:solidFill>
                  </a:tcPr>
                </a:tc>
                <a:tc>
                  <a:txBody>
                    <a:bodyPr/>
                    <a:lstStyle/>
                    <a:p>
                      <a:endParaRPr lang="en-US"/>
                    </a:p>
                  </a:txBody>
                  <a:tcPr>
                    <a:solidFill>
                      <a:srgbClr val="EAEAEA"/>
                    </a:solidFill>
                  </a:tcPr>
                </a:tc>
                <a:tc>
                  <a:txBody>
                    <a:bodyPr/>
                    <a:lstStyle/>
                    <a:p>
                      <a:endParaRPr lang="en-US"/>
                    </a:p>
                  </a:txBody>
                  <a:tcPr>
                    <a:solidFill>
                      <a:srgbClr val="EAEAEA"/>
                    </a:solidFill>
                  </a:tcPr>
                </a:tc>
                <a:extLst>
                  <a:ext uri="{0D108BD9-81ED-4DB2-BD59-A6C34878D82A}">
                    <a16:rowId xmlns:a16="http://schemas.microsoft.com/office/drawing/2014/main" val="10001"/>
                  </a:ext>
                </a:extLst>
              </a:tr>
              <a:tr h="444235">
                <a:tc vMerge="1">
                  <a:txBody>
                    <a:bodyPr/>
                    <a:lstStyle/>
                    <a:p>
                      <a:endParaRPr lang="en-US" sz="2000">
                        <a:latin typeface="+mj-lt"/>
                      </a:endParaRPr>
                    </a:p>
                  </a:txBody>
                  <a:tcPr/>
                </a:tc>
                <a:tc>
                  <a:txBody>
                    <a:bodyPr/>
                    <a:lstStyle/>
                    <a:p>
                      <a:endParaRPr lang="en-US"/>
                    </a:p>
                  </a:txBody>
                  <a:tcPr>
                    <a:solidFill>
                      <a:srgbClr val="EAEAEA"/>
                    </a:solidFill>
                  </a:tcPr>
                </a:tc>
                <a:tc>
                  <a:txBody>
                    <a:bodyPr/>
                    <a:lstStyle/>
                    <a:p>
                      <a:endParaRPr lang="en-US"/>
                    </a:p>
                  </a:txBody>
                  <a:tcPr>
                    <a:solidFill>
                      <a:srgbClr val="EAEAEA"/>
                    </a:solidFill>
                  </a:tcPr>
                </a:tc>
                <a:tc>
                  <a:txBody>
                    <a:bodyPr/>
                    <a:lstStyle/>
                    <a:p>
                      <a:endParaRPr lang="en-US"/>
                    </a:p>
                  </a:txBody>
                  <a:tcPr>
                    <a:solidFill>
                      <a:srgbClr val="EAEAEA"/>
                    </a:solidFill>
                  </a:tcPr>
                </a:tc>
                <a:tc>
                  <a:txBody>
                    <a:bodyPr/>
                    <a:lstStyle/>
                    <a:p>
                      <a:endParaRPr lang="en-US"/>
                    </a:p>
                  </a:txBody>
                  <a:tcPr>
                    <a:solidFill>
                      <a:srgbClr val="EAEAEA"/>
                    </a:solidFill>
                  </a:tcPr>
                </a:tc>
                <a:extLst>
                  <a:ext uri="{0D108BD9-81ED-4DB2-BD59-A6C34878D82A}">
                    <a16:rowId xmlns:a16="http://schemas.microsoft.com/office/drawing/2014/main" val="10002"/>
                  </a:ext>
                </a:extLst>
              </a:tr>
              <a:tr h="444235">
                <a:tc vMerge="1">
                  <a:txBody>
                    <a:bodyPr/>
                    <a:lstStyle/>
                    <a:p>
                      <a:endParaRPr lang="en-US" sz="2000">
                        <a:latin typeface="+mj-lt"/>
                      </a:endParaRPr>
                    </a:p>
                  </a:txBody>
                  <a:tcPr/>
                </a:tc>
                <a:tc>
                  <a:txBody>
                    <a:bodyPr/>
                    <a:lstStyle/>
                    <a:p>
                      <a:endParaRPr lang="en-US"/>
                    </a:p>
                  </a:txBody>
                  <a:tcPr>
                    <a:solidFill>
                      <a:srgbClr val="EAEAEA"/>
                    </a:solidFill>
                  </a:tcPr>
                </a:tc>
                <a:tc>
                  <a:txBody>
                    <a:bodyPr/>
                    <a:lstStyle/>
                    <a:p>
                      <a:endParaRPr lang="en-US"/>
                    </a:p>
                  </a:txBody>
                  <a:tcPr>
                    <a:solidFill>
                      <a:srgbClr val="EAEAEA"/>
                    </a:solidFill>
                  </a:tcPr>
                </a:tc>
                <a:tc>
                  <a:txBody>
                    <a:bodyPr/>
                    <a:lstStyle/>
                    <a:p>
                      <a:endParaRPr lang="en-US"/>
                    </a:p>
                  </a:txBody>
                  <a:tcPr>
                    <a:solidFill>
                      <a:srgbClr val="EAEAEA"/>
                    </a:solidFill>
                  </a:tcPr>
                </a:tc>
                <a:tc>
                  <a:txBody>
                    <a:bodyPr/>
                    <a:lstStyle/>
                    <a:p>
                      <a:endParaRPr lang="en-US"/>
                    </a:p>
                  </a:txBody>
                  <a:tcPr>
                    <a:solidFill>
                      <a:srgbClr val="EAEAEA"/>
                    </a:solidFill>
                  </a:tcPr>
                </a:tc>
                <a:extLst>
                  <a:ext uri="{0D108BD9-81ED-4DB2-BD59-A6C34878D82A}">
                    <a16:rowId xmlns:a16="http://schemas.microsoft.com/office/drawing/2014/main" val="10003"/>
                  </a:ext>
                </a:extLst>
              </a:tr>
              <a:tr h="444235">
                <a:tc vMerge="1">
                  <a:txBody>
                    <a:bodyPr/>
                    <a:lstStyle/>
                    <a:p>
                      <a:endParaRPr lang="en-US" sz="2000">
                        <a:latin typeface="+mj-lt"/>
                      </a:endParaRPr>
                    </a:p>
                  </a:txBody>
                  <a:tcPr/>
                </a:tc>
                <a:tc rowSpan="3">
                  <a:txBody>
                    <a:bodyPr/>
                    <a:lstStyle/>
                    <a:p>
                      <a:endParaRPr lang="en-US" sz="2000">
                        <a:latin typeface="+mj-lt"/>
                      </a:endParaRPr>
                    </a:p>
                  </a:txBody>
                  <a:tcPr>
                    <a:solidFill>
                      <a:srgbClr val="EAEAEA"/>
                    </a:solidFill>
                  </a:tcPr>
                </a:tc>
                <a:tc rowSpan="3">
                  <a:txBody>
                    <a:bodyPr/>
                    <a:lstStyle/>
                    <a:p>
                      <a:endParaRPr lang="en-US"/>
                    </a:p>
                  </a:txBody>
                  <a:tcPr>
                    <a:solidFill>
                      <a:srgbClr val="EAEAEA"/>
                    </a:solidFill>
                  </a:tcPr>
                </a:tc>
                <a:tc>
                  <a:txBody>
                    <a:bodyPr/>
                    <a:lstStyle/>
                    <a:p>
                      <a:endParaRPr lang="en-US"/>
                    </a:p>
                  </a:txBody>
                  <a:tcPr>
                    <a:solidFill>
                      <a:srgbClr val="EAEAEA"/>
                    </a:solidFill>
                  </a:tcPr>
                </a:tc>
                <a:tc rowSpan="3">
                  <a:txBody>
                    <a:bodyPr/>
                    <a:lstStyle/>
                    <a:p>
                      <a:endParaRPr lang="en-US"/>
                    </a:p>
                  </a:txBody>
                  <a:tcPr>
                    <a:solidFill>
                      <a:srgbClr val="EAEAEA"/>
                    </a:solidFill>
                  </a:tcPr>
                </a:tc>
                <a:extLst>
                  <a:ext uri="{0D108BD9-81ED-4DB2-BD59-A6C34878D82A}">
                    <a16:rowId xmlns:a16="http://schemas.microsoft.com/office/drawing/2014/main" val="10004"/>
                  </a:ext>
                </a:extLst>
              </a:tr>
              <a:tr h="444235">
                <a:tc vMerge="1">
                  <a:txBody>
                    <a:bodyPr/>
                    <a:lstStyle/>
                    <a:p>
                      <a:endParaRPr lang="en-US" sz="2000">
                        <a:latin typeface="+mj-lt"/>
                      </a:endParaRPr>
                    </a:p>
                  </a:txBody>
                  <a:tcPr/>
                </a:tc>
                <a:tc vMerge="1">
                  <a:txBody>
                    <a:bodyPr/>
                    <a:lstStyle/>
                    <a:p>
                      <a:endParaRPr lang="en-US" sz="2000">
                        <a:latin typeface="+mj-lt"/>
                      </a:endParaRPr>
                    </a:p>
                  </a:txBody>
                  <a:tcPr/>
                </a:tc>
                <a:tc vMerge="1">
                  <a:txBody>
                    <a:bodyPr/>
                    <a:lstStyle/>
                    <a:p>
                      <a:endParaRPr lang="en-US" sz="2000">
                        <a:latin typeface="+mj-lt"/>
                      </a:endParaRPr>
                    </a:p>
                  </a:txBody>
                  <a:tcPr/>
                </a:tc>
                <a:tc>
                  <a:txBody>
                    <a:bodyPr/>
                    <a:lstStyle/>
                    <a:p>
                      <a:endParaRPr lang="en-US"/>
                    </a:p>
                  </a:txBody>
                  <a:tcPr>
                    <a:solidFill>
                      <a:srgbClr val="EAEAEA"/>
                    </a:solidFill>
                  </a:tcPr>
                </a:tc>
                <a:tc vMerge="1">
                  <a:txBody>
                    <a:bodyPr/>
                    <a:lstStyle/>
                    <a:p>
                      <a:endParaRPr lang="en-US" sz="2000">
                        <a:latin typeface="+mj-lt"/>
                      </a:endParaRPr>
                    </a:p>
                  </a:txBody>
                  <a:tcPr/>
                </a:tc>
                <a:extLst>
                  <a:ext uri="{0D108BD9-81ED-4DB2-BD59-A6C34878D82A}">
                    <a16:rowId xmlns:a16="http://schemas.microsoft.com/office/drawing/2014/main" val="10005"/>
                  </a:ext>
                </a:extLst>
              </a:tr>
              <a:tr h="444235">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endParaRPr lang="en-US"/>
                    </a:p>
                  </a:txBody>
                  <a:tcPr>
                    <a:solidFill>
                      <a:srgbClr val="EAEAEA"/>
                    </a:solidFill>
                  </a:tcPr>
                </a:tc>
                <a:tc vMerge="1">
                  <a:txBody>
                    <a:bodyPr/>
                    <a:lstStyle/>
                    <a:p>
                      <a:endParaRPr lang="en-US"/>
                    </a:p>
                  </a:txBody>
                  <a:tcPr/>
                </a:tc>
                <a:extLst>
                  <a:ext uri="{0D108BD9-81ED-4DB2-BD59-A6C34878D82A}">
                    <a16:rowId xmlns:a16="http://schemas.microsoft.com/office/drawing/2014/main" val="10006"/>
                  </a:ext>
                </a:extLst>
              </a:tr>
            </a:tbl>
          </a:graphicData>
        </a:graphic>
      </p:graphicFrame>
      <p:sp>
        <p:nvSpPr>
          <p:cNvPr id="19" name="Line 1027"/>
          <p:cNvSpPr>
            <a:spLocks noChangeShapeType="1"/>
          </p:cNvSpPr>
          <p:nvPr/>
        </p:nvSpPr>
        <p:spPr bwMode="auto">
          <a:xfrm>
            <a:off x="228600" y="2265363"/>
            <a:ext cx="8763000" cy="0"/>
          </a:xfrm>
          <a:prstGeom prst="line">
            <a:avLst/>
          </a:prstGeom>
          <a:noFill/>
          <a:ln w="50800">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Narrow" pitchFamily="34" charset="0"/>
            </a:endParaRPr>
          </a:p>
        </p:txBody>
      </p:sp>
      <p:sp>
        <p:nvSpPr>
          <p:cNvPr id="20" name="Rectangle 1028"/>
          <p:cNvSpPr>
            <a:spLocks noChangeArrowheads="1"/>
          </p:cNvSpPr>
          <p:nvPr/>
        </p:nvSpPr>
        <p:spPr bwMode="auto">
          <a:xfrm>
            <a:off x="1828800" y="2362200"/>
            <a:ext cx="763197" cy="37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defTabSz="923925">
              <a:lnSpc>
                <a:spcPct val="87000"/>
              </a:lnSpc>
            </a:pPr>
            <a:r>
              <a:rPr lang="en-GB" sz="2400">
                <a:latin typeface="Arial Narrow" pitchFamily="34" charset="0"/>
              </a:rPr>
              <a:t>$0.00</a:t>
            </a:r>
          </a:p>
        </p:txBody>
      </p:sp>
      <p:sp>
        <p:nvSpPr>
          <p:cNvPr id="21" name="Rectangle 1029"/>
          <p:cNvSpPr>
            <a:spLocks noChangeArrowheads="1"/>
          </p:cNvSpPr>
          <p:nvPr/>
        </p:nvSpPr>
        <p:spPr bwMode="auto">
          <a:xfrm>
            <a:off x="3375805" y="2362200"/>
            <a:ext cx="1044479" cy="37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defTabSz="923925">
              <a:lnSpc>
                <a:spcPct val="87000"/>
              </a:lnSpc>
            </a:pPr>
            <a:r>
              <a:rPr lang="en-GB" sz="2400">
                <a:latin typeface="Arial Narrow" pitchFamily="34" charset="0"/>
              </a:rPr>
              <a:t>$100.00</a:t>
            </a:r>
          </a:p>
        </p:txBody>
      </p:sp>
      <p:sp>
        <p:nvSpPr>
          <p:cNvPr id="22" name="Rectangle 1030"/>
          <p:cNvSpPr>
            <a:spLocks noChangeArrowheads="1"/>
          </p:cNvSpPr>
          <p:nvPr/>
        </p:nvSpPr>
        <p:spPr bwMode="auto">
          <a:xfrm>
            <a:off x="6118321" y="2362200"/>
            <a:ext cx="1044479" cy="37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defTabSz="923925">
              <a:lnSpc>
                <a:spcPct val="87000"/>
              </a:lnSpc>
            </a:pPr>
            <a:r>
              <a:rPr lang="en-GB" sz="2400">
                <a:latin typeface="Arial Narrow" pitchFamily="34" charset="0"/>
              </a:rPr>
              <a:t>$999.99</a:t>
            </a:r>
          </a:p>
        </p:txBody>
      </p:sp>
      <p:sp>
        <p:nvSpPr>
          <p:cNvPr id="23" name="Rectangle 1031"/>
          <p:cNvSpPr>
            <a:spLocks noChangeArrowheads="1"/>
          </p:cNvSpPr>
          <p:nvPr/>
        </p:nvSpPr>
        <p:spPr bwMode="auto">
          <a:xfrm>
            <a:off x="625935" y="1760538"/>
            <a:ext cx="861547" cy="37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defTabSz="923925">
              <a:lnSpc>
                <a:spcPct val="87000"/>
              </a:lnSpc>
            </a:pPr>
            <a:r>
              <a:rPr lang="en-GB" sz="2400">
                <a:solidFill>
                  <a:srgbClr val="C00000"/>
                </a:solidFill>
                <a:latin typeface="Arial Narrow" pitchFamily="34" charset="0"/>
              </a:rPr>
              <a:t>Invalid</a:t>
            </a:r>
          </a:p>
        </p:txBody>
      </p:sp>
      <p:sp>
        <p:nvSpPr>
          <p:cNvPr id="24" name="Rectangle 1032"/>
          <p:cNvSpPr>
            <a:spLocks noChangeArrowheads="1"/>
          </p:cNvSpPr>
          <p:nvPr/>
        </p:nvSpPr>
        <p:spPr bwMode="auto">
          <a:xfrm>
            <a:off x="4988748" y="1752600"/>
            <a:ext cx="1640481" cy="37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defTabSz="923925">
              <a:lnSpc>
                <a:spcPct val="87000"/>
              </a:lnSpc>
            </a:pPr>
            <a:r>
              <a:rPr lang="en-GB" sz="2400">
                <a:solidFill>
                  <a:srgbClr val="000099"/>
                </a:solidFill>
                <a:latin typeface="Arial Narrow" pitchFamily="34" charset="0"/>
              </a:rPr>
              <a:t>Valid (for 5%)</a:t>
            </a:r>
          </a:p>
        </p:txBody>
      </p:sp>
      <p:sp>
        <p:nvSpPr>
          <p:cNvPr id="25" name="Rectangle 1033"/>
          <p:cNvSpPr>
            <a:spLocks noChangeArrowheads="1"/>
          </p:cNvSpPr>
          <p:nvPr/>
        </p:nvSpPr>
        <p:spPr bwMode="auto">
          <a:xfrm>
            <a:off x="7199660" y="1760538"/>
            <a:ext cx="1640481" cy="37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defTabSz="923925">
              <a:lnSpc>
                <a:spcPct val="87000"/>
              </a:lnSpc>
            </a:pPr>
            <a:r>
              <a:rPr lang="en-GB" sz="2400">
                <a:solidFill>
                  <a:srgbClr val="000099"/>
                </a:solidFill>
                <a:latin typeface="Arial Narrow" pitchFamily="34" charset="0"/>
              </a:rPr>
              <a:t>Valid (for 7%)</a:t>
            </a:r>
          </a:p>
        </p:txBody>
      </p:sp>
      <p:sp>
        <p:nvSpPr>
          <p:cNvPr id="26" name="Line 1034"/>
          <p:cNvSpPr>
            <a:spLocks noChangeShapeType="1"/>
          </p:cNvSpPr>
          <p:nvPr/>
        </p:nvSpPr>
        <p:spPr bwMode="auto">
          <a:xfrm>
            <a:off x="1829741" y="1787525"/>
            <a:ext cx="0" cy="95726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Narrow" pitchFamily="34" charset="0"/>
            </a:endParaRPr>
          </a:p>
        </p:txBody>
      </p:sp>
      <p:sp>
        <p:nvSpPr>
          <p:cNvPr id="27" name="Line 1035"/>
          <p:cNvSpPr>
            <a:spLocks noChangeShapeType="1"/>
          </p:cNvSpPr>
          <p:nvPr/>
        </p:nvSpPr>
        <p:spPr bwMode="auto">
          <a:xfrm>
            <a:off x="4420284" y="1787525"/>
            <a:ext cx="0" cy="95726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Narrow" pitchFamily="34" charset="0"/>
            </a:endParaRPr>
          </a:p>
        </p:txBody>
      </p:sp>
      <p:sp>
        <p:nvSpPr>
          <p:cNvPr id="28" name="Rectangle 1036"/>
          <p:cNvSpPr>
            <a:spLocks noChangeArrowheads="1"/>
          </p:cNvSpPr>
          <p:nvPr/>
        </p:nvSpPr>
        <p:spPr bwMode="auto">
          <a:xfrm>
            <a:off x="990600" y="2362200"/>
            <a:ext cx="845811" cy="37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defTabSz="923925">
              <a:lnSpc>
                <a:spcPct val="87000"/>
              </a:lnSpc>
            </a:pPr>
            <a:r>
              <a:rPr lang="en-GB" sz="2400">
                <a:latin typeface="Arial Narrow" pitchFamily="34" charset="0"/>
              </a:rPr>
              <a:t>-$0.01</a:t>
            </a:r>
          </a:p>
        </p:txBody>
      </p:sp>
      <p:sp>
        <p:nvSpPr>
          <p:cNvPr id="29" name="Line 1035"/>
          <p:cNvSpPr>
            <a:spLocks noChangeShapeType="1"/>
          </p:cNvSpPr>
          <p:nvPr/>
        </p:nvSpPr>
        <p:spPr bwMode="auto">
          <a:xfrm>
            <a:off x="7119578" y="1828800"/>
            <a:ext cx="0" cy="95726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Narrow" pitchFamily="34" charset="0"/>
            </a:endParaRPr>
          </a:p>
        </p:txBody>
      </p:sp>
      <p:sp>
        <p:nvSpPr>
          <p:cNvPr id="30" name="Rectangle 1028"/>
          <p:cNvSpPr>
            <a:spLocks noChangeArrowheads="1"/>
          </p:cNvSpPr>
          <p:nvPr/>
        </p:nvSpPr>
        <p:spPr bwMode="auto">
          <a:xfrm>
            <a:off x="7119578" y="2370597"/>
            <a:ext cx="1186222" cy="372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defTabSz="923925">
              <a:lnSpc>
                <a:spcPct val="87000"/>
              </a:lnSpc>
            </a:pPr>
            <a:r>
              <a:rPr lang="en-GB" sz="2400">
                <a:latin typeface="Arial Narrow" pitchFamily="34" charset="0"/>
              </a:rPr>
              <a:t>$1000.00</a:t>
            </a:r>
          </a:p>
        </p:txBody>
      </p:sp>
      <p:sp>
        <p:nvSpPr>
          <p:cNvPr id="31" name="Rectangle 1029"/>
          <p:cNvSpPr>
            <a:spLocks noChangeArrowheads="1"/>
          </p:cNvSpPr>
          <p:nvPr/>
        </p:nvSpPr>
        <p:spPr bwMode="auto">
          <a:xfrm>
            <a:off x="4419600" y="2362200"/>
            <a:ext cx="1045158" cy="372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defTabSz="923925">
              <a:lnSpc>
                <a:spcPct val="87000"/>
              </a:lnSpc>
            </a:pPr>
            <a:r>
              <a:rPr lang="en-GB" sz="2400">
                <a:latin typeface="Arial Narrow" pitchFamily="34" charset="0"/>
              </a:rPr>
              <a:t>$100.01</a:t>
            </a:r>
          </a:p>
        </p:txBody>
      </p:sp>
      <p:sp>
        <p:nvSpPr>
          <p:cNvPr id="32" name="Rectangle 1032"/>
          <p:cNvSpPr>
            <a:spLocks noChangeArrowheads="1"/>
          </p:cNvSpPr>
          <p:nvPr/>
        </p:nvSpPr>
        <p:spPr bwMode="auto">
          <a:xfrm>
            <a:off x="2286000" y="1752600"/>
            <a:ext cx="1640642" cy="372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defTabSz="923925">
              <a:lnSpc>
                <a:spcPct val="87000"/>
              </a:lnSpc>
            </a:pPr>
            <a:r>
              <a:rPr lang="en-GB" sz="2400">
                <a:solidFill>
                  <a:srgbClr val="000099"/>
                </a:solidFill>
                <a:latin typeface="Arial Narrow" pitchFamily="34" charset="0"/>
              </a:rPr>
              <a:t>Valid (for 3%)</a:t>
            </a:r>
          </a:p>
        </p:txBody>
      </p:sp>
      <p:graphicFrame>
        <p:nvGraphicFramePr>
          <p:cNvPr id="12" name="Table 11"/>
          <p:cNvGraphicFramePr>
            <a:graphicFrameLocks noGrp="1"/>
          </p:cNvGraphicFramePr>
          <p:nvPr>
            <p:extLst>
              <p:ext uri="{D42A27DB-BD31-4B8C-83A1-F6EECF244321}">
                <p14:modId xmlns:p14="http://schemas.microsoft.com/office/powerpoint/2010/main" val="2080441901"/>
              </p:ext>
            </p:extLst>
          </p:nvPr>
        </p:nvGraphicFramePr>
        <p:xfrm>
          <a:off x="1815231" y="3733800"/>
          <a:ext cx="2082813" cy="1341120"/>
        </p:xfrm>
        <a:graphic>
          <a:graphicData uri="http://schemas.openxmlformats.org/drawingml/2006/table">
            <a:tbl>
              <a:tblPr firstRow="1" bandRow="1">
                <a:tableStyleId>{5C22544A-7EE6-4342-B048-85BDC9FD1C3A}</a:tableStyleId>
              </a:tblPr>
              <a:tblGrid>
                <a:gridCol w="2082813">
                  <a:extLst>
                    <a:ext uri="{9D8B030D-6E8A-4147-A177-3AD203B41FA5}">
                      <a16:colId xmlns:a16="http://schemas.microsoft.com/office/drawing/2014/main" val="20000"/>
                    </a:ext>
                  </a:extLst>
                </a:gridCol>
              </a:tblGrid>
              <a:tr h="447040">
                <a:tc>
                  <a:txBody>
                    <a:bodyPr/>
                    <a:lstStyle/>
                    <a:p>
                      <a:r>
                        <a:rPr lang="en-US" sz="2000" b="0">
                          <a:solidFill>
                            <a:schemeClr val="tx1"/>
                          </a:solidFill>
                          <a:latin typeface="+mj-lt"/>
                        </a:rPr>
                        <a:t>$0.00 - $100.00</a:t>
                      </a:r>
                    </a:p>
                  </a:txBody>
                  <a:tcPr>
                    <a:solidFill>
                      <a:srgbClr val="EAEAEA"/>
                    </a:solidFill>
                  </a:tcPr>
                </a:tc>
                <a:extLst>
                  <a:ext uri="{0D108BD9-81ED-4DB2-BD59-A6C34878D82A}">
                    <a16:rowId xmlns:a16="http://schemas.microsoft.com/office/drawing/2014/main" val="10000"/>
                  </a:ext>
                </a:extLst>
              </a:tr>
              <a:tr h="447040">
                <a:tc>
                  <a:txBody>
                    <a:bodyPr/>
                    <a:lstStyle/>
                    <a:p>
                      <a:r>
                        <a:rPr lang="fr-FR" sz="2000" b="0">
                          <a:solidFill>
                            <a:schemeClr val="tx1"/>
                          </a:solidFill>
                          <a:latin typeface="+mj-lt"/>
                        </a:rPr>
                        <a:t>$100.01 - $999.99    </a:t>
                      </a:r>
                      <a:endParaRPr lang="en-US" sz="2000" b="0">
                        <a:solidFill>
                          <a:schemeClr val="tx1"/>
                        </a:solidFill>
                        <a:latin typeface="+mj-lt"/>
                      </a:endParaRPr>
                    </a:p>
                  </a:txBody>
                  <a:tcPr>
                    <a:solidFill>
                      <a:srgbClr val="EAEAEA"/>
                    </a:solidFill>
                  </a:tcPr>
                </a:tc>
                <a:extLst>
                  <a:ext uri="{0D108BD9-81ED-4DB2-BD59-A6C34878D82A}">
                    <a16:rowId xmlns:a16="http://schemas.microsoft.com/office/drawing/2014/main" val="10001"/>
                  </a:ext>
                </a:extLst>
              </a:tr>
              <a:tr h="447040">
                <a:tc>
                  <a:txBody>
                    <a:bodyPr/>
                    <a:lstStyle/>
                    <a:p>
                      <a:r>
                        <a:rPr lang="en-US" sz="2000" b="0" dirty="0">
                          <a:solidFill>
                            <a:schemeClr val="tx1"/>
                          </a:solidFill>
                          <a:latin typeface="+mj-lt"/>
                        </a:rPr>
                        <a:t>$1000.00 -</a:t>
                      </a:r>
                      <a:r>
                        <a:rPr lang="en-US" sz="2000" b="0" baseline="0" dirty="0">
                          <a:solidFill>
                            <a:schemeClr val="tx1"/>
                          </a:solidFill>
                          <a:latin typeface="+mj-lt"/>
                        </a:rPr>
                        <a:t> </a:t>
                      </a:r>
                      <a:r>
                        <a:rPr lang="en-US" sz="2000" b="0" dirty="0">
                          <a:solidFill>
                            <a:schemeClr val="tx1"/>
                          </a:solidFill>
                          <a:latin typeface="+mj-lt"/>
                        </a:rPr>
                        <a:t>$Max    </a:t>
                      </a:r>
                    </a:p>
                  </a:txBody>
                  <a:tcPr>
                    <a:solidFill>
                      <a:srgbClr val="EAEAEA"/>
                    </a:solidFill>
                  </a:tcPr>
                </a:tc>
                <a:extLst>
                  <a:ext uri="{0D108BD9-81ED-4DB2-BD59-A6C34878D82A}">
                    <a16:rowId xmlns:a16="http://schemas.microsoft.com/office/drawing/2014/main" val="10002"/>
                  </a:ext>
                </a:extLst>
              </a:tr>
            </a:tbl>
          </a:graphicData>
        </a:graphic>
      </p:graphicFrame>
      <p:graphicFrame>
        <p:nvGraphicFramePr>
          <p:cNvPr id="34" name="Table 33"/>
          <p:cNvGraphicFramePr>
            <a:graphicFrameLocks noGrp="1"/>
          </p:cNvGraphicFramePr>
          <p:nvPr>
            <p:extLst>
              <p:ext uri="{D42A27DB-BD31-4B8C-83A1-F6EECF244321}">
                <p14:modId xmlns:p14="http://schemas.microsoft.com/office/powerpoint/2010/main" val="1124294268"/>
              </p:ext>
            </p:extLst>
          </p:nvPr>
        </p:nvGraphicFramePr>
        <p:xfrm>
          <a:off x="5638800" y="3705860"/>
          <a:ext cx="1676400" cy="246634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tblGrid>
              <a:tr h="472440">
                <a:tc>
                  <a:txBody>
                    <a:bodyPr/>
                    <a:lstStyle/>
                    <a:p>
                      <a:r>
                        <a:rPr lang="en-US" sz="2000" b="0">
                          <a:solidFill>
                            <a:schemeClr val="tx1"/>
                          </a:solidFill>
                          <a:latin typeface="+mj-lt"/>
                        </a:rPr>
                        <a:t>$0.00  </a:t>
                      </a:r>
                    </a:p>
                  </a:txBody>
                  <a:tcPr>
                    <a:solidFill>
                      <a:srgbClr val="EAEAEA"/>
                    </a:solidFill>
                  </a:tcPr>
                </a:tc>
                <a:extLst>
                  <a:ext uri="{0D108BD9-81ED-4DB2-BD59-A6C34878D82A}">
                    <a16:rowId xmlns:a16="http://schemas.microsoft.com/office/drawing/2014/main" val="10000"/>
                  </a:ext>
                </a:extLst>
              </a:tr>
              <a:tr h="408940">
                <a:tc>
                  <a:txBody>
                    <a:bodyPr/>
                    <a:lstStyle/>
                    <a:p>
                      <a:r>
                        <a:rPr lang="fr-FR" sz="2000" b="0">
                          <a:solidFill>
                            <a:schemeClr val="tx1"/>
                          </a:solidFill>
                          <a:latin typeface="+mj-lt"/>
                        </a:rPr>
                        <a:t>$100.00  </a:t>
                      </a:r>
                      <a:endParaRPr lang="en-US" sz="2000" b="0">
                        <a:solidFill>
                          <a:schemeClr val="tx1"/>
                        </a:solidFill>
                        <a:latin typeface="+mj-lt"/>
                      </a:endParaRPr>
                    </a:p>
                  </a:txBody>
                  <a:tcPr>
                    <a:solidFill>
                      <a:srgbClr val="EAEAEA"/>
                    </a:solidFill>
                  </a:tcPr>
                </a:tc>
                <a:extLst>
                  <a:ext uri="{0D108BD9-81ED-4DB2-BD59-A6C34878D82A}">
                    <a16:rowId xmlns:a16="http://schemas.microsoft.com/office/drawing/2014/main" val="10001"/>
                  </a:ext>
                </a:extLst>
              </a:tr>
              <a:tr h="3530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a:solidFill>
                            <a:schemeClr val="tx1"/>
                          </a:solidFill>
                          <a:latin typeface="+mj-lt"/>
                        </a:rPr>
                        <a:t>$100.01</a:t>
                      </a:r>
                    </a:p>
                  </a:txBody>
                  <a:tcPr>
                    <a:solidFill>
                      <a:srgbClr val="EAEAEA"/>
                    </a:solidFill>
                  </a:tcPr>
                </a:tc>
                <a:extLst>
                  <a:ext uri="{0D108BD9-81ED-4DB2-BD59-A6C34878D82A}">
                    <a16:rowId xmlns:a16="http://schemas.microsoft.com/office/drawing/2014/main" val="10002"/>
                  </a:ext>
                </a:extLst>
              </a:tr>
              <a:tr h="337820">
                <a:tc>
                  <a:txBody>
                    <a:bodyPr/>
                    <a:lstStyle/>
                    <a:p>
                      <a:r>
                        <a:rPr lang="en-US" sz="2000" b="0">
                          <a:solidFill>
                            <a:schemeClr val="tx1"/>
                          </a:solidFill>
                          <a:latin typeface="+mj-lt"/>
                        </a:rPr>
                        <a:t>$999.99</a:t>
                      </a:r>
                    </a:p>
                  </a:txBody>
                  <a:tcPr>
                    <a:solidFill>
                      <a:srgbClr val="EAEAEA"/>
                    </a:solidFill>
                  </a:tcPr>
                </a:tc>
                <a:extLst>
                  <a:ext uri="{0D108BD9-81ED-4DB2-BD59-A6C34878D82A}">
                    <a16:rowId xmlns:a16="http://schemas.microsoft.com/office/drawing/2014/main" val="10003"/>
                  </a:ext>
                </a:extLst>
              </a:tr>
              <a:tr h="322580">
                <a:tc>
                  <a:txBody>
                    <a:bodyPr/>
                    <a:lstStyle/>
                    <a:p>
                      <a:r>
                        <a:rPr lang="en-US" sz="2000" b="0">
                          <a:solidFill>
                            <a:schemeClr val="tx1"/>
                          </a:solidFill>
                          <a:latin typeface="+mj-lt"/>
                        </a:rPr>
                        <a:t>$1000.00</a:t>
                      </a:r>
                    </a:p>
                  </a:txBody>
                  <a:tcPr>
                    <a:solidFill>
                      <a:srgbClr val="EAEAEA"/>
                    </a:solidFill>
                  </a:tcPr>
                </a:tc>
                <a:extLst>
                  <a:ext uri="{0D108BD9-81ED-4DB2-BD59-A6C34878D82A}">
                    <a16:rowId xmlns:a16="http://schemas.microsoft.com/office/drawing/2014/main" val="10004"/>
                  </a:ext>
                </a:extLst>
              </a:tr>
              <a:tr h="307340">
                <a:tc>
                  <a:txBody>
                    <a:bodyPr/>
                    <a:lstStyle/>
                    <a:p>
                      <a:r>
                        <a:rPr lang="en-US" sz="2000" b="0" dirty="0">
                          <a:solidFill>
                            <a:srgbClr val="FF0000"/>
                          </a:solidFill>
                          <a:latin typeface="+mj-lt"/>
                        </a:rPr>
                        <a:t>$</a:t>
                      </a:r>
                      <a:r>
                        <a:rPr lang="en-US" sz="2000" b="1" dirty="0">
                          <a:solidFill>
                            <a:srgbClr val="FF0000"/>
                          </a:solidFill>
                          <a:latin typeface="+mj-lt"/>
                        </a:rPr>
                        <a:t>Max</a:t>
                      </a:r>
                    </a:p>
                  </a:txBody>
                  <a:tcPr>
                    <a:solidFill>
                      <a:srgbClr val="EAEAEA"/>
                    </a:solidFill>
                  </a:tcPr>
                </a:tc>
                <a:extLst>
                  <a:ext uri="{0D108BD9-81ED-4DB2-BD59-A6C34878D82A}">
                    <a16:rowId xmlns:a16="http://schemas.microsoft.com/office/drawing/2014/main" val="10005"/>
                  </a:ext>
                </a:extLst>
              </a:tr>
            </a:tbl>
          </a:graphicData>
        </a:graphic>
      </p:graphicFrame>
      <p:graphicFrame>
        <p:nvGraphicFramePr>
          <p:cNvPr id="35" name="Table 34"/>
          <p:cNvGraphicFramePr>
            <a:graphicFrameLocks noGrp="1"/>
          </p:cNvGraphicFramePr>
          <p:nvPr>
            <p:extLst>
              <p:ext uri="{D42A27DB-BD31-4B8C-83A1-F6EECF244321}">
                <p14:modId xmlns:p14="http://schemas.microsoft.com/office/powerpoint/2010/main" val="1127740344"/>
              </p:ext>
            </p:extLst>
          </p:nvPr>
        </p:nvGraphicFramePr>
        <p:xfrm>
          <a:off x="7328229" y="3748050"/>
          <a:ext cx="1510971" cy="2424150"/>
        </p:xfrm>
        <a:graphic>
          <a:graphicData uri="http://schemas.openxmlformats.org/drawingml/2006/table">
            <a:tbl>
              <a:tblPr firstRow="1" bandRow="1">
                <a:tableStyleId>{5C22544A-7EE6-4342-B048-85BDC9FD1C3A}</a:tableStyleId>
              </a:tblPr>
              <a:tblGrid>
                <a:gridCol w="1510971">
                  <a:extLst>
                    <a:ext uri="{9D8B030D-6E8A-4147-A177-3AD203B41FA5}">
                      <a16:colId xmlns:a16="http://schemas.microsoft.com/office/drawing/2014/main" val="20000"/>
                    </a:ext>
                  </a:extLst>
                </a:gridCol>
              </a:tblGrid>
              <a:tr h="4116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a:solidFill>
                            <a:schemeClr val="tx1"/>
                          </a:solidFill>
                          <a:latin typeface="+mj-lt"/>
                        </a:rPr>
                        <a:t>-$0.01</a:t>
                      </a:r>
                    </a:p>
                  </a:txBody>
                  <a:tcPr>
                    <a:solidFill>
                      <a:srgbClr val="EAEAEA"/>
                    </a:solidFill>
                  </a:tcPr>
                </a:tc>
                <a:extLst>
                  <a:ext uri="{0D108BD9-81ED-4DB2-BD59-A6C34878D82A}">
                    <a16:rowId xmlns:a16="http://schemas.microsoft.com/office/drawing/2014/main" val="10000"/>
                  </a:ext>
                </a:extLst>
              </a:tr>
              <a:tr h="4116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2000" b="1">
                          <a:solidFill>
                            <a:srgbClr val="FF0000"/>
                          </a:solidFill>
                          <a:latin typeface="+mj-lt"/>
                        </a:rPr>
                        <a:t>$Max</a:t>
                      </a:r>
                      <a:r>
                        <a:rPr lang="fr-FR" sz="2000">
                          <a:solidFill>
                            <a:srgbClr val="FF0000"/>
                          </a:solidFill>
                          <a:latin typeface="+mj-lt"/>
                        </a:rPr>
                        <a:t>+0.01</a:t>
                      </a:r>
                      <a:endParaRPr lang="en-US" sz="2000">
                        <a:solidFill>
                          <a:srgbClr val="FF0000"/>
                        </a:solidFill>
                        <a:latin typeface="+mj-lt"/>
                      </a:endParaRPr>
                    </a:p>
                  </a:txBody>
                  <a:tcPr>
                    <a:solidFill>
                      <a:srgbClr val="EAEAEA"/>
                    </a:solidFill>
                  </a:tcPr>
                </a:tc>
                <a:extLst>
                  <a:ext uri="{0D108BD9-81ED-4DB2-BD59-A6C34878D82A}">
                    <a16:rowId xmlns:a16="http://schemas.microsoft.com/office/drawing/2014/main" val="10001"/>
                  </a:ext>
                </a:extLst>
              </a:tr>
              <a:tr h="411678">
                <a:tc>
                  <a:txBody>
                    <a:bodyPr/>
                    <a:lstStyle/>
                    <a:p>
                      <a:endParaRPr lang="en-US" sz="2000">
                        <a:solidFill>
                          <a:schemeClr val="tx1"/>
                        </a:solidFill>
                        <a:latin typeface="+mj-lt"/>
                      </a:endParaRPr>
                    </a:p>
                  </a:txBody>
                  <a:tcPr>
                    <a:solidFill>
                      <a:srgbClr val="EAEAEA"/>
                    </a:solidFill>
                  </a:tcPr>
                </a:tc>
                <a:extLst>
                  <a:ext uri="{0D108BD9-81ED-4DB2-BD59-A6C34878D82A}">
                    <a16:rowId xmlns:a16="http://schemas.microsoft.com/office/drawing/2014/main" val="10002"/>
                  </a:ext>
                </a:extLst>
              </a:tr>
              <a:tr h="411678">
                <a:tc>
                  <a:txBody>
                    <a:bodyPr/>
                    <a:lstStyle/>
                    <a:p>
                      <a:endParaRPr lang="en-US" sz="2000">
                        <a:solidFill>
                          <a:schemeClr val="tx1"/>
                        </a:solidFill>
                        <a:latin typeface="+mj-lt"/>
                      </a:endParaRPr>
                    </a:p>
                  </a:txBody>
                  <a:tcPr>
                    <a:solidFill>
                      <a:srgbClr val="EAEAEA"/>
                    </a:solidFill>
                  </a:tcPr>
                </a:tc>
                <a:extLst>
                  <a:ext uri="{0D108BD9-81ED-4DB2-BD59-A6C34878D82A}">
                    <a16:rowId xmlns:a16="http://schemas.microsoft.com/office/drawing/2014/main" val="10003"/>
                  </a:ext>
                </a:extLst>
              </a:tr>
              <a:tr h="411678">
                <a:tc>
                  <a:txBody>
                    <a:bodyPr/>
                    <a:lstStyle/>
                    <a:p>
                      <a:pPr marL="0" algn="l" rtl="0" eaLnBrk="1" latinLnBrk="0" hangingPunct="1"/>
                      <a:endParaRPr kumimoji="0" lang="en-US" sz="2000" kern="1200">
                        <a:solidFill>
                          <a:schemeClr val="tx1"/>
                        </a:solidFill>
                        <a:latin typeface="+mj-lt"/>
                        <a:ea typeface="+mn-ea"/>
                        <a:cs typeface="+mn-cs"/>
                      </a:endParaRPr>
                    </a:p>
                  </a:txBody>
                  <a:tcPr/>
                </a:tc>
                <a:extLst>
                  <a:ext uri="{0D108BD9-81ED-4DB2-BD59-A6C34878D82A}">
                    <a16:rowId xmlns:a16="http://schemas.microsoft.com/office/drawing/2014/main" val="10004"/>
                  </a:ext>
                </a:extLst>
              </a:tr>
              <a:tr h="227610">
                <a:tc>
                  <a:txBody>
                    <a:bodyPr/>
                    <a:lstStyle/>
                    <a:p>
                      <a:endParaRPr lang="en-US">
                        <a:solidFill>
                          <a:schemeClr val="tx1"/>
                        </a:solidFill>
                      </a:endParaRPr>
                    </a:p>
                  </a:txBody>
                  <a:tcPr>
                    <a:solidFill>
                      <a:srgbClr val="EAEAEA"/>
                    </a:solidFill>
                  </a:tcPr>
                </a:tc>
                <a:extLst>
                  <a:ext uri="{0D108BD9-81ED-4DB2-BD59-A6C34878D82A}">
                    <a16:rowId xmlns:a16="http://schemas.microsoft.com/office/drawing/2014/main" val="10005"/>
                  </a:ext>
                </a:extLst>
              </a:tr>
            </a:tbl>
          </a:graphicData>
        </a:graphic>
      </p:graphicFrame>
      <p:graphicFrame>
        <p:nvGraphicFramePr>
          <p:cNvPr id="36" name="Table 35"/>
          <p:cNvGraphicFramePr>
            <a:graphicFrameLocks noGrp="1"/>
          </p:cNvGraphicFramePr>
          <p:nvPr>
            <p:extLst>
              <p:ext uri="{D42A27DB-BD31-4B8C-83A1-F6EECF244321}">
                <p14:modId xmlns:p14="http://schemas.microsoft.com/office/powerpoint/2010/main" val="42758066"/>
              </p:ext>
            </p:extLst>
          </p:nvPr>
        </p:nvGraphicFramePr>
        <p:xfrm>
          <a:off x="3898044" y="3733800"/>
          <a:ext cx="1816956" cy="2338545"/>
        </p:xfrm>
        <a:graphic>
          <a:graphicData uri="http://schemas.openxmlformats.org/drawingml/2006/table">
            <a:tbl>
              <a:tblPr firstRow="1" bandRow="1">
                <a:tableStyleId>{5C22544A-7EE6-4342-B048-85BDC9FD1C3A}</a:tableStyleId>
              </a:tblPr>
              <a:tblGrid>
                <a:gridCol w="1816956">
                  <a:extLst>
                    <a:ext uri="{9D8B030D-6E8A-4147-A177-3AD203B41FA5}">
                      <a16:colId xmlns:a16="http://schemas.microsoft.com/office/drawing/2014/main" val="20000"/>
                    </a:ext>
                  </a:extLst>
                </a:gridCol>
              </a:tblGrid>
              <a:tr h="444235">
                <a:tc>
                  <a:txBody>
                    <a:bodyPr/>
                    <a:lstStyle/>
                    <a:p>
                      <a:r>
                        <a:rPr lang="en-US" sz="2000" b="0">
                          <a:solidFill>
                            <a:schemeClr val="tx1"/>
                          </a:solidFill>
                          <a:latin typeface="+mj-lt"/>
                        </a:rPr>
                        <a:t> &lt; $0.00  </a:t>
                      </a:r>
                    </a:p>
                  </a:txBody>
                  <a:tcPr>
                    <a:solidFill>
                      <a:srgbClr val="EAEAEA"/>
                    </a:solidFill>
                  </a:tcPr>
                </a:tc>
                <a:extLst>
                  <a:ext uri="{0D108BD9-81ED-4DB2-BD59-A6C34878D82A}">
                    <a16:rowId xmlns:a16="http://schemas.microsoft.com/office/drawing/2014/main" val="10000"/>
                  </a:ext>
                </a:extLst>
              </a:tr>
              <a:tr h="444235">
                <a:tc>
                  <a:txBody>
                    <a:bodyPr/>
                    <a:lstStyle/>
                    <a:p>
                      <a:r>
                        <a:rPr lang="fr-FR" sz="2000" b="0" dirty="0">
                          <a:solidFill>
                            <a:srgbClr val="FF0000"/>
                          </a:solidFill>
                          <a:latin typeface="+mj-lt"/>
                        </a:rPr>
                        <a:t>&gt;$</a:t>
                      </a:r>
                      <a:r>
                        <a:rPr lang="fr-FR" sz="2000" b="1" dirty="0">
                          <a:solidFill>
                            <a:srgbClr val="FF0000"/>
                          </a:solidFill>
                          <a:latin typeface="+mj-lt"/>
                        </a:rPr>
                        <a:t>Max</a:t>
                      </a:r>
                      <a:r>
                        <a:rPr lang="fr-FR" sz="2000" b="0" dirty="0">
                          <a:solidFill>
                            <a:srgbClr val="FF0000"/>
                          </a:solidFill>
                          <a:latin typeface="+mj-lt"/>
                        </a:rPr>
                        <a:t>  </a:t>
                      </a:r>
                      <a:endParaRPr lang="en-US" sz="2000" b="0" dirty="0">
                        <a:solidFill>
                          <a:srgbClr val="FF0000"/>
                        </a:solidFill>
                        <a:latin typeface="+mj-lt"/>
                      </a:endParaRPr>
                    </a:p>
                  </a:txBody>
                  <a:tcPr>
                    <a:solidFill>
                      <a:srgbClr val="EAEAEA"/>
                    </a:solidFill>
                  </a:tcPr>
                </a:tc>
                <a:extLst>
                  <a:ext uri="{0D108BD9-81ED-4DB2-BD59-A6C34878D82A}">
                    <a16:rowId xmlns:a16="http://schemas.microsoft.com/office/drawing/2014/main" val="10001"/>
                  </a:ext>
                </a:extLst>
              </a:tr>
              <a:tr h="444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a:solidFill>
                            <a:schemeClr val="tx1"/>
                          </a:solidFill>
                          <a:latin typeface="+mj-lt"/>
                        </a:rPr>
                        <a:t>non-digit (if balance is an input field)  </a:t>
                      </a:r>
                    </a:p>
                  </a:txBody>
                  <a:tcPr>
                    <a:solidFill>
                      <a:srgbClr val="EAEAEA"/>
                    </a:solidFill>
                  </a:tcPr>
                </a:tc>
                <a:extLst>
                  <a:ext uri="{0D108BD9-81ED-4DB2-BD59-A6C34878D82A}">
                    <a16:rowId xmlns:a16="http://schemas.microsoft.com/office/drawing/2014/main" val="10002"/>
                  </a:ext>
                </a:extLst>
              </a:tr>
              <a:tr h="444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a:solidFill>
                            <a:schemeClr val="tx1"/>
                          </a:solidFill>
                          <a:latin typeface="+mj-lt"/>
                        </a:rPr>
                        <a:t>null</a:t>
                      </a:r>
                    </a:p>
                  </a:txBody>
                  <a:tcPr>
                    <a:solidFill>
                      <a:srgbClr val="EAEAEA"/>
                    </a:solidFill>
                  </a:tcPr>
                </a:tc>
                <a:extLst>
                  <a:ext uri="{0D108BD9-81ED-4DB2-BD59-A6C34878D82A}">
                    <a16:rowId xmlns:a16="http://schemas.microsoft.com/office/drawing/2014/main" val="10003"/>
                  </a:ext>
                </a:extLst>
              </a:tr>
            </a:tbl>
          </a:graphicData>
        </a:graphic>
      </p:graphicFrame>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pPr/>
              <a:t>43</a:t>
            </a:fld>
            <a:endParaRPr lang="en-US"/>
          </a:p>
        </p:txBody>
      </p:sp>
      <p:sp>
        <p:nvSpPr>
          <p:cNvPr id="3" name="Rectangle 2"/>
          <p:cNvSpPr/>
          <p:nvPr/>
        </p:nvSpPr>
        <p:spPr>
          <a:xfrm>
            <a:off x="259494" y="1383268"/>
            <a:ext cx="2214581" cy="369332"/>
          </a:xfrm>
          <a:prstGeom prst="rect">
            <a:avLst/>
          </a:prstGeom>
        </p:spPr>
        <p:txBody>
          <a:bodyPr wrap="none">
            <a:spAutoFit/>
          </a:bodyPr>
          <a:lstStyle/>
          <a:p>
            <a:r>
              <a:rPr lang="en-US" b="1"/>
              <a:t>Balance in account</a:t>
            </a:r>
          </a:p>
        </p:txBody>
      </p:sp>
    </p:spTree>
    <p:extLst>
      <p:ext uri="{BB962C8B-B14F-4D97-AF65-F5344CB8AC3E}">
        <p14:creationId xmlns:p14="http://schemas.microsoft.com/office/powerpoint/2010/main" val="2958163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up)">
                                      <p:cBhvr>
                                        <p:cTn id="7" dur="500"/>
                                        <p:tgtEl>
                                          <p:spTgt spid="26"/>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wipe(up)">
                                      <p:cBhvr>
                                        <p:cTn id="10" dur="500"/>
                                        <p:tgtEl>
                                          <p:spTgt spid="27"/>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22" presetClass="entr" presetSubtype="1"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wipe(up)">
                                      <p:cBhvr>
                                        <p:cTn id="29" dur="500"/>
                                        <p:tgtEl>
                                          <p:spTgt spid="29"/>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31"/>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22"/>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5"/>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30"/>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23"/>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28"/>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4"/>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12"/>
                                        </p:tgtEl>
                                        <p:attrNameLst>
                                          <p:attrName>style.visibility</p:attrName>
                                        </p:attrNameLst>
                                      </p:cBhvr>
                                      <p:to>
                                        <p:strVal val="visible"/>
                                      </p:to>
                                    </p:set>
                                    <p:animEffect transition="in" filter="fade">
                                      <p:cBhvr>
                                        <p:cTn id="60" dur="500"/>
                                        <p:tgtEl>
                                          <p:spTgt spid="12"/>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34"/>
                                        </p:tgtEl>
                                        <p:attrNameLst>
                                          <p:attrName>style.visibility</p:attrName>
                                        </p:attrNameLst>
                                      </p:cBhvr>
                                      <p:to>
                                        <p:strVal val="visible"/>
                                      </p:to>
                                    </p:set>
                                    <p:animEffect transition="in" filter="fade">
                                      <p:cBhvr>
                                        <p:cTn id="69" dur="500"/>
                                        <p:tgtEl>
                                          <p:spTgt spid="34"/>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35"/>
                                        </p:tgtEl>
                                        <p:attrNameLst>
                                          <p:attrName>style.visibility</p:attrName>
                                        </p:attrNameLst>
                                      </p:cBhvr>
                                      <p:to>
                                        <p:strVal val="visible"/>
                                      </p:to>
                                    </p:set>
                                    <p:animEffect transition="in" filter="fade">
                                      <p:cBhvr>
                                        <p:cTn id="74"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P spid="24" grpId="0"/>
      <p:bldP spid="25" grpId="0"/>
      <p:bldP spid="26" grpId="0" animBg="1"/>
      <p:bldP spid="27" grpId="0" animBg="1"/>
      <p:bldP spid="28" grpId="0"/>
      <p:bldP spid="29" grpId="0" animBg="1"/>
      <p:bldP spid="30" grpId="0"/>
      <p:bldP spid="31" grpId="0"/>
      <p:bldP spid="3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BVA with ‘open boundary’</a:t>
            </a:r>
          </a:p>
        </p:txBody>
      </p:sp>
      <p:sp>
        <p:nvSpPr>
          <p:cNvPr id="3" name="Content Placeholder 2"/>
          <p:cNvSpPr>
            <a:spLocks noGrp="1"/>
          </p:cNvSpPr>
          <p:nvPr>
            <p:ph idx="1"/>
          </p:nvPr>
        </p:nvSpPr>
        <p:spPr/>
        <p:txBody>
          <a:bodyPr>
            <a:normAutofit/>
          </a:bodyPr>
          <a:lstStyle/>
          <a:p>
            <a:r>
              <a:rPr lang="en-US" dirty="0"/>
              <a:t>One of the sides of the partition is not defined</a:t>
            </a:r>
          </a:p>
          <a:p>
            <a:r>
              <a:rPr lang="en-US" dirty="0"/>
              <a:t>How to test?</a:t>
            </a:r>
          </a:p>
          <a:p>
            <a:pPr lvl="1"/>
            <a:r>
              <a:rPr lang="en-US" dirty="0"/>
              <a:t>Go back to the specification (</a:t>
            </a:r>
            <a:r>
              <a:rPr lang="en-US" dirty="0" err="1"/>
              <a:t>đặc</a:t>
            </a:r>
            <a:r>
              <a:rPr lang="en-US" dirty="0"/>
              <a:t> </a:t>
            </a:r>
            <a:r>
              <a:rPr lang="en-US" dirty="0" err="1"/>
              <a:t>tả</a:t>
            </a:r>
            <a:r>
              <a:rPr lang="en-US" dirty="0"/>
              <a:t>)</a:t>
            </a:r>
          </a:p>
          <a:p>
            <a:pPr lvl="1"/>
            <a:r>
              <a:rPr lang="en-US" dirty="0"/>
              <a:t>Investigate (</a:t>
            </a:r>
            <a:r>
              <a:rPr lang="en-US" dirty="0" err="1"/>
              <a:t>xem</a:t>
            </a:r>
            <a:r>
              <a:rPr lang="en-US" dirty="0"/>
              <a:t> </a:t>
            </a:r>
            <a:r>
              <a:rPr lang="en-US" dirty="0" err="1"/>
              <a:t>xét</a:t>
            </a:r>
            <a:r>
              <a:rPr lang="en-US" dirty="0"/>
              <a:t>) other related areas of the system</a:t>
            </a:r>
          </a:p>
          <a:p>
            <a:pPr lvl="1"/>
            <a:r>
              <a:rPr lang="en-US" dirty="0"/>
              <a:t>Probably need to use an intuitive (</a:t>
            </a:r>
            <a:r>
              <a:rPr lang="en-US" dirty="0" err="1"/>
              <a:t>trực</a:t>
            </a:r>
            <a:r>
              <a:rPr lang="en-US" dirty="0"/>
              <a:t> </a:t>
            </a:r>
            <a:r>
              <a:rPr lang="en-US" dirty="0" err="1"/>
              <a:t>quan</a:t>
            </a:r>
            <a:r>
              <a:rPr lang="en-US" dirty="0"/>
              <a:t>) or experience-based (</a:t>
            </a:r>
            <a:r>
              <a:rPr lang="en-US" dirty="0" err="1"/>
              <a:t>dựa</a:t>
            </a:r>
            <a:r>
              <a:rPr lang="en-US" dirty="0"/>
              <a:t> </a:t>
            </a:r>
            <a:r>
              <a:rPr lang="en-US" dirty="0" err="1"/>
              <a:t>trên</a:t>
            </a:r>
            <a:r>
              <a:rPr lang="en-US" dirty="0"/>
              <a:t> </a:t>
            </a:r>
            <a:r>
              <a:rPr lang="en-US" dirty="0" err="1"/>
              <a:t>kinh</a:t>
            </a:r>
            <a:r>
              <a:rPr lang="en-US" dirty="0"/>
              <a:t> </a:t>
            </a:r>
            <a:r>
              <a:rPr lang="en-US" dirty="0" err="1"/>
              <a:t>nghiệm</a:t>
            </a:r>
            <a:r>
              <a:rPr lang="en-US" dirty="0"/>
              <a:t>) approach to probe various large values trying to make it fail</a:t>
            </a:r>
          </a:p>
        </p:txBody>
      </p:sp>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pPr/>
              <a:t>44</a:t>
            </a:fld>
            <a:endParaRPr lang="en-US"/>
          </a:p>
        </p:txBody>
      </p:sp>
    </p:spTree>
    <p:extLst>
      <p:ext uri="{BB962C8B-B14F-4D97-AF65-F5344CB8AC3E}">
        <p14:creationId xmlns:p14="http://schemas.microsoft.com/office/powerpoint/2010/main" val="13184984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Exercise 3</a:t>
            </a:r>
            <a:endParaRPr lang="en-US"/>
          </a:p>
        </p:txBody>
      </p:sp>
      <p:sp>
        <p:nvSpPr>
          <p:cNvPr id="3" name="Content Placeholder 2"/>
          <p:cNvSpPr>
            <a:spLocks noGrp="1"/>
          </p:cNvSpPr>
          <p:nvPr>
            <p:ph idx="1"/>
          </p:nvPr>
        </p:nvSpPr>
        <p:spPr/>
        <p:txBody>
          <a:bodyPr/>
          <a:lstStyle/>
          <a:p>
            <a:r>
              <a:rPr lang="en-US" dirty="0"/>
              <a:t>A mail-order company selling flower seeds charges </a:t>
            </a:r>
          </a:p>
          <a:p>
            <a:pPr lvl="1"/>
            <a:r>
              <a:rPr lang="en-US" dirty="0"/>
              <a:t>£3.95 for postage and packing on all orders up to £20.00 value and </a:t>
            </a:r>
          </a:p>
          <a:p>
            <a:pPr lvl="1"/>
            <a:r>
              <a:rPr lang="en-US" dirty="0"/>
              <a:t>£4.95 for orders above £20.00 value and up to £40.00 value.</a:t>
            </a:r>
          </a:p>
          <a:p>
            <a:pPr lvl="1"/>
            <a:r>
              <a:rPr lang="en-US" dirty="0"/>
              <a:t>For orders above £40.00 value there is no charge for postage and packing.</a:t>
            </a:r>
          </a:p>
          <a:p>
            <a:r>
              <a:rPr lang="en-US" dirty="0"/>
              <a:t>If you were using equivalence partitioning to prepare test cases for the postage and packing charges what valid partitions would you define? </a:t>
            </a:r>
          </a:p>
          <a:p>
            <a:r>
              <a:rPr lang="en-US" dirty="0"/>
              <a:t>What about non-valid partitions? What boundary values? Design test cases.</a:t>
            </a:r>
          </a:p>
        </p:txBody>
      </p:sp>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pPr/>
              <a:t>45</a:t>
            </a:fld>
            <a:endParaRPr lang="en-US"/>
          </a:p>
        </p:txBody>
      </p:sp>
    </p:spTree>
    <p:extLst>
      <p:ext uri="{BB962C8B-B14F-4D97-AF65-F5344CB8AC3E}">
        <p14:creationId xmlns:p14="http://schemas.microsoft.com/office/powerpoint/2010/main" val="21801975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Exercise 3: </a:t>
            </a:r>
            <a:r>
              <a:rPr lang="en-US" dirty="0"/>
              <a:t>Solution</a:t>
            </a:r>
          </a:p>
        </p:txBody>
      </p:sp>
      <p:sp>
        <p:nvSpPr>
          <p:cNvPr id="5" name="Line 10"/>
          <p:cNvSpPr>
            <a:spLocks noChangeShapeType="1"/>
          </p:cNvSpPr>
          <p:nvPr/>
        </p:nvSpPr>
        <p:spPr bwMode="auto">
          <a:xfrm>
            <a:off x="442546" y="2345535"/>
            <a:ext cx="8458200" cy="0"/>
          </a:xfrm>
          <a:prstGeom prst="line">
            <a:avLst/>
          </a:prstGeom>
          <a:noFill/>
          <a:ln w="28575">
            <a:solidFill>
              <a:srgbClr val="00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latin typeface="+mj-lt"/>
            </a:endParaRPr>
          </a:p>
        </p:txBody>
      </p:sp>
      <p:sp>
        <p:nvSpPr>
          <p:cNvPr id="6" name="Line 11"/>
          <p:cNvSpPr>
            <a:spLocks noChangeShapeType="1"/>
          </p:cNvSpPr>
          <p:nvPr/>
        </p:nvSpPr>
        <p:spPr bwMode="auto">
          <a:xfrm>
            <a:off x="2743902" y="1853410"/>
            <a:ext cx="0" cy="1023938"/>
          </a:xfrm>
          <a:prstGeom prst="line">
            <a:avLst/>
          </a:prstGeom>
          <a:noFill/>
          <a:ln w="28575">
            <a:solidFill>
              <a:srgbClr val="00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latin typeface="+mj-lt"/>
            </a:endParaRPr>
          </a:p>
        </p:txBody>
      </p:sp>
      <p:sp>
        <p:nvSpPr>
          <p:cNvPr id="7" name="Line 12"/>
          <p:cNvSpPr>
            <a:spLocks noChangeShapeType="1"/>
          </p:cNvSpPr>
          <p:nvPr/>
        </p:nvSpPr>
        <p:spPr bwMode="auto">
          <a:xfrm>
            <a:off x="7163123" y="1850235"/>
            <a:ext cx="0" cy="1027113"/>
          </a:xfrm>
          <a:prstGeom prst="line">
            <a:avLst/>
          </a:prstGeom>
          <a:noFill/>
          <a:ln w="28575">
            <a:solidFill>
              <a:srgbClr val="00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latin typeface="+mj-lt"/>
            </a:endParaRPr>
          </a:p>
        </p:txBody>
      </p:sp>
      <p:sp>
        <p:nvSpPr>
          <p:cNvPr id="8" name="Text Box 19"/>
          <p:cNvSpPr txBox="1">
            <a:spLocks noChangeArrowheads="1"/>
          </p:cNvSpPr>
          <p:nvPr/>
        </p:nvSpPr>
        <p:spPr bwMode="auto">
          <a:xfrm>
            <a:off x="2802796" y="1748135"/>
            <a:ext cx="2150204" cy="461665"/>
          </a:xfrm>
          <a:prstGeom prst="rect">
            <a:avLst/>
          </a:prstGeom>
          <a:noFill/>
          <a:ln w="12700">
            <a:no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solidFill>
                  <a:srgbClr val="0000FF"/>
                </a:solidFill>
                <a:latin typeface="+mj-lt"/>
              </a:rPr>
              <a:t>valid (for £3.95)</a:t>
            </a:r>
          </a:p>
        </p:txBody>
      </p:sp>
      <p:sp>
        <p:nvSpPr>
          <p:cNvPr id="10" name="Text Box 23"/>
          <p:cNvSpPr txBox="1">
            <a:spLocks noChangeArrowheads="1"/>
          </p:cNvSpPr>
          <p:nvPr/>
        </p:nvSpPr>
        <p:spPr bwMode="auto">
          <a:xfrm>
            <a:off x="7148146" y="1747837"/>
            <a:ext cx="176285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solidFill>
                  <a:srgbClr val="0000FF"/>
                </a:solidFill>
                <a:latin typeface="+mj-lt"/>
              </a:rPr>
              <a:t>valid (for £0)</a:t>
            </a:r>
          </a:p>
        </p:txBody>
      </p:sp>
      <p:sp>
        <p:nvSpPr>
          <p:cNvPr id="11" name="Text Box 24"/>
          <p:cNvSpPr txBox="1">
            <a:spLocks noChangeArrowheads="1"/>
          </p:cNvSpPr>
          <p:nvPr/>
        </p:nvSpPr>
        <p:spPr bwMode="auto">
          <a:xfrm>
            <a:off x="678473" y="1747837"/>
            <a:ext cx="997927"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solidFill>
                  <a:srgbClr val="FF0000"/>
                </a:solidFill>
                <a:latin typeface="+mj-lt"/>
              </a:rPr>
              <a:t>invalid</a:t>
            </a:r>
          </a:p>
        </p:txBody>
      </p:sp>
      <p:sp>
        <p:nvSpPr>
          <p:cNvPr id="12" name="Rectangle 16"/>
          <p:cNvSpPr>
            <a:spLocks noChangeArrowheads="1"/>
          </p:cNvSpPr>
          <p:nvPr/>
        </p:nvSpPr>
        <p:spPr bwMode="auto">
          <a:xfrm>
            <a:off x="3970359" y="2514600"/>
            <a:ext cx="982641" cy="38369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defTabSz="930275">
              <a:lnSpc>
                <a:spcPct val="90000"/>
              </a:lnSpc>
            </a:pPr>
            <a:r>
              <a:rPr lang="en-US" sz="2400">
                <a:latin typeface="+mj-lt"/>
              </a:rPr>
              <a:t>£</a:t>
            </a:r>
            <a:r>
              <a:rPr lang="en-GB" sz="2400">
                <a:latin typeface="+mj-lt"/>
              </a:rPr>
              <a:t>20.00</a:t>
            </a:r>
          </a:p>
        </p:txBody>
      </p:sp>
      <p:sp>
        <p:nvSpPr>
          <p:cNvPr id="13" name="Rectangle 16"/>
          <p:cNvSpPr>
            <a:spLocks noChangeArrowheads="1"/>
          </p:cNvSpPr>
          <p:nvPr/>
        </p:nvSpPr>
        <p:spPr bwMode="auto">
          <a:xfrm>
            <a:off x="4960959" y="2514600"/>
            <a:ext cx="982641" cy="38369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defTabSz="930275">
              <a:lnSpc>
                <a:spcPct val="90000"/>
              </a:lnSpc>
            </a:pPr>
            <a:r>
              <a:rPr lang="en-US" sz="2400">
                <a:latin typeface="+mj-lt"/>
              </a:rPr>
              <a:t>£20.01</a:t>
            </a:r>
            <a:endParaRPr lang="en-GB" sz="2400" b="1">
              <a:latin typeface="+mj-lt"/>
            </a:endParaRPr>
          </a:p>
        </p:txBody>
      </p:sp>
      <p:sp>
        <p:nvSpPr>
          <p:cNvPr id="14" name="Rectangle 16"/>
          <p:cNvSpPr>
            <a:spLocks noChangeArrowheads="1"/>
          </p:cNvSpPr>
          <p:nvPr/>
        </p:nvSpPr>
        <p:spPr bwMode="auto">
          <a:xfrm>
            <a:off x="6096000" y="2514600"/>
            <a:ext cx="982641" cy="38369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defTabSz="930275">
              <a:lnSpc>
                <a:spcPct val="90000"/>
              </a:lnSpc>
            </a:pPr>
            <a:r>
              <a:rPr lang="en-US" sz="2400">
                <a:latin typeface="+mj-lt"/>
              </a:rPr>
              <a:t>£40.00</a:t>
            </a:r>
            <a:endParaRPr lang="en-GB" sz="2400" b="1">
              <a:latin typeface="+mj-lt"/>
            </a:endParaRPr>
          </a:p>
        </p:txBody>
      </p:sp>
      <p:sp>
        <p:nvSpPr>
          <p:cNvPr id="15" name="Rectangle 16"/>
          <p:cNvSpPr>
            <a:spLocks noChangeArrowheads="1"/>
          </p:cNvSpPr>
          <p:nvPr/>
        </p:nvSpPr>
        <p:spPr bwMode="auto">
          <a:xfrm>
            <a:off x="7224346" y="2514600"/>
            <a:ext cx="982641" cy="38369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defTabSz="930275">
              <a:lnSpc>
                <a:spcPct val="90000"/>
              </a:lnSpc>
            </a:pPr>
            <a:r>
              <a:rPr lang="en-US" sz="2400">
                <a:latin typeface="+mj-lt"/>
              </a:rPr>
              <a:t>£40.01</a:t>
            </a:r>
            <a:endParaRPr lang="en-GB" sz="2400" b="1">
              <a:latin typeface="+mj-lt"/>
            </a:endParaRPr>
          </a:p>
        </p:txBody>
      </p:sp>
      <p:sp>
        <p:nvSpPr>
          <p:cNvPr id="16" name="Rectangle 16"/>
          <p:cNvSpPr>
            <a:spLocks noChangeArrowheads="1"/>
          </p:cNvSpPr>
          <p:nvPr/>
        </p:nvSpPr>
        <p:spPr bwMode="auto">
          <a:xfrm>
            <a:off x="2754250" y="2514600"/>
            <a:ext cx="827150" cy="38369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defTabSz="930275">
              <a:lnSpc>
                <a:spcPct val="90000"/>
              </a:lnSpc>
            </a:pPr>
            <a:r>
              <a:rPr lang="en-US" sz="2400">
                <a:latin typeface="+mj-lt"/>
              </a:rPr>
              <a:t>£0.01</a:t>
            </a:r>
            <a:endParaRPr lang="en-GB" sz="2400" b="1">
              <a:latin typeface="+mj-lt"/>
            </a:endParaRPr>
          </a:p>
        </p:txBody>
      </p:sp>
      <p:sp>
        <p:nvSpPr>
          <p:cNvPr id="17" name="Line 12"/>
          <p:cNvSpPr>
            <a:spLocks noChangeShapeType="1"/>
          </p:cNvSpPr>
          <p:nvPr/>
        </p:nvSpPr>
        <p:spPr bwMode="auto">
          <a:xfrm>
            <a:off x="4953000" y="1871662"/>
            <a:ext cx="0" cy="1007572"/>
          </a:xfrm>
          <a:prstGeom prst="line">
            <a:avLst/>
          </a:prstGeom>
          <a:noFill/>
          <a:ln w="28575">
            <a:solidFill>
              <a:srgbClr val="00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latin typeface="+mj-lt"/>
            </a:endParaRPr>
          </a:p>
        </p:txBody>
      </p:sp>
      <p:sp>
        <p:nvSpPr>
          <p:cNvPr id="18" name="Rectangle 16"/>
          <p:cNvSpPr>
            <a:spLocks noChangeArrowheads="1"/>
          </p:cNvSpPr>
          <p:nvPr/>
        </p:nvSpPr>
        <p:spPr bwMode="auto">
          <a:xfrm>
            <a:off x="830873" y="2514600"/>
            <a:ext cx="921727" cy="38369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defTabSz="930275">
              <a:lnSpc>
                <a:spcPct val="90000"/>
              </a:lnSpc>
            </a:pPr>
            <a:r>
              <a:rPr lang="en-US" sz="2400">
                <a:latin typeface="+mj-lt"/>
              </a:rPr>
              <a:t>-£0.01</a:t>
            </a:r>
            <a:endParaRPr lang="en-GB" sz="2400" b="1">
              <a:latin typeface="+mj-lt"/>
            </a:endParaRPr>
          </a:p>
        </p:txBody>
      </p:sp>
      <p:sp>
        <p:nvSpPr>
          <p:cNvPr id="19" name="Text Box 19"/>
          <p:cNvSpPr txBox="1">
            <a:spLocks noChangeArrowheads="1"/>
          </p:cNvSpPr>
          <p:nvPr/>
        </p:nvSpPr>
        <p:spPr bwMode="auto">
          <a:xfrm>
            <a:off x="5029200" y="1748135"/>
            <a:ext cx="2150204" cy="461665"/>
          </a:xfrm>
          <a:prstGeom prst="rect">
            <a:avLst/>
          </a:prstGeom>
          <a:noFill/>
          <a:ln w="12700">
            <a:no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solidFill>
                  <a:srgbClr val="0000FF"/>
                </a:solidFill>
                <a:latin typeface="+mj-lt"/>
              </a:rPr>
              <a:t>valid (for £4.95)</a:t>
            </a:r>
          </a:p>
        </p:txBody>
      </p:sp>
      <p:graphicFrame>
        <p:nvGraphicFramePr>
          <p:cNvPr id="20" name="Table 19"/>
          <p:cNvGraphicFramePr>
            <a:graphicFrameLocks noGrp="1"/>
          </p:cNvGraphicFramePr>
          <p:nvPr>
            <p:extLst>
              <p:ext uri="{D42A27DB-BD31-4B8C-83A1-F6EECF244321}">
                <p14:modId xmlns:p14="http://schemas.microsoft.com/office/powerpoint/2010/main" val="1109366511"/>
              </p:ext>
            </p:extLst>
          </p:nvPr>
        </p:nvGraphicFramePr>
        <p:xfrm>
          <a:off x="381000" y="3048000"/>
          <a:ext cx="8429625" cy="3749040"/>
        </p:xfrm>
        <a:graphic>
          <a:graphicData uri="http://schemas.openxmlformats.org/drawingml/2006/table">
            <a:tbl>
              <a:tblPr firstRow="1" bandRow="1">
                <a:tableStyleId>{5C22544A-7EE6-4342-B048-85BDC9FD1C3A}</a:tableStyleId>
              </a:tblPr>
              <a:tblGrid>
                <a:gridCol w="1431445">
                  <a:extLst>
                    <a:ext uri="{9D8B030D-6E8A-4147-A177-3AD203B41FA5}">
                      <a16:colId xmlns:a16="http://schemas.microsoft.com/office/drawing/2014/main" val="20000"/>
                    </a:ext>
                  </a:extLst>
                </a:gridCol>
                <a:gridCol w="1997555">
                  <a:extLst>
                    <a:ext uri="{9D8B030D-6E8A-4147-A177-3AD203B41FA5}">
                      <a16:colId xmlns:a16="http://schemas.microsoft.com/office/drawing/2014/main" val="20001"/>
                    </a:ext>
                  </a:extLst>
                </a:gridCol>
                <a:gridCol w="1905000">
                  <a:extLst>
                    <a:ext uri="{9D8B030D-6E8A-4147-A177-3AD203B41FA5}">
                      <a16:colId xmlns:a16="http://schemas.microsoft.com/office/drawing/2014/main" val="20002"/>
                    </a:ext>
                  </a:extLst>
                </a:gridCol>
                <a:gridCol w="1584654">
                  <a:extLst>
                    <a:ext uri="{9D8B030D-6E8A-4147-A177-3AD203B41FA5}">
                      <a16:colId xmlns:a16="http://schemas.microsoft.com/office/drawing/2014/main" val="20003"/>
                    </a:ext>
                  </a:extLst>
                </a:gridCol>
                <a:gridCol w="1510971">
                  <a:extLst>
                    <a:ext uri="{9D8B030D-6E8A-4147-A177-3AD203B41FA5}">
                      <a16:colId xmlns:a16="http://schemas.microsoft.com/office/drawing/2014/main" val="20004"/>
                    </a:ext>
                  </a:extLst>
                </a:gridCol>
              </a:tblGrid>
              <a:tr h="370840">
                <a:tc>
                  <a:txBody>
                    <a:bodyPr/>
                    <a:lstStyle/>
                    <a:p>
                      <a:r>
                        <a:rPr lang="en-US" sz="2200">
                          <a:latin typeface="+mj-lt"/>
                        </a:rPr>
                        <a:t>Test conditions</a:t>
                      </a:r>
                    </a:p>
                  </a:txBody>
                  <a:tcPr/>
                </a:tc>
                <a:tc>
                  <a:txBody>
                    <a:bodyPr/>
                    <a:lstStyle/>
                    <a:p>
                      <a:r>
                        <a:rPr lang="en-US" sz="2200">
                          <a:latin typeface="+mj-lt"/>
                        </a:rPr>
                        <a:t>Valid partitions</a:t>
                      </a:r>
                    </a:p>
                  </a:txBody>
                  <a:tcPr/>
                </a:tc>
                <a:tc>
                  <a:txBody>
                    <a:bodyPr/>
                    <a:lstStyle/>
                    <a:p>
                      <a:r>
                        <a:rPr lang="en-US" sz="2200">
                          <a:latin typeface="+mj-lt"/>
                        </a:rPr>
                        <a:t>Invalid partitions </a:t>
                      </a:r>
                    </a:p>
                  </a:txBody>
                  <a:tcPr/>
                </a:tc>
                <a:tc>
                  <a:txBody>
                    <a:bodyPr/>
                    <a:lstStyle/>
                    <a:p>
                      <a:r>
                        <a:rPr lang="en-US" sz="2200">
                          <a:latin typeface="+mj-lt"/>
                        </a:rPr>
                        <a:t>Valid boundaries</a:t>
                      </a:r>
                    </a:p>
                  </a:txBody>
                  <a:tcPr/>
                </a:tc>
                <a:tc>
                  <a:txBody>
                    <a:bodyPr/>
                    <a:lstStyle/>
                    <a:p>
                      <a:r>
                        <a:rPr lang="en-US" sz="2200">
                          <a:latin typeface="+mj-lt"/>
                        </a:rPr>
                        <a:t>Invalid boundaries</a:t>
                      </a:r>
                    </a:p>
                  </a:txBody>
                  <a:tcPr/>
                </a:tc>
                <a:extLst>
                  <a:ext uri="{0D108BD9-81ED-4DB2-BD59-A6C34878D82A}">
                    <a16:rowId xmlns:a16="http://schemas.microsoft.com/office/drawing/2014/main" val="10000"/>
                  </a:ext>
                </a:extLst>
              </a:tr>
              <a:tr h="370840">
                <a:tc rowSpan="7">
                  <a:txBody>
                    <a:bodyPr/>
                    <a:lstStyle/>
                    <a:p>
                      <a:r>
                        <a:rPr lang="en-US" sz="2200" b="1">
                          <a:latin typeface="+mj-lt"/>
                        </a:rPr>
                        <a:t>Orders</a:t>
                      </a:r>
                    </a:p>
                  </a:txBody>
                  <a:tcPr/>
                </a:tc>
                <a:tc>
                  <a:txBody>
                    <a:bodyPr/>
                    <a:lstStyle/>
                    <a:p>
                      <a:endParaRPr lang="en-US"/>
                    </a:p>
                  </a:txBody>
                  <a:tcPr>
                    <a:solidFill>
                      <a:srgbClr val="E7EBF5"/>
                    </a:solidFill>
                  </a:tcPr>
                </a:tc>
                <a:tc>
                  <a:txBody>
                    <a:bodyPr/>
                    <a:lstStyle/>
                    <a:p>
                      <a:endParaRPr lang="en-US"/>
                    </a:p>
                  </a:txBody>
                  <a:tcPr>
                    <a:solidFill>
                      <a:srgbClr val="E7EBF5"/>
                    </a:solidFill>
                  </a:tcPr>
                </a:tc>
                <a:tc>
                  <a:txBody>
                    <a:bodyPr/>
                    <a:lstStyle/>
                    <a:p>
                      <a:endParaRPr lang="en-US" sz="2200">
                        <a:latin typeface="+mj-lt"/>
                      </a:endParaRPr>
                    </a:p>
                  </a:txBody>
                  <a:tcPr>
                    <a:solidFill>
                      <a:srgbClr val="E7EBF5"/>
                    </a:solidFill>
                  </a:tcPr>
                </a:tc>
                <a:tc>
                  <a:txBody>
                    <a:bodyPr/>
                    <a:lstStyle/>
                    <a:p>
                      <a:endParaRPr lang="en-US"/>
                    </a:p>
                  </a:txBody>
                  <a:tcPr>
                    <a:solidFill>
                      <a:srgbClr val="E7EBF5"/>
                    </a:solidFill>
                  </a:tcPr>
                </a:tc>
                <a:extLst>
                  <a:ext uri="{0D108BD9-81ED-4DB2-BD59-A6C34878D82A}">
                    <a16:rowId xmlns:a16="http://schemas.microsoft.com/office/drawing/2014/main" val="10001"/>
                  </a:ext>
                </a:extLst>
              </a:tr>
              <a:tr h="370840">
                <a:tc vMerge="1">
                  <a:txBody>
                    <a:bodyPr/>
                    <a:lstStyle/>
                    <a:p>
                      <a:endParaRPr lang="en-US" sz="2000">
                        <a:latin typeface="+mj-lt"/>
                      </a:endParaRPr>
                    </a:p>
                  </a:txBody>
                  <a:tcPr/>
                </a:tc>
                <a:tc>
                  <a:txBody>
                    <a:bodyPr/>
                    <a:lstStyle/>
                    <a:p>
                      <a:endParaRPr lang="en-US"/>
                    </a:p>
                  </a:txBody>
                  <a:tcPr>
                    <a:solidFill>
                      <a:srgbClr val="E7EBF5"/>
                    </a:solidFill>
                  </a:tcPr>
                </a:tc>
                <a:tc>
                  <a:txBody>
                    <a:bodyPr/>
                    <a:lstStyle/>
                    <a:p>
                      <a:endParaRPr lang="en-US"/>
                    </a:p>
                  </a:txBody>
                  <a:tcPr>
                    <a:solidFill>
                      <a:srgbClr val="E7EBF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2200" kern="1200">
                        <a:solidFill>
                          <a:schemeClr val="dk1"/>
                        </a:solidFill>
                        <a:latin typeface="+mj-lt"/>
                        <a:ea typeface="+mn-ea"/>
                        <a:cs typeface="+mn-cs"/>
                      </a:endParaRPr>
                    </a:p>
                  </a:txBody>
                  <a:tcPr>
                    <a:solidFill>
                      <a:srgbClr val="E7EBF5"/>
                    </a:solidFill>
                  </a:tcPr>
                </a:tc>
                <a:tc>
                  <a:txBody>
                    <a:bodyPr/>
                    <a:lstStyle/>
                    <a:p>
                      <a:endParaRPr lang="en-US"/>
                    </a:p>
                  </a:txBody>
                  <a:tcPr>
                    <a:solidFill>
                      <a:srgbClr val="E7EBF5"/>
                    </a:solidFill>
                  </a:tcPr>
                </a:tc>
                <a:extLst>
                  <a:ext uri="{0D108BD9-81ED-4DB2-BD59-A6C34878D82A}">
                    <a16:rowId xmlns:a16="http://schemas.microsoft.com/office/drawing/2014/main" val="10002"/>
                  </a:ext>
                </a:extLst>
              </a:tr>
              <a:tr h="370840">
                <a:tc vMerge="1">
                  <a:txBody>
                    <a:bodyPr/>
                    <a:lstStyle/>
                    <a:p>
                      <a:endParaRPr lang="en-US" sz="2000">
                        <a:latin typeface="+mj-lt"/>
                      </a:endParaRPr>
                    </a:p>
                  </a:txBody>
                  <a:tcPr/>
                </a:tc>
                <a:tc>
                  <a:txBody>
                    <a:bodyPr/>
                    <a:lstStyle/>
                    <a:p>
                      <a:endParaRPr lang="en-US"/>
                    </a:p>
                  </a:txBody>
                  <a:tcPr>
                    <a:solidFill>
                      <a:srgbClr val="E7EBF5"/>
                    </a:solidFill>
                  </a:tcPr>
                </a:tc>
                <a:tc>
                  <a:txBody>
                    <a:bodyPr/>
                    <a:lstStyle/>
                    <a:p>
                      <a:endParaRPr lang="en-US"/>
                    </a:p>
                  </a:txBody>
                  <a:tcPr>
                    <a:solidFill>
                      <a:srgbClr val="E7EBF5"/>
                    </a:solidFill>
                  </a:tcPr>
                </a:tc>
                <a:tc>
                  <a:txBody>
                    <a:bodyPr/>
                    <a:lstStyle/>
                    <a:p>
                      <a:endParaRPr lang="en-US" sz="2200">
                        <a:latin typeface="+mj-lt"/>
                      </a:endParaRPr>
                    </a:p>
                  </a:txBody>
                  <a:tcPr>
                    <a:solidFill>
                      <a:srgbClr val="E7EBF5"/>
                    </a:solidFill>
                  </a:tcPr>
                </a:tc>
                <a:tc>
                  <a:txBody>
                    <a:bodyPr/>
                    <a:lstStyle/>
                    <a:p>
                      <a:endParaRPr lang="en-US" sz="2200">
                        <a:latin typeface="+mj-lt"/>
                      </a:endParaRPr>
                    </a:p>
                  </a:txBody>
                  <a:tcPr>
                    <a:solidFill>
                      <a:srgbClr val="E7EBF5"/>
                    </a:solidFill>
                  </a:tcPr>
                </a:tc>
                <a:extLst>
                  <a:ext uri="{0D108BD9-81ED-4DB2-BD59-A6C34878D82A}">
                    <a16:rowId xmlns:a16="http://schemas.microsoft.com/office/drawing/2014/main" val="10003"/>
                  </a:ext>
                </a:extLst>
              </a:tr>
              <a:tr h="370840">
                <a:tc vMerge="1">
                  <a:txBody>
                    <a:bodyPr/>
                    <a:lstStyle/>
                    <a:p>
                      <a:endParaRPr lang="en-US" sz="2000">
                        <a:latin typeface="+mj-lt"/>
                      </a:endParaRPr>
                    </a:p>
                  </a:txBody>
                  <a:tcPr/>
                </a:tc>
                <a:tc rowSpan="4">
                  <a:txBody>
                    <a:bodyPr/>
                    <a:lstStyle/>
                    <a:p>
                      <a:endParaRPr lang="en-US" sz="2200">
                        <a:latin typeface="+mj-lt"/>
                      </a:endParaRPr>
                    </a:p>
                  </a:txBody>
                  <a:tcPr>
                    <a:solidFill>
                      <a:srgbClr val="E7EBF5"/>
                    </a:solidFill>
                  </a:tcPr>
                </a:tc>
                <a:tc rowSpan="4">
                  <a:txBody>
                    <a:bodyPr/>
                    <a:lstStyle/>
                    <a:p>
                      <a:endParaRPr lang="en-US" sz="2200">
                        <a:latin typeface="+mj-lt"/>
                      </a:endParaRPr>
                    </a:p>
                  </a:txBody>
                  <a:tcPr>
                    <a:solidFill>
                      <a:srgbClr val="E7EBF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a:latin typeface="+mj-lt"/>
                      </a:endParaRPr>
                    </a:p>
                  </a:txBody>
                  <a:tcPr>
                    <a:solidFill>
                      <a:srgbClr val="E7EBF5"/>
                    </a:solidFill>
                  </a:tcPr>
                </a:tc>
                <a:tc rowSpan="4">
                  <a:txBody>
                    <a:bodyPr/>
                    <a:lstStyle/>
                    <a:p>
                      <a:endParaRPr lang="en-US" sz="2200">
                        <a:latin typeface="+mj-lt"/>
                      </a:endParaRPr>
                    </a:p>
                  </a:txBody>
                  <a:tcPr>
                    <a:solidFill>
                      <a:srgbClr val="E7EBF5"/>
                    </a:solidFill>
                  </a:tcPr>
                </a:tc>
                <a:extLst>
                  <a:ext uri="{0D108BD9-81ED-4DB2-BD59-A6C34878D82A}">
                    <a16:rowId xmlns:a16="http://schemas.microsoft.com/office/drawing/2014/main" val="10004"/>
                  </a:ext>
                </a:extLst>
              </a:tr>
              <a:tr h="370840">
                <a:tc vMerge="1">
                  <a:txBody>
                    <a:bodyPr/>
                    <a:lstStyle/>
                    <a:p>
                      <a:endParaRPr lang="en-US" sz="2000">
                        <a:latin typeface="+mj-lt"/>
                      </a:endParaRPr>
                    </a:p>
                  </a:txBody>
                  <a:tcPr/>
                </a:tc>
                <a:tc vMerge="1">
                  <a:txBody>
                    <a:bodyPr/>
                    <a:lstStyle/>
                    <a:p>
                      <a:endParaRPr lang="en-US" sz="2000">
                        <a:latin typeface="+mj-lt"/>
                      </a:endParaRPr>
                    </a:p>
                  </a:txBody>
                  <a:tcPr/>
                </a:tc>
                <a:tc vMerge="1">
                  <a:txBody>
                    <a:bodyPr/>
                    <a:lstStyle/>
                    <a:p>
                      <a:endParaRPr lang="en-US" sz="2000">
                        <a:latin typeface="+mj-lt"/>
                      </a:endParaRPr>
                    </a:p>
                  </a:txBody>
                  <a:tcPr/>
                </a:tc>
                <a:tc>
                  <a:txBody>
                    <a:bodyPr/>
                    <a:lstStyle/>
                    <a:p>
                      <a:endParaRPr lang="en-US" sz="2200">
                        <a:latin typeface="+mj-lt"/>
                      </a:endParaRPr>
                    </a:p>
                  </a:txBody>
                  <a:tcPr>
                    <a:solidFill>
                      <a:srgbClr val="E7EBF5"/>
                    </a:solidFill>
                  </a:tcPr>
                </a:tc>
                <a:tc vMerge="1">
                  <a:txBody>
                    <a:bodyPr/>
                    <a:lstStyle/>
                    <a:p>
                      <a:endParaRPr lang="en-US" sz="2000">
                        <a:latin typeface="+mj-lt"/>
                      </a:endParaRPr>
                    </a:p>
                  </a:txBody>
                  <a:tcPr/>
                </a:tc>
                <a:extLst>
                  <a:ext uri="{0D108BD9-81ED-4DB2-BD59-A6C34878D82A}">
                    <a16:rowId xmlns:a16="http://schemas.microsoft.com/office/drawing/2014/main" val="10005"/>
                  </a:ext>
                </a:extLst>
              </a:tr>
              <a:tr h="37084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endParaRPr lang="en-US" sz="2200">
                        <a:latin typeface="+mj-lt"/>
                      </a:endParaRPr>
                    </a:p>
                  </a:txBody>
                  <a:tcPr>
                    <a:solidFill>
                      <a:srgbClr val="E7EBF5"/>
                    </a:solidFill>
                  </a:tcPr>
                </a:tc>
                <a:tc vMerge="1">
                  <a:txBody>
                    <a:bodyPr/>
                    <a:lstStyle/>
                    <a:p>
                      <a:endParaRPr lang="en-US"/>
                    </a:p>
                  </a:txBody>
                  <a:tcPr/>
                </a:tc>
                <a:extLst>
                  <a:ext uri="{0D108BD9-81ED-4DB2-BD59-A6C34878D82A}">
                    <a16:rowId xmlns:a16="http://schemas.microsoft.com/office/drawing/2014/main" val="10006"/>
                  </a:ext>
                </a:extLst>
              </a:tr>
              <a:tr h="370840">
                <a:tc vMerge="1">
                  <a:txBody>
                    <a:bodyPr/>
                    <a:lstStyle/>
                    <a:p>
                      <a:endParaRPr lang="en-US" sz="2200">
                        <a:latin typeface="+mj-lt"/>
                      </a:endParaRPr>
                    </a:p>
                  </a:txBody>
                  <a:tcPr/>
                </a:tc>
                <a:tc vMerge="1">
                  <a:txBody>
                    <a:bodyPr/>
                    <a:lstStyle/>
                    <a:p>
                      <a:endParaRPr lang="en-US" sz="2200">
                        <a:latin typeface="+mj-lt"/>
                      </a:endParaRPr>
                    </a:p>
                  </a:txBody>
                  <a:tcPr>
                    <a:solidFill>
                      <a:srgbClr val="E7EBF5"/>
                    </a:solidFill>
                  </a:tcPr>
                </a:tc>
                <a:tc vMerge="1">
                  <a:txBody>
                    <a:bodyPr/>
                    <a:lstStyle/>
                    <a:p>
                      <a:endParaRPr lang="en-US" sz="2200">
                        <a:latin typeface="+mj-lt"/>
                      </a:endParaRPr>
                    </a:p>
                  </a:txBody>
                  <a:tcPr>
                    <a:solidFill>
                      <a:srgbClr val="E7EBF5"/>
                    </a:solidFill>
                  </a:tcPr>
                </a:tc>
                <a:tc>
                  <a:txBody>
                    <a:bodyPr/>
                    <a:lstStyle/>
                    <a:p>
                      <a:endParaRPr lang="en-US" sz="2200" b="1">
                        <a:latin typeface="+mj-lt"/>
                      </a:endParaRPr>
                    </a:p>
                  </a:txBody>
                  <a:tcPr>
                    <a:solidFill>
                      <a:srgbClr val="E7EBF5"/>
                    </a:solidFill>
                  </a:tcPr>
                </a:tc>
                <a:tc vMerge="1">
                  <a:txBody>
                    <a:bodyPr/>
                    <a:lstStyle/>
                    <a:p>
                      <a:endParaRPr lang="en-US" sz="2200">
                        <a:latin typeface="+mj-lt"/>
                      </a:endParaRPr>
                    </a:p>
                  </a:txBody>
                  <a:tcPr>
                    <a:solidFill>
                      <a:srgbClr val="E7EBF5"/>
                    </a:solidFill>
                  </a:tcPr>
                </a:tc>
                <a:extLst>
                  <a:ext uri="{0D108BD9-81ED-4DB2-BD59-A6C34878D82A}">
                    <a16:rowId xmlns:a16="http://schemas.microsoft.com/office/drawing/2014/main" val="10007"/>
                  </a:ext>
                </a:extLst>
              </a:tr>
            </a:tbl>
          </a:graphicData>
        </a:graphic>
      </p:graphicFrame>
      <p:sp>
        <p:nvSpPr>
          <p:cNvPr id="21" name="Rectangle 16"/>
          <p:cNvSpPr>
            <a:spLocks noChangeArrowheads="1"/>
          </p:cNvSpPr>
          <p:nvPr/>
        </p:nvSpPr>
        <p:spPr bwMode="auto">
          <a:xfrm>
            <a:off x="1839850" y="2514600"/>
            <a:ext cx="827150" cy="38369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defTabSz="930275">
              <a:lnSpc>
                <a:spcPct val="90000"/>
              </a:lnSpc>
            </a:pPr>
            <a:r>
              <a:rPr lang="en-US" sz="2400">
                <a:latin typeface="+mj-lt"/>
              </a:rPr>
              <a:t>£0.00</a:t>
            </a:r>
            <a:endParaRPr lang="en-GB" sz="2400" b="1">
              <a:latin typeface="+mj-lt"/>
            </a:endParaRPr>
          </a:p>
        </p:txBody>
      </p:sp>
      <p:sp>
        <p:nvSpPr>
          <p:cNvPr id="22" name="Line 11"/>
          <p:cNvSpPr>
            <a:spLocks noChangeShapeType="1"/>
          </p:cNvSpPr>
          <p:nvPr/>
        </p:nvSpPr>
        <p:spPr bwMode="auto">
          <a:xfrm>
            <a:off x="1828800" y="1871662"/>
            <a:ext cx="0" cy="1023938"/>
          </a:xfrm>
          <a:prstGeom prst="line">
            <a:avLst/>
          </a:prstGeom>
          <a:noFill/>
          <a:ln w="28575">
            <a:solidFill>
              <a:srgbClr val="00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latin typeface="+mj-lt"/>
            </a:endParaRPr>
          </a:p>
        </p:txBody>
      </p:sp>
      <p:sp>
        <p:nvSpPr>
          <p:cNvPr id="24" name="Rectangle 23"/>
          <p:cNvSpPr/>
          <p:nvPr/>
        </p:nvSpPr>
        <p:spPr>
          <a:xfrm>
            <a:off x="1896917" y="1748135"/>
            <a:ext cx="770083" cy="461665"/>
          </a:xfrm>
          <a:prstGeom prst="rect">
            <a:avLst/>
          </a:prstGeom>
        </p:spPr>
        <p:txBody>
          <a:bodyPr wrap="none">
            <a:spAutoFit/>
          </a:bodyPr>
          <a:lstStyle/>
          <a:p>
            <a:r>
              <a:rPr lang="en-US" sz="2400">
                <a:solidFill>
                  <a:srgbClr val="0000FF"/>
                </a:solidFill>
                <a:latin typeface="Calibri"/>
              </a:rPr>
              <a:t>valid</a:t>
            </a:r>
            <a:endParaRPr lang="en-US"/>
          </a:p>
        </p:txBody>
      </p:sp>
      <p:graphicFrame>
        <p:nvGraphicFramePr>
          <p:cNvPr id="25" name="Table 24"/>
          <p:cNvGraphicFramePr>
            <a:graphicFrameLocks noGrp="1"/>
          </p:cNvGraphicFramePr>
          <p:nvPr>
            <p:extLst>
              <p:ext uri="{D42A27DB-BD31-4B8C-83A1-F6EECF244321}">
                <p14:modId xmlns:p14="http://schemas.microsoft.com/office/powerpoint/2010/main" val="1281061098"/>
              </p:ext>
            </p:extLst>
          </p:nvPr>
        </p:nvGraphicFramePr>
        <p:xfrm>
          <a:off x="1804018" y="3810000"/>
          <a:ext cx="1997555" cy="1280160"/>
        </p:xfrm>
        <a:graphic>
          <a:graphicData uri="http://schemas.openxmlformats.org/drawingml/2006/table">
            <a:tbl>
              <a:tblPr firstRow="1" bandRow="1">
                <a:tableStyleId>{5C22544A-7EE6-4342-B048-85BDC9FD1C3A}</a:tableStyleId>
              </a:tblPr>
              <a:tblGrid>
                <a:gridCol w="1997555">
                  <a:extLst>
                    <a:ext uri="{9D8B030D-6E8A-4147-A177-3AD203B41FA5}">
                      <a16:colId xmlns:a16="http://schemas.microsoft.com/office/drawing/2014/main" val="20000"/>
                    </a:ext>
                  </a:extLst>
                </a:gridCol>
              </a:tblGrid>
              <a:tr h="370840">
                <a:tc>
                  <a:txBody>
                    <a:bodyPr/>
                    <a:lstStyle/>
                    <a:p>
                      <a:r>
                        <a:rPr kumimoji="0" lang="en-US" sz="2200" b="0" kern="1200" dirty="0">
                          <a:solidFill>
                            <a:schemeClr val="tx1"/>
                          </a:solidFill>
                          <a:latin typeface="+mj-lt"/>
                          <a:ea typeface="+mn-ea"/>
                          <a:cs typeface="+mn-cs"/>
                        </a:rPr>
                        <a:t>£</a:t>
                      </a:r>
                      <a:r>
                        <a:rPr lang="en-US" sz="2200" b="0" dirty="0">
                          <a:solidFill>
                            <a:schemeClr val="tx1"/>
                          </a:solidFill>
                          <a:latin typeface="+mj-lt"/>
                        </a:rPr>
                        <a:t>0.01 - </a:t>
                      </a:r>
                      <a:r>
                        <a:rPr kumimoji="0" lang="en-US" sz="2200" b="0" kern="1200" dirty="0">
                          <a:solidFill>
                            <a:schemeClr val="tx1"/>
                          </a:solidFill>
                          <a:latin typeface="+mj-lt"/>
                          <a:ea typeface="+mn-ea"/>
                          <a:cs typeface="+mn-cs"/>
                        </a:rPr>
                        <a:t>£2</a:t>
                      </a:r>
                      <a:r>
                        <a:rPr lang="en-US" sz="2200" b="0" dirty="0">
                          <a:solidFill>
                            <a:schemeClr val="tx1"/>
                          </a:solidFill>
                          <a:latin typeface="+mj-lt"/>
                        </a:rPr>
                        <a:t>0.00</a:t>
                      </a:r>
                    </a:p>
                  </a:txBody>
                  <a:tcPr>
                    <a:solidFill>
                      <a:srgbClr val="E7EBF5"/>
                    </a:solidFill>
                  </a:tcPr>
                </a:tc>
                <a:extLst>
                  <a:ext uri="{0D108BD9-81ED-4DB2-BD59-A6C34878D82A}">
                    <a16:rowId xmlns:a16="http://schemas.microsoft.com/office/drawing/2014/main" val="10000"/>
                  </a:ext>
                </a:extLst>
              </a:tr>
              <a:tr h="370840">
                <a:tc>
                  <a:txBody>
                    <a:bodyPr/>
                    <a:lstStyle/>
                    <a:p>
                      <a:r>
                        <a:rPr kumimoji="0" lang="en-US" sz="2200" b="0" kern="1200" dirty="0">
                          <a:solidFill>
                            <a:schemeClr val="tx1"/>
                          </a:solidFill>
                          <a:latin typeface="+mj-lt"/>
                          <a:ea typeface="+mn-ea"/>
                          <a:cs typeface="+mn-cs"/>
                        </a:rPr>
                        <a:t>£</a:t>
                      </a:r>
                      <a:r>
                        <a:rPr kumimoji="0" lang="fr-FR" sz="2200" b="0" kern="1200" dirty="0">
                          <a:solidFill>
                            <a:schemeClr val="tx1"/>
                          </a:solidFill>
                          <a:latin typeface="+mj-lt"/>
                          <a:ea typeface="+mn-ea"/>
                          <a:cs typeface="+mn-cs"/>
                        </a:rPr>
                        <a:t>20</a:t>
                      </a:r>
                      <a:r>
                        <a:rPr lang="fr-FR" sz="2200" b="0" dirty="0">
                          <a:solidFill>
                            <a:schemeClr val="tx1"/>
                          </a:solidFill>
                          <a:latin typeface="+mj-lt"/>
                        </a:rPr>
                        <a:t>.01 - </a:t>
                      </a:r>
                      <a:r>
                        <a:rPr kumimoji="0" lang="en-US" sz="2200" b="0" kern="1200" dirty="0">
                          <a:solidFill>
                            <a:schemeClr val="tx1"/>
                          </a:solidFill>
                          <a:latin typeface="+mj-lt"/>
                          <a:ea typeface="+mn-ea"/>
                          <a:cs typeface="+mn-cs"/>
                        </a:rPr>
                        <a:t>£40.00</a:t>
                      </a:r>
                      <a:r>
                        <a:rPr lang="fr-FR" sz="2200" b="0" dirty="0">
                          <a:solidFill>
                            <a:schemeClr val="tx1"/>
                          </a:solidFill>
                          <a:latin typeface="+mj-lt"/>
                        </a:rPr>
                        <a:t>    </a:t>
                      </a:r>
                      <a:endParaRPr lang="en-US" sz="2200" b="0" dirty="0">
                        <a:solidFill>
                          <a:schemeClr val="tx1"/>
                        </a:solidFill>
                        <a:latin typeface="+mj-lt"/>
                      </a:endParaRPr>
                    </a:p>
                  </a:txBody>
                  <a:tcPr>
                    <a:solidFill>
                      <a:srgbClr val="E7EBF5"/>
                    </a:solidFill>
                  </a:tcPr>
                </a:tc>
                <a:extLst>
                  <a:ext uri="{0D108BD9-81ED-4DB2-BD59-A6C34878D82A}">
                    <a16:rowId xmlns:a16="http://schemas.microsoft.com/office/drawing/2014/main" val="10001"/>
                  </a:ext>
                </a:extLst>
              </a:tr>
              <a:tr h="370840">
                <a:tc>
                  <a:txBody>
                    <a:bodyPr/>
                    <a:lstStyle/>
                    <a:p>
                      <a:r>
                        <a:rPr kumimoji="0" lang="en-US" sz="2200" b="0" kern="1200" dirty="0">
                          <a:solidFill>
                            <a:schemeClr val="tx1"/>
                          </a:solidFill>
                          <a:latin typeface="+mj-lt"/>
                          <a:ea typeface="+mn-ea"/>
                          <a:cs typeface="+mn-cs"/>
                        </a:rPr>
                        <a:t>£40.01</a:t>
                      </a:r>
                      <a:r>
                        <a:rPr lang="en-US" sz="2200" b="0" dirty="0">
                          <a:solidFill>
                            <a:schemeClr val="tx1"/>
                          </a:solidFill>
                          <a:latin typeface="+mj-lt"/>
                        </a:rPr>
                        <a:t>-</a:t>
                      </a:r>
                      <a:r>
                        <a:rPr lang="en-US" sz="2200" b="0" baseline="0" dirty="0">
                          <a:solidFill>
                            <a:schemeClr val="tx1"/>
                          </a:solidFill>
                          <a:latin typeface="+mj-lt"/>
                        </a:rPr>
                        <a:t> </a:t>
                      </a:r>
                      <a:r>
                        <a:rPr kumimoji="0" lang="en-US" sz="2200" b="0" kern="1200" dirty="0">
                          <a:solidFill>
                            <a:schemeClr val="tx1"/>
                          </a:solidFill>
                          <a:latin typeface="+mj-lt"/>
                          <a:ea typeface="+mn-ea"/>
                          <a:cs typeface="+mn-cs"/>
                        </a:rPr>
                        <a:t>£</a:t>
                      </a:r>
                      <a:r>
                        <a:rPr lang="en-US" sz="2200" b="0" dirty="0">
                          <a:solidFill>
                            <a:schemeClr val="tx1"/>
                          </a:solidFill>
                          <a:latin typeface="+mj-lt"/>
                        </a:rPr>
                        <a:t>Max    </a:t>
                      </a:r>
                    </a:p>
                  </a:txBody>
                  <a:tcPr>
                    <a:solidFill>
                      <a:srgbClr val="E7EBF5"/>
                    </a:solidFill>
                  </a:tcPr>
                </a:tc>
                <a:extLst>
                  <a:ext uri="{0D108BD9-81ED-4DB2-BD59-A6C34878D82A}">
                    <a16:rowId xmlns:a16="http://schemas.microsoft.com/office/drawing/2014/main" val="10002"/>
                  </a:ext>
                </a:extLst>
              </a:tr>
            </a:tbl>
          </a:graphicData>
        </a:graphic>
      </p:graphicFrame>
      <p:graphicFrame>
        <p:nvGraphicFramePr>
          <p:cNvPr id="26" name="Table 25"/>
          <p:cNvGraphicFramePr>
            <a:graphicFrameLocks noGrp="1"/>
          </p:cNvGraphicFramePr>
          <p:nvPr>
            <p:extLst>
              <p:ext uri="{D42A27DB-BD31-4B8C-83A1-F6EECF244321}">
                <p14:modId xmlns:p14="http://schemas.microsoft.com/office/powerpoint/2010/main" val="2926699311"/>
              </p:ext>
            </p:extLst>
          </p:nvPr>
        </p:nvGraphicFramePr>
        <p:xfrm>
          <a:off x="3810000" y="3810000"/>
          <a:ext cx="1905000" cy="1706880"/>
        </p:xfrm>
        <a:graphic>
          <a:graphicData uri="http://schemas.openxmlformats.org/drawingml/2006/table">
            <a:tbl>
              <a:tblPr firstRow="1" bandRow="1">
                <a:tableStyleId>{5C22544A-7EE6-4342-B048-85BDC9FD1C3A}</a:tableStyleId>
              </a:tblPr>
              <a:tblGrid>
                <a:gridCol w="1905000">
                  <a:extLst>
                    <a:ext uri="{9D8B030D-6E8A-4147-A177-3AD203B41FA5}">
                      <a16:colId xmlns:a16="http://schemas.microsoft.com/office/drawing/2014/main" val="20000"/>
                    </a:ext>
                  </a:extLst>
                </a:gridCol>
              </a:tblGrid>
              <a:tr h="370840">
                <a:tc>
                  <a:txBody>
                    <a:bodyPr/>
                    <a:lstStyle/>
                    <a:p>
                      <a:r>
                        <a:rPr lang="en-US" sz="2200" b="0">
                          <a:solidFill>
                            <a:schemeClr val="tx1"/>
                          </a:solidFill>
                          <a:latin typeface="+mj-lt"/>
                        </a:rPr>
                        <a:t> &lt; </a:t>
                      </a:r>
                      <a:r>
                        <a:rPr kumimoji="0" lang="en-US" sz="2200" b="0" kern="1200">
                          <a:solidFill>
                            <a:schemeClr val="tx1"/>
                          </a:solidFill>
                          <a:latin typeface="+mj-lt"/>
                          <a:ea typeface="+mn-ea"/>
                          <a:cs typeface="+mn-cs"/>
                        </a:rPr>
                        <a:t>£</a:t>
                      </a:r>
                      <a:r>
                        <a:rPr lang="en-US" sz="2200" b="0">
                          <a:solidFill>
                            <a:schemeClr val="tx1"/>
                          </a:solidFill>
                          <a:latin typeface="+mj-lt"/>
                        </a:rPr>
                        <a:t>0.00  </a:t>
                      </a:r>
                    </a:p>
                  </a:txBody>
                  <a:tcPr>
                    <a:solidFill>
                      <a:srgbClr val="E7EBF5"/>
                    </a:solidFill>
                  </a:tcPr>
                </a:tc>
                <a:extLst>
                  <a:ext uri="{0D108BD9-81ED-4DB2-BD59-A6C34878D82A}">
                    <a16:rowId xmlns:a16="http://schemas.microsoft.com/office/drawing/2014/main" val="10000"/>
                  </a:ext>
                </a:extLst>
              </a:tr>
              <a:tr h="370840">
                <a:tc>
                  <a:txBody>
                    <a:bodyPr/>
                    <a:lstStyle/>
                    <a:p>
                      <a:r>
                        <a:rPr lang="fr-FR" sz="2200" b="0">
                          <a:solidFill>
                            <a:schemeClr val="tx1"/>
                          </a:solidFill>
                          <a:latin typeface="+mj-lt"/>
                        </a:rPr>
                        <a:t>&gt; </a:t>
                      </a:r>
                      <a:r>
                        <a:rPr kumimoji="0" lang="en-US" sz="2200" b="0" kern="1200">
                          <a:solidFill>
                            <a:schemeClr val="tx1"/>
                          </a:solidFill>
                          <a:latin typeface="+mj-lt"/>
                          <a:ea typeface="+mn-ea"/>
                          <a:cs typeface="+mn-cs"/>
                        </a:rPr>
                        <a:t>£</a:t>
                      </a:r>
                      <a:r>
                        <a:rPr lang="fr-FR" sz="2200" b="0">
                          <a:solidFill>
                            <a:schemeClr val="tx1"/>
                          </a:solidFill>
                          <a:latin typeface="+mj-lt"/>
                        </a:rPr>
                        <a:t>Max  </a:t>
                      </a:r>
                      <a:endParaRPr lang="en-US" sz="2200" b="0">
                        <a:solidFill>
                          <a:schemeClr val="tx1"/>
                        </a:solidFill>
                        <a:latin typeface="+mj-lt"/>
                      </a:endParaRPr>
                    </a:p>
                  </a:txBody>
                  <a:tcPr>
                    <a:solidFill>
                      <a:srgbClr val="E7EBF5"/>
                    </a:solidFill>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b="0" dirty="0">
                          <a:solidFill>
                            <a:schemeClr val="tx1"/>
                          </a:solidFill>
                          <a:latin typeface="+mj-lt"/>
                        </a:rPr>
                        <a:t>non-digit</a:t>
                      </a:r>
                    </a:p>
                  </a:txBody>
                  <a:tcPr>
                    <a:solidFill>
                      <a:srgbClr val="E7EBF5"/>
                    </a:solidFill>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b="0" dirty="0">
                          <a:solidFill>
                            <a:schemeClr val="tx1"/>
                          </a:solidFill>
                          <a:latin typeface="+mj-lt"/>
                        </a:rPr>
                        <a:t>null</a:t>
                      </a:r>
                    </a:p>
                  </a:txBody>
                  <a:tcPr>
                    <a:solidFill>
                      <a:srgbClr val="E7EBF5"/>
                    </a:solidFill>
                  </a:tcPr>
                </a:tc>
                <a:extLst>
                  <a:ext uri="{0D108BD9-81ED-4DB2-BD59-A6C34878D82A}">
                    <a16:rowId xmlns:a16="http://schemas.microsoft.com/office/drawing/2014/main" val="10003"/>
                  </a:ext>
                </a:extLst>
              </a:tr>
            </a:tbl>
          </a:graphicData>
        </a:graphic>
      </p:graphicFrame>
      <p:graphicFrame>
        <p:nvGraphicFramePr>
          <p:cNvPr id="27" name="Table 26"/>
          <p:cNvGraphicFramePr>
            <a:graphicFrameLocks noGrp="1"/>
          </p:cNvGraphicFramePr>
          <p:nvPr>
            <p:extLst>
              <p:ext uri="{D42A27DB-BD31-4B8C-83A1-F6EECF244321}">
                <p14:modId xmlns:p14="http://schemas.microsoft.com/office/powerpoint/2010/main" val="1886337275"/>
              </p:ext>
            </p:extLst>
          </p:nvPr>
        </p:nvGraphicFramePr>
        <p:xfrm>
          <a:off x="5730546" y="3810000"/>
          <a:ext cx="1584654" cy="2987040"/>
        </p:xfrm>
        <a:graphic>
          <a:graphicData uri="http://schemas.openxmlformats.org/drawingml/2006/table">
            <a:tbl>
              <a:tblPr firstRow="1" bandRow="1">
                <a:tableStyleId>{5C22544A-7EE6-4342-B048-85BDC9FD1C3A}</a:tableStyleId>
              </a:tblPr>
              <a:tblGrid>
                <a:gridCol w="1584654">
                  <a:extLst>
                    <a:ext uri="{9D8B030D-6E8A-4147-A177-3AD203B41FA5}">
                      <a16:colId xmlns:a16="http://schemas.microsoft.com/office/drawing/2014/main" val="20000"/>
                    </a:ext>
                  </a:extLst>
                </a:gridCol>
              </a:tblGrid>
              <a:tr h="370840">
                <a:tc>
                  <a:txBody>
                    <a:bodyPr/>
                    <a:lstStyle/>
                    <a:p>
                      <a:r>
                        <a:rPr kumimoji="0" lang="en-US" sz="2200" b="0" kern="1200" dirty="0">
                          <a:solidFill>
                            <a:schemeClr val="tx1"/>
                          </a:solidFill>
                          <a:latin typeface="+mj-lt"/>
                          <a:ea typeface="+mn-ea"/>
                          <a:cs typeface="+mn-cs"/>
                        </a:rPr>
                        <a:t>£</a:t>
                      </a:r>
                      <a:r>
                        <a:rPr lang="en-US" sz="2200" b="0" dirty="0">
                          <a:solidFill>
                            <a:schemeClr val="tx1"/>
                          </a:solidFill>
                          <a:latin typeface="+mj-lt"/>
                        </a:rPr>
                        <a:t>0.00  </a:t>
                      </a:r>
                    </a:p>
                  </a:txBody>
                  <a:tcPr>
                    <a:solidFill>
                      <a:srgbClr val="E7EBF5"/>
                    </a:solidFill>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200" b="0" kern="1200" dirty="0">
                          <a:solidFill>
                            <a:schemeClr val="tx1"/>
                          </a:solidFill>
                          <a:latin typeface="+mj-lt"/>
                          <a:ea typeface="+mn-ea"/>
                          <a:cs typeface="+mn-cs"/>
                        </a:rPr>
                        <a:t>£0.01  </a:t>
                      </a:r>
                    </a:p>
                  </a:txBody>
                  <a:tcPr>
                    <a:solidFill>
                      <a:srgbClr val="E7EBF5"/>
                    </a:solidFill>
                  </a:tcPr>
                </a:tc>
                <a:extLst>
                  <a:ext uri="{0D108BD9-81ED-4DB2-BD59-A6C34878D82A}">
                    <a16:rowId xmlns:a16="http://schemas.microsoft.com/office/drawing/2014/main" val="10001"/>
                  </a:ext>
                </a:extLst>
              </a:tr>
              <a:tr h="370840">
                <a:tc>
                  <a:txBody>
                    <a:bodyPr/>
                    <a:lstStyle/>
                    <a:p>
                      <a:r>
                        <a:rPr kumimoji="0" lang="en-US" sz="2200" b="0" kern="1200" dirty="0">
                          <a:solidFill>
                            <a:schemeClr val="tx1"/>
                          </a:solidFill>
                          <a:latin typeface="+mj-lt"/>
                          <a:ea typeface="+mn-ea"/>
                          <a:cs typeface="+mn-cs"/>
                        </a:rPr>
                        <a:t>£</a:t>
                      </a:r>
                      <a:r>
                        <a:rPr kumimoji="0" lang="fr-FR" sz="2200" b="0" kern="1200" dirty="0">
                          <a:solidFill>
                            <a:schemeClr val="tx1"/>
                          </a:solidFill>
                          <a:latin typeface="+mj-lt"/>
                          <a:ea typeface="+mn-ea"/>
                          <a:cs typeface="+mn-cs"/>
                        </a:rPr>
                        <a:t>2</a:t>
                      </a:r>
                      <a:r>
                        <a:rPr lang="fr-FR" sz="2200" b="0" dirty="0">
                          <a:solidFill>
                            <a:schemeClr val="tx1"/>
                          </a:solidFill>
                          <a:latin typeface="+mj-lt"/>
                        </a:rPr>
                        <a:t>0.00  </a:t>
                      </a:r>
                      <a:endParaRPr lang="en-US" sz="2200" b="0" dirty="0">
                        <a:solidFill>
                          <a:schemeClr val="tx1"/>
                        </a:solidFill>
                        <a:latin typeface="+mj-lt"/>
                      </a:endParaRPr>
                    </a:p>
                  </a:txBody>
                  <a:tcPr>
                    <a:solidFill>
                      <a:srgbClr val="E7EBF5"/>
                    </a:solidFill>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200" b="0" kern="1200" dirty="0">
                          <a:solidFill>
                            <a:schemeClr val="tx1"/>
                          </a:solidFill>
                          <a:latin typeface="+mj-lt"/>
                          <a:ea typeface="+mn-ea"/>
                          <a:cs typeface="+mn-cs"/>
                        </a:rPr>
                        <a:t>£2</a:t>
                      </a:r>
                      <a:r>
                        <a:rPr lang="en-US" sz="2200" b="0" dirty="0">
                          <a:solidFill>
                            <a:schemeClr val="tx1"/>
                          </a:solidFill>
                          <a:latin typeface="+mj-lt"/>
                        </a:rPr>
                        <a:t>0.01</a:t>
                      </a:r>
                    </a:p>
                  </a:txBody>
                  <a:tcPr>
                    <a:solidFill>
                      <a:srgbClr val="E7EBF5"/>
                    </a:solidFill>
                  </a:tcPr>
                </a:tc>
                <a:extLst>
                  <a:ext uri="{0D108BD9-81ED-4DB2-BD59-A6C34878D82A}">
                    <a16:rowId xmlns:a16="http://schemas.microsoft.com/office/drawing/2014/main" val="10003"/>
                  </a:ext>
                </a:extLst>
              </a:tr>
              <a:tr h="370840">
                <a:tc>
                  <a:txBody>
                    <a:bodyPr/>
                    <a:lstStyle/>
                    <a:p>
                      <a:r>
                        <a:rPr kumimoji="0" lang="en-US" sz="2200" b="0" kern="1200" dirty="0">
                          <a:solidFill>
                            <a:schemeClr val="tx1"/>
                          </a:solidFill>
                          <a:latin typeface="+mj-lt"/>
                          <a:ea typeface="+mn-ea"/>
                          <a:cs typeface="+mn-cs"/>
                        </a:rPr>
                        <a:t>£40.00</a:t>
                      </a:r>
                      <a:endParaRPr lang="en-US" sz="2200" b="0" dirty="0">
                        <a:solidFill>
                          <a:schemeClr val="tx1"/>
                        </a:solidFill>
                        <a:latin typeface="+mj-lt"/>
                      </a:endParaRPr>
                    </a:p>
                  </a:txBody>
                  <a:tcPr>
                    <a:solidFill>
                      <a:srgbClr val="E7EBF5"/>
                    </a:solidFill>
                  </a:tcPr>
                </a:tc>
                <a:extLst>
                  <a:ext uri="{0D108BD9-81ED-4DB2-BD59-A6C34878D82A}">
                    <a16:rowId xmlns:a16="http://schemas.microsoft.com/office/drawing/2014/main" val="10004"/>
                  </a:ext>
                </a:extLst>
              </a:tr>
              <a:tr h="370840">
                <a:tc>
                  <a:txBody>
                    <a:bodyPr/>
                    <a:lstStyle/>
                    <a:p>
                      <a:r>
                        <a:rPr kumimoji="0" lang="en-US" sz="2200" b="0" kern="1200" dirty="0">
                          <a:solidFill>
                            <a:schemeClr val="tx1"/>
                          </a:solidFill>
                          <a:latin typeface="+mj-lt"/>
                          <a:ea typeface="+mn-ea"/>
                          <a:cs typeface="+mn-cs"/>
                        </a:rPr>
                        <a:t>£40.01</a:t>
                      </a:r>
                      <a:endParaRPr lang="en-US" sz="2200" b="0" dirty="0">
                        <a:solidFill>
                          <a:schemeClr val="tx1"/>
                        </a:solidFill>
                        <a:latin typeface="+mj-lt"/>
                      </a:endParaRPr>
                    </a:p>
                  </a:txBody>
                  <a:tcPr>
                    <a:solidFill>
                      <a:srgbClr val="E7EBF5"/>
                    </a:solidFill>
                  </a:tcPr>
                </a:tc>
                <a:extLst>
                  <a:ext uri="{0D108BD9-81ED-4DB2-BD59-A6C34878D82A}">
                    <a16:rowId xmlns:a16="http://schemas.microsoft.com/office/drawing/2014/main" val="10005"/>
                  </a:ext>
                </a:extLst>
              </a:tr>
              <a:tr h="370840">
                <a:tc>
                  <a:txBody>
                    <a:bodyPr/>
                    <a:lstStyle/>
                    <a:p>
                      <a:r>
                        <a:rPr kumimoji="0" lang="en-US" sz="2200" b="0" kern="1200" dirty="0">
                          <a:solidFill>
                            <a:schemeClr val="tx1"/>
                          </a:solidFill>
                          <a:latin typeface="+mj-lt"/>
                          <a:ea typeface="+mn-ea"/>
                          <a:cs typeface="+mn-cs"/>
                        </a:rPr>
                        <a:t>£</a:t>
                      </a:r>
                      <a:r>
                        <a:rPr lang="en-US" sz="2200" b="0" dirty="0">
                          <a:solidFill>
                            <a:schemeClr val="tx1"/>
                          </a:solidFill>
                          <a:latin typeface="+mj-lt"/>
                        </a:rPr>
                        <a:t>Max</a:t>
                      </a:r>
                    </a:p>
                  </a:txBody>
                  <a:tcPr>
                    <a:solidFill>
                      <a:srgbClr val="E7EBF5"/>
                    </a:solidFill>
                  </a:tcPr>
                </a:tc>
                <a:extLst>
                  <a:ext uri="{0D108BD9-81ED-4DB2-BD59-A6C34878D82A}">
                    <a16:rowId xmlns:a16="http://schemas.microsoft.com/office/drawing/2014/main" val="10006"/>
                  </a:ext>
                </a:extLst>
              </a:tr>
            </a:tbl>
          </a:graphicData>
        </a:graphic>
      </p:graphicFrame>
      <p:graphicFrame>
        <p:nvGraphicFramePr>
          <p:cNvPr id="28" name="Table 27"/>
          <p:cNvGraphicFramePr>
            <a:graphicFrameLocks noGrp="1"/>
          </p:cNvGraphicFramePr>
          <p:nvPr>
            <p:extLst>
              <p:ext uri="{D42A27DB-BD31-4B8C-83A1-F6EECF244321}">
                <p14:modId xmlns:p14="http://schemas.microsoft.com/office/powerpoint/2010/main" val="905210814"/>
              </p:ext>
            </p:extLst>
          </p:nvPr>
        </p:nvGraphicFramePr>
        <p:xfrm>
          <a:off x="7306248" y="3810000"/>
          <a:ext cx="1510971" cy="853440"/>
        </p:xfrm>
        <a:graphic>
          <a:graphicData uri="http://schemas.openxmlformats.org/drawingml/2006/table">
            <a:tbl>
              <a:tblPr firstRow="1" bandRow="1">
                <a:tableStyleId>{5C22544A-7EE6-4342-B048-85BDC9FD1C3A}</a:tableStyleId>
              </a:tblPr>
              <a:tblGrid>
                <a:gridCol w="1510971">
                  <a:extLst>
                    <a:ext uri="{9D8B030D-6E8A-4147-A177-3AD203B41FA5}">
                      <a16:colId xmlns:a16="http://schemas.microsoft.com/office/drawing/2014/main" val="20000"/>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b="0" dirty="0">
                          <a:solidFill>
                            <a:schemeClr val="tx1"/>
                          </a:solidFill>
                          <a:latin typeface="+mj-lt"/>
                        </a:rPr>
                        <a:t>-</a:t>
                      </a:r>
                      <a:r>
                        <a:rPr kumimoji="0" lang="en-US" sz="2200" b="0" kern="1200" dirty="0">
                          <a:solidFill>
                            <a:schemeClr val="tx1"/>
                          </a:solidFill>
                          <a:latin typeface="+mj-lt"/>
                          <a:ea typeface="+mn-ea"/>
                          <a:cs typeface="+mn-cs"/>
                        </a:rPr>
                        <a:t>£</a:t>
                      </a:r>
                      <a:r>
                        <a:rPr lang="en-US" sz="2200" b="0" dirty="0">
                          <a:solidFill>
                            <a:schemeClr val="tx1"/>
                          </a:solidFill>
                          <a:latin typeface="+mj-lt"/>
                        </a:rPr>
                        <a:t>0.01</a:t>
                      </a:r>
                    </a:p>
                  </a:txBody>
                  <a:tcPr>
                    <a:solidFill>
                      <a:srgbClr val="E7EBF5"/>
                    </a:solidFill>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200" b="0" kern="1200" dirty="0">
                          <a:solidFill>
                            <a:schemeClr val="tx1"/>
                          </a:solidFill>
                          <a:latin typeface="+mj-lt"/>
                          <a:ea typeface="+mn-ea"/>
                          <a:cs typeface="+mn-cs"/>
                        </a:rPr>
                        <a:t>£</a:t>
                      </a:r>
                      <a:r>
                        <a:rPr lang="fr-FR" sz="2200" b="0" dirty="0">
                          <a:solidFill>
                            <a:schemeClr val="tx1"/>
                          </a:solidFill>
                          <a:latin typeface="+mj-lt"/>
                        </a:rPr>
                        <a:t>Max+0.01</a:t>
                      </a:r>
                      <a:endParaRPr lang="en-US" sz="2200" b="0" dirty="0">
                        <a:solidFill>
                          <a:schemeClr val="tx1"/>
                        </a:solidFill>
                        <a:latin typeface="+mj-lt"/>
                      </a:endParaRPr>
                    </a:p>
                  </a:txBody>
                  <a:tcPr>
                    <a:solidFill>
                      <a:srgbClr val="E7EBF5"/>
                    </a:solidFill>
                  </a:tcPr>
                </a:tc>
                <a:extLst>
                  <a:ext uri="{0D108BD9-81ED-4DB2-BD59-A6C34878D82A}">
                    <a16:rowId xmlns:a16="http://schemas.microsoft.com/office/drawing/2014/main" val="10001"/>
                  </a:ext>
                </a:extLst>
              </a:tr>
            </a:tbl>
          </a:graphicData>
        </a:graphic>
      </p:graphicFrame>
      <p:sp>
        <p:nvSpPr>
          <p:cNvPr id="9" name="Slide Number Placeholder 8"/>
          <p:cNvSpPr>
            <a:spLocks noGrp="1"/>
          </p:cNvSpPr>
          <p:nvPr>
            <p:ph type="sldNum" sz="quarter" idx="12"/>
          </p:nvPr>
        </p:nvSpPr>
        <p:spPr/>
        <p:txBody>
          <a:bodyPr/>
          <a:lstStyle/>
          <a:p>
            <a:r>
              <a:rPr lang="en-US"/>
              <a:t>Slide </a:t>
            </a:r>
            <a:fld id="{3900DC13-0C25-439E-AA75-E5DAAC4C3713}" type="slidenum">
              <a:rPr lang="en-US" smtClean="0"/>
              <a:pPr/>
              <a:t>46</a:t>
            </a:fld>
            <a:endParaRPr lang="en-US"/>
          </a:p>
        </p:txBody>
      </p:sp>
      <p:sp>
        <p:nvSpPr>
          <p:cNvPr id="3" name="Rectangle 2"/>
          <p:cNvSpPr/>
          <p:nvPr/>
        </p:nvSpPr>
        <p:spPr>
          <a:xfrm>
            <a:off x="205555" y="1502330"/>
            <a:ext cx="945836" cy="369332"/>
          </a:xfrm>
          <a:prstGeom prst="rect">
            <a:avLst/>
          </a:prstGeom>
        </p:spPr>
        <p:txBody>
          <a:bodyPr wrap="none">
            <a:spAutoFit/>
          </a:bodyPr>
          <a:lstStyle/>
          <a:p>
            <a:r>
              <a:rPr lang="en-US" b="1"/>
              <a:t>Orders</a:t>
            </a:r>
          </a:p>
        </p:txBody>
      </p:sp>
    </p:spTree>
    <p:extLst>
      <p:ext uri="{BB962C8B-B14F-4D97-AF65-F5344CB8AC3E}">
        <p14:creationId xmlns:p14="http://schemas.microsoft.com/office/powerpoint/2010/main" val="3801456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up)">
                                      <p:cBhvr>
                                        <p:cTn id="10" dur="500"/>
                                        <p:tgtEl>
                                          <p:spTgt spid="17"/>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up)">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down)">
                                      <p:cBhvr>
                                        <p:cTn id="18" dur="500"/>
                                        <p:tgtEl>
                                          <p:spTgt spid="8"/>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wipe(down)">
                                      <p:cBhvr>
                                        <p:cTn id="21" dur="500"/>
                                        <p:tgtEl>
                                          <p:spTgt spid="19"/>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down)">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par>
                                <p:cTn id="51" presetID="22" presetClass="entr" presetSubtype="1" fill="hold" grpId="0" nodeType="with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wipe(up)">
                                      <p:cBhvr>
                                        <p:cTn id="53" dur="500"/>
                                        <p:tgtEl>
                                          <p:spTgt spid="22"/>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11"/>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18"/>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20"/>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25"/>
                                        </p:tgtEl>
                                        <p:attrNameLst>
                                          <p:attrName>style.visibility</p:attrName>
                                        </p:attrNameLst>
                                      </p:cBhvr>
                                      <p:to>
                                        <p:strVal val="visible"/>
                                      </p:to>
                                    </p:set>
                                    <p:animEffect transition="in" filter="fade">
                                      <p:cBhvr>
                                        <p:cTn id="68" dur="500"/>
                                        <p:tgtEl>
                                          <p:spTgt spid="25"/>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fade">
                                      <p:cBhvr>
                                        <p:cTn id="73" dur="500"/>
                                        <p:tgtEl>
                                          <p:spTgt spid="26"/>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27"/>
                                        </p:tgtEl>
                                        <p:attrNameLst>
                                          <p:attrName>style.visibility</p:attrName>
                                        </p:attrNameLst>
                                      </p:cBhvr>
                                      <p:to>
                                        <p:strVal val="visible"/>
                                      </p:to>
                                    </p:set>
                                    <p:animEffect transition="in" filter="fade">
                                      <p:cBhvr>
                                        <p:cTn id="78" dur="500"/>
                                        <p:tgtEl>
                                          <p:spTgt spid="27"/>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28"/>
                                        </p:tgtEl>
                                        <p:attrNameLst>
                                          <p:attrName>style.visibility</p:attrName>
                                        </p:attrNameLst>
                                      </p:cBhvr>
                                      <p:to>
                                        <p:strVal val="visible"/>
                                      </p:to>
                                    </p:set>
                                    <p:animEffect transition="in" filter="fade">
                                      <p:cBhvr>
                                        <p:cTn id="8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10" grpId="0"/>
      <p:bldP spid="11" grpId="0"/>
      <p:bldP spid="12" grpId="0"/>
      <p:bldP spid="13" grpId="0"/>
      <p:bldP spid="14" grpId="0"/>
      <p:bldP spid="15" grpId="0"/>
      <p:bldP spid="16" grpId="0"/>
      <p:bldP spid="17" grpId="0" animBg="1"/>
      <p:bldP spid="18" grpId="0"/>
      <p:bldP spid="19" grpId="0"/>
      <p:bldP spid="21" grpId="0"/>
      <p:bldP spid="22" grpId="0" animBg="1"/>
      <p:bldP spid="2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82000" cy="1143000"/>
          </a:xfrm>
        </p:spPr>
        <p:txBody>
          <a:bodyPr>
            <a:normAutofit fontScale="90000"/>
          </a:bodyPr>
          <a:lstStyle/>
          <a:p>
            <a:r>
              <a:rPr lang="en-GB"/>
              <a:t>Exercise 3: </a:t>
            </a:r>
            <a:r>
              <a:rPr lang="en-US"/>
              <a:t>Solution - Design test cases</a:t>
            </a:r>
          </a:p>
        </p:txBody>
      </p:sp>
      <p:graphicFrame>
        <p:nvGraphicFramePr>
          <p:cNvPr id="4" name="Table 3"/>
          <p:cNvGraphicFramePr>
            <a:graphicFrameLocks noGrp="1"/>
          </p:cNvGraphicFramePr>
          <p:nvPr>
            <p:extLst>
              <p:ext uri="{D42A27DB-BD31-4B8C-83A1-F6EECF244321}">
                <p14:modId xmlns:p14="http://schemas.microsoft.com/office/powerpoint/2010/main" val="1510172844"/>
              </p:ext>
            </p:extLst>
          </p:nvPr>
        </p:nvGraphicFramePr>
        <p:xfrm>
          <a:off x="990601" y="1295400"/>
          <a:ext cx="6781800" cy="5547360"/>
        </p:xfrm>
        <a:graphic>
          <a:graphicData uri="http://schemas.openxmlformats.org/drawingml/2006/table">
            <a:tbl>
              <a:tblPr firstRow="1" bandRow="1">
                <a:tableStyleId>{5C22544A-7EE6-4342-B048-85BDC9FD1C3A}</a:tableStyleId>
              </a:tblPr>
              <a:tblGrid>
                <a:gridCol w="1295399">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3505201">
                  <a:extLst>
                    <a:ext uri="{9D8B030D-6E8A-4147-A177-3AD203B41FA5}">
                      <a16:colId xmlns:a16="http://schemas.microsoft.com/office/drawing/2014/main" val="20003"/>
                    </a:ext>
                  </a:extLst>
                </a:gridCol>
              </a:tblGrid>
              <a:tr h="370840">
                <a:tc>
                  <a:txBody>
                    <a:bodyPr/>
                    <a:lstStyle/>
                    <a:p>
                      <a:r>
                        <a:rPr lang="en-US" sz="2000">
                          <a:latin typeface="+mj-lt"/>
                        </a:rPr>
                        <a:t>Condition</a:t>
                      </a:r>
                    </a:p>
                  </a:txBody>
                  <a:tcPr/>
                </a:tc>
                <a:tc>
                  <a:txBody>
                    <a:bodyPr/>
                    <a:lstStyle/>
                    <a:p>
                      <a:pPr algn="ctr"/>
                      <a:r>
                        <a:rPr lang="en-US" sz="2000">
                          <a:latin typeface="+mj-lt"/>
                        </a:rPr>
                        <a:t>#</a:t>
                      </a:r>
                    </a:p>
                  </a:txBody>
                  <a:tcPr/>
                </a:tc>
                <a:tc>
                  <a:txBody>
                    <a:bodyPr/>
                    <a:lstStyle/>
                    <a:p>
                      <a:pPr algn="ctr"/>
                      <a:r>
                        <a:rPr lang="en-US" sz="2000">
                          <a:latin typeface="+mj-lt"/>
                        </a:rPr>
                        <a:t>Inputs</a:t>
                      </a:r>
                    </a:p>
                  </a:txBody>
                  <a:tcPr/>
                </a:tc>
                <a:tc>
                  <a:txBody>
                    <a:bodyPr/>
                    <a:lstStyle/>
                    <a:p>
                      <a:pPr algn="l"/>
                      <a:r>
                        <a:rPr lang="en-US" sz="2000" b="1">
                          <a:latin typeface="+mj-lt"/>
                        </a:rPr>
                        <a:t>Expected results</a:t>
                      </a:r>
                      <a:endParaRPr lang="en-US" sz="2000">
                        <a:latin typeface="+mj-lt"/>
                      </a:endParaRPr>
                    </a:p>
                  </a:txBody>
                  <a:tcPr/>
                </a:tc>
                <a:extLst>
                  <a:ext uri="{0D108BD9-81ED-4DB2-BD59-A6C34878D82A}">
                    <a16:rowId xmlns:a16="http://schemas.microsoft.com/office/drawing/2014/main" val="10000"/>
                  </a:ext>
                </a:extLst>
              </a:tr>
              <a:tr h="365760">
                <a:tc rowSpan="13">
                  <a:txBody>
                    <a:bodyPr/>
                    <a:lstStyle/>
                    <a:p>
                      <a:r>
                        <a:rPr kumimoji="0" lang="en-US" sz="2000" b="1" kern="1200">
                          <a:solidFill>
                            <a:schemeClr val="dk1"/>
                          </a:solidFill>
                          <a:latin typeface="+mj-lt"/>
                          <a:ea typeface="+mn-ea"/>
                          <a:cs typeface="+mn-cs"/>
                        </a:rPr>
                        <a:t>Orders</a:t>
                      </a:r>
                      <a:endParaRPr lang="en-US" sz="2000" b="1">
                        <a:latin typeface="+mj-lt"/>
                      </a:endParaRPr>
                    </a:p>
                  </a:txBody>
                  <a:tcPr/>
                </a:tc>
                <a:tc>
                  <a:txBody>
                    <a:bodyPr/>
                    <a:lstStyle/>
                    <a:p>
                      <a:pPr algn="ctr"/>
                      <a:r>
                        <a:rPr lang="en-US" sz="2000">
                          <a:latin typeface="+mj-lt"/>
                        </a:rPr>
                        <a:t>1</a:t>
                      </a:r>
                    </a:p>
                  </a:txBody>
                  <a:tcPr/>
                </a:tc>
                <a:tc>
                  <a:txBody>
                    <a:bodyPr/>
                    <a:lstStyle/>
                    <a:p>
                      <a:pPr algn="r"/>
                      <a:r>
                        <a:rPr kumimoji="0" lang="en-US" sz="2000" kern="1200">
                          <a:solidFill>
                            <a:schemeClr val="dk1"/>
                          </a:solidFill>
                          <a:latin typeface="+mj-lt"/>
                          <a:ea typeface="+mn-ea"/>
                          <a:cs typeface="+mn-cs"/>
                        </a:rPr>
                        <a:t>£</a:t>
                      </a:r>
                      <a:r>
                        <a:rPr lang="en-US" sz="2000">
                          <a:latin typeface="+mj-lt"/>
                        </a:rPr>
                        <a:t>10.00</a:t>
                      </a:r>
                    </a:p>
                  </a:txBody>
                  <a:tcPr/>
                </a:tc>
                <a:tc>
                  <a:txBody>
                    <a:bodyPr/>
                    <a:lstStyle/>
                    <a:p>
                      <a:r>
                        <a:rPr lang="en-US" sz="2000" dirty="0">
                          <a:latin typeface="+mj-lt"/>
                        </a:rPr>
                        <a:t>Postage and packing = 3.95</a:t>
                      </a:r>
                    </a:p>
                  </a:txBody>
                  <a:tcPr/>
                </a:tc>
                <a:extLst>
                  <a:ext uri="{0D108BD9-81ED-4DB2-BD59-A6C34878D82A}">
                    <a16:rowId xmlns:a16="http://schemas.microsoft.com/office/drawing/2014/main" val="10001"/>
                  </a:ext>
                </a:extLst>
              </a:tr>
              <a:tr h="365760">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a:txBody>
                  <a:tcPr/>
                </a:tc>
                <a:tc>
                  <a:txBody>
                    <a:bodyPr/>
                    <a:lstStyle/>
                    <a:p>
                      <a:pPr algn="ctr"/>
                      <a:r>
                        <a:rPr lang="en-US" sz="2000">
                          <a:latin typeface="+mj-lt"/>
                        </a:rPr>
                        <a:t>2</a:t>
                      </a:r>
                    </a:p>
                  </a:txBody>
                  <a:tcPr/>
                </a:tc>
                <a:tc>
                  <a:txBody>
                    <a:bodyPr/>
                    <a:lstStyle/>
                    <a:p>
                      <a:pPr algn="r"/>
                      <a:r>
                        <a:rPr kumimoji="0" lang="en-US" sz="2000" kern="1200">
                          <a:solidFill>
                            <a:schemeClr val="dk1"/>
                          </a:solidFill>
                          <a:latin typeface="+mj-lt"/>
                          <a:ea typeface="+mn-ea"/>
                          <a:cs typeface="+mn-cs"/>
                        </a:rPr>
                        <a:t>£</a:t>
                      </a:r>
                      <a:r>
                        <a:rPr lang="en-US" sz="2000">
                          <a:latin typeface="+mj-lt"/>
                        </a:rPr>
                        <a:t>30.00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mj-lt"/>
                        </a:rPr>
                        <a:t>Postage and packing = 4.95</a:t>
                      </a:r>
                      <a:endParaRPr kumimoji="0" lang="en-US" sz="2000" kern="1200" dirty="0">
                        <a:solidFill>
                          <a:schemeClr val="dk1"/>
                        </a:solidFill>
                        <a:latin typeface="+mj-lt"/>
                        <a:ea typeface="+mn-ea"/>
                        <a:cs typeface="+mn-cs"/>
                      </a:endParaRPr>
                    </a:p>
                  </a:txBody>
                  <a:tcPr/>
                </a:tc>
                <a:extLst>
                  <a:ext uri="{0D108BD9-81ED-4DB2-BD59-A6C34878D82A}">
                    <a16:rowId xmlns:a16="http://schemas.microsoft.com/office/drawing/2014/main" val="10002"/>
                  </a:ext>
                </a:extLst>
              </a:tr>
              <a:tr h="365760">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a:txBody>
                  <a:tcPr/>
                </a:tc>
                <a:tc>
                  <a:txBody>
                    <a:bodyPr/>
                    <a:lstStyle/>
                    <a:p>
                      <a:pPr algn="ctr"/>
                      <a:r>
                        <a:rPr lang="en-US" sz="2000">
                          <a:latin typeface="+mj-lt"/>
                        </a:rPr>
                        <a:t>3</a:t>
                      </a:r>
                    </a:p>
                  </a:txBody>
                  <a:tcPr/>
                </a:tc>
                <a:tc>
                  <a:txBody>
                    <a:bodyPr/>
                    <a:lstStyle/>
                    <a:p>
                      <a:pPr algn="r"/>
                      <a:r>
                        <a:rPr kumimoji="0" lang="en-US" sz="2000" kern="1200">
                          <a:solidFill>
                            <a:schemeClr val="dk1"/>
                          </a:solidFill>
                          <a:latin typeface="+mj-lt"/>
                          <a:ea typeface="+mn-ea"/>
                          <a:cs typeface="+mn-cs"/>
                        </a:rPr>
                        <a:t>£</a:t>
                      </a:r>
                      <a:r>
                        <a:rPr lang="en-US" sz="2000">
                          <a:latin typeface="+mj-lt"/>
                        </a:rPr>
                        <a:t>50.00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mj-lt"/>
                        </a:rPr>
                        <a:t>Postage and packing = 0</a:t>
                      </a:r>
                      <a:endParaRPr kumimoji="0" lang="en-US" sz="2000" kern="1200" dirty="0">
                        <a:solidFill>
                          <a:schemeClr val="dk1"/>
                        </a:solidFill>
                        <a:latin typeface="+mj-lt"/>
                        <a:ea typeface="+mn-ea"/>
                        <a:cs typeface="+mn-cs"/>
                      </a:endParaRPr>
                    </a:p>
                  </a:txBody>
                  <a:tcPr/>
                </a:tc>
                <a:extLst>
                  <a:ext uri="{0D108BD9-81ED-4DB2-BD59-A6C34878D82A}">
                    <a16:rowId xmlns:a16="http://schemas.microsoft.com/office/drawing/2014/main" val="10003"/>
                  </a:ext>
                </a:extLst>
              </a:tr>
              <a:tr h="365760">
                <a:tc vMerge="1">
                  <a:txBody>
                    <a:bodyPr/>
                    <a:lstStyle/>
                    <a:p>
                      <a:endParaRPr lang="en-US"/>
                    </a:p>
                  </a:txBody>
                  <a:tcPr/>
                </a:tc>
                <a:tc>
                  <a:txBody>
                    <a:bodyPr/>
                    <a:lstStyle/>
                    <a:p>
                      <a:pPr algn="ctr"/>
                      <a:r>
                        <a:rPr lang="en-US" sz="2000">
                          <a:latin typeface="+mj-lt"/>
                        </a:rPr>
                        <a:t>4</a:t>
                      </a:r>
                    </a:p>
                  </a:txBody>
                  <a:tcPr/>
                </a:tc>
                <a:tc>
                  <a:txBody>
                    <a:bodyPr/>
                    <a:lstStyle/>
                    <a:p>
                      <a:pPr algn="r"/>
                      <a:r>
                        <a:rPr lang="en-US" sz="2000">
                          <a:latin typeface="+mj-lt"/>
                        </a:rPr>
                        <a:t>-</a:t>
                      </a:r>
                      <a:r>
                        <a:rPr kumimoji="0" lang="en-US" sz="2000" kern="1200">
                          <a:solidFill>
                            <a:schemeClr val="dk1"/>
                          </a:solidFill>
                          <a:latin typeface="+mj-lt"/>
                          <a:ea typeface="+mn-ea"/>
                          <a:cs typeface="+mn-cs"/>
                        </a:rPr>
                        <a:t>£1</a:t>
                      </a:r>
                      <a:r>
                        <a:rPr lang="en-US" sz="2000">
                          <a:latin typeface="+mj-lt"/>
                        </a:rPr>
                        <a:t>.00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a:latin typeface="+mj-lt"/>
                        </a:rPr>
                        <a:t>Invalid orders…</a:t>
                      </a:r>
                    </a:p>
                  </a:txBody>
                  <a:tcPr/>
                </a:tc>
                <a:extLst>
                  <a:ext uri="{0D108BD9-81ED-4DB2-BD59-A6C34878D82A}">
                    <a16:rowId xmlns:a16="http://schemas.microsoft.com/office/drawing/2014/main" val="10004"/>
                  </a:ext>
                </a:extLst>
              </a:tr>
              <a:tr h="365760">
                <a:tc vMerge="1">
                  <a:txBody>
                    <a:bodyPr/>
                    <a:lstStyle/>
                    <a:p>
                      <a:endParaRPr lang="en-US" sz="2000" b="1">
                        <a:latin typeface="+mj-lt"/>
                      </a:endParaRPr>
                    </a:p>
                  </a:txBody>
                  <a:tcPr/>
                </a:tc>
                <a:tc>
                  <a:txBody>
                    <a:bodyPr/>
                    <a:lstStyle/>
                    <a:p>
                      <a:pPr algn="ctr"/>
                      <a:r>
                        <a:rPr lang="en-US" sz="2000">
                          <a:latin typeface="+mj-lt"/>
                        </a:rPr>
                        <a:t>5</a:t>
                      </a:r>
                    </a:p>
                  </a:txBody>
                  <a:tcPr/>
                </a:tc>
                <a:tc>
                  <a:txBody>
                    <a:bodyPr/>
                    <a:lstStyle/>
                    <a:p>
                      <a:pPr algn="r"/>
                      <a:r>
                        <a:rPr lang="en-US" sz="2000">
                          <a:latin typeface="+mj-lt"/>
                        </a:rPr>
                        <a:t>a1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kern="1200">
                          <a:solidFill>
                            <a:schemeClr val="dk1"/>
                          </a:solidFill>
                          <a:latin typeface="+mj-lt"/>
                          <a:ea typeface="+mn-ea"/>
                          <a:cs typeface="+mn-cs"/>
                        </a:rPr>
                        <a:t>Invalid character…</a:t>
                      </a:r>
                    </a:p>
                  </a:txBody>
                  <a:tcPr/>
                </a:tc>
                <a:extLst>
                  <a:ext uri="{0D108BD9-81ED-4DB2-BD59-A6C34878D82A}">
                    <a16:rowId xmlns:a16="http://schemas.microsoft.com/office/drawing/2014/main" val="10005"/>
                  </a:ext>
                </a:extLst>
              </a:tr>
              <a:tr h="365760">
                <a:tc vMerge="1">
                  <a:txBody>
                    <a:bodyPr/>
                    <a:lstStyle/>
                    <a:p>
                      <a:endParaRPr lang="en-US" sz="2000" b="1">
                        <a:latin typeface="+mj-lt"/>
                      </a:endParaRPr>
                    </a:p>
                  </a:txBody>
                  <a:tcPr/>
                </a:tc>
                <a:tc>
                  <a:txBody>
                    <a:bodyPr/>
                    <a:lstStyle/>
                    <a:p>
                      <a:pPr algn="ctr"/>
                      <a:r>
                        <a:rPr lang="en-US"/>
                        <a:t>6</a:t>
                      </a:r>
                    </a:p>
                  </a:txBody>
                  <a:tcPr/>
                </a:tc>
                <a:tc>
                  <a:txBody>
                    <a:bodyPr/>
                    <a:lstStyle/>
                    <a:p>
                      <a:endParaRPr kumimoji="0" lang="en-US" sz="2000" kern="1200">
                        <a:solidFill>
                          <a:schemeClr val="dk1"/>
                        </a:solidFill>
                        <a:latin typeface="+mj-lt"/>
                        <a:ea typeface="+mn-ea"/>
                        <a:cs typeface="+mn-cs"/>
                      </a:endParaRPr>
                    </a:p>
                  </a:txBody>
                  <a:tcPr/>
                </a:tc>
                <a:tc>
                  <a:txBody>
                    <a:bodyPr/>
                    <a:lstStyle/>
                    <a:p>
                      <a:r>
                        <a:rPr kumimoji="0" lang="en-US" sz="2000" kern="1200">
                          <a:solidFill>
                            <a:schemeClr val="dk1"/>
                          </a:solidFill>
                          <a:latin typeface="+mj-lt"/>
                          <a:ea typeface="+mn-ea"/>
                          <a:cs typeface="+mn-cs"/>
                        </a:rPr>
                        <a:t>Not allow empty</a:t>
                      </a:r>
                    </a:p>
                  </a:txBody>
                  <a:tcPr/>
                </a:tc>
                <a:extLst>
                  <a:ext uri="{0D108BD9-81ED-4DB2-BD59-A6C34878D82A}">
                    <a16:rowId xmlns:a16="http://schemas.microsoft.com/office/drawing/2014/main" val="10006"/>
                  </a:ext>
                </a:extLst>
              </a:tr>
              <a:tr h="365760">
                <a:tc vMerge="1">
                  <a:txBody>
                    <a:bodyPr/>
                    <a:lstStyle/>
                    <a:p>
                      <a:endParaRPr lang="en-US" sz="2000" b="1">
                        <a:latin typeface="+mj-lt"/>
                      </a:endParaRPr>
                    </a:p>
                  </a:txBody>
                  <a:tcPr/>
                </a:tc>
                <a:tc>
                  <a:txBody>
                    <a:bodyPr/>
                    <a:lstStyle/>
                    <a:p>
                      <a:pPr algn="ctr"/>
                      <a:r>
                        <a:rPr lang="en-US" sz="2000">
                          <a:latin typeface="+mj-lt"/>
                        </a:rPr>
                        <a:t>7</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0" lang="en-US" sz="2000" kern="1200">
                          <a:solidFill>
                            <a:schemeClr val="dk1"/>
                          </a:solidFill>
                          <a:latin typeface="+mj-lt"/>
                          <a:ea typeface="+mn-ea"/>
                          <a:cs typeface="+mn-cs"/>
                        </a:rPr>
                        <a:t>£0.00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a:latin typeface="+mj-lt"/>
                        </a:rPr>
                        <a:t>Postage and packing = 0</a:t>
                      </a:r>
                      <a:endParaRPr kumimoji="0" lang="en-US" sz="2000" kern="1200">
                        <a:solidFill>
                          <a:schemeClr val="dk1"/>
                        </a:solidFill>
                        <a:latin typeface="+mj-lt"/>
                        <a:ea typeface="+mn-ea"/>
                        <a:cs typeface="+mn-cs"/>
                      </a:endParaRPr>
                    </a:p>
                  </a:txBody>
                  <a:tcPr/>
                </a:tc>
                <a:extLst>
                  <a:ext uri="{0D108BD9-81ED-4DB2-BD59-A6C34878D82A}">
                    <a16:rowId xmlns:a16="http://schemas.microsoft.com/office/drawing/2014/main" val="10007"/>
                  </a:ext>
                </a:extLst>
              </a:tr>
              <a:tr h="365760">
                <a:tc vMerge="1">
                  <a:txBody>
                    <a:bodyPr/>
                    <a:lstStyle/>
                    <a:p>
                      <a:endParaRPr lang="en-US" sz="2000" b="1">
                        <a:latin typeface="+mj-lt"/>
                      </a:endParaRPr>
                    </a:p>
                  </a:txBody>
                  <a:tcPr/>
                </a:tc>
                <a:tc>
                  <a:txBody>
                    <a:bodyPr/>
                    <a:lstStyle/>
                    <a:p>
                      <a:pPr algn="ctr"/>
                      <a:r>
                        <a:rPr lang="en-US" sz="2000">
                          <a:latin typeface="+mj-lt"/>
                        </a:rPr>
                        <a:t>8</a:t>
                      </a:r>
                    </a:p>
                  </a:txBody>
                  <a:tcPr/>
                </a:tc>
                <a:tc>
                  <a:txBody>
                    <a:bodyPr/>
                    <a:lstStyle/>
                    <a:p>
                      <a:pPr algn="r"/>
                      <a:r>
                        <a:rPr kumimoji="0" lang="en-US" sz="2000" kern="1200">
                          <a:solidFill>
                            <a:schemeClr val="dk1"/>
                          </a:solidFill>
                          <a:latin typeface="+mj-lt"/>
                          <a:ea typeface="+mn-ea"/>
                          <a:cs typeface="+mn-cs"/>
                        </a:rPr>
                        <a:t>£</a:t>
                      </a:r>
                      <a:r>
                        <a:rPr lang="en-US" sz="2000">
                          <a:latin typeface="+mj-lt"/>
                        </a:rPr>
                        <a:t>0.01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a:latin typeface="+mj-lt"/>
                        </a:rPr>
                        <a:t>Postage and packing = 3.95</a:t>
                      </a:r>
                      <a:endParaRPr kumimoji="0" lang="en-US" sz="2000" kern="1200">
                        <a:solidFill>
                          <a:schemeClr val="dk1"/>
                        </a:solidFill>
                        <a:latin typeface="+mj-lt"/>
                        <a:ea typeface="+mn-ea"/>
                        <a:cs typeface="+mn-cs"/>
                      </a:endParaRPr>
                    </a:p>
                  </a:txBody>
                  <a:tcPr/>
                </a:tc>
                <a:extLst>
                  <a:ext uri="{0D108BD9-81ED-4DB2-BD59-A6C34878D82A}">
                    <a16:rowId xmlns:a16="http://schemas.microsoft.com/office/drawing/2014/main" val="10008"/>
                  </a:ext>
                </a:extLst>
              </a:tr>
              <a:tr h="365760">
                <a:tc vMerge="1">
                  <a:txBody>
                    <a:bodyPr/>
                    <a:lstStyle/>
                    <a:p>
                      <a:endParaRPr lang="en-US" sz="2000" b="1">
                        <a:latin typeface="+mj-lt"/>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a:latin typeface="+mj-lt"/>
                        </a:rPr>
                        <a:t>9</a:t>
                      </a:r>
                    </a:p>
                  </a:txBody>
                  <a:tcPr/>
                </a:tc>
                <a:tc>
                  <a:txBody>
                    <a:bodyPr/>
                    <a:lstStyle/>
                    <a:p>
                      <a:pPr algn="r"/>
                      <a:r>
                        <a:rPr kumimoji="0" lang="en-US" sz="2000" kern="1200">
                          <a:solidFill>
                            <a:schemeClr val="dk1"/>
                          </a:solidFill>
                          <a:latin typeface="+mj-lt"/>
                          <a:ea typeface="+mn-ea"/>
                          <a:cs typeface="+mn-cs"/>
                        </a:rPr>
                        <a:t>£</a:t>
                      </a:r>
                      <a:r>
                        <a:rPr kumimoji="0" lang="fr-FR" sz="2000" kern="1200">
                          <a:solidFill>
                            <a:schemeClr val="dk1"/>
                          </a:solidFill>
                          <a:latin typeface="+mj-lt"/>
                          <a:ea typeface="+mn-ea"/>
                          <a:cs typeface="+mn-cs"/>
                        </a:rPr>
                        <a:t>2</a:t>
                      </a:r>
                      <a:r>
                        <a:rPr lang="fr-FR" sz="2000">
                          <a:latin typeface="+mj-lt"/>
                        </a:rPr>
                        <a:t>0.00  </a:t>
                      </a:r>
                      <a:endParaRPr lang="en-US" sz="2000">
                        <a:latin typeface="+mj-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a:latin typeface="+mj-lt"/>
                        </a:rPr>
                        <a:t>Postage and packing = 3.95</a:t>
                      </a:r>
                      <a:endParaRPr kumimoji="0" lang="en-US" sz="2000" kern="1200">
                        <a:solidFill>
                          <a:schemeClr val="dk1"/>
                        </a:solidFill>
                        <a:latin typeface="+mj-lt"/>
                        <a:ea typeface="+mn-ea"/>
                        <a:cs typeface="+mn-cs"/>
                      </a:endParaRPr>
                    </a:p>
                  </a:txBody>
                  <a:tcPr/>
                </a:tc>
                <a:extLst>
                  <a:ext uri="{0D108BD9-81ED-4DB2-BD59-A6C34878D82A}">
                    <a16:rowId xmlns:a16="http://schemas.microsoft.com/office/drawing/2014/main" val="10009"/>
                  </a:ext>
                </a:extLst>
              </a:tr>
              <a:tr h="365760">
                <a:tc vMerge="1">
                  <a:txBody>
                    <a:bodyPr/>
                    <a:lstStyle/>
                    <a:p>
                      <a:endParaRPr lang="en-US" sz="2000" b="1">
                        <a:latin typeface="+mj-lt"/>
                      </a:endParaRPr>
                    </a:p>
                  </a:txBody>
                  <a:tcPr/>
                </a:tc>
                <a:tc>
                  <a:txBody>
                    <a:bodyPr/>
                    <a:lstStyle/>
                    <a:p>
                      <a:pPr algn="ctr"/>
                      <a:r>
                        <a:rPr lang="en-US" sz="2000">
                          <a:latin typeface="+mj-lt"/>
                        </a:rPr>
                        <a:t>10</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0" lang="en-US" sz="2000" kern="1200">
                          <a:solidFill>
                            <a:schemeClr val="dk1"/>
                          </a:solidFill>
                          <a:latin typeface="+mj-lt"/>
                          <a:ea typeface="+mn-ea"/>
                          <a:cs typeface="+mn-cs"/>
                        </a:rPr>
                        <a:t>£2</a:t>
                      </a:r>
                      <a:r>
                        <a:rPr lang="en-US" sz="2000">
                          <a:latin typeface="+mj-lt"/>
                        </a:rPr>
                        <a:t>0.01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a:latin typeface="+mj-lt"/>
                        </a:rPr>
                        <a:t>Postage and packing = 4.95</a:t>
                      </a:r>
                      <a:endParaRPr kumimoji="0" lang="en-US" sz="2000" kern="1200">
                        <a:solidFill>
                          <a:schemeClr val="dk1"/>
                        </a:solidFill>
                        <a:latin typeface="+mj-lt"/>
                        <a:ea typeface="+mn-ea"/>
                        <a:cs typeface="+mn-cs"/>
                      </a:endParaRPr>
                    </a:p>
                  </a:txBody>
                  <a:tcPr/>
                </a:tc>
                <a:extLst>
                  <a:ext uri="{0D108BD9-81ED-4DB2-BD59-A6C34878D82A}">
                    <a16:rowId xmlns:a16="http://schemas.microsoft.com/office/drawing/2014/main" val="10010"/>
                  </a:ext>
                </a:extLst>
              </a:tr>
              <a:tr h="365760">
                <a:tc vMerge="1">
                  <a:txBody>
                    <a:bodyPr/>
                    <a:lstStyle/>
                    <a:p>
                      <a:endParaRPr lang="en-US" sz="2000" b="1">
                        <a:latin typeface="+mj-lt"/>
                      </a:endParaRPr>
                    </a:p>
                  </a:txBody>
                  <a:tcPr/>
                </a:tc>
                <a:tc>
                  <a:txBody>
                    <a:bodyPr/>
                    <a:lstStyle/>
                    <a:p>
                      <a:pPr algn="ctr"/>
                      <a:r>
                        <a:rPr lang="en-US" sz="2000">
                          <a:latin typeface="+mj-lt"/>
                        </a:rPr>
                        <a:t>11</a:t>
                      </a:r>
                    </a:p>
                  </a:txBody>
                  <a:tcPr/>
                </a:tc>
                <a:tc>
                  <a:txBody>
                    <a:bodyPr/>
                    <a:lstStyle/>
                    <a:p>
                      <a:pPr algn="r"/>
                      <a:r>
                        <a:rPr kumimoji="0" lang="en-US" sz="2000" kern="1200">
                          <a:solidFill>
                            <a:schemeClr val="dk1"/>
                          </a:solidFill>
                          <a:latin typeface="+mj-lt"/>
                          <a:ea typeface="+mn-ea"/>
                          <a:cs typeface="+mn-cs"/>
                        </a:rPr>
                        <a:t>£40.00</a:t>
                      </a:r>
                      <a:endParaRPr lang="en-US" sz="2000">
                        <a:latin typeface="+mj-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a:latin typeface="+mj-lt"/>
                        </a:rPr>
                        <a:t>Postage and packing = 4.95</a:t>
                      </a:r>
                      <a:endParaRPr kumimoji="0" lang="en-US" sz="2000" kern="1200">
                        <a:solidFill>
                          <a:schemeClr val="dk1"/>
                        </a:solidFill>
                        <a:latin typeface="+mj-lt"/>
                        <a:ea typeface="+mn-ea"/>
                        <a:cs typeface="+mn-cs"/>
                      </a:endParaRPr>
                    </a:p>
                  </a:txBody>
                  <a:tcPr/>
                </a:tc>
                <a:extLst>
                  <a:ext uri="{0D108BD9-81ED-4DB2-BD59-A6C34878D82A}">
                    <a16:rowId xmlns:a16="http://schemas.microsoft.com/office/drawing/2014/main" val="10011"/>
                  </a:ext>
                </a:extLst>
              </a:tr>
              <a:tr h="365760">
                <a:tc vMerge="1">
                  <a:txBody>
                    <a:bodyPr/>
                    <a:lstStyle/>
                    <a:p>
                      <a:endParaRPr lang="en-US" sz="2000" b="1">
                        <a:latin typeface="+mj-lt"/>
                      </a:endParaRPr>
                    </a:p>
                  </a:txBody>
                  <a:tcPr/>
                </a:tc>
                <a:tc>
                  <a:txBody>
                    <a:bodyPr/>
                    <a:lstStyle/>
                    <a:p>
                      <a:pPr algn="ctr"/>
                      <a:r>
                        <a:rPr lang="en-US" sz="2000">
                          <a:latin typeface="+mj-lt"/>
                        </a:rPr>
                        <a:t>12</a:t>
                      </a:r>
                    </a:p>
                  </a:txBody>
                  <a:tcPr/>
                </a:tc>
                <a:tc>
                  <a:txBody>
                    <a:bodyPr/>
                    <a:lstStyle/>
                    <a:p>
                      <a:pPr algn="r"/>
                      <a:r>
                        <a:rPr kumimoji="0" lang="en-US" sz="2000" kern="1200">
                          <a:solidFill>
                            <a:schemeClr val="dk1"/>
                          </a:solidFill>
                          <a:latin typeface="+mj-lt"/>
                          <a:ea typeface="+mn-ea"/>
                          <a:cs typeface="+mn-cs"/>
                        </a:rPr>
                        <a:t>£40.01</a:t>
                      </a:r>
                      <a:endParaRPr lang="en-US" sz="2000">
                        <a:latin typeface="+mj-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a:latin typeface="+mj-lt"/>
                        </a:rPr>
                        <a:t>Postage and packing = 0</a:t>
                      </a:r>
                      <a:endParaRPr kumimoji="0" lang="en-US" sz="2000" kern="1200">
                        <a:solidFill>
                          <a:schemeClr val="dk1"/>
                        </a:solidFill>
                        <a:latin typeface="+mj-lt"/>
                        <a:ea typeface="+mn-ea"/>
                        <a:cs typeface="+mn-cs"/>
                      </a:endParaRPr>
                    </a:p>
                  </a:txBody>
                  <a:tcPr/>
                </a:tc>
                <a:extLst>
                  <a:ext uri="{0D108BD9-81ED-4DB2-BD59-A6C34878D82A}">
                    <a16:rowId xmlns:a16="http://schemas.microsoft.com/office/drawing/2014/main" val="10012"/>
                  </a:ext>
                </a:extLst>
              </a:tr>
              <a:tr h="365760">
                <a:tc vMerge="1">
                  <a:txBody>
                    <a:bodyPr/>
                    <a:lstStyle/>
                    <a:p>
                      <a:endParaRPr lang="en-US" sz="2000" b="1">
                        <a:latin typeface="+mj-lt"/>
                      </a:endParaRPr>
                    </a:p>
                  </a:txBody>
                  <a:tcPr/>
                </a:tc>
                <a:tc>
                  <a:txBody>
                    <a:bodyPr/>
                    <a:lstStyle/>
                    <a:p>
                      <a:pPr algn="ctr"/>
                      <a:r>
                        <a:rPr kumimoji="0" lang="en-US" sz="2000" kern="1200">
                          <a:solidFill>
                            <a:schemeClr val="dk1"/>
                          </a:solidFill>
                          <a:latin typeface="+mj-lt"/>
                          <a:ea typeface="+mn-ea"/>
                          <a:cs typeface="+mn-cs"/>
                        </a:rPr>
                        <a:t>13</a:t>
                      </a:r>
                    </a:p>
                  </a:txBody>
                  <a:tcPr/>
                </a:tc>
                <a:tc>
                  <a:txBody>
                    <a:bodyPr/>
                    <a:lstStyle/>
                    <a:p>
                      <a:pPr algn="r"/>
                      <a:r>
                        <a:rPr lang="en-US" sz="2000">
                          <a:latin typeface="+mj-lt"/>
                        </a:rPr>
                        <a:t>-0.01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kern="1200" dirty="0">
                          <a:solidFill>
                            <a:schemeClr val="dk1"/>
                          </a:solidFill>
                          <a:latin typeface="+mj-lt"/>
                          <a:ea typeface="+mn-ea"/>
                          <a:cs typeface="+mn-cs"/>
                        </a:rPr>
                        <a:t>Invalid orders…</a:t>
                      </a:r>
                    </a:p>
                  </a:txBody>
                  <a:tcPr/>
                </a:tc>
                <a:extLst>
                  <a:ext uri="{0D108BD9-81ED-4DB2-BD59-A6C34878D82A}">
                    <a16:rowId xmlns:a16="http://schemas.microsoft.com/office/drawing/2014/main" val="10013"/>
                  </a:ext>
                </a:extLst>
              </a:tr>
            </a:tbl>
          </a:graphicData>
        </a:graphic>
      </p:graphicFrame>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pPr/>
              <a:t>47</a:t>
            </a:fld>
            <a:endParaRPr lang="en-US"/>
          </a:p>
        </p:txBody>
      </p:sp>
    </p:spTree>
    <p:extLst>
      <p:ext uri="{BB962C8B-B14F-4D97-AF65-F5344CB8AC3E}">
        <p14:creationId xmlns:p14="http://schemas.microsoft.com/office/powerpoint/2010/main" val="41799425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dk1"/>
          </a:lnRef>
          <a:fillRef idx="1">
            <a:schemeClr val="lt1"/>
          </a:fillRef>
          <a:effectRef idx="0">
            <a:schemeClr val="dk1"/>
          </a:effectRef>
          <a:fontRef idx="minor">
            <a:schemeClr val="dk1"/>
          </a:fontRef>
        </p:style>
        <p:txBody>
          <a:bodyPr/>
          <a:lstStyle/>
          <a:p>
            <a:r>
              <a:rPr lang="en-US" dirty="0"/>
              <a:t>Applicability and Limitations</a:t>
            </a:r>
          </a:p>
        </p:txBody>
      </p:sp>
      <p:sp>
        <p:nvSpPr>
          <p:cNvPr id="7" name="Content Placeholder 6"/>
          <p:cNvSpPr>
            <a:spLocks noGrp="1"/>
          </p:cNvSpPr>
          <p:nvPr>
            <p:ph idx="1"/>
          </p:nvPr>
        </p:nvSpPr>
        <p:spPr/>
        <p:txBody>
          <a:bodyPr/>
          <a:lstStyle/>
          <a:p>
            <a:r>
              <a:rPr lang="en-US" b="1" dirty="0"/>
              <a:t>Equivalence class </a:t>
            </a:r>
            <a:r>
              <a:rPr lang="en-US" dirty="0"/>
              <a:t>and </a:t>
            </a:r>
            <a:r>
              <a:rPr lang="en-US" b="1" dirty="0"/>
              <a:t>boundary value testing </a:t>
            </a:r>
            <a:r>
              <a:rPr lang="en-US" dirty="0"/>
              <a:t>are most suited to systems in which much of the input data takes on values within </a:t>
            </a:r>
            <a:r>
              <a:rPr lang="en-US" b="1" dirty="0"/>
              <a:t>ranges</a:t>
            </a:r>
            <a:r>
              <a:rPr lang="en-US" dirty="0"/>
              <a:t> or within </a:t>
            </a:r>
            <a:r>
              <a:rPr lang="en-US" b="1" dirty="0"/>
              <a:t>sets</a:t>
            </a:r>
          </a:p>
          <a:p>
            <a:r>
              <a:rPr lang="en-US" dirty="0"/>
              <a:t>Applicable at the unit, integration, system, and acceptance test levels. All it requires are inputs that can be partitioned and boundaries that can be identified based on the system's requirements</a:t>
            </a:r>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48</a:t>
            </a:fld>
            <a:endParaRPr lang="en-US"/>
          </a:p>
        </p:txBody>
      </p:sp>
    </p:spTree>
    <p:extLst>
      <p:ext uri="{BB962C8B-B14F-4D97-AF65-F5344CB8AC3E}">
        <p14:creationId xmlns:p14="http://schemas.microsoft.com/office/powerpoint/2010/main" val="12504860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dk1"/>
          </a:lnRef>
          <a:fillRef idx="1">
            <a:schemeClr val="lt1"/>
          </a:fillRef>
          <a:effectRef idx="0">
            <a:schemeClr val="dk1"/>
          </a:effectRef>
          <a:fontRef idx="minor">
            <a:schemeClr val="dk1"/>
          </a:fontRef>
        </p:style>
        <p:txBody>
          <a:bodyPr>
            <a:normAutofit/>
          </a:bodyPr>
          <a:lstStyle/>
          <a:p>
            <a:r>
              <a:rPr lang="en-US" b="1" dirty="0"/>
              <a:t>Decision tables testing</a:t>
            </a:r>
          </a:p>
        </p:txBody>
      </p:sp>
      <p:sp>
        <p:nvSpPr>
          <p:cNvPr id="3" name="Content Placeholder 2"/>
          <p:cNvSpPr>
            <a:spLocks noGrp="1"/>
          </p:cNvSpPr>
          <p:nvPr>
            <p:ph idx="1"/>
          </p:nvPr>
        </p:nvSpPr>
        <p:spPr/>
        <p:txBody>
          <a:bodyPr>
            <a:normAutofit/>
          </a:bodyPr>
          <a:lstStyle/>
          <a:p>
            <a:r>
              <a:rPr lang="en-US" dirty="0"/>
              <a:t>A good way to deal with combination of inputs, which produce different results</a:t>
            </a:r>
          </a:p>
          <a:p>
            <a:r>
              <a:rPr lang="en-US" b="1" dirty="0"/>
              <a:t>Decision table</a:t>
            </a:r>
          </a:p>
          <a:p>
            <a:pPr lvl="1"/>
            <a:r>
              <a:rPr lang="en-US" dirty="0"/>
              <a:t>Known as a </a:t>
            </a:r>
            <a:r>
              <a:rPr lang="en-US" dirty="0" err="1"/>
              <a:t>'cause</a:t>
            </a:r>
            <a:r>
              <a:rPr lang="en-US" dirty="0"/>
              <a:t>-effect' table</a:t>
            </a:r>
          </a:p>
          <a:p>
            <a:pPr lvl="1"/>
            <a:r>
              <a:rPr lang="en-US" dirty="0"/>
              <a:t>A table showing </a:t>
            </a:r>
            <a:r>
              <a:rPr lang="en-US" b="1" dirty="0"/>
              <a:t>combinations of input</a:t>
            </a:r>
            <a:r>
              <a:rPr lang="en-US" dirty="0"/>
              <a:t> with their associated </a:t>
            </a:r>
            <a:r>
              <a:rPr lang="en-US" b="1" dirty="0"/>
              <a:t>output</a:t>
            </a:r>
            <a:r>
              <a:rPr lang="en-US" dirty="0"/>
              <a:t> or </a:t>
            </a:r>
            <a:r>
              <a:rPr lang="en-US" b="1" dirty="0"/>
              <a:t>action</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586039232"/>
              </p:ext>
            </p:extLst>
          </p:nvPr>
        </p:nvGraphicFramePr>
        <p:xfrm>
          <a:off x="381001" y="4038600"/>
          <a:ext cx="8534399" cy="2494280"/>
        </p:xfrm>
        <a:graphic>
          <a:graphicData uri="http://schemas.openxmlformats.org/drawingml/2006/table">
            <a:tbl>
              <a:tblPr firstRow="1" bandRow="1">
                <a:tableStyleId>{5C22544A-7EE6-4342-B048-85BDC9FD1C3A}</a:tableStyleId>
              </a:tblPr>
              <a:tblGrid>
                <a:gridCol w="1484484">
                  <a:extLst>
                    <a:ext uri="{9D8B030D-6E8A-4147-A177-3AD203B41FA5}">
                      <a16:colId xmlns:a16="http://schemas.microsoft.com/office/drawing/2014/main" val="20000"/>
                    </a:ext>
                  </a:extLst>
                </a:gridCol>
                <a:gridCol w="1811690">
                  <a:extLst>
                    <a:ext uri="{9D8B030D-6E8A-4147-A177-3AD203B41FA5}">
                      <a16:colId xmlns:a16="http://schemas.microsoft.com/office/drawing/2014/main" val="20001"/>
                    </a:ext>
                  </a:extLst>
                </a:gridCol>
                <a:gridCol w="1733025">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a:p>
                  </a:txBody>
                  <a:tcPr/>
                </a:tc>
                <a:tc>
                  <a:txBody>
                    <a:bodyPr/>
                    <a:lstStyle/>
                    <a:p>
                      <a:pPr algn="ctr"/>
                      <a:r>
                        <a:rPr lang="en-US"/>
                        <a:t>Business Rule 1</a:t>
                      </a:r>
                    </a:p>
                  </a:txBody>
                  <a:tcPr/>
                </a:tc>
                <a:tc>
                  <a:txBody>
                    <a:bodyPr/>
                    <a:lstStyle/>
                    <a:p>
                      <a:pPr algn="ctr"/>
                      <a:r>
                        <a:rPr lang="en-US"/>
                        <a:t>Business Rule 2</a:t>
                      </a:r>
                    </a:p>
                  </a:txBody>
                  <a:tcPr/>
                </a:tc>
                <a:tc>
                  <a:txBody>
                    <a:bodyPr/>
                    <a:lstStyle/>
                    <a:p>
                      <a:pPr algn="ctr"/>
                      <a:r>
                        <a:rPr lang="en-US"/>
                        <a:t>Business Rule 3</a:t>
                      </a:r>
                    </a:p>
                  </a:txBody>
                  <a:tcPr/>
                </a:tc>
                <a:tc>
                  <a:txBody>
                    <a:bodyPr/>
                    <a:lstStyle/>
                    <a:p>
                      <a:pPr algn="ctr"/>
                      <a:r>
                        <a:rPr lang="en-US"/>
                        <a:t>Business Rule 4</a:t>
                      </a:r>
                    </a:p>
                  </a:txBody>
                  <a:tcPr/>
                </a:tc>
                <a:extLst>
                  <a:ext uri="{0D108BD9-81ED-4DB2-BD59-A6C34878D82A}">
                    <a16:rowId xmlns:a16="http://schemas.microsoft.com/office/drawing/2014/main" val="10000"/>
                  </a:ext>
                </a:extLst>
              </a:tr>
              <a:tr h="370840">
                <a:tc>
                  <a:txBody>
                    <a:bodyPr/>
                    <a:lstStyle/>
                    <a:p>
                      <a:r>
                        <a:rPr lang="en-US"/>
                        <a:t>Condition 1</a:t>
                      </a:r>
                    </a:p>
                  </a:txBody>
                  <a:tcPr>
                    <a:solidFill>
                      <a:schemeClr val="bg2"/>
                    </a:solidFill>
                  </a:tcPr>
                </a:tc>
                <a:tc>
                  <a:txBody>
                    <a:bodyPr/>
                    <a:lstStyle/>
                    <a:p>
                      <a:pPr algn="ctr"/>
                      <a:r>
                        <a:rPr lang="en-US"/>
                        <a:t>T</a:t>
                      </a:r>
                    </a:p>
                  </a:txBody>
                  <a:tcPr>
                    <a:solidFill>
                      <a:schemeClr val="bg2"/>
                    </a:solidFill>
                  </a:tcPr>
                </a:tc>
                <a:tc>
                  <a:txBody>
                    <a:bodyPr/>
                    <a:lstStyle/>
                    <a:p>
                      <a:pPr algn="ctr"/>
                      <a:r>
                        <a:rPr lang="en-US"/>
                        <a:t>T</a:t>
                      </a:r>
                    </a:p>
                  </a:txBody>
                  <a:tcPr>
                    <a:solidFill>
                      <a:schemeClr val="bg2"/>
                    </a:solidFill>
                  </a:tcPr>
                </a:tc>
                <a:tc>
                  <a:txBody>
                    <a:bodyPr/>
                    <a:lstStyle/>
                    <a:p>
                      <a:pPr algn="ctr"/>
                      <a:r>
                        <a:rPr lang="en-US"/>
                        <a:t>F</a:t>
                      </a:r>
                    </a:p>
                  </a:txBody>
                  <a:tcPr>
                    <a:solidFill>
                      <a:schemeClr val="bg2"/>
                    </a:solidFill>
                  </a:tcPr>
                </a:tc>
                <a:tc>
                  <a:txBody>
                    <a:bodyPr/>
                    <a:lstStyle/>
                    <a:p>
                      <a:pPr algn="ctr"/>
                      <a:r>
                        <a:rPr lang="en-US"/>
                        <a:t>F</a:t>
                      </a:r>
                    </a:p>
                  </a:txBody>
                  <a:tcPr>
                    <a:solidFill>
                      <a:schemeClr val="bg2"/>
                    </a:solidFill>
                  </a:tcPr>
                </a:tc>
                <a:extLst>
                  <a:ext uri="{0D108BD9-81ED-4DB2-BD59-A6C34878D82A}">
                    <a16:rowId xmlns:a16="http://schemas.microsoft.com/office/drawing/2014/main" val="10001"/>
                  </a:ext>
                </a:extLst>
              </a:tr>
              <a:tr h="370840">
                <a:tc>
                  <a:txBody>
                    <a:bodyPr/>
                    <a:lstStyle/>
                    <a:p>
                      <a:r>
                        <a:rPr lang="en-US"/>
                        <a:t>Condition 2</a:t>
                      </a:r>
                    </a:p>
                  </a:txBody>
                  <a:tcPr>
                    <a:solidFill>
                      <a:schemeClr val="bg2"/>
                    </a:solidFill>
                  </a:tcPr>
                </a:tc>
                <a:tc>
                  <a:txBody>
                    <a:bodyPr/>
                    <a:lstStyle/>
                    <a:p>
                      <a:pPr algn="ctr"/>
                      <a:r>
                        <a:rPr lang="en-US"/>
                        <a:t>T</a:t>
                      </a:r>
                    </a:p>
                  </a:txBody>
                  <a:tcPr>
                    <a:solidFill>
                      <a:schemeClr val="bg2"/>
                    </a:solidFill>
                  </a:tcPr>
                </a:tc>
                <a:tc>
                  <a:txBody>
                    <a:bodyPr/>
                    <a:lstStyle/>
                    <a:p>
                      <a:pPr algn="ctr"/>
                      <a:r>
                        <a:rPr lang="en-US"/>
                        <a:t>F</a:t>
                      </a:r>
                    </a:p>
                  </a:txBody>
                  <a:tcPr>
                    <a:solidFill>
                      <a:schemeClr val="bg2"/>
                    </a:solidFill>
                  </a:tcPr>
                </a:tc>
                <a:tc>
                  <a:txBody>
                    <a:bodyPr/>
                    <a:lstStyle/>
                    <a:p>
                      <a:pPr algn="ctr"/>
                      <a:r>
                        <a:rPr lang="en-US"/>
                        <a:t>T</a:t>
                      </a:r>
                    </a:p>
                  </a:txBody>
                  <a:tcPr>
                    <a:solidFill>
                      <a:schemeClr val="bg2"/>
                    </a:solidFill>
                  </a:tcPr>
                </a:tc>
                <a:tc>
                  <a:txBody>
                    <a:bodyPr/>
                    <a:lstStyle/>
                    <a:p>
                      <a:pPr algn="ctr"/>
                      <a:r>
                        <a:rPr lang="en-US"/>
                        <a:t>T</a:t>
                      </a:r>
                    </a:p>
                  </a:txBody>
                  <a:tcPr>
                    <a:solidFill>
                      <a:schemeClr val="bg2"/>
                    </a:solidFill>
                  </a:tcPr>
                </a:tc>
                <a:extLst>
                  <a:ext uri="{0D108BD9-81ED-4DB2-BD59-A6C34878D82A}">
                    <a16:rowId xmlns:a16="http://schemas.microsoft.com/office/drawing/2014/main" val="10002"/>
                  </a:ext>
                </a:extLst>
              </a:tr>
              <a:tr h="370840">
                <a:tc>
                  <a:txBody>
                    <a:bodyPr/>
                    <a:lstStyle/>
                    <a:p>
                      <a:r>
                        <a:rPr lang="en-US"/>
                        <a:t>Condition 3</a:t>
                      </a:r>
                    </a:p>
                  </a:txBody>
                  <a:tcPr>
                    <a:solidFill>
                      <a:schemeClr val="bg2"/>
                    </a:solidFill>
                  </a:tcPr>
                </a:tc>
                <a:tc>
                  <a:txBody>
                    <a:bodyPr/>
                    <a:lstStyle/>
                    <a:p>
                      <a:pPr algn="ctr"/>
                      <a:r>
                        <a:rPr lang="en-US"/>
                        <a:t>T</a:t>
                      </a:r>
                    </a:p>
                  </a:txBody>
                  <a:tcPr>
                    <a:solidFill>
                      <a:schemeClr val="bg2"/>
                    </a:solidFill>
                  </a:tcPr>
                </a:tc>
                <a:tc>
                  <a:txBody>
                    <a:bodyPr/>
                    <a:lstStyle/>
                    <a:p>
                      <a:pPr algn="ctr"/>
                      <a:r>
                        <a:rPr lang="en-US"/>
                        <a:t>-</a:t>
                      </a:r>
                    </a:p>
                  </a:txBody>
                  <a:tcPr>
                    <a:solidFill>
                      <a:schemeClr val="bg2"/>
                    </a:solidFill>
                  </a:tcPr>
                </a:tc>
                <a:tc>
                  <a:txBody>
                    <a:bodyPr/>
                    <a:lstStyle/>
                    <a:p>
                      <a:pPr algn="ctr"/>
                      <a:r>
                        <a:rPr lang="en-US"/>
                        <a:t>F</a:t>
                      </a:r>
                    </a:p>
                  </a:txBody>
                  <a:tcPr>
                    <a:solidFill>
                      <a:schemeClr val="bg2"/>
                    </a:solidFill>
                  </a:tcPr>
                </a:tc>
                <a:tc>
                  <a:txBody>
                    <a:bodyPr/>
                    <a:lstStyle/>
                    <a:p>
                      <a:pPr algn="ctr"/>
                      <a:r>
                        <a:rPr lang="en-US"/>
                        <a:t>T</a:t>
                      </a:r>
                    </a:p>
                  </a:txBody>
                  <a:tcPr>
                    <a:solidFill>
                      <a:schemeClr val="bg2"/>
                    </a:solidFill>
                  </a:tcPr>
                </a:tc>
                <a:extLst>
                  <a:ext uri="{0D108BD9-81ED-4DB2-BD59-A6C34878D82A}">
                    <a16:rowId xmlns:a16="http://schemas.microsoft.com/office/drawing/2014/main" val="10003"/>
                  </a:ext>
                </a:extLst>
              </a:tr>
              <a:tr h="370840">
                <a:tc>
                  <a:txBody>
                    <a:bodyPr/>
                    <a:lstStyle/>
                    <a:p>
                      <a:r>
                        <a:rPr lang="en-US"/>
                        <a:t>Action 1</a:t>
                      </a:r>
                    </a:p>
                  </a:txBody>
                  <a:tcPr>
                    <a:solidFill>
                      <a:schemeClr val="bg2">
                        <a:lumMod val="75000"/>
                      </a:schemeClr>
                    </a:solidFill>
                  </a:tcPr>
                </a:tc>
                <a:tc>
                  <a:txBody>
                    <a:bodyPr/>
                    <a:lstStyle/>
                    <a:p>
                      <a:pPr algn="ctr"/>
                      <a:r>
                        <a:rPr lang="en-US"/>
                        <a:t>Y</a:t>
                      </a:r>
                    </a:p>
                  </a:txBody>
                  <a:tcPr>
                    <a:solidFill>
                      <a:schemeClr val="bg2">
                        <a:lumMod val="75000"/>
                      </a:schemeClr>
                    </a:solidFill>
                  </a:tcPr>
                </a:tc>
                <a:tc>
                  <a:txBody>
                    <a:bodyPr/>
                    <a:lstStyle/>
                    <a:p>
                      <a:pPr algn="ctr"/>
                      <a:r>
                        <a:rPr lang="en-US"/>
                        <a:t>N</a:t>
                      </a:r>
                    </a:p>
                  </a:txBody>
                  <a:tcPr>
                    <a:solidFill>
                      <a:schemeClr val="bg2">
                        <a:lumMod val="75000"/>
                      </a:schemeClr>
                    </a:solidFill>
                  </a:tcPr>
                </a:tc>
                <a:tc>
                  <a:txBody>
                    <a:bodyPr/>
                    <a:lstStyle/>
                    <a:p>
                      <a:pPr algn="ctr"/>
                      <a:r>
                        <a:rPr lang="en-US"/>
                        <a:t>N</a:t>
                      </a:r>
                    </a:p>
                  </a:txBody>
                  <a:tcPr>
                    <a:solidFill>
                      <a:schemeClr val="bg2">
                        <a:lumMod val="75000"/>
                      </a:schemeClr>
                    </a:solidFill>
                  </a:tcPr>
                </a:tc>
                <a:tc>
                  <a:txBody>
                    <a:bodyPr/>
                    <a:lstStyle/>
                    <a:p>
                      <a:pPr algn="ctr"/>
                      <a:r>
                        <a:rPr lang="en-US"/>
                        <a:t>N</a:t>
                      </a:r>
                    </a:p>
                  </a:txBody>
                  <a:tcPr>
                    <a:solidFill>
                      <a:schemeClr val="bg2">
                        <a:lumMod val="75000"/>
                      </a:schemeClr>
                    </a:solidFill>
                  </a:tcPr>
                </a:tc>
                <a:extLst>
                  <a:ext uri="{0D108BD9-81ED-4DB2-BD59-A6C34878D82A}">
                    <a16:rowId xmlns:a16="http://schemas.microsoft.com/office/drawing/2014/main" val="10004"/>
                  </a:ext>
                </a:extLst>
              </a:tr>
              <a:tr h="370840">
                <a:tc>
                  <a:txBody>
                    <a:bodyPr/>
                    <a:lstStyle/>
                    <a:p>
                      <a:r>
                        <a:rPr lang="en-US"/>
                        <a:t>Action 2</a:t>
                      </a:r>
                    </a:p>
                  </a:txBody>
                  <a:tcPr>
                    <a:solidFill>
                      <a:schemeClr val="bg2">
                        <a:lumMod val="75000"/>
                      </a:schemeClr>
                    </a:solidFill>
                  </a:tcPr>
                </a:tc>
                <a:tc>
                  <a:txBody>
                    <a:bodyPr/>
                    <a:lstStyle/>
                    <a:p>
                      <a:pPr algn="ctr"/>
                      <a:r>
                        <a:rPr lang="en-US"/>
                        <a:t>N</a:t>
                      </a:r>
                    </a:p>
                  </a:txBody>
                  <a:tcPr>
                    <a:solidFill>
                      <a:schemeClr val="bg2">
                        <a:lumMod val="75000"/>
                      </a:schemeClr>
                    </a:solidFill>
                  </a:tcPr>
                </a:tc>
                <a:tc>
                  <a:txBody>
                    <a:bodyPr/>
                    <a:lstStyle/>
                    <a:p>
                      <a:pPr algn="ctr"/>
                      <a:r>
                        <a:rPr lang="en-US"/>
                        <a:t>Y</a:t>
                      </a:r>
                    </a:p>
                  </a:txBody>
                  <a:tcPr>
                    <a:solidFill>
                      <a:schemeClr val="bg2">
                        <a:lumMod val="75000"/>
                      </a:schemeClr>
                    </a:solidFill>
                  </a:tcPr>
                </a:tc>
                <a:tc>
                  <a:txBody>
                    <a:bodyPr/>
                    <a:lstStyle/>
                    <a:p>
                      <a:pPr algn="ctr"/>
                      <a:r>
                        <a:rPr lang="en-US"/>
                        <a:t>Y</a:t>
                      </a:r>
                    </a:p>
                  </a:txBody>
                  <a:tcPr>
                    <a:solidFill>
                      <a:schemeClr val="bg2">
                        <a:lumMod val="75000"/>
                      </a:schemeClr>
                    </a:solidFill>
                  </a:tcPr>
                </a:tc>
                <a:tc>
                  <a:txBody>
                    <a:bodyPr/>
                    <a:lstStyle/>
                    <a:p>
                      <a:pPr algn="ctr"/>
                      <a:r>
                        <a:rPr lang="en-US" dirty="0"/>
                        <a:t>N</a:t>
                      </a:r>
                    </a:p>
                  </a:txBody>
                  <a:tcPr>
                    <a:solidFill>
                      <a:schemeClr val="bg2">
                        <a:lumMod val="75000"/>
                      </a:schemeClr>
                    </a:solidFill>
                  </a:tcPr>
                </a:tc>
                <a:extLst>
                  <a:ext uri="{0D108BD9-81ED-4DB2-BD59-A6C34878D82A}">
                    <a16:rowId xmlns:a16="http://schemas.microsoft.com/office/drawing/2014/main" val="10005"/>
                  </a:ext>
                </a:extLst>
              </a:tr>
            </a:tbl>
          </a:graphicData>
        </a:graphic>
      </p:graphicFrame>
      <p:sp>
        <p:nvSpPr>
          <p:cNvPr id="7" name="Slide Number Placeholder 6"/>
          <p:cNvSpPr>
            <a:spLocks noGrp="1"/>
          </p:cNvSpPr>
          <p:nvPr>
            <p:ph type="sldNum" sz="quarter" idx="12"/>
          </p:nvPr>
        </p:nvSpPr>
        <p:spPr/>
        <p:txBody>
          <a:bodyPr/>
          <a:lstStyle/>
          <a:p>
            <a:r>
              <a:rPr lang="en-US"/>
              <a:t>Slide </a:t>
            </a:r>
            <a:fld id="{3900DC13-0C25-439E-AA75-E5DAAC4C3713}" type="slidenum">
              <a:rPr lang="en-US" smtClean="0"/>
              <a:pPr/>
              <a:t>49</a:t>
            </a:fld>
            <a:endParaRPr lang="en-US"/>
          </a:p>
        </p:txBody>
      </p:sp>
    </p:spTree>
    <p:extLst>
      <p:ext uri="{BB962C8B-B14F-4D97-AF65-F5344CB8AC3E}">
        <p14:creationId xmlns:p14="http://schemas.microsoft.com/office/powerpoint/2010/main" val="336799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GB"/>
              <a:t>Why test techniques?</a:t>
            </a:r>
          </a:p>
        </p:txBody>
      </p:sp>
      <p:sp>
        <p:nvSpPr>
          <p:cNvPr id="76803" name="Rectangle 3"/>
          <p:cNvSpPr>
            <a:spLocks noGrp="1" noChangeArrowheads="1"/>
          </p:cNvSpPr>
          <p:nvPr>
            <p:ph type="body" idx="1"/>
          </p:nvPr>
        </p:nvSpPr>
        <p:spPr/>
        <p:txBody>
          <a:bodyPr/>
          <a:lstStyle/>
          <a:p>
            <a:r>
              <a:rPr lang="en-GB" b="1" dirty="0"/>
              <a:t>Exhaustive testing </a:t>
            </a:r>
            <a:r>
              <a:rPr lang="en-GB" dirty="0"/>
              <a:t>(use of all possible inputs and conditions) is</a:t>
            </a:r>
            <a:r>
              <a:rPr lang="en-GB" b="1" dirty="0"/>
              <a:t> impractical</a:t>
            </a:r>
          </a:p>
          <a:p>
            <a:pPr lvl="1"/>
            <a:r>
              <a:rPr lang="en-GB" dirty="0"/>
              <a:t>must use a subset of all possible test cases</a:t>
            </a:r>
          </a:p>
          <a:p>
            <a:pPr lvl="1"/>
            <a:r>
              <a:rPr lang="en-GB" dirty="0"/>
              <a:t>must have high probability of detecting faults</a:t>
            </a:r>
          </a:p>
          <a:p>
            <a:endParaRPr lang="en-GB" dirty="0"/>
          </a:p>
          <a:p>
            <a:r>
              <a:rPr lang="en-GB" dirty="0"/>
              <a:t>Need thought processes that help to select test cases more intelligently</a:t>
            </a:r>
          </a:p>
          <a:p>
            <a:pPr lvl="1"/>
            <a:r>
              <a:rPr lang="en-GB" b="1" dirty="0"/>
              <a:t>test case design techniques </a:t>
            </a:r>
            <a:r>
              <a:rPr lang="en-GB" dirty="0"/>
              <a:t>are such thought processes</a:t>
            </a:r>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5</a:t>
            </a:fld>
            <a:endParaRPr lang="en-US"/>
          </a:p>
        </p:txBody>
      </p:sp>
    </p:spTree>
    <p:extLst>
      <p:ext uri="{BB962C8B-B14F-4D97-AF65-F5344CB8AC3E}">
        <p14:creationId xmlns:p14="http://schemas.microsoft.com/office/powerpoint/2010/main" val="18648475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8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68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68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680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680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3"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Decision tables testing</a:t>
            </a:r>
          </a:p>
        </p:txBody>
      </p:sp>
      <p:sp>
        <p:nvSpPr>
          <p:cNvPr id="3" name="Content Placeholder 2"/>
          <p:cNvSpPr>
            <a:spLocks noGrp="1"/>
          </p:cNvSpPr>
          <p:nvPr>
            <p:ph idx="1"/>
          </p:nvPr>
        </p:nvSpPr>
        <p:spPr/>
        <p:txBody>
          <a:bodyPr>
            <a:normAutofit/>
          </a:bodyPr>
          <a:lstStyle/>
          <a:p>
            <a:r>
              <a:rPr lang="en-US" dirty="0"/>
              <a:t>Design and using decision table</a:t>
            </a:r>
          </a:p>
          <a:p>
            <a:pPr marL="850392" lvl="1" indent="-457200">
              <a:buFont typeface="+mj-lt"/>
              <a:buAutoNum type="arabicPeriod"/>
            </a:pPr>
            <a:r>
              <a:rPr lang="en-US" dirty="0"/>
              <a:t>identify </a:t>
            </a:r>
            <a:r>
              <a:rPr lang="en-US" b="1" dirty="0"/>
              <a:t>conditions</a:t>
            </a:r>
            <a:r>
              <a:rPr lang="en-US" dirty="0"/>
              <a:t> (which need to be combined)</a:t>
            </a:r>
          </a:p>
          <a:p>
            <a:pPr marL="850392" lvl="1" indent="-457200">
              <a:buFont typeface="+mj-lt"/>
              <a:buAutoNum type="arabicPeriod"/>
            </a:pPr>
            <a:r>
              <a:rPr lang="en-US" dirty="0"/>
              <a:t>put them into a </a:t>
            </a:r>
            <a:r>
              <a:rPr lang="en-US" b="1" dirty="0"/>
              <a:t>table</a:t>
            </a:r>
            <a:r>
              <a:rPr lang="en-US" dirty="0"/>
              <a:t> </a:t>
            </a:r>
          </a:p>
          <a:p>
            <a:pPr marL="850392" lvl="1" indent="-457200">
              <a:buFont typeface="+mj-lt"/>
              <a:buAutoNum type="arabicPeriod"/>
            </a:pPr>
            <a:r>
              <a:rPr lang="en-US" dirty="0"/>
              <a:t>identify all of the </a:t>
            </a:r>
            <a:r>
              <a:rPr lang="en-US" b="1" dirty="0"/>
              <a:t>combinations</a:t>
            </a:r>
            <a:r>
              <a:rPr lang="en-US" dirty="0"/>
              <a:t> of true and false</a:t>
            </a:r>
          </a:p>
          <a:p>
            <a:pPr marL="850392" lvl="1" indent="-457200">
              <a:buFont typeface="+mj-lt"/>
              <a:buAutoNum type="arabicPeriod"/>
            </a:pPr>
            <a:r>
              <a:rPr lang="en-US" dirty="0"/>
              <a:t>identify the correct </a:t>
            </a:r>
            <a:r>
              <a:rPr lang="en-US" b="1" dirty="0"/>
              <a:t>outcome</a:t>
            </a:r>
            <a:r>
              <a:rPr lang="en-US" dirty="0"/>
              <a:t> for each combination</a:t>
            </a:r>
          </a:p>
          <a:p>
            <a:pPr lvl="2"/>
            <a:r>
              <a:rPr lang="en-GB" dirty="0"/>
              <a:t>rationalise input combinations</a:t>
            </a:r>
          </a:p>
          <a:p>
            <a:pPr lvl="3"/>
            <a:r>
              <a:rPr lang="en-GB" dirty="0"/>
              <a:t>some combinations may be impossible or not of interest</a:t>
            </a:r>
          </a:p>
          <a:p>
            <a:pPr lvl="3"/>
            <a:r>
              <a:rPr lang="en-GB" dirty="0"/>
              <a:t>use a hyphen to denote “don’t care”</a:t>
            </a:r>
            <a:endParaRPr lang="en-US" dirty="0"/>
          </a:p>
          <a:p>
            <a:pPr marL="850392" lvl="1" indent="-457200">
              <a:buFont typeface="+mj-lt"/>
              <a:buAutoNum type="arabicPeriod"/>
            </a:pPr>
            <a:r>
              <a:rPr lang="en-US" dirty="0"/>
              <a:t>write </a:t>
            </a:r>
            <a:r>
              <a:rPr lang="en-US" b="1" dirty="0"/>
              <a:t>test cases </a:t>
            </a:r>
            <a:r>
              <a:rPr lang="en-US" dirty="0"/>
              <a:t>for each of the rule in the table</a:t>
            </a:r>
          </a:p>
          <a:p>
            <a:pPr lvl="2"/>
            <a:r>
              <a:rPr lang="en-GB" dirty="0"/>
              <a:t>each column is one test case (at least), t</a:t>
            </a:r>
            <a:r>
              <a:rPr lang="en-US" dirty="0"/>
              <a:t>he Conditions specify the </a:t>
            </a:r>
            <a:r>
              <a:rPr lang="en-US" i="1" dirty="0"/>
              <a:t>inputs</a:t>
            </a:r>
            <a:r>
              <a:rPr lang="en-US" dirty="0"/>
              <a:t> and the Actions specify the </a:t>
            </a:r>
            <a:r>
              <a:rPr lang="en-US" i="1" dirty="0"/>
              <a:t>expected results</a:t>
            </a:r>
          </a:p>
          <a:p>
            <a:pPr lvl="1"/>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995727449"/>
              </p:ext>
            </p:extLst>
          </p:nvPr>
        </p:nvGraphicFramePr>
        <p:xfrm>
          <a:off x="6703150" y="494268"/>
          <a:ext cx="2286000" cy="1112520"/>
        </p:xfrm>
        <a:graphic>
          <a:graphicData uri="http://schemas.openxmlformats.org/drawingml/2006/table">
            <a:tbl>
              <a:tblPr firstRow="1" bandRow="1">
                <a:tableStyleId>{616DA210-FB5B-4158-B5E0-FEB733F419BA}</a:tableStyleId>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gridCol w="457200">
                  <a:extLst>
                    <a:ext uri="{9D8B030D-6E8A-4147-A177-3AD203B41FA5}">
                      <a16:colId xmlns:a16="http://schemas.microsoft.com/office/drawing/2014/main" val="20004"/>
                    </a:ext>
                  </a:extLst>
                </a:gridCol>
              </a:tblGrid>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0"/>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bl>
          </a:graphicData>
        </a:graphic>
      </p:graphicFrame>
      <p:sp>
        <p:nvSpPr>
          <p:cNvPr id="6" name="Rectangle 5"/>
          <p:cNvSpPr/>
          <p:nvPr/>
        </p:nvSpPr>
        <p:spPr>
          <a:xfrm>
            <a:off x="6703150" y="519668"/>
            <a:ext cx="340158" cy="369332"/>
          </a:xfrm>
          <a:prstGeom prst="rect">
            <a:avLst/>
          </a:prstGeom>
        </p:spPr>
        <p:txBody>
          <a:bodyPr wrap="none">
            <a:spAutoFit/>
          </a:bodyPr>
          <a:lstStyle/>
          <a:p>
            <a:r>
              <a:rPr lang="en-US"/>
              <a:t>A</a:t>
            </a:r>
          </a:p>
        </p:txBody>
      </p:sp>
      <p:sp>
        <p:nvSpPr>
          <p:cNvPr id="7" name="Rectangle 6"/>
          <p:cNvSpPr/>
          <p:nvPr/>
        </p:nvSpPr>
        <p:spPr>
          <a:xfrm>
            <a:off x="6703150" y="912336"/>
            <a:ext cx="322524" cy="369332"/>
          </a:xfrm>
          <a:prstGeom prst="rect">
            <a:avLst/>
          </a:prstGeom>
        </p:spPr>
        <p:txBody>
          <a:bodyPr wrap="none">
            <a:spAutoFit/>
          </a:bodyPr>
          <a:lstStyle/>
          <a:p>
            <a:r>
              <a:rPr lang="en-US"/>
              <a:t>B</a:t>
            </a:r>
          </a:p>
        </p:txBody>
      </p:sp>
      <p:sp>
        <p:nvSpPr>
          <p:cNvPr id="8" name="Rectangle 7"/>
          <p:cNvSpPr/>
          <p:nvPr/>
        </p:nvSpPr>
        <p:spPr>
          <a:xfrm>
            <a:off x="6703150" y="1273629"/>
            <a:ext cx="402674" cy="369332"/>
          </a:xfrm>
          <a:prstGeom prst="rect">
            <a:avLst/>
          </a:prstGeom>
        </p:spPr>
        <p:txBody>
          <a:bodyPr wrap="none">
            <a:spAutoFit/>
          </a:bodyPr>
          <a:lstStyle/>
          <a:p>
            <a:r>
              <a:rPr lang="en-US"/>
              <a:t>R1</a:t>
            </a:r>
          </a:p>
        </p:txBody>
      </p:sp>
      <p:sp>
        <p:nvSpPr>
          <p:cNvPr id="10" name="Rectangle 9"/>
          <p:cNvSpPr/>
          <p:nvPr/>
        </p:nvSpPr>
        <p:spPr>
          <a:xfrm>
            <a:off x="7160350" y="519668"/>
            <a:ext cx="325730" cy="369332"/>
          </a:xfrm>
          <a:prstGeom prst="rect">
            <a:avLst/>
          </a:prstGeom>
        </p:spPr>
        <p:txBody>
          <a:bodyPr wrap="none">
            <a:spAutoFit/>
          </a:bodyPr>
          <a:lstStyle/>
          <a:p>
            <a:r>
              <a:rPr lang="en-US"/>
              <a:t>T</a:t>
            </a:r>
          </a:p>
        </p:txBody>
      </p:sp>
      <p:sp>
        <p:nvSpPr>
          <p:cNvPr id="11" name="Rectangle 10"/>
          <p:cNvSpPr/>
          <p:nvPr/>
        </p:nvSpPr>
        <p:spPr>
          <a:xfrm>
            <a:off x="7596620" y="519668"/>
            <a:ext cx="325730" cy="369332"/>
          </a:xfrm>
          <a:prstGeom prst="rect">
            <a:avLst/>
          </a:prstGeom>
        </p:spPr>
        <p:txBody>
          <a:bodyPr wrap="none">
            <a:spAutoFit/>
          </a:bodyPr>
          <a:lstStyle/>
          <a:p>
            <a:r>
              <a:rPr lang="en-US"/>
              <a:t>T</a:t>
            </a:r>
          </a:p>
        </p:txBody>
      </p:sp>
      <p:sp>
        <p:nvSpPr>
          <p:cNvPr id="12" name="Rectangle 11"/>
          <p:cNvSpPr/>
          <p:nvPr/>
        </p:nvSpPr>
        <p:spPr>
          <a:xfrm>
            <a:off x="7160350" y="856734"/>
            <a:ext cx="325730" cy="369332"/>
          </a:xfrm>
          <a:prstGeom prst="rect">
            <a:avLst/>
          </a:prstGeom>
        </p:spPr>
        <p:txBody>
          <a:bodyPr wrap="none">
            <a:spAutoFit/>
          </a:bodyPr>
          <a:lstStyle/>
          <a:p>
            <a:r>
              <a:rPr lang="en-US"/>
              <a:t>T</a:t>
            </a:r>
          </a:p>
        </p:txBody>
      </p:sp>
      <p:sp>
        <p:nvSpPr>
          <p:cNvPr id="13" name="Rectangle 12"/>
          <p:cNvSpPr/>
          <p:nvPr/>
        </p:nvSpPr>
        <p:spPr>
          <a:xfrm>
            <a:off x="7612650" y="856734"/>
            <a:ext cx="309700" cy="369332"/>
          </a:xfrm>
          <a:prstGeom prst="rect">
            <a:avLst/>
          </a:prstGeom>
        </p:spPr>
        <p:txBody>
          <a:bodyPr wrap="none">
            <a:spAutoFit/>
          </a:bodyPr>
          <a:lstStyle/>
          <a:p>
            <a:r>
              <a:rPr lang="en-US"/>
              <a:t>F</a:t>
            </a:r>
          </a:p>
        </p:txBody>
      </p:sp>
      <p:sp>
        <p:nvSpPr>
          <p:cNvPr id="14" name="Rectangle 13"/>
          <p:cNvSpPr/>
          <p:nvPr/>
        </p:nvSpPr>
        <p:spPr>
          <a:xfrm>
            <a:off x="8074750" y="519668"/>
            <a:ext cx="309700" cy="369332"/>
          </a:xfrm>
          <a:prstGeom prst="rect">
            <a:avLst/>
          </a:prstGeom>
        </p:spPr>
        <p:txBody>
          <a:bodyPr wrap="none">
            <a:spAutoFit/>
          </a:bodyPr>
          <a:lstStyle/>
          <a:p>
            <a:r>
              <a:rPr lang="en-US"/>
              <a:t>F</a:t>
            </a:r>
          </a:p>
        </p:txBody>
      </p:sp>
      <p:sp>
        <p:nvSpPr>
          <p:cNvPr id="15" name="Rectangle 14"/>
          <p:cNvSpPr/>
          <p:nvPr/>
        </p:nvSpPr>
        <p:spPr>
          <a:xfrm>
            <a:off x="8517500" y="519668"/>
            <a:ext cx="309700" cy="369332"/>
          </a:xfrm>
          <a:prstGeom prst="rect">
            <a:avLst/>
          </a:prstGeom>
        </p:spPr>
        <p:txBody>
          <a:bodyPr wrap="none">
            <a:spAutoFit/>
          </a:bodyPr>
          <a:lstStyle/>
          <a:p>
            <a:r>
              <a:rPr lang="en-US"/>
              <a:t>F</a:t>
            </a:r>
          </a:p>
        </p:txBody>
      </p:sp>
      <p:sp>
        <p:nvSpPr>
          <p:cNvPr id="16" name="Rectangle 15"/>
          <p:cNvSpPr/>
          <p:nvPr/>
        </p:nvSpPr>
        <p:spPr>
          <a:xfrm>
            <a:off x="8074750" y="856734"/>
            <a:ext cx="325730" cy="369332"/>
          </a:xfrm>
          <a:prstGeom prst="rect">
            <a:avLst/>
          </a:prstGeom>
        </p:spPr>
        <p:txBody>
          <a:bodyPr wrap="none">
            <a:spAutoFit/>
          </a:bodyPr>
          <a:lstStyle/>
          <a:p>
            <a:r>
              <a:rPr lang="en-US"/>
              <a:t>T</a:t>
            </a:r>
          </a:p>
        </p:txBody>
      </p:sp>
      <p:sp>
        <p:nvSpPr>
          <p:cNvPr id="17" name="Rectangle 16"/>
          <p:cNvSpPr/>
          <p:nvPr/>
        </p:nvSpPr>
        <p:spPr>
          <a:xfrm>
            <a:off x="8527050" y="856734"/>
            <a:ext cx="309700" cy="369332"/>
          </a:xfrm>
          <a:prstGeom prst="rect">
            <a:avLst/>
          </a:prstGeom>
        </p:spPr>
        <p:txBody>
          <a:bodyPr wrap="none">
            <a:spAutoFit/>
          </a:bodyPr>
          <a:lstStyle/>
          <a:p>
            <a:r>
              <a:rPr lang="en-US"/>
              <a:t>F</a:t>
            </a:r>
          </a:p>
        </p:txBody>
      </p:sp>
      <p:sp>
        <p:nvSpPr>
          <p:cNvPr id="24" name="Slide Number Placeholder 23"/>
          <p:cNvSpPr>
            <a:spLocks noGrp="1"/>
          </p:cNvSpPr>
          <p:nvPr>
            <p:ph type="sldNum" sz="quarter" idx="12"/>
          </p:nvPr>
        </p:nvSpPr>
        <p:spPr/>
        <p:txBody>
          <a:bodyPr/>
          <a:lstStyle/>
          <a:p>
            <a:r>
              <a:rPr lang="en-US"/>
              <a:t>Slide </a:t>
            </a:r>
            <a:fld id="{3900DC13-0C25-439E-AA75-E5DAAC4C3713}" type="slidenum">
              <a:rPr lang="en-US" smtClean="0"/>
              <a:pPr/>
              <a:t>50</a:t>
            </a:fld>
            <a:endParaRPr lang="en-US"/>
          </a:p>
        </p:txBody>
      </p:sp>
      <p:sp>
        <p:nvSpPr>
          <p:cNvPr id="25" name="Rectangle 24"/>
          <p:cNvSpPr/>
          <p:nvPr/>
        </p:nvSpPr>
        <p:spPr>
          <a:xfrm>
            <a:off x="7634001" y="1230868"/>
            <a:ext cx="357790" cy="369332"/>
          </a:xfrm>
          <a:prstGeom prst="rect">
            <a:avLst/>
          </a:prstGeom>
        </p:spPr>
        <p:txBody>
          <a:bodyPr wrap="none">
            <a:spAutoFit/>
          </a:bodyPr>
          <a:lstStyle/>
          <a:p>
            <a:r>
              <a:rPr lang="en-US"/>
              <a:t>N</a:t>
            </a:r>
          </a:p>
        </p:txBody>
      </p:sp>
      <p:sp>
        <p:nvSpPr>
          <p:cNvPr id="26" name="Rectangle 25"/>
          <p:cNvSpPr/>
          <p:nvPr/>
        </p:nvSpPr>
        <p:spPr>
          <a:xfrm>
            <a:off x="8079558" y="1228804"/>
            <a:ext cx="320922" cy="369332"/>
          </a:xfrm>
          <a:prstGeom prst="rect">
            <a:avLst/>
          </a:prstGeom>
        </p:spPr>
        <p:txBody>
          <a:bodyPr wrap="none">
            <a:spAutoFit/>
          </a:bodyPr>
          <a:lstStyle/>
          <a:p>
            <a:r>
              <a:rPr lang="en-US"/>
              <a:t>Y</a:t>
            </a:r>
          </a:p>
        </p:txBody>
      </p:sp>
      <p:sp>
        <p:nvSpPr>
          <p:cNvPr id="27" name="Rectangle 26"/>
          <p:cNvSpPr/>
          <p:nvPr/>
        </p:nvSpPr>
        <p:spPr>
          <a:xfrm>
            <a:off x="8532512" y="1235154"/>
            <a:ext cx="320922" cy="369332"/>
          </a:xfrm>
          <a:prstGeom prst="rect">
            <a:avLst/>
          </a:prstGeom>
        </p:spPr>
        <p:txBody>
          <a:bodyPr wrap="none">
            <a:spAutoFit/>
          </a:bodyPr>
          <a:lstStyle/>
          <a:p>
            <a:r>
              <a:rPr lang="en-US"/>
              <a:t>Y</a:t>
            </a:r>
          </a:p>
        </p:txBody>
      </p:sp>
      <p:sp>
        <p:nvSpPr>
          <p:cNvPr id="28" name="Rectangle 27"/>
          <p:cNvSpPr/>
          <p:nvPr/>
        </p:nvSpPr>
        <p:spPr>
          <a:xfrm>
            <a:off x="7238830" y="1230868"/>
            <a:ext cx="357790" cy="369332"/>
          </a:xfrm>
          <a:prstGeom prst="rect">
            <a:avLst/>
          </a:prstGeom>
        </p:spPr>
        <p:txBody>
          <a:bodyPr wrap="none">
            <a:spAutoFit/>
          </a:bodyPr>
          <a:lstStyle/>
          <a:p>
            <a:r>
              <a:rPr lang="en-US"/>
              <a:t>N</a:t>
            </a:r>
          </a:p>
        </p:txBody>
      </p:sp>
    </p:spTree>
    <p:extLst>
      <p:ext uri="{BB962C8B-B14F-4D97-AF65-F5344CB8AC3E}">
        <p14:creationId xmlns:p14="http://schemas.microsoft.com/office/powerpoint/2010/main" val="4085275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Decision tables testing example 1</a:t>
            </a:r>
          </a:p>
        </p:txBody>
      </p:sp>
      <p:sp>
        <p:nvSpPr>
          <p:cNvPr id="3" name="Content Placeholder 2"/>
          <p:cNvSpPr>
            <a:spLocks noGrp="1"/>
          </p:cNvSpPr>
          <p:nvPr>
            <p:ph idx="1"/>
          </p:nvPr>
        </p:nvSpPr>
        <p:spPr/>
        <p:txBody>
          <a:bodyPr/>
          <a:lstStyle/>
          <a:p>
            <a:r>
              <a:rPr lang="en-US" dirty="0"/>
              <a:t>Car rental example: </a:t>
            </a:r>
          </a:p>
          <a:p>
            <a:pPr lvl="1"/>
            <a:r>
              <a:rPr lang="en-US" dirty="0"/>
              <a:t>The specification says: If Age is over 23 and the person has a clean driving record, supply rental car, else reject.</a:t>
            </a:r>
          </a:p>
          <a:p>
            <a:endParaRPr lang="en-US" dirty="0"/>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51</a:t>
            </a:fld>
            <a:endParaRPr lang="en-US"/>
          </a:p>
        </p:txBody>
      </p:sp>
      <p:graphicFrame>
        <p:nvGraphicFramePr>
          <p:cNvPr id="8" name="Table 7"/>
          <p:cNvGraphicFramePr>
            <a:graphicFrameLocks noGrp="1"/>
          </p:cNvGraphicFramePr>
          <p:nvPr>
            <p:extLst>
              <p:ext uri="{D42A27DB-BD31-4B8C-83A1-F6EECF244321}">
                <p14:modId xmlns:p14="http://schemas.microsoft.com/office/powerpoint/2010/main" val="2301317961"/>
              </p:ext>
            </p:extLst>
          </p:nvPr>
        </p:nvGraphicFramePr>
        <p:xfrm>
          <a:off x="685800" y="2514600"/>
          <a:ext cx="7938026" cy="2036826"/>
        </p:xfrm>
        <a:graphic>
          <a:graphicData uri="http://schemas.openxmlformats.org/drawingml/2006/table">
            <a:tbl>
              <a:tblPr firstRow="1" firstCol="1" bandRow="1">
                <a:tableStyleId>{5C22544A-7EE6-4342-B048-85BDC9FD1C3A}</a:tableStyleId>
              </a:tblPr>
              <a:tblGrid>
                <a:gridCol w="3183146">
                  <a:extLst>
                    <a:ext uri="{9D8B030D-6E8A-4147-A177-3AD203B41FA5}">
                      <a16:colId xmlns:a16="http://schemas.microsoft.com/office/drawing/2014/main" val="20000"/>
                    </a:ext>
                  </a:extLst>
                </a:gridCol>
                <a:gridCol w="1188720">
                  <a:extLst>
                    <a:ext uri="{9D8B030D-6E8A-4147-A177-3AD203B41FA5}">
                      <a16:colId xmlns:a16="http://schemas.microsoft.com/office/drawing/2014/main" val="20001"/>
                    </a:ext>
                  </a:extLst>
                </a:gridCol>
                <a:gridCol w="1188720">
                  <a:extLst>
                    <a:ext uri="{9D8B030D-6E8A-4147-A177-3AD203B41FA5}">
                      <a16:colId xmlns:a16="http://schemas.microsoft.com/office/drawing/2014/main" val="20002"/>
                    </a:ext>
                  </a:extLst>
                </a:gridCol>
                <a:gridCol w="1188720">
                  <a:extLst>
                    <a:ext uri="{9D8B030D-6E8A-4147-A177-3AD203B41FA5}">
                      <a16:colId xmlns:a16="http://schemas.microsoft.com/office/drawing/2014/main" val="20003"/>
                    </a:ext>
                  </a:extLst>
                </a:gridCol>
                <a:gridCol w="1188720">
                  <a:extLst>
                    <a:ext uri="{9D8B030D-6E8A-4147-A177-3AD203B41FA5}">
                      <a16:colId xmlns:a16="http://schemas.microsoft.com/office/drawing/2014/main" val="20004"/>
                    </a:ext>
                  </a:extLst>
                </a:gridCol>
              </a:tblGrid>
              <a:tr h="0">
                <a:tc>
                  <a:txBody>
                    <a:bodyPr/>
                    <a:lstStyle/>
                    <a:p>
                      <a:pPr marL="0" indent="115888" algn="l">
                        <a:lnSpc>
                          <a:spcPct val="120000"/>
                        </a:lnSpc>
                        <a:spcBef>
                          <a:spcPts val="600"/>
                        </a:spcBef>
                        <a:spcAft>
                          <a:spcPts val="0"/>
                        </a:spcAft>
                      </a:pPr>
                      <a:r>
                        <a:rPr lang="en-US" sz="2000">
                          <a:effectLst/>
                          <a:latin typeface="+mj-lt"/>
                        </a:rPr>
                        <a:t>Conditions/Input</a:t>
                      </a:r>
                      <a:endParaRPr lang="en-US" sz="2000">
                        <a:effectLst/>
                        <a:latin typeface="+mj-lt"/>
                        <a:ea typeface="Times New Roman"/>
                      </a:endParaRPr>
                    </a:p>
                  </a:txBody>
                  <a:tcPr marL="0" marR="0" marT="0" marB="0" anchor="b"/>
                </a:tc>
                <a:tc>
                  <a:txBody>
                    <a:bodyPr/>
                    <a:lstStyle/>
                    <a:p>
                      <a:pPr marL="0" indent="0" algn="ctr">
                        <a:lnSpc>
                          <a:spcPct val="120000"/>
                        </a:lnSpc>
                        <a:spcBef>
                          <a:spcPts val="600"/>
                        </a:spcBef>
                        <a:spcAft>
                          <a:spcPts val="0"/>
                        </a:spcAft>
                      </a:pPr>
                      <a:r>
                        <a:rPr lang="en-US" sz="2000">
                          <a:effectLst/>
                          <a:latin typeface="+mj-lt"/>
                        </a:rPr>
                        <a:t>Rule 1</a:t>
                      </a:r>
                      <a:endParaRPr lang="en-US" sz="2000">
                        <a:effectLst/>
                        <a:latin typeface="+mj-lt"/>
                        <a:ea typeface="Times New Roman"/>
                      </a:endParaRPr>
                    </a:p>
                  </a:txBody>
                  <a:tcPr marL="0" marR="0" marT="0" marB="0" anchor="b"/>
                </a:tc>
                <a:tc>
                  <a:txBody>
                    <a:bodyPr/>
                    <a:lstStyle/>
                    <a:p>
                      <a:pPr marL="0" indent="0" algn="ctr">
                        <a:lnSpc>
                          <a:spcPct val="120000"/>
                        </a:lnSpc>
                        <a:spcBef>
                          <a:spcPts val="600"/>
                        </a:spcBef>
                        <a:spcAft>
                          <a:spcPts val="0"/>
                        </a:spcAft>
                      </a:pPr>
                      <a:r>
                        <a:rPr lang="en-US" sz="2000">
                          <a:effectLst/>
                          <a:latin typeface="+mj-lt"/>
                        </a:rPr>
                        <a:t>Rule 2</a:t>
                      </a:r>
                      <a:endParaRPr lang="en-US" sz="2000">
                        <a:effectLst/>
                        <a:latin typeface="+mj-lt"/>
                        <a:ea typeface="Times New Roman"/>
                      </a:endParaRPr>
                    </a:p>
                  </a:txBody>
                  <a:tcPr marL="0" marR="0" marT="0" marB="0" anchor="b"/>
                </a:tc>
                <a:tc>
                  <a:txBody>
                    <a:bodyPr/>
                    <a:lstStyle/>
                    <a:p>
                      <a:pPr marL="0" indent="0" algn="ctr">
                        <a:lnSpc>
                          <a:spcPct val="120000"/>
                        </a:lnSpc>
                        <a:spcBef>
                          <a:spcPts val="600"/>
                        </a:spcBef>
                        <a:spcAft>
                          <a:spcPts val="0"/>
                        </a:spcAft>
                      </a:pPr>
                      <a:r>
                        <a:rPr lang="en-US" sz="2000">
                          <a:effectLst/>
                          <a:latin typeface="+mj-lt"/>
                        </a:rPr>
                        <a:t>Rule 3</a:t>
                      </a:r>
                      <a:endParaRPr lang="en-US" sz="2000">
                        <a:effectLst/>
                        <a:latin typeface="+mj-lt"/>
                        <a:ea typeface="Times New Roman"/>
                      </a:endParaRPr>
                    </a:p>
                  </a:txBody>
                  <a:tcPr marL="0" marR="0" marT="0" marB="0" anchor="b"/>
                </a:tc>
                <a:tc>
                  <a:txBody>
                    <a:bodyPr/>
                    <a:lstStyle/>
                    <a:p>
                      <a:pPr marL="0" indent="0" algn="ctr">
                        <a:lnSpc>
                          <a:spcPct val="120000"/>
                        </a:lnSpc>
                        <a:spcBef>
                          <a:spcPts val="600"/>
                        </a:spcBef>
                        <a:spcAft>
                          <a:spcPts val="0"/>
                        </a:spcAft>
                      </a:pPr>
                      <a:r>
                        <a:rPr lang="en-US" sz="2000">
                          <a:effectLst/>
                          <a:latin typeface="+mj-lt"/>
                        </a:rPr>
                        <a:t>Rule 4</a:t>
                      </a:r>
                      <a:endParaRPr lang="en-US" sz="2000">
                        <a:effectLst/>
                        <a:latin typeface="+mj-lt"/>
                        <a:ea typeface="Times New Roman"/>
                      </a:endParaRPr>
                    </a:p>
                  </a:txBody>
                  <a:tcPr marL="0" marR="0" marT="0" marB="0" anchor="b"/>
                </a:tc>
                <a:extLst>
                  <a:ext uri="{0D108BD9-81ED-4DB2-BD59-A6C34878D82A}">
                    <a16:rowId xmlns:a16="http://schemas.microsoft.com/office/drawing/2014/main" val="10000"/>
                  </a:ext>
                </a:extLst>
              </a:tr>
              <a:tr h="0">
                <a:tc>
                  <a:txBody>
                    <a:bodyPr/>
                    <a:lstStyle/>
                    <a:p>
                      <a:pPr indent="457200" algn="l">
                        <a:lnSpc>
                          <a:spcPct val="120000"/>
                        </a:lnSpc>
                        <a:spcBef>
                          <a:spcPts val="600"/>
                        </a:spcBef>
                        <a:spcAft>
                          <a:spcPts val="0"/>
                        </a:spcAft>
                      </a:pPr>
                      <a:r>
                        <a:rPr lang="en-US" sz="2000">
                          <a:effectLst/>
                          <a:latin typeface="+mj-lt"/>
                        </a:rPr>
                        <a:t>Age &gt; 23</a:t>
                      </a:r>
                      <a:endParaRPr lang="en-US" sz="2000">
                        <a:effectLst/>
                        <a:latin typeface="+mj-lt"/>
                        <a:ea typeface="Times New Roman"/>
                      </a:endParaRPr>
                    </a:p>
                  </a:txBody>
                  <a:tcPr marL="0" marR="0" marT="0" marB="0" anchor="b"/>
                </a:tc>
                <a:tc>
                  <a:txBody>
                    <a:bodyPr/>
                    <a:lstStyle/>
                    <a:p>
                      <a:pPr marL="0" indent="0" algn="ctr">
                        <a:lnSpc>
                          <a:spcPct val="120000"/>
                        </a:lnSpc>
                        <a:spcBef>
                          <a:spcPts val="600"/>
                        </a:spcBef>
                        <a:spcAft>
                          <a:spcPts val="0"/>
                        </a:spcAft>
                      </a:pPr>
                      <a:r>
                        <a:rPr lang="en-US" sz="2000">
                          <a:effectLst/>
                          <a:latin typeface="+mj-lt"/>
                        </a:rPr>
                        <a:t>T</a:t>
                      </a:r>
                      <a:endParaRPr lang="en-US" sz="2000">
                        <a:effectLst/>
                        <a:latin typeface="+mj-lt"/>
                        <a:ea typeface="Times New Roman"/>
                      </a:endParaRPr>
                    </a:p>
                  </a:txBody>
                  <a:tcPr marL="0" marR="0" marT="0" marB="0" anchor="b"/>
                </a:tc>
                <a:tc>
                  <a:txBody>
                    <a:bodyPr/>
                    <a:lstStyle/>
                    <a:p>
                      <a:pPr marL="0" indent="0" algn="ctr">
                        <a:lnSpc>
                          <a:spcPct val="120000"/>
                        </a:lnSpc>
                        <a:spcBef>
                          <a:spcPts val="600"/>
                        </a:spcBef>
                        <a:spcAft>
                          <a:spcPts val="0"/>
                        </a:spcAft>
                      </a:pPr>
                      <a:r>
                        <a:rPr lang="en-US" sz="2000">
                          <a:effectLst/>
                          <a:latin typeface="+mj-lt"/>
                        </a:rPr>
                        <a:t>T</a:t>
                      </a:r>
                      <a:endParaRPr lang="en-US" sz="2000">
                        <a:effectLst/>
                        <a:latin typeface="+mj-lt"/>
                        <a:ea typeface="Times New Roman"/>
                      </a:endParaRPr>
                    </a:p>
                  </a:txBody>
                  <a:tcPr marL="0" marR="0" marT="0" marB="0" anchor="b"/>
                </a:tc>
                <a:tc>
                  <a:txBody>
                    <a:bodyPr/>
                    <a:lstStyle/>
                    <a:p>
                      <a:pPr marL="0" indent="0" algn="ctr">
                        <a:lnSpc>
                          <a:spcPct val="120000"/>
                        </a:lnSpc>
                        <a:spcBef>
                          <a:spcPts val="600"/>
                        </a:spcBef>
                        <a:spcAft>
                          <a:spcPts val="0"/>
                        </a:spcAft>
                      </a:pPr>
                      <a:r>
                        <a:rPr lang="en-US" sz="2000">
                          <a:effectLst/>
                          <a:latin typeface="+mj-lt"/>
                        </a:rPr>
                        <a:t>F</a:t>
                      </a:r>
                      <a:endParaRPr lang="en-US" sz="2000">
                        <a:effectLst/>
                        <a:latin typeface="+mj-lt"/>
                        <a:ea typeface="Times New Roman"/>
                      </a:endParaRPr>
                    </a:p>
                  </a:txBody>
                  <a:tcPr marL="0" marR="0" marT="0" marB="0" anchor="b"/>
                </a:tc>
                <a:tc>
                  <a:txBody>
                    <a:bodyPr/>
                    <a:lstStyle/>
                    <a:p>
                      <a:pPr marL="0" indent="0" algn="ctr">
                        <a:lnSpc>
                          <a:spcPct val="120000"/>
                        </a:lnSpc>
                        <a:spcBef>
                          <a:spcPts val="600"/>
                        </a:spcBef>
                        <a:spcAft>
                          <a:spcPts val="0"/>
                        </a:spcAft>
                      </a:pPr>
                      <a:r>
                        <a:rPr lang="en-US" sz="2000">
                          <a:effectLst/>
                          <a:latin typeface="+mj-lt"/>
                        </a:rPr>
                        <a:t>F</a:t>
                      </a:r>
                      <a:endParaRPr lang="en-US" sz="2000">
                        <a:effectLst/>
                        <a:latin typeface="+mj-lt"/>
                        <a:ea typeface="Times New Roman"/>
                      </a:endParaRPr>
                    </a:p>
                  </a:txBody>
                  <a:tcPr marL="0" marR="0" marT="0" marB="0" anchor="b"/>
                </a:tc>
                <a:extLst>
                  <a:ext uri="{0D108BD9-81ED-4DB2-BD59-A6C34878D82A}">
                    <a16:rowId xmlns:a16="http://schemas.microsoft.com/office/drawing/2014/main" val="10001"/>
                  </a:ext>
                </a:extLst>
              </a:tr>
              <a:tr h="0">
                <a:tc>
                  <a:txBody>
                    <a:bodyPr/>
                    <a:lstStyle/>
                    <a:p>
                      <a:pPr indent="457200" algn="l">
                        <a:lnSpc>
                          <a:spcPct val="120000"/>
                        </a:lnSpc>
                        <a:spcBef>
                          <a:spcPts val="600"/>
                        </a:spcBef>
                        <a:spcAft>
                          <a:spcPts val="0"/>
                        </a:spcAft>
                      </a:pPr>
                      <a:r>
                        <a:rPr lang="en-US" sz="2000">
                          <a:effectLst/>
                          <a:latin typeface="+mj-lt"/>
                        </a:rPr>
                        <a:t>Clean driving record</a:t>
                      </a:r>
                      <a:endParaRPr lang="en-US" sz="2000">
                        <a:effectLst/>
                        <a:latin typeface="+mj-lt"/>
                        <a:ea typeface="Times New Roman"/>
                      </a:endParaRPr>
                    </a:p>
                  </a:txBody>
                  <a:tcPr marL="0" marR="0" marT="0" marB="0" anchor="b"/>
                </a:tc>
                <a:tc>
                  <a:txBody>
                    <a:bodyPr/>
                    <a:lstStyle/>
                    <a:p>
                      <a:pPr marL="0" indent="0" algn="ctr">
                        <a:lnSpc>
                          <a:spcPct val="120000"/>
                        </a:lnSpc>
                        <a:spcBef>
                          <a:spcPts val="600"/>
                        </a:spcBef>
                        <a:spcAft>
                          <a:spcPts val="0"/>
                        </a:spcAft>
                      </a:pPr>
                      <a:r>
                        <a:rPr lang="en-US" sz="2000">
                          <a:effectLst/>
                          <a:latin typeface="+mj-lt"/>
                        </a:rPr>
                        <a:t>T</a:t>
                      </a:r>
                      <a:endParaRPr lang="en-US" sz="2000">
                        <a:effectLst/>
                        <a:latin typeface="+mj-lt"/>
                        <a:ea typeface="Times New Roman"/>
                      </a:endParaRPr>
                    </a:p>
                  </a:txBody>
                  <a:tcPr marL="0" marR="0" marT="0" marB="0" anchor="b"/>
                </a:tc>
                <a:tc>
                  <a:txBody>
                    <a:bodyPr/>
                    <a:lstStyle/>
                    <a:p>
                      <a:pPr marL="0" indent="0" algn="ctr">
                        <a:lnSpc>
                          <a:spcPct val="120000"/>
                        </a:lnSpc>
                        <a:spcBef>
                          <a:spcPts val="600"/>
                        </a:spcBef>
                        <a:spcAft>
                          <a:spcPts val="0"/>
                        </a:spcAft>
                      </a:pPr>
                      <a:r>
                        <a:rPr lang="en-US" sz="2000">
                          <a:effectLst/>
                          <a:latin typeface="+mj-lt"/>
                        </a:rPr>
                        <a:t>F</a:t>
                      </a:r>
                      <a:endParaRPr lang="en-US" sz="2000">
                        <a:effectLst/>
                        <a:latin typeface="+mj-lt"/>
                        <a:ea typeface="Times New Roman"/>
                      </a:endParaRPr>
                    </a:p>
                  </a:txBody>
                  <a:tcPr marL="0" marR="0" marT="0" marB="0" anchor="b"/>
                </a:tc>
                <a:tc>
                  <a:txBody>
                    <a:bodyPr/>
                    <a:lstStyle/>
                    <a:p>
                      <a:pPr marL="0" indent="0" algn="ctr">
                        <a:lnSpc>
                          <a:spcPct val="120000"/>
                        </a:lnSpc>
                        <a:spcBef>
                          <a:spcPts val="600"/>
                        </a:spcBef>
                        <a:spcAft>
                          <a:spcPts val="0"/>
                        </a:spcAft>
                      </a:pPr>
                      <a:r>
                        <a:rPr lang="en-US" sz="2000">
                          <a:effectLst/>
                          <a:latin typeface="+mj-lt"/>
                        </a:rPr>
                        <a:t>T</a:t>
                      </a:r>
                      <a:endParaRPr lang="en-US" sz="2000">
                        <a:effectLst/>
                        <a:latin typeface="+mj-lt"/>
                        <a:ea typeface="Times New Roman"/>
                      </a:endParaRPr>
                    </a:p>
                  </a:txBody>
                  <a:tcPr marL="0" marR="0" marT="0" marB="0" anchor="b"/>
                </a:tc>
                <a:tc>
                  <a:txBody>
                    <a:bodyPr/>
                    <a:lstStyle/>
                    <a:p>
                      <a:pPr marL="0" indent="0" algn="ctr">
                        <a:lnSpc>
                          <a:spcPct val="120000"/>
                        </a:lnSpc>
                        <a:spcBef>
                          <a:spcPts val="600"/>
                        </a:spcBef>
                        <a:spcAft>
                          <a:spcPts val="0"/>
                        </a:spcAft>
                      </a:pPr>
                      <a:r>
                        <a:rPr lang="en-US" sz="2000">
                          <a:effectLst/>
                          <a:latin typeface="+mj-lt"/>
                        </a:rPr>
                        <a:t>F</a:t>
                      </a:r>
                      <a:endParaRPr lang="en-US" sz="2000">
                        <a:effectLst/>
                        <a:latin typeface="+mj-lt"/>
                        <a:ea typeface="Times New Roman"/>
                      </a:endParaRPr>
                    </a:p>
                  </a:txBody>
                  <a:tcPr marL="0" marR="0" marT="0" marB="0" anchor="b"/>
                </a:tc>
                <a:extLst>
                  <a:ext uri="{0D108BD9-81ED-4DB2-BD59-A6C34878D82A}">
                    <a16:rowId xmlns:a16="http://schemas.microsoft.com/office/drawing/2014/main" val="10002"/>
                  </a:ext>
                </a:extLst>
              </a:tr>
              <a:tr h="0">
                <a:tc>
                  <a:txBody>
                    <a:bodyPr/>
                    <a:lstStyle/>
                    <a:p>
                      <a:pPr algn="l">
                        <a:lnSpc>
                          <a:spcPct val="115000"/>
                        </a:lnSpc>
                      </a:pPr>
                      <a:endParaRPr lang="en-US" sz="2000">
                        <a:effectLst/>
                        <a:latin typeface="+mj-lt"/>
                      </a:endParaRPr>
                    </a:p>
                  </a:txBody>
                  <a:tcPr marL="0" marR="0" marT="0" marB="0" anchor="b"/>
                </a:tc>
                <a:tc>
                  <a:txBody>
                    <a:bodyPr/>
                    <a:lstStyle/>
                    <a:p>
                      <a:pPr algn="ctr">
                        <a:lnSpc>
                          <a:spcPct val="115000"/>
                        </a:lnSpc>
                      </a:pPr>
                      <a:endParaRPr lang="en-US" sz="2000">
                        <a:effectLst/>
                        <a:latin typeface="+mj-lt"/>
                      </a:endParaRPr>
                    </a:p>
                  </a:txBody>
                  <a:tcPr marL="0" marR="0" marT="0" marB="0" anchor="b"/>
                </a:tc>
                <a:tc>
                  <a:txBody>
                    <a:bodyPr/>
                    <a:lstStyle/>
                    <a:p>
                      <a:pPr algn="ctr">
                        <a:lnSpc>
                          <a:spcPct val="115000"/>
                        </a:lnSpc>
                      </a:pPr>
                      <a:endParaRPr lang="en-US" sz="2000">
                        <a:effectLst/>
                        <a:latin typeface="+mj-lt"/>
                      </a:endParaRPr>
                    </a:p>
                  </a:txBody>
                  <a:tcPr marL="0" marR="0" marT="0" marB="0" anchor="b"/>
                </a:tc>
                <a:tc>
                  <a:txBody>
                    <a:bodyPr/>
                    <a:lstStyle/>
                    <a:p>
                      <a:pPr algn="ctr">
                        <a:lnSpc>
                          <a:spcPct val="115000"/>
                        </a:lnSpc>
                      </a:pPr>
                      <a:endParaRPr lang="en-US" sz="2000">
                        <a:effectLst/>
                        <a:latin typeface="+mj-lt"/>
                      </a:endParaRPr>
                    </a:p>
                  </a:txBody>
                  <a:tcPr marL="0" marR="0" marT="0" marB="0" anchor="b"/>
                </a:tc>
                <a:tc>
                  <a:txBody>
                    <a:bodyPr/>
                    <a:lstStyle/>
                    <a:p>
                      <a:pPr algn="ctr">
                        <a:lnSpc>
                          <a:spcPct val="115000"/>
                        </a:lnSpc>
                      </a:pPr>
                      <a:endParaRPr lang="en-US" sz="2000">
                        <a:effectLst/>
                        <a:latin typeface="+mj-lt"/>
                      </a:endParaRPr>
                    </a:p>
                  </a:txBody>
                  <a:tcPr marL="0" marR="0" marT="0" marB="0" anchor="b"/>
                </a:tc>
                <a:extLst>
                  <a:ext uri="{0D108BD9-81ED-4DB2-BD59-A6C34878D82A}">
                    <a16:rowId xmlns:a16="http://schemas.microsoft.com/office/drawing/2014/main" val="10003"/>
                  </a:ext>
                </a:extLst>
              </a:tr>
              <a:tr h="0">
                <a:tc>
                  <a:txBody>
                    <a:bodyPr/>
                    <a:lstStyle/>
                    <a:p>
                      <a:pPr marL="0" indent="115888" algn="l">
                        <a:lnSpc>
                          <a:spcPct val="120000"/>
                        </a:lnSpc>
                        <a:spcBef>
                          <a:spcPts val="600"/>
                        </a:spcBef>
                        <a:spcAft>
                          <a:spcPts val="0"/>
                        </a:spcAft>
                      </a:pPr>
                      <a:r>
                        <a:rPr lang="en-US" sz="2000">
                          <a:effectLst/>
                          <a:latin typeface="+mj-lt"/>
                        </a:rPr>
                        <a:t>Action/Output</a:t>
                      </a:r>
                      <a:endParaRPr lang="en-US" sz="2000">
                        <a:effectLst/>
                        <a:latin typeface="+mj-lt"/>
                        <a:ea typeface="Times New Roman"/>
                      </a:endParaRPr>
                    </a:p>
                  </a:txBody>
                  <a:tcPr marL="0" marR="0" marT="0" marB="0" anchor="b"/>
                </a:tc>
                <a:tc>
                  <a:txBody>
                    <a:bodyPr/>
                    <a:lstStyle/>
                    <a:p>
                      <a:pPr algn="ctr">
                        <a:lnSpc>
                          <a:spcPct val="115000"/>
                        </a:lnSpc>
                      </a:pPr>
                      <a:endParaRPr lang="en-US" sz="2000">
                        <a:effectLst/>
                        <a:latin typeface="+mj-lt"/>
                      </a:endParaRPr>
                    </a:p>
                  </a:txBody>
                  <a:tcPr marL="0" marR="0" marT="0" marB="0" anchor="b"/>
                </a:tc>
                <a:tc>
                  <a:txBody>
                    <a:bodyPr/>
                    <a:lstStyle/>
                    <a:p>
                      <a:pPr algn="ctr">
                        <a:lnSpc>
                          <a:spcPct val="115000"/>
                        </a:lnSpc>
                      </a:pPr>
                      <a:endParaRPr lang="en-US" sz="2000">
                        <a:effectLst/>
                        <a:latin typeface="+mj-lt"/>
                      </a:endParaRPr>
                    </a:p>
                  </a:txBody>
                  <a:tcPr marL="0" marR="0" marT="0" marB="0" anchor="b"/>
                </a:tc>
                <a:tc>
                  <a:txBody>
                    <a:bodyPr/>
                    <a:lstStyle/>
                    <a:p>
                      <a:pPr algn="ctr">
                        <a:lnSpc>
                          <a:spcPct val="115000"/>
                        </a:lnSpc>
                      </a:pPr>
                      <a:endParaRPr lang="en-US" sz="2000">
                        <a:effectLst/>
                        <a:latin typeface="+mj-lt"/>
                      </a:endParaRPr>
                    </a:p>
                  </a:txBody>
                  <a:tcPr marL="0" marR="0" marT="0" marB="0" anchor="b"/>
                </a:tc>
                <a:tc>
                  <a:txBody>
                    <a:bodyPr/>
                    <a:lstStyle/>
                    <a:p>
                      <a:pPr algn="ctr">
                        <a:lnSpc>
                          <a:spcPct val="115000"/>
                        </a:lnSpc>
                      </a:pPr>
                      <a:endParaRPr lang="en-US" sz="2000">
                        <a:effectLst/>
                        <a:latin typeface="+mj-lt"/>
                      </a:endParaRPr>
                    </a:p>
                  </a:txBody>
                  <a:tcPr marL="0" marR="0" marT="0" marB="0" anchor="b"/>
                </a:tc>
                <a:extLst>
                  <a:ext uri="{0D108BD9-81ED-4DB2-BD59-A6C34878D82A}">
                    <a16:rowId xmlns:a16="http://schemas.microsoft.com/office/drawing/2014/main" val="10004"/>
                  </a:ext>
                </a:extLst>
              </a:tr>
              <a:tr h="0">
                <a:tc>
                  <a:txBody>
                    <a:bodyPr/>
                    <a:lstStyle/>
                    <a:p>
                      <a:pPr indent="457200" algn="l">
                        <a:lnSpc>
                          <a:spcPct val="120000"/>
                        </a:lnSpc>
                        <a:spcBef>
                          <a:spcPts val="600"/>
                        </a:spcBef>
                        <a:spcAft>
                          <a:spcPts val="0"/>
                        </a:spcAft>
                      </a:pPr>
                      <a:r>
                        <a:rPr lang="en-US" sz="2000">
                          <a:effectLst/>
                          <a:latin typeface="+mj-lt"/>
                        </a:rPr>
                        <a:t>Supply rental car</a:t>
                      </a:r>
                      <a:endParaRPr lang="en-US" sz="2000">
                        <a:effectLst/>
                        <a:latin typeface="+mj-lt"/>
                        <a:ea typeface="Times New Roman"/>
                      </a:endParaRPr>
                    </a:p>
                  </a:txBody>
                  <a:tcPr marL="0" marR="0" marT="0" marB="0" anchor="b"/>
                </a:tc>
                <a:tc>
                  <a:txBody>
                    <a:bodyPr/>
                    <a:lstStyle/>
                    <a:p>
                      <a:pPr marL="0" indent="0" algn="ctr">
                        <a:lnSpc>
                          <a:spcPct val="120000"/>
                        </a:lnSpc>
                        <a:spcBef>
                          <a:spcPts val="600"/>
                        </a:spcBef>
                        <a:spcAft>
                          <a:spcPts val="0"/>
                        </a:spcAft>
                      </a:pPr>
                      <a:r>
                        <a:rPr lang="en-US" sz="2000">
                          <a:solidFill>
                            <a:srgbClr val="FF0000"/>
                          </a:solidFill>
                          <a:effectLst/>
                          <a:latin typeface="+mj-lt"/>
                        </a:rPr>
                        <a:t>Y</a:t>
                      </a:r>
                      <a:endParaRPr lang="en-US" sz="2000">
                        <a:solidFill>
                          <a:srgbClr val="FF0000"/>
                        </a:solidFill>
                        <a:effectLst/>
                        <a:latin typeface="+mj-lt"/>
                        <a:ea typeface="Times New Roman"/>
                      </a:endParaRPr>
                    </a:p>
                  </a:txBody>
                  <a:tcPr marL="0" marR="0" marT="0" marB="0" anchor="b"/>
                </a:tc>
                <a:tc>
                  <a:txBody>
                    <a:bodyPr/>
                    <a:lstStyle/>
                    <a:p>
                      <a:pPr marL="0" indent="0" algn="ctr">
                        <a:lnSpc>
                          <a:spcPct val="120000"/>
                        </a:lnSpc>
                        <a:spcBef>
                          <a:spcPts val="600"/>
                        </a:spcBef>
                        <a:spcAft>
                          <a:spcPts val="0"/>
                        </a:spcAft>
                      </a:pPr>
                      <a:r>
                        <a:rPr lang="en-US" sz="2000">
                          <a:solidFill>
                            <a:srgbClr val="FF0000"/>
                          </a:solidFill>
                          <a:effectLst/>
                          <a:latin typeface="+mj-lt"/>
                        </a:rPr>
                        <a:t>N</a:t>
                      </a:r>
                      <a:endParaRPr lang="en-US" sz="2000">
                        <a:solidFill>
                          <a:srgbClr val="FF0000"/>
                        </a:solidFill>
                        <a:effectLst/>
                        <a:latin typeface="+mj-lt"/>
                        <a:ea typeface="Times New Roman"/>
                      </a:endParaRPr>
                    </a:p>
                  </a:txBody>
                  <a:tcPr marL="0" marR="0" marT="0" marB="0" anchor="b"/>
                </a:tc>
                <a:tc>
                  <a:txBody>
                    <a:bodyPr/>
                    <a:lstStyle/>
                    <a:p>
                      <a:pPr marL="0" indent="0" algn="ctr">
                        <a:lnSpc>
                          <a:spcPct val="120000"/>
                        </a:lnSpc>
                        <a:spcBef>
                          <a:spcPts val="600"/>
                        </a:spcBef>
                        <a:spcAft>
                          <a:spcPts val="0"/>
                        </a:spcAft>
                      </a:pPr>
                      <a:r>
                        <a:rPr lang="en-US" sz="2000">
                          <a:solidFill>
                            <a:srgbClr val="FF0000"/>
                          </a:solidFill>
                          <a:effectLst/>
                          <a:latin typeface="+mj-lt"/>
                        </a:rPr>
                        <a:t>N</a:t>
                      </a:r>
                      <a:endParaRPr lang="en-US" sz="2000">
                        <a:solidFill>
                          <a:srgbClr val="FF0000"/>
                        </a:solidFill>
                        <a:effectLst/>
                        <a:latin typeface="+mj-lt"/>
                        <a:ea typeface="Times New Roman"/>
                      </a:endParaRPr>
                    </a:p>
                  </a:txBody>
                  <a:tcPr marL="0" marR="0" marT="0" marB="0" anchor="b"/>
                </a:tc>
                <a:tc>
                  <a:txBody>
                    <a:bodyPr/>
                    <a:lstStyle/>
                    <a:p>
                      <a:pPr marL="0" indent="0" algn="ctr">
                        <a:lnSpc>
                          <a:spcPct val="120000"/>
                        </a:lnSpc>
                        <a:spcBef>
                          <a:spcPts val="600"/>
                        </a:spcBef>
                        <a:spcAft>
                          <a:spcPts val="0"/>
                        </a:spcAft>
                      </a:pPr>
                      <a:r>
                        <a:rPr lang="en-US" sz="2000">
                          <a:solidFill>
                            <a:srgbClr val="FF0000"/>
                          </a:solidFill>
                          <a:effectLst/>
                          <a:latin typeface="+mj-lt"/>
                        </a:rPr>
                        <a:t>N</a:t>
                      </a:r>
                      <a:endParaRPr lang="en-US" sz="2000">
                        <a:solidFill>
                          <a:srgbClr val="FF0000"/>
                        </a:solidFill>
                        <a:effectLst/>
                        <a:latin typeface="+mj-lt"/>
                        <a:ea typeface="Times New Roman"/>
                      </a:endParaRPr>
                    </a:p>
                  </a:txBody>
                  <a:tcPr marL="0" marR="0" marT="0" marB="0" anchor="b"/>
                </a:tc>
                <a:extLst>
                  <a:ext uri="{0D108BD9-81ED-4DB2-BD59-A6C34878D82A}">
                    <a16:rowId xmlns:a16="http://schemas.microsoft.com/office/drawing/2014/main" val="10005"/>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2314421057"/>
              </p:ext>
            </p:extLst>
          </p:nvPr>
        </p:nvGraphicFramePr>
        <p:xfrm>
          <a:off x="685800" y="4800600"/>
          <a:ext cx="7772400" cy="2123440"/>
        </p:xfrm>
        <a:graphic>
          <a:graphicData uri="http://schemas.openxmlformats.org/drawingml/2006/table">
            <a:tbl>
              <a:tblPr firstRow="1" bandRow="1">
                <a:tableStyleId>{5C22544A-7EE6-4342-B048-85BDC9FD1C3A}</a:tableStyleId>
              </a:tblPr>
              <a:tblGrid>
                <a:gridCol w="506896">
                  <a:extLst>
                    <a:ext uri="{9D8B030D-6E8A-4147-A177-3AD203B41FA5}">
                      <a16:colId xmlns:a16="http://schemas.microsoft.com/office/drawing/2014/main" val="20000"/>
                    </a:ext>
                  </a:extLst>
                </a:gridCol>
                <a:gridCol w="5208104">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tblGrid>
              <a:tr h="370840">
                <a:tc>
                  <a:txBody>
                    <a:bodyPr/>
                    <a:lstStyle/>
                    <a:p>
                      <a:r>
                        <a:rPr lang="en-US"/>
                        <a:t>#</a:t>
                      </a:r>
                    </a:p>
                  </a:txBody>
                  <a:tcPr/>
                </a:tc>
                <a:tc>
                  <a:txBody>
                    <a:bodyPr/>
                    <a:lstStyle/>
                    <a:p>
                      <a:r>
                        <a:rPr lang="en-US"/>
                        <a:t>Test case description</a:t>
                      </a:r>
                    </a:p>
                  </a:txBody>
                  <a:tcPr/>
                </a:tc>
                <a:tc>
                  <a:txBody>
                    <a:bodyPr/>
                    <a:lstStyle/>
                    <a:p>
                      <a:r>
                        <a:rPr lang="en-US"/>
                        <a:t>Expected result</a:t>
                      </a:r>
                    </a:p>
                  </a:txBody>
                  <a:tcPr/>
                </a:tc>
                <a:extLst>
                  <a:ext uri="{0D108BD9-81ED-4DB2-BD59-A6C34878D82A}">
                    <a16:rowId xmlns:a16="http://schemas.microsoft.com/office/drawing/2014/main" val="10000"/>
                  </a:ext>
                </a:extLst>
              </a:tr>
              <a:tr h="370840">
                <a:tc>
                  <a:txBody>
                    <a:bodyPr/>
                    <a:lstStyle/>
                    <a:p>
                      <a:r>
                        <a:rPr lang="en-US"/>
                        <a:t>1</a:t>
                      </a:r>
                    </a:p>
                  </a:txBody>
                  <a:tcPr/>
                </a:tc>
                <a:tc>
                  <a:txBody>
                    <a:bodyPr/>
                    <a:lstStyle/>
                    <a:p>
                      <a:r>
                        <a:rPr lang="en-US" dirty="0"/>
                        <a:t>Mr. A 30 years</a:t>
                      </a:r>
                      <a:r>
                        <a:rPr lang="en-US" baseline="0" dirty="0"/>
                        <a:t> old, having clean driving record</a:t>
                      </a:r>
                      <a:endParaRPr lang="en-US" dirty="0"/>
                    </a:p>
                  </a:txBody>
                  <a:tcPr/>
                </a:tc>
                <a:tc>
                  <a:txBody>
                    <a:bodyPr/>
                    <a:lstStyle/>
                    <a:p>
                      <a:r>
                        <a:rPr lang="en-US"/>
                        <a:t>Allow</a:t>
                      </a:r>
                      <a:r>
                        <a:rPr lang="en-US" baseline="0"/>
                        <a:t> to </a:t>
                      </a:r>
                      <a:r>
                        <a:rPr lang="en-US"/>
                        <a:t>rent car</a:t>
                      </a:r>
                    </a:p>
                  </a:txBody>
                  <a:tcPr/>
                </a:tc>
                <a:extLst>
                  <a:ext uri="{0D108BD9-81ED-4DB2-BD59-A6C34878D82A}">
                    <a16:rowId xmlns:a16="http://schemas.microsoft.com/office/drawing/2014/main" val="10001"/>
                  </a:ext>
                </a:extLst>
              </a:tr>
              <a:tr h="370840">
                <a:tc>
                  <a:txBody>
                    <a:bodyPr/>
                    <a:lstStyle/>
                    <a:p>
                      <a:r>
                        <a:rPr lang="en-US"/>
                        <a:t>2</a:t>
                      </a:r>
                    </a:p>
                  </a:txBody>
                  <a:tcPr/>
                </a:tc>
                <a:tc>
                  <a:txBody>
                    <a:bodyPr/>
                    <a:lstStyle/>
                    <a:p>
                      <a:r>
                        <a:rPr lang="en-US"/>
                        <a:t>Mr.</a:t>
                      </a:r>
                      <a:r>
                        <a:rPr lang="en-US" baseline="0"/>
                        <a:t> B 30 years old, not having clean driving record</a:t>
                      </a:r>
                      <a:endParaRPr lang="en-US"/>
                    </a:p>
                  </a:txBody>
                  <a:tcPr/>
                </a:tc>
                <a:tc>
                  <a:txBody>
                    <a:bodyPr/>
                    <a:lstStyle/>
                    <a:p>
                      <a:r>
                        <a:rPr lang="en-US"/>
                        <a:t>Not allow</a:t>
                      </a:r>
                      <a:r>
                        <a:rPr lang="en-US" baseline="0"/>
                        <a:t> to </a:t>
                      </a:r>
                      <a:r>
                        <a:rPr lang="en-US"/>
                        <a:t>rent car</a:t>
                      </a:r>
                    </a:p>
                  </a:txBody>
                  <a:tcPr/>
                </a:tc>
                <a:extLst>
                  <a:ext uri="{0D108BD9-81ED-4DB2-BD59-A6C34878D82A}">
                    <a16:rowId xmlns:a16="http://schemas.microsoft.com/office/drawing/2014/main" val="10002"/>
                  </a:ext>
                </a:extLst>
              </a:tr>
              <a:tr h="370840">
                <a:tc>
                  <a:txBody>
                    <a:bodyPr/>
                    <a:lstStyle/>
                    <a:p>
                      <a:r>
                        <a:rPr lang="en-US"/>
                        <a:t>3</a:t>
                      </a:r>
                    </a:p>
                  </a:txBody>
                  <a:tcPr/>
                </a:tc>
                <a:tc>
                  <a:txBody>
                    <a:bodyPr/>
                    <a:lstStyle/>
                    <a:p>
                      <a:r>
                        <a:rPr lang="en-US"/>
                        <a:t>...</a:t>
                      </a:r>
                    </a:p>
                  </a:txBody>
                  <a:tcPr/>
                </a:tc>
                <a:tc>
                  <a:txBody>
                    <a:bodyPr/>
                    <a:lstStyle/>
                    <a:p>
                      <a:r>
                        <a:rPr lang="en-US"/>
                        <a:t>...</a:t>
                      </a:r>
                    </a:p>
                  </a:txBody>
                  <a:tcPr/>
                </a:tc>
                <a:extLst>
                  <a:ext uri="{0D108BD9-81ED-4DB2-BD59-A6C34878D82A}">
                    <a16:rowId xmlns:a16="http://schemas.microsoft.com/office/drawing/2014/main" val="10003"/>
                  </a:ext>
                </a:extLst>
              </a:tr>
              <a:tr h="370840">
                <a:tc>
                  <a:txBody>
                    <a:bodyPr/>
                    <a:lstStyle/>
                    <a:p>
                      <a:r>
                        <a:rPr lang="en-US"/>
                        <a:t>4</a:t>
                      </a:r>
                    </a:p>
                  </a:txBody>
                  <a:tcPr/>
                </a:tc>
                <a:tc>
                  <a:txBody>
                    <a:bodyPr/>
                    <a:lstStyle/>
                    <a:p>
                      <a:r>
                        <a:rPr lang="en-US"/>
                        <a:t>...</a:t>
                      </a:r>
                    </a:p>
                  </a:txBody>
                  <a:tcPr/>
                </a:tc>
                <a:tc>
                  <a:txBody>
                    <a:bodyPr/>
                    <a:lstStyle/>
                    <a:p>
                      <a:r>
                        <a:rPr lang="en-US" dirty="0"/>
                        <a:t>...</a:t>
                      </a:r>
                    </a:p>
                  </a:txBody>
                  <a:tcPr/>
                </a:tc>
                <a:extLst>
                  <a:ext uri="{0D108BD9-81ED-4DB2-BD59-A6C34878D82A}">
                    <a16:rowId xmlns:a16="http://schemas.microsoft.com/office/drawing/2014/main" val="10004"/>
                  </a:ext>
                </a:extLst>
              </a:tr>
            </a:tbl>
          </a:graphicData>
        </a:graphic>
      </p:graphicFrame>
      <p:sp>
        <p:nvSpPr>
          <p:cNvPr id="5" name="Rectangle 4"/>
          <p:cNvSpPr/>
          <p:nvPr/>
        </p:nvSpPr>
        <p:spPr>
          <a:xfrm>
            <a:off x="3886200" y="2893289"/>
            <a:ext cx="4724400" cy="92687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886200" y="4191000"/>
            <a:ext cx="4724400" cy="381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2293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Decision tables testing example 2</a:t>
            </a:r>
          </a:p>
        </p:txBody>
      </p:sp>
      <p:sp>
        <p:nvSpPr>
          <p:cNvPr id="3" name="Content Placeholder 2"/>
          <p:cNvSpPr>
            <a:spLocks noGrp="1"/>
          </p:cNvSpPr>
          <p:nvPr>
            <p:ph idx="1"/>
          </p:nvPr>
        </p:nvSpPr>
        <p:spPr/>
        <p:txBody>
          <a:bodyPr/>
          <a:lstStyle/>
          <a:p>
            <a:pPr marL="0" indent="0">
              <a:buNone/>
            </a:pPr>
            <a:r>
              <a:rPr lang="en-US" dirty="0"/>
              <a:t>Credit card worked example.</a:t>
            </a:r>
          </a:p>
          <a:p>
            <a:pPr marL="6350" indent="0">
              <a:buNone/>
            </a:pPr>
            <a:r>
              <a:rPr lang="en-US" dirty="0"/>
              <a:t>If you are a </a:t>
            </a:r>
            <a:r>
              <a:rPr lang="en-US" b="1" dirty="0"/>
              <a:t>new customer </a:t>
            </a:r>
            <a:r>
              <a:rPr lang="en-US" dirty="0"/>
              <a:t>opening a credit card account, you will get a 15% discount on all your purchases today. </a:t>
            </a:r>
          </a:p>
          <a:p>
            <a:pPr marL="6350" indent="0">
              <a:buNone/>
            </a:pPr>
            <a:r>
              <a:rPr lang="en-US" dirty="0"/>
              <a:t>If you are an </a:t>
            </a:r>
            <a:r>
              <a:rPr lang="en-US" b="1" dirty="0"/>
              <a:t>existing customer</a:t>
            </a:r>
            <a:r>
              <a:rPr lang="en-US" dirty="0"/>
              <a:t> and you hold a </a:t>
            </a:r>
            <a:r>
              <a:rPr lang="en-US" b="1" dirty="0"/>
              <a:t>loyalty card (</a:t>
            </a:r>
            <a:r>
              <a:rPr lang="en-US" b="1" dirty="0" err="1"/>
              <a:t>thẻ</a:t>
            </a:r>
            <a:r>
              <a:rPr lang="en-US" b="1" dirty="0"/>
              <a:t> </a:t>
            </a:r>
            <a:r>
              <a:rPr lang="en-US" b="1" dirty="0" err="1"/>
              <a:t>khách</a:t>
            </a:r>
            <a:r>
              <a:rPr lang="en-US" b="1" dirty="0"/>
              <a:t> </a:t>
            </a:r>
            <a:r>
              <a:rPr lang="en-US" b="1" dirty="0" err="1"/>
              <a:t>hàng</a:t>
            </a:r>
            <a:r>
              <a:rPr lang="en-US" b="1" dirty="0"/>
              <a:t> </a:t>
            </a:r>
            <a:r>
              <a:rPr lang="en-US" b="1" dirty="0" err="1"/>
              <a:t>thân</a:t>
            </a:r>
            <a:r>
              <a:rPr lang="en-US" b="1" dirty="0"/>
              <a:t> </a:t>
            </a:r>
            <a:r>
              <a:rPr lang="en-US" b="1" dirty="0" err="1"/>
              <a:t>thiết</a:t>
            </a:r>
            <a:r>
              <a:rPr lang="en-US" b="1" dirty="0"/>
              <a:t>)</a:t>
            </a:r>
            <a:r>
              <a:rPr lang="en-US" dirty="0"/>
              <a:t>, you get a 10% discount. </a:t>
            </a:r>
          </a:p>
          <a:p>
            <a:pPr marL="6350" indent="0">
              <a:buNone/>
            </a:pPr>
            <a:r>
              <a:rPr lang="en-US" dirty="0"/>
              <a:t>If you have a </a:t>
            </a:r>
            <a:r>
              <a:rPr lang="en-US" b="1" dirty="0"/>
              <a:t>coupon (</a:t>
            </a:r>
            <a:r>
              <a:rPr lang="en-US" b="1" dirty="0" err="1"/>
              <a:t>phiếu</a:t>
            </a:r>
            <a:r>
              <a:rPr lang="en-US" b="1" dirty="0"/>
              <a:t> </a:t>
            </a:r>
            <a:r>
              <a:rPr lang="en-US" b="1" dirty="0" err="1"/>
              <a:t>giảm</a:t>
            </a:r>
            <a:r>
              <a:rPr lang="en-US" b="1" dirty="0"/>
              <a:t> </a:t>
            </a:r>
            <a:r>
              <a:rPr lang="en-US" b="1" dirty="0" err="1"/>
              <a:t>giá</a:t>
            </a:r>
            <a:r>
              <a:rPr lang="en-US" b="1" dirty="0"/>
              <a:t>)</a:t>
            </a:r>
            <a:r>
              <a:rPr lang="en-US" dirty="0"/>
              <a:t>, you can get 20% off today (but it can't be used with the 'new customer' discount). </a:t>
            </a:r>
          </a:p>
          <a:p>
            <a:pPr marL="6350" indent="0">
              <a:buNone/>
            </a:pPr>
            <a:r>
              <a:rPr lang="en-US" dirty="0"/>
              <a:t>Discount amounts are added, if applicable.</a:t>
            </a:r>
          </a:p>
        </p:txBody>
      </p:sp>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pPr/>
              <a:t>52</a:t>
            </a:fld>
            <a:endParaRPr lang="en-US"/>
          </a:p>
        </p:txBody>
      </p:sp>
    </p:spTree>
    <p:extLst>
      <p:ext uri="{BB962C8B-B14F-4D97-AF65-F5344CB8AC3E}">
        <p14:creationId xmlns:p14="http://schemas.microsoft.com/office/powerpoint/2010/main" val="29728068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Decision tables testing example 2</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48124896"/>
              </p:ext>
            </p:extLst>
          </p:nvPr>
        </p:nvGraphicFramePr>
        <p:xfrm>
          <a:off x="304798" y="2133600"/>
          <a:ext cx="8473442" cy="2377440"/>
        </p:xfrm>
        <a:graphic>
          <a:graphicData uri="http://schemas.openxmlformats.org/drawingml/2006/table">
            <a:tbl>
              <a:tblPr firstRow="1" bandRow="1">
                <a:tableStyleId>{0660B408-B3CF-4A94-85FC-2B1E0A45F4A2}</a:tableStyleId>
              </a:tblPr>
              <a:tblGrid>
                <a:gridCol w="2514098">
                  <a:extLst>
                    <a:ext uri="{9D8B030D-6E8A-4147-A177-3AD203B41FA5}">
                      <a16:colId xmlns:a16="http://schemas.microsoft.com/office/drawing/2014/main" val="20000"/>
                    </a:ext>
                  </a:extLst>
                </a:gridCol>
                <a:gridCol w="744918">
                  <a:extLst>
                    <a:ext uri="{9D8B030D-6E8A-4147-A177-3AD203B41FA5}">
                      <a16:colId xmlns:a16="http://schemas.microsoft.com/office/drawing/2014/main" val="20001"/>
                    </a:ext>
                  </a:extLst>
                </a:gridCol>
                <a:gridCol w="744918">
                  <a:extLst>
                    <a:ext uri="{9D8B030D-6E8A-4147-A177-3AD203B41FA5}">
                      <a16:colId xmlns:a16="http://schemas.microsoft.com/office/drawing/2014/main" val="20002"/>
                    </a:ext>
                  </a:extLst>
                </a:gridCol>
                <a:gridCol w="744918">
                  <a:extLst>
                    <a:ext uri="{9D8B030D-6E8A-4147-A177-3AD203B41FA5}">
                      <a16:colId xmlns:a16="http://schemas.microsoft.com/office/drawing/2014/main" val="20003"/>
                    </a:ext>
                  </a:extLst>
                </a:gridCol>
                <a:gridCol w="744918">
                  <a:extLst>
                    <a:ext uri="{9D8B030D-6E8A-4147-A177-3AD203B41FA5}">
                      <a16:colId xmlns:a16="http://schemas.microsoft.com/office/drawing/2014/main" val="20004"/>
                    </a:ext>
                  </a:extLst>
                </a:gridCol>
                <a:gridCol w="744918">
                  <a:extLst>
                    <a:ext uri="{9D8B030D-6E8A-4147-A177-3AD203B41FA5}">
                      <a16:colId xmlns:a16="http://schemas.microsoft.com/office/drawing/2014/main" val="20005"/>
                    </a:ext>
                  </a:extLst>
                </a:gridCol>
                <a:gridCol w="744918">
                  <a:extLst>
                    <a:ext uri="{9D8B030D-6E8A-4147-A177-3AD203B41FA5}">
                      <a16:colId xmlns:a16="http://schemas.microsoft.com/office/drawing/2014/main" val="20006"/>
                    </a:ext>
                  </a:extLst>
                </a:gridCol>
                <a:gridCol w="744918">
                  <a:extLst>
                    <a:ext uri="{9D8B030D-6E8A-4147-A177-3AD203B41FA5}">
                      <a16:colId xmlns:a16="http://schemas.microsoft.com/office/drawing/2014/main" val="20007"/>
                    </a:ext>
                  </a:extLst>
                </a:gridCol>
                <a:gridCol w="744918">
                  <a:extLst>
                    <a:ext uri="{9D8B030D-6E8A-4147-A177-3AD203B41FA5}">
                      <a16:colId xmlns:a16="http://schemas.microsoft.com/office/drawing/2014/main" val="20008"/>
                    </a:ext>
                  </a:extLst>
                </a:gridCol>
              </a:tblGrid>
              <a:tr h="457200">
                <a:tc>
                  <a:txBody>
                    <a:bodyPr/>
                    <a:lstStyle/>
                    <a:p>
                      <a:r>
                        <a:rPr lang="en-US" sz="2000"/>
                        <a:t>Conditions</a:t>
                      </a:r>
                      <a:endParaRPr lang="en-US" sz="2000">
                        <a:latin typeface="+mj-lt"/>
                      </a:endParaRPr>
                    </a:p>
                  </a:txBody>
                  <a:tcPr/>
                </a:tc>
                <a:tc>
                  <a:txBody>
                    <a:bodyPr/>
                    <a:lstStyle/>
                    <a:p>
                      <a:pPr algn="ctr"/>
                      <a:r>
                        <a:rPr lang="en-US" sz="2000"/>
                        <a:t>R</a:t>
                      </a:r>
                      <a:r>
                        <a:rPr lang="en-US" sz="2000" baseline="0"/>
                        <a:t>1</a:t>
                      </a:r>
                      <a:endParaRPr lang="en-US" sz="2000">
                        <a:latin typeface="+mj-lt"/>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a:t>R</a:t>
                      </a:r>
                      <a:r>
                        <a:rPr lang="en-US" sz="2000" baseline="0"/>
                        <a:t>2</a:t>
                      </a:r>
                      <a:endParaRPr lang="en-US" sz="2000">
                        <a:latin typeface="+mj-lt"/>
                      </a:endParaRPr>
                    </a:p>
                  </a:txBody>
                  <a:tcPr/>
                </a:tc>
                <a:tc>
                  <a:txBody>
                    <a:bodyPr/>
                    <a:lstStyle/>
                    <a:p>
                      <a:pPr algn="ctr"/>
                      <a:r>
                        <a:rPr lang="en-US" sz="2000"/>
                        <a:t>R</a:t>
                      </a:r>
                      <a:r>
                        <a:rPr lang="en-US" sz="2000" baseline="0"/>
                        <a:t>3</a:t>
                      </a:r>
                      <a:endParaRPr lang="en-US" sz="2000">
                        <a:latin typeface="+mj-lt"/>
                      </a:endParaRPr>
                    </a:p>
                  </a:txBody>
                  <a:tcPr/>
                </a:tc>
                <a:tc>
                  <a:txBody>
                    <a:bodyPr/>
                    <a:lstStyle/>
                    <a:p>
                      <a:pPr algn="ctr"/>
                      <a:r>
                        <a:rPr lang="en-US" sz="2000"/>
                        <a:t>R4</a:t>
                      </a:r>
                      <a:endParaRPr lang="en-US" sz="2000">
                        <a:latin typeface="+mj-lt"/>
                      </a:endParaRPr>
                    </a:p>
                  </a:txBody>
                  <a:tcPr/>
                </a:tc>
                <a:tc>
                  <a:txBody>
                    <a:bodyPr/>
                    <a:lstStyle/>
                    <a:p>
                      <a:pPr algn="ctr"/>
                      <a:r>
                        <a:rPr lang="en-US" sz="2000"/>
                        <a:t>R5</a:t>
                      </a:r>
                      <a:endParaRPr lang="en-US" sz="2000">
                        <a:latin typeface="+mj-lt"/>
                      </a:endParaRPr>
                    </a:p>
                  </a:txBody>
                  <a:tcPr/>
                </a:tc>
                <a:tc>
                  <a:txBody>
                    <a:bodyPr/>
                    <a:lstStyle/>
                    <a:p>
                      <a:pPr algn="ctr"/>
                      <a:r>
                        <a:rPr lang="en-US" sz="2000"/>
                        <a:t>R6</a:t>
                      </a:r>
                      <a:endParaRPr lang="en-US" sz="2000">
                        <a:latin typeface="+mj-lt"/>
                      </a:endParaRPr>
                    </a:p>
                  </a:txBody>
                  <a:tcPr/>
                </a:tc>
                <a:tc>
                  <a:txBody>
                    <a:bodyPr/>
                    <a:lstStyle/>
                    <a:p>
                      <a:pPr algn="ctr"/>
                      <a:r>
                        <a:rPr lang="en-US" sz="2000"/>
                        <a:t>R7</a:t>
                      </a:r>
                      <a:endParaRPr lang="en-US" sz="2000">
                        <a:latin typeface="+mj-lt"/>
                      </a:endParaRPr>
                    </a:p>
                  </a:txBody>
                  <a:tcPr/>
                </a:tc>
                <a:tc>
                  <a:txBody>
                    <a:bodyPr/>
                    <a:lstStyle/>
                    <a:p>
                      <a:pPr algn="ctr"/>
                      <a:r>
                        <a:rPr lang="en-US" sz="2000"/>
                        <a:t>R8</a:t>
                      </a:r>
                      <a:endParaRPr lang="en-US" sz="2000">
                        <a:latin typeface="+mj-lt"/>
                      </a:endParaRPr>
                    </a:p>
                  </a:txBody>
                  <a:tcPr/>
                </a:tc>
                <a:extLst>
                  <a:ext uri="{0D108BD9-81ED-4DB2-BD59-A6C34878D82A}">
                    <a16:rowId xmlns:a16="http://schemas.microsoft.com/office/drawing/2014/main" val="10000"/>
                  </a:ext>
                </a:extLst>
              </a:tr>
              <a:tr h="640080">
                <a:tc>
                  <a:txBody>
                    <a:bodyPr/>
                    <a:lstStyle/>
                    <a:p>
                      <a:endParaRPr lang="en-US" sz="2000">
                        <a:latin typeface="+mj-lt"/>
                      </a:endParaRPr>
                    </a:p>
                  </a:txBody>
                  <a:tcPr anchor="ctr"/>
                </a:tc>
                <a:tc>
                  <a:txBody>
                    <a:bodyPr/>
                    <a:lstStyle/>
                    <a:p>
                      <a:pPr algn="ctr"/>
                      <a:r>
                        <a:rPr lang="en-US" sz="2000">
                          <a:latin typeface="+mj-lt"/>
                        </a:rPr>
                        <a:t>T</a:t>
                      </a:r>
                    </a:p>
                  </a:txBody>
                  <a:tcPr anchor="ctr"/>
                </a:tc>
                <a:tc>
                  <a:txBody>
                    <a:bodyPr/>
                    <a:lstStyle/>
                    <a:p>
                      <a:pPr algn="ctr"/>
                      <a:r>
                        <a:rPr lang="en-US" sz="2000">
                          <a:latin typeface="+mj-lt"/>
                        </a:rPr>
                        <a:t>T</a:t>
                      </a:r>
                    </a:p>
                  </a:txBody>
                  <a:tcPr anchor="ctr"/>
                </a:tc>
                <a:tc>
                  <a:txBody>
                    <a:bodyPr/>
                    <a:lstStyle/>
                    <a:p>
                      <a:pPr algn="ctr"/>
                      <a:r>
                        <a:rPr lang="en-US" sz="2000">
                          <a:latin typeface="+mj-lt"/>
                        </a:rPr>
                        <a:t>T</a:t>
                      </a:r>
                    </a:p>
                  </a:txBody>
                  <a:tcPr anchor="ctr"/>
                </a:tc>
                <a:tc>
                  <a:txBody>
                    <a:bodyPr/>
                    <a:lstStyle/>
                    <a:p>
                      <a:pPr algn="ctr"/>
                      <a:r>
                        <a:rPr lang="en-US" sz="2000">
                          <a:latin typeface="+mj-lt"/>
                        </a:rPr>
                        <a:t>T</a:t>
                      </a:r>
                    </a:p>
                  </a:txBody>
                  <a:tcPr anchor="ctr"/>
                </a:tc>
                <a:tc>
                  <a:txBody>
                    <a:bodyPr/>
                    <a:lstStyle/>
                    <a:p>
                      <a:pPr algn="ctr"/>
                      <a:r>
                        <a:rPr lang="en-US" sz="2000">
                          <a:latin typeface="+mj-lt"/>
                        </a:rPr>
                        <a:t>F</a:t>
                      </a:r>
                    </a:p>
                  </a:txBody>
                  <a:tcPr anchor="ctr"/>
                </a:tc>
                <a:tc>
                  <a:txBody>
                    <a:bodyPr/>
                    <a:lstStyle/>
                    <a:p>
                      <a:pPr algn="ctr"/>
                      <a:r>
                        <a:rPr lang="en-US" sz="2000">
                          <a:latin typeface="+mj-lt"/>
                        </a:rPr>
                        <a:t>F</a:t>
                      </a:r>
                    </a:p>
                  </a:txBody>
                  <a:tcPr anchor="ctr"/>
                </a:tc>
                <a:tc>
                  <a:txBody>
                    <a:bodyPr/>
                    <a:lstStyle/>
                    <a:p>
                      <a:pPr algn="ctr"/>
                      <a:r>
                        <a:rPr lang="en-US" sz="2000">
                          <a:latin typeface="+mj-lt"/>
                        </a:rPr>
                        <a:t>F</a:t>
                      </a:r>
                    </a:p>
                  </a:txBody>
                  <a:tcPr anchor="ctr"/>
                </a:tc>
                <a:tc>
                  <a:txBody>
                    <a:bodyPr/>
                    <a:lstStyle/>
                    <a:p>
                      <a:pPr algn="ctr"/>
                      <a:r>
                        <a:rPr lang="en-US" sz="2000">
                          <a:latin typeface="+mj-lt"/>
                        </a:rPr>
                        <a:t>F</a:t>
                      </a:r>
                    </a:p>
                  </a:txBody>
                  <a:tcPr anchor="ctr"/>
                </a:tc>
                <a:extLst>
                  <a:ext uri="{0D108BD9-81ED-4DB2-BD59-A6C34878D82A}">
                    <a16:rowId xmlns:a16="http://schemas.microsoft.com/office/drawing/2014/main" val="10001"/>
                  </a:ext>
                </a:extLst>
              </a:tr>
              <a:tr h="640080">
                <a:tc>
                  <a:txBody>
                    <a:bodyPr/>
                    <a:lstStyle/>
                    <a:p>
                      <a:endParaRPr lang="en-US" sz="2000">
                        <a:latin typeface="+mj-lt"/>
                      </a:endParaRPr>
                    </a:p>
                  </a:txBody>
                  <a:tcPr anchor="ctr"/>
                </a:tc>
                <a:tc>
                  <a:txBody>
                    <a:bodyPr/>
                    <a:lstStyle/>
                    <a:p>
                      <a:pPr algn="ctr"/>
                      <a:r>
                        <a:rPr lang="en-US" sz="2000">
                          <a:latin typeface="+mj-lt"/>
                        </a:rPr>
                        <a:t>T</a:t>
                      </a:r>
                    </a:p>
                  </a:txBody>
                  <a:tcPr anchor="ctr"/>
                </a:tc>
                <a:tc>
                  <a:txBody>
                    <a:bodyPr/>
                    <a:lstStyle/>
                    <a:p>
                      <a:pPr algn="ctr"/>
                      <a:r>
                        <a:rPr lang="en-US" sz="2000">
                          <a:latin typeface="+mj-lt"/>
                        </a:rPr>
                        <a:t>T</a:t>
                      </a:r>
                    </a:p>
                  </a:txBody>
                  <a:tcPr anchor="ctr"/>
                </a:tc>
                <a:tc>
                  <a:txBody>
                    <a:bodyPr/>
                    <a:lstStyle/>
                    <a:p>
                      <a:pPr algn="ctr"/>
                      <a:r>
                        <a:rPr lang="en-US" sz="2000">
                          <a:latin typeface="+mj-lt"/>
                        </a:rPr>
                        <a:t>F</a:t>
                      </a:r>
                    </a:p>
                  </a:txBody>
                  <a:tcPr anchor="ctr"/>
                </a:tc>
                <a:tc>
                  <a:txBody>
                    <a:bodyPr/>
                    <a:lstStyle/>
                    <a:p>
                      <a:pPr algn="ctr"/>
                      <a:r>
                        <a:rPr lang="en-US" sz="2000">
                          <a:latin typeface="+mj-lt"/>
                        </a:rPr>
                        <a:t>F</a:t>
                      </a:r>
                    </a:p>
                  </a:txBody>
                  <a:tcPr anchor="ctr"/>
                </a:tc>
                <a:tc>
                  <a:txBody>
                    <a:bodyPr/>
                    <a:lstStyle/>
                    <a:p>
                      <a:pPr algn="ctr"/>
                      <a:r>
                        <a:rPr lang="en-US" sz="2000">
                          <a:latin typeface="+mj-lt"/>
                        </a:rPr>
                        <a:t>T</a:t>
                      </a:r>
                    </a:p>
                  </a:txBody>
                  <a:tcPr anchor="ctr"/>
                </a:tc>
                <a:tc>
                  <a:txBody>
                    <a:bodyPr/>
                    <a:lstStyle/>
                    <a:p>
                      <a:pPr algn="ctr"/>
                      <a:r>
                        <a:rPr lang="en-US" sz="2000">
                          <a:latin typeface="+mj-lt"/>
                        </a:rPr>
                        <a:t>T</a:t>
                      </a:r>
                    </a:p>
                  </a:txBody>
                  <a:tcPr anchor="ctr"/>
                </a:tc>
                <a:tc>
                  <a:txBody>
                    <a:bodyPr/>
                    <a:lstStyle/>
                    <a:p>
                      <a:pPr algn="ctr"/>
                      <a:r>
                        <a:rPr lang="en-US" sz="2000">
                          <a:latin typeface="+mj-lt"/>
                        </a:rPr>
                        <a:t>F</a:t>
                      </a:r>
                    </a:p>
                  </a:txBody>
                  <a:tcPr anchor="ctr"/>
                </a:tc>
                <a:tc>
                  <a:txBody>
                    <a:bodyPr/>
                    <a:lstStyle/>
                    <a:p>
                      <a:pPr algn="ctr"/>
                      <a:r>
                        <a:rPr lang="en-US" sz="2000">
                          <a:latin typeface="+mj-lt"/>
                        </a:rPr>
                        <a:t>F</a:t>
                      </a:r>
                    </a:p>
                  </a:txBody>
                  <a:tcPr anchor="ctr"/>
                </a:tc>
                <a:extLst>
                  <a:ext uri="{0D108BD9-81ED-4DB2-BD59-A6C34878D82A}">
                    <a16:rowId xmlns:a16="http://schemas.microsoft.com/office/drawing/2014/main" val="10002"/>
                  </a:ext>
                </a:extLst>
              </a:tr>
              <a:tr h="640080">
                <a:tc>
                  <a:txBody>
                    <a:bodyPr/>
                    <a:lstStyle/>
                    <a:p>
                      <a:endParaRPr lang="en-US" sz="2000">
                        <a:latin typeface="+mj-lt"/>
                      </a:endParaRPr>
                    </a:p>
                  </a:txBody>
                  <a:tcPr anchor="ctr"/>
                </a:tc>
                <a:tc>
                  <a:txBody>
                    <a:bodyPr/>
                    <a:lstStyle/>
                    <a:p>
                      <a:pPr algn="ctr"/>
                      <a:r>
                        <a:rPr lang="en-US" sz="2000">
                          <a:latin typeface="+mj-lt"/>
                        </a:rPr>
                        <a:t>T</a:t>
                      </a:r>
                    </a:p>
                  </a:txBody>
                  <a:tcPr anchor="ctr"/>
                </a:tc>
                <a:tc>
                  <a:txBody>
                    <a:bodyPr/>
                    <a:lstStyle/>
                    <a:p>
                      <a:pPr algn="ctr"/>
                      <a:r>
                        <a:rPr lang="en-US" sz="2000">
                          <a:latin typeface="+mj-lt"/>
                        </a:rPr>
                        <a:t>F</a:t>
                      </a:r>
                    </a:p>
                  </a:txBody>
                  <a:tcPr anchor="ctr"/>
                </a:tc>
                <a:tc>
                  <a:txBody>
                    <a:bodyPr/>
                    <a:lstStyle/>
                    <a:p>
                      <a:pPr algn="ctr"/>
                      <a:r>
                        <a:rPr lang="en-US" sz="2000">
                          <a:latin typeface="+mj-lt"/>
                        </a:rPr>
                        <a:t>T</a:t>
                      </a:r>
                    </a:p>
                  </a:txBody>
                  <a:tcPr anchor="ctr"/>
                </a:tc>
                <a:tc>
                  <a:txBody>
                    <a:bodyPr/>
                    <a:lstStyle/>
                    <a:p>
                      <a:pPr algn="ctr"/>
                      <a:r>
                        <a:rPr lang="en-US" sz="2000">
                          <a:latin typeface="+mj-lt"/>
                        </a:rPr>
                        <a:t>F</a:t>
                      </a:r>
                    </a:p>
                  </a:txBody>
                  <a:tcPr anchor="ctr"/>
                </a:tc>
                <a:tc>
                  <a:txBody>
                    <a:bodyPr/>
                    <a:lstStyle/>
                    <a:p>
                      <a:pPr algn="ctr"/>
                      <a:r>
                        <a:rPr lang="en-US" sz="2000">
                          <a:latin typeface="+mj-lt"/>
                        </a:rPr>
                        <a:t>T</a:t>
                      </a:r>
                    </a:p>
                  </a:txBody>
                  <a:tcPr anchor="ctr"/>
                </a:tc>
                <a:tc>
                  <a:txBody>
                    <a:bodyPr/>
                    <a:lstStyle/>
                    <a:p>
                      <a:pPr algn="ctr"/>
                      <a:r>
                        <a:rPr lang="en-US" sz="2000">
                          <a:latin typeface="+mj-lt"/>
                        </a:rPr>
                        <a:t>F</a:t>
                      </a:r>
                    </a:p>
                  </a:txBody>
                  <a:tcPr anchor="ctr"/>
                </a:tc>
                <a:tc>
                  <a:txBody>
                    <a:bodyPr/>
                    <a:lstStyle/>
                    <a:p>
                      <a:pPr algn="ctr"/>
                      <a:r>
                        <a:rPr lang="en-US" sz="2000">
                          <a:latin typeface="+mj-lt"/>
                        </a:rPr>
                        <a:t>T</a:t>
                      </a:r>
                    </a:p>
                  </a:txBody>
                  <a:tcPr anchor="ctr"/>
                </a:tc>
                <a:tc>
                  <a:txBody>
                    <a:bodyPr/>
                    <a:lstStyle/>
                    <a:p>
                      <a:pPr algn="ctr"/>
                      <a:r>
                        <a:rPr lang="en-US" sz="2000">
                          <a:latin typeface="+mj-lt"/>
                        </a:rPr>
                        <a:t>F</a:t>
                      </a:r>
                    </a:p>
                  </a:txBody>
                  <a:tcPr anchor="ctr"/>
                </a:tc>
                <a:extLst>
                  <a:ext uri="{0D108BD9-81ED-4DB2-BD59-A6C34878D82A}">
                    <a16:rowId xmlns:a16="http://schemas.microsoft.com/office/drawing/2014/main" val="10003"/>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50337443"/>
              </p:ext>
            </p:extLst>
          </p:nvPr>
        </p:nvGraphicFramePr>
        <p:xfrm>
          <a:off x="304798" y="4495800"/>
          <a:ext cx="8473442" cy="1097280"/>
        </p:xfrm>
        <a:graphic>
          <a:graphicData uri="http://schemas.openxmlformats.org/drawingml/2006/table">
            <a:tbl>
              <a:tblPr firstRow="1" bandRow="1">
                <a:tableStyleId>{0660B408-B3CF-4A94-85FC-2B1E0A45F4A2}</a:tableStyleId>
              </a:tblPr>
              <a:tblGrid>
                <a:gridCol w="2514098">
                  <a:extLst>
                    <a:ext uri="{9D8B030D-6E8A-4147-A177-3AD203B41FA5}">
                      <a16:colId xmlns:a16="http://schemas.microsoft.com/office/drawing/2014/main" val="20000"/>
                    </a:ext>
                  </a:extLst>
                </a:gridCol>
                <a:gridCol w="744918">
                  <a:extLst>
                    <a:ext uri="{9D8B030D-6E8A-4147-A177-3AD203B41FA5}">
                      <a16:colId xmlns:a16="http://schemas.microsoft.com/office/drawing/2014/main" val="20001"/>
                    </a:ext>
                  </a:extLst>
                </a:gridCol>
                <a:gridCol w="744918">
                  <a:extLst>
                    <a:ext uri="{9D8B030D-6E8A-4147-A177-3AD203B41FA5}">
                      <a16:colId xmlns:a16="http://schemas.microsoft.com/office/drawing/2014/main" val="20002"/>
                    </a:ext>
                  </a:extLst>
                </a:gridCol>
                <a:gridCol w="744918">
                  <a:extLst>
                    <a:ext uri="{9D8B030D-6E8A-4147-A177-3AD203B41FA5}">
                      <a16:colId xmlns:a16="http://schemas.microsoft.com/office/drawing/2014/main" val="20003"/>
                    </a:ext>
                  </a:extLst>
                </a:gridCol>
                <a:gridCol w="744918">
                  <a:extLst>
                    <a:ext uri="{9D8B030D-6E8A-4147-A177-3AD203B41FA5}">
                      <a16:colId xmlns:a16="http://schemas.microsoft.com/office/drawing/2014/main" val="20004"/>
                    </a:ext>
                  </a:extLst>
                </a:gridCol>
                <a:gridCol w="744918">
                  <a:extLst>
                    <a:ext uri="{9D8B030D-6E8A-4147-A177-3AD203B41FA5}">
                      <a16:colId xmlns:a16="http://schemas.microsoft.com/office/drawing/2014/main" val="20005"/>
                    </a:ext>
                  </a:extLst>
                </a:gridCol>
                <a:gridCol w="744918">
                  <a:extLst>
                    <a:ext uri="{9D8B030D-6E8A-4147-A177-3AD203B41FA5}">
                      <a16:colId xmlns:a16="http://schemas.microsoft.com/office/drawing/2014/main" val="20006"/>
                    </a:ext>
                  </a:extLst>
                </a:gridCol>
                <a:gridCol w="744918">
                  <a:extLst>
                    <a:ext uri="{9D8B030D-6E8A-4147-A177-3AD203B41FA5}">
                      <a16:colId xmlns:a16="http://schemas.microsoft.com/office/drawing/2014/main" val="20007"/>
                    </a:ext>
                  </a:extLst>
                </a:gridCol>
                <a:gridCol w="744918">
                  <a:extLst>
                    <a:ext uri="{9D8B030D-6E8A-4147-A177-3AD203B41FA5}">
                      <a16:colId xmlns:a16="http://schemas.microsoft.com/office/drawing/2014/main" val="20008"/>
                    </a:ext>
                  </a:extLst>
                </a:gridCol>
              </a:tblGrid>
              <a:tr h="457200">
                <a:tc>
                  <a:txBody>
                    <a:bodyPr/>
                    <a:lstStyle/>
                    <a:p>
                      <a:r>
                        <a:rPr lang="en-US" sz="2000"/>
                        <a:t>Action</a:t>
                      </a:r>
                      <a:endParaRPr lang="en-US" sz="2000" b="1">
                        <a:latin typeface="+mj-lt"/>
                      </a:endParaRPr>
                    </a:p>
                  </a:txBody>
                  <a:tcPr/>
                </a:tc>
                <a:tc>
                  <a:txBody>
                    <a:bodyPr/>
                    <a:lstStyle/>
                    <a:p>
                      <a:pPr algn="ctr"/>
                      <a:endParaRPr lang="en-US" sz="2000">
                        <a:latin typeface="+mj-lt"/>
                      </a:endParaRPr>
                    </a:p>
                  </a:txBody>
                  <a:tcPr/>
                </a:tc>
                <a:tc>
                  <a:txBody>
                    <a:bodyPr/>
                    <a:lstStyle/>
                    <a:p>
                      <a:pPr algn="ctr"/>
                      <a:endParaRPr lang="en-US" sz="2000">
                        <a:latin typeface="+mj-lt"/>
                      </a:endParaRPr>
                    </a:p>
                  </a:txBody>
                  <a:tcPr/>
                </a:tc>
                <a:tc>
                  <a:txBody>
                    <a:bodyPr/>
                    <a:lstStyle/>
                    <a:p>
                      <a:pPr algn="ctr"/>
                      <a:endParaRPr lang="en-US" sz="2000">
                        <a:latin typeface="+mj-lt"/>
                      </a:endParaRPr>
                    </a:p>
                  </a:txBody>
                  <a:tcPr/>
                </a:tc>
                <a:tc>
                  <a:txBody>
                    <a:bodyPr/>
                    <a:lstStyle/>
                    <a:p>
                      <a:pPr algn="ctr"/>
                      <a:endParaRPr lang="en-US" sz="2000">
                        <a:latin typeface="+mj-lt"/>
                      </a:endParaRPr>
                    </a:p>
                  </a:txBody>
                  <a:tcPr/>
                </a:tc>
                <a:tc>
                  <a:txBody>
                    <a:bodyPr/>
                    <a:lstStyle/>
                    <a:p>
                      <a:pPr algn="ctr"/>
                      <a:endParaRPr lang="en-US" sz="2000">
                        <a:latin typeface="+mj-lt"/>
                      </a:endParaRPr>
                    </a:p>
                  </a:txBody>
                  <a:tcPr/>
                </a:tc>
                <a:tc>
                  <a:txBody>
                    <a:bodyPr/>
                    <a:lstStyle/>
                    <a:p>
                      <a:pPr algn="ctr"/>
                      <a:endParaRPr lang="en-US" sz="2000">
                        <a:latin typeface="+mj-lt"/>
                      </a:endParaRPr>
                    </a:p>
                  </a:txBody>
                  <a:tcPr/>
                </a:tc>
                <a:tc>
                  <a:txBody>
                    <a:bodyPr/>
                    <a:lstStyle/>
                    <a:p>
                      <a:pPr algn="ctr"/>
                      <a:endParaRPr lang="en-US" sz="2000">
                        <a:latin typeface="+mj-lt"/>
                      </a:endParaRPr>
                    </a:p>
                  </a:txBody>
                  <a:tcPr/>
                </a:tc>
                <a:tc>
                  <a:txBody>
                    <a:bodyPr/>
                    <a:lstStyle/>
                    <a:p>
                      <a:pPr algn="ctr"/>
                      <a:endParaRPr lang="en-US" sz="2000">
                        <a:latin typeface="+mj-lt"/>
                      </a:endParaRPr>
                    </a:p>
                  </a:txBody>
                  <a:tcPr/>
                </a:tc>
                <a:extLst>
                  <a:ext uri="{0D108BD9-81ED-4DB2-BD59-A6C34878D82A}">
                    <a16:rowId xmlns:a16="http://schemas.microsoft.com/office/drawing/2014/main" val="10000"/>
                  </a:ext>
                </a:extLst>
              </a:tr>
              <a:tr h="640080">
                <a:tc>
                  <a:txBody>
                    <a:bodyPr/>
                    <a:lstStyle/>
                    <a:p>
                      <a:endParaRPr lang="en-US" sz="2000">
                        <a:latin typeface="+mj-lt"/>
                      </a:endParaRPr>
                    </a:p>
                  </a:txBody>
                  <a:tcPr anchor="ctr"/>
                </a:tc>
                <a:tc>
                  <a:txBody>
                    <a:bodyPr/>
                    <a:lstStyle/>
                    <a:p>
                      <a:pPr algn="ctr"/>
                      <a:endParaRPr lang="en-US" sz="2000">
                        <a:latin typeface="+mj-lt"/>
                      </a:endParaRPr>
                    </a:p>
                  </a:txBody>
                  <a:tcPr anchor="ctr"/>
                </a:tc>
                <a:tc>
                  <a:txBody>
                    <a:bodyPr/>
                    <a:lstStyle/>
                    <a:p>
                      <a:pPr algn="ctr"/>
                      <a:endParaRPr lang="en-US" sz="2000">
                        <a:latin typeface="+mj-lt"/>
                      </a:endParaRPr>
                    </a:p>
                  </a:txBody>
                  <a:tcPr anchor="ctr"/>
                </a:tc>
                <a:tc>
                  <a:txBody>
                    <a:bodyPr/>
                    <a:lstStyle/>
                    <a:p>
                      <a:pPr algn="ctr"/>
                      <a:endParaRPr lang="en-US" sz="2000">
                        <a:latin typeface="+mj-lt"/>
                      </a:endParaRPr>
                    </a:p>
                  </a:txBody>
                  <a:tcPr anchor="ctr"/>
                </a:tc>
                <a:tc>
                  <a:txBody>
                    <a:bodyPr/>
                    <a:lstStyle/>
                    <a:p>
                      <a:pPr algn="ctr"/>
                      <a:endParaRPr lang="en-US" sz="2000">
                        <a:latin typeface="+mj-lt"/>
                      </a:endParaRPr>
                    </a:p>
                  </a:txBody>
                  <a:tcPr anchor="ctr"/>
                </a:tc>
                <a:tc>
                  <a:txBody>
                    <a:bodyPr/>
                    <a:lstStyle/>
                    <a:p>
                      <a:pPr algn="ctr"/>
                      <a:endParaRPr lang="en-US" sz="2000">
                        <a:latin typeface="+mj-lt"/>
                      </a:endParaRPr>
                    </a:p>
                  </a:txBody>
                  <a:tcPr anchor="ctr"/>
                </a:tc>
                <a:tc>
                  <a:txBody>
                    <a:bodyPr/>
                    <a:lstStyle/>
                    <a:p>
                      <a:pPr algn="ctr"/>
                      <a:endParaRPr lang="en-US" sz="2000">
                        <a:latin typeface="+mj-lt"/>
                      </a:endParaRPr>
                    </a:p>
                  </a:txBody>
                  <a:tcPr anchor="ctr"/>
                </a:tc>
                <a:tc>
                  <a:txBody>
                    <a:bodyPr/>
                    <a:lstStyle/>
                    <a:p>
                      <a:pPr algn="ctr"/>
                      <a:endParaRPr lang="en-US" sz="2000">
                        <a:latin typeface="+mj-lt"/>
                      </a:endParaRPr>
                    </a:p>
                  </a:txBody>
                  <a:tcPr anchor="ctr"/>
                </a:tc>
                <a:tc>
                  <a:txBody>
                    <a:bodyPr/>
                    <a:lstStyle/>
                    <a:p>
                      <a:pPr algn="ctr"/>
                      <a:endParaRPr lang="en-US" sz="2000">
                        <a:latin typeface="+mj-lt"/>
                      </a:endParaRPr>
                    </a:p>
                  </a:txBody>
                  <a:tcPr anchor="ctr"/>
                </a:tc>
                <a:extLst>
                  <a:ext uri="{0D108BD9-81ED-4DB2-BD59-A6C34878D82A}">
                    <a16:rowId xmlns:a16="http://schemas.microsoft.com/office/drawing/2014/main" val="10001"/>
                  </a:ext>
                </a:extLst>
              </a:tr>
            </a:tbl>
          </a:graphicData>
        </a:graphic>
      </p:graphicFrame>
      <p:sp>
        <p:nvSpPr>
          <p:cNvPr id="3" name="Rectangle 2"/>
          <p:cNvSpPr/>
          <p:nvPr/>
        </p:nvSpPr>
        <p:spPr>
          <a:xfrm>
            <a:off x="304800" y="2667000"/>
            <a:ext cx="2649443" cy="430887"/>
          </a:xfrm>
          <a:prstGeom prst="rect">
            <a:avLst/>
          </a:prstGeom>
        </p:spPr>
        <p:txBody>
          <a:bodyPr wrap="none">
            <a:spAutoFit/>
          </a:bodyPr>
          <a:lstStyle/>
          <a:p>
            <a:r>
              <a:rPr lang="en-US" sz="2200" b="1">
                <a:latin typeface="+mj-lt"/>
              </a:rPr>
              <a:t>New customer (15%)</a:t>
            </a:r>
          </a:p>
        </p:txBody>
      </p:sp>
      <p:sp>
        <p:nvSpPr>
          <p:cNvPr id="6" name="Rectangle 5"/>
          <p:cNvSpPr/>
          <p:nvPr/>
        </p:nvSpPr>
        <p:spPr>
          <a:xfrm>
            <a:off x="304800" y="3276600"/>
            <a:ext cx="2321598" cy="430887"/>
          </a:xfrm>
          <a:prstGeom prst="rect">
            <a:avLst/>
          </a:prstGeom>
        </p:spPr>
        <p:txBody>
          <a:bodyPr wrap="none">
            <a:spAutoFit/>
          </a:bodyPr>
          <a:lstStyle/>
          <a:p>
            <a:r>
              <a:rPr lang="en-US" sz="2200" b="1">
                <a:latin typeface="+mj-lt"/>
              </a:rPr>
              <a:t>Loyalty card (10%)</a:t>
            </a:r>
          </a:p>
        </p:txBody>
      </p:sp>
      <p:sp>
        <p:nvSpPr>
          <p:cNvPr id="7" name="Rectangle 6"/>
          <p:cNvSpPr/>
          <p:nvPr/>
        </p:nvSpPr>
        <p:spPr>
          <a:xfrm>
            <a:off x="304800" y="3962400"/>
            <a:ext cx="1821332" cy="430887"/>
          </a:xfrm>
          <a:prstGeom prst="rect">
            <a:avLst/>
          </a:prstGeom>
        </p:spPr>
        <p:txBody>
          <a:bodyPr wrap="none">
            <a:spAutoFit/>
          </a:bodyPr>
          <a:lstStyle/>
          <a:p>
            <a:r>
              <a:rPr lang="en-US" sz="2200" b="1">
                <a:latin typeface="+mj-lt"/>
              </a:rPr>
              <a:t>Coupon (20%)</a:t>
            </a:r>
          </a:p>
        </p:txBody>
      </p:sp>
      <p:sp>
        <p:nvSpPr>
          <p:cNvPr id="8" name="Rectangle 7"/>
          <p:cNvSpPr/>
          <p:nvPr/>
        </p:nvSpPr>
        <p:spPr>
          <a:xfrm>
            <a:off x="304800" y="5105400"/>
            <a:ext cx="1655453" cy="430887"/>
          </a:xfrm>
          <a:prstGeom prst="rect">
            <a:avLst/>
          </a:prstGeom>
        </p:spPr>
        <p:txBody>
          <a:bodyPr wrap="none">
            <a:spAutoFit/>
          </a:bodyPr>
          <a:lstStyle/>
          <a:p>
            <a:r>
              <a:rPr lang="en-US" sz="2200" b="1">
                <a:latin typeface="+mj-lt"/>
              </a:rPr>
              <a:t>Discount (%)</a:t>
            </a:r>
          </a:p>
        </p:txBody>
      </p:sp>
      <p:sp>
        <p:nvSpPr>
          <p:cNvPr id="9" name="Rectangle 8"/>
          <p:cNvSpPr/>
          <p:nvPr/>
        </p:nvSpPr>
        <p:spPr>
          <a:xfrm>
            <a:off x="4403593" y="5055513"/>
            <a:ext cx="473207" cy="430887"/>
          </a:xfrm>
          <a:prstGeom prst="rect">
            <a:avLst/>
          </a:prstGeom>
        </p:spPr>
        <p:txBody>
          <a:bodyPr wrap="none">
            <a:spAutoFit/>
          </a:bodyPr>
          <a:lstStyle/>
          <a:p>
            <a:pPr algn="ctr"/>
            <a:r>
              <a:rPr lang="en-US" sz="2200" b="1">
                <a:solidFill>
                  <a:srgbClr val="FF0000"/>
                </a:solidFill>
                <a:latin typeface="+mj-lt"/>
              </a:rPr>
              <a:t>20</a:t>
            </a:r>
          </a:p>
        </p:txBody>
      </p:sp>
      <p:sp>
        <p:nvSpPr>
          <p:cNvPr id="10" name="Rectangle 9"/>
          <p:cNvSpPr/>
          <p:nvPr/>
        </p:nvSpPr>
        <p:spPr>
          <a:xfrm>
            <a:off x="5168800" y="5055513"/>
            <a:ext cx="470000" cy="430887"/>
          </a:xfrm>
          <a:prstGeom prst="rect">
            <a:avLst/>
          </a:prstGeom>
        </p:spPr>
        <p:txBody>
          <a:bodyPr wrap="none">
            <a:spAutoFit/>
          </a:bodyPr>
          <a:lstStyle/>
          <a:p>
            <a:pPr algn="ctr"/>
            <a:r>
              <a:rPr lang="en-US" sz="2200" b="1">
                <a:latin typeface="+mj-lt"/>
              </a:rPr>
              <a:t>15</a:t>
            </a:r>
          </a:p>
        </p:txBody>
      </p:sp>
      <p:sp>
        <p:nvSpPr>
          <p:cNvPr id="11" name="Rectangle 10"/>
          <p:cNvSpPr/>
          <p:nvPr/>
        </p:nvSpPr>
        <p:spPr>
          <a:xfrm>
            <a:off x="5925074" y="5055513"/>
            <a:ext cx="470000" cy="430887"/>
          </a:xfrm>
          <a:prstGeom prst="rect">
            <a:avLst/>
          </a:prstGeom>
        </p:spPr>
        <p:txBody>
          <a:bodyPr wrap="none">
            <a:spAutoFit/>
          </a:bodyPr>
          <a:lstStyle/>
          <a:p>
            <a:r>
              <a:rPr lang="en-US" sz="2200" b="1">
                <a:latin typeface="+mj-lt"/>
              </a:rPr>
              <a:t>30</a:t>
            </a:r>
          </a:p>
        </p:txBody>
      </p:sp>
      <p:sp>
        <p:nvSpPr>
          <p:cNvPr id="12" name="Rectangle 11"/>
          <p:cNvSpPr/>
          <p:nvPr/>
        </p:nvSpPr>
        <p:spPr>
          <a:xfrm>
            <a:off x="6687074" y="5055513"/>
            <a:ext cx="470000" cy="430887"/>
          </a:xfrm>
          <a:prstGeom prst="rect">
            <a:avLst/>
          </a:prstGeom>
        </p:spPr>
        <p:txBody>
          <a:bodyPr wrap="none">
            <a:spAutoFit/>
          </a:bodyPr>
          <a:lstStyle/>
          <a:p>
            <a:r>
              <a:rPr lang="en-US" sz="2200" b="1">
                <a:latin typeface="+mj-lt"/>
              </a:rPr>
              <a:t>10</a:t>
            </a:r>
          </a:p>
        </p:txBody>
      </p:sp>
      <p:sp>
        <p:nvSpPr>
          <p:cNvPr id="13" name="Rectangle 12"/>
          <p:cNvSpPr/>
          <p:nvPr/>
        </p:nvSpPr>
        <p:spPr>
          <a:xfrm>
            <a:off x="7451594" y="5055513"/>
            <a:ext cx="473206" cy="430887"/>
          </a:xfrm>
          <a:prstGeom prst="rect">
            <a:avLst/>
          </a:prstGeom>
        </p:spPr>
        <p:txBody>
          <a:bodyPr wrap="none">
            <a:spAutoFit/>
          </a:bodyPr>
          <a:lstStyle/>
          <a:p>
            <a:r>
              <a:rPr lang="en-US" sz="2200" b="1">
                <a:latin typeface="+mj-lt"/>
              </a:rPr>
              <a:t>20</a:t>
            </a:r>
          </a:p>
        </p:txBody>
      </p:sp>
      <p:sp>
        <p:nvSpPr>
          <p:cNvPr id="14" name="Rectangle 13"/>
          <p:cNvSpPr/>
          <p:nvPr/>
        </p:nvSpPr>
        <p:spPr>
          <a:xfrm>
            <a:off x="8197448" y="5055513"/>
            <a:ext cx="336952" cy="430887"/>
          </a:xfrm>
          <a:prstGeom prst="rect">
            <a:avLst/>
          </a:prstGeom>
        </p:spPr>
        <p:txBody>
          <a:bodyPr wrap="none">
            <a:spAutoFit/>
          </a:bodyPr>
          <a:lstStyle/>
          <a:p>
            <a:pPr algn="ctr"/>
            <a:r>
              <a:rPr lang="en-US" sz="2200" b="1">
                <a:latin typeface="+mj-lt"/>
              </a:rPr>
              <a:t>0</a:t>
            </a:r>
          </a:p>
        </p:txBody>
      </p:sp>
      <p:sp>
        <p:nvSpPr>
          <p:cNvPr id="15" name="Rectangle 14"/>
          <p:cNvSpPr/>
          <p:nvPr/>
        </p:nvSpPr>
        <p:spPr>
          <a:xfrm>
            <a:off x="3728991" y="5055513"/>
            <a:ext cx="340158" cy="430887"/>
          </a:xfrm>
          <a:prstGeom prst="rect">
            <a:avLst/>
          </a:prstGeom>
        </p:spPr>
        <p:txBody>
          <a:bodyPr wrap="none">
            <a:spAutoFit/>
          </a:bodyPr>
          <a:lstStyle/>
          <a:p>
            <a:pPr algn="ctr"/>
            <a:r>
              <a:rPr lang="en-US" sz="2200" b="1">
                <a:latin typeface="+mj-lt"/>
              </a:rPr>
              <a:t>X</a:t>
            </a:r>
          </a:p>
        </p:txBody>
      </p:sp>
      <p:sp>
        <p:nvSpPr>
          <p:cNvPr id="16" name="Rectangle 15"/>
          <p:cNvSpPr/>
          <p:nvPr/>
        </p:nvSpPr>
        <p:spPr>
          <a:xfrm>
            <a:off x="2966991" y="5055513"/>
            <a:ext cx="340158" cy="430887"/>
          </a:xfrm>
          <a:prstGeom prst="rect">
            <a:avLst/>
          </a:prstGeom>
        </p:spPr>
        <p:txBody>
          <a:bodyPr wrap="none">
            <a:spAutoFit/>
          </a:bodyPr>
          <a:lstStyle/>
          <a:p>
            <a:pPr algn="ctr"/>
            <a:r>
              <a:rPr lang="en-US" sz="2200" b="1">
                <a:latin typeface="+mj-lt"/>
              </a:rPr>
              <a:t>X</a:t>
            </a:r>
          </a:p>
        </p:txBody>
      </p:sp>
      <p:sp>
        <p:nvSpPr>
          <p:cNvPr id="19" name="Slide Number Placeholder 18"/>
          <p:cNvSpPr>
            <a:spLocks noGrp="1"/>
          </p:cNvSpPr>
          <p:nvPr>
            <p:ph type="sldNum" sz="quarter" idx="12"/>
          </p:nvPr>
        </p:nvSpPr>
        <p:spPr/>
        <p:txBody>
          <a:bodyPr/>
          <a:lstStyle/>
          <a:p>
            <a:r>
              <a:rPr lang="en-US"/>
              <a:t>Slide </a:t>
            </a:r>
            <a:fld id="{3900DC13-0C25-439E-AA75-E5DAAC4C3713}" type="slidenum">
              <a:rPr lang="en-US" smtClean="0"/>
              <a:pPr/>
              <a:t>53</a:t>
            </a:fld>
            <a:endParaRPr lang="en-US"/>
          </a:p>
        </p:txBody>
      </p:sp>
      <p:sp>
        <p:nvSpPr>
          <p:cNvPr id="17" name="Rectangle 16"/>
          <p:cNvSpPr/>
          <p:nvPr/>
        </p:nvSpPr>
        <p:spPr>
          <a:xfrm>
            <a:off x="2938277" y="5739276"/>
            <a:ext cx="3400354" cy="707886"/>
          </a:xfrm>
          <a:prstGeom prst="rect">
            <a:avLst/>
          </a:prstGeom>
        </p:spPr>
        <p:txBody>
          <a:bodyPr wrap="none">
            <a:spAutoFit/>
          </a:bodyPr>
          <a:lstStyle/>
          <a:p>
            <a:r>
              <a:rPr lang="en-US" sz="2000" dirty="0"/>
              <a:t>X: Error message</a:t>
            </a:r>
          </a:p>
          <a:p>
            <a:r>
              <a:rPr lang="en-US" sz="2000" dirty="0"/>
              <a:t>R3: must review specification</a:t>
            </a:r>
          </a:p>
        </p:txBody>
      </p:sp>
    </p:spTree>
    <p:extLst>
      <p:ext uri="{BB962C8B-B14F-4D97-AF65-F5344CB8AC3E}">
        <p14:creationId xmlns:p14="http://schemas.microsoft.com/office/powerpoint/2010/main" val="2556940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P spid="15" grpId="0"/>
      <p:bldP spid="16" grpId="0"/>
      <p:bldP spid="17"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Decision tables testing example 2</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19320006"/>
              </p:ext>
            </p:extLst>
          </p:nvPr>
        </p:nvGraphicFramePr>
        <p:xfrm>
          <a:off x="304798" y="2133600"/>
          <a:ext cx="7728524" cy="2377440"/>
        </p:xfrm>
        <a:graphic>
          <a:graphicData uri="http://schemas.openxmlformats.org/drawingml/2006/table">
            <a:tbl>
              <a:tblPr firstRow="1" bandRow="1">
                <a:tableStyleId>{0660B408-B3CF-4A94-85FC-2B1E0A45F4A2}</a:tableStyleId>
              </a:tblPr>
              <a:tblGrid>
                <a:gridCol w="2514098">
                  <a:extLst>
                    <a:ext uri="{9D8B030D-6E8A-4147-A177-3AD203B41FA5}">
                      <a16:colId xmlns:a16="http://schemas.microsoft.com/office/drawing/2014/main" val="20000"/>
                    </a:ext>
                  </a:extLst>
                </a:gridCol>
                <a:gridCol w="744918">
                  <a:extLst>
                    <a:ext uri="{9D8B030D-6E8A-4147-A177-3AD203B41FA5}">
                      <a16:colId xmlns:a16="http://schemas.microsoft.com/office/drawing/2014/main" val="20001"/>
                    </a:ext>
                  </a:extLst>
                </a:gridCol>
                <a:gridCol w="744918">
                  <a:extLst>
                    <a:ext uri="{9D8B030D-6E8A-4147-A177-3AD203B41FA5}">
                      <a16:colId xmlns:a16="http://schemas.microsoft.com/office/drawing/2014/main" val="20002"/>
                    </a:ext>
                  </a:extLst>
                </a:gridCol>
                <a:gridCol w="744918">
                  <a:extLst>
                    <a:ext uri="{9D8B030D-6E8A-4147-A177-3AD203B41FA5}">
                      <a16:colId xmlns:a16="http://schemas.microsoft.com/office/drawing/2014/main" val="20003"/>
                    </a:ext>
                  </a:extLst>
                </a:gridCol>
                <a:gridCol w="744918">
                  <a:extLst>
                    <a:ext uri="{9D8B030D-6E8A-4147-A177-3AD203B41FA5}">
                      <a16:colId xmlns:a16="http://schemas.microsoft.com/office/drawing/2014/main" val="20004"/>
                    </a:ext>
                  </a:extLst>
                </a:gridCol>
                <a:gridCol w="744918">
                  <a:extLst>
                    <a:ext uri="{9D8B030D-6E8A-4147-A177-3AD203B41FA5}">
                      <a16:colId xmlns:a16="http://schemas.microsoft.com/office/drawing/2014/main" val="20005"/>
                    </a:ext>
                  </a:extLst>
                </a:gridCol>
                <a:gridCol w="744918">
                  <a:extLst>
                    <a:ext uri="{9D8B030D-6E8A-4147-A177-3AD203B41FA5}">
                      <a16:colId xmlns:a16="http://schemas.microsoft.com/office/drawing/2014/main" val="20006"/>
                    </a:ext>
                  </a:extLst>
                </a:gridCol>
                <a:gridCol w="744918">
                  <a:extLst>
                    <a:ext uri="{9D8B030D-6E8A-4147-A177-3AD203B41FA5}">
                      <a16:colId xmlns:a16="http://schemas.microsoft.com/office/drawing/2014/main" val="20007"/>
                    </a:ext>
                  </a:extLst>
                </a:gridCol>
              </a:tblGrid>
              <a:tr h="457200">
                <a:tc>
                  <a:txBody>
                    <a:bodyPr/>
                    <a:lstStyle/>
                    <a:p>
                      <a:r>
                        <a:rPr lang="en-US" sz="2000"/>
                        <a:t>Conditions</a:t>
                      </a:r>
                      <a:endParaRPr lang="en-US" sz="2000">
                        <a:latin typeface="+mj-lt"/>
                      </a:endParaRPr>
                    </a:p>
                  </a:txBody>
                  <a:tcPr/>
                </a:tc>
                <a:tc>
                  <a:txBody>
                    <a:bodyPr/>
                    <a:lstStyle/>
                    <a:p>
                      <a:pPr algn="ctr"/>
                      <a:r>
                        <a:rPr lang="en-US" sz="2000"/>
                        <a:t>R</a:t>
                      </a:r>
                      <a:r>
                        <a:rPr lang="en-US" sz="2000" baseline="0"/>
                        <a:t>1</a:t>
                      </a:r>
                      <a:endParaRPr lang="en-US" sz="2000">
                        <a:latin typeface="+mj-lt"/>
                      </a:endParaRPr>
                    </a:p>
                  </a:txBody>
                  <a:tcPr/>
                </a:tc>
                <a:tc>
                  <a:txBody>
                    <a:bodyPr/>
                    <a:lstStyle/>
                    <a:p>
                      <a:pPr algn="ctr"/>
                      <a:r>
                        <a:rPr lang="en-US" sz="2000"/>
                        <a:t>R</a:t>
                      </a:r>
                      <a:r>
                        <a:rPr lang="en-US" sz="2000" baseline="0"/>
                        <a:t>3</a:t>
                      </a:r>
                      <a:endParaRPr lang="en-US" sz="2000">
                        <a:latin typeface="+mj-lt"/>
                      </a:endParaRPr>
                    </a:p>
                  </a:txBody>
                  <a:tcPr/>
                </a:tc>
                <a:tc>
                  <a:txBody>
                    <a:bodyPr/>
                    <a:lstStyle/>
                    <a:p>
                      <a:pPr algn="ctr"/>
                      <a:r>
                        <a:rPr lang="en-US" sz="2000"/>
                        <a:t>R4</a:t>
                      </a:r>
                      <a:endParaRPr lang="en-US" sz="2000">
                        <a:latin typeface="+mj-lt"/>
                      </a:endParaRPr>
                    </a:p>
                  </a:txBody>
                  <a:tcPr/>
                </a:tc>
                <a:tc>
                  <a:txBody>
                    <a:bodyPr/>
                    <a:lstStyle/>
                    <a:p>
                      <a:pPr algn="ctr"/>
                      <a:r>
                        <a:rPr lang="en-US" sz="2000"/>
                        <a:t>R5</a:t>
                      </a:r>
                      <a:endParaRPr lang="en-US" sz="2000">
                        <a:latin typeface="+mj-lt"/>
                      </a:endParaRPr>
                    </a:p>
                  </a:txBody>
                  <a:tcPr/>
                </a:tc>
                <a:tc>
                  <a:txBody>
                    <a:bodyPr/>
                    <a:lstStyle/>
                    <a:p>
                      <a:pPr algn="ctr"/>
                      <a:r>
                        <a:rPr lang="en-US" sz="2000"/>
                        <a:t>R6</a:t>
                      </a:r>
                      <a:endParaRPr lang="en-US" sz="2000">
                        <a:latin typeface="+mj-lt"/>
                      </a:endParaRPr>
                    </a:p>
                  </a:txBody>
                  <a:tcPr/>
                </a:tc>
                <a:tc>
                  <a:txBody>
                    <a:bodyPr/>
                    <a:lstStyle/>
                    <a:p>
                      <a:pPr algn="ctr"/>
                      <a:r>
                        <a:rPr lang="en-US" sz="2000"/>
                        <a:t>R7</a:t>
                      </a:r>
                      <a:endParaRPr lang="en-US" sz="2000">
                        <a:latin typeface="+mj-lt"/>
                      </a:endParaRPr>
                    </a:p>
                  </a:txBody>
                  <a:tcPr/>
                </a:tc>
                <a:tc>
                  <a:txBody>
                    <a:bodyPr/>
                    <a:lstStyle/>
                    <a:p>
                      <a:pPr algn="ctr"/>
                      <a:r>
                        <a:rPr lang="en-US" sz="2000"/>
                        <a:t>R8</a:t>
                      </a:r>
                      <a:endParaRPr lang="en-US" sz="2000">
                        <a:latin typeface="+mj-lt"/>
                      </a:endParaRPr>
                    </a:p>
                  </a:txBody>
                  <a:tcPr/>
                </a:tc>
                <a:extLst>
                  <a:ext uri="{0D108BD9-81ED-4DB2-BD59-A6C34878D82A}">
                    <a16:rowId xmlns:a16="http://schemas.microsoft.com/office/drawing/2014/main" val="10000"/>
                  </a:ext>
                </a:extLst>
              </a:tr>
              <a:tr h="640080">
                <a:tc>
                  <a:txBody>
                    <a:bodyPr/>
                    <a:lstStyle/>
                    <a:p>
                      <a:endParaRPr lang="en-US" sz="2000">
                        <a:latin typeface="+mj-lt"/>
                      </a:endParaRPr>
                    </a:p>
                  </a:txBody>
                  <a:tcPr anchor="ctr"/>
                </a:tc>
                <a:tc>
                  <a:txBody>
                    <a:bodyPr/>
                    <a:lstStyle/>
                    <a:p>
                      <a:pPr algn="ctr"/>
                      <a:r>
                        <a:rPr lang="en-US" sz="2000">
                          <a:latin typeface="+mj-lt"/>
                        </a:rPr>
                        <a:t>T</a:t>
                      </a:r>
                    </a:p>
                  </a:txBody>
                  <a:tcPr anchor="ctr"/>
                </a:tc>
                <a:tc>
                  <a:txBody>
                    <a:bodyPr/>
                    <a:lstStyle/>
                    <a:p>
                      <a:pPr algn="ctr"/>
                      <a:r>
                        <a:rPr lang="en-US" sz="2000">
                          <a:latin typeface="+mj-lt"/>
                        </a:rPr>
                        <a:t>T</a:t>
                      </a:r>
                    </a:p>
                  </a:txBody>
                  <a:tcPr anchor="ctr"/>
                </a:tc>
                <a:tc>
                  <a:txBody>
                    <a:bodyPr/>
                    <a:lstStyle/>
                    <a:p>
                      <a:pPr algn="ctr"/>
                      <a:r>
                        <a:rPr lang="en-US" sz="2000">
                          <a:latin typeface="+mj-lt"/>
                        </a:rPr>
                        <a:t>T</a:t>
                      </a:r>
                    </a:p>
                  </a:txBody>
                  <a:tcPr anchor="ctr"/>
                </a:tc>
                <a:tc>
                  <a:txBody>
                    <a:bodyPr/>
                    <a:lstStyle/>
                    <a:p>
                      <a:pPr algn="ctr"/>
                      <a:r>
                        <a:rPr lang="en-US" sz="2000">
                          <a:latin typeface="+mj-lt"/>
                        </a:rPr>
                        <a:t>F</a:t>
                      </a:r>
                    </a:p>
                  </a:txBody>
                  <a:tcPr anchor="ctr"/>
                </a:tc>
                <a:tc>
                  <a:txBody>
                    <a:bodyPr/>
                    <a:lstStyle/>
                    <a:p>
                      <a:pPr algn="ctr"/>
                      <a:r>
                        <a:rPr lang="en-US" sz="2000">
                          <a:latin typeface="+mj-lt"/>
                        </a:rPr>
                        <a:t>F</a:t>
                      </a:r>
                    </a:p>
                  </a:txBody>
                  <a:tcPr anchor="ctr"/>
                </a:tc>
                <a:tc>
                  <a:txBody>
                    <a:bodyPr/>
                    <a:lstStyle/>
                    <a:p>
                      <a:pPr algn="ctr"/>
                      <a:r>
                        <a:rPr lang="en-US" sz="2000">
                          <a:latin typeface="+mj-lt"/>
                        </a:rPr>
                        <a:t>F</a:t>
                      </a:r>
                    </a:p>
                  </a:txBody>
                  <a:tcPr anchor="ctr"/>
                </a:tc>
                <a:tc>
                  <a:txBody>
                    <a:bodyPr/>
                    <a:lstStyle/>
                    <a:p>
                      <a:pPr algn="ctr"/>
                      <a:r>
                        <a:rPr lang="en-US" sz="2000">
                          <a:latin typeface="+mj-lt"/>
                        </a:rPr>
                        <a:t>F</a:t>
                      </a:r>
                    </a:p>
                  </a:txBody>
                  <a:tcPr anchor="ctr"/>
                </a:tc>
                <a:extLst>
                  <a:ext uri="{0D108BD9-81ED-4DB2-BD59-A6C34878D82A}">
                    <a16:rowId xmlns:a16="http://schemas.microsoft.com/office/drawing/2014/main" val="10001"/>
                  </a:ext>
                </a:extLst>
              </a:tr>
              <a:tr h="640080">
                <a:tc>
                  <a:txBody>
                    <a:bodyPr/>
                    <a:lstStyle/>
                    <a:p>
                      <a:endParaRPr lang="en-US" sz="2000">
                        <a:latin typeface="+mj-lt"/>
                      </a:endParaRPr>
                    </a:p>
                  </a:txBody>
                  <a:tcPr anchor="ctr"/>
                </a:tc>
                <a:tc>
                  <a:txBody>
                    <a:bodyPr/>
                    <a:lstStyle/>
                    <a:p>
                      <a:pPr algn="ctr"/>
                      <a:r>
                        <a:rPr lang="en-US" sz="2000">
                          <a:latin typeface="+mj-lt"/>
                        </a:rPr>
                        <a:t>T</a:t>
                      </a:r>
                    </a:p>
                  </a:txBody>
                  <a:tcPr anchor="ctr"/>
                </a:tc>
                <a:tc>
                  <a:txBody>
                    <a:bodyPr/>
                    <a:lstStyle/>
                    <a:p>
                      <a:pPr algn="ctr"/>
                      <a:r>
                        <a:rPr lang="en-US" sz="2000">
                          <a:latin typeface="+mj-lt"/>
                        </a:rPr>
                        <a:t>F</a:t>
                      </a:r>
                    </a:p>
                  </a:txBody>
                  <a:tcPr anchor="ctr"/>
                </a:tc>
                <a:tc>
                  <a:txBody>
                    <a:bodyPr/>
                    <a:lstStyle/>
                    <a:p>
                      <a:pPr algn="ctr"/>
                      <a:r>
                        <a:rPr lang="en-US" sz="2000">
                          <a:latin typeface="+mj-lt"/>
                        </a:rPr>
                        <a:t>F</a:t>
                      </a:r>
                    </a:p>
                  </a:txBody>
                  <a:tcPr anchor="ctr"/>
                </a:tc>
                <a:tc>
                  <a:txBody>
                    <a:bodyPr/>
                    <a:lstStyle/>
                    <a:p>
                      <a:pPr algn="ctr"/>
                      <a:r>
                        <a:rPr lang="en-US" sz="2000">
                          <a:latin typeface="+mj-lt"/>
                        </a:rPr>
                        <a:t>T</a:t>
                      </a:r>
                    </a:p>
                  </a:txBody>
                  <a:tcPr anchor="ctr"/>
                </a:tc>
                <a:tc>
                  <a:txBody>
                    <a:bodyPr/>
                    <a:lstStyle/>
                    <a:p>
                      <a:pPr algn="ctr"/>
                      <a:r>
                        <a:rPr lang="en-US" sz="2000">
                          <a:latin typeface="+mj-lt"/>
                        </a:rPr>
                        <a:t>T</a:t>
                      </a:r>
                    </a:p>
                  </a:txBody>
                  <a:tcPr anchor="ctr"/>
                </a:tc>
                <a:tc>
                  <a:txBody>
                    <a:bodyPr/>
                    <a:lstStyle/>
                    <a:p>
                      <a:pPr algn="ctr"/>
                      <a:r>
                        <a:rPr lang="en-US" sz="2000">
                          <a:latin typeface="+mj-lt"/>
                        </a:rPr>
                        <a:t>F</a:t>
                      </a:r>
                    </a:p>
                  </a:txBody>
                  <a:tcPr anchor="ctr"/>
                </a:tc>
                <a:tc>
                  <a:txBody>
                    <a:bodyPr/>
                    <a:lstStyle/>
                    <a:p>
                      <a:pPr algn="ctr"/>
                      <a:r>
                        <a:rPr lang="en-US" sz="2000">
                          <a:latin typeface="+mj-lt"/>
                        </a:rPr>
                        <a:t>F</a:t>
                      </a:r>
                    </a:p>
                  </a:txBody>
                  <a:tcPr anchor="ctr"/>
                </a:tc>
                <a:extLst>
                  <a:ext uri="{0D108BD9-81ED-4DB2-BD59-A6C34878D82A}">
                    <a16:rowId xmlns:a16="http://schemas.microsoft.com/office/drawing/2014/main" val="10002"/>
                  </a:ext>
                </a:extLst>
              </a:tr>
              <a:tr h="640080">
                <a:tc>
                  <a:txBody>
                    <a:bodyPr/>
                    <a:lstStyle/>
                    <a:p>
                      <a:endParaRPr lang="en-US" sz="2000">
                        <a:latin typeface="+mj-lt"/>
                      </a:endParaRPr>
                    </a:p>
                  </a:txBody>
                  <a:tcPr anchor="ctr"/>
                </a:tc>
                <a:tc>
                  <a:txBody>
                    <a:bodyPr/>
                    <a:lstStyle/>
                    <a:p>
                      <a:pPr algn="ctr"/>
                      <a:r>
                        <a:rPr lang="en-US" sz="2000">
                          <a:latin typeface="+mj-lt"/>
                        </a:rPr>
                        <a:t>-</a:t>
                      </a:r>
                    </a:p>
                  </a:txBody>
                  <a:tcPr anchor="ctr"/>
                </a:tc>
                <a:tc>
                  <a:txBody>
                    <a:bodyPr/>
                    <a:lstStyle/>
                    <a:p>
                      <a:pPr algn="ctr"/>
                      <a:r>
                        <a:rPr lang="en-US" sz="2000">
                          <a:latin typeface="+mj-lt"/>
                        </a:rPr>
                        <a:t>T</a:t>
                      </a:r>
                    </a:p>
                  </a:txBody>
                  <a:tcPr anchor="ctr"/>
                </a:tc>
                <a:tc>
                  <a:txBody>
                    <a:bodyPr/>
                    <a:lstStyle/>
                    <a:p>
                      <a:pPr algn="ctr"/>
                      <a:r>
                        <a:rPr lang="en-US" sz="2000">
                          <a:latin typeface="+mj-lt"/>
                        </a:rPr>
                        <a:t>F</a:t>
                      </a:r>
                    </a:p>
                  </a:txBody>
                  <a:tcPr anchor="ctr"/>
                </a:tc>
                <a:tc>
                  <a:txBody>
                    <a:bodyPr/>
                    <a:lstStyle/>
                    <a:p>
                      <a:pPr algn="ctr"/>
                      <a:r>
                        <a:rPr lang="en-US" sz="2000">
                          <a:latin typeface="+mj-lt"/>
                        </a:rPr>
                        <a:t>T</a:t>
                      </a:r>
                    </a:p>
                  </a:txBody>
                  <a:tcPr anchor="ctr"/>
                </a:tc>
                <a:tc>
                  <a:txBody>
                    <a:bodyPr/>
                    <a:lstStyle/>
                    <a:p>
                      <a:pPr algn="ctr"/>
                      <a:r>
                        <a:rPr lang="en-US" sz="2000">
                          <a:latin typeface="+mj-lt"/>
                        </a:rPr>
                        <a:t>F</a:t>
                      </a:r>
                    </a:p>
                  </a:txBody>
                  <a:tcPr anchor="ctr"/>
                </a:tc>
                <a:tc>
                  <a:txBody>
                    <a:bodyPr/>
                    <a:lstStyle/>
                    <a:p>
                      <a:pPr algn="ctr"/>
                      <a:r>
                        <a:rPr lang="en-US" sz="2000">
                          <a:latin typeface="+mj-lt"/>
                        </a:rPr>
                        <a:t>T</a:t>
                      </a:r>
                    </a:p>
                  </a:txBody>
                  <a:tcPr anchor="ctr"/>
                </a:tc>
                <a:tc>
                  <a:txBody>
                    <a:bodyPr/>
                    <a:lstStyle/>
                    <a:p>
                      <a:pPr algn="ctr"/>
                      <a:r>
                        <a:rPr lang="en-US" sz="2000">
                          <a:latin typeface="+mj-lt"/>
                        </a:rPr>
                        <a:t>F</a:t>
                      </a:r>
                    </a:p>
                  </a:txBody>
                  <a:tcPr anchor="ctr"/>
                </a:tc>
                <a:extLst>
                  <a:ext uri="{0D108BD9-81ED-4DB2-BD59-A6C34878D82A}">
                    <a16:rowId xmlns:a16="http://schemas.microsoft.com/office/drawing/2014/main" val="10003"/>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989570543"/>
              </p:ext>
            </p:extLst>
          </p:nvPr>
        </p:nvGraphicFramePr>
        <p:xfrm>
          <a:off x="304798" y="4495800"/>
          <a:ext cx="7728524" cy="1097280"/>
        </p:xfrm>
        <a:graphic>
          <a:graphicData uri="http://schemas.openxmlformats.org/drawingml/2006/table">
            <a:tbl>
              <a:tblPr firstRow="1" bandRow="1">
                <a:tableStyleId>{0660B408-B3CF-4A94-85FC-2B1E0A45F4A2}</a:tableStyleId>
              </a:tblPr>
              <a:tblGrid>
                <a:gridCol w="2514098">
                  <a:extLst>
                    <a:ext uri="{9D8B030D-6E8A-4147-A177-3AD203B41FA5}">
                      <a16:colId xmlns:a16="http://schemas.microsoft.com/office/drawing/2014/main" val="20000"/>
                    </a:ext>
                  </a:extLst>
                </a:gridCol>
                <a:gridCol w="744918">
                  <a:extLst>
                    <a:ext uri="{9D8B030D-6E8A-4147-A177-3AD203B41FA5}">
                      <a16:colId xmlns:a16="http://schemas.microsoft.com/office/drawing/2014/main" val="20001"/>
                    </a:ext>
                  </a:extLst>
                </a:gridCol>
                <a:gridCol w="744918">
                  <a:extLst>
                    <a:ext uri="{9D8B030D-6E8A-4147-A177-3AD203B41FA5}">
                      <a16:colId xmlns:a16="http://schemas.microsoft.com/office/drawing/2014/main" val="20002"/>
                    </a:ext>
                  </a:extLst>
                </a:gridCol>
                <a:gridCol w="744918">
                  <a:extLst>
                    <a:ext uri="{9D8B030D-6E8A-4147-A177-3AD203B41FA5}">
                      <a16:colId xmlns:a16="http://schemas.microsoft.com/office/drawing/2014/main" val="20003"/>
                    </a:ext>
                  </a:extLst>
                </a:gridCol>
                <a:gridCol w="744918">
                  <a:extLst>
                    <a:ext uri="{9D8B030D-6E8A-4147-A177-3AD203B41FA5}">
                      <a16:colId xmlns:a16="http://schemas.microsoft.com/office/drawing/2014/main" val="20004"/>
                    </a:ext>
                  </a:extLst>
                </a:gridCol>
                <a:gridCol w="744918">
                  <a:extLst>
                    <a:ext uri="{9D8B030D-6E8A-4147-A177-3AD203B41FA5}">
                      <a16:colId xmlns:a16="http://schemas.microsoft.com/office/drawing/2014/main" val="20005"/>
                    </a:ext>
                  </a:extLst>
                </a:gridCol>
                <a:gridCol w="744918">
                  <a:extLst>
                    <a:ext uri="{9D8B030D-6E8A-4147-A177-3AD203B41FA5}">
                      <a16:colId xmlns:a16="http://schemas.microsoft.com/office/drawing/2014/main" val="20006"/>
                    </a:ext>
                  </a:extLst>
                </a:gridCol>
                <a:gridCol w="744918">
                  <a:extLst>
                    <a:ext uri="{9D8B030D-6E8A-4147-A177-3AD203B41FA5}">
                      <a16:colId xmlns:a16="http://schemas.microsoft.com/office/drawing/2014/main" val="20007"/>
                    </a:ext>
                  </a:extLst>
                </a:gridCol>
              </a:tblGrid>
              <a:tr h="457200">
                <a:tc>
                  <a:txBody>
                    <a:bodyPr/>
                    <a:lstStyle/>
                    <a:p>
                      <a:r>
                        <a:rPr lang="en-US" sz="2000"/>
                        <a:t>Action</a:t>
                      </a:r>
                      <a:endParaRPr lang="en-US" sz="2000" b="1">
                        <a:latin typeface="+mj-lt"/>
                      </a:endParaRPr>
                    </a:p>
                  </a:txBody>
                  <a:tcPr/>
                </a:tc>
                <a:tc>
                  <a:txBody>
                    <a:bodyPr/>
                    <a:lstStyle/>
                    <a:p>
                      <a:pPr algn="ctr"/>
                      <a:endParaRPr lang="en-US" sz="2000">
                        <a:latin typeface="+mj-lt"/>
                      </a:endParaRPr>
                    </a:p>
                  </a:txBody>
                  <a:tcPr/>
                </a:tc>
                <a:tc>
                  <a:txBody>
                    <a:bodyPr/>
                    <a:lstStyle/>
                    <a:p>
                      <a:pPr algn="ctr"/>
                      <a:endParaRPr lang="en-US" sz="2000">
                        <a:latin typeface="+mj-lt"/>
                      </a:endParaRPr>
                    </a:p>
                  </a:txBody>
                  <a:tcPr/>
                </a:tc>
                <a:tc>
                  <a:txBody>
                    <a:bodyPr/>
                    <a:lstStyle/>
                    <a:p>
                      <a:pPr algn="ctr"/>
                      <a:endParaRPr lang="en-US" sz="2000">
                        <a:latin typeface="+mj-lt"/>
                      </a:endParaRPr>
                    </a:p>
                  </a:txBody>
                  <a:tcPr/>
                </a:tc>
                <a:tc>
                  <a:txBody>
                    <a:bodyPr/>
                    <a:lstStyle/>
                    <a:p>
                      <a:pPr algn="ctr"/>
                      <a:endParaRPr lang="en-US" sz="2000">
                        <a:latin typeface="+mj-lt"/>
                      </a:endParaRPr>
                    </a:p>
                  </a:txBody>
                  <a:tcPr/>
                </a:tc>
                <a:tc>
                  <a:txBody>
                    <a:bodyPr/>
                    <a:lstStyle/>
                    <a:p>
                      <a:pPr algn="ctr"/>
                      <a:endParaRPr lang="en-US" sz="2000">
                        <a:latin typeface="+mj-lt"/>
                      </a:endParaRPr>
                    </a:p>
                  </a:txBody>
                  <a:tcPr/>
                </a:tc>
                <a:tc>
                  <a:txBody>
                    <a:bodyPr/>
                    <a:lstStyle/>
                    <a:p>
                      <a:pPr algn="ctr"/>
                      <a:endParaRPr lang="en-US" sz="2000">
                        <a:latin typeface="+mj-lt"/>
                      </a:endParaRPr>
                    </a:p>
                  </a:txBody>
                  <a:tcPr/>
                </a:tc>
                <a:tc>
                  <a:txBody>
                    <a:bodyPr/>
                    <a:lstStyle/>
                    <a:p>
                      <a:pPr algn="ctr"/>
                      <a:endParaRPr lang="en-US" sz="2000">
                        <a:latin typeface="+mj-lt"/>
                      </a:endParaRPr>
                    </a:p>
                  </a:txBody>
                  <a:tcPr/>
                </a:tc>
                <a:extLst>
                  <a:ext uri="{0D108BD9-81ED-4DB2-BD59-A6C34878D82A}">
                    <a16:rowId xmlns:a16="http://schemas.microsoft.com/office/drawing/2014/main" val="10000"/>
                  </a:ext>
                </a:extLst>
              </a:tr>
              <a:tr h="640080">
                <a:tc>
                  <a:txBody>
                    <a:bodyPr/>
                    <a:lstStyle/>
                    <a:p>
                      <a:endParaRPr lang="en-US" sz="2000">
                        <a:latin typeface="+mj-lt"/>
                      </a:endParaRPr>
                    </a:p>
                  </a:txBody>
                  <a:tcPr anchor="ctr"/>
                </a:tc>
                <a:tc>
                  <a:txBody>
                    <a:bodyPr/>
                    <a:lstStyle/>
                    <a:p>
                      <a:pPr algn="ctr"/>
                      <a:endParaRPr lang="en-US" sz="2000">
                        <a:latin typeface="+mj-lt"/>
                      </a:endParaRPr>
                    </a:p>
                  </a:txBody>
                  <a:tcPr anchor="ctr"/>
                </a:tc>
                <a:tc>
                  <a:txBody>
                    <a:bodyPr/>
                    <a:lstStyle/>
                    <a:p>
                      <a:pPr algn="ctr"/>
                      <a:endParaRPr lang="en-US" sz="2000">
                        <a:latin typeface="+mj-lt"/>
                      </a:endParaRPr>
                    </a:p>
                  </a:txBody>
                  <a:tcPr anchor="ctr"/>
                </a:tc>
                <a:tc>
                  <a:txBody>
                    <a:bodyPr/>
                    <a:lstStyle/>
                    <a:p>
                      <a:pPr algn="ctr"/>
                      <a:endParaRPr lang="en-US" sz="2000">
                        <a:latin typeface="+mj-lt"/>
                      </a:endParaRPr>
                    </a:p>
                  </a:txBody>
                  <a:tcPr anchor="ctr"/>
                </a:tc>
                <a:tc>
                  <a:txBody>
                    <a:bodyPr/>
                    <a:lstStyle/>
                    <a:p>
                      <a:pPr algn="ctr"/>
                      <a:endParaRPr lang="en-US" sz="2000">
                        <a:latin typeface="+mj-lt"/>
                      </a:endParaRPr>
                    </a:p>
                  </a:txBody>
                  <a:tcPr anchor="ctr"/>
                </a:tc>
                <a:tc>
                  <a:txBody>
                    <a:bodyPr/>
                    <a:lstStyle/>
                    <a:p>
                      <a:pPr algn="ctr"/>
                      <a:endParaRPr lang="en-US" sz="2000">
                        <a:latin typeface="+mj-lt"/>
                      </a:endParaRPr>
                    </a:p>
                  </a:txBody>
                  <a:tcPr anchor="ctr"/>
                </a:tc>
                <a:tc>
                  <a:txBody>
                    <a:bodyPr/>
                    <a:lstStyle/>
                    <a:p>
                      <a:pPr algn="ctr"/>
                      <a:endParaRPr lang="en-US" sz="2000">
                        <a:latin typeface="+mj-lt"/>
                      </a:endParaRPr>
                    </a:p>
                  </a:txBody>
                  <a:tcPr anchor="ctr"/>
                </a:tc>
                <a:tc>
                  <a:txBody>
                    <a:bodyPr/>
                    <a:lstStyle/>
                    <a:p>
                      <a:pPr algn="ctr"/>
                      <a:endParaRPr lang="en-US" sz="2000">
                        <a:latin typeface="+mj-lt"/>
                      </a:endParaRPr>
                    </a:p>
                  </a:txBody>
                  <a:tcPr anchor="ctr"/>
                </a:tc>
                <a:extLst>
                  <a:ext uri="{0D108BD9-81ED-4DB2-BD59-A6C34878D82A}">
                    <a16:rowId xmlns:a16="http://schemas.microsoft.com/office/drawing/2014/main" val="10001"/>
                  </a:ext>
                </a:extLst>
              </a:tr>
            </a:tbl>
          </a:graphicData>
        </a:graphic>
      </p:graphicFrame>
      <p:sp>
        <p:nvSpPr>
          <p:cNvPr id="3" name="Rectangle 2"/>
          <p:cNvSpPr/>
          <p:nvPr/>
        </p:nvSpPr>
        <p:spPr>
          <a:xfrm>
            <a:off x="304800" y="2667000"/>
            <a:ext cx="2649443" cy="430887"/>
          </a:xfrm>
          <a:prstGeom prst="rect">
            <a:avLst/>
          </a:prstGeom>
        </p:spPr>
        <p:txBody>
          <a:bodyPr wrap="none">
            <a:spAutoFit/>
          </a:bodyPr>
          <a:lstStyle/>
          <a:p>
            <a:r>
              <a:rPr lang="en-US" sz="2200" b="1">
                <a:solidFill>
                  <a:prstClr val="black"/>
                </a:solidFill>
                <a:latin typeface="Calibri"/>
              </a:rPr>
              <a:t>New customer (15%)</a:t>
            </a:r>
          </a:p>
        </p:txBody>
      </p:sp>
      <p:sp>
        <p:nvSpPr>
          <p:cNvPr id="6" name="Rectangle 5"/>
          <p:cNvSpPr/>
          <p:nvPr/>
        </p:nvSpPr>
        <p:spPr>
          <a:xfrm>
            <a:off x="304800" y="3276600"/>
            <a:ext cx="2321598" cy="430887"/>
          </a:xfrm>
          <a:prstGeom prst="rect">
            <a:avLst/>
          </a:prstGeom>
        </p:spPr>
        <p:txBody>
          <a:bodyPr wrap="none">
            <a:spAutoFit/>
          </a:bodyPr>
          <a:lstStyle/>
          <a:p>
            <a:r>
              <a:rPr lang="en-US" sz="2200" b="1">
                <a:solidFill>
                  <a:prstClr val="black"/>
                </a:solidFill>
                <a:latin typeface="Calibri"/>
              </a:rPr>
              <a:t>Loyalty card (10%)</a:t>
            </a:r>
          </a:p>
        </p:txBody>
      </p:sp>
      <p:sp>
        <p:nvSpPr>
          <p:cNvPr id="7" name="Rectangle 6"/>
          <p:cNvSpPr/>
          <p:nvPr/>
        </p:nvSpPr>
        <p:spPr>
          <a:xfrm>
            <a:off x="304800" y="3962400"/>
            <a:ext cx="1821332" cy="430887"/>
          </a:xfrm>
          <a:prstGeom prst="rect">
            <a:avLst/>
          </a:prstGeom>
        </p:spPr>
        <p:txBody>
          <a:bodyPr wrap="none">
            <a:spAutoFit/>
          </a:bodyPr>
          <a:lstStyle/>
          <a:p>
            <a:r>
              <a:rPr lang="en-US" sz="2200" b="1">
                <a:solidFill>
                  <a:prstClr val="black"/>
                </a:solidFill>
                <a:latin typeface="Calibri"/>
              </a:rPr>
              <a:t>Coupon (20%)</a:t>
            </a:r>
          </a:p>
        </p:txBody>
      </p:sp>
      <p:sp>
        <p:nvSpPr>
          <p:cNvPr id="8" name="Rectangle 7"/>
          <p:cNvSpPr/>
          <p:nvPr/>
        </p:nvSpPr>
        <p:spPr>
          <a:xfrm>
            <a:off x="304800" y="5105400"/>
            <a:ext cx="1655453" cy="430887"/>
          </a:xfrm>
          <a:prstGeom prst="rect">
            <a:avLst/>
          </a:prstGeom>
        </p:spPr>
        <p:txBody>
          <a:bodyPr wrap="none">
            <a:spAutoFit/>
          </a:bodyPr>
          <a:lstStyle/>
          <a:p>
            <a:r>
              <a:rPr lang="en-US" sz="2200" b="1">
                <a:solidFill>
                  <a:prstClr val="black"/>
                </a:solidFill>
                <a:latin typeface="Calibri"/>
              </a:rPr>
              <a:t>Discount (%)</a:t>
            </a:r>
          </a:p>
        </p:txBody>
      </p:sp>
      <p:sp>
        <p:nvSpPr>
          <p:cNvPr id="9" name="Rectangle 8"/>
          <p:cNvSpPr/>
          <p:nvPr/>
        </p:nvSpPr>
        <p:spPr>
          <a:xfrm>
            <a:off x="3657600" y="5055513"/>
            <a:ext cx="473207" cy="430887"/>
          </a:xfrm>
          <a:prstGeom prst="rect">
            <a:avLst/>
          </a:prstGeom>
        </p:spPr>
        <p:txBody>
          <a:bodyPr wrap="none">
            <a:spAutoFit/>
          </a:bodyPr>
          <a:lstStyle/>
          <a:p>
            <a:pPr algn="ctr"/>
            <a:r>
              <a:rPr lang="en-US" sz="2200" b="1">
                <a:solidFill>
                  <a:srgbClr val="FF0000"/>
                </a:solidFill>
                <a:latin typeface="Calibri"/>
              </a:rPr>
              <a:t>20</a:t>
            </a:r>
          </a:p>
        </p:txBody>
      </p:sp>
      <p:sp>
        <p:nvSpPr>
          <p:cNvPr id="10" name="Rectangle 9"/>
          <p:cNvSpPr/>
          <p:nvPr/>
        </p:nvSpPr>
        <p:spPr>
          <a:xfrm>
            <a:off x="4422807" y="5055513"/>
            <a:ext cx="470000" cy="430887"/>
          </a:xfrm>
          <a:prstGeom prst="rect">
            <a:avLst/>
          </a:prstGeom>
        </p:spPr>
        <p:txBody>
          <a:bodyPr wrap="none">
            <a:spAutoFit/>
          </a:bodyPr>
          <a:lstStyle/>
          <a:p>
            <a:pPr algn="ctr"/>
            <a:r>
              <a:rPr lang="en-US" sz="2200" b="1">
                <a:solidFill>
                  <a:prstClr val="black"/>
                </a:solidFill>
                <a:latin typeface="Calibri"/>
              </a:rPr>
              <a:t>15</a:t>
            </a:r>
          </a:p>
        </p:txBody>
      </p:sp>
      <p:sp>
        <p:nvSpPr>
          <p:cNvPr id="11" name="Rectangle 10"/>
          <p:cNvSpPr/>
          <p:nvPr/>
        </p:nvSpPr>
        <p:spPr>
          <a:xfrm>
            <a:off x="5179081" y="5055513"/>
            <a:ext cx="470000" cy="430887"/>
          </a:xfrm>
          <a:prstGeom prst="rect">
            <a:avLst/>
          </a:prstGeom>
        </p:spPr>
        <p:txBody>
          <a:bodyPr wrap="none">
            <a:spAutoFit/>
          </a:bodyPr>
          <a:lstStyle/>
          <a:p>
            <a:r>
              <a:rPr lang="en-US" sz="2200" b="1">
                <a:solidFill>
                  <a:prstClr val="black"/>
                </a:solidFill>
                <a:latin typeface="Calibri"/>
              </a:rPr>
              <a:t>30</a:t>
            </a:r>
          </a:p>
        </p:txBody>
      </p:sp>
      <p:sp>
        <p:nvSpPr>
          <p:cNvPr id="12" name="Rectangle 11"/>
          <p:cNvSpPr/>
          <p:nvPr/>
        </p:nvSpPr>
        <p:spPr>
          <a:xfrm>
            <a:off x="5941081" y="5055513"/>
            <a:ext cx="470000" cy="430887"/>
          </a:xfrm>
          <a:prstGeom prst="rect">
            <a:avLst/>
          </a:prstGeom>
        </p:spPr>
        <p:txBody>
          <a:bodyPr wrap="none">
            <a:spAutoFit/>
          </a:bodyPr>
          <a:lstStyle/>
          <a:p>
            <a:r>
              <a:rPr lang="en-US" sz="2200" b="1">
                <a:solidFill>
                  <a:prstClr val="black"/>
                </a:solidFill>
                <a:latin typeface="Calibri"/>
              </a:rPr>
              <a:t>10</a:t>
            </a:r>
          </a:p>
        </p:txBody>
      </p:sp>
      <p:sp>
        <p:nvSpPr>
          <p:cNvPr id="13" name="Rectangle 12"/>
          <p:cNvSpPr/>
          <p:nvPr/>
        </p:nvSpPr>
        <p:spPr>
          <a:xfrm>
            <a:off x="6705601" y="5055513"/>
            <a:ext cx="473206" cy="430887"/>
          </a:xfrm>
          <a:prstGeom prst="rect">
            <a:avLst/>
          </a:prstGeom>
        </p:spPr>
        <p:txBody>
          <a:bodyPr wrap="none">
            <a:spAutoFit/>
          </a:bodyPr>
          <a:lstStyle/>
          <a:p>
            <a:r>
              <a:rPr lang="en-US" sz="2200" b="1">
                <a:solidFill>
                  <a:prstClr val="black"/>
                </a:solidFill>
                <a:latin typeface="Calibri"/>
              </a:rPr>
              <a:t>20</a:t>
            </a:r>
          </a:p>
        </p:txBody>
      </p:sp>
      <p:sp>
        <p:nvSpPr>
          <p:cNvPr id="14" name="Rectangle 13"/>
          <p:cNvSpPr/>
          <p:nvPr/>
        </p:nvSpPr>
        <p:spPr>
          <a:xfrm>
            <a:off x="7451455" y="5055513"/>
            <a:ext cx="336952" cy="430887"/>
          </a:xfrm>
          <a:prstGeom prst="rect">
            <a:avLst/>
          </a:prstGeom>
        </p:spPr>
        <p:txBody>
          <a:bodyPr wrap="none">
            <a:spAutoFit/>
          </a:bodyPr>
          <a:lstStyle/>
          <a:p>
            <a:pPr algn="ctr"/>
            <a:r>
              <a:rPr lang="en-US" sz="2200" b="1">
                <a:solidFill>
                  <a:prstClr val="black"/>
                </a:solidFill>
                <a:latin typeface="Calibri"/>
              </a:rPr>
              <a:t>0</a:t>
            </a:r>
          </a:p>
        </p:txBody>
      </p:sp>
      <p:sp>
        <p:nvSpPr>
          <p:cNvPr id="16" name="Rectangle 15"/>
          <p:cNvSpPr/>
          <p:nvPr/>
        </p:nvSpPr>
        <p:spPr>
          <a:xfrm>
            <a:off x="2966991" y="5078719"/>
            <a:ext cx="340158" cy="430887"/>
          </a:xfrm>
          <a:prstGeom prst="rect">
            <a:avLst/>
          </a:prstGeom>
        </p:spPr>
        <p:txBody>
          <a:bodyPr wrap="none">
            <a:spAutoFit/>
          </a:bodyPr>
          <a:lstStyle/>
          <a:p>
            <a:pPr algn="ctr"/>
            <a:r>
              <a:rPr lang="en-US" sz="2200" b="1">
                <a:solidFill>
                  <a:prstClr val="black"/>
                </a:solidFill>
                <a:latin typeface="Calibri"/>
              </a:rPr>
              <a:t>X</a:t>
            </a:r>
          </a:p>
        </p:txBody>
      </p:sp>
      <p:sp>
        <p:nvSpPr>
          <p:cNvPr id="18" name="Slide Number Placeholder 17"/>
          <p:cNvSpPr>
            <a:spLocks noGrp="1"/>
          </p:cNvSpPr>
          <p:nvPr>
            <p:ph type="sldNum" sz="quarter" idx="12"/>
          </p:nvPr>
        </p:nvSpPr>
        <p:spPr/>
        <p:txBody>
          <a:bodyPr/>
          <a:lstStyle/>
          <a:p>
            <a:r>
              <a:rPr lang="en-US"/>
              <a:t>Slide </a:t>
            </a:r>
            <a:fld id="{3900DC13-0C25-439E-AA75-E5DAAC4C3713}" type="slidenum">
              <a:rPr lang="en-US" smtClean="0"/>
              <a:pPr/>
              <a:t>54</a:t>
            </a:fld>
            <a:endParaRPr lang="en-US"/>
          </a:p>
        </p:txBody>
      </p:sp>
    </p:spTree>
    <p:extLst>
      <p:ext uri="{BB962C8B-B14F-4D97-AF65-F5344CB8AC3E}">
        <p14:creationId xmlns:p14="http://schemas.microsoft.com/office/powerpoint/2010/main" val="1482943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P spid="8" grpId="0"/>
      <p:bldP spid="9" grpId="0"/>
      <p:bldP spid="10" grpId="0"/>
      <p:bldP spid="11" grpId="0"/>
      <p:bldP spid="12" grpId="0"/>
      <p:bldP spid="13" grpId="0"/>
      <p:bldP spid="14" grpId="0"/>
      <p:bldP spid="1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r>
              <a:rPr lang="en-GB" dirty="0"/>
              <a:t>Extending decision tables - 1</a:t>
            </a:r>
          </a:p>
        </p:txBody>
      </p:sp>
      <p:sp>
        <p:nvSpPr>
          <p:cNvPr id="317443" name="Rectangle 3"/>
          <p:cNvSpPr>
            <a:spLocks noGrp="1" noChangeArrowheads="1"/>
          </p:cNvSpPr>
          <p:nvPr>
            <p:ph type="body" idx="1"/>
          </p:nvPr>
        </p:nvSpPr>
        <p:spPr/>
        <p:txBody>
          <a:bodyPr/>
          <a:lstStyle/>
          <a:p>
            <a:r>
              <a:rPr lang="en-GB" dirty="0"/>
              <a:t>Entries can be more than just ‘true’ or ‘false’</a:t>
            </a:r>
          </a:p>
          <a:p>
            <a:pPr lvl="1"/>
            <a:r>
              <a:rPr lang="en-GB" dirty="0"/>
              <a:t>completing table needs to be done carefully</a:t>
            </a:r>
          </a:p>
          <a:p>
            <a:pPr lvl="1"/>
            <a:r>
              <a:rPr lang="en-GB" dirty="0"/>
              <a:t>rationalising becomes more important</a:t>
            </a:r>
          </a:p>
          <a:p>
            <a:r>
              <a:rPr lang="en-GB" dirty="0"/>
              <a:t>Example</a:t>
            </a:r>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55</a:t>
            </a:fld>
            <a:endParaRPr lang="en-US"/>
          </a:p>
        </p:txBody>
      </p:sp>
      <p:graphicFrame>
        <p:nvGraphicFramePr>
          <p:cNvPr id="317444" name="Object 4"/>
          <p:cNvGraphicFramePr>
            <a:graphicFrameLocks/>
          </p:cNvGraphicFramePr>
          <p:nvPr>
            <p:extLst>
              <p:ext uri="{D42A27DB-BD31-4B8C-83A1-F6EECF244321}">
                <p14:modId xmlns:p14="http://schemas.microsoft.com/office/powerpoint/2010/main" val="1241521057"/>
              </p:ext>
            </p:extLst>
          </p:nvPr>
        </p:nvGraphicFramePr>
        <p:xfrm>
          <a:off x="851389" y="2895600"/>
          <a:ext cx="7835411" cy="2428875"/>
        </p:xfrm>
        <a:graphic>
          <a:graphicData uri="http://schemas.openxmlformats.org/presentationml/2006/ole">
            <mc:AlternateContent xmlns:mc="http://schemas.openxmlformats.org/markup-compatibility/2006">
              <mc:Choice xmlns:v="urn:schemas-microsoft-com:vml" Requires="v">
                <p:oleObj name="Document" r:id="rId2" imgW="8435776" imgH="2408567" progId="Word.Document.8">
                  <p:embed/>
                </p:oleObj>
              </mc:Choice>
              <mc:Fallback>
                <p:oleObj name="Document" r:id="rId2" imgW="8435776" imgH="2408567" progId="Word.Document.8">
                  <p:embed/>
                  <p:pic>
                    <p:nvPicPr>
                      <p:cNvPr id="0" name=""/>
                      <p:cNvPicPr>
                        <a:picLocks noChangeArrowheads="1"/>
                      </p:cNvPicPr>
                      <p:nvPr/>
                    </p:nvPicPr>
                    <p:blipFill>
                      <a:blip r:embed="rId3"/>
                      <a:srcRect/>
                      <a:stretch>
                        <a:fillRect/>
                      </a:stretch>
                    </p:blipFill>
                    <p:spPr bwMode="blackWhite">
                      <a:xfrm>
                        <a:off x="851389" y="2895600"/>
                        <a:ext cx="7835411" cy="242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17445" name="Group 5"/>
          <p:cNvGrpSpPr>
            <a:grpSpLocks/>
          </p:cNvGrpSpPr>
          <p:nvPr/>
        </p:nvGrpSpPr>
        <p:grpSpPr bwMode="auto">
          <a:xfrm>
            <a:off x="876301" y="3406776"/>
            <a:ext cx="7587762" cy="1762125"/>
            <a:chOff x="464" y="2824"/>
            <a:chExt cx="5178" cy="1110"/>
          </a:xfrm>
        </p:grpSpPr>
        <p:sp>
          <p:nvSpPr>
            <p:cNvPr id="317446" name="Line 6"/>
            <p:cNvSpPr>
              <a:spLocks noChangeShapeType="1"/>
            </p:cNvSpPr>
            <p:nvPr/>
          </p:nvSpPr>
          <p:spPr bwMode="auto">
            <a:xfrm>
              <a:off x="464" y="2832"/>
              <a:ext cx="5174"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47" name="Line 7"/>
            <p:cNvSpPr>
              <a:spLocks noChangeShapeType="1"/>
            </p:cNvSpPr>
            <p:nvPr/>
          </p:nvSpPr>
          <p:spPr bwMode="auto">
            <a:xfrm>
              <a:off x="464" y="3212"/>
              <a:ext cx="516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48" name="Line 8"/>
            <p:cNvSpPr>
              <a:spLocks noChangeShapeType="1"/>
            </p:cNvSpPr>
            <p:nvPr/>
          </p:nvSpPr>
          <p:spPr bwMode="auto">
            <a:xfrm>
              <a:off x="464" y="3578"/>
              <a:ext cx="516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49" name="Line 9"/>
            <p:cNvSpPr>
              <a:spLocks noChangeShapeType="1"/>
            </p:cNvSpPr>
            <p:nvPr/>
          </p:nvSpPr>
          <p:spPr bwMode="auto">
            <a:xfrm>
              <a:off x="464" y="3930"/>
              <a:ext cx="5178"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50" name="Line 10"/>
            <p:cNvSpPr>
              <a:spLocks noChangeShapeType="1"/>
            </p:cNvSpPr>
            <p:nvPr/>
          </p:nvSpPr>
          <p:spPr bwMode="auto">
            <a:xfrm flipV="1">
              <a:off x="5639" y="2824"/>
              <a:ext cx="0" cy="110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51" name="Line 11"/>
            <p:cNvSpPr>
              <a:spLocks noChangeShapeType="1"/>
            </p:cNvSpPr>
            <p:nvPr/>
          </p:nvSpPr>
          <p:spPr bwMode="auto">
            <a:xfrm flipV="1">
              <a:off x="464" y="2832"/>
              <a:ext cx="0" cy="1098"/>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52" name="Line 12"/>
            <p:cNvSpPr>
              <a:spLocks noChangeShapeType="1"/>
            </p:cNvSpPr>
            <p:nvPr/>
          </p:nvSpPr>
          <p:spPr bwMode="auto">
            <a:xfrm>
              <a:off x="2387" y="2835"/>
              <a:ext cx="0" cy="1099"/>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53" name="Line 13"/>
            <p:cNvSpPr>
              <a:spLocks noChangeShapeType="1"/>
            </p:cNvSpPr>
            <p:nvPr/>
          </p:nvSpPr>
          <p:spPr bwMode="auto">
            <a:xfrm>
              <a:off x="2655" y="2835"/>
              <a:ext cx="0" cy="1080"/>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54" name="Line 14"/>
            <p:cNvSpPr>
              <a:spLocks noChangeShapeType="1"/>
            </p:cNvSpPr>
            <p:nvPr/>
          </p:nvSpPr>
          <p:spPr bwMode="auto">
            <a:xfrm>
              <a:off x="2931" y="2837"/>
              <a:ext cx="0" cy="1078"/>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55" name="Line 15"/>
            <p:cNvSpPr>
              <a:spLocks noChangeShapeType="1"/>
            </p:cNvSpPr>
            <p:nvPr/>
          </p:nvSpPr>
          <p:spPr bwMode="auto">
            <a:xfrm>
              <a:off x="3199" y="2830"/>
              <a:ext cx="0" cy="1085"/>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56" name="Line 16"/>
            <p:cNvSpPr>
              <a:spLocks noChangeShapeType="1"/>
            </p:cNvSpPr>
            <p:nvPr/>
          </p:nvSpPr>
          <p:spPr bwMode="auto">
            <a:xfrm>
              <a:off x="3745" y="2837"/>
              <a:ext cx="0" cy="1078"/>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57" name="Line 17"/>
            <p:cNvSpPr>
              <a:spLocks noChangeShapeType="1"/>
            </p:cNvSpPr>
            <p:nvPr/>
          </p:nvSpPr>
          <p:spPr bwMode="auto">
            <a:xfrm>
              <a:off x="3470" y="2828"/>
              <a:ext cx="0" cy="1087"/>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58" name="Line 18"/>
            <p:cNvSpPr>
              <a:spLocks noChangeShapeType="1"/>
            </p:cNvSpPr>
            <p:nvPr/>
          </p:nvSpPr>
          <p:spPr bwMode="auto">
            <a:xfrm>
              <a:off x="4017" y="2837"/>
              <a:ext cx="0" cy="1078"/>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59" name="Line 19"/>
            <p:cNvSpPr>
              <a:spLocks noChangeShapeType="1"/>
            </p:cNvSpPr>
            <p:nvPr/>
          </p:nvSpPr>
          <p:spPr bwMode="auto">
            <a:xfrm>
              <a:off x="4289" y="2837"/>
              <a:ext cx="0" cy="1078"/>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60" name="Line 20"/>
            <p:cNvSpPr>
              <a:spLocks noChangeShapeType="1"/>
            </p:cNvSpPr>
            <p:nvPr/>
          </p:nvSpPr>
          <p:spPr bwMode="auto">
            <a:xfrm>
              <a:off x="4561" y="2837"/>
              <a:ext cx="0" cy="1078"/>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61" name="Line 21"/>
            <p:cNvSpPr>
              <a:spLocks noChangeShapeType="1"/>
            </p:cNvSpPr>
            <p:nvPr/>
          </p:nvSpPr>
          <p:spPr bwMode="auto">
            <a:xfrm>
              <a:off x="4833" y="2837"/>
              <a:ext cx="0" cy="1078"/>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62" name="Line 22"/>
            <p:cNvSpPr>
              <a:spLocks noChangeShapeType="1"/>
            </p:cNvSpPr>
            <p:nvPr/>
          </p:nvSpPr>
          <p:spPr bwMode="auto">
            <a:xfrm>
              <a:off x="5105" y="2837"/>
              <a:ext cx="0" cy="1078"/>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63" name="Line 23"/>
            <p:cNvSpPr>
              <a:spLocks noChangeShapeType="1"/>
            </p:cNvSpPr>
            <p:nvPr/>
          </p:nvSpPr>
          <p:spPr bwMode="auto">
            <a:xfrm>
              <a:off x="5377" y="2837"/>
              <a:ext cx="0" cy="1078"/>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17464" name="Rectangle 24"/>
          <p:cNvSpPr>
            <a:spLocks noChangeArrowheads="1"/>
          </p:cNvSpPr>
          <p:nvPr/>
        </p:nvSpPr>
        <p:spPr bwMode="auto">
          <a:xfrm>
            <a:off x="3704493" y="3427413"/>
            <a:ext cx="1587012" cy="1738312"/>
          </a:xfrm>
          <a:prstGeom prst="rect">
            <a:avLst/>
          </a:prstGeom>
          <a:noFill/>
          <a:ln w="28575">
            <a:solidFill>
              <a:schemeClr val="accent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65" name="Rectangle 25"/>
          <p:cNvSpPr>
            <a:spLocks noChangeArrowheads="1"/>
          </p:cNvSpPr>
          <p:nvPr/>
        </p:nvSpPr>
        <p:spPr bwMode="auto">
          <a:xfrm>
            <a:off x="5297366" y="3414713"/>
            <a:ext cx="1587011" cy="1738312"/>
          </a:xfrm>
          <a:prstGeom prst="rect">
            <a:avLst/>
          </a:prstGeom>
          <a:noFill/>
          <a:ln w="28575">
            <a:solidFill>
              <a:schemeClr val="accent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66" name="Rectangle 26"/>
          <p:cNvSpPr>
            <a:spLocks noChangeArrowheads="1"/>
          </p:cNvSpPr>
          <p:nvPr/>
        </p:nvSpPr>
        <p:spPr bwMode="auto">
          <a:xfrm>
            <a:off x="6877051" y="3421063"/>
            <a:ext cx="1587011" cy="1738312"/>
          </a:xfrm>
          <a:prstGeom prst="rect">
            <a:avLst/>
          </a:prstGeom>
          <a:noFill/>
          <a:ln w="28575">
            <a:solidFill>
              <a:schemeClr val="accent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19509387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a:t>Extending decision tables - 2</a:t>
            </a:r>
            <a:endParaRPr lang="en-US"/>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56</a:t>
            </a:fld>
            <a:endParaRPr lang="en-US"/>
          </a:p>
        </p:txBody>
      </p:sp>
      <p:sp>
        <p:nvSpPr>
          <p:cNvPr id="9" name="Content Placeholder 8"/>
          <p:cNvSpPr>
            <a:spLocks noGrp="1"/>
          </p:cNvSpPr>
          <p:nvPr>
            <p:ph idx="1"/>
          </p:nvPr>
        </p:nvSpPr>
        <p:spPr/>
        <p:txBody>
          <a:bodyPr/>
          <a:lstStyle/>
          <a:p>
            <a:r>
              <a:rPr lang="en-US"/>
              <a:t>Decision table with </a:t>
            </a:r>
            <a:r>
              <a:rPr lang="en-US" b="1"/>
              <a:t>multiple actions </a:t>
            </a:r>
          </a:p>
          <a:p>
            <a:pPr lvl="1"/>
            <a:r>
              <a:rPr lang="en-US"/>
              <a:t>Decision tables may specify more than one action for each rule</a:t>
            </a:r>
          </a:p>
          <a:p>
            <a:pPr lvl="1"/>
            <a:r>
              <a:rPr lang="en-US"/>
              <a:t>Example</a:t>
            </a:r>
          </a:p>
        </p:txBody>
      </p:sp>
      <p:graphicFrame>
        <p:nvGraphicFramePr>
          <p:cNvPr id="10" name="Content Placeholder 4"/>
          <p:cNvGraphicFramePr>
            <a:graphicFrameLocks/>
          </p:cNvGraphicFramePr>
          <p:nvPr>
            <p:extLst>
              <p:ext uri="{D42A27DB-BD31-4B8C-83A1-F6EECF244321}">
                <p14:modId xmlns:p14="http://schemas.microsoft.com/office/powerpoint/2010/main" val="3554137669"/>
              </p:ext>
            </p:extLst>
          </p:nvPr>
        </p:nvGraphicFramePr>
        <p:xfrm>
          <a:off x="762000" y="3048000"/>
          <a:ext cx="7863842" cy="2987040"/>
        </p:xfrm>
        <a:graphic>
          <a:graphicData uri="http://schemas.openxmlformats.org/drawingml/2006/table">
            <a:tbl>
              <a:tblPr>
                <a:tableStyleId>{073A0DAA-6AF3-43AB-8588-CEC1D06C72B9}</a:tableStyleId>
              </a:tblPr>
              <a:tblGrid>
                <a:gridCol w="2371286">
                  <a:extLst>
                    <a:ext uri="{9D8B030D-6E8A-4147-A177-3AD203B41FA5}">
                      <a16:colId xmlns:a16="http://schemas.microsoft.com/office/drawing/2014/main" val="20000"/>
                    </a:ext>
                  </a:extLst>
                </a:gridCol>
                <a:gridCol w="1373139">
                  <a:extLst>
                    <a:ext uri="{9D8B030D-6E8A-4147-A177-3AD203B41FA5}">
                      <a16:colId xmlns:a16="http://schemas.microsoft.com/office/drawing/2014/main" val="20001"/>
                    </a:ext>
                  </a:extLst>
                </a:gridCol>
                <a:gridCol w="1373139">
                  <a:extLst>
                    <a:ext uri="{9D8B030D-6E8A-4147-A177-3AD203B41FA5}">
                      <a16:colId xmlns:a16="http://schemas.microsoft.com/office/drawing/2014/main" val="20002"/>
                    </a:ext>
                  </a:extLst>
                </a:gridCol>
                <a:gridCol w="1373139">
                  <a:extLst>
                    <a:ext uri="{9D8B030D-6E8A-4147-A177-3AD203B41FA5}">
                      <a16:colId xmlns:a16="http://schemas.microsoft.com/office/drawing/2014/main" val="20003"/>
                    </a:ext>
                  </a:extLst>
                </a:gridCol>
                <a:gridCol w="1373139">
                  <a:extLst>
                    <a:ext uri="{9D8B030D-6E8A-4147-A177-3AD203B41FA5}">
                      <a16:colId xmlns:a16="http://schemas.microsoft.com/office/drawing/2014/main" val="20004"/>
                    </a:ext>
                  </a:extLst>
                </a:gridCol>
              </a:tblGrid>
              <a:tr h="0">
                <a:tc>
                  <a:txBody>
                    <a:bodyPr/>
                    <a:lstStyle/>
                    <a:p>
                      <a:pPr algn="l"/>
                      <a:endParaRPr lang="en-US" sz="2200"/>
                    </a:p>
                  </a:txBody>
                  <a:tcPr/>
                </a:tc>
                <a:tc>
                  <a:txBody>
                    <a:bodyPr/>
                    <a:lstStyle/>
                    <a:p>
                      <a:pPr algn="ctr"/>
                      <a:r>
                        <a:rPr lang="en-US" sz="2200" b="1">
                          <a:latin typeface="+mj-lt"/>
                        </a:rPr>
                        <a:t>Rule 1 </a:t>
                      </a:r>
                    </a:p>
                  </a:txBody>
                  <a:tcPr/>
                </a:tc>
                <a:tc>
                  <a:txBody>
                    <a:bodyPr/>
                    <a:lstStyle/>
                    <a:p>
                      <a:pPr algn="ctr"/>
                      <a:r>
                        <a:rPr lang="en-US" sz="2200" b="1">
                          <a:latin typeface="+mj-lt"/>
                        </a:rPr>
                        <a:t>Rule 2 </a:t>
                      </a:r>
                    </a:p>
                  </a:txBody>
                  <a:tcPr/>
                </a:tc>
                <a:tc>
                  <a:txBody>
                    <a:bodyPr/>
                    <a:lstStyle/>
                    <a:p>
                      <a:pPr algn="ctr"/>
                      <a:r>
                        <a:rPr lang="en-US" sz="2200" b="1">
                          <a:latin typeface="+mj-lt"/>
                        </a:rPr>
                        <a:t>Rule 3 </a:t>
                      </a:r>
                    </a:p>
                  </a:txBody>
                  <a:tcPr/>
                </a:tc>
                <a:tc>
                  <a:txBody>
                    <a:bodyPr/>
                    <a:lstStyle/>
                    <a:p>
                      <a:pPr algn="ctr"/>
                      <a:r>
                        <a:rPr lang="en-US" sz="2200" b="1">
                          <a:latin typeface="+mj-lt"/>
                        </a:rPr>
                        <a:t>Rule 4 </a:t>
                      </a:r>
                    </a:p>
                  </a:txBody>
                  <a:tcPr/>
                </a:tc>
                <a:extLst>
                  <a:ext uri="{0D108BD9-81ED-4DB2-BD59-A6C34878D82A}">
                    <a16:rowId xmlns:a16="http://schemas.microsoft.com/office/drawing/2014/main" val="10000"/>
                  </a:ext>
                </a:extLst>
              </a:tr>
              <a:tr h="0">
                <a:tc>
                  <a:txBody>
                    <a:bodyPr/>
                    <a:lstStyle/>
                    <a:p>
                      <a:pPr algn="l">
                        <a:tabLst/>
                      </a:pPr>
                      <a:r>
                        <a:rPr lang="en-US" sz="2200" b="1">
                          <a:latin typeface="+mj-lt"/>
                        </a:rPr>
                        <a:t>Conditions </a:t>
                      </a:r>
                    </a:p>
                  </a:txBody>
                  <a:tcPr/>
                </a:tc>
                <a:tc>
                  <a:txBody>
                    <a:bodyPr/>
                    <a:lstStyle/>
                    <a:p>
                      <a:pPr algn="ctr"/>
                      <a:r>
                        <a:rPr lang="en-US" sz="2200"/>
                        <a:t> </a:t>
                      </a:r>
                    </a:p>
                  </a:txBody>
                  <a:tcPr/>
                </a:tc>
                <a:tc>
                  <a:txBody>
                    <a:bodyPr/>
                    <a:lstStyle/>
                    <a:p>
                      <a:pPr algn="ctr"/>
                      <a:r>
                        <a:rPr lang="en-US" sz="2200"/>
                        <a:t> </a:t>
                      </a:r>
                    </a:p>
                  </a:txBody>
                  <a:tcPr/>
                </a:tc>
                <a:tc>
                  <a:txBody>
                    <a:bodyPr/>
                    <a:lstStyle/>
                    <a:p>
                      <a:pPr algn="ctr"/>
                      <a:r>
                        <a:rPr lang="en-US" sz="2200"/>
                        <a:t> </a:t>
                      </a:r>
                    </a:p>
                  </a:txBody>
                  <a:tcPr/>
                </a:tc>
                <a:tc>
                  <a:txBody>
                    <a:bodyPr/>
                    <a:lstStyle/>
                    <a:p>
                      <a:pPr algn="ctr"/>
                      <a:r>
                        <a:rPr lang="en-US" sz="2200"/>
                        <a:t> </a:t>
                      </a:r>
                    </a:p>
                  </a:txBody>
                  <a:tcPr/>
                </a:tc>
                <a:extLst>
                  <a:ext uri="{0D108BD9-81ED-4DB2-BD59-A6C34878D82A}">
                    <a16:rowId xmlns:a16="http://schemas.microsoft.com/office/drawing/2014/main" val="10001"/>
                  </a:ext>
                </a:extLst>
              </a:tr>
              <a:tr h="0">
                <a:tc>
                  <a:txBody>
                    <a:bodyPr/>
                    <a:lstStyle/>
                    <a:p>
                      <a:pPr marL="457200" indent="0" algn="l">
                        <a:buFont typeface="Arial"/>
                        <a:buNone/>
                        <a:tabLst/>
                      </a:pPr>
                      <a:r>
                        <a:rPr lang="en-US" sz="2200" b="0">
                          <a:latin typeface="+mj-lt"/>
                        </a:rPr>
                        <a:t>Condition-1</a:t>
                      </a:r>
                    </a:p>
                  </a:txBody>
                  <a:tcPr/>
                </a:tc>
                <a:tc>
                  <a:txBody>
                    <a:bodyPr/>
                    <a:lstStyle/>
                    <a:p>
                      <a:pPr algn="ctr"/>
                      <a:r>
                        <a:rPr lang="en-US" sz="2200"/>
                        <a:t>Yes</a:t>
                      </a:r>
                    </a:p>
                  </a:txBody>
                  <a:tcPr/>
                </a:tc>
                <a:tc>
                  <a:txBody>
                    <a:bodyPr/>
                    <a:lstStyle/>
                    <a:p>
                      <a:pPr algn="ctr"/>
                      <a:r>
                        <a:rPr lang="en-US" sz="2200"/>
                        <a:t>Yes</a:t>
                      </a:r>
                    </a:p>
                  </a:txBody>
                  <a:tcPr/>
                </a:tc>
                <a:tc>
                  <a:txBody>
                    <a:bodyPr/>
                    <a:lstStyle/>
                    <a:p>
                      <a:pPr algn="ctr"/>
                      <a:r>
                        <a:rPr lang="en-US" sz="2200"/>
                        <a:t>No</a:t>
                      </a:r>
                    </a:p>
                  </a:txBody>
                  <a:tcPr/>
                </a:tc>
                <a:tc>
                  <a:txBody>
                    <a:bodyPr/>
                    <a:lstStyle/>
                    <a:p>
                      <a:pPr algn="ctr"/>
                      <a:r>
                        <a:rPr lang="en-US" sz="2200"/>
                        <a:t>No</a:t>
                      </a:r>
                    </a:p>
                  </a:txBody>
                  <a:tcPr/>
                </a:tc>
                <a:extLst>
                  <a:ext uri="{0D108BD9-81ED-4DB2-BD59-A6C34878D82A}">
                    <a16:rowId xmlns:a16="http://schemas.microsoft.com/office/drawing/2014/main" val="10002"/>
                  </a:ext>
                </a:extLst>
              </a:tr>
              <a:tr h="0">
                <a:tc>
                  <a:txBody>
                    <a:bodyPr/>
                    <a:lstStyle/>
                    <a:p>
                      <a:pPr marL="457200" indent="0" algn="l">
                        <a:buFont typeface="Arial"/>
                        <a:buNone/>
                      </a:pPr>
                      <a:r>
                        <a:rPr lang="en-US" sz="2200" b="0">
                          <a:latin typeface="+mj-lt"/>
                        </a:rPr>
                        <a:t>Condition-2</a:t>
                      </a:r>
                    </a:p>
                  </a:txBody>
                  <a:tcPr/>
                </a:tc>
                <a:tc>
                  <a:txBody>
                    <a:bodyPr/>
                    <a:lstStyle/>
                    <a:p>
                      <a:pPr algn="ctr"/>
                      <a:r>
                        <a:rPr lang="en-US" sz="2200"/>
                        <a:t>Yes</a:t>
                      </a:r>
                    </a:p>
                  </a:txBody>
                  <a:tcPr/>
                </a:tc>
                <a:tc>
                  <a:txBody>
                    <a:bodyPr/>
                    <a:lstStyle/>
                    <a:p>
                      <a:pPr algn="ctr"/>
                      <a:r>
                        <a:rPr lang="en-US" sz="2200"/>
                        <a:t>No</a:t>
                      </a:r>
                    </a:p>
                  </a:txBody>
                  <a:tcPr/>
                </a:tc>
                <a:tc>
                  <a:txBody>
                    <a:bodyPr/>
                    <a:lstStyle/>
                    <a:p>
                      <a:pPr algn="ctr"/>
                      <a:r>
                        <a:rPr lang="en-US" sz="2200"/>
                        <a:t>Yes</a:t>
                      </a:r>
                    </a:p>
                  </a:txBody>
                  <a:tcPr/>
                </a:tc>
                <a:tc>
                  <a:txBody>
                    <a:bodyPr/>
                    <a:lstStyle/>
                    <a:p>
                      <a:pPr algn="ctr"/>
                      <a:r>
                        <a:rPr lang="en-US" sz="2200"/>
                        <a:t>No</a:t>
                      </a:r>
                    </a:p>
                  </a:txBody>
                  <a:tcPr/>
                </a:tc>
                <a:extLst>
                  <a:ext uri="{0D108BD9-81ED-4DB2-BD59-A6C34878D82A}">
                    <a16:rowId xmlns:a16="http://schemas.microsoft.com/office/drawing/2014/main" val="10003"/>
                  </a:ext>
                </a:extLst>
              </a:tr>
              <a:tr h="0">
                <a:tc>
                  <a:txBody>
                    <a:bodyPr/>
                    <a:lstStyle/>
                    <a:p>
                      <a:pPr algn="l"/>
                      <a:r>
                        <a:rPr lang="en-US" sz="2200" b="1">
                          <a:latin typeface="+mj-lt"/>
                        </a:rPr>
                        <a:t>Actions </a:t>
                      </a:r>
                    </a:p>
                  </a:txBody>
                  <a:tcPr/>
                </a:tc>
                <a:tc>
                  <a:txBody>
                    <a:bodyPr/>
                    <a:lstStyle/>
                    <a:p>
                      <a:pPr algn="ctr"/>
                      <a:r>
                        <a:rPr lang="en-US" sz="2200"/>
                        <a:t> </a:t>
                      </a:r>
                    </a:p>
                  </a:txBody>
                  <a:tcPr/>
                </a:tc>
                <a:tc>
                  <a:txBody>
                    <a:bodyPr/>
                    <a:lstStyle/>
                    <a:p>
                      <a:pPr algn="ctr"/>
                      <a:r>
                        <a:rPr lang="en-US" sz="2200"/>
                        <a:t> </a:t>
                      </a:r>
                    </a:p>
                  </a:txBody>
                  <a:tcPr/>
                </a:tc>
                <a:tc>
                  <a:txBody>
                    <a:bodyPr/>
                    <a:lstStyle/>
                    <a:p>
                      <a:pPr algn="ctr"/>
                      <a:r>
                        <a:rPr lang="en-US" sz="2200"/>
                        <a:t> </a:t>
                      </a:r>
                    </a:p>
                  </a:txBody>
                  <a:tcPr/>
                </a:tc>
                <a:tc>
                  <a:txBody>
                    <a:bodyPr/>
                    <a:lstStyle/>
                    <a:p>
                      <a:pPr algn="ctr"/>
                      <a:r>
                        <a:rPr lang="en-US" sz="2200"/>
                        <a:t> </a:t>
                      </a:r>
                    </a:p>
                  </a:txBody>
                  <a:tcPr/>
                </a:tc>
                <a:extLst>
                  <a:ext uri="{0D108BD9-81ED-4DB2-BD59-A6C34878D82A}">
                    <a16:rowId xmlns:a16="http://schemas.microsoft.com/office/drawing/2014/main" val="10004"/>
                  </a:ext>
                </a:extLst>
              </a:tr>
              <a:tr h="0">
                <a:tc>
                  <a:txBody>
                    <a:bodyPr/>
                    <a:lstStyle/>
                    <a:p>
                      <a:pPr marL="457200" indent="0" algn="l">
                        <a:buFont typeface="Arial"/>
                        <a:buNone/>
                      </a:pPr>
                      <a:r>
                        <a:rPr lang="en-US" sz="2200" b="0">
                          <a:latin typeface="+mj-lt"/>
                        </a:rPr>
                        <a:t>Action-1</a:t>
                      </a:r>
                    </a:p>
                  </a:txBody>
                  <a:tcPr/>
                </a:tc>
                <a:tc>
                  <a:txBody>
                    <a:bodyPr/>
                    <a:lstStyle/>
                    <a:p>
                      <a:pPr algn="ctr"/>
                      <a:r>
                        <a:rPr lang="en-US" sz="2200"/>
                        <a:t>Do X</a:t>
                      </a:r>
                    </a:p>
                  </a:txBody>
                  <a:tcPr/>
                </a:tc>
                <a:tc>
                  <a:txBody>
                    <a:bodyPr/>
                    <a:lstStyle/>
                    <a:p>
                      <a:pPr algn="ctr"/>
                      <a:r>
                        <a:rPr lang="en-US" sz="2200"/>
                        <a:t>Do Y</a:t>
                      </a:r>
                    </a:p>
                  </a:txBody>
                  <a:tcPr/>
                </a:tc>
                <a:tc>
                  <a:txBody>
                    <a:bodyPr/>
                    <a:lstStyle/>
                    <a:p>
                      <a:pPr algn="ctr"/>
                      <a:r>
                        <a:rPr lang="en-US" sz="2200"/>
                        <a:t>Do X</a:t>
                      </a:r>
                    </a:p>
                  </a:txBody>
                  <a:tcPr/>
                </a:tc>
                <a:tc>
                  <a:txBody>
                    <a:bodyPr/>
                    <a:lstStyle/>
                    <a:p>
                      <a:pPr algn="ctr"/>
                      <a:r>
                        <a:rPr lang="en-US" sz="2200"/>
                        <a:t>Do Z</a:t>
                      </a:r>
                    </a:p>
                  </a:txBody>
                  <a:tcPr/>
                </a:tc>
                <a:extLst>
                  <a:ext uri="{0D108BD9-81ED-4DB2-BD59-A6C34878D82A}">
                    <a16:rowId xmlns:a16="http://schemas.microsoft.com/office/drawing/2014/main" val="10005"/>
                  </a:ext>
                </a:extLst>
              </a:tr>
              <a:tr h="0">
                <a:tc>
                  <a:txBody>
                    <a:bodyPr/>
                    <a:lstStyle/>
                    <a:p>
                      <a:pPr marL="457200" indent="0" algn="l">
                        <a:buFont typeface="Arial"/>
                        <a:buNone/>
                      </a:pPr>
                      <a:r>
                        <a:rPr lang="en-US" sz="2200" b="0">
                          <a:latin typeface="+mj-lt"/>
                        </a:rPr>
                        <a:t>Action-2</a:t>
                      </a:r>
                    </a:p>
                  </a:txBody>
                  <a:tcPr/>
                </a:tc>
                <a:tc>
                  <a:txBody>
                    <a:bodyPr/>
                    <a:lstStyle/>
                    <a:p>
                      <a:pPr algn="ctr"/>
                      <a:r>
                        <a:rPr lang="en-US" sz="2200"/>
                        <a:t>Do A</a:t>
                      </a:r>
                    </a:p>
                  </a:txBody>
                  <a:tcPr/>
                </a:tc>
                <a:tc>
                  <a:txBody>
                    <a:bodyPr/>
                    <a:lstStyle/>
                    <a:p>
                      <a:pPr algn="ctr"/>
                      <a:r>
                        <a:rPr lang="en-US" sz="2200"/>
                        <a:t>Do B</a:t>
                      </a:r>
                    </a:p>
                  </a:txBody>
                  <a:tcPr/>
                </a:tc>
                <a:tc>
                  <a:txBody>
                    <a:bodyPr/>
                    <a:lstStyle/>
                    <a:p>
                      <a:pPr algn="ctr"/>
                      <a:r>
                        <a:rPr lang="en-US" sz="2200"/>
                        <a:t>Do B</a:t>
                      </a:r>
                    </a:p>
                  </a:txBody>
                  <a:tcPr/>
                </a:tc>
                <a:tc>
                  <a:txBody>
                    <a:bodyPr/>
                    <a:lstStyle/>
                    <a:p>
                      <a:pPr algn="ctr"/>
                      <a:r>
                        <a:rPr lang="en-US" sz="2200"/>
                        <a:t>Do B</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6029798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Extending decision tables - 3</a:t>
            </a:r>
            <a:endParaRPr lang="en-US"/>
          </a:p>
        </p:txBody>
      </p:sp>
      <p:sp>
        <p:nvSpPr>
          <p:cNvPr id="16" name="Content Placeholder 15"/>
          <p:cNvSpPr>
            <a:spLocks noGrp="1"/>
          </p:cNvSpPr>
          <p:nvPr>
            <p:ph idx="1"/>
          </p:nvPr>
        </p:nvSpPr>
        <p:spPr/>
        <p:txBody>
          <a:bodyPr/>
          <a:lstStyle/>
          <a:p>
            <a:r>
              <a:rPr lang="en-US"/>
              <a:t>A decision table with </a:t>
            </a:r>
            <a:r>
              <a:rPr lang="en-US" b="1"/>
              <a:t>non-binary conditions</a:t>
            </a:r>
          </a:p>
          <a:p>
            <a:endParaRPr lang="en-US"/>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57</a:t>
            </a:fld>
            <a:endParaRPr lang="en-US"/>
          </a:p>
        </p:txBody>
      </p:sp>
      <p:graphicFrame>
        <p:nvGraphicFramePr>
          <p:cNvPr id="7" name="Content Placeholder 4"/>
          <p:cNvGraphicFramePr>
            <a:graphicFrameLocks/>
          </p:cNvGraphicFramePr>
          <p:nvPr>
            <p:extLst>
              <p:ext uri="{D42A27DB-BD31-4B8C-83A1-F6EECF244321}">
                <p14:modId xmlns:p14="http://schemas.microsoft.com/office/powerpoint/2010/main" val="220045040"/>
              </p:ext>
            </p:extLst>
          </p:nvPr>
        </p:nvGraphicFramePr>
        <p:xfrm>
          <a:off x="609600" y="1752600"/>
          <a:ext cx="8214360" cy="2987040"/>
        </p:xfrm>
        <a:graphic>
          <a:graphicData uri="http://schemas.openxmlformats.org/drawingml/2006/table">
            <a:tbl>
              <a:tblPr>
                <a:tableStyleId>{073A0DAA-6AF3-43AB-8588-CEC1D06C72B9}</a:tableStyleId>
              </a:tblPr>
              <a:tblGrid>
                <a:gridCol w="2362200">
                  <a:extLst>
                    <a:ext uri="{9D8B030D-6E8A-4147-A177-3AD203B41FA5}">
                      <a16:colId xmlns:a16="http://schemas.microsoft.com/office/drawing/2014/main" val="20000"/>
                    </a:ext>
                  </a:extLst>
                </a:gridCol>
                <a:gridCol w="1463040">
                  <a:extLst>
                    <a:ext uri="{9D8B030D-6E8A-4147-A177-3AD203B41FA5}">
                      <a16:colId xmlns:a16="http://schemas.microsoft.com/office/drawing/2014/main" val="20001"/>
                    </a:ext>
                  </a:extLst>
                </a:gridCol>
                <a:gridCol w="1463040">
                  <a:extLst>
                    <a:ext uri="{9D8B030D-6E8A-4147-A177-3AD203B41FA5}">
                      <a16:colId xmlns:a16="http://schemas.microsoft.com/office/drawing/2014/main" val="20002"/>
                    </a:ext>
                  </a:extLst>
                </a:gridCol>
                <a:gridCol w="1463040">
                  <a:extLst>
                    <a:ext uri="{9D8B030D-6E8A-4147-A177-3AD203B41FA5}">
                      <a16:colId xmlns:a16="http://schemas.microsoft.com/office/drawing/2014/main" val="20003"/>
                    </a:ext>
                  </a:extLst>
                </a:gridCol>
                <a:gridCol w="1463040">
                  <a:extLst>
                    <a:ext uri="{9D8B030D-6E8A-4147-A177-3AD203B41FA5}">
                      <a16:colId xmlns:a16="http://schemas.microsoft.com/office/drawing/2014/main" val="20004"/>
                    </a:ext>
                  </a:extLst>
                </a:gridCol>
              </a:tblGrid>
              <a:tr h="0">
                <a:tc>
                  <a:txBody>
                    <a:bodyPr/>
                    <a:lstStyle/>
                    <a:p>
                      <a:pPr algn="l"/>
                      <a:endParaRPr lang="en-US" sz="2200">
                        <a:latin typeface="+mj-lt"/>
                      </a:endParaRPr>
                    </a:p>
                  </a:txBody>
                  <a:tcPr/>
                </a:tc>
                <a:tc>
                  <a:txBody>
                    <a:bodyPr/>
                    <a:lstStyle/>
                    <a:p>
                      <a:pPr algn="ctr"/>
                      <a:r>
                        <a:rPr lang="en-US" sz="2200" b="1">
                          <a:latin typeface="+mj-lt"/>
                        </a:rPr>
                        <a:t>Rule 1 </a:t>
                      </a:r>
                    </a:p>
                  </a:txBody>
                  <a:tcPr/>
                </a:tc>
                <a:tc>
                  <a:txBody>
                    <a:bodyPr/>
                    <a:lstStyle/>
                    <a:p>
                      <a:pPr algn="ctr"/>
                      <a:r>
                        <a:rPr lang="en-US" sz="2200" b="1">
                          <a:latin typeface="+mj-lt"/>
                        </a:rPr>
                        <a:t>Rule 2 </a:t>
                      </a:r>
                    </a:p>
                  </a:txBody>
                  <a:tcPr/>
                </a:tc>
                <a:tc>
                  <a:txBody>
                    <a:bodyPr/>
                    <a:lstStyle/>
                    <a:p>
                      <a:pPr algn="ctr"/>
                      <a:r>
                        <a:rPr lang="en-US" sz="2200" b="1">
                          <a:latin typeface="+mj-lt"/>
                        </a:rPr>
                        <a:t>Rule 3 </a:t>
                      </a:r>
                    </a:p>
                  </a:txBody>
                  <a:tcPr/>
                </a:tc>
                <a:tc>
                  <a:txBody>
                    <a:bodyPr/>
                    <a:lstStyle/>
                    <a:p>
                      <a:pPr algn="ctr"/>
                      <a:r>
                        <a:rPr lang="en-US" sz="2200" b="1">
                          <a:latin typeface="+mj-lt"/>
                        </a:rPr>
                        <a:t>Rule 4 </a:t>
                      </a:r>
                    </a:p>
                  </a:txBody>
                  <a:tcPr/>
                </a:tc>
                <a:extLst>
                  <a:ext uri="{0D108BD9-81ED-4DB2-BD59-A6C34878D82A}">
                    <a16:rowId xmlns:a16="http://schemas.microsoft.com/office/drawing/2014/main" val="10000"/>
                  </a:ext>
                </a:extLst>
              </a:tr>
              <a:tr h="0">
                <a:tc>
                  <a:txBody>
                    <a:bodyPr/>
                    <a:lstStyle/>
                    <a:p>
                      <a:pPr algn="l"/>
                      <a:r>
                        <a:rPr lang="en-US" sz="2200" b="1">
                          <a:latin typeface="+mj-lt"/>
                        </a:rPr>
                        <a:t>Conditions</a:t>
                      </a:r>
                      <a:r>
                        <a:rPr lang="en-US" sz="2200">
                          <a:latin typeface="+mj-lt"/>
                        </a:rPr>
                        <a:t> </a:t>
                      </a:r>
                    </a:p>
                  </a:txBody>
                  <a:tcPr/>
                </a:tc>
                <a:tc>
                  <a:txBody>
                    <a:bodyPr/>
                    <a:lstStyle/>
                    <a:p>
                      <a:pPr algn="ctr"/>
                      <a:r>
                        <a:rPr lang="en-US" sz="2200">
                          <a:latin typeface="+mj-lt"/>
                        </a:rPr>
                        <a:t> </a:t>
                      </a:r>
                    </a:p>
                  </a:txBody>
                  <a:tcPr/>
                </a:tc>
                <a:tc>
                  <a:txBody>
                    <a:bodyPr/>
                    <a:lstStyle/>
                    <a:p>
                      <a:pPr algn="ctr"/>
                      <a:r>
                        <a:rPr lang="en-US" sz="2200">
                          <a:latin typeface="+mj-lt"/>
                        </a:rPr>
                        <a:t> </a:t>
                      </a:r>
                    </a:p>
                  </a:txBody>
                  <a:tcPr/>
                </a:tc>
                <a:tc>
                  <a:txBody>
                    <a:bodyPr/>
                    <a:lstStyle/>
                    <a:p>
                      <a:pPr algn="ctr"/>
                      <a:r>
                        <a:rPr lang="en-US" sz="2200">
                          <a:latin typeface="+mj-lt"/>
                        </a:rPr>
                        <a:t> </a:t>
                      </a:r>
                    </a:p>
                  </a:txBody>
                  <a:tcPr/>
                </a:tc>
                <a:tc>
                  <a:txBody>
                    <a:bodyPr/>
                    <a:lstStyle/>
                    <a:p>
                      <a:pPr algn="ctr"/>
                      <a:r>
                        <a:rPr lang="en-US" sz="2200">
                          <a:latin typeface="+mj-lt"/>
                        </a:rPr>
                        <a:t> </a:t>
                      </a:r>
                    </a:p>
                  </a:txBody>
                  <a:tcPr/>
                </a:tc>
                <a:extLst>
                  <a:ext uri="{0D108BD9-81ED-4DB2-BD59-A6C34878D82A}">
                    <a16:rowId xmlns:a16="http://schemas.microsoft.com/office/drawing/2014/main" val="10001"/>
                  </a:ext>
                </a:extLst>
              </a:tr>
              <a:tr h="0">
                <a:tc>
                  <a:txBody>
                    <a:bodyPr/>
                    <a:lstStyle/>
                    <a:p>
                      <a:pPr marL="514350" indent="0" algn="l">
                        <a:buFont typeface="Arial"/>
                        <a:buNone/>
                      </a:pPr>
                      <a:r>
                        <a:rPr lang="en-US" sz="2200">
                          <a:latin typeface="+mj-lt"/>
                        </a:rPr>
                        <a:t>Condition-1</a:t>
                      </a:r>
                    </a:p>
                  </a:txBody>
                  <a:tcPr/>
                </a:tc>
                <a:tc>
                  <a:txBody>
                    <a:bodyPr/>
                    <a:lstStyle/>
                    <a:p>
                      <a:pPr algn="ctr"/>
                      <a:r>
                        <a:rPr lang="en-US" sz="2200">
                          <a:latin typeface="+mj-lt"/>
                        </a:rPr>
                        <a:t>0–1</a:t>
                      </a:r>
                    </a:p>
                  </a:txBody>
                  <a:tcPr/>
                </a:tc>
                <a:tc>
                  <a:txBody>
                    <a:bodyPr/>
                    <a:lstStyle/>
                    <a:p>
                      <a:pPr algn="ctr"/>
                      <a:r>
                        <a:rPr lang="en-US" sz="2200">
                          <a:latin typeface="+mj-lt"/>
                        </a:rPr>
                        <a:t>1–10</a:t>
                      </a:r>
                    </a:p>
                  </a:txBody>
                  <a:tcPr/>
                </a:tc>
                <a:tc>
                  <a:txBody>
                    <a:bodyPr/>
                    <a:lstStyle/>
                    <a:p>
                      <a:pPr algn="ctr"/>
                      <a:r>
                        <a:rPr lang="en-US" sz="2200">
                          <a:latin typeface="+mj-lt"/>
                        </a:rPr>
                        <a:t>10–100</a:t>
                      </a:r>
                    </a:p>
                  </a:txBody>
                  <a:tcPr/>
                </a:tc>
                <a:tc>
                  <a:txBody>
                    <a:bodyPr/>
                    <a:lstStyle/>
                    <a:p>
                      <a:pPr algn="ctr"/>
                      <a:r>
                        <a:rPr lang="en-US" sz="2200">
                          <a:latin typeface="+mj-lt"/>
                        </a:rPr>
                        <a:t>100–1000</a:t>
                      </a:r>
                    </a:p>
                  </a:txBody>
                  <a:tcPr/>
                </a:tc>
                <a:extLst>
                  <a:ext uri="{0D108BD9-81ED-4DB2-BD59-A6C34878D82A}">
                    <a16:rowId xmlns:a16="http://schemas.microsoft.com/office/drawing/2014/main" val="10002"/>
                  </a:ext>
                </a:extLst>
              </a:tr>
              <a:tr h="0">
                <a:tc>
                  <a:txBody>
                    <a:bodyPr/>
                    <a:lstStyle/>
                    <a:p>
                      <a:pPr marL="514350" indent="0" algn="l">
                        <a:buFont typeface="Arial"/>
                        <a:buNone/>
                      </a:pPr>
                      <a:r>
                        <a:rPr lang="en-US" sz="2200">
                          <a:latin typeface="+mj-lt"/>
                        </a:rPr>
                        <a:t>Condition-2</a:t>
                      </a:r>
                    </a:p>
                  </a:txBody>
                  <a:tcPr/>
                </a:tc>
                <a:tc>
                  <a:txBody>
                    <a:bodyPr/>
                    <a:lstStyle/>
                    <a:p>
                      <a:pPr algn="ctr"/>
                      <a:r>
                        <a:rPr lang="en-US" sz="2200">
                          <a:latin typeface="+mj-lt"/>
                        </a:rPr>
                        <a:t>&lt;5</a:t>
                      </a:r>
                    </a:p>
                  </a:txBody>
                  <a:tcPr/>
                </a:tc>
                <a:tc>
                  <a:txBody>
                    <a:bodyPr/>
                    <a:lstStyle/>
                    <a:p>
                      <a:pPr algn="ctr"/>
                      <a:r>
                        <a:rPr lang="en-US" sz="2200">
                          <a:latin typeface="+mj-lt"/>
                        </a:rPr>
                        <a:t>5</a:t>
                      </a:r>
                    </a:p>
                  </a:txBody>
                  <a:tcPr/>
                </a:tc>
                <a:tc>
                  <a:txBody>
                    <a:bodyPr/>
                    <a:lstStyle/>
                    <a:p>
                      <a:pPr algn="ctr"/>
                      <a:r>
                        <a:rPr lang="en-US" sz="2200">
                          <a:latin typeface="+mj-lt"/>
                        </a:rPr>
                        <a:t>6 or 7</a:t>
                      </a:r>
                    </a:p>
                  </a:txBody>
                  <a:tcPr/>
                </a:tc>
                <a:tc>
                  <a:txBody>
                    <a:bodyPr/>
                    <a:lstStyle/>
                    <a:p>
                      <a:pPr algn="ctr"/>
                      <a:r>
                        <a:rPr lang="en-US" sz="2200">
                          <a:latin typeface="+mj-lt"/>
                        </a:rPr>
                        <a:t>&gt;7</a:t>
                      </a:r>
                    </a:p>
                  </a:txBody>
                  <a:tcPr/>
                </a:tc>
                <a:extLst>
                  <a:ext uri="{0D108BD9-81ED-4DB2-BD59-A6C34878D82A}">
                    <a16:rowId xmlns:a16="http://schemas.microsoft.com/office/drawing/2014/main" val="10003"/>
                  </a:ext>
                </a:extLst>
              </a:tr>
              <a:tr h="0">
                <a:tc>
                  <a:txBody>
                    <a:bodyPr/>
                    <a:lstStyle/>
                    <a:p>
                      <a:pPr algn="l"/>
                      <a:r>
                        <a:rPr lang="en-US" sz="2200" b="1">
                          <a:latin typeface="+mj-lt"/>
                        </a:rPr>
                        <a:t>Actions</a:t>
                      </a:r>
                      <a:r>
                        <a:rPr lang="en-US" sz="2200">
                          <a:latin typeface="+mj-lt"/>
                        </a:rPr>
                        <a:t> </a:t>
                      </a:r>
                    </a:p>
                  </a:txBody>
                  <a:tcPr/>
                </a:tc>
                <a:tc>
                  <a:txBody>
                    <a:bodyPr/>
                    <a:lstStyle/>
                    <a:p>
                      <a:pPr algn="ctr"/>
                      <a:r>
                        <a:rPr lang="en-US" sz="2200">
                          <a:latin typeface="+mj-lt"/>
                        </a:rPr>
                        <a:t> </a:t>
                      </a:r>
                    </a:p>
                  </a:txBody>
                  <a:tcPr/>
                </a:tc>
                <a:tc>
                  <a:txBody>
                    <a:bodyPr/>
                    <a:lstStyle/>
                    <a:p>
                      <a:pPr algn="ctr"/>
                      <a:r>
                        <a:rPr lang="en-US" sz="2200">
                          <a:latin typeface="+mj-lt"/>
                        </a:rPr>
                        <a:t> </a:t>
                      </a:r>
                    </a:p>
                  </a:txBody>
                  <a:tcPr/>
                </a:tc>
                <a:tc>
                  <a:txBody>
                    <a:bodyPr/>
                    <a:lstStyle/>
                    <a:p>
                      <a:pPr algn="ctr"/>
                      <a:r>
                        <a:rPr lang="en-US" sz="2200">
                          <a:latin typeface="+mj-lt"/>
                        </a:rPr>
                        <a:t> </a:t>
                      </a:r>
                    </a:p>
                  </a:txBody>
                  <a:tcPr/>
                </a:tc>
                <a:tc>
                  <a:txBody>
                    <a:bodyPr/>
                    <a:lstStyle/>
                    <a:p>
                      <a:pPr algn="ctr"/>
                      <a:r>
                        <a:rPr lang="en-US" sz="2200">
                          <a:latin typeface="+mj-lt"/>
                        </a:rPr>
                        <a:t> </a:t>
                      </a:r>
                    </a:p>
                  </a:txBody>
                  <a:tcPr/>
                </a:tc>
                <a:extLst>
                  <a:ext uri="{0D108BD9-81ED-4DB2-BD59-A6C34878D82A}">
                    <a16:rowId xmlns:a16="http://schemas.microsoft.com/office/drawing/2014/main" val="10004"/>
                  </a:ext>
                </a:extLst>
              </a:tr>
              <a:tr h="0">
                <a:tc>
                  <a:txBody>
                    <a:bodyPr/>
                    <a:lstStyle/>
                    <a:p>
                      <a:pPr marL="514350" indent="0" algn="l">
                        <a:buFont typeface="Arial"/>
                        <a:buNone/>
                      </a:pPr>
                      <a:r>
                        <a:rPr lang="en-US" sz="2200">
                          <a:latin typeface="+mj-lt"/>
                        </a:rPr>
                        <a:t>Action-1</a:t>
                      </a:r>
                    </a:p>
                  </a:txBody>
                  <a:tcPr/>
                </a:tc>
                <a:tc>
                  <a:txBody>
                    <a:bodyPr/>
                    <a:lstStyle/>
                    <a:p>
                      <a:pPr algn="ctr"/>
                      <a:r>
                        <a:rPr lang="en-US" sz="2200">
                          <a:latin typeface="+mj-lt"/>
                        </a:rPr>
                        <a:t>Do X</a:t>
                      </a:r>
                    </a:p>
                  </a:txBody>
                  <a:tcPr/>
                </a:tc>
                <a:tc>
                  <a:txBody>
                    <a:bodyPr/>
                    <a:lstStyle/>
                    <a:p>
                      <a:pPr algn="ctr"/>
                      <a:r>
                        <a:rPr lang="en-US" sz="2200">
                          <a:latin typeface="+mj-lt"/>
                        </a:rPr>
                        <a:t>Do Y</a:t>
                      </a:r>
                    </a:p>
                  </a:txBody>
                  <a:tcPr/>
                </a:tc>
                <a:tc>
                  <a:txBody>
                    <a:bodyPr/>
                    <a:lstStyle/>
                    <a:p>
                      <a:pPr algn="ctr"/>
                      <a:r>
                        <a:rPr lang="en-US" sz="2200">
                          <a:latin typeface="+mj-lt"/>
                        </a:rPr>
                        <a:t>Do X</a:t>
                      </a:r>
                    </a:p>
                  </a:txBody>
                  <a:tcPr/>
                </a:tc>
                <a:tc>
                  <a:txBody>
                    <a:bodyPr/>
                    <a:lstStyle/>
                    <a:p>
                      <a:pPr algn="ctr"/>
                      <a:r>
                        <a:rPr lang="en-US" sz="2200">
                          <a:latin typeface="+mj-lt"/>
                        </a:rPr>
                        <a:t>Do Z</a:t>
                      </a:r>
                    </a:p>
                  </a:txBody>
                  <a:tcPr/>
                </a:tc>
                <a:extLst>
                  <a:ext uri="{0D108BD9-81ED-4DB2-BD59-A6C34878D82A}">
                    <a16:rowId xmlns:a16="http://schemas.microsoft.com/office/drawing/2014/main" val="10005"/>
                  </a:ext>
                </a:extLst>
              </a:tr>
              <a:tr h="0">
                <a:tc>
                  <a:txBody>
                    <a:bodyPr/>
                    <a:lstStyle/>
                    <a:p>
                      <a:pPr marL="514350" indent="0" algn="l">
                        <a:buFont typeface="Arial"/>
                        <a:buNone/>
                      </a:pPr>
                      <a:r>
                        <a:rPr lang="en-US" sz="2200">
                          <a:latin typeface="+mj-lt"/>
                        </a:rPr>
                        <a:t>Action-2</a:t>
                      </a:r>
                    </a:p>
                  </a:txBody>
                  <a:tcPr/>
                </a:tc>
                <a:tc>
                  <a:txBody>
                    <a:bodyPr/>
                    <a:lstStyle/>
                    <a:p>
                      <a:pPr algn="ctr"/>
                      <a:r>
                        <a:rPr lang="en-US" sz="2200">
                          <a:latin typeface="+mj-lt"/>
                        </a:rPr>
                        <a:t>Do A</a:t>
                      </a:r>
                    </a:p>
                  </a:txBody>
                  <a:tcPr/>
                </a:tc>
                <a:tc>
                  <a:txBody>
                    <a:bodyPr/>
                    <a:lstStyle/>
                    <a:p>
                      <a:pPr algn="ctr"/>
                      <a:r>
                        <a:rPr lang="en-US" sz="2200">
                          <a:latin typeface="+mj-lt"/>
                        </a:rPr>
                        <a:t>Do B</a:t>
                      </a:r>
                    </a:p>
                  </a:txBody>
                  <a:tcPr/>
                </a:tc>
                <a:tc>
                  <a:txBody>
                    <a:bodyPr/>
                    <a:lstStyle/>
                    <a:p>
                      <a:pPr algn="ctr"/>
                      <a:r>
                        <a:rPr lang="en-US" sz="2200">
                          <a:latin typeface="+mj-lt"/>
                        </a:rPr>
                        <a:t>Do B</a:t>
                      </a:r>
                    </a:p>
                  </a:txBody>
                  <a:tcPr/>
                </a:tc>
                <a:tc>
                  <a:txBody>
                    <a:bodyPr/>
                    <a:lstStyle/>
                    <a:p>
                      <a:pPr algn="ctr"/>
                      <a:r>
                        <a:rPr lang="en-US" sz="2200">
                          <a:latin typeface="+mj-lt"/>
                        </a:rPr>
                        <a:t>Do B</a:t>
                      </a:r>
                    </a:p>
                  </a:txBody>
                  <a:tcPr/>
                </a:tc>
                <a:extLst>
                  <a:ext uri="{0D108BD9-81ED-4DB2-BD59-A6C34878D82A}">
                    <a16:rowId xmlns:a16="http://schemas.microsoft.com/office/drawing/2014/main" val="10006"/>
                  </a:ext>
                </a:extLst>
              </a:tr>
            </a:tbl>
          </a:graphicData>
        </a:graphic>
      </p:graphicFrame>
      <p:graphicFrame>
        <p:nvGraphicFramePr>
          <p:cNvPr id="17" name="Content Placeholder 7"/>
          <p:cNvGraphicFramePr>
            <a:graphicFrameLocks/>
          </p:cNvGraphicFramePr>
          <p:nvPr>
            <p:extLst>
              <p:ext uri="{D42A27DB-BD31-4B8C-83A1-F6EECF244321}">
                <p14:modId xmlns:p14="http://schemas.microsoft.com/office/powerpoint/2010/main" val="1938531749"/>
              </p:ext>
            </p:extLst>
          </p:nvPr>
        </p:nvGraphicFramePr>
        <p:xfrm>
          <a:off x="1143000" y="4724400"/>
          <a:ext cx="7162800" cy="2133600"/>
        </p:xfrm>
        <a:graphic>
          <a:graphicData uri="http://schemas.openxmlformats.org/drawingml/2006/table">
            <a:tbl>
              <a:tblPr>
                <a:tableStyleId>{E8B1032C-EA38-4F05-BA0D-38AFFFC7BED3}</a:tableStyleId>
              </a:tblPr>
              <a:tblGrid>
                <a:gridCol w="16002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gridCol w="2286000">
                  <a:extLst>
                    <a:ext uri="{9D8B030D-6E8A-4147-A177-3AD203B41FA5}">
                      <a16:colId xmlns:a16="http://schemas.microsoft.com/office/drawing/2014/main" val="20003"/>
                    </a:ext>
                  </a:extLst>
                </a:gridCol>
              </a:tblGrid>
              <a:tr h="0">
                <a:tc>
                  <a:txBody>
                    <a:bodyPr/>
                    <a:lstStyle/>
                    <a:p>
                      <a:pPr algn="l"/>
                      <a:r>
                        <a:rPr lang="en-US" sz="2200">
                          <a:latin typeface="+mj-lt"/>
                        </a:rPr>
                        <a:t>Test Case ID </a:t>
                      </a:r>
                    </a:p>
                  </a:txBody>
                  <a:tcPr/>
                </a:tc>
                <a:tc>
                  <a:txBody>
                    <a:bodyPr/>
                    <a:lstStyle/>
                    <a:p>
                      <a:pPr algn="r"/>
                      <a:r>
                        <a:rPr lang="en-US" sz="2200">
                          <a:latin typeface="+mj-lt"/>
                        </a:rPr>
                        <a:t>Condition-1 </a:t>
                      </a:r>
                    </a:p>
                  </a:txBody>
                  <a:tcPr/>
                </a:tc>
                <a:tc>
                  <a:txBody>
                    <a:bodyPr/>
                    <a:lstStyle/>
                    <a:p>
                      <a:pPr algn="r"/>
                      <a:r>
                        <a:rPr lang="en-US" sz="2200">
                          <a:latin typeface="+mj-lt"/>
                        </a:rPr>
                        <a:t>Condition-2 </a:t>
                      </a:r>
                    </a:p>
                  </a:txBody>
                  <a:tcPr/>
                </a:tc>
                <a:tc>
                  <a:txBody>
                    <a:bodyPr/>
                    <a:lstStyle/>
                    <a:p>
                      <a:pPr algn="l"/>
                      <a:r>
                        <a:rPr lang="en-US" sz="2200">
                          <a:latin typeface="+mj-lt"/>
                        </a:rPr>
                        <a:t>Expected Result </a:t>
                      </a:r>
                    </a:p>
                  </a:txBody>
                  <a:tcPr/>
                </a:tc>
                <a:extLst>
                  <a:ext uri="{0D108BD9-81ED-4DB2-BD59-A6C34878D82A}">
                    <a16:rowId xmlns:a16="http://schemas.microsoft.com/office/drawing/2014/main" val="10000"/>
                  </a:ext>
                </a:extLst>
              </a:tr>
              <a:tr h="0">
                <a:tc>
                  <a:txBody>
                    <a:bodyPr/>
                    <a:lstStyle/>
                    <a:p>
                      <a:pPr algn="l"/>
                      <a:r>
                        <a:rPr lang="en-US" sz="2200">
                          <a:latin typeface="+mj-lt"/>
                        </a:rPr>
                        <a:t>TC1</a:t>
                      </a:r>
                    </a:p>
                  </a:txBody>
                  <a:tcPr/>
                </a:tc>
                <a:tc>
                  <a:txBody>
                    <a:bodyPr/>
                    <a:lstStyle/>
                    <a:p>
                      <a:pPr algn="r"/>
                      <a:r>
                        <a:rPr lang="en-US" sz="2200">
                          <a:latin typeface="+mj-lt"/>
                        </a:rPr>
                        <a:t>0</a:t>
                      </a:r>
                    </a:p>
                  </a:txBody>
                  <a:tcPr/>
                </a:tc>
                <a:tc>
                  <a:txBody>
                    <a:bodyPr/>
                    <a:lstStyle/>
                    <a:p>
                      <a:pPr algn="r"/>
                      <a:r>
                        <a:rPr lang="en-US" sz="2200">
                          <a:latin typeface="+mj-lt"/>
                        </a:rPr>
                        <a:t>3</a:t>
                      </a:r>
                    </a:p>
                  </a:txBody>
                  <a:tcPr/>
                </a:tc>
                <a:tc>
                  <a:txBody>
                    <a:bodyPr/>
                    <a:lstStyle/>
                    <a:p>
                      <a:pPr algn="l"/>
                      <a:r>
                        <a:rPr lang="en-US" sz="2200">
                          <a:latin typeface="+mj-lt"/>
                        </a:rPr>
                        <a:t>Do X / Do A</a:t>
                      </a:r>
                    </a:p>
                  </a:txBody>
                  <a:tcPr/>
                </a:tc>
                <a:extLst>
                  <a:ext uri="{0D108BD9-81ED-4DB2-BD59-A6C34878D82A}">
                    <a16:rowId xmlns:a16="http://schemas.microsoft.com/office/drawing/2014/main" val="10001"/>
                  </a:ext>
                </a:extLst>
              </a:tr>
              <a:tr h="0">
                <a:tc>
                  <a:txBody>
                    <a:bodyPr/>
                    <a:lstStyle/>
                    <a:p>
                      <a:pPr algn="l"/>
                      <a:r>
                        <a:rPr lang="en-US" sz="2200">
                          <a:latin typeface="+mj-lt"/>
                        </a:rPr>
                        <a:t>TC2</a:t>
                      </a:r>
                    </a:p>
                  </a:txBody>
                  <a:tcPr/>
                </a:tc>
                <a:tc>
                  <a:txBody>
                    <a:bodyPr/>
                    <a:lstStyle/>
                    <a:p>
                      <a:pPr algn="r"/>
                      <a:r>
                        <a:rPr lang="en-US" sz="2200">
                          <a:latin typeface="+mj-lt"/>
                        </a:rPr>
                        <a:t>5</a:t>
                      </a:r>
                    </a:p>
                  </a:txBody>
                  <a:tcPr/>
                </a:tc>
                <a:tc>
                  <a:txBody>
                    <a:bodyPr/>
                    <a:lstStyle/>
                    <a:p>
                      <a:pPr algn="r"/>
                      <a:r>
                        <a:rPr lang="en-US" sz="2200">
                          <a:latin typeface="+mj-lt"/>
                        </a:rPr>
                        <a:t>5</a:t>
                      </a:r>
                    </a:p>
                  </a:txBody>
                  <a:tcPr/>
                </a:tc>
                <a:tc>
                  <a:txBody>
                    <a:bodyPr/>
                    <a:lstStyle/>
                    <a:p>
                      <a:pPr algn="l"/>
                      <a:r>
                        <a:rPr lang="en-US" sz="2200">
                          <a:latin typeface="+mj-lt"/>
                        </a:rPr>
                        <a:t>Do Y / Do B</a:t>
                      </a:r>
                    </a:p>
                  </a:txBody>
                  <a:tcPr/>
                </a:tc>
                <a:extLst>
                  <a:ext uri="{0D108BD9-81ED-4DB2-BD59-A6C34878D82A}">
                    <a16:rowId xmlns:a16="http://schemas.microsoft.com/office/drawing/2014/main" val="10002"/>
                  </a:ext>
                </a:extLst>
              </a:tr>
              <a:tr h="0">
                <a:tc>
                  <a:txBody>
                    <a:bodyPr/>
                    <a:lstStyle/>
                    <a:p>
                      <a:pPr algn="l"/>
                      <a:r>
                        <a:rPr lang="en-US" sz="2200">
                          <a:latin typeface="+mj-lt"/>
                        </a:rPr>
                        <a:t>TC3</a:t>
                      </a:r>
                    </a:p>
                  </a:txBody>
                  <a:tcPr/>
                </a:tc>
                <a:tc>
                  <a:txBody>
                    <a:bodyPr/>
                    <a:lstStyle/>
                    <a:p>
                      <a:pPr algn="r"/>
                      <a:r>
                        <a:rPr lang="en-US" sz="2200">
                          <a:latin typeface="+mj-lt"/>
                        </a:rPr>
                        <a:t>50</a:t>
                      </a:r>
                    </a:p>
                  </a:txBody>
                  <a:tcPr/>
                </a:tc>
                <a:tc>
                  <a:txBody>
                    <a:bodyPr/>
                    <a:lstStyle/>
                    <a:p>
                      <a:pPr algn="r"/>
                      <a:r>
                        <a:rPr lang="en-US" sz="2200">
                          <a:latin typeface="+mj-lt"/>
                        </a:rPr>
                        <a:t>7</a:t>
                      </a:r>
                    </a:p>
                  </a:txBody>
                  <a:tcPr/>
                </a:tc>
                <a:tc>
                  <a:txBody>
                    <a:bodyPr/>
                    <a:lstStyle/>
                    <a:p>
                      <a:pPr algn="l"/>
                      <a:r>
                        <a:rPr lang="en-US" sz="2200">
                          <a:latin typeface="+mj-lt"/>
                        </a:rPr>
                        <a:t>Do X / Do B</a:t>
                      </a:r>
                    </a:p>
                  </a:txBody>
                  <a:tcPr/>
                </a:tc>
                <a:extLst>
                  <a:ext uri="{0D108BD9-81ED-4DB2-BD59-A6C34878D82A}">
                    <a16:rowId xmlns:a16="http://schemas.microsoft.com/office/drawing/2014/main" val="10003"/>
                  </a:ext>
                </a:extLst>
              </a:tr>
              <a:tr h="0">
                <a:tc>
                  <a:txBody>
                    <a:bodyPr/>
                    <a:lstStyle/>
                    <a:p>
                      <a:pPr algn="l"/>
                      <a:r>
                        <a:rPr lang="en-US" sz="2200">
                          <a:latin typeface="+mj-lt"/>
                        </a:rPr>
                        <a:t>TC4</a:t>
                      </a:r>
                    </a:p>
                  </a:txBody>
                  <a:tcPr/>
                </a:tc>
                <a:tc>
                  <a:txBody>
                    <a:bodyPr/>
                    <a:lstStyle/>
                    <a:p>
                      <a:pPr algn="r"/>
                      <a:r>
                        <a:rPr lang="en-US" sz="2200">
                          <a:latin typeface="+mj-lt"/>
                        </a:rPr>
                        <a:t>500</a:t>
                      </a:r>
                    </a:p>
                  </a:txBody>
                  <a:tcPr/>
                </a:tc>
                <a:tc>
                  <a:txBody>
                    <a:bodyPr/>
                    <a:lstStyle/>
                    <a:p>
                      <a:pPr algn="r"/>
                      <a:r>
                        <a:rPr lang="en-US" sz="2200">
                          <a:latin typeface="+mj-lt"/>
                        </a:rPr>
                        <a:t>10</a:t>
                      </a:r>
                    </a:p>
                  </a:txBody>
                  <a:tcPr/>
                </a:tc>
                <a:tc>
                  <a:txBody>
                    <a:bodyPr/>
                    <a:lstStyle/>
                    <a:p>
                      <a:pPr algn="l"/>
                      <a:r>
                        <a:rPr lang="en-US" sz="2200">
                          <a:latin typeface="+mj-lt"/>
                        </a:rPr>
                        <a:t>Do Z / Do B</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1916158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Decision tables testing exercise</a:t>
            </a:r>
          </a:p>
        </p:txBody>
      </p:sp>
      <p:sp>
        <p:nvSpPr>
          <p:cNvPr id="3" name="Content Placeholder 2"/>
          <p:cNvSpPr>
            <a:spLocks noGrp="1"/>
          </p:cNvSpPr>
          <p:nvPr>
            <p:ph idx="1"/>
          </p:nvPr>
        </p:nvSpPr>
        <p:spPr/>
        <p:txBody>
          <a:bodyPr/>
          <a:lstStyle/>
          <a:p>
            <a:pPr marL="0" indent="0">
              <a:buNone/>
            </a:pPr>
            <a:r>
              <a:rPr lang="en-US" dirty="0"/>
              <a:t>Scenario: </a:t>
            </a:r>
          </a:p>
          <a:p>
            <a:pPr marL="0" indent="0">
              <a:buNone/>
            </a:pPr>
            <a:r>
              <a:rPr lang="en-US" dirty="0"/>
              <a:t>If you hold an 'over 60s' rail card, you get a 34% discount on whatever ticket you buy. </a:t>
            </a:r>
          </a:p>
          <a:p>
            <a:pPr marL="0" indent="0">
              <a:buNone/>
            </a:pPr>
            <a:r>
              <a:rPr lang="en-US" dirty="0"/>
              <a:t>If you are traveling with a child (under 16), you can get a 50% discount on any ticket if you hold a family rail card, otherwise you get a 10% discount. </a:t>
            </a:r>
          </a:p>
          <a:p>
            <a:pPr marL="0" indent="0">
              <a:buNone/>
            </a:pPr>
            <a:r>
              <a:rPr lang="en-US" dirty="0"/>
              <a:t>You can only hold one type of rail card. </a:t>
            </a:r>
          </a:p>
          <a:p>
            <a:pPr marL="0" indent="0">
              <a:buNone/>
            </a:pPr>
            <a:r>
              <a:rPr lang="en-US" dirty="0"/>
              <a:t>Produce a decision table showing all the combinations of fare types and resulting discounts and derive test cases from the decision table. </a:t>
            </a:r>
          </a:p>
        </p:txBody>
      </p:sp>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pPr/>
              <a:t>58</a:t>
            </a:fld>
            <a:endParaRPr lang="en-US"/>
          </a:p>
        </p:txBody>
      </p:sp>
    </p:spTree>
    <p:extLst>
      <p:ext uri="{BB962C8B-B14F-4D97-AF65-F5344CB8AC3E}">
        <p14:creationId xmlns:p14="http://schemas.microsoft.com/office/powerpoint/2010/main" val="186987704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Solution - decision table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54473961"/>
              </p:ext>
            </p:extLst>
          </p:nvPr>
        </p:nvGraphicFramePr>
        <p:xfrm>
          <a:off x="762000" y="1600200"/>
          <a:ext cx="7391400" cy="2377440"/>
        </p:xfrm>
        <a:graphic>
          <a:graphicData uri="http://schemas.openxmlformats.org/drawingml/2006/table">
            <a:tbl>
              <a:tblPr firstRow="1" bandRow="1">
                <a:tableStyleId>{5C22544A-7EE6-4342-B048-85BDC9FD1C3A}</a:tableStyleId>
              </a:tblPr>
              <a:tblGrid>
                <a:gridCol w="2223134">
                  <a:extLst>
                    <a:ext uri="{9D8B030D-6E8A-4147-A177-3AD203B41FA5}">
                      <a16:colId xmlns:a16="http://schemas.microsoft.com/office/drawing/2014/main" val="20000"/>
                    </a:ext>
                  </a:extLst>
                </a:gridCol>
                <a:gridCol w="678180">
                  <a:extLst>
                    <a:ext uri="{9D8B030D-6E8A-4147-A177-3AD203B41FA5}">
                      <a16:colId xmlns:a16="http://schemas.microsoft.com/office/drawing/2014/main" val="20001"/>
                    </a:ext>
                  </a:extLst>
                </a:gridCol>
                <a:gridCol w="678180">
                  <a:extLst>
                    <a:ext uri="{9D8B030D-6E8A-4147-A177-3AD203B41FA5}">
                      <a16:colId xmlns:a16="http://schemas.microsoft.com/office/drawing/2014/main" val="20002"/>
                    </a:ext>
                  </a:extLst>
                </a:gridCol>
                <a:gridCol w="678180">
                  <a:extLst>
                    <a:ext uri="{9D8B030D-6E8A-4147-A177-3AD203B41FA5}">
                      <a16:colId xmlns:a16="http://schemas.microsoft.com/office/drawing/2014/main" val="20003"/>
                    </a:ext>
                  </a:extLst>
                </a:gridCol>
                <a:gridCol w="678180">
                  <a:extLst>
                    <a:ext uri="{9D8B030D-6E8A-4147-A177-3AD203B41FA5}">
                      <a16:colId xmlns:a16="http://schemas.microsoft.com/office/drawing/2014/main" val="20004"/>
                    </a:ext>
                  </a:extLst>
                </a:gridCol>
                <a:gridCol w="678180">
                  <a:extLst>
                    <a:ext uri="{9D8B030D-6E8A-4147-A177-3AD203B41FA5}">
                      <a16:colId xmlns:a16="http://schemas.microsoft.com/office/drawing/2014/main" val="20005"/>
                    </a:ext>
                  </a:extLst>
                </a:gridCol>
                <a:gridCol w="549593">
                  <a:extLst>
                    <a:ext uri="{9D8B030D-6E8A-4147-A177-3AD203B41FA5}">
                      <a16:colId xmlns:a16="http://schemas.microsoft.com/office/drawing/2014/main" val="20006"/>
                    </a:ext>
                  </a:extLst>
                </a:gridCol>
                <a:gridCol w="678180">
                  <a:extLst>
                    <a:ext uri="{9D8B030D-6E8A-4147-A177-3AD203B41FA5}">
                      <a16:colId xmlns:a16="http://schemas.microsoft.com/office/drawing/2014/main" val="20007"/>
                    </a:ext>
                  </a:extLst>
                </a:gridCol>
                <a:gridCol w="549593">
                  <a:extLst>
                    <a:ext uri="{9D8B030D-6E8A-4147-A177-3AD203B41FA5}">
                      <a16:colId xmlns:a16="http://schemas.microsoft.com/office/drawing/2014/main" val="20008"/>
                    </a:ext>
                  </a:extLst>
                </a:gridCol>
              </a:tblGrid>
              <a:tr h="370840">
                <a:tc>
                  <a:txBody>
                    <a:bodyPr/>
                    <a:lstStyle/>
                    <a:p>
                      <a:r>
                        <a:rPr lang="en-US" sz="2000" b="1">
                          <a:latin typeface="+mj-lt"/>
                        </a:rPr>
                        <a:t>Conditions</a:t>
                      </a:r>
                    </a:p>
                  </a:txBody>
                  <a:tcPr/>
                </a:tc>
                <a:tc>
                  <a:txBody>
                    <a:bodyPr/>
                    <a:lstStyle/>
                    <a:p>
                      <a:pPr algn="ctr"/>
                      <a:r>
                        <a:rPr lang="en-US" sz="2000">
                          <a:solidFill>
                            <a:schemeClr val="bg1"/>
                          </a:solidFill>
                          <a:latin typeface="+mj-lt"/>
                        </a:rPr>
                        <a:t>R1</a:t>
                      </a:r>
                    </a:p>
                  </a:txBody>
                  <a:tcPr/>
                </a:tc>
                <a:tc>
                  <a:txBody>
                    <a:bodyPr/>
                    <a:lstStyle/>
                    <a:p>
                      <a:pPr algn="ctr"/>
                      <a:r>
                        <a:rPr lang="en-US" sz="2000" dirty="0">
                          <a:solidFill>
                            <a:schemeClr val="accent5">
                              <a:lumMod val="75000"/>
                            </a:schemeClr>
                          </a:solidFill>
                          <a:latin typeface="+mj-lt"/>
                        </a:rPr>
                        <a:t>R2</a:t>
                      </a:r>
                    </a:p>
                  </a:txBody>
                  <a:tcPr/>
                </a:tc>
                <a:tc>
                  <a:txBody>
                    <a:bodyPr/>
                    <a:lstStyle/>
                    <a:p>
                      <a:pPr algn="ctr"/>
                      <a:r>
                        <a:rPr lang="en-US" sz="2000" dirty="0">
                          <a:solidFill>
                            <a:schemeClr val="bg1"/>
                          </a:solidFill>
                          <a:latin typeface="+mj-lt"/>
                        </a:rPr>
                        <a:t>R3</a:t>
                      </a:r>
                    </a:p>
                  </a:txBody>
                  <a:tcPr/>
                </a:tc>
                <a:tc>
                  <a:txBody>
                    <a:bodyPr/>
                    <a:lstStyle/>
                    <a:p>
                      <a:pPr algn="ctr"/>
                      <a:r>
                        <a:rPr lang="en-US" sz="2000" dirty="0">
                          <a:solidFill>
                            <a:schemeClr val="accent5">
                              <a:lumMod val="75000"/>
                            </a:schemeClr>
                          </a:solidFill>
                          <a:latin typeface="+mj-lt"/>
                        </a:rPr>
                        <a:t>R4</a:t>
                      </a:r>
                    </a:p>
                  </a:txBody>
                  <a:tcPr/>
                </a:tc>
                <a:tc>
                  <a:txBody>
                    <a:bodyPr/>
                    <a:lstStyle/>
                    <a:p>
                      <a:pPr algn="ctr"/>
                      <a:r>
                        <a:rPr lang="en-US" sz="2000">
                          <a:solidFill>
                            <a:schemeClr val="bg1"/>
                          </a:solidFill>
                          <a:latin typeface="+mj-lt"/>
                        </a:rPr>
                        <a:t>R5</a:t>
                      </a:r>
                    </a:p>
                  </a:txBody>
                  <a:tcPr/>
                </a:tc>
                <a:tc>
                  <a:txBody>
                    <a:bodyPr/>
                    <a:lstStyle/>
                    <a:p>
                      <a:pPr algn="ctr"/>
                      <a:r>
                        <a:rPr lang="en-US" sz="2000" dirty="0">
                          <a:solidFill>
                            <a:schemeClr val="bg1"/>
                          </a:solidFill>
                          <a:latin typeface="+mj-lt"/>
                        </a:rPr>
                        <a:t>R6</a:t>
                      </a:r>
                    </a:p>
                  </a:txBody>
                  <a:tcPr/>
                </a:tc>
                <a:tc>
                  <a:txBody>
                    <a:bodyPr/>
                    <a:lstStyle/>
                    <a:p>
                      <a:pPr algn="ctr"/>
                      <a:r>
                        <a:rPr lang="en-US" sz="2000" dirty="0">
                          <a:solidFill>
                            <a:schemeClr val="tx1"/>
                          </a:solidFill>
                          <a:latin typeface="+mj-lt"/>
                        </a:rPr>
                        <a:t>R7</a:t>
                      </a:r>
                    </a:p>
                  </a:txBody>
                  <a:tcPr/>
                </a:tc>
                <a:tc>
                  <a:txBody>
                    <a:bodyPr/>
                    <a:lstStyle/>
                    <a:p>
                      <a:pPr algn="ctr"/>
                      <a:r>
                        <a:rPr lang="en-US" sz="2000" dirty="0">
                          <a:solidFill>
                            <a:schemeClr val="tx1"/>
                          </a:solidFill>
                          <a:latin typeface="+mj-lt"/>
                        </a:rPr>
                        <a:t>R8</a:t>
                      </a:r>
                    </a:p>
                  </a:txBody>
                  <a:tcPr/>
                </a:tc>
                <a:extLst>
                  <a:ext uri="{0D108BD9-81ED-4DB2-BD59-A6C34878D82A}">
                    <a16:rowId xmlns:a16="http://schemas.microsoft.com/office/drawing/2014/main" val="10000"/>
                  </a:ext>
                </a:extLst>
              </a:tr>
              <a:tr h="370840">
                <a:tc>
                  <a:txBody>
                    <a:bodyPr/>
                    <a:lstStyle/>
                    <a:p>
                      <a:r>
                        <a:rPr lang="en-US" sz="2000" b="1" dirty="0">
                          <a:latin typeface="+mj-lt"/>
                        </a:rPr>
                        <a:t>'over 60s' rail card?</a:t>
                      </a:r>
                    </a:p>
                  </a:txBody>
                  <a:tcPr/>
                </a:tc>
                <a:tc>
                  <a:txBody>
                    <a:bodyPr/>
                    <a:lstStyle/>
                    <a:p>
                      <a:pPr algn="ctr"/>
                      <a:r>
                        <a:rPr lang="en-US" sz="2000">
                          <a:latin typeface="+mj-lt"/>
                        </a:rPr>
                        <a:t>T</a:t>
                      </a:r>
                    </a:p>
                  </a:txBody>
                  <a:tcPr/>
                </a:tc>
                <a:tc>
                  <a:txBody>
                    <a:bodyPr/>
                    <a:lstStyle/>
                    <a:p>
                      <a:pPr algn="ctr"/>
                      <a:r>
                        <a:rPr lang="en-US" sz="2000" dirty="0">
                          <a:latin typeface="+mj-lt"/>
                        </a:rPr>
                        <a:t>T</a:t>
                      </a:r>
                    </a:p>
                  </a:txBody>
                  <a:tcPr/>
                </a:tc>
                <a:tc>
                  <a:txBody>
                    <a:bodyPr/>
                    <a:lstStyle/>
                    <a:p>
                      <a:pPr algn="ctr"/>
                      <a:r>
                        <a:rPr lang="en-US" sz="2000" dirty="0">
                          <a:latin typeface="+mj-lt"/>
                        </a:rPr>
                        <a:t>T</a:t>
                      </a:r>
                    </a:p>
                  </a:txBody>
                  <a:tcPr/>
                </a:tc>
                <a:tc>
                  <a:txBody>
                    <a:bodyPr/>
                    <a:lstStyle/>
                    <a:p>
                      <a:pPr algn="ctr"/>
                      <a:r>
                        <a:rPr lang="en-US" sz="2000">
                          <a:latin typeface="+mj-lt"/>
                        </a:rPr>
                        <a:t>T</a:t>
                      </a:r>
                    </a:p>
                  </a:txBody>
                  <a:tcPr/>
                </a:tc>
                <a:tc>
                  <a:txBody>
                    <a:bodyPr/>
                    <a:lstStyle/>
                    <a:p>
                      <a:pPr algn="ctr"/>
                      <a:r>
                        <a:rPr lang="en-US" sz="2000">
                          <a:latin typeface="+mj-lt"/>
                        </a:rPr>
                        <a:t>F</a:t>
                      </a:r>
                    </a:p>
                  </a:txBody>
                  <a:tcPr/>
                </a:tc>
                <a:tc>
                  <a:txBody>
                    <a:bodyPr/>
                    <a:lstStyle/>
                    <a:p>
                      <a:pPr algn="ctr"/>
                      <a:r>
                        <a:rPr lang="en-US" sz="2000">
                          <a:latin typeface="+mj-lt"/>
                        </a:rPr>
                        <a:t>F</a:t>
                      </a:r>
                    </a:p>
                  </a:txBody>
                  <a:tcPr/>
                </a:tc>
                <a:tc>
                  <a:txBody>
                    <a:bodyPr/>
                    <a:lstStyle/>
                    <a:p>
                      <a:pPr algn="ctr"/>
                      <a:r>
                        <a:rPr lang="en-US" sz="2000">
                          <a:latin typeface="+mj-lt"/>
                        </a:rPr>
                        <a:t>F</a:t>
                      </a:r>
                    </a:p>
                  </a:txBody>
                  <a:tcPr/>
                </a:tc>
                <a:tc>
                  <a:txBody>
                    <a:bodyPr/>
                    <a:lstStyle/>
                    <a:p>
                      <a:pPr algn="ctr"/>
                      <a:r>
                        <a:rPr lang="en-US" sz="2000">
                          <a:latin typeface="+mj-lt"/>
                        </a:rPr>
                        <a:t>F</a:t>
                      </a:r>
                    </a:p>
                  </a:txBody>
                  <a:tcPr/>
                </a:tc>
                <a:extLst>
                  <a:ext uri="{0D108BD9-81ED-4DB2-BD59-A6C34878D82A}">
                    <a16:rowId xmlns:a16="http://schemas.microsoft.com/office/drawing/2014/main" val="10001"/>
                  </a:ext>
                </a:extLst>
              </a:tr>
              <a:tr h="370840">
                <a:tc>
                  <a:txBody>
                    <a:bodyPr/>
                    <a:lstStyle/>
                    <a:p>
                      <a:r>
                        <a:rPr lang="en-US" sz="2000" b="1" dirty="0">
                          <a:latin typeface="+mj-lt"/>
                        </a:rPr>
                        <a:t>with a child?</a:t>
                      </a:r>
                      <a:r>
                        <a:rPr kumimoji="0" lang="en-US" sz="2000" b="1" kern="1200" dirty="0">
                          <a:solidFill>
                            <a:schemeClr val="dk1"/>
                          </a:solidFill>
                          <a:latin typeface="+mn-lt"/>
                          <a:ea typeface="+mn-ea"/>
                          <a:cs typeface="+mn-cs"/>
                        </a:rPr>
                        <a:t> </a:t>
                      </a:r>
                      <a:endParaRPr lang="en-US" sz="2000" b="1" dirty="0">
                        <a:latin typeface="+mj-lt"/>
                      </a:endParaRPr>
                    </a:p>
                  </a:txBody>
                  <a:tcPr/>
                </a:tc>
                <a:tc>
                  <a:txBody>
                    <a:bodyPr/>
                    <a:lstStyle/>
                    <a:p>
                      <a:pPr algn="ctr"/>
                      <a:r>
                        <a:rPr lang="en-US" sz="2000">
                          <a:latin typeface="+mj-lt"/>
                        </a:rPr>
                        <a:t>T</a:t>
                      </a:r>
                    </a:p>
                  </a:txBody>
                  <a:tcPr/>
                </a:tc>
                <a:tc>
                  <a:txBody>
                    <a:bodyPr/>
                    <a:lstStyle/>
                    <a:p>
                      <a:pPr algn="ctr"/>
                      <a:r>
                        <a:rPr lang="en-US" sz="2000">
                          <a:latin typeface="+mj-lt"/>
                        </a:rPr>
                        <a:t>T</a:t>
                      </a:r>
                    </a:p>
                  </a:txBody>
                  <a:tcPr/>
                </a:tc>
                <a:tc>
                  <a:txBody>
                    <a:bodyPr/>
                    <a:lstStyle/>
                    <a:p>
                      <a:pPr algn="ctr"/>
                      <a:r>
                        <a:rPr lang="en-US" sz="2000">
                          <a:latin typeface="+mj-lt"/>
                        </a:rPr>
                        <a:t>F</a:t>
                      </a:r>
                    </a:p>
                  </a:txBody>
                  <a:tcPr/>
                </a:tc>
                <a:tc>
                  <a:txBody>
                    <a:bodyPr/>
                    <a:lstStyle/>
                    <a:p>
                      <a:pPr algn="ctr"/>
                      <a:r>
                        <a:rPr lang="en-US" sz="2000">
                          <a:latin typeface="+mj-lt"/>
                        </a:rPr>
                        <a:t>F</a:t>
                      </a:r>
                    </a:p>
                  </a:txBody>
                  <a:tcPr/>
                </a:tc>
                <a:tc>
                  <a:txBody>
                    <a:bodyPr/>
                    <a:lstStyle/>
                    <a:p>
                      <a:pPr algn="ctr"/>
                      <a:r>
                        <a:rPr lang="en-US" sz="2000">
                          <a:latin typeface="+mj-lt"/>
                        </a:rPr>
                        <a:t>T</a:t>
                      </a:r>
                    </a:p>
                  </a:txBody>
                  <a:tcPr/>
                </a:tc>
                <a:tc>
                  <a:txBody>
                    <a:bodyPr/>
                    <a:lstStyle/>
                    <a:p>
                      <a:pPr algn="ctr"/>
                      <a:r>
                        <a:rPr lang="en-US" sz="2000" dirty="0">
                          <a:latin typeface="+mj-lt"/>
                        </a:rPr>
                        <a:t>T</a:t>
                      </a:r>
                    </a:p>
                  </a:txBody>
                  <a:tcPr/>
                </a:tc>
                <a:tc>
                  <a:txBody>
                    <a:bodyPr/>
                    <a:lstStyle/>
                    <a:p>
                      <a:pPr algn="ctr"/>
                      <a:r>
                        <a:rPr lang="en-US" sz="2000" dirty="0">
                          <a:latin typeface="+mj-lt"/>
                        </a:rPr>
                        <a:t>F</a:t>
                      </a:r>
                    </a:p>
                  </a:txBody>
                  <a:tcPr/>
                </a:tc>
                <a:tc>
                  <a:txBody>
                    <a:bodyPr/>
                    <a:lstStyle/>
                    <a:p>
                      <a:pPr algn="ctr"/>
                      <a:r>
                        <a:rPr lang="en-US" sz="2000">
                          <a:latin typeface="+mj-lt"/>
                        </a:rPr>
                        <a:t>F</a:t>
                      </a:r>
                    </a:p>
                  </a:txBody>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kern="1200" dirty="0">
                          <a:solidFill>
                            <a:schemeClr val="dk1"/>
                          </a:solidFill>
                          <a:latin typeface="+mj-lt"/>
                          <a:ea typeface="+mn-ea"/>
                          <a:cs typeface="+mn-cs"/>
                        </a:rPr>
                        <a:t>family rail card?</a:t>
                      </a:r>
                    </a:p>
                  </a:txBody>
                  <a:tcPr/>
                </a:tc>
                <a:tc>
                  <a:txBody>
                    <a:bodyPr/>
                    <a:lstStyle/>
                    <a:p>
                      <a:pPr algn="ctr"/>
                      <a:r>
                        <a:rPr lang="en-US" sz="2000">
                          <a:latin typeface="+mj-lt"/>
                        </a:rPr>
                        <a:t>T</a:t>
                      </a:r>
                    </a:p>
                  </a:txBody>
                  <a:tcPr/>
                </a:tc>
                <a:tc>
                  <a:txBody>
                    <a:bodyPr/>
                    <a:lstStyle/>
                    <a:p>
                      <a:pPr algn="ctr"/>
                      <a:r>
                        <a:rPr lang="en-US" sz="2000">
                          <a:latin typeface="+mj-lt"/>
                        </a:rPr>
                        <a:t>F</a:t>
                      </a:r>
                    </a:p>
                  </a:txBody>
                  <a:tcPr/>
                </a:tc>
                <a:tc>
                  <a:txBody>
                    <a:bodyPr/>
                    <a:lstStyle/>
                    <a:p>
                      <a:pPr algn="ctr"/>
                      <a:r>
                        <a:rPr lang="en-US" sz="2000">
                          <a:solidFill>
                            <a:schemeClr val="tx1"/>
                          </a:solidFill>
                          <a:latin typeface="+mj-lt"/>
                        </a:rPr>
                        <a:t>T</a:t>
                      </a:r>
                    </a:p>
                  </a:txBody>
                  <a:tcPr/>
                </a:tc>
                <a:tc>
                  <a:txBody>
                    <a:bodyPr/>
                    <a:lstStyle/>
                    <a:p>
                      <a:pPr algn="ctr"/>
                      <a:r>
                        <a:rPr lang="en-US" sz="2000" dirty="0">
                          <a:solidFill>
                            <a:schemeClr val="tx1"/>
                          </a:solidFill>
                          <a:latin typeface="+mj-lt"/>
                        </a:rPr>
                        <a:t>F</a:t>
                      </a:r>
                    </a:p>
                  </a:txBody>
                  <a:tcPr/>
                </a:tc>
                <a:tc>
                  <a:txBody>
                    <a:bodyPr/>
                    <a:lstStyle/>
                    <a:p>
                      <a:pPr algn="ctr"/>
                      <a:r>
                        <a:rPr lang="en-US" sz="2000">
                          <a:latin typeface="+mj-lt"/>
                        </a:rPr>
                        <a:t>T</a:t>
                      </a:r>
                    </a:p>
                  </a:txBody>
                  <a:tcPr/>
                </a:tc>
                <a:tc>
                  <a:txBody>
                    <a:bodyPr/>
                    <a:lstStyle/>
                    <a:p>
                      <a:pPr algn="ctr"/>
                      <a:r>
                        <a:rPr lang="en-US" sz="2000">
                          <a:latin typeface="+mj-lt"/>
                        </a:rPr>
                        <a:t>F</a:t>
                      </a:r>
                    </a:p>
                  </a:txBody>
                  <a:tcPr/>
                </a:tc>
                <a:tc>
                  <a:txBody>
                    <a:bodyPr/>
                    <a:lstStyle/>
                    <a:p>
                      <a:pPr algn="ctr"/>
                      <a:r>
                        <a:rPr lang="en-US" sz="2000">
                          <a:latin typeface="+mj-lt"/>
                        </a:rPr>
                        <a:t>T</a:t>
                      </a:r>
                    </a:p>
                  </a:txBody>
                  <a:tcPr/>
                </a:tc>
                <a:tc>
                  <a:txBody>
                    <a:bodyPr/>
                    <a:lstStyle/>
                    <a:p>
                      <a:pPr algn="ctr"/>
                      <a:r>
                        <a:rPr lang="en-US" sz="2000">
                          <a:latin typeface="+mj-lt"/>
                        </a:rPr>
                        <a:t>F</a:t>
                      </a:r>
                    </a:p>
                  </a:txBody>
                  <a:tcPr/>
                </a:tc>
                <a:extLst>
                  <a:ext uri="{0D108BD9-81ED-4DB2-BD59-A6C34878D82A}">
                    <a16:rowId xmlns:a16="http://schemas.microsoft.com/office/drawing/2014/main" val="10003"/>
                  </a:ext>
                </a:extLst>
              </a:tr>
              <a:tr h="370840">
                <a:tc>
                  <a:txBody>
                    <a:bodyPr/>
                    <a:lstStyle/>
                    <a:p>
                      <a:r>
                        <a:rPr lang="en-US" sz="2000" b="1" dirty="0">
                          <a:solidFill>
                            <a:schemeClr val="bg1"/>
                          </a:solidFill>
                          <a:latin typeface="+mj-lt"/>
                        </a:rPr>
                        <a:t>Action</a:t>
                      </a:r>
                    </a:p>
                  </a:txBody>
                  <a:tcPr>
                    <a:solidFill>
                      <a:srgbClr val="0070C0"/>
                    </a:solidFill>
                  </a:tcPr>
                </a:tc>
                <a:tc>
                  <a:txBody>
                    <a:bodyPr/>
                    <a:lstStyle/>
                    <a:p>
                      <a:pPr algn="ctr"/>
                      <a:endParaRPr lang="en-US" sz="2000" b="1">
                        <a:solidFill>
                          <a:schemeClr val="bg1"/>
                        </a:solidFill>
                        <a:latin typeface="+mj-lt"/>
                      </a:endParaRPr>
                    </a:p>
                  </a:txBody>
                  <a:tcPr>
                    <a:solidFill>
                      <a:srgbClr val="0070C0"/>
                    </a:solidFill>
                  </a:tcPr>
                </a:tc>
                <a:tc>
                  <a:txBody>
                    <a:bodyPr/>
                    <a:lstStyle/>
                    <a:p>
                      <a:pPr algn="ctr"/>
                      <a:endParaRPr lang="en-US" sz="2000" b="1">
                        <a:solidFill>
                          <a:schemeClr val="bg1"/>
                        </a:solidFill>
                        <a:latin typeface="+mj-lt"/>
                      </a:endParaRPr>
                    </a:p>
                  </a:txBody>
                  <a:tcPr>
                    <a:solidFill>
                      <a:srgbClr val="0070C0"/>
                    </a:solidFill>
                  </a:tcPr>
                </a:tc>
                <a:tc>
                  <a:txBody>
                    <a:bodyPr/>
                    <a:lstStyle/>
                    <a:p>
                      <a:pPr algn="ctr"/>
                      <a:endParaRPr lang="en-US" sz="2000" b="1">
                        <a:solidFill>
                          <a:schemeClr val="bg1"/>
                        </a:solidFill>
                        <a:latin typeface="+mj-lt"/>
                      </a:endParaRPr>
                    </a:p>
                  </a:txBody>
                  <a:tcPr>
                    <a:solidFill>
                      <a:srgbClr val="0070C0"/>
                    </a:solidFill>
                  </a:tcPr>
                </a:tc>
                <a:tc>
                  <a:txBody>
                    <a:bodyPr/>
                    <a:lstStyle/>
                    <a:p>
                      <a:pPr algn="ctr"/>
                      <a:endParaRPr lang="en-US" sz="2000" b="1">
                        <a:solidFill>
                          <a:schemeClr val="bg1"/>
                        </a:solidFill>
                        <a:latin typeface="+mj-lt"/>
                      </a:endParaRPr>
                    </a:p>
                  </a:txBody>
                  <a:tcPr>
                    <a:solidFill>
                      <a:srgbClr val="0070C0"/>
                    </a:solidFill>
                  </a:tcPr>
                </a:tc>
                <a:tc>
                  <a:txBody>
                    <a:bodyPr/>
                    <a:lstStyle/>
                    <a:p>
                      <a:pPr algn="ctr"/>
                      <a:endParaRPr lang="en-US" sz="2000" b="1">
                        <a:solidFill>
                          <a:schemeClr val="bg1"/>
                        </a:solidFill>
                        <a:latin typeface="+mj-lt"/>
                      </a:endParaRPr>
                    </a:p>
                  </a:txBody>
                  <a:tcPr>
                    <a:solidFill>
                      <a:srgbClr val="0070C0"/>
                    </a:solidFill>
                  </a:tcPr>
                </a:tc>
                <a:tc>
                  <a:txBody>
                    <a:bodyPr/>
                    <a:lstStyle/>
                    <a:p>
                      <a:pPr algn="ctr"/>
                      <a:endParaRPr lang="en-US" sz="2000" b="1">
                        <a:solidFill>
                          <a:schemeClr val="bg1"/>
                        </a:solidFill>
                        <a:latin typeface="+mj-lt"/>
                      </a:endParaRPr>
                    </a:p>
                  </a:txBody>
                  <a:tcPr>
                    <a:solidFill>
                      <a:srgbClr val="0070C0"/>
                    </a:solidFill>
                  </a:tcPr>
                </a:tc>
                <a:tc>
                  <a:txBody>
                    <a:bodyPr/>
                    <a:lstStyle/>
                    <a:p>
                      <a:pPr algn="ctr"/>
                      <a:endParaRPr lang="en-US" sz="2000" b="1">
                        <a:solidFill>
                          <a:schemeClr val="bg1"/>
                        </a:solidFill>
                        <a:latin typeface="+mj-lt"/>
                      </a:endParaRPr>
                    </a:p>
                  </a:txBody>
                  <a:tcPr>
                    <a:solidFill>
                      <a:srgbClr val="0070C0"/>
                    </a:solidFill>
                  </a:tcPr>
                </a:tc>
                <a:tc>
                  <a:txBody>
                    <a:bodyPr/>
                    <a:lstStyle/>
                    <a:p>
                      <a:pPr algn="ctr"/>
                      <a:endParaRPr lang="en-US" sz="2000" b="1">
                        <a:solidFill>
                          <a:schemeClr val="bg1"/>
                        </a:solidFill>
                        <a:latin typeface="+mj-lt"/>
                      </a:endParaRPr>
                    </a:p>
                  </a:txBody>
                  <a:tcPr>
                    <a:solidFill>
                      <a:srgbClr val="0070C0"/>
                    </a:solidFill>
                  </a:tcPr>
                </a:tc>
                <a:extLst>
                  <a:ext uri="{0D108BD9-81ED-4DB2-BD59-A6C34878D82A}">
                    <a16:rowId xmlns:a16="http://schemas.microsoft.com/office/drawing/2014/main" val="10004"/>
                  </a:ext>
                </a:extLst>
              </a:tr>
              <a:tr h="370840">
                <a:tc>
                  <a:txBody>
                    <a:bodyPr/>
                    <a:lstStyle/>
                    <a:p>
                      <a:endParaRPr lang="en-US" sz="2000" b="1">
                        <a:latin typeface="+mj-lt"/>
                      </a:endParaRPr>
                    </a:p>
                  </a:txBody>
                  <a:tcPr/>
                </a:tc>
                <a:tc>
                  <a:txBody>
                    <a:bodyPr/>
                    <a:lstStyle/>
                    <a:p>
                      <a:pPr algn="ctr"/>
                      <a:endParaRPr lang="en-US" sz="2000" b="0">
                        <a:solidFill>
                          <a:srgbClr val="FF0000"/>
                        </a:solidFill>
                        <a:latin typeface="+mj-lt"/>
                      </a:endParaRPr>
                    </a:p>
                  </a:txBody>
                  <a:tcPr/>
                </a:tc>
                <a:tc>
                  <a:txBody>
                    <a:bodyPr/>
                    <a:lstStyle/>
                    <a:p>
                      <a:pPr algn="ctr"/>
                      <a:endParaRPr lang="en-US" sz="2000" b="0">
                        <a:solidFill>
                          <a:srgbClr val="FF0000"/>
                        </a:solidFill>
                        <a:latin typeface="+mj-lt"/>
                      </a:endParaRPr>
                    </a:p>
                  </a:txBody>
                  <a:tcPr/>
                </a:tc>
                <a:tc>
                  <a:txBody>
                    <a:bodyPr/>
                    <a:lstStyle/>
                    <a:p>
                      <a:pPr algn="ctr"/>
                      <a:endParaRPr lang="en-US" sz="2000">
                        <a:latin typeface="+mj-lt"/>
                      </a:endParaRPr>
                    </a:p>
                  </a:txBody>
                  <a:tcPr/>
                </a:tc>
                <a:tc>
                  <a:txBody>
                    <a:bodyPr/>
                    <a:lstStyle/>
                    <a:p>
                      <a:pPr algn="ctr"/>
                      <a:endParaRPr lang="en-US" sz="2000">
                        <a:latin typeface="+mj-lt"/>
                      </a:endParaRPr>
                    </a:p>
                  </a:txBody>
                  <a:tcPr/>
                </a:tc>
                <a:tc>
                  <a:txBody>
                    <a:bodyPr/>
                    <a:lstStyle/>
                    <a:p>
                      <a:pPr algn="ctr"/>
                      <a:endParaRPr lang="en-US" sz="2000">
                        <a:latin typeface="+mj-lt"/>
                      </a:endParaRPr>
                    </a:p>
                  </a:txBody>
                  <a:tcPr/>
                </a:tc>
                <a:tc>
                  <a:txBody>
                    <a:bodyPr/>
                    <a:lstStyle/>
                    <a:p>
                      <a:pPr algn="ctr"/>
                      <a:endParaRPr lang="en-US" sz="2000" dirty="0">
                        <a:latin typeface="+mj-lt"/>
                      </a:endParaRPr>
                    </a:p>
                  </a:txBody>
                  <a:tcPr/>
                </a:tc>
                <a:tc>
                  <a:txBody>
                    <a:bodyPr/>
                    <a:lstStyle/>
                    <a:p>
                      <a:pPr algn="ctr"/>
                      <a:endParaRPr lang="en-US" sz="2000">
                        <a:latin typeface="+mj-lt"/>
                      </a:endParaRPr>
                    </a:p>
                  </a:txBody>
                  <a:tcPr/>
                </a:tc>
                <a:tc>
                  <a:txBody>
                    <a:bodyPr/>
                    <a:lstStyle/>
                    <a:p>
                      <a:pPr algn="ctr"/>
                      <a:endParaRPr lang="en-US" sz="2000" dirty="0">
                        <a:latin typeface="+mj-lt"/>
                      </a:endParaRPr>
                    </a:p>
                  </a:txBody>
                  <a:tcPr/>
                </a:tc>
                <a:extLst>
                  <a:ext uri="{0D108BD9-81ED-4DB2-BD59-A6C34878D82A}">
                    <a16:rowId xmlns:a16="http://schemas.microsoft.com/office/drawing/2014/main" val="10005"/>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448392816"/>
              </p:ext>
            </p:extLst>
          </p:nvPr>
        </p:nvGraphicFramePr>
        <p:xfrm>
          <a:off x="757681" y="4328160"/>
          <a:ext cx="6167946" cy="2377440"/>
        </p:xfrm>
        <a:graphic>
          <a:graphicData uri="http://schemas.openxmlformats.org/drawingml/2006/table">
            <a:tbl>
              <a:tblPr firstRow="1" bandRow="1">
                <a:tableStyleId>{5C22544A-7EE6-4342-B048-85BDC9FD1C3A}</a:tableStyleId>
              </a:tblPr>
              <a:tblGrid>
                <a:gridCol w="2227453">
                  <a:extLst>
                    <a:ext uri="{9D8B030D-6E8A-4147-A177-3AD203B41FA5}">
                      <a16:colId xmlns:a16="http://schemas.microsoft.com/office/drawing/2014/main" val="20000"/>
                    </a:ext>
                  </a:extLst>
                </a:gridCol>
                <a:gridCol w="678180">
                  <a:extLst>
                    <a:ext uri="{9D8B030D-6E8A-4147-A177-3AD203B41FA5}">
                      <a16:colId xmlns:a16="http://schemas.microsoft.com/office/drawing/2014/main" val="20001"/>
                    </a:ext>
                  </a:extLst>
                </a:gridCol>
                <a:gridCol w="678180">
                  <a:extLst>
                    <a:ext uri="{9D8B030D-6E8A-4147-A177-3AD203B41FA5}">
                      <a16:colId xmlns:a16="http://schemas.microsoft.com/office/drawing/2014/main" val="20002"/>
                    </a:ext>
                  </a:extLst>
                </a:gridCol>
                <a:gridCol w="678180">
                  <a:extLst>
                    <a:ext uri="{9D8B030D-6E8A-4147-A177-3AD203B41FA5}">
                      <a16:colId xmlns:a16="http://schemas.microsoft.com/office/drawing/2014/main" val="20003"/>
                    </a:ext>
                  </a:extLst>
                </a:gridCol>
                <a:gridCol w="678180">
                  <a:extLst>
                    <a:ext uri="{9D8B030D-6E8A-4147-A177-3AD203B41FA5}">
                      <a16:colId xmlns:a16="http://schemas.microsoft.com/office/drawing/2014/main" val="20004"/>
                    </a:ext>
                  </a:extLst>
                </a:gridCol>
                <a:gridCol w="626746">
                  <a:extLst>
                    <a:ext uri="{9D8B030D-6E8A-4147-A177-3AD203B41FA5}">
                      <a16:colId xmlns:a16="http://schemas.microsoft.com/office/drawing/2014/main" val="20005"/>
                    </a:ext>
                  </a:extLst>
                </a:gridCol>
                <a:gridCol w="601027">
                  <a:extLst>
                    <a:ext uri="{9D8B030D-6E8A-4147-A177-3AD203B41FA5}">
                      <a16:colId xmlns:a16="http://schemas.microsoft.com/office/drawing/2014/main" val="20006"/>
                    </a:ext>
                  </a:extLst>
                </a:gridCol>
              </a:tblGrid>
              <a:tr h="370840">
                <a:tc>
                  <a:txBody>
                    <a:bodyPr/>
                    <a:lstStyle/>
                    <a:p>
                      <a:r>
                        <a:rPr lang="en-US" sz="2000" b="1">
                          <a:latin typeface="+mj-lt"/>
                        </a:rPr>
                        <a:t>Conditions</a:t>
                      </a:r>
                    </a:p>
                  </a:txBody>
                  <a:tcPr/>
                </a:tc>
                <a:tc>
                  <a:txBody>
                    <a:bodyPr/>
                    <a:lstStyle/>
                    <a:p>
                      <a:pPr algn="ctr"/>
                      <a:r>
                        <a:rPr lang="en-US" sz="2000">
                          <a:solidFill>
                            <a:schemeClr val="bg1"/>
                          </a:solidFill>
                          <a:latin typeface="+mj-lt"/>
                        </a:rPr>
                        <a:t>R1</a:t>
                      </a:r>
                    </a:p>
                  </a:txBody>
                  <a:tcPr/>
                </a:tc>
                <a:tc>
                  <a:txBody>
                    <a:bodyPr/>
                    <a:lstStyle/>
                    <a:p>
                      <a:pPr algn="ctr"/>
                      <a:r>
                        <a:rPr lang="en-US" sz="2000" dirty="0">
                          <a:solidFill>
                            <a:schemeClr val="accent5">
                              <a:lumMod val="75000"/>
                            </a:schemeClr>
                          </a:solidFill>
                          <a:latin typeface="+mj-lt"/>
                        </a:rPr>
                        <a:t>R2</a:t>
                      </a:r>
                    </a:p>
                  </a:txBody>
                  <a:tcPr/>
                </a:tc>
                <a:tc>
                  <a:txBody>
                    <a:bodyPr/>
                    <a:lstStyle/>
                    <a:p>
                      <a:pPr algn="ctr"/>
                      <a:r>
                        <a:rPr lang="en-US" sz="2000">
                          <a:solidFill>
                            <a:schemeClr val="bg1"/>
                          </a:solidFill>
                          <a:latin typeface="+mj-lt"/>
                        </a:rPr>
                        <a:t>R3</a:t>
                      </a:r>
                    </a:p>
                  </a:txBody>
                  <a:tcPr/>
                </a:tc>
                <a:tc>
                  <a:txBody>
                    <a:bodyPr/>
                    <a:lstStyle/>
                    <a:p>
                      <a:pPr algn="ctr"/>
                      <a:r>
                        <a:rPr lang="en-US" sz="2000">
                          <a:solidFill>
                            <a:schemeClr val="bg1"/>
                          </a:solidFill>
                          <a:latin typeface="+mj-lt"/>
                        </a:rPr>
                        <a:t>R5</a:t>
                      </a:r>
                    </a:p>
                  </a:txBody>
                  <a:tcPr/>
                </a:tc>
                <a:tc>
                  <a:txBody>
                    <a:bodyPr/>
                    <a:lstStyle/>
                    <a:p>
                      <a:pPr algn="ctr"/>
                      <a:r>
                        <a:rPr lang="en-US" sz="2000" dirty="0">
                          <a:solidFill>
                            <a:schemeClr val="bg1"/>
                          </a:solidFill>
                          <a:latin typeface="+mj-lt"/>
                        </a:rPr>
                        <a:t>R6</a:t>
                      </a:r>
                    </a:p>
                  </a:txBody>
                  <a:tcPr/>
                </a:tc>
                <a:tc>
                  <a:txBody>
                    <a:bodyPr/>
                    <a:lstStyle/>
                    <a:p>
                      <a:pPr algn="ctr"/>
                      <a:r>
                        <a:rPr lang="en-US" sz="2000" dirty="0">
                          <a:solidFill>
                            <a:schemeClr val="tx1"/>
                          </a:solidFill>
                          <a:latin typeface="+mj-lt"/>
                        </a:rPr>
                        <a:t>R7</a:t>
                      </a:r>
                    </a:p>
                  </a:txBody>
                  <a:tcPr/>
                </a:tc>
                <a:extLst>
                  <a:ext uri="{0D108BD9-81ED-4DB2-BD59-A6C34878D82A}">
                    <a16:rowId xmlns:a16="http://schemas.microsoft.com/office/drawing/2014/main" val="10000"/>
                  </a:ext>
                </a:extLst>
              </a:tr>
              <a:tr h="370840">
                <a:tc>
                  <a:txBody>
                    <a:bodyPr/>
                    <a:lstStyle/>
                    <a:p>
                      <a:r>
                        <a:rPr lang="en-US" sz="2000" b="1" dirty="0">
                          <a:latin typeface="+mj-lt"/>
                        </a:rPr>
                        <a:t>'over 60s' rail card?</a:t>
                      </a:r>
                    </a:p>
                  </a:txBody>
                  <a:tcPr/>
                </a:tc>
                <a:tc>
                  <a:txBody>
                    <a:bodyPr/>
                    <a:lstStyle/>
                    <a:p>
                      <a:pPr algn="ctr"/>
                      <a:r>
                        <a:rPr lang="en-US" sz="2000">
                          <a:solidFill>
                            <a:schemeClr val="tx1"/>
                          </a:solidFill>
                          <a:latin typeface="+mj-lt"/>
                        </a:rPr>
                        <a:t>T</a:t>
                      </a:r>
                    </a:p>
                  </a:txBody>
                  <a:tcPr/>
                </a:tc>
                <a:tc>
                  <a:txBody>
                    <a:bodyPr/>
                    <a:lstStyle/>
                    <a:p>
                      <a:pPr algn="ctr"/>
                      <a:r>
                        <a:rPr lang="en-US" sz="2000">
                          <a:solidFill>
                            <a:schemeClr val="tx1"/>
                          </a:solidFill>
                          <a:latin typeface="+mj-lt"/>
                        </a:rPr>
                        <a:t>T</a:t>
                      </a:r>
                    </a:p>
                  </a:txBody>
                  <a:tcPr/>
                </a:tc>
                <a:tc>
                  <a:txBody>
                    <a:bodyPr/>
                    <a:lstStyle/>
                    <a:p>
                      <a:pPr algn="ctr"/>
                      <a:r>
                        <a:rPr lang="en-US" sz="2000">
                          <a:solidFill>
                            <a:schemeClr val="tx1"/>
                          </a:solidFill>
                          <a:latin typeface="+mj-lt"/>
                        </a:rPr>
                        <a:t>T</a:t>
                      </a:r>
                    </a:p>
                  </a:txBody>
                  <a:tcPr/>
                </a:tc>
                <a:tc>
                  <a:txBody>
                    <a:bodyPr/>
                    <a:lstStyle/>
                    <a:p>
                      <a:pPr algn="ctr"/>
                      <a:r>
                        <a:rPr lang="en-US" sz="2000">
                          <a:solidFill>
                            <a:schemeClr val="tx1"/>
                          </a:solidFill>
                          <a:latin typeface="+mj-lt"/>
                        </a:rPr>
                        <a:t>F</a:t>
                      </a:r>
                    </a:p>
                  </a:txBody>
                  <a:tcPr/>
                </a:tc>
                <a:tc>
                  <a:txBody>
                    <a:bodyPr/>
                    <a:lstStyle/>
                    <a:p>
                      <a:pPr algn="ctr"/>
                      <a:r>
                        <a:rPr lang="en-US" sz="2000">
                          <a:solidFill>
                            <a:schemeClr val="tx1"/>
                          </a:solidFill>
                          <a:latin typeface="+mj-lt"/>
                        </a:rPr>
                        <a:t>F</a:t>
                      </a:r>
                    </a:p>
                  </a:txBody>
                  <a:tcPr/>
                </a:tc>
                <a:tc>
                  <a:txBody>
                    <a:bodyPr/>
                    <a:lstStyle/>
                    <a:p>
                      <a:pPr algn="ctr"/>
                      <a:r>
                        <a:rPr lang="en-US" sz="2000">
                          <a:solidFill>
                            <a:schemeClr val="tx1"/>
                          </a:solidFill>
                          <a:latin typeface="+mj-lt"/>
                        </a:rPr>
                        <a:t>F</a:t>
                      </a:r>
                    </a:p>
                  </a:txBody>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kern="1200" dirty="0">
                          <a:solidFill>
                            <a:schemeClr val="dk1"/>
                          </a:solidFill>
                          <a:latin typeface="+mj-lt"/>
                          <a:ea typeface="+mn-ea"/>
                          <a:cs typeface="+mn-cs"/>
                        </a:rPr>
                        <a:t>with a child?</a:t>
                      </a:r>
                    </a:p>
                  </a:txBody>
                  <a:tcPr/>
                </a:tc>
                <a:tc>
                  <a:txBody>
                    <a:bodyPr/>
                    <a:lstStyle/>
                    <a:p>
                      <a:pPr algn="ctr"/>
                      <a:r>
                        <a:rPr lang="en-US" sz="2000">
                          <a:solidFill>
                            <a:schemeClr val="tx1"/>
                          </a:solidFill>
                          <a:latin typeface="+mj-lt"/>
                        </a:rPr>
                        <a:t>T</a:t>
                      </a:r>
                    </a:p>
                  </a:txBody>
                  <a:tcPr/>
                </a:tc>
                <a:tc>
                  <a:txBody>
                    <a:bodyPr/>
                    <a:lstStyle/>
                    <a:p>
                      <a:pPr algn="ctr"/>
                      <a:r>
                        <a:rPr lang="en-US" sz="2000" dirty="0">
                          <a:solidFill>
                            <a:schemeClr val="tx1"/>
                          </a:solidFill>
                          <a:latin typeface="+mj-lt"/>
                        </a:rPr>
                        <a:t>-</a:t>
                      </a:r>
                    </a:p>
                  </a:txBody>
                  <a:tcPr/>
                </a:tc>
                <a:tc>
                  <a:txBody>
                    <a:bodyPr/>
                    <a:lstStyle/>
                    <a:p>
                      <a:pPr algn="ctr"/>
                      <a:r>
                        <a:rPr lang="en-US" sz="2000" dirty="0">
                          <a:solidFill>
                            <a:schemeClr val="tx1"/>
                          </a:solidFill>
                          <a:latin typeface="+mj-lt"/>
                        </a:rPr>
                        <a:t>F</a:t>
                      </a:r>
                    </a:p>
                  </a:txBody>
                  <a:tcPr/>
                </a:tc>
                <a:tc>
                  <a:txBody>
                    <a:bodyPr/>
                    <a:lstStyle/>
                    <a:p>
                      <a:pPr algn="ctr"/>
                      <a:r>
                        <a:rPr lang="en-US" sz="2000">
                          <a:solidFill>
                            <a:schemeClr val="tx1"/>
                          </a:solidFill>
                          <a:latin typeface="+mj-lt"/>
                        </a:rPr>
                        <a:t>T</a:t>
                      </a:r>
                    </a:p>
                  </a:txBody>
                  <a:tcPr/>
                </a:tc>
                <a:tc>
                  <a:txBody>
                    <a:bodyPr/>
                    <a:lstStyle/>
                    <a:p>
                      <a:pPr algn="ctr"/>
                      <a:r>
                        <a:rPr lang="en-US" sz="2000" dirty="0">
                          <a:solidFill>
                            <a:schemeClr val="tx1"/>
                          </a:solidFill>
                          <a:latin typeface="+mj-lt"/>
                        </a:rPr>
                        <a:t>T</a:t>
                      </a:r>
                    </a:p>
                  </a:txBody>
                  <a:tcPr/>
                </a:tc>
                <a:tc>
                  <a:txBody>
                    <a:bodyPr/>
                    <a:lstStyle/>
                    <a:p>
                      <a:pPr algn="ctr"/>
                      <a:r>
                        <a:rPr lang="en-US" sz="2000">
                          <a:solidFill>
                            <a:schemeClr val="tx1"/>
                          </a:solidFill>
                          <a:latin typeface="+mj-lt"/>
                        </a:rPr>
                        <a:t>F</a:t>
                      </a:r>
                    </a:p>
                  </a:txBody>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kern="1200" dirty="0">
                          <a:solidFill>
                            <a:schemeClr val="dk1"/>
                          </a:solidFill>
                          <a:latin typeface="+mj-lt"/>
                          <a:ea typeface="+mn-ea"/>
                          <a:cs typeface="+mn-cs"/>
                        </a:rPr>
                        <a:t>family rail card?</a:t>
                      </a:r>
                    </a:p>
                  </a:txBody>
                  <a:tcPr/>
                </a:tc>
                <a:tc>
                  <a:txBody>
                    <a:bodyPr/>
                    <a:lstStyle/>
                    <a:p>
                      <a:pPr algn="ctr"/>
                      <a:r>
                        <a:rPr lang="en-US" sz="2000">
                          <a:solidFill>
                            <a:schemeClr val="tx1"/>
                          </a:solidFill>
                          <a:latin typeface="+mj-lt"/>
                        </a:rPr>
                        <a:t>T</a:t>
                      </a:r>
                    </a:p>
                  </a:txBody>
                  <a:tcPr/>
                </a:tc>
                <a:tc>
                  <a:txBody>
                    <a:bodyPr/>
                    <a:lstStyle/>
                    <a:p>
                      <a:pPr algn="ctr"/>
                      <a:r>
                        <a:rPr lang="en-US" sz="2000">
                          <a:solidFill>
                            <a:schemeClr val="tx1"/>
                          </a:solidFill>
                          <a:latin typeface="+mj-lt"/>
                        </a:rPr>
                        <a:t>F</a:t>
                      </a:r>
                    </a:p>
                  </a:txBody>
                  <a:tcPr/>
                </a:tc>
                <a:tc>
                  <a:txBody>
                    <a:bodyPr/>
                    <a:lstStyle/>
                    <a:p>
                      <a:pPr algn="ctr"/>
                      <a:r>
                        <a:rPr lang="en-US" sz="2000" dirty="0">
                          <a:solidFill>
                            <a:schemeClr val="tx1"/>
                          </a:solidFill>
                          <a:latin typeface="+mj-lt"/>
                        </a:rPr>
                        <a:t>T</a:t>
                      </a:r>
                    </a:p>
                  </a:txBody>
                  <a:tcPr/>
                </a:tc>
                <a:tc>
                  <a:txBody>
                    <a:bodyPr/>
                    <a:lstStyle/>
                    <a:p>
                      <a:pPr algn="ctr"/>
                      <a:r>
                        <a:rPr lang="en-US" sz="2000">
                          <a:solidFill>
                            <a:schemeClr val="tx1"/>
                          </a:solidFill>
                          <a:latin typeface="+mj-lt"/>
                        </a:rPr>
                        <a:t>T</a:t>
                      </a:r>
                    </a:p>
                  </a:txBody>
                  <a:tcPr/>
                </a:tc>
                <a:tc>
                  <a:txBody>
                    <a:bodyPr/>
                    <a:lstStyle/>
                    <a:p>
                      <a:pPr algn="ctr"/>
                      <a:r>
                        <a:rPr lang="en-US" sz="2000" dirty="0">
                          <a:solidFill>
                            <a:schemeClr val="tx1"/>
                          </a:solidFill>
                          <a:latin typeface="+mj-lt"/>
                        </a:rPr>
                        <a:t>F</a:t>
                      </a:r>
                    </a:p>
                  </a:txBody>
                  <a:tcPr/>
                </a:tc>
                <a:tc>
                  <a:txBody>
                    <a:bodyPr/>
                    <a:lstStyle/>
                    <a:p>
                      <a:pPr algn="ctr"/>
                      <a:r>
                        <a:rPr lang="en-US" sz="2000" dirty="0">
                          <a:solidFill>
                            <a:schemeClr val="tx1"/>
                          </a:solidFill>
                          <a:latin typeface="+mj-lt"/>
                        </a:rPr>
                        <a:t>-</a:t>
                      </a:r>
                    </a:p>
                  </a:txBody>
                  <a:tcPr/>
                </a:tc>
                <a:extLst>
                  <a:ext uri="{0D108BD9-81ED-4DB2-BD59-A6C34878D82A}">
                    <a16:rowId xmlns:a16="http://schemas.microsoft.com/office/drawing/2014/main" val="10003"/>
                  </a:ext>
                </a:extLst>
              </a:tr>
              <a:tr h="370840">
                <a:tc>
                  <a:txBody>
                    <a:bodyPr/>
                    <a:lstStyle/>
                    <a:p>
                      <a:r>
                        <a:rPr lang="en-US" sz="2000" b="1">
                          <a:solidFill>
                            <a:schemeClr val="bg1"/>
                          </a:solidFill>
                          <a:latin typeface="+mj-lt"/>
                        </a:rPr>
                        <a:t>Action</a:t>
                      </a:r>
                    </a:p>
                  </a:txBody>
                  <a:tcPr>
                    <a:solidFill>
                      <a:srgbClr val="0070C0"/>
                    </a:solidFill>
                  </a:tcPr>
                </a:tc>
                <a:tc>
                  <a:txBody>
                    <a:bodyPr/>
                    <a:lstStyle/>
                    <a:p>
                      <a:pPr algn="ctr"/>
                      <a:endParaRPr lang="en-US" sz="2000" b="1">
                        <a:solidFill>
                          <a:schemeClr val="tx1"/>
                        </a:solidFill>
                        <a:latin typeface="+mj-lt"/>
                      </a:endParaRPr>
                    </a:p>
                  </a:txBody>
                  <a:tcPr>
                    <a:solidFill>
                      <a:srgbClr val="0070C0"/>
                    </a:solidFill>
                  </a:tcPr>
                </a:tc>
                <a:tc>
                  <a:txBody>
                    <a:bodyPr/>
                    <a:lstStyle/>
                    <a:p>
                      <a:pPr algn="ctr"/>
                      <a:endParaRPr lang="en-US" sz="2000" b="1">
                        <a:solidFill>
                          <a:schemeClr val="tx1"/>
                        </a:solidFill>
                        <a:latin typeface="+mj-lt"/>
                      </a:endParaRPr>
                    </a:p>
                  </a:txBody>
                  <a:tcPr>
                    <a:solidFill>
                      <a:srgbClr val="0070C0"/>
                    </a:solidFill>
                  </a:tcPr>
                </a:tc>
                <a:tc>
                  <a:txBody>
                    <a:bodyPr/>
                    <a:lstStyle/>
                    <a:p>
                      <a:pPr algn="ctr"/>
                      <a:endParaRPr lang="en-US" sz="2000" b="1">
                        <a:solidFill>
                          <a:schemeClr val="tx1"/>
                        </a:solidFill>
                        <a:latin typeface="+mj-lt"/>
                      </a:endParaRPr>
                    </a:p>
                  </a:txBody>
                  <a:tcPr>
                    <a:solidFill>
                      <a:srgbClr val="0070C0"/>
                    </a:solidFill>
                  </a:tcPr>
                </a:tc>
                <a:tc>
                  <a:txBody>
                    <a:bodyPr/>
                    <a:lstStyle/>
                    <a:p>
                      <a:pPr algn="ctr"/>
                      <a:endParaRPr lang="en-US" sz="2000" b="1">
                        <a:solidFill>
                          <a:schemeClr val="tx1"/>
                        </a:solidFill>
                        <a:latin typeface="+mj-lt"/>
                      </a:endParaRPr>
                    </a:p>
                  </a:txBody>
                  <a:tcPr>
                    <a:solidFill>
                      <a:srgbClr val="0070C0"/>
                    </a:solidFill>
                  </a:tcPr>
                </a:tc>
                <a:tc>
                  <a:txBody>
                    <a:bodyPr/>
                    <a:lstStyle/>
                    <a:p>
                      <a:pPr algn="ctr"/>
                      <a:endParaRPr lang="en-US" sz="2000" b="1">
                        <a:solidFill>
                          <a:schemeClr val="tx1"/>
                        </a:solidFill>
                        <a:latin typeface="+mj-lt"/>
                      </a:endParaRPr>
                    </a:p>
                  </a:txBody>
                  <a:tcPr>
                    <a:solidFill>
                      <a:srgbClr val="0070C0"/>
                    </a:solidFill>
                  </a:tcPr>
                </a:tc>
                <a:tc>
                  <a:txBody>
                    <a:bodyPr/>
                    <a:lstStyle/>
                    <a:p>
                      <a:pPr algn="ctr"/>
                      <a:endParaRPr lang="en-US" sz="2000" b="1">
                        <a:solidFill>
                          <a:schemeClr val="tx1"/>
                        </a:solidFill>
                        <a:latin typeface="+mj-lt"/>
                      </a:endParaRPr>
                    </a:p>
                  </a:txBody>
                  <a:tcPr>
                    <a:solidFill>
                      <a:srgbClr val="0070C0"/>
                    </a:solidFill>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1" kern="1200">
                          <a:solidFill>
                            <a:schemeClr val="dk1"/>
                          </a:solidFill>
                          <a:latin typeface="+mn-lt"/>
                          <a:ea typeface="+mn-ea"/>
                          <a:cs typeface="+mn-cs"/>
                        </a:rPr>
                        <a:t>discount</a:t>
                      </a:r>
                    </a:p>
                  </a:txBody>
                  <a:tcPr/>
                </a:tc>
                <a:tc>
                  <a:txBody>
                    <a:bodyPr/>
                    <a:lstStyle/>
                    <a:p>
                      <a:pPr algn="ctr"/>
                      <a:r>
                        <a:rPr lang="en-US" sz="2000" b="0">
                          <a:solidFill>
                            <a:srgbClr val="C00000"/>
                          </a:solidFill>
                          <a:latin typeface="+mj-lt"/>
                        </a:rPr>
                        <a:t>50%</a:t>
                      </a:r>
                    </a:p>
                  </a:txBody>
                  <a:tcPr/>
                </a:tc>
                <a:tc>
                  <a:txBody>
                    <a:bodyPr/>
                    <a:lstStyle/>
                    <a:p>
                      <a:pPr algn="ctr"/>
                      <a:r>
                        <a:rPr lang="en-US" sz="2000" b="0" dirty="0">
                          <a:solidFill>
                            <a:schemeClr val="tx1"/>
                          </a:solidFill>
                          <a:latin typeface="+mj-lt"/>
                        </a:rPr>
                        <a:t>34%</a:t>
                      </a:r>
                    </a:p>
                  </a:txBody>
                  <a:tcPr/>
                </a:tc>
                <a:tc>
                  <a:txBody>
                    <a:bodyPr/>
                    <a:lstStyle/>
                    <a:p>
                      <a:pPr algn="ctr"/>
                      <a:r>
                        <a:rPr lang="en-US" sz="2000" dirty="0">
                          <a:solidFill>
                            <a:srgbClr val="FF0000"/>
                          </a:solidFill>
                          <a:latin typeface="+mj-lt"/>
                        </a:rPr>
                        <a:t>34%</a:t>
                      </a:r>
                    </a:p>
                  </a:txBody>
                  <a:tcPr/>
                </a:tc>
                <a:tc>
                  <a:txBody>
                    <a:bodyPr/>
                    <a:lstStyle/>
                    <a:p>
                      <a:pPr algn="ctr"/>
                      <a:r>
                        <a:rPr lang="en-US" sz="2000">
                          <a:solidFill>
                            <a:schemeClr val="tx1"/>
                          </a:solidFill>
                          <a:latin typeface="+mj-lt"/>
                        </a:rPr>
                        <a:t>50%</a:t>
                      </a:r>
                    </a:p>
                  </a:txBody>
                  <a:tcPr/>
                </a:tc>
                <a:tc>
                  <a:txBody>
                    <a:bodyPr/>
                    <a:lstStyle/>
                    <a:p>
                      <a:pPr algn="ctr"/>
                      <a:r>
                        <a:rPr lang="en-US" sz="2000" dirty="0">
                          <a:solidFill>
                            <a:schemeClr val="tx1"/>
                          </a:solidFill>
                          <a:latin typeface="+mj-lt"/>
                        </a:rPr>
                        <a:t>10%</a:t>
                      </a:r>
                    </a:p>
                  </a:txBody>
                  <a:tcPr/>
                </a:tc>
                <a:tc>
                  <a:txBody>
                    <a:bodyPr/>
                    <a:lstStyle/>
                    <a:p>
                      <a:pPr algn="ctr"/>
                      <a:r>
                        <a:rPr lang="en-US" sz="2000" dirty="0">
                          <a:solidFill>
                            <a:schemeClr val="tx1"/>
                          </a:solidFill>
                          <a:latin typeface="+mj-lt"/>
                        </a:rPr>
                        <a:t>0%</a:t>
                      </a:r>
                    </a:p>
                  </a:txBody>
                  <a:tcPr/>
                </a:tc>
                <a:extLst>
                  <a:ext uri="{0D108BD9-81ED-4DB2-BD59-A6C34878D82A}">
                    <a16:rowId xmlns:a16="http://schemas.microsoft.com/office/drawing/2014/main" val="10005"/>
                  </a:ext>
                </a:extLst>
              </a:tr>
            </a:tbl>
          </a:graphicData>
        </a:graphic>
      </p:graphicFrame>
      <p:sp>
        <p:nvSpPr>
          <p:cNvPr id="8" name="Rectangle 7"/>
          <p:cNvSpPr/>
          <p:nvPr/>
        </p:nvSpPr>
        <p:spPr>
          <a:xfrm>
            <a:off x="3040123" y="3581400"/>
            <a:ext cx="627095" cy="400110"/>
          </a:xfrm>
          <a:prstGeom prst="rect">
            <a:avLst/>
          </a:prstGeom>
        </p:spPr>
        <p:txBody>
          <a:bodyPr wrap="none">
            <a:spAutoFit/>
          </a:bodyPr>
          <a:lstStyle/>
          <a:p>
            <a:pPr algn="ctr"/>
            <a:r>
              <a:rPr lang="en-US" sz="2000" dirty="0">
                <a:solidFill>
                  <a:srgbClr val="C00000"/>
                </a:solidFill>
                <a:latin typeface="+mj-lt"/>
              </a:rPr>
              <a:t>50%</a:t>
            </a:r>
          </a:p>
        </p:txBody>
      </p:sp>
      <p:sp>
        <p:nvSpPr>
          <p:cNvPr id="9" name="Rectangle 8"/>
          <p:cNvSpPr/>
          <p:nvPr/>
        </p:nvSpPr>
        <p:spPr>
          <a:xfrm>
            <a:off x="4402105" y="3581400"/>
            <a:ext cx="627095" cy="400110"/>
          </a:xfrm>
          <a:prstGeom prst="rect">
            <a:avLst/>
          </a:prstGeom>
        </p:spPr>
        <p:txBody>
          <a:bodyPr wrap="none">
            <a:spAutoFit/>
          </a:bodyPr>
          <a:lstStyle/>
          <a:p>
            <a:r>
              <a:rPr lang="en-US" sz="2000" dirty="0">
                <a:solidFill>
                  <a:srgbClr val="C00000"/>
                </a:solidFill>
                <a:latin typeface="+mj-lt"/>
              </a:rPr>
              <a:t>34%</a:t>
            </a:r>
          </a:p>
        </p:txBody>
      </p:sp>
      <p:sp>
        <p:nvSpPr>
          <p:cNvPr id="10" name="Rectangle 9"/>
          <p:cNvSpPr/>
          <p:nvPr/>
        </p:nvSpPr>
        <p:spPr>
          <a:xfrm>
            <a:off x="3733800" y="3581400"/>
            <a:ext cx="627095" cy="400110"/>
          </a:xfrm>
          <a:prstGeom prst="rect">
            <a:avLst/>
          </a:prstGeom>
        </p:spPr>
        <p:txBody>
          <a:bodyPr wrap="none">
            <a:spAutoFit/>
          </a:bodyPr>
          <a:lstStyle/>
          <a:p>
            <a:pPr algn="ctr"/>
            <a:r>
              <a:rPr lang="en-US" sz="2000" dirty="0">
                <a:latin typeface="+mj-lt"/>
              </a:rPr>
              <a:t>34%</a:t>
            </a:r>
          </a:p>
        </p:txBody>
      </p:sp>
      <p:sp>
        <p:nvSpPr>
          <p:cNvPr id="11" name="Rectangle 10"/>
          <p:cNvSpPr/>
          <p:nvPr/>
        </p:nvSpPr>
        <p:spPr>
          <a:xfrm>
            <a:off x="5707123" y="3581400"/>
            <a:ext cx="627095" cy="400110"/>
          </a:xfrm>
          <a:prstGeom prst="rect">
            <a:avLst/>
          </a:prstGeom>
        </p:spPr>
        <p:txBody>
          <a:bodyPr wrap="none">
            <a:spAutoFit/>
          </a:bodyPr>
          <a:lstStyle/>
          <a:p>
            <a:pPr algn="ctr"/>
            <a:r>
              <a:rPr lang="en-US" sz="2000" dirty="0">
                <a:latin typeface="+mj-lt"/>
              </a:rPr>
              <a:t>50%</a:t>
            </a:r>
          </a:p>
        </p:txBody>
      </p:sp>
      <p:sp>
        <p:nvSpPr>
          <p:cNvPr id="12" name="Rectangle 11"/>
          <p:cNvSpPr/>
          <p:nvPr/>
        </p:nvSpPr>
        <p:spPr>
          <a:xfrm>
            <a:off x="5100729" y="3581400"/>
            <a:ext cx="627095" cy="400110"/>
          </a:xfrm>
          <a:prstGeom prst="rect">
            <a:avLst/>
          </a:prstGeom>
        </p:spPr>
        <p:txBody>
          <a:bodyPr wrap="none">
            <a:spAutoFit/>
          </a:bodyPr>
          <a:lstStyle/>
          <a:p>
            <a:pPr algn="ctr"/>
            <a:r>
              <a:rPr lang="en-US" sz="2000" dirty="0">
                <a:latin typeface="+mj-lt"/>
              </a:rPr>
              <a:t>34%</a:t>
            </a:r>
          </a:p>
        </p:txBody>
      </p:sp>
      <p:sp>
        <p:nvSpPr>
          <p:cNvPr id="13" name="Rectangle 12"/>
          <p:cNvSpPr/>
          <p:nvPr/>
        </p:nvSpPr>
        <p:spPr>
          <a:xfrm>
            <a:off x="6970349" y="3581400"/>
            <a:ext cx="497251" cy="400110"/>
          </a:xfrm>
          <a:prstGeom prst="rect">
            <a:avLst/>
          </a:prstGeom>
        </p:spPr>
        <p:txBody>
          <a:bodyPr wrap="none">
            <a:spAutoFit/>
          </a:bodyPr>
          <a:lstStyle/>
          <a:p>
            <a:pPr algn="ctr"/>
            <a:r>
              <a:rPr lang="en-US" sz="2000" dirty="0">
                <a:latin typeface="+mj-lt"/>
              </a:rPr>
              <a:t>0%</a:t>
            </a:r>
          </a:p>
        </p:txBody>
      </p:sp>
      <p:sp>
        <p:nvSpPr>
          <p:cNvPr id="14" name="Rectangle 13"/>
          <p:cNvSpPr/>
          <p:nvPr/>
        </p:nvSpPr>
        <p:spPr>
          <a:xfrm>
            <a:off x="6324600" y="3581400"/>
            <a:ext cx="627095" cy="400110"/>
          </a:xfrm>
          <a:prstGeom prst="rect">
            <a:avLst/>
          </a:prstGeom>
        </p:spPr>
        <p:txBody>
          <a:bodyPr wrap="none">
            <a:spAutoFit/>
          </a:bodyPr>
          <a:lstStyle/>
          <a:p>
            <a:pPr algn="ctr"/>
            <a:r>
              <a:rPr lang="en-US" sz="2000" dirty="0">
                <a:latin typeface="+mj-lt"/>
              </a:rPr>
              <a:t>10%</a:t>
            </a:r>
          </a:p>
        </p:txBody>
      </p:sp>
      <p:sp>
        <p:nvSpPr>
          <p:cNvPr id="15" name="Rectangle 14"/>
          <p:cNvSpPr/>
          <p:nvPr/>
        </p:nvSpPr>
        <p:spPr>
          <a:xfrm>
            <a:off x="7579949" y="3581400"/>
            <a:ext cx="497251" cy="400110"/>
          </a:xfrm>
          <a:prstGeom prst="rect">
            <a:avLst/>
          </a:prstGeom>
        </p:spPr>
        <p:txBody>
          <a:bodyPr wrap="none">
            <a:spAutoFit/>
          </a:bodyPr>
          <a:lstStyle/>
          <a:p>
            <a:pPr algn="ctr"/>
            <a:r>
              <a:rPr lang="en-US" sz="2000" dirty="0">
                <a:latin typeface="+mj-lt"/>
              </a:rPr>
              <a:t>0%</a:t>
            </a:r>
          </a:p>
        </p:txBody>
      </p:sp>
      <p:sp>
        <p:nvSpPr>
          <p:cNvPr id="3" name="Rectangle 2"/>
          <p:cNvSpPr/>
          <p:nvPr/>
        </p:nvSpPr>
        <p:spPr>
          <a:xfrm>
            <a:off x="762000" y="3562290"/>
            <a:ext cx="1150828" cy="400110"/>
          </a:xfrm>
          <a:prstGeom prst="rect">
            <a:avLst/>
          </a:prstGeom>
        </p:spPr>
        <p:txBody>
          <a:bodyPr wrap="none">
            <a:spAutoFit/>
          </a:bodyPr>
          <a:lstStyle/>
          <a:p>
            <a:r>
              <a:rPr lang="en-US" sz="2000" b="1">
                <a:latin typeface="+mj-lt"/>
              </a:rPr>
              <a:t>discount </a:t>
            </a:r>
          </a:p>
        </p:txBody>
      </p:sp>
      <p:sp>
        <p:nvSpPr>
          <p:cNvPr id="16" name="Slide Number Placeholder 15"/>
          <p:cNvSpPr>
            <a:spLocks noGrp="1"/>
          </p:cNvSpPr>
          <p:nvPr>
            <p:ph type="sldNum" sz="quarter" idx="12"/>
          </p:nvPr>
        </p:nvSpPr>
        <p:spPr/>
        <p:txBody>
          <a:bodyPr/>
          <a:lstStyle/>
          <a:p>
            <a:r>
              <a:rPr lang="en-US"/>
              <a:t>Slide </a:t>
            </a:r>
            <a:fld id="{3900DC13-0C25-439E-AA75-E5DAAC4C3713}" type="slidenum">
              <a:rPr lang="en-US" smtClean="0"/>
              <a:pPr/>
              <a:t>59</a:t>
            </a:fld>
            <a:endParaRPr lang="en-US"/>
          </a:p>
        </p:txBody>
      </p:sp>
    </p:spTree>
    <p:extLst>
      <p:ext uri="{BB962C8B-B14F-4D97-AF65-F5344CB8AC3E}">
        <p14:creationId xmlns:p14="http://schemas.microsoft.com/office/powerpoint/2010/main" val="2504201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P spid="13" grpId="0"/>
      <p:bldP spid="14" grpId="0"/>
      <p:bldP spid="15"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Categories of dynamic techniques</a:t>
            </a:r>
          </a:p>
        </p:txBody>
      </p:sp>
      <p:sp>
        <p:nvSpPr>
          <p:cNvPr id="3" name="Content Placeholder 2"/>
          <p:cNvSpPr>
            <a:spLocks noGrp="1"/>
          </p:cNvSpPr>
          <p:nvPr>
            <p:ph idx="1"/>
          </p:nvPr>
        </p:nvSpPr>
        <p:spPr/>
        <p:txBody>
          <a:bodyPr/>
          <a:lstStyle/>
          <a:p>
            <a:r>
              <a:rPr lang="en-US"/>
              <a:t>Specification-based (black-box techniques)</a:t>
            </a:r>
          </a:p>
          <a:p>
            <a:pPr lvl="1"/>
            <a:r>
              <a:rPr lang="en-US"/>
              <a:t>view software as black-box with input and output</a:t>
            </a:r>
          </a:p>
          <a:p>
            <a:endParaRPr lang="en-US"/>
          </a:p>
          <a:p>
            <a:r>
              <a:rPr lang="en-US"/>
              <a:t>Structure-based (white-box or glass-box techniques)</a:t>
            </a:r>
          </a:p>
          <a:p>
            <a:pPr lvl="1"/>
            <a:r>
              <a:rPr lang="en-US"/>
              <a:t>see the internal structure of the software</a:t>
            </a:r>
          </a:p>
          <a:p>
            <a:endParaRPr lang="en-US"/>
          </a:p>
          <a:p>
            <a:r>
              <a:rPr lang="en-US"/>
              <a:t>Experience-based</a:t>
            </a:r>
          </a:p>
          <a:p>
            <a:pPr lvl="1"/>
            <a:r>
              <a:rPr lang="en-US"/>
              <a:t>use the tester’s experience, knowledge and intuition</a:t>
            </a:r>
          </a:p>
        </p:txBody>
      </p:sp>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pPr/>
              <a:t>6</a:t>
            </a:fld>
            <a:endParaRPr lang="en-US"/>
          </a:p>
        </p:txBody>
      </p:sp>
    </p:spTree>
    <p:extLst>
      <p:ext uri="{BB962C8B-B14F-4D97-AF65-F5344CB8AC3E}">
        <p14:creationId xmlns:p14="http://schemas.microsoft.com/office/powerpoint/2010/main" val="291911174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Solution – test cases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76304110"/>
              </p:ext>
            </p:extLst>
          </p:nvPr>
        </p:nvGraphicFramePr>
        <p:xfrm>
          <a:off x="457200" y="1752600"/>
          <a:ext cx="8534400" cy="499872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gridCol w="3886200">
                  <a:extLst>
                    <a:ext uri="{9D8B030D-6E8A-4147-A177-3AD203B41FA5}">
                      <a16:colId xmlns:a16="http://schemas.microsoft.com/office/drawing/2014/main" val="20002"/>
                    </a:ext>
                  </a:extLst>
                </a:gridCol>
              </a:tblGrid>
              <a:tr h="370840">
                <a:tc>
                  <a:txBody>
                    <a:bodyPr/>
                    <a:lstStyle/>
                    <a:p>
                      <a:pPr algn="ctr"/>
                      <a:r>
                        <a:rPr lang="en-US" sz="2200">
                          <a:latin typeface="+mj-lt"/>
                        </a:rPr>
                        <a:t>#</a:t>
                      </a:r>
                    </a:p>
                  </a:txBody>
                  <a:tcPr/>
                </a:tc>
                <a:tc>
                  <a:txBody>
                    <a:bodyPr/>
                    <a:lstStyle/>
                    <a:p>
                      <a:r>
                        <a:rPr lang="en-US" sz="2200">
                          <a:latin typeface="+mj-lt"/>
                        </a:rPr>
                        <a:t>Input</a:t>
                      </a:r>
                    </a:p>
                  </a:txBody>
                  <a:tcPr/>
                </a:tc>
                <a:tc>
                  <a:txBody>
                    <a:bodyPr/>
                    <a:lstStyle/>
                    <a:p>
                      <a:r>
                        <a:rPr lang="en-US" sz="2200">
                          <a:latin typeface="+mj-lt"/>
                        </a:rPr>
                        <a:t>Expected outcome</a:t>
                      </a:r>
                    </a:p>
                  </a:txBody>
                  <a:tcPr/>
                </a:tc>
                <a:extLst>
                  <a:ext uri="{0D108BD9-81ED-4DB2-BD59-A6C34878D82A}">
                    <a16:rowId xmlns:a16="http://schemas.microsoft.com/office/drawing/2014/main" val="10000"/>
                  </a:ext>
                </a:extLst>
              </a:tr>
              <a:tr h="370840">
                <a:tc>
                  <a:txBody>
                    <a:bodyPr/>
                    <a:lstStyle/>
                    <a:p>
                      <a:pPr algn="ctr"/>
                      <a:r>
                        <a:rPr lang="en-US" sz="2200">
                          <a:latin typeface="+mj-lt"/>
                        </a:rPr>
                        <a:t>1</a:t>
                      </a:r>
                    </a:p>
                  </a:txBody>
                  <a:tcPr/>
                </a:tc>
                <a:tc>
                  <a:txBody>
                    <a:bodyPr/>
                    <a:lstStyle/>
                    <a:p>
                      <a:r>
                        <a:rPr lang="en-US" sz="2200" dirty="0">
                          <a:latin typeface="+mj-lt"/>
                        </a:rPr>
                        <a:t>John,</a:t>
                      </a:r>
                      <a:r>
                        <a:rPr lang="en-US" sz="2200" baseline="0" dirty="0">
                          <a:latin typeface="+mj-lt"/>
                        </a:rPr>
                        <a:t> with </a:t>
                      </a:r>
                      <a:r>
                        <a:rPr lang="en-US" sz="2200" dirty="0">
                          <a:latin typeface="+mj-lt"/>
                        </a:rPr>
                        <a:t>'over 60s' rail card and family rail card, traveling with his son (age 10)</a:t>
                      </a:r>
                    </a:p>
                  </a:txBody>
                  <a:tcPr/>
                </a:tc>
                <a:tc>
                  <a:txBody>
                    <a:bodyPr/>
                    <a:lstStyle/>
                    <a:p>
                      <a:r>
                        <a:rPr lang="en-US" sz="2200" dirty="0">
                          <a:latin typeface="+mj-lt"/>
                        </a:rPr>
                        <a:t>50% discount for both tickets</a:t>
                      </a:r>
                    </a:p>
                  </a:txBody>
                  <a:tcPr/>
                </a:tc>
                <a:extLst>
                  <a:ext uri="{0D108BD9-81ED-4DB2-BD59-A6C34878D82A}">
                    <a16:rowId xmlns:a16="http://schemas.microsoft.com/office/drawing/2014/main" val="10001"/>
                  </a:ext>
                </a:extLst>
              </a:tr>
              <a:tr h="370840">
                <a:tc>
                  <a:txBody>
                    <a:bodyPr/>
                    <a:lstStyle/>
                    <a:p>
                      <a:pPr algn="ctr"/>
                      <a:r>
                        <a:rPr lang="en-US" sz="2200">
                          <a:latin typeface="+mj-lt"/>
                        </a:rPr>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a:latin typeface="+mj-lt"/>
                        </a:rPr>
                        <a:t>Rogers, with 'over 60s', traveling with</a:t>
                      </a:r>
                      <a:r>
                        <a:rPr lang="en-US" sz="2200" baseline="0" dirty="0">
                          <a:latin typeface="+mj-lt"/>
                        </a:rPr>
                        <a:t> his wife </a:t>
                      </a:r>
                      <a:endParaRPr lang="en-US" sz="2200" dirty="0">
                        <a:latin typeface="+mj-lt"/>
                      </a:endParaRPr>
                    </a:p>
                  </a:txBody>
                  <a:tcPr/>
                </a:tc>
                <a:tc>
                  <a:txBody>
                    <a:bodyPr/>
                    <a:lstStyle/>
                    <a:p>
                      <a:r>
                        <a:rPr lang="en-US" sz="2200" dirty="0">
                          <a:latin typeface="+mj-lt"/>
                        </a:rPr>
                        <a:t>34% discount (for Rogers only)</a:t>
                      </a:r>
                    </a:p>
                  </a:txBody>
                  <a:tcPr/>
                </a:tc>
                <a:extLst>
                  <a:ext uri="{0D108BD9-81ED-4DB2-BD59-A6C34878D82A}">
                    <a16:rowId xmlns:a16="http://schemas.microsoft.com/office/drawing/2014/main" val="10002"/>
                  </a:ext>
                </a:extLst>
              </a:tr>
              <a:tr h="370840">
                <a:tc>
                  <a:txBody>
                    <a:bodyPr/>
                    <a:lstStyle/>
                    <a:p>
                      <a:pPr algn="ctr"/>
                      <a:r>
                        <a:rPr lang="en-US" sz="2200">
                          <a:latin typeface="+mj-lt"/>
                        </a:rPr>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kern="1200" dirty="0">
                          <a:solidFill>
                            <a:schemeClr val="dk1"/>
                          </a:solidFill>
                          <a:latin typeface="+mj-lt"/>
                          <a:ea typeface="+mn-ea"/>
                          <a:cs typeface="+mn-cs"/>
                        </a:rPr>
                        <a:t>Tom,</a:t>
                      </a:r>
                      <a:r>
                        <a:rPr kumimoji="0" lang="en-US" sz="2200" kern="1200" baseline="0" dirty="0">
                          <a:solidFill>
                            <a:schemeClr val="dk1"/>
                          </a:solidFill>
                          <a:latin typeface="+mj-lt"/>
                          <a:ea typeface="+mn-ea"/>
                          <a:cs typeface="+mn-cs"/>
                        </a:rPr>
                        <a:t> with </a:t>
                      </a:r>
                      <a:r>
                        <a:rPr kumimoji="0" lang="en-US" sz="2200" kern="1200" dirty="0">
                          <a:solidFill>
                            <a:schemeClr val="dk1"/>
                          </a:solidFill>
                          <a:latin typeface="+mj-lt"/>
                          <a:ea typeface="+mn-ea"/>
                          <a:cs typeface="+mn-cs"/>
                        </a:rPr>
                        <a:t>'over 60s' rail card and family rail card</a:t>
                      </a:r>
                    </a:p>
                  </a:txBody>
                  <a:tcPr/>
                </a:tc>
                <a:tc>
                  <a:txBody>
                    <a:bodyPr/>
                    <a:lstStyle/>
                    <a:p>
                      <a:r>
                        <a:rPr kumimoji="0" lang="en-US" sz="2200" kern="1200" dirty="0">
                          <a:solidFill>
                            <a:schemeClr val="dk1"/>
                          </a:solidFill>
                          <a:latin typeface="+mj-lt"/>
                          <a:ea typeface="+mn-ea"/>
                          <a:cs typeface="+mn-cs"/>
                        </a:rPr>
                        <a:t>34% discount</a:t>
                      </a:r>
                    </a:p>
                  </a:txBody>
                  <a:tcPr/>
                </a:tc>
                <a:extLst>
                  <a:ext uri="{0D108BD9-81ED-4DB2-BD59-A6C34878D82A}">
                    <a16:rowId xmlns:a16="http://schemas.microsoft.com/office/drawing/2014/main" val="10003"/>
                  </a:ext>
                </a:extLst>
              </a:tr>
              <a:tr h="370840">
                <a:tc>
                  <a:txBody>
                    <a:bodyPr/>
                    <a:lstStyle/>
                    <a:p>
                      <a:pPr algn="ctr"/>
                      <a:r>
                        <a:rPr lang="en-US" sz="2200">
                          <a:latin typeface="+mj-lt"/>
                        </a:rPr>
                        <a:t>4</a:t>
                      </a:r>
                    </a:p>
                  </a:txBody>
                  <a:tcPr/>
                </a:tc>
                <a:tc>
                  <a:txBody>
                    <a:bodyPr/>
                    <a:lstStyle/>
                    <a:p>
                      <a:r>
                        <a:rPr lang="en-US" sz="2200" dirty="0">
                          <a:latin typeface="+mj-lt"/>
                        </a:rPr>
                        <a:t>Anna,</a:t>
                      </a:r>
                      <a:r>
                        <a:rPr lang="en-US" sz="2200" baseline="0" dirty="0">
                          <a:latin typeface="+mj-lt"/>
                        </a:rPr>
                        <a:t> with </a:t>
                      </a:r>
                      <a:r>
                        <a:rPr lang="en-US" sz="2200" dirty="0">
                          <a:latin typeface="+mj-lt"/>
                        </a:rPr>
                        <a:t>family rail card, traveling with her</a:t>
                      </a:r>
                      <a:r>
                        <a:rPr lang="en-US" sz="2200" baseline="0" dirty="0">
                          <a:latin typeface="+mj-lt"/>
                        </a:rPr>
                        <a:t> baby</a:t>
                      </a:r>
                      <a:endParaRPr lang="en-US" sz="2200" dirty="0">
                        <a:latin typeface="+mj-lt"/>
                      </a:endParaRPr>
                    </a:p>
                  </a:txBody>
                  <a:tcPr/>
                </a:tc>
                <a:tc>
                  <a:txBody>
                    <a:bodyPr/>
                    <a:lstStyle/>
                    <a:p>
                      <a:r>
                        <a:rPr lang="en-US" sz="2200" dirty="0">
                          <a:latin typeface="+mj-lt"/>
                        </a:rPr>
                        <a:t>50% for both tickets</a:t>
                      </a:r>
                    </a:p>
                  </a:txBody>
                  <a:tcPr/>
                </a:tc>
                <a:extLst>
                  <a:ext uri="{0D108BD9-81ED-4DB2-BD59-A6C34878D82A}">
                    <a16:rowId xmlns:a16="http://schemas.microsoft.com/office/drawing/2014/main" val="10004"/>
                  </a:ext>
                </a:extLst>
              </a:tr>
              <a:tr h="370840">
                <a:tc>
                  <a:txBody>
                    <a:bodyPr/>
                    <a:lstStyle/>
                    <a:p>
                      <a:pPr algn="ctr"/>
                      <a:r>
                        <a:rPr lang="en-US" sz="2200">
                          <a:latin typeface="+mj-lt"/>
                        </a:rPr>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kern="1200" dirty="0">
                          <a:solidFill>
                            <a:schemeClr val="dk1"/>
                          </a:solidFill>
                          <a:latin typeface="+mj-lt"/>
                          <a:ea typeface="+mn-ea"/>
                          <a:cs typeface="+mn-cs"/>
                        </a:rPr>
                        <a:t>Betty,</a:t>
                      </a:r>
                      <a:r>
                        <a:rPr kumimoji="0" lang="en-US" sz="2200" kern="1200" baseline="0" dirty="0">
                          <a:solidFill>
                            <a:schemeClr val="dk1"/>
                          </a:solidFill>
                          <a:latin typeface="+mj-lt"/>
                          <a:ea typeface="+mn-ea"/>
                          <a:cs typeface="+mn-cs"/>
                        </a:rPr>
                        <a:t> </a:t>
                      </a:r>
                      <a:r>
                        <a:rPr kumimoji="0" lang="en-US" sz="2200" kern="1200" dirty="0">
                          <a:solidFill>
                            <a:schemeClr val="dk1"/>
                          </a:solidFill>
                          <a:latin typeface="+mj-lt"/>
                          <a:ea typeface="+mn-ea"/>
                          <a:cs typeface="+mn-cs"/>
                        </a:rPr>
                        <a:t>no rail card, traveling with his 5-year-old</a:t>
                      </a:r>
                      <a:r>
                        <a:rPr kumimoji="0" lang="en-US" sz="2200" kern="1200" baseline="0" dirty="0">
                          <a:solidFill>
                            <a:schemeClr val="dk1"/>
                          </a:solidFill>
                          <a:latin typeface="+mj-lt"/>
                          <a:ea typeface="+mn-ea"/>
                          <a:cs typeface="+mn-cs"/>
                        </a:rPr>
                        <a:t> niece</a:t>
                      </a:r>
                      <a:endParaRPr kumimoji="0" lang="en-US" sz="2200" kern="1200" dirty="0">
                        <a:solidFill>
                          <a:schemeClr val="dk1"/>
                        </a:solidFill>
                        <a:latin typeface="+mj-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kern="1200" dirty="0">
                          <a:solidFill>
                            <a:schemeClr val="dk1"/>
                          </a:solidFill>
                          <a:latin typeface="+mj-lt"/>
                          <a:ea typeface="+mn-ea"/>
                          <a:cs typeface="+mn-cs"/>
                        </a:rPr>
                        <a:t>10% discount for both tickets</a:t>
                      </a:r>
                    </a:p>
                  </a:txBody>
                  <a:tcPr/>
                </a:tc>
                <a:extLst>
                  <a:ext uri="{0D108BD9-81ED-4DB2-BD59-A6C34878D82A}">
                    <a16:rowId xmlns:a16="http://schemas.microsoft.com/office/drawing/2014/main" val="10005"/>
                  </a:ext>
                </a:extLst>
              </a:tr>
              <a:tr h="370840">
                <a:tc>
                  <a:txBody>
                    <a:bodyPr/>
                    <a:lstStyle/>
                    <a:p>
                      <a:pPr algn="ctr"/>
                      <a:r>
                        <a:rPr lang="en-US" sz="2200">
                          <a:latin typeface="+mj-lt"/>
                        </a:rPr>
                        <a:t>6</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200" kern="1200" dirty="0">
                          <a:solidFill>
                            <a:schemeClr val="dk1"/>
                          </a:solidFill>
                          <a:latin typeface="+mj-lt"/>
                          <a:ea typeface="+mn-ea"/>
                          <a:cs typeface="+mn-cs"/>
                        </a:rPr>
                        <a:t>Henry, no rail card </a:t>
                      </a:r>
                      <a:endParaRPr lang="en-US" sz="2200" dirty="0">
                        <a:latin typeface="+mj-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dirty="0">
                          <a:latin typeface="+mj-lt"/>
                        </a:rPr>
                        <a:t>No discount</a:t>
                      </a:r>
                    </a:p>
                  </a:txBody>
                  <a:tcPr/>
                </a:tc>
                <a:extLst>
                  <a:ext uri="{0D108BD9-81ED-4DB2-BD59-A6C34878D82A}">
                    <a16:rowId xmlns:a16="http://schemas.microsoft.com/office/drawing/2014/main" val="10006"/>
                  </a:ext>
                </a:extLst>
              </a:tr>
            </a:tbl>
          </a:graphicData>
        </a:graphic>
      </p:graphicFrame>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pPr/>
              <a:t>60</a:t>
            </a:fld>
            <a:endParaRPr lang="en-US"/>
          </a:p>
        </p:txBody>
      </p:sp>
    </p:spTree>
    <p:extLst>
      <p:ext uri="{BB962C8B-B14F-4D97-AF65-F5344CB8AC3E}">
        <p14:creationId xmlns:p14="http://schemas.microsoft.com/office/powerpoint/2010/main" val="72490681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Applicability and Limitations</a:t>
            </a:r>
          </a:p>
        </p:txBody>
      </p:sp>
      <p:sp>
        <p:nvSpPr>
          <p:cNvPr id="3" name="Content Placeholder 2"/>
          <p:cNvSpPr>
            <a:spLocks noGrp="1"/>
          </p:cNvSpPr>
          <p:nvPr>
            <p:ph idx="1"/>
          </p:nvPr>
        </p:nvSpPr>
        <p:spPr/>
        <p:txBody>
          <a:bodyPr/>
          <a:lstStyle/>
          <a:p>
            <a:r>
              <a:rPr lang="en-US"/>
              <a:t>Decision table testing can be used whenever the system must implement </a:t>
            </a:r>
            <a:r>
              <a:rPr lang="en-US" b="1"/>
              <a:t>complex business rules </a:t>
            </a:r>
            <a:r>
              <a:rPr lang="en-US"/>
              <a:t>when these rules can be represented as a combination of conditions and when these conditions have discrete actions associated with them</a:t>
            </a:r>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61</a:t>
            </a:fld>
            <a:endParaRPr lang="en-US"/>
          </a:p>
        </p:txBody>
      </p:sp>
    </p:spTree>
    <p:extLst>
      <p:ext uri="{BB962C8B-B14F-4D97-AF65-F5344CB8AC3E}">
        <p14:creationId xmlns:p14="http://schemas.microsoft.com/office/powerpoint/2010/main" val="76062334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State transition testing</a:t>
            </a:r>
          </a:p>
        </p:txBody>
      </p:sp>
      <p:sp>
        <p:nvSpPr>
          <p:cNvPr id="3" name="Content Placeholder 2"/>
          <p:cNvSpPr>
            <a:spLocks noGrp="1"/>
          </p:cNvSpPr>
          <p:nvPr>
            <p:ph idx="1"/>
          </p:nvPr>
        </p:nvSpPr>
        <p:spPr/>
        <p:txBody>
          <a:bodyPr/>
          <a:lstStyle/>
          <a:p>
            <a:r>
              <a:rPr lang="en-US"/>
              <a:t>This technique is helpful where you need to test differrent system transitions</a:t>
            </a:r>
          </a:p>
          <a:p>
            <a:pPr lvl="1"/>
            <a:r>
              <a:rPr lang="en-US"/>
              <a:t>system where you </a:t>
            </a:r>
            <a:r>
              <a:rPr lang="en-US" b="1"/>
              <a:t>get a different output for the same input</a:t>
            </a:r>
            <a:r>
              <a:rPr lang="en-US"/>
              <a:t>, depending on current state and past state</a:t>
            </a:r>
          </a:p>
          <a:p>
            <a:r>
              <a:rPr lang="en-US"/>
              <a:t>Based on </a:t>
            </a:r>
            <a:r>
              <a:rPr lang="en-US" b="1"/>
              <a:t>state transition diagram</a:t>
            </a:r>
          </a:p>
        </p:txBody>
      </p:sp>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pPr/>
              <a:t>62</a:t>
            </a:fld>
            <a:endParaRPr lang="en-US"/>
          </a:p>
        </p:txBody>
      </p:sp>
    </p:spTree>
    <p:extLst>
      <p:ext uri="{BB962C8B-B14F-4D97-AF65-F5344CB8AC3E}">
        <p14:creationId xmlns:p14="http://schemas.microsoft.com/office/powerpoint/2010/main" val="16071086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State transition diagram</a:t>
            </a:r>
          </a:p>
        </p:txBody>
      </p:sp>
      <p:sp>
        <p:nvSpPr>
          <p:cNvPr id="3" name="Content Placeholder 2"/>
          <p:cNvSpPr>
            <a:spLocks noGrp="1"/>
          </p:cNvSpPr>
          <p:nvPr>
            <p:ph idx="1"/>
          </p:nvPr>
        </p:nvSpPr>
        <p:spPr/>
        <p:txBody>
          <a:bodyPr>
            <a:normAutofit/>
          </a:bodyPr>
          <a:lstStyle/>
          <a:p>
            <a:pPr>
              <a:spcBef>
                <a:spcPts val="1200"/>
              </a:spcBef>
            </a:pPr>
            <a:r>
              <a:rPr lang="en-US" dirty="0"/>
              <a:t>Called State Chart or Graph</a:t>
            </a:r>
          </a:p>
          <a:p>
            <a:pPr>
              <a:spcBef>
                <a:spcPts val="1200"/>
              </a:spcBef>
            </a:pPr>
            <a:r>
              <a:rPr lang="en-US" dirty="0"/>
              <a:t>There are four main components of the graph</a:t>
            </a:r>
          </a:p>
          <a:p>
            <a:pPr marL="850392" lvl="1" indent="-457200">
              <a:spcBef>
                <a:spcPts val="1800"/>
              </a:spcBef>
              <a:buSzPct val="100000"/>
              <a:buFont typeface="+mj-lt"/>
              <a:buAutoNum type="arabicParenR"/>
            </a:pPr>
            <a:r>
              <a:rPr lang="en-US" b="1" dirty="0"/>
              <a:t>states</a:t>
            </a:r>
            <a:r>
              <a:rPr lang="en-US" dirty="0"/>
              <a:t> software may occupy</a:t>
            </a:r>
          </a:p>
          <a:p>
            <a:pPr marL="393192" lvl="1" indent="0">
              <a:buSzPct val="100000"/>
              <a:buNone/>
            </a:pPr>
            <a:endParaRPr lang="en-US" dirty="0"/>
          </a:p>
          <a:p>
            <a:pPr marL="850392" lvl="1" indent="-457200">
              <a:buSzPct val="100000"/>
              <a:buFont typeface="+mj-lt"/>
              <a:buAutoNum type="arabicParenR" startAt="2"/>
            </a:pPr>
            <a:r>
              <a:rPr lang="en-US" b="1" dirty="0"/>
              <a:t>transitions</a:t>
            </a:r>
            <a:r>
              <a:rPr lang="en-US" dirty="0"/>
              <a:t> from one state to another</a:t>
            </a:r>
          </a:p>
          <a:p>
            <a:pPr marL="393192" lvl="1" indent="0">
              <a:buSzPct val="100000"/>
              <a:buNone/>
            </a:pPr>
            <a:endParaRPr lang="en-US" dirty="0"/>
          </a:p>
          <a:p>
            <a:pPr marL="850392" lvl="1" indent="-457200">
              <a:buSzPct val="100000"/>
              <a:buFont typeface="+mj-lt"/>
              <a:buAutoNum type="arabicParenR" startAt="3"/>
            </a:pPr>
            <a:r>
              <a:rPr lang="en-US" b="1" dirty="0"/>
              <a:t>events</a:t>
            </a:r>
            <a:r>
              <a:rPr lang="en-US" dirty="0"/>
              <a:t> that cause transition</a:t>
            </a:r>
          </a:p>
          <a:p>
            <a:pPr marL="393192" lvl="1" indent="0">
              <a:buSzPct val="100000"/>
              <a:buNone/>
            </a:pPr>
            <a:endParaRPr lang="en-US" dirty="0"/>
          </a:p>
          <a:p>
            <a:pPr marL="850392" lvl="1" indent="-457200">
              <a:buSzPct val="100000"/>
              <a:buFont typeface="+mj-lt"/>
              <a:buAutoNum type="arabicParenR" startAt="4"/>
            </a:pPr>
            <a:r>
              <a:rPr lang="en-US" b="1" dirty="0"/>
              <a:t>actions</a:t>
            </a:r>
            <a:r>
              <a:rPr lang="en-US" dirty="0"/>
              <a:t> that result from transition</a:t>
            </a:r>
          </a:p>
          <a:p>
            <a:pPr marL="0" indent="0">
              <a:buNone/>
            </a:pPr>
            <a:endParaRPr lang="en-US" dirty="0"/>
          </a:p>
        </p:txBody>
      </p:sp>
      <p:sp>
        <p:nvSpPr>
          <p:cNvPr id="4" name="Oval 3"/>
          <p:cNvSpPr/>
          <p:nvPr/>
        </p:nvSpPr>
        <p:spPr>
          <a:xfrm>
            <a:off x="5029200" y="2324100"/>
            <a:ext cx="1066800" cy="8382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bg1"/>
                </a:solidFill>
                <a:latin typeface="+mj-lt"/>
              </a:rPr>
              <a:t>Start</a:t>
            </a:r>
          </a:p>
        </p:txBody>
      </p:sp>
      <p:cxnSp>
        <p:nvCxnSpPr>
          <p:cNvPr id="6" name="Straight Arrow Connector 5"/>
          <p:cNvCxnSpPr/>
          <p:nvPr/>
        </p:nvCxnSpPr>
        <p:spPr>
          <a:xfrm>
            <a:off x="6343650" y="3657600"/>
            <a:ext cx="1524000" cy="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183406" y="4228980"/>
            <a:ext cx="1760444" cy="400110"/>
          </a:xfrm>
          <a:prstGeom prst="rect">
            <a:avLst/>
          </a:prstGeom>
          <a:noFill/>
        </p:spPr>
        <p:txBody>
          <a:bodyPr wrap="square" rtlCol="0">
            <a:spAutoFit/>
          </a:bodyPr>
          <a:lstStyle/>
          <a:p>
            <a:r>
              <a:rPr lang="en-US" sz="2000" b="1">
                <a:latin typeface="+mj-lt"/>
              </a:rPr>
              <a:t>PIN not OK</a:t>
            </a:r>
          </a:p>
        </p:txBody>
      </p:sp>
      <p:sp>
        <p:nvSpPr>
          <p:cNvPr id="12" name="Oval 11"/>
          <p:cNvSpPr/>
          <p:nvPr/>
        </p:nvSpPr>
        <p:spPr>
          <a:xfrm>
            <a:off x="6183406" y="4773706"/>
            <a:ext cx="1104900" cy="9323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latin typeface="+mj-lt"/>
              </a:rPr>
              <a:t>eat card</a:t>
            </a:r>
          </a:p>
        </p:txBody>
      </p:sp>
      <p:sp>
        <p:nvSpPr>
          <p:cNvPr id="8" name="Slide Number Placeholder 7"/>
          <p:cNvSpPr>
            <a:spLocks noGrp="1"/>
          </p:cNvSpPr>
          <p:nvPr>
            <p:ph type="sldNum" sz="quarter" idx="12"/>
          </p:nvPr>
        </p:nvSpPr>
        <p:spPr/>
        <p:txBody>
          <a:bodyPr/>
          <a:lstStyle/>
          <a:p>
            <a:r>
              <a:rPr lang="en-US"/>
              <a:t>Slide </a:t>
            </a:r>
            <a:fld id="{3900DC13-0C25-439E-AA75-E5DAAC4C3713}" type="slidenum">
              <a:rPr lang="en-US" smtClean="0"/>
              <a:pPr/>
              <a:t>63</a:t>
            </a:fld>
            <a:endParaRPr lang="en-US"/>
          </a:p>
        </p:txBody>
      </p:sp>
    </p:spTree>
    <p:extLst>
      <p:ext uri="{BB962C8B-B14F-4D97-AF65-F5344CB8AC3E}">
        <p14:creationId xmlns:p14="http://schemas.microsoft.com/office/powerpoint/2010/main" val="4250766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down)">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p:bldP spid="12"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a:t>
            </a:r>
          </a:p>
        </p:txBody>
      </p:sp>
      <p:sp>
        <p:nvSpPr>
          <p:cNvPr id="3" name="Content Placeholder 2"/>
          <p:cNvSpPr>
            <a:spLocks noGrp="1"/>
          </p:cNvSpPr>
          <p:nvPr>
            <p:ph idx="1"/>
          </p:nvPr>
        </p:nvSpPr>
        <p:spPr/>
        <p:txBody>
          <a:bodyPr/>
          <a:lstStyle/>
          <a:p>
            <a:r>
              <a:rPr lang="en-US"/>
              <a:t>Entering a PIN to a bank account</a:t>
            </a:r>
          </a:p>
        </p:txBody>
      </p:sp>
      <p:pic>
        <p:nvPicPr>
          <p:cNvPr id="8194" name="Picture 2" descr="https://encrypted-tbn0.google.com/images?q=tbn:ANd9GcRS2gFP54Kdkd47HDY2f5fIhsL2hjjsJKlfWIjsMDN75hgddOhV"/>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1446" y="1752600"/>
            <a:ext cx="2826179" cy="4436628"/>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pPr/>
              <a:t>64</a:t>
            </a:fld>
            <a:endParaRPr lang="en-US"/>
          </a:p>
        </p:txBody>
      </p:sp>
    </p:spTree>
    <p:extLst>
      <p:ext uri="{BB962C8B-B14F-4D97-AF65-F5344CB8AC3E}">
        <p14:creationId xmlns:p14="http://schemas.microsoft.com/office/powerpoint/2010/main" val="37280890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State transition diagram</a:t>
            </a:r>
          </a:p>
        </p:txBody>
      </p:sp>
      <p:sp>
        <p:nvSpPr>
          <p:cNvPr id="18" name="Content Placeholder 17"/>
          <p:cNvSpPr>
            <a:spLocks noGrp="1"/>
          </p:cNvSpPr>
          <p:nvPr>
            <p:ph idx="1"/>
          </p:nvPr>
        </p:nvSpPr>
        <p:spPr/>
        <p:txBody>
          <a:bodyPr/>
          <a:lstStyle/>
          <a:p>
            <a:r>
              <a:rPr lang="en-US"/>
              <a:t>Example State diagram for enter PIN</a:t>
            </a:r>
          </a:p>
        </p:txBody>
      </p:sp>
      <p:sp>
        <p:nvSpPr>
          <p:cNvPr id="15" name="Slide Number Placeholder 14"/>
          <p:cNvSpPr>
            <a:spLocks noGrp="1"/>
          </p:cNvSpPr>
          <p:nvPr>
            <p:ph type="sldNum" sz="quarter" idx="12"/>
          </p:nvPr>
        </p:nvSpPr>
        <p:spPr/>
        <p:txBody>
          <a:bodyPr/>
          <a:lstStyle/>
          <a:p>
            <a:r>
              <a:rPr lang="en-US"/>
              <a:t>Slide </a:t>
            </a:r>
            <a:fld id="{3900DC13-0C25-439E-AA75-E5DAAC4C3713}" type="slidenum">
              <a:rPr lang="en-US" smtClean="0"/>
              <a:pPr/>
              <a:t>65</a:t>
            </a:fld>
            <a:endParaRPr lang="en-US"/>
          </a:p>
        </p:txBody>
      </p:sp>
      <p:sp>
        <p:nvSpPr>
          <p:cNvPr id="4" name="Oval 3"/>
          <p:cNvSpPr/>
          <p:nvPr/>
        </p:nvSpPr>
        <p:spPr>
          <a:xfrm>
            <a:off x="457200" y="1866900"/>
            <a:ext cx="10668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latin typeface="+mj-lt"/>
              </a:rPr>
              <a:t>Start</a:t>
            </a:r>
          </a:p>
        </p:txBody>
      </p:sp>
      <p:sp>
        <p:nvSpPr>
          <p:cNvPr id="5" name="Oval 4"/>
          <p:cNvSpPr/>
          <p:nvPr/>
        </p:nvSpPr>
        <p:spPr>
          <a:xfrm>
            <a:off x="1104900" y="3334870"/>
            <a:ext cx="1104900" cy="9323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latin typeface="+mj-lt"/>
              </a:rPr>
              <a:t>Wait for PIN</a:t>
            </a:r>
          </a:p>
        </p:txBody>
      </p:sp>
      <p:sp>
        <p:nvSpPr>
          <p:cNvPr id="6" name="Oval 5"/>
          <p:cNvSpPr/>
          <p:nvPr/>
        </p:nvSpPr>
        <p:spPr>
          <a:xfrm>
            <a:off x="2971800" y="3370728"/>
            <a:ext cx="1104900" cy="9323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latin typeface="+mj-lt"/>
              </a:rPr>
              <a:t>1</a:t>
            </a:r>
            <a:r>
              <a:rPr lang="en-US" sz="2000" b="1" baseline="30000">
                <a:latin typeface="+mj-lt"/>
              </a:rPr>
              <a:t>st</a:t>
            </a:r>
            <a:r>
              <a:rPr lang="en-US" sz="2000" b="1">
                <a:latin typeface="+mj-lt"/>
              </a:rPr>
              <a:t> try</a:t>
            </a:r>
          </a:p>
        </p:txBody>
      </p:sp>
      <p:sp>
        <p:nvSpPr>
          <p:cNvPr id="7" name="Oval 6"/>
          <p:cNvSpPr/>
          <p:nvPr/>
        </p:nvSpPr>
        <p:spPr>
          <a:xfrm>
            <a:off x="4800600" y="3442445"/>
            <a:ext cx="1104900" cy="9323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latin typeface="+mj-lt"/>
              </a:rPr>
              <a:t>2</a:t>
            </a:r>
            <a:r>
              <a:rPr lang="en-US" sz="2000" b="1" baseline="30000">
                <a:latin typeface="+mj-lt"/>
              </a:rPr>
              <a:t>nd</a:t>
            </a:r>
            <a:r>
              <a:rPr lang="en-US" sz="2000" b="1">
                <a:latin typeface="+mj-lt"/>
              </a:rPr>
              <a:t> try</a:t>
            </a:r>
          </a:p>
        </p:txBody>
      </p:sp>
      <p:sp>
        <p:nvSpPr>
          <p:cNvPr id="8" name="Oval 7"/>
          <p:cNvSpPr/>
          <p:nvPr/>
        </p:nvSpPr>
        <p:spPr>
          <a:xfrm>
            <a:off x="6591300" y="3487270"/>
            <a:ext cx="1104900" cy="9323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latin typeface="+mj-lt"/>
              </a:rPr>
              <a:t>3</a:t>
            </a:r>
            <a:r>
              <a:rPr lang="en-US" sz="2000" b="1" baseline="30000">
                <a:latin typeface="+mj-lt"/>
              </a:rPr>
              <a:t>rd</a:t>
            </a:r>
            <a:r>
              <a:rPr lang="en-US" sz="2000" b="1">
                <a:latin typeface="+mj-lt"/>
              </a:rPr>
              <a:t> try</a:t>
            </a:r>
          </a:p>
        </p:txBody>
      </p:sp>
      <p:sp>
        <p:nvSpPr>
          <p:cNvPr id="9" name="Oval 8"/>
          <p:cNvSpPr/>
          <p:nvPr/>
        </p:nvSpPr>
        <p:spPr>
          <a:xfrm>
            <a:off x="7810500" y="1866900"/>
            <a:ext cx="1104900" cy="9323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latin typeface="+mj-lt"/>
              </a:rPr>
              <a:t>eat card</a:t>
            </a:r>
          </a:p>
        </p:txBody>
      </p:sp>
      <p:sp>
        <p:nvSpPr>
          <p:cNvPr id="10" name="Oval 9"/>
          <p:cNvSpPr/>
          <p:nvPr/>
        </p:nvSpPr>
        <p:spPr>
          <a:xfrm>
            <a:off x="7429500" y="4800600"/>
            <a:ext cx="1485900" cy="1066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latin typeface="+mj-lt"/>
              </a:rPr>
              <a:t>access to account</a:t>
            </a:r>
          </a:p>
        </p:txBody>
      </p:sp>
      <p:cxnSp>
        <p:nvCxnSpPr>
          <p:cNvPr id="12" name="Curved Connector 11"/>
          <p:cNvCxnSpPr>
            <a:stCxn id="4" idx="4"/>
            <a:endCxn id="5" idx="0"/>
          </p:cNvCxnSpPr>
          <p:nvPr/>
        </p:nvCxnSpPr>
        <p:spPr>
          <a:xfrm rot="16200000" flipH="1">
            <a:off x="1009090" y="2686610"/>
            <a:ext cx="629770" cy="666750"/>
          </a:xfrm>
          <a:prstGeom prst="curvedConnector3">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6200" y="2983468"/>
            <a:ext cx="1553246" cy="400110"/>
          </a:xfrm>
          <a:prstGeom prst="rect">
            <a:avLst/>
          </a:prstGeom>
          <a:noFill/>
        </p:spPr>
        <p:txBody>
          <a:bodyPr wrap="none" rtlCol="0">
            <a:spAutoFit/>
          </a:bodyPr>
          <a:lstStyle/>
          <a:p>
            <a:r>
              <a:rPr lang="en-US" sz="2000">
                <a:latin typeface="+mj-lt"/>
              </a:rPr>
              <a:t>card inserted</a:t>
            </a:r>
          </a:p>
        </p:txBody>
      </p:sp>
      <p:sp>
        <p:nvSpPr>
          <p:cNvPr id="14" name="TextBox 13"/>
          <p:cNvSpPr txBox="1"/>
          <p:nvPr/>
        </p:nvSpPr>
        <p:spPr>
          <a:xfrm>
            <a:off x="2033414" y="3105090"/>
            <a:ext cx="1166986" cy="400110"/>
          </a:xfrm>
          <a:prstGeom prst="rect">
            <a:avLst/>
          </a:prstGeom>
          <a:noFill/>
        </p:spPr>
        <p:txBody>
          <a:bodyPr wrap="none" rtlCol="0">
            <a:spAutoFit/>
          </a:bodyPr>
          <a:lstStyle/>
          <a:p>
            <a:r>
              <a:rPr lang="en-US" sz="2000">
                <a:latin typeface="+mj-lt"/>
              </a:rPr>
              <a:t>enter PIN</a:t>
            </a:r>
          </a:p>
        </p:txBody>
      </p:sp>
      <p:sp>
        <p:nvSpPr>
          <p:cNvPr id="29" name="Freeform 28"/>
          <p:cNvSpPr/>
          <p:nvPr/>
        </p:nvSpPr>
        <p:spPr>
          <a:xfrm>
            <a:off x="2187388" y="3702394"/>
            <a:ext cx="770965" cy="134497"/>
          </a:xfrm>
          <a:custGeom>
            <a:avLst/>
            <a:gdLst>
              <a:gd name="connsiteX0" fmla="*/ 0 w 770965"/>
              <a:gd name="connsiteY0" fmla="*/ 251067 h 251067"/>
              <a:gd name="connsiteX1" fmla="*/ 412377 w 770965"/>
              <a:gd name="connsiteY1" fmla="*/ 55 h 251067"/>
              <a:gd name="connsiteX2" fmla="*/ 770965 w 770965"/>
              <a:gd name="connsiteY2" fmla="*/ 233137 h 251067"/>
            </a:gdLst>
            <a:ahLst/>
            <a:cxnLst>
              <a:cxn ang="0">
                <a:pos x="connsiteX0" y="connsiteY0"/>
              </a:cxn>
              <a:cxn ang="0">
                <a:pos x="connsiteX1" y="connsiteY1"/>
              </a:cxn>
              <a:cxn ang="0">
                <a:pos x="connsiteX2" y="connsiteY2"/>
              </a:cxn>
            </a:cxnLst>
            <a:rect l="l" t="t" r="r" b="b"/>
            <a:pathLst>
              <a:path w="770965" h="251067">
                <a:moveTo>
                  <a:pt x="0" y="251067"/>
                </a:moveTo>
                <a:cubicBezTo>
                  <a:pt x="141941" y="127055"/>
                  <a:pt x="283883" y="3043"/>
                  <a:pt x="412377" y="55"/>
                </a:cubicBezTo>
                <a:cubicBezTo>
                  <a:pt x="540871" y="-2933"/>
                  <a:pt x="655918" y="115102"/>
                  <a:pt x="770965" y="233137"/>
                </a:cubicBezTo>
              </a:path>
            </a:pathLst>
          </a:cu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Freeform 29"/>
          <p:cNvSpPr/>
          <p:nvPr/>
        </p:nvSpPr>
        <p:spPr>
          <a:xfrm>
            <a:off x="4076700" y="3733800"/>
            <a:ext cx="723900" cy="174809"/>
          </a:xfrm>
          <a:custGeom>
            <a:avLst/>
            <a:gdLst>
              <a:gd name="connsiteX0" fmla="*/ 0 w 770965"/>
              <a:gd name="connsiteY0" fmla="*/ 251067 h 251067"/>
              <a:gd name="connsiteX1" fmla="*/ 412377 w 770965"/>
              <a:gd name="connsiteY1" fmla="*/ 55 h 251067"/>
              <a:gd name="connsiteX2" fmla="*/ 770965 w 770965"/>
              <a:gd name="connsiteY2" fmla="*/ 233137 h 251067"/>
            </a:gdLst>
            <a:ahLst/>
            <a:cxnLst>
              <a:cxn ang="0">
                <a:pos x="connsiteX0" y="connsiteY0"/>
              </a:cxn>
              <a:cxn ang="0">
                <a:pos x="connsiteX1" y="connsiteY1"/>
              </a:cxn>
              <a:cxn ang="0">
                <a:pos x="connsiteX2" y="connsiteY2"/>
              </a:cxn>
            </a:cxnLst>
            <a:rect l="l" t="t" r="r" b="b"/>
            <a:pathLst>
              <a:path w="770965" h="251067">
                <a:moveTo>
                  <a:pt x="0" y="251067"/>
                </a:moveTo>
                <a:cubicBezTo>
                  <a:pt x="141941" y="127055"/>
                  <a:pt x="283883" y="3043"/>
                  <a:pt x="412377" y="55"/>
                </a:cubicBezTo>
                <a:cubicBezTo>
                  <a:pt x="540871" y="-2933"/>
                  <a:pt x="655918" y="115102"/>
                  <a:pt x="770965" y="233137"/>
                </a:cubicBezTo>
              </a:path>
            </a:pathLst>
          </a:cu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Freeform 30"/>
          <p:cNvSpPr/>
          <p:nvPr/>
        </p:nvSpPr>
        <p:spPr>
          <a:xfrm>
            <a:off x="5867400" y="3733800"/>
            <a:ext cx="770965" cy="134497"/>
          </a:xfrm>
          <a:custGeom>
            <a:avLst/>
            <a:gdLst>
              <a:gd name="connsiteX0" fmla="*/ 0 w 770965"/>
              <a:gd name="connsiteY0" fmla="*/ 251067 h 251067"/>
              <a:gd name="connsiteX1" fmla="*/ 412377 w 770965"/>
              <a:gd name="connsiteY1" fmla="*/ 55 h 251067"/>
              <a:gd name="connsiteX2" fmla="*/ 770965 w 770965"/>
              <a:gd name="connsiteY2" fmla="*/ 233137 h 251067"/>
            </a:gdLst>
            <a:ahLst/>
            <a:cxnLst>
              <a:cxn ang="0">
                <a:pos x="connsiteX0" y="connsiteY0"/>
              </a:cxn>
              <a:cxn ang="0">
                <a:pos x="connsiteX1" y="connsiteY1"/>
              </a:cxn>
              <a:cxn ang="0">
                <a:pos x="connsiteX2" y="connsiteY2"/>
              </a:cxn>
            </a:cxnLst>
            <a:rect l="l" t="t" r="r" b="b"/>
            <a:pathLst>
              <a:path w="770965" h="251067">
                <a:moveTo>
                  <a:pt x="0" y="251067"/>
                </a:moveTo>
                <a:cubicBezTo>
                  <a:pt x="141941" y="127055"/>
                  <a:pt x="283883" y="3043"/>
                  <a:pt x="412377" y="55"/>
                </a:cubicBezTo>
                <a:cubicBezTo>
                  <a:pt x="540871" y="-2933"/>
                  <a:pt x="655918" y="115102"/>
                  <a:pt x="770965" y="233137"/>
                </a:cubicBezTo>
              </a:path>
            </a:pathLst>
          </a:cu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3" name="Curved Connector 32"/>
          <p:cNvCxnSpPr>
            <a:stCxn id="8" idx="7"/>
          </p:cNvCxnSpPr>
          <p:nvPr/>
        </p:nvCxnSpPr>
        <p:spPr>
          <a:xfrm rot="5400000" flipH="1" flipV="1">
            <a:off x="7441132" y="2892489"/>
            <a:ext cx="824576" cy="638059"/>
          </a:xfrm>
          <a:prstGeom prst="curvedConnector3">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Curved Connector 37"/>
          <p:cNvCxnSpPr>
            <a:stCxn id="8" idx="5"/>
            <a:endCxn id="10" idx="0"/>
          </p:cNvCxnSpPr>
          <p:nvPr/>
        </p:nvCxnSpPr>
        <p:spPr>
          <a:xfrm rot="16200000" flipH="1">
            <a:off x="7594652" y="4222801"/>
            <a:ext cx="517537" cy="638059"/>
          </a:xfrm>
          <a:prstGeom prst="curvedConnector3">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862214" y="3105090"/>
            <a:ext cx="1321196" cy="400110"/>
          </a:xfrm>
          <a:prstGeom prst="rect">
            <a:avLst/>
          </a:prstGeom>
          <a:noFill/>
        </p:spPr>
        <p:txBody>
          <a:bodyPr wrap="none" rtlCol="0">
            <a:spAutoFit/>
          </a:bodyPr>
          <a:lstStyle/>
          <a:p>
            <a:r>
              <a:rPr lang="en-US" sz="2000">
                <a:latin typeface="+mj-lt"/>
              </a:rPr>
              <a:t>PIN not OK</a:t>
            </a:r>
          </a:p>
        </p:txBody>
      </p:sp>
      <p:sp>
        <p:nvSpPr>
          <p:cNvPr id="40" name="TextBox 39"/>
          <p:cNvSpPr txBox="1"/>
          <p:nvPr/>
        </p:nvSpPr>
        <p:spPr>
          <a:xfrm>
            <a:off x="5613004" y="3124200"/>
            <a:ext cx="1321196" cy="400110"/>
          </a:xfrm>
          <a:prstGeom prst="rect">
            <a:avLst/>
          </a:prstGeom>
          <a:noFill/>
        </p:spPr>
        <p:txBody>
          <a:bodyPr wrap="none" rtlCol="0">
            <a:spAutoFit/>
          </a:bodyPr>
          <a:lstStyle/>
          <a:p>
            <a:r>
              <a:rPr lang="en-US" sz="2000">
                <a:latin typeface="+mj-lt"/>
              </a:rPr>
              <a:t>PIN not OK</a:t>
            </a:r>
          </a:p>
        </p:txBody>
      </p:sp>
      <p:sp>
        <p:nvSpPr>
          <p:cNvPr id="41" name="TextBox 40"/>
          <p:cNvSpPr txBox="1"/>
          <p:nvPr/>
        </p:nvSpPr>
        <p:spPr>
          <a:xfrm>
            <a:off x="7718612" y="3134815"/>
            <a:ext cx="1321196" cy="400110"/>
          </a:xfrm>
          <a:prstGeom prst="rect">
            <a:avLst/>
          </a:prstGeom>
          <a:noFill/>
        </p:spPr>
        <p:txBody>
          <a:bodyPr wrap="none" rtlCol="0">
            <a:spAutoFit/>
          </a:bodyPr>
          <a:lstStyle/>
          <a:p>
            <a:r>
              <a:rPr lang="en-US" sz="2000">
                <a:latin typeface="+mj-lt"/>
              </a:rPr>
              <a:t>PIN not OK</a:t>
            </a:r>
          </a:p>
        </p:txBody>
      </p:sp>
      <p:sp>
        <p:nvSpPr>
          <p:cNvPr id="42" name="TextBox 41"/>
          <p:cNvSpPr txBox="1"/>
          <p:nvPr/>
        </p:nvSpPr>
        <p:spPr>
          <a:xfrm>
            <a:off x="7931579" y="4191000"/>
            <a:ext cx="907621" cy="400110"/>
          </a:xfrm>
          <a:prstGeom prst="rect">
            <a:avLst/>
          </a:prstGeom>
          <a:noFill/>
        </p:spPr>
        <p:txBody>
          <a:bodyPr wrap="none" rtlCol="0">
            <a:spAutoFit/>
          </a:bodyPr>
          <a:lstStyle/>
          <a:p>
            <a:r>
              <a:rPr lang="en-US" sz="2000">
                <a:latin typeface="+mj-lt"/>
              </a:rPr>
              <a:t>PIN OK</a:t>
            </a:r>
          </a:p>
        </p:txBody>
      </p:sp>
      <p:cxnSp>
        <p:nvCxnSpPr>
          <p:cNvPr id="44" name="Curved Connector 43"/>
          <p:cNvCxnSpPr>
            <a:stCxn id="6" idx="4"/>
            <a:endCxn id="10" idx="2"/>
          </p:cNvCxnSpPr>
          <p:nvPr/>
        </p:nvCxnSpPr>
        <p:spPr>
          <a:xfrm rot="16200000" flipH="1">
            <a:off x="4961404" y="2865903"/>
            <a:ext cx="1030943" cy="3905250"/>
          </a:xfrm>
          <a:prstGeom prst="curvedConnector2">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6" name="Curved Connector 45"/>
          <p:cNvCxnSpPr>
            <a:stCxn id="7" idx="4"/>
            <a:endCxn id="10" idx="1"/>
          </p:cNvCxnSpPr>
          <p:nvPr/>
        </p:nvCxnSpPr>
        <p:spPr>
          <a:xfrm rot="16200000" flipH="1">
            <a:off x="6209050" y="3518773"/>
            <a:ext cx="582055" cy="2294055"/>
          </a:xfrm>
          <a:prstGeom prst="curvedConnector3">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943600" y="4265690"/>
            <a:ext cx="907621" cy="400110"/>
          </a:xfrm>
          <a:prstGeom prst="rect">
            <a:avLst/>
          </a:prstGeom>
          <a:noFill/>
        </p:spPr>
        <p:txBody>
          <a:bodyPr wrap="none" rtlCol="0">
            <a:spAutoFit/>
          </a:bodyPr>
          <a:lstStyle/>
          <a:p>
            <a:r>
              <a:rPr lang="en-US" sz="2000">
                <a:latin typeface="+mj-lt"/>
              </a:rPr>
              <a:t>PIN OK</a:t>
            </a:r>
          </a:p>
        </p:txBody>
      </p:sp>
      <p:sp>
        <p:nvSpPr>
          <p:cNvPr id="48" name="TextBox 47"/>
          <p:cNvSpPr txBox="1"/>
          <p:nvPr/>
        </p:nvSpPr>
        <p:spPr>
          <a:xfrm>
            <a:off x="4899239" y="4665800"/>
            <a:ext cx="907621" cy="400110"/>
          </a:xfrm>
          <a:prstGeom prst="rect">
            <a:avLst/>
          </a:prstGeom>
          <a:noFill/>
        </p:spPr>
        <p:txBody>
          <a:bodyPr wrap="none" rtlCol="0">
            <a:spAutoFit/>
          </a:bodyPr>
          <a:lstStyle/>
          <a:p>
            <a:r>
              <a:rPr lang="en-US" sz="2000">
                <a:latin typeface="+mj-lt"/>
              </a:rPr>
              <a:t>PIN OK</a:t>
            </a:r>
          </a:p>
        </p:txBody>
      </p:sp>
      <p:pic>
        <p:nvPicPr>
          <p:cNvPr id="11266" name="Picture 2"/>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914400" y="4978599"/>
            <a:ext cx="2476500" cy="154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7809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up)">
                                      <p:cBhvr>
                                        <p:cTn id="11" dur="500"/>
                                        <p:tgtEl>
                                          <p:spTgt spid="12"/>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up)">
                                      <p:cBhvr>
                                        <p:cTn id="14" dur="500"/>
                                        <p:tgtEl>
                                          <p:spTgt spid="13"/>
                                        </p:tgtEl>
                                      </p:cBhvr>
                                    </p:animEffect>
                                  </p:childTnLst>
                                </p:cTn>
                              </p:par>
                            </p:childTnLst>
                          </p:cTn>
                        </p:par>
                        <p:par>
                          <p:cTn id="15" fill="hold">
                            <p:stCondLst>
                              <p:cond delay="500"/>
                            </p:stCondLst>
                            <p:childTnLst>
                              <p:par>
                                <p:cTn id="16" presetID="1" presetClass="entr" presetSubtype="0"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wipe(left)">
                                      <p:cBhvr>
                                        <p:cTn id="22" dur="500"/>
                                        <p:tgtEl>
                                          <p:spTgt spid="29"/>
                                        </p:tgtEl>
                                      </p:cBhvr>
                                    </p:animEffec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par>
                          <p:cTn id="25" fill="hold">
                            <p:stCondLst>
                              <p:cond delay="500"/>
                            </p:stCondLst>
                            <p:childTnLst>
                              <p:par>
                                <p:cTn id="26" presetID="1" presetClass="entr" presetSubtype="0"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wipe(left)">
                                      <p:cBhvr>
                                        <p:cTn id="32" dur="500"/>
                                        <p:tgtEl>
                                          <p:spTgt spid="44"/>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48"/>
                                        </p:tgtEl>
                                        <p:attrNameLst>
                                          <p:attrName>style.visibility</p:attrName>
                                        </p:attrNameLst>
                                      </p:cBhvr>
                                      <p:to>
                                        <p:strVal val="visible"/>
                                      </p:to>
                                    </p:set>
                                    <p:animEffect transition="in" filter="wipe(left)">
                                      <p:cBhvr>
                                        <p:cTn id="35" dur="500"/>
                                        <p:tgtEl>
                                          <p:spTgt spid="48"/>
                                        </p:tgtEl>
                                      </p:cBhvr>
                                    </p:animEffect>
                                  </p:childTnLst>
                                </p:cTn>
                              </p:par>
                            </p:childTnLst>
                          </p:cTn>
                        </p:par>
                        <p:par>
                          <p:cTn id="36" fill="hold">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wipe(left)">
                                      <p:cBhvr>
                                        <p:cTn id="39" dur="500"/>
                                        <p:tgtEl>
                                          <p:spTgt spid="10"/>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30"/>
                                        </p:tgtEl>
                                        <p:attrNameLst>
                                          <p:attrName>style.visibility</p:attrName>
                                        </p:attrNameLst>
                                      </p:cBhvr>
                                      <p:to>
                                        <p:strVal val="visible"/>
                                      </p:to>
                                    </p:set>
                                    <p:animEffect transition="in" filter="wipe(left)">
                                      <p:cBhvr>
                                        <p:cTn id="44" dur="500"/>
                                        <p:tgtEl>
                                          <p:spTgt spid="30"/>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wipe(left)">
                                      <p:cBhvr>
                                        <p:cTn id="47" dur="500"/>
                                        <p:tgtEl>
                                          <p:spTgt spid="39"/>
                                        </p:tgtEl>
                                      </p:cBhvr>
                                    </p:animEffect>
                                  </p:childTnLst>
                                </p:cTn>
                              </p:par>
                            </p:childTnLst>
                          </p:cTn>
                        </p:par>
                        <p:par>
                          <p:cTn id="48" fill="hold">
                            <p:stCondLst>
                              <p:cond delay="500"/>
                            </p:stCondLst>
                            <p:childTnLst>
                              <p:par>
                                <p:cTn id="49" presetID="22" presetClass="entr" presetSubtype="8" fill="hold" grpId="0" nodeType="after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wipe(left)">
                                      <p:cBhvr>
                                        <p:cTn id="51" dur="500"/>
                                        <p:tgtEl>
                                          <p:spTgt spid="7"/>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46"/>
                                        </p:tgtEl>
                                        <p:attrNameLst>
                                          <p:attrName>style.visibility</p:attrName>
                                        </p:attrNameLst>
                                      </p:cBhvr>
                                      <p:to>
                                        <p:strVal val="visible"/>
                                      </p:to>
                                    </p:set>
                                    <p:animEffect transition="in" filter="wipe(left)">
                                      <p:cBhvr>
                                        <p:cTn id="56" dur="500"/>
                                        <p:tgtEl>
                                          <p:spTgt spid="46"/>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47"/>
                                        </p:tgtEl>
                                        <p:attrNameLst>
                                          <p:attrName>style.visibility</p:attrName>
                                        </p:attrNameLst>
                                      </p:cBhvr>
                                      <p:to>
                                        <p:strVal val="visible"/>
                                      </p:to>
                                    </p:set>
                                    <p:animEffect transition="in" filter="wipe(left)">
                                      <p:cBhvr>
                                        <p:cTn id="59" dur="500"/>
                                        <p:tgtEl>
                                          <p:spTgt spid="47"/>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31"/>
                                        </p:tgtEl>
                                        <p:attrNameLst>
                                          <p:attrName>style.visibility</p:attrName>
                                        </p:attrNameLst>
                                      </p:cBhvr>
                                      <p:to>
                                        <p:strVal val="visible"/>
                                      </p:to>
                                    </p:set>
                                    <p:animEffect transition="in" filter="wipe(left)">
                                      <p:cBhvr>
                                        <p:cTn id="64" dur="500"/>
                                        <p:tgtEl>
                                          <p:spTgt spid="31"/>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40"/>
                                        </p:tgtEl>
                                        <p:attrNameLst>
                                          <p:attrName>style.visibility</p:attrName>
                                        </p:attrNameLst>
                                      </p:cBhvr>
                                      <p:to>
                                        <p:strVal val="visible"/>
                                      </p:to>
                                    </p:set>
                                    <p:animEffect transition="in" filter="wipe(left)">
                                      <p:cBhvr>
                                        <p:cTn id="67" dur="500"/>
                                        <p:tgtEl>
                                          <p:spTgt spid="40"/>
                                        </p:tgtEl>
                                      </p:cBhvr>
                                    </p:animEffect>
                                  </p:childTnLst>
                                </p:cTn>
                              </p:par>
                            </p:childTnLst>
                          </p:cTn>
                        </p:par>
                        <p:par>
                          <p:cTn id="68" fill="hold">
                            <p:stCondLst>
                              <p:cond delay="500"/>
                            </p:stCondLst>
                            <p:childTnLst>
                              <p:par>
                                <p:cTn id="69" presetID="22" presetClass="entr" presetSubtype="8" fill="hold" grpId="0" nodeType="afterEffect">
                                  <p:stCondLst>
                                    <p:cond delay="0"/>
                                  </p:stCondLst>
                                  <p:childTnLst>
                                    <p:set>
                                      <p:cBhvr>
                                        <p:cTn id="70" dur="1" fill="hold">
                                          <p:stCondLst>
                                            <p:cond delay="0"/>
                                          </p:stCondLst>
                                        </p:cTn>
                                        <p:tgtEl>
                                          <p:spTgt spid="8"/>
                                        </p:tgtEl>
                                        <p:attrNameLst>
                                          <p:attrName>style.visibility</p:attrName>
                                        </p:attrNameLst>
                                      </p:cBhvr>
                                      <p:to>
                                        <p:strVal val="visible"/>
                                      </p:to>
                                    </p:set>
                                    <p:animEffect transition="in" filter="wipe(left)">
                                      <p:cBhvr>
                                        <p:cTn id="71" dur="500"/>
                                        <p:tgtEl>
                                          <p:spTgt spid="8"/>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38"/>
                                        </p:tgtEl>
                                        <p:attrNameLst>
                                          <p:attrName>style.visibility</p:attrName>
                                        </p:attrNameLst>
                                      </p:cBhvr>
                                      <p:to>
                                        <p:strVal val="visible"/>
                                      </p:to>
                                    </p:set>
                                    <p:animEffect transition="in" filter="wipe(left)">
                                      <p:cBhvr>
                                        <p:cTn id="76" dur="500"/>
                                        <p:tgtEl>
                                          <p:spTgt spid="38"/>
                                        </p:tgtEl>
                                      </p:cBhvr>
                                    </p:animEffect>
                                  </p:childTnLst>
                                </p:cTn>
                              </p:par>
                              <p:par>
                                <p:cTn id="77" presetID="22" presetClass="entr" presetSubtype="8" fill="hold" grpId="0" nodeType="withEffect">
                                  <p:stCondLst>
                                    <p:cond delay="0"/>
                                  </p:stCondLst>
                                  <p:childTnLst>
                                    <p:set>
                                      <p:cBhvr>
                                        <p:cTn id="78" dur="1" fill="hold">
                                          <p:stCondLst>
                                            <p:cond delay="0"/>
                                          </p:stCondLst>
                                        </p:cTn>
                                        <p:tgtEl>
                                          <p:spTgt spid="42"/>
                                        </p:tgtEl>
                                        <p:attrNameLst>
                                          <p:attrName>style.visibility</p:attrName>
                                        </p:attrNameLst>
                                      </p:cBhvr>
                                      <p:to>
                                        <p:strVal val="visible"/>
                                      </p:to>
                                    </p:set>
                                    <p:animEffect transition="in" filter="wipe(left)">
                                      <p:cBhvr>
                                        <p:cTn id="79" dur="500"/>
                                        <p:tgtEl>
                                          <p:spTgt spid="42"/>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4" fill="hold" nodeType="clickEffect">
                                  <p:stCondLst>
                                    <p:cond delay="0"/>
                                  </p:stCondLst>
                                  <p:childTnLst>
                                    <p:set>
                                      <p:cBhvr>
                                        <p:cTn id="83" dur="1" fill="hold">
                                          <p:stCondLst>
                                            <p:cond delay="0"/>
                                          </p:stCondLst>
                                        </p:cTn>
                                        <p:tgtEl>
                                          <p:spTgt spid="33"/>
                                        </p:tgtEl>
                                        <p:attrNameLst>
                                          <p:attrName>style.visibility</p:attrName>
                                        </p:attrNameLst>
                                      </p:cBhvr>
                                      <p:to>
                                        <p:strVal val="visible"/>
                                      </p:to>
                                    </p:set>
                                    <p:animEffect transition="in" filter="wipe(down)">
                                      <p:cBhvr>
                                        <p:cTn id="84" dur="500"/>
                                        <p:tgtEl>
                                          <p:spTgt spid="33"/>
                                        </p:tgtEl>
                                      </p:cBhvr>
                                    </p:animEffect>
                                  </p:childTnLst>
                                </p:cTn>
                              </p:par>
                              <p:par>
                                <p:cTn id="85" presetID="22" presetClass="entr" presetSubtype="4" fill="hold" grpId="0" nodeType="withEffect">
                                  <p:stCondLst>
                                    <p:cond delay="0"/>
                                  </p:stCondLst>
                                  <p:childTnLst>
                                    <p:set>
                                      <p:cBhvr>
                                        <p:cTn id="86" dur="1" fill="hold">
                                          <p:stCondLst>
                                            <p:cond delay="0"/>
                                          </p:stCondLst>
                                        </p:cTn>
                                        <p:tgtEl>
                                          <p:spTgt spid="41"/>
                                        </p:tgtEl>
                                        <p:attrNameLst>
                                          <p:attrName>style.visibility</p:attrName>
                                        </p:attrNameLst>
                                      </p:cBhvr>
                                      <p:to>
                                        <p:strVal val="visible"/>
                                      </p:to>
                                    </p:set>
                                    <p:animEffect transition="in" filter="wipe(down)">
                                      <p:cBhvr>
                                        <p:cTn id="87" dur="500"/>
                                        <p:tgtEl>
                                          <p:spTgt spid="41"/>
                                        </p:tgtEl>
                                      </p:cBhvr>
                                    </p:animEffect>
                                  </p:childTnLst>
                                </p:cTn>
                              </p:par>
                            </p:childTnLst>
                          </p:cTn>
                        </p:par>
                        <p:par>
                          <p:cTn id="88" fill="hold">
                            <p:stCondLst>
                              <p:cond delay="500"/>
                            </p:stCondLst>
                            <p:childTnLst>
                              <p:par>
                                <p:cTn id="89" presetID="22" presetClass="entr" presetSubtype="4" fill="hold" grpId="0" nodeType="afterEffect">
                                  <p:stCondLst>
                                    <p:cond delay="0"/>
                                  </p:stCondLst>
                                  <p:childTnLst>
                                    <p:set>
                                      <p:cBhvr>
                                        <p:cTn id="90" dur="1" fill="hold">
                                          <p:stCondLst>
                                            <p:cond delay="0"/>
                                          </p:stCondLst>
                                        </p:cTn>
                                        <p:tgtEl>
                                          <p:spTgt spid="9"/>
                                        </p:tgtEl>
                                        <p:attrNameLst>
                                          <p:attrName>style.visibility</p:attrName>
                                        </p:attrNameLst>
                                      </p:cBhvr>
                                      <p:to>
                                        <p:strVal val="visible"/>
                                      </p:to>
                                    </p:set>
                                    <p:animEffect transition="in" filter="wipe(down)">
                                      <p:cBhvr>
                                        <p:cTn id="9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3" grpId="0"/>
      <p:bldP spid="14" grpId="0"/>
      <p:bldP spid="29" grpId="0" animBg="1"/>
      <p:bldP spid="30" grpId="0" animBg="1"/>
      <p:bldP spid="31" grpId="0" animBg="1"/>
      <p:bldP spid="39" grpId="0"/>
      <p:bldP spid="40" grpId="0"/>
      <p:bldP spid="41" grpId="0"/>
      <p:bldP spid="42" grpId="0"/>
      <p:bldP spid="47" grpId="0"/>
      <p:bldP spid="48"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Creating test cases</a:t>
            </a:r>
          </a:p>
        </p:txBody>
      </p:sp>
      <p:sp>
        <p:nvSpPr>
          <p:cNvPr id="3" name="Content Placeholder 2"/>
          <p:cNvSpPr>
            <a:spLocks noGrp="1"/>
          </p:cNvSpPr>
          <p:nvPr>
            <p:ph idx="1"/>
          </p:nvPr>
        </p:nvSpPr>
        <p:spPr/>
        <p:txBody>
          <a:bodyPr/>
          <a:lstStyle/>
          <a:p>
            <a:r>
              <a:rPr lang="en-US"/>
              <a:t>Test conditions can be derived from the state graph in various ways</a:t>
            </a:r>
          </a:p>
          <a:p>
            <a:r>
              <a:rPr lang="en-US"/>
              <a:t>Four different levels of coverage</a:t>
            </a:r>
          </a:p>
          <a:p>
            <a:pPr lvl="1"/>
            <a:r>
              <a:rPr lang="en-US"/>
              <a:t>state coverage</a:t>
            </a:r>
          </a:p>
          <a:p>
            <a:pPr lvl="1"/>
            <a:r>
              <a:rPr lang="en-US"/>
              <a:t>event coverage </a:t>
            </a:r>
          </a:p>
          <a:p>
            <a:pPr lvl="1"/>
            <a:r>
              <a:rPr lang="en-US"/>
              <a:t>path coverage </a:t>
            </a:r>
          </a:p>
          <a:p>
            <a:pPr lvl="1"/>
            <a:r>
              <a:rPr lang="en-US"/>
              <a:t>transition coverage  </a:t>
            </a:r>
          </a:p>
        </p:txBody>
      </p:sp>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pPr/>
              <a:t>66</a:t>
            </a:fld>
            <a:endParaRPr lang="en-US"/>
          </a:p>
        </p:txBody>
      </p:sp>
    </p:spTree>
    <p:extLst>
      <p:ext uri="{BB962C8B-B14F-4D97-AF65-F5344CB8AC3E}">
        <p14:creationId xmlns:p14="http://schemas.microsoft.com/office/powerpoint/2010/main" val="235728883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State coverage</a:t>
            </a:r>
          </a:p>
        </p:txBody>
      </p:sp>
      <p:sp>
        <p:nvSpPr>
          <p:cNvPr id="11" name="Content Placeholder 10"/>
          <p:cNvSpPr>
            <a:spLocks noGrp="1"/>
          </p:cNvSpPr>
          <p:nvPr>
            <p:ph idx="1"/>
          </p:nvPr>
        </p:nvSpPr>
        <p:spPr>
          <a:xfrm>
            <a:off x="1685342" y="1752600"/>
            <a:ext cx="7153857" cy="4800600"/>
          </a:xfrm>
        </p:spPr>
        <p:txBody>
          <a:bodyPr/>
          <a:lstStyle/>
          <a:p>
            <a:r>
              <a:rPr lang="en-GB">
                <a:cs typeface="Times New Roman" pitchFamily="18" charset="0"/>
              </a:rPr>
              <a:t>All states are visited at least once</a:t>
            </a:r>
          </a:p>
          <a:p>
            <a:r>
              <a:rPr lang="en-US"/>
              <a:t>Generally this is a weak level of test coverage</a:t>
            </a:r>
          </a:p>
        </p:txBody>
      </p:sp>
      <p:sp>
        <p:nvSpPr>
          <p:cNvPr id="4" name="Oval 3"/>
          <p:cNvSpPr/>
          <p:nvPr/>
        </p:nvSpPr>
        <p:spPr>
          <a:xfrm>
            <a:off x="485192" y="2848535"/>
            <a:ext cx="10668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prstClr val="white"/>
                </a:solidFill>
                <a:latin typeface="Calibri"/>
              </a:rPr>
              <a:t>Start</a:t>
            </a:r>
          </a:p>
        </p:txBody>
      </p:sp>
      <p:sp>
        <p:nvSpPr>
          <p:cNvPr id="5" name="Oval 4"/>
          <p:cNvSpPr/>
          <p:nvPr/>
        </p:nvSpPr>
        <p:spPr>
          <a:xfrm>
            <a:off x="1132892" y="4316505"/>
            <a:ext cx="1104900" cy="9323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prstClr val="white"/>
                </a:solidFill>
                <a:latin typeface="Calibri"/>
              </a:rPr>
              <a:t>Wait for PIN</a:t>
            </a:r>
          </a:p>
        </p:txBody>
      </p:sp>
      <p:sp>
        <p:nvSpPr>
          <p:cNvPr id="6" name="Oval 5"/>
          <p:cNvSpPr/>
          <p:nvPr/>
        </p:nvSpPr>
        <p:spPr>
          <a:xfrm>
            <a:off x="2999792" y="4352363"/>
            <a:ext cx="1104900" cy="9323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prstClr val="white"/>
                </a:solidFill>
                <a:latin typeface="Calibri"/>
              </a:rPr>
              <a:t>1</a:t>
            </a:r>
            <a:r>
              <a:rPr lang="en-US" sz="2000" b="1" baseline="30000">
                <a:solidFill>
                  <a:prstClr val="white"/>
                </a:solidFill>
                <a:latin typeface="Calibri"/>
              </a:rPr>
              <a:t>st</a:t>
            </a:r>
            <a:r>
              <a:rPr lang="en-US" sz="2000" b="1">
                <a:solidFill>
                  <a:prstClr val="white"/>
                </a:solidFill>
                <a:latin typeface="Calibri"/>
              </a:rPr>
              <a:t> try</a:t>
            </a:r>
          </a:p>
        </p:txBody>
      </p:sp>
      <p:sp>
        <p:nvSpPr>
          <p:cNvPr id="7" name="Oval 6"/>
          <p:cNvSpPr/>
          <p:nvPr/>
        </p:nvSpPr>
        <p:spPr>
          <a:xfrm>
            <a:off x="4828592" y="4424080"/>
            <a:ext cx="1104900" cy="9323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prstClr val="white"/>
                </a:solidFill>
                <a:latin typeface="Calibri"/>
              </a:rPr>
              <a:t>2</a:t>
            </a:r>
            <a:r>
              <a:rPr lang="en-US" sz="2000" b="1" baseline="30000">
                <a:solidFill>
                  <a:prstClr val="white"/>
                </a:solidFill>
                <a:latin typeface="Calibri"/>
              </a:rPr>
              <a:t>nd</a:t>
            </a:r>
            <a:r>
              <a:rPr lang="en-US" sz="2000" b="1">
                <a:solidFill>
                  <a:prstClr val="white"/>
                </a:solidFill>
                <a:latin typeface="Calibri"/>
              </a:rPr>
              <a:t> try</a:t>
            </a:r>
          </a:p>
        </p:txBody>
      </p:sp>
      <p:sp>
        <p:nvSpPr>
          <p:cNvPr id="8" name="Oval 7"/>
          <p:cNvSpPr/>
          <p:nvPr/>
        </p:nvSpPr>
        <p:spPr>
          <a:xfrm>
            <a:off x="6619292" y="4468905"/>
            <a:ext cx="1104900" cy="9323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prstClr val="white"/>
                </a:solidFill>
                <a:latin typeface="Calibri"/>
              </a:rPr>
              <a:t>3</a:t>
            </a:r>
            <a:r>
              <a:rPr lang="en-US" sz="2000" b="1" baseline="30000">
                <a:solidFill>
                  <a:prstClr val="white"/>
                </a:solidFill>
                <a:latin typeface="Calibri"/>
              </a:rPr>
              <a:t>rd</a:t>
            </a:r>
            <a:r>
              <a:rPr lang="en-US" sz="2000" b="1">
                <a:solidFill>
                  <a:prstClr val="white"/>
                </a:solidFill>
                <a:latin typeface="Calibri"/>
              </a:rPr>
              <a:t> try</a:t>
            </a:r>
          </a:p>
        </p:txBody>
      </p:sp>
      <p:sp>
        <p:nvSpPr>
          <p:cNvPr id="9" name="Oval 8"/>
          <p:cNvSpPr/>
          <p:nvPr/>
        </p:nvSpPr>
        <p:spPr>
          <a:xfrm>
            <a:off x="7838492" y="2848535"/>
            <a:ext cx="1104900" cy="9323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prstClr val="white"/>
                </a:solidFill>
                <a:latin typeface="Calibri"/>
              </a:rPr>
              <a:t>eat card</a:t>
            </a:r>
          </a:p>
        </p:txBody>
      </p:sp>
      <p:sp>
        <p:nvSpPr>
          <p:cNvPr id="10" name="Oval 9"/>
          <p:cNvSpPr/>
          <p:nvPr/>
        </p:nvSpPr>
        <p:spPr>
          <a:xfrm>
            <a:off x="7457492" y="5782235"/>
            <a:ext cx="1485900" cy="1066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prstClr val="white"/>
                </a:solidFill>
                <a:latin typeface="Calibri"/>
              </a:rPr>
              <a:t>access to account</a:t>
            </a:r>
          </a:p>
        </p:txBody>
      </p:sp>
      <p:cxnSp>
        <p:nvCxnSpPr>
          <p:cNvPr id="12" name="Curved Connector 11"/>
          <p:cNvCxnSpPr>
            <a:stCxn id="4" idx="4"/>
            <a:endCxn id="5" idx="0"/>
          </p:cNvCxnSpPr>
          <p:nvPr/>
        </p:nvCxnSpPr>
        <p:spPr>
          <a:xfrm rot="16200000" flipH="1">
            <a:off x="1037082" y="3668245"/>
            <a:ext cx="629770" cy="666750"/>
          </a:xfrm>
          <a:prstGeom prst="curvedConnector3">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8208" y="3965103"/>
            <a:ext cx="1553246" cy="400110"/>
          </a:xfrm>
          <a:prstGeom prst="rect">
            <a:avLst/>
          </a:prstGeom>
          <a:noFill/>
        </p:spPr>
        <p:txBody>
          <a:bodyPr wrap="none" rtlCol="0">
            <a:spAutoFit/>
          </a:bodyPr>
          <a:lstStyle/>
          <a:p>
            <a:r>
              <a:rPr lang="en-US" sz="2000">
                <a:solidFill>
                  <a:prstClr val="black"/>
                </a:solidFill>
                <a:latin typeface="Calibri"/>
              </a:rPr>
              <a:t>card inserted</a:t>
            </a:r>
          </a:p>
        </p:txBody>
      </p:sp>
      <p:sp>
        <p:nvSpPr>
          <p:cNvPr id="14" name="TextBox 13"/>
          <p:cNvSpPr txBox="1"/>
          <p:nvPr/>
        </p:nvSpPr>
        <p:spPr>
          <a:xfrm>
            <a:off x="2061406" y="4086725"/>
            <a:ext cx="1166986" cy="400110"/>
          </a:xfrm>
          <a:prstGeom prst="rect">
            <a:avLst/>
          </a:prstGeom>
          <a:noFill/>
        </p:spPr>
        <p:txBody>
          <a:bodyPr wrap="none" rtlCol="0">
            <a:spAutoFit/>
          </a:bodyPr>
          <a:lstStyle/>
          <a:p>
            <a:r>
              <a:rPr lang="en-US" sz="2000">
                <a:solidFill>
                  <a:prstClr val="black"/>
                </a:solidFill>
                <a:latin typeface="Calibri"/>
              </a:rPr>
              <a:t>enter PIN</a:t>
            </a:r>
          </a:p>
        </p:txBody>
      </p:sp>
      <p:sp>
        <p:nvSpPr>
          <p:cNvPr id="29" name="Freeform 28"/>
          <p:cNvSpPr/>
          <p:nvPr/>
        </p:nvSpPr>
        <p:spPr>
          <a:xfrm>
            <a:off x="2215380" y="4684029"/>
            <a:ext cx="770965" cy="134497"/>
          </a:xfrm>
          <a:custGeom>
            <a:avLst/>
            <a:gdLst>
              <a:gd name="connsiteX0" fmla="*/ 0 w 770965"/>
              <a:gd name="connsiteY0" fmla="*/ 251067 h 251067"/>
              <a:gd name="connsiteX1" fmla="*/ 412377 w 770965"/>
              <a:gd name="connsiteY1" fmla="*/ 55 h 251067"/>
              <a:gd name="connsiteX2" fmla="*/ 770965 w 770965"/>
              <a:gd name="connsiteY2" fmla="*/ 233137 h 251067"/>
            </a:gdLst>
            <a:ahLst/>
            <a:cxnLst>
              <a:cxn ang="0">
                <a:pos x="connsiteX0" y="connsiteY0"/>
              </a:cxn>
              <a:cxn ang="0">
                <a:pos x="connsiteX1" y="connsiteY1"/>
              </a:cxn>
              <a:cxn ang="0">
                <a:pos x="connsiteX2" y="connsiteY2"/>
              </a:cxn>
            </a:cxnLst>
            <a:rect l="l" t="t" r="r" b="b"/>
            <a:pathLst>
              <a:path w="770965" h="251067">
                <a:moveTo>
                  <a:pt x="0" y="251067"/>
                </a:moveTo>
                <a:cubicBezTo>
                  <a:pt x="141941" y="127055"/>
                  <a:pt x="283883" y="3043"/>
                  <a:pt x="412377" y="55"/>
                </a:cubicBezTo>
                <a:cubicBezTo>
                  <a:pt x="540871" y="-2933"/>
                  <a:pt x="655918" y="115102"/>
                  <a:pt x="770965" y="233137"/>
                </a:cubicBezTo>
              </a:path>
            </a:pathLst>
          </a:cu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30" name="Freeform 29"/>
          <p:cNvSpPr/>
          <p:nvPr/>
        </p:nvSpPr>
        <p:spPr>
          <a:xfrm>
            <a:off x="4104692" y="4715435"/>
            <a:ext cx="723900" cy="174809"/>
          </a:xfrm>
          <a:custGeom>
            <a:avLst/>
            <a:gdLst>
              <a:gd name="connsiteX0" fmla="*/ 0 w 770965"/>
              <a:gd name="connsiteY0" fmla="*/ 251067 h 251067"/>
              <a:gd name="connsiteX1" fmla="*/ 412377 w 770965"/>
              <a:gd name="connsiteY1" fmla="*/ 55 h 251067"/>
              <a:gd name="connsiteX2" fmla="*/ 770965 w 770965"/>
              <a:gd name="connsiteY2" fmla="*/ 233137 h 251067"/>
            </a:gdLst>
            <a:ahLst/>
            <a:cxnLst>
              <a:cxn ang="0">
                <a:pos x="connsiteX0" y="connsiteY0"/>
              </a:cxn>
              <a:cxn ang="0">
                <a:pos x="connsiteX1" y="connsiteY1"/>
              </a:cxn>
              <a:cxn ang="0">
                <a:pos x="connsiteX2" y="connsiteY2"/>
              </a:cxn>
            </a:cxnLst>
            <a:rect l="l" t="t" r="r" b="b"/>
            <a:pathLst>
              <a:path w="770965" h="251067">
                <a:moveTo>
                  <a:pt x="0" y="251067"/>
                </a:moveTo>
                <a:cubicBezTo>
                  <a:pt x="141941" y="127055"/>
                  <a:pt x="283883" y="3043"/>
                  <a:pt x="412377" y="55"/>
                </a:cubicBezTo>
                <a:cubicBezTo>
                  <a:pt x="540871" y="-2933"/>
                  <a:pt x="655918" y="115102"/>
                  <a:pt x="770965" y="233137"/>
                </a:cubicBezTo>
              </a:path>
            </a:pathLst>
          </a:cu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31" name="Freeform 30"/>
          <p:cNvSpPr/>
          <p:nvPr/>
        </p:nvSpPr>
        <p:spPr>
          <a:xfrm>
            <a:off x="5895392" y="4715435"/>
            <a:ext cx="770965" cy="134497"/>
          </a:xfrm>
          <a:custGeom>
            <a:avLst/>
            <a:gdLst>
              <a:gd name="connsiteX0" fmla="*/ 0 w 770965"/>
              <a:gd name="connsiteY0" fmla="*/ 251067 h 251067"/>
              <a:gd name="connsiteX1" fmla="*/ 412377 w 770965"/>
              <a:gd name="connsiteY1" fmla="*/ 55 h 251067"/>
              <a:gd name="connsiteX2" fmla="*/ 770965 w 770965"/>
              <a:gd name="connsiteY2" fmla="*/ 233137 h 251067"/>
            </a:gdLst>
            <a:ahLst/>
            <a:cxnLst>
              <a:cxn ang="0">
                <a:pos x="connsiteX0" y="connsiteY0"/>
              </a:cxn>
              <a:cxn ang="0">
                <a:pos x="connsiteX1" y="connsiteY1"/>
              </a:cxn>
              <a:cxn ang="0">
                <a:pos x="connsiteX2" y="connsiteY2"/>
              </a:cxn>
            </a:cxnLst>
            <a:rect l="l" t="t" r="r" b="b"/>
            <a:pathLst>
              <a:path w="770965" h="251067">
                <a:moveTo>
                  <a:pt x="0" y="251067"/>
                </a:moveTo>
                <a:cubicBezTo>
                  <a:pt x="141941" y="127055"/>
                  <a:pt x="283883" y="3043"/>
                  <a:pt x="412377" y="55"/>
                </a:cubicBezTo>
                <a:cubicBezTo>
                  <a:pt x="540871" y="-2933"/>
                  <a:pt x="655918" y="115102"/>
                  <a:pt x="770965" y="233137"/>
                </a:cubicBezTo>
              </a:path>
            </a:pathLst>
          </a:cu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cxnSp>
        <p:nvCxnSpPr>
          <p:cNvPr id="33" name="Curved Connector 32"/>
          <p:cNvCxnSpPr>
            <a:stCxn id="8" idx="7"/>
          </p:cNvCxnSpPr>
          <p:nvPr/>
        </p:nvCxnSpPr>
        <p:spPr>
          <a:xfrm rot="5400000" flipH="1" flipV="1">
            <a:off x="7469124" y="3874124"/>
            <a:ext cx="824576" cy="638059"/>
          </a:xfrm>
          <a:prstGeom prst="curvedConnector3">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Curved Connector 37"/>
          <p:cNvCxnSpPr>
            <a:stCxn id="8" idx="5"/>
            <a:endCxn id="10" idx="0"/>
          </p:cNvCxnSpPr>
          <p:nvPr/>
        </p:nvCxnSpPr>
        <p:spPr>
          <a:xfrm rot="16200000" flipH="1">
            <a:off x="7622644" y="5204436"/>
            <a:ext cx="517537" cy="638059"/>
          </a:xfrm>
          <a:prstGeom prst="curvedConnector3">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890206" y="4086725"/>
            <a:ext cx="1321196" cy="400110"/>
          </a:xfrm>
          <a:prstGeom prst="rect">
            <a:avLst/>
          </a:prstGeom>
          <a:noFill/>
        </p:spPr>
        <p:txBody>
          <a:bodyPr wrap="none" rtlCol="0">
            <a:spAutoFit/>
          </a:bodyPr>
          <a:lstStyle/>
          <a:p>
            <a:r>
              <a:rPr lang="en-US" sz="2000">
                <a:solidFill>
                  <a:prstClr val="black"/>
                </a:solidFill>
                <a:latin typeface="Calibri"/>
              </a:rPr>
              <a:t>PIN not OK</a:t>
            </a:r>
          </a:p>
        </p:txBody>
      </p:sp>
      <p:sp>
        <p:nvSpPr>
          <p:cNvPr id="40" name="TextBox 39"/>
          <p:cNvSpPr txBox="1"/>
          <p:nvPr/>
        </p:nvSpPr>
        <p:spPr>
          <a:xfrm>
            <a:off x="5640996" y="4105835"/>
            <a:ext cx="1321196" cy="400110"/>
          </a:xfrm>
          <a:prstGeom prst="rect">
            <a:avLst/>
          </a:prstGeom>
          <a:noFill/>
        </p:spPr>
        <p:txBody>
          <a:bodyPr wrap="none" rtlCol="0">
            <a:spAutoFit/>
          </a:bodyPr>
          <a:lstStyle/>
          <a:p>
            <a:r>
              <a:rPr lang="en-US" sz="2000">
                <a:solidFill>
                  <a:prstClr val="black"/>
                </a:solidFill>
                <a:latin typeface="Calibri"/>
              </a:rPr>
              <a:t>PIN not OK</a:t>
            </a:r>
          </a:p>
        </p:txBody>
      </p:sp>
      <p:sp>
        <p:nvSpPr>
          <p:cNvPr id="41" name="TextBox 40"/>
          <p:cNvSpPr txBox="1"/>
          <p:nvPr/>
        </p:nvSpPr>
        <p:spPr>
          <a:xfrm>
            <a:off x="7746604" y="4116450"/>
            <a:ext cx="1321196" cy="400110"/>
          </a:xfrm>
          <a:prstGeom prst="rect">
            <a:avLst/>
          </a:prstGeom>
          <a:noFill/>
        </p:spPr>
        <p:txBody>
          <a:bodyPr wrap="none" rtlCol="0">
            <a:spAutoFit/>
          </a:bodyPr>
          <a:lstStyle/>
          <a:p>
            <a:r>
              <a:rPr lang="en-US" sz="2000">
                <a:solidFill>
                  <a:prstClr val="black"/>
                </a:solidFill>
                <a:latin typeface="Calibri"/>
              </a:rPr>
              <a:t>PIN not OK</a:t>
            </a:r>
          </a:p>
        </p:txBody>
      </p:sp>
      <p:sp>
        <p:nvSpPr>
          <p:cNvPr id="42" name="TextBox 41"/>
          <p:cNvSpPr txBox="1"/>
          <p:nvPr/>
        </p:nvSpPr>
        <p:spPr>
          <a:xfrm>
            <a:off x="7959571" y="5172635"/>
            <a:ext cx="907621" cy="400110"/>
          </a:xfrm>
          <a:prstGeom prst="rect">
            <a:avLst/>
          </a:prstGeom>
          <a:noFill/>
        </p:spPr>
        <p:txBody>
          <a:bodyPr wrap="none" rtlCol="0">
            <a:spAutoFit/>
          </a:bodyPr>
          <a:lstStyle/>
          <a:p>
            <a:r>
              <a:rPr lang="en-US" sz="2000">
                <a:solidFill>
                  <a:prstClr val="black"/>
                </a:solidFill>
                <a:latin typeface="Calibri"/>
              </a:rPr>
              <a:t>PIN OK</a:t>
            </a:r>
          </a:p>
        </p:txBody>
      </p:sp>
      <p:cxnSp>
        <p:nvCxnSpPr>
          <p:cNvPr id="44" name="Curved Connector 43"/>
          <p:cNvCxnSpPr>
            <a:stCxn id="6" idx="4"/>
            <a:endCxn id="10" idx="2"/>
          </p:cNvCxnSpPr>
          <p:nvPr/>
        </p:nvCxnSpPr>
        <p:spPr>
          <a:xfrm rot="16200000" flipH="1">
            <a:off x="4989396" y="3847538"/>
            <a:ext cx="1030943" cy="3905250"/>
          </a:xfrm>
          <a:prstGeom prst="curvedConnector2">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6" name="Curved Connector 45"/>
          <p:cNvCxnSpPr>
            <a:stCxn id="7" idx="4"/>
            <a:endCxn id="10" idx="1"/>
          </p:cNvCxnSpPr>
          <p:nvPr/>
        </p:nvCxnSpPr>
        <p:spPr>
          <a:xfrm rot="16200000" flipH="1">
            <a:off x="6237042" y="4500408"/>
            <a:ext cx="582055" cy="2294055"/>
          </a:xfrm>
          <a:prstGeom prst="curvedConnector3">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971592" y="5247325"/>
            <a:ext cx="907621" cy="400110"/>
          </a:xfrm>
          <a:prstGeom prst="rect">
            <a:avLst/>
          </a:prstGeom>
          <a:noFill/>
        </p:spPr>
        <p:txBody>
          <a:bodyPr wrap="none" rtlCol="0">
            <a:spAutoFit/>
          </a:bodyPr>
          <a:lstStyle/>
          <a:p>
            <a:r>
              <a:rPr lang="en-US" sz="2000">
                <a:solidFill>
                  <a:prstClr val="black"/>
                </a:solidFill>
                <a:latin typeface="Calibri"/>
              </a:rPr>
              <a:t>PIN OK</a:t>
            </a:r>
          </a:p>
        </p:txBody>
      </p:sp>
      <p:sp>
        <p:nvSpPr>
          <p:cNvPr id="48" name="TextBox 47"/>
          <p:cNvSpPr txBox="1"/>
          <p:nvPr/>
        </p:nvSpPr>
        <p:spPr>
          <a:xfrm>
            <a:off x="4927231" y="5647435"/>
            <a:ext cx="907621" cy="400110"/>
          </a:xfrm>
          <a:prstGeom prst="rect">
            <a:avLst/>
          </a:prstGeom>
          <a:noFill/>
        </p:spPr>
        <p:txBody>
          <a:bodyPr wrap="none" rtlCol="0">
            <a:spAutoFit/>
          </a:bodyPr>
          <a:lstStyle/>
          <a:p>
            <a:r>
              <a:rPr lang="en-US" sz="2000">
                <a:solidFill>
                  <a:prstClr val="black"/>
                </a:solidFill>
                <a:latin typeface="Calibri"/>
              </a:rPr>
              <a:t>PIN OK</a:t>
            </a:r>
          </a:p>
        </p:txBody>
      </p:sp>
      <p:sp>
        <p:nvSpPr>
          <p:cNvPr id="19" name="Freeform 18"/>
          <p:cNvSpPr/>
          <p:nvPr/>
        </p:nvSpPr>
        <p:spPr>
          <a:xfrm>
            <a:off x="588286" y="2841811"/>
            <a:ext cx="8175812" cy="4016189"/>
          </a:xfrm>
          <a:custGeom>
            <a:avLst/>
            <a:gdLst>
              <a:gd name="connsiteX0" fmla="*/ 0 w 8175812"/>
              <a:gd name="connsiteY0" fmla="*/ 0 h 4016189"/>
              <a:gd name="connsiteX1" fmla="*/ 107577 w 8175812"/>
              <a:gd name="connsiteY1" fmla="*/ 143436 h 4016189"/>
              <a:gd name="connsiteX2" fmla="*/ 143435 w 8175812"/>
              <a:gd name="connsiteY2" fmla="*/ 251012 h 4016189"/>
              <a:gd name="connsiteX3" fmla="*/ 179294 w 8175812"/>
              <a:gd name="connsiteY3" fmla="*/ 340659 h 4016189"/>
              <a:gd name="connsiteX4" fmla="*/ 215153 w 8175812"/>
              <a:gd name="connsiteY4" fmla="*/ 394448 h 4016189"/>
              <a:gd name="connsiteX5" fmla="*/ 286871 w 8175812"/>
              <a:gd name="connsiteY5" fmla="*/ 519953 h 4016189"/>
              <a:gd name="connsiteX6" fmla="*/ 340659 w 8175812"/>
              <a:gd name="connsiteY6" fmla="*/ 573742 h 4016189"/>
              <a:gd name="connsiteX7" fmla="*/ 394447 w 8175812"/>
              <a:gd name="connsiteY7" fmla="*/ 681318 h 4016189"/>
              <a:gd name="connsiteX8" fmla="*/ 412377 w 8175812"/>
              <a:gd name="connsiteY8" fmla="*/ 735106 h 4016189"/>
              <a:gd name="connsiteX9" fmla="*/ 484094 w 8175812"/>
              <a:gd name="connsiteY9" fmla="*/ 842683 h 4016189"/>
              <a:gd name="connsiteX10" fmla="*/ 502024 w 8175812"/>
              <a:gd name="connsiteY10" fmla="*/ 896471 h 4016189"/>
              <a:gd name="connsiteX11" fmla="*/ 573741 w 8175812"/>
              <a:gd name="connsiteY11" fmla="*/ 1004048 h 4016189"/>
              <a:gd name="connsiteX12" fmla="*/ 627530 w 8175812"/>
              <a:gd name="connsiteY12" fmla="*/ 1129553 h 4016189"/>
              <a:gd name="connsiteX13" fmla="*/ 681318 w 8175812"/>
              <a:gd name="connsiteY13" fmla="*/ 1255059 h 4016189"/>
              <a:gd name="connsiteX14" fmla="*/ 717177 w 8175812"/>
              <a:gd name="connsiteY14" fmla="*/ 1380565 h 4016189"/>
              <a:gd name="connsiteX15" fmla="*/ 753035 w 8175812"/>
              <a:gd name="connsiteY15" fmla="*/ 1434353 h 4016189"/>
              <a:gd name="connsiteX16" fmla="*/ 788894 w 8175812"/>
              <a:gd name="connsiteY16" fmla="*/ 1559859 h 4016189"/>
              <a:gd name="connsiteX17" fmla="*/ 806824 w 8175812"/>
              <a:gd name="connsiteY17" fmla="*/ 1613648 h 4016189"/>
              <a:gd name="connsiteX18" fmla="*/ 824753 w 8175812"/>
              <a:gd name="connsiteY18" fmla="*/ 1685365 h 4016189"/>
              <a:gd name="connsiteX19" fmla="*/ 860612 w 8175812"/>
              <a:gd name="connsiteY19" fmla="*/ 1757083 h 4016189"/>
              <a:gd name="connsiteX20" fmla="*/ 878541 w 8175812"/>
              <a:gd name="connsiteY20" fmla="*/ 1810871 h 4016189"/>
              <a:gd name="connsiteX21" fmla="*/ 914400 w 8175812"/>
              <a:gd name="connsiteY21" fmla="*/ 1864659 h 4016189"/>
              <a:gd name="connsiteX22" fmla="*/ 932330 w 8175812"/>
              <a:gd name="connsiteY22" fmla="*/ 1918448 h 4016189"/>
              <a:gd name="connsiteX23" fmla="*/ 968188 w 8175812"/>
              <a:gd name="connsiteY23" fmla="*/ 1972236 h 4016189"/>
              <a:gd name="connsiteX24" fmla="*/ 1057835 w 8175812"/>
              <a:gd name="connsiteY24" fmla="*/ 2115671 h 4016189"/>
              <a:gd name="connsiteX25" fmla="*/ 1219200 w 8175812"/>
              <a:gd name="connsiteY25" fmla="*/ 2187389 h 4016189"/>
              <a:gd name="connsiteX26" fmla="*/ 1380565 w 8175812"/>
              <a:gd name="connsiteY26" fmla="*/ 2223248 h 4016189"/>
              <a:gd name="connsiteX27" fmla="*/ 2205318 w 8175812"/>
              <a:gd name="connsiteY27" fmla="*/ 2205318 h 4016189"/>
              <a:gd name="connsiteX28" fmla="*/ 2277035 w 8175812"/>
              <a:gd name="connsiteY28" fmla="*/ 2187389 h 4016189"/>
              <a:gd name="connsiteX29" fmla="*/ 2438400 w 8175812"/>
              <a:gd name="connsiteY29" fmla="*/ 2169459 h 4016189"/>
              <a:gd name="connsiteX30" fmla="*/ 2581835 w 8175812"/>
              <a:gd name="connsiteY30" fmla="*/ 2151530 h 4016189"/>
              <a:gd name="connsiteX31" fmla="*/ 2653553 w 8175812"/>
              <a:gd name="connsiteY31" fmla="*/ 2133600 h 4016189"/>
              <a:gd name="connsiteX32" fmla="*/ 2994212 w 8175812"/>
              <a:gd name="connsiteY32" fmla="*/ 2097742 h 4016189"/>
              <a:gd name="connsiteX33" fmla="*/ 3263153 w 8175812"/>
              <a:gd name="connsiteY33" fmla="*/ 2133600 h 4016189"/>
              <a:gd name="connsiteX34" fmla="*/ 3316941 w 8175812"/>
              <a:gd name="connsiteY34" fmla="*/ 2151530 h 4016189"/>
              <a:gd name="connsiteX35" fmla="*/ 3388659 w 8175812"/>
              <a:gd name="connsiteY35" fmla="*/ 2169459 h 4016189"/>
              <a:gd name="connsiteX36" fmla="*/ 3514165 w 8175812"/>
              <a:gd name="connsiteY36" fmla="*/ 2277036 h 4016189"/>
              <a:gd name="connsiteX37" fmla="*/ 3621741 w 8175812"/>
              <a:gd name="connsiteY37" fmla="*/ 2348753 h 4016189"/>
              <a:gd name="connsiteX38" fmla="*/ 3675530 w 8175812"/>
              <a:gd name="connsiteY38" fmla="*/ 2402542 h 4016189"/>
              <a:gd name="connsiteX39" fmla="*/ 3711388 w 8175812"/>
              <a:gd name="connsiteY39" fmla="*/ 2456330 h 4016189"/>
              <a:gd name="connsiteX40" fmla="*/ 3765177 w 8175812"/>
              <a:gd name="connsiteY40" fmla="*/ 2492189 h 4016189"/>
              <a:gd name="connsiteX41" fmla="*/ 3872753 w 8175812"/>
              <a:gd name="connsiteY41" fmla="*/ 2599765 h 4016189"/>
              <a:gd name="connsiteX42" fmla="*/ 4034118 w 8175812"/>
              <a:gd name="connsiteY42" fmla="*/ 2707342 h 4016189"/>
              <a:gd name="connsiteX43" fmla="*/ 4087906 w 8175812"/>
              <a:gd name="connsiteY43" fmla="*/ 2743200 h 4016189"/>
              <a:gd name="connsiteX44" fmla="*/ 4141694 w 8175812"/>
              <a:gd name="connsiteY44" fmla="*/ 2761130 h 4016189"/>
              <a:gd name="connsiteX45" fmla="*/ 4320988 w 8175812"/>
              <a:gd name="connsiteY45" fmla="*/ 2850777 h 4016189"/>
              <a:gd name="connsiteX46" fmla="*/ 4392706 w 8175812"/>
              <a:gd name="connsiteY46" fmla="*/ 2904565 h 4016189"/>
              <a:gd name="connsiteX47" fmla="*/ 4446494 w 8175812"/>
              <a:gd name="connsiteY47" fmla="*/ 2940424 h 4016189"/>
              <a:gd name="connsiteX48" fmla="*/ 4589930 w 8175812"/>
              <a:gd name="connsiteY48" fmla="*/ 2958353 h 4016189"/>
              <a:gd name="connsiteX49" fmla="*/ 4751294 w 8175812"/>
              <a:gd name="connsiteY49" fmla="*/ 3012142 h 4016189"/>
              <a:gd name="connsiteX50" fmla="*/ 4858871 w 8175812"/>
              <a:gd name="connsiteY50" fmla="*/ 3048000 h 4016189"/>
              <a:gd name="connsiteX51" fmla="*/ 5038165 w 8175812"/>
              <a:gd name="connsiteY51" fmla="*/ 3083859 h 4016189"/>
              <a:gd name="connsiteX52" fmla="*/ 5145741 w 8175812"/>
              <a:gd name="connsiteY52" fmla="*/ 3119718 h 4016189"/>
              <a:gd name="connsiteX53" fmla="*/ 5307106 w 8175812"/>
              <a:gd name="connsiteY53" fmla="*/ 3155577 h 4016189"/>
              <a:gd name="connsiteX54" fmla="*/ 5468471 w 8175812"/>
              <a:gd name="connsiteY54" fmla="*/ 3209365 h 4016189"/>
              <a:gd name="connsiteX55" fmla="*/ 5576047 w 8175812"/>
              <a:gd name="connsiteY55" fmla="*/ 3245224 h 4016189"/>
              <a:gd name="connsiteX56" fmla="*/ 5683624 w 8175812"/>
              <a:gd name="connsiteY56" fmla="*/ 3281083 h 4016189"/>
              <a:gd name="connsiteX57" fmla="*/ 5809130 w 8175812"/>
              <a:gd name="connsiteY57" fmla="*/ 3334871 h 4016189"/>
              <a:gd name="connsiteX58" fmla="*/ 5970494 w 8175812"/>
              <a:gd name="connsiteY58" fmla="*/ 3406589 h 4016189"/>
              <a:gd name="connsiteX59" fmla="*/ 6024282 w 8175812"/>
              <a:gd name="connsiteY59" fmla="*/ 3424518 h 4016189"/>
              <a:gd name="connsiteX60" fmla="*/ 6078071 w 8175812"/>
              <a:gd name="connsiteY60" fmla="*/ 3460377 h 4016189"/>
              <a:gd name="connsiteX61" fmla="*/ 6149788 w 8175812"/>
              <a:gd name="connsiteY61" fmla="*/ 3478306 h 4016189"/>
              <a:gd name="connsiteX62" fmla="*/ 6203577 w 8175812"/>
              <a:gd name="connsiteY62" fmla="*/ 3496236 h 4016189"/>
              <a:gd name="connsiteX63" fmla="*/ 6275294 w 8175812"/>
              <a:gd name="connsiteY63" fmla="*/ 3532095 h 4016189"/>
              <a:gd name="connsiteX64" fmla="*/ 6436659 w 8175812"/>
              <a:gd name="connsiteY64" fmla="*/ 3567953 h 4016189"/>
              <a:gd name="connsiteX65" fmla="*/ 6562165 w 8175812"/>
              <a:gd name="connsiteY65" fmla="*/ 3603812 h 4016189"/>
              <a:gd name="connsiteX66" fmla="*/ 6651812 w 8175812"/>
              <a:gd name="connsiteY66" fmla="*/ 3621742 h 4016189"/>
              <a:gd name="connsiteX67" fmla="*/ 6831106 w 8175812"/>
              <a:gd name="connsiteY67" fmla="*/ 3639671 h 4016189"/>
              <a:gd name="connsiteX68" fmla="*/ 6920753 w 8175812"/>
              <a:gd name="connsiteY68" fmla="*/ 3657600 h 4016189"/>
              <a:gd name="connsiteX69" fmla="*/ 7135906 w 8175812"/>
              <a:gd name="connsiteY69" fmla="*/ 3675530 h 4016189"/>
              <a:gd name="connsiteX70" fmla="*/ 7225553 w 8175812"/>
              <a:gd name="connsiteY70" fmla="*/ 3693459 h 4016189"/>
              <a:gd name="connsiteX71" fmla="*/ 7386918 w 8175812"/>
              <a:gd name="connsiteY71" fmla="*/ 3711389 h 4016189"/>
              <a:gd name="connsiteX72" fmla="*/ 7530353 w 8175812"/>
              <a:gd name="connsiteY72" fmla="*/ 3747248 h 4016189"/>
              <a:gd name="connsiteX73" fmla="*/ 7709647 w 8175812"/>
              <a:gd name="connsiteY73" fmla="*/ 3801036 h 4016189"/>
              <a:gd name="connsiteX74" fmla="*/ 7781365 w 8175812"/>
              <a:gd name="connsiteY74" fmla="*/ 3836895 h 4016189"/>
              <a:gd name="connsiteX75" fmla="*/ 7906871 w 8175812"/>
              <a:gd name="connsiteY75" fmla="*/ 3908612 h 4016189"/>
              <a:gd name="connsiteX76" fmla="*/ 8050306 w 8175812"/>
              <a:gd name="connsiteY76" fmla="*/ 3944471 h 4016189"/>
              <a:gd name="connsiteX77" fmla="*/ 8104094 w 8175812"/>
              <a:gd name="connsiteY77" fmla="*/ 3980330 h 4016189"/>
              <a:gd name="connsiteX78" fmla="*/ 8175812 w 8175812"/>
              <a:gd name="connsiteY78" fmla="*/ 4016189 h 4016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8175812" h="4016189">
                <a:moveTo>
                  <a:pt x="0" y="0"/>
                </a:moveTo>
                <a:cubicBezTo>
                  <a:pt x="35859" y="47812"/>
                  <a:pt x="77925" y="91545"/>
                  <a:pt x="107577" y="143436"/>
                </a:cubicBezTo>
                <a:cubicBezTo>
                  <a:pt x="126330" y="176254"/>
                  <a:pt x="130518" y="215489"/>
                  <a:pt x="143435" y="251012"/>
                </a:cubicBezTo>
                <a:cubicBezTo>
                  <a:pt x="154434" y="281259"/>
                  <a:pt x="164901" y="311873"/>
                  <a:pt x="179294" y="340659"/>
                </a:cubicBezTo>
                <a:cubicBezTo>
                  <a:pt x="188931" y="359933"/>
                  <a:pt x="204462" y="375738"/>
                  <a:pt x="215153" y="394448"/>
                </a:cubicBezTo>
                <a:cubicBezTo>
                  <a:pt x="247038" y="450247"/>
                  <a:pt x="247159" y="472299"/>
                  <a:pt x="286871" y="519953"/>
                </a:cubicBezTo>
                <a:cubicBezTo>
                  <a:pt x="303104" y="539432"/>
                  <a:pt x="322730" y="555812"/>
                  <a:pt x="340659" y="573742"/>
                </a:cubicBezTo>
                <a:cubicBezTo>
                  <a:pt x="385722" y="708933"/>
                  <a:pt x="324937" y="542300"/>
                  <a:pt x="394447" y="681318"/>
                </a:cubicBezTo>
                <a:cubicBezTo>
                  <a:pt x="402899" y="698222"/>
                  <a:pt x="403199" y="718585"/>
                  <a:pt x="412377" y="735106"/>
                </a:cubicBezTo>
                <a:cubicBezTo>
                  <a:pt x="433307" y="772780"/>
                  <a:pt x="470465" y="801798"/>
                  <a:pt x="484094" y="842683"/>
                </a:cubicBezTo>
                <a:cubicBezTo>
                  <a:pt x="490071" y="860612"/>
                  <a:pt x="492846" y="879950"/>
                  <a:pt x="502024" y="896471"/>
                </a:cubicBezTo>
                <a:cubicBezTo>
                  <a:pt x="522954" y="934145"/>
                  <a:pt x="573741" y="1004048"/>
                  <a:pt x="573741" y="1004048"/>
                </a:cubicBezTo>
                <a:cubicBezTo>
                  <a:pt x="625220" y="1209955"/>
                  <a:pt x="553235" y="956197"/>
                  <a:pt x="627530" y="1129553"/>
                </a:cubicBezTo>
                <a:cubicBezTo>
                  <a:pt x="696997" y="1291643"/>
                  <a:pt x="591292" y="1120021"/>
                  <a:pt x="681318" y="1255059"/>
                </a:cubicBezTo>
                <a:cubicBezTo>
                  <a:pt x="687064" y="1278045"/>
                  <a:pt x="704314" y="1354838"/>
                  <a:pt x="717177" y="1380565"/>
                </a:cubicBezTo>
                <a:cubicBezTo>
                  <a:pt x="726814" y="1399838"/>
                  <a:pt x="741082" y="1416424"/>
                  <a:pt x="753035" y="1434353"/>
                </a:cubicBezTo>
                <a:cubicBezTo>
                  <a:pt x="764988" y="1476188"/>
                  <a:pt x="776392" y="1518185"/>
                  <a:pt x="788894" y="1559859"/>
                </a:cubicBezTo>
                <a:cubicBezTo>
                  <a:pt x="794325" y="1577961"/>
                  <a:pt x="801632" y="1595476"/>
                  <a:pt x="806824" y="1613648"/>
                </a:cubicBezTo>
                <a:cubicBezTo>
                  <a:pt x="813594" y="1637341"/>
                  <a:pt x="816101" y="1662293"/>
                  <a:pt x="824753" y="1685365"/>
                </a:cubicBezTo>
                <a:cubicBezTo>
                  <a:pt x="834138" y="1710391"/>
                  <a:pt x="850083" y="1732516"/>
                  <a:pt x="860612" y="1757083"/>
                </a:cubicBezTo>
                <a:cubicBezTo>
                  <a:pt x="868057" y="1774454"/>
                  <a:pt x="870089" y="1793967"/>
                  <a:pt x="878541" y="1810871"/>
                </a:cubicBezTo>
                <a:cubicBezTo>
                  <a:pt x="888178" y="1830145"/>
                  <a:pt x="904763" y="1845386"/>
                  <a:pt x="914400" y="1864659"/>
                </a:cubicBezTo>
                <a:cubicBezTo>
                  <a:pt x="922852" y="1881563"/>
                  <a:pt x="923878" y="1901544"/>
                  <a:pt x="932330" y="1918448"/>
                </a:cubicBezTo>
                <a:cubicBezTo>
                  <a:pt x="941967" y="1937721"/>
                  <a:pt x="958551" y="1952963"/>
                  <a:pt x="968188" y="1972236"/>
                </a:cubicBezTo>
                <a:cubicBezTo>
                  <a:pt x="1018986" y="2073834"/>
                  <a:pt x="976938" y="2048258"/>
                  <a:pt x="1057835" y="2115671"/>
                </a:cubicBezTo>
                <a:cubicBezTo>
                  <a:pt x="1114660" y="2163025"/>
                  <a:pt x="1141022" y="2161330"/>
                  <a:pt x="1219200" y="2187389"/>
                </a:cubicBezTo>
                <a:cubicBezTo>
                  <a:pt x="1307473" y="2216813"/>
                  <a:pt x="1254352" y="2202212"/>
                  <a:pt x="1380565" y="2223248"/>
                </a:cubicBezTo>
                <a:lnTo>
                  <a:pt x="2205318" y="2205318"/>
                </a:lnTo>
                <a:cubicBezTo>
                  <a:pt x="2229940" y="2204333"/>
                  <a:pt x="2252680" y="2191136"/>
                  <a:pt x="2277035" y="2187389"/>
                </a:cubicBezTo>
                <a:cubicBezTo>
                  <a:pt x="2330525" y="2179160"/>
                  <a:pt x="2384651" y="2175782"/>
                  <a:pt x="2438400" y="2169459"/>
                </a:cubicBezTo>
                <a:lnTo>
                  <a:pt x="2581835" y="2151530"/>
                </a:lnTo>
                <a:cubicBezTo>
                  <a:pt x="2605741" y="2145553"/>
                  <a:pt x="2629309" y="2138008"/>
                  <a:pt x="2653553" y="2133600"/>
                </a:cubicBezTo>
                <a:cubicBezTo>
                  <a:pt x="2772461" y="2111980"/>
                  <a:pt x="2869503" y="2108134"/>
                  <a:pt x="2994212" y="2097742"/>
                </a:cubicBezTo>
                <a:cubicBezTo>
                  <a:pt x="3071892" y="2106373"/>
                  <a:pt x="3182677" y="2115716"/>
                  <a:pt x="3263153" y="2133600"/>
                </a:cubicBezTo>
                <a:cubicBezTo>
                  <a:pt x="3281602" y="2137700"/>
                  <a:pt x="3298769" y="2146338"/>
                  <a:pt x="3316941" y="2151530"/>
                </a:cubicBezTo>
                <a:cubicBezTo>
                  <a:pt x="3340635" y="2158300"/>
                  <a:pt x="3364753" y="2163483"/>
                  <a:pt x="3388659" y="2169459"/>
                </a:cubicBezTo>
                <a:cubicBezTo>
                  <a:pt x="3430494" y="2205318"/>
                  <a:pt x="3470491" y="2243441"/>
                  <a:pt x="3514165" y="2277036"/>
                </a:cubicBezTo>
                <a:cubicBezTo>
                  <a:pt x="3548324" y="2303313"/>
                  <a:pt x="3591267" y="2318279"/>
                  <a:pt x="3621741" y="2348753"/>
                </a:cubicBezTo>
                <a:cubicBezTo>
                  <a:pt x="3639671" y="2366683"/>
                  <a:pt x="3659297" y="2383063"/>
                  <a:pt x="3675530" y="2402542"/>
                </a:cubicBezTo>
                <a:cubicBezTo>
                  <a:pt x="3689325" y="2419096"/>
                  <a:pt x="3696151" y="2441093"/>
                  <a:pt x="3711388" y="2456330"/>
                </a:cubicBezTo>
                <a:cubicBezTo>
                  <a:pt x="3726625" y="2471567"/>
                  <a:pt x="3749071" y="2477873"/>
                  <a:pt x="3765177" y="2492189"/>
                </a:cubicBezTo>
                <a:cubicBezTo>
                  <a:pt x="3803080" y="2525880"/>
                  <a:pt x="3832183" y="2569338"/>
                  <a:pt x="3872753" y="2599765"/>
                </a:cubicBezTo>
                <a:cubicBezTo>
                  <a:pt x="3992114" y="2689285"/>
                  <a:pt x="3895799" y="2620892"/>
                  <a:pt x="4034118" y="2707342"/>
                </a:cubicBezTo>
                <a:cubicBezTo>
                  <a:pt x="4052391" y="2718763"/>
                  <a:pt x="4068633" y="2733563"/>
                  <a:pt x="4087906" y="2743200"/>
                </a:cubicBezTo>
                <a:cubicBezTo>
                  <a:pt x="4104810" y="2751652"/>
                  <a:pt x="4125173" y="2751952"/>
                  <a:pt x="4141694" y="2761130"/>
                </a:cubicBezTo>
                <a:cubicBezTo>
                  <a:pt x="4316345" y="2858159"/>
                  <a:pt x="4180833" y="2815739"/>
                  <a:pt x="4320988" y="2850777"/>
                </a:cubicBezTo>
                <a:cubicBezTo>
                  <a:pt x="4344894" y="2868706"/>
                  <a:pt x="4368390" y="2887196"/>
                  <a:pt x="4392706" y="2904565"/>
                </a:cubicBezTo>
                <a:cubicBezTo>
                  <a:pt x="4410241" y="2917090"/>
                  <a:pt x="4425705" y="2934754"/>
                  <a:pt x="4446494" y="2940424"/>
                </a:cubicBezTo>
                <a:cubicBezTo>
                  <a:pt x="4492980" y="2953102"/>
                  <a:pt x="4542118" y="2952377"/>
                  <a:pt x="4589930" y="2958353"/>
                </a:cubicBezTo>
                <a:lnTo>
                  <a:pt x="4751294" y="3012142"/>
                </a:lnTo>
                <a:lnTo>
                  <a:pt x="4858871" y="3048000"/>
                </a:lnTo>
                <a:cubicBezTo>
                  <a:pt x="4931556" y="3060115"/>
                  <a:pt x="4971306" y="3063801"/>
                  <a:pt x="5038165" y="3083859"/>
                </a:cubicBezTo>
                <a:cubicBezTo>
                  <a:pt x="5074369" y="3094720"/>
                  <a:pt x="5108677" y="3112305"/>
                  <a:pt x="5145741" y="3119718"/>
                </a:cubicBezTo>
                <a:cubicBezTo>
                  <a:pt x="5192440" y="3129058"/>
                  <a:pt x="5260090" y="3141111"/>
                  <a:pt x="5307106" y="3155577"/>
                </a:cubicBezTo>
                <a:cubicBezTo>
                  <a:pt x="5361297" y="3172251"/>
                  <a:pt x="5414683" y="3191435"/>
                  <a:pt x="5468471" y="3209365"/>
                </a:cubicBezTo>
                <a:lnTo>
                  <a:pt x="5576047" y="3245224"/>
                </a:lnTo>
                <a:lnTo>
                  <a:pt x="5683624" y="3281083"/>
                </a:lnTo>
                <a:cubicBezTo>
                  <a:pt x="5772245" y="3325394"/>
                  <a:pt x="5729985" y="3308490"/>
                  <a:pt x="5809130" y="3334871"/>
                </a:cubicBezTo>
                <a:cubicBezTo>
                  <a:pt x="5894367" y="3391696"/>
                  <a:pt x="5842477" y="3363917"/>
                  <a:pt x="5970494" y="3406589"/>
                </a:cubicBezTo>
                <a:lnTo>
                  <a:pt x="6024282" y="3424518"/>
                </a:lnTo>
                <a:cubicBezTo>
                  <a:pt x="6042212" y="3436471"/>
                  <a:pt x="6058265" y="3451889"/>
                  <a:pt x="6078071" y="3460377"/>
                </a:cubicBezTo>
                <a:cubicBezTo>
                  <a:pt x="6100720" y="3470084"/>
                  <a:pt x="6126095" y="3471536"/>
                  <a:pt x="6149788" y="3478306"/>
                </a:cubicBezTo>
                <a:cubicBezTo>
                  <a:pt x="6167960" y="3483498"/>
                  <a:pt x="6186206" y="3488791"/>
                  <a:pt x="6203577" y="3496236"/>
                </a:cubicBezTo>
                <a:cubicBezTo>
                  <a:pt x="6228143" y="3506765"/>
                  <a:pt x="6250268" y="3522710"/>
                  <a:pt x="6275294" y="3532095"/>
                </a:cubicBezTo>
                <a:cubicBezTo>
                  <a:pt x="6307093" y="3544020"/>
                  <a:pt x="6408778" y="3561757"/>
                  <a:pt x="6436659" y="3567953"/>
                </a:cubicBezTo>
                <a:cubicBezTo>
                  <a:pt x="6738439" y="3635016"/>
                  <a:pt x="6322614" y="3543924"/>
                  <a:pt x="6562165" y="3603812"/>
                </a:cubicBezTo>
                <a:cubicBezTo>
                  <a:pt x="6591729" y="3611203"/>
                  <a:pt x="6621605" y="3617714"/>
                  <a:pt x="6651812" y="3621742"/>
                </a:cubicBezTo>
                <a:cubicBezTo>
                  <a:pt x="6711348" y="3629680"/>
                  <a:pt x="6771570" y="3631733"/>
                  <a:pt x="6831106" y="3639671"/>
                </a:cubicBezTo>
                <a:cubicBezTo>
                  <a:pt x="6861313" y="3643698"/>
                  <a:pt x="6890488" y="3654039"/>
                  <a:pt x="6920753" y="3657600"/>
                </a:cubicBezTo>
                <a:cubicBezTo>
                  <a:pt x="6992226" y="3666009"/>
                  <a:pt x="7064188" y="3669553"/>
                  <a:pt x="7135906" y="3675530"/>
                </a:cubicBezTo>
                <a:cubicBezTo>
                  <a:pt x="7165788" y="3681506"/>
                  <a:pt x="7195385" y="3689149"/>
                  <a:pt x="7225553" y="3693459"/>
                </a:cubicBezTo>
                <a:cubicBezTo>
                  <a:pt x="7279128" y="3701113"/>
                  <a:pt x="7333622" y="3701984"/>
                  <a:pt x="7386918" y="3711389"/>
                </a:cubicBezTo>
                <a:cubicBezTo>
                  <a:pt x="7435451" y="3719954"/>
                  <a:pt x="7482541" y="3735295"/>
                  <a:pt x="7530353" y="3747248"/>
                </a:cubicBezTo>
                <a:cubicBezTo>
                  <a:pt x="7581830" y="3760117"/>
                  <a:pt x="7665990" y="3779208"/>
                  <a:pt x="7709647" y="3801036"/>
                </a:cubicBezTo>
                <a:cubicBezTo>
                  <a:pt x="7733553" y="3812989"/>
                  <a:pt x="7758159" y="3823634"/>
                  <a:pt x="7781365" y="3836895"/>
                </a:cubicBezTo>
                <a:cubicBezTo>
                  <a:pt x="7836449" y="3868372"/>
                  <a:pt x="7841856" y="3886940"/>
                  <a:pt x="7906871" y="3908612"/>
                </a:cubicBezTo>
                <a:cubicBezTo>
                  <a:pt x="7953625" y="3924197"/>
                  <a:pt x="8050306" y="3944471"/>
                  <a:pt x="8050306" y="3944471"/>
                </a:cubicBezTo>
                <a:cubicBezTo>
                  <a:pt x="8068235" y="3956424"/>
                  <a:pt x="8084820" y="3970693"/>
                  <a:pt x="8104094" y="3980330"/>
                </a:cubicBezTo>
                <a:cubicBezTo>
                  <a:pt x="8186504" y="4021535"/>
                  <a:pt x="8135304" y="3975681"/>
                  <a:pt x="8175812" y="4016189"/>
                </a:cubicBezTo>
              </a:path>
            </a:pathLst>
          </a:custGeom>
          <a:ln w="571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Freeform 20"/>
          <p:cNvSpPr/>
          <p:nvPr/>
        </p:nvSpPr>
        <p:spPr>
          <a:xfrm>
            <a:off x="982733" y="2581835"/>
            <a:ext cx="7781365" cy="2286000"/>
          </a:xfrm>
          <a:custGeom>
            <a:avLst/>
            <a:gdLst>
              <a:gd name="connsiteX0" fmla="*/ 0 w 7566281"/>
              <a:gd name="connsiteY0" fmla="*/ 0 h 2133600"/>
              <a:gd name="connsiteX1" fmla="*/ 35859 w 7566281"/>
              <a:gd name="connsiteY1" fmla="*/ 89647 h 2133600"/>
              <a:gd name="connsiteX2" fmla="*/ 53788 w 7566281"/>
              <a:gd name="connsiteY2" fmla="*/ 143435 h 2133600"/>
              <a:gd name="connsiteX3" fmla="*/ 89647 w 7566281"/>
              <a:gd name="connsiteY3" fmla="*/ 233082 h 2133600"/>
              <a:gd name="connsiteX4" fmla="*/ 125506 w 7566281"/>
              <a:gd name="connsiteY4" fmla="*/ 537882 h 2133600"/>
              <a:gd name="connsiteX5" fmla="*/ 143435 w 7566281"/>
              <a:gd name="connsiteY5" fmla="*/ 591671 h 2133600"/>
              <a:gd name="connsiteX6" fmla="*/ 161365 w 7566281"/>
              <a:gd name="connsiteY6" fmla="*/ 753035 h 2133600"/>
              <a:gd name="connsiteX7" fmla="*/ 179294 w 7566281"/>
              <a:gd name="connsiteY7" fmla="*/ 806824 h 2133600"/>
              <a:gd name="connsiteX8" fmla="*/ 197224 w 7566281"/>
              <a:gd name="connsiteY8" fmla="*/ 914400 h 2133600"/>
              <a:gd name="connsiteX9" fmla="*/ 233083 w 7566281"/>
              <a:gd name="connsiteY9" fmla="*/ 1021976 h 2133600"/>
              <a:gd name="connsiteX10" fmla="*/ 286871 w 7566281"/>
              <a:gd name="connsiteY10" fmla="*/ 1147482 h 2133600"/>
              <a:gd name="connsiteX11" fmla="*/ 358588 w 7566281"/>
              <a:gd name="connsiteY11" fmla="*/ 1255059 h 2133600"/>
              <a:gd name="connsiteX12" fmla="*/ 412377 w 7566281"/>
              <a:gd name="connsiteY12" fmla="*/ 1380565 h 2133600"/>
              <a:gd name="connsiteX13" fmla="*/ 448235 w 7566281"/>
              <a:gd name="connsiteY13" fmla="*/ 1434353 h 2133600"/>
              <a:gd name="connsiteX14" fmla="*/ 484094 w 7566281"/>
              <a:gd name="connsiteY14" fmla="*/ 1559859 h 2133600"/>
              <a:gd name="connsiteX15" fmla="*/ 573741 w 7566281"/>
              <a:gd name="connsiteY15" fmla="*/ 1703294 h 2133600"/>
              <a:gd name="connsiteX16" fmla="*/ 663388 w 7566281"/>
              <a:gd name="connsiteY16" fmla="*/ 1864659 h 2133600"/>
              <a:gd name="connsiteX17" fmla="*/ 717177 w 7566281"/>
              <a:gd name="connsiteY17" fmla="*/ 1918447 h 2133600"/>
              <a:gd name="connsiteX18" fmla="*/ 788894 w 7566281"/>
              <a:gd name="connsiteY18" fmla="*/ 1936376 h 2133600"/>
              <a:gd name="connsiteX19" fmla="*/ 842683 w 7566281"/>
              <a:gd name="connsiteY19" fmla="*/ 1954306 h 2133600"/>
              <a:gd name="connsiteX20" fmla="*/ 1255059 w 7566281"/>
              <a:gd name="connsiteY20" fmla="*/ 1990165 h 2133600"/>
              <a:gd name="connsiteX21" fmla="*/ 2097741 w 7566281"/>
              <a:gd name="connsiteY21" fmla="*/ 1972235 h 2133600"/>
              <a:gd name="connsiteX22" fmla="*/ 2259106 w 7566281"/>
              <a:gd name="connsiteY22" fmla="*/ 1954306 h 2133600"/>
              <a:gd name="connsiteX23" fmla="*/ 3173506 w 7566281"/>
              <a:gd name="connsiteY23" fmla="*/ 1972235 h 2133600"/>
              <a:gd name="connsiteX24" fmla="*/ 3460377 w 7566281"/>
              <a:gd name="connsiteY24" fmla="*/ 2008094 h 2133600"/>
              <a:gd name="connsiteX25" fmla="*/ 3532094 w 7566281"/>
              <a:gd name="connsiteY25" fmla="*/ 2026024 h 2133600"/>
              <a:gd name="connsiteX26" fmla="*/ 3729318 w 7566281"/>
              <a:gd name="connsiteY26" fmla="*/ 2043953 h 2133600"/>
              <a:gd name="connsiteX27" fmla="*/ 4231341 w 7566281"/>
              <a:gd name="connsiteY27" fmla="*/ 2079812 h 2133600"/>
              <a:gd name="connsiteX28" fmla="*/ 4410635 w 7566281"/>
              <a:gd name="connsiteY28" fmla="*/ 2097741 h 2133600"/>
              <a:gd name="connsiteX29" fmla="*/ 4697506 w 7566281"/>
              <a:gd name="connsiteY29" fmla="*/ 2079812 h 2133600"/>
              <a:gd name="connsiteX30" fmla="*/ 5647765 w 7566281"/>
              <a:gd name="connsiteY30" fmla="*/ 2115671 h 2133600"/>
              <a:gd name="connsiteX31" fmla="*/ 5755341 w 7566281"/>
              <a:gd name="connsiteY31" fmla="*/ 2133600 h 2133600"/>
              <a:gd name="connsiteX32" fmla="*/ 6042212 w 7566281"/>
              <a:gd name="connsiteY32" fmla="*/ 2115671 h 2133600"/>
              <a:gd name="connsiteX33" fmla="*/ 6185647 w 7566281"/>
              <a:gd name="connsiteY33" fmla="*/ 2061882 h 2133600"/>
              <a:gd name="connsiteX34" fmla="*/ 6275294 w 7566281"/>
              <a:gd name="connsiteY34" fmla="*/ 2043953 h 2133600"/>
              <a:gd name="connsiteX35" fmla="*/ 6329083 w 7566281"/>
              <a:gd name="connsiteY35" fmla="*/ 2026024 h 2133600"/>
              <a:gd name="connsiteX36" fmla="*/ 6400800 w 7566281"/>
              <a:gd name="connsiteY36" fmla="*/ 1972235 h 2133600"/>
              <a:gd name="connsiteX37" fmla="*/ 6472518 w 7566281"/>
              <a:gd name="connsiteY37" fmla="*/ 1936376 h 2133600"/>
              <a:gd name="connsiteX38" fmla="*/ 6598024 w 7566281"/>
              <a:gd name="connsiteY38" fmla="*/ 1846729 h 2133600"/>
              <a:gd name="connsiteX39" fmla="*/ 6651812 w 7566281"/>
              <a:gd name="connsiteY39" fmla="*/ 1775012 h 2133600"/>
              <a:gd name="connsiteX40" fmla="*/ 6705600 w 7566281"/>
              <a:gd name="connsiteY40" fmla="*/ 1721224 h 2133600"/>
              <a:gd name="connsiteX41" fmla="*/ 6741459 w 7566281"/>
              <a:gd name="connsiteY41" fmla="*/ 1667435 h 2133600"/>
              <a:gd name="connsiteX42" fmla="*/ 6849035 w 7566281"/>
              <a:gd name="connsiteY42" fmla="*/ 1577788 h 2133600"/>
              <a:gd name="connsiteX43" fmla="*/ 6974541 w 7566281"/>
              <a:gd name="connsiteY43" fmla="*/ 1416424 h 2133600"/>
              <a:gd name="connsiteX44" fmla="*/ 6992471 w 7566281"/>
              <a:gd name="connsiteY44" fmla="*/ 1344706 h 2133600"/>
              <a:gd name="connsiteX45" fmla="*/ 7046259 w 7566281"/>
              <a:gd name="connsiteY45" fmla="*/ 1308847 h 2133600"/>
              <a:gd name="connsiteX46" fmla="*/ 7082118 w 7566281"/>
              <a:gd name="connsiteY46" fmla="*/ 1255059 h 2133600"/>
              <a:gd name="connsiteX47" fmla="*/ 7153835 w 7566281"/>
              <a:gd name="connsiteY47" fmla="*/ 1129553 h 2133600"/>
              <a:gd name="connsiteX48" fmla="*/ 7171765 w 7566281"/>
              <a:gd name="connsiteY48" fmla="*/ 1057835 h 2133600"/>
              <a:gd name="connsiteX49" fmla="*/ 7207624 w 7566281"/>
              <a:gd name="connsiteY49" fmla="*/ 950259 h 2133600"/>
              <a:gd name="connsiteX50" fmla="*/ 7261412 w 7566281"/>
              <a:gd name="connsiteY50" fmla="*/ 788894 h 2133600"/>
              <a:gd name="connsiteX51" fmla="*/ 7315200 w 7566281"/>
              <a:gd name="connsiteY51" fmla="*/ 627529 h 2133600"/>
              <a:gd name="connsiteX52" fmla="*/ 7333130 w 7566281"/>
              <a:gd name="connsiteY52" fmla="*/ 573741 h 2133600"/>
              <a:gd name="connsiteX53" fmla="*/ 7440706 w 7566281"/>
              <a:gd name="connsiteY53" fmla="*/ 394447 h 2133600"/>
              <a:gd name="connsiteX54" fmla="*/ 7476565 w 7566281"/>
              <a:gd name="connsiteY54" fmla="*/ 251012 h 2133600"/>
              <a:gd name="connsiteX55" fmla="*/ 7512424 w 7566281"/>
              <a:gd name="connsiteY55" fmla="*/ 197224 h 2133600"/>
              <a:gd name="connsiteX56" fmla="*/ 7530353 w 7566281"/>
              <a:gd name="connsiteY56" fmla="*/ 143435 h 2133600"/>
              <a:gd name="connsiteX57" fmla="*/ 7566212 w 7566281"/>
              <a:gd name="connsiteY57" fmla="*/ 71718 h 21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7566281" h="2133600">
                <a:moveTo>
                  <a:pt x="0" y="0"/>
                </a:moveTo>
                <a:cubicBezTo>
                  <a:pt x="11953" y="29882"/>
                  <a:pt x="24558" y="59512"/>
                  <a:pt x="35859" y="89647"/>
                </a:cubicBezTo>
                <a:cubicBezTo>
                  <a:pt x="42495" y="107343"/>
                  <a:pt x="47152" y="125739"/>
                  <a:pt x="53788" y="143435"/>
                </a:cubicBezTo>
                <a:cubicBezTo>
                  <a:pt x="65089" y="173570"/>
                  <a:pt x="77694" y="203200"/>
                  <a:pt x="89647" y="233082"/>
                </a:cubicBezTo>
                <a:cubicBezTo>
                  <a:pt x="96759" y="304199"/>
                  <a:pt x="109653" y="458617"/>
                  <a:pt x="125506" y="537882"/>
                </a:cubicBezTo>
                <a:cubicBezTo>
                  <a:pt x="129212" y="556414"/>
                  <a:pt x="137459" y="573741"/>
                  <a:pt x="143435" y="591671"/>
                </a:cubicBezTo>
                <a:cubicBezTo>
                  <a:pt x="149412" y="645459"/>
                  <a:pt x="152468" y="699652"/>
                  <a:pt x="161365" y="753035"/>
                </a:cubicBezTo>
                <a:cubicBezTo>
                  <a:pt x="164472" y="771677"/>
                  <a:pt x="175194" y="788375"/>
                  <a:pt x="179294" y="806824"/>
                </a:cubicBezTo>
                <a:cubicBezTo>
                  <a:pt x="187180" y="842312"/>
                  <a:pt x="188407" y="879132"/>
                  <a:pt x="197224" y="914400"/>
                </a:cubicBezTo>
                <a:cubicBezTo>
                  <a:pt x="206392" y="951070"/>
                  <a:pt x="223916" y="985306"/>
                  <a:pt x="233083" y="1021976"/>
                </a:cubicBezTo>
                <a:cubicBezTo>
                  <a:pt x="256238" y="1114599"/>
                  <a:pt x="237343" y="1073191"/>
                  <a:pt x="286871" y="1147482"/>
                </a:cubicBezTo>
                <a:cubicBezTo>
                  <a:pt x="325330" y="1262863"/>
                  <a:pt x="274650" y="1137546"/>
                  <a:pt x="358588" y="1255059"/>
                </a:cubicBezTo>
                <a:cubicBezTo>
                  <a:pt x="420766" y="1342107"/>
                  <a:pt x="373361" y="1302532"/>
                  <a:pt x="412377" y="1380565"/>
                </a:cubicBezTo>
                <a:cubicBezTo>
                  <a:pt x="422014" y="1399838"/>
                  <a:pt x="436282" y="1416424"/>
                  <a:pt x="448235" y="1434353"/>
                </a:cubicBezTo>
                <a:cubicBezTo>
                  <a:pt x="452689" y="1452167"/>
                  <a:pt x="472224" y="1538097"/>
                  <a:pt x="484094" y="1559859"/>
                </a:cubicBezTo>
                <a:cubicBezTo>
                  <a:pt x="511093" y="1609356"/>
                  <a:pt x="555911" y="1649806"/>
                  <a:pt x="573741" y="1703294"/>
                </a:cubicBezTo>
                <a:cubicBezTo>
                  <a:pt x="596287" y="1770929"/>
                  <a:pt x="601740" y="1803012"/>
                  <a:pt x="663388" y="1864659"/>
                </a:cubicBezTo>
                <a:cubicBezTo>
                  <a:pt x="681318" y="1882588"/>
                  <a:pt x="695162" y="1905867"/>
                  <a:pt x="717177" y="1918447"/>
                </a:cubicBezTo>
                <a:cubicBezTo>
                  <a:pt x="738572" y="1930672"/>
                  <a:pt x="765201" y="1929606"/>
                  <a:pt x="788894" y="1936376"/>
                </a:cubicBezTo>
                <a:cubicBezTo>
                  <a:pt x="807066" y="1941568"/>
                  <a:pt x="824041" y="1951199"/>
                  <a:pt x="842683" y="1954306"/>
                </a:cubicBezTo>
                <a:cubicBezTo>
                  <a:pt x="944646" y="1971300"/>
                  <a:pt x="1171360" y="1984186"/>
                  <a:pt x="1255059" y="1990165"/>
                </a:cubicBezTo>
                <a:lnTo>
                  <a:pt x="2097741" y="1972235"/>
                </a:lnTo>
                <a:cubicBezTo>
                  <a:pt x="2151826" y="1970303"/>
                  <a:pt x="2204987" y="1954306"/>
                  <a:pt x="2259106" y="1954306"/>
                </a:cubicBezTo>
                <a:cubicBezTo>
                  <a:pt x="2563965" y="1954306"/>
                  <a:pt x="2868706" y="1966259"/>
                  <a:pt x="3173506" y="1972235"/>
                </a:cubicBezTo>
                <a:cubicBezTo>
                  <a:pt x="3394737" y="2016483"/>
                  <a:pt x="3087987" y="1958442"/>
                  <a:pt x="3460377" y="2008094"/>
                </a:cubicBezTo>
                <a:cubicBezTo>
                  <a:pt x="3484802" y="2011351"/>
                  <a:pt x="3507669" y="2022767"/>
                  <a:pt x="3532094" y="2026024"/>
                </a:cubicBezTo>
                <a:cubicBezTo>
                  <a:pt x="3597527" y="2034748"/>
                  <a:pt x="3663577" y="2037977"/>
                  <a:pt x="3729318" y="2043953"/>
                </a:cubicBezTo>
                <a:cubicBezTo>
                  <a:pt x="3965933" y="2091275"/>
                  <a:pt x="3734110" y="2049677"/>
                  <a:pt x="4231341" y="2079812"/>
                </a:cubicBezTo>
                <a:cubicBezTo>
                  <a:pt x="4291294" y="2083446"/>
                  <a:pt x="4350870" y="2091765"/>
                  <a:pt x="4410635" y="2097741"/>
                </a:cubicBezTo>
                <a:cubicBezTo>
                  <a:pt x="4506259" y="2091765"/>
                  <a:pt x="4601696" y="2079812"/>
                  <a:pt x="4697506" y="2079812"/>
                </a:cubicBezTo>
                <a:cubicBezTo>
                  <a:pt x="5054385" y="2079812"/>
                  <a:pt x="5324996" y="2072635"/>
                  <a:pt x="5647765" y="2115671"/>
                </a:cubicBezTo>
                <a:cubicBezTo>
                  <a:pt x="5683799" y="2120476"/>
                  <a:pt x="5719482" y="2127624"/>
                  <a:pt x="5755341" y="2133600"/>
                </a:cubicBezTo>
                <a:cubicBezTo>
                  <a:pt x="5850965" y="2127624"/>
                  <a:pt x="5946833" y="2124755"/>
                  <a:pt x="6042212" y="2115671"/>
                </a:cubicBezTo>
                <a:cubicBezTo>
                  <a:pt x="6228197" y="2097958"/>
                  <a:pt x="6053323" y="2111503"/>
                  <a:pt x="6185647" y="2061882"/>
                </a:cubicBezTo>
                <a:cubicBezTo>
                  <a:pt x="6214181" y="2051182"/>
                  <a:pt x="6245730" y="2051344"/>
                  <a:pt x="6275294" y="2043953"/>
                </a:cubicBezTo>
                <a:cubicBezTo>
                  <a:pt x="6293629" y="2039369"/>
                  <a:pt x="6311153" y="2032000"/>
                  <a:pt x="6329083" y="2026024"/>
                </a:cubicBezTo>
                <a:cubicBezTo>
                  <a:pt x="6352989" y="2008094"/>
                  <a:pt x="6375460" y="1988073"/>
                  <a:pt x="6400800" y="1972235"/>
                </a:cubicBezTo>
                <a:cubicBezTo>
                  <a:pt x="6423465" y="1958069"/>
                  <a:pt x="6449312" y="1949637"/>
                  <a:pt x="6472518" y="1936376"/>
                </a:cubicBezTo>
                <a:cubicBezTo>
                  <a:pt x="6496276" y="1922800"/>
                  <a:pt x="6585193" y="1859560"/>
                  <a:pt x="6598024" y="1846729"/>
                </a:cubicBezTo>
                <a:cubicBezTo>
                  <a:pt x="6619154" y="1825599"/>
                  <a:pt x="6632365" y="1797700"/>
                  <a:pt x="6651812" y="1775012"/>
                </a:cubicBezTo>
                <a:cubicBezTo>
                  <a:pt x="6668313" y="1755760"/>
                  <a:pt x="6689368" y="1740703"/>
                  <a:pt x="6705600" y="1721224"/>
                </a:cubicBezTo>
                <a:cubicBezTo>
                  <a:pt x="6719395" y="1704670"/>
                  <a:pt x="6726222" y="1682672"/>
                  <a:pt x="6741459" y="1667435"/>
                </a:cubicBezTo>
                <a:cubicBezTo>
                  <a:pt x="6845055" y="1563838"/>
                  <a:pt x="6746226" y="1709970"/>
                  <a:pt x="6849035" y="1577788"/>
                </a:cubicBezTo>
                <a:cubicBezTo>
                  <a:pt x="6999155" y="1384778"/>
                  <a:pt x="6852427" y="1538538"/>
                  <a:pt x="6974541" y="1416424"/>
                </a:cubicBezTo>
                <a:cubicBezTo>
                  <a:pt x="6980518" y="1392518"/>
                  <a:pt x="6978802" y="1365209"/>
                  <a:pt x="6992471" y="1344706"/>
                </a:cubicBezTo>
                <a:cubicBezTo>
                  <a:pt x="7004424" y="1326777"/>
                  <a:pt x="7031022" y="1324084"/>
                  <a:pt x="7046259" y="1308847"/>
                </a:cubicBezTo>
                <a:cubicBezTo>
                  <a:pt x="7061496" y="1293610"/>
                  <a:pt x="7070165" y="1272988"/>
                  <a:pt x="7082118" y="1255059"/>
                </a:cubicBezTo>
                <a:cubicBezTo>
                  <a:pt x="7129264" y="1066470"/>
                  <a:pt x="7058887" y="1295712"/>
                  <a:pt x="7153835" y="1129553"/>
                </a:cubicBezTo>
                <a:cubicBezTo>
                  <a:pt x="7166061" y="1108158"/>
                  <a:pt x="7164684" y="1081438"/>
                  <a:pt x="7171765" y="1057835"/>
                </a:cubicBezTo>
                <a:cubicBezTo>
                  <a:pt x="7182626" y="1021631"/>
                  <a:pt x="7195671" y="986118"/>
                  <a:pt x="7207624" y="950259"/>
                </a:cubicBezTo>
                <a:lnTo>
                  <a:pt x="7261412" y="788894"/>
                </a:lnTo>
                <a:lnTo>
                  <a:pt x="7315200" y="627529"/>
                </a:lnTo>
                <a:cubicBezTo>
                  <a:pt x="7321176" y="609600"/>
                  <a:pt x="7322647" y="589466"/>
                  <a:pt x="7333130" y="573741"/>
                </a:cubicBezTo>
                <a:cubicBezTo>
                  <a:pt x="7419673" y="443926"/>
                  <a:pt x="7385574" y="504712"/>
                  <a:pt x="7440706" y="394447"/>
                </a:cubicBezTo>
                <a:cubicBezTo>
                  <a:pt x="7447526" y="360344"/>
                  <a:pt x="7458186" y="287770"/>
                  <a:pt x="7476565" y="251012"/>
                </a:cubicBezTo>
                <a:cubicBezTo>
                  <a:pt x="7486202" y="231739"/>
                  <a:pt x="7500471" y="215153"/>
                  <a:pt x="7512424" y="197224"/>
                </a:cubicBezTo>
                <a:cubicBezTo>
                  <a:pt x="7518400" y="179294"/>
                  <a:pt x="7521901" y="160339"/>
                  <a:pt x="7530353" y="143435"/>
                </a:cubicBezTo>
                <a:cubicBezTo>
                  <a:pt x="7569527" y="65086"/>
                  <a:pt x="7566212" y="116628"/>
                  <a:pt x="7566212" y="71718"/>
                </a:cubicBezTo>
              </a:path>
            </a:pathLst>
          </a:custGeom>
          <a:ln w="571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p:cNvSpPr txBox="1"/>
          <p:nvPr/>
        </p:nvSpPr>
        <p:spPr>
          <a:xfrm>
            <a:off x="332792" y="2429435"/>
            <a:ext cx="280846" cy="461665"/>
          </a:xfrm>
          <a:prstGeom prst="rect">
            <a:avLst/>
          </a:prstGeom>
          <a:noFill/>
        </p:spPr>
        <p:txBody>
          <a:bodyPr wrap="none" rtlCol="0">
            <a:spAutoFit/>
          </a:bodyPr>
          <a:lstStyle/>
          <a:p>
            <a:r>
              <a:rPr lang="en-US" sz="2400"/>
              <a:t>1</a:t>
            </a:r>
          </a:p>
        </p:txBody>
      </p:sp>
      <p:sp>
        <p:nvSpPr>
          <p:cNvPr id="37" name="TextBox 36"/>
          <p:cNvSpPr txBox="1"/>
          <p:nvPr/>
        </p:nvSpPr>
        <p:spPr>
          <a:xfrm>
            <a:off x="990600" y="2433935"/>
            <a:ext cx="333746" cy="461665"/>
          </a:xfrm>
          <a:prstGeom prst="rect">
            <a:avLst/>
          </a:prstGeom>
          <a:noFill/>
        </p:spPr>
        <p:txBody>
          <a:bodyPr wrap="none" rtlCol="0">
            <a:spAutoFit/>
          </a:bodyPr>
          <a:lstStyle/>
          <a:p>
            <a:r>
              <a:rPr lang="en-US" sz="2400"/>
              <a:t>2</a:t>
            </a:r>
          </a:p>
        </p:txBody>
      </p:sp>
      <p:sp>
        <p:nvSpPr>
          <p:cNvPr id="16" name="Slide Number Placeholder 15"/>
          <p:cNvSpPr>
            <a:spLocks noGrp="1"/>
          </p:cNvSpPr>
          <p:nvPr>
            <p:ph type="sldNum" sz="quarter" idx="12"/>
          </p:nvPr>
        </p:nvSpPr>
        <p:spPr/>
        <p:txBody>
          <a:bodyPr/>
          <a:lstStyle/>
          <a:p>
            <a:r>
              <a:rPr lang="en-US"/>
              <a:t>Slide </a:t>
            </a:r>
            <a:fld id="{3900DC13-0C25-439E-AA75-E5DAAC4C3713}" type="slidenum">
              <a:rPr lang="en-US" smtClean="0"/>
              <a:pPr/>
              <a:t>67</a:t>
            </a:fld>
            <a:endParaRPr lang="en-US"/>
          </a:p>
        </p:txBody>
      </p:sp>
    </p:spTree>
    <p:extLst>
      <p:ext uri="{BB962C8B-B14F-4D97-AF65-F5344CB8AC3E}">
        <p14:creationId xmlns:p14="http://schemas.microsoft.com/office/powerpoint/2010/main" val="3619783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left)">
                                      <p:cBhvr>
                                        <p:cTn id="10" dur="20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wipe(left)">
                                      <p:cBhvr>
                                        <p:cTn id="15" dur="2000"/>
                                        <p:tgtEl>
                                          <p:spTgt spid="21"/>
                                        </p:tgtEl>
                                      </p:cBhvr>
                                    </p:animEffect>
                                  </p:childTnLst>
                                </p:cTn>
                              </p:par>
                              <p:par>
                                <p:cTn id="16" presetID="1" presetClass="entr" presetSubtype="0" fill="hold" grpId="0" nodeType="withEffect">
                                  <p:stCondLst>
                                    <p:cond delay="0"/>
                                  </p:stCondLst>
                                  <p:childTnLst>
                                    <p:set>
                                      <p:cBhvr>
                                        <p:cTn id="17"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1" grpId="0" animBg="1"/>
      <p:bldP spid="22" grpId="0"/>
      <p:bldP spid="37"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Event coverage</a:t>
            </a:r>
          </a:p>
        </p:txBody>
      </p:sp>
      <p:sp>
        <p:nvSpPr>
          <p:cNvPr id="11" name="Content Placeholder 10"/>
          <p:cNvSpPr>
            <a:spLocks noGrp="1"/>
          </p:cNvSpPr>
          <p:nvPr>
            <p:ph idx="1"/>
          </p:nvPr>
        </p:nvSpPr>
        <p:spPr>
          <a:xfrm>
            <a:off x="1685342" y="1752600"/>
            <a:ext cx="7153858" cy="4800600"/>
          </a:xfrm>
        </p:spPr>
        <p:txBody>
          <a:bodyPr/>
          <a:lstStyle/>
          <a:p>
            <a:r>
              <a:rPr lang="en-GB">
                <a:cs typeface="Times New Roman" pitchFamily="18" charset="0"/>
              </a:rPr>
              <a:t>All events are triggered at least once</a:t>
            </a:r>
            <a:endParaRPr lang="en-US"/>
          </a:p>
          <a:p>
            <a:r>
              <a:rPr lang="en-US"/>
              <a:t>Also is a weak level of coverage</a:t>
            </a:r>
          </a:p>
        </p:txBody>
      </p:sp>
      <p:sp>
        <p:nvSpPr>
          <p:cNvPr id="4" name="Oval 3"/>
          <p:cNvSpPr/>
          <p:nvPr/>
        </p:nvSpPr>
        <p:spPr>
          <a:xfrm>
            <a:off x="485192" y="2848535"/>
            <a:ext cx="10668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prstClr val="white"/>
                </a:solidFill>
                <a:latin typeface="Calibri"/>
              </a:rPr>
              <a:t>Start</a:t>
            </a:r>
          </a:p>
        </p:txBody>
      </p:sp>
      <p:sp>
        <p:nvSpPr>
          <p:cNvPr id="5" name="Oval 4"/>
          <p:cNvSpPr/>
          <p:nvPr/>
        </p:nvSpPr>
        <p:spPr>
          <a:xfrm>
            <a:off x="1132892" y="4316505"/>
            <a:ext cx="1104900" cy="9323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prstClr val="white"/>
                </a:solidFill>
                <a:latin typeface="Calibri"/>
              </a:rPr>
              <a:t>Wait for PIN</a:t>
            </a:r>
          </a:p>
        </p:txBody>
      </p:sp>
      <p:sp>
        <p:nvSpPr>
          <p:cNvPr id="6" name="Oval 5"/>
          <p:cNvSpPr/>
          <p:nvPr/>
        </p:nvSpPr>
        <p:spPr>
          <a:xfrm>
            <a:off x="2999792" y="4352363"/>
            <a:ext cx="1104900" cy="9323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prstClr val="white"/>
                </a:solidFill>
                <a:latin typeface="Calibri"/>
              </a:rPr>
              <a:t>1</a:t>
            </a:r>
            <a:r>
              <a:rPr lang="en-US" sz="2000" b="1" baseline="30000">
                <a:solidFill>
                  <a:prstClr val="white"/>
                </a:solidFill>
                <a:latin typeface="Calibri"/>
              </a:rPr>
              <a:t>st</a:t>
            </a:r>
            <a:r>
              <a:rPr lang="en-US" sz="2000" b="1">
                <a:solidFill>
                  <a:prstClr val="white"/>
                </a:solidFill>
                <a:latin typeface="Calibri"/>
              </a:rPr>
              <a:t> try</a:t>
            </a:r>
          </a:p>
        </p:txBody>
      </p:sp>
      <p:sp>
        <p:nvSpPr>
          <p:cNvPr id="7" name="Oval 6"/>
          <p:cNvSpPr/>
          <p:nvPr/>
        </p:nvSpPr>
        <p:spPr>
          <a:xfrm>
            <a:off x="4828592" y="4424080"/>
            <a:ext cx="1104900" cy="9323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prstClr val="white"/>
                </a:solidFill>
                <a:latin typeface="Calibri"/>
              </a:rPr>
              <a:t>2</a:t>
            </a:r>
            <a:r>
              <a:rPr lang="en-US" sz="2000" b="1" baseline="30000">
                <a:solidFill>
                  <a:prstClr val="white"/>
                </a:solidFill>
                <a:latin typeface="Calibri"/>
              </a:rPr>
              <a:t>nd</a:t>
            </a:r>
            <a:r>
              <a:rPr lang="en-US" sz="2000" b="1">
                <a:solidFill>
                  <a:prstClr val="white"/>
                </a:solidFill>
                <a:latin typeface="Calibri"/>
              </a:rPr>
              <a:t> try</a:t>
            </a:r>
          </a:p>
        </p:txBody>
      </p:sp>
      <p:sp>
        <p:nvSpPr>
          <p:cNvPr id="8" name="Oval 7"/>
          <p:cNvSpPr/>
          <p:nvPr/>
        </p:nvSpPr>
        <p:spPr>
          <a:xfrm>
            <a:off x="6619292" y="4468905"/>
            <a:ext cx="1104900" cy="9323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prstClr val="white"/>
                </a:solidFill>
                <a:latin typeface="Calibri"/>
              </a:rPr>
              <a:t>3</a:t>
            </a:r>
            <a:r>
              <a:rPr lang="en-US" sz="2000" b="1" baseline="30000">
                <a:solidFill>
                  <a:prstClr val="white"/>
                </a:solidFill>
                <a:latin typeface="Calibri"/>
              </a:rPr>
              <a:t>rd</a:t>
            </a:r>
            <a:r>
              <a:rPr lang="en-US" sz="2000" b="1">
                <a:solidFill>
                  <a:prstClr val="white"/>
                </a:solidFill>
                <a:latin typeface="Calibri"/>
              </a:rPr>
              <a:t> try</a:t>
            </a:r>
          </a:p>
        </p:txBody>
      </p:sp>
      <p:sp>
        <p:nvSpPr>
          <p:cNvPr id="9" name="Oval 8"/>
          <p:cNvSpPr/>
          <p:nvPr/>
        </p:nvSpPr>
        <p:spPr>
          <a:xfrm>
            <a:off x="7838492" y="2848535"/>
            <a:ext cx="1104900" cy="9323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prstClr val="white"/>
                </a:solidFill>
                <a:latin typeface="Calibri"/>
              </a:rPr>
              <a:t>eat card</a:t>
            </a:r>
          </a:p>
        </p:txBody>
      </p:sp>
      <p:sp>
        <p:nvSpPr>
          <p:cNvPr id="10" name="Oval 9"/>
          <p:cNvSpPr/>
          <p:nvPr/>
        </p:nvSpPr>
        <p:spPr>
          <a:xfrm>
            <a:off x="7457492" y="5782235"/>
            <a:ext cx="1485900" cy="1066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prstClr val="white"/>
                </a:solidFill>
                <a:latin typeface="Calibri"/>
              </a:rPr>
              <a:t>access to account</a:t>
            </a:r>
          </a:p>
        </p:txBody>
      </p:sp>
      <p:cxnSp>
        <p:nvCxnSpPr>
          <p:cNvPr id="12" name="Curved Connector 11"/>
          <p:cNvCxnSpPr>
            <a:stCxn id="4" idx="4"/>
            <a:endCxn id="5" idx="0"/>
          </p:cNvCxnSpPr>
          <p:nvPr/>
        </p:nvCxnSpPr>
        <p:spPr>
          <a:xfrm rot="16200000" flipH="1">
            <a:off x="1037082" y="3668245"/>
            <a:ext cx="629770" cy="666750"/>
          </a:xfrm>
          <a:prstGeom prst="curvedConnector3">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8208" y="3965103"/>
            <a:ext cx="1553246" cy="400110"/>
          </a:xfrm>
          <a:prstGeom prst="rect">
            <a:avLst/>
          </a:prstGeom>
          <a:noFill/>
        </p:spPr>
        <p:txBody>
          <a:bodyPr wrap="none" rtlCol="0">
            <a:spAutoFit/>
          </a:bodyPr>
          <a:lstStyle/>
          <a:p>
            <a:r>
              <a:rPr lang="en-US" sz="2000">
                <a:solidFill>
                  <a:prstClr val="black"/>
                </a:solidFill>
                <a:latin typeface="Calibri"/>
              </a:rPr>
              <a:t>card inserted</a:t>
            </a:r>
          </a:p>
        </p:txBody>
      </p:sp>
      <p:sp>
        <p:nvSpPr>
          <p:cNvPr id="14" name="TextBox 13"/>
          <p:cNvSpPr txBox="1"/>
          <p:nvPr/>
        </p:nvSpPr>
        <p:spPr>
          <a:xfrm>
            <a:off x="2061406" y="4086725"/>
            <a:ext cx="1166986" cy="400110"/>
          </a:xfrm>
          <a:prstGeom prst="rect">
            <a:avLst/>
          </a:prstGeom>
          <a:noFill/>
        </p:spPr>
        <p:txBody>
          <a:bodyPr wrap="none" rtlCol="0">
            <a:spAutoFit/>
          </a:bodyPr>
          <a:lstStyle/>
          <a:p>
            <a:r>
              <a:rPr lang="en-US" sz="2000">
                <a:solidFill>
                  <a:prstClr val="black"/>
                </a:solidFill>
                <a:latin typeface="Calibri"/>
              </a:rPr>
              <a:t>enter PIN</a:t>
            </a:r>
          </a:p>
        </p:txBody>
      </p:sp>
      <p:sp>
        <p:nvSpPr>
          <p:cNvPr id="29" name="Freeform 28"/>
          <p:cNvSpPr/>
          <p:nvPr/>
        </p:nvSpPr>
        <p:spPr>
          <a:xfrm>
            <a:off x="2215380" y="4684029"/>
            <a:ext cx="770965" cy="134497"/>
          </a:xfrm>
          <a:custGeom>
            <a:avLst/>
            <a:gdLst>
              <a:gd name="connsiteX0" fmla="*/ 0 w 770965"/>
              <a:gd name="connsiteY0" fmla="*/ 251067 h 251067"/>
              <a:gd name="connsiteX1" fmla="*/ 412377 w 770965"/>
              <a:gd name="connsiteY1" fmla="*/ 55 h 251067"/>
              <a:gd name="connsiteX2" fmla="*/ 770965 w 770965"/>
              <a:gd name="connsiteY2" fmla="*/ 233137 h 251067"/>
            </a:gdLst>
            <a:ahLst/>
            <a:cxnLst>
              <a:cxn ang="0">
                <a:pos x="connsiteX0" y="connsiteY0"/>
              </a:cxn>
              <a:cxn ang="0">
                <a:pos x="connsiteX1" y="connsiteY1"/>
              </a:cxn>
              <a:cxn ang="0">
                <a:pos x="connsiteX2" y="connsiteY2"/>
              </a:cxn>
            </a:cxnLst>
            <a:rect l="l" t="t" r="r" b="b"/>
            <a:pathLst>
              <a:path w="770965" h="251067">
                <a:moveTo>
                  <a:pt x="0" y="251067"/>
                </a:moveTo>
                <a:cubicBezTo>
                  <a:pt x="141941" y="127055"/>
                  <a:pt x="283883" y="3043"/>
                  <a:pt x="412377" y="55"/>
                </a:cubicBezTo>
                <a:cubicBezTo>
                  <a:pt x="540871" y="-2933"/>
                  <a:pt x="655918" y="115102"/>
                  <a:pt x="770965" y="233137"/>
                </a:cubicBezTo>
              </a:path>
            </a:pathLst>
          </a:cu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30" name="Freeform 29"/>
          <p:cNvSpPr/>
          <p:nvPr/>
        </p:nvSpPr>
        <p:spPr>
          <a:xfrm>
            <a:off x="4104692" y="4715435"/>
            <a:ext cx="723900" cy="174809"/>
          </a:xfrm>
          <a:custGeom>
            <a:avLst/>
            <a:gdLst>
              <a:gd name="connsiteX0" fmla="*/ 0 w 770965"/>
              <a:gd name="connsiteY0" fmla="*/ 251067 h 251067"/>
              <a:gd name="connsiteX1" fmla="*/ 412377 w 770965"/>
              <a:gd name="connsiteY1" fmla="*/ 55 h 251067"/>
              <a:gd name="connsiteX2" fmla="*/ 770965 w 770965"/>
              <a:gd name="connsiteY2" fmla="*/ 233137 h 251067"/>
            </a:gdLst>
            <a:ahLst/>
            <a:cxnLst>
              <a:cxn ang="0">
                <a:pos x="connsiteX0" y="connsiteY0"/>
              </a:cxn>
              <a:cxn ang="0">
                <a:pos x="connsiteX1" y="connsiteY1"/>
              </a:cxn>
              <a:cxn ang="0">
                <a:pos x="connsiteX2" y="connsiteY2"/>
              </a:cxn>
            </a:cxnLst>
            <a:rect l="l" t="t" r="r" b="b"/>
            <a:pathLst>
              <a:path w="770965" h="251067">
                <a:moveTo>
                  <a:pt x="0" y="251067"/>
                </a:moveTo>
                <a:cubicBezTo>
                  <a:pt x="141941" y="127055"/>
                  <a:pt x="283883" y="3043"/>
                  <a:pt x="412377" y="55"/>
                </a:cubicBezTo>
                <a:cubicBezTo>
                  <a:pt x="540871" y="-2933"/>
                  <a:pt x="655918" y="115102"/>
                  <a:pt x="770965" y="233137"/>
                </a:cubicBezTo>
              </a:path>
            </a:pathLst>
          </a:cu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31" name="Freeform 30"/>
          <p:cNvSpPr/>
          <p:nvPr/>
        </p:nvSpPr>
        <p:spPr>
          <a:xfrm>
            <a:off x="5895392" y="4715435"/>
            <a:ext cx="770965" cy="134497"/>
          </a:xfrm>
          <a:custGeom>
            <a:avLst/>
            <a:gdLst>
              <a:gd name="connsiteX0" fmla="*/ 0 w 770965"/>
              <a:gd name="connsiteY0" fmla="*/ 251067 h 251067"/>
              <a:gd name="connsiteX1" fmla="*/ 412377 w 770965"/>
              <a:gd name="connsiteY1" fmla="*/ 55 h 251067"/>
              <a:gd name="connsiteX2" fmla="*/ 770965 w 770965"/>
              <a:gd name="connsiteY2" fmla="*/ 233137 h 251067"/>
            </a:gdLst>
            <a:ahLst/>
            <a:cxnLst>
              <a:cxn ang="0">
                <a:pos x="connsiteX0" y="connsiteY0"/>
              </a:cxn>
              <a:cxn ang="0">
                <a:pos x="connsiteX1" y="connsiteY1"/>
              </a:cxn>
              <a:cxn ang="0">
                <a:pos x="connsiteX2" y="connsiteY2"/>
              </a:cxn>
            </a:cxnLst>
            <a:rect l="l" t="t" r="r" b="b"/>
            <a:pathLst>
              <a:path w="770965" h="251067">
                <a:moveTo>
                  <a:pt x="0" y="251067"/>
                </a:moveTo>
                <a:cubicBezTo>
                  <a:pt x="141941" y="127055"/>
                  <a:pt x="283883" y="3043"/>
                  <a:pt x="412377" y="55"/>
                </a:cubicBezTo>
                <a:cubicBezTo>
                  <a:pt x="540871" y="-2933"/>
                  <a:pt x="655918" y="115102"/>
                  <a:pt x="770965" y="233137"/>
                </a:cubicBezTo>
              </a:path>
            </a:pathLst>
          </a:cu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cxnSp>
        <p:nvCxnSpPr>
          <p:cNvPr id="33" name="Curved Connector 32"/>
          <p:cNvCxnSpPr>
            <a:stCxn id="8" idx="7"/>
          </p:cNvCxnSpPr>
          <p:nvPr/>
        </p:nvCxnSpPr>
        <p:spPr>
          <a:xfrm rot="5400000" flipH="1" flipV="1">
            <a:off x="7469124" y="3874124"/>
            <a:ext cx="824576" cy="638059"/>
          </a:xfrm>
          <a:prstGeom prst="curvedConnector3">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Curved Connector 37"/>
          <p:cNvCxnSpPr>
            <a:stCxn id="8" idx="5"/>
            <a:endCxn id="10" idx="0"/>
          </p:cNvCxnSpPr>
          <p:nvPr/>
        </p:nvCxnSpPr>
        <p:spPr>
          <a:xfrm rot="16200000" flipH="1">
            <a:off x="7622644" y="5204436"/>
            <a:ext cx="517537" cy="638059"/>
          </a:xfrm>
          <a:prstGeom prst="curvedConnector3">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890206" y="4086725"/>
            <a:ext cx="1321196" cy="400110"/>
          </a:xfrm>
          <a:prstGeom prst="rect">
            <a:avLst/>
          </a:prstGeom>
          <a:noFill/>
        </p:spPr>
        <p:txBody>
          <a:bodyPr wrap="none" rtlCol="0">
            <a:spAutoFit/>
          </a:bodyPr>
          <a:lstStyle/>
          <a:p>
            <a:r>
              <a:rPr lang="en-US" sz="2000">
                <a:solidFill>
                  <a:prstClr val="black"/>
                </a:solidFill>
                <a:latin typeface="Calibri"/>
              </a:rPr>
              <a:t>PIN not OK</a:t>
            </a:r>
          </a:p>
        </p:txBody>
      </p:sp>
      <p:sp>
        <p:nvSpPr>
          <p:cNvPr id="40" name="TextBox 39"/>
          <p:cNvSpPr txBox="1"/>
          <p:nvPr/>
        </p:nvSpPr>
        <p:spPr>
          <a:xfrm>
            <a:off x="5640996" y="4105835"/>
            <a:ext cx="1321196" cy="400110"/>
          </a:xfrm>
          <a:prstGeom prst="rect">
            <a:avLst/>
          </a:prstGeom>
          <a:noFill/>
        </p:spPr>
        <p:txBody>
          <a:bodyPr wrap="none" rtlCol="0">
            <a:spAutoFit/>
          </a:bodyPr>
          <a:lstStyle/>
          <a:p>
            <a:r>
              <a:rPr lang="en-US" sz="2000">
                <a:solidFill>
                  <a:prstClr val="black"/>
                </a:solidFill>
                <a:latin typeface="Calibri"/>
              </a:rPr>
              <a:t>PIN not OK</a:t>
            </a:r>
          </a:p>
        </p:txBody>
      </p:sp>
      <p:sp>
        <p:nvSpPr>
          <p:cNvPr id="41" name="TextBox 40"/>
          <p:cNvSpPr txBox="1"/>
          <p:nvPr/>
        </p:nvSpPr>
        <p:spPr>
          <a:xfrm>
            <a:off x="7746604" y="4116450"/>
            <a:ext cx="1321196" cy="400110"/>
          </a:xfrm>
          <a:prstGeom prst="rect">
            <a:avLst/>
          </a:prstGeom>
          <a:noFill/>
        </p:spPr>
        <p:txBody>
          <a:bodyPr wrap="none" rtlCol="0">
            <a:spAutoFit/>
          </a:bodyPr>
          <a:lstStyle/>
          <a:p>
            <a:r>
              <a:rPr lang="en-US" sz="2000">
                <a:solidFill>
                  <a:prstClr val="black"/>
                </a:solidFill>
                <a:latin typeface="Calibri"/>
              </a:rPr>
              <a:t>PIN not OK</a:t>
            </a:r>
          </a:p>
        </p:txBody>
      </p:sp>
      <p:sp>
        <p:nvSpPr>
          <p:cNvPr id="42" name="TextBox 41"/>
          <p:cNvSpPr txBox="1"/>
          <p:nvPr/>
        </p:nvSpPr>
        <p:spPr>
          <a:xfrm>
            <a:off x="7959571" y="5172635"/>
            <a:ext cx="907621" cy="400110"/>
          </a:xfrm>
          <a:prstGeom prst="rect">
            <a:avLst/>
          </a:prstGeom>
          <a:noFill/>
        </p:spPr>
        <p:txBody>
          <a:bodyPr wrap="none" rtlCol="0">
            <a:spAutoFit/>
          </a:bodyPr>
          <a:lstStyle/>
          <a:p>
            <a:r>
              <a:rPr lang="en-US" sz="2000">
                <a:solidFill>
                  <a:prstClr val="black"/>
                </a:solidFill>
                <a:latin typeface="Calibri"/>
              </a:rPr>
              <a:t>PIN OK</a:t>
            </a:r>
          </a:p>
        </p:txBody>
      </p:sp>
      <p:cxnSp>
        <p:nvCxnSpPr>
          <p:cNvPr id="44" name="Curved Connector 43"/>
          <p:cNvCxnSpPr>
            <a:stCxn id="6" idx="4"/>
            <a:endCxn id="10" idx="2"/>
          </p:cNvCxnSpPr>
          <p:nvPr/>
        </p:nvCxnSpPr>
        <p:spPr>
          <a:xfrm rot="16200000" flipH="1">
            <a:off x="4989396" y="3847538"/>
            <a:ext cx="1030943" cy="3905250"/>
          </a:xfrm>
          <a:prstGeom prst="curvedConnector2">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6" name="Curved Connector 45"/>
          <p:cNvCxnSpPr>
            <a:stCxn id="7" idx="4"/>
            <a:endCxn id="10" idx="1"/>
          </p:cNvCxnSpPr>
          <p:nvPr/>
        </p:nvCxnSpPr>
        <p:spPr>
          <a:xfrm rot="16200000" flipH="1">
            <a:off x="6237042" y="4500408"/>
            <a:ext cx="582055" cy="2294055"/>
          </a:xfrm>
          <a:prstGeom prst="curvedConnector3">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971592" y="5247325"/>
            <a:ext cx="907621" cy="400110"/>
          </a:xfrm>
          <a:prstGeom prst="rect">
            <a:avLst/>
          </a:prstGeom>
          <a:noFill/>
        </p:spPr>
        <p:txBody>
          <a:bodyPr wrap="none" rtlCol="0">
            <a:spAutoFit/>
          </a:bodyPr>
          <a:lstStyle/>
          <a:p>
            <a:r>
              <a:rPr lang="en-US" sz="2000">
                <a:solidFill>
                  <a:prstClr val="black"/>
                </a:solidFill>
                <a:latin typeface="Calibri"/>
              </a:rPr>
              <a:t>PIN OK</a:t>
            </a:r>
          </a:p>
        </p:txBody>
      </p:sp>
      <p:sp>
        <p:nvSpPr>
          <p:cNvPr id="48" name="TextBox 47"/>
          <p:cNvSpPr txBox="1"/>
          <p:nvPr/>
        </p:nvSpPr>
        <p:spPr>
          <a:xfrm>
            <a:off x="4927231" y="5647435"/>
            <a:ext cx="907621" cy="400110"/>
          </a:xfrm>
          <a:prstGeom prst="rect">
            <a:avLst/>
          </a:prstGeom>
          <a:noFill/>
        </p:spPr>
        <p:txBody>
          <a:bodyPr wrap="none" rtlCol="0">
            <a:spAutoFit/>
          </a:bodyPr>
          <a:lstStyle/>
          <a:p>
            <a:r>
              <a:rPr lang="en-US" sz="2000">
                <a:solidFill>
                  <a:prstClr val="black"/>
                </a:solidFill>
                <a:latin typeface="Calibri"/>
              </a:rPr>
              <a:t>PIN OK</a:t>
            </a:r>
          </a:p>
        </p:txBody>
      </p:sp>
      <p:sp>
        <p:nvSpPr>
          <p:cNvPr id="22" name="TextBox 21"/>
          <p:cNvSpPr txBox="1"/>
          <p:nvPr/>
        </p:nvSpPr>
        <p:spPr>
          <a:xfrm>
            <a:off x="587992" y="2386870"/>
            <a:ext cx="280846" cy="461665"/>
          </a:xfrm>
          <a:prstGeom prst="rect">
            <a:avLst/>
          </a:prstGeom>
          <a:noFill/>
        </p:spPr>
        <p:txBody>
          <a:bodyPr wrap="none" rtlCol="0">
            <a:spAutoFit/>
          </a:bodyPr>
          <a:lstStyle/>
          <a:p>
            <a:r>
              <a:rPr lang="en-US" sz="2400"/>
              <a:t>1</a:t>
            </a:r>
          </a:p>
        </p:txBody>
      </p:sp>
      <p:sp>
        <p:nvSpPr>
          <p:cNvPr id="16" name="Slide Number Placeholder 15"/>
          <p:cNvSpPr>
            <a:spLocks noGrp="1"/>
          </p:cNvSpPr>
          <p:nvPr>
            <p:ph type="sldNum" sz="quarter" idx="12"/>
          </p:nvPr>
        </p:nvSpPr>
        <p:spPr/>
        <p:txBody>
          <a:bodyPr/>
          <a:lstStyle/>
          <a:p>
            <a:r>
              <a:rPr lang="en-US"/>
              <a:t>Slide </a:t>
            </a:r>
            <a:fld id="{3900DC13-0C25-439E-AA75-E5DAAC4C3713}" type="slidenum">
              <a:rPr lang="en-US" smtClean="0"/>
              <a:pPr/>
              <a:t>68</a:t>
            </a:fld>
            <a:endParaRPr lang="en-US"/>
          </a:p>
        </p:txBody>
      </p:sp>
      <p:sp>
        <p:nvSpPr>
          <p:cNvPr id="3" name="Freeform 2"/>
          <p:cNvSpPr/>
          <p:nvPr/>
        </p:nvSpPr>
        <p:spPr>
          <a:xfrm>
            <a:off x="914400" y="2660267"/>
            <a:ext cx="7997589" cy="3999840"/>
          </a:xfrm>
          <a:custGeom>
            <a:avLst/>
            <a:gdLst>
              <a:gd name="connsiteX0" fmla="*/ 0 w 7601803"/>
              <a:gd name="connsiteY0" fmla="*/ 0 h 3848668"/>
              <a:gd name="connsiteX1" fmla="*/ 887105 w 7601803"/>
              <a:gd name="connsiteY1" fmla="*/ 2156346 h 3848668"/>
              <a:gd name="connsiteX2" fmla="*/ 3985146 w 7601803"/>
              <a:gd name="connsiteY2" fmla="*/ 2115403 h 3848668"/>
              <a:gd name="connsiteX3" fmla="*/ 7601803 w 7601803"/>
              <a:gd name="connsiteY3" fmla="*/ 3848668 h 3848668"/>
              <a:gd name="connsiteX4" fmla="*/ 7601803 w 7601803"/>
              <a:gd name="connsiteY4" fmla="*/ 3848668 h 38486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1803" h="3848668">
                <a:moveTo>
                  <a:pt x="0" y="0"/>
                </a:moveTo>
                <a:cubicBezTo>
                  <a:pt x="111457" y="901889"/>
                  <a:pt x="222914" y="1803779"/>
                  <a:pt x="887105" y="2156346"/>
                </a:cubicBezTo>
                <a:cubicBezTo>
                  <a:pt x="1551296" y="2508913"/>
                  <a:pt x="2866030" y="1833349"/>
                  <a:pt x="3985146" y="2115403"/>
                </a:cubicBezTo>
                <a:cubicBezTo>
                  <a:pt x="5104262" y="2397457"/>
                  <a:pt x="7601803" y="3848668"/>
                  <a:pt x="7601803" y="3848668"/>
                </a:cubicBezTo>
                <a:lnTo>
                  <a:pt x="7601803" y="3848668"/>
                </a:lnTo>
              </a:path>
            </a:pathLst>
          </a:cu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698648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22" presetClass="entr" presetSubtype="8"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animEffect transition="in" filter="wipe(left)">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3"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Path coverage</a:t>
            </a:r>
          </a:p>
        </p:txBody>
      </p:sp>
      <p:sp>
        <p:nvSpPr>
          <p:cNvPr id="3" name="Content Placeholder 2"/>
          <p:cNvSpPr>
            <a:spLocks noGrp="1"/>
          </p:cNvSpPr>
          <p:nvPr>
            <p:ph idx="1"/>
          </p:nvPr>
        </p:nvSpPr>
        <p:spPr/>
        <p:txBody>
          <a:bodyPr/>
          <a:lstStyle/>
          <a:p>
            <a:r>
              <a:rPr lang="en-GB"/>
              <a:t>All paths are executed at least once </a:t>
            </a:r>
          </a:p>
          <a:p>
            <a:r>
              <a:rPr lang="en-US"/>
              <a:t>The strongest level of coverage but may not be feasible </a:t>
            </a:r>
          </a:p>
          <a:p>
            <a:r>
              <a:rPr lang="en-US"/>
              <a:t>If the state transition diagram has loops, then the number of possible paths may be infinite </a:t>
            </a:r>
          </a:p>
          <a:p>
            <a:pPr lvl="1"/>
            <a:r>
              <a:rPr lang="en-GB"/>
              <a:t>e.g. given a system with two states, A and B, where A transitions to B and B transitions to A. A few of the possible paths are:</a:t>
            </a:r>
          </a:p>
        </p:txBody>
      </p:sp>
      <p:sp>
        <p:nvSpPr>
          <p:cNvPr id="8" name="Rectangle 7"/>
          <p:cNvSpPr/>
          <p:nvPr/>
        </p:nvSpPr>
        <p:spPr>
          <a:xfrm>
            <a:off x="3429000" y="4648200"/>
            <a:ext cx="3352800" cy="1938992"/>
          </a:xfrm>
          <a:prstGeom prst="rect">
            <a:avLst/>
          </a:prstGeom>
        </p:spPr>
        <p:txBody>
          <a:bodyPr wrap="square">
            <a:spAutoFit/>
          </a:bodyPr>
          <a:lstStyle/>
          <a:p>
            <a:r>
              <a:rPr lang="en-GB" sz="2000">
                <a:latin typeface="+mj-lt"/>
              </a:rPr>
              <a:t>A→B</a:t>
            </a:r>
          </a:p>
          <a:p>
            <a:r>
              <a:rPr lang="en-GB" sz="2000">
                <a:latin typeface="+mj-lt"/>
              </a:rPr>
              <a:t>A→B→A</a:t>
            </a:r>
          </a:p>
          <a:p>
            <a:r>
              <a:rPr lang="en-GB" sz="2000">
                <a:latin typeface="+mj-lt"/>
              </a:rPr>
              <a:t>A→B→A→B→A→B</a:t>
            </a:r>
          </a:p>
          <a:p>
            <a:r>
              <a:rPr lang="en-GB" sz="2000">
                <a:latin typeface="+mj-lt"/>
              </a:rPr>
              <a:t>A→B→A→B→A→B→A</a:t>
            </a:r>
          </a:p>
          <a:p>
            <a:r>
              <a:rPr lang="en-GB" sz="2000">
                <a:latin typeface="+mj-lt"/>
              </a:rPr>
              <a:t>...</a:t>
            </a:r>
          </a:p>
          <a:p>
            <a:r>
              <a:rPr lang="en-GB" sz="2000">
                <a:latin typeface="+mj-lt"/>
              </a:rPr>
              <a:t>and so on forever.</a:t>
            </a:r>
            <a:endParaRPr lang="en-US" sz="2000">
              <a:latin typeface="+mj-lt"/>
            </a:endParaRPr>
          </a:p>
        </p:txBody>
      </p:sp>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pPr/>
              <a:t>69</a:t>
            </a:fld>
            <a:endParaRPr lang="en-US"/>
          </a:p>
        </p:txBody>
      </p:sp>
    </p:spTree>
    <p:extLst>
      <p:ext uri="{BB962C8B-B14F-4D97-AF65-F5344CB8AC3E}">
        <p14:creationId xmlns:p14="http://schemas.microsoft.com/office/powerpoint/2010/main" val="3530075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Where to apply?</a:t>
            </a:r>
          </a:p>
        </p:txBody>
      </p:sp>
      <p:sp>
        <p:nvSpPr>
          <p:cNvPr id="3" name="Content Placeholder 2"/>
          <p:cNvSpPr>
            <a:spLocks noGrp="1"/>
          </p:cNvSpPr>
          <p:nvPr>
            <p:ph idx="1"/>
          </p:nvPr>
        </p:nvSpPr>
        <p:spPr>
          <a:xfrm>
            <a:off x="457199" y="1752600"/>
            <a:ext cx="3733801" cy="4800600"/>
          </a:xfrm>
        </p:spPr>
        <p:txBody>
          <a:bodyPr>
            <a:normAutofit lnSpcReduction="10000"/>
          </a:bodyPr>
          <a:lstStyle/>
          <a:p>
            <a:r>
              <a:rPr lang="en-GB" b="1"/>
              <a:t>Black box </a:t>
            </a:r>
            <a:r>
              <a:rPr lang="en-GB"/>
              <a:t>appropriate at all levels but dominates higher levels of testing </a:t>
            </a:r>
          </a:p>
          <a:p>
            <a:r>
              <a:rPr lang="en-GB" b="1"/>
              <a:t>White box </a:t>
            </a:r>
            <a:r>
              <a:rPr lang="en-GB"/>
              <a:t>used predominately at lower levels</a:t>
            </a:r>
          </a:p>
          <a:p>
            <a:r>
              <a:rPr lang="en-US" b="1"/>
              <a:t>Experience-based techniques </a:t>
            </a:r>
            <a:r>
              <a:rPr lang="en-US"/>
              <a:t>used when there is no specification or inadequate or out of date</a:t>
            </a:r>
          </a:p>
        </p:txBody>
      </p:sp>
      <p:grpSp>
        <p:nvGrpSpPr>
          <p:cNvPr id="13" name="Group 12"/>
          <p:cNvGrpSpPr>
            <a:grpSpLocks/>
          </p:cNvGrpSpPr>
          <p:nvPr/>
        </p:nvGrpSpPr>
        <p:grpSpPr bwMode="auto">
          <a:xfrm>
            <a:off x="3881439" y="1676400"/>
            <a:ext cx="5491161" cy="4624387"/>
            <a:chOff x="2112" y="960"/>
            <a:chExt cx="3888" cy="3072"/>
          </a:xfrm>
        </p:grpSpPr>
        <p:sp>
          <p:nvSpPr>
            <p:cNvPr id="14" name="AutoShape 2"/>
            <p:cNvSpPr>
              <a:spLocks noChangeArrowheads="1"/>
            </p:cNvSpPr>
            <p:nvPr/>
          </p:nvSpPr>
          <p:spPr bwMode="auto">
            <a:xfrm>
              <a:off x="2112" y="960"/>
              <a:ext cx="3792" cy="3072"/>
            </a:xfrm>
            <a:prstGeom prst="parallelogram">
              <a:avLst>
                <a:gd name="adj" fmla="val 52541"/>
              </a:avLst>
            </a:prstGeom>
            <a:gradFill flip="none" rotWithShape="1">
              <a:gsLst>
                <a:gs pos="3000">
                  <a:srgbClr val="000000">
                    <a:lumMod val="47000"/>
                  </a:srgbClr>
                </a:gs>
                <a:gs pos="100000">
                  <a:srgbClr val="FFFFFF"/>
                </a:gs>
              </a:gsLst>
              <a:lin ang="5400000" scaled="1"/>
              <a:tileRect/>
            </a:gra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GB"/>
              </a:defPPr>
              <a:lvl1pPr algn="l" rtl="0" eaLnBrk="0" fontAlgn="base" hangingPunct="0">
                <a:spcBef>
                  <a:spcPct val="0"/>
                </a:spcBef>
                <a:spcAft>
                  <a:spcPct val="0"/>
                </a:spcAft>
                <a:defRPr sz="2800" kern="1200">
                  <a:solidFill>
                    <a:schemeClr val="tx1"/>
                  </a:solidFill>
                  <a:latin typeface="Arial" charset="0"/>
                  <a:ea typeface="+mn-ea"/>
                  <a:cs typeface="+mn-cs"/>
                </a:defRPr>
              </a:lvl1pPr>
              <a:lvl2pPr marL="457200" algn="l" rtl="0" eaLnBrk="0" fontAlgn="base" hangingPunct="0">
                <a:spcBef>
                  <a:spcPct val="0"/>
                </a:spcBef>
                <a:spcAft>
                  <a:spcPct val="0"/>
                </a:spcAft>
                <a:defRPr sz="2800" kern="1200">
                  <a:solidFill>
                    <a:schemeClr val="tx1"/>
                  </a:solidFill>
                  <a:latin typeface="Arial" charset="0"/>
                  <a:ea typeface="+mn-ea"/>
                  <a:cs typeface="+mn-cs"/>
                </a:defRPr>
              </a:lvl2pPr>
              <a:lvl3pPr marL="914400" algn="l" rtl="0" eaLnBrk="0" fontAlgn="base" hangingPunct="0">
                <a:spcBef>
                  <a:spcPct val="0"/>
                </a:spcBef>
                <a:spcAft>
                  <a:spcPct val="0"/>
                </a:spcAft>
                <a:defRPr sz="2800" kern="1200">
                  <a:solidFill>
                    <a:schemeClr val="tx1"/>
                  </a:solidFill>
                  <a:latin typeface="Arial" charset="0"/>
                  <a:ea typeface="+mn-ea"/>
                  <a:cs typeface="+mn-cs"/>
                </a:defRPr>
              </a:lvl3pPr>
              <a:lvl4pPr marL="1371600" algn="l" rtl="0" eaLnBrk="0" fontAlgn="base" hangingPunct="0">
                <a:spcBef>
                  <a:spcPct val="0"/>
                </a:spcBef>
                <a:spcAft>
                  <a:spcPct val="0"/>
                </a:spcAft>
                <a:defRPr sz="2800" kern="1200">
                  <a:solidFill>
                    <a:schemeClr val="tx1"/>
                  </a:solidFill>
                  <a:latin typeface="Arial" charset="0"/>
                  <a:ea typeface="+mn-ea"/>
                  <a:cs typeface="+mn-cs"/>
                </a:defRPr>
              </a:lvl4pPr>
              <a:lvl5pPr marL="1828800" algn="l" rtl="0" eaLnBrk="0" fontAlgn="base" hangingPunct="0">
                <a:spcBef>
                  <a:spcPct val="0"/>
                </a:spcBef>
                <a:spcAft>
                  <a:spcPct val="0"/>
                </a:spcAft>
                <a:defRPr sz="2800" kern="1200">
                  <a:solidFill>
                    <a:schemeClr val="tx1"/>
                  </a:solidFill>
                  <a:latin typeface="Arial" charset="0"/>
                  <a:ea typeface="+mn-ea"/>
                  <a:cs typeface="+mn-cs"/>
                </a:defRPr>
              </a:lvl5pPr>
              <a:lvl6pPr marL="2286000" algn="l" defTabSz="914400" rtl="0" eaLnBrk="1" latinLnBrk="0" hangingPunct="1">
                <a:defRPr sz="2800" kern="1200">
                  <a:solidFill>
                    <a:schemeClr val="tx1"/>
                  </a:solidFill>
                  <a:latin typeface="Arial" charset="0"/>
                  <a:ea typeface="+mn-ea"/>
                  <a:cs typeface="+mn-cs"/>
                </a:defRPr>
              </a:lvl6pPr>
              <a:lvl7pPr marL="2743200" algn="l" defTabSz="914400" rtl="0" eaLnBrk="1" latinLnBrk="0" hangingPunct="1">
                <a:defRPr sz="2800" kern="1200">
                  <a:solidFill>
                    <a:schemeClr val="tx1"/>
                  </a:solidFill>
                  <a:latin typeface="Arial" charset="0"/>
                  <a:ea typeface="+mn-ea"/>
                  <a:cs typeface="+mn-cs"/>
                </a:defRPr>
              </a:lvl7pPr>
              <a:lvl8pPr marL="3200400" algn="l" defTabSz="914400" rtl="0" eaLnBrk="1" latinLnBrk="0" hangingPunct="1">
                <a:defRPr sz="2800" kern="1200">
                  <a:solidFill>
                    <a:schemeClr val="tx1"/>
                  </a:solidFill>
                  <a:latin typeface="Arial" charset="0"/>
                  <a:ea typeface="+mn-ea"/>
                  <a:cs typeface="+mn-cs"/>
                </a:defRPr>
              </a:lvl8pPr>
              <a:lvl9pPr marL="3657600" algn="l" defTabSz="914400" rtl="0" eaLnBrk="1" latinLnBrk="0" hangingPunct="1">
                <a:defRPr sz="2800" kern="1200">
                  <a:solidFill>
                    <a:schemeClr val="tx1"/>
                  </a:solidFill>
                  <a:latin typeface="Arial"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Arial" charset="0"/>
                <a:ea typeface="+mn-ea"/>
                <a:cs typeface="+mn-cs"/>
              </a:endParaRPr>
            </a:p>
          </p:txBody>
        </p:sp>
        <p:sp>
          <p:nvSpPr>
            <p:cNvPr id="15" name="AutoShape 20"/>
            <p:cNvSpPr>
              <a:spLocks noChangeArrowheads="1"/>
            </p:cNvSpPr>
            <p:nvPr/>
          </p:nvSpPr>
          <p:spPr bwMode="auto">
            <a:xfrm>
              <a:off x="3984" y="960"/>
              <a:ext cx="2016" cy="3072"/>
            </a:xfrm>
            <a:prstGeom prst="parallelogram">
              <a:avLst>
                <a:gd name="adj" fmla="val 85681"/>
              </a:avLst>
            </a:prstGeom>
            <a:solidFill>
              <a:srgbClr val="0000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GB"/>
              </a:defPPr>
              <a:lvl1pPr algn="l" rtl="0" eaLnBrk="0" fontAlgn="base" hangingPunct="0">
                <a:spcBef>
                  <a:spcPct val="0"/>
                </a:spcBef>
                <a:spcAft>
                  <a:spcPct val="0"/>
                </a:spcAft>
                <a:defRPr sz="2800" kern="1200">
                  <a:solidFill>
                    <a:schemeClr val="tx1"/>
                  </a:solidFill>
                  <a:latin typeface="Arial" charset="0"/>
                  <a:ea typeface="+mn-ea"/>
                  <a:cs typeface="+mn-cs"/>
                </a:defRPr>
              </a:lvl1pPr>
              <a:lvl2pPr marL="457200" algn="l" rtl="0" eaLnBrk="0" fontAlgn="base" hangingPunct="0">
                <a:spcBef>
                  <a:spcPct val="0"/>
                </a:spcBef>
                <a:spcAft>
                  <a:spcPct val="0"/>
                </a:spcAft>
                <a:defRPr sz="2800" kern="1200">
                  <a:solidFill>
                    <a:schemeClr val="tx1"/>
                  </a:solidFill>
                  <a:latin typeface="Arial" charset="0"/>
                  <a:ea typeface="+mn-ea"/>
                  <a:cs typeface="+mn-cs"/>
                </a:defRPr>
              </a:lvl2pPr>
              <a:lvl3pPr marL="914400" algn="l" rtl="0" eaLnBrk="0" fontAlgn="base" hangingPunct="0">
                <a:spcBef>
                  <a:spcPct val="0"/>
                </a:spcBef>
                <a:spcAft>
                  <a:spcPct val="0"/>
                </a:spcAft>
                <a:defRPr sz="2800" kern="1200">
                  <a:solidFill>
                    <a:schemeClr val="tx1"/>
                  </a:solidFill>
                  <a:latin typeface="Arial" charset="0"/>
                  <a:ea typeface="+mn-ea"/>
                  <a:cs typeface="+mn-cs"/>
                </a:defRPr>
              </a:lvl3pPr>
              <a:lvl4pPr marL="1371600" algn="l" rtl="0" eaLnBrk="0" fontAlgn="base" hangingPunct="0">
                <a:spcBef>
                  <a:spcPct val="0"/>
                </a:spcBef>
                <a:spcAft>
                  <a:spcPct val="0"/>
                </a:spcAft>
                <a:defRPr sz="2800" kern="1200">
                  <a:solidFill>
                    <a:schemeClr val="tx1"/>
                  </a:solidFill>
                  <a:latin typeface="Arial" charset="0"/>
                  <a:ea typeface="+mn-ea"/>
                  <a:cs typeface="+mn-cs"/>
                </a:defRPr>
              </a:lvl4pPr>
              <a:lvl5pPr marL="1828800" algn="l" rtl="0" eaLnBrk="0" fontAlgn="base" hangingPunct="0">
                <a:spcBef>
                  <a:spcPct val="0"/>
                </a:spcBef>
                <a:spcAft>
                  <a:spcPct val="0"/>
                </a:spcAft>
                <a:defRPr sz="2800" kern="1200">
                  <a:solidFill>
                    <a:schemeClr val="tx1"/>
                  </a:solidFill>
                  <a:latin typeface="Arial" charset="0"/>
                  <a:ea typeface="+mn-ea"/>
                  <a:cs typeface="+mn-cs"/>
                </a:defRPr>
              </a:lvl5pPr>
              <a:lvl6pPr marL="2286000" algn="l" defTabSz="914400" rtl="0" eaLnBrk="1" latinLnBrk="0" hangingPunct="1">
                <a:defRPr sz="2800" kern="1200">
                  <a:solidFill>
                    <a:schemeClr val="tx1"/>
                  </a:solidFill>
                  <a:latin typeface="Arial" charset="0"/>
                  <a:ea typeface="+mn-ea"/>
                  <a:cs typeface="+mn-cs"/>
                </a:defRPr>
              </a:lvl6pPr>
              <a:lvl7pPr marL="2743200" algn="l" defTabSz="914400" rtl="0" eaLnBrk="1" latinLnBrk="0" hangingPunct="1">
                <a:defRPr sz="2800" kern="1200">
                  <a:solidFill>
                    <a:schemeClr val="tx1"/>
                  </a:solidFill>
                  <a:latin typeface="Arial" charset="0"/>
                  <a:ea typeface="+mn-ea"/>
                  <a:cs typeface="+mn-cs"/>
                </a:defRPr>
              </a:lvl7pPr>
              <a:lvl8pPr marL="3200400" algn="l" defTabSz="914400" rtl="0" eaLnBrk="1" latinLnBrk="0" hangingPunct="1">
                <a:defRPr sz="2800" kern="1200">
                  <a:solidFill>
                    <a:schemeClr val="tx1"/>
                  </a:solidFill>
                  <a:latin typeface="Arial" charset="0"/>
                  <a:ea typeface="+mn-ea"/>
                  <a:cs typeface="+mn-cs"/>
                </a:defRPr>
              </a:lvl8pPr>
              <a:lvl9pPr marL="3657600" algn="l" defTabSz="914400" rtl="0" eaLnBrk="1" latinLnBrk="0" hangingPunct="1">
                <a:defRPr sz="2800" kern="1200">
                  <a:solidFill>
                    <a:schemeClr val="tx1"/>
                  </a:solidFill>
                  <a:latin typeface="Arial"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Arial" charset="0"/>
                <a:ea typeface="+mn-ea"/>
                <a:cs typeface="+mn-cs"/>
              </a:endParaRPr>
            </a:p>
          </p:txBody>
        </p:sp>
      </p:grpSp>
      <p:grpSp>
        <p:nvGrpSpPr>
          <p:cNvPr id="16" name="Group 15"/>
          <p:cNvGrpSpPr>
            <a:grpSpLocks/>
          </p:cNvGrpSpPr>
          <p:nvPr/>
        </p:nvGrpSpPr>
        <p:grpSpPr bwMode="auto">
          <a:xfrm>
            <a:off x="4458141" y="1371600"/>
            <a:ext cx="3766698" cy="4674063"/>
            <a:chOff x="2559" y="705"/>
            <a:chExt cx="2667" cy="3105"/>
          </a:xfrm>
        </p:grpSpPr>
        <p:sp>
          <p:nvSpPr>
            <p:cNvPr id="17" name="Line 10"/>
            <p:cNvSpPr>
              <a:spLocks noChangeShapeType="1"/>
            </p:cNvSpPr>
            <p:nvPr/>
          </p:nvSpPr>
          <p:spPr bwMode="blackGray">
            <a:xfrm flipV="1">
              <a:off x="3005" y="705"/>
              <a:ext cx="2221" cy="2925"/>
            </a:xfrm>
            <a:prstGeom prst="line">
              <a:avLst/>
            </a:prstGeom>
            <a:noFill/>
            <a:ln w="50800">
              <a:solidFill>
                <a:srgbClr val="00CC66"/>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GB"/>
              </a:defPPr>
              <a:lvl1pPr algn="l" rtl="0" eaLnBrk="0" fontAlgn="base" hangingPunct="0">
                <a:spcBef>
                  <a:spcPct val="0"/>
                </a:spcBef>
                <a:spcAft>
                  <a:spcPct val="0"/>
                </a:spcAft>
                <a:defRPr sz="2800" kern="1200">
                  <a:solidFill>
                    <a:schemeClr val="tx1"/>
                  </a:solidFill>
                  <a:latin typeface="Arial" charset="0"/>
                  <a:ea typeface="+mn-ea"/>
                  <a:cs typeface="+mn-cs"/>
                </a:defRPr>
              </a:lvl1pPr>
              <a:lvl2pPr marL="457200" algn="l" rtl="0" eaLnBrk="0" fontAlgn="base" hangingPunct="0">
                <a:spcBef>
                  <a:spcPct val="0"/>
                </a:spcBef>
                <a:spcAft>
                  <a:spcPct val="0"/>
                </a:spcAft>
                <a:defRPr sz="2800" kern="1200">
                  <a:solidFill>
                    <a:schemeClr val="tx1"/>
                  </a:solidFill>
                  <a:latin typeface="Arial" charset="0"/>
                  <a:ea typeface="+mn-ea"/>
                  <a:cs typeface="+mn-cs"/>
                </a:defRPr>
              </a:lvl2pPr>
              <a:lvl3pPr marL="914400" algn="l" rtl="0" eaLnBrk="0" fontAlgn="base" hangingPunct="0">
                <a:spcBef>
                  <a:spcPct val="0"/>
                </a:spcBef>
                <a:spcAft>
                  <a:spcPct val="0"/>
                </a:spcAft>
                <a:defRPr sz="2800" kern="1200">
                  <a:solidFill>
                    <a:schemeClr val="tx1"/>
                  </a:solidFill>
                  <a:latin typeface="Arial" charset="0"/>
                  <a:ea typeface="+mn-ea"/>
                  <a:cs typeface="+mn-cs"/>
                </a:defRPr>
              </a:lvl3pPr>
              <a:lvl4pPr marL="1371600" algn="l" rtl="0" eaLnBrk="0" fontAlgn="base" hangingPunct="0">
                <a:spcBef>
                  <a:spcPct val="0"/>
                </a:spcBef>
                <a:spcAft>
                  <a:spcPct val="0"/>
                </a:spcAft>
                <a:defRPr sz="2800" kern="1200">
                  <a:solidFill>
                    <a:schemeClr val="tx1"/>
                  </a:solidFill>
                  <a:latin typeface="Arial" charset="0"/>
                  <a:ea typeface="+mn-ea"/>
                  <a:cs typeface="+mn-cs"/>
                </a:defRPr>
              </a:lvl4pPr>
              <a:lvl5pPr marL="1828800" algn="l" rtl="0" eaLnBrk="0" fontAlgn="base" hangingPunct="0">
                <a:spcBef>
                  <a:spcPct val="0"/>
                </a:spcBef>
                <a:spcAft>
                  <a:spcPct val="0"/>
                </a:spcAft>
                <a:defRPr sz="2800" kern="1200">
                  <a:solidFill>
                    <a:schemeClr val="tx1"/>
                  </a:solidFill>
                  <a:latin typeface="Arial" charset="0"/>
                  <a:ea typeface="+mn-ea"/>
                  <a:cs typeface="+mn-cs"/>
                </a:defRPr>
              </a:lvl5pPr>
              <a:lvl6pPr marL="2286000" algn="l" defTabSz="914400" rtl="0" eaLnBrk="1" latinLnBrk="0" hangingPunct="1">
                <a:defRPr sz="2800" kern="1200">
                  <a:solidFill>
                    <a:schemeClr val="tx1"/>
                  </a:solidFill>
                  <a:latin typeface="Arial" charset="0"/>
                  <a:ea typeface="+mn-ea"/>
                  <a:cs typeface="+mn-cs"/>
                </a:defRPr>
              </a:lvl6pPr>
              <a:lvl7pPr marL="2743200" algn="l" defTabSz="914400" rtl="0" eaLnBrk="1" latinLnBrk="0" hangingPunct="1">
                <a:defRPr sz="2800" kern="1200">
                  <a:solidFill>
                    <a:schemeClr val="tx1"/>
                  </a:solidFill>
                  <a:latin typeface="Arial" charset="0"/>
                  <a:ea typeface="+mn-ea"/>
                  <a:cs typeface="+mn-cs"/>
                </a:defRPr>
              </a:lvl7pPr>
              <a:lvl8pPr marL="3200400" algn="l" defTabSz="914400" rtl="0" eaLnBrk="1" latinLnBrk="0" hangingPunct="1">
                <a:defRPr sz="2800" kern="1200">
                  <a:solidFill>
                    <a:schemeClr val="tx1"/>
                  </a:solidFill>
                  <a:latin typeface="Arial" charset="0"/>
                  <a:ea typeface="+mn-ea"/>
                  <a:cs typeface="+mn-cs"/>
                </a:defRPr>
              </a:lvl8pPr>
              <a:lvl9pPr marL="3657600" algn="l" defTabSz="914400" rtl="0" eaLnBrk="1" latinLnBrk="0" hangingPunct="1">
                <a:defRPr sz="2800" kern="1200">
                  <a:solidFill>
                    <a:schemeClr val="tx1"/>
                  </a:solidFill>
                  <a:latin typeface="Arial"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Arial" charset="0"/>
                <a:ea typeface="+mn-ea"/>
                <a:cs typeface="+mn-cs"/>
              </a:endParaRPr>
            </a:p>
          </p:txBody>
        </p:sp>
        <p:sp>
          <p:nvSpPr>
            <p:cNvPr id="18" name="Rectangle 17"/>
            <p:cNvSpPr>
              <a:spLocks noChangeArrowheads="1"/>
            </p:cNvSpPr>
            <p:nvPr/>
          </p:nvSpPr>
          <p:spPr bwMode="blackGray">
            <a:xfrm flipH="1">
              <a:off x="2982" y="2632"/>
              <a:ext cx="1411" cy="418"/>
            </a:xfrm>
            <a:prstGeom prst="rect">
              <a:avLst/>
            </a:prstGeom>
            <a:solidFill>
              <a:srgbClr val="DBFFB8"/>
            </a:solidFill>
            <a:ln w="9525">
              <a:solidFill>
                <a:srgbClr val="DBFFB8"/>
              </a:solidFill>
              <a:miter lim="800000"/>
              <a:headEnd/>
              <a:tailEnd/>
            </a:ln>
            <a:effectLst>
              <a:outerShdw dist="107763" dir="2700000" algn="ctr" rotWithShape="0">
                <a:srgbClr val="B2B2B2"/>
              </a:outerShdw>
            </a:effectLst>
          </p:spPr>
          <p:txBody>
            <a:bodyPr wrap="none" anchor="ctr"/>
            <a:lstStyle>
              <a:defPPr>
                <a:defRPr lang="en-GB"/>
              </a:defPPr>
              <a:lvl1pPr algn="l" rtl="0" eaLnBrk="0" fontAlgn="base" hangingPunct="0">
                <a:spcBef>
                  <a:spcPct val="0"/>
                </a:spcBef>
                <a:spcAft>
                  <a:spcPct val="0"/>
                </a:spcAft>
                <a:defRPr sz="2800" kern="1200">
                  <a:solidFill>
                    <a:schemeClr val="tx1"/>
                  </a:solidFill>
                  <a:latin typeface="Arial" charset="0"/>
                  <a:ea typeface="+mn-ea"/>
                  <a:cs typeface="+mn-cs"/>
                </a:defRPr>
              </a:lvl1pPr>
              <a:lvl2pPr marL="457200" algn="l" rtl="0" eaLnBrk="0" fontAlgn="base" hangingPunct="0">
                <a:spcBef>
                  <a:spcPct val="0"/>
                </a:spcBef>
                <a:spcAft>
                  <a:spcPct val="0"/>
                </a:spcAft>
                <a:defRPr sz="2800" kern="1200">
                  <a:solidFill>
                    <a:schemeClr val="tx1"/>
                  </a:solidFill>
                  <a:latin typeface="Arial" charset="0"/>
                  <a:ea typeface="+mn-ea"/>
                  <a:cs typeface="+mn-cs"/>
                </a:defRPr>
              </a:lvl2pPr>
              <a:lvl3pPr marL="914400" algn="l" rtl="0" eaLnBrk="0" fontAlgn="base" hangingPunct="0">
                <a:spcBef>
                  <a:spcPct val="0"/>
                </a:spcBef>
                <a:spcAft>
                  <a:spcPct val="0"/>
                </a:spcAft>
                <a:defRPr sz="2800" kern="1200">
                  <a:solidFill>
                    <a:schemeClr val="tx1"/>
                  </a:solidFill>
                  <a:latin typeface="Arial" charset="0"/>
                  <a:ea typeface="+mn-ea"/>
                  <a:cs typeface="+mn-cs"/>
                </a:defRPr>
              </a:lvl3pPr>
              <a:lvl4pPr marL="1371600" algn="l" rtl="0" eaLnBrk="0" fontAlgn="base" hangingPunct="0">
                <a:spcBef>
                  <a:spcPct val="0"/>
                </a:spcBef>
                <a:spcAft>
                  <a:spcPct val="0"/>
                </a:spcAft>
                <a:defRPr sz="2800" kern="1200">
                  <a:solidFill>
                    <a:schemeClr val="tx1"/>
                  </a:solidFill>
                  <a:latin typeface="Arial" charset="0"/>
                  <a:ea typeface="+mn-ea"/>
                  <a:cs typeface="+mn-cs"/>
                </a:defRPr>
              </a:lvl4pPr>
              <a:lvl5pPr marL="1828800" algn="l" rtl="0" eaLnBrk="0" fontAlgn="base" hangingPunct="0">
                <a:spcBef>
                  <a:spcPct val="0"/>
                </a:spcBef>
                <a:spcAft>
                  <a:spcPct val="0"/>
                </a:spcAft>
                <a:defRPr sz="2800" kern="1200">
                  <a:solidFill>
                    <a:schemeClr val="tx1"/>
                  </a:solidFill>
                  <a:latin typeface="Arial" charset="0"/>
                  <a:ea typeface="+mn-ea"/>
                  <a:cs typeface="+mn-cs"/>
                </a:defRPr>
              </a:lvl5pPr>
              <a:lvl6pPr marL="2286000" algn="l" defTabSz="914400" rtl="0" eaLnBrk="1" latinLnBrk="0" hangingPunct="1">
                <a:defRPr sz="2800" kern="1200">
                  <a:solidFill>
                    <a:schemeClr val="tx1"/>
                  </a:solidFill>
                  <a:latin typeface="Arial" charset="0"/>
                  <a:ea typeface="+mn-ea"/>
                  <a:cs typeface="+mn-cs"/>
                </a:defRPr>
              </a:lvl6pPr>
              <a:lvl7pPr marL="2743200" algn="l" defTabSz="914400" rtl="0" eaLnBrk="1" latinLnBrk="0" hangingPunct="1">
                <a:defRPr sz="2800" kern="1200">
                  <a:solidFill>
                    <a:schemeClr val="tx1"/>
                  </a:solidFill>
                  <a:latin typeface="Arial" charset="0"/>
                  <a:ea typeface="+mn-ea"/>
                  <a:cs typeface="+mn-cs"/>
                </a:defRPr>
              </a:lvl7pPr>
              <a:lvl8pPr marL="3200400" algn="l" defTabSz="914400" rtl="0" eaLnBrk="1" latinLnBrk="0" hangingPunct="1">
                <a:defRPr sz="2800" kern="1200">
                  <a:solidFill>
                    <a:schemeClr val="tx1"/>
                  </a:solidFill>
                  <a:latin typeface="Arial" charset="0"/>
                  <a:ea typeface="+mn-ea"/>
                  <a:cs typeface="+mn-cs"/>
                </a:defRPr>
              </a:lvl8pPr>
              <a:lvl9pPr marL="3657600" algn="l" defTabSz="914400" rtl="0" eaLnBrk="1" latinLnBrk="0" hangingPunct="1">
                <a:defRPr sz="2800" kern="1200">
                  <a:solidFill>
                    <a:schemeClr val="tx1"/>
                  </a:solidFill>
                  <a:latin typeface="Arial"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2400" b="1" i="0" u="none" strike="noStrike" kern="1200" cap="none" spc="0" normalizeH="0" baseline="0" noProof="0">
                  <a:ln>
                    <a:noFill/>
                  </a:ln>
                  <a:solidFill>
                    <a:srgbClr val="000000"/>
                  </a:solidFill>
                  <a:effectLst/>
                  <a:uLnTx/>
                  <a:uFillTx/>
                  <a:latin typeface="Arial" charset="0"/>
                  <a:ea typeface="+mn-ea"/>
                  <a:cs typeface="+mn-cs"/>
                </a:rPr>
                <a:t>Integration</a:t>
              </a:r>
            </a:p>
          </p:txBody>
        </p:sp>
        <p:sp>
          <p:nvSpPr>
            <p:cNvPr id="19" name="Rectangle 18"/>
            <p:cNvSpPr>
              <a:spLocks noChangeArrowheads="1"/>
            </p:cNvSpPr>
            <p:nvPr/>
          </p:nvSpPr>
          <p:spPr bwMode="blackGray">
            <a:xfrm flipH="1">
              <a:off x="2559" y="3392"/>
              <a:ext cx="1411" cy="418"/>
            </a:xfrm>
            <a:prstGeom prst="rect">
              <a:avLst/>
            </a:prstGeom>
            <a:solidFill>
              <a:srgbClr val="DBFFB8"/>
            </a:solidFill>
            <a:ln w="9525">
              <a:solidFill>
                <a:srgbClr val="DBFFB8"/>
              </a:solidFill>
              <a:miter lim="800000"/>
              <a:headEnd/>
              <a:tailEnd/>
            </a:ln>
            <a:effectLst>
              <a:outerShdw dist="107763" dir="2700000" algn="ctr" rotWithShape="0">
                <a:srgbClr val="B2B2B2"/>
              </a:outerShdw>
            </a:effectLst>
          </p:spPr>
          <p:txBody>
            <a:bodyPr wrap="none" anchor="ctr"/>
            <a:lstStyle>
              <a:defPPr>
                <a:defRPr lang="en-GB"/>
              </a:defPPr>
              <a:lvl1pPr algn="l" rtl="0" eaLnBrk="0" fontAlgn="base" hangingPunct="0">
                <a:spcBef>
                  <a:spcPct val="0"/>
                </a:spcBef>
                <a:spcAft>
                  <a:spcPct val="0"/>
                </a:spcAft>
                <a:defRPr sz="2800" kern="1200">
                  <a:solidFill>
                    <a:schemeClr val="tx1"/>
                  </a:solidFill>
                  <a:latin typeface="Arial" charset="0"/>
                  <a:ea typeface="+mn-ea"/>
                  <a:cs typeface="+mn-cs"/>
                </a:defRPr>
              </a:lvl1pPr>
              <a:lvl2pPr marL="457200" algn="l" rtl="0" eaLnBrk="0" fontAlgn="base" hangingPunct="0">
                <a:spcBef>
                  <a:spcPct val="0"/>
                </a:spcBef>
                <a:spcAft>
                  <a:spcPct val="0"/>
                </a:spcAft>
                <a:defRPr sz="2800" kern="1200">
                  <a:solidFill>
                    <a:schemeClr val="tx1"/>
                  </a:solidFill>
                  <a:latin typeface="Arial" charset="0"/>
                  <a:ea typeface="+mn-ea"/>
                  <a:cs typeface="+mn-cs"/>
                </a:defRPr>
              </a:lvl2pPr>
              <a:lvl3pPr marL="914400" algn="l" rtl="0" eaLnBrk="0" fontAlgn="base" hangingPunct="0">
                <a:spcBef>
                  <a:spcPct val="0"/>
                </a:spcBef>
                <a:spcAft>
                  <a:spcPct val="0"/>
                </a:spcAft>
                <a:defRPr sz="2800" kern="1200">
                  <a:solidFill>
                    <a:schemeClr val="tx1"/>
                  </a:solidFill>
                  <a:latin typeface="Arial" charset="0"/>
                  <a:ea typeface="+mn-ea"/>
                  <a:cs typeface="+mn-cs"/>
                </a:defRPr>
              </a:lvl3pPr>
              <a:lvl4pPr marL="1371600" algn="l" rtl="0" eaLnBrk="0" fontAlgn="base" hangingPunct="0">
                <a:spcBef>
                  <a:spcPct val="0"/>
                </a:spcBef>
                <a:spcAft>
                  <a:spcPct val="0"/>
                </a:spcAft>
                <a:defRPr sz="2800" kern="1200">
                  <a:solidFill>
                    <a:schemeClr val="tx1"/>
                  </a:solidFill>
                  <a:latin typeface="Arial" charset="0"/>
                  <a:ea typeface="+mn-ea"/>
                  <a:cs typeface="+mn-cs"/>
                </a:defRPr>
              </a:lvl4pPr>
              <a:lvl5pPr marL="1828800" algn="l" rtl="0" eaLnBrk="0" fontAlgn="base" hangingPunct="0">
                <a:spcBef>
                  <a:spcPct val="0"/>
                </a:spcBef>
                <a:spcAft>
                  <a:spcPct val="0"/>
                </a:spcAft>
                <a:defRPr sz="2800" kern="1200">
                  <a:solidFill>
                    <a:schemeClr val="tx1"/>
                  </a:solidFill>
                  <a:latin typeface="Arial" charset="0"/>
                  <a:ea typeface="+mn-ea"/>
                  <a:cs typeface="+mn-cs"/>
                </a:defRPr>
              </a:lvl5pPr>
              <a:lvl6pPr marL="2286000" algn="l" defTabSz="914400" rtl="0" eaLnBrk="1" latinLnBrk="0" hangingPunct="1">
                <a:defRPr sz="2800" kern="1200">
                  <a:solidFill>
                    <a:schemeClr val="tx1"/>
                  </a:solidFill>
                  <a:latin typeface="Arial" charset="0"/>
                  <a:ea typeface="+mn-ea"/>
                  <a:cs typeface="+mn-cs"/>
                </a:defRPr>
              </a:lvl6pPr>
              <a:lvl7pPr marL="2743200" algn="l" defTabSz="914400" rtl="0" eaLnBrk="1" latinLnBrk="0" hangingPunct="1">
                <a:defRPr sz="2800" kern="1200">
                  <a:solidFill>
                    <a:schemeClr val="tx1"/>
                  </a:solidFill>
                  <a:latin typeface="Arial" charset="0"/>
                  <a:ea typeface="+mn-ea"/>
                  <a:cs typeface="+mn-cs"/>
                </a:defRPr>
              </a:lvl7pPr>
              <a:lvl8pPr marL="3200400" algn="l" defTabSz="914400" rtl="0" eaLnBrk="1" latinLnBrk="0" hangingPunct="1">
                <a:defRPr sz="2800" kern="1200">
                  <a:solidFill>
                    <a:schemeClr val="tx1"/>
                  </a:solidFill>
                  <a:latin typeface="Arial" charset="0"/>
                  <a:ea typeface="+mn-ea"/>
                  <a:cs typeface="+mn-cs"/>
                </a:defRPr>
              </a:lvl8pPr>
              <a:lvl9pPr marL="3657600" algn="l" defTabSz="914400" rtl="0" eaLnBrk="1" latinLnBrk="0" hangingPunct="1">
                <a:defRPr sz="2800" kern="1200">
                  <a:solidFill>
                    <a:schemeClr val="tx1"/>
                  </a:solidFill>
                  <a:latin typeface="Arial"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2400" b="1" i="0" u="none" strike="noStrike" kern="1200" cap="none" spc="0" normalizeH="0" baseline="0" noProof="0">
                  <a:ln>
                    <a:noFill/>
                  </a:ln>
                  <a:solidFill>
                    <a:srgbClr val="000000"/>
                  </a:solidFill>
                  <a:effectLst/>
                  <a:uLnTx/>
                  <a:uFillTx/>
                  <a:latin typeface="Arial" charset="0"/>
                  <a:ea typeface="+mn-ea"/>
                  <a:cs typeface="+mn-cs"/>
                </a:rPr>
                <a:t>Component</a:t>
              </a:r>
            </a:p>
          </p:txBody>
        </p:sp>
        <p:sp>
          <p:nvSpPr>
            <p:cNvPr id="20" name="Rectangle 19"/>
            <p:cNvSpPr>
              <a:spLocks noChangeArrowheads="1"/>
            </p:cNvSpPr>
            <p:nvPr/>
          </p:nvSpPr>
          <p:spPr bwMode="blackGray">
            <a:xfrm flipH="1">
              <a:off x="3814" y="1107"/>
              <a:ext cx="1411" cy="418"/>
            </a:xfrm>
            <a:prstGeom prst="rect">
              <a:avLst/>
            </a:prstGeom>
            <a:solidFill>
              <a:srgbClr val="DBFFB8"/>
            </a:solidFill>
            <a:ln w="9525">
              <a:solidFill>
                <a:srgbClr val="DBFFB8"/>
              </a:solidFill>
              <a:miter lim="800000"/>
              <a:headEnd/>
              <a:tailEnd/>
            </a:ln>
            <a:effectLst>
              <a:outerShdw dist="107763" dir="2700000" algn="ctr" rotWithShape="0">
                <a:srgbClr val="B2B2B2"/>
              </a:outerShdw>
            </a:effectLst>
          </p:spPr>
          <p:txBody>
            <a:bodyPr wrap="none" anchor="ctr"/>
            <a:lstStyle>
              <a:defPPr>
                <a:defRPr lang="en-GB"/>
              </a:defPPr>
              <a:lvl1pPr algn="l" rtl="0" eaLnBrk="0" fontAlgn="base" hangingPunct="0">
                <a:spcBef>
                  <a:spcPct val="0"/>
                </a:spcBef>
                <a:spcAft>
                  <a:spcPct val="0"/>
                </a:spcAft>
                <a:defRPr sz="2800" kern="1200">
                  <a:solidFill>
                    <a:schemeClr val="tx1"/>
                  </a:solidFill>
                  <a:latin typeface="Arial" charset="0"/>
                  <a:ea typeface="+mn-ea"/>
                  <a:cs typeface="+mn-cs"/>
                </a:defRPr>
              </a:lvl1pPr>
              <a:lvl2pPr marL="457200" algn="l" rtl="0" eaLnBrk="0" fontAlgn="base" hangingPunct="0">
                <a:spcBef>
                  <a:spcPct val="0"/>
                </a:spcBef>
                <a:spcAft>
                  <a:spcPct val="0"/>
                </a:spcAft>
                <a:defRPr sz="2800" kern="1200">
                  <a:solidFill>
                    <a:schemeClr val="tx1"/>
                  </a:solidFill>
                  <a:latin typeface="Arial" charset="0"/>
                  <a:ea typeface="+mn-ea"/>
                  <a:cs typeface="+mn-cs"/>
                </a:defRPr>
              </a:lvl2pPr>
              <a:lvl3pPr marL="914400" algn="l" rtl="0" eaLnBrk="0" fontAlgn="base" hangingPunct="0">
                <a:spcBef>
                  <a:spcPct val="0"/>
                </a:spcBef>
                <a:spcAft>
                  <a:spcPct val="0"/>
                </a:spcAft>
                <a:defRPr sz="2800" kern="1200">
                  <a:solidFill>
                    <a:schemeClr val="tx1"/>
                  </a:solidFill>
                  <a:latin typeface="Arial" charset="0"/>
                  <a:ea typeface="+mn-ea"/>
                  <a:cs typeface="+mn-cs"/>
                </a:defRPr>
              </a:lvl3pPr>
              <a:lvl4pPr marL="1371600" algn="l" rtl="0" eaLnBrk="0" fontAlgn="base" hangingPunct="0">
                <a:spcBef>
                  <a:spcPct val="0"/>
                </a:spcBef>
                <a:spcAft>
                  <a:spcPct val="0"/>
                </a:spcAft>
                <a:defRPr sz="2800" kern="1200">
                  <a:solidFill>
                    <a:schemeClr val="tx1"/>
                  </a:solidFill>
                  <a:latin typeface="Arial" charset="0"/>
                  <a:ea typeface="+mn-ea"/>
                  <a:cs typeface="+mn-cs"/>
                </a:defRPr>
              </a:lvl4pPr>
              <a:lvl5pPr marL="1828800" algn="l" rtl="0" eaLnBrk="0" fontAlgn="base" hangingPunct="0">
                <a:spcBef>
                  <a:spcPct val="0"/>
                </a:spcBef>
                <a:spcAft>
                  <a:spcPct val="0"/>
                </a:spcAft>
                <a:defRPr sz="2800" kern="1200">
                  <a:solidFill>
                    <a:schemeClr val="tx1"/>
                  </a:solidFill>
                  <a:latin typeface="Arial" charset="0"/>
                  <a:ea typeface="+mn-ea"/>
                  <a:cs typeface="+mn-cs"/>
                </a:defRPr>
              </a:lvl5pPr>
              <a:lvl6pPr marL="2286000" algn="l" defTabSz="914400" rtl="0" eaLnBrk="1" latinLnBrk="0" hangingPunct="1">
                <a:defRPr sz="2800" kern="1200">
                  <a:solidFill>
                    <a:schemeClr val="tx1"/>
                  </a:solidFill>
                  <a:latin typeface="Arial" charset="0"/>
                  <a:ea typeface="+mn-ea"/>
                  <a:cs typeface="+mn-cs"/>
                </a:defRPr>
              </a:lvl6pPr>
              <a:lvl7pPr marL="2743200" algn="l" defTabSz="914400" rtl="0" eaLnBrk="1" latinLnBrk="0" hangingPunct="1">
                <a:defRPr sz="2800" kern="1200">
                  <a:solidFill>
                    <a:schemeClr val="tx1"/>
                  </a:solidFill>
                  <a:latin typeface="Arial" charset="0"/>
                  <a:ea typeface="+mn-ea"/>
                  <a:cs typeface="+mn-cs"/>
                </a:defRPr>
              </a:lvl7pPr>
              <a:lvl8pPr marL="3200400" algn="l" defTabSz="914400" rtl="0" eaLnBrk="1" latinLnBrk="0" hangingPunct="1">
                <a:defRPr sz="2800" kern="1200">
                  <a:solidFill>
                    <a:schemeClr val="tx1"/>
                  </a:solidFill>
                  <a:latin typeface="Arial" charset="0"/>
                  <a:ea typeface="+mn-ea"/>
                  <a:cs typeface="+mn-cs"/>
                </a:defRPr>
              </a:lvl8pPr>
              <a:lvl9pPr marL="3657600" algn="l" defTabSz="914400" rtl="0" eaLnBrk="1" latinLnBrk="0" hangingPunct="1">
                <a:defRPr sz="2800" kern="1200">
                  <a:solidFill>
                    <a:schemeClr val="tx1"/>
                  </a:solidFill>
                  <a:latin typeface="Arial"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2400" b="1" i="0" u="none" strike="noStrike" kern="1200" cap="none" spc="0" normalizeH="0" baseline="0" noProof="0">
                  <a:ln>
                    <a:noFill/>
                  </a:ln>
                  <a:solidFill>
                    <a:srgbClr val="000000"/>
                  </a:solidFill>
                  <a:effectLst/>
                  <a:uLnTx/>
                  <a:uFillTx/>
                  <a:latin typeface="Arial" charset="0"/>
                  <a:ea typeface="+mn-ea"/>
                  <a:cs typeface="+mn-cs"/>
                </a:rPr>
                <a:t>Acceptance</a:t>
              </a:r>
            </a:p>
          </p:txBody>
        </p:sp>
        <p:sp>
          <p:nvSpPr>
            <p:cNvPr id="21" name="Rectangle 20"/>
            <p:cNvSpPr>
              <a:spLocks noChangeArrowheads="1"/>
            </p:cNvSpPr>
            <p:nvPr/>
          </p:nvSpPr>
          <p:spPr bwMode="blackGray">
            <a:xfrm flipH="1">
              <a:off x="3391" y="1867"/>
              <a:ext cx="1411" cy="418"/>
            </a:xfrm>
            <a:prstGeom prst="rect">
              <a:avLst/>
            </a:prstGeom>
            <a:solidFill>
              <a:srgbClr val="DBFFB8"/>
            </a:solidFill>
            <a:ln w="9525">
              <a:solidFill>
                <a:srgbClr val="DBFFB8"/>
              </a:solidFill>
              <a:miter lim="800000"/>
              <a:headEnd/>
              <a:tailEnd/>
            </a:ln>
            <a:effectLst>
              <a:outerShdw dist="107763" dir="2700000" algn="ctr" rotWithShape="0">
                <a:srgbClr val="B2B2B2"/>
              </a:outerShdw>
            </a:effectLst>
          </p:spPr>
          <p:txBody>
            <a:bodyPr wrap="none" anchor="ctr"/>
            <a:lstStyle>
              <a:defPPr>
                <a:defRPr lang="en-GB"/>
              </a:defPPr>
              <a:lvl1pPr algn="l" rtl="0" eaLnBrk="0" fontAlgn="base" hangingPunct="0">
                <a:spcBef>
                  <a:spcPct val="0"/>
                </a:spcBef>
                <a:spcAft>
                  <a:spcPct val="0"/>
                </a:spcAft>
                <a:defRPr sz="2800" kern="1200">
                  <a:solidFill>
                    <a:schemeClr val="tx1"/>
                  </a:solidFill>
                  <a:latin typeface="Arial" charset="0"/>
                  <a:ea typeface="+mn-ea"/>
                  <a:cs typeface="+mn-cs"/>
                </a:defRPr>
              </a:lvl1pPr>
              <a:lvl2pPr marL="457200" algn="l" rtl="0" eaLnBrk="0" fontAlgn="base" hangingPunct="0">
                <a:spcBef>
                  <a:spcPct val="0"/>
                </a:spcBef>
                <a:spcAft>
                  <a:spcPct val="0"/>
                </a:spcAft>
                <a:defRPr sz="2800" kern="1200">
                  <a:solidFill>
                    <a:schemeClr val="tx1"/>
                  </a:solidFill>
                  <a:latin typeface="Arial" charset="0"/>
                  <a:ea typeface="+mn-ea"/>
                  <a:cs typeface="+mn-cs"/>
                </a:defRPr>
              </a:lvl2pPr>
              <a:lvl3pPr marL="914400" algn="l" rtl="0" eaLnBrk="0" fontAlgn="base" hangingPunct="0">
                <a:spcBef>
                  <a:spcPct val="0"/>
                </a:spcBef>
                <a:spcAft>
                  <a:spcPct val="0"/>
                </a:spcAft>
                <a:defRPr sz="2800" kern="1200">
                  <a:solidFill>
                    <a:schemeClr val="tx1"/>
                  </a:solidFill>
                  <a:latin typeface="Arial" charset="0"/>
                  <a:ea typeface="+mn-ea"/>
                  <a:cs typeface="+mn-cs"/>
                </a:defRPr>
              </a:lvl3pPr>
              <a:lvl4pPr marL="1371600" algn="l" rtl="0" eaLnBrk="0" fontAlgn="base" hangingPunct="0">
                <a:spcBef>
                  <a:spcPct val="0"/>
                </a:spcBef>
                <a:spcAft>
                  <a:spcPct val="0"/>
                </a:spcAft>
                <a:defRPr sz="2800" kern="1200">
                  <a:solidFill>
                    <a:schemeClr val="tx1"/>
                  </a:solidFill>
                  <a:latin typeface="Arial" charset="0"/>
                  <a:ea typeface="+mn-ea"/>
                  <a:cs typeface="+mn-cs"/>
                </a:defRPr>
              </a:lvl4pPr>
              <a:lvl5pPr marL="1828800" algn="l" rtl="0" eaLnBrk="0" fontAlgn="base" hangingPunct="0">
                <a:spcBef>
                  <a:spcPct val="0"/>
                </a:spcBef>
                <a:spcAft>
                  <a:spcPct val="0"/>
                </a:spcAft>
                <a:defRPr sz="2800" kern="1200">
                  <a:solidFill>
                    <a:schemeClr val="tx1"/>
                  </a:solidFill>
                  <a:latin typeface="Arial" charset="0"/>
                  <a:ea typeface="+mn-ea"/>
                  <a:cs typeface="+mn-cs"/>
                </a:defRPr>
              </a:lvl5pPr>
              <a:lvl6pPr marL="2286000" algn="l" defTabSz="914400" rtl="0" eaLnBrk="1" latinLnBrk="0" hangingPunct="1">
                <a:defRPr sz="2800" kern="1200">
                  <a:solidFill>
                    <a:schemeClr val="tx1"/>
                  </a:solidFill>
                  <a:latin typeface="Arial" charset="0"/>
                  <a:ea typeface="+mn-ea"/>
                  <a:cs typeface="+mn-cs"/>
                </a:defRPr>
              </a:lvl6pPr>
              <a:lvl7pPr marL="2743200" algn="l" defTabSz="914400" rtl="0" eaLnBrk="1" latinLnBrk="0" hangingPunct="1">
                <a:defRPr sz="2800" kern="1200">
                  <a:solidFill>
                    <a:schemeClr val="tx1"/>
                  </a:solidFill>
                  <a:latin typeface="Arial" charset="0"/>
                  <a:ea typeface="+mn-ea"/>
                  <a:cs typeface="+mn-cs"/>
                </a:defRPr>
              </a:lvl7pPr>
              <a:lvl8pPr marL="3200400" algn="l" defTabSz="914400" rtl="0" eaLnBrk="1" latinLnBrk="0" hangingPunct="1">
                <a:defRPr sz="2800" kern="1200">
                  <a:solidFill>
                    <a:schemeClr val="tx1"/>
                  </a:solidFill>
                  <a:latin typeface="Arial" charset="0"/>
                  <a:ea typeface="+mn-ea"/>
                  <a:cs typeface="+mn-cs"/>
                </a:defRPr>
              </a:lvl8pPr>
              <a:lvl9pPr marL="3657600" algn="l" defTabSz="914400" rtl="0" eaLnBrk="1" latinLnBrk="0" hangingPunct="1">
                <a:defRPr sz="2800" kern="1200">
                  <a:solidFill>
                    <a:schemeClr val="tx1"/>
                  </a:solidFill>
                  <a:latin typeface="Arial"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2400" b="1" i="0" u="none" strike="noStrike" kern="1200" cap="none" spc="0" normalizeH="0" baseline="0" noProof="0">
                  <a:ln>
                    <a:noFill/>
                  </a:ln>
                  <a:solidFill>
                    <a:srgbClr val="000000"/>
                  </a:solidFill>
                  <a:effectLst/>
                  <a:uLnTx/>
                  <a:uFillTx/>
                  <a:latin typeface="Arial" charset="0"/>
                  <a:ea typeface="+mn-ea"/>
                  <a:cs typeface="+mn-cs"/>
                </a:rPr>
                <a:t>System</a:t>
              </a:r>
            </a:p>
          </p:txBody>
        </p:sp>
      </p:grpSp>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pPr/>
              <a:t>7</a:t>
            </a:fld>
            <a:endParaRPr lang="en-US"/>
          </a:p>
        </p:txBody>
      </p:sp>
    </p:spTree>
    <p:extLst>
      <p:ext uri="{BB962C8B-B14F-4D97-AF65-F5344CB8AC3E}">
        <p14:creationId xmlns:p14="http://schemas.microsoft.com/office/powerpoint/2010/main" val="900254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Transition coverage</a:t>
            </a:r>
          </a:p>
        </p:txBody>
      </p:sp>
      <p:sp>
        <p:nvSpPr>
          <p:cNvPr id="11" name="Content Placeholder 10"/>
          <p:cNvSpPr>
            <a:spLocks noGrp="1"/>
          </p:cNvSpPr>
          <p:nvPr>
            <p:ph idx="1"/>
          </p:nvPr>
        </p:nvSpPr>
        <p:spPr>
          <a:xfrm>
            <a:off x="1752600" y="1752600"/>
            <a:ext cx="7086600" cy="4800600"/>
          </a:xfrm>
        </p:spPr>
        <p:txBody>
          <a:bodyPr/>
          <a:lstStyle/>
          <a:p>
            <a:r>
              <a:rPr lang="en-GB"/>
              <a:t>All transitions are exercised at least once</a:t>
            </a:r>
            <a:endParaRPr lang="en-US"/>
          </a:p>
          <a:p>
            <a:r>
              <a:rPr lang="en-US"/>
              <a:t>Good level of coverage without generating large numbers of tests </a:t>
            </a:r>
          </a:p>
          <a:p>
            <a:r>
              <a:rPr lang="en-US"/>
              <a:t>Generally the one recommended</a:t>
            </a:r>
          </a:p>
        </p:txBody>
      </p:sp>
      <p:sp>
        <p:nvSpPr>
          <p:cNvPr id="4" name="Oval 3"/>
          <p:cNvSpPr/>
          <p:nvPr/>
        </p:nvSpPr>
        <p:spPr>
          <a:xfrm>
            <a:off x="381000" y="3048000"/>
            <a:ext cx="10668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prstClr val="white"/>
                </a:solidFill>
                <a:latin typeface="Calibri"/>
              </a:rPr>
              <a:t>Start</a:t>
            </a:r>
          </a:p>
        </p:txBody>
      </p:sp>
      <p:sp>
        <p:nvSpPr>
          <p:cNvPr id="5" name="Oval 4"/>
          <p:cNvSpPr/>
          <p:nvPr/>
        </p:nvSpPr>
        <p:spPr>
          <a:xfrm>
            <a:off x="1028700" y="4316505"/>
            <a:ext cx="1104900" cy="9323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prstClr val="white"/>
                </a:solidFill>
                <a:latin typeface="Calibri"/>
              </a:rPr>
              <a:t>Wait for PIN</a:t>
            </a:r>
          </a:p>
        </p:txBody>
      </p:sp>
      <p:sp>
        <p:nvSpPr>
          <p:cNvPr id="6" name="Oval 5"/>
          <p:cNvSpPr/>
          <p:nvPr/>
        </p:nvSpPr>
        <p:spPr>
          <a:xfrm>
            <a:off x="2895600" y="4352363"/>
            <a:ext cx="1104900" cy="9323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prstClr val="white"/>
                </a:solidFill>
                <a:latin typeface="Calibri"/>
              </a:rPr>
              <a:t>1</a:t>
            </a:r>
            <a:r>
              <a:rPr lang="en-US" sz="2000" b="1" baseline="30000">
                <a:solidFill>
                  <a:prstClr val="white"/>
                </a:solidFill>
                <a:latin typeface="Calibri"/>
              </a:rPr>
              <a:t>st</a:t>
            </a:r>
            <a:r>
              <a:rPr lang="en-US" sz="2000" b="1">
                <a:solidFill>
                  <a:prstClr val="white"/>
                </a:solidFill>
                <a:latin typeface="Calibri"/>
              </a:rPr>
              <a:t> try</a:t>
            </a:r>
          </a:p>
        </p:txBody>
      </p:sp>
      <p:sp>
        <p:nvSpPr>
          <p:cNvPr id="7" name="Oval 6"/>
          <p:cNvSpPr/>
          <p:nvPr/>
        </p:nvSpPr>
        <p:spPr>
          <a:xfrm>
            <a:off x="4724400" y="4424080"/>
            <a:ext cx="1104900" cy="9323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prstClr val="white"/>
                </a:solidFill>
                <a:latin typeface="Calibri"/>
              </a:rPr>
              <a:t>2</a:t>
            </a:r>
            <a:r>
              <a:rPr lang="en-US" sz="2000" b="1" baseline="30000">
                <a:solidFill>
                  <a:prstClr val="white"/>
                </a:solidFill>
                <a:latin typeface="Calibri"/>
              </a:rPr>
              <a:t>nd</a:t>
            </a:r>
            <a:r>
              <a:rPr lang="en-US" sz="2000" b="1">
                <a:solidFill>
                  <a:prstClr val="white"/>
                </a:solidFill>
                <a:latin typeface="Calibri"/>
              </a:rPr>
              <a:t> try</a:t>
            </a:r>
          </a:p>
        </p:txBody>
      </p:sp>
      <p:sp>
        <p:nvSpPr>
          <p:cNvPr id="8" name="Oval 7"/>
          <p:cNvSpPr/>
          <p:nvPr/>
        </p:nvSpPr>
        <p:spPr>
          <a:xfrm>
            <a:off x="6515100" y="4468905"/>
            <a:ext cx="1104900" cy="9323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prstClr val="white"/>
                </a:solidFill>
                <a:latin typeface="Calibri"/>
              </a:rPr>
              <a:t>3</a:t>
            </a:r>
            <a:r>
              <a:rPr lang="en-US" sz="2000" b="1" baseline="30000">
                <a:solidFill>
                  <a:prstClr val="white"/>
                </a:solidFill>
                <a:latin typeface="Calibri"/>
              </a:rPr>
              <a:t>rd</a:t>
            </a:r>
            <a:r>
              <a:rPr lang="en-US" sz="2000" b="1">
                <a:solidFill>
                  <a:prstClr val="white"/>
                </a:solidFill>
                <a:latin typeface="Calibri"/>
              </a:rPr>
              <a:t> try</a:t>
            </a:r>
          </a:p>
        </p:txBody>
      </p:sp>
      <p:sp>
        <p:nvSpPr>
          <p:cNvPr id="9" name="Oval 8"/>
          <p:cNvSpPr/>
          <p:nvPr/>
        </p:nvSpPr>
        <p:spPr>
          <a:xfrm>
            <a:off x="7734300" y="2848535"/>
            <a:ext cx="1104900" cy="9323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prstClr val="white"/>
                </a:solidFill>
                <a:latin typeface="Calibri"/>
              </a:rPr>
              <a:t>eat card</a:t>
            </a:r>
          </a:p>
        </p:txBody>
      </p:sp>
      <p:sp>
        <p:nvSpPr>
          <p:cNvPr id="10" name="Oval 9"/>
          <p:cNvSpPr/>
          <p:nvPr/>
        </p:nvSpPr>
        <p:spPr>
          <a:xfrm>
            <a:off x="5524500" y="5791200"/>
            <a:ext cx="1485900" cy="1066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prstClr val="white"/>
                </a:solidFill>
                <a:latin typeface="Calibri"/>
              </a:rPr>
              <a:t>access to account</a:t>
            </a:r>
          </a:p>
        </p:txBody>
      </p:sp>
      <p:cxnSp>
        <p:nvCxnSpPr>
          <p:cNvPr id="12" name="Curved Connector 11"/>
          <p:cNvCxnSpPr>
            <a:stCxn id="4" idx="4"/>
            <a:endCxn id="5" idx="0"/>
          </p:cNvCxnSpPr>
          <p:nvPr/>
        </p:nvCxnSpPr>
        <p:spPr>
          <a:xfrm rot="16200000" flipH="1">
            <a:off x="1032623" y="3767977"/>
            <a:ext cx="430305" cy="666750"/>
          </a:xfrm>
          <a:prstGeom prst="curvedConnector3">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6200" y="3886200"/>
            <a:ext cx="1181100" cy="707886"/>
          </a:xfrm>
          <a:prstGeom prst="rect">
            <a:avLst/>
          </a:prstGeom>
          <a:noFill/>
        </p:spPr>
        <p:txBody>
          <a:bodyPr wrap="square" rtlCol="0">
            <a:spAutoFit/>
          </a:bodyPr>
          <a:lstStyle/>
          <a:p>
            <a:r>
              <a:rPr lang="en-US" sz="2000">
                <a:solidFill>
                  <a:prstClr val="black"/>
                </a:solidFill>
                <a:latin typeface="Calibri"/>
              </a:rPr>
              <a:t>card inserted</a:t>
            </a:r>
          </a:p>
        </p:txBody>
      </p:sp>
      <p:sp>
        <p:nvSpPr>
          <p:cNvPr id="14" name="TextBox 13"/>
          <p:cNvSpPr txBox="1"/>
          <p:nvPr/>
        </p:nvSpPr>
        <p:spPr>
          <a:xfrm>
            <a:off x="1957214" y="4086725"/>
            <a:ext cx="1166986" cy="400110"/>
          </a:xfrm>
          <a:prstGeom prst="rect">
            <a:avLst/>
          </a:prstGeom>
          <a:noFill/>
        </p:spPr>
        <p:txBody>
          <a:bodyPr wrap="none" rtlCol="0">
            <a:spAutoFit/>
          </a:bodyPr>
          <a:lstStyle/>
          <a:p>
            <a:r>
              <a:rPr lang="en-US" sz="2000">
                <a:solidFill>
                  <a:prstClr val="black"/>
                </a:solidFill>
                <a:latin typeface="Calibri"/>
              </a:rPr>
              <a:t>enter PIN</a:t>
            </a:r>
          </a:p>
        </p:txBody>
      </p:sp>
      <p:sp>
        <p:nvSpPr>
          <p:cNvPr id="29" name="Freeform 28"/>
          <p:cNvSpPr/>
          <p:nvPr/>
        </p:nvSpPr>
        <p:spPr>
          <a:xfrm>
            <a:off x="2111188" y="4684029"/>
            <a:ext cx="770965" cy="134497"/>
          </a:xfrm>
          <a:custGeom>
            <a:avLst/>
            <a:gdLst>
              <a:gd name="connsiteX0" fmla="*/ 0 w 770965"/>
              <a:gd name="connsiteY0" fmla="*/ 251067 h 251067"/>
              <a:gd name="connsiteX1" fmla="*/ 412377 w 770965"/>
              <a:gd name="connsiteY1" fmla="*/ 55 h 251067"/>
              <a:gd name="connsiteX2" fmla="*/ 770965 w 770965"/>
              <a:gd name="connsiteY2" fmla="*/ 233137 h 251067"/>
            </a:gdLst>
            <a:ahLst/>
            <a:cxnLst>
              <a:cxn ang="0">
                <a:pos x="connsiteX0" y="connsiteY0"/>
              </a:cxn>
              <a:cxn ang="0">
                <a:pos x="connsiteX1" y="connsiteY1"/>
              </a:cxn>
              <a:cxn ang="0">
                <a:pos x="connsiteX2" y="connsiteY2"/>
              </a:cxn>
            </a:cxnLst>
            <a:rect l="l" t="t" r="r" b="b"/>
            <a:pathLst>
              <a:path w="770965" h="251067">
                <a:moveTo>
                  <a:pt x="0" y="251067"/>
                </a:moveTo>
                <a:cubicBezTo>
                  <a:pt x="141941" y="127055"/>
                  <a:pt x="283883" y="3043"/>
                  <a:pt x="412377" y="55"/>
                </a:cubicBezTo>
                <a:cubicBezTo>
                  <a:pt x="540871" y="-2933"/>
                  <a:pt x="655918" y="115102"/>
                  <a:pt x="770965" y="233137"/>
                </a:cubicBezTo>
              </a:path>
            </a:pathLst>
          </a:cu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30" name="Freeform 29"/>
          <p:cNvSpPr/>
          <p:nvPr/>
        </p:nvSpPr>
        <p:spPr>
          <a:xfrm>
            <a:off x="4000500" y="4715435"/>
            <a:ext cx="723900" cy="174809"/>
          </a:xfrm>
          <a:custGeom>
            <a:avLst/>
            <a:gdLst>
              <a:gd name="connsiteX0" fmla="*/ 0 w 770965"/>
              <a:gd name="connsiteY0" fmla="*/ 251067 h 251067"/>
              <a:gd name="connsiteX1" fmla="*/ 412377 w 770965"/>
              <a:gd name="connsiteY1" fmla="*/ 55 h 251067"/>
              <a:gd name="connsiteX2" fmla="*/ 770965 w 770965"/>
              <a:gd name="connsiteY2" fmla="*/ 233137 h 251067"/>
            </a:gdLst>
            <a:ahLst/>
            <a:cxnLst>
              <a:cxn ang="0">
                <a:pos x="connsiteX0" y="connsiteY0"/>
              </a:cxn>
              <a:cxn ang="0">
                <a:pos x="connsiteX1" y="connsiteY1"/>
              </a:cxn>
              <a:cxn ang="0">
                <a:pos x="connsiteX2" y="connsiteY2"/>
              </a:cxn>
            </a:cxnLst>
            <a:rect l="l" t="t" r="r" b="b"/>
            <a:pathLst>
              <a:path w="770965" h="251067">
                <a:moveTo>
                  <a:pt x="0" y="251067"/>
                </a:moveTo>
                <a:cubicBezTo>
                  <a:pt x="141941" y="127055"/>
                  <a:pt x="283883" y="3043"/>
                  <a:pt x="412377" y="55"/>
                </a:cubicBezTo>
                <a:cubicBezTo>
                  <a:pt x="540871" y="-2933"/>
                  <a:pt x="655918" y="115102"/>
                  <a:pt x="770965" y="233137"/>
                </a:cubicBezTo>
              </a:path>
            </a:pathLst>
          </a:cu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31" name="Freeform 30"/>
          <p:cNvSpPr/>
          <p:nvPr/>
        </p:nvSpPr>
        <p:spPr>
          <a:xfrm>
            <a:off x="5791200" y="4715435"/>
            <a:ext cx="770965" cy="134497"/>
          </a:xfrm>
          <a:custGeom>
            <a:avLst/>
            <a:gdLst>
              <a:gd name="connsiteX0" fmla="*/ 0 w 770965"/>
              <a:gd name="connsiteY0" fmla="*/ 251067 h 251067"/>
              <a:gd name="connsiteX1" fmla="*/ 412377 w 770965"/>
              <a:gd name="connsiteY1" fmla="*/ 55 h 251067"/>
              <a:gd name="connsiteX2" fmla="*/ 770965 w 770965"/>
              <a:gd name="connsiteY2" fmla="*/ 233137 h 251067"/>
            </a:gdLst>
            <a:ahLst/>
            <a:cxnLst>
              <a:cxn ang="0">
                <a:pos x="connsiteX0" y="connsiteY0"/>
              </a:cxn>
              <a:cxn ang="0">
                <a:pos x="connsiteX1" y="connsiteY1"/>
              </a:cxn>
              <a:cxn ang="0">
                <a:pos x="connsiteX2" y="connsiteY2"/>
              </a:cxn>
            </a:cxnLst>
            <a:rect l="l" t="t" r="r" b="b"/>
            <a:pathLst>
              <a:path w="770965" h="251067">
                <a:moveTo>
                  <a:pt x="0" y="251067"/>
                </a:moveTo>
                <a:cubicBezTo>
                  <a:pt x="141941" y="127055"/>
                  <a:pt x="283883" y="3043"/>
                  <a:pt x="412377" y="55"/>
                </a:cubicBezTo>
                <a:cubicBezTo>
                  <a:pt x="540871" y="-2933"/>
                  <a:pt x="655918" y="115102"/>
                  <a:pt x="770965" y="233137"/>
                </a:cubicBezTo>
              </a:path>
            </a:pathLst>
          </a:cu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cxnSp>
        <p:nvCxnSpPr>
          <p:cNvPr id="33" name="Curved Connector 32"/>
          <p:cNvCxnSpPr>
            <a:stCxn id="8" idx="7"/>
          </p:cNvCxnSpPr>
          <p:nvPr/>
        </p:nvCxnSpPr>
        <p:spPr>
          <a:xfrm rot="5400000" flipH="1" flipV="1">
            <a:off x="7364932" y="3874124"/>
            <a:ext cx="824576" cy="638059"/>
          </a:xfrm>
          <a:prstGeom prst="curvedConnector3">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Curved Connector 37"/>
          <p:cNvCxnSpPr>
            <a:stCxn id="8" idx="5"/>
            <a:endCxn id="10" idx="7"/>
          </p:cNvCxnSpPr>
          <p:nvPr/>
        </p:nvCxnSpPr>
        <p:spPr>
          <a:xfrm rot="5400000">
            <a:off x="6784128" y="5273365"/>
            <a:ext cx="682731" cy="665396"/>
          </a:xfrm>
          <a:prstGeom prst="curvedConnector3">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786014" y="4086725"/>
            <a:ext cx="1321196" cy="400110"/>
          </a:xfrm>
          <a:prstGeom prst="rect">
            <a:avLst/>
          </a:prstGeom>
          <a:noFill/>
        </p:spPr>
        <p:txBody>
          <a:bodyPr wrap="none" rtlCol="0">
            <a:spAutoFit/>
          </a:bodyPr>
          <a:lstStyle/>
          <a:p>
            <a:r>
              <a:rPr lang="en-US" sz="2000">
                <a:solidFill>
                  <a:prstClr val="black"/>
                </a:solidFill>
                <a:latin typeface="Calibri"/>
              </a:rPr>
              <a:t>PIN not OK</a:t>
            </a:r>
          </a:p>
        </p:txBody>
      </p:sp>
      <p:sp>
        <p:nvSpPr>
          <p:cNvPr id="40" name="TextBox 39"/>
          <p:cNvSpPr txBox="1"/>
          <p:nvPr/>
        </p:nvSpPr>
        <p:spPr>
          <a:xfrm>
            <a:off x="5536804" y="4105835"/>
            <a:ext cx="1321196" cy="400110"/>
          </a:xfrm>
          <a:prstGeom prst="rect">
            <a:avLst/>
          </a:prstGeom>
          <a:noFill/>
        </p:spPr>
        <p:txBody>
          <a:bodyPr wrap="none" rtlCol="0">
            <a:spAutoFit/>
          </a:bodyPr>
          <a:lstStyle/>
          <a:p>
            <a:r>
              <a:rPr lang="en-US" sz="2000">
                <a:solidFill>
                  <a:prstClr val="black"/>
                </a:solidFill>
                <a:latin typeface="Calibri"/>
              </a:rPr>
              <a:t>PIN not OK</a:t>
            </a:r>
          </a:p>
        </p:txBody>
      </p:sp>
      <p:sp>
        <p:nvSpPr>
          <p:cNvPr id="41" name="TextBox 40"/>
          <p:cNvSpPr txBox="1"/>
          <p:nvPr/>
        </p:nvSpPr>
        <p:spPr>
          <a:xfrm>
            <a:off x="7642412" y="4116450"/>
            <a:ext cx="1321196" cy="400110"/>
          </a:xfrm>
          <a:prstGeom prst="rect">
            <a:avLst/>
          </a:prstGeom>
          <a:noFill/>
        </p:spPr>
        <p:txBody>
          <a:bodyPr wrap="none" rtlCol="0">
            <a:spAutoFit/>
          </a:bodyPr>
          <a:lstStyle/>
          <a:p>
            <a:r>
              <a:rPr lang="en-US" sz="2000">
                <a:solidFill>
                  <a:prstClr val="black"/>
                </a:solidFill>
                <a:latin typeface="Calibri"/>
              </a:rPr>
              <a:t>PIN not OK</a:t>
            </a:r>
          </a:p>
        </p:txBody>
      </p:sp>
      <p:sp>
        <p:nvSpPr>
          <p:cNvPr id="42" name="TextBox 41"/>
          <p:cNvSpPr txBox="1"/>
          <p:nvPr/>
        </p:nvSpPr>
        <p:spPr>
          <a:xfrm>
            <a:off x="7125493" y="5562600"/>
            <a:ext cx="907621" cy="400110"/>
          </a:xfrm>
          <a:prstGeom prst="rect">
            <a:avLst/>
          </a:prstGeom>
          <a:noFill/>
        </p:spPr>
        <p:txBody>
          <a:bodyPr wrap="none" rtlCol="0">
            <a:spAutoFit/>
          </a:bodyPr>
          <a:lstStyle/>
          <a:p>
            <a:r>
              <a:rPr lang="en-US" sz="2000">
                <a:solidFill>
                  <a:prstClr val="black"/>
                </a:solidFill>
                <a:latin typeface="Calibri"/>
              </a:rPr>
              <a:t>PIN OK</a:t>
            </a:r>
          </a:p>
        </p:txBody>
      </p:sp>
      <p:cxnSp>
        <p:nvCxnSpPr>
          <p:cNvPr id="44" name="Curved Connector 43"/>
          <p:cNvCxnSpPr>
            <a:stCxn id="6" idx="4"/>
            <a:endCxn id="10" idx="2"/>
          </p:cNvCxnSpPr>
          <p:nvPr/>
        </p:nvCxnSpPr>
        <p:spPr>
          <a:xfrm rot="16200000" flipH="1">
            <a:off x="3966321" y="4766421"/>
            <a:ext cx="1039908" cy="2076450"/>
          </a:xfrm>
          <a:prstGeom prst="curvedConnector2">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6" name="Curved Connector 45"/>
          <p:cNvCxnSpPr>
            <a:stCxn id="7" idx="4"/>
            <a:endCxn id="10" idx="1"/>
          </p:cNvCxnSpPr>
          <p:nvPr/>
        </p:nvCxnSpPr>
        <p:spPr>
          <a:xfrm rot="16200000" flipH="1">
            <a:off x="5213967" y="5419291"/>
            <a:ext cx="591020" cy="465255"/>
          </a:xfrm>
          <a:prstGeom prst="curvedConnector3">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536804" y="5362545"/>
            <a:ext cx="907621" cy="400110"/>
          </a:xfrm>
          <a:prstGeom prst="rect">
            <a:avLst/>
          </a:prstGeom>
          <a:noFill/>
        </p:spPr>
        <p:txBody>
          <a:bodyPr wrap="none" rtlCol="0">
            <a:spAutoFit/>
          </a:bodyPr>
          <a:lstStyle/>
          <a:p>
            <a:r>
              <a:rPr lang="en-US" sz="2000">
                <a:solidFill>
                  <a:prstClr val="black"/>
                </a:solidFill>
                <a:latin typeface="Calibri"/>
              </a:rPr>
              <a:t>PIN OK</a:t>
            </a:r>
          </a:p>
        </p:txBody>
      </p:sp>
      <p:sp>
        <p:nvSpPr>
          <p:cNvPr id="48" name="TextBox 47"/>
          <p:cNvSpPr txBox="1"/>
          <p:nvPr/>
        </p:nvSpPr>
        <p:spPr>
          <a:xfrm>
            <a:off x="3139457" y="6047215"/>
            <a:ext cx="907621" cy="400110"/>
          </a:xfrm>
          <a:prstGeom prst="rect">
            <a:avLst/>
          </a:prstGeom>
          <a:noFill/>
        </p:spPr>
        <p:txBody>
          <a:bodyPr wrap="none" rtlCol="0">
            <a:spAutoFit/>
          </a:bodyPr>
          <a:lstStyle/>
          <a:p>
            <a:r>
              <a:rPr lang="en-US" sz="2000">
                <a:solidFill>
                  <a:prstClr val="black"/>
                </a:solidFill>
                <a:latin typeface="Calibri"/>
              </a:rPr>
              <a:t>PIN OK</a:t>
            </a:r>
          </a:p>
        </p:txBody>
      </p:sp>
      <p:sp>
        <p:nvSpPr>
          <p:cNvPr id="26" name="Freeform 25"/>
          <p:cNvSpPr/>
          <p:nvPr/>
        </p:nvSpPr>
        <p:spPr>
          <a:xfrm>
            <a:off x="876300" y="2990850"/>
            <a:ext cx="6191250" cy="3819525"/>
          </a:xfrm>
          <a:custGeom>
            <a:avLst/>
            <a:gdLst>
              <a:gd name="connsiteX0" fmla="*/ 0 w 6191250"/>
              <a:gd name="connsiteY0" fmla="*/ 0 h 3819525"/>
              <a:gd name="connsiteX1" fmla="*/ 28575 w 6191250"/>
              <a:gd name="connsiteY1" fmla="*/ 47625 h 3819525"/>
              <a:gd name="connsiteX2" fmla="*/ 57150 w 6191250"/>
              <a:gd name="connsiteY2" fmla="*/ 76200 h 3819525"/>
              <a:gd name="connsiteX3" fmla="*/ 76200 w 6191250"/>
              <a:gd name="connsiteY3" fmla="*/ 133350 h 3819525"/>
              <a:gd name="connsiteX4" fmla="*/ 114300 w 6191250"/>
              <a:gd name="connsiteY4" fmla="*/ 200025 h 3819525"/>
              <a:gd name="connsiteX5" fmla="*/ 142875 w 6191250"/>
              <a:gd name="connsiteY5" fmla="*/ 257175 h 3819525"/>
              <a:gd name="connsiteX6" fmla="*/ 171450 w 6191250"/>
              <a:gd name="connsiteY6" fmla="*/ 333375 h 3819525"/>
              <a:gd name="connsiteX7" fmla="*/ 180975 w 6191250"/>
              <a:gd name="connsiteY7" fmla="*/ 361950 h 3819525"/>
              <a:gd name="connsiteX8" fmla="*/ 209550 w 6191250"/>
              <a:gd name="connsiteY8" fmla="*/ 400050 h 3819525"/>
              <a:gd name="connsiteX9" fmla="*/ 228600 w 6191250"/>
              <a:gd name="connsiteY9" fmla="*/ 476250 h 3819525"/>
              <a:gd name="connsiteX10" fmla="*/ 247650 w 6191250"/>
              <a:gd name="connsiteY10" fmla="*/ 504825 h 3819525"/>
              <a:gd name="connsiteX11" fmla="*/ 257175 w 6191250"/>
              <a:gd name="connsiteY11" fmla="*/ 533400 h 3819525"/>
              <a:gd name="connsiteX12" fmla="*/ 285750 w 6191250"/>
              <a:gd name="connsiteY12" fmla="*/ 571500 h 3819525"/>
              <a:gd name="connsiteX13" fmla="*/ 304800 w 6191250"/>
              <a:gd name="connsiteY13" fmla="*/ 619125 h 3819525"/>
              <a:gd name="connsiteX14" fmla="*/ 342900 w 6191250"/>
              <a:gd name="connsiteY14" fmla="*/ 676275 h 3819525"/>
              <a:gd name="connsiteX15" fmla="*/ 361950 w 6191250"/>
              <a:gd name="connsiteY15" fmla="*/ 733425 h 3819525"/>
              <a:gd name="connsiteX16" fmla="*/ 400050 w 6191250"/>
              <a:gd name="connsiteY16" fmla="*/ 800100 h 3819525"/>
              <a:gd name="connsiteX17" fmla="*/ 428625 w 6191250"/>
              <a:gd name="connsiteY17" fmla="*/ 876300 h 3819525"/>
              <a:gd name="connsiteX18" fmla="*/ 466725 w 6191250"/>
              <a:gd name="connsiteY18" fmla="*/ 933450 h 3819525"/>
              <a:gd name="connsiteX19" fmla="*/ 476250 w 6191250"/>
              <a:gd name="connsiteY19" fmla="*/ 962025 h 3819525"/>
              <a:gd name="connsiteX20" fmla="*/ 504825 w 6191250"/>
              <a:gd name="connsiteY20" fmla="*/ 1028700 h 3819525"/>
              <a:gd name="connsiteX21" fmla="*/ 523875 w 6191250"/>
              <a:gd name="connsiteY21" fmla="*/ 1057275 h 3819525"/>
              <a:gd name="connsiteX22" fmla="*/ 542925 w 6191250"/>
              <a:gd name="connsiteY22" fmla="*/ 1114425 h 3819525"/>
              <a:gd name="connsiteX23" fmla="*/ 552450 w 6191250"/>
              <a:gd name="connsiteY23" fmla="*/ 1143000 h 3819525"/>
              <a:gd name="connsiteX24" fmla="*/ 581025 w 6191250"/>
              <a:gd name="connsiteY24" fmla="*/ 1190625 h 3819525"/>
              <a:gd name="connsiteX25" fmla="*/ 590550 w 6191250"/>
              <a:gd name="connsiteY25" fmla="*/ 1219200 h 3819525"/>
              <a:gd name="connsiteX26" fmla="*/ 628650 w 6191250"/>
              <a:gd name="connsiteY26" fmla="*/ 1276350 h 3819525"/>
              <a:gd name="connsiteX27" fmla="*/ 657225 w 6191250"/>
              <a:gd name="connsiteY27" fmla="*/ 1371600 h 3819525"/>
              <a:gd name="connsiteX28" fmla="*/ 695325 w 6191250"/>
              <a:gd name="connsiteY28" fmla="*/ 1428750 h 3819525"/>
              <a:gd name="connsiteX29" fmla="*/ 714375 w 6191250"/>
              <a:gd name="connsiteY29" fmla="*/ 1457325 h 3819525"/>
              <a:gd name="connsiteX30" fmla="*/ 733425 w 6191250"/>
              <a:gd name="connsiteY30" fmla="*/ 1485900 h 3819525"/>
              <a:gd name="connsiteX31" fmla="*/ 771525 w 6191250"/>
              <a:gd name="connsiteY31" fmla="*/ 1514475 h 3819525"/>
              <a:gd name="connsiteX32" fmla="*/ 809625 w 6191250"/>
              <a:gd name="connsiteY32" fmla="*/ 1552575 h 3819525"/>
              <a:gd name="connsiteX33" fmla="*/ 866775 w 6191250"/>
              <a:gd name="connsiteY33" fmla="*/ 1590675 h 3819525"/>
              <a:gd name="connsiteX34" fmla="*/ 923925 w 6191250"/>
              <a:gd name="connsiteY34" fmla="*/ 1619250 h 3819525"/>
              <a:gd name="connsiteX35" fmla="*/ 971550 w 6191250"/>
              <a:gd name="connsiteY35" fmla="*/ 1628775 h 3819525"/>
              <a:gd name="connsiteX36" fmla="*/ 1000125 w 6191250"/>
              <a:gd name="connsiteY36" fmla="*/ 1647825 h 3819525"/>
              <a:gd name="connsiteX37" fmla="*/ 1066800 w 6191250"/>
              <a:gd name="connsiteY37" fmla="*/ 1666875 h 3819525"/>
              <a:gd name="connsiteX38" fmla="*/ 1171575 w 6191250"/>
              <a:gd name="connsiteY38" fmla="*/ 1685925 h 3819525"/>
              <a:gd name="connsiteX39" fmla="*/ 1495425 w 6191250"/>
              <a:gd name="connsiteY39" fmla="*/ 1676400 h 3819525"/>
              <a:gd name="connsiteX40" fmla="*/ 1552575 w 6191250"/>
              <a:gd name="connsiteY40" fmla="*/ 1666875 h 3819525"/>
              <a:gd name="connsiteX41" fmla="*/ 2486025 w 6191250"/>
              <a:gd name="connsiteY41" fmla="*/ 1676400 h 3819525"/>
              <a:gd name="connsiteX42" fmla="*/ 2657475 w 6191250"/>
              <a:gd name="connsiteY42" fmla="*/ 1695450 h 3819525"/>
              <a:gd name="connsiteX43" fmla="*/ 2714625 w 6191250"/>
              <a:gd name="connsiteY43" fmla="*/ 1704975 h 3819525"/>
              <a:gd name="connsiteX44" fmla="*/ 2800350 w 6191250"/>
              <a:gd name="connsiteY44" fmla="*/ 1714500 h 3819525"/>
              <a:gd name="connsiteX45" fmla="*/ 2905125 w 6191250"/>
              <a:gd name="connsiteY45" fmla="*/ 1733550 h 3819525"/>
              <a:gd name="connsiteX46" fmla="*/ 3000375 w 6191250"/>
              <a:gd name="connsiteY46" fmla="*/ 1743075 h 3819525"/>
              <a:gd name="connsiteX47" fmla="*/ 3038475 w 6191250"/>
              <a:gd name="connsiteY47" fmla="*/ 1752600 h 3819525"/>
              <a:gd name="connsiteX48" fmla="*/ 3095625 w 6191250"/>
              <a:gd name="connsiteY48" fmla="*/ 1762125 h 3819525"/>
              <a:gd name="connsiteX49" fmla="*/ 3124200 w 6191250"/>
              <a:gd name="connsiteY49" fmla="*/ 1771650 h 3819525"/>
              <a:gd name="connsiteX50" fmla="*/ 3162300 w 6191250"/>
              <a:gd name="connsiteY50" fmla="*/ 1781175 h 3819525"/>
              <a:gd name="connsiteX51" fmla="*/ 3295650 w 6191250"/>
              <a:gd name="connsiteY51" fmla="*/ 1800225 h 3819525"/>
              <a:gd name="connsiteX52" fmla="*/ 3381375 w 6191250"/>
              <a:gd name="connsiteY52" fmla="*/ 1828800 h 3819525"/>
              <a:gd name="connsiteX53" fmla="*/ 3629025 w 6191250"/>
              <a:gd name="connsiteY53" fmla="*/ 1857375 h 3819525"/>
              <a:gd name="connsiteX54" fmla="*/ 3705225 w 6191250"/>
              <a:gd name="connsiteY54" fmla="*/ 1866900 h 3819525"/>
              <a:gd name="connsiteX55" fmla="*/ 3743325 w 6191250"/>
              <a:gd name="connsiteY55" fmla="*/ 1876425 h 3819525"/>
              <a:gd name="connsiteX56" fmla="*/ 3981450 w 6191250"/>
              <a:gd name="connsiteY56" fmla="*/ 1895475 h 3819525"/>
              <a:gd name="connsiteX57" fmla="*/ 4152900 w 6191250"/>
              <a:gd name="connsiteY57" fmla="*/ 1914525 h 3819525"/>
              <a:gd name="connsiteX58" fmla="*/ 4381500 w 6191250"/>
              <a:gd name="connsiteY58" fmla="*/ 1905000 h 3819525"/>
              <a:gd name="connsiteX59" fmla="*/ 4724400 w 6191250"/>
              <a:gd name="connsiteY59" fmla="*/ 1914525 h 3819525"/>
              <a:gd name="connsiteX60" fmla="*/ 4924425 w 6191250"/>
              <a:gd name="connsiteY60" fmla="*/ 1933575 h 3819525"/>
              <a:gd name="connsiteX61" fmla="*/ 5172075 w 6191250"/>
              <a:gd name="connsiteY61" fmla="*/ 1952625 h 3819525"/>
              <a:gd name="connsiteX62" fmla="*/ 5229225 w 6191250"/>
              <a:gd name="connsiteY62" fmla="*/ 1962150 h 3819525"/>
              <a:gd name="connsiteX63" fmla="*/ 5362575 w 6191250"/>
              <a:gd name="connsiteY63" fmla="*/ 1971675 h 3819525"/>
              <a:gd name="connsiteX64" fmla="*/ 5638800 w 6191250"/>
              <a:gd name="connsiteY64" fmla="*/ 1990725 h 3819525"/>
              <a:gd name="connsiteX65" fmla="*/ 5781675 w 6191250"/>
              <a:gd name="connsiteY65" fmla="*/ 2028825 h 3819525"/>
              <a:gd name="connsiteX66" fmla="*/ 5867400 w 6191250"/>
              <a:gd name="connsiteY66" fmla="*/ 2057400 h 3819525"/>
              <a:gd name="connsiteX67" fmla="*/ 5934075 w 6191250"/>
              <a:gd name="connsiteY67" fmla="*/ 2066925 h 3819525"/>
              <a:gd name="connsiteX68" fmla="*/ 6010275 w 6191250"/>
              <a:gd name="connsiteY68" fmla="*/ 2095500 h 3819525"/>
              <a:gd name="connsiteX69" fmla="*/ 6076950 w 6191250"/>
              <a:gd name="connsiteY69" fmla="*/ 2124075 h 3819525"/>
              <a:gd name="connsiteX70" fmla="*/ 6134100 w 6191250"/>
              <a:gd name="connsiteY70" fmla="*/ 2162175 h 3819525"/>
              <a:gd name="connsiteX71" fmla="*/ 6162675 w 6191250"/>
              <a:gd name="connsiteY71" fmla="*/ 2181225 h 3819525"/>
              <a:gd name="connsiteX72" fmla="*/ 6191250 w 6191250"/>
              <a:gd name="connsiteY72" fmla="*/ 2257425 h 3819525"/>
              <a:gd name="connsiteX73" fmla="*/ 6172200 w 6191250"/>
              <a:gd name="connsiteY73" fmla="*/ 2466975 h 3819525"/>
              <a:gd name="connsiteX74" fmla="*/ 6153150 w 6191250"/>
              <a:gd name="connsiteY74" fmla="*/ 2552700 h 3819525"/>
              <a:gd name="connsiteX75" fmla="*/ 6143625 w 6191250"/>
              <a:gd name="connsiteY75" fmla="*/ 2619375 h 3819525"/>
              <a:gd name="connsiteX76" fmla="*/ 6124575 w 6191250"/>
              <a:gd name="connsiteY76" fmla="*/ 2705100 h 3819525"/>
              <a:gd name="connsiteX77" fmla="*/ 6115050 w 6191250"/>
              <a:gd name="connsiteY77" fmla="*/ 2762250 h 3819525"/>
              <a:gd name="connsiteX78" fmla="*/ 6105525 w 6191250"/>
              <a:gd name="connsiteY78" fmla="*/ 2809875 h 3819525"/>
              <a:gd name="connsiteX79" fmla="*/ 6096000 w 6191250"/>
              <a:gd name="connsiteY79" fmla="*/ 2914650 h 3819525"/>
              <a:gd name="connsiteX80" fmla="*/ 6086475 w 6191250"/>
              <a:gd name="connsiteY80" fmla="*/ 2962275 h 3819525"/>
              <a:gd name="connsiteX81" fmla="*/ 6067425 w 6191250"/>
              <a:gd name="connsiteY81" fmla="*/ 3143250 h 3819525"/>
              <a:gd name="connsiteX82" fmla="*/ 6076950 w 6191250"/>
              <a:gd name="connsiteY82" fmla="*/ 3619500 h 3819525"/>
              <a:gd name="connsiteX83" fmla="*/ 6067425 w 6191250"/>
              <a:gd name="connsiteY83" fmla="*/ 3676650 h 3819525"/>
              <a:gd name="connsiteX84" fmla="*/ 6057900 w 6191250"/>
              <a:gd name="connsiteY84" fmla="*/ 3819525 h 381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6191250" h="3819525">
                <a:moveTo>
                  <a:pt x="0" y="0"/>
                </a:moveTo>
                <a:cubicBezTo>
                  <a:pt x="9525" y="15875"/>
                  <a:pt x="17467" y="32814"/>
                  <a:pt x="28575" y="47625"/>
                </a:cubicBezTo>
                <a:cubicBezTo>
                  <a:pt x="36657" y="58401"/>
                  <a:pt x="50608" y="64425"/>
                  <a:pt x="57150" y="76200"/>
                </a:cubicBezTo>
                <a:cubicBezTo>
                  <a:pt x="66902" y="93753"/>
                  <a:pt x="65061" y="116642"/>
                  <a:pt x="76200" y="133350"/>
                </a:cubicBezTo>
                <a:cubicBezTo>
                  <a:pt x="95332" y="162048"/>
                  <a:pt x="99798" y="166188"/>
                  <a:pt x="114300" y="200025"/>
                </a:cubicBezTo>
                <a:cubicBezTo>
                  <a:pt x="137961" y="255234"/>
                  <a:pt x="106266" y="202261"/>
                  <a:pt x="142875" y="257175"/>
                </a:cubicBezTo>
                <a:cubicBezTo>
                  <a:pt x="160436" y="327419"/>
                  <a:pt x="141565" y="263643"/>
                  <a:pt x="171450" y="333375"/>
                </a:cubicBezTo>
                <a:cubicBezTo>
                  <a:pt x="175405" y="342603"/>
                  <a:pt x="175994" y="353233"/>
                  <a:pt x="180975" y="361950"/>
                </a:cubicBezTo>
                <a:cubicBezTo>
                  <a:pt x="188851" y="375733"/>
                  <a:pt x="200025" y="387350"/>
                  <a:pt x="209550" y="400050"/>
                </a:cubicBezTo>
                <a:cubicBezTo>
                  <a:pt x="213173" y="418164"/>
                  <a:pt x="218837" y="456724"/>
                  <a:pt x="228600" y="476250"/>
                </a:cubicBezTo>
                <a:cubicBezTo>
                  <a:pt x="233720" y="486489"/>
                  <a:pt x="242530" y="494586"/>
                  <a:pt x="247650" y="504825"/>
                </a:cubicBezTo>
                <a:cubicBezTo>
                  <a:pt x="252140" y="513805"/>
                  <a:pt x="252194" y="524683"/>
                  <a:pt x="257175" y="533400"/>
                </a:cubicBezTo>
                <a:cubicBezTo>
                  <a:pt x="265051" y="547183"/>
                  <a:pt x="278040" y="557623"/>
                  <a:pt x="285750" y="571500"/>
                </a:cubicBezTo>
                <a:cubicBezTo>
                  <a:pt x="294053" y="586446"/>
                  <a:pt x="296613" y="604115"/>
                  <a:pt x="304800" y="619125"/>
                </a:cubicBezTo>
                <a:cubicBezTo>
                  <a:pt x="315763" y="639225"/>
                  <a:pt x="335660" y="654555"/>
                  <a:pt x="342900" y="676275"/>
                </a:cubicBezTo>
                <a:cubicBezTo>
                  <a:pt x="349250" y="695325"/>
                  <a:pt x="350811" y="716717"/>
                  <a:pt x="361950" y="733425"/>
                </a:cubicBezTo>
                <a:cubicBezTo>
                  <a:pt x="381082" y="762123"/>
                  <a:pt x="385548" y="766263"/>
                  <a:pt x="400050" y="800100"/>
                </a:cubicBezTo>
                <a:cubicBezTo>
                  <a:pt x="417056" y="839781"/>
                  <a:pt x="402314" y="828063"/>
                  <a:pt x="428625" y="876300"/>
                </a:cubicBezTo>
                <a:cubicBezTo>
                  <a:pt x="439588" y="896400"/>
                  <a:pt x="459485" y="911730"/>
                  <a:pt x="466725" y="933450"/>
                </a:cubicBezTo>
                <a:cubicBezTo>
                  <a:pt x="469900" y="942975"/>
                  <a:pt x="472521" y="952703"/>
                  <a:pt x="476250" y="962025"/>
                </a:cubicBezTo>
                <a:cubicBezTo>
                  <a:pt x="485230" y="984476"/>
                  <a:pt x="494011" y="1007073"/>
                  <a:pt x="504825" y="1028700"/>
                </a:cubicBezTo>
                <a:cubicBezTo>
                  <a:pt x="509945" y="1038939"/>
                  <a:pt x="519226" y="1046814"/>
                  <a:pt x="523875" y="1057275"/>
                </a:cubicBezTo>
                <a:cubicBezTo>
                  <a:pt x="532030" y="1075625"/>
                  <a:pt x="536575" y="1095375"/>
                  <a:pt x="542925" y="1114425"/>
                </a:cubicBezTo>
                <a:cubicBezTo>
                  <a:pt x="546100" y="1123950"/>
                  <a:pt x="547284" y="1134391"/>
                  <a:pt x="552450" y="1143000"/>
                </a:cubicBezTo>
                <a:cubicBezTo>
                  <a:pt x="561975" y="1158875"/>
                  <a:pt x="572746" y="1174066"/>
                  <a:pt x="581025" y="1190625"/>
                </a:cubicBezTo>
                <a:cubicBezTo>
                  <a:pt x="585515" y="1199605"/>
                  <a:pt x="585674" y="1210423"/>
                  <a:pt x="590550" y="1219200"/>
                </a:cubicBezTo>
                <a:cubicBezTo>
                  <a:pt x="601669" y="1239214"/>
                  <a:pt x="628650" y="1276350"/>
                  <a:pt x="628650" y="1276350"/>
                </a:cubicBezTo>
                <a:cubicBezTo>
                  <a:pt x="636532" y="1315761"/>
                  <a:pt x="637439" y="1335325"/>
                  <a:pt x="657225" y="1371600"/>
                </a:cubicBezTo>
                <a:cubicBezTo>
                  <a:pt x="668188" y="1391700"/>
                  <a:pt x="682625" y="1409700"/>
                  <a:pt x="695325" y="1428750"/>
                </a:cubicBezTo>
                <a:lnTo>
                  <a:pt x="714375" y="1457325"/>
                </a:lnTo>
                <a:cubicBezTo>
                  <a:pt x="720725" y="1466850"/>
                  <a:pt x="724267" y="1479031"/>
                  <a:pt x="733425" y="1485900"/>
                </a:cubicBezTo>
                <a:cubicBezTo>
                  <a:pt x="746125" y="1495425"/>
                  <a:pt x="759578" y="1504021"/>
                  <a:pt x="771525" y="1514475"/>
                </a:cubicBezTo>
                <a:cubicBezTo>
                  <a:pt x="785042" y="1526302"/>
                  <a:pt x="795600" y="1541355"/>
                  <a:pt x="809625" y="1552575"/>
                </a:cubicBezTo>
                <a:cubicBezTo>
                  <a:pt x="827503" y="1566878"/>
                  <a:pt x="847725" y="1577975"/>
                  <a:pt x="866775" y="1590675"/>
                </a:cubicBezTo>
                <a:cubicBezTo>
                  <a:pt x="894711" y="1609299"/>
                  <a:pt x="892377" y="1611363"/>
                  <a:pt x="923925" y="1619250"/>
                </a:cubicBezTo>
                <a:cubicBezTo>
                  <a:pt x="939631" y="1623177"/>
                  <a:pt x="955675" y="1625600"/>
                  <a:pt x="971550" y="1628775"/>
                </a:cubicBezTo>
                <a:cubicBezTo>
                  <a:pt x="981075" y="1635125"/>
                  <a:pt x="989886" y="1642705"/>
                  <a:pt x="1000125" y="1647825"/>
                </a:cubicBezTo>
                <a:cubicBezTo>
                  <a:pt x="1015350" y="1655438"/>
                  <a:pt x="1052558" y="1662806"/>
                  <a:pt x="1066800" y="1666875"/>
                </a:cubicBezTo>
                <a:cubicBezTo>
                  <a:pt x="1135321" y="1686452"/>
                  <a:pt x="1045482" y="1670163"/>
                  <a:pt x="1171575" y="1685925"/>
                </a:cubicBezTo>
                <a:cubicBezTo>
                  <a:pt x="1279525" y="1682750"/>
                  <a:pt x="1387563" y="1681793"/>
                  <a:pt x="1495425" y="1676400"/>
                </a:cubicBezTo>
                <a:cubicBezTo>
                  <a:pt x="1514714" y="1675436"/>
                  <a:pt x="1533262" y="1666875"/>
                  <a:pt x="1552575" y="1666875"/>
                </a:cubicBezTo>
                <a:cubicBezTo>
                  <a:pt x="1863741" y="1666875"/>
                  <a:pt x="2174875" y="1673225"/>
                  <a:pt x="2486025" y="1676400"/>
                </a:cubicBezTo>
                <a:cubicBezTo>
                  <a:pt x="2614617" y="1697832"/>
                  <a:pt x="2457156" y="1673192"/>
                  <a:pt x="2657475" y="1695450"/>
                </a:cubicBezTo>
                <a:cubicBezTo>
                  <a:pt x="2676670" y="1697583"/>
                  <a:pt x="2695482" y="1702423"/>
                  <a:pt x="2714625" y="1704975"/>
                </a:cubicBezTo>
                <a:cubicBezTo>
                  <a:pt x="2743124" y="1708775"/>
                  <a:pt x="2771888" y="1710434"/>
                  <a:pt x="2800350" y="1714500"/>
                </a:cubicBezTo>
                <a:cubicBezTo>
                  <a:pt x="2936895" y="1734006"/>
                  <a:pt x="2748523" y="1713975"/>
                  <a:pt x="2905125" y="1733550"/>
                </a:cubicBezTo>
                <a:cubicBezTo>
                  <a:pt x="2936787" y="1737508"/>
                  <a:pt x="2968625" y="1739900"/>
                  <a:pt x="3000375" y="1743075"/>
                </a:cubicBezTo>
                <a:cubicBezTo>
                  <a:pt x="3013075" y="1746250"/>
                  <a:pt x="3025638" y="1750033"/>
                  <a:pt x="3038475" y="1752600"/>
                </a:cubicBezTo>
                <a:cubicBezTo>
                  <a:pt x="3057413" y="1756388"/>
                  <a:pt x="3076772" y="1757935"/>
                  <a:pt x="3095625" y="1762125"/>
                </a:cubicBezTo>
                <a:cubicBezTo>
                  <a:pt x="3105426" y="1764303"/>
                  <a:pt x="3114546" y="1768892"/>
                  <a:pt x="3124200" y="1771650"/>
                </a:cubicBezTo>
                <a:cubicBezTo>
                  <a:pt x="3136787" y="1775246"/>
                  <a:pt x="3149463" y="1778608"/>
                  <a:pt x="3162300" y="1781175"/>
                </a:cubicBezTo>
                <a:cubicBezTo>
                  <a:pt x="3208077" y="1790330"/>
                  <a:pt x="3248826" y="1794372"/>
                  <a:pt x="3295650" y="1800225"/>
                </a:cubicBezTo>
                <a:cubicBezTo>
                  <a:pt x="3324225" y="1809750"/>
                  <a:pt x="3351557" y="1824540"/>
                  <a:pt x="3381375" y="1828800"/>
                </a:cubicBezTo>
                <a:cubicBezTo>
                  <a:pt x="3625213" y="1863634"/>
                  <a:pt x="3408128" y="1835285"/>
                  <a:pt x="3629025" y="1857375"/>
                </a:cubicBezTo>
                <a:cubicBezTo>
                  <a:pt x="3654496" y="1859922"/>
                  <a:pt x="3679976" y="1862692"/>
                  <a:pt x="3705225" y="1866900"/>
                </a:cubicBezTo>
                <a:cubicBezTo>
                  <a:pt x="3718138" y="1869052"/>
                  <a:pt x="3730386" y="1874434"/>
                  <a:pt x="3743325" y="1876425"/>
                </a:cubicBezTo>
                <a:cubicBezTo>
                  <a:pt x="3815866" y="1887585"/>
                  <a:pt x="3913254" y="1891213"/>
                  <a:pt x="3981450" y="1895475"/>
                </a:cubicBezTo>
                <a:cubicBezTo>
                  <a:pt x="4048615" y="1908908"/>
                  <a:pt x="4066767" y="1914525"/>
                  <a:pt x="4152900" y="1914525"/>
                </a:cubicBezTo>
                <a:cubicBezTo>
                  <a:pt x="4229166" y="1914525"/>
                  <a:pt x="4305300" y="1908175"/>
                  <a:pt x="4381500" y="1905000"/>
                </a:cubicBezTo>
                <a:cubicBezTo>
                  <a:pt x="4495800" y="1908175"/>
                  <a:pt x="4610214" y="1908515"/>
                  <a:pt x="4724400" y="1914525"/>
                </a:cubicBezTo>
                <a:cubicBezTo>
                  <a:pt x="4791284" y="1918045"/>
                  <a:pt x="4857597" y="1929120"/>
                  <a:pt x="4924425" y="1933575"/>
                </a:cubicBezTo>
                <a:cubicBezTo>
                  <a:pt x="4993567" y="1938184"/>
                  <a:pt x="5099648" y="1944104"/>
                  <a:pt x="5172075" y="1952625"/>
                </a:cubicBezTo>
                <a:cubicBezTo>
                  <a:pt x="5191255" y="1954882"/>
                  <a:pt x="5210008" y="1960228"/>
                  <a:pt x="5229225" y="1962150"/>
                </a:cubicBezTo>
                <a:cubicBezTo>
                  <a:pt x="5273567" y="1966584"/>
                  <a:pt x="5318143" y="1968257"/>
                  <a:pt x="5362575" y="1971675"/>
                </a:cubicBezTo>
                <a:cubicBezTo>
                  <a:pt x="5590321" y="1989194"/>
                  <a:pt x="5354472" y="1974000"/>
                  <a:pt x="5638800" y="1990725"/>
                </a:cubicBezTo>
                <a:cubicBezTo>
                  <a:pt x="5725661" y="2005202"/>
                  <a:pt x="5677628" y="1994143"/>
                  <a:pt x="5781675" y="2028825"/>
                </a:cubicBezTo>
                <a:cubicBezTo>
                  <a:pt x="5810250" y="2038350"/>
                  <a:pt x="5837582" y="2053140"/>
                  <a:pt x="5867400" y="2057400"/>
                </a:cubicBezTo>
                <a:lnTo>
                  <a:pt x="5934075" y="2066925"/>
                </a:lnTo>
                <a:cubicBezTo>
                  <a:pt x="5958806" y="2075169"/>
                  <a:pt x="5987496" y="2084111"/>
                  <a:pt x="6010275" y="2095500"/>
                </a:cubicBezTo>
                <a:cubicBezTo>
                  <a:pt x="6076054" y="2128389"/>
                  <a:pt x="5997656" y="2104251"/>
                  <a:pt x="6076950" y="2124075"/>
                </a:cubicBezTo>
                <a:lnTo>
                  <a:pt x="6134100" y="2162175"/>
                </a:lnTo>
                <a:lnTo>
                  <a:pt x="6162675" y="2181225"/>
                </a:lnTo>
                <a:cubicBezTo>
                  <a:pt x="6173513" y="2202901"/>
                  <a:pt x="6191250" y="2231487"/>
                  <a:pt x="6191250" y="2257425"/>
                </a:cubicBezTo>
                <a:cubicBezTo>
                  <a:pt x="6191250" y="2411507"/>
                  <a:pt x="6189192" y="2373519"/>
                  <a:pt x="6172200" y="2466975"/>
                </a:cubicBezTo>
                <a:cubicBezTo>
                  <a:pt x="6158789" y="2540734"/>
                  <a:pt x="6169944" y="2502317"/>
                  <a:pt x="6153150" y="2552700"/>
                </a:cubicBezTo>
                <a:cubicBezTo>
                  <a:pt x="6149975" y="2574925"/>
                  <a:pt x="6147316" y="2597230"/>
                  <a:pt x="6143625" y="2619375"/>
                </a:cubicBezTo>
                <a:cubicBezTo>
                  <a:pt x="6126990" y="2719187"/>
                  <a:pt x="6141700" y="2619475"/>
                  <a:pt x="6124575" y="2705100"/>
                </a:cubicBezTo>
                <a:cubicBezTo>
                  <a:pt x="6120787" y="2724038"/>
                  <a:pt x="6118505" y="2743249"/>
                  <a:pt x="6115050" y="2762250"/>
                </a:cubicBezTo>
                <a:cubicBezTo>
                  <a:pt x="6112154" y="2778178"/>
                  <a:pt x="6108700" y="2794000"/>
                  <a:pt x="6105525" y="2809875"/>
                </a:cubicBezTo>
                <a:cubicBezTo>
                  <a:pt x="6102350" y="2844800"/>
                  <a:pt x="6100350" y="2879852"/>
                  <a:pt x="6096000" y="2914650"/>
                </a:cubicBezTo>
                <a:cubicBezTo>
                  <a:pt x="6093992" y="2930714"/>
                  <a:pt x="6088483" y="2946211"/>
                  <a:pt x="6086475" y="2962275"/>
                </a:cubicBezTo>
                <a:cubicBezTo>
                  <a:pt x="6078951" y="3022465"/>
                  <a:pt x="6067425" y="3143250"/>
                  <a:pt x="6067425" y="3143250"/>
                </a:cubicBezTo>
                <a:cubicBezTo>
                  <a:pt x="6070600" y="3302000"/>
                  <a:pt x="6076950" y="3460718"/>
                  <a:pt x="6076950" y="3619500"/>
                </a:cubicBezTo>
                <a:cubicBezTo>
                  <a:pt x="6076950" y="3638813"/>
                  <a:pt x="6070156" y="3657531"/>
                  <a:pt x="6067425" y="3676650"/>
                </a:cubicBezTo>
                <a:cubicBezTo>
                  <a:pt x="6055143" y="3762622"/>
                  <a:pt x="6057900" y="3737916"/>
                  <a:pt x="6057900" y="3819525"/>
                </a:cubicBezTo>
              </a:path>
            </a:pathLst>
          </a:cu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Freeform 26"/>
          <p:cNvSpPr/>
          <p:nvPr/>
        </p:nvSpPr>
        <p:spPr>
          <a:xfrm>
            <a:off x="1066800" y="2705100"/>
            <a:ext cx="7258050" cy="2158959"/>
          </a:xfrm>
          <a:custGeom>
            <a:avLst/>
            <a:gdLst>
              <a:gd name="connsiteX0" fmla="*/ 0 w 7258050"/>
              <a:gd name="connsiteY0" fmla="*/ 352425 h 2158959"/>
              <a:gd name="connsiteX1" fmla="*/ 28575 w 7258050"/>
              <a:gd name="connsiteY1" fmla="*/ 400050 h 2158959"/>
              <a:gd name="connsiteX2" fmla="*/ 38100 w 7258050"/>
              <a:gd name="connsiteY2" fmla="*/ 428625 h 2158959"/>
              <a:gd name="connsiteX3" fmla="*/ 66675 w 7258050"/>
              <a:gd name="connsiteY3" fmla="*/ 466725 h 2158959"/>
              <a:gd name="connsiteX4" fmla="*/ 85725 w 7258050"/>
              <a:gd name="connsiteY4" fmla="*/ 542925 h 2158959"/>
              <a:gd name="connsiteX5" fmla="*/ 95250 w 7258050"/>
              <a:gd name="connsiteY5" fmla="*/ 571500 h 2158959"/>
              <a:gd name="connsiteX6" fmla="*/ 133350 w 7258050"/>
              <a:gd name="connsiteY6" fmla="*/ 628650 h 2158959"/>
              <a:gd name="connsiteX7" fmla="*/ 152400 w 7258050"/>
              <a:gd name="connsiteY7" fmla="*/ 704850 h 2158959"/>
              <a:gd name="connsiteX8" fmla="*/ 171450 w 7258050"/>
              <a:gd name="connsiteY8" fmla="*/ 733425 h 2158959"/>
              <a:gd name="connsiteX9" fmla="*/ 190500 w 7258050"/>
              <a:gd name="connsiteY9" fmla="*/ 790575 h 2158959"/>
              <a:gd name="connsiteX10" fmla="*/ 209550 w 7258050"/>
              <a:gd name="connsiteY10" fmla="*/ 828675 h 2158959"/>
              <a:gd name="connsiteX11" fmla="*/ 219075 w 7258050"/>
              <a:gd name="connsiteY11" fmla="*/ 857250 h 2158959"/>
              <a:gd name="connsiteX12" fmla="*/ 266700 w 7258050"/>
              <a:gd name="connsiteY12" fmla="*/ 952500 h 2158959"/>
              <a:gd name="connsiteX13" fmla="*/ 285750 w 7258050"/>
              <a:gd name="connsiteY13" fmla="*/ 990600 h 2158959"/>
              <a:gd name="connsiteX14" fmla="*/ 314325 w 7258050"/>
              <a:gd name="connsiteY14" fmla="*/ 1047750 h 2158959"/>
              <a:gd name="connsiteX15" fmla="*/ 352425 w 7258050"/>
              <a:gd name="connsiteY15" fmla="*/ 1143000 h 2158959"/>
              <a:gd name="connsiteX16" fmla="*/ 381000 w 7258050"/>
              <a:gd name="connsiteY16" fmla="*/ 1247775 h 2158959"/>
              <a:gd name="connsiteX17" fmla="*/ 390525 w 7258050"/>
              <a:gd name="connsiteY17" fmla="*/ 1276350 h 2158959"/>
              <a:gd name="connsiteX18" fmla="*/ 400050 w 7258050"/>
              <a:gd name="connsiteY18" fmla="*/ 1314450 h 2158959"/>
              <a:gd name="connsiteX19" fmla="*/ 447675 w 7258050"/>
              <a:gd name="connsiteY19" fmla="*/ 1371600 h 2158959"/>
              <a:gd name="connsiteX20" fmla="*/ 476250 w 7258050"/>
              <a:gd name="connsiteY20" fmla="*/ 1438275 h 2158959"/>
              <a:gd name="connsiteX21" fmla="*/ 485775 w 7258050"/>
              <a:gd name="connsiteY21" fmla="*/ 1466850 h 2158959"/>
              <a:gd name="connsiteX22" fmla="*/ 504825 w 7258050"/>
              <a:gd name="connsiteY22" fmla="*/ 1495425 h 2158959"/>
              <a:gd name="connsiteX23" fmla="*/ 561975 w 7258050"/>
              <a:gd name="connsiteY23" fmla="*/ 1571625 h 2158959"/>
              <a:gd name="connsiteX24" fmla="*/ 581025 w 7258050"/>
              <a:gd name="connsiteY24" fmla="*/ 1600200 h 2158959"/>
              <a:gd name="connsiteX25" fmla="*/ 628650 w 7258050"/>
              <a:gd name="connsiteY25" fmla="*/ 1685925 h 2158959"/>
              <a:gd name="connsiteX26" fmla="*/ 657225 w 7258050"/>
              <a:gd name="connsiteY26" fmla="*/ 1695450 h 2158959"/>
              <a:gd name="connsiteX27" fmla="*/ 676275 w 7258050"/>
              <a:gd name="connsiteY27" fmla="*/ 1724025 h 2158959"/>
              <a:gd name="connsiteX28" fmla="*/ 771525 w 7258050"/>
              <a:gd name="connsiteY28" fmla="*/ 1790700 h 2158959"/>
              <a:gd name="connsiteX29" fmla="*/ 800100 w 7258050"/>
              <a:gd name="connsiteY29" fmla="*/ 1809750 h 2158959"/>
              <a:gd name="connsiteX30" fmla="*/ 885825 w 7258050"/>
              <a:gd name="connsiteY30" fmla="*/ 1838325 h 2158959"/>
              <a:gd name="connsiteX31" fmla="*/ 914400 w 7258050"/>
              <a:gd name="connsiteY31" fmla="*/ 1847850 h 2158959"/>
              <a:gd name="connsiteX32" fmla="*/ 942975 w 7258050"/>
              <a:gd name="connsiteY32" fmla="*/ 1857375 h 2158959"/>
              <a:gd name="connsiteX33" fmla="*/ 981075 w 7258050"/>
              <a:gd name="connsiteY33" fmla="*/ 1876425 h 2158959"/>
              <a:gd name="connsiteX34" fmla="*/ 1028700 w 7258050"/>
              <a:gd name="connsiteY34" fmla="*/ 1885950 h 2158959"/>
              <a:gd name="connsiteX35" fmla="*/ 1066800 w 7258050"/>
              <a:gd name="connsiteY35" fmla="*/ 1895475 h 2158959"/>
              <a:gd name="connsiteX36" fmla="*/ 1162050 w 7258050"/>
              <a:gd name="connsiteY36" fmla="*/ 1914525 h 2158959"/>
              <a:gd name="connsiteX37" fmla="*/ 1524000 w 7258050"/>
              <a:gd name="connsiteY37" fmla="*/ 1905000 h 2158959"/>
              <a:gd name="connsiteX38" fmla="*/ 1571625 w 7258050"/>
              <a:gd name="connsiteY38" fmla="*/ 1895475 h 2158959"/>
              <a:gd name="connsiteX39" fmla="*/ 1704975 w 7258050"/>
              <a:gd name="connsiteY39" fmla="*/ 1885950 h 2158959"/>
              <a:gd name="connsiteX40" fmla="*/ 1981200 w 7258050"/>
              <a:gd name="connsiteY40" fmla="*/ 1866900 h 2158959"/>
              <a:gd name="connsiteX41" fmla="*/ 2286000 w 7258050"/>
              <a:gd name="connsiteY41" fmla="*/ 1857375 h 2158959"/>
              <a:gd name="connsiteX42" fmla="*/ 2733675 w 7258050"/>
              <a:gd name="connsiteY42" fmla="*/ 1866900 h 2158959"/>
              <a:gd name="connsiteX43" fmla="*/ 2876550 w 7258050"/>
              <a:gd name="connsiteY43" fmla="*/ 1876425 h 2158959"/>
              <a:gd name="connsiteX44" fmla="*/ 2924175 w 7258050"/>
              <a:gd name="connsiteY44" fmla="*/ 1895475 h 2158959"/>
              <a:gd name="connsiteX45" fmla="*/ 3048000 w 7258050"/>
              <a:gd name="connsiteY45" fmla="*/ 1905000 h 2158959"/>
              <a:gd name="connsiteX46" fmla="*/ 3105150 w 7258050"/>
              <a:gd name="connsiteY46" fmla="*/ 1914525 h 2158959"/>
              <a:gd name="connsiteX47" fmla="*/ 3257550 w 7258050"/>
              <a:gd name="connsiteY47" fmla="*/ 1924050 h 2158959"/>
              <a:gd name="connsiteX48" fmla="*/ 3390900 w 7258050"/>
              <a:gd name="connsiteY48" fmla="*/ 1952625 h 2158959"/>
              <a:gd name="connsiteX49" fmla="*/ 3590925 w 7258050"/>
              <a:gd name="connsiteY49" fmla="*/ 1962150 h 2158959"/>
              <a:gd name="connsiteX50" fmla="*/ 3981450 w 7258050"/>
              <a:gd name="connsiteY50" fmla="*/ 1981200 h 2158959"/>
              <a:gd name="connsiteX51" fmla="*/ 4114800 w 7258050"/>
              <a:gd name="connsiteY51" fmla="*/ 2000250 h 2158959"/>
              <a:gd name="connsiteX52" fmla="*/ 4219575 w 7258050"/>
              <a:gd name="connsiteY52" fmla="*/ 2009775 h 2158959"/>
              <a:gd name="connsiteX53" fmla="*/ 4562475 w 7258050"/>
              <a:gd name="connsiteY53" fmla="*/ 2028825 h 2158959"/>
              <a:gd name="connsiteX54" fmla="*/ 4676775 w 7258050"/>
              <a:gd name="connsiteY54" fmla="*/ 2047875 h 2158959"/>
              <a:gd name="connsiteX55" fmla="*/ 4772025 w 7258050"/>
              <a:gd name="connsiteY55" fmla="*/ 2057400 h 2158959"/>
              <a:gd name="connsiteX56" fmla="*/ 4819650 w 7258050"/>
              <a:gd name="connsiteY56" fmla="*/ 2066925 h 2158959"/>
              <a:gd name="connsiteX57" fmla="*/ 4876800 w 7258050"/>
              <a:gd name="connsiteY57" fmla="*/ 2076450 h 2158959"/>
              <a:gd name="connsiteX58" fmla="*/ 4981575 w 7258050"/>
              <a:gd name="connsiteY58" fmla="*/ 2105025 h 2158959"/>
              <a:gd name="connsiteX59" fmla="*/ 5029200 w 7258050"/>
              <a:gd name="connsiteY59" fmla="*/ 2114550 h 2158959"/>
              <a:gd name="connsiteX60" fmla="*/ 5105400 w 7258050"/>
              <a:gd name="connsiteY60" fmla="*/ 2133600 h 2158959"/>
              <a:gd name="connsiteX61" fmla="*/ 5200650 w 7258050"/>
              <a:gd name="connsiteY61" fmla="*/ 2143125 h 2158959"/>
              <a:gd name="connsiteX62" fmla="*/ 5410200 w 7258050"/>
              <a:gd name="connsiteY62" fmla="*/ 2143125 h 2158959"/>
              <a:gd name="connsiteX63" fmla="*/ 5505450 w 7258050"/>
              <a:gd name="connsiteY63" fmla="*/ 2133600 h 2158959"/>
              <a:gd name="connsiteX64" fmla="*/ 5610225 w 7258050"/>
              <a:gd name="connsiteY64" fmla="*/ 2105025 h 2158959"/>
              <a:gd name="connsiteX65" fmla="*/ 5686425 w 7258050"/>
              <a:gd name="connsiteY65" fmla="*/ 2095500 h 2158959"/>
              <a:gd name="connsiteX66" fmla="*/ 5753100 w 7258050"/>
              <a:gd name="connsiteY66" fmla="*/ 2085975 h 2158959"/>
              <a:gd name="connsiteX67" fmla="*/ 6010275 w 7258050"/>
              <a:gd name="connsiteY67" fmla="*/ 2066925 h 2158959"/>
              <a:gd name="connsiteX68" fmla="*/ 6076950 w 7258050"/>
              <a:gd name="connsiteY68" fmla="*/ 2057400 h 2158959"/>
              <a:gd name="connsiteX69" fmla="*/ 6105525 w 7258050"/>
              <a:gd name="connsiteY69" fmla="*/ 2047875 h 2158959"/>
              <a:gd name="connsiteX70" fmla="*/ 6143625 w 7258050"/>
              <a:gd name="connsiteY70" fmla="*/ 2038350 h 2158959"/>
              <a:gd name="connsiteX71" fmla="*/ 6172200 w 7258050"/>
              <a:gd name="connsiteY71" fmla="*/ 2009775 h 2158959"/>
              <a:gd name="connsiteX72" fmla="*/ 6200775 w 7258050"/>
              <a:gd name="connsiteY72" fmla="*/ 2000250 h 2158959"/>
              <a:gd name="connsiteX73" fmla="*/ 6334125 w 7258050"/>
              <a:gd name="connsiteY73" fmla="*/ 1924050 h 2158959"/>
              <a:gd name="connsiteX74" fmla="*/ 6362700 w 7258050"/>
              <a:gd name="connsiteY74" fmla="*/ 1895475 h 2158959"/>
              <a:gd name="connsiteX75" fmla="*/ 6419850 w 7258050"/>
              <a:gd name="connsiteY75" fmla="*/ 1857375 h 2158959"/>
              <a:gd name="connsiteX76" fmla="*/ 6505575 w 7258050"/>
              <a:gd name="connsiteY76" fmla="*/ 1771650 h 2158959"/>
              <a:gd name="connsiteX77" fmla="*/ 6543675 w 7258050"/>
              <a:gd name="connsiteY77" fmla="*/ 1733550 h 2158959"/>
              <a:gd name="connsiteX78" fmla="*/ 6572250 w 7258050"/>
              <a:gd name="connsiteY78" fmla="*/ 1704975 h 2158959"/>
              <a:gd name="connsiteX79" fmla="*/ 6600825 w 7258050"/>
              <a:gd name="connsiteY79" fmla="*/ 1666875 h 2158959"/>
              <a:gd name="connsiteX80" fmla="*/ 6629400 w 7258050"/>
              <a:gd name="connsiteY80" fmla="*/ 1638300 h 2158959"/>
              <a:gd name="connsiteX81" fmla="*/ 6648450 w 7258050"/>
              <a:gd name="connsiteY81" fmla="*/ 1600200 h 2158959"/>
              <a:gd name="connsiteX82" fmla="*/ 6677025 w 7258050"/>
              <a:gd name="connsiteY82" fmla="*/ 1552575 h 2158959"/>
              <a:gd name="connsiteX83" fmla="*/ 6715125 w 7258050"/>
              <a:gd name="connsiteY83" fmla="*/ 1495425 h 2158959"/>
              <a:gd name="connsiteX84" fmla="*/ 6734175 w 7258050"/>
              <a:gd name="connsiteY84" fmla="*/ 1457325 h 2158959"/>
              <a:gd name="connsiteX85" fmla="*/ 6772275 w 7258050"/>
              <a:gd name="connsiteY85" fmla="*/ 1390650 h 2158959"/>
              <a:gd name="connsiteX86" fmla="*/ 6781800 w 7258050"/>
              <a:gd name="connsiteY86" fmla="*/ 1352550 h 2158959"/>
              <a:gd name="connsiteX87" fmla="*/ 6800850 w 7258050"/>
              <a:gd name="connsiteY87" fmla="*/ 1323975 h 2158959"/>
              <a:gd name="connsiteX88" fmla="*/ 6819900 w 7258050"/>
              <a:gd name="connsiteY88" fmla="*/ 1257300 h 2158959"/>
              <a:gd name="connsiteX89" fmla="*/ 6848475 w 7258050"/>
              <a:gd name="connsiteY89" fmla="*/ 1209675 h 2158959"/>
              <a:gd name="connsiteX90" fmla="*/ 6858000 w 7258050"/>
              <a:gd name="connsiteY90" fmla="*/ 1181100 h 2158959"/>
              <a:gd name="connsiteX91" fmla="*/ 6896100 w 7258050"/>
              <a:gd name="connsiteY91" fmla="*/ 1114425 h 2158959"/>
              <a:gd name="connsiteX92" fmla="*/ 6905625 w 7258050"/>
              <a:gd name="connsiteY92" fmla="*/ 1085850 h 2158959"/>
              <a:gd name="connsiteX93" fmla="*/ 6934200 w 7258050"/>
              <a:gd name="connsiteY93" fmla="*/ 1038225 h 2158959"/>
              <a:gd name="connsiteX94" fmla="*/ 6953250 w 7258050"/>
              <a:gd name="connsiteY94" fmla="*/ 981075 h 2158959"/>
              <a:gd name="connsiteX95" fmla="*/ 6972300 w 7258050"/>
              <a:gd name="connsiteY95" fmla="*/ 933450 h 2158959"/>
              <a:gd name="connsiteX96" fmla="*/ 6991350 w 7258050"/>
              <a:gd name="connsiteY96" fmla="*/ 895350 h 2158959"/>
              <a:gd name="connsiteX97" fmla="*/ 7029450 w 7258050"/>
              <a:gd name="connsiteY97" fmla="*/ 762000 h 2158959"/>
              <a:gd name="connsiteX98" fmla="*/ 7048500 w 7258050"/>
              <a:gd name="connsiteY98" fmla="*/ 695325 h 2158959"/>
              <a:gd name="connsiteX99" fmla="*/ 7058025 w 7258050"/>
              <a:gd name="connsiteY99" fmla="*/ 647700 h 2158959"/>
              <a:gd name="connsiteX100" fmla="*/ 7077075 w 7258050"/>
              <a:gd name="connsiteY100" fmla="*/ 590550 h 2158959"/>
              <a:gd name="connsiteX101" fmla="*/ 7105650 w 7258050"/>
              <a:gd name="connsiteY101" fmla="*/ 504825 h 2158959"/>
              <a:gd name="connsiteX102" fmla="*/ 7115175 w 7258050"/>
              <a:gd name="connsiteY102" fmla="*/ 476250 h 2158959"/>
              <a:gd name="connsiteX103" fmla="*/ 7124700 w 7258050"/>
              <a:gd name="connsiteY103" fmla="*/ 447675 h 2158959"/>
              <a:gd name="connsiteX104" fmla="*/ 7134225 w 7258050"/>
              <a:gd name="connsiteY104" fmla="*/ 409575 h 2158959"/>
              <a:gd name="connsiteX105" fmla="*/ 7143750 w 7258050"/>
              <a:gd name="connsiteY105" fmla="*/ 381000 h 2158959"/>
              <a:gd name="connsiteX106" fmla="*/ 7153275 w 7258050"/>
              <a:gd name="connsiteY106" fmla="*/ 342900 h 2158959"/>
              <a:gd name="connsiteX107" fmla="*/ 7181850 w 7258050"/>
              <a:gd name="connsiteY107" fmla="*/ 257175 h 2158959"/>
              <a:gd name="connsiteX108" fmla="*/ 7191375 w 7258050"/>
              <a:gd name="connsiteY108" fmla="*/ 228600 h 2158959"/>
              <a:gd name="connsiteX109" fmla="*/ 7200900 w 7258050"/>
              <a:gd name="connsiteY109" fmla="*/ 190500 h 2158959"/>
              <a:gd name="connsiteX110" fmla="*/ 7219950 w 7258050"/>
              <a:gd name="connsiteY110" fmla="*/ 152400 h 2158959"/>
              <a:gd name="connsiteX111" fmla="*/ 7229475 w 7258050"/>
              <a:gd name="connsiteY111" fmla="*/ 114300 h 2158959"/>
              <a:gd name="connsiteX112" fmla="*/ 7248525 w 7258050"/>
              <a:gd name="connsiteY112" fmla="*/ 57150 h 2158959"/>
              <a:gd name="connsiteX113" fmla="*/ 7258050 w 7258050"/>
              <a:gd name="connsiteY113" fmla="*/ 28575 h 2158959"/>
              <a:gd name="connsiteX114" fmla="*/ 7258050 w 7258050"/>
              <a:gd name="connsiteY114" fmla="*/ 0 h 2158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7258050" h="2158959">
                <a:moveTo>
                  <a:pt x="0" y="352425"/>
                </a:moveTo>
                <a:cubicBezTo>
                  <a:pt x="9525" y="368300"/>
                  <a:pt x="20296" y="383491"/>
                  <a:pt x="28575" y="400050"/>
                </a:cubicBezTo>
                <a:cubicBezTo>
                  <a:pt x="33065" y="409030"/>
                  <a:pt x="33119" y="419908"/>
                  <a:pt x="38100" y="428625"/>
                </a:cubicBezTo>
                <a:cubicBezTo>
                  <a:pt x="45976" y="442408"/>
                  <a:pt x="57150" y="454025"/>
                  <a:pt x="66675" y="466725"/>
                </a:cubicBezTo>
                <a:cubicBezTo>
                  <a:pt x="73025" y="492125"/>
                  <a:pt x="77446" y="518087"/>
                  <a:pt x="85725" y="542925"/>
                </a:cubicBezTo>
                <a:cubicBezTo>
                  <a:pt x="88900" y="552450"/>
                  <a:pt x="90374" y="562723"/>
                  <a:pt x="95250" y="571500"/>
                </a:cubicBezTo>
                <a:cubicBezTo>
                  <a:pt x="106369" y="591514"/>
                  <a:pt x="133350" y="628650"/>
                  <a:pt x="133350" y="628650"/>
                </a:cubicBezTo>
                <a:cubicBezTo>
                  <a:pt x="136973" y="646764"/>
                  <a:pt x="142637" y="685324"/>
                  <a:pt x="152400" y="704850"/>
                </a:cubicBezTo>
                <a:cubicBezTo>
                  <a:pt x="157520" y="715089"/>
                  <a:pt x="166801" y="722964"/>
                  <a:pt x="171450" y="733425"/>
                </a:cubicBezTo>
                <a:cubicBezTo>
                  <a:pt x="179605" y="751775"/>
                  <a:pt x="181520" y="772614"/>
                  <a:pt x="190500" y="790575"/>
                </a:cubicBezTo>
                <a:cubicBezTo>
                  <a:pt x="196850" y="803275"/>
                  <a:pt x="203957" y="815624"/>
                  <a:pt x="209550" y="828675"/>
                </a:cubicBezTo>
                <a:cubicBezTo>
                  <a:pt x="213505" y="837903"/>
                  <a:pt x="214868" y="848134"/>
                  <a:pt x="219075" y="857250"/>
                </a:cubicBezTo>
                <a:cubicBezTo>
                  <a:pt x="233951" y="889480"/>
                  <a:pt x="250825" y="920750"/>
                  <a:pt x="266700" y="952500"/>
                </a:cubicBezTo>
                <a:cubicBezTo>
                  <a:pt x="273050" y="965200"/>
                  <a:pt x="281260" y="977130"/>
                  <a:pt x="285750" y="990600"/>
                </a:cubicBezTo>
                <a:cubicBezTo>
                  <a:pt x="298895" y="1030035"/>
                  <a:pt x="289706" y="1010821"/>
                  <a:pt x="314325" y="1047750"/>
                </a:cubicBezTo>
                <a:cubicBezTo>
                  <a:pt x="338085" y="1142790"/>
                  <a:pt x="303240" y="1015119"/>
                  <a:pt x="352425" y="1143000"/>
                </a:cubicBezTo>
                <a:cubicBezTo>
                  <a:pt x="367268" y="1181591"/>
                  <a:pt x="370289" y="1210285"/>
                  <a:pt x="381000" y="1247775"/>
                </a:cubicBezTo>
                <a:cubicBezTo>
                  <a:pt x="383758" y="1257429"/>
                  <a:pt x="387767" y="1266696"/>
                  <a:pt x="390525" y="1276350"/>
                </a:cubicBezTo>
                <a:cubicBezTo>
                  <a:pt x="394121" y="1288937"/>
                  <a:pt x="394893" y="1302418"/>
                  <a:pt x="400050" y="1314450"/>
                </a:cubicBezTo>
                <a:cubicBezTo>
                  <a:pt x="409996" y="1337657"/>
                  <a:pt x="430511" y="1354436"/>
                  <a:pt x="447675" y="1371600"/>
                </a:cubicBezTo>
                <a:cubicBezTo>
                  <a:pt x="470013" y="1438613"/>
                  <a:pt x="440940" y="1355885"/>
                  <a:pt x="476250" y="1438275"/>
                </a:cubicBezTo>
                <a:cubicBezTo>
                  <a:pt x="480205" y="1447503"/>
                  <a:pt x="481285" y="1457870"/>
                  <a:pt x="485775" y="1466850"/>
                </a:cubicBezTo>
                <a:cubicBezTo>
                  <a:pt x="490895" y="1477089"/>
                  <a:pt x="498092" y="1486167"/>
                  <a:pt x="504825" y="1495425"/>
                </a:cubicBezTo>
                <a:cubicBezTo>
                  <a:pt x="523499" y="1521102"/>
                  <a:pt x="544363" y="1545207"/>
                  <a:pt x="561975" y="1571625"/>
                </a:cubicBezTo>
                <a:cubicBezTo>
                  <a:pt x="568325" y="1581150"/>
                  <a:pt x="575905" y="1589961"/>
                  <a:pt x="581025" y="1600200"/>
                </a:cubicBezTo>
                <a:cubicBezTo>
                  <a:pt x="594444" y="1627038"/>
                  <a:pt x="592611" y="1673912"/>
                  <a:pt x="628650" y="1685925"/>
                </a:cubicBezTo>
                <a:lnTo>
                  <a:pt x="657225" y="1695450"/>
                </a:lnTo>
                <a:cubicBezTo>
                  <a:pt x="663575" y="1704975"/>
                  <a:pt x="668180" y="1715930"/>
                  <a:pt x="676275" y="1724025"/>
                </a:cubicBezTo>
                <a:cubicBezTo>
                  <a:pt x="690379" y="1738129"/>
                  <a:pt x="762190" y="1784476"/>
                  <a:pt x="771525" y="1790700"/>
                </a:cubicBezTo>
                <a:cubicBezTo>
                  <a:pt x="781050" y="1797050"/>
                  <a:pt x="789240" y="1806130"/>
                  <a:pt x="800100" y="1809750"/>
                </a:cubicBezTo>
                <a:lnTo>
                  <a:pt x="885825" y="1838325"/>
                </a:lnTo>
                <a:lnTo>
                  <a:pt x="914400" y="1847850"/>
                </a:lnTo>
                <a:cubicBezTo>
                  <a:pt x="923925" y="1851025"/>
                  <a:pt x="933995" y="1852885"/>
                  <a:pt x="942975" y="1857375"/>
                </a:cubicBezTo>
                <a:cubicBezTo>
                  <a:pt x="955675" y="1863725"/>
                  <a:pt x="967605" y="1871935"/>
                  <a:pt x="981075" y="1876425"/>
                </a:cubicBezTo>
                <a:cubicBezTo>
                  <a:pt x="996434" y="1881545"/>
                  <a:pt x="1012896" y="1882438"/>
                  <a:pt x="1028700" y="1885950"/>
                </a:cubicBezTo>
                <a:cubicBezTo>
                  <a:pt x="1041479" y="1888790"/>
                  <a:pt x="1053963" y="1892908"/>
                  <a:pt x="1066800" y="1895475"/>
                </a:cubicBezTo>
                <a:cubicBezTo>
                  <a:pt x="1183571" y="1918829"/>
                  <a:pt x="1073553" y="1892401"/>
                  <a:pt x="1162050" y="1914525"/>
                </a:cubicBezTo>
                <a:cubicBezTo>
                  <a:pt x="1282700" y="1911350"/>
                  <a:pt x="1403439" y="1910608"/>
                  <a:pt x="1524000" y="1905000"/>
                </a:cubicBezTo>
                <a:cubicBezTo>
                  <a:pt x="1540172" y="1904248"/>
                  <a:pt x="1555525" y="1897170"/>
                  <a:pt x="1571625" y="1895475"/>
                </a:cubicBezTo>
                <a:cubicBezTo>
                  <a:pt x="1615943" y="1890810"/>
                  <a:pt x="1660525" y="1889125"/>
                  <a:pt x="1704975" y="1885950"/>
                </a:cubicBezTo>
                <a:cubicBezTo>
                  <a:pt x="1811505" y="1850440"/>
                  <a:pt x="1726948" y="1875667"/>
                  <a:pt x="1981200" y="1866900"/>
                </a:cubicBezTo>
                <a:lnTo>
                  <a:pt x="2286000" y="1857375"/>
                </a:lnTo>
                <a:lnTo>
                  <a:pt x="2733675" y="1866900"/>
                </a:lnTo>
                <a:cubicBezTo>
                  <a:pt x="2781381" y="1868439"/>
                  <a:pt x="2829347" y="1869345"/>
                  <a:pt x="2876550" y="1876425"/>
                </a:cubicBezTo>
                <a:cubicBezTo>
                  <a:pt x="2893459" y="1878961"/>
                  <a:pt x="2907310" y="1892664"/>
                  <a:pt x="2924175" y="1895475"/>
                </a:cubicBezTo>
                <a:cubicBezTo>
                  <a:pt x="2965009" y="1902281"/>
                  <a:pt x="3006725" y="1901825"/>
                  <a:pt x="3048000" y="1905000"/>
                </a:cubicBezTo>
                <a:cubicBezTo>
                  <a:pt x="3067050" y="1908175"/>
                  <a:pt x="3085917" y="1912777"/>
                  <a:pt x="3105150" y="1914525"/>
                </a:cubicBezTo>
                <a:cubicBezTo>
                  <a:pt x="3155840" y="1919133"/>
                  <a:pt x="3207044" y="1917737"/>
                  <a:pt x="3257550" y="1924050"/>
                </a:cubicBezTo>
                <a:cubicBezTo>
                  <a:pt x="3380989" y="1939480"/>
                  <a:pt x="3286900" y="1944921"/>
                  <a:pt x="3390900" y="1952625"/>
                </a:cubicBezTo>
                <a:cubicBezTo>
                  <a:pt x="3457468" y="1957556"/>
                  <a:pt x="3524250" y="1958975"/>
                  <a:pt x="3590925" y="1962150"/>
                </a:cubicBezTo>
                <a:cubicBezTo>
                  <a:pt x="3821779" y="1985235"/>
                  <a:pt x="3538192" y="1959037"/>
                  <a:pt x="3981450" y="1981200"/>
                </a:cubicBezTo>
                <a:cubicBezTo>
                  <a:pt x="4134950" y="1988875"/>
                  <a:pt x="4009879" y="1987135"/>
                  <a:pt x="4114800" y="2000250"/>
                </a:cubicBezTo>
                <a:cubicBezTo>
                  <a:pt x="4149598" y="2004600"/>
                  <a:pt x="4184595" y="2007276"/>
                  <a:pt x="4219575" y="2009775"/>
                </a:cubicBezTo>
                <a:cubicBezTo>
                  <a:pt x="4292780" y="2015004"/>
                  <a:pt x="4494006" y="2025221"/>
                  <a:pt x="4562475" y="2028825"/>
                </a:cubicBezTo>
                <a:cubicBezTo>
                  <a:pt x="4613858" y="2039102"/>
                  <a:pt x="4619390" y="2041124"/>
                  <a:pt x="4676775" y="2047875"/>
                </a:cubicBezTo>
                <a:cubicBezTo>
                  <a:pt x="4708465" y="2051603"/>
                  <a:pt x="4740397" y="2053183"/>
                  <a:pt x="4772025" y="2057400"/>
                </a:cubicBezTo>
                <a:cubicBezTo>
                  <a:pt x="4788072" y="2059540"/>
                  <a:pt x="4803722" y="2064029"/>
                  <a:pt x="4819650" y="2066925"/>
                </a:cubicBezTo>
                <a:cubicBezTo>
                  <a:pt x="4838651" y="2070380"/>
                  <a:pt x="4857862" y="2072662"/>
                  <a:pt x="4876800" y="2076450"/>
                </a:cubicBezTo>
                <a:cubicBezTo>
                  <a:pt x="4908865" y="2082863"/>
                  <a:pt x="4952564" y="2097772"/>
                  <a:pt x="4981575" y="2105025"/>
                </a:cubicBezTo>
                <a:cubicBezTo>
                  <a:pt x="4997281" y="2108952"/>
                  <a:pt x="5013425" y="2110910"/>
                  <a:pt x="5029200" y="2114550"/>
                </a:cubicBezTo>
                <a:cubicBezTo>
                  <a:pt x="5054711" y="2120437"/>
                  <a:pt x="5079348" y="2130995"/>
                  <a:pt x="5105400" y="2133600"/>
                </a:cubicBezTo>
                <a:lnTo>
                  <a:pt x="5200650" y="2143125"/>
                </a:lnTo>
                <a:cubicBezTo>
                  <a:pt x="5285245" y="2171323"/>
                  <a:pt x="5226954" y="2155763"/>
                  <a:pt x="5410200" y="2143125"/>
                </a:cubicBezTo>
                <a:cubicBezTo>
                  <a:pt x="5442033" y="2140930"/>
                  <a:pt x="5473700" y="2136775"/>
                  <a:pt x="5505450" y="2133600"/>
                </a:cubicBezTo>
                <a:cubicBezTo>
                  <a:pt x="5539089" y="2122387"/>
                  <a:pt x="5575849" y="2109322"/>
                  <a:pt x="5610225" y="2105025"/>
                </a:cubicBezTo>
                <a:lnTo>
                  <a:pt x="5686425" y="2095500"/>
                </a:lnTo>
                <a:cubicBezTo>
                  <a:pt x="5708679" y="2092533"/>
                  <a:pt x="5730773" y="2088325"/>
                  <a:pt x="5753100" y="2085975"/>
                </a:cubicBezTo>
                <a:cubicBezTo>
                  <a:pt x="5822997" y="2078617"/>
                  <a:pt x="5944071" y="2071339"/>
                  <a:pt x="6010275" y="2066925"/>
                </a:cubicBezTo>
                <a:cubicBezTo>
                  <a:pt x="6032500" y="2063750"/>
                  <a:pt x="6054935" y="2061803"/>
                  <a:pt x="6076950" y="2057400"/>
                </a:cubicBezTo>
                <a:cubicBezTo>
                  <a:pt x="6086795" y="2055431"/>
                  <a:pt x="6095871" y="2050633"/>
                  <a:pt x="6105525" y="2047875"/>
                </a:cubicBezTo>
                <a:cubicBezTo>
                  <a:pt x="6118112" y="2044279"/>
                  <a:pt x="6130925" y="2041525"/>
                  <a:pt x="6143625" y="2038350"/>
                </a:cubicBezTo>
                <a:cubicBezTo>
                  <a:pt x="6153150" y="2028825"/>
                  <a:pt x="6160992" y="2017247"/>
                  <a:pt x="6172200" y="2009775"/>
                </a:cubicBezTo>
                <a:cubicBezTo>
                  <a:pt x="6180554" y="2004206"/>
                  <a:pt x="6191635" y="2004405"/>
                  <a:pt x="6200775" y="2000250"/>
                </a:cubicBezTo>
                <a:cubicBezTo>
                  <a:pt x="6228167" y="1987799"/>
                  <a:pt x="6309206" y="1948969"/>
                  <a:pt x="6334125" y="1924050"/>
                </a:cubicBezTo>
                <a:cubicBezTo>
                  <a:pt x="6343650" y="1914525"/>
                  <a:pt x="6352067" y="1903745"/>
                  <a:pt x="6362700" y="1895475"/>
                </a:cubicBezTo>
                <a:cubicBezTo>
                  <a:pt x="6380772" y="1881419"/>
                  <a:pt x="6403661" y="1873564"/>
                  <a:pt x="6419850" y="1857375"/>
                </a:cubicBezTo>
                <a:lnTo>
                  <a:pt x="6505575" y="1771650"/>
                </a:lnTo>
                <a:lnTo>
                  <a:pt x="6543675" y="1733550"/>
                </a:lnTo>
                <a:cubicBezTo>
                  <a:pt x="6553200" y="1724025"/>
                  <a:pt x="6564168" y="1715751"/>
                  <a:pt x="6572250" y="1704975"/>
                </a:cubicBezTo>
                <a:cubicBezTo>
                  <a:pt x="6581775" y="1692275"/>
                  <a:pt x="6590494" y="1678928"/>
                  <a:pt x="6600825" y="1666875"/>
                </a:cubicBezTo>
                <a:cubicBezTo>
                  <a:pt x="6609591" y="1656648"/>
                  <a:pt x="6621570" y="1649261"/>
                  <a:pt x="6629400" y="1638300"/>
                </a:cubicBezTo>
                <a:cubicBezTo>
                  <a:pt x="6637653" y="1626746"/>
                  <a:pt x="6641554" y="1612612"/>
                  <a:pt x="6648450" y="1600200"/>
                </a:cubicBezTo>
                <a:cubicBezTo>
                  <a:pt x="6657441" y="1584016"/>
                  <a:pt x="6667086" y="1568194"/>
                  <a:pt x="6677025" y="1552575"/>
                </a:cubicBezTo>
                <a:cubicBezTo>
                  <a:pt x="6689317" y="1533259"/>
                  <a:pt x="6704886" y="1515903"/>
                  <a:pt x="6715125" y="1495425"/>
                </a:cubicBezTo>
                <a:cubicBezTo>
                  <a:pt x="6721475" y="1482725"/>
                  <a:pt x="6727130" y="1469653"/>
                  <a:pt x="6734175" y="1457325"/>
                </a:cubicBezTo>
                <a:cubicBezTo>
                  <a:pt x="6754273" y="1422153"/>
                  <a:pt x="6756575" y="1432517"/>
                  <a:pt x="6772275" y="1390650"/>
                </a:cubicBezTo>
                <a:cubicBezTo>
                  <a:pt x="6776872" y="1378393"/>
                  <a:pt x="6776643" y="1364582"/>
                  <a:pt x="6781800" y="1352550"/>
                </a:cubicBezTo>
                <a:cubicBezTo>
                  <a:pt x="6786309" y="1342028"/>
                  <a:pt x="6795730" y="1334214"/>
                  <a:pt x="6800850" y="1323975"/>
                </a:cubicBezTo>
                <a:cubicBezTo>
                  <a:pt x="6824067" y="1277541"/>
                  <a:pt x="6795485" y="1312233"/>
                  <a:pt x="6819900" y="1257300"/>
                </a:cubicBezTo>
                <a:cubicBezTo>
                  <a:pt x="6827419" y="1240382"/>
                  <a:pt x="6840196" y="1226234"/>
                  <a:pt x="6848475" y="1209675"/>
                </a:cubicBezTo>
                <a:cubicBezTo>
                  <a:pt x="6852965" y="1200695"/>
                  <a:pt x="6854045" y="1190328"/>
                  <a:pt x="6858000" y="1181100"/>
                </a:cubicBezTo>
                <a:cubicBezTo>
                  <a:pt x="6908097" y="1064208"/>
                  <a:pt x="6848271" y="1210084"/>
                  <a:pt x="6896100" y="1114425"/>
                </a:cubicBezTo>
                <a:cubicBezTo>
                  <a:pt x="6900590" y="1105445"/>
                  <a:pt x="6901135" y="1094830"/>
                  <a:pt x="6905625" y="1085850"/>
                </a:cubicBezTo>
                <a:cubicBezTo>
                  <a:pt x="6913904" y="1069291"/>
                  <a:pt x="6926539" y="1055079"/>
                  <a:pt x="6934200" y="1038225"/>
                </a:cubicBezTo>
                <a:cubicBezTo>
                  <a:pt x="6942509" y="1019944"/>
                  <a:pt x="6945792" y="999719"/>
                  <a:pt x="6953250" y="981075"/>
                </a:cubicBezTo>
                <a:cubicBezTo>
                  <a:pt x="6959600" y="965200"/>
                  <a:pt x="6965356" y="949074"/>
                  <a:pt x="6972300" y="933450"/>
                </a:cubicBezTo>
                <a:cubicBezTo>
                  <a:pt x="6978067" y="920475"/>
                  <a:pt x="6986077" y="908533"/>
                  <a:pt x="6991350" y="895350"/>
                </a:cubicBezTo>
                <a:cubicBezTo>
                  <a:pt x="7028042" y="803620"/>
                  <a:pt x="6993322" y="870383"/>
                  <a:pt x="7029450" y="762000"/>
                </a:cubicBezTo>
                <a:cubicBezTo>
                  <a:pt x="7040057" y="730179"/>
                  <a:pt x="7040527" y="731205"/>
                  <a:pt x="7048500" y="695325"/>
                </a:cubicBezTo>
                <a:cubicBezTo>
                  <a:pt x="7052012" y="679521"/>
                  <a:pt x="7053765" y="663319"/>
                  <a:pt x="7058025" y="647700"/>
                </a:cubicBezTo>
                <a:cubicBezTo>
                  <a:pt x="7063309" y="628327"/>
                  <a:pt x="7070725" y="609600"/>
                  <a:pt x="7077075" y="590550"/>
                </a:cubicBezTo>
                <a:lnTo>
                  <a:pt x="7105650" y="504825"/>
                </a:lnTo>
                <a:lnTo>
                  <a:pt x="7115175" y="476250"/>
                </a:lnTo>
                <a:cubicBezTo>
                  <a:pt x="7118350" y="466725"/>
                  <a:pt x="7122265" y="457415"/>
                  <a:pt x="7124700" y="447675"/>
                </a:cubicBezTo>
                <a:cubicBezTo>
                  <a:pt x="7127875" y="434975"/>
                  <a:pt x="7130629" y="422162"/>
                  <a:pt x="7134225" y="409575"/>
                </a:cubicBezTo>
                <a:cubicBezTo>
                  <a:pt x="7136983" y="399921"/>
                  <a:pt x="7140992" y="390654"/>
                  <a:pt x="7143750" y="381000"/>
                </a:cubicBezTo>
                <a:cubicBezTo>
                  <a:pt x="7147346" y="368413"/>
                  <a:pt x="7149513" y="355439"/>
                  <a:pt x="7153275" y="342900"/>
                </a:cubicBezTo>
                <a:lnTo>
                  <a:pt x="7181850" y="257175"/>
                </a:lnTo>
                <a:cubicBezTo>
                  <a:pt x="7185025" y="247650"/>
                  <a:pt x="7188940" y="238340"/>
                  <a:pt x="7191375" y="228600"/>
                </a:cubicBezTo>
                <a:cubicBezTo>
                  <a:pt x="7194550" y="215900"/>
                  <a:pt x="7196303" y="202757"/>
                  <a:pt x="7200900" y="190500"/>
                </a:cubicBezTo>
                <a:cubicBezTo>
                  <a:pt x="7205886" y="177205"/>
                  <a:pt x="7214964" y="165695"/>
                  <a:pt x="7219950" y="152400"/>
                </a:cubicBezTo>
                <a:cubicBezTo>
                  <a:pt x="7224547" y="140143"/>
                  <a:pt x="7225713" y="126839"/>
                  <a:pt x="7229475" y="114300"/>
                </a:cubicBezTo>
                <a:cubicBezTo>
                  <a:pt x="7235245" y="95066"/>
                  <a:pt x="7242175" y="76200"/>
                  <a:pt x="7248525" y="57150"/>
                </a:cubicBezTo>
                <a:cubicBezTo>
                  <a:pt x="7251700" y="47625"/>
                  <a:pt x="7258050" y="38615"/>
                  <a:pt x="7258050" y="28575"/>
                </a:cubicBezTo>
                <a:lnTo>
                  <a:pt x="7258050" y="0"/>
                </a:lnTo>
              </a:path>
            </a:pathLst>
          </a:cu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Freeform 27"/>
          <p:cNvSpPr/>
          <p:nvPr/>
        </p:nvSpPr>
        <p:spPr>
          <a:xfrm>
            <a:off x="714375" y="3038475"/>
            <a:ext cx="6143625" cy="3762375"/>
          </a:xfrm>
          <a:custGeom>
            <a:avLst/>
            <a:gdLst>
              <a:gd name="connsiteX0" fmla="*/ 0 w 6143625"/>
              <a:gd name="connsiteY0" fmla="*/ 0 h 3762375"/>
              <a:gd name="connsiteX1" fmla="*/ 57150 w 6143625"/>
              <a:gd name="connsiteY1" fmla="*/ 76200 h 3762375"/>
              <a:gd name="connsiteX2" fmla="*/ 85725 w 6143625"/>
              <a:gd name="connsiteY2" fmla="*/ 161925 h 3762375"/>
              <a:gd name="connsiteX3" fmla="*/ 133350 w 6143625"/>
              <a:gd name="connsiteY3" fmla="*/ 304800 h 3762375"/>
              <a:gd name="connsiteX4" fmla="*/ 152400 w 6143625"/>
              <a:gd name="connsiteY4" fmla="*/ 361950 h 3762375"/>
              <a:gd name="connsiteX5" fmla="*/ 161925 w 6143625"/>
              <a:gd name="connsiteY5" fmla="*/ 390525 h 3762375"/>
              <a:gd name="connsiteX6" fmla="*/ 180975 w 6143625"/>
              <a:gd name="connsiteY6" fmla="*/ 419100 h 3762375"/>
              <a:gd name="connsiteX7" fmla="*/ 200025 w 6143625"/>
              <a:gd name="connsiteY7" fmla="*/ 485775 h 3762375"/>
              <a:gd name="connsiteX8" fmla="*/ 238125 w 6143625"/>
              <a:gd name="connsiteY8" fmla="*/ 571500 h 3762375"/>
              <a:gd name="connsiteX9" fmla="*/ 266700 w 6143625"/>
              <a:gd name="connsiteY9" fmla="*/ 657225 h 3762375"/>
              <a:gd name="connsiteX10" fmla="*/ 276225 w 6143625"/>
              <a:gd name="connsiteY10" fmla="*/ 685800 h 3762375"/>
              <a:gd name="connsiteX11" fmla="*/ 295275 w 6143625"/>
              <a:gd name="connsiteY11" fmla="*/ 723900 h 3762375"/>
              <a:gd name="connsiteX12" fmla="*/ 304800 w 6143625"/>
              <a:gd name="connsiteY12" fmla="*/ 762000 h 3762375"/>
              <a:gd name="connsiteX13" fmla="*/ 352425 w 6143625"/>
              <a:gd name="connsiteY13" fmla="*/ 838200 h 3762375"/>
              <a:gd name="connsiteX14" fmla="*/ 371475 w 6143625"/>
              <a:gd name="connsiteY14" fmla="*/ 904875 h 3762375"/>
              <a:gd name="connsiteX15" fmla="*/ 409575 w 6143625"/>
              <a:gd name="connsiteY15" fmla="*/ 962025 h 3762375"/>
              <a:gd name="connsiteX16" fmla="*/ 447675 w 6143625"/>
              <a:gd name="connsiteY16" fmla="*/ 1066800 h 3762375"/>
              <a:gd name="connsiteX17" fmla="*/ 466725 w 6143625"/>
              <a:gd name="connsiteY17" fmla="*/ 1095375 h 3762375"/>
              <a:gd name="connsiteX18" fmla="*/ 476250 w 6143625"/>
              <a:gd name="connsiteY18" fmla="*/ 1133475 h 3762375"/>
              <a:gd name="connsiteX19" fmla="*/ 495300 w 6143625"/>
              <a:gd name="connsiteY19" fmla="*/ 1190625 h 3762375"/>
              <a:gd name="connsiteX20" fmla="*/ 504825 w 6143625"/>
              <a:gd name="connsiteY20" fmla="*/ 1228725 h 3762375"/>
              <a:gd name="connsiteX21" fmla="*/ 523875 w 6143625"/>
              <a:gd name="connsiteY21" fmla="*/ 1266825 h 3762375"/>
              <a:gd name="connsiteX22" fmla="*/ 542925 w 6143625"/>
              <a:gd name="connsiteY22" fmla="*/ 1323975 h 3762375"/>
              <a:gd name="connsiteX23" fmla="*/ 552450 w 6143625"/>
              <a:gd name="connsiteY23" fmla="*/ 1352550 h 3762375"/>
              <a:gd name="connsiteX24" fmla="*/ 561975 w 6143625"/>
              <a:gd name="connsiteY24" fmla="*/ 1390650 h 3762375"/>
              <a:gd name="connsiteX25" fmla="*/ 581025 w 6143625"/>
              <a:gd name="connsiteY25" fmla="*/ 1419225 h 3762375"/>
              <a:gd name="connsiteX26" fmla="*/ 619125 w 6143625"/>
              <a:gd name="connsiteY26" fmla="*/ 1495425 h 3762375"/>
              <a:gd name="connsiteX27" fmla="*/ 628650 w 6143625"/>
              <a:gd name="connsiteY27" fmla="*/ 1543050 h 3762375"/>
              <a:gd name="connsiteX28" fmla="*/ 647700 w 6143625"/>
              <a:gd name="connsiteY28" fmla="*/ 1571625 h 3762375"/>
              <a:gd name="connsiteX29" fmla="*/ 695325 w 6143625"/>
              <a:gd name="connsiteY29" fmla="*/ 1647825 h 3762375"/>
              <a:gd name="connsiteX30" fmla="*/ 714375 w 6143625"/>
              <a:gd name="connsiteY30" fmla="*/ 1676400 h 3762375"/>
              <a:gd name="connsiteX31" fmla="*/ 742950 w 6143625"/>
              <a:gd name="connsiteY31" fmla="*/ 1695450 h 3762375"/>
              <a:gd name="connsiteX32" fmla="*/ 847725 w 6143625"/>
              <a:gd name="connsiteY32" fmla="*/ 1752600 h 3762375"/>
              <a:gd name="connsiteX33" fmla="*/ 923925 w 6143625"/>
              <a:gd name="connsiteY33" fmla="*/ 1790700 h 3762375"/>
              <a:gd name="connsiteX34" fmla="*/ 962025 w 6143625"/>
              <a:gd name="connsiteY34" fmla="*/ 1809750 h 3762375"/>
              <a:gd name="connsiteX35" fmla="*/ 990600 w 6143625"/>
              <a:gd name="connsiteY35" fmla="*/ 1819275 h 3762375"/>
              <a:gd name="connsiteX36" fmla="*/ 1019175 w 6143625"/>
              <a:gd name="connsiteY36" fmla="*/ 1838325 h 3762375"/>
              <a:gd name="connsiteX37" fmla="*/ 1228725 w 6143625"/>
              <a:gd name="connsiteY37" fmla="*/ 1866900 h 3762375"/>
              <a:gd name="connsiteX38" fmla="*/ 1438275 w 6143625"/>
              <a:gd name="connsiteY38" fmla="*/ 1885950 h 3762375"/>
              <a:gd name="connsiteX39" fmla="*/ 1647825 w 6143625"/>
              <a:gd name="connsiteY39" fmla="*/ 1905000 h 3762375"/>
              <a:gd name="connsiteX40" fmla="*/ 1924050 w 6143625"/>
              <a:gd name="connsiteY40" fmla="*/ 1914525 h 3762375"/>
              <a:gd name="connsiteX41" fmla="*/ 2276475 w 6143625"/>
              <a:gd name="connsiteY41" fmla="*/ 1895475 h 3762375"/>
              <a:gd name="connsiteX42" fmla="*/ 2314575 w 6143625"/>
              <a:gd name="connsiteY42" fmla="*/ 1885950 h 3762375"/>
              <a:gd name="connsiteX43" fmla="*/ 2447925 w 6143625"/>
              <a:gd name="connsiteY43" fmla="*/ 1876425 h 3762375"/>
              <a:gd name="connsiteX44" fmla="*/ 3067050 w 6143625"/>
              <a:gd name="connsiteY44" fmla="*/ 1876425 h 3762375"/>
              <a:gd name="connsiteX45" fmla="*/ 3143250 w 6143625"/>
              <a:gd name="connsiteY45" fmla="*/ 1885950 h 3762375"/>
              <a:gd name="connsiteX46" fmla="*/ 3305175 w 6143625"/>
              <a:gd name="connsiteY46" fmla="*/ 1895475 h 3762375"/>
              <a:gd name="connsiteX47" fmla="*/ 3429000 w 6143625"/>
              <a:gd name="connsiteY47" fmla="*/ 1914525 h 3762375"/>
              <a:gd name="connsiteX48" fmla="*/ 3457575 w 6143625"/>
              <a:gd name="connsiteY48" fmla="*/ 1924050 h 3762375"/>
              <a:gd name="connsiteX49" fmla="*/ 3686175 w 6143625"/>
              <a:gd name="connsiteY49" fmla="*/ 1933575 h 3762375"/>
              <a:gd name="connsiteX50" fmla="*/ 3924300 w 6143625"/>
              <a:gd name="connsiteY50" fmla="*/ 1952625 h 3762375"/>
              <a:gd name="connsiteX51" fmla="*/ 3990975 w 6143625"/>
              <a:gd name="connsiteY51" fmla="*/ 1962150 h 3762375"/>
              <a:gd name="connsiteX52" fmla="*/ 4076700 w 6143625"/>
              <a:gd name="connsiteY52" fmla="*/ 1971675 h 3762375"/>
              <a:gd name="connsiteX53" fmla="*/ 4124325 w 6143625"/>
              <a:gd name="connsiteY53" fmla="*/ 1981200 h 3762375"/>
              <a:gd name="connsiteX54" fmla="*/ 4181475 w 6143625"/>
              <a:gd name="connsiteY54" fmla="*/ 1990725 h 3762375"/>
              <a:gd name="connsiteX55" fmla="*/ 4219575 w 6143625"/>
              <a:gd name="connsiteY55" fmla="*/ 2000250 h 3762375"/>
              <a:gd name="connsiteX56" fmla="*/ 4295775 w 6143625"/>
              <a:gd name="connsiteY56" fmla="*/ 2019300 h 3762375"/>
              <a:gd name="connsiteX57" fmla="*/ 4324350 w 6143625"/>
              <a:gd name="connsiteY57" fmla="*/ 2038350 h 3762375"/>
              <a:gd name="connsiteX58" fmla="*/ 4362450 w 6143625"/>
              <a:gd name="connsiteY58" fmla="*/ 2047875 h 3762375"/>
              <a:gd name="connsiteX59" fmla="*/ 4429125 w 6143625"/>
              <a:gd name="connsiteY59" fmla="*/ 2085975 h 3762375"/>
              <a:gd name="connsiteX60" fmla="*/ 4486275 w 6143625"/>
              <a:gd name="connsiteY60" fmla="*/ 2105025 h 3762375"/>
              <a:gd name="connsiteX61" fmla="*/ 4562475 w 6143625"/>
              <a:gd name="connsiteY61" fmla="*/ 2152650 h 3762375"/>
              <a:gd name="connsiteX62" fmla="*/ 4619625 w 6143625"/>
              <a:gd name="connsiteY62" fmla="*/ 2171700 h 3762375"/>
              <a:gd name="connsiteX63" fmla="*/ 4676775 w 6143625"/>
              <a:gd name="connsiteY63" fmla="*/ 2200275 h 3762375"/>
              <a:gd name="connsiteX64" fmla="*/ 4743450 w 6143625"/>
              <a:gd name="connsiteY64" fmla="*/ 2238375 h 3762375"/>
              <a:gd name="connsiteX65" fmla="*/ 4819650 w 6143625"/>
              <a:gd name="connsiteY65" fmla="*/ 2276475 h 3762375"/>
              <a:gd name="connsiteX66" fmla="*/ 4876800 w 6143625"/>
              <a:gd name="connsiteY66" fmla="*/ 2333625 h 3762375"/>
              <a:gd name="connsiteX67" fmla="*/ 4905375 w 6143625"/>
              <a:gd name="connsiteY67" fmla="*/ 2362200 h 3762375"/>
              <a:gd name="connsiteX68" fmla="*/ 4943475 w 6143625"/>
              <a:gd name="connsiteY68" fmla="*/ 2371725 h 3762375"/>
              <a:gd name="connsiteX69" fmla="*/ 4972050 w 6143625"/>
              <a:gd name="connsiteY69" fmla="*/ 2400300 h 3762375"/>
              <a:gd name="connsiteX70" fmla="*/ 5038725 w 6143625"/>
              <a:gd name="connsiteY70" fmla="*/ 2438400 h 3762375"/>
              <a:gd name="connsiteX71" fmla="*/ 5095875 w 6143625"/>
              <a:gd name="connsiteY71" fmla="*/ 2495550 h 3762375"/>
              <a:gd name="connsiteX72" fmla="*/ 5124450 w 6143625"/>
              <a:gd name="connsiteY72" fmla="*/ 2524125 h 3762375"/>
              <a:gd name="connsiteX73" fmla="*/ 5153025 w 6143625"/>
              <a:gd name="connsiteY73" fmla="*/ 2543175 h 3762375"/>
              <a:gd name="connsiteX74" fmla="*/ 5210175 w 6143625"/>
              <a:gd name="connsiteY74" fmla="*/ 2628900 h 3762375"/>
              <a:gd name="connsiteX75" fmla="*/ 5229225 w 6143625"/>
              <a:gd name="connsiteY75" fmla="*/ 2667000 h 3762375"/>
              <a:gd name="connsiteX76" fmla="*/ 5257800 w 6143625"/>
              <a:gd name="connsiteY76" fmla="*/ 2705100 h 3762375"/>
              <a:gd name="connsiteX77" fmla="*/ 5276850 w 6143625"/>
              <a:gd name="connsiteY77" fmla="*/ 2733675 h 3762375"/>
              <a:gd name="connsiteX78" fmla="*/ 5305425 w 6143625"/>
              <a:gd name="connsiteY78" fmla="*/ 2762250 h 3762375"/>
              <a:gd name="connsiteX79" fmla="*/ 5324475 w 6143625"/>
              <a:gd name="connsiteY79" fmla="*/ 2800350 h 3762375"/>
              <a:gd name="connsiteX80" fmla="*/ 5353050 w 6143625"/>
              <a:gd name="connsiteY80" fmla="*/ 2847975 h 3762375"/>
              <a:gd name="connsiteX81" fmla="*/ 5381625 w 6143625"/>
              <a:gd name="connsiteY81" fmla="*/ 2876550 h 3762375"/>
              <a:gd name="connsiteX82" fmla="*/ 5400675 w 6143625"/>
              <a:gd name="connsiteY82" fmla="*/ 2905125 h 3762375"/>
              <a:gd name="connsiteX83" fmla="*/ 5457825 w 6143625"/>
              <a:gd name="connsiteY83" fmla="*/ 2962275 h 3762375"/>
              <a:gd name="connsiteX84" fmla="*/ 5495925 w 6143625"/>
              <a:gd name="connsiteY84" fmla="*/ 3009900 h 3762375"/>
              <a:gd name="connsiteX85" fmla="*/ 5514975 w 6143625"/>
              <a:gd name="connsiteY85" fmla="*/ 3048000 h 3762375"/>
              <a:gd name="connsiteX86" fmla="*/ 5562600 w 6143625"/>
              <a:gd name="connsiteY86" fmla="*/ 3095625 h 3762375"/>
              <a:gd name="connsiteX87" fmla="*/ 5581650 w 6143625"/>
              <a:gd name="connsiteY87" fmla="*/ 3124200 h 3762375"/>
              <a:gd name="connsiteX88" fmla="*/ 5619750 w 6143625"/>
              <a:gd name="connsiteY88" fmla="*/ 3162300 h 3762375"/>
              <a:gd name="connsiteX89" fmla="*/ 5657850 w 6143625"/>
              <a:gd name="connsiteY89" fmla="*/ 3209925 h 3762375"/>
              <a:gd name="connsiteX90" fmla="*/ 5676900 w 6143625"/>
              <a:gd name="connsiteY90" fmla="*/ 3238500 h 3762375"/>
              <a:gd name="connsiteX91" fmla="*/ 5705475 w 6143625"/>
              <a:gd name="connsiteY91" fmla="*/ 3267075 h 3762375"/>
              <a:gd name="connsiteX92" fmla="*/ 5724525 w 6143625"/>
              <a:gd name="connsiteY92" fmla="*/ 3295650 h 3762375"/>
              <a:gd name="connsiteX93" fmla="*/ 5791200 w 6143625"/>
              <a:gd name="connsiteY93" fmla="*/ 3371850 h 3762375"/>
              <a:gd name="connsiteX94" fmla="*/ 5819775 w 6143625"/>
              <a:gd name="connsiteY94" fmla="*/ 3390900 h 3762375"/>
              <a:gd name="connsiteX95" fmla="*/ 5857875 w 6143625"/>
              <a:gd name="connsiteY95" fmla="*/ 3448050 h 3762375"/>
              <a:gd name="connsiteX96" fmla="*/ 5876925 w 6143625"/>
              <a:gd name="connsiteY96" fmla="*/ 3486150 h 3762375"/>
              <a:gd name="connsiteX97" fmla="*/ 5934075 w 6143625"/>
              <a:gd name="connsiteY97" fmla="*/ 3524250 h 3762375"/>
              <a:gd name="connsiteX98" fmla="*/ 5962650 w 6143625"/>
              <a:gd name="connsiteY98" fmla="*/ 3543300 h 3762375"/>
              <a:gd name="connsiteX99" fmla="*/ 5972175 w 6143625"/>
              <a:gd name="connsiteY99" fmla="*/ 3571875 h 3762375"/>
              <a:gd name="connsiteX100" fmla="*/ 6029325 w 6143625"/>
              <a:gd name="connsiteY100" fmla="*/ 3619500 h 3762375"/>
              <a:gd name="connsiteX101" fmla="*/ 6048375 w 6143625"/>
              <a:gd name="connsiteY101" fmla="*/ 3648075 h 3762375"/>
              <a:gd name="connsiteX102" fmla="*/ 6076950 w 6143625"/>
              <a:gd name="connsiteY102" fmla="*/ 3667125 h 3762375"/>
              <a:gd name="connsiteX103" fmla="*/ 6115050 w 6143625"/>
              <a:gd name="connsiteY103" fmla="*/ 3724275 h 3762375"/>
              <a:gd name="connsiteX104" fmla="*/ 6134100 w 6143625"/>
              <a:gd name="connsiteY104" fmla="*/ 3752850 h 3762375"/>
              <a:gd name="connsiteX105" fmla="*/ 6143625 w 6143625"/>
              <a:gd name="connsiteY105" fmla="*/ 3762375 h 3762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6143625" h="3762375">
                <a:moveTo>
                  <a:pt x="0" y="0"/>
                </a:moveTo>
                <a:cubicBezTo>
                  <a:pt x="19050" y="25400"/>
                  <a:pt x="41398" y="48633"/>
                  <a:pt x="57150" y="76200"/>
                </a:cubicBezTo>
                <a:lnTo>
                  <a:pt x="85725" y="161925"/>
                </a:lnTo>
                <a:lnTo>
                  <a:pt x="133350" y="304800"/>
                </a:lnTo>
                <a:lnTo>
                  <a:pt x="152400" y="361950"/>
                </a:lnTo>
                <a:cubicBezTo>
                  <a:pt x="155575" y="371475"/>
                  <a:pt x="156356" y="382171"/>
                  <a:pt x="161925" y="390525"/>
                </a:cubicBezTo>
                <a:lnTo>
                  <a:pt x="180975" y="419100"/>
                </a:lnTo>
                <a:cubicBezTo>
                  <a:pt x="184027" y="431307"/>
                  <a:pt x="193193" y="472110"/>
                  <a:pt x="200025" y="485775"/>
                </a:cubicBezTo>
                <a:cubicBezTo>
                  <a:pt x="245308" y="576341"/>
                  <a:pt x="188978" y="424058"/>
                  <a:pt x="238125" y="571500"/>
                </a:cubicBezTo>
                <a:lnTo>
                  <a:pt x="266700" y="657225"/>
                </a:lnTo>
                <a:cubicBezTo>
                  <a:pt x="269875" y="666750"/>
                  <a:pt x="271735" y="676820"/>
                  <a:pt x="276225" y="685800"/>
                </a:cubicBezTo>
                <a:cubicBezTo>
                  <a:pt x="282575" y="698500"/>
                  <a:pt x="290289" y="710605"/>
                  <a:pt x="295275" y="723900"/>
                </a:cubicBezTo>
                <a:cubicBezTo>
                  <a:pt x="299872" y="736157"/>
                  <a:pt x="300203" y="749743"/>
                  <a:pt x="304800" y="762000"/>
                </a:cubicBezTo>
                <a:cubicBezTo>
                  <a:pt x="317875" y="796866"/>
                  <a:pt x="329949" y="808231"/>
                  <a:pt x="352425" y="838200"/>
                </a:cubicBezTo>
                <a:cubicBezTo>
                  <a:pt x="354667" y="847168"/>
                  <a:pt x="365264" y="893695"/>
                  <a:pt x="371475" y="904875"/>
                </a:cubicBezTo>
                <a:cubicBezTo>
                  <a:pt x="382594" y="924889"/>
                  <a:pt x="402335" y="940305"/>
                  <a:pt x="409575" y="962025"/>
                </a:cubicBezTo>
                <a:cubicBezTo>
                  <a:pt x="418466" y="988698"/>
                  <a:pt x="434421" y="1040292"/>
                  <a:pt x="447675" y="1066800"/>
                </a:cubicBezTo>
                <a:cubicBezTo>
                  <a:pt x="452795" y="1077039"/>
                  <a:pt x="460375" y="1085850"/>
                  <a:pt x="466725" y="1095375"/>
                </a:cubicBezTo>
                <a:cubicBezTo>
                  <a:pt x="469900" y="1108075"/>
                  <a:pt x="472488" y="1120936"/>
                  <a:pt x="476250" y="1133475"/>
                </a:cubicBezTo>
                <a:cubicBezTo>
                  <a:pt x="482020" y="1152709"/>
                  <a:pt x="490430" y="1171144"/>
                  <a:pt x="495300" y="1190625"/>
                </a:cubicBezTo>
                <a:cubicBezTo>
                  <a:pt x="498475" y="1203325"/>
                  <a:pt x="500228" y="1216468"/>
                  <a:pt x="504825" y="1228725"/>
                </a:cubicBezTo>
                <a:cubicBezTo>
                  <a:pt x="509811" y="1242020"/>
                  <a:pt x="518602" y="1253642"/>
                  <a:pt x="523875" y="1266825"/>
                </a:cubicBezTo>
                <a:cubicBezTo>
                  <a:pt x="531333" y="1285469"/>
                  <a:pt x="536575" y="1304925"/>
                  <a:pt x="542925" y="1323975"/>
                </a:cubicBezTo>
                <a:cubicBezTo>
                  <a:pt x="546100" y="1333500"/>
                  <a:pt x="550015" y="1342810"/>
                  <a:pt x="552450" y="1352550"/>
                </a:cubicBezTo>
                <a:cubicBezTo>
                  <a:pt x="555625" y="1365250"/>
                  <a:pt x="556818" y="1378618"/>
                  <a:pt x="561975" y="1390650"/>
                </a:cubicBezTo>
                <a:cubicBezTo>
                  <a:pt x="566484" y="1401172"/>
                  <a:pt x="575543" y="1409175"/>
                  <a:pt x="581025" y="1419225"/>
                </a:cubicBezTo>
                <a:cubicBezTo>
                  <a:pt x="594623" y="1444156"/>
                  <a:pt x="619125" y="1495425"/>
                  <a:pt x="619125" y="1495425"/>
                </a:cubicBezTo>
                <a:cubicBezTo>
                  <a:pt x="622300" y="1511300"/>
                  <a:pt x="622966" y="1527891"/>
                  <a:pt x="628650" y="1543050"/>
                </a:cubicBezTo>
                <a:cubicBezTo>
                  <a:pt x="632670" y="1553769"/>
                  <a:pt x="642020" y="1561686"/>
                  <a:pt x="647700" y="1571625"/>
                </a:cubicBezTo>
                <a:cubicBezTo>
                  <a:pt x="698847" y="1661133"/>
                  <a:pt x="630282" y="1556765"/>
                  <a:pt x="695325" y="1647825"/>
                </a:cubicBezTo>
                <a:cubicBezTo>
                  <a:pt x="701979" y="1657140"/>
                  <a:pt x="706280" y="1668305"/>
                  <a:pt x="714375" y="1676400"/>
                </a:cubicBezTo>
                <a:cubicBezTo>
                  <a:pt x="722470" y="1684495"/>
                  <a:pt x="733425" y="1689100"/>
                  <a:pt x="742950" y="1695450"/>
                </a:cubicBezTo>
                <a:cubicBezTo>
                  <a:pt x="784826" y="1758264"/>
                  <a:pt x="735042" y="1696259"/>
                  <a:pt x="847725" y="1752600"/>
                </a:cubicBezTo>
                <a:lnTo>
                  <a:pt x="923925" y="1790700"/>
                </a:lnTo>
                <a:cubicBezTo>
                  <a:pt x="936625" y="1797050"/>
                  <a:pt x="948555" y="1805260"/>
                  <a:pt x="962025" y="1809750"/>
                </a:cubicBezTo>
                <a:cubicBezTo>
                  <a:pt x="971550" y="1812925"/>
                  <a:pt x="981620" y="1814785"/>
                  <a:pt x="990600" y="1819275"/>
                </a:cubicBezTo>
                <a:cubicBezTo>
                  <a:pt x="1000839" y="1824395"/>
                  <a:pt x="1008234" y="1834958"/>
                  <a:pt x="1019175" y="1838325"/>
                </a:cubicBezTo>
                <a:cubicBezTo>
                  <a:pt x="1091585" y="1860605"/>
                  <a:pt x="1153394" y="1859726"/>
                  <a:pt x="1228725" y="1866900"/>
                </a:cubicBezTo>
                <a:cubicBezTo>
                  <a:pt x="1465547" y="1889454"/>
                  <a:pt x="1127468" y="1862042"/>
                  <a:pt x="1438275" y="1885950"/>
                </a:cubicBezTo>
                <a:cubicBezTo>
                  <a:pt x="1533691" y="1905033"/>
                  <a:pt x="1487198" y="1898016"/>
                  <a:pt x="1647825" y="1905000"/>
                </a:cubicBezTo>
                <a:lnTo>
                  <a:pt x="1924050" y="1914525"/>
                </a:lnTo>
                <a:cubicBezTo>
                  <a:pt x="1989147" y="1911695"/>
                  <a:pt x="2191236" y="1904946"/>
                  <a:pt x="2276475" y="1895475"/>
                </a:cubicBezTo>
                <a:cubicBezTo>
                  <a:pt x="2289486" y="1894029"/>
                  <a:pt x="2301564" y="1887396"/>
                  <a:pt x="2314575" y="1885950"/>
                </a:cubicBezTo>
                <a:cubicBezTo>
                  <a:pt x="2358866" y="1881029"/>
                  <a:pt x="2403475" y="1879600"/>
                  <a:pt x="2447925" y="1876425"/>
                </a:cubicBezTo>
                <a:cubicBezTo>
                  <a:pt x="2662220" y="1804993"/>
                  <a:pt x="2487110" y="1859855"/>
                  <a:pt x="3067050" y="1876425"/>
                </a:cubicBezTo>
                <a:cubicBezTo>
                  <a:pt x="3092637" y="1877156"/>
                  <a:pt x="3117734" y="1883909"/>
                  <a:pt x="3143250" y="1885950"/>
                </a:cubicBezTo>
                <a:cubicBezTo>
                  <a:pt x="3197146" y="1890262"/>
                  <a:pt x="3251200" y="1892300"/>
                  <a:pt x="3305175" y="1895475"/>
                </a:cubicBezTo>
                <a:cubicBezTo>
                  <a:pt x="3401138" y="1919466"/>
                  <a:pt x="3264440" y="1887098"/>
                  <a:pt x="3429000" y="1914525"/>
                </a:cubicBezTo>
                <a:cubicBezTo>
                  <a:pt x="3438904" y="1916176"/>
                  <a:pt x="3447562" y="1923308"/>
                  <a:pt x="3457575" y="1924050"/>
                </a:cubicBezTo>
                <a:cubicBezTo>
                  <a:pt x="3533633" y="1929684"/>
                  <a:pt x="3610014" y="1929567"/>
                  <a:pt x="3686175" y="1933575"/>
                </a:cubicBezTo>
                <a:cubicBezTo>
                  <a:pt x="3734923" y="1936141"/>
                  <a:pt x="3869250" y="1946508"/>
                  <a:pt x="3924300" y="1952625"/>
                </a:cubicBezTo>
                <a:cubicBezTo>
                  <a:pt x="3946613" y="1955104"/>
                  <a:pt x="3968698" y="1959365"/>
                  <a:pt x="3990975" y="1962150"/>
                </a:cubicBezTo>
                <a:cubicBezTo>
                  <a:pt x="4019504" y="1965716"/>
                  <a:pt x="4048238" y="1967609"/>
                  <a:pt x="4076700" y="1971675"/>
                </a:cubicBezTo>
                <a:cubicBezTo>
                  <a:pt x="4092727" y="1973965"/>
                  <a:pt x="4108397" y="1978304"/>
                  <a:pt x="4124325" y="1981200"/>
                </a:cubicBezTo>
                <a:cubicBezTo>
                  <a:pt x="4143326" y="1984655"/>
                  <a:pt x="4162537" y="1986937"/>
                  <a:pt x="4181475" y="1990725"/>
                </a:cubicBezTo>
                <a:cubicBezTo>
                  <a:pt x="4194312" y="1993292"/>
                  <a:pt x="4206796" y="1997410"/>
                  <a:pt x="4219575" y="2000250"/>
                </a:cubicBezTo>
                <a:cubicBezTo>
                  <a:pt x="4239138" y="2004597"/>
                  <a:pt x="4275350" y="2009088"/>
                  <a:pt x="4295775" y="2019300"/>
                </a:cubicBezTo>
                <a:cubicBezTo>
                  <a:pt x="4306014" y="2024420"/>
                  <a:pt x="4313828" y="2033841"/>
                  <a:pt x="4324350" y="2038350"/>
                </a:cubicBezTo>
                <a:cubicBezTo>
                  <a:pt x="4336382" y="2043507"/>
                  <a:pt x="4350193" y="2043278"/>
                  <a:pt x="4362450" y="2047875"/>
                </a:cubicBezTo>
                <a:cubicBezTo>
                  <a:pt x="4484088" y="2093489"/>
                  <a:pt x="4329640" y="2041759"/>
                  <a:pt x="4429125" y="2085975"/>
                </a:cubicBezTo>
                <a:cubicBezTo>
                  <a:pt x="4447475" y="2094130"/>
                  <a:pt x="4469247" y="2094382"/>
                  <a:pt x="4486275" y="2105025"/>
                </a:cubicBezTo>
                <a:cubicBezTo>
                  <a:pt x="4511675" y="2120900"/>
                  <a:pt x="4534059" y="2143178"/>
                  <a:pt x="4562475" y="2152650"/>
                </a:cubicBezTo>
                <a:cubicBezTo>
                  <a:pt x="4581525" y="2159000"/>
                  <a:pt x="4602917" y="2160561"/>
                  <a:pt x="4619625" y="2171700"/>
                </a:cubicBezTo>
                <a:cubicBezTo>
                  <a:pt x="4656554" y="2196319"/>
                  <a:pt x="4637340" y="2187130"/>
                  <a:pt x="4676775" y="2200275"/>
                </a:cubicBezTo>
                <a:cubicBezTo>
                  <a:pt x="4751212" y="2256103"/>
                  <a:pt x="4681913" y="2210404"/>
                  <a:pt x="4743450" y="2238375"/>
                </a:cubicBezTo>
                <a:cubicBezTo>
                  <a:pt x="4769303" y="2250126"/>
                  <a:pt x="4819650" y="2276475"/>
                  <a:pt x="4819650" y="2276475"/>
                </a:cubicBezTo>
                <a:cubicBezTo>
                  <a:pt x="4874408" y="2349486"/>
                  <a:pt x="4821088" y="2287199"/>
                  <a:pt x="4876800" y="2333625"/>
                </a:cubicBezTo>
                <a:cubicBezTo>
                  <a:pt x="4887148" y="2342249"/>
                  <a:pt x="4893679" y="2355517"/>
                  <a:pt x="4905375" y="2362200"/>
                </a:cubicBezTo>
                <a:cubicBezTo>
                  <a:pt x="4916741" y="2368695"/>
                  <a:pt x="4930775" y="2368550"/>
                  <a:pt x="4943475" y="2371725"/>
                </a:cubicBezTo>
                <a:cubicBezTo>
                  <a:pt x="4953000" y="2381250"/>
                  <a:pt x="4961089" y="2392470"/>
                  <a:pt x="4972050" y="2400300"/>
                </a:cubicBezTo>
                <a:cubicBezTo>
                  <a:pt x="5015955" y="2431661"/>
                  <a:pt x="5001911" y="2405676"/>
                  <a:pt x="5038725" y="2438400"/>
                </a:cubicBezTo>
                <a:cubicBezTo>
                  <a:pt x="5058861" y="2456298"/>
                  <a:pt x="5076825" y="2476500"/>
                  <a:pt x="5095875" y="2495550"/>
                </a:cubicBezTo>
                <a:cubicBezTo>
                  <a:pt x="5105400" y="2505075"/>
                  <a:pt x="5113242" y="2516653"/>
                  <a:pt x="5124450" y="2524125"/>
                </a:cubicBezTo>
                <a:lnTo>
                  <a:pt x="5153025" y="2543175"/>
                </a:lnTo>
                <a:cubicBezTo>
                  <a:pt x="5197569" y="2632264"/>
                  <a:pt x="5139720" y="2523217"/>
                  <a:pt x="5210175" y="2628900"/>
                </a:cubicBezTo>
                <a:cubicBezTo>
                  <a:pt x="5218051" y="2640714"/>
                  <a:pt x="5221700" y="2654959"/>
                  <a:pt x="5229225" y="2667000"/>
                </a:cubicBezTo>
                <a:cubicBezTo>
                  <a:pt x="5237639" y="2680462"/>
                  <a:pt x="5248573" y="2692182"/>
                  <a:pt x="5257800" y="2705100"/>
                </a:cubicBezTo>
                <a:cubicBezTo>
                  <a:pt x="5264454" y="2714415"/>
                  <a:pt x="5269521" y="2724881"/>
                  <a:pt x="5276850" y="2733675"/>
                </a:cubicBezTo>
                <a:cubicBezTo>
                  <a:pt x="5285474" y="2744023"/>
                  <a:pt x="5297595" y="2751289"/>
                  <a:pt x="5305425" y="2762250"/>
                </a:cubicBezTo>
                <a:cubicBezTo>
                  <a:pt x="5313678" y="2773804"/>
                  <a:pt x="5317579" y="2787938"/>
                  <a:pt x="5324475" y="2800350"/>
                </a:cubicBezTo>
                <a:cubicBezTo>
                  <a:pt x="5333466" y="2816534"/>
                  <a:pt x="5341942" y="2833164"/>
                  <a:pt x="5353050" y="2847975"/>
                </a:cubicBezTo>
                <a:cubicBezTo>
                  <a:pt x="5361132" y="2858751"/>
                  <a:pt x="5373001" y="2866202"/>
                  <a:pt x="5381625" y="2876550"/>
                </a:cubicBezTo>
                <a:cubicBezTo>
                  <a:pt x="5388954" y="2885344"/>
                  <a:pt x="5393070" y="2896569"/>
                  <a:pt x="5400675" y="2905125"/>
                </a:cubicBezTo>
                <a:cubicBezTo>
                  <a:pt x="5418573" y="2925261"/>
                  <a:pt x="5457825" y="2962275"/>
                  <a:pt x="5457825" y="2962275"/>
                </a:cubicBezTo>
                <a:cubicBezTo>
                  <a:pt x="5480567" y="3030500"/>
                  <a:pt x="5448054" y="2952455"/>
                  <a:pt x="5495925" y="3009900"/>
                </a:cubicBezTo>
                <a:cubicBezTo>
                  <a:pt x="5505015" y="3020808"/>
                  <a:pt x="5506258" y="3036792"/>
                  <a:pt x="5514975" y="3048000"/>
                </a:cubicBezTo>
                <a:cubicBezTo>
                  <a:pt x="5528758" y="3065721"/>
                  <a:pt x="5547816" y="3078729"/>
                  <a:pt x="5562600" y="3095625"/>
                </a:cubicBezTo>
                <a:cubicBezTo>
                  <a:pt x="5570138" y="3104240"/>
                  <a:pt x="5574200" y="3115508"/>
                  <a:pt x="5581650" y="3124200"/>
                </a:cubicBezTo>
                <a:cubicBezTo>
                  <a:pt x="5593339" y="3137837"/>
                  <a:pt x="5607818" y="3148876"/>
                  <a:pt x="5619750" y="3162300"/>
                </a:cubicBezTo>
                <a:cubicBezTo>
                  <a:pt x="5633256" y="3177495"/>
                  <a:pt x="5645652" y="3193661"/>
                  <a:pt x="5657850" y="3209925"/>
                </a:cubicBezTo>
                <a:cubicBezTo>
                  <a:pt x="5664719" y="3219083"/>
                  <a:pt x="5669571" y="3229706"/>
                  <a:pt x="5676900" y="3238500"/>
                </a:cubicBezTo>
                <a:cubicBezTo>
                  <a:pt x="5685524" y="3248848"/>
                  <a:pt x="5696851" y="3256727"/>
                  <a:pt x="5705475" y="3267075"/>
                </a:cubicBezTo>
                <a:cubicBezTo>
                  <a:pt x="5712804" y="3275869"/>
                  <a:pt x="5717656" y="3286492"/>
                  <a:pt x="5724525" y="3295650"/>
                </a:cubicBezTo>
                <a:cubicBezTo>
                  <a:pt x="5741680" y="3318523"/>
                  <a:pt x="5767703" y="3352269"/>
                  <a:pt x="5791200" y="3371850"/>
                </a:cubicBezTo>
                <a:cubicBezTo>
                  <a:pt x="5799994" y="3379179"/>
                  <a:pt x="5810250" y="3384550"/>
                  <a:pt x="5819775" y="3390900"/>
                </a:cubicBezTo>
                <a:cubicBezTo>
                  <a:pt x="5840207" y="3452197"/>
                  <a:pt x="5813282" y="3385620"/>
                  <a:pt x="5857875" y="3448050"/>
                </a:cubicBezTo>
                <a:cubicBezTo>
                  <a:pt x="5866128" y="3459604"/>
                  <a:pt x="5866885" y="3476110"/>
                  <a:pt x="5876925" y="3486150"/>
                </a:cubicBezTo>
                <a:cubicBezTo>
                  <a:pt x="5893114" y="3502339"/>
                  <a:pt x="5915025" y="3511550"/>
                  <a:pt x="5934075" y="3524250"/>
                </a:cubicBezTo>
                <a:lnTo>
                  <a:pt x="5962650" y="3543300"/>
                </a:lnTo>
                <a:cubicBezTo>
                  <a:pt x="5965825" y="3552825"/>
                  <a:pt x="5966606" y="3563521"/>
                  <a:pt x="5972175" y="3571875"/>
                </a:cubicBezTo>
                <a:cubicBezTo>
                  <a:pt x="5986843" y="3593877"/>
                  <a:pt x="6008240" y="3605443"/>
                  <a:pt x="6029325" y="3619500"/>
                </a:cubicBezTo>
                <a:cubicBezTo>
                  <a:pt x="6035675" y="3629025"/>
                  <a:pt x="6040280" y="3639980"/>
                  <a:pt x="6048375" y="3648075"/>
                </a:cubicBezTo>
                <a:cubicBezTo>
                  <a:pt x="6056470" y="3656170"/>
                  <a:pt x="6069412" y="3658510"/>
                  <a:pt x="6076950" y="3667125"/>
                </a:cubicBezTo>
                <a:cubicBezTo>
                  <a:pt x="6092027" y="3684355"/>
                  <a:pt x="6102350" y="3705225"/>
                  <a:pt x="6115050" y="3724275"/>
                </a:cubicBezTo>
                <a:cubicBezTo>
                  <a:pt x="6121400" y="3733800"/>
                  <a:pt x="6126005" y="3744755"/>
                  <a:pt x="6134100" y="3752850"/>
                </a:cubicBezTo>
                <a:lnTo>
                  <a:pt x="6143625" y="3762375"/>
                </a:lnTo>
              </a:path>
            </a:pathLst>
          </a:cu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Freeform 33"/>
          <p:cNvSpPr/>
          <p:nvPr/>
        </p:nvSpPr>
        <p:spPr>
          <a:xfrm>
            <a:off x="609600" y="3076575"/>
            <a:ext cx="6124575" cy="3733800"/>
          </a:xfrm>
          <a:custGeom>
            <a:avLst/>
            <a:gdLst>
              <a:gd name="connsiteX0" fmla="*/ 0 w 6124575"/>
              <a:gd name="connsiteY0" fmla="*/ 0 h 3733800"/>
              <a:gd name="connsiteX1" fmla="*/ 28575 w 6124575"/>
              <a:gd name="connsiteY1" fmla="*/ 47625 h 3733800"/>
              <a:gd name="connsiteX2" fmla="*/ 57150 w 6124575"/>
              <a:gd name="connsiteY2" fmla="*/ 85725 h 3733800"/>
              <a:gd name="connsiteX3" fmla="*/ 95250 w 6124575"/>
              <a:gd name="connsiteY3" fmla="*/ 190500 h 3733800"/>
              <a:gd name="connsiteX4" fmla="*/ 123825 w 6124575"/>
              <a:gd name="connsiteY4" fmla="*/ 257175 h 3733800"/>
              <a:gd name="connsiteX5" fmla="*/ 133350 w 6124575"/>
              <a:gd name="connsiteY5" fmla="*/ 285750 h 3733800"/>
              <a:gd name="connsiteX6" fmla="*/ 161925 w 6124575"/>
              <a:gd name="connsiteY6" fmla="*/ 352425 h 3733800"/>
              <a:gd name="connsiteX7" fmla="*/ 180975 w 6124575"/>
              <a:gd name="connsiteY7" fmla="*/ 428625 h 3733800"/>
              <a:gd name="connsiteX8" fmla="*/ 219075 w 6124575"/>
              <a:gd name="connsiteY8" fmla="*/ 523875 h 3733800"/>
              <a:gd name="connsiteX9" fmla="*/ 257175 w 6124575"/>
              <a:gd name="connsiteY9" fmla="*/ 609600 h 3733800"/>
              <a:gd name="connsiteX10" fmla="*/ 285750 w 6124575"/>
              <a:gd name="connsiteY10" fmla="*/ 685800 h 3733800"/>
              <a:gd name="connsiteX11" fmla="*/ 304800 w 6124575"/>
              <a:gd name="connsiteY11" fmla="*/ 714375 h 3733800"/>
              <a:gd name="connsiteX12" fmla="*/ 314325 w 6124575"/>
              <a:gd name="connsiteY12" fmla="*/ 742950 h 3733800"/>
              <a:gd name="connsiteX13" fmla="*/ 352425 w 6124575"/>
              <a:gd name="connsiteY13" fmla="*/ 800100 h 3733800"/>
              <a:gd name="connsiteX14" fmla="*/ 361950 w 6124575"/>
              <a:gd name="connsiteY14" fmla="*/ 828675 h 3733800"/>
              <a:gd name="connsiteX15" fmla="*/ 371475 w 6124575"/>
              <a:gd name="connsiteY15" fmla="*/ 866775 h 3733800"/>
              <a:gd name="connsiteX16" fmla="*/ 419100 w 6124575"/>
              <a:gd name="connsiteY16" fmla="*/ 952500 h 3733800"/>
              <a:gd name="connsiteX17" fmla="*/ 447675 w 6124575"/>
              <a:gd name="connsiteY17" fmla="*/ 1076325 h 3733800"/>
              <a:gd name="connsiteX18" fmla="*/ 485775 w 6124575"/>
              <a:gd name="connsiteY18" fmla="*/ 1190625 h 3733800"/>
              <a:gd name="connsiteX19" fmla="*/ 495300 w 6124575"/>
              <a:gd name="connsiteY19" fmla="*/ 1219200 h 3733800"/>
              <a:gd name="connsiteX20" fmla="*/ 504825 w 6124575"/>
              <a:gd name="connsiteY20" fmla="*/ 1257300 h 3733800"/>
              <a:gd name="connsiteX21" fmla="*/ 533400 w 6124575"/>
              <a:gd name="connsiteY21" fmla="*/ 1343025 h 3733800"/>
              <a:gd name="connsiteX22" fmla="*/ 542925 w 6124575"/>
              <a:gd name="connsiteY22" fmla="*/ 1371600 h 3733800"/>
              <a:gd name="connsiteX23" fmla="*/ 552450 w 6124575"/>
              <a:gd name="connsiteY23" fmla="*/ 1400175 h 3733800"/>
              <a:gd name="connsiteX24" fmla="*/ 571500 w 6124575"/>
              <a:gd name="connsiteY24" fmla="*/ 1428750 h 3733800"/>
              <a:gd name="connsiteX25" fmla="*/ 581025 w 6124575"/>
              <a:gd name="connsiteY25" fmla="*/ 1466850 h 3733800"/>
              <a:gd name="connsiteX26" fmla="*/ 619125 w 6124575"/>
              <a:gd name="connsiteY26" fmla="*/ 1524000 h 3733800"/>
              <a:gd name="connsiteX27" fmla="*/ 638175 w 6124575"/>
              <a:gd name="connsiteY27" fmla="*/ 1590675 h 3733800"/>
              <a:gd name="connsiteX28" fmla="*/ 657225 w 6124575"/>
              <a:gd name="connsiteY28" fmla="*/ 1619250 h 3733800"/>
              <a:gd name="connsiteX29" fmla="*/ 676275 w 6124575"/>
              <a:gd name="connsiteY29" fmla="*/ 1676400 h 3733800"/>
              <a:gd name="connsiteX30" fmla="*/ 685800 w 6124575"/>
              <a:gd name="connsiteY30" fmla="*/ 1704975 h 3733800"/>
              <a:gd name="connsiteX31" fmla="*/ 704850 w 6124575"/>
              <a:gd name="connsiteY31" fmla="*/ 1733550 h 3733800"/>
              <a:gd name="connsiteX32" fmla="*/ 714375 w 6124575"/>
              <a:gd name="connsiteY32" fmla="*/ 1762125 h 3733800"/>
              <a:gd name="connsiteX33" fmla="*/ 742950 w 6124575"/>
              <a:gd name="connsiteY33" fmla="*/ 1790700 h 3733800"/>
              <a:gd name="connsiteX34" fmla="*/ 762000 w 6124575"/>
              <a:gd name="connsiteY34" fmla="*/ 1819275 h 3733800"/>
              <a:gd name="connsiteX35" fmla="*/ 790575 w 6124575"/>
              <a:gd name="connsiteY35" fmla="*/ 1857375 h 3733800"/>
              <a:gd name="connsiteX36" fmla="*/ 819150 w 6124575"/>
              <a:gd name="connsiteY36" fmla="*/ 1905000 h 3733800"/>
              <a:gd name="connsiteX37" fmla="*/ 847725 w 6124575"/>
              <a:gd name="connsiteY37" fmla="*/ 1924050 h 3733800"/>
              <a:gd name="connsiteX38" fmla="*/ 857250 w 6124575"/>
              <a:gd name="connsiteY38" fmla="*/ 1952625 h 3733800"/>
              <a:gd name="connsiteX39" fmla="*/ 895350 w 6124575"/>
              <a:gd name="connsiteY39" fmla="*/ 1962150 h 3733800"/>
              <a:gd name="connsiteX40" fmla="*/ 952500 w 6124575"/>
              <a:gd name="connsiteY40" fmla="*/ 2000250 h 3733800"/>
              <a:gd name="connsiteX41" fmla="*/ 990600 w 6124575"/>
              <a:gd name="connsiteY41" fmla="*/ 2009775 h 3733800"/>
              <a:gd name="connsiteX42" fmla="*/ 1019175 w 6124575"/>
              <a:gd name="connsiteY42" fmla="*/ 2019300 h 3733800"/>
              <a:gd name="connsiteX43" fmla="*/ 1114425 w 6124575"/>
              <a:gd name="connsiteY43" fmla="*/ 2038350 h 3733800"/>
              <a:gd name="connsiteX44" fmla="*/ 1143000 w 6124575"/>
              <a:gd name="connsiteY44" fmla="*/ 2047875 h 3733800"/>
              <a:gd name="connsiteX45" fmla="*/ 1228725 w 6124575"/>
              <a:gd name="connsiteY45" fmla="*/ 2057400 h 3733800"/>
              <a:gd name="connsiteX46" fmla="*/ 1295400 w 6124575"/>
              <a:gd name="connsiteY46" fmla="*/ 2066925 h 3733800"/>
              <a:gd name="connsiteX47" fmla="*/ 1428750 w 6124575"/>
              <a:gd name="connsiteY47" fmla="*/ 2076450 h 3733800"/>
              <a:gd name="connsiteX48" fmla="*/ 1609725 w 6124575"/>
              <a:gd name="connsiteY48" fmla="*/ 2095500 h 3733800"/>
              <a:gd name="connsiteX49" fmla="*/ 1676400 w 6124575"/>
              <a:gd name="connsiteY49" fmla="*/ 2105025 h 3733800"/>
              <a:gd name="connsiteX50" fmla="*/ 1809750 w 6124575"/>
              <a:gd name="connsiteY50" fmla="*/ 2114550 h 3733800"/>
              <a:gd name="connsiteX51" fmla="*/ 2209800 w 6124575"/>
              <a:gd name="connsiteY51" fmla="*/ 2105025 h 3733800"/>
              <a:gd name="connsiteX52" fmla="*/ 2305050 w 6124575"/>
              <a:gd name="connsiteY52" fmla="*/ 2095500 h 3733800"/>
              <a:gd name="connsiteX53" fmla="*/ 2705100 w 6124575"/>
              <a:gd name="connsiteY53" fmla="*/ 2085975 h 3733800"/>
              <a:gd name="connsiteX54" fmla="*/ 2838450 w 6124575"/>
              <a:gd name="connsiteY54" fmla="*/ 2095500 h 3733800"/>
              <a:gd name="connsiteX55" fmla="*/ 2876550 w 6124575"/>
              <a:gd name="connsiteY55" fmla="*/ 2114550 h 3733800"/>
              <a:gd name="connsiteX56" fmla="*/ 2952750 w 6124575"/>
              <a:gd name="connsiteY56" fmla="*/ 2133600 h 3733800"/>
              <a:gd name="connsiteX57" fmla="*/ 2981325 w 6124575"/>
              <a:gd name="connsiteY57" fmla="*/ 2162175 h 3733800"/>
              <a:gd name="connsiteX58" fmla="*/ 3009900 w 6124575"/>
              <a:gd name="connsiteY58" fmla="*/ 2171700 h 3733800"/>
              <a:gd name="connsiteX59" fmla="*/ 3038475 w 6124575"/>
              <a:gd name="connsiteY59" fmla="*/ 2190750 h 3733800"/>
              <a:gd name="connsiteX60" fmla="*/ 3057525 w 6124575"/>
              <a:gd name="connsiteY60" fmla="*/ 2219325 h 3733800"/>
              <a:gd name="connsiteX61" fmla="*/ 3086100 w 6124575"/>
              <a:gd name="connsiteY61" fmla="*/ 2238375 h 3733800"/>
              <a:gd name="connsiteX62" fmla="*/ 3143250 w 6124575"/>
              <a:gd name="connsiteY62" fmla="*/ 2295525 h 3733800"/>
              <a:gd name="connsiteX63" fmla="*/ 3162300 w 6124575"/>
              <a:gd name="connsiteY63" fmla="*/ 2333625 h 3733800"/>
              <a:gd name="connsiteX64" fmla="*/ 3238500 w 6124575"/>
              <a:gd name="connsiteY64" fmla="*/ 2390775 h 3733800"/>
              <a:gd name="connsiteX65" fmla="*/ 3267075 w 6124575"/>
              <a:gd name="connsiteY65" fmla="*/ 2419350 h 3733800"/>
              <a:gd name="connsiteX66" fmla="*/ 3295650 w 6124575"/>
              <a:gd name="connsiteY66" fmla="*/ 2428875 h 3733800"/>
              <a:gd name="connsiteX67" fmla="*/ 3343275 w 6124575"/>
              <a:gd name="connsiteY67" fmla="*/ 2476500 h 3733800"/>
              <a:gd name="connsiteX68" fmla="*/ 3362325 w 6124575"/>
              <a:gd name="connsiteY68" fmla="*/ 2505075 h 3733800"/>
              <a:gd name="connsiteX69" fmla="*/ 3390900 w 6124575"/>
              <a:gd name="connsiteY69" fmla="*/ 2524125 h 3733800"/>
              <a:gd name="connsiteX70" fmla="*/ 3448050 w 6124575"/>
              <a:gd name="connsiteY70" fmla="*/ 2562225 h 3733800"/>
              <a:gd name="connsiteX71" fmla="*/ 3495675 w 6124575"/>
              <a:gd name="connsiteY71" fmla="*/ 2600325 h 3733800"/>
              <a:gd name="connsiteX72" fmla="*/ 3543300 w 6124575"/>
              <a:gd name="connsiteY72" fmla="*/ 2619375 h 3733800"/>
              <a:gd name="connsiteX73" fmla="*/ 3581400 w 6124575"/>
              <a:gd name="connsiteY73" fmla="*/ 2638425 h 3733800"/>
              <a:gd name="connsiteX74" fmla="*/ 3619500 w 6124575"/>
              <a:gd name="connsiteY74" fmla="*/ 2667000 h 3733800"/>
              <a:gd name="connsiteX75" fmla="*/ 3648075 w 6124575"/>
              <a:gd name="connsiteY75" fmla="*/ 2676525 h 3733800"/>
              <a:gd name="connsiteX76" fmla="*/ 3676650 w 6124575"/>
              <a:gd name="connsiteY76" fmla="*/ 2695575 h 3733800"/>
              <a:gd name="connsiteX77" fmla="*/ 3752850 w 6124575"/>
              <a:gd name="connsiteY77" fmla="*/ 2733675 h 3733800"/>
              <a:gd name="connsiteX78" fmla="*/ 3800475 w 6124575"/>
              <a:gd name="connsiteY78" fmla="*/ 2762250 h 3733800"/>
              <a:gd name="connsiteX79" fmla="*/ 3857625 w 6124575"/>
              <a:gd name="connsiteY79" fmla="*/ 2781300 h 3733800"/>
              <a:gd name="connsiteX80" fmla="*/ 4000500 w 6124575"/>
              <a:gd name="connsiteY80" fmla="*/ 2838450 h 3733800"/>
              <a:gd name="connsiteX81" fmla="*/ 4029075 w 6124575"/>
              <a:gd name="connsiteY81" fmla="*/ 2857500 h 3733800"/>
              <a:gd name="connsiteX82" fmla="*/ 4076700 w 6124575"/>
              <a:gd name="connsiteY82" fmla="*/ 2876550 h 3733800"/>
              <a:gd name="connsiteX83" fmla="*/ 4105275 w 6124575"/>
              <a:gd name="connsiteY83" fmla="*/ 2886075 h 3733800"/>
              <a:gd name="connsiteX84" fmla="*/ 4133850 w 6124575"/>
              <a:gd name="connsiteY84" fmla="*/ 2905125 h 3733800"/>
              <a:gd name="connsiteX85" fmla="*/ 4248150 w 6124575"/>
              <a:gd name="connsiteY85" fmla="*/ 2952750 h 3733800"/>
              <a:gd name="connsiteX86" fmla="*/ 4324350 w 6124575"/>
              <a:gd name="connsiteY86" fmla="*/ 2990850 h 3733800"/>
              <a:gd name="connsiteX87" fmla="*/ 4381500 w 6124575"/>
              <a:gd name="connsiteY87" fmla="*/ 3028950 h 3733800"/>
              <a:gd name="connsiteX88" fmla="*/ 4448175 w 6124575"/>
              <a:gd name="connsiteY88" fmla="*/ 3048000 h 3733800"/>
              <a:gd name="connsiteX89" fmla="*/ 4552950 w 6124575"/>
              <a:gd name="connsiteY89" fmla="*/ 3105150 h 3733800"/>
              <a:gd name="connsiteX90" fmla="*/ 4610100 w 6124575"/>
              <a:gd name="connsiteY90" fmla="*/ 3124200 h 3733800"/>
              <a:gd name="connsiteX91" fmla="*/ 4762500 w 6124575"/>
              <a:gd name="connsiteY91" fmla="*/ 3190875 h 3733800"/>
              <a:gd name="connsiteX92" fmla="*/ 4819650 w 6124575"/>
              <a:gd name="connsiteY92" fmla="*/ 3209925 h 3733800"/>
              <a:gd name="connsiteX93" fmla="*/ 4962525 w 6124575"/>
              <a:gd name="connsiteY93" fmla="*/ 3286125 h 3733800"/>
              <a:gd name="connsiteX94" fmla="*/ 5038725 w 6124575"/>
              <a:gd name="connsiteY94" fmla="*/ 3324225 h 3733800"/>
              <a:gd name="connsiteX95" fmla="*/ 5095875 w 6124575"/>
              <a:gd name="connsiteY95" fmla="*/ 3352800 h 3733800"/>
              <a:gd name="connsiteX96" fmla="*/ 5124450 w 6124575"/>
              <a:gd name="connsiteY96" fmla="*/ 3362325 h 3733800"/>
              <a:gd name="connsiteX97" fmla="*/ 5248275 w 6124575"/>
              <a:gd name="connsiteY97" fmla="*/ 3409950 h 3733800"/>
              <a:gd name="connsiteX98" fmla="*/ 5400675 w 6124575"/>
              <a:gd name="connsiteY98" fmla="*/ 3486150 h 3733800"/>
              <a:gd name="connsiteX99" fmla="*/ 5457825 w 6124575"/>
              <a:gd name="connsiteY99" fmla="*/ 3505200 h 3733800"/>
              <a:gd name="connsiteX100" fmla="*/ 5505450 w 6124575"/>
              <a:gd name="connsiteY100" fmla="*/ 3533775 h 3733800"/>
              <a:gd name="connsiteX101" fmla="*/ 5629275 w 6124575"/>
              <a:gd name="connsiteY101" fmla="*/ 3571875 h 3733800"/>
              <a:gd name="connsiteX102" fmla="*/ 5705475 w 6124575"/>
              <a:gd name="connsiteY102" fmla="*/ 3609975 h 3733800"/>
              <a:gd name="connsiteX103" fmla="*/ 5772150 w 6124575"/>
              <a:gd name="connsiteY103" fmla="*/ 3629025 h 3733800"/>
              <a:gd name="connsiteX104" fmla="*/ 5810250 w 6124575"/>
              <a:gd name="connsiteY104" fmla="*/ 3638550 h 3733800"/>
              <a:gd name="connsiteX105" fmla="*/ 5848350 w 6124575"/>
              <a:gd name="connsiteY105" fmla="*/ 3657600 h 3733800"/>
              <a:gd name="connsiteX106" fmla="*/ 5953125 w 6124575"/>
              <a:gd name="connsiteY106" fmla="*/ 3676650 h 3733800"/>
              <a:gd name="connsiteX107" fmla="*/ 6010275 w 6124575"/>
              <a:gd name="connsiteY107" fmla="*/ 3695700 h 3733800"/>
              <a:gd name="connsiteX108" fmla="*/ 6038850 w 6124575"/>
              <a:gd name="connsiteY108" fmla="*/ 3705225 h 3733800"/>
              <a:gd name="connsiteX109" fmla="*/ 6105525 w 6124575"/>
              <a:gd name="connsiteY109" fmla="*/ 3724275 h 3733800"/>
              <a:gd name="connsiteX110" fmla="*/ 6124575 w 6124575"/>
              <a:gd name="connsiteY110" fmla="*/ 3733800 h 3733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6124575" h="3733800">
                <a:moveTo>
                  <a:pt x="0" y="0"/>
                </a:moveTo>
                <a:cubicBezTo>
                  <a:pt x="9525" y="15875"/>
                  <a:pt x="18306" y="32221"/>
                  <a:pt x="28575" y="47625"/>
                </a:cubicBezTo>
                <a:cubicBezTo>
                  <a:pt x="37381" y="60834"/>
                  <a:pt x="49440" y="71848"/>
                  <a:pt x="57150" y="85725"/>
                </a:cubicBezTo>
                <a:cubicBezTo>
                  <a:pt x="70876" y="110431"/>
                  <a:pt x="85805" y="165943"/>
                  <a:pt x="95250" y="190500"/>
                </a:cubicBezTo>
                <a:cubicBezTo>
                  <a:pt x="103930" y="213068"/>
                  <a:pt x="114845" y="234724"/>
                  <a:pt x="123825" y="257175"/>
                </a:cubicBezTo>
                <a:cubicBezTo>
                  <a:pt x="127554" y="266497"/>
                  <a:pt x="129395" y="276522"/>
                  <a:pt x="133350" y="285750"/>
                </a:cubicBezTo>
                <a:cubicBezTo>
                  <a:pt x="149706" y="323914"/>
                  <a:pt x="152990" y="316684"/>
                  <a:pt x="161925" y="352425"/>
                </a:cubicBezTo>
                <a:cubicBezTo>
                  <a:pt x="174882" y="404254"/>
                  <a:pt x="165423" y="388190"/>
                  <a:pt x="180975" y="428625"/>
                </a:cubicBezTo>
                <a:cubicBezTo>
                  <a:pt x="193251" y="460541"/>
                  <a:pt x="219075" y="523875"/>
                  <a:pt x="219075" y="523875"/>
                </a:cubicBezTo>
                <a:cubicBezTo>
                  <a:pt x="239071" y="643851"/>
                  <a:pt x="209185" y="532816"/>
                  <a:pt x="257175" y="609600"/>
                </a:cubicBezTo>
                <a:cubicBezTo>
                  <a:pt x="292271" y="665754"/>
                  <a:pt x="263585" y="641470"/>
                  <a:pt x="285750" y="685800"/>
                </a:cubicBezTo>
                <a:cubicBezTo>
                  <a:pt x="290870" y="696039"/>
                  <a:pt x="299680" y="704136"/>
                  <a:pt x="304800" y="714375"/>
                </a:cubicBezTo>
                <a:cubicBezTo>
                  <a:pt x="309290" y="723355"/>
                  <a:pt x="309449" y="734173"/>
                  <a:pt x="314325" y="742950"/>
                </a:cubicBezTo>
                <a:cubicBezTo>
                  <a:pt x="325444" y="762964"/>
                  <a:pt x="345185" y="778380"/>
                  <a:pt x="352425" y="800100"/>
                </a:cubicBezTo>
                <a:cubicBezTo>
                  <a:pt x="355600" y="809625"/>
                  <a:pt x="359192" y="819021"/>
                  <a:pt x="361950" y="828675"/>
                </a:cubicBezTo>
                <a:cubicBezTo>
                  <a:pt x="365546" y="841262"/>
                  <a:pt x="366158" y="854812"/>
                  <a:pt x="371475" y="866775"/>
                </a:cubicBezTo>
                <a:cubicBezTo>
                  <a:pt x="387751" y="903397"/>
                  <a:pt x="406806" y="915618"/>
                  <a:pt x="419100" y="952500"/>
                </a:cubicBezTo>
                <a:cubicBezTo>
                  <a:pt x="467247" y="1096941"/>
                  <a:pt x="417451" y="970542"/>
                  <a:pt x="447675" y="1076325"/>
                </a:cubicBezTo>
                <a:lnTo>
                  <a:pt x="485775" y="1190625"/>
                </a:lnTo>
                <a:cubicBezTo>
                  <a:pt x="488950" y="1200150"/>
                  <a:pt x="492865" y="1209460"/>
                  <a:pt x="495300" y="1219200"/>
                </a:cubicBezTo>
                <a:cubicBezTo>
                  <a:pt x="498475" y="1231900"/>
                  <a:pt x="501063" y="1244761"/>
                  <a:pt x="504825" y="1257300"/>
                </a:cubicBezTo>
                <a:lnTo>
                  <a:pt x="533400" y="1343025"/>
                </a:lnTo>
                <a:lnTo>
                  <a:pt x="542925" y="1371600"/>
                </a:lnTo>
                <a:cubicBezTo>
                  <a:pt x="546100" y="1381125"/>
                  <a:pt x="546881" y="1391821"/>
                  <a:pt x="552450" y="1400175"/>
                </a:cubicBezTo>
                <a:lnTo>
                  <a:pt x="571500" y="1428750"/>
                </a:lnTo>
                <a:cubicBezTo>
                  <a:pt x="574675" y="1441450"/>
                  <a:pt x="575171" y="1455141"/>
                  <a:pt x="581025" y="1466850"/>
                </a:cubicBezTo>
                <a:cubicBezTo>
                  <a:pt x="591264" y="1487328"/>
                  <a:pt x="619125" y="1524000"/>
                  <a:pt x="619125" y="1524000"/>
                </a:cubicBezTo>
                <a:cubicBezTo>
                  <a:pt x="622177" y="1536207"/>
                  <a:pt x="631343" y="1577010"/>
                  <a:pt x="638175" y="1590675"/>
                </a:cubicBezTo>
                <a:cubicBezTo>
                  <a:pt x="643295" y="1600914"/>
                  <a:pt x="652576" y="1608789"/>
                  <a:pt x="657225" y="1619250"/>
                </a:cubicBezTo>
                <a:cubicBezTo>
                  <a:pt x="665380" y="1637600"/>
                  <a:pt x="669925" y="1657350"/>
                  <a:pt x="676275" y="1676400"/>
                </a:cubicBezTo>
                <a:cubicBezTo>
                  <a:pt x="679450" y="1685925"/>
                  <a:pt x="680231" y="1696621"/>
                  <a:pt x="685800" y="1704975"/>
                </a:cubicBezTo>
                <a:cubicBezTo>
                  <a:pt x="692150" y="1714500"/>
                  <a:pt x="699730" y="1723311"/>
                  <a:pt x="704850" y="1733550"/>
                </a:cubicBezTo>
                <a:cubicBezTo>
                  <a:pt x="709340" y="1742530"/>
                  <a:pt x="708806" y="1753771"/>
                  <a:pt x="714375" y="1762125"/>
                </a:cubicBezTo>
                <a:cubicBezTo>
                  <a:pt x="721847" y="1773333"/>
                  <a:pt x="734326" y="1780352"/>
                  <a:pt x="742950" y="1790700"/>
                </a:cubicBezTo>
                <a:cubicBezTo>
                  <a:pt x="750279" y="1799494"/>
                  <a:pt x="755346" y="1809960"/>
                  <a:pt x="762000" y="1819275"/>
                </a:cubicBezTo>
                <a:cubicBezTo>
                  <a:pt x="771227" y="1832193"/>
                  <a:pt x="781769" y="1844166"/>
                  <a:pt x="790575" y="1857375"/>
                </a:cubicBezTo>
                <a:cubicBezTo>
                  <a:pt x="800844" y="1872779"/>
                  <a:pt x="807102" y="1890944"/>
                  <a:pt x="819150" y="1905000"/>
                </a:cubicBezTo>
                <a:cubicBezTo>
                  <a:pt x="826600" y="1913692"/>
                  <a:pt x="838200" y="1917700"/>
                  <a:pt x="847725" y="1924050"/>
                </a:cubicBezTo>
                <a:cubicBezTo>
                  <a:pt x="850900" y="1933575"/>
                  <a:pt x="849410" y="1946353"/>
                  <a:pt x="857250" y="1952625"/>
                </a:cubicBezTo>
                <a:cubicBezTo>
                  <a:pt x="867472" y="1960803"/>
                  <a:pt x="883641" y="1956296"/>
                  <a:pt x="895350" y="1962150"/>
                </a:cubicBezTo>
                <a:cubicBezTo>
                  <a:pt x="915828" y="1972389"/>
                  <a:pt x="930288" y="1994697"/>
                  <a:pt x="952500" y="2000250"/>
                </a:cubicBezTo>
                <a:cubicBezTo>
                  <a:pt x="965200" y="2003425"/>
                  <a:pt x="978013" y="2006179"/>
                  <a:pt x="990600" y="2009775"/>
                </a:cubicBezTo>
                <a:cubicBezTo>
                  <a:pt x="1000254" y="2012533"/>
                  <a:pt x="1009392" y="2017042"/>
                  <a:pt x="1019175" y="2019300"/>
                </a:cubicBezTo>
                <a:cubicBezTo>
                  <a:pt x="1050725" y="2026581"/>
                  <a:pt x="1083708" y="2028111"/>
                  <a:pt x="1114425" y="2038350"/>
                </a:cubicBezTo>
                <a:cubicBezTo>
                  <a:pt x="1123950" y="2041525"/>
                  <a:pt x="1133096" y="2046224"/>
                  <a:pt x="1143000" y="2047875"/>
                </a:cubicBezTo>
                <a:cubicBezTo>
                  <a:pt x="1171360" y="2052602"/>
                  <a:pt x="1200196" y="2053834"/>
                  <a:pt x="1228725" y="2057400"/>
                </a:cubicBezTo>
                <a:cubicBezTo>
                  <a:pt x="1251002" y="2060185"/>
                  <a:pt x="1273050" y="2064796"/>
                  <a:pt x="1295400" y="2066925"/>
                </a:cubicBezTo>
                <a:cubicBezTo>
                  <a:pt x="1339763" y="2071150"/>
                  <a:pt x="1384300" y="2073275"/>
                  <a:pt x="1428750" y="2076450"/>
                </a:cubicBezTo>
                <a:cubicBezTo>
                  <a:pt x="1549840" y="2096632"/>
                  <a:pt x="1417116" y="2076239"/>
                  <a:pt x="1609725" y="2095500"/>
                </a:cubicBezTo>
                <a:cubicBezTo>
                  <a:pt x="1632064" y="2097734"/>
                  <a:pt x="1654050" y="2102896"/>
                  <a:pt x="1676400" y="2105025"/>
                </a:cubicBezTo>
                <a:cubicBezTo>
                  <a:pt x="1720763" y="2109250"/>
                  <a:pt x="1765300" y="2111375"/>
                  <a:pt x="1809750" y="2114550"/>
                </a:cubicBezTo>
                <a:lnTo>
                  <a:pt x="2209800" y="2105025"/>
                </a:lnTo>
                <a:cubicBezTo>
                  <a:pt x="2241685" y="2103799"/>
                  <a:pt x="2273165" y="2096726"/>
                  <a:pt x="2305050" y="2095500"/>
                </a:cubicBezTo>
                <a:cubicBezTo>
                  <a:pt x="2438339" y="2090373"/>
                  <a:pt x="2571750" y="2089150"/>
                  <a:pt x="2705100" y="2085975"/>
                </a:cubicBezTo>
                <a:cubicBezTo>
                  <a:pt x="2749550" y="2089150"/>
                  <a:pt x="2794493" y="2088174"/>
                  <a:pt x="2838450" y="2095500"/>
                </a:cubicBezTo>
                <a:cubicBezTo>
                  <a:pt x="2852456" y="2097834"/>
                  <a:pt x="2863080" y="2110060"/>
                  <a:pt x="2876550" y="2114550"/>
                </a:cubicBezTo>
                <a:cubicBezTo>
                  <a:pt x="2901388" y="2122829"/>
                  <a:pt x="2952750" y="2133600"/>
                  <a:pt x="2952750" y="2133600"/>
                </a:cubicBezTo>
                <a:cubicBezTo>
                  <a:pt x="2962275" y="2143125"/>
                  <a:pt x="2970117" y="2154703"/>
                  <a:pt x="2981325" y="2162175"/>
                </a:cubicBezTo>
                <a:cubicBezTo>
                  <a:pt x="2989679" y="2167744"/>
                  <a:pt x="3000920" y="2167210"/>
                  <a:pt x="3009900" y="2171700"/>
                </a:cubicBezTo>
                <a:cubicBezTo>
                  <a:pt x="3020139" y="2176820"/>
                  <a:pt x="3028950" y="2184400"/>
                  <a:pt x="3038475" y="2190750"/>
                </a:cubicBezTo>
                <a:cubicBezTo>
                  <a:pt x="3044825" y="2200275"/>
                  <a:pt x="3049430" y="2211230"/>
                  <a:pt x="3057525" y="2219325"/>
                </a:cubicBezTo>
                <a:cubicBezTo>
                  <a:pt x="3065620" y="2227420"/>
                  <a:pt x="3077544" y="2230770"/>
                  <a:pt x="3086100" y="2238375"/>
                </a:cubicBezTo>
                <a:cubicBezTo>
                  <a:pt x="3106236" y="2256273"/>
                  <a:pt x="3126420" y="2274488"/>
                  <a:pt x="3143250" y="2295525"/>
                </a:cubicBezTo>
                <a:cubicBezTo>
                  <a:pt x="3152120" y="2306613"/>
                  <a:pt x="3152260" y="2323585"/>
                  <a:pt x="3162300" y="2333625"/>
                </a:cubicBezTo>
                <a:cubicBezTo>
                  <a:pt x="3184751" y="2356076"/>
                  <a:pt x="3216049" y="2368324"/>
                  <a:pt x="3238500" y="2390775"/>
                </a:cubicBezTo>
                <a:cubicBezTo>
                  <a:pt x="3248025" y="2400300"/>
                  <a:pt x="3255867" y="2411878"/>
                  <a:pt x="3267075" y="2419350"/>
                </a:cubicBezTo>
                <a:cubicBezTo>
                  <a:pt x="3275429" y="2424919"/>
                  <a:pt x="3286125" y="2425700"/>
                  <a:pt x="3295650" y="2428875"/>
                </a:cubicBezTo>
                <a:cubicBezTo>
                  <a:pt x="3346450" y="2505075"/>
                  <a:pt x="3279775" y="2413000"/>
                  <a:pt x="3343275" y="2476500"/>
                </a:cubicBezTo>
                <a:cubicBezTo>
                  <a:pt x="3351370" y="2484595"/>
                  <a:pt x="3354230" y="2496980"/>
                  <a:pt x="3362325" y="2505075"/>
                </a:cubicBezTo>
                <a:cubicBezTo>
                  <a:pt x="3370420" y="2513170"/>
                  <a:pt x="3382106" y="2516796"/>
                  <a:pt x="3390900" y="2524125"/>
                </a:cubicBezTo>
                <a:cubicBezTo>
                  <a:pt x="3438466" y="2563763"/>
                  <a:pt x="3397832" y="2545486"/>
                  <a:pt x="3448050" y="2562225"/>
                </a:cubicBezTo>
                <a:cubicBezTo>
                  <a:pt x="3463925" y="2574925"/>
                  <a:pt x="3478242" y="2589865"/>
                  <a:pt x="3495675" y="2600325"/>
                </a:cubicBezTo>
                <a:cubicBezTo>
                  <a:pt x="3510336" y="2609122"/>
                  <a:pt x="3527676" y="2612431"/>
                  <a:pt x="3543300" y="2619375"/>
                </a:cubicBezTo>
                <a:cubicBezTo>
                  <a:pt x="3556275" y="2625142"/>
                  <a:pt x="3569359" y="2630900"/>
                  <a:pt x="3581400" y="2638425"/>
                </a:cubicBezTo>
                <a:cubicBezTo>
                  <a:pt x="3594862" y="2646839"/>
                  <a:pt x="3605717" y="2659124"/>
                  <a:pt x="3619500" y="2667000"/>
                </a:cubicBezTo>
                <a:cubicBezTo>
                  <a:pt x="3628217" y="2671981"/>
                  <a:pt x="3639095" y="2672035"/>
                  <a:pt x="3648075" y="2676525"/>
                </a:cubicBezTo>
                <a:cubicBezTo>
                  <a:pt x="3658314" y="2681645"/>
                  <a:pt x="3666600" y="2690093"/>
                  <a:pt x="3676650" y="2695575"/>
                </a:cubicBezTo>
                <a:cubicBezTo>
                  <a:pt x="3701581" y="2709173"/>
                  <a:pt x="3728499" y="2719064"/>
                  <a:pt x="3752850" y="2733675"/>
                </a:cubicBezTo>
                <a:cubicBezTo>
                  <a:pt x="3768725" y="2743200"/>
                  <a:pt x="3783621" y="2754589"/>
                  <a:pt x="3800475" y="2762250"/>
                </a:cubicBezTo>
                <a:cubicBezTo>
                  <a:pt x="3818756" y="2770559"/>
                  <a:pt x="3839168" y="2773390"/>
                  <a:pt x="3857625" y="2781300"/>
                </a:cubicBezTo>
                <a:cubicBezTo>
                  <a:pt x="4002936" y="2843576"/>
                  <a:pt x="3867095" y="2800334"/>
                  <a:pt x="4000500" y="2838450"/>
                </a:cubicBezTo>
                <a:cubicBezTo>
                  <a:pt x="4010025" y="2844800"/>
                  <a:pt x="4018836" y="2852380"/>
                  <a:pt x="4029075" y="2857500"/>
                </a:cubicBezTo>
                <a:cubicBezTo>
                  <a:pt x="4044368" y="2865146"/>
                  <a:pt x="4060691" y="2870547"/>
                  <a:pt x="4076700" y="2876550"/>
                </a:cubicBezTo>
                <a:cubicBezTo>
                  <a:pt x="4086101" y="2880075"/>
                  <a:pt x="4096295" y="2881585"/>
                  <a:pt x="4105275" y="2886075"/>
                </a:cubicBezTo>
                <a:cubicBezTo>
                  <a:pt x="4115514" y="2891195"/>
                  <a:pt x="4123800" y="2899643"/>
                  <a:pt x="4133850" y="2905125"/>
                </a:cubicBezTo>
                <a:cubicBezTo>
                  <a:pt x="4208234" y="2945698"/>
                  <a:pt x="4188734" y="2937896"/>
                  <a:pt x="4248150" y="2952750"/>
                </a:cubicBezTo>
                <a:cubicBezTo>
                  <a:pt x="4337755" y="3012487"/>
                  <a:pt x="4196192" y="2920945"/>
                  <a:pt x="4324350" y="2990850"/>
                </a:cubicBezTo>
                <a:cubicBezTo>
                  <a:pt x="4344450" y="3001813"/>
                  <a:pt x="4359780" y="3021710"/>
                  <a:pt x="4381500" y="3028950"/>
                </a:cubicBezTo>
                <a:cubicBezTo>
                  <a:pt x="4422494" y="3042615"/>
                  <a:pt x="4400335" y="3036040"/>
                  <a:pt x="4448175" y="3048000"/>
                </a:cubicBezTo>
                <a:cubicBezTo>
                  <a:pt x="4482956" y="3071188"/>
                  <a:pt x="4509730" y="3090743"/>
                  <a:pt x="4552950" y="3105150"/>
                </a:cubicBezTo>
                <a:cubicBezTo>
                  <a:pt x="4572000" y="3111500"/>
                  <a:pt x="4592139" y="3115220"/>
                  <a:pt x="4610100" y="3124200"/>
                </a:cubicBezTo>
                <a:cubicBezTo>
                  <a:pt x="4663203" y="3150751"/>
                  <a:pt x="4698797" y="3169641"/>
                  <a:pt x="4762500" y="3190875"/>
                </a:cubicBezTo>
                <a:cubicBezTo>
                  <a:pt x="4781550" y="3197225"/>
                  <a:pt x="4801903" y="3200530"/>
                  <a:pt x="4819650" y="3209925"/>
                </a:cubicBezTo>
                <a:cubicBezTo>
                  <a:pt x="4979802" y="3294711"/>
                  <a:pt x="4870245" y="3263055"/>
                  <a:pt x="4962525" y="3286125"/>
                </a:cubicBezTo>
                <a:cubicBezTo>
                  <a:pt x="5015356" y="3321345"/>
                  <a:pt x="4965492" y="3290937"/>
                  <a:pt x="5038725" y="3324225"/>
                </a:cubicBezTo>
                <a:cubicBezTo>
                  <a:pt x="5058114" y="3333038"/>
                  <a:pt x="5076412" y="3344150"/>
                  <a:pt x="5095875" y="3352800"/>
                </a:cubicBezTo>
                <a:cubicBezTo>
                  <a:pt x="5105050" y="3356878"/>
                  <a:pt x="5115049" y="3358800"/>
                  <a:pt x="5124450" y="3362325"/>
                </a:cubicBezTo>
                <a:cubicBezTo>
                  <a:pt x="5165857" y="3377853"/>
                  <a:pt x="5207921" y="3391860"/>
                  <a:pt x="5248275" y="3409950"/>
                </a:cubicBezTo>
                <a:cubicBezTo>
                  <a:pt x="5300102" y="3433183"/>
                  <a:pt x="5346793" y="3468189"/>
                  <a:pt x="5400675" y="3486150"/>
                </a:cubicBezTo>
                <a:cubicBezTo>
                  <a:pt x="5419725" y="3492500"/>
                  <a:pt x="5439544" y="3496891"/>
                  <a:pt x="5457825" y="3505200"/>
                </a:cubicBezTo>
                <a:cubicBezTo>
                  <a:pt x="5474679" y="3512861"/>
                  <a:pt x="5488596" y="3526114"/>
                  <a:pt x="5505450" y="3533775"/>
                </a:cubicBezTo>
                <a:cubicBezTo>
                  <a:pt x="5565307" y="3560983"/>
                  <a:pt x="5565417" y="3546332"/>
                  <a:pt x="5629275" y="3571875"/>
                </a:cubicBezTo>
                <a:cubicBezTo>
                  <a:pt x="5655642" y="3582422"/>
                  <a:pt x="5677925" y="3603087"/>
                  <a:pt x="5705475" y="3609975"/>
                </a:cubicBezTo>
                <a:cubicBezTo>
                  <a:pt x="5824582" y="3639752"/>
                  <a:pt x="5676497" y="3601696"/>
                  <a:pt x="5772150" y="3629025"/>
                </a:cubicBezTo>
                <a:cubicBezTo>
                  <a:pt x="5784737" y="3632621"/>
                  <a:pt x="5797993" y="3633953"/>
                  <a:pt x="5810250" y="3638550"/>
                </a:cubicBezTo>
                <a:cubicBezTo>
                  <a:pt x="5823545" y="3643536"/>
                  <a:pt x="5834880" y="3653110"/>
                  <a:pt x="5848350" y="3657600"/>
                </a:cubicBezTo>
                <a:cubicBezTo>
                  <a:pt x="5869706" y="3664719"/>
                  <a:pt x="5933934" y="3671852"/>
                  <a:pt x="5953125" y="3676650"/>
                </a:cubicBezTo>
                <a:cubicBezTo>
                  <a:pt x="5972606" y="3681520"/>
                  <a:pt x="5991225" y="3689350"/>
                  <a:pt x="6010275" y="3695700"/>
                </a:cubicBezTo>
                <a:cubicBezTo>
                  <a:pt x="6019800" y="3698875"/>
                  <a:pt x="6029110" y="3702790"/>
                  <a:pt x="6038850" y="3705225"/>
                </a:cubicBezTo>
                <a:cubicBezTo>
                  <a:pt x="6062935" y="3711246"/>
                  <a:pt x="6082751" y="3715165"/>
                  <a:pt x="6105525" y="3724275"/>
                </a:cubicBezTo>
                <a:cubicBezTo>
                  <a:pt x="6112117" y="3726912"/>
                  <a:pt x="6118225" y="3730625"/>
                  <a:pt x="6124575" y="3733800"/>
                </a:cubicBezTo>
              </a:path>
            </a:pathLst>
          </a:cu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Slide Number Placeholder 15"/>
          <p:cNvSpPr>
            <a:spLocks noGrp="1"/>
          </p:cNvSpPr>
          <p:nvPr>
            <p:ph type="sldNum" sz="quarter" idx="12"/>
          </p:nvPr>
        </p:nvSpPr>
        <p:spPr/>
        <p:txBody>
          <a:bodyPr/>
          <a:lstStyle/>
          <a:p>
            <a:r>
              <a:rPr lang="en-US"/>
              <a:t>Slide </a:t>
            </a:r>
            <a:fld id="{3900DC13-0C25-439E-AA75-E5DAAC4C3713}" type="slidenum">
              <a:rPr lang="en-US" smtClean="0"/>
              <a:pPr/>
              <a:t>70</a:t>
            </a:fld>
            <a:endParaRPr lang="en-US"/>
          </a:p>
        </p:txBody>
      </p:sp>
    </p:spTree>
    <p:extLst>
      <p:ext uri="{BB962C8B-B14F-4D97-AF65-F5344CB8AC3E}">
        <p14:creationId xmlns:p14="http://schemas.microsoft.com/office/powerpoint/2010/main" val="2520740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10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wipe(up)">
                                      <p:cBhvr>
                                        <p:cTn id="12" dur="10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wipe(up)">
                                      <p:cBhvr>
                                        <p:cTn id="17" dur="10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left)">
                                      <p:cBhvr>
                                        <p:cTn id="22"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34"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for invalid transitions </a:t>
            </a:r>
          </a:p>
        </p:txBody>
      </p:sp>
      <p:sp>
        <p:nvSpPr>
          <p:cNvPr id="3" name="Content Placeholder 2"/>
          <p:cNvSpPr>
            <a:spLocks noGrp="1"/>
          </p:cNvSpPr>
          <p:nvPr>
            <p:ph idx="1"/>
          </p:nvPr>
        </p:nvSpPr>
        <p:spPr/>
        <p:txBody>
          <a:bodyPr>
            <a:normAutofit/>
          </a:bodyPr>
          <a:lstStyle/>
          <a:p>
            <a:r>
              <a:rPr lang="en-US" dirty="0"/>
              <a:t>Using </a:t>
            </a:r>
            <a:r>
              <a:rPr lang="en-US" b="1" dirty="0"/>
              <a:t>state table </a:t>
            </a:r>
            <a:r>
              <a:rPr lang="en-US" dirty="0"/>
              <a:t>as an intermediate step</a:t>
            </a:r>
          </a:p>
          <a:p>
            <a:pPr lvl="1"/>
            <a:r>
              <a:rPr lang="en-US" dirty="0"/>
              <a:t>list all the </a:t>
            </a:r>
            <a:r>
              <a:rPr lang="en-US" b="1" dirty="0"/>
              <a:t>possible</a:t>
            </a:r>
            <a:r>
              <a:rPr lang="en-US" dirty="0"/>
              <a:t> </a:t>
            </a:r>
            <a:r>
              <a:rPr lang="en-US" b="1" dirty="0"/>
              <a:t>states</a:t>
            </a:r>
            <a:r>
              <a:rPr lang="en-US" dirty="0"/>
              <a:t> and all the </a:t>
            </a:r>
            <a:r>
              <a:rPr lang="en-US" b="1" dirty="0"/>
              <a:t>possible</a:t>
            </a:r>
            <a:r>
              <a:rPr lang="en-US" dirty="0"/>
              <a:t> </a:t>
            </a:r>
            <a:r>
              <a:rPr lang="en-US" b="1" dirty="0"/>
              <a:t>events</a:t>
            </a:r>
            <a:r>
              <a:rPr lang="en-US" dirty="0"/>
              <a:t>: states are listed on the left side of the table, events that cause them on the top (or vice versa)</a:t>
            </a:r>
          </a:p>
          <a:p>
            <a:pPr lvl="1"/>
            <a:r>
              <a:rPr lang="en-US" dirty="0"/>
              <a:t>each cell represents the </a:t>
            </a:r>
            <a:r>
              <a:rPr lang="en-US" b="1" dirty="0"/>
              <a:t>state system will move to when the corresponding event occurs</a:t>
            </a:r>
          </a:p>
          <a:p>
            <a:pPr lvl="2"/>
            <a:r>
              <a:rPr lang="en-US" dirty="0"/>
              <a:t>this will include events that are not expected to happen in certain states </a:t>
            </a:r>
            <a:r>
              <a:rPr lang="en-US" dirty="0">
                <a:sym typeface="Wingdings" pitchFamily="2" charset="2"/>
              </a:rPr>
              <a:t> </a:t>
            </a:r>
            <a:r>
              <a:rPr lang="en-US" b="1" dirty="0">
                <a:sym typeface="Wingdings" pitchFamily="2" charset="2"/>
              </a:rPr>
              <a:t>invalid transitions </a:t>
            </a:r>
            <a:r>
              <a:rPr lang="en-US" dirty="0">
                <a:sym typeface="Wingdings" pitchFamily="2" charset="2"/>
              </a:rPr>
              <a:t>from that state</a:t>
            </a:r>
            <a:endParaRPr lang="en-US" dirty="0"/>
          </a:p>
          <a:p>
            <a:r>
              <a:rPr lang="en-US" dirty="0"/>
              <a:t>Test cases are usually derived from the state table </a:t>
            </a:r>
          </a:p>
          <a:p>
            <a:pPr lvl="1"/>
            <a:r>
              <a:rPr lang="en-GB" dirty="0"/>
              <a:t>depending on the system risk, create test cases for some or all of the invalid state/event pairs to make sure the system has not implemented invalid paths</a:t>
            </a:r>
          </a:p>
        </p:txBody>
      </p:sp>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pPr/>
              <a:t>71</a:t>
            </a:fld>
            <a:endParaRPr lang="en-US"/>
          </a:p>
        </p:txBody>
      </p:sp>
    </p:spTree>
    <p:extLst>
      <p:ext uri="{BB962C8B-B14F-4D97-AF65-F5344CB8AC3E}">
        <p14:creationId xmlns:p14="http://schemas.microsoft.com/office/powerpoint/2010/main" val="299014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State table example</a:t>
            </a:r>
          </a:p>
        </p:txBody>
      </p:sp>
      <p:sp>
        <p:nvSpPr>
          <p:cNvPr id="3" name="Content Placeholder 2"/>
          <p:cNvSpPr>
            <a:spLocks noGrp="1"/>
          </p:cNvSpPr>
          <p:nvPr>
            <p:ph idx="1"/>
          </p:nvPr>
        </p:nvSpPr>
        <p:spPr/>
        <p:txBody>
          <a:bodyPr/>
          <a:lstStyle/>
          <a:p>
            <a:r>
              <a:rPr lang="en-US"/>
              <a:t>Example of state table for the PIN entering</a:t>
            </a:r>
          </a:p>
        </p:txBody>
      </p:sp>
      <p:graphicFrame>
        <p:nvGraphicFramePr>
          <p:cNvPr id="4" name="Table 3"/>
          <p:cNvGraphicFramePr>
            <a:graphicFrameLocks noGrp="1"/>
          </p:cNvGraphicFramePr>
          <p:nvPr>
            <p:extLst>
              <p:ext uri="{D42A27DB-BD31-4B8C-83A1-F6EECF244321}">
                <p14:modId xmlns:p14="http://schemas.microsoft.com/office/powerpoint/2010/main" val="4032531111"/>
              </p:ext>
            </p:extLst>
          </p:nvPr>
        </p:nvGraphicFramePr>
        <p:xfrm>
          <a:off x="533400" y="2209800"/>
          <a:ext cx="8229600" cy="3903201"/>
        </p:xfrm>
        <a:graphic>
          <a:graphicData uri="http://schemas.openxmlformats.org/drawingml/2006/table">
            <a:tbl>
              <a:tblPr firstRow="1" bandRow="1">
                <a:tableStyleId>{5C22544A-7EE6-4342-B048-85BDC9FD1C3A}</a:tableStyleId>
              </a:tblPr>
              <a:tblGrid>
                <a:gridCol w="2379790">
                  <a:extLst>
                    <a:ext uri="{9D8B030D-6E8A-4147-A177-3AD203B41FA5}">
                      <a16:colId xmlns:a16="http://schemas.microsoft.com/office/drawing/2014/main" val="20000"/>
                    </a:ext>
                  </a:extLst>
                </a:gridCol>
                <a:gridCol w="2011680">
                  <a:extLst>
                    <a:ext uri="{9D8B030D-6E8A-4147-A177-3AD203B41FA5}">
                      <a16:colId xmlns:a16="http://schemas.microsoft.com/office/drawing/2014/main" val="20001"/>
                    </a:ext>
                  </a:extLst>
                </a:gridCol>
                <a:gridCol w="1856930">
                  <a:extLst>
                    <a:ext uri="{9D8B030D-6E8A-4147-A177-3AD203B41FA5}">
                      <a16:colId xmlns:a16="http://schemas.microsoft.com/office/drawing/2014/main" val="20002"/>
                    </a:ext>
                  </a:extLst>
                </a:gridCol>
                <a:gridCol w="1981200">
                  <a:extLst>
                    <a:ext uri="{9D8B030D-6E8A-4147-A177-3AD203B41FA5}">
                      <a16:colId xmlns:a16="http://schemas.microsoft.com/office/drawing/2014/main" val="20003"/>
                    </a:ext>
                  </a:extLst>
                </a:gridCol>
              </a:tblGrid>
              <a:tr h="848888">
                <a:tc>
                  <a:txBody>
                    <a:bodyPr/>
                    <a:lstStyle/>
                    <a:p>
                      <a:endParaRPr lang="en-US" sz="2200">
                        <a:latin typeface="+mj-lt"/>
                      </a:endParaRPr>
                    </a:p>
                  </a:txBody>
                  <a:tcPr/>
                </a:tc>
                <a:tc>
                  <a:txBody>
                    <a:bodyPr/>
                    <a:lstStyle/>
                    <a:p>
                      <a:pPr algn="ctr"/>
                      <a:r>
                        <a:rPr lang="en-US" sz="2200">
                          <a:latin typeface="+mj-lt"/>
                        </a:rPr>
                        <a:t>Insert card</a:t>
                      </a:r>
                    </a:p>
                  </a:txBody>
                  <a:tcPr anchor="ctr"/>
                </a:tc>
                <a:tc>
                  <a:txBody>
                    <a:bodyPr/>
                    <a:lstStyle/>
                    <a:p>
                      <a:pPr algn="ctr"/>
                      <a:r>
                        <a:rPr lang="en-US" sz="2200" dirty="0">
                          <a:latin typeface="+mj-lt"/>
                        </a:rPr>
                        <a:t>Enter valid PIN</a:t>
                      </a:r>
                    </a:p>
                  </a:txBody>
                  <a:tcPr anchor="ctr"/>
                </a:tc>
                <a:tc>
                  <a:txBody>
                    <a:bodyPr/>
                    <a:lstStyle/>
                    <a:p>
                      <a:pPr algn="ctr"/>
                      <a:r>
                        <a:rPr lang="en-US" sz="2200">
                          <a:latin typeface="+mj-lt"/>
                        </a:rPr>
                        <a:t>Enter invalid PIN</a:t>
                      </a:r>
                    </a:p>
                  </a:txBody>
                  <a:tcPr anchor="ctr"/>
                </a:tc>
                <a:extLst>
                  <a:ext uri="{0D108BD9-81ED-4DB2-BD59-A6C34878D82A}">
                    <a16:rowId xmlns:a16="http://schemas.microsoft.com/office/drawing/2014/main" val="10000"/>
                  </a:ext>
                </a:extLst>
              </a:tr>
              <a:tr h="516399">
                <a:tc>
                  <a:txBody>
                    <a:bodyPr/>
                    <a:lstStyle/>
                    <a:p>
                      <a:r>
                        <a:rPr lang="en-US" sz="2200" b="1">
                          <a:latin typeface="+mj-lt"/>
                        </a:rPr>
                        <a:t>S1) Start</a:t>
                      </a:r>
                    </a:p>
                  </a:txBody>
                  <a:tcPr anchor="ctr"/>
                </a:tc>
                <a:tc>
                  <a:txBody>
                    <a:bodyPr/>
                    <a:lstStyle/>
                    <a:p>
                      <a:pPr algn="ctr"/>
                      <a:endParaRPr lang="en-US" sz="2200">
                        <a:latin typeface="+mj-lt"/>
                      </a:endParaRPr>
                    </a:p>
                  </a:txBody>
                  <a:tcPr anchor="ctr"/>
                </a:tc>
                <a:tc>
                  <a:txBody>
                    <a:bodyPr/>
                    <a:lstStyle/>
                    <a:p>
                      <a:pPr algn="ctr"/>
                      <a:endParaRPr lang="en-US" sz="2200">
                        <a:latin typeface="+mj-lt"/>
                      </a:endParaRPr>
                    </a:p>
                  </a:txBody>
                  <a:tcPr anchor="ctr"/>
                </a:tc>
                <a:tc>
                  <a:txBody>
                    <a:bodyPr/>
                    <a:lstStyle/>
                    <a:p>
                      <a:pPr algn="ctr"/>
                      <a:endParaRPr lang="en-US" sz="2200">
                        <a:latin typeface="+mj-lt"/>
                      </a:endParaRPr>
                    </a:p>
                  </a:txBody>
                  <a:tcPr anchor="ctr"/>
                </a:tc>
                <a:extLst>
                  <a:ext uri="{0D108BD9-81ED-4DB2-BD59-A6C34878D82A}">
                    <a16:rowId xmlns:a16="http://schemas.microsoft.com/office/drawing/2014/main" val="10001"/>
                  </a:ext>
                </a:extLst>
              </a:tr>
              <a:tr h="516399">
                <a:tc>
                  <a:txBody>
                    <a:bodyPr/>
                    <a:lstStyle/>
                    <a:p>
                      <a:r>
                        <a:rPr lang="en-US" sz="2200" b="1">
                          <a:latin typeface="+mj-lt"/>
                        </a:rPr>
                        <a:t>S2) 1</a:t>
                      </a:r>
                      <a:r>
                        <a:rPr lang="en-US" sz="2200" b="1" baseline="30000">
                          <a:latin typeface="+mj-lt"/>
                        </a:rPr>
                        <a:t>st</a:t>
                      </a:r>
                      <a:r>
                        <a:rPr lang="en-US" sz="2200" b="1">
                          <a:latin typeface="+mj-lt"/>
                        </a:rPr>
                        <a:t> try</a:t>
                      </a:r>
                    </a:p>
                  </a:txBody>
                  <a:tcPr anchor="ctr"/>
                </a:tc>
                <a:tc>
                  <a:txBody>
                    <a:bodyPr/>
                    <a:lstStyle/>
                    <a:p>
                      <a:pPr algn="ctr"/>
                      <a:endParaRPr lang="en-US" sz="2200">
                        <a:latin typeface="+mj-lt"/>
                      </a:endParaRPr>
                    </a:p>
                  </a:txBody>
                  <a:tcPr anchor="ctr"/>
                </a:tc>
                <a:tc>
                  <a:txBody>
                    <a:bodyPr/>
                    <a:lstStyle/>
                    <a:p>
                      <a:pPr algn="ctr"/>
                      <a:endParaRPr lang="en-US" sz="2200">
                        <a:latin typeface="+mj-lt"/>
                      </a:endParaRPr>
                    </a:p>
                  </a:txBody>
                  <a:tcPr anchor="ctr"/>
                </a:tc>
                <a:tc>
                  <a:txBody>
                    <a:bodyPr/>
                    <a:lstStyle/>
                    <a:p>
                      <a:pPr algn="ctr"/>
                      <a:endParaRPr lang="en-US" sz="2200">
                        <a:latin typeface="+mj-lt"/>
                      </a:endParaRPr>
                    </a:p>
                  </a:txBody>
                  <a:tcPr anchor="ctr"/>
                </a:tc>
                <a:extLst>
                  <a:ext uri="{0D108BD9-81ED-4DB2-BD59-A6C34878D82A}">
                    <a16:rowId xmlns:a16="http://schemas.microsoft.com/office/drawing/2014/main" val="10002"/>
                  </a:ext>
                </a:extLst>
              </a:tr>
              <a:tr h="497515">
                <a:tc>
                  <a:txBody>
                    <a:bodyPr/>
                    <a:lstStyle/>
                    <a:p>
                      <a:r>
                        <a:rPr lang="en-US" sz="2200" b="1">
                          <a:latin typeface="+mj-lt"/>
                        </a:rPr>
                        <a:t>S3) 2</a:t>
                      </a:r>
                      <a:r>
                        <a:rPr lang="en-US" sz="2200" b="1" baseline="30000">
                          <a:latin typeface="+mj-lt"/>
                        </a:rPr>
                        <a:t>nd</a:t>
                      </a:r>
                      <a:r>
                        <a:rPr lang="en-US" sz="2200" b="1">
                          <a:latin typeface="+mj-lt"/>
                        </a:rPr>
                        <a:t> try</a:t>
                      </a:r>
                    </a:p>
                  </a:txBody>
                  <a:tcPr anchor="ctr"/>
                </a:tc>
                <a:tc>
                  <a:txBody>
                    <a:bodyPr/>
                    <a:lstStyle/>
                    <a:p>
                      <a:pPr algn="ctr"/>
                      <a:endParaRPr lang="en-US" sz="2200">
                        <a:latin typeface="+mj-lt"/>
                      </a:endParaRPr>
                    </a:p>
                  </a:txBody>
                  <a:tcPr anchor="ctr"/>
                </a:tc>
                <a:tc>
                  <a:txBody>
                    <a:bodyPr/>
                    <a:lstStyle/>
                    <a:p>
                      <a:pPr algn="ctr"/>
                      <a:endParaRPr lang="en-US" sz="2200">
                        <a:latin typeface="+mj-lt"/>
                      </a:endParaRPr>
                    </a:p>
                  </a:txBody>
                  <a:tcPr anchor="ctr"/>
                </a:tc>
                <a:tc>
                  <a:txBody>
                    <a:bodyPr/>
                    <a:lstStyle/>
                    <a:p>
                      <a:pPr algn="ctr"/>
                      <a:endParaRPr lang="en-US" sz="2200">
                        <a:latin typeface="+mj-lt"/>
                      </a:endParaRPr>
                    </a:p>
                  </a:txBody>
                  <a:tcPr anchor="ctr"/>
                </a:tc>
                <a:extLst>
                  <a:ext uri="{0D108BD9-81ED-4DB2-BD59-A6C34878D82A}">
                    <a16:rowId xmlns:a16="http://schemas.microsoft.com/office/drawing/2014/main" val="10003"/>
                  </a:ext>
                </a:extLst>
              </a:tr>
              <a:tr h="516399">
                <a:tc>
                  <a:txBody>
                    <a:bodyPr/>
                    <a:lstStyle/>
                    <a:p>
                      <a:r>
                        <a:rPr lang="en-US" sz="2200" b="1">
                          <a:latin typeface="+mj-lt"/>
                        </a:rPr>
                        <a:t>S4) 3</a:t>
                      </a:r>
                      <a:r>
                        <a:rPr lang="en-US" sz="2200" b="1" baseline="30000">
                          <a:latin typeface="+mj-lt"/>
                        </a:rPr>
                        <a:t>rd</a:t>
                      </a:r>
                      <a:r>
                        <a:rPr lang="en-US" sz="2200" b="1">
                          <a:latin typeface="+mj-lt"/>
                        </a:rPr>
                        <a:t> try</a:t>
                      </a:r>
                    </a:p>
                  </a:txBody>
                  <a:tcPr anchor="ctr"/>
                </a:tc>
                <a:tc>
                  <a:txBody>
                    <a:bodyPr/>
                    <a:lstStyle/>
                    <a:p>
                      <a:pPr algn="ctr"/>
                      <a:endParaRPr lang="en-US" sz="2200">
                        <a:latin typeface="+mj-lt"/>
                      </a:endParaRPr>
                    </a:p>
                  </a:txBody>
                  <a:tcPr anchor="ctr"/>
                </a:tc>
                <a:tc>
                  <a:txBody>
                    <a:bodyPr/>
                    <a:lstStyle/>
                    <a:p>
                      <a:pPr algn="ctr"/>
                      <a:endParaRPr lang="en-US" sz="2200">
                        <a:latin typeface="+mj-lt"/>
                      </a:endParaRPr>
                    </a:p>
                  </a:txBody>
                  <a:tcPr anchor="ctr"/>
                </a:tc>
                <a:tc>
                  <a:txBody>
                    <a:bodyPr/>
                    <a:lstStyle/>
                    <a:p>
                      <a:pPr algn="ctr"/>
                      <a:endParaRPr lang="en-US" sz="2200">
                        <a:latin typeface="+mj-lt"/>
                      </a:endParaRPr>
                    </a:p>
                  </a:txBody>
                  <a:tcPr anchor="ctr"/>
                </a:tc>
                <a:extLst>
                  <a:ext uri="{0D108BD9-81ED-4DB2-BD59-A6C34878D82A}">
                    <a16:rowId xmlns:a16="http://schemas.microsoft.com/office/drawing/2014/main" val="10004"/>
                  </a:ext>
                </a:extLst>
              </a:tr>
              <a:tr h="516399">
                <a:tc>
                  <a:txBody>
                    <a:bodyPr/>
                    <a:lstStyle/>
                    <a:p>
                      <a:r>
                        <a:rPr lang="en-US" sz="2200" b="1">
                          <a:latin typeface="+mj-lt"/>
                        </a:rPr>
                        <a:t>S5) Access account</a:t>
                      </a:r>
                    </a:p>
                  </a:txBody>
                  <a:tcPr anchor="ctr"/>
                </a:tc>
                <a:tc>
                  <a:txBody>
                    <a:bodyPr/>
                    <a:lstStyle/>
                    <a:p>
                      <a:pPr algn="ctr"/>
                      <a:endParaRPr lang="en-US" sz="2200">
                        <a:latin typeface="+mj-lt"/>
                      </a:endParaRPr>
                    </a:p>
                  </a:txBody>
                  <a:tcPr anchor="ctr"/>
                </a:tc>
                <a:tc>
                  <a:txBody>
                    <a:bodyPr/>
                    <a:lstStyle/>
                    <a:p>
                      <a:pPr algn="ctr"/>
                      <a:endParaRPr lang="en-US" sz="2200">
                        <a:latin typeface="+mj-lt"/>
                      </a:endParaRPr>
                    </a:p>
                  </a:txBody>
                  <a:tcPr anchor="ctr"/>
                </a:tc>
                <a:tc>
                  <a:txBody>
                    <a:bodyPr/>
                    <a:lstStyle/>
                    <a:p>
                      <a:pPr algn="ctr"/>
                      <a:endParaRPr lang="en-US" sz="2200">
                        <a:latin typeface="+mj-lt"/>
                      </a:endParaRPr>
                    </a:p>
                  </a:txBody>
                  <a:tcPr anchor="ctr"/>
                </a:tc>
                <a:extLst>
                  <a:ext uri="{0D108BD9-81ED-4DB2-BD59-A6C34878D82A}">
                    <a16:rowId xmlns:a16="http://schemas.microsoft.com/office/drawing/2014/main" val="10005"/>
                  </a:ext>
                </a:extLst>
              </a:tr>
              <a:tr h="491202">
                <a:tc>
                  <a:txBody>
                    <a:bodyPr/>
                    <a:lstStyle/>
                    <a:p>
                      <a:r>
                        <a:rPr lang="en-US" sz="2200" b="1">
                          <a:latin typeface="+mj-lt"/>
                        </a:rPr>
                        <a:t>S6) Eat card</a:t>
                      </a:r>
                    </a:p>
                  </a:txBody>
                  <a:tcPr anchor="ctr"/>
                </a:tc>
                <a:tc>
                  <a:txBody>
                    <a:bodyPr/>
                    <a:lstStyle/>
                    <a:p>
                      <a:pPr algn="ctr"/>
                      <a:endParaRPr lang="en-US" sz="2200">
                        <a:latin typeface="+mj-lt"/>
                      </a:endParaRPr>
                    </a:p>
                  </a:txBody>
                  <a:tcPr anchor="ctr"/>
                </a:tc>
                <a:tc>
                  <a:txBody>
                    <a:bodyPr/>
                    <a:lstStyle/>
                    <a:p>
                      <a:pPr algn="ctr"/>
                      <a:endParaRPr lang="en-US" sz="2200">
                        <a:latin typeface="+mj-lt"/>
                      </a:endParaRPr>
                    </a:p>
                  </a:txBody>
                  <a:tcPr anchor="ctr"/>
                </a:tc>
                <a:tc>
                  <a:txBody>
                    <a:bodyPr/>
                    <a:lstStyle/>
                    <a:p>
                      <a:pPr algn="ctr"/>
                      <a:endParaRPr lang="en-US" sz="2200" dirty="0">
                        <a:latin typeface="+mj-lt"/>
                      </a:endParaRPr>
                    </a:p>
                  </a:txBody>
                  <a:tcPr anchor="ctr"/>
                </a:tc>
                <a:extLst>
                  <a:ext uri="{0D108BD9-81ED-4DB2-BD59-A6C34878D82A}">
                    <a16:rowId xmlns:a16="http://schemas.microsoft.com/office/drawing/2014/main" val="10006"/>
                  </a:ext>
                </a:extLst>
              </a:tr>
            </a:tbl>
          </a:graphicData>
        </a:graphic>
      </p:graphicFrame>
      <p:sp>
        <p:nvSpPr>
          <p:cNvPr id="9" name="Rectangle 8"/>
          <p:cNvSpPr/>
          <p:nvPr/>
        </p:nvSpPr>
        <p:spPr>
          <a:xfrm>
            <a:off x="3733800" y="3581400"/>
            <a:ext cx="271228" cy="430887"/>
          </a:xfrm>
          <a:prstGeom prst="rect">
            <a:avLst/>
          </a:prstGeom>
        </p:spPr>
        <p:txBody>
          <a:bodyPr wrap="none">
            <a:spAutoFit/>
          </a:bodyPr>
          <a:lstStyle/>
          <a:p>
            <a:pPr algn="ctr"/>
            <a:r>
              <a:rPr lang="en-US" sz="2200">
                <a:latin typeface="+mj-lt"/>
              </a:rPr>
              <a:t>-</a:t>
            </a:r>
          </a:p>
        </p:txBody>
      </p:sp>
      <p:sp>
        <p:nvSpPr>
          <p:cNvPr id="10" name="Rectangle 9"/>
          <p:cNvSpPr/>
          <p:nvPr/>
        </p:nvSpPr>
        <p:spPr>
          <a:xfrm>
            <a:off x="3733800" y="4108082"/>
            <a:ext cx="271228" cy="430887"/>
          </a:xfrm>
          <a:prstGeom prst="rect">
            <a:avLst/>
          </a:prstGeom>
        </p:spPr>
        <p:txBody>
          <a:bodyPr wrap="none">
            <a:spAutoFit/>
          </a:bodyPr>
          <a:lstStyle/>
          <a:p>
            <a:pPr algn="ctr"/>
            <a:r>
              <a:rPr lang="en-US" sz="2200">
                <a:latin typeface="+mj-lt"/>
              </a:rPr>
              <a:t>-</a:t>
            </a:r>
          </a:p>
        </p:txBody>
      </p:sp>
      <p:sp>
        <p:nvSpPr>
          <p:cNvPr id="11" name="Rectangle 10"/>
          <p:cNvSpPr/>
          <p:nvPr/>
        </p:nvSpPr>
        <p:spPr>
          <a:xfrm>
            <a:off x="3733800" y="4615169"/>
            <a:ext cx="271228" cy="430887"/>
          </a:xfrm>
          <a:prstGeom prst="rect">
            <a:avLst/>
          </a:prstGeom>
        </p:spPr>
        <p:txBody>
          <a:bodyPr wrap="none">
            <a:spAutoFit/>
          </a:bodyPr>
          <a:lstStyle/>
          <a:p>
            <a:pPr algn="ctr"/>
            <a:r>
              <a:rPr lang="en-US" sz="2200">
                <a:latin typeface="+mj-lt"/>
              </a:rPr>
              <a:t>-</a:t>
            </a:r>
          </a:p>
        </p:txBody>
      </p:sp>
      <p:sp>
        <p:nvSpPr>
          <p:cNvPr id="12" name="Rectangle 11"/>
          <p:cNvSpPr/>
          <p:nvPr/>
        </p:nvSpPr>
        <p:spPr>
          <a:xfrm>
            <a:off x="3733800" y="5124995"/>
            <a:ext cx="271228" cy="430887"/>
          </a:xfrm>
          <a:prstGeom prst="rect">
            <a:avLst/>
          </a:prstGeom>
        </p:spPr>
        <p:txBody>
          <a:bodyPr wrap="none">
            <a:spAutoFit/>
          </a:bodyPr>
          <a:lstStyle/>
          <a:p>
            <a:pPr algn="ctr"/>
            <a:r>
              <a:rPr lang="en-US" sz="2200">
                <a:latin typeface="+mj-lt"/>
              </a:rPr>
              <a:t>-</a:t>
            </a:r>
          </a:p>
        </p:txBody>
      </p:sp>
      <p:sp>
        <p:nvSpPr>
          <p:cNvPr id="13" name="Rectangle 12"/>
          <p:cNvSpPr/>
          <p:nvPr/>
        </p:nvSpPr>
        <p:spPr>
          <a:xfrm>
            <a:off x="5715000" y="5681969"/>
            <a:ext cx="271228" cy="430887"/>
          </a:xfrm>
          <a:prstGeom prst="rect">
            <a:avLst/>
          </a:prstGeom>
        </p:spPr>
        <p:txBody>
          <a:bodyPr wrap="none">
            <a:spAutoFit/>
          </a:bodyPr>
          <a:lstStyle/>
          <a:p>
            <a:pPr algn="ctr"/>
            <a:r>
              <a:rPr lang="en-US" sz="2200">
                <a:latin typeface="+mj-lt"/>
              </a:rPr>
              <a:t>-</a:t>
            </a:r>
          </a:p>
        </p:txBody>
      </p:sp>
      <p:sp>
        <p:nvSpPr>
          <p:cNvPr id="14" name="Rectangle 13"/>
          <p:cNvSpPr/>
          <p:nvPr/>
        </p:nvSpPr>
        <p:spPr>
          <a:xfrm>
            <a:off x="7620000" y="5681969"/>
            <a:ext cx="271228" cy="430887"/>
          </a:xfrm>
          <a:prstGeom prst="rect">
            <a:avLst/>
          </a:prstGeom>
        </p:spPr>
        <p:txBody>
          <a:bodyPr wrap="none">
            <a:spAutoFit/>
          </a:bodyPr>
          <a:lstStyle/>
          <a:p>
            <a:pPr algn="ctr"/>
            <a:r>
              <a:rPr lang="en-US" sz="2200">
                <a:latin typeface="+mj-lt"/>
              </a:rPr>
              <a:t>-</a:t>
            </a:r>
          </a:p>
        </p:txBody>
      </p:sp>
      <p:sp>
        <p:nvSpPr>
          <p:cNvPr id="15" name="Rectangle 14"/>
          <p:cNvSpPr/>
          <p:nvPr/>
        </p:nvSpPr>
        <p:spPr>
          <a:xfrm>
            <a:off x="5708210" y="5155772"/>
            <a:ext cx="271228" cy="430887"/>
          </a:xfrm>
          <a:prstGeom prst="rect">
            <a:avLst/>
          </a:prstGeom>
        </p:spPr>
        <p:txBody>
          <a:bodyPr wrap="none">
            <a:spAutoFit/>
          </a:bodyPr>
          <a:lstStyle/>
          <a:p>
            <a:pPr algn="ctr"/>
            <a:r>
              <a:rPr lang="en-US" sz="2200">
                <a:latin typeface="+mj-lt"/>
              </a:rPr>
              <a:t>-</a:t>
            </a:r>
          </a:p>
        </p:txBody>
      </p:sp>
      <p:sp>
        <p:nvSpPr>
          <p:cNvPr id="16" name="Rectangle 15"/>
          <p:cNvSpPr/>
          <p:nvPr/>
        </p:nvSpPr>
        <p:spPr>
          <a:xfrm>
            <a:off x="7631130" y="5174882"/>
            <a:ext cx="271228" cy="430887"/>
          </a:xfrm>
          <a:prstGeom prst="rect">
            <a:avLst/>
          </a:prstGeom>
        </p:spPr>
        <p:txBody>
          <a:bodyPr wrap="none">
            <a:spAutoFit/>
          </a:bodyPr>
          <a:lstStyle/>
          <a:p>
            <a:pPr algn="ctr"/>
            <a:r>
              <a:rPr lang="en-US" sz="2200">
                <a:latin typeface="+mj-lt"/>
              </a:rPr>
              <a:t>-</a:t>
            </a:r>
          </a:p>
        </p:txBody>
      </p:sp>
      <p:sp>
        <p:nvSpPr>
          <p:cNvPr id="17" name="Rectangle 16"/>
          <p:cNvSpPr/>
          <p:nvPr/>
        </p:nvSpPr>
        <p:spPr>
          <a:xfrm>
            <a:off x="5672372" y="3081031"/>
            <a:ext cx="271228" cy="430887"/>
          </a:xfrm>
          <a:prstGeom prst="rect">
            <a:avLst/>
          </a:prstGeom>
        </p:spPr>
        <p:txBody>
          <a:bodyPr wrap="none">
            <a:spAutoFit/>
          </a:bodyPr>
          <a:lstStyle/>
          <a:p>
            <a:pPr algn="ctr"/>
            <a:r>
              <a:rPr lang="en-US" sz="2200">
                <a:latin typeface="+mj-lt"/>
              </a:rPr>
              <a:t>-</a:t>
            </a:r>
          </a:p>
        </p:txBody>
      </p:sp>
      <p:sp>
        <p:nvSpPr>
          <p:cNvPr id="18" name="Rectangle 17"/>
          <p:cNvSpPr/>
          <p:nvPr/>
        </p:nvSpPr>
        <p:spPr>
          <a:xfrm>
            <a:off x="7577372" y="3081031"/>
            <a:ext cx="271228" cy="430887"/>
          </a:xfrm>
          <a:prstGeom prst="rect">
            <a:avLst/>
          </a:prstGeom>
        </p:spPr>
        <p:txBody>
          <a:bodyPr wrap="none">
            <a:spAutoFit/>
          </a:bodyPr>
          <a:lstStyle/>
          <a:p>
            <a:pPr algn="ctr"/>
            <a:r>
              <a:rPr lang="en-US" sz="2200">
                <a:latin typeface="+mj-lt"/>
              </a:rPr>
              <a:t>-</a:t>
            </a:r>
          </a:p>
        </p:txBody>
      </p:sp>
      <p:sp>
        <p:nvSpPr>
          <p:cNvPr id="19" name="Rectangle 18"/>
          <p:cNvSpPr/>
          <p:nvPr/>
        </p:nvSpPr>
        <p:spPr>
          <a:xfrm>
            <a:off x="5562600" y="4615169"/>
            <a:ext cx="457176" cy="430887"/>
          </a:xfrm>
          <a:prstGeom prst="rect">
            <a:avLst/>
          </a:prstGeom>
        </p:spPr>
        <p:txBody>
          <a:bodyPr wrap="none">
            <a:spAutoFit/>
          </a:bodyPr>
          <a:lstStyle/>
          <a:p>
            <a:pPr algn="ctr"/>
            <a:r>
              <a:rPr lang="en-US" sz="2200">
                <a:latin typeface="+mj-lt"/>
              </a:rPr>
              <a:t>S5</a:t>
            </a:r>
          </a:p>
        </p:txBody>
      </p:sp>
      <p:sp>
        <p:nvSpPr>
          <p:cNvPr id="20" name="Rectangle 19"/>
          <p:cNvSpPr/>
          <p:nvPr/>
        </p:nvSpPr>
        <p:spPr>
          <a:xfrm>
            <a:off x="3657600" y="3081031"/>
            <a:ext cx="457176" cy="430887"/>
          </a:xfrm>
          <a:prstGeom prst="rect">
            <a:avLst/>
          </a:prstGeom>
        </p:spPr>
        <p:txBody>
          <a:bodyPr wrap="none">
            <a:spAutoFit/>
          </a:bodyPr>
          <a:lstStyle/>
          <a:p>
            <a:r>
              <a:rPr lang="en-US" sz="2200">
                <a:latin typeface="+mj-lt"/>
              </a:rPr>
              <a:t>S2</a:t>
            </a:r>
          </a:p>
        </p:txBody>
      </p:sp>
      <p:sp>
        <p:nvSpPr>
          <p:cNvPr id="22" name="Rectangle 21"/>
          <p:cNvSpPr/>
          <p:nvPr/>
        </p:nvSpPr>
        <p:spPr>
          <a:xfrm>
            <a:off x="5562600" y="3581400"/>
            <a:ext cx="457176" cy="430887"/>
          </a:xfrm>
          <a:prstGeom prst="rect">
            <a:avLst/>
          </a:prstGeom>
        </p:spPr>
        <p:txBody>
          <a:bodyPr wrap="none">
            <a:spAutoFit/>
          </a:bodyPr>
          <a:lstStyle/>
          <a:p>
            <a:r>
              <a:rPr lang="en-US" sz="2200">
                <a:latin typeface="+mj-lt"/>
              </a:rPr>
              <a:t>S5</a:t>
            </a:r>
          </a:p>
        </p:txBody>
      </p:sp>
      <p:sp>
        <p:nvSpPr>
          <p:cNvPr id="23" name="Rectangle 22"/>
          <p:cNvSpPr/>
          <p:nvPr/>
        </p:nvSpPr>
        <p:spPr>
          <a:xfrm>
            <a:off x="5562600" y="4108082"/>
            <a:ext cx="457176" cy="430887"/>
          </a:xfrm>
          <a:prstGeom prst="rect">
            <a:avLst/>
          </a:prstGeom>
        </p:spPr>
        <p:txBody>
          <a:bodyPr wrap="none">
            <a:spAutoFit/>
          </a:bodyPr>
          <a:lstStyle/>
          <a:p>
            <a:r>
              <a:rPr lang="en-US" sz="2200">
                <a:latin typeface="+mj-lt"/>
              </a:rPr>
              <a:t>S5</a:t>
            </a:r>
          </a:p>
        </p:txBody>
      </p:sp>
      <p:sp>
        <p:nvSpPr>
          <p:cNvPr id="25" name="Rectangle 24"/>
          <p:cNvSpPr/>
          <p:nvPr/>
        </p:nvSpPr>
        <p:spPr>
          <a:xfrm>
            <a:off x="7467624" y="3631287"/>
            <a:ext cx="457176" cy="430887"/>
          </a:xfrm>
          <a:prstGeom prst="rect">
            <a:avLst/>
          </a:prstGeom>
        </p:spPr>
        <p:txBody>
          <a:bodyPr wrap="none">
            <a:spAutoFit/>
          </a:bodyPr>
          <a:lstStyle/>
          <a:p>
            <a:r>
              <a:rPr lang="en-US" sz="2200">
                <a:latin typeface="+mj-lt"/>
              </a:rPr>
              <a:t>S3</a:t>
            </a:r>
          </a:p>
        </p:txBody>
      </p:sp>
      <p:sp>
        <p:nvSpPr>
          <p:cNvPr id="26" name="Rectangle 25"/>
          <p:cNvSpPr/>
          <p:nvPr/>
        </p:nvSpPr>
        <p:spPr>
          <a:xfrm>
            <a:off x="7467624" y="4157969"/>
            <a:ext cx="457176" cy="430887"/>
          </a:xfrm>
          <a:prstGeom prst="rect">
            <a:avLst/>
          </a:prstGeom>
        </p:spPr>
        <p:txBody>
          <a:bodyPr wrap="none">
            <a:spAutoFit/>
          </a:bodyPr>
          <a:lstStyle/>
          <a:p>
            <a:r>
              <a:rPr lang="en-US" sz="2200">
                <a:latin typeface="+mj-lt"/>
              </a:rPr>
              <a:t>S4</a:t>
            </a:r>
          </a:p>
        </p:txBody>
      </p:sp>
      <p:sp>
        <p:nvSpPr>
          <p:cNvPr id="27" name="Rectangle 26"/>
          <p:cNvSpPr/>
          <p:nvPr/>
        </p:nvSpPr>
        <p:spPr>
          <a:xfrm>
            <a:off x="7467600" y="4665056"/>
            <a:ext cx="457176" cy="430887"/>
          </a:xfrm>
          <a:prstGeom prst="rect">
            <a:avLst/>
          </a:prstGeom>
        </p:spPr>
        <p:txBody>
          <a:bodyPr wrap="none">
            <a:spAutoFit/>
          </a:bodyPr>
          <a:lstStyle/>
          <a:p>
            <a:r>
              <a:rPr lang="en-US" sz="2200">
                <a:latin typeface="+mj-lt"/>
              </a:rPr>
              <a:t>S6</a:t>
            </a:r>
          </a:p>
        </p:txBody>
      </p:sp>
      <p:sp>
        <p:nvSpPr>
          <p:cNvPr id="28" name="Rectangle 27"/>
          <p:cNvSpPr/>
          <p:nvPr/>
        </p:nvSpPr>
        <p:spPr>
          <a:xfrm>
            <a:off x="2821954" y="5708282"/>
            <a:ext cx="2207246" cy="430887"/>
          </a:xfrm>
          <a:prstGeom prst="rect">
            <a:avLst/>
          </a:prstGeom>
        </p:spPr>
        <p:txBody>
          <a:bodyPr wrap="square">
            <a:spAutoFit/>
          </a:bodyPr>
          <a:lstStyle/>
          <a:p>
            <a:pPr algn="ctr"/>
            <a:r>
              <a:rPr lang="en-US" sz="2200">
                <a:latin typeface="+mj-lt"/>
              </a:rPr>
              <a:t>S1 (for new card)</a:t>
            </a:r>
          </a:p>
        </p:txBody>
      </p:sp>
      <p:sp>
        <p:nvSpPr>
          <p:cNvPr id="5" name="TextBox 4"/>
          <p:cNvSpPr txBox="1"/>
          <p:nvPr/>
        </p:nvSpPr>
        <p:spPr>
          <a:xfrm>
            <a:off x="533400" y="2590800"/>
            <a:ext cx="898772" cy="430887"/>
          </a:xfrm>
          <a:prstGeom prst="rect">
            <a:avLst/>
          </a:prstGeom>
          <a:noFill/>
        </p:spPr>
        <p:txBody>
          <a:bodyPr wrap="none" rtlCol="0">
            <a:spAutoFit/>
          </a:bodyPr>
          <a:lstStyle/>
          <a:p>
            <a:r>
              <a:rPr lang="en-US" sz="2200" b="1">
                <a:solidFill>
                  <a:schemeClr val="bg1"/>
                </a:solidFill>
                <a:latin typeface="+mj-lt"/>
              </a:rPr>
              <a:t>States</a:t>
            </a:r>
          </a:p>
        </p:txBody>
      </p:sp>
      <p:sp>
        <p:nvSpPr>
          <p:cNvPr id="29" name="TextBox 28"/>
          <p:cNvSpPr txBox="1"/>
          <p:nvPr/>
        </p:nvSpPr>
        <p:spPr>
          <a:xfrm>
            <a:off x="1905000" y="2209800"/>
            <a:ext cx="946349" cy="430887"/>
          </a:xfrm>
          <a:prstGeom prst="rect">
            <a:avLst/>
          </a:prstGeom>
          <a:noFill/>
        </p:spPr>
        <p:txBody>
          <a:bodyPr wrap="none" rtlCol="0">
            <a:spAutoFit/>
          </a:bodyPr>
          <a:lstStyle/>
          <a:p>
            <a:r>
              <a:rPr lang="en-US" sz="2200" b="1">
                <a:solidFill>
                  <a:schemeClr val="bg1"/>
                </a:solidFill>
                <a:latin typeface="+mj-lt"/>
              </a:rPr>
              <a:t>Events</a:t>
            </a:r>
          </a:p>
        </p:txBody>
      </p:sp>
      <p:cxnSp>
        <p:nvCxnSpPr>
          <p:cNvPr id="7" name="Straight Connector 6"/>
          <p:cNvCxnSpPr/>
          <p:nvPr/>
        </p:nvCxnSpPr>
        <p:spPr>
          <a:xfrm>
            <a:off x="533400" y="2209800"/>
            <a:ext cx="2427026" cy="826532"/>
          </a:xfrm>
          <a:prstGeom prst="line">
            <a:avLst/>
          </a:prstGeom>
          <a:ln w="12700">
            <a:solidFill>
              <a:srgbClr val="000099"/>
            </a:solidFill>
          </a:ln>
        </p:spPr>
        <p:style>
          <a:lnRef idx="1">
            <a:schemeClr val="accent1"/>
          </a:lnRef>
          <a:fillRef idx="0">
            <a:schemeClr val="accent1"/>
          </a:fillRef>
          <a:effectRef idx="0">
            <a:schemeClr val="accent1"/>
          </a:effectRef>
          <a:fontRef idx="minor">
            <a:schemeClr val="tx1"/>
          </a:fontRef>
        </p:style>
      </p:cxnSp>
      <p:sp>
        <p:nvSpPr>
          <p:cNvPr id="21" name="Slide Number Placeholder 20"/>
          <p:cNvSpPr>
            <a:spLocks noGrp="1"/>
          </p:cNvSpPr>
          <p:nvPr>
            <p:ph type="sldNum" sz="quarter" idx="12"/>
          </p:nvPr>
        </p:nvSpPr>
        <p:spPr/>
        <p:txBody>
          <a:bodyPr/>
          <a:lstStyle/>
          <a:p>
            <a:r>
              <a:rPr lang="en-US"/>
              <a:t>Slide </a:t>
            </a:r>
            <a:fld id="{3900DC13-0C25-439E-AA75-E5DAAC4C3713}" type="slidenum">
              <a:rPr lang="en-US" smtClean="0"/>
              <a:pPr/>
              <a:t>72</a:t>
            </a:fld>
            <a:endParaRPr lang="en-US"/>
          </a:p>
        </p:txBody>
      </p:sp>
    </p:spTree>
    <p:extLst>
      <p:ext uri="{BB962C8B-B14F-4D97-AF65-F5344CB8AC3E}">
        <p14:creationId xmlns:p14="http://schemas.microsoft.com/office/powerpoint/2010/main" val="1940883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P spid="15" grpId="0"/>
      <p:bldP spid="16" grpId="0"/>
      <p:bldP spid="17" grpId="0"/>
      <p:bldP spid="18" grpId="0"/>
      <p:bldP spid="19" grpId="0"/>
      <p:bldP spid="20" grpId="0"/>
      <p:bldP spid="22" grpId="0"/>
      <p:bldP spid="23" grpId="0"/>
      <p:bldP spid="25" grpId="0"/>
      <p:bldP spid="26" grpId="0"/>
      <p:bldP spid="27" grpId="0"/>
      <p:bldP spid="28"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Design test cases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78128466"/>
              </p:ext>
            </p:extLst>
          </p:nvPr>
        </p:nvGraphicFramePr>
        <p:xfrm>
          <a:off x="457200" y="1752600"/>
          <a:ext cx="7696200" cy="374904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4267200">
                  <a:extLst>
                    <a:ext uri="{9D8B030D-6E8A-4147-A177-3AD203B41FA5}">
                      <a16:colId xmlns:a16="http://schemas.microsoft.com/office/drawing/2014/main" val="20001"/>
                    </a:ext>
                  </a:extLst>
                </a:gridCol>
                <a:gridCol w="2667000">
                  <a:extLst>
                    <a:ext uri="{9D8B030D-6E8A-4147-A177-3AD203B41FA5}">
                      <a16:colId xmlns:a16="http://schemas.microsoft.com/office/drawing/2014/main" val="20002"/>
                    </a:ext>
                  </a:extLst>
                </a:gridCol>
              </a:tblGrid>
              <a:tr h="370840">
                <a:tc>
                  <a:txBody>
                    <a:bodyPr/>
                    <a:lstStyle/>
                    <a:p>
                      <a:pPr algn="ctr"/>
                      <a:r>
                        <a:rPr lang="en-US" sz="2200">
                          <a:latin typeface="+mj-lt"/>
                        </a:rPr>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a:latin typeface="+mj-lt"/>
                        </a:rPr>
                        <a:t>Test Step/Substep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a:latin typeface="+mj-lt"/>
                        </a:rPr>
                        <a:t>Expected Result</a:t>
                      </a:r>
                    </a:p>
                  </a:txBody>
                  <a:tcPr/>
                </a:tc>
                <a:extLst>
                  <a:ext uri="{0D108BD9-81ED-4DB2-BD59-A6C34878D82A}">
                    <a16:rowId xmlns:a16="http://schemas.microsoft.com/office/drawing/2014/main" val="10000"/>
                  </a:ext>
                </a:extLst>
              </a:tr>
              <a:tr h="370840">
                <a:tc>
                  <a:txBody>
                    <a:bodyPr/>
                    <a:lstStyle/>
                    <a:p>
                      <a:pPr algn="ctr"/>
                      <a:endParaRPr lang="en-US" sz="2200">
                        <a:latin typeface="+mj-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a:latin typeface="+mj-lt"/>
                        </a:rPr>
                        <a:t>In all cases, the ATM starts in the waiting for PIN</a:t>
                      </a:r>
                    </a:p>
                  </a:txBody>
                  <a:tcPr/>
                </a:tc>
                <a:tc>
                  <a:txBody>
                    <a:bodyPr/>
                    <a:lstStyle/>
                    <a:p>
                      <a:endParaRPr lang="en-US" sz="2200">
                        <a:latin typeface="+mj-lt"/>
                      </a:endParaRPr>
                    </a:p>
                  </a:txBody>
                  <a:tcPr/>
                </a:tc>
                <a:extLst>
                  <a:ext uri="{0D108BD9-81ED-4DB2-BD59-A6C34878D82A}">
                    <a16:rowId xmlns:a16="http://schemas.microsoft.com/office/drawing/2014/main" val="10001"/>
                  </a:ext>
                </a:extLst>
              </a:tr>
              <a:tr h="370840">
                <a:tc rowSpan="2">
                  <a:txBody>
                    <a:bodyPr/>
                    <a:lstStyle/>
                    <a:p>
                      <a:pPr algn="ctr"/>
                      <a:r>
                        <a:rPr lang="en-US" sz="2200">
                          <a:latin typeface="+mj-lt"/>
                        </a:rPr>
                        <a:t>1</a:t>
                      </a:r>
                    </a:p>
                  </a:txBody>
                  <a:tcPr>
                    <a:solidFill>
                      <a:srgbClr val="EAEAEA"/>
                    </a:solidFill>
                  </a:tcPr>
                </a:tc>
                <a:tc>
                  <a:txBody>
                    <a:bodyPr/>
                    <a:lstStyle/>
                    <a:p>
                      <a:r>
                        <a:rPr lang="en-US" sz="2200" dirty="0">
                          <a:latin typeface="+mj-lt"/>
                        </a:rPr>
                        <a:t>1. Insert card</a:t>
                      </a:r>
                    </a:p>
                  </a:txBody>
                  <a:tcPr>
                    <a:solidFill>
                      <a:srgbClr val="EAEAEA"/>
                    </a:solidFill>
                  </a:tcPr>
                </a:tc>
                <a:tc>
                  <a:txBody>
                    <a:bodyPr/>
                    <a:lstStyle/>
                    <a:p>
                      <a:r>
                        <a:rPr lang="en-US" sz="2200" dirty="0">
                          <a:latin typeface="+mj-lt"/>
                        </a:rPr>
                        <a:t>Prompts for PIN</a:t>
                      </a:r>
                    </a:p>
                  </a:txBody>
                  <a:tcPr>
                    <a:solidFill>
                      <a:srgbClr val="EAEAEA"/>
                    </a:solidFill>
                  </a:tcPr>
                </a:tc>
                <a:extLst>
                  <a:ext uri="{0D108BD9-81ED-4DB2-BD59-A6C34878D82A}">
                    <a16:rowId xmlns:a16="http://schemas.microsoft.com/office/drawing/2014/main" val="10002"/>
                  </a:ext>
                </a:extLst>
              </a:tr>
              <a:tr h="370840">
                <a:tc vMerge="1">
                  <a:txBody>
                    <a:bodyPr/>
                    <a:lstStyle/>
                    <a:p>
                      <a:endParaRPr lang="en-US" sz="2200">
                        <a:latin typeface="+mj-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a:latin typeface="+mj-lt"/>
                        </a:rPr>
                        <a:t>2. Enter valid PIN</a:t>
                      </a:r>
                    </a:p>
                  </a:txBody>
                  <a:tcPr>
                    <a:solidFill>
                      <a:srgbClr val="EAEAEA"/>
                    </a:solidFill>
                  </a:tcPr>
                </a:tc>
                <a:tc>
                  <a:txBody>
                    <a:bodyPr/>
                    <a:lstStyle/>
                    <a:p>
                      <a:r>
                        <a:rPr kumimoji="0" lang="en-US" sz="2200" b="0" kern="1200" dirty="0">
                          <a:solidFill>
                            <a:schemeClr val="dk1"/>
                          </a:solidFill>
                          <a:latin typeface="+mj-lt"/>
                          <a:ea typeface="+mn-ea"/>
                          <a:cs typeface="+mn-cs"/>
                        </a:rPr>
                        <a:t>Access account</a:t>
                      </a:r>
                      <a:endParaRPr lang="en-US" sz="2200" b="0" dirty="0">
                        <a:latin typeface="+mj-lt"/>
                      </a:endParaRPr>
                    </a:p>
                  </a:txBody>
                  <a:tcPr>
                    <a:solidFill>
                      <a:srgbClr val="EAEAEA"/>
                    </a:solidFill>
                  </a:tcPr>
                </a:tc>
                <a:extLst>
                  <a:ext uri="{0D108BD9-81ED-4DB2-BD59-A6C34878D82A}">
                    <a16:rowId xmlns:a16="http://schemas.microsoft.com/office/drawing/2014/main" val="10003"/>
                  </a:ext>
                </a:extLst>
              </a:tr>
              <a:tr h="370840">
                <a:tc rowSpan="3">
                  <a:txBody>
                    <a:bodyPr/>
                    <a:lstStyle/>
                    <a:p>
                      <a:pPr algn="ctr"/>
                      <a:r>
                        <a:rPr lang="en-US" sz="2200">
                          <a:latin typeface="+mj-lt"/>
                        </a:rPr>
                        <a:t>2</a:t>
                      </a:r>
                    </a:p>
                  </a:txBody>
                  <a:tcPr>
                    <a:solidFill>
                      <a:srgbClr val="EAEAEA"/>
                    </a:solidFill>
                  </a:tcPr>
                </a:tc>
                <a:tc>
                  <a:txBody>
                    <a:bodyPr/>
                    <a:lstStyle/>
                    <a:p>
                      <a:r>
                        <a:rPr lang="en-US" sz="2200">
                          <a:latin typeface="+mj-lt"/>
                        </a:rPr>
                        <a:t>1. Insert card</a:t>
                      </a:r>
                    </a:p>
                  </a:txBody>
                  <a:tcPr>
                    <a:solidFill>
                      <a:srgbClr val="EAEAEA"/>
                    </a:solidFill>
                  </a:tcPr>
                </a:tc>
                <a:tc>
                  <a:txBody>
                    <a:bodyPr/>
                    <a:lstStyle/>
                    <a:p>
                      <a:r>
                        <a:rPr lang="en-US" sz="2200">
                          <a:latin typeface="+mj-lt"/>
                        </a:rPr>
                        <a:t>Prompts for PIN</a:t>
                      </a:r>
                    </a:p>
                  </a:txBody>
                  <a:tcPr>
                    <a:solidFill>
                      <a:srgbClr val="EAEAEA"/>
                    </a:solidFill>
                  </a:tcPr>
                </a:tc>
                <a:extLst>
                  <a:ext uri="{0D108BD9-81ED-4DB2-BD59-A6C34878D82A}">
                    <a16:rowId xmlns:a16="http://schemas.microsoft.com/office/drawing/2014/main" val="10004"/>
                  </a:ext>
                </a:extLst>
              </a:tr>
              <a:tr h="370840">
                <a:tc vMerge="1">
                  <a:txBody>
                    <a:bodyPr/>
                    <a:lstStyle/>
                    <a:p>
                      <a:endParaRPr lang="en-US" sz="2200">
                        <a:latin typeface="+mj-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a:latin typeface="+mj-lt"/>
                        </a:rPr>
                        <a:t>2. Enter invalid PIN </a:t>
                      </a:r>
                      <a:r>
                        <a:rPr kumimoji="0" lang="en-US" sz="2200" kern="1200">
                          <a:solidFill>
                            <a:schemeClr val="dk1"/>
                          </a:solidFill>
                          <a:latin typeface="+mj-lt"/>
                          <a:ea typeface="+mn-ea"/>
                          <a:cs typeface="+mn-cs"/>
                        </a:rPr>
                        <a:t>(1</a:t>
                      </a:r>
                      <a:r>
                        <a:rPr kumimoji="0" lang="en-US" sz="2200" kern="1200" baseline="30000">
                          <a:solidFill>
                            <a:schemeClr val="dk1"/>
                          </a:solidFill>
                          <a:latin typeface="+mj-lt"/>
                          <a:ea typeface="+mn-ea"/>
                          <a:cs typeface="+mn-cs"/>
                        </a:rPr>
                        <a:t>st</a:t>
                      </a:r>
                      <a:r>
                        <a:rPr kumimoji="0" lang="en-US" sz="2200" kern="1200" baseline="0">
                          <a:solidFill>
                            <a:schemeClr val="dk1"/>
                          </a:solidFill>
                          <a:latin typeface="+mj-lt"/>
                          <a:ea typeface="+mn-ea"/>
                          <a:cs typeface="+mn-cs"/>
                        </a:rPr>
                        <a:t> </a:t>
                      </a:r>
                      <a:r>
                        <a:rPr kumimoji="0" lang="en-US" sz="2200" kern="1200">
                          <a:solidFill>
                            <a:schemeClr val="dk1"/>
                          </a:solidFill>
                          <a:latin typeface="+mj-lt"/>
                          <a:ea typeface="+mn-ea"/>
                          <a:cs typeface="+mn-cs"/>
                        </a:rPr>
                        <a:t> try)</a:t>
                      </a:r>
                    </a:p>
                  </a:txBody>
                  <a:tcPr>
                    <a:solidFill>
                      <a:srgbClr val="EAEAEA"/>
                    </a:solidFill>
                  </a:tcPr>
                </a:tc>
                <a:tc>
                  <a:txBody>
                    <a:bodyPr/>
                    <a:lstStyle/>
                    <a:p>
                      <a:r>
                        <a:rPr lang="en-US" sz="2200">
                          <a:latin typeface="+mj-lt"/>
                        </a:rPr>
                        <a:t>Reprompts for PIN</a:t>
                      </a:r>
                    </a:p>
                  </a:txBody>
                  <a:tcPr>
                    <a:solidFill>
                      <a:srgbClr val="EAEAEA"/>
                    </a:solidFill>
                  </a:tcPr>
                </a:tc>
                <a:extLst>
                  <a:ext uri="{0D108BD9-81ED-4DB2-BD59-A6C34878D82A}">
                    <a16:rowId xmlns:a16="http://schemas.microsoft.com/office/drawing/2014/main" val="10005"/>
                  </a:ext>
                </a:extLst>
              </a:tr>
              <a:tr h="370840">
                <a:tc vMerge="1">
                  <a:txBody>
                    <a:bodyPr/>
                    <a:lstStyle/>
                    <a:p>
                      <a:endParaRPr lang="en-US" sz="2200">
                        <a:latin typeface="+mj-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a:latin typeface="+mj-lt"/>
                        </a:rPr>
                        <a:t>3. Enter valid PIN</a:t>
                      </a:r>
                    </a:p>
                  </a:txBody>
                  <a:tcPr>
                    <a:solidFill>
                      <a:srgbClr val="EAEAEA"/>
                    </a:solidFill>
                  </a:tcPr>
                </a:tc>
                <a:tc>
                  <a:txBody>
                    <a:bodyPr/>
                    <a:lstStyle/>
                    <a:p>
                      <a:r>
                        <a:rPr kumimoji="0" lang="en-US" sz="2200" b="0" kern="1200">
                          <a:solidFill>
                            <a:schemeClr val="dk1"/>
                          </a:solidFill>
                          <a:latin typeface="+mj-lt"/>
                          <a:ea typeface="+mn-ea"/>
                          <a:cs typeface="+mn-cs"/>
                        </a:rPr>
                        <a:t>Access account</a:t>
                      </a:r>
                    </a:p>
                  </a:txBody>
                  <a:tcPr>
                    <a:solidFill>
                      <a:srgbClr val="EAEAEA"/>
                    </a:solidFill>
                  </a:tcPr>
                </a:tc>
                <a:extLst>
                  <a:ext uri="{0D108BD9-81ED-4DB2-BD59-A6C34878D82A}">
                    <a16:rowId xmlns:a16="http://schemas.microsoft.com/office/drawing/2014/main" val="10006"/>
                  </a:ext>
                </a:extLst>
              </a:tr>
              <a:tr h="370840">
                <a:tc>
                  <a:txBody>
                    <a:bodyPr/>
                    <a:lstStyle/>
                    <a:p>
                      <a:pPr algn="ctr"/>
                      <a:r>
                        <a:rPr lang="en-US" sz="2200">
                          <a:latin typeface="+mj-lt"/>
                        </a:rPr>
                        <a:t>3</a:t>
                      </a:r>
                    </a:p>
                  </a:txBody>
                  <a:tcPr>
                    <a:solidFill>
                      <a:srgbClr val="EAEAEA"/>
                    </a:solidFill>
                  </a:tcPr>
                </a:tc>
                <a:tc>
                  <a:txBody>
                    <a:bodyPr/>
                    <a:lstStyle/>
                    <a:p>
                      <a:r>
                        <a:rPr lang="en-US" sz="2200">
                          <a:latin typeface="+mj-lt"/>
                        </a:rPr>
                        <a:t>...</a:t>
                      </a:r>
                    </a:p>
                  </a:txBody>
                  <a:tcPr>
                    <a:solidFill>
                      <a:srgbClr val="EAEAEA"/>
                    </a:solidFill>
                  </a:tcPr>
                </a:tc>
                <a:tc>
                  <a:txBody>
                    <a:bodyPr/>
                    <a:lstStyle/>
                    <a:p>
                      <a:r>
                        <a:rPr lang="en-US" sz="2200" dirty="0">
                          <a:latin typeface="+mj-lt"/>
                        </a:rPr>
                        <a:t>...</a:t>
                      </a:r>
                    </a:p>
                  </a:txBody>
                  <a:tcPr>
                    <a:solidFill>
                      <a:srgbClr val="EAEAEA"/>
                    </a:solidFill>
                  </a:tcPr>
                </a:tc>
                <a:extLst>
                  <a:ext uri="{0D108BD9-81ED-4DB2-BD59-A6C34878D82A}">
                    <a16:rowId xmlns:a16="http://schemas.microsoft.com/office/drawing/2014/main" val="10007"/>
                  </a:ext>
                </a:extLst>
              </a:tr>
            </a:tbl>
          </a:graphicData>
        </a:graphic>
      </p:graphicFrame>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pPr/>
              <a:t>73</a:t>
            </a:fld>
            <a:endParaRPr lang="en-US"/>
          </a:p>
        </p:txBody>
      </p:sp>
    </p:spTree>
    <p:extLst>
      <p:ext uri="{BB962C8B-B14F-4D97-AF65-F5344CB8AC3E}">
        <p14:creationId xmlns:p14="http://schemas.microsoft.com/office/powerpoint/2010/main" val="285220293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State transition testing exercise</a:t>
            </a:r>
          </a:p>
        </p:txBody>
      </p:sp>
      <p:sp>
        <p:nvSpPr>
          <p:cNvPr id="3" name="Content Placeholder 2"/>
          <p:cNvSpPr>
            <a:spLocks noGrp="1"/>
          </p:cNvSpPr>
          <p:nvPr>
            <p:ph idx="1"/>
          </p:nvPr>
        </p:nvSpPr>
        <p:spPr/>
        <p:txBody>
          <a:bodyPr>
            <a:normAutofit lnSpcReduction="10000"/>
          </a:bodyPr>
          <a:lstStyle/>
          <a:p>
            <a:r>
              <a:rPr lang="en-US" dirty="0"/>
              <a:t>Scenario: A website shopping basket starts out as empty. As purchases are selected, they are added to the shopping basket. Items can also be removed from the shopping basket. When the customer decides to check out, a summary of the items in the basket and the total cost are shown. If the contents and price are OK, then you leave the summary display and go to the payment system. Otherwise you go back to shopping (so you can remove items if you want). </a:t>
            </a:r>
          </a:p>
          <a:p>
            <a:pPr marL="282575" indent="0">
              <a:buNone/>
            </a:pPr>
            <a:r>
              <a:rPr lang="en-US" dirty="0"/>
              <a:t>a.  Produce a state diagram showing the different states and transitions. Define a test, in terms of the sequence of states, to cover all transitions. </a:t>
            </a:r>
          </a:p>
          <a:p>
            <a:pPr marL="282575" indent="0">
              <a:buNone/>
            </a:pPr>
            <a:r>
              <a:rPr lang="en-US" dirty="0"/>
              <a:t>b.  Produce a state table. Give an example test for an invalid transition. </a:t>
            </a:r>
          </a:p>
        </p:txBody>
      </p:sp>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pPr/>
              <a:t>74</a:t>
            </a:fld>
            <a:endParaRPr lang="en-US"/>
          </a:p>
        </p:txBody>
      </p:sp>
    </p:spTree>
    <p:extLst>
      <p:ext uri="{BB962C8B-B14F-4D97-AF65-F5344CB8AC3E}">
        <p14:creationId xmlns:p14="http://schemas.microsoft.com/office/powerpoint/2010/main" val="186287855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Solution - State diagram </a:t>
            </a:r>
          </a:p>
        </p:txBody>
      </p:sp>
      <p:sp>
        <p:nvSpPr>
          <p:cNvPr id="4" name="Oval 3"/>
          <p:cNvSpPr/>
          <p:nvPr/>
        </p:nvSpPr>
        <p:spPr>
          <a:xfrm>
            <a:off x="331343" y="1752600"/>
            <a:ext cx="1295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latin typeface="+mj-lt"/>
              </a:rPr>
              <a:t>basket empty (S1)</a:t>
            </a:r>
          </a:p>
        </p:txBody>
      </p:sp>
      <p:sp>
        <p:nvSpPr>
          <p:cNvPr id="5" name="Oval 4"/>
          <p:cNvSpPr/>
          <p:nvPr/>
        </p:nvSpPr>
        <p:spPr>
          <a:xfrm>
            <a:off x="1855343" y="3283208"/>
            <a:ext cx="1143000" cy="952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a:latin typeface="+mj-lt"/>
            </a:endParaRPr>
          </a:p>
        </p:txBody>
      </p:sp>
      <p:sp>
        <p:nvSpPr>
          <p:cNvPr id="6" name="Rectangle 5"/>
          <p:cNvSpPr/>
          <p:nvPr/>
        </p:nvSpPr>
        <p:spPr>
          <a:xfrm>
            <a:off x="1828894" y="3593068"/>
            <a:ext cx="1128835" cy="646331"/>
          </a:xfrm>
          <a:prstGeom prst="rect">
            <a:avLst/>
          </a:prstGeom>
        </p:spPr>
        <p:txBody>
          <a:bodyPr wrap="none">
            <a:spAutoFit/>
          </a:bodyPr>
          <a:lstStyle/>
          <a:p>
            <a:pPr algn="ctr"/>
            <a:r>
              <a:rPr lang="en-US" b="1">
                <a:solidFill>
                  <a:schemeClr val="bg1"/>
                </a:solidFill>
                <a:latin typeface="+mj-lt"/>
              </a:rPr>
              <a:t>Shopping </a:t>
            </a:r>
          </a:p>
          <a:p>
            <a:pPr algn="ctr"/>
            <a:r>
              <a:rPr lang="en-US" b="1">
                <a:solidFill>
                  <a:schemeClr val="bg1"/>
                </a:solidFill>
                <a:latin typeface="+mj-lt"/>
              </a:rPr>
              <a:t>(S2)</a:t>
            </a:r>
          </a:p>
        </p:txBody>
      </p:sp>
      <p:sp>
        <p:nvSpPr>
          <p:cNvPr id="7" name="Oval 6"/>
          <p:cNvSpPr/>
          <p:nvPr/>
        </p:nvSpPr>
        <p:spPr>
          <a:xfrm>
            <a:off x="3760343" y="4686300"/>
            <a:ext cx="1143000" cy="10287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a:latin typeface="+mj-lt"/>
            </a:endParaRPr>
          </a:p>
        </p:txBody>
      </p:sp>
      <p:sp>
        <p:nvSpPr>
          <p:cNvPr id="8" name="Rectangle 7"/>
          <p:cNvSpPr/>
          <p:nvPr/>
        </p:nvSpPr>
        <p:spPr>
          <a:xfrm>
            <a:off x="3684143" y="4876800"/>
            <a:ext cx="1241955" cy="646331"/>
          </a:xfrm>
          <a:prstGeom prst="rect">
            <a:avLst/>
          </a:prstGeom>
        </p:spPr>
        <p:txBody>
          <a:bodyPr wrap="square">
            <a:spAutoFit/>
          </a:bodyPr>
          <a:lstStyle/>
          <a:p>
            <a:pPr algn="ctr"/>
            <a:r>
              <a:rPr lang="en-US" b="1">
                <a:solidFill>
                  <a:schemeClr val="bg1"/>
                </a:solidFill>
                <a:latin typeface="+mj-lt"/>
              </a:rPr>
              <a:t>summary &amp; cost (S3)</a:t>
            </a:r>
          </a:p>
        </p:txBody>
      </p:sp>
      <p:sp>
        <p:nvSpPr>
          <p:cNvPr id="9" name="Oval 8"/>
          <p:cNvSpPr/>
          <p:nvPr/>
        </p:nvSpPr>
        <p:spPr>
          <a:xfrm>
            <a:off x="5284343" y="5905500"/>
            <a:ext cx="1107380" cy="952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a:latin typeface="+mj-lt"/>
            </a:endParaRPr>
          </a:p>
        </p:txBody>
      </p:sp>
      <p:sp>
        <p:nvSpPr>
          <p:cNvPr id="10" name="Rectangle 9"/>
          <p:cNvSpPr/>
          <p:nvPr/>
        </p:nvSpPr>
        <p:spPr>
          <a:xfrm>
            <a:off x="5360543" y="6183868"/>
            <a:ext cx="1031180" cy="646331"/>
          </a:xfrm>
          <a:prstGeom prst="rect">
            <a:avLst/>
          </a:prstGeom>
        </p:spPr>
        <p:txBody>
          <a:bodyPr wrap="none">
            <a:spAutoFit/>
          </a:bodyPr>
          <a:lstStyle/>
          <a:p>
            <a:pPr algn="ctr"/>
            <a:r>
              <a:rPr lang="en-US" b="1">
                <a:solidFill>
                  <a:schemeClr val="bg1"/>
                </a:solidFill>
                <a:latin typeface="+mj-lt"/>
              </a:rPr>
              <a:t>Payment</a:t>
            </a:r>
          </a:p>
          <a:p>
            <a:pPr algn="ctr"/>
            <a:r>
              <a:rPr lang="en-US" b="1">
                <a:solidFill>
                  <a:schemeClr val="bg1"/>
                </a:solidFill>
                <a:latin typeface="+mj-lt"/>
              </a:rPr>
              <a:t>(S4)</a:t>
            </a:r>
          </a:p>
        </p:txBody>
      </p:sp>
      <p:cxnSp>
        <p:nvCxnSpPr>
          <p:cNvPr id="15" name="Curved Connector 14"/>
          <p:cNvCxnSpPr>
            <a:stCxn id="4" idx="6"/>
          </p:cNvCxnSpPr>
          <p:nvPr/>
        </p:nvCxnSpPr>
        <p:spPr>
          <a:xfrm>
            <a:off x="1626743" y="2209800"/>
            <a:ext cx="766568" cy="1073408"/>
          </a:xfrm>
          <a:prstGeom prst="curvedConnector2">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Curved Connector 16"/>
          <p:cNvCxnSpPr>
            <a:stCxn id="5" idx="2"/>
          </p:cNvCxnSpPr>
          <p:nvPr/>
        </p:nvCxnSpPr>
        <p:spPr>
          <a:xfrm rot="10800000">
            <a:off x="921893" y="2667000"/>
            <a:ext cx="933450" cy="1092458"/>
          </a:xfrm>
          <a:prstGeom prst="curvedConnector2">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Curved Connector 47"/>
          <p:cNvCxnSpPr>
            <a:stCxn id="7" idx="6"/>
            <a:endCxn id="9" idx="0"/>
          </p:cNvCxnSpPr>
          <p:nvPr/>
        </p:nvCxnSpPr>
        <p:spPr>
          <a:xfrm>
            <a:off x="4903343" y="5200650"/>
            <a:ext cx="934690" cy="704850"/>
          </a:xfrm>
          <a:prstGeom prst="curvedConnector2">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4" name="Curved Connector 53"/>
          <p:cNvCxnSpPr>
            <a:stCxn id="5" idx="6"/>
            <a:endCxn id="7" idx="0"/>
          </p:cNvCxnSpPr>
          <p:nvPr/>
        </p:nvCxnSpPr>
        <p:spPr>
          <a:xfrm>
            <a:off x="2998343" y="3759458"/>
            <a:ext cx="1333500" cy="926842"/>
          </a:xfrm>
          <a:prstGeom prst="curvedConnector2">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7" name="Curved Connector 56"/>
          <p:cNvCxnSpPr>
            <a:endCxn id="5" idx="4"/>
          </p:cNvCxnSpPr>
          <p:nvPr/>
        </p:nvCxnSpPr>
        <p:spPr>
          <a:xfrm rot="10800000">
            <a:off x="2426843" y="4235709"/>
            <a:ext cx="1472532" cy="1260219"/>
          </a:xfrm>
          <a:prstGeom prst="curvedConnector2">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1" name="Curved Connector 60"/>
          <p:cNvCxnSpPr>
            <a:stCxn id="5" idx="0"/>
          </p:cNvCxnSpPr>
          <p:nvPr/>
        </p:nvCxnSpPr>
        <p:spPr>
          <a:xfrm rot="16200000" flipH="1">
            <a:off x="2525397" y="3184654"/>
            <a:ext cx="374392" cy="571500"/>
          </a:xfrm>
          <a:prstGeom prst="curvedConnector4">
            <a:avLst>
              <a:gd name="adj1" fmla="val -61059"/>
              <a:gd name="adj2" fmla="val 152830"/>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4" name="Curved Connector 73"/>
          <p:cNvCxnSpPr>
            <a:stCxn id="5" idx="2"/>
          </p:cNvCxnSpPr>
          <p:nvPr/>
        </p:nvCxnSpPr>
        <p:spPr>
          <a:xfrm rot="10800000" flipH="1" flipV="1">
            <a:off x="1855343" y="3759457"/>
            <a:ext cx="304800" cy="463421"/>
          </a:xfrm>
          <a:prstGeom prst="curvedConnector4">
            <a:avLst>
              <a:gd name="adj1" fmla="val -125000"/>
              <a:gd name="adj2" fmla="val 180872"/>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1795882" y="1981200"/>
            <a:ext cx="1111651" cy="400110"/>
          </a:xfrm>
          <a:prstGeom prst="rect">
            <a:avLst/>
          </a:prstGeom>
          <a:noFill/>
        </p:spPr>
        <p:txBody>
          <a:bodyPr wrap="none" rtlCol="0">
            <a:spAutoFit/>
          </a:bodyPr>
          <a:lstStyle/>
          <a:p>
            <a:r>
              <a:rPr lang="en-US" sz="2000">
                <a:latin typeface="+mj-lt"/>
              </a:rPr>
              <a:t>add item</a:t>
            </a:r>
          </a:p>
        </p:txBody>
      </p:sp>
      <p:sp>
        <p:nvSpPr>
          <p:cNvPr id="79" name="TextBox 78"/>
          <p:cNvSpPr txBox="1"/>
          <p:nvPr/>
        </p:nvSpPr>
        <p:spPr>
          <a:xfrm>
            <a:off x="-76200" y="2971800"/>
            <a:ext cx="1245744" cy="707886"/>
          </a:xfrm>
          <a:prstGeom prst="rect">
            <a:avLst/>
          </a:prstGeom>
          <a:noFill/>
        </p:spPr>
        <p:txBody>
          <a:bodyPr wrap="square" rtlCol="0">
            <a:spAutoFit/>
          </a:bodyPr>
          <a:lstStyle/>
          <a:p>
            <a:pPr algn="ctr"/>
            <a:r>
              <a:rPr lang="en-US" sz="2000">
                <a:latin typeface="+mj-lt"/>
              </a:rPr>
              <a:t>remove last item</a:t>
            </a:r>
          </a:p>
        </p:txBody>
      </p:sp>
      <p:sp>
        <p:nvSpPr>
          <p:cNvPr id="80" name="TextBox 79"/>
          <p:cNvSpPr txBox="1"/>
          <p:nvPr/>
        </p:nvSpPr>
        <p:spPr>
          <a:xfrm>
            <a:off x="2960243" y="2667000"/>
            <a:ext cx="1111651" cy="400110"/>
          </a:xfrm>
          <a:prstGeom prst="rect">
            <a:avLst/>
          </a:prstGeom>
          <a:noFill/>
        </p:spPr>
        <p:txBody>
          <a:bodyPr wrap="none" rtlCol="0">
            <a:spAutoFit/>
          </a:bodyPr>
          <a:lstStyle/>
          <a:p>
            <a:r>
              <a:rPr lang="en-US" sz="2000">
                <a:latin typeface="+mj-lt"/>
              </a:rPr>
              <a:t>add item</a:t>
            </a:r>
          </a:p>
        </p:txBody>
      </p:sp>
      <p:sp>
        <p:nvSpPr>
          <p:cNvPr id="81" name="TextBox 80"/>
          <p:cNvSpPr txBox="1"/>
          <p:nvPr/>
        </p:nvSpPr>
        <p:spPr>
          <a:xfrm>
            <a:off x="515092" y="4476690"/>
            <a:ext cx="1513363" cy="400110"/>
          </a:xfrm>
          <a:prstGeom prst="rect">
            <a:avLst/>
          </a:prstGeom>
          <a:noFill/>
        </p:spPr>
        <p:txBody>
          <a:bodyPr wrap="none" rtlCol="0">
            <a:spAutoFit/>
          </a:bodyPr>
          <a:lstStyle/>
          <a:p>
            <a:r>
              <a:rPr lang="en-US" sz="2000">
                <a:latin typeface="+mj-lt"/>
              </a:rPr>
              <a:t>remove item</a:t>
            </a:r>
          </a:p>
        </p:txBody>
      </p:sp>
      <p:sp>
        <p:nvSpPr>
          <p:cNvPr id="82" name="TextBox 81"/>
          <p:cNvSpPr txBox="1"/>
          <p:nvPr/>
        </p:nvSpPr>
        <p:spPr>
          <a:xfrm>
            <a:off x="3776017" y="3657600"/>
            <a:ext cx="1196161" cy="400110"/>
          </a:xfrm>
          <a:prstGeom prst="rect">
            <a:avLst/>
          </a:prstGeom>
          <a:noFill/>
        </p:spPr>
        <p:txBody>
          <a:bodyPr wrap="none" rtlCol="0">
            <a:spAutoFit/>
          </a:bodyPr>
          <a:lstStyle/>
          <a:p>
            <a:r>
              <a:rPr lang="en-US" sz="2000">
                <a:latin typeface="+mj-lt"/>
              </a:rPr>
              <a:t>check out</a:t>
            </a:r>
          </a:p>
        </p:txBody>
      </p:sp>
      <p:sp>
        <p:nvSpPr>
          <p:cNvPr id="83" name="TextBox 82"/>
          <p:cNvSpPr txBox="1"/>
          <p:nvPr/>
        </p:nvSpPr>
        <p:spPr>
          <a:xfrm>
            <a:off x="4953000" y="4876800"/>
            <a:ext cx="487634" cy="400110"/>
          </a:xfrm>
          <a:prstGeom prst="rect">
            <a:avLst/>
          </a:prstGeom>
          <a:noFill/>
        </p:spPr>
        <p:txBody>
          <a:bodyPr wrap="none" rtlCol="0">
            <a:spAutoFit/>
          </a:bodyPr>
          <a:lstStyle/>
          <a:p>
            <a:r>
              <a:rPr lang="en-US" sz="2000">
                <a:latin typeface="+mj-lt"/>
              </a:rPr>
              <a:t>OK</a:t>
            </a:r>
          </a:p>
        </p:txBody>
      </p:sp>
      <p:sp>
        <p:nvSpPr>
          <p:cNvPr id="84" name="TextBox 83"/>
          <p:cNvSpPr txBox="1"/>
          <p:nvPr/>
        </p:nvSpPr>
        <p:spPr>
          <a:xfrm>
            <a:off x="2160143" y="5095819"/>
            <a:ext cx="901209" cy="400110"/>
          </a:xfrm>
          <a:prstGeom prst="rect">
            <a:avLst/>
          </a:prstGeom>
          <a:noFill/>
        </p:spPr>
        <p:txBody>
          <a:bodyPr wrap="none" rtlCol="0">
            <a:spAutoFit/>
          </a:bodyPr>
          <a:lstStyle/>
          <a:p>
            <a:r>
              <a:rPr lang="en-US" sz="2000">
                <a:latin typeface="+mj-lt"/>
              </a:rPr>
              <a:t>not OK</a:t>
            </a:r>
          </a:p>
        </p:txBody>
      </p:sp>
      <p:sp>
        <p:nvSpPr>
          <p:cNvPr id="85" name="Rectangle 84"/>
          <p:cNvSpPr/>
          <p:nvPr/>
        </p:nvSpPr>
        <p:spPr>
          <a:xfrm>
            <a:off x="4479010" y="1219200"/>
            <a:ext cx="4602542" cy="461665"/>
          </a:xfrm>
          <a:prstGeom prst="rect">
            <a:avLst/>
          </a:prstGeom>
        </p:spPr>
        <p:txBody>
          <a:bodyPr wrap="none">
            <a:spAutoFit/>
          </a:bodyPr>
          <a:lstStyle/>
          <a:p>
            <a:r>
              <a:rPr lang="en-US" sz="2400" b="1">
                <a:latin typeface="+mj-lt"/>
              </a:rPr>
              <a:t> Design a test cover all transitions?</a:t>
            </a:r>
          </a:p>
        </p:txBody>
      </p:sp>
      <p:sp>
        <p:nvSpPr>
          <p:cNvPr id="12" name="Slide Number Placeholder 11"/>
          <p:cNvSpPr>
            <a:spLocks noGrp="1"/>
          </p:cNvSpPr>
          <p:nvPr>
            <p:ph type="sldNum" sz="quarter" idx="12"/>
          </p:nvPr>
        </p:nvSpPr>
        <p:spPr/>
        <p:txBody>
          <a:bodyPr/>
          <a:lstStyle/>
          <a:p>
            <a:r>
              <a:rPr lang="en-US"/>
              <a:t>Slide </a:t>
            </a:r>
            <a:fld id="{3900DC13-0C25-439E-AA75-E5DAAC4C3713}" type="slidenum">
              <a:rPr lang="en-US" smtClean="0"/>
              <a:pPr/>
              <a:t>75</a:t>
            </a:fld>
            <a:endParaRPr lang="en-US"/>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1256" y="1676400"/>
            <a:ext cx="3304144" cy="3746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7328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22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P spid="79" grpId="0"/>
      <p:bldP spid="80" grpId="0"/>
      <p:bldP spid="81" grpId="0"/>
      <p:bldP spid="82" grpId="0"/>
      <p:bldP spid="83" grpId="0"/>
      <p:bldP spid="84"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Solution - State table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11170714"/>
              </p:ext>
            </p:extLst>
          </p:nvPr>
        </p:nvGraphicFramePr>
        <p:xfrm>
          <a:off x="76200" y="2362200"/>
          <a:ext cx="8991600" cy="2468880"/>
        </p:xfrm>
        <a:graphic>
          <a:graphicData uri="http://schemas.openxmlformats.org/drawingml/2006/table">
            <a:tbl>
              <a:tblPr firstRow="1" bandRow="1">
                <a:tableStyleId>{5C22544A-7EE6-4342-B048-85BDC9FD1C3A}</a:tableStyleId>
              </a:tblPr>
              <a:tblGrid>
                <a:gridCol w="1744726">
                  <a:extLst>
                    <a:ext uri="{9D8B030D-6E8A-4147-A177-3AD203B41FA5}">
                      <a16:colId xmlns:a16="http://schemas.microsoft.com/office/drawing/2014/main" val="20000"/>
                    </a:ext>
                  </a:extLst>
                </a:gridCol>
                <a:gridCol w="1280160">
                  <a:extLst>
                    <a:ext uri="{9D8B030D-6E8A-4147-A177-3AD203B41FA5}">
                      <a16:colId xmlns:a16="http://schemas.microsoft.com/office/drawing/2014/main" val="20001"/>
                    </a:ext>
                  </a:extLst>
                </a:gridCol>
                <a:gridCol w="1280160">
                  <a:extLst>
                    <a:ext uri="{9D8B030D-6E8A-4147-A177-3AD203B41FA5}">
                      <a16:colId xmlns:a16="http://schemas.microsoft.com/office/drawing/2014/main" val="20002"/>
                    </a:ext>
                  </a:extLst>
                </a:gridCol>
                <a:gridCol w="1280160">
                  <a:extLst>
                    <a:ext uri="{9D8B030D-6E8A-4147-A177-3AD203B41FA5}">
                      <a16:colId xmlns:a16="http://schemas.microsoft.com/office/drawing/2014/main" val="20003"/>
                    </a:ext>
                  </a:extLst>
                </a:gridCol>
                <a:gridCol w="1280160">
                  <a:extLst>
                    <a:ext uri="{9D8B030D-6E8A-4147-A177-3AD203B41FA5}">
                      <a16:colId xmlns:a16="http://schemas.microsoft.com/office/drawing/2014/main" val="20004"/>
                    </a:ext>
                  </a:extLst>
                </a:gridCol>
                <a:gridCol w="1059434">
                  <a:extLst>
                    <a:ext uri="{9D8B030D-6E8A-4147-A177-3AD203B41FA5}">
                      <a16:colId xmlns:a16="http://schemas.microsoft.com/office/drawing/2014/main" val="20005"/>
                    </a:ext>
                  </a:extLst>
                </a:gridCol>
                <a:gridCol w="1066800">
                  <a:extLst>
                    <a:ext uri="{9D8B030D-6E8A-4147-A177-3AD203B41FA5}">
                      <a16:colId xmlns:a16="http://schemas.microsoft.com/office/drawing/2014/main" val="20006"/>
                    </a:ext>
                  </a:extLst>
                </a:gridCol>
              </a:tblGrid>
              <a:tr h="370840">
                <a:tc>
                  <a:txBody>
                    <a:bodyPr/>
                    <a:lstStyle/>
                    <a:p>
                      <a:endParaRPr lang="en-US" sz="2200">
                        <a:latin typeface="+mj-lt"/>
                      </a:endParaRPr>
                    </a:p>
                  </a:txBody>
                  <a:tcPr/>
                </a:tc>
                <a:tc>
                  <a:txBody>
                    <a:bodyPr/>
                    <a:lstStyle/>
                    <a:p>
                      <a:pPr algn="ctr"/>
                      <a:r>
                        <a:rPr lang="en-US" sz="2200">
                          <a:latin typeface="+mj-lt"/>
                        </a:rPr>
                        <a:t>Add item</a:t>
                      </a:r>
                    </a:p>
                  </a:txBody>
                  <a:tcPr/>
                </a:tc>
                <a:tc>
                  <a:txBody>
                    <a:bodyPr/>
                    <a:lstStyle/>
                    <a:p>
                      <a:pPr algn="ctr"/>
                      <a:r>
                        <a:rPr lang="en-US" sz="2200">
                          <a:latin typeface="+mj-lt"/>
                        </a:rPr>
                        <a:t>Remove item</a:t>
                      </a:r>
                    </a:p>
                  </a:txBody>
                  <a:tcPr/>
                </a:tc>
                <a:tc>
                  <a:txBody>
                    <a:bodyPr/>
                    <a:lstStyle/>
                    <a:p>
                      <a:pPr algn="ctr"/>
                      <a:r>
                        <a:rPr lang="en-US" sz="2200">
                          <a:latin typeface="+mj-lt"/>
                        </a:rPr>
                        <a:t>Remove last item</a:t>
                      </a:r>
                    </a:p>
                  </a:txBody>
                  <a:tcPr/>
                </a:tc>
                <a:tc>
                  <a:txBody>
                    <a:bodyPr/>
                    <a:lstStyle/>
                    <a:p>
                      <a:pPr algn="ctr"/>
                      <a:r>
                        <a:rPr lang="en-US" sz="2200">
                          <a:latin typeface="+mj-lt"/>
                        </a:rPr>
                        <a:t>Check out</a:t>
                      </a:r>
                    </a:p>
                  </a:txBody>
                  <a:tcPr/>
                </a:tc>
                <a:tc>
                  <a:txBody>
                    <a:bodyPr/>
                    <a:lstStyle/>
                    <a:p>
                      <a:pPr algn="ctr"/>
                      <a:r>
                        <a:rPr lang="en-US" sz="2200">
                          <a:latin typeface="+mj-lt"/>
                        </a:rPr>
                        <a:t>Not OK</a:t>
                      </a:r>
                    </a:p>
                  </a:txBody>
                  <a:tcPr/>
                </a:tc>
                <a:tc>
                  <a:txBody>
                    <a:bodyPr/>
                    <a:lstStyle/>
                    <a:p>
                      <a:pPr algn="ctr"/>
                      <a:r>
                        <a:rPr lang="en-US" sz="2200">
                          <a:latin typeface="+mj-lt"/>
                        </a:rPr>
                        <a:t>OK</a:t>
                      </a:r>
                    </a:p>
                  </a:txBody>
                  <a:tcPr/>
                </a:tc>
                <a:extLst>
                  <a:ext uri="{0D108BD9-81ED-4DB2-BD59-A6C34878D82A}">
                    <a16:rowId xmlns:a16="http://schemas.microsoft.com/office/drawing/2014/main" val="10000"/>
                  </a:ext>
                </a:extLst>
              </a:tr>
              <a:tr h="370840">
                <a:tc>
                  <a:txBody>
                    <a:bodyPr/>
                    <a:lstStyle/>
                    <a:p>
                      <a:r>
                        <a:rPr lang="en-US" sz="2200" b="1">
                          <a:latin typeface="+mj-lt"/>
                        </a:rPr>
                        <a:t>S1) Empty</a:t>
                      </a:r>
                    </a:p>
                  </a:txBody>
                  <a:tcPr/>
                </a:tc>
                <a:tc>
                  <a:txBody>
                    <a:bodyPr/>
                    <a:lstStyle/>
                    <a:p>
                      <a:endParaRPr lang="en-US" sz="2200">
                        <a:latin typeface="+mj-lt"/>
                      </a:endParaRPr>
                    </a:p>
                  </a:txBody>
                  <a:tcPr/>
                </a:tc>
                <a:tc>
                  <a:txBody>
                    <a:bodyPr/>
                    <a:lstStyle/>
                    <a:p>
                      <a:endParaRPr lang="en-US" sz="2200">
                        <a:latin typeface="+mj-lt"/>
                      </a:endParaRPr>
                    </a:p>
                  </a:txBody>
                  <a:tcPr/>
                </a:tc>
                <a:tc>
                  <a:txBody>
                    <a:bodyPr/>
                    <a:lstStyle/>
                    <a:p>
                      <a:endParaRPr lang="en-US" sz="2200">
                        <a:latin typeface="+mj-lt"/>
                      </a:endParaRPr>
                    </a:p>
                  </a:txBody>
                  <a:tcPr/>
                </a:tc>
                <a:tc>
                  <a:txBody>
                    <a:bodyPr/>
                    <a:lstStyle/>
                    <a:p>
                      <a:endParaRPr lang="en-US" sz="2200">
                        <a:latin typeface="+mj-lt"/>
                      </a:endParaRPr>
                    </a:p>
                  </a:txBody>
                  <a:tcPr/>
                </a:tc>
                <a:tc>
                  <a:txBody>
                    <a:bodyPr/>
                    <a:lstStyle/>
                    <a:p>
                      <a:endParaRPr lang="en-US" sz="2200">
                        <a:latin typeface="+mj-lt"/>
                      </a:endParaRPr>
                    </a:p>
                  </a:txBody>
                  <a:tcPr/>
                </a:tc>
                <a:tc>
                  <a:txBody>
                    <a:bodyPr/>
                    <a:lstStyle/>
                    <a:p>
                      <a:endParaRPr lang="en-US" sz="2200">
                        <a:latin typeface="+mj-lt"/>
                      </a:endParaRPr>
                    </a:p>
                  </a:txBody>
                  <a:tcPr/>
                </a:tc>
                <a:extLst>
                  <a:ext uri="{0D108BD9-81ED-4DB2-BD59-A6C34878D82A}">
                    <a16:rowId xmlns:a16="http://schemas.microsoft.com/office/drawing/2014/main" val="10001"/>
                  </a:ext>
                </a:extLst>
              </a:tr>
              <a:tr h="370840">
                <a:tc>
                  <a:txBody>
                    <a:bodyPr/>
                    <a:lstStyle/>
                    <a:p>
                      <a:r>
                        <a:rPr lang="en-US" sz="2200" b="1">
                          <a:latin typeface="+mj-lt"/>
                        </a:rPr>
                        <a:t>S2) Shopping</a:t>
                      </a:r>
                    </a:p>
                  </a:txBody>
                  <a:tcPr/>
                </a:tc>
                <a:tc>
                  <a:txBody>
                    <a:bodyPr/>
                    <a:lstStyle/>
                    <a:p>
                      <a:endParaRPr lang="en-US" sz="2200">
                        <a:latin typeface="+mj-lt"/>
                      </a:endParaRPr>
                    </a:p>
                  </a:txBody>
                  <a:tcPr/>
                </a:tc>
                <a:tc>
                  <a:txBody>
                    <a:bodyPr/>
                    <a:lstStyle/>
                    <a:p>
                      <a:endParaRPr lang="en-US" sz="2200">
                        <a:latin typeface="+mj-lt"/>
                      </a:endParaRPr>
                    </a:p>
                  </a:txBody>
                  <a:tcPr/>
                </a:tc>
                <a:tc>
                  <a:txBody>
                    <a:bodyPr/>
                    <a:lstStyle/>
                    <a:p>
                      <a:endParaRPr lang="en-US" sz="2200">
                        <a:latin typeface="+mj-lt"/>
                      </a:endParaRPr>
                    </a:p>
                  </a:txBody>
                  <a:tcPr/>
                </a:tc>
                <a:tc>
                  <a:txBody>
                    <a:bodyPr/>
                    <a:lstStyle/>
                    <a:p>
                      <a:endParaRPr lang="en-US" sz="2200">
                        <a:latin typeface="+mj-lt"/>
                      </a:endParaRPr>
                    </a:p>
                  </a:txBody>
                  <a:tcPr/>
                </a:tc>
                <a:tc>
                  <a:txBody>
                    <a:bodyPr/>
                    <a:lstStyle/>
                    <a:p>
                      <a:endParaRPr lang="en-US" sz="2200">
                        <a:latin typeface="+mj-lt"/>
                      </a:endParaRPr>
                    </a:p>
                  </a:txBody>
                  <a:tcPr/>
                </a:tc>
                <a:tc>
                  <a:txBody>
                    <a:bodyPr/>
                    <a:lstStyle/>
                    <a:p>
                      <a:endParaRPr lang="en-US" sz="2200">
                        <a:latin typeface="+mj-lt"/>
                      </a:endParaRPr>
                    </a:p>
                  </a:txBody>
                  <a:tcPr/>
                </a:tc>
                <a:extLst>
                  <a:ext uri="{0D108BD9-81ED-4DB2-BD59-A6C34878D82A}">
                    <a16:rowId xmlns:a16="http://schemas.microsoft.com/office/drawing/2014/main" val="10002"/>
                  </a:ext>
                </a:extLst>
              </a:tr>
              <a:tr h="370840">
                <a:tc>
                  <a:txBody>
                    <a:bodyPr/>
                    <a:lstStyle/>
                    <a:p>
                      <a:r>
                        <a:rPr lang="en-US" sz="2200" b="1">
                          <a:latin typeface="+mj-lt"/>
                        </a:rPr>
                        <a:t>S3) Summary</a:t>
                      </a:r>
                    </a:p>
                  </a:txBody>
                  <a:tcPr/>
                </a:tc>
                <a:tc>
                  <a:txBody>
                    <a:bodyPr/>
                    <a:lstStyle/>
                    <a:p>
                      <a:endParaRPr lang="en-US" sz="2200">
                        <a:latin typeface="+mj-lt"/>
                      </a:endParaRPr>
                    </a:p>
                  </a:txBody>
                  <a:tcPr/>
                </a:tc>
                <a:tc>
                  <a:txBody>
                    <a:bodyPr/>
                    <a:lstStyle/>
                    <a:p>
                      <a:endParaRPr lang="en-US" sz="2200">
                        <a:latin typeface="+mj-lt"/>
                      </a:endParaRPr>
                    </a:p>
                  </a:txBody>
                  <a:tcPr/>
                </a:tc>
                <a:tc>
                  <a:txBody>
                    <a:bodyPr/>
                    <a:lstStyle/>
                    <a:p>
                      <a:endParaRPr lang="en-US" sz="2200">
                        <a:latin typeface="+mj-lt"/>
                      </a:endParaRPr>
                    </a:p>
                  </a:txBody>
                  <a:tcPr/>
                </a:tc>
                <a:tc>
                  <a:txBody>
                    <a:bodyPr/>
                    <a:lstStyle/>
                    <a:p>
                      <a:endParaRPr lang="en-US" sz="2200">
                        <a:latin typeface="+mj-lt"/>
                      </a:endParaRPr>
                    </a:p>
                  </a:txBody>
                  <a:tcPr/>
                </a:tc>
                <a:tc>
                  <a:txBody>
                    <a:bodyPr/>
                    <a:lstStyle/>
                    <a:p>
                      <a:endParaRPr lang="en-US" sz="2200">
                        <a:latin typeface="+mj-lt"/>
                      </a:endParaRPr>
                    </a:p>
                  </a:txBody>
                  <a:tcPr/>
                </a:tc>
                <a:tc>
                  <a:txBody>
                    <a:bodyPr/>
                    <a:lstStyle/>
                    <a:p>
                      <a:endParaRPr lang="en-US" sz="2200">
                        <a:latin typeface="+mj-lt"/>
                      </a:endParaRPr>
                    </a:p>
                  </a:txBody>
                  <a:tcPr/>
                </a:tc>
                <a:extLst>
                  <a:ext uri="{0D108BD9-81ED-4DB2-BD59-A6C34878D82A}">
                    <a16:rowId xmlns:a16="http://schemas.microsoft.com/office/drawing/2014/main" val="10003"/>
                  </a:ext>
                </a:extLst>
              </a:tr>
              <a:tr h="370840">
                <a:tc>
                  <a:txBody>
                    <a:bodyPr/>
                    <a:lstStyle/>
                    <a:p>
                      <a:r>
                        <a:rPr lang="en-US" sz="2200" b="1">
                          <a:latin typeface="+mj-lt"/>
                        </a:rPr>
                        <a:t>S4) Payment</a:t>
                      </a:r>
                    </a:p>
                  </a:txBody>
                  <a:tcPr/>
                </a:tc>
                <a:tc>
                  <a:txBody>
                    <a:bodyPr/>
                    <a:lstStyle/>
                    <a:p>
                      <a:endParaRPr lang="en-US" sz="2200">
                        <a:latin typeface="+mj-lt"/>
                      </a:endParaRPr>
                    </a:p>
                  </a:txBody>
                  <a:tcPr/>
                </a:tc>
                <a:tc>
                  <a:txBody>
                    <a:bodyPr/>
                    <a:lstStyle/>
                    <a:p>
                      <a:endParaRPr lang="en-US" sz="2200">
                        <a:latin typeface="+mj-lt"/>
                      </a:endParaRPr>
                    </a:p>
                  </a:txBody>
                  <a:tcPr/>
                </a:tc>
                <a:tc>
                  <a:txBody>
                    <a:bodyPr/>
                    <a:lstStyle/>
                    <a:p>
                      <a:endParaRPr lang="en-US" sz="2200">
                        <a:latin typeface="+mj-lt"/>
                      </a:endParaRPr>
                    </a:p>
                  </a:txBody>
                  <a:tcPr/>
                </a:tc>
                <a:tc>
                  <a:txBody>
                    <a:bodyPr/>
                    <a:lstStyle/>
                    <a:p>
                      <a:endParaRPr lang="en-US" sz="2200">
                        <a:latin typeface="+mj-lt"/>
                      </a:endParaRPr>
                    </a:p>
                  </a:txBody>
                  <a:tcPr/>
                </a:tc>
                <a:tc>
                  <a:txBody>
                    <a:bodyPr/>
                    <a:lstStyle/>
                    <a:p>
                      <a:endParaRPr lang="en-US" sz="2200">
                        <a:latin typeface="+mj-lt"/>
                      </a:endParaRPr>
                    </a:p>
                  </a:txBody>
                  <a:tcPr/>
                </a:tc>
                <a:tc>
                  <a:txBody>
                    <a:bodyPr/>
                    <a:lstStyle/>
                    <a:p>
                      <a:endParaRPr lang="en-US" sz="2200">
                        <a:latin typeface="+mj-lt"/>
                      </a:endParaRPr>
                    </a:p>
                  </a:txBody>
                  <a:tcPr/>
                </a:tc>
                <a:extLst>
                  <a:ext uri="{0D108BD9-81ED-4DB2-BD59-A6C34878D82A}">
                    <a16:rowId xmlns:a16="http://schemas.microsoft.com/office/drawing/2014/main" val="10004"/>
                  </a:ext>
                </a:extLst>
              </a:tr>
            </a:tbl>
          </a:graphicData>
        </a:graphic>
      </p:graphicFrame>
      <p:sp>
        <p:nvSpPr>
          <p:cNvPr id="5" name="Rectangle 4"/>
          <p:cNvSpPr/>
          <p:nvPr/>
        </p:nvSpPr>
        <p:spPr>
          <a:xfrm>
            <a:off x="2209800" y="3072884"/>
            <a:ext cx="465192" cy="430887"/>
          </a:xfrm>
          <a:prstGeom prst="rect">
            <a:avLst/>
          </a:prstGeom>
        </p:spPr>
        <p:txBody>
          <a:bodyPr wrap="none">
            <a:spAutoFit/>
          </a:bodyPr>
          <a:lstStyle/>
          <a:p>
            <a:r>
              <a:rPr lang="en-US" sz="2200">
                <a:latin typeface="+mj-lt"/>
              </a:rPr>
              <a:t>S2</a:t>
            </a:r>
          </a:p>
        </p:txBody>
      </p:sp>
      <p:sp>
        <p:nvSpPr>
          <p:cNvPr id="6" name="Rectangle 5"/>
          <p:cNvSpPr/>
          <p:nvPr/>
        </p:nvSpPr>
        <p:spPr>
          <a:xfrm>
            <a:off x="3581400" y="3135868"/>
            <a:ext cx="268022" cy="369332"/>
          </a:xfrm>
          <a:prstGeom prst="rect">
            <a:avLst/>
          </a:prstGeom>
        </p:spPr>
        <p:txBody>
          <a:bodyPr wrap="none">
            <a:spAutoFit/>
          </a:bodyPr>
          <a:lstStyle/>
          <a:p>
            <a:r>
              <a:rPr lang="en-US"/>
              <a:t>-</a:t>
            </a:r>
          </a:p>
        </p:txBody>
      </p:sp>
      <p:sp>
        <p:nvSpPr>
          <p:cNvPr id="7" name="Rectangle 6"/>
          <p:cNvSpPr/>
          <p:nvPr/>
        </p:nvSpPr>
        <p:spPr>
          <a:xfrm>
            <a:off x="4876800" y="3124200"/>
            <a:ext cx="268022" cy="369332"/>
          </a:xfrm>
          <a:prstGeom prst="rect">
            <a:avLst/>
          </a:prstGeom>
        </p:spPr>
        <p:txBody>
          <a:bodyPr wrap="none">
            <a:spAutoFit/>
          </a:bodyPr>
          <a:lstStyle/>
          <a:p>
            <a:r>
              <a:rPr lang="en-US"/>
              <a:t>-</a:t>
            </a:r>
          </a:p>
        </p:txBody>
      </p:sp>
      <p:sp>
        <p:nvSpPr>
          <p:cNvPr id="8" name="Rectangle 7"/>
          <p:cNvSpPr/>
          <p:nvPr/>
        </p:nvSpPr>
        <p:spPr>
          <a:xfrm>
            <a:off x="6132778" y="3124200"/>
            <a:ext cx="268022" cy="369332"/>
          </a:xfrm>
          <a:prstGeom prst="rect">
            <a:avLst/>
          </a:prstGeom>
        </p:spPr>
        <p:txBody>
          <a:bodyPr wrap="none">
            <a:spAutoFit/>
          </a:bodyPr>
          <a:lstStyle/>
          <a:p>
            <a:r>
              <a:rPr lang="en-US"/>
              <a:t>-</a:t>
            </a:r>
          </a:p>
        </p:txBody>
      </p:sp>
      <p:sp>
        <p:nvSpPr>
          <p:cNvPr id="9" name="Rectangle 8"/>
          <p:cNvSpPr/>
          <p:nvPr/>
        </p:nvSpPr>
        <p:spPr>
          <a:xfrm>
            <a:off x="7351978" y="3124200"/>
            <a:ext cx="268022" cy="369332"/>
          </a:xfrm>
          <a:prstGeom prst="rect">
            <a:avLst/>
          </a:prstGeom>
        </p:spPr>
        <p:txBody>
          <a:bodyPr wrap="none">
            <a:spAutoFit/>
          </a:bodyPr>
          <a:lstStyle/>
          <a:p>
            <a:r>
              <a:rPr lang="en-US"/>
              <a:t>-</a:t>
            </a:r>
          </a:p>
        </p:txBody>
      </p:sp>
      <p:sp>
        <p:nvSpPr>
          <p:cNvPr id="10" name="Rectangle 9"/>
          <p:cNvSpPr/>
          <p:nvPr/>
        </p:nvSpPr>
        <p:spPr>
          <a:xfrm>
            <a:off x="8342578" y="3124200"/>
            <a:ext cx="268022" cy="369332"/>
          </a:xfrm>
          <a:prstGeom prst="rect">
            <a:avLst/>
          </a:prstGeom>
        </p:spPr>
        <p:txBody>
          <a:bodyPr wrap="none">
            <a:spAutoFit/>
          </a:bodyPr>
          <a:lstStyle/>
          <a:p>
            <a:r>
              <a:rPr lang="en-US"/>
              <a:t>-</a:t>
            </a:r>
          </a:p>
        </p:txBody>
      </p:sp>
      <p:sp>
        <p:nvSpPr>
          <p:cNvPr id="11" name="Rectangle 10"/>
          <p:cNvSpPr/>
          <p:nvPr/>
        </p:nvSpPr>
        <p:spPr>
          <a:xfrm>
            <a:off x="2209800" y="3531513"/>
            <a:ext cx="465192" cy="430887"/>
          </a:xfrm>
          <a:prstGeom prst="rect">
            <a:avLst/>
          </a:prstGeom>
        </p:spPr>
        <p:txBody>
          <a:bodyPr wrap="none">
            <a:spAutoFit/>
          </a:bodyPr>
          <a:lstStyle/>
          <a:p>
            <a:r>
              <a:rPr lang="en-US" sz="2200">
                <a:latin typeface="+mj-lt"/>
              </a:rPr>
              <a:t>S2</a:t>
            </a:r>
          </a:p>
        </p:txBody>
      </p:sp>
      <p:sp>
        <p:nvSpPr>
          <p:cNvPr id="12" name="Rectangle 11"/>
          <p:cNvSpPr/>
          <p:nvPr/>
        </p:nvSpPr>
        <p:spPr>
          <a:xfrm>
            <a:off x="3497208" y="3531513"/>
            <a:ext cx="465192" cy="430887"/>
          </a:xfrm>
          <a:prstGeom prst="rect">
            <a:avLst/>
          </a:prstGeom>
        </p:spPr>
        <p:txBody>
          <a:bodyPr wrap="none">
            <a:spAutoFit/>
          </a:bodyPr>
          <a:lstStyle/>
          <a:p>
            <a:r>
              <a:rPr lang="en-US" sz="2200">
                <a:latin typeface="+mj-lt"/>
              </a:rPr>
              <a:t>S2</a:t>
            </a:r>
          </a:p>
        </p:txBody>
      </p:sp>
      <p:sp>
        <p:nvSpPr>
          <p:cNvPr id="13" name="Rectangle 12"/>
          <p:cNvSpPr/>
          <p:nvPr/>
        </p:nvSpPr>
        <p:spPr>
          <a:xfrm>
            <a:off x="4716408" y="3531513"/>
            <a:ext cx="457176" cy="430887"/>
          </a:xfrm>
          <a:prstGeom prst="rect">
            <a:avLst/>
          </a:prstGeom>
        </p:spPr>
        <p:txBody>
          <a:bodyPr wrap="none">
            <a:spAutoFit/>
          </a:bodyPr>
          <a:lstStyle/>
          <a:p>
            <a:r>
              <a:rPr lang="en-US" sz="2200">
                <a:latin typeface="+mj-lt"/>
              </a:rPr>
              <a:t>S1</a:t>
            </a:r>
          </a:p>
        </p:txBody>
      </p:sp>
      <p:sp>
        <p:nvSpPr>
          <p:cNvPr id="14" name="Rectangle 13"/>
          <p:cNvSpPr/>
          <p:nvPr/>
        </p:nvSpPr>
        <p:spPr>
          <a:xfrm>
            <a:off x="6019824" y="3531513"/>
            <a:ext cx="457176" cy="430887"/>
          </a:xfrm>
          <a:prstGeom prst="rect">
            <a:avLst/>
          </a:prstGeom>
        </p:spPr>
        <p:txBody>
          <a:bodyPr wrap="none">
            <a:spAutoFit/>
          </a:bodyPr>
          <a:lstStyle/>
          <a:p>
            <a:r>
              <a:rPr lang="en-US" sz="2200">
                <a:latin typeface="+mj-lt"/>
              </a:rPr>
              <a:t>S3</a:t>
            </a:r>
          </a:p>
        </p:txBody>
      </p:sp>
      <p:sp>
        <p:nvSpPr>
          <p:cNvPr id="15" name="Rectangle 14"/>
          <p:cNvSpPr/>
          <p:nvPr/>
        </p:nvSpPr>
        <p:spPr>
          <a:xfrm>
            <a:off x="7351978" y="3593068"/>
            <a:ext cx="268022" cy="369332"/>
          </a:xfrm>
          <a:prstGeom prst="rect">
            <a:avLst/>
          </a:prstGeom>
        </p:spPr>
        <p:txBody>
          <a:bodyPr wrap="none">
            <a:spAutoFit/>
          </a:bodyPr>
          <a:lstStyle/>
          <a:p>
            <a:r>
              <a:rPr lang="en-US"/>
              <a:t>-</a:t>
            </a:r>
          </a:p>
        </p:txBody>
      </p:sp>
      <p:sp>
        <p:nvSpPr>
          <p:cNvPr id="16" name="Rectangle 15"/>
          <p:cNvSpPr/>
          <p:nvPr/>
        </p:nvSpPr>
        <p:spPr>
          <a:xfrm>
            <a:off x="8342578" y="3593068"/>
            <a:ext cx="268022" cy="369332"/>
          </a:xfrm>
          <a:prstGeom prst="rect">
            <a:avLst/>
          </a:prstGeom>
        </p:spPr>
        <p:txBody>
          <a:bodyPr wrap="none">
            <a:spAutoFit/>
          </a:bodyPr>
          <a:lstStyle/>
          <a:p>
            <a:r>
              <a:rPr lang="en-US"/>
              <a:t>-</a:t>
            </a:r>
          </a:p>
        </p:txBody>
      </p:sp>
      <p:sp>
        <p:nvSpPr>
          <p:cNvPr id="17" name="Rectangle 16"/>
          <p:cNvSpPr/>
          <p:nvPr/>
        </p:nvSpPr>
        <p:spPr>
          <a:xfrm>
            <a:off x="2286000" y="4038600"/>
            <a:ext cx="268022" cy="369332"/>
          </a:xfrm>
          <a:prstGeom prst="rect">
            <a:avLst/>
          </a:prstGeom>
        </p:spPr>
        <p:txBody>
          <a:bodyPr wrap="none">
            <a:spAutoFit/>
          </a:bodyPr>
          <a:lstStyle/>
          <a:p>
            <a:r>
              <a:rPr lang="en-US"/>
              <a:t>-</a:t>
            </a:r>
          </a:p>
        </p:txBody>
      </p:sp>
      <p:sp>
        <p:nvSpPr>
          <p:cNvPr id="18" name="Rectangle 17"/>
          <p:cNvSpPr/>
          <p:nvPr/>
        </p:nvSpPr>
        <p:spPr>
          <a:xfrm>
            <a:off x="3581400" y="4038600"/>
            <a:ext cx="268022" cy="369332"/>
          </a:xfrm>
          <a:prstGeom prst="rect">
            <a:avLst/>
          </a:prstGeom>
        </p:spPr>
        <p:txBody>
          <a:bodyPr wrap="none">
            <a:spAutoFit/>
          </a:bodyPr>
          <a:lstStyle/>
          <a:p>
            <a:r>
              <a:rPr lang="en-US"/>
              <a:t>-</a:t>
            </a:r>
          </a:p>
        </p:txBody>
      </p:sp>
      <p:sp>
        <p:nvSpPr>
          <p:cNvPr id="19" name="Rectangle 18"/>
          <p:cNvSpPr/>
          <p:nvPr/>
        </p:nvSpPr>
        <p:spPr>
          <a:xfrm>
            <a:off x="4800600" y="4038600"/>
            <a:ext cx="268022" cy="369332"/>
          </a:xfrm>
          <a:prstGeom prst="rect">
            <a:avLst/>
          </a:prstGeom>
        </p:spPr>
        <p:txBody>
          <a:bodyPr wrap="none">
            <a:spAutoFit/>
          </a:bodyPr>
          <a:lstStyle/>
          <a:p>
            <a:r>
              <a:rPr lang="en-US"/>
              <a:t>-</a:t>
            </a:r>
          </a:p>
        </p:txBody>
      </p:sp>
      <p:sp>
        <p:nvSpPr>
          <p:cNvPr id="20" name="Rectangle 19"/>
          <p:cNvSpPr/>
          <p:nvPr/>
        </p:nvSpPr>
        <p:spPr>
          <a:xfrm>
            <a:off x="6096000" y="4038600"/>
            <a:ext cx="268022" cy="369332"/>
          </a:xfrm>
          <a:prstGeom prst="rect">
            <a:avLst/>
          </a:prstGeom>
        </p:spPr>
        <p:txBody>
          <a:bodyPr wrap="none">
            <a:spAutoFit/>
          </a:bodyPr>
          <a:lstStyle/>
          <a:p>
            <a:r>
              <a:rPr lang="en-US"/>
              <a:t>-</a:t>
            </a:r>
          </a:p>
        </p:txBody>
      </p:sp>
      <p:sp>
        <p:nvSpPr>
          <p:cNvPr id="22" name="Rectangle 21"/>
          <p:cNvSpPr/>
          <p:nvPr/>
        </p:nvSpPr>
        <p:spPr>
          <a:xfrm>
            <a:off x="7239024" y="3962400"/>
            <a:ext cx="457176" cy="430887"/>
          </a:xfrm>
          <a:prstGeom prst="rect">
            <a:avLst/>
          </a:prstGeom>
        </p:spPr>
        <p:txBody>
          <a:bodyPr wrap="none">
            <a:spAutoFit/>
          </a:bodyPr>
          <a:lstStyle/>
          <a:p>
            <a:r>
              <a:rPr lang="en-US" sz="2200">
                <a:latin typeface="+mj-lt"/>
              </a:rPr>
              <a:t>S2</a:t>
            </a:r>
          </a:p>
        </p:txBody>
      </p:sp>
      <p:sp>
        <p:nvSpPr>
          <p:cNvPr id="23" name="Rectangle 22"/>
          <p:cNvSpPr/>
          <p:nvPr/>
        </p:nvSpPr>
        <p:spPr>
          <a:xfrm>
            <a:off x="8229624" y="3962400"/>
            <a:ext cx="457176" cy="430887"/>
          </a:xfrm>
          <a:prstGeom prst="rect">
            <a:avLst/>
          </a:prstGeom>
        </p:spPr>
        <p:txBody>
          <a:bodyPr wrap="none">
            <a:spAutoFit/>
          </a:bodyPr>
          <a:lstStyle/>
          <a:p>
            <a:r>
              <a:rPr lang="en-US" sz="2200">
                <a:latin typeface="+mj-lt"/>
              </a:rPr>
              <a:t>S4</a:t>
            </a:r>
          </a:p>
        </p:txBody>
      </p:sp>
      <p:sp>
        <p:nvSpPr>
          <p:cNvPr id="24" name="Rectangle 23"/>
          <p:cNvSpPr/>
          <p:nvPr/>
        </p:nvSpPr>
        <p:spPr>
          <a:xfrm>
            <a:off x="2286000" y="4431268"/>
            <a:ext cx="268022" cy="369332"/>
          </a:xfrm>
          <a:prstGeom prst="rect">
            <a:avLst/>
          </a:prstGeom>
        </p:spPr>
        <p:txBody>
          <a:bodyPr wrap="none">
            <a:spAutoFit/>
          </a:bodyPr>
          <a:lstStyle/>
          <a:p>
            <a:r>
              <a:rPr lang="en-US"/>
              <a:t>-</a:t>
            </a:r>
          </a:p>
        </p:txBody>
      </p:sp>
      <p:sp>
        <p:nvSpPr>
          <p:cNvPr id="25" name="Rectangle 24"/>
          <p:cNvSpPr/>
          <p:nvPr/>
        </p:nvSpPr>
        <p:spPr>
          <a:xfrm>
            <a:off x="3581400" y="4431268"/>
            <a:ext cx="268022" cy="369332"/>
          </a:xfrm>
          <a:prstGeom prst="rect">
            <a:avLst/>
          </a:prstGeom>
        </p:spPr>
        <p:txBody>
          <a:bodyPr wrap="none">
            <a:spAutoFit/>
          </a:bodyPr>
          <a:lstStyle/>
          <a:p>
            <a:r>
              <a:rPr lang="en-US"/>
              <a:t>-</a:t>
            </a:r>
          </a:p>
        </p:txBody>
      </p:sp>
      <p:sp>
        <p:nvSpPr>
          <p:cNvPr id="26" name="Rectangle 25"/>
          <p:cNvSpPr/>
          <p:nvPr/>
        </p:nvSpPr>
        <p:spPr>
          <a:xfrm>
            <a:off x="4800600" y="4431268"/>
            <a:ext cx="268022" cy="369332"/>
          </a:xfrm>
          <a:prstGeom prst="rect">
            <a:avLst/>
          </a:prstGeom>
        </p:spPr>
        <p:txBody>
          <a:bodyPr wrap="none">
            <a:spAutoFit/>
          </a:bodyPr>
          <a:lstStyle/>
          <a:p>
            <a:r>
              <a:rPr lang="en-US"/>
              <a:t>-</a:t>
            </a:r>
          </a:p>
        </p:txBody>
      </p:sp>
      <p:sp>
        <p:nvSpPr>
          <p:cNvPr id="27" name="Rectangle 26"/>
          <p:cNvSpPr/>
          <p:nvPr/>
        </p:nvSpPr>
        <p:spPr>
          <a:xfrm>
            <a:off x="6096000" y="4431268"/>
            <a:ext cx="268022" cy="369332"/>
          </a:xfrm>
          <a:prstGeom prst="rect">
            <a:avLst/>
          </a:prstGeom>
        </p:spPr>
        <p:txBody>
          <a:bodyPr wrap="none">
            <a:spAutoFit/>
          </a:bodyPr>
          <a:lstStyle/>
          <a:p>
            <a:r>
              <a:rPr lang="en-US"/>
              <a:t>-</a:t>
            </a:r>
          </a:p>
        </p:txBody>
      </p:sp>
      <p:sp>
        <p:nvSpPr>
          <p:cNvPr id="28" name="Rectangle 27"/>
          <p:cNvSpPr/>
          <p:nvPr/>
        </p:nvSpPr>
        <p:spPr>
          <a:xfrm>
            <a:off x="7351978" y="4419600"/>
            <a:ext cx="268022" cy="369332"/>
          </a:xfrm>
          <a:prstGeom prst="rect">
            <a:avLst/>
          </a:prstGeom>
        </p:spPr>
        <p:txBody>
          <a:bodyPr wrap="none">
            <a:spAutoFit/>
          </a:bodyPr>
          <a:lstStyle/>
          <a:p>
            <a:r>
              <a:rPr lang="en-US"/>
              <a:t>-</a:t>
            </a:r>
          </a:p>
        </p:txBody>
      </p:sp>
      <p:sp>
        <p:nvSpPr>
          <p:cNvPr id="29" name="Rectangle 28"/>
          <p:cNvSpPr/>
          <p:nvPr/>
        </p:nvSpPr>
        <p:spPr>
          <a:xfrm>
            <a:off x="8342578" y="4419600"/>
            <a:ext cx="268022" cy="369332"/>
          </a:xfrm>
          <a:prstGeom prst="rect">
            <a:avLst/>
          </a:prstGeom>
        </p:spPr>
        <p:txBody>
          <a:bodyPr wrap="none">
            <a:spAutoFit/>
          </a:bodyPr>
          <a:lstStyle/>
          <a:p>
            <a:r>
              <a:rPr lang="en-US"/>
              <a:t>-</a:t>
            </a:r>
          </a:p>
        </p:txBody>
      </p:sp>
      <p:sp>
        <p:nvSpPr>
          <p:cNvPr id="30" name="Rectangle 29"/>
          <p:cNvSpPr/>
          <p:nvPr/>
        </p:nvSpPr>
        <p:spPr>
          <a:xfrm>
            <a:off x="457200" y="5029200"/>
            <a:ext cx="4113370" cy="461665"/>
          </a:xfrm>
          <a:prstGeom prst="rect">
            <a:avLst/>
          </a:prstGeom>
        </p:spPr>
        <p:txBody>
          <a:bodyPr wrap="none">
            <a:spAutoFit/>
          </a:bodyPr>
          <a:lstStyle/>
          <a:p>
            <a:r>
              <a:rPr lang="en-US" sz="2400" b="1">
                <a:latin typeface="+mj-lt"/>
              </a:rPr>
              <a:t>A test for an invalid transition?</a:t>
            </a:r>
          </a:p>
        </p:txBody>
      </p:sp>
      <p:sp>
        <p:nvSpPr>
          <p:cNvPr id="31" name="Slide Number Placeholder 30"/>
          <p:cNvSpPr>
            <a:spLocks noGrp="1"/>
          </p:cNvSpPr>
          <p:nvPr>
            <p:ph type="sldNum" sz="quarter" idx="12"/>
          </p:nvPr>
        </p:nvSpPr>
        <p:spPr/>
        <p:txBody>
          <a:bodyPr/>
          <a:lstStyle/>
          <a:p>
            <a:r>
              <a:rPr lang="en-US"/>
              <a:t>Slide </a:t>
            </a:r>
            <a:fld id="{3900DC13-0C25-439E-AA75-E5DAAC4C3713}" type="slidenum">
              <a:rPr lang="en-US" smtClean="0"/>
              <a:pPr/>
              <a:t>76</a:t>
            </a:fld>
            <a:endParaRPr lang="en-US"/>
          </a:p>
        </p:txBody>
      </p:sp>
      <p:sp>
        <p:nvSpPr>
          <p:cNvPr id="3" name="Rectangle 2"/>
          <p:cNvSpPr/>
          <p:nvPr/>
        </p:nvSpPr>
        <p:spPr>
          <a:xfrm>
            <a:off x="388992" y="5445204"/>
            <a:ext cx="7764408" cy="769441"/>
          </a:xfrm>
          <a:prstGeom prst="rect">
            <a:avLst/>
          </a:prstGeom>
        </p:spPr>
        <p:txBody>
          <a:bodyPr wrap="square">
            <a:spAutoFit/>
          </a:bodyPr>
          <a:lstStyle/>
          <a:p>
            <a:pPr marL="342900" indent="-342900">
              <a:buFont typeface="Arial" pitchFamily="34" charset="0"/>
              <a:buChar char="•"/>
            </a:pPr>
            <a:r>
              <a:rPr lang="en-US" sz="2200">
                <a:latin typeface="+mj-lt"/>
              </a:rPr>
              <a:t>try to remove an item from the empty shopping basket</a:t>
            </a:r>
          </a:p>
          <a:p>
            <a:pPr marL="342900" indent="-342900">
              <a:buFont typeface="Arial" pitchFamily="34" charset="0"/>
              <a:buChar char="•"/>
            </a:pPr>
            <a:r>
              <a:rPr lang="en-US" sz="2200">
                <a:latin typeface="+mj-lt"/>
              </a:rPr>
              <a:t>attempt to add an item from the summary and cost state</a:t>
            </a:r>
          </a:p>
        </p:txBody>
      </p:sp>
    </p:spTree>
    <p:extLst>
      <p:ext uri="{BB962C8B-B14F-4D97-AF65-F5344CB8AC3E}">
        <p14:creationId xmlns:p14="http://schemas.microsoft.com/office/powerpoint/2010/main" val="3593297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P spid="13" grpId="0"/>
      <p:bldP spid="14" grpId="0"/>
      <p:bldP spid="15" grpId="0"/>
      <p:bldP spid="16" grpId="0"/>
      <p:bldP spid="17" grpId="0"/>
      <p:bldP spid="18" grpId="0"/>
      <p:bldP spid="19" grpId="0"/>
      <p:bldP spid="20" grpId="0"/>
      <p:bldP spid="22" grpId="0"/>
      <p:bldP spid="23" grpId="0"/>
      <p:bldP spid="24" grpId="0"/>
      <p:bldP spid="25" grpId="0"/>
      <p:bldP spid="26" grpId="0"/>
      <p:bldP spid="27" grpId="0"/>
      <p:bldP spid="28" grpId="0"/>
      <p:bldP spid="29" grpId="0"/>
      <p:bldP spid="3"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Applicability and Limitations</a:t>
            </a:r>
          </a:p>
        </p:txBody>
      </p:sp>
      <p:sp>
        <p:nvSpPr>
          <p:cNvPr id="7" name="Content Placeholder 6"/>
          <p:cNvSpPr>
            <a:spLocks noGrp="1"/>
          </p:cNvSpPr>
          <p:nvPr>
            <p:ph idx="1"/>
          </p:nvPr>
        </p:nvSpPr>
        <p:spPr/>
        <p:txBody>
          <a:bodyPr/>
          <a:lstStyle/>
          <a:p>
            <a:r>
              <a:rPr lang="en-US" dirty="0"/>
              <a:t>State-Transition diagrams are not applicable when the system has no state or does not need to respond to real-time events from outside of the system</a:t>
            </a:r>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77</a:t>
            </a:fld>
            <a:endParaRPr lang="en-US"/>
          </a:p>
        </p:txBody>
      </p:sp>
    </p:spTree>
    <p:extLst>
      <p:ext uri="{BB962C8B-B14F-4D97-AF65-F5344CB8AC3E}">
        <p14:creationId xmlns:p14="http://schemas.microsoft.com/office/powerpoint/2010/main" val="182127786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Use case testing</a:t>
            </a:r>
          </a:p>
        </p:txBody>
      </p:sp>
      <p:sp>
        <p:nvSpPr>
          <p:cNvPr id="3" name="Content Placeholder 2"/>
          <p:cNvSpPr>
            <a:spLocks noGrp="1"/>
          </p:cNvSpPr>
          <p:nvPr>
            <p:ph idx="1"/>
          </p:nvPr>
        </p:nvSpPr>
        <p:spPr/>
        <p:txBody>
          <a:bodyPr>
            <a:normAutofit/>
          </a:bodyPr>
          <a:lstStyle/>
          <a:p>
            <a:r>
              <a:rPr lang="en-US"/>
              <a:t>A technique that helps identify </a:t>
            </a:r>
            <a:r>
              <a:rPr lang="en-US" b="1"/>
              <a:t>test cases that cover the whole system</a:t>
            </a:r>
            <a:r>
              <a:rPr lang="en-US"/>
              <a:t>,</a:t>
            </a:r>
            <a:r>
              <a:rPr lang="en-US" b="1"/>
              <a:t> </a:t>
            </a:r>
            <a:r>
              <a:rPr lang="en-US"/>
              <a:t>on a transaction by transaction, from start to finish</a:t>
            </a:r>
          </a:p>
          <a:p>
            <a:r>
              <a:rPr lang="en-US"/>
              <a:t>Use case is a  sequence of steps that describe the interactions between the </a:t>
            </a:r>
            <a:r>
              <a:rPr lang="en-US" b="1"/>
              <a:t>actor</a:t>
            </a:r>
            <a:r>
              <a:rPr lang="en-US"/>
              <a:t> and the </a:t>
            </a:r>
            <a:r>
              <a:rPr lang="en-US" b="1"/>
              <a:t>system</a:t>
            </a:r>
            <a:r>
              <a:rPr lang="en-US"/>
              <a:t> in order to achieve a specific task</a:t>
            </a:r>
          </a:p>
          <a:p>
            <a:r>
              <a:rPr lang="en-US"/>
              <a:t>At least one test case for the </a:t>
            </a:r>
            <a:r>
              <a:rPr lang="en-US" b="1"/>
              <a:t>main success scenario </a:t>
            </a:r>
          </a:p>
          <a:p>
            <a:r>
              <a:rPr lang="en-US"/>
              <a:t>At least one test case for each </a:t>
            </a:r>
            <a:r>
              <a:rPr lang="en-US" b="1"/>
              <a:t>extension</a:t>
            </a:r>
            <a:r>
              <a:rPr lang="en-US"/>
              <a:t> </a:t>
            </a:r>
          </a:p>
          <a:p>
            <a:r>
              <a:rPr lang="en-US"/>
              <a:t>Used widely in developing tests at </a:t>
            </a:r>
            <a:r>
              <a:rPr lang="en-US" b="1"/>
              <a:t>system </a:t>
            </a:r>
            <a:r>
              <a:rPr lang="en-US"/>
              <a:t>or</a:t>
            </a:r>
            <a:r>
              <a:rPr lang="en-US" b="1"/>
              <a:t> acceptance level</a:t>
            </a:r>
          </a:p>
        </p:txBody>
      </p:sp>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pPr/>
              <a:t>78</a:t>
            </a:fld>
            <a:endParaRPr lang="en-US"/>
          </a:p>
        </p:txBody>
      </p:sp>
    </p:spTree>
    <p:extLst>
      <p:ext uri="{BB962C8B-B14F-4D97-AF65-F5344CB8AC3E}">
        <p14:creationId xmlns:p14="http://schemas.microsoft.com/office/powerpoint/2010/main" val="158485453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Use case testing</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41861860"/>
              </p:ext>
            </p:extLst>
          </p:nvPr>
        </p:nvGraphicFramePr>
        <p:xfrm>
          <a:off x="304800" y="1172095"/>
          <a:ext cx="8686800" cy="5755175"/>
        </p:xfrm>
        <a:graphic>
          <a:graphicData uri="http://schemas.openxmlformats.org/drawingml/2006/table">
            <a:tbl>
              <a:tblPr firstRow="1" bandRow="1">
                <a:tableStyleId>{5C22544A-7EE6-4342-B048-85BDC9FD1C3A}</a:tableStyleId>
              </a:tblPr>
              <a:tblGrid>
                <a:gridCol w="2792186">
                  <a:extLst>
                    <a:ext uri="{9D8B030D-6E8A-4147-A177-3AD203B41FA5}">
                      <a16:colId xmlns:a16="http://schemas.microsoft.com/office/drawing/2014/main" val="20000"/>
                    </a:ext>
                  </a:extLst>
                </a:gridCol>
                <a:gridCol w="789214">
                  <a:extLst>
                    <a:ext uri="{9D8B030D-6E8A-4147-A177-3AD203B41FA5}">
                      <a16:colId xmlns:a16="http://schemas.microsoft.com/office/drawing/2014/main" val="20001"/>
                    </a:ext>
                  </a:extLst>
                </a:gridCol>
                <a:gridCol w="5105400">
                  <a:extLst>
                    <a:ext uri="{9D8B030D-6E8A-4147-A177-3AD203B41FA5}">
                      <a16:colId xmlns:a16="http://schemas.microsoft.com/office/drawing/2014/main" val="20002"/>
                    </a:ext>
                  </a:extLst>
                </a:gridCol>
              </a:tblGrid>
              <a:tr h="47105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100">
                          <a:latin typeface="+mj-lt"/>
                        </a:rPr>
                        <a:t> </a:t>
                      </a:r>
                      <a:r>
                        <a:rPr lang="en-US" sz="2100" b="1">
                          <a:latin typeface="+mj-lt"/>
                        </a:rPr>
                        <a:t>Use case component</a:t>
                      </a:r>
                      <a:r>
                        <a:rPr lang="en-US" sz="2100">
                          <a:latin typeface="+mj-lt"/>
                        </a:rPr>
                        <a:t> </a:t>
                      </a:r>
                    </a:p>
                  </a:txBody>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b="1" kern="1200">
                          <a:solidFill>
                            <a:schemeClr val="lt1"/>
                          </a:solidFill>
                          <a:latin typeface="+mj-lt"/>
                          <a:ea typeface="+mn-ea"/>
                          <a:cs typeface="+mn-cs"/>
                        </a:rPr>
                        <a:t>Description</a:t>
                      </a:r>
                    </a:p>
                  </a:txBody>
                  <a:tcPr/>
                </a:tc>
                <a:tc hMerge="1">
                  <a:txBody>
                    <a:bodyPr/>
                    <a:lstStyle/>
                    <a:p>
                      <a:endParaRPr lang="en-US"/>
                    </a:p>
                  </a:txBody>
                  <a:tcPr/>
                </a:tc>
                <a:extLst>
                  <a:ext uri="{0D108BD9-81ED-4DB2-BD59-A6C34878D82A}">
                    <a16:rowId xmlns:a16="http://schemas.microsoft.com/office/drawing/2014/main" val="10000"/>
                  </a:ext>
                </a:extLst>
              </a:tr>
              <a:tr h="471055">
                <a:tc rowSpan="5">
                  <a:txBody>
                    <a:bodyPr/>
                    <a:lstStyle/>
                    <a:p>
                      <a:r>
                        <a:rPr lang="en-US" sz="2200">
                          <a:latin typeface="+mj-lt"/>
                        </a:rPr>
                        <a:t>Main success scenario</a:t>
                      </a:r>
                    </a:p>
                    <a:p>
                      <a:r>
                        <a:rPr lang="en-US" sz="2200" b="1">
                          <a:latin typeface="+mj-lt"/>
                        </a:rPr>
                        <a:t>A: Actor</a:t>
                      </a:r>
                    </a:p>
                    <a:p>
                      <a:r>
                        <a:rPr lang="en-US" sz="2200" b="1">
                          <a:latin typeface="+mj-lt"/>
                        </a:rPr>
                        <a:t>S: System</a:t>
                      </a:r>
                    </a:p>
                  </a:txBody>
                  <a:tcPr anchor="ctr"/>
                </a:tc>
                <a:tc>
                  <a:txBody>
                    <a:bodyPr/>
                    <a:lstStyle/>
                    <a:p>
                      <a:pPr algn="ctr"/>
                      <a:r>
                        <a:rPr lang="en-US" sz="2200">
                          <a:latin typeface="+mj-lt"/>
                        </a:rPr>
                        <a:t>Step</a:t>
                      </a:r>
                    </a:p>
                  </a:txBody>
                  <a:tcPr>
                    <a:solidFill>
                      <a:srgbClr val="E7EBF5"/>
                    </a:solidFill>
                  </a:tcPr>
                </a:tc>
                <a:tc>
                  <a:txBody>
                    <a:bodyPr/>
                    <a:lstStyle/>
                    <a:p>
                      <a:r>
                        <a:rPr lang="en-US" sz="2200">
                          <a:latin typeface="+mj-lt"/>
                        </a:rPr>
                        <a:t>Description</a:t>
                      </a:r>
                    </a:p>
                  </a:txBody>
                  <a:tcPr>
                    <a:solidFill>
                      <a:srgbClr val="E7EBF5"/>
                    </a:solidFill>
                  </a:tcPr>
                </a:tc>
                <a:extLst>
                  <a:ext uri="{0D108BD9-81ED-4DB2-BD59-A6C34878D82A}">
                    <a16:rowId xmlns:a16="http://schemas.microsoft.com/office/drawing/2014/main" val="10001"/>
                  </a:ext>
                </a:extLst>
              </a:tr>
              <a:tr h="471055">
                <a:tc vMerge="1">
                  <a:txBody>
                    <a:bodyPr/>
                    <a:lstStyle/>
                    <a:p>
                      <a:endParaRPr lang="en-US"/>
                    </a:p>
                  </a:txBody>
                  <a:tcPr/>
                </a:tc>
                <a:tc>
                  <a:txBody>
                    <a:bodyPr/>
                    <a:lstStyle/>
                    <a:p>
                      <a:pPr algn="ctr"/>
                      <a:endParaRPr lang="en-US" sz="2200">
                        <a:latin typeface="+mj-lt"/>
                      </a:endParaRPr>
                    </a:p>
                  </a:txBody>
                  <a:tcPr>
                    <a:solidFill>
                      <a:srgbClr val="E7EBF5"/>
                    </a:solidFill>
                  </a:tcPr>
                </a:tc>
                <a:tc>
                  <a:txBody>
                    <a:bodyPr/>
                    <a:lstStyle/>
                    <a:p>
                      <a:endParaRPr lang="en-US" sz="2200">
                        <a:latin typeface="+mj-lt"/>
                      </a:endParaRPr>
                    </a:p>
                  </a:txBody>
                  <a:tcPr>
                    <a:solidFill>
                      <a:srgbClr val="E7EBF5"/>
                    </a:solidFill>
                  </a:tcPr>
                </a:tc>
                <a:extLst>
                  <a:ext uri="{0D108BD9-81ED-4DB2-BD59-A6C34878D82A}">
                    <a16:rowId xmlns:a16="http://schemas.microsoft.com/office/drawing/2014/main" val="10002"/>
                  </a:ext>
                </a:extLst>
              </a:tr>
              <a:tr h="471055">
                <a:tc vMerge="1">
                  <a:txBody>
                    <a:bodyPr/>
                    <a:lstStyle/>
                    <a:p>
                      <a:endParaRPr lang="en-US"/>
                    </a:p>
                  </a:txBody>
                  <a:tcPr/>
                </a:tc>
                <a:tc>
                  <a:txBody>
                    <a:bodyPr/>
                    <a:lstStyle/>
                    <a:p>
                      <a:pPr algn="ctr"/>
                      <a:endParaRPr lang="en-US" sz="2200">
                        <a:latin typeface="+mj-lt"/>
                      </a:endParaRPr>
                    </a:p>
                  </a:txBody>
                  <a:tcPr>
                    <a:solidFill>
                      <a:srgbClr val="E7EBF5"/>
                    </a:solidFill>
                  </a:tcPr>
                </a:tc>
                <a:tc>
                  <a:txBody>
                    <a:bodyPr/>
                    <a:lstStyle/>
                    <a:p>
                      <a:endParaRPr lang="en-US" sz="2200">
                        <a:latin typeface="+mj-lt"/>
                      </a:endParaRPr>
                    </a:p>
                  </a:txBody>
                  <a:tcPr>
                    <a:solidFill>
                      <a:srgbClr val="E7EBF5"/>
                    </a:solidFill>
                  </a:tcPr>
                </a:tc>
                <a:extLst>
                  <a:ext uri="{0D108BD9-81ED-4DB2-BD59-A6C34878D82A}">
                    <a16:rowId xmlns:a16="http://schemas.microsoft.com/office/drawing/2014/main" val="10003"/>
                  </a:ext>
                </a:extLst>
              </a:tr>
              <a:tr h="471055">
                <a:tc vMerge="1">
                  <a:txBody>
                    <a:bodyPr/>
                    <a:lstStyle/>
                    <a:p>
                      <a:endParaRPr lang="en-US"/>
                    </a:p>
                  </a:txBody>
                  <a:tcPr/>
                </a:tc>
                <a:tc>
                  <a:txBody>
                    <a:bodyPr/>
                    <a:lstStyle/>
                    <a:p>
                      <a:pPr algn="ctr"/>
                      <a:endParaRPr lang="en-US" sz="2200">
                        <a:latin typeface="+mj-lt"/>
                      </a:endParaRPr>
                    </a:p>
                  </a:txBody>
                  <a:tcPr>
                    <a:solidFill>
                      <a:srgbClr val="E7EBF5"/>
                    </a:solidFill>
                  </a:tcPr>
                </a:tc>
                <a:tc>
                  <a:txBody>
                    <a:bodyPr/>
                    <a:lstStyle/>
                    <a:p>
                      <a:endParaRPr lang="en-US" sz="2200">
                        <a:latin typeface="+mj-lt"/>
                      </a:endParaRPr>
                    </a:p>
                  </a:txBody>
                  <a:tcPr>
                    <a:solidFill>
                      <a:srgbClr val="E7EBF5"/>
                    </a:solidFill>
                  </a:tcPr>
                </a:tc>
                <a:extLst>
                  <a:ext uri="{0D108BD9-81ED-4DB2-BD59-A6C34878D82A}">
                    <a16:rowId xmlns:a16="http://schemas.microsoft.com/office/drawing/2014/main" val="10004"/>
                  </a:ext>
                </a:extLst>
              </a:tr>
              <a:tr h="892230">
                <a:tc vMerge="1">
                  <a:txBody>
                    <a:bodyPr/>
                    <a:lstStyle/>
                    <a:p>
                      <a:endParaRPr lang="en-US"/>
                    </a:p>
                  </a:txBody>
                  <a:tcPr/>
                </a:tc>
                <a:tc>
                  <a:txBody>
                    <a:bodyPr/>
                    <a:lstStyle/>
                    <a:p>
                      <a:pPr algn="ctr"/>
                      <a:endParaRPr lang="en-US" sz="2200">
                        <a:latin typeface="+mj-lt"/>
                      </a:endParaRPr>
                    </a:p>
                  </a:txBody>
                  <a:tcPr>
                    <a:solidFill>
                      <a:srgbClr val="E7EBF5"/>
                    </a:solidFill>
                  </a:tcPr>
                </a:tc>
                <a:tc>
                  <a:txBody>
                    <a:bodyPr/>
                    <a:lstStyle/>
                    <a:p>
                      <a:endParaRPr lang="en-US" sz="2200">
                        <a:latin typeface="+mj-lt"/>
                      </a:endParaRPr>
                    </a:p>
                  </a:txBody>
                  <a:tcPr>
                    <a:solidFill>
                      <a:srgbClr val="E7EBF5"/>
                    </a:solidFill>
                  </a:tcPr>
                </a:tc>
                <a:extLst>
                  <a:ext uri="{0D108BD9-81ED-4DB2-BD59-A6C34878D82A}">
                    <a16:rowId xmlns:a16="http://schemas.microsoft.com/office/drawing/2014/main" val="10005"/>
                  </a:ext>
                </a:extLst>
              </a:tr>
              <a:tr h="958932">
                <a:tc rowSpan="3">
                  <a:txBody>
                    <a:bodyPr/>
                    <a:lstStyle/>
                    <a:p>
                      <a:r>
                        <a:rPr lang="en-US" sz="2200" b="1">
                          <a:latin typeface="+mj-lt"/>
                        </a:rPr>
                        <a:t>Extension</a:t>
                      </a:r>
                    </a:p>
                  </a:txBody>
                  <a:tcPr anchor="ctr">
                    <a:solidFill>
                      <a:srgbClr val="CCD5EA"/>
                    </a:solidFill>
                  </a:tcPr>
                </a:tc>
                <a:tc>
                  <a:txBody>
                    <a:bodyPr/>
                    <a:lstStyle/>
                    <a:p>
                      <a:pPr algn="ctr"/>
                      <a:endParaRPr lang="en-US" sz="2200">
                        <a:latin typeface="+mj-lt"/>
                      </a:endParaRPr>
                    </a:p>
                  </a:txBody>
                  <a:tcPr>
                    <a:solidFill>
                      <a:srgbClr val="E7EBF5"/>
                    </a:solidFill>
                  </a:tcPr>
                </a:tc>
                <a:tc>
                  <a:txBody>
                    <a:bodyPr/>
                    <a:lstStyle/>
                    <a:p>
                      <a:endParaRPr lang="en-US" sz="2200">
                        <a:latin typeface="+mj-lt"/>
                      </a:endParaRPr>
                    </a:p>
                  </a:txBody>
                  <a:tcPr>
                    <a:solidFill>
                      <a:srgbClr val="E7EBF5"/>
                    </a:solidFill>
                  </a:tcPr>
                </a:tc>
                <a:extLst>
                  <a:ext uri="{0D108BD9-81ED-4DB2-BD59-A6C34878D82A}">
                    <a16:rowId xmlns:a16="http://schemas.microsoft.com/office/drawing/2014/main" val="10006"/>
                  </a:ext>
                </a:extLst>
              </a:tr>
              <a:tr h="925286">
                <a:tc vMerge="1">
                  <a:txBody>
                    <a:bodyPr/>
                    <a:lstStyle/>
                    <a:p>
                      <a:endParaRPr lang="en-US"/>
                    </a:p>
                  </a:txBody>
                  <a:tcPr/>
                </a:tc>
                <a:tc>
                  <a:txBody>
                    <a:bodyPr/>
                    <a:lstStyle/>
                    <a:p>
                      <a:pPr algn="ctr"/>
                      <a:endParaRPr lang="en-US" sz="2200">
                        <a:latin typeface="+mj-lt"/>
                      </a:endParaRPr>
                    </a:p>
                  </a:txBody>
                  <a:tcPr>
                    <a:solidFill>
                      <a:srgbClr val="E7EBF5"/>
                    </a:solidFill>
                  </a:tcPr>
                </a:tc>
                <a:tc>
                  <a:txBody>
                    <a:bodyPr/>
                    <a:lstStyle/>
                    <a:p>
                      <a:endParaRPr lang="en-US" sz="2200">
                        <a:latin typeface="+mj-lt"/>
                      </a:endParaRPr>
                    </a:p>
                  </a:txBody>
                  <a:tcPr>
                    <a:solidFill>
                      <a:srgbClr val="E7EBF5"/>
                    </a:solidFill>
                  </a:tcPr>
                </a:tc>
                <a:extLst>
                  <a:ext uri="{0D108BD9-81ED-4DB2-BD59-A6C34878D82A}">
                    <a16:rowId xmlns:a16="http://schemas.microsoft.com/office/drawing/2014/main" val="10007"/>
                  </a:ext>
                </a:extLst>
              </a:tr>
              <a:tr h="623452">
                <a:tc vMerge="1">
                  <a:txBody>
                    <a:bodyPr/>
                    <a:lstStyle/>
                    <a:p>
                      <a:endParaRPr lang="en-US"/>
                    </a:p>
                  </a:txBody>
                  <a:tcPr/>
                </a:tc>
                <a:tc>
                  <a:txBody>
                    <a:bodyPr/>
                    <a:lstStyle/>
                    <a:p>
                      <a:pPr algn="ctr"/>
                      <a:endParaRPr lang="en-US" sz="2200">
                        <a:latin typeface="+mj-lt"/>
                      </a:endParaRPr>
                    </a:p>
                  </a:txBody>
                  <a:tcPr/>
                </a:tc>
                <a:tc>
                  <a:txBody>
                    <a:bodyPr/>
                    <a:lstStyle/>
                    <a:p>
                      <a:endParaRPr lang="en-US" sz="2200">
                        <a:latin typeface="+mj-lt"/>
                      </a:endParaRPr>
                    </a:p>
                  </a:txBody>
                  <a:tcPr/>
                </a:tc>
                <a:extLst>
                  <a:ext uri="{0D108BD9-81ED-4DB2-BD59-A6C34878D82A}">
                    <a16:rowId xmlns:a16="http://schemas.microsoft.com/office/drawing/2014/main" val="10008"/>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2705378118"/>
              </p:ext>
            </p:extLst>
          </p:nvPr>
        </p:nvGraphicFramePr>
        <p:xfrm>
          <a:off x="3096986" y="2046287"/>
          <a:ext cx="5894614" cy="502920"/>
        </p:xfrm>
        <a:graphic>
          <a:graphicData uri="http://schemas.openxmlformats.org/drawingml/2006/table">
            <a:tbl>
              <a:tblPr firstRow="1" bandRow="1">
                <a:tableStyleId>{5C22544A-7EE6-4342-B048-85BDC9FD1C3A}</a:tableStyleId>
              </a:tblPr>
              <a:tblGrid>
                <a:gridCol w="789214">
                  <a:extLst>
                    <a:ext uri="{9D8B030D-6E8A-4147-A177-3AD203B41FA5}">
                      <a16:colId xmlns:a16="http://schemas.microsoft.com/office/drawing/2014/main" val="20000"/>
                    </a:ext>
                  </a:extLst>
                </a:gridCol>
                <a:gridCol w="5105400">
                  <a:extLst>
                    <a:ext uri="{9D8B030D-6E8A-4147-A177-3AD203B41FA5}">
                      <a16:colId xmlns:a16="http://schemas.microsoft.com/office/drawing/2014/main" val="20001"/>
                    </a:ext>
                  </a:extLst>
                </a:gridCol>
              </a:tblGrid>
              <a:tr h="502920">
                <a:tc>
                  <a:txBody>
                    <a:bodyPr/>
                    <a:lstStyle/>
                    <a:p>
                      <a:pPr algn="ctr"/>
                      <a:r>
                        <a:rPr lang="en-US" sz="2200" b="0">
                          <a:solidFill>
                            <a:schemeClr val="tx1"/>
                          </a:solidFill>
                          <a:latin typeface="+mj-lt"/>
                        </a:rPr>
                        <a:t>1</a:t>
                      </a:r>
                    </a:p>
                  </a:txBody>
                  <a:tcPr>
                    <a:solidFill>
                      <a:srgbClr val="E7EBF5"/>
                    </a:solidFill>
                  </a:tcPr>
                </a:tc>
                <a:tc>
                  <a:txBody>
                    <a:bodyPr/>
                    <a:lstStyle/>
                    <a:p>
                      <a:r>
                        <a:rPr kumimoji="0" lang="en-US" sz="2200" b="0" kern="1200">
                          <a:solidFill>
                            <a:schemeClr val="tx1"/>
                          </a:solidFill>
                          <a:latin typeface="+mj-lt"/>
                          <a:ea typeface="+mn-ea"/>
                          <a:cs typeface="+mn-cs"/>
                        </a:rPr>
                        <a:t>A: Inserts card</a:t>
                      </a:r>
                    </a:p>
                  </a:txBody>
                  <a:tcPr>
                    <a:solidFill>
                      <a:srgbClr val="E7EBF5"/>
                    </a:solidFill>
                  </a:tcPr>
                </a:tc>
                <a:extLst>
                  <a:ext uri="{0D108BD9-81ED-4DB2-BD59-A6C34878D82A}">
                    <a16:rowId xmlns:a16="http://schemas.microsoft.com/office/drawing/2014/main" val="10000"/>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1588940978"/>
              </p:ext>
            </p:extLst>
          </p:nvPr>
        </p:nvGraphicFramePr>
        <p:xfrm>
          <a:off x="3096986" y="2473007"/>
          <a:ext cx="5894614" cy="533400"/>
        </p:xfrm>
        <a:graphic>
          <a:graphicData uri="http://schemas.openxmlformats.org/drawingml/2006/table">
            <a:tbl>
              <a:tblPr firstRow="1" bandRow="1">
                <a:tableStyleId>{5C22544A-7EE6-4342-B048-85BDC9FD1C3A}</a:tableStyleId>
              </a:tblPr>
              <a:tblGrid>
                <a:gridCol w="789214">
                  <a:extLst>
                    <a:ext uri="{9D8B030D-6E8A-4147-A177-3AD203B41FA5}">
                      <a16:colId xmlns:a16="http://schemas.microsoft.com/office/drawing/2014/main" val="20000"/>
                    </a:ext>
                  </a:extLst>
                </a:gridCol>
                <a:gridCol w="5105400">
                  <a:extLst>
                    <a:ext uri="{9D8B030D-6E8A-4147-A177-3AD203B41FA5}">
                      <a16:colId xmlns:a16="http://schemas.microsoft.com/office/drawing/2014/main" val="20001"/>
                    </a:ext>
                  </a:extLst>
                </a:gridCol>
              </a:tblGrid>
              <a:tr h="533400">
                <a:tc>
                  <a:txBody>
                    <a:bodyPr/>
                    <a:lstStyle/>
                    <a:p>
                      <a:pPr algn="ctr"/>
                      <a:r>
                        <a:rPr lang="en-US" sz="2200" b="0">
                          <a:solidFill>
                            <a:schemeClr val="tx1"/>
                          </a:solidFill>
                          <a:latin typeface="+mj-lt"/>
                        </a:rPr>
                        <a:t>2</a:t>
                      </a:r>
                    </a:p>
                  </a:txBody>
                  <a:tcPr>
                    <a:solidFill>
                      <a:srgbClr val="E7EBF5"/>
                    </a:solidFill>
                  </a:tcPr>
                </a:tc>
                <a:tc>
                  <a:txBody>
                    <a:bodyPr/>
                    <a:lstStyle/>
                    <a:p>
                      <a:r>
                        <a:rPr lang="en-US" sz="2200" b="0">
                          <a:solidFill>
                            <a:schemeClr val="tx1"/>
                          </a:solidFill>
                          <a:latin typeface="+mj-lt"/>
                        </a:rPr>
                        <a:t>S: Validates card and ask for PIN</a:t>
                      </a:r>
                    </a:p>
                  </a:txBody>
                  <a:tcPr>
                    <a:solidFill>
                      <a:srgbClr val="E7EBF5"/>
                    </a:solidFill>
                  </a:tcPr>
                </a:tc>
                <a:extLst>
                  <a:ext uri="{0D108BD9-81ED-4DB2-BD59-A6C34878D82A}">
                    <a16:rowId xmlns:a16="http://schemas.microsoft.com/office/drawing/2014/main" val="10000"/>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1601463648"/>
              </p:ext>
            </p:extLst>
          </p:nvPr>
        </p:nvGraphicFramePr>
        <p:xfrm>
          <a:off x="3096986" y="2930207"/>
          <a:ext cx="5894614" cy="502920"/>
        </p:xfrm>
        <a:graphic>
          <a:graphicData uri="http://schemas.openxmlformats.org/drawingml/2006/table">
            <a:tbl>
              <a:tblPr firstRow="1" bandRow="1">
                <a:tableStyleId>{5C22544A-7EE6-4342-B048-85BDC9FD1C3A}</a:tableStyleId>
              </a:tblPr>
              <a:tblGrid>
                <a:gridCol w="789214">
                  <a:extLst>
                    <a:ext uri="{9D8B030D-6E8A-4147-A177-3AD203B41FA5}">
                      <a16:colId xmlns:a16="http://schemas.microsoft.com/office/drawing/2014/main" val="20000"/>
                    </a:ext>
                  </a:extLst>
                </a:gridCol>
                <a:gridCol w="5105400">
                  <a:extLst>
                    <a:ext uri="{9D8B030D-6E8A-4147-A177-3AD203B41FA5}">
                      <a16:colId xmlns:a16="http://schemas.microsoft.com/office/drawing/2014/main" val="20001"/>
                    </a:ext>
                  </a:extLst>
                </a:gridCol>
              </a:tblGrid>
              <a:tr h="502920">
                <a:tc>
                  <a:txBody>
                    <a:bodyPr/>
                    <a:lstStyle/>
                    <a:p>
                      <a:pPr algn="ctr"/>
                      <a:r>
                        <a:rPr lang="en-US" sz="2200" b="0">
                          <a:solidFill>
                            <a:schemeClr val="tx1"/>
                          </a:solidFill>
                          <a:latin typeface="+mj-lt"/>
                        </a:rPr>
                        <a:t>3</a:t>
                      </a:r>
                    </a:p>
                  </a:txBody>
                  <a:tcPr>
                    <a:solidFill>
                      <a:srgbClr val="E7EBF5"/>
                    </a:solidFill>
                  </a:tcPr>
                </a:tc>
                <a:tc>
                  <a:txBody>
                    <a:bodyPr/>
                    <a:lstStyle/>
                    <a:p>
                      <a:r>
                        <a:rPr lang="en-US" sz="2200" b="0">
                          <a:solidFill>
                            <a:schemeClr val="tx1"/>
                          </a:solidFill>
                          <a:latin typeface="+mj-lt"/>
                        </a:rPr>
                        <a:t>A: Enters PIN</a:t>
                      </a:r>
                    </a:p>
                  </a:txBody>
                  <a:tcPr>
                    <a:solidFill>
                      <a:srgbClr val="E7EBF5"/>
                    </a:solidFill>
                  </a:tcPr>
                </a:tc>
                <a:extLst>
                  <a:ext uri="{0D108BD9-81ED-4DB2-BD59-A6C34878D82A}">
                    <a16:rowId xmlns:a16="http://schemas.microsoft.com/office/drawing/2014/main" val="10000"/>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1033968109"/>
              </p:ext>
            </p:extLst>
          </p:nvPr>
        </p:nvGraphicFramePr>
        <p:xfrm>
          <a:off x="3096986" y="3387407"/>
          <a:ext cx="5894614" cy="502920"/>
        </p:xfrm>
        <a:graphic>
          <a:graphicData uri="http://schemas.openxmlformats.org/drawingml/2006/table">
            <a:tbl>
              <a:tblPr firstRow="1" bandRow="1">
                <a:tableStyleId>{5C22544A-7EE6-4342-B048-85BDC9FD1C3A}</a:tableStyleId>
              </a:tblPr>
              <a:tblGrid>
                <a:gridCol w="789214">
                  <a:extLst>
                    <a:ext uri="{9D8B030D-6E8A-4147-A177-3AD203B41FA5}">
                      <a16:colId xmlns:a16="http://schemas.microsoft.com/office/drawing/2014/main" val="20000"/>
                    </a:ext>
                  </a:extLst>
                </a:gridCol>
                <a:gridCol w="5105400">
                  <a:extLst>
                    <a:ext uri="{9D8B030D-6E8A-4147-A177-3AD203B41FA5}">
                      <a16:colId xmlns:a16="http://schemas.microsoft.com/office/drawing/2014/main" val="20001"/>
                    </a:ext>
                  </a:extLst>
                </a:gridCol>
              </a:tblGrid>
              <a:tr h="502920">
                <a:tc>
                  <a:txBody>
                    <a:bodyPr/>
                    <a:lstStyle/>
                    <a:p>
                      <a:pPr algn="ctr"/>
                      <a:r>
                        <a:rPr lang="en-US" sz="2200" b="0">
                          <a:solidFill>
                            <a:schemeClr val="tx1"/>
                          </a:solidFill>
                          <a:latin typeface="+mj-lt"/>
                        </a:rPr>
                        <a:t>4</a:t>
                      </a:r>
                    </a:p>
                  </a:txBody>
                  <a:tcPr>
                    <a:solidFill>
                      <a:srgbClr val="E7EBF5"/>
                    </a:solidFill>
                  </a:tcPr>
                </a:tc>
                <a:tc>
                  <a:txBody>
                    <a:bodyPr/>
                    <a:lstStyle/>
                    <a:p>
                      <a:r>
                        <a:rPr lang="en-US" sz="2200" b="0">
                          <a:solidFill>
                            <a:schemeClr val="tx1"/>
                          </a:solidFill>
                          <a:latin typeface="+mj-lt"/>
                        </a:rPr>
                        <a:t>S: Validates PIN</a:t>
                      </a:r>
                    </a:p>
                  </a:txBody>
                  <a:tcPr>
                    <a:solidFill>
                      <a:srgbClr val="E7EBF5"/>
                    </a:solidFill>
                  </a:tcPr>
                </a:tc>
                <a:extLst>
                  <a:ext uri="{0D108BD9-81ED-4DB2-BD59-A6C34878D82A}">
                    <a16:rowId xmlns:a16="http://schemas.microsoft.com/office/drawing/2014/main" val="10000"/>
                  </a:ext>
                </a:extLst>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1450575179"/>
              </p:ext>
            </p:extLst>
          </p:nvPr>
        </p:nvGraphicFramePr>
        <p:xfrm>
          <a:off x="3096986" y="3844607"/>
          <a:ext cx="5894614" cy="533400"/>
        </p:xfrm>
        <a:graphic>
          <a:graphicData uri="http://schemas.openxmlformats.org/drawingml/2006/table">
            <a:tbl>
              <a:tblPr firstRow="1" bandRow="1">
                <a:tableStyleId>{5C22544A-7EE6-4342-B048-85BDC9FD1C3A}</a:tableStyleId>
              </a:tblPr>
              <a:tblGrid>
                <a:gridCol w="789214">
                  <a:extLst>
                    <a:ext uri="{9D8B030D-6E8A-4147-A177-3AD203B41FA5}">
                      <a16:colId xmlns:a16="http://schemas.microsoft.com/office/drawing/2014/main" val="20000"/>
                    </a:ext>
                  </a:extLst>
                </a:gridCol>
                <a:gridCol w="5105400">
                  <a:extLst>
                    <a:ext uri="{9D8B030D-6E8A-4147-A177-3AD203B41FA5}">
                      <a16:colId xmlns:a16="http://schemas.microsoft.com/office/drawing/2014/main" val="20001"/>
                    </a:ext>
                  </a:extLst>
                </a:gridCol>
              </a:tblGrid>
              <a:tr h="533400">
                <a:tc>
                  <a:txBody>
                    <a:bodyPr/>
                    <a:lstStyle/>
                    <a:p>
                      <a:pPr algn="ctr"/>
                      <a:r>
                        <a:rPr lang="en-US" sz="2200" b="0">
                          <a:solidFill>
                            <a:schemeClr val="tx1"/>
                          </a:solidFill>
                          <a:latin typeface="+mj-lt"/>
                        </a:rPr>
                        <a:t>5</a:t>
                      </a:r>
                    </a:p>
                  </a:txBody>
                  <a:tcPr>
                    <a:solidFill>
                      <a:srgbClr val="E7EBF5"/>
                    </a:solidFill>
                  </a:tcPr>
                </a:tc>
                <a:tc>
                  <a:txBody>
                    <a:bodyPr/>
                    <a:lstStyle/>
                    <a:p>
                      <a:r>
                        <a:rPr lang="en-US" sz="2200" b="0">
                          <a:solidFill>
                            <a:schemeClr val="tx1"/>
                          </a:solidFill>
                          <a:latin typeface="+mj-lt"/>
                        </a:rPr>
                        <a:t>S: Allows access to account</a:t>
                      </a:r>
                    </a:p>
                  </a:txBody>
                  <a:tcPr>
                    <a:solidFill>
                      <a:srgbClr val="E7EBF5"/>
                    </a:solidFill>
                  </a:tcPr>
                </a:tc>
                <a:extLst>
                  <a:ext uri="{0D108BD9-81ED-4DB2-BD59-A6C34878D82A}">
                    <a16:rowId xmlns:a16="http://schemas.microsoft.com/office/drawing/2014/main" val="10000"/>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1559815864"/>
              </p:ext>
            </p:extLst>
          </p:nvPr>
        </p:nvGraphicFramePr>
        <p:xfrm>
          <a:off x="3096986" y="4378007"/>
          <a:ext cx="5894614" cy="914400"/>
        </p:xfrm>
        <a:graphic>
          <a:graphicData uri="http://schemas.openxmlformats.org/drawingml/2006/table">
            <a:tbl>
              <a:tblPr firstRow="1" bandRow="1">
                <a:tableStyleId>{5C22544A-7EE6-4342-B048-85BDC9FD1C3A}</a:tableStyleId>
              </a:tblPr>
              <a:tblGrid>
                <a:gridCol w="789214">
                  <a:extLst>
                    <a:ext uri="{9D8B030D-6E8A-4147-A177-3AD203B41FA5}">
                      <a16:colId xmlns:a16="http://schemas.microsoft.com/office/drawing/2014/main" val="20000"/>
                    </a:ext>
                  </a:extLst>
                </a:gridCol>
                <a:gridCol w="5105400">
                  <a:extLst>
                    <a:ext uri="{9D8B030D-6E8A-4147-A177-3AD203B41FA5}">
                      <a16:colId xmlns:a16="http://schemas.microsoft.com/office/drawing/2014/main" val="20001"/>
                    </a:ext>
                  </a:extLst>
                </a:gridCol>
              </a:tblGrid>
              <a:tr h="914400">
                <a:tc>
                  <a:txBody>
                    <a:bodyPr/>
                    <a:lstStyle/>
                    <a:p>
                      <a:pPr algn="ctr"/>
                      <a:r>
                        <a:rPr lang="en-US" sz="2200" b="0">
                          <a:solidFill>
                            <a:schemeClr val="tx1"/>
                          </a:solidFill>
                          <a:latin typeface="+mj-lt"/>
                        </a:rPr>
                        <a:t>2a</a:t>
                      </a:r>
                    </a:p>
                  </a:txBody>
                  <a:tcPr>
                    <a:solidFill>
                      <a:srgbClr val="E7EBF5"/>
                    </a:solidFill>
                  </a:tcPr>
                </a:tc>
                <a:tc>
                  <a:txBody>
                    <a:bodyPr/>
                    <a:lstStyle/>
                    <a:p>
                      <a:r>
                        <a:rPr lang="en-US" sz="2200" b="0">
                          <a:solidFill>
                            <a:schemeClr val="tx1"/>
                          </a:solidFill>
                          <a:latin typeface="+mj-lt"/>
                        </a:rPr>
                        <a:t>Card</a:t>
                      </a:r>
                      <a:r>
                        <a:rPr lang="en-US" sz="2200" b="0" baseline="0">
                          <a:solidFill>
                            <a:schemeClr val="tx1"/>
                          </a:solidFill>
                          <a:latin typeface="+mj-lt"/>
                        </a:rPr>
                        <a:t> not valid</a:t>
                      </a:r>
                    </a:p>
                    <a:p>
                      <a:r>
                        <a:rPr lang="en-US" sz="2200" b="0" baseline="0">
                          <a:solidFill>
                            <a:schemeClr val="tx1"/>
                          </a:solidFill>
                          <a:latin typeface="+mj-lt"/>
                        </a:rPr>
                        <a:t>S: Displays message and rejects card</a:t>
                      </a:r>
                      <a:endParaRPr lang="en-US" sz="2200" b="0">
                        <a:solidFill>
                          <a:schemeClr val="tx1"/>
                        </a:solidFill>
                        <a:latin typeface="+mj-lt"/>
                      </a:endParaRPr>
                    </a:p>
                  </a:txBody>
                  <a:tcPr>
                    <a:solidFill>
                      <a:srgbClr val="E7EBF5"/>
                    </a:solidFill>
                  </a:tcPr>
                </a:tc>
                <a:extLst>
                  <a:ext uri="{0D108BD9-81ED-4DB2-BD59-A6C34878D82A}">
                    <a16:rowId xmlns:a16="http://schemas.microsoft.com/office/drawing/2014/main" val="10000"/>
                  </a:ext>
                </a:extLst>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3085476502"/>
              </p:ext>
            </p:extLst>
          </p:nvPr>
        </p:nvGraphicFramePr>
        <p:xfrm>
          <a:off x="3096986" y="5216207"/>
          <a:ext cx="5894614" cy="1005840"/>
        </p:xfrm>
        <a:graphic>
          <a:graphicData uri="http://schemas.openxmlformats.org/drawingml/2006/table">
            <a:tbl>
              <a:tblPr firstRow="1" bandRow="1">
                <a:tableStyleId>{5C22544A-7EE6-4342-B048-85BDC9FD1C3A}</a:tableStyleId>
              </a:tblPr>
              <a:tblGrid>
                <a:gridCol w="789214">
                  <a:extLst>
                    <a:ext uri="{9D8B030D-6E8A-4147-A177-3AD203B41FA5}">
                      <a16:colId xmlns:a16="http://schemas.microsoft.com/office/drawing/2014/main" val="20000"/>
                    </a:ext>
                  </a:extLst>
                </a:gridCol>
                <a:gridCol w="5105400">
                  <a:extLst>
                    <a:ext uri="{9D8B030D-6E8A-4147-A177-3AD203B41FA5}">
                      <a16:colId xmlns:a16="http://schemas.microsoft.com/office/drawing/2014/main" val="20001"/>
                    </a:ext>
                  </a:extLst>
                </a:gridCol>
              </a:tblGrid>
              <a:tr h="990600">
                <a:tc>
                  <a:txBody>
                    <a:bodyPr/>
                    <a:lstStyle/>
                    <a:p>
                      <a:pPr algn="ctr"/>
                      <a:r>
                        <a:rPr lang="en-US" sz="2200" b="0">
                          <a:solidFill>
                            <a:schemeClr val="tx1"/>
                          </a:solidFill>
                          <a:latin typeface="+mj-lt"/>
                        </a:rPr>
                        <a:t>4a</a:t>
                      </a:r>
                    </a:p>
                  </a:txBody>
                  <a:tcPr>
                    <a:solidFill>
                      <a:srgbClr val="E7EBF5"/>
                    </a:solidFill>
                  </a:tcPr>
                </a:tc>
                <a:tc>
                  <a:txBody>
                    <a:bodyPr/>
                    <a:lstStyle/>
                    <a:p>
                      <a:r>
                        <a:rPr lang="en-US" sz="2200" b="0">
                          <a:solidFill>
                            <a:schemeClr val="tx1"/>
                          </a:solidFill>
                          <a:latin typeface="+mj-lt"/>
                        </a:rPr>
                        <a:t>PIN not valid</a:t>
                      </a:r>
                    </a:p>
                    <a:p>
                      <a:r>
                        <a:rPr lang="en-US" sz="2200" b="0" baseline="0">
                          <a:solidFill>
                            <a:schemeClr val="tx1"/>
                          </a:solidFill>
                          <a:latin typeface="+mj-lt"/>
                        </a:rPr>
                        <a:t>S: Displays message and ask for re-try (twice)</a:t>
                      </a:r>
                      <a:endParaRPr lang="en-US" sz="2200" b="0">
                        <a:solidFill>
                          <a:schemeClr val="tx1"/>
                        </a:solidFill>
                        <a:latin typeface="+mj-lt"/>
                      </a:endParaRPr>
                    </a:p>
                  </a:txBody>
                  <a:tcPr marT="0" marB="0">
                    <a:solidFill>
                      <a:srgbClr val="E7EBF5"/>
                    </a:solidFill>
                  </a:tcPr>
                </a:tc>
                <a:extLst>
                  <a:ext uri="{0D108BD9-81ED-4DB2-BD59-A6C34878D82A}">
                    <a16:rowId xmlns:a16="http://schemas.microsoft.com/office/drawing/2014/main" val="10000"/>
                  </a:ext>
                </a:extLst>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2615628551"/>
              </p:ext>
            </p:extLst>
          </p:nvPr>
        </p:nvGraphicFramePr>
        <p:xfrm>
          <a:off x="3096986" y="6206807"/>
          <a:ext cx="5894614" cy="716280"/>
        </p:xfrm>
        <a:graphic>
          <a:graphicData uri="http://schemas.openxmlformats.org/drawingml/2006/table">
            <a:tbl>
              <a:tblPr firstRow="1" bandRow="1">
                <a:tableStyleId>{5C22544A-7EE6-4342-B048-85BDC9FD1C3A}</a:tableStyleId>
              </a:tblPr>
              <a:tblGrid>
                <a:gridCol w="789214">
                  <a:extLst>
                    <a:ext uri="{9D8B030D-6E8A-4147-A177-3AD203B41FA5}">
                      <a16:colId xmlns:a16="http://schemas.microsoft.com/office/drawing/2014/main" val="20000"/>
                    </a:ext>
                  </a:extLst>
                </a:gridCol>
                <a:gridCol w="5105400">
                  <a:extLst>
                    <a:ext uri="{9D8B030D-6E8A-4147-A177-3AD203B41FA5}">
                      <a16:colId xmlns:a16="http://schemas.microsoft.com/office/drawing/2014/main" val="20001"/>
                    </a:ext>
                  </a:extLst>
                </a:gridCol>
              </a:tblGrid>
              <a:tr h="370840">
                <a:tc>
                  <a:txBody>
                    <a:bodyPr/>
                    <a:lstStyle/>
                    <a:p>
                      <a:pPr algn="ctr"/>
                      <a:r>
                        <a:rPr lang="en-US" sz="2200" b="0">
                          <a:solidFill>
                            <a:schemeClr val="tx1"/>
                          </a:solidFill>
                          <a:latin typeface="+mj-lt"/>
                        </a:rPr>
                        <a:t>4b</a:t>
                      </a:r>
                    </a:p>
                  </a:txBody>
                  <a:tcPr>
                    <a:solidFill>
                      <a:srgbClr val="E7EBF5"/>
                    </a:solidFill>
                  </a:tcPr>
                </a:tc>
                <a:tc>
                  <a:txBody>
                    <a:bodyPr/>
                    <a:lstStyle/>
                    <a:p>
                      <a:r>
                        <a:rPr lang="en-US" sz="2200" b="0">
                          <a:solidFill>
                            <a:schemeClr val="tx1"/>
                          </a:solidFill>
                          <a:latin typeface="+mj-lt"/>
                        </a:rPr>
                        <a:t>PIN invalid</a:t>
                      </a:r>
                      <a:r>
                        <a:rPr lang="en-US" sz="2200" b="0" baseline="0">
                          <a:solidFill>
                            <a:schemeClr val="tx1"/>
                          </a:solidFill>
                          <a:latin typeface="+mj-lt"/>
                        </a:rPr>
                        <a:t> 3 times</a:t>
                      </a:r>
                    </a:p>
                    <a:p>
                      <a:r>
                        <a:rPr lang="en-US" sz="2200" b="0" baseline="0">
                          <a:solidFill>
                            <a:schemeClr val="tx1"/>
                          </a:solidFill>
                          <a:latin typeface="+mj-lt"/>
                        </a:rPr>
                        <a:t>S: Eats card and exit</a:t>
                      </a:r>
                      <a:endParaRPr lang="en-US" sz="2200" b="0">
                        <a:solidFill>
                          <a:schemeClr val="tx1"/>
                        </a:solidFill>
                        <a:latin typeface="+mj-lt"/>
                      </a:endParaRPr>
                    </a:p>
                  </a:txBody>
                  <a:tcPr marB="0">
                    <a:solidFill>
                      <a:srgbClr val="E7EBF5"/>
                    </a:solidFill>
                  </a:tcPr>
                </a:tc>
                <a:extLst>
                  <a:ext uri="{0D108BD9-81ED-4DB2-BD59-A6C34878D82A}">
                    <a16:rowId xmlns:a16="http://schemas.microsoft.com/office/drawing/2014/main" val="10000"/>
                  </a:ext>
                </a:extLst>
              </a:tr>
            </a:tbl>
          </a:graphicData>
        </a:graphic>
      </p:graphicFrame>
      <p:sp>
        <p:nvSpPr>
          <p:cNvPr id="23" name="Slide Number Placeholder 13"/>
          <p:cNvSpPr txBox="1">
            <a:spLocks/>
          </p:cNvSpPr>
          <p:nvPr/>
        </p:nvSpPr>
        <p:spPr>
          <a:xfrm>
            <a:off x="8153400" y="6527482"/>
            <a:ext cx="762000" cy="365125"/>
          </a:xfrm>
          <a:prstGeom prst="rect">
            <a:avLst/>
          </a:prstGeom>
        </p:spPr>
        <p:txBody>
          <a:bodyPr vert="horz" lIns="0" tIns="0" rIns="0" bIns="0" anchor="b"/>
          <a:lstStyle>
            <a:defPPr>
              <a:defRPr lang="en-US"/>
            </a:defPPr>
            <a:lvl1pPr marL="0" algn="r" defTabSz="914400" rtl="0" eaLnBrk="1" latinLnBrk="0" hangingPunct="1">
              <a:defRPr kumimoji="0" sz="1400" kern="1200">
                <a:solidFill>
                  <a:schemeClr val="tx2">
                    <a:shade val="9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Slide </a:t>
            </a:r>
            <a:fld id="{3900DC13-0C25-439E-AA75-E5DAAC4C3713}" type="slidenum">
              <a:rPr lang="en-US" smtClean="0"/>
              <a:pPr/>
              <a:t>79</a:t>
            </a:fld>
            <a:endParaRPr lang="en-US"/>
          </a:p>
        </p:txBody>
      </p:sp>
    </p:spTree>
    <p:extLst>
      <p:ext uri="{BB962C8B-B14F-4D97-AF65-F5344CB8AC3E}">
        <p14:creationId xmlns:p14="http://schemas.microsoft.com/office/powerpoint/2010/main" val="782299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par>
                                <p:cTn id="17" presetID="10"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500"/>
                                        <p:tgtEl>
                                          <p:spTgt spid="21"/>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Line 3"/>
          <p:cNvSpPr>
            <a:spLocks noChangeShapeType="1"/>
          </p:cNvSpPr>
          <p:nvPr/>
        </p:nvSpPr>
        <p:spPr bwMode="auto">
          <a:xfrm flipH="1">
            <a:off x="5486400" y="2514600"/>
            <a:ext cx="899486" cy="3357479"/>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b="1">
              <a:solidFill>
                <a:schemeClr val="bg1"/>
              </a:solidFill>
            </a:endParaRPr>
          </a:p>
        </p:txBody>
      </p:sp>
      <p:sp>
        <p:nvSpPr>
          <p:cNvPr id="8" name="Line 9"/>
          <p:cNvSpPr>
            <a:spLocks noChangeShapeType="1"/>
          </p:cNvSpPr>
          <p:nvPr/>
        </p:nvSpPr>
        <p:spPr bwMode="auto">
          <a:xfrm>
            <a:off x="5257800" y="1374756"/>
            <a:ext cx="2023324" cy="758844"/>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b="1">
              <a:solidFill>
                <a:schemeClr val="bg1"/>
              </a:solidFill>
            </a:endParaRPr>
          </a:p>
        </p:txBody>
      </p:sp>
      <p:sp>
        <p:nvSpPr>
          <p:cNvPr id="9" name="Line 10"/>
          <p:cNvSpPr>
            <a:spLocks noChangeShapeType="1"/>
          </p:cNvSpPr>
          <p:nvPr/>
        </p:nvSpPr>
        <p:spPr bwMode="auto">
          <a:xfrm flipH="1">
            <a:off x="1918183" y="1374755"/>
            <a:ext cx="2076450" cy="1254125"/>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b="1"/>
          </a:p>
        </p:txBody>
      </p:sp>
      <p:sp>
        <p:nvSpPr>
          <p:cNvPr id="14" name="Line 19"/>
          <p:cNvSpPr>
            <a:spLocks noChangeShapeType="1"/>
          </p:cNvSpPr>
          <p:nvPr/>
        </p:nvSpPr>
        <p:spPr bwMode="auto">
          <a:xfrm flipH="1">
            <a:off x="663575" y="3048000"/>
            <a:ext cx="829706" cy="884237"/>
          </a:xfrm>
          <a:prstGeom prst="line">
            <a:avLst/>
          </a:prstGeom>
          <a:noFill/>
          <a:ln w="28575">
            <a:solidFill>
              <a:schemeClr val="bg2">
                <a:lumMod val="10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b="1"/>
          </a:p>
        </p:txBody>
      </p:sp>
      <p:sp>
        <p:nvSpPr>
          <p:cNvPr id="15" name="Line 20"/>
          <p:cNvSpPr>
            <a:spLocks noChangeShapeType="1"/>
          </p:cNvSpPr>
          <p:nvPr/>
        </p:nvSpPr>
        <p:spPr bwMode="auto">
          <a:xfrm flipH="1">
            <a:off x="1412875" y="3048000"/>
            <a:ext cx="247650" cy="1524000"/>
          </a:xfrm>
          <a:prstGeom prst="line">
            <a:avLst/>
          </a:prstGeom>
          <a:noFill/>
          <a:ln w="25400">
            <a:solidFill>
              <a:schemeClr val="bg2">
                <a:lumMod val="10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b="1"/>
          </a:p>
        </p:txBody>
      </p:sp>
      <p:sp>
        <p:nvSpPr>
          <p:cNvPr id="16" name="Line 21"/>
          <p:cNvSpPr>
            <a:spLocks noChangeShapeType="1"/>
          </p:cNvSpPr>
          <p:nvPr/>
        </p:nvSpPr>
        <p:spPr bwMode="auto">
          <a:xfrm>
            <a:off x="1918183" y="3048001"/>
            <a:ext cx="39618" cy="1902576"/>
          </a:xfrm>
          <a:prstGeom prst="line">
            <a:avLst/>
          </a:prstGeom>
          <a:noFill/>
          <a:ln w="25400">
            <a:solidFill>
              <a:schemeClr val="bg2">
                <a:lumMod val="10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b="1"/>
          </a:p>
        </p:txBody>
      </p:sp>
      <p:sp>
        <p:nvSpPr>
          <p:cNvPr id="17" name="Line 22"/>
          <p:cNvSpPr>
            <a:spLocks noChangeShapeType="1"/>
          </p:cNvSpPr>
          <p:nvPr/>
        </p:nvSpPr>
        <p:spPr bwMode="auto">
          <a:xfrm>
            <a:off x="2241547" y="3047999"/>
            <a:ext cx="869699" cy="2644795"/>
          </a:xfrm>
          <a:prstGeom prst="line">
            <a:avLst/>
          </a:prstGeom>
          <a:noFill/>
          <a:ln w="25400">
            <a:solidFill>
              <a:schemeClr val="bg2">
                <a:lumMod val="10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b="1"/>
          </a:p>
        </p:txBody>
      </p:sp>
      <p:sp>
        <p:nvSpPr>
          <p:cNvPr id="20" name="Line 25"/>
          <p:cNvSpPr>
            <a:spLocks noChangeShapeType="1"/>
          </p:cNvSpPr>
          <p:nvPr/>
        </p:nvSpPr>
        <p:spPr bwMode="auto">
          <a:xfrm flipH="1">
            <a:off x="5524500" y="2628880"/>
            <a:ext cx="190500" cy="99697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b="1">
              <a:solidFill>
                <a:schemeClr val="bg1"/>
              </a:solidFill>
            </a:endParaRPr>
          </a:p>
        </p:txBody>
      </p:sp>
      <p:sp>
        <p:nvSpPr>
          <p:cNvPr id="21" name="Line 26"/>
          <p:cNvSpPr>
            <a:spLocks noChangeShapeType="1"/>
          </p:cNvSpPr>
          <p:nvPr/>
        </p:nvSpPr>
        <p:spPr bwMode="auto">
          <a:xfrm flipH="1">
            <a:off x="5257799" y="2628880"/>
            <a:ext cx="91239" cy="407968"/>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b="1">
              <a:solidFill>
                <a:schemeClr val="bg1"/>
              </a:solidFill>
            </a:endParaRPr>
          </a:p>
        </p:txBody>
      </p:sp>
      <p:sp>
        <p:nvSpPr>
          <p:cNvPr id="22" name="Line 27"/>
          <p:cNvSpPr>
            <a:spLocks noChangeShapeType="1"/>
          </p:cNvSpPr>
          <p:nvPr/>
        </p:nvSpPr>
        <p:spPr bwMode="auto">
          <a:xfrm flipH="1">
            <a:off x="4428570" y="1374756"/>
            <a:ext cx="114300" cy="92712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b="1"/>
          </a:p>
        </p:txBody>
      </p:sp>
      <p:sp>
        <p:nvSpPr>
          <p:cNvPr id="24" name="Line 29"/>
          <p:cNvSpPr>
            <a:spLocks noChangeShapeType="1"/>
          </p:cNvSpPr>
          <p:nvPr/>
        </p:nvSpPr>
        <p:spPr bwMode="auto">
          <a:xfrm>
            <a:off x="7395676" y="2301875"/>
            <a:ext cx="163513" cy="73660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b="1">
              <a:solidFill>
                <a:schemeClr val="bg1"/>
              </a:solidFill>
            </a:endParaRPr>
          </a:p>
        </p:txBody>
      </p:sp>
      <p:sp>
        <p:nvSpPr>
          <p:cNvPr id="25" name="Line 30"/>
          <p:cNvSpPr>
            <a:spLocks noChangeShapeType="1"/>
          </p:cNvSpPr>
          <p:nvPr/>
        </p:nvSpPr>
        <p:spPr bwMode="auto">
          <a:xfrm flipH="1">
            <a:off x="7004215" y="2524669"/>
            <a:ext cx="276909" cy="1328192"/>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b="1">
              <a:solidFill>
                <a:schemeClr val="bg1"/>
              </a:solidFill>
            </a:endParaRPr>
          </a:p>
        </p:txBody>
      </p:sp>
      <p:sp>
        <p:nvSpPr>
          <p:cNvPr id="26" name="Line 31"/>
          <p:cNvSpPr>
            <a:spLocks noChangeShapeType="1"/>
          </p:cNvSpPr>
          <p:nvPr/>
        </p:nvSpPr>
        <p:spPr bwMode="auto">
          <a:xfrm flipH="1">
            <a:off x="6400800" y="2438400"/>
            <a:ext cx="581025" cy="2289175"/>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b="1">
              <a:solidFill>
                <a:schemeClr val="bg1"/>
              </a:solidFill>
            </a:endParaRPr>
          </a:p>
        </p:txBody>
      </p:sp>
      <p:sp>
        <p:nvSpPr>
          <p:cNvPr id="27" name="Line 32"/>
          <p:cNvSpPr>
            <a:spLocks noChangeShapeType="1"/>
          </p:cNvSpPr>
          <p:nvPr/>
        </p:nvSpPr>
        <p:spPr bwMode="auto">
          <a:xfrm flipH="1">
            <a:off x="5940425" y="2536825"/>
            <a:ext cx="765175" cy="2797175"/>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b="1">
              <a:solidFill>
                <a:schemeClr val="bg1"/>
              </a:solidFill>
            </a:endParaRPr>
          </a:p>
        </p:txBody>
      </p:sp>
      <p:sp>
        <p:nvSpPr>
          <p:cNvPr id="28" name="Rectangle 35"/>
          <p:cNvSpPr>
            <a:spLocks noChangeArrowheads="1"/>
          </p:cNvSpPr>
          <p:nvPr/>
        </p:nvSpPr>
        <p:spPr bwMode="auto">
          <a:xfrm>
            <a:off x="2895600" y="976313"/>
            <a:ext cx="3627059" cy="398442"/>
          </a:xfrm>
          <a:prstGeom prst="rect">
            <a:avLst/>
          </a:prstGeom>
          <a:solidFill>
            <a:srgbClr val="92D050"/>
          </a:solidFill>
          <a:ln w="25400">
            <a:solidFill>
              <a:schemeClr val="folHlink"/>
            </a:solidFill>
            <a:miter lim="800000"/>
            <a:headEnd/>
            <a:tailEnd/>
          </a:ln>
          <a:effectLst/>
        </p:spPr>
        <p:txBody>
          <a:bodyPr wrap="square" lIns="63500" tIns="25400" rIns="63500" bIns="25400">
            <a:spAutoFit/>
          </a:bodyPr>
          <a:lstStyle/>
          <a:p>
            <a:pPr algn="ctr">
              <a:lnSpc>
                <a:spcPct val="94000"/>
              </a:lnSpc>
            </a:pPr>
            <a:r>
              <a:rPr lang="en-GB" sz="2400" b="1">
                <a:solidFill>
                  <a:srgbClr val="000000"/>
                </a:solidFill>
              </a:rPr>
              <a:t>Dynamic technique</a:t>
            </a:r>
          </a:p>
        </p:txBody>
      </p:sp>
      <p:sp>
        <p:nvSpPr>
          <p:cNvPr id="29" name="Rectangle 36"/>
          <p:cNvSpPr>
            <a:spLocks noChangeArrowheads="1"/>
          </p:cNvSpPr>
          <p:nvPr/>
        </p:nvSpPr>
        <p:spPr bwMode="auto">
          <a:xfrm>
            <a:off x="663575" y="2638405"/>
            <a:ext cx="2447914" cy="398442"/>
          </a:xfrm>
          <a:prstGeom prst="rect">
            <a:avLst/>
          </a:prstGeom>
          <a:solidFill>
            <a:schemeClr val="bg1"/>
          </a:solidFill>
          <a:ln w="25400">
            <a:solidFill>
              <a:schemeClr val="bg2">
                <a:lumMod val="10000"/>
              </a:schemeClr>
            </a:solidFill>
            <a:miter lim="800000"/>
            <a:headEnd/>
            <a:tailEnd/>
          </a:ln>
          <a:effectLst/>
        </p:spPr>
        <p:txBody>
          <a:bodyPr wrap="none" lIns="63500" tIns="25400" rIns="63500" bIns="25400">
            <a:spAutoFit/>
          </a:bodyPr>
          <a:lstStyle/>
          <a:p>
            <a:pPr>
              <a:lnSpc>
                <a:spcPct val="94000"/>
              </a:lnSpc>
            </a:pPr>
            <a:r>
              <a:rPr lang="en-GB" sz="2400" b="1">
                <a:solidFill>
                  <a:srgbClr val="000000"/>
                </a:solidFill>
              </a:rPr>
              <a:t>Structure-based</a:t>
            </a:r>
          </a:p>
        </p:txBody>
      </p:sp>
      <p:sp>
        <p:nvSpPr>
          <p:cNvPr id="31" name="Rectangle 38"/>
          <p:cNvSpPr>
            <a:spLocks noChangeArrowheads="1"/>
          </p:cNvSpPr>
          <p:nvPr/>
        </p:nvSpPr>
        <p:spPr bwMode="auto">
          <a:xfrm>
            <a:off x="6172200" y="2133600"/>
            <a:ext cx="2988960" cy="391069"/>
          </a:xfrm>
          <a:prstGeom prst="rect">
            <a:avLst/>
          </a:prstGeom>
          <a:solidFill>
            <a:schemeClr val="tx1">
              <a:lumMod val="95000"/>
              <a:lumOff val="5000"/>
            </a:schemeClr>
          </a:solidFill>
          <a:ln w="25400">
            <a:solidFill>
              <a:schemeClr val="tx1">
                <a:lumMod val="85000"/>
                <a:lumOff val="15000"/>
              </a:schemeClr>
            </a:solidFill>
            <a:miter lim="800000"/>
            <a:headEnd/>
            <a:tailEnd/>
          </a:ln>
          <a:effectLst/>
        </p:spPr>
        <p:txBody>
          <a:bodyPr wrap="none" lIns="63500" tIns="25400" rIns="63500" bIns="25400">
            <a:spAutoFit/>
          </a:bodyPr>
          <a:lstStyle/>
          <a:p>
            <a:pPr>
              <a:lnSpc>
                <a:spcPct val="92000"/>
              </a:lnSpc>
            </a:pPr>
            <a:r>
              <a:rPr lang="en-US" sz="2400" b="1">
                <a:solidFill>
                  <a:schemeClr val="bg1"/>
                </a:solidFill>
              </a:rPr>
              <a:t>Specification-based</a:t>
            </a:r>
            <a:endParaRPr lang="en-GB" sz="2400" b="1">
              <a:solidFill>
                <a:schemeClr val="bg1"/>
              </a:solidFill>
            </a:endParaRPr>
          </a:p>
        </p:txBody>
      </p:sp>
      <p:sp>
        <p:nvSpPr>
          <p:cNvPr id="32" name="Rectangle 39"/>
          <p:cNvSpPr>
            <a:spLocks noChangeArrowheads="1"/>
          </p:cNvSpPr>
          <p:nvPr/>
        </p:nvSpPr>
        <p:spPr bwMode="auto">
          <a:xfrm>
            <a:off x="3124200" y="2209800"/>
            <a:ext cx="2764026" cy="391069"/>
          </a:xfrm>
          <a:prstGeom prst="rect">
            <a:avLst/>
          </a:prstGeom>
          <a:solidFill>
            <a:schemeClr val="bg1">
              <a:lumMod val="50000"/>
            </a:schemeClr>
          </a:solidFill>
          <a:ln w="25400">
            <a:solidFill>
              <a:schemeClr val="bg1">
                <a:lumMod val="50000"/>
              </a:schemeClr>
            </a:solidFill>
            <a:miter lim="800000"/>
            <a:headEnd/>
            <a:tailEnd/>
          </a:ln>
          <a:effectLst/>
        </p:spPr>
        <p:txBody>
          <a:bodyPr wrap="none" lIns="63500" tIns="25400" rIns="63500" bIns="25400">
            <a:spAutoFit/>
          </a:bodyPr>
          <a:lstStyle/>
          <a:p>
            <a:pPr>
              <a:lnSpc>
                <a:spcPct val="92000"/>
              </a:lnSpc>
            </a:pPr>
            <a:r>
              <a:rPr lang="en-US" sz="2400" b="1"/>
              <a:t>Experience-based </a:t>
            </a:r>
            <a:endParaRPr lang="en-GB" sz="2400" b="1">
              <a:solidFill>
                <a:srgbClr val="000000"/>
              </a:solidFill>
            </a:endParaRPr>
          </a:p>
        </p:txBody>
      </p:sp>
      <p:sp>
        <p:nvSpPr>
          <p:cNvPr id="36" name="Rectangle 46"/>
          <p:cNvSpPr>
            <a:spLocks noChangeArrowheads="1"/>
          </p:cNvSpPr>
          <p:nvPr/>
        </p:nvSpPr>
        <p:spPr bwMode="auto">
          <a:xfrm>
            <a:off x="0" y="3852862"/>
            <a:ext cx="1627177" cy="391069"/>
          </a:xfrm>
          <a:prstGeom prst="rect">
            <a:avLst/>
          </a:prstGeom>
          <a:solidFill>
            <a:schemeClr val="bg1"/>
          </a:solidFill>
          <a:ln>
            <a:solidFill>
              <a:schemeClr val="bg2">
                <a:lumMod val="10000"/>
              </a:schemeClr>
            </a:solidFill>
          </a:ln>
          <a:effectLst>
            <a:outerShdw algn="ctr" rotWithShape="0">
              <a:srgbClr val="919191"/>
            </a:outerShdw>
          </a:effectLst>
        </p:spPr>
        <p:txBody>
          <a:bodyPr wrap="none" lIns="63500" tIns="25400" rIns="63500" bIns="25400">
            <a:spAutoFit/>
          </a:bodyPr>
          <a:lstStyle/>
          <a:p>
            <a:pPr>
              <a:lnSpc>
                <a:spcPct val="92000"/>
              </a:lnSpc>
            </a:pPr>
            <a:r>
              <a:rPr lang="en-GB" sz="2400" b="1">
                <a:solidFill>
                  <a:srgbClr val="000000"/>
                </a:solidFill>
              </a:rPr>
              <a:t>Statement</a:t>
            </a:r>
          </a:p>
        </p:txBody>
      </p:sp>
      <p:sp>
        <p:nvSpPr>
          <p:cNvPr id="37" name="Rectangle 47"/>
          <p:cNvSpPr>
            <a:spLocks noChangeArrowheads="1"/>
          </p:cNvSpPr>
          <p:nvPr/>
        </p:nvSpPr>
        <p:spPr bwMode="auto">
          <a:xfrm>
            <a:off x="401635" y="4409531"/>
            <a:ext cx="1413849" cy="391069"/>
          </a:xfrm>
          <a:prstGeom prst="rect">
            <a:avLst/>
          </a:prstGeom>
          <a:solidFill>
            <a:schemeClr val="bg1"/>
          </a:solidFill>
          <a:ln>
            <a:solidFill>
              <a:schemeClr val="bg2">
                <a:lumMod val="10000"/>
              </a:schemeClr>
            </a:solidFill>
          </a:ln>
          <a:effectLst>
            <a:outerShdw algn="ctr" rotWithShape="0">
              <a:srgbClr val="919191"/>
            </a:outerShdw>
          </a:effectLst>
        </p:spPr>
        <p:txBody>
          <a:bodyPr wrap="none" lIns="63500" tIns="25400" rIns="63500" bIns="25400">
            <a:spAutoFit/>
          </a:bodyPr>
          <a:lstStyle/>
          <a:p>
            <a:pPr>
              <a:lnSpc>
                <a:spcPct val="92000"/>
              </a:lnSpc>
            </a:pPr>
            <a:r>
              <a:rPr lang="en-GB" sz="2400" b="1">
                <a:solidFill>
                  <a:srgbClr val="000000"/>
                </a:solidFill>
              </a:rPr>
              <a:t>Decision</a:t>
            </a:r>
          </a:p>
        </p:txBody>
      </p:sp>
      <p:sp>
        <p:nvSpPr>
          <p:cNvPr id="38" name="Rectangle 48"/>
          <p:cNvSpPr>
            <a:spLocks noChangeArrowheads="1"/>
          </p:cNvSpPr>
          <p:nvPr/>
        </p:nvSpPr>
        <p:spPr bwMode="auto">
          <a:xfrm>
            <a:off x="1043176" y="4942931"/>
            <a:ext cx="1607235" cy="391069"/>
          </a:xfrm>
          <a:prstGeom prst="rect">
            <a:avLst/>
          </a:prstGeom>
          <a:solidFill>
            <a:schemeClr val="bg1"/>
          </a:solidFill>
          <a:ln>
            <a:solidFill>
              <a:schemeClr val="bg2">
                <a:lumMod val="10000"/>
              </a:schemeClr>
            </a:solidFill>
          </a:ln>
          <a:effectLst>
            <a:outerShdw algn="ctr" rotWithShape="0">
              <a:srgbClr val="919191"/>
            </a:outerShdw>
          </a:effectLst>
        </p:spPr>
        <p:txBody>
          <a:bodyPr wrap="none" lIns="63500" tIns="25400" rIns="63500" bIns="25400">
            <a:spAutoFit/>
          </a:bodyPr>
          <a:lstStyle/>
          <a:p>
            <a:pPr>
              <a:lnSpc>
                <a:spcPct val="92000"/>
              </a:lnSpc>
            </a:pPr>
            <a:r>
              <a:rPr lang="en-GB" sz="2400" b="1">
                <a:solidFill>
                  <a:srgbClr val="000000"/>
                </a:solidFill>
              </a:rPr>
              <a:t>Condition</a:t>
            </a:r>
          </a:p>
        </p:txBody>
      </p:sp>
      <p:sp>
        <p:nvSpPr>
          <p:cNvPr id="39" name="Rectangle 49"/>
          <p:cNvSpPr>
            <a:spLocks noChangeArrowheads="1"/>
          </p:cNvSpPr>
          <p:nvPr/>
        </p:nvSpPr>
        <p:spPr bwMode="auto">
          <a:xfrm>
            <a:off x="1905000" y="5441359"/>
            <a:ext cx="2057679" cy="730841"/>
          </a:xfrm>
          <a:prstGeom prst="rect">
            <a:avLst/>
          </a:prstGeom>
          <a:solidFill>
            <a:schemeClr val="bg1"/>
          </a:solidFill>
          <a:ln>
            <a:solidFill>
              <a:schemeClr val="bg2">
                <a:lumMod val="10000"/>
              </a:schemeClr>
            </a:solidFill>
          </a:ln>
          <a:effectLst>
            <a:outerShdw algn="ctr" rotWithShape="0">
              <a:srgbClr val="919191"/>
            </a:outerShdw>
          </a:effectLst>
        </p:spPr>
        <p:txBody>
          <a:bodyPr wrap="none" lIns="63500" tIns="25400" rIns="63500" bIns="25400">
            <a:spAutoFit/>
          </a:bodyPr>
          <a:lstStyle/>
          <a:p>
            <a:pPr algn="ctr">
              <a:lnSpc>
                <a:spcPct val="92000"/>
              </a:lnSpc>
            </a:pPr>
            <a:r>
              <a:rPr lang="en-GB" sz="2400" b="1">
                <a:solidFill>
                  <a:srgbClr val="000000"/>
                </a:solidFill>
              </a:rPr>
              <a:t>Condition</a:t>
            </a:r>
            <a:br>
              <a:rPr lang="en-GB" sz="2400" b="1">
                <a:solidFill>
                  <a:srgbClr val="000000"/>
                </a:solidFill>
              </a:rPr>
            </a:br>
            <a:r>
              <a:rPr lang="en-GB" sz="2400" b="1">
                <a:solidFill>
                  <a:srgbClr val="000000"/>
                </a:solidFill>
              </a:rPr>
              <a:t>Combination</a:t>
            </a:r>
          </a:p>
        </p:txBody>
      </p:sp>
      <p:sp>
        <p:nvSpPr>
          <p:cNvPr id="42" name="Rectangle 52"/>
          <p:cNvSpPr>
            <a:spLocks noChangeArrowheads="1"/>
          </p:cNvSpPr>
          <p:nvPr/>
        </p:nvSpPr>
        <p:spPr bwMode="auto">
          <a:xfrm>
            <a:off x="7228989" y="2970212"/>
            <a:ext cx="1915011" cy="701346"/>
          </a:xfrm>
          <a:prstGeom prst="rect">
            <a:avLst/>
          </a:prstGeom>
          <a:solidFill>
            <a:schemeClr val="tx1">
              <a:lumMod val="95000"/>
              <a:lumOff val="5000"/>
            </a:schemeClr>
          </a:solidFill>
          <a:ln>
            <a:solidFill>
              <a:schemeClr val="tx1">
                <a:lumMod val="85000"/>
                <a:lumOff val="15000"/>
              </a:schemeClr>
            </a:solidFill>
          </a:ln>
          <a:effectLst>
            <a:outerShdw algn="ctr" rotWithShape="0">
              <a:srgbClr val="919191"/>
            </a:outerShdw>
          </a:effectLst>
        </p:spPr>
        <p:txBody>
          <a:bodyPr wrap="none" lIns="63500" tIns="25400" rIns="63500" bIns="25400">
            <a:spAutoFit/>
          </a:bodyPr>
          <a:lstStyle/>
          <a:p>
            <a:pPr algn="ctr">
              <a:lnSpc>
                <a:spcPct val="88000"/>
              </a:lnSpc>
            </a:pPr>
            <a:r>
              <a:rPr lang="en-GB" sz="2400" b="1">
                <a:solidFill>
                  <a:schemeClr val="bg1"/>
                </a:solidFill>
              </a:rPr>
              <a:t>Equivalence</a:t>
            </a:r>
          </a:p>
          <a:p>
            <a:pPr algn="ctr">
              <a:lnSpc>
                <a:spcPct val="88000"/>
              </a:lnSpc>
            </a:pPr>
            <a:r>
              <a:rPr lang="en-GB" sz="2400" b="1">
                <a:solidFill>
                  <a:schemeClr val="bg1"/>
                </a:solidFill>
              </a:rPr>
              <a:t>Partitioning</a:t>
            </a:r>
          </a:p>
        </p:txBody>
      </p:sp>
      <p:sp>
        <p:nvSpPr>
          <p:cNvPr id="43" name="Rectangle 53"/>
          <p:cNvSpPr>
            <a:spLocks noChangeArrowheads="1"/>
          </p:cNvSpPr>
          <p:nvPr/>
        </p:nvSpPr>
        <p:spPr bwMode="auto">
          <a:xfrm>
            <a:off x="6789587" y="3870654"/>
            <a:ext cx="2202013" cy="701346"/>
          </a:xfrm>
          <a:prstGeom prst="rect">
            <a:avLst/>
          </a:prstGeom>
          <a:solidFill>
            <a:schemeClr val="tx1">
              <a:lumMod val="95000"/>
              <a:lumOff val="5000"/>
            </a:schemeClr>
          </a:solidFill>
          <a:ln>
            <a:solidFill>
              <a:schemeClr val="tx1">
                <a:lumMod val="85000"/>
                <a:lumOff val="15000"/>
              </a:schemeClr>
            </a:solidFill>
          </a:ln>
          <a:effectLst>
            <a:outerShdw algn="ctr" rotWithShape="0">
              <a:srgbClr val="919191"/>
            </a:outerShdw>
          </a:effectLst>
        </p:spPr>
        <p:txBody>
          <a:bodyPr wrap="none" lIns="63500" tIns="25400" rIns="63500" bIns="25400">
            <a:spAutoFit/>
          </a:bodyPr>
          <a:lstStyle/>
          <a:p>
            <a:pPr algn="ctr">
              <a:lnSpc>
                <a:spcPct val="88000"/>
              </a:lnSpc>
            </a:pPr>
            <a:r>
              <a:rPr lang="en-GB" sz="2400" b="1">
                <a:solidFill>
                  <a:schemeClr val="bg1"/>
                </a:solidFill>
              </a:rPr>
              <a:t>Boundary</a:t>
            </a:r>
          </a:p>
          <a:p>
            <a:pPr algn="ctr">
              <a:lnSpc>
                <a:spcPct val="88000"/>
              </a:lnSpc>
            </a:pPr>
            <a:r>
              <a:rPr lang="en-GB" sz="2400" b="1">
                <a:solidFill>
                  <a:schemeClr val="bg1"/>
                </a:solidFill>
              </a:rPr>
              <a:t>Value Analysis</a:t>
            </a:r>
          </a:p>
        </p:txBody>
      </p:sp>
      <p:sp>
        <p:nvSpPr>
          <p:cNvPr id="44" name="Rectangle 54"/>
          <p:cNvSpPr>
            <a:spLocks noChangeArrowheads="1"/>
          </p:cNvSpPr>
          <p:nvPr/>
        </p:nvSpPr>
        <p:spPr bwMode="auto">
          <a:xfrm>
            <a:off x="6077911" y="4762417"/>
            <a:ext cx="2406428" cy="376321"/>
          </a:xfrm>
          <a:prstGeom prst="rect">
            <a:avLst/>
          </a:prstGeom>
          <a:solidFill>
            <a:schemeClr val="tx1">
              <a:lumMod val="95000"/>
              <a:lumOff val="5000"/>
            </a:schemeClr>
          </a:solidFill>
          <a:ln>
            <a:solidFill>
              <a:schemeClr val="tx1">
                <a:lumMod val="85000"/>
                <a:lumOff val="15000"/>
              </a:schemeClr>
            </a:solidFill>
          </a:ln>
          <a:effectLst>
            <a:outerShdw algn="ctr" rotWithShape="0">
              <a:srgbClr val="919191"/>
            </a:outerShdw>
          </a:effectLst>
        </p:spPr>
        <p:txBody>
          <a:bodyPr wrap="none" lIns="63500" tIns="25400" rIns="63500" bIns="25400">
            <a:spAutoFit/>
          </a:bodyPr>
          <a:lstStyle/>
          <a:p>
            <a:pPr>
              <a:lnSpc>
                <a:spcPct val="88000"/>
              </a:lnSpc>
            </a:pPr>
            <a:r>
              <a:rPr lang="en-GB" sz="2400" b="1">
                <a:solidFill>
                  <a:schemeClr val="bg1"/>
                </a:solidFill>
              </a:rPr>
              <a:t>Decision Tables</a:t>
            </a:r>
          </a:p>
        </p:txBody>
      </p:sp>
      <p:sp>
        <p:nvSpPr>
          <p:cNvPr id="45" name="Rectangle 55"/>
          <p:cNvSpPr>
            <a:spLocks noChangeArrowheads="1"/>
          </p:cNvSpPr>
          <p:nvPr/>
        </p:nvSpPr>
        <p:spPr bwMode="auto">
          <a:xfrm>
            <a:off x="5334000" y="5872079"/>
            <a:ext cx="2745747" cy="376321"/>
          </a:xfrm>
          <a:prstGeom prst="rect">
            <a:avLst/>
          </a:prstGeom>
          <a:solidFill>
            <a:schemeClr val="tx1">
              <a:lumMod val="95000"/>
              <a:lumOff val="5000"/>
            </a:schemeClr>
          </a:solidFill>
          <a:ln>
            <a:solidFill>
              <a:schemeClr val="tx1">
                <a:lumMod val="85000"/>
                <a:lumOff val="15000"/>
              </a:schemeClr>
            </a:solidFill>
          </a:ln>
          <a:effectLst>
            <a:outerShdw algn="ctr" rotWithShape="0">
              <a:srgbClr val="919191"/>
            </a:outerShdw>
          </a:effectLst>
        </p:spPr>
        <p:txBody>
          <a:bodyPr wrap="square" lIns="63500" tIns="25400" rIns="63500" bIns="25400">
            <a:spAutoFit/>
          </a:bodyPr>
          <a:lstStyle/>
          <a:p>
            <a:pPr>
              <a:lnSpc>
                <a:spcPct val="88000"/>
              </a:lnSpc>
            </a:pPr>
            <a:r>
              <a:rPr lang="en-GB" sz="2400" b="1">
                <a:solidFill>
                  <a:schemeClr val="bg1"/>
                </a:solidFill>
              </a:rPr>
              <a:t>Use Case testing</a:t>
            </a:r>
          </a:p>
        </p:txBody>
      </p:sp>
      <p:sp>
        <p:nvSpPr>
          <p:cNvPr id="46" name="Rectangle 56"/>
          <p:cNvSpPr>
            <a:spLocks noChangeArrowheads="1"/>
          </p:cNvSpPr>
          <p:nvPr/>
        </p:nvSpPr>
        <p:spPr bwMode="auto">
          <a:xfrm>
            <a:off x="3124200" y="3042713"/>
            <a:ext cx="2224840" cy="391069"/>
          </a:xfrm>
          <a:prstGeom prst="rect">
            <a:avLst/>
          </a:prstGeom>
          <a:solidFill>
            <a:schemeClr val="bg1">
              <a:lumMod val="50000"/>
            </a:schemeClr>
          </a:solidFill>
          <a:ln>
            <a:solidFill>
              <a:schemeClr val="bg1">
                <a:lumMod val="50000"/>
              </a:schemeClr>
            </a:solidFill>
          </a:ln>
          <a:effectLst>
            <a:outerShdw algn="ctr" rotWithShape="0">
              <a:srgbClr val="919191"/>
            </a:outerShdw>
          </a:effectLst>
        </p:spPr>
        <p:txBody>
          <a:bodyPr wrap="none" lIns="63500" tIns="25400" rIns="63500" bIns="25400">
            <a:spAutoFit/>
          </a:bodyPr>
          <a:lstStyle/>
          <a:p>
            <a:pPr>
              <a:lnSpc>
                <a:spcPct val="92000"/>
              </a:lnSpc>
            </a:pPr>
            <a:r>
              <a:rPr lang="en-US" sz="2400" b="1"/>
              <a:t>Error guessing</a:t>
            </a:r>
            <a:endParaRPr lang="en-GB" sz="2400" b="1">
              <a:solidFill>
                <a:srgbClr val="000000"/>
              </a:solidFill>
            </a:endParaRPr>
          </a:p>
        </p:txBody>
      </p:sp>
      <p:sp>
        <p:nvSpPr>
          <p:cNvPr id="47" name="Rectangle 57"/>
          <p:cNvSpPr>
            <a:spLocks noChangeArrowheads="1"/>
          </p:cNvSpPr>
          <p:nvPr/>
        </p:nvSpPr>
        <p:spPr bwMode="auto">
          <a:xfrm>
            <a:off x="3111247" y="3625850"/>
            <a:ext cx="2908553" cy="391069"/>
          </a:xfrm>
          <a:prstGeom prst="rect">
            <a:avLst/>
          </a:prstGeom>
          <a:solidFill>
            <a:schemeClr val="bg1">
              <a:lumMod val="50000"/>
            </a:schemeClr>
          </a:solidFill>
          <a:ln>
            <a:solidFill>
              <a:schemeClr val="bg1">
                <a:lumMod val="50000"/>
              </a:schemeClr>
            </a:solidFill>
          </a:ln>
          <a:effectLst>
            <a:outerShdw algn="ctr" rotWithShape="0">
              <a:srgbClr val="919191"/>
            </a:outerShdw>
          </a:effectLst>
        </p:spPr>
        <p:txBody>
          <a:bodyPr wrap="none" lIns="63500" tIns="25400" rIns="63500" bIns="25400">
            <a:spAutoFit/>
          </a:bodyPr>
          <a:lstStyle/>
          <a:p>
            <a:pPr>
              <a:lnSpc>
                <a:spcPct val="92000"/>
              </a:lnSpc>
            </a:pPr>
            <a:r>
              <a:rPr lang="en-US" sz="2400" b="1"/>
              <a:t>Exploratory testing</a:t>
            </a:r>
            <a:endParaRPr lang="en-GB" sz="2400" b="1">
              <a:solidFill>
                <a:srgbClr val="000000"/>
              </a:solidFill>
            </a:endParaRPr>
          </a:p>
        </p:txBody>
      </p:sp>
      <p:sp>
        <p:nvSpPr>
          <p:cNvPr id="53" name="Rectangle 66"/>
          <p:cNvSpPr>
            <a:spLocks noChangeArrowheads="1"/>
          </p:cNvSpPr>
          <p:nvPr/>
        </p:nvSpPr>
        <p:spPr bwMode="auto">
          <a:xfrm>
            <a:off x="5700086" y="5316474"/>
            <a:ext cx="2608262" cy="376321"/>
          </a:xfrm>
          <a:prstGeom prst="rect">
            <a:avLst/>
          </a:prstGeom>
          <a:solidFill>
            <a:schemeClr val="tx1">
              <a:lumMod val="95000"/>
              <a:lumOff val="5000"/>
            </a:schemeClr>
          </a:solidFill>
          <a:ln>
            <a:solidFill>
              <a:schemeClr val="tx1">
                <a:lumMod val="85000"/>
                <a:lumOff val="15000"/>
              </a:schemeClr>
            </a:solidFill>
          </a:ln>
          <a:effectLst>
            <a:outerShdw algn="ctr" rotWithShape="0">
              <a:srgbClr val="919191"/>
            </a:outerShdw>
          </a:effectLst>
        </p:spPr>
        <p:txBody>
          <a:bodyPr wrap="square" lIns="63500" tIns="25400" rIns="63500" bIns="25400">
            <a:spAutoFit/>
          </a:bodyPr>
          <a:lstStyle/>
          <a:p>
            <a:pPr>
              <a:lnSpc>
                <a:spcPct val="88000"/>
              </a:lnSpc>
            </a:pPr>
            <a:r>
              <a:rPr lang="en-GB" sz="2400" b="1">
                <a:solidFill>
                  <a:schemeClr val="bg1"/>
                </a:solidFill>
              </a:rPr>
              <a:t>State Transition</a:t>
            </a:r>
          </a:p>
        </p:txBody>
      </p:sp>
      <p:sp>
        <p:nvSpPr>
          <p:cNvPr id="18" name="Slide Number Placeholder 17"/>
          <p:cNvSpPr>
            <a:spLocks noGrp="1"/>
          </p:cNvSpPr>
          <p:nvPr>
            <p:ph type="sldNum" sz="quarter" idx="12"/>
          </p:nvPr>
        </p:nvSpPr>
        <p:spPr/>
        <p:txBody>
          <a:bodyPr/>
          <a:lstStyle/>
          <a:p>
            <a:r>
              <a:rPr lang="en-US"/>
              <a:t>Slide </a:t>
            </a:r>
            <a:fld id="{3900DC13-0C25-439E-AA75-E5DAAC4C3713}" type="slidenum">
              <a:rPr lang="en-US" smtClean="0"/>
              <a:pPr/>
              <a:t>8</a:t>
            </a:fld>
            <a:endParaRPr lang="en-US"/>
          </a:p>
        </p:txBody>
      </p:sp>
    </p:spTree>
    <p:extLst>
      <p:ext uri="{BB962C8B-B14F-4D97-AF65-F5344CB8AC3E}">
        <p14:creationId xmlns:p14="http://schemas.microsoft.com/office/powerpoint/2010/main" val="3298937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1"/>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9" grpId="0" animBg="1"/>
      <p:bldP spid="14" grpId="0" animBg="1"/>
      <p:bldP spid="15" grpId="0" animBg="1"/>
      <p:bldP spid="16" grpId="0" animBg="1"/>
      <p:bldP spid="17" grpId="0" animBg="1"/>
      <p:bldP spid="20" grpId="0" animBg="1"/>
      <p:bldP spid="21" grpId="0" animBg="1"/>
      <p:bldP spid="22" grpId="0" animBg="1"/>
      <p:bldP spid="24" grpId="0" animBg="1"/>
      <p:bldP spid="25" grpId="0" animBg="1"/>
      <p:bldP spid="26" grpId="0" animBg="1"/>
      <p:bldP spid="27" grpId="0" animBg="1"/>
      <p:bldP spid="28" grpId="0" animBg="1"/>
      <p:bldP spid="29" grpId="0" animBg="1"/>
      <p:bldP spid="31" grpId="0" animBg="1"/>
      <p:bldP spid="32" grpId="0" animBg="1"/>
      <p:bldP spid="36" grpId="0" animBg="1"/>
      <p:bldP spid="37" grpId="0" animBg="1"/>
      <p:bldP spid="38" grpId="0" animBg="1"/>
      <p:bldP spid="39" grpId="0" animBg="1"/>
      <p:bldP spid="42" grpId="0" animBg="1"/>
      <p:bldP spid="43" grpId="0" animBg="1"/>
      <p:bldP spid="44" grpId="0" animBg="1"/>
      <p:bldP spid="45" grpId="0" animBg="1"/>
      <p:bldP spid="46" grpId="0" animBg="1"/>
      <p:bldP spid="47" grpId="0" animBg="1"/>
      <p:bldP spid="53"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Black-box techniques - Advantages</a:t>
            </a:r>
          </a:p>
        </p:txBody>
      </p:sp>
      <p:sp>
        <p:nvSpPr>
          <p:cNvPr id="3" name="Content Placeholder 2"/>
          <p:cNvSpPr>
            <a:spLocks noGrp="1"/>
          </p:cNvSpPr>
          <p:nvPr>
            <p:ph idx="1"/>
          </p:nvPr>
        </p:nvSpPr>
        <p:spPr/>
        <p:txBody>
          <a:bodyPr>
            <a:normAutofit/>
          </a:bodyPr>
          <a:lstStyle/>
          <a:p>
            <a:r>
              <a:rPr lang="en-US" dirty="0"/>
              <a:t>More effective on larger units of code than glass box testing</a:t>
            </a:r>
          </a:p>
          <a:p>
            <a:r>
              <a:rPr lang="en-US" dirty="0"/>
              <a:t>Tester needs no knowledge of implementation, including specific programming languages</a:t>
            </a:r>
          </a:p>
          <a:p>
            <a:r>
              <a:rPr lang="en-US" dirty="0"/>
              <a:t>Tester and programmer are independent of each other</a:t>
            </a:r>
          </a:p>
          <a:p>
            <a:r>
              <a:rPr lang="en-US" dirty="0"/>
              <a:t>Tests are done from a user's point of view</a:t>
            </a:r>
          </a:p>
          <a:p>
            <a:r>
              <a:rPr lang="en-US" dirty="0"/>
              <a:t>Will help to expose any ambiguities or inconsistencies in the specifications</a:t>
            </a:r>
          </a:p>
          <a:p>
            <a:r>
              <a:rPr lang="en-US" dirty="0"/>
              <a:t>Test cases can be designed as soon as the specifications are complete</a:t>
            </a:r>
          </a:p>
        </p:txBody>
      </p:sp>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pPr/>
              <a:t>80</a:t>
            </a:fld>
            <a:endParaRPr lang="en-US"/>
          </a:p>
        </p:txBody>
      </p:sp>
    </p:spTree>
    <p:extLst>
      <p:ext uri="{BB962C8B-B14F-4D97-AF65-F5344CB8AC3E}">
        <p14:creationId xmlns:p14="http://schemas.microsoft.com/office/powerpoint/2010/main" val="241874258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Black-box techniques - Disadvantages </a:t>
            </a:r>
          </a:p>
        </p:txBody>
      </p:sp>
      <p:sp>
        <p:nvSpPr>
          <p:cNvPr id="3" name="Content Placeholder 2"/>
          <p:cNvSpPr>
            <a:spLocks noGrp="1"/>
          </p:cNvSpPr>
          <p:nvPr>
            <p:ph idx="1"/>
          </p:nvPr>
        </p:nvSpPr>
        <p:spPr/>
        <p:txBody>
          <a:bodyPr/>
          <a:lstStyle/>
          <a:p>
            <a:r>
              <a:rPr lang="en-US"/>
              <a:t>Only a small number of possible inputs can actually be tested</a:t>
            </a:r>
          </a:p>
          <a:p>
            <a:r>
              <a:rPr lang="en-US"/>
              <a:t>May leave many program paths untested</a:t>
            </a:r>
          </a:p>
          <a:p>
            <a:r>
              <a:rPr lang="en-US"/>
              <a:t>Without clear and concise specifications, test cases are hard to design</a:t>
            </a:r>
          </a:p>
          <a:p>
            <a:r>
              <a:rPr lang="en-US"/>
              <a:t>There may be unnecessary repetition of test inputs if the tester is not informed of test cases the programmer has already tried</a:t>
            </a:r>
          </a:p>
        </p:txBody>
      </p:sp>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pPr/>
              <a:t>81</a:t>
            </a:fld>
            <a:endParaRPr lang="en-US"/>
          </a:p>
        </p:txBody>
      </p:sp>
    </p:spTree>
    <p:extLst>
      <p:ext uri="{BB962C8B-B14F-4D97-AF65-F5344CB8AC3E}">
        <p14:creationId xmlns:p14="http://schemas.microsoft.com/office/powerpoint/2010/main" val="161085532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Learn more</a:t>
            </a:r>
          </a:p>
        </p:txBody>
      </p:sp>
      <p:sp>
        <p:nvSpPr>
          <p:cNvPr id="3" name="Content Placeholder 2"/>
          <p:cNvSpPr>
            <a:spLocks noGrp="1"/>
          </p:cNvSpPr>
          <p:nvPr>
            <p:ph idx="1"/>
          </p:nvPr>
        </p:nvSpPr>
        <p:spPr/>
        <p:txBody>
          <a:bodyPr/>
          <a:lstStyle/>
          <a:p>
            <a:r>
              <a:rPr lang="en-US"/>
              <a:t>Pairwise testing</a:t>
            </a:r>
          </a:p>
          <a:p>
            <a:r>
              <a:rPr lang="en-US"/>
              <a:t>Domain analysis testing</a:t>
            </a:r>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82</a:t>
            </a:fld>
            <a:endParaRPr lang="en-US"/>
          </a:p>
        </p:txBody>
      </p:sp>
    </p:spTree>
    <p:extLst>
      <p:ext uri="{BB962C8B-B14F-4D97-AF65-F5344CB8AC3E}">
        <p14:creationId xmlns:p14="http://schemas.microsoft.com/office/powerpoint/2010/main" val="306773070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51057196"/>
              </p:ext>
            </p:extLst>
          </p:nvPr>
        </p:nvGraphicFramePr>
        <p:xfrm>
          <a:off x="3505200" y="2057400"/>
          <a:ext cx="5105400" cy="2804800"/>
        </p:xfrm>
        <a:graphic>
          <a:graphicData uri="http://schemas.openxmlformats.org/drawingml/2006/table">
            <a:tbl>
              <a:tblPr firstRow="1" firstCol="1" bandRow="1">
                <a:tableStyleId>{5C22544A-7EE6-4342-B048-85BDC9FD1C3A}</a:tableStyleId>
              </a:tblPr>
              <a:tblGrid>
                <a:gridCol w="628063">
                  <a:extLst>
                    <a:ext uri="{9D8B030D-6E8A-4147-A177-3AD203B41FA5}">
                      <a16:colId xmlns:a16="http://schemas.microsoft.com/office/drawing/2014/main" val="20000"/>
                    </a:ext>
                  </a:extLst>
                </a:gridCol>
                <a:gridCol w="868227">
                  <a:extLst>
                    <a:ext uri="{9D8B030D-6E8A-4147-A177-3AD203B41FA5}">
                      <a16:colId xmlns:a16="http://schemas.microsoft.com/office/drawing/2014/main" val="20001"/>
                    </a:ext>
                  </a:extLst>
                </a:gridCol>
                <a:gridCol w="926275">
                  <a:extLst>
                    <a:ext uri="{9D8B030D-6E8A-4147-A177-3AD203B41FA5}">
                      <a16:colId xmlns:a16="http://schemas.microsoft.com/office/drawing/2014/main" val="20002"/>
                    </a:ext>
                  </a:extLst>
                </a:gridCol>
                <a:gridCol w="2682835">
                  <a:extLst>
                    <a:ext uri="{9D8B030D-6E8A-4147-A177-3AD203B41FA5}">
                      <a16:colId xmlns:a16="http://schemas.microsoft.com/office/drawing/2014/main" val="20003"/>
                    </a:ext>
                  </a:extLst>
                </a:gridCol>
              </a:tblGrid>
              <a:tr h="182880">
                <a:tc rowSpan="2">
                  <a:txBody>
                    <a:bodyPr/>
                    <a:lstStyle/>
                    <a:p>
                      <a:pPr algn="ctr">
                        <a:lnSpc>
                          <a:spcPct val="107000"/>
                        </a:lnSpc>
                        <a:spcAft>
                          <a:spcPts val="0"/>
                        </a:spcAft>
                      </a:pPr>
                      <a:r>
                        <a:rPr lang="en-US" sz="1800">
                          <a:effectLst/>
                          <a:latin typeface="+mj-lt"/>
                        </a:rPr>
                        <a:t>STT</a:t>
                      </a:r>
                      <a:endParaRPr lang="en-US" sz="1800">
                        <a:effectLst/>
                        <a:latin typeface="+mj-lt"/>
                        <a:ea typeface="Calibri"/>
                        <a:cs typeface="Times New Roman"/>
                      </a:endParaRPr>
                    </a:p>
                  </a:txBody>
                  <a:tcPr marL="68580" marR="68580" marT="0" marB="0"/>
                </a:tc>
                <a:tc gridSpan="2">
                  <a:txBody>
                    <a:bodyPr/>
                    <a:lstStyle/>
                    <a:p>
                      <a:pPr algn="ctr">
                        <a:lnSpc>
                          <a:spcPct val="107000"/>
                        </a:lnSpc>
                        <a:spcAft>
                          <a:spcPts val="0"/>
                        </a:spcAft>
                      </a:pPr>
                      <a:r>
                        <a:rPr lang="en-US" sz="1800">
                          <a:effectLst/>
                          <a:latin typeface="+mj-lt"/>
                        </a:rPr>
                        <a:t>Dữ liệu nhập</a:t>
                      </a:r>
                      <a:endParaRPr lang="en-US" sz="1800">
                        <a:effectLst/>
                        <a:latin typeface="+mj-lt"/>
                        <a:ea typeface="Calibri"/>
                        <a:cs typeface="Times New Roman"/>
                      </a:endParaRPr>
                    </a:p>
                  </a:txBody>
                  <a:tcPr marL="68580" marR="68580" marT="0" marB="0"/>
                </a:tc>
                <a:tc hMerge="1">
                  <a:txBody>
                    <a:bodyPr/>
                    <a:lstStyle/>
                    <a:p>
                      <a:endParaRPr lang="en-US"/>
                    </a:p>
                  </a:txBody>
                  <a:tcPr/>
                </a:tc>
                <a:tc rowSpan="2">
                  <a:txBody>
                    <a:bodyPr/>
                    <a:lstStyle/>
                    <a:p>
                      <a:pPr algn="ctr">
                        <a:lnSpc>
                          <a:spcPct val="107000"/>
                        </a:lnSpc>
                        <a:spcAft>
                          <a:spcPts val="0"/>
                        </a:spcAft>
                      </a:pPr>
                      <a:r>
                        <a:rPr lang="en-US" sz="1800">
                          <a:effectLst/>
                          <a:latin typeface="+mj-lt"/>
                        </a:rPr>
                        <a:t>Kết quả mong muốn</a:t>
                      </a:r>
                      <a:endParaRPr lang="en-US" sz="1800">
                        <a:effectLst/>
                        <a:latin typeface="+mj-lt"/>
                        <a:ea typeface="Calibri"/>
                        <a:cs typeface="Times New Roman"/>
                      </a:endParaRPr>
                    </a:p>
                  </a:txBody>
                  <a:tcPr marL="68580" marR="68580" marT="0" marB="0"/>
                </a:tc>
                <a:extLst>
                  <a:ext uri="{0D108BD9-81ED-4DB2-BD59-A6C34878D82A}">
                    <a16:rowId xmlns:a16="http://schemas.microsoft.com/office/drawing/2014/main" val="10000"/>
                  </a:ext>
                </a:extLst>
              </a:tr>
              <a:tr h="182880">
                <a:tc vMerge="1">
                  <a:txBody>
                    <a:bodyPr/>
                    <a:lstStyle/>
                    <a:p>
                      <a:endParaRPr lang="en-US"/>
                    </a:p>
                  </a:txBody>
                  <a:tcPr/>
                </a:tc>
                <a:tc>
                  <a:txBody>
                    <a:bodyPr/>
                    <a:lstStyle/>
                    <a:p>
                      <a:pPr algn="ctr">
                        <a:lnSpc>
                          <a:spcPct val="107000"/>
                        </a:lnSpc>
                        <a:spcAft>
                          <a:spcPts val="0"/>
                        </a:spcAft>
                      </a:pPr>
                      <a:r>
                        <a:rPr lang="en-US" sz="1800">
                          <a:effectLst/>
                          <a:latin typeface="+mj-lt"/>
                        </a:rPr>
                        <a:t>A</a:t>
                      </a:r>
                      <a:endParaRPr lang="en-US" sz="1800">
                        <a:effectLst/>
                        <a:latin typeface="+mj-lt"/>
                        <a:ea typeface="Calibri"/>
                        <a:cs typeface="Times New Roman"/>
                      </a:endParaRPr>
                    </a:p>
                  </a:txBody>
                  <a:tcPr marL="68580" marR="68580" marT="0" marB="0"/>
                </a:tc>
                <a:tc>
                  <a:txBody>
                    <a:bodyPr/>
                    <a:lstStyle/>
                    <a:p>
                      <a:pPr algn="ctr">
                        <a:lnSpc>
                          <a:spcPct val="107000"/>
                        </a:lnSpc>
                        <a:spcAft>
                          <a:spcPts val="0"/>
                        </a:spcAft>
                      </a:pPr>
                      <a:r>
                        <a:rPr lang="en-US" sz="1800">
                          <a:effectLst/>
                          <a:latin typeface="+mj-lt"/>
                        </a:rPr>
                        <a:t>B</a:t>
                      </a:r>
                      <a:endParaRPr lang="en-US" sz="1800">
                        <a:effectLst/>
                        <a:latin typeface="+mj-lt"/>
                        <a:ea typeface="Calibri"/>
                        <a:cs typeface="Times New Roman"/>
                      </a:endParaRPr>
                    </a:p>
                  </a:txBody>
                  <a:tcPr marL="68580" marR="68580" marT="0" marB="0"/>
                </a:tc>
                <a:tc vMerge="1">
                  <a:txBody>
                    <a:bodyPr/>
                    <a:lstStyle/>
                    <a:p>
                      <a:endParaRPr lang="en-US"/>
                    </a:p>
                  </a:txBody>
                  <a:tcPr/>
                </a:tc>
                <a:extLst>
                  <a:ext uri="{0D108BD9-81ED-4DB2-BD59-A6C34878D82A}">
                    <a16:rowId xmlns:a16="http://schemas.microsoft.com/office/drawing/2014/main" val="10001"/>
                  </a:ext>
                </a:extLst>
              </a:tr>
              <a:tr h="182880">
                <a:tc>
                  <a:txBody>
                    <a:bodyPr/>
                    <a:lstStyle/>
                    <a:p>
                      <a:pPr algn="ctr">
                        <a:lnSpc>
                          <a:spcPct val="107000"/>
                        </a:lnSpc>
                        <a:spcAft>
                          <a:spcPts val="0"/>
                        </a:spcAft>
                      </a:pPr>
                      <a:r>
                        <a:rPr lang="en-US" sz="1800">
                          <a:effectLst/>
                          <a:latin typeface="+mj-lt"/>
                        </a:rPr>
                        <a:t>1</a:t>
                      </a:r>
                      <a:endParaRPr lang="en-US" sz="1800">
                        <a:effectLst/>
                        <a:latin typeface="+mj-lt"/>
                        <a:ea typeface="Calibri"/>
                        <a:cs typeface="Times New Roman"/>
                      </a:endParaRPr>
                    </a:p>
                  </a:txBody>
                  <a:tcPr marL="68580" marR="68580" marT="0" marB="0"/>
                </a:tc>
                <a:tc>
                  <a:txBody>
                    <a:bodyPr/>
                    <a:lstStyle/>
                    <a:p>
                      <a:pPr algn="ctr">
                        <a:lnSpc>
                          <a:spcPct val="107000"/>
                        </a:lnSpc>
                        <a:spcAft>
                          <a:spcPts val="0"/>
                        </a:spcAft>
                      </a:pPr>
                      <a:r>
                        <a:rPr lang="en-US" sz="1800">
                          <a:effectLst/>
                          <a:latin typeface="+mj-lt"/>
                        </a:rPr>
                        <a:t>1</a:t>
                      </a:r>
                      <a:endParaRPr lang="en-US" sz="1800">
                        <a:effectLst/>
                        <a:latin typeface="+mj-lt"/>
                        <a:ea typeface="Calibri"/>
                        <a:cs typeface="Times New Roman"/>
                      </a:endParaRPr>
                    </a:p>
                  </a:txBody>
                  <a:tcPr marL="68580" marR="68580" marT="0" marB="0"/>
                </a:tc>
                <a:tc>
                  <a:txBody>
                    <a:bodyPr/>
                    <a:lstStyle/>
                    <a:p>
                      <a:pPr algn="ctr">
                        <a:lnSpc>
                          <a:spcPct val="107000"/>
                        </a:lnSpc>
                        <a:spcAft>
                          <a:spcPts val="0"/>
                        </a:spcAft>
                      </a:pPr>
                      <a:r>
                        <a:rPr lang="en-US" sz="1800">
                          <a:effectLst/>
                          <a:latin typeface="+mj-lt"/>
                        </a:rPr>
                        <a:t>1</a:t>
                      </a:r>
                      <a:endParaRPr lang="en-US" sz="1800">
                        <a:effectLst/>
                        <a:latin typeface="+mj-lt"/>
                        <a:ea typeface="Calibri"/>
                        <a:cs typeface="Times New Roman"/>
                      </a:endParaRPr>
                    </a:p>
                  </a:txBody>
                  <a:tcPr marL="68580" marR="68580" marT="0" marB="0"/>
                </a:tc>
                <a:tc>
                  <a:txBody>
                    <a:bodyPr/>
                    <a:lstStyle/>
                    <a:p>
                      <a:pPr algn="ctr">
                        <a:lnSpc>
                          <a:spcPct val="107000"/>
                        </a:lnSpc>
                        <a:spcAft>
                          <a:spcPts val="0"/>
                        </a:spcAft>
                      </a:pPr>
                      <a:r>
                        <a:rPr lang="en-US" sz="1800">
                          <a:effectLst/>
                          <a:latin typeface="+mj-lt"/>
                        </a:rPr>
                        <a:t>2</a:t>
                      </a:r>
                      <a:endParaRPr lang="en-US" sz="1800">
                        <a:effectLst/>
                        <a:latin typeface="+mj-lt"/>
                        <a:ea typeface="Calibri"/>
                        <a:cs typeface="Times New Roman"/>
                      </a:endParaRPr>
                    </a:p>
                  </a:txBody>
                  <a:tcPr marL="68580" marR="68580" marT="0" marB="0"/>
                </a:tc>
                <a:extLst>
                  <a:ext uri="{0D108BD9-81ED-4DB2-BD59-A6C34878D82A}">
                    <a16:rowId xmlns:a16="http://schemas.microsoft.com/office/drawing/2014/main" val="10002"/>
                  </a:ext>
                </a:extLst>
              </a:tr>
              <a:tr h="182880">
                <a:tc>
                  <a:txBody>
                    <a:bodyPr/>
                    <a:lstStyle/>
                    <a:p>
                      <a:pPr algn="ctr">
                        <a:lnSpc>
                          <a:spcPct val="107000"/>
                        </a:lnSpc>
                        <a:spcAft>
                          <a:spcPts val="0"/>
                        </a:spcAft>
                      </a:pPr>
                      <a:r>
                        <a:rPr lang="en-US" sz="1800">
                          <a:effectLst/>
                          <a:latin typeface="+mj-lt"/>
                        </a:rPr>
                        <a:t>2</a:t>
                      </a:r>
                      <a:endParaRPr lang="en-US" sz="1800">
                        <a:effectLst/>
                        <a:latin typeface="+mj-lt"/>
                        <a:ea typeface="Calibri"/>
                        <a:cs typeface="Times New Roman"/>
                      </a:endParaRPr>
                    </a:p>
                  </a:txBody>
                  <a:tcPr marL="68580" marR="68580" marT="0" marB="0"/>
                </a:tc>
                <a:tc>
                  <a:txBody>
                    <a:bodyPr/>
                    <a:lstStyle/>
                    <a:p>
                      <a:pPr algn="ctr">
                        <a:lnSpc>
                          <a:spcPct val="107000"/>
                        </a:lnSpc>
                        <a:spcAft>
                          <a:spcPts val="0"/>
                        </a:spcAft>
                      </a:pPr>
                      <a:r>
                        <a:rPr lang="en-US" sz="1800">
                          <a:effectLst/>
                          <a:latin typeface="+mj-lt"/>
                        </a:rPr>
                        <a:t>1</a:t>
                      </a:r>
                      <a:endParaRPr lang="en-US" sz="1800">
                        <a:effectLst/>
                        <a:latin typeface="+mj-lt"/>
                        <a:ea typeface="Calibri"/>
                        <a:cs typeface="Times New Roman"/>
                      </a:endParaRPr>
                    </a:p>
                  </a:txBody>
                  <a:tcPr marL="68580" marR="68580" marT="0" marB="0"/>
                </a:tc>
                <a:tc>
                  <a:txBody>
                    <a:bodyPr/>
                    <a:lstStyle/>
                    <a:p>
                      <a:pPr algn="ctr">
                        <a:lnSpc>
                          <a:spcPct val="107000"/>
                        </a:lnSpc>
                        <a:spcAft>
                          <a:spcPts val="0"/>
                        </a:spcAft>
                      </a:pPr>
                      <a:r>
                        <a:rPr lang="en-US" sz="1800">
                          <a:effectLst/>
                          <a:latin typeface="+mj-lt"/>
                        </a:rPr>
                        <a:t>-1</a:t>
                      </a:r>
                      <a:endParaRPr lang="en-US" sz="1800">
                        <a:effectLst/>
                        <a:latin typeface="+mj-lt"/>
                        <a:ea typeface="Calibri"/>
                        <a:cs typeface="Times New Roman"/>
                      </a:endParaRPr>
                    </a:p>
                  </a:txBody>
                  <a:tcPr marL="68580" marR="68580" marT="0" marB="0"/>
                </a:tc>
                <a:tc>
                  <a:txBody>
                    <a:bodyPr/>
                    <a:lstStyle/>
                    <a:p>
                      <a:pPr algn="ctr">
                        <a:lnSpc>
                          <a:spcPct val="107000"/>
                        </a:lnSpc>
                        <a:spcAft>
                          <a:spcPts val="0"/>
                        </a:spcAft>
                      </a:pPr>
                      <a:r>
                        <a:rPr lang="en-US" sz="1800">
                          <a:effectLst/>
                          <a:latin typeface="+mj-lt"/>
                        </a:rPr>
                        <a:t>0</a:t>
                      </a:r>
                      <a:endParaRPr lang="en-US" sz="1800">
                        <a:effectLst/>
                        <a:latin typeface="+mj-lt"/>
                        <a:ea typeface="Calibri"/>
                        <a:cs typeface="Times New Roman"/>
                      </a:endParaRPr>
                    </a:p>
                  </a:txBody>
                  <a:tcPr marL="68580" marR="68580" marT="0" marB="0"/>
                </a:tc>
                <a:extLst>
                  <a:ext uri="{0D108BD9-81ED-4DB2-BD59-A6C34878D82A}">
                    <a16:rowId xmlns:a16="http://schemas.microsoft.com/office/drawing/2014/main" val="10003"/>
                  </a:ext>
                </a:extLst>
              </a:tr>
              <a:tr h="182880">
                <a:tc>
                  <a:txBody>
                    <a:bodyPr/>
                    <a:lstStyle/>
                    <a:p>
                      <a:pPr algn="ctr">
                        <a:lnSpc>
                          <a:spcPct val="107000"/>
                        </a:lnSpc>
                        <a:spcAft>
                          <a:spcPts val="0"/>
                        </a:spcAft>
                      </a:pPr>
                      <a:r>
                        <a:rPr lang="en-US" sz="1800">
                          <a:effectLst/>
                          <a:latin typeface="+mj-lt"/>
                        </a:rPr>
                        <a:t>3</a:t>
                      </a:r>
                      <a:endParaRPr lang="en-US" sz="1800">
                        <a:effectLst/>
                        <a:latin typeface="+mj-lt"/>
                        <a:ea typeface="Calibri"/>
                        <a:cs typeface="Times New Roman"/>
                      </a:endParaRPr>
                    </a:p>
                  </a:txBody>
                  <a:tcPr marL="68580" marR="68580" marT="0" marB="0"/>
                </a:tc>
                <a:tc>
                  <a:txBody>
                    <a:bodyPr/>
                    <a:lstStyle/>
                    <a:p>
                      <a:pPr algn="ctr">
                        <a:lnSpc>
                          <a:spcPct val="107000"/>
                        </a:lnSpc>
                        <a:spcAft>
                          <a:spcPts val="0"/>
                        </a:spcAft>
                      </a:pPr>
                      <a:r>
                        <a:rPr lang="en-US" sz="1800">
                          <a:effectLst/>
                          <a:latin typeface="+mj-lt"/>
                        </a:rPr>
                        <a:t>-1</a:t>
                      </a:r>
                      <a:endParaRPr lang="en-US" sz="1800">
                        <a:effectLst/>
                        <a:latin typeface="+mj-lt"/>
                        <a:ea typeface="Calibri"/>
                        <a:cs typeface="Times New Roman"/>
                      </a:endParaRPr>
                    </a:p>
                  </a:txBody>
                  <a:tcPr marL="68580" marR="68580" marT="0" marB="0"/>
                </a:tc>
                <a:tc>
                  <a:txBody>
                    <a:bodyPr/>
                    <a:lstStyle/>
                    <a:p>
                      <a:pPr algn="ctr">
                        <a:lnSpc>
                          <a:spcPct val="107000"/>
                        </a:lnSpc>
                        <a:spcAft>
                          <a:spcPts val="0"/>
                        </a:spcAft>
                      </a:pPr>
                      <a:r>
                        <a:rPr lang="en-US" sz="1800">
                          <a:effectLst/>
                          <a:latin typeface="+mj-lt"/>
                        </a:rPr>
                        <a:t>-1</a:t>
                      </a:r>
                      <a:endParaRPr lang="en-US" sz="1800">
                        <a:effectLst/>
                        <a:latin typeface="+mj-lt"/>
                        <a:ea typeface="Calibri"/>
                        <a:cs typeface="Times New Roman"/>
                      </a:endParaRPr>
                    </a:p>
                  </a:txBody>
                  <a:tcPr marL="68580" marR="68580" marT="0" marB="0"/>
                </a:tc>
                <a:tc>
                  <a:txBody>
                    <a:bodyPr/>
                    <a:lstStyle/>
                    <a:p>
                      <a:pPr algn="ctr">
                        <a:lnSpc>
                          <a:spcPct val="107000"/>
                        </a:lnSpc>
                        <a:spcAft>
                          <a:spcPts val="0"/>
                        </a:spcAft>
                      </a:pPr>
                      <a:r>
                        <a:rPr lang="en-US" sz="1800">
                          <a:effectLst/>
                          <a:latin typeface="+mj-lt"/>
                        </a:rPr>
                        <a:t>-2</a:t>
                      </a:r>
                      <a:endParaRPr lang="en-US" sz="1800">
                        <a:effectLst/>
                        <a:latin typeface="+mj-lt"/>
                        <a:ea typeface="Calibri"/>
                        <a:cs typeface="Times New Roman"/>
                      </a:endParaRPr>
                    </a:p>
                  </a:txBody>
                  <a:tcPr marL="68580" marR="68580" marT="0" marB="0"/>
                </a:tc>
                <a:extLst>
                  <a:ext uri="{0D108BD9-81ED-4DB2-BD59-A6C34878D82A}">
                    <a16:rowId xmlns:a16="http://schemas.microsoft.com/office/drawing/2014/main" val="10004"/>
                  </a:ext>
                </a:extLst>
              </a:tr>
              <a:tr h="182880">
                <a:tc>
                  <a:txBody>
                    <a:bodyPr/>
                    <a:lstStyle/>
                    <a:p>
                      <a:pPr algn="ctr">
                        <a:lnSpc>
                          <a:spcPct val="107000"/>
                        </a:lnSpc>
                        <a:spcAft>
                          <a:spcPts val="0"/>
                        </a:spcAft>
                      </a:pPr>
                      <a:r>
                        <a:rPr lang="en-US" sz="1800">
                          <a:effectLst/>
                          <a:latin typeface="+mj-lt"/>
                        </a:rPr>
                        <a:t>4</a:t>
                      </a:r>
                      <a:endParaRPr lang="en-US" sz="1800">
                        <a:effectLst/>
                        <a:latin typeface="+mj-lt"/>
                        <a:ea typeface="Calibri"/>
                        <a:cs typeface="Times New Roman"/>
                      </a:endParaRPr>
                    </a:p>
                  </a:txBody>
                  <a:tcPr marL="68580" marR="68580" marT="0" marB="0"/>
                </a:tc>
                <a:tc>
                  <a:txBody>
                    <a:bodyPr/>
                    <a:lstStyle/>
                    <a:p>
                      <a:pPr algn="ctr">
                        <a:lnSpc>
                          <a:spcPct val="107000"/>
                        </a:lnSpc>
                        <a:spcAft>
                          <a:spcPts val="0"/>
                        </a:spcAft>
                      </a:pPr>
                      <a:r>
                        <a:rPr lang="en-US" sz="1800">
                          <a:effectLst/>
                          <a:latin typeface="+mj-lt"/>
                        </a:rPr>
                        <a:t>1</a:t>
                      </a:r>
                      <a:endParaRPr lang="en-US" sz="1800">
                        <a:effectLst/>
                        <a:latin typeface="+mj-lt"/>
                        <a:ea typeface="Calibri"/>
                        <a:cs typeface="Times New Roman"/>
                      </a:endParaRPr>
                    </a:p>
                  </a:txBody>
                  <a:tcPr marL="68580" marR="68580" marT="0" marB="0"/>
                </a:tc>
                <a:tc>
                  <a:txBody>
                    <a:bodyPr/>
                    <a:lstStyle/>
                    <a:p>
                      <a:pPr>
                        <a:lnSpc>
                          <a:spcPct val="107000"/>
                        </a:lnSpc>
                        <a:spcAft>
                          <a:spcPts val="0"/>
                        </a:spcAft>
                      </a:pPr>
                      <a:r>
                        <a:rPr lang="en-US" sz="1800">
                          <a:effectLst/>
                          <a:latin typeface="+mj-lt"/>
                        </a:rPr>
                        <a:t> </a:t>
                      </a:r>
                      <a:endParaRPr lang="en-US" sz="1800">
                        <a:effectLst/>
                        <a:latin typeface="+mj-lt"/>
                        <a:ea typeface="Calibri"/>
                        <a:cs typeface="Times New Roman"/>
                      </a:endParaRPr>
                    </a:p>
                  </a:txBody>
                  <a:tcPr marL="68580" marR="68580" marT="0" marB="0"/>
                </a:tc>
                <a:tc>
                  <a:txBody>
                    <a:bodyPr/>
                    <a:lstStyle/>
                    <a:p>
                      <a:pPr algn="ctr">
                        <a:lnSpc>
                          <a:spcPct val="107000"/>
                        </a:lnSpc>
                        <a:spcAft>
                          <a:spcPts val="0"/>
                        </a:spcAft>
                      </a:pPr>
                      <a:r>
                        <a:rPr lang="en-US" sz="1800">
                          <a:effectLst/>
                          <a:latin typeface="+mj-lt"/>
                        </a:rPr>
                        <a:t>Lỗi chưa nhập B</a:t>
                      </a:r>
                      <a:endParaRPr lang="en-US" sz="1800">
                        <a:effectLst/>
                        <a:latin typeface="+mj-lt"/>
                        <a:ea typeface="Calibri"/>
                        <a:cs typeface="Times New Roman"/>
                      </a:endParaRPr>
                    </a:p>
                  </a:txBody>
                  <a:tcPr marL="68580" marR="68580" marT="0" marB="0"/>
                </a:tc>
                <a:extLst>
                  <a:ext uri="{0D108BD9-81ED-4DB2-BD59-A6C34878D82A}">
                    <a16:rowId xmlns:a16="http://schemas.microsoft.com/office/drawing/2014/main" val="10005"/>
                  </a:ext>
                </a:extLst>
              </a:tr>
              <a:tr h="182880">
                <a:tc>
                  <a:txBody>
                    <a:bodyPr/>
                    <a:lstStyle/>
                    <a:p>
                      <a:pPr algn="ctr">
                        <a:lnSpc>
                          <a:spcPct val="107000"/>
                        </a:lnSpc>
                        <a:spcAft>
                          <a:spcPts val="0"/>
                        </a:spcAft>
                      </a:pPr>
                      <a:r>
                        <a:rPr lang="en-US" sz="1800">
                          <a:effectLst/>
                          <a:latin typeface="+mj-lt"/>
                        </a:rPr>
                        <a:t>5</a:t>
                      </a:r>
                      <a:endParaRPr lang="en-US" sz="1800">
                        <a:effectLst/>
                        <a:latin typeface="+mj-lt"/>
                        <a:ea typeface="Calibri"/>
                        <a:cs typeface="Times New Roman"/>
                      </a:endParaRPr>
                    </a:p>
                  </a:txBody>
                  <a:tcPr marL="68580" marR="68580" marT="0" marB="0"/>
                </a:tc>
                <a:tc>
                  <a:txBody>
                    <a:bodyPr/>
                    <a:lstStyle/>
                    <a:p>
                      <a:pPr>
                        <a:lnSpc>
                          <a:spcPct val="107000"/>
                        </a:lnSpc>
                        <a:spcAft>
                          <a:spcPts val="0"/>
                        </a:spcAft>
                      </a:pPr>
                      <a:r>
                        <a:rPr lang="en-US" sz="1800">
                          <a:effectLst/>
                          <a:latin typeface="+mj-lt"/>
                        </a:rPr>
                        <a:t> </a:t>
                      </a:r>
                      <a:endParaRPr lang="en-US" sz="1800">
                        <a:effectLst/>
                        <a:latin typeface="+mj-lt"/>
                        <a:ea typeface="Calibri"/>
                        <a:cs typeface="Times New Roman"/>
                      </a:endParaRPr>
                    </a:p>
                  </a:txBody>
                  <a:tcPr marL="68580" marR="68580" marT="0" marB="0"/>
                </a:tc>
                <a:tc>
                  <a:txBody>
                    <a:bodyPr/>
                    <a:lstStyle/>
                    <a:p>
                      <a:pPr algn="ctr">
                        <a:lnSpc>
                          <a:spcPct val="107000"/>
                        </a:lnSpc>
                        <a:spcAft>
                          <a:spcPts val="0"/>
                        </a:spcAft>
                      </a:pPr>
                      <a:r>
                        <a:rPr lang="en-US" sz="1800">
                          <a:effectLst/>
                          <a:latin typeface="+mj-lt"/>
                        </a:rPr>
                        <a:t>1</a:t>
                      </a:r>
                      <a:endParaRPr lang="en-US" sz="1800">
                        <a:effectLst/>
                        <a:latin typeface="+mj-lt"/>
                        <a:ea typeface="Calibri"/>
                        <a:cs typeface="Times New Roman"/>
                      </a:endParaRPr>
                    </a:p>
                  </a:txBody>
                  <a:tcPr marL="68580" marR="68580" marT="0" marB="0"/>
                </a:tc>
                <a:tc>
                  <a:txBody>
                    <a:bodyPr/>
                    <a:lstStyle/>
                    <a:p>
                      <a:pPr algn="ctr">
                        <a:lnSpc>
                          <a:spcPct val="107000"/>
                        </a:lnSpc>
                        <a:spcAft>
                          <a:spcPts val="0"/>
                        </a:spcAft>
                      </a:pPr>
                      <a:r>
                        <a:rPr lang="en-US" sz="1800">
                          <a:effectLst/>
                          <a:latin typeface="+mj-lt"/>
                        </a:rPr>
                        <a:t>Lỗi chưa nhập A</a:t>
                      </a:r>
                      <a:endParaRPr lang="en-US" sz="1800">
                        <a:effectLst/>
                        <a:latin typeface="+mj-lt"/>
                        <a:ea typeface="Calibri"/>
                        <a:cs typeface="Times New Roman"/>
                      </a:endParaRPr>
                    </a:p>
                  </a:txBody>
                  <a:tcPr marL="68580" marR="68580" marT="0" marB="0"/>
                </a:tc>
                <a:extLst>
                  <a:ext uri="{0D108BD9-81ED-4DB2-BD59-A6C34878D82A}">
                    <a16:rowId xmlns:a16="http://schemas.microsoft.com/office/drawing/2014/main" val="10006"/>
                  </a:ext>
                </a:extLst>
              </a:tr>
              <a:tr h="182880">
                <a:tc>
                  <a:txBody>
                    <a:bodyPr/>
                    <a:lstStyle/>
                    <a:p>
                      <a:pPr algn="ctr">
                        <a:lnSpc>
                          <a:spcPct val="107000"/>
                        </a:lnSpc>
                        <a:spcAft>
                          <a:spcPts val="0"/>
                        </a:spcAft>
                      </a:pPr>
                      <a:r>
                        <a:rPr lang="en-US" sz="1800">
                          <a:effectLst/>
                          <a:latin typeface="+mj-lt"/>
                        </a:rPr>
                        <a:t>6</a:t>
                      </a:r>
                      <a:endParaRPr lang="en-US" sz="1800">
                        <a:effectLst/>
                        <a:latin typeface="+mj-lt"/>
                        <a:ea typeface="Calibri"/>
                        <a:cs typeface="Times New Roman"/>
                      </a:endParaRPr>
                    </a:p>
                  </a:txBody>
                  <a:tcPr marL="68580" marR="68580" marT="0" marB="0"/>
                </a:tc>
                <a:tc>
                  <a:txBody>
                    <a:bodyPr/>
                    <a:lstStyle/>
                    <a:p>
                      <a:pPr algn="ctr">
                        <a:lnSpc>
                          <a:spcPct val="107000"/>
                        </a:lnSpc>
                        <a:spcAft>
                          <a:spcPts val="0"/>
                        </a:spcAft>
                      </a:pPr>
                      <a:r>
                        <a:rPr lang="en-US" sz="1800">
                          <a:effectLst/>
                          <a:latin typeface="+mj-lt"/>
                        </a:rPr>
                        <a:t>a</a:t>
                      </a:r>
                      <a:endParaRPr lang="en-US" sz="1800">
                        <a:effectLst/>
                        <a:latin typeface="+mj-lt"/>
                        <a:ea typeface="Calibri"/>
                        <a:cs typeface="Times New Roman"/>
                      </a:endParaRPr>
                    </a:p>
                  </a:txBody>
                  <a:tcPr marL="68580" marR="68580" marT="0" marB="0"/>
                </a:tc>
                <a:tc>
                  <a:txBody>
                    <a:bodyPr/>
                    <a:lstStyle/>
                    <a:p>
                      <a:pPr algn="ctr">
                        <a:lnSpc>
                          <a:spcPct val="107000"/>
                        </a:lnSpc>
                        <a:spcAft>
                          <a:spcPts val="0"/>
                        </a:spcAft>
                      </a:pPr>
                      <a:r>
                        <a:rPr lang="en-US" sz="1800">
                          <a:effectLst/>
                          <a:latin typeface="+mj-lt"/>
                        </a:rPr>
                        <a:t>1</a:t>
                      </a:r>
                      <a:endParaRPr lang="en-US" sz="1800">
                        <a:effectLst/>
                        <a:latin typeface="+mj-lt"/>
                        <a:ea typeface="Calibri"/>
                        <a:cs typeface="Times New Roman"/>
                      </a:endParaRPr>
                    </a:p>
                  </a:txBody>
                  <a:tcPr marL="68580" marR="68580" marT="0" marB="0"/>
                </a:tc>
                <a:tc>
                  <a:txBody>
                    <a:bodyPr/>
                    <a:lstStyle/>
                    <a:p>
                      <a:pPr algn="ctr">
                        <a:lnSpc>
                          <a:spcPct val="107000"/>
                        </a:lnSpc>
                        <a:spcAft>
                          <a:spcPts val="0"/>
                        </a:spcAft>
                      </a:pPr>
                      <a:r>
                        <a:rPr lang="en-US" sz="1800">
                          <a:effectLst/>
                          <a:latin typeface="+mj-lt"/>
                        </a:rPr>
                        <a:t>Lỗi nhập ký tự</a:t>
                      </a:r>
                      <a:endParaRPr lang="en-US" sz="1800">
                        <a:effectLst/>
                        <a:latin typeface="+mj-lt"/>
                        <a:ea typeface="Calibri"/>
                        <a:cs typeface="Times New Roman"/>
                      </a:endParaRPr>
                    </a:p>
                  </a:txBody>
                  <a:tcPr marL="68580" marR="68580" marT="0" marB="0"/>
                </a:tc>
                <a:extLst>
                  <a:ext uri="{0D108BD9-81ED-4DB2-BD59-A6C34878D82A}">
                    <a16:rowId xmlns:a16="http://schemas.microsoft.com/office/drawing/2014/main" val="10007"/>
                  </a:ext>
                </a:extLst>
              </a:tr>
              <a:tr h="182880">
                <a:tc>
                  <a:txBody>
                    <a:bodyPr/>
                    <a:lstStyle/>
                    <a:p>
                      <a:pPr algn="ctr">
                        <a:lnSpc>
                          <a:spcPct val="107000"/>
                        </a:lnSpc>
                        <a:spcAft>
                          <a:spcPts val="0"/>
                        </a:spcAft>
                      </a:pPr>
                      <a:r>
                        <a:rPr lang="en-US" sz="1800">
                          <a:effectLst/>
                          <a:latin typeface="+mj-lt"/>
                        </a:rPr>
                        <a:t>7</a:t>
                      </a:r>
                      <a:endParaRPr lang="en-US" sz="1800">
                        <a:effectLst/>
                        <a:latin typeface="+mj-lt"/>
                        <a:ea typeface="Calibri"/>
                        <a:cs typeface="Times New Roman"/>
                      </a:endParaRPr>
                    </a:p>
                  </a:txBody>
                  <a:tcPr marL="68580" marR="68580" marT="0" marB="0"/>
                </a:tc>
                <a:tc>
                  <a:txBody>
                    <a:bodyPr/>
                    <a:lstStyle/>
                    <a:p>
                      <a:pPr algn="ctr">
                        <a:lnSpc>
                          <a:spcPct val="107000"/>
                        </a:lnSpc>
                        <a:spcAft>
                          <a:spcPts val="0"/>
                        </a:spcAft>
                      </a:pPr>
                      <a:r>
                        <a:rPr lang="en-US" sz="1800">
                          <a:effectLst/>
                          <a:latin typeface="+mj-lt"/>
                        </a:rPr>
                        <a:t>1</a:t>
                      </a:r>
                      <a:endParaRPr lang="en-US" sz="1800">
                        <a:effectLst/>
                        <a:latin typeface="+mj-lt"/>
                        <a:ea typeface="Calibri"/>
                        <a:cs typeface="Times New Roman"/>
                      </a:endParaRPr>
                    </a:p>
                  </a:txBody>
                  <a:tcPr marL="68580" marR="68580" marT="0" marB="0"/>
                </a:tc>
                <a:tc>
                  <a:txBody>
                    <a:bodyPr/>
                    <a:lstStyle/>
                    <a:p>
                      <a:pPr algn="ctr">
                        <a:lnSpc>
                          <a:spcPct val="107000"/>
                        </a:lnSpc>
                        <a:spcAft>
                          <a:spcPts val="0"/>
                        </a:spcAft>
                      </a:pPr>
                      <a:r>
                        <a:rPr lang="en-US" sz="1800">
                          <a:effectLst/>
                          <a:latin typeface="+mj-lt"/>
                        </a:rPr>
                        <a:t>a</a:t>
                      </a:r>
                      <a:endParaRPr lang="en-US" sz="1800">
                        <a:effectLst/>
                        <a:latin typeface="+mj-lt"/>
                        <a:ea typeface="Calibri"/>
                        <a:cs typeface="Times New Roman"/>
                      </a:endParaRPr>
                    </a:p>
                  </a:txBody>
                  <a:tcPr marL="68580" marR="68580" marT="0" marB="0"/>
                </a:tc>
                <a:tc>
                  <a:txBody>
                    <a:bodyPr/>
                    <a:lstStyle/>
                    <a:p>
                      <a:pPr algn="ctr">
                        <a:lnSpc>
                          <a:spcPct val="107000"/>
                        </a:lnSpc>
                        <a:spcAft>
                          <a:spcPts val="0"/>
                        </a:spcAft>
                      </a:pPr>
                      <a:r>
                        <a:rPr lang="en-US" sz="1800">
                          <a:effectLst/>
                          <a:latin typeface="+mj-lt"/>
                        </a:rPr>
                        <a:t>Lỗi nhập ký tự</a:t>
                      </a:r>
                      <a:endParaRPr lang="en-US" sz="1800">
                        <a:effectLst/>
                        <a:latin typeface="+mj-lt"/>
                        <a:ea typeface="Calibri"/>
                        <a:cs typeface="Times New Roman"/>
                      </a:endParaRPr>
                    </a:p>
                  </a:txBody>
                  <a:tcPr marL="68580" marR="68580" marT="0" marB="0"/>
                </a:tc>
                <a:extLst>
                  <a:ext uri="{0D108BD9-81ED-4DB2-BD59-A6C34878D82A}">
                    <a16:rowId xmlns:a16="http://schemas.microsoft.com/office/drawing/2014/main" val="10008"/>
                  </a:ext>
                </a:extLst>
              </a:tr>
              <a:tr h="182880">
                <a:tc>
                  <a:txBody>
                    <a:bodyPr/>
                    <a:lstStyle/>
                    <a:p>
                      <a:pPr algn="ctr">
                        <a:lnSpc>
                          <a:spcPct val="107000"/>
                        </a:lnSpc>
                        <a:spcAft>
                          <a:spcPts val="0"/>
                        </a:spcAft>
                      </a:pPr>
                      <a:r>
                        <a:rPr lang="en-US" sz="1800">
                          <a:effectLst/>
                          <a:latin typeface="+mj-lt"/>
                        </a:rPr>
                        <a:t>8</a:t>
                      </a:r>
                      <a:endParaRPr lang="en-US" sz="1800">
                        <a:effectLst/>
                        <a:latin typeface="+mj-lt"/>
                        <a:ea typeface="Calibri"/>
                        <a:cs typeface="Times New Roman"/>
                      </a:endParaRPr>
                    </a:p>
                  </a:txBody>
                  <a:tcPr marL="68580" marR="68580" marT="0" marB="0"/>
                </a:tc>
                <a:tc>
                  <a:txBody>
                    <a:bodyPr/>
                    <a:lstStyle/>
                    <a:p>
                      <a:pPr algn="ctr">
                        <a:lnSpc>
                          <a:spcPct val="107000"/>
                        </a:lnSpc>
                        <a:spcAft>
                          <a:spcPts val="0"/>
                        </a:spcAft>
                      </a:pPr>
                      <a:r>
                        <a:rPr lang="en-US" sz="1800">
                          <a:effectLst/>
                          <a:latin typeface="+mj-lt"/>
                        </a:rPr>
                        <a:t>1.1</a:t>
                      </a:r>
                      <a:endParaRPr lang="en-US" sz="1800">
                        <a:effectLst/>
                        <a:latin typeface="+mj-lt"/>
                        <a:ea typeface="Calibri"/>
                        <a:cs typeface="Times New Roman"/>
                      </a:endParaRPr>
                    </a:p>
                  </a:txBody>
                  <a:tcPr marL="68580" marR="68580" marT="0" marB="0"/>
                </a:tc>
                <a:tc>
                  <a:txBody>
                    <a:bodyPr/>
                    <a:lstStyle/>
                    <a:p>
                      <a:pPr algn="ctr">
                        <a:lnSpc>
                          <a:spcPct val="107000"/>
                        </a:lnSpc>
                        <a:spcAft>
                          <a:spcPts val="0"/>
                        </a:spcAft>
                      </a:pPr>
                      <a:r>
                        <a:rPr lang="en-US" sz="1800">
                          <a:effectLst/>
                          <a:latin typeface="+mj-lt"/>
                        </a:rPr>
                        <a:t>1.1</a:t>
                      </a:r>
                      <a:endParaRPr lang="en-US" sz="1800">
                        <a:effectLst/>
                        <a:latin typeface="+mj-lt"/>
                        <a:ea typeface="Calibri"/>
                        <a:cs typeface="Times New Roman"/>
                      </a:endParaRPr>
                    </a:p>
                  </a:txBody>
                  <a:tcPr marL="68580" marR="68580" marT="0" marB="0"/>
                </a:tc>
                <a:tc>
                  <a:txBody>
                    <a:bodyPr/>
                    <a:lstStyle/>
                    <a:p>
                      <a:pPr algn="ctr">
                        <a:lnSpc>
                          <a:spcPct val="107000"/>
                        </a:lnSpc>
                        <a:spcAft>
                          <a:spcPts val="0"/>
                        </a:spcAft>
                      </a:pPr>
                      <a:r>
                        <a:rPr lang="en-US" sz="1800">
                          <a:effectLst/>
                          <a:latin typeface="+mj-lt"/>
                        </a:rPr>
                        <a:t>Lỗi nhập khác số nguyên</a:t>
                      </a:r>
                      <a:endParaRPr lang="en-US" sz="1800">
                        <a:effectLst/>
                        <a:latin typeface="+mj-lt"/>
                        <a:ea typeface="Calibri"/>
                        <a:cs typeface="Times New Roman"/>
                      </a:endParaRPr>
                    </a:p>
                  </a:txBody>
                  <a:tcPr marL="68580" marR="68580" marT="0" marB="0"/>
                </a:tc>
                <a:extLst>
                  <a:ext uri="{0D108BD9-81ED-4DB2-BD59-A6C34878D82A}">
                    <a16:rowId xmlns:a16="http://schemas.microsoft.com/office/drawing/2014/main" val="10009"/>
                  </a:ext>
                </a:extLst>
              </a:tr>
            </a:tbl>
          </a:graphicData>
        </a:graphic>
      </p:graphicFrame>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83</a:t>
            </a:fld>
            <a:endParaRPr lang="en-US"/>
          </a:p>
        </p:txBody>
      </p:sp>
      <p:pic>
        <p:nvPicPr>
          <p:cNvPr id="6" name="Picture 5"/>
          <p:cNvPicPr/>
          <p:nvPr/>
        </p:nvPicPr>
        <p:blipFill>
          <a:blip r:embed="rId3"/>
          <a:stretch>
            <a:fillRect/>
          </a:stretch>
        </p:blipFill>
        <p:spPr>
          <a:xfrm>
            <a:off x="381000" y="2057400"/>
            <a:ext cx="2971800" cy="2667000"/>
          </a:xfrm>
          <a:prstGeom prst="rect">
            <a:avLst/>
          </a:prstGeom>
        </p:spPr>
      </p:pic>
    </p:spTree>
    <p:extLst>
      <p:ext uri="{BB962C8B-B14F-4D97-AF65-F5344CB8AC3E}">
        <p14:creationId xmlns:p14="http://schemas.microsoft.com/office/powerpoint/2010/main" val="332178933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Quiz</a:t>
            </a:r>
          </a:p>
        </p:txBody>
      </p:sp>
      <p:sp>
        <p:nvSpPr>
          <p:cNvPr id="3" name="Content Placeholder 2"/>
          <p:cNvSpPr>
            <a:spLocks noGrp="1"/>
          </p:cNvSpPr>
          <p:nvPr>
            <p:ph idx="1"/>
          </p:nvPr>
        </p:nvSpPr>
        <p:spPr/>
        <p:txBody>
          <a:bodyPr/>
          <a:lstStyle/>
          <a:p>
            <a:r>
              <a:rPr lang="en-US"/>
              <a:t>Write a set of test cases to test a following program:</a:t>
            </a:r>
          </a:p>
          <a:p>
            <a:pPr lvl="1"/>
            <a:r>
              <a:rPr lang="en-US"/>
              <a:t>The program reads three integer values from an input dialog. The three values represent the lengths of the sides of a triangle. The program displays a message that states whether the triangle is scalene, isosceles, or equilateral.</a:t>
            </a:r>
          </a:p>
          <a:p>
            <a:pPr marL="393192" lvl="1" indent="0">
              <a:buNone/>
            </a:pPr>
            <a:r>
              <a:rPr lang="en-US"/>
              <a:t>(Glen Myers, The Art of Software Testing, 1979)</a:t>
            </a:r>
          </a:p>
        </p:txBody>
      </p:sp>
      <p:graphicFrame>
        <p:nvGraphicFramePr>
          <p:cNvPr id="5" name="Table 4"/>
          <p:cNvGraphicFramePr>
            <a:graphicFrameLocks noGrp="1"/>
          </p:cNvGraphicFramePr>
          <p:nvPr>
            <p:extLst>
              <p:ext uri="{D42A27DB-BD31-4B8C-83A1-F6EECF244321}">
                <p14:modId xmlns:p14="http://schemas.microsoft.com/office/powerpoint/2010/main" val="526578509"/>
              </p:ext>
            </p:extLst>
          </p:nvPr>
        </p:nvGraphicFramePr>
        <p:xfrm>
          <a:off x="1219200" y="4114800"/>
          <a:ext cx="7132320" cy="1981200"/>
        </p:xfrm>
        <a:graphic>
          <a:graphicData uri="http://schemas.openxmlformats.org/drawingml/2006/table">
            <a:tbl>
              <a:tblPr firstRow="1" bandRow="1">
                <a:tableStyleId>{5C22544A-7EE6-4342-B048-85BDC9FD1C3A}</a:tableStyleId>
              </a:tblPr>
              <a:tblGrid>
                <a:gridCol w="3566160">
                  <a:extLst>
                    <a:ext uri="{9D8B030D-6E8A-4147-A177-3AD203B41FA5}">
                      <a16:colId xmlns:a16="http://schemas.microsoft.com/office/drawing/2014/main" val="20000"/>
                    </a:ext>
                  </a:extLst>
                </a:gridCol>
                <a:gridCol w="3566160">
                  <a:extLst>
                    <a:ext uri="{9D8B030D-6E8A-4147-A177-3AD203B41FA5}">
                      <a16:colId xmlns:a16="http://schemas.microsoft.com/office/drawing/2014/main" val="20001"/>
                    </a:ext>
                  </a:extLst>
                </a:gridCol>
              </a:tblGrid>
              <a:tr h="370840">
                <a:tc>
                  <a:txBody>
                    <a:bodyPr/>
                    <a:lstStyle/>
                    <a:p>
                      <a:pPr algn="l"/>
                      <a:r>
                        <a:rPr lang="en-US" sz="2000"/>
                        <a:t>Action/Data </a:t>
                      </a:r>
                    </a:p>
                  </a:txBody>
                  <a:tcPr/>
                </a:tc>
                <a:tc>
                  <a:txBody>
                    <a:bodyPr/>
                    <a:lstStyle/>
                    <a:p>
                      <a:pPr algn="l"/>
                      <a:r>
                        <a:rPr lang="en-US" sz="2000"/>
                        <a:t>Expected Result</a:t>
                      </a:r>
                    </a:p>
                  </a:txBody>
                  <a:tcPr/>
                </a:tc>
                <a:extLst>
                  <a:ext uri="{0D108BD9-81ED-4DB2-BD59-A6C34878D82A}">
                    <a16:rowId xmlns:a16="http://schemas.microsoft.com/office/drawing/2014/main" val="10000"/>
                  </a:ext>
                </a:extLst>
              </a:tr>
              <a:tr h="370840">
                <a:tc>
                  <a:txBody>
                    <a:bodyPr/>
                    <a:lstStyle/>
                    <a:p>
                      <a:endParaRPr lang="en-US" sz="2000"/>
                    </a:p>
                  </a:txBody>
                  <a:tcPr/>
                </a:tc>
                <a:tc>
                  <a:txBody>
                    <a:bodyPr/>
                    <a:lstStyle/>
                    <a:p>
                      <a:endParaRPr lang="en-US" sz="2000"/>
                    </a:p>
                  </a:txBody>
                  <a:tcPr/>
                </a:tc>
                <a:extLst>
                  <a:ext uri="{0D108BD9-81ED-4DB2-BD59-A6C34878D82A}">
                    <a16:rowId xmlns:a16="http://schemas.microsoft.com/office/drawing/2014/main" val="10001"/>
                  </a:ext>
                </a:extLst>
              </a:tr>
              <a:tr h="370840">
                <a:tc>
                  <a:txBody>
                    <a:bodyPr/>
                    <a:lstStyle/>
                    <a:p>
                      <a:endParaRPr lang="en-US" sz="2000"/>
                    </a:p>
                  </a:txBody>
                  <a:tcPr/>
                </a:tc>
                <a:tc>
                  <a:txBody>
                    <a:bodyPr/>
                    <a:lstStyle/>
                    <a:p>
                      <a:endParaRPr lang="en-US" sz="2000"/>
                    </a:p>
                  </a:txBody>
                  <a:tcPr/>
                </a:tc>
                <a:extLst>
                  <a:ext uri="{0D108BD9-81ED-4DB2-BD59-A6C34878D82A}">
                    <a16:rowId xmlns:a16="http://schemas.microsoft.com/office/drawing/2014/main" val="10002"/>
                  </a:ext>
                </a:extLst>
              </a:tr>
              <a:tr h="370840">
                <a:tc>
                  <a:txBody>
                    <a:bodyPr/>
                    <a:lstStyle/>
                    <a:p>
                      <a:endParaRPr lang="en-US" sz="2000"/>
                    </a:p>
                  </a:txBody>
                  <a:tcPr/>
                </a:tc>
                <a:tc>
                  <a:txBody>
                    <a:bodyPr/>
                    <a:lstStyle/>
                    <a:p>
                      <a:endParaRPr lang="en-US" sz="2000"/>
                    </a:p>
                  </a:txBody>
                  <a:tcPr/>
                </a:tc>
                <a:extLst>
                  <a:ext uri="{0D108BD9-81ED-4DB2-BD59-A6C34878D82A}">
                    <a16:rowId xmlns:a16="http://schemas.microsoft.com/office/drawing/2014/main" val="10003"/>
                  </a:ext>
                </a:extLst>
              </a:tr>
              <a:tr h="370840">
                <a:tc>
                  <a:txBody>
                    <a:bodyPr/>
                    <a:lstStyle/>
                    <a:p>
                      <a:endParaRPr lang="en-US" sz="2000"/>
                    </a:p>
                  </a:txBody>
                  <a:tcPr/>
                </a:tc>
                <a:tc>
                  <a:txBody>
                    <a:bodyPr/>
                    <a:lstStyle/>
                    <a:p>
                      <a:endParaRPr lang="en-US" sz="2000"/>
                    </a:p>
                  </a:txBody>
                  <a:tcPr/>
                </a:tc>
                <a:extLst>
                  <a:ext uri="{0D108BD9-81ED-4DB2-BD59-A6C34878D82A}">
                    <a16:rowId xmlns:a16="http://schemas.microsoft.com/office/drawing/2014/main" val="10004"/>
                  </a:ext>
                </a:extLst>
              </a:tr>
            </a:tbl>
          </a:graphicData>
        </a:graphic>
      </p:graphicFrame>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pPr/>
              <a:t>84</a:t>
            </a:fld>
            <a:endParaRPr lang="en-US"/>
          </a:p>
        </p:txBody>
      </p:sp>
    </p:spTree>
    <p:extLst>
      <p:ext uri="{BB962C8B-B14F-4D97-AF65-F5344CB8AC3E}">
        <p14:creationId xmlns:p14="http://schemas.microsoft.com/office/powerpoint/2010/main" val="175787968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Solution</a:t>
            </a:r>
          </a:p>
        </p:txBody>
      </p:sp>
      <p:sp>
        <p:nvSpPr>
          <p:cNvPr id="3" name="Content Placeholder 2"/>
          <p:cNvSpPr>
            <a:spLocks noGrp="1"/>
          </p:cNvSpPr>
          <p:nvPr>
            <p:ph idx="1"/>
          </p:nvPr>
        </p:nvSpPr>
        <p:spPr/>
        <p:txBody>
          <a:bodyPr>
            <a:normAutofit fontScale="92500" lnSpcReduction="20000"/>
          </a:bodyPr>
          <a:lstStyle/>
          <a:p>
            <a:r>
              <a:rPr lang="en-US"/>
              <a:t>Issues with the specification?</a:t>
            </a:r>
          </a:p>
          <a:p>
            <a:r>
              <a:rPr lang="en-US"/>
              <a:t>Solutions: A (6 tests), B (65 tests), C (185 tests)…</a:t>
            </a:r>
          </a:p>
          <a:p>
            <a:r>
              <a:rPr lang="en-US"/>
              <a:t>Possible test cases:</a:t>
            </a:r>
          </a:p>
          <a:p>
            <a:pPr lvl="1"/>
            <a:r>
              <a:rPr lang="en-US"/>
              <a:t>Equilateral: 3,3,3</a:t>
            </a:r>
          </a:p>
          <a:p>
            <a:pPr lvl="1"/>
            <a:r>
              <a:rPr lang="en-US"/>
              <a:t>Isosceles: 5,5,2</a:t>
            </a:r>
          </a:p>
          <a:p>
            <a:pPr lvl="2"/>
            <a:r>
              <a:rPr lang="en-US"/>
              <a:t>Similarly for the other sides</a:t>
            </a:r>
          </a:p>
          <a:p>
            <a:pPr lvl="1"/>
            <a:r>
              <a:rPr lang="en-US"/>
              <a:t>Scalene: 5,6,7</a:t>
            </a:r>
          </a:p>
          <a:p>
            <a:pPr lvl="1"/>
            <a:r>
              <a:rPr lang="en-US"/>
              <a:t>Not a triangle: 1,2,5</a:t>
            </a:r>
          </a:p>
          <a:p>
            <a:pPr lvl="2"/>
            <a:r>
              <a:rPr lang="en-US"/>
              <a:t>Similarly for the other sides</a:t>
            </a:r>
          </a:p>
          <a:p>
            <a:pPr lvl="1"/>
            <a:r>
              <a:rPr lang="en-US"/>
              <a:t>Just not a triangle: 1,2,3</a:t>
            </a:r>
          </a:p>
          <a:p>
            <a:pPr lvl="1"/>
            <a:r>
              <a:rPr lang="en-US"/>
              <a:t>Invalid inputs</a:t>
            </a:r>
          </a:p>
          <a:p>
            <a:pPr lvl="2"/>
            <a:r>
              <a:rPr lang="en-US"/>
              <a:t>Zero value: 0,1,1</a:t>
            </a:r>
          </a:p>
          <a:p>
            <a:pPr lvl="2"/>
            <a:r>
              <a:rPr lang="en-US"/>
              <a:t>Negative value: -3,-5,-3</a:t>
            </a:r>
          </a:p>
          <a:p>
            <a:pPr lvl="2"/>
            <a:r>
              <a:rPr lang="en-US"/>
              <a:t>Not an integer: 2,2,’a’</a:t>
            </a:r>
          </a:p>
          <a:p>
            <a:pPr lvl="2"/>
            <a:r>
              <a:rPr lang="en-US"/>
              <a:t>Less inputs than needed: 3,4</a:t>
            </a:r>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85</a:t>
            </a:fld>
            <a:endParaRPr lang="en-US"/>
          </a:p>
        </p:txBody>
      </p:sp>
    </p:spTree>
    <p:extLst>
      <p:ext uri="{BB962C8B-B14F-4D97-AF65-F5344CB8AC3E}">
        <p14:creationId xmlns:p14="http://schemas.microsoft.com/office/powerpoint/2010/main" val="268224574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t> State transition exercise</a:t>
            </a:r>
          </a:p>
        </p:txBody>
      </p:sp>
      <p:sp>
        <p:nvSpPr>
          <p:cNvPr id="3" name="Content Placeholder 2"/>
          <p:cNvSpPr>
            <a:spLocks noGrp="1"/>
          </p:cNvSpPr>
          <p:nvPr>
            <p:ph idx="1"/>
          </p:nvPr>
        </p:nvSpPr>
        <p:spPr/>
        <p:txBody>
          <a:bodyPr>
            <a:normAutofit fontScale="92500" lnSpcReduction="20000"/>
          </a:bodyPr>
          <a:lstStyle/>
          <a:p>
            <a:r>
              <a:rPr lang="en-US"/>
              <a:t>Airline Reservations System: I call Southwest Airlines to make a reservation. I provide information about the origin and destination of my travel, and the date and time that I wish to fly. A reservation is made for me and stored in their system. My reservation is now in the "</a:t>
            </a:r>
            <a:r>
              <a:rPr lang="en-US" b="1"/>
              <a:t>Made</a:t>
            </a:r>
            <a:r>
              <a:rPr lang="en-US"/>
              <a:t>" state. </a:t>
            </a:r>
          </a:p>
          <a:p>
            <a:pPr marL="285750" indent="0">
              <a:buNone/>
            </a:pPr>
            <a:r>
              <a:rPr lang="en-US"/>
              <a:t>Depending on the various fare rules, I'm given a certain amount of time to pay for the ticket. It could be within 24 hours; or it might be until 1 hour before departure. Once I pay for the ticket, my reservation changes state. It's now "</a:t>
            </a:r>
            <a:r>
              <a:rPr lang="en-US" b="1"/>
              <a:t>Paid</a:t>
            </a:r>
            <a:r>
              <a:rPr lang="en-US"/>
              <a:t>". On the day of travel, I arrive at the airport in plenty of time, stand in the incredibly long lines, and get a printed copy of my ticket. The reservation is now in the "</a:t>
            </a:r>
            <a:r>
              <a:rPr lang="en-US" b="1"/>
              <a:t>Ticketed</a:t>
            </a:r>
            <a:r>
              <a:rPr lang="en-US"/>
              <a:t>" state. When I give my ticket to the agent and get on the plane, the reservation changes to the "</a:t>
            </a:r>
            <a:r>
              <a:rPr lang="en-US" b="1"/>
              <a:t>Used</a:t>
            </a:r>
            <a:r>
              <a:rPr lang="en-US"/>
              <a:t>" state. Of course, I can cancel my reservation at any time before I get on the plane. If I've paid for it, I should be able to get a refund or at least a credit. </a:t>
            </a:r>
          </a:p>
        </p:txBody>
      </p:sp>
    </p:spTree>
    <p:extLst>
      <p:ext uri="{BB962C8B-B14F-4D97-AF65-F5344CB8AC3E}">
        <p14:creationId xmlns:p14="http://schemas.microsoft.com/office/powerpoint/2010/main" val="303851833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State transition exercise</a:t>
            </a:r>
          </a:p>
        </p:txBody>
      </p:sp>
      <p:sp>
        <p:nvSpPr>
          <p:cNvPr id="3" name="Content Placeholder 2"/>
          <p:cNvSpPr>
            <a:spLocks noGrp="1"/>
          </p:cNvSpPr>
          <p:nvPr>
            <p:ph idx="1"/>
          </p:nvPr>
        </p:nvSpPr>
        <p:spPr/>
        <p:txBody>
          <a:bodyPr/>
          <a:lstStyle/>
          <a:p>
            <a:r>
              <a:rPr lang="en-US"/>
              <a:t>Airline Reservations System</a:t>
            </a:r>
          </a:p>
        </p:txBody>
      </p:sp>
      <p:sp>
        <p:nvSpPr>
          <p:cNvPr id="20485" name="AutoShape 5" descr="fig199_01_0"/>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en-US"/>
          </a:p>
        </p:txBody>
      </p:sp>
      <p:pic>
        <p:nvPicPr>
          <p:cNvPr id="20486" name="Picture 6"/>
          <p:cNvPicPr>
            <a:picLocks noChangeAspect="1" noChangeArrowheads="1"/>
          </p:cNvPicPr>
          <p:nvPr/>
        </p:nvPicPr>
        <p:blipFill>
          <a:blip r:embed="rId2">
            <a:extLst>
              <a:ext uri="{28A0092B-C50C-407E-A947-70E740481C1C}">
                <a14:useLocalDpi xmlns:a14="http://schemas.microsoft.com/office/drawing/2010/main" val="0"/>
              </a:ext>
            </a:extLst>
          </a:blip>
          <a:srcRect l="23438" t="10107" r="20313" b="48923"/>
          <a:stretch>
            <a:fillRect/>
          </a:stretch>
        </p:blipFill>
        <p:spPr bwMode="auto">
          <a:xfrm>
            <a:off x="152400" y="1811867"/>
            <a:ext cx="8839200" cy="4665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690950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Solution - decision table </a:t>
            </a:r>
          </a:p>
        </p:txBody>
      </p:sp>
      <p:graphicFrame>
        <p:nvGraphicFramePr>
          <p:cNvPr id="4" name="Content Placeholder 3"/>
          <p:cNvGraphicFramePr>
            <a:graphicFrameLocks noGrp="1"/>
          </p:cNvGraphicFramePr>
          <p:nvPr>
            <p:ph idx="1"/>
          </p:nvPr>
        </p:nvGraphicFramePr>
        <p:xfrm>
          <a:off x="757681" y="1600200"/>
          <a:ext cx="7395719" cy="2377440"/>
        </p:xfrm>
        <a:graphic>
          <a:graphicData uri="http://schemas.openxmlformats.org/drawingml/2006/table">
            <a:tbl>
              <a:tblPr firstRow="1" bandRow="1">
                <a:tableStyleId>{5C22544A-7EE6-4342-B048-85BDC9FD1C3A}</a:tableStyleId>
              </a:tblPr>
              <a:tblGrid>
                <a:gridCol w="2227453">
                  <a:extLst>
                    <a:ext uri="{9D8B030D-6E8A-4147-A177-3AD203B41FA5}">
                      <a16:colId xmlns:a16="http://schemas.microsoft.com/office/drawing/2014/main" val="20000"/>
                    </a:ext>
                  </a:extLst>
                </a:gridCol>
                <a:gridCol w="678180">
                  <a:extLst>
                    <a:ext uri="{9D8B030D-6E8A-4147-A177-3AD203B41FA5}">
                      <a16:colId xmlns:a16="http://schemas.microsoft.com/office/drawing/2014/main" val="20001"/>
                    </a:ext>
                  </a:extLst>
                </a:gridCol>
                <a:gridCol w="678180">
                  <a:extLst>
                    <a:ext uri="{9D8B030D-6E8A-4147-A177-3AD203B41FA5}">
                      <a16:colId xmlns:a16="http://schemas.microsoft.com/office/drawing/2014/main" val="20002"/>
                    </a:ext>
                  </a:extLst>
                </a:gridCol>
                <a:gridCol w="678180">
                  <a:extLst>
                    <a:ext uri="{9D8B030D-6E8A-4147-A177-3AD203B41FA5}">
                      <a16:colId xmlns:a16="http://schemas.microsoft.com/office/drawing/2014/main" val="20003"/>
                    </a:ext>
                  </a:extLst>
                </a:gridCol>
                <a:gridCol w="678180">
                  <a:extLst>
                    <a:ext uri="{9D8B030D-6E8A-4147-A177-3AD203B41FA5}">
                      <a16:colId xmlns:a16="http://schemas.microsoft.com/office/drawing/2014/main" val="20004"/>
                    </a:ext>
                  </a:extLst>
                </a:gridCol>
                <a:gridCol w="678180">
                  <a:extLst>
                    <a:ext uri="{9D8B030D-6E8A-4147-A177-3AD203B41FA5}">
                      <a16:colId xmlns:a16="http://schemas.microsoft.com/office/drawing/2014/main" val="20005"/>
                    </a:ext>
                  </a:extLst>
                </a:gridCol>
                <a:gridCol w="549593">
                  <a:extLst>
                    <a:ext uri="{9D8B030D-6E8A-4147-A177-3AD203B41FA5}">
                      <a16:colId xmlns:a16="http://schemas.microsoft.com/office/drawing/2014/main" val="20006"/>
                    </a:ext>
                  </a:extLst>
                </a:gridCol>
                <a:gridCol w="678180">
                  <a:extLst>
                    <a:ext uri="{9D8B030D-6E8A-4147-A177-3AD203B41FA5}">
                      <a16:colId xmlns:a16="http://schemas.microsoft.com/office/drawing/2014/main" val="20007"/>
                    </a:ext>
                  </a:extLst>
                </a:gridCol>
                <a:gridCol w="549593">
                  <a:extLst>
                    <a:ext uri="{9D8B030D-6E8A-4147-A177-3AD203B41FA5}">
                      <a16:colId xmlns:a16="http://schemas.microsoft.com/office/drawing/2014/main" val="20008"/>
                    </a:ext>
                  </a:extLst>
                </a:gridCol>
              </a:tblGrid>
              <a:tr h="370840">
                <a:tc>
                  <a:txBody>
                    <a:bodyPr/>
                    <a:lstStyle/>
                    <a:p>
                      <a:r>
                        <a:rPr lang="en-US" sz="2000" b="1">
                          <a:latin typeface="+mj-lt"/>
                        </a:rPr>
                        <a:t>Conditions</a:t>
                      </a:r>
                    </a:p>
                  </a:txBody>
                  <a:tcPr/>
                </a:tc>
                <a:tc>
                  <a:txBody>
                    <a:bodyPr/>
                    <a:lstStyle/>
                    <a:p>
                      <a:pPr algn="ctr"/>
                      <a:r>
                        <a:rPr lang="en-US" sz="2000">
                          <a:solidFill>
                            <a:schemeClr val="bg1"/>
                          </a:solidFill>
                          <a:latin typeface="+mj-lt"/>
                        </a:rPr>
                        <a:t>R1</a:t>
                      </a:r>
                    </a:p>
                  </a:txBody>
                  <a:tcPr/>
                </a:tc>
                <a:tc>
                  <a:txBody>
                    <a:bodyPr/>
                    <a:lstStyle/>
                    <a:p>
                      <a:pPr algn="ctr"/>
                      <a:r>
                        <a:rPr lang="en-US" sz="2000">
                          <a:solidFill>
                            <a:schemeClr val="bg1"/>
                          </a:solidFill>
                          <a:latin typeface="+mj-lt"/>
                        </a:rPr>
                        <a:t>R2</a:t>
                      </a:r>
                    </a:p>
                  </a:txBody>
                  <a:tcPr/>
                </a:tc>
                <a:tc>
                  <a:txBody>
                    <a:bodyPr/>
                    <a:lstStyle/>
                    <a:p>
                      <a:pPr algn="ctr"/>
                      <a:r>
                        <a:rPr lang="en-US" sz="2000">
                          <a:solidFill>
                            <a:srgbClr val="FFFF00"/>
                          </a:solidFill>
                          <a:latin typeface="+mj-lt"/>
                        </a:rPr>
                        <a:t>R3</a:t>
                      </a:r>
                    </a:p>
                  </a:txBody>
                  <a:tcPr/>
                </a:tc>
                <a:tc>
                  <a:txBody>
                    <a:bodyPr/>
                    <a:lstStyle/>
                    <a:p>
                      <a:pPr algn="ctr"/>
                      <a:r>
                        <a:rPr lang="en-US" sz="2000">
                          <a:solidFill>
                            <a:srgbClr val="FFFF00"/>
                          </a:solidFill>
                          <a:latin typeface="+mj-lt"/>
                        </a:rPr>
                        <a:t>R4</a:t>
                      </a:r>
                    </a:p>
                  </a:txBody>
                  <a:tcPr/>
                </a:tc>
                <a:tc>
                  <a:txBody>
                    <a:bodyPr/>
                    <a:lstStyle/>
                    <a:p>
                      <a:pPr algn="ctr"/>
                      <a:r>
                        <a:rPr lang="en-US" sz="2000">
                          <a:solidFill>
                            <a:schemeClr val="bg1"/>
                          </a:solidFill>
                          <a:latin typeface="+mj-lt"/>
                        </a:rPr>
                        <a:t>R5</a:t>
                      </a:r>
                    </a:p>
                  </a:txBody>
                  <a:tcPr/>
                </a:tc>
                <a:tc>
                  <a:txBody>
                    <a:bodyPr/>
                    <a:lstStyle/>
                    <a:p>
                      <a:pPr algn="ctr"/>
                      <a:r>
                        <a:rPr lang="en-US" sz="2000">
                          <a:solidFill>
                            <a:schemeClr val="tx1"/>
                          </a:solidFill>
                          <a:latin typeface="+mj-lt"/>
                        </a:rPr>
                        <a:t>R6</a:t>
                      </a:r>
                    </a:p>
                  </a:txBody>
                  <a:tcPr/>
                </a:tc>
                <a:tc>
                  <a:txBody>
                    <a:bodyPr/>
                    <a:lstStyle/>
                    <a:p>
                      <a:pPr algn="ctr"/>
                      <a:r>
                        <a:rPr lang="en-US" sz="2000">
                          <a:latin typeface="+mj-lt"/>
                        </a:rPr>
                        <a:t>R7</a:t>
                      </a:r>
                    </a:p>
                  </a:txBody>
                  <a:tcPr/>
                </a:tc>
                <a:tc>
                  <a:txBody>
                    <a:bodyPr/>
                    <a:lstStyle/>
                    <a:p>
                      <a:pPr algn="ctr"/>
                      <a:r>
                        <a:rPr lang="en-US" sz="2000">
                          <a:solidFill>
                            <a:schemeClr val="tx1"/>
                          </a:solidFill>
                          <a:latin typeface="+mj-lt"/>
                        </a:rPr>
                        <a:t>R8</a:t>
                      </a:r>
                    </a:p>
                  </a:txBody>
                  <a:tcPr/>
                </a:tc>
                <a:extLst>
                  <a:ext uri="{0D108BD9-81ED-4DB2-BD59-A6C34878D82A}">
                    <a16:rowId xmlns:a16="http://schemas.microsoft.com/office/drawing/2014/main" val="10000"/>
                  </a:ext>
                </a:extLst>
              </a:tr>
              <a:tr h="370840">
                <a:tc>
                  <a:txBody>
                    <a:bodyPr/>
                    <a:lstStyle/>
                    <a:p>
                      <a:r>
                        <a:rPr lang="en-US" sz="2000" b="1">
                          <a:latin typeface="+mj-lt"/>
                        </a:rPr>
                        <a:t>'over 60s' rail card?</a:t>
                      </a:r>
                    </a:p>
                  </a:txBody>
                  <a:tcPr/>
                </a:tc>
                <a:tc>
                  <a:txBody>
                    <a:bodyPr/>
                    <a:lstStyle/>
                    <a:p>
                      <a:pPr algn="ctr"/>
                      <a:r>
                        <a:rPr lang="en-US" sz="2000">
                          <a:latin typeface="+mj-lt"/>
                        </a:rPr>
                        <a:t>T</a:t>
                      </a:r>
                    </a:p>
                  </a:txBody>
                  <a:tcPr/>
                </a:tc>
                <a:tc>
                  <a:txBody>
                    <a:bodyPr/>
                    <a:lstStyle/>
                    <a:p>
                      <a:pPr algn="ctr"/>
                      <a:r>
                        <a:rPr lang="en-US" sz="2000">
                          <a:latin typeface="+mj-lt"/>
                        </a:rPr>
                        <a:t>T</a:t>
                      </a:r>
                    </a:p>
                  </a:txBody>
                  <a:tcPr/>
                </a:tc>
                <a:tc>
                  <a:txBody>
                    <a:bodyPr/>
                    <a:lstStyle/>
                    <a:p>
                      <a:pPr algn="ctr"/>
                      <a:r>
                        <a:rPr lang="en-US" sz="2000">
                          <a:latin typeface="+mj-lt"/>
                        </a:rPr>
                        <a:t>T</a:t>
                      </a:r>
                    </a:p>
                  </a:txBody>
                  <a:tcPr/>
                </a:tc>
                <a:tc>
                  <a:txBody>
                    <a:bodyPr/>
                    <a:lstStyle/>
                    <a:p>
                      <a:pPr algn="ctr"/>
                      <a:r>
                        <a:rPr lang="en-US" sz="2000">
                          <a:latin typeface="+mj-lt"/>
                        </a:rPr>
                        <a:t>T</a:t>
                      </a:r>
                    </a:p>
                  </a:txBody>
                  <a:tcPr/>
                </a:tc>
                <a:tc>
                  <a:txBody>
                    <a:bodyPr/>
                    <a:lstStyle/>
                    <a:p>
                      <a:pPr algn="ctr"/>
                      <a:r>
                        <a:rPr lang="en-US" sz="2000">
                          <a:latin typeface="+mj-lt"/>
                        </a:rPr>
                        <a:t>F</a:t>
                      </a:r>
                    </a:p>
                  </a:txBody>
                  <a:tcPr/>
                </a:tc>
                <a:tc>
                  <a:txBody>
                    <a:bodyPr/>
                    <a:lstStyle/>
                    <a:p>
                      <a:pPr algn="ctr"/>
                      <a:r>
                        <a:rPr lang="en-US" sz="2000">
                          <a:latin typeface="+mj-lt"/>
                        </a:rPr>
                        <a:t>F</a:t>
                      </a:r>
                    </a:p>
                  </a:txBody>
                  <a:tcPr/>
                </a:tc>
                <a:tc>
                  <a:txBody>
                    <a:bodyPr/>
                    <a:lstStyle/>
                    <a:p>
                      <a:pPr algn="ctr"/>
                      <a:r>
                        <a:rPr lang="en-US" sz="2000">
                          <a:latin typeface="+mj-lt"/>
                        </a:rPr>
                        <a:t>F</a:t>
                      </a:r>
                    </a:p>
                  </a:txBody>
                  <a:tcPr/>
                </a:tc>
                <a:tc>
                  <a:txBody>
                    <a:bodyPr/>
                    <a:lstStyle/>
                    <a:p>
                      <a:pPr algn="ctr"/>
                      <a:r>
                        <a:rPr lang="en-US" sz="2000">
                          <a:latin typeface="+mj-lt"/>
                        </a:rPr>
                        <a:t>F</a:t>
                      </a:r>
                    </a:p>
                  </a:txBody>
                  <a:tcPr/>
                </a:tc>
                <a:extLst>
                  <a:ext uri="{0D108BD9-81ED-4DB2-BD59-A6C34878D82A}">
                    <a16:rowId xmlns:a16="http://schemas.microsoft.com/office/drawing/2014/main" val="10001"/>
                  </a:ext>
                </a:extLst>
              </a:tr>
              <a:tr h="370840">
                <a:tc>
                  <a:txBody>
                    <a:bodyPr/>
                    <a:lstStyle/>
                    <a:p>
                      <a:r>
                        <a:rPr lang="en-US" sz="2000" b="1">
                          <a:latin typeface="+mj-lt"/>
                        </a:rPr>
                        <a:t>family rail card?</a:t>
                      </a:r>
                    </a:p>
                  </a:txBody>
                  <a:tcPr/>
                </a:tc>
                <a:tc>
                  <a:txBody>
                    <a:bodyPr/>
                    <a:lstStyle/>
                    <a:p>
                      <a:pPr algn="ctr"/>
                      <a:r>
                        <a:rPr lang="en-US" sz="2000">
                          <a:latin typeface="+mj-lt"/>
                        </a:rPr>
                        <a:t>T</a:t>
                      </a:r>
                    </a:p>
                  </a:txBody>
                  <a:tcPr/>
                </a:tc>
                <a:tc>
                  <a:txBody>
                    <a:bodyPr/>
                    <a:lstStyle/>
                    <a:p>
                      <a:pPr algn="ctr"/>
                      <a:r>
                        <a:rPr lang="en-US" sz="2000">
                          <a:latin typeface="+mj-lt"/>
                        </a:rPr>
                        <a:t>T</a:t>
                      </a:r>
                    </a:p>
                  </a:txBody>
                  <a:tcPr/>
                </a:tc>
                <a:tc>
                  <a:txBody>
                    <a:bodyPr/>
                    <a:lstStyle/>
                    <a:p>
                      <a:pPr algn="ctr"/>
                      <a:r>
                        <a:rPr lang="en-US" sz="2000">
                          <a:latin typeface="+mj-lt"/>
                        </a:rPr>
                        <a:t>F</a:t>
                      </a:r>
                    </a:p>
                  </a:txBody>
                  <a:tcPr/>
                </a:tc>
                <a:tc>
                  <a:txBody>
                    <a:bodyPr/>
                    <a:lstStyle/>
                    <a:p>
                      <a:pPr algn="ctr"/>
                      <a:r>
                        <a:rPr lang="en-US" sz="2000">
                          <a:latin typeface="+mj-lt"/>
                        </a:rPr>
                        <a:t>F</a:t>
                      </a:r>
                    </a:p>
                  </a:txBody>
                  <a:tcPr/>
                </a:tc>
                <a:tc>
                  <a:txBody>
                    <a:bodyPr/>
                    <a:lstStyle/>
                    <a:p>
                      <a:pPr algn="ctr"/>
                      <a:r>
                        <a:rPr lang="en-US" sz="2000">
                          <a:latin typeface="+mj-lt"/>
                        </a:rPr>
                        <a:t>T</a:t>
                      </a:r>
                    </a:p>
                  </a:txBody>
                  <a:tcPr/>
                </a:tc>
                <a:tc>
                  <a:txBody>
                    <a:bodyPr/>
                    <a:lstStyle/>
                    <a:p>
                      <a:pPr algn="ctr"/>
                      <a:r>
                        <a:rPr lang="en-US" sz="2000">
                          <a:latin typeface="+mj-lt"/>
                        </a:rPr>
                        <a:t>T</a:t>
                      </a:r>
                    </a:p>
                  </a:txBody>
                  <a:tcPr/>
                </a:tc>
                <a:tc>
                  <a:txBody>
                    <a:bodyPr/>
                    <a:lstStyle/>
                    <a:p>
                      <a:pPr algn="ctr"/>
                      <a:r>
                        <a:rPr lang="en-US" sz="2000">
                          <a:latin typeface="+mj-lt"/>
                        </a:rPr>
                        <a:t>F</a:t>
                      </a:r>
                    </a:p>
                  </a:txBody>
                  <a:tcPr/>
                </a:tc>
                <a:tc>
                  <a:txBody>
                    <a:bodyPr/>
                    <a:lstStyle/>
                    <a:p>
                      <a:pPr algn="ctr"/>
                      <a:r>
                        <a:rPr lang="en-US" sz="2000">
                          <a:latin typeface="+mj-lt"/>
                        </a:rPr>
                        <a:t>F</a:t>
                      </a:r>
                    </a:p>
                  </a:txBody>
                  <a:tcPr/>
                </a:tc>
                <a:extLst>
                  <a:ext uri="{0D108BD9-81ED-4DB2-BD59-A6C34878D82A}">
                    <a16:rowId xmlns:a16="http://schemas.microsoft.com/office/drawing/2014/main" val="10002"/>
                  </a:ext>
                </a:extLst>
              </a:tr>
              <a:tr h="370840">
                <a:tc>
                  <a:txBody>
                    <a:bodyPr/>
                    <a:lstStyle/>
                    <a:p>
                      <a:r>
                        <a:rPr lang="en-US" sz="2000" b="1">
                          <a:latin typeface="+mj-lt"/>
                        </a:rPr>
                        <a:t>with a child?</a:t>
                      </a:r>
                    </a:p>
                  </a:txBody>
                  <a:tcPr/>
                </a:tc>
                <a:tc>
                  <a:txBody>
                    <a:bodyPr/>
                    <a:lstStyle/>
                    <a:p>
                      <a:pPr algn="ctr"/>
                      <a:r>
                        <a:rPr lang="en-US" sz="2000">
                          <a:latin typeface="+mj-lt"/>
                        </a:rPr>
                        <a:t>T</a:t>
                      </a:r>
                    </a:p>
                  </a:txBody>
                  <a:tcPr/>
                </a:tc>
                <a:tc>
                  <a:txBody>
                    <a:bodyPr/>
                    <a:lstStyle/>
                    <a:p>
                      <a:pPr algn="ctr"/>
                      <a:r>
                        <a:rPr lang="en-US" sz="2000">
                          <a:latin typeface="+mj-lt"/>
                        </a:rPr>
                        <a:t>F</a:t>
                      </a:r>
                    </a:p>
                  </a:txBody>
                  <a:tcPr/>
                </a:tc>
                <a:tc>
                  <a:txBody>
                    <a:bodyPr/>
                    <a:lstStyle/>
                    <a:p>
                      <a:pPr algn="ctr"/>
                      <a:r>
                        <a:rPr lang="en-US" sz="2000">
                          <a:solidFill>
                            <a:schemeClr val="tx1"/>
                          </a:solidFill>
                          <a:latin typeface="+mj-lt"/>
                        </a:rPr>
                        <a:t>T</a:t>
                      </a:r>
                    </a:p>
                  </a:txBody>
                  <a:tcPr/>
                </a:tc>
                <a:tc>
                  <a:txBody>
                    <a:bodyPr/>
                    <a:lstStyle/>
                    <a:p>
                      <a:pPr algn="ctr"/>
                      <a:r>
                        <a:rPr lang="en-US" sz="2000">
                          <a:solidFill>
                            <a:schemeClr val="tx1"/>
                          </a:solidFill>
                          <a:latin typeface="+mj-lt"/>
                        </a:rPr>
                        <a:t>F</a:t>
                      </a:r>
                    </a:p>
                  </a:txBody>
                  <a:tcPr/>
                </a:tc>
                <a:tc>
                  <a:txBody>
                    <a:bodyPr/>
                    <a:lstStyle/>
                    <a:p>
                      <a:pPr algn="ctr"/>
                      <a:r>
                        <a:rPr lang="en-US" sz="2000">
                          <a:latin typeface="+mj-lt"/>
                        </a:rPr>
                        <a:t>T</a:t>
                      </a:r>
                    </a:p>
                  </a:txBody>
                  <a:tcPr/>
                </a:tc>
                <a:tc>
                  <a:txBody>
                    <a:bodyPr/>
                    <a:lstStyle/>
                    <a:p>
                      <a:pPr algn="ctr"/>
                      <a:r>
                        <a:rPr lang="en-US" sz="2000">
                          <a:latin typeface="+mj-lt"/>
                        </a:rPr>
                        <a:t>F</a:t>
                      </a:r>
                    </a:p>
                  </a:txBody>
                  <a:tcPr/>
                </a:tc>
                <a:tc>
                  <a:txBody>
                    <a:bodyPr/>
                    <a:lstStyle/>
                    <a:p>
                      <a:pPr algn="ctr"/>
                      <a:r>
                        <a:rPr lang="en-US" sz="2000">
                          <a:latin typeface="+mj-lt"/>
                        </a:rPr>
                        <a:t>T</a:t>
                      </a:r>
                    </a:p>
                  </a:txBody>
                  <a:tcPr/>
                </a:tc>
                <a:tc>
                  <a:txBody>
                    <a:bodyPr/>
                    <a:lstStyle/>
                    <a:p>
                      <a:pPr algn="ctr"/>
                      <a:r>
                        <a:rPr lang="en-US" sz="2000">
                          <a:latin typeface="+mj-lt"/>
                        </a:rPr>
                        <a:t>F</a:t>
                      </a:r>
                    </a:p>
                  </a:txBody>
                  <a:tcPr/>
                </a:tc>
                <a:extLst>
                  <a:ext uri="{0D108BD9-81ED-4DB2-BD59-A6C34878D82A}">
                    <a16:rowId xmlns:a16="http://schemas.microsoft.com/office/drawing/2014/main" val="10003"/>
                  </a:ext>
                </a:extLst>
              </a:tr>
              <a:tr h="370840">
                <a:tc>
                  <a:txBody>
                    <a:bodyPr/>
                    <a:lstStyle/>
                    <a:p>
                      <a:r>
                        <a:rPr lang="en-US" sz="2000" b="1">
                          <a:solidFill>
                            <a:schemeClr val="bg1"/>
                          </a:solidFill>
                          <a:latin typeface="+mj-lt"/>
                        </a:rPr>
                        <a:t>Action</a:t>
                      </a:r>
                    </a:p>
                  </a:txBody>
                  <a:tcPr>
                    <a:solidFill>
                      <a:srgbClr val="0070C0"/>
                    </a:solidFill>
                  </a:tcPr>
                </a:tc>
                <a:tc>
                  <a:txBody>
                    <a:bodyPr/>
                    <a:lstStyle/>
                    <a:p>
                      <a:pPr algn="ctr"/>
                      <a:endParaRPr lang="en-US" sz="2000" b="1">
                        <a:solidFill>
                          <a:schemeClr val="bg1"/>
                        </a:solidFill>
                        <a:latin typeface="+mj-lt"/>
                      </a:endParaRPr>
                    </a:p>
                  </a:txBody>
                  <a:tcPr>
                    <a:solidFill>
                      <a:srgbClr val="0070C0"/>
                    </a:solidFill>
                  </a:tcPr>
                </a:tc>
                <a:tc>
                  <a:txBody>
                    <a:bodyPr/>
                    <a:lstStyle/>
                    <a:p>
                      <a:pPr algn="ctr"/>
                      <a:endParaRPr lang="en-US" sz="2000" b="1">
                        <a:solidFill>
                          <a:schemeClr val="bg1"/>
                        </a:solidFill>
                        <a:latin typeface="+mj-lt"/>
                      </a:endParaRPr>
                    </a:p>
                  </a:txBody>
                  <a:tcPr>
                    <a:solidFill>
                      <a:srgbClr val="0070C0"/>
                    </a:solidFill>
                  </a:tcPr>
                </a:tc>
                <a:tc>
                  <a:txBody>
                    <a:bodyPr/>
                    <a:lstStyle/>
                    <a:p>
                      <a:pPr algn="ctr"/>
                      <a:endParaRPr lang="en-US" sz="2000" b="1">
                        <a:solidFill>
                          <a:schemeClr val="bg1"/>
                        </a:solidFill>
                        <a:latin typeface="+mj-lt"/>
                      </a:endParaRPr>
                    </a:p>
                  </a:txBody>
                  <a:tcPr>
                    <a:solidFill>
                      <a:srgbClr val="0070C0"/>
                    </a:solidFill>
                  </a:tcPr>
                </a:tc>
                <a:tc>
                  <a:txBody>
                    <a:bodyPr/>
                    <a:lstStyle/>
                    <a:p>
                      <a:pPr algn="ctr"/>
                      <a:endParaRPr lang="en-US" sz="2000" b="1">
                        <a:solidFill>
                          <a:schemeClr val="bg1"/>
                        </a:solidFill>
                        <a:latin typeface="+mj-lt"/>
                      </a:endParaRPr>
                    </a:p>
                  </a:txBody>
                  <a:tcPr>
                    <a:solidFill>
                      <a:srgbClr val="0070C0"/>
                    </a:solidFill>
                  </a:tcPr>
                </a:tc>
                <a:tc>
                  <a:txBody>
                    <a:bodyPr/>
                    <a:lstStyle/>
                    <a:p>
                      <a:pPr algn="ctr"/>
                      <a:endParaRPr lang="en-US" sz="2000" b="1">
                        <a:solidFill>
                          <a:schemeClr val="bg1"/>
                        </a:solidFill>
                        <a:latin typeface="+mj-lt"/>
                      </a:endParaRPr>
                    </a:p>
                  </a:txBody>
                  <a:tcPr>
                    <a:solidFill>
                      <a:srgbClr val="0070C0"/>
                    </a:solidFill>
                  </a:tcPr>
                </a:tc>
                <a:tc>
                  <a:txBody>
                    <a:bodyPr/>
                    <a:lstStyle/>
                    <a:p>
                      <a:pPr algn="ctr"/>
                      <a:endParaRPr lang="en-US" sz="2000" b="1">
                        <a:solidFill>
                          <a:schemeClr val="bg1"/>
                        </a:solidFill>
                        <a:latin typeface="+mj-lt"/>
                      </a:endParaRPr>
                    </a:p>
                  </a:txBody>
                  <a:tcPr>
                    <a:solidFill>
                      <a:srgbClr val="0070C0"/>
                    </a:solidFill>
                  </a:tcPr>
                </a:tc>
                <a:tc>
                  <a:txBody>
                    <a:bodyPr/>
                    <a:lstStyle/>
                    <a:p>
                      <a:pPr algn="ctr"/>
                      <a:endParaRPr lang="en-US" sz="2000" b="1">
                        <a:solidFill>
                          <a:schemeClr val="bg1"/>
                        </a:solidFill>
                        <a:latin typeface="+mj-lt"/>
                      </a:endParaRPr>
                    </a:p>
                  </a:txBody>
                  <a:tcPr>
                    <a:solidFill>
                      <a:srgbClr val="0070C0"/>
                    </a:solidFill>
                  </a:tcPr>
                </a:tc>
                <a:tc>
                  <a:txBody>
                    <a:bodyPr/>
                    <a:lstStyle/>
                    <a:p>
                      <a:pPr algn="ctr"/>
                      <a:endParaRPr lang="en-US" sz="2000" b="1">
                        <a:solidFill>
                          <a:schemeClr val="bg1"/>
                        </a:solidFill>
                        <a:latin typeface="+mj-lt"/>
                      </a:endParaRPr>
                    </a:p>
                  </a:txBody>
                  <a:tcPr>
                    <a:solidFill>
                      <a:srgbClr val="0070C0"/>
                    </a:solidFill>
                  </a:tcPr>
                </a:tc>
                <a:extLst>
                  <a:ext uri="{0D108BD9-81ED-4DB2-BD59-A6C34878D82A}">
                    <a16:rowId xmlns:a16="http://schemas.microsoft.com/office/drawing/2014/main" val="10004"/>
                  </a:ext>
                </a:extLst>
              </a:tr>
              <a:tr h="370840">
                <a:tc>
                  <a:txBody>
                    <a:bodyPr/>
                    <a:lstStyle/>
                    <a:p>
                      <a:endParaRPr lang="en-US" sz="2000" b="1">
                        <a:latin typeface="+mj-lt"/>
                      </a:endParaRPr>
                    </a:p>
                  </a:txBody>
                  <a:tcPr/>
                </a:tc>
                <a:tc>
                  <a:txBody>
                    <a:bodyPr/>
                    <a:lstStyle/>
                    <a:p>
                      <a:pPr algn="ctr"/>
                      <a:endParaRPr lang="en-US" sz="2000" b="0">
                        <a:solidFill>
                          <a:srgbClr val="FF0000"/>
                        </a:solidFill>
                        <a:latin typeface="+mj-lt"/>
                      </a:endParaRPr>
                    </a:p>
                  </a:txBody>
                  <a:tcPr/>
                </a:tc>
                <a:tc>
                  <a:txBody>
                    <a:bodyPr/>
                    <a:lstStyle/>
                    <a:p>
                      <a:pPr algn="ctr"/>
                      <a:endParaRPr lang="en-US" sz="2000" b="0">
                        <a:solidFill>
                          <a:srgbClr val="FF0000"/>
                        </a:solidFill>
                        <a:latin typeface="+mj-lt"/>
                      </a:endParaRPr>
                    </a:p>
                  </a:txBody>
                  <a:tcPr/>
                </a:tc>
                <a:tc>
                  <a:txBody>
                    <a:bodyPr/>
                    <a:lstStyle/>
                    <a:p>
                      <a:pPr algn="ctr"/>
                      <a:endParaRPr lang="en-US" sz="2000">
                        <a:latin typeface="+mj-lt"/>
                      </a:endParaRPr>
                    </a:p>
                  </a:txBody>
                  <a:tcPr/>
                </a:tc>
                <a:tc>
                  <a:txBody>
                    <a:bodyPr/>
                    <a:lstStyle/>
                    <a:p>
                      <a:pPr algn="ctr"/>
                      <a:endParaRPr lang="en-US" sz="2000">
                        <a:latin typeface="+mj-lt"/>
                      </a:endParaRPr>
                    </a:p>
                  </a:txBody>
                  <a:tcPr/>
                </a:tc>
                <a:tc>
                  <a:txBody>
                    <a:bodyPr/>
                    <a:lstStyle/>
                    <a:p>
                      <a:pPr algn="ctr"/>
                      <a:endParaRPr lang="en-US" sz="2000">
                        <a:latin typeface="+mj-lt"/>
                      </a:endParaRPr>
                    </a:p>
                  </a:txBody>
                  <a:tcPr/>
                </a:tc>
                <a:tc>
                  <a:txBody>
                    <a:bodyPr/>
                    <a:lstStyle/>
                    <a:p>
                      <a:pPr algn="ctr"/>
                      <a:endParaRPr lang="en-US" sz="2000">
                        <a:latin typeface="+mj-lt"/>
                      </a:endParaRPr>
                    </a:p>
                  </a:txBody>
                  <a:tcPr/>
                </a:tc>
                <a:tc>
                  <a:txBody>
                    <a:bodyPr/>
                    <a:lstStyle/>
                    <a:p>
                      <a:pPr algn="ctr"/>
                      <a:endParaRPr lang="en-US" sz="2000">
                        <a:latin typeface="+mj-lt"/>
                      </a:endParaRPr>
                    </a:p>
                  </a:txBody>
                  <a:tcPr/>
                </a:tc>
                <a:tc>
                  <a:txBody>
                    <a:bodyPr/>
                    <a:lstStyle/>
                    <a:p>
                      <a:pPr algn="ctr"/>
                      <a:endParaRPr lang="en-US" sz="2000">
                        <a:latin typeface="+mj-lt"/>
                      </a:endParaRPr>
                    </a:p>
                  </a:txBody>
                  <a:tcPr/>
                </a:tc>
                <a:extLst>
                  <a:ext uri="{0D108BD9-81ED-4DB2-BD59-A6C34878D82A}">
                    <a16:rowId xmlns:a16="http://schemas.microsoft.com/office/drawing/2014/main" val="10005"/>
                  </a:ext>
                </a:extLst>
              </a:tr>
            </a:tbl>
          </a:graphicData>
        </a:graphic>
      </p:graphicFrame>
      <p:graphicFrame>
        <p:nvGraphicFramePr>
          <p:cNvPr id="7" name="Table 6"/>
          <p:cNvGraphicFramePr>
            <a:graphicFrameLocks noGrp="1"/>
          </p:cNvGraphicFramePr>
          <p:nvPr/>
        </p:nvGraphicFramePr>
        <p:xfrm>
          <a:off x="757681" y="4328160"/>
          <a:ext cx="6167946" cy="2377440"/>
        </p:xfrm>
        <a:graphic>
          <a:graphicData uri="http://schemas.openxmlformats.org/drawingml/2006/table">
            <a:tbl>
              <a:tblPr firstRow="1" bandRow="1">
                <a:tableStyleId>{5C22544A-7EE6-4342-B048-85BDC9FD1C3A}</a:tableStyleId>
              </a:tblPr>
              <a:tblGrid>
                <a:gridCol w="2227453">
                  <a:extLst>
                    <a:ext uri="{9D8B030D-6E8A-4147-A177-3AD203B41FA5}">
                      <a16:colId xmlns:a16="http://schemas.microsoft.com/office/drawing/2014/main" val="20000"/>
                    </a:ext>
                  </a:extLst>
                </a:gridCol>
                <a:gridCol w="678180">
                  <a:extLst>
                    <a:ext uri="{9D8B030D-6E8A-4147-A177-3AD203B41FA5}">
                      <a16:colId xmlns:a16="http://schemas.microsoft.com/office/drawing/2014/main" val="20001"/>
                    </a:ext>
                  </a:extLst>
                </a:gridCol>
                <a:gridCol w="678180">
                  <a:extLst>
                    <a:ext uri="{9D8B030D-6E8A-4147-A177-3AD203B41FA5}">
                      <a16:colId xmlns:a16="http://schemas.microsoft.com/office/drawing/2014/main" val="20002"/>
                    </a:ext>
                  </a:extLst>
                </a:gridCol>
                <a:gridCol w="678180">
                  <a:extLst>
                    <a:ext uri="{9D8B030D-6E8A-4147-A177-3AD203B41FA5}">
                      <a16:colId xmlns:a16="http://schemas.microsoft.com/office/drawing/2014/main" val="20003"/>
                    </a:ext>
                  </a:extLst>
                </a:gridCol>
                <a:gridCol w="678180">
                  <a:extLst>
                    <a:ext uri="{9D8B030D-6E8A-4147-A177-3AD203B41FA5}">
                      <a16:colId xmlns:a16="http://schemas.microsoft.com/office/drawing/2014/main" val="20004"/>
                    </a:ext>
                  </a:extLst>
                </a:gridCol>
                <a:gridCol w="549593">
                  <a:extLst>
                    <a:ext uri="{9D8B030D-6E8A-4147-A177-3AD203B41FA5}">
                      <a16:colId xmlns:a16="http://schemas.microsoft.com/office/drawing/2014/main" val="20005"/>
                    </a:ext>
                  </a:extLst>
                </a:gridCol>
                <a:gridCol w="678180">
                  <a:extLst>
                    <a:ext uri="{9D8B030D-6E8A-4147-A177-3AD203B41FA5}">
                      <a16:colId xmlns:a16="http://schemas.microsoft.com/office/drawing/2014/main" val="20006"/>
                    </a:ext>
                  </a:extLst>
                </a:gridCol>
              </a:tblGrid>
              <a:tr h="370840">
                <a:tc>
                  <a:txBody>
                    <a:bodyPr/>
                    <a:lstStyle/>
                    <a:p>
                      <a:r>
                        <a:rPr lang="en-US" sz="2000" b="1">
                          <a:latin typeface="+mj-lt"/>
                        </a:rPr>
                        <a:t>Conditions</a:t>
                      </a:r>
                    </a:p>
                  </a:txBody>
                  <a:tcPr/>
                </a:tc>
                <a:tc>
                  <a:txBody>
                    <a:bodyPr/>
                    <a:lstStyle/>
                    <a:p>
                      <a:pPr algn="ctr"/>
                      <a:r>
                        <a:rPr lang="en-US" sz="2000">
                          <a:solidFill>
                            <a:schemeClr val="bg1"/>
                          </a:solidFill>
                          <a:latin typeface="+mj-lt"/>
                        </a:rPr>
                        <a:t>R1</a:t>
                      </a:r>
                    </a:p>
                  </a:txBody>
                  <a:tcPr/>
                </a:tc>
                <a:tc>
                  <a:txBody>
                    <a:bodyPr/>
                    <a:lstStyle/>
                    <a:p>
                      <a:pPr algn="ctr"/>
                      <a:r>
                        <a:rPr lang="en-US" sz="2000">
                          <a:solidFill>
                            <a:schemeClr val="bg1"/>
                          </a:solidFill>
                          <a:latin typeface="+mj-lt"/>
                        </a:rPr>
                        <a:t>R2</a:t>
                      </a:r>
                    </a:p>
                  </a:txBody>
                  <a:tcPr/>
                </a:tc>
                <a:tc>
                  <a:txBody>
                    <a:bodyPr/>
                    <a:lstStyle/>
                    <a:p>
                      <a:pPr algn="ctr"/>
                      <a:r>
                        <a:rPr lang="en-US" sz="2000">
                          <a:solidFill>
                            <a:schemeClr val="bg1"/>
                          </a:solidFill>
                          <a:latin typeface="+mj-lt"/>
                        </a:rPr>
                        <a:t>R3</a:t>
                      </a:r>
                    </a:p>
                  </a:txBody>
                  <a:tcPr/>
                </a:tc>
                <a:tc>
                  <a:txBody>
                    <a:bodyPr/>
                    <a:lstStyle/>
                    <a:p>
                      <a:pPr algn="ctr"/>
                      <a:r>
                        <a:rPr lang="en-US" sz="2000">
                          <a:solidFill>
                            <a:schemeClr val="bg1"/>
                          </a:solidFill>
                          <a:latin typeface="+mj-lt"/>
                        </a:rPr>
                        <a:t>R5</a:t>
                      </a:r>
                    </a:p>
                  </a:txBody>
                  <a:tcPr/>
                </a:tc>
                <a:tc>
                  <a:txBody>
                    <a:bodyPr/>
                    <a:lstStyle/>
                    <a:p>
                      <a:pPr algn="ctr"/>
                      <a:r>
                        <a:rPr lang="en-US" sz="2000">
                          <a:solidFill>
                            <a:schemeClr val="bg1"/>
                          </a:solidFill>
                          <a:latin typeface="+mj-lt"/>
                        </a:rPr>
                        <a:t>R6</a:t>
                      </a:r>
                    </a:p>
                  </a:txBody>
                  <a:tcPr/>
                </a:tc>
                <a:tc>
                  <a:txBody>
                    <a:bodyPr/>
                    <a:lstStyle/>
                    <a:p>
                      <a:pPr algn="ctr"/>
                      <a:r>
                        <a:rPr lang="en-US" sz="2000">
                          <a:solidFill>
                            <a:schemeClr val="bg1"/>
                          </a:solidFill>
                          <a:latin typeface="+mj-lt"/>
                        </a:rPr>
                        <a:t>R7</a:t>
                      </a:r>
                    </a:p>
                  </a:txBody>
                  <a:tcPr/>
                </a:tc>
                <a:extLst>
                  <a:ext uri="{0D108BD9-81ED-4DB2-BD59-A6C34878D82A}">
                    <a16:rowId xmlns:a16="http://schemas.microsoft.com/office/drawing/2014/main" val="10000"/>
                  </a:ext>
                </a:extLst>
              </a:tr>
              <a:tr h="370840">
                <a:tc>
                  <a:txBody>
                    <a:bodyPr/>
                    <a:lstStyle/>
                    <a:p>
                      <a:r>
                        <a:rPr lang="en-US" sz="2000" b="1">
                          <a:latin typeface="+mj-lt"/>
                        </a:rPr>
                        <a:t>'over 60s' rail card?</a:t>
                      </a:r>
                    </a:p>
                  </a:txBody>
                  <a:tcPr/>
                </a:tc>
                <a:tc>
                  <a:txBody>
                    <a:bodyPr/>
                    <a:lstStyle/>
                    <a:p>
                      <a:pPr algn="ctr"/>
                      <a:r>
                        <a:rPr lang="en-US" sz="2000">
                          <a:solidFill>
                            <a:schemeClr val="tx1"/>
                          </a:solidFill>
                          <a:latin typeface="+mj-lt"/>
                        </a:rPr>
                        <a:t>T</a:t>
                      </a:r>
                    </a:p>
                  </a:txBody>
                  <a:tcPr/>
                </a:tc>
                <a:tc>
                  <a:txBody>
                    <a:bodyPr/>
                    <a:lstStyle/>
                    <a:p>
                      <a:pPr algn="ctr"/>
                      <a:r>
                        <a:rPr lang="en-US" sz="2000">
                          <a:solidFill>
                            <a:schemeClr val="tx1"/>
                          </a:solidFill>
                          <a:latin typeface="+mj-lt"/>
                        </a:rPr>
                        <a:t>T</a:t>
                      </a:r>
                    </a:p>
                  </a:txBody>
                  <a:tcPr/>
                </a:tc>
                <a:tc>
                  <a:txBody>
                    <a:bodyPr/>
                    <a:lstStyle/>
                    <a:p>
                      <a:pPr algn="ctr"/>
                      <a:r>
                        <a:rPr lang="en-US" sz="2000">
                          <a:solidFill>
                            <a:schemeClr val="tx1"/>
                          </a:solidFill>
                          <a:latin typeface="+mj-lt"/>
                        </a:rPr>
                        <a:t>T</a:t>
                      </a:r>
                    </a:p>
                  </a:txBody>
                  <a:tcPr/>
                </a:tc>
                <a:tc>
                  <a:txBody>
                    <a:bodyPr/>
                    <a:lstStyle/>
                    <a:p>
                      <a:pPr algn="ctr"/>
                      <a:r>
                        <a:rPr lang="en-US" sz="2000">
                          <a:solidFill>
                            <a:schemeClr val="tx1"/>
                          </a:solidFill>
                          <a:latin typeface="+mj-lt"/>
                        </a:rPr>
                        <a:t>F</a:t>
                      </a:r>
                    </a:p>
                  </a:txBody>
                  <a:tcPr/>
                </a:tc>
                <a:tc>
                  <a:txBody>
                    <a:bodyPr/>
                    <a:lstStyle/>
                    <a:p>
                      <a:pPr algn="ctr"/>
                      <a:r>
                        <a:rPr lang="en-US" sz="2000">
                          <a:solidFill>
                            <a:schemeClr val="tx1"/>
                          </a:solidFill>
                          <a:latin typeface="+mj-lt"/>
                        </a:rPr>
                        <a:t>F</a:t>
                      </a:r>
                    </a:p>
                  </a:txBody>
                  <a:tcPr/>
                </a:tc>
                <a:tc>
                  <a:txBody>
                    <a:bodyPr/>
                    <a:lstStyle/>
                    <a:p>
                      <a:pPr algn="ctr"/>
                      <a:r>
                        <a:rPr lang="en-US" sz="2000">
                          <a:solidFill>
                            <a:schemeClr val="tx1"/>
                          </a:solidFill>
                          <a:latin typeface="+mj-lt"/>
                        </a:rPr>
                        <a:t>F</a:t>
                      </a:r>
                    </a:p>
                  </a:txBody>
                  <a:tcPr/>
                </a:tc>
                <a:extLst>
                  <a:ext uri="{0D108BD9-81ED-4DB2-BD59-A6C34878D82A}">
                    <a16:rowId xmlns:a16="http://schemas.microsoft.com/office/drawing/2014/main" val="10001"/>
                  </a:ext>
                </a:extLst>
              </a:tr>
              <a:tr h="370840">
                <a:tc>
                  <a:txBody>
                    <a:bodyPr/>
                    <a:lstStyle/>
                    <a:p>
                      <a:r>
                        <a:rPr lang="en-US" sz="2000" b="1">
                          <a:latin typeface="+mj-lt"/>
                        </a:rPr>
                        <a:t>family rail card?</a:t>
                      </a:r>
                    </a:p>
                  </a:txBody>
                  <a:tcPr/>
                </a:tc>
                <a:tc>
                  <a:txBody>
                    <a:bodyPr/>
                    <a:lstStyle/>
                    <a:p>
                      <a:pPr algn="ctr"/>
                      <a:r>
                        <a:rPr lang="en-US" sz="2000">
                          <a:solidFill>
                            <a:schemeClr val="tx1"/>
                          </a:solidFill>
                          <a:latin typeface="+mj-lt"/>
                        </a:rPr>
                        <a:t>T</a:t>
                      </a:r>
                    </a:p>
                  </a:txBody>
                  <a:tcPr/>
                </a:tc>
                <a:tc>
                  <a:txBody>
                    <a:bodyPr/>
                    <a:lstStyle/>
                    <a:p>
                      <a:pPr algn="ctr"/>
                      <a:r>
                        <a:rPr lang="en-US" sz="2000">
                          <a:solidFill>
                            <a:schemeClr val="tx1"/>
                          </a:solidFill>
                          <a:latin typeface="+mj-lt"/>
                        </a:rPr>
                        <a:t>T</a:t>
                      </a:r>
                    </a:p>
                  </a:txBody>
                  <a:tcPr/>
                </a:tc>
                <a:tc>
                  <a:txBody>
                    <a:bodyPr/>
                    <a:lstStyle/>
                    <a:p>
                      <a:pPr algn="ctr"/>
                      <a:r>
                        <a:rPr lang="en-US" sz="2000">
                          <a:solidFill>
                            <a:schemeClr val="tx1"/>
                          </a:solidFill>
                          <a:latin typeface="+mj-lt"/>
                        </a:rPr>
                        <a:t>F</a:t>
                      </a:r>
                    </a:p>
                  </a:txBody>
                  <a:tcPr/>
                </a:tc>
                <a:tc>
                  <a:txBody>
                    <a:bodyPr/>
                    <a:lstStyle/>
                    <a:p>
                      <a:pPr algn="ctr"/>
                      <a:r>
                        <a:rPr lang="en-US" sz="2000">
                          <a:solidFill>
                            <a:schemeClr val="tx1"/>
                          </a:solidFill>
                          <a:latin typeface="+mj-lt"/>
                        </a:rPr>
                        <a:t>T</a:t>
                      </a:r>
                    </a:p>
                  </a:txBody>
                  <a:tcPr/>
                </a:tc>
                <a:tc>
                  <a:txBody>
                    <a:bodyPr/>
                    <a:lstStyle/>
                    <a:p>
                      <a:pPr algn="ctr"/>
                      <a:r>
                        <a:rPr lang="en-US" sz="2000">
                          <a:solidFill>
                            <a:schemeClr val="tx1"/>
                          </a:solidFill>
                          <a:latin typeface="+mj-lt"/>
                        </a:rPr>
                        <a:t>-</a:t>
                      </a:r>
                    </a:p>
                  </a:txBody>
                  <a:tcPr/>
                </a:tc>
                <a:tc>
                  <a:txBody>
                    <a:bodyPr/>
                    <a:lstStyle/>
                    <a:p>
                      <a:pPr algn="ctr"/>
                      <a:r>
                        <a:rPr lang="en-US" sz="2000">
                          <a:solidFill>
                            <a:schemeClr val="tx1"/>
                          </a:solidFill>
                          <a:latin typeface="+mj-lt"/>
                        </a:rPr>
                        <a:t>F</a:t>
                      </a:r>
                    </a:p>
                  </a:txBody>
                  <a:tcPr/>
                </a:tc>
                <a:extLst>
                  <a:ext uri="{0D108BD9-81ED-4DB2-BD59-A6C34878D82A}">
                    <a16:rowId xmlns:a16="http://schemas.microsoft.com/office/drawing/2014/main" val="10002"/>
                  </a:ext>
                </a:extLst>
              </a:tr>
              <a:tr h="370840">
                <a:tc>
                  <a:txBody>
                    <a:bodyPr/>
                    <a:lstStyle/>
                    <a:p>
                      <a:r>
                        <a:rPr lang="en-US" sz="2000" b="1">
                          <a:latin typeface="+mj-lt"/>
                        </a:rPr>
                        <a:t>with a child?</a:t>
                      </a:r>
                    </a:p>
                  </a:txBody>
                  <a:tcPr/>
                </a:tc>
                <a:tc>
                  <a:txBody>
                    <a:bodyPr/>
                    <a:lstStyle/>
                    <a:p>
                      <a:pPr algn="ctr"/>
                      <a:r>
                        <a:rPr lang="en-US" sz="2000">
                          <a:solidFill>
                            <a:schemeClr val="tx1"/>
                          </a:solidFill>
                          <a:latin typeface="+mj-lt"/>
                        </a:rPr>
                        <a:t>T</a:t>
                      </a:r>
                    </a:p>
                  </a:txBody>
                  <a:tcPr/>
                </a:tc>
                <a:tc>
                  <a:txBody>
                    <a:bodyPr/>
                    <a:lstStyle/>
                    <a:p>
                      <a:pPr algn="ctr"/>
                      <a:r>
                        <a:rPr lang="en-US" sz="2000">
                          <a:solidFill>
                            <a:schemeClr val="tx1"/>
                          </a:solidFill>
                          <a:latin typeface="+mj-lt"/>
                        </a:rPr>
                        <a:t>F</a:t>
                      </a:r>
                    </a:p>
                  </a:txBody>
                  <a:tcPr/>
                </a:tc>
                <a:tc>
                  <a:txBody>
                    <a:bodyPr/>
                    <a:lstStyle/>
                    <a:p>
                      <a:pPr algn="ctr"/>
                      <a:r>
                        <a:rPr lang="en-US" sz="2000">
                          <a:solidFill>
                            <a:schemeClr val="tx1"/>
                          </a:solidFill>
                          <a:latin typeface="+mj-lt"/>
                        </a:rPr>
                        <a:t>-</a:t>
                      </a:r>
                    </a:p>
                  </a:txBody>
                  <a:tcPr/>
                </a:tc>
                <a:tc>
                  <a:txBody>
                    <a:bodyPr/>
                    <a:lstStyle/>
                    <a:p>
                      <a:pPr algn="ctr"/>
                      <a:r>
                        <a:rPr lang="en-US" sz="2000">
                          <a:solidFill>
                            <a:schemeClr val="tx1"/>
                          </a:solidFill>
                          <a:latin typeface="+mj-lt"/>
                        </a:rPr>
                        <a:t>T</a:t>
                      </a:r>
                    </a:p>
                  </a:txBody>
                  <a:tcPr/>
                </a:tc>
                <a:tc>
                  <a:txBody>
                    <a:bodyPr/>
                    <a:lstStyle/>
                    <a:p>
                      <a:pPr algn="ctr"/>
                      <a:r>
                        <a:rPr lang="en-US" sz="2000">
                          <a:solidFill>
                            <a:schemeClr val="tx1"/>
                          </a:solidFill>
                          <a:latin typeface="+mj-lt"/>
                        </a:rPr>
                        <a:t>F</a:t>
                      </a:r>
                    </a:p>
                  </a:txBody>
                  <a:tcPr/>
                </a:tc>
                <a:tc>
                  <a:txBody>
                    <a:bodyPr/>
                    <a:lstStyle/>
                    <a:p>
                      <a:pPr algn="ctr"/>
                      <a:r>
                        <a:rPr lang="en-US" sz="2000">
                          <a:solidFill>
                            <a:schemeClr val="tx1"/>
                          </a:solidFill>
                          <a:latin typeface="+mj-lt"/>
                        </a:rPr>
                        <a:t>T</a:t>
                      </a:r>
                    </a:p>
                  </a:txBody>
                  <a:tcPr/>
                </a:tc>
                <a:extLst>
                  <a:ext uri="{0D108BD9-81ED-4DB2-BD59-A6C34878D82A}">
                    <a16:rowId xmlns:a16="http://schemas.microsoft.com/office/drawing/2014/main" val="10003"/>
                  </a:ext>
                </a:extLst>
              </a:tr>
              <a:tr h="370840">
                <a:tc>
                  <a:txBody>
                    <a:bodyPr/>
                    <a:lstStyle/>
                    <a:p>
                      <a:r>
                        <a:rPr lang="en-US" sz="2000" b="1">
                          <a:solidFill>
                            <a:schemeClr val="bg1"/>
                          </a:solidFill>
                          <a:latin typeface="+mj-lt"/>
                        </a:rPr>
                        <a:t>Action</a:t>
                      </a:r>
                    </a:p>
                  </a:txBody>
                  <a:tcPr>
                    <a:solidFill>
                      <a:srgbClr val="0070C0"/>
                    </a:solidFill>
                  </a:tcPr>
                </a:tc>
                <a:tc>
                  <a:txBody>
                    <a:bodyPr/>
                    <a:lstStyle/>
                    <a:p>
                      <a:pPr algn="ctr"/>
                      <a:endParaRPr lang="en-US" sz="2000" b="1">
                        <a:solidFill>
                          <a:schemeClr val="tx1"/>
                        </a:solidFill>
                        <a:latin typeface="+mj-lt"/>
                      </a:endParaRPr>
                    </a:p>
                  </a:txBody>
                  <a:tcPr>
                    <a:solidFill>
                      <a:srgbClr val="0070C0"/>
                    </a:solidFill>
                  </a:tcPr>
                </a:tc>
                <a:tc>
                  <a:txBody>
                    <a:bodyPr/>
                    <a:lstStyle/>
                    <a:p>
                      <a:pPr algn="ctr"/>
                      <a:endParaRPr lang="en-US" sz="2000" b="1">
                        <a:solidFill>
                          <a:schemeClr val="tx1"/>
                        </a:solidFill>
                        <a:latin typeface="+mj-lt"/>
                      </a:endParaRPr>
                    </a:p>
                  </a:txBody>
                  <a:tcPr>
                    <a:solidFill>
                      <a:srgbClr val="0070C0"/>
                    </a:solidFill>
                  </a:tcPr>
                </a:tc>
                <a:tc>
                  <a:txBody>
                    <a:bodyPr/>
                    <a:lstStyle/>
                    <a:p>
                      <a:pPr algn="ctr"/>
                      <a:endParaRPr lang="en-US" sz="2000" b="1">
                        <a:solidFill>
                          <a:schemeClr val="tx1"/>
                        </a:solidFill>
                        <a:latin typeface="+mj-lt"/>
                      </a:endParaRPr>
                    </a:p>
                  </a:txBody>
                  <a:tcPr>
                    <a:solidFill>
                      <a:srgbClr val="0070C0"/>
                    </a:solidFill>
                  </a:tcPr>
                </a:tc>
                <a:tc>
                  <a:txBody>
                    <a:bodyPr/>
                    <a:lstStyle/>
                    <a:p>
                      <a:pPr algn="ctr"/>
                      <a:endParaRPr lang="en-US" sz="2000" b="1">
                        <a:solidFill>
                          <a:schemeClr val="tx1"/>
                        </a:solidFill>
                        <a:latin typeface="+mj-lt"/>
                      </a:endParaRPr>
                    </a:p>
                  </a:txBody>
                  <a:tcPr>
                    <a:solidFill>
                      <a:srgbClr val="0070C0"/>
                    </a:solidFill>
                  </a:tcPr>
                </a:tc>
                <a:tc>
                  <a:txBody>
                    <a:bodyPr/>
                    <a:lstStyle/>
                    <a:p>
                      <a:pPr algn="ctr"/>
                      <a:endParaRPr lang="en-US" sz="2000" b="1">
                        <a:solidFill>
                          <a:schemeClr val="tx1"/>
                        </a:solidFill>
                        <a:latin typeface="+mj-lt"/>
                      </a:endParaRPr>
                    </a:p>
                  </a:txBody>
                  <a:tcPr>
                    <a:solidFill>
                      <a:srgbClr val="0070C0"/>
                    </a:solidFill>
                  </a:tcPr>
                </a:tc>
                <a:tc>
                  <a:txBody>
                    <a:bodyPr/>
                    <a:lstStyle/>
                    <a:p>
                      <a:pPr algn="ctr"/>
                      <a:endParaRPr lang="en-US" sz="2000" b="1">
                        <a:solidFill>
                          <a:schemeClr val="tx1"/>
                        </a:solidFill>
                        <a:latin typeface="+mj-lt"/>
                      </a:endParaRPr>
                    </a:p>
                  </a:txBody>
                  <a:tcPr>
                    <a:solidFill>
                      <a:srgbClr val="0070C0"/>
                    </a:solidFill>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1" kern="1200">
                          <a:solidFill>
                            <a:schemeClr val="dk1"/>
                          </a:solidFill>
                          <a:latin typeface="+mn-lt"/>
                          <a:ea typeface="+mn-ea"/>
                          <a:cs typeface="+mn-cs"/>
                        </a:rPr>
                        <a:t>discount</a:t>
                      </a:r>
                    </a:p>
                  </a:txBody>
                  <a:tcPr/>
                </a:tc>
                <a:tc>
                  <a:txBody>
                    <a:bodyPr/>
                    <a:lstStyle/>
                    <a:p>
                      <a:pPr algn="ctr"/>
                      <a:r>
                        <a:rPr lang="en-US" sz="2000" b="0">
                          <a:solidFill>
                            <a:srgbClr val="C00000"/>
                          </a:solidFill>
                          <a:latin typeface="+mj-lt"/>
                        </a:rPr>
                        <a:t>50%</a:t>
                      </a:r>
                    </a:p>
                  </a:txBody>
                  <a:tcPr/>
                </a:tc>
                <a:tc>
                  <a:txBody>
                    <a:bodyPr/>
                    <a:lstStyle/>
                    <a:p>
                      <a:pPr algn="ctr"/>
                      <a:r>
                        <a:rPr lang="en-US" sz="2000" b="0">
                          <a:solidFill>
                            <a:srgbClr val="C00000"/>
                          </a:solidFill>
                          <a:latin typeface="+mj-lt"/>
                        </a:rPr>
                        <a:t>34%</a:t>
                      </a:r>
                    </a:p>
                  </a:txBody>
                  <a:tcPr/>
                </a:tc>
                <a:tc>
                  <a:txBody>
                    <a:bodyPr/>
                    <a:lstStyle/>
                    <a:p>
                      <a:pPr algn="ctr"/>
                      <a:r>
                        <a:rPr lang="en-US" sz="2000">
                          <a:solidFill>
                            <a:schemeClr val="tx1"/>
                          </a:solidFill>
                          <a:latin typeface="+mj-lt"/>
                        </a:rPr>
                        <a:t>34%</a:t>
                      </a:r>
                    </a:p>
                  </a:txBody>
                  <a:tcPr/>
                </a:tc>
                <a:tc>
                  <a:txBody>
                    <a:bodyPr/>
                    <a:lstStyle/>
                    <a:p>
                      <a:pPr algn="ctr"/>
                      <a:r>
                        <a:rPr lang="en-US" sz="2000">
                          <a:solidFill>
                            <a:schemeClr val="tx1"/>
                          </a:solidFill>
                          <a:latin typeface="+mj-lt"/>
                        </a:rPr>
                        <a:t>50%</a:t>
                      </a:r>
                    </a:p>
                  </a:txBody>
                  <a:tcPr/>
                </a:tc>
                <a:tc>
                  <a:txBody>
                    <a:bodyPr/>
                    <a:lstStyle/>
                    <a:p>
                      <a:pPr algn="ctr"/>
                      <a:r>
                        <a:rPr lang="en-US" sz="2000">
                          <a:solidFill>
                            <a:schemeClr val="tx1"/>
                          </a:solidFill>
                          <a:latin typeface="+mj-lt"/>
                        </a:rPr>
                        <a:t>0%</a:t>
                      </a:r>
                    </a:p>
                  </a:txBody>
                  <a:tcPr/>
                </a:tc>
                <a:tc>
                  <a:txBody>
                    <a:bodyPr/>
                    <a:lstStyle/>
                    <a:p>
                      <a:pPr algn="ctr"/>
                      <a:r>
                        <a:rPr lang="en-US" sz="2000">
                          <a:solidFill>
                            <a:schemeClr val="tx1"/>
                          </a:solidFill>
                          <a:latin typeface="+mj-lt"/>
                        </a:rPr>
                        <a:t>10%</a:t>
                      </a:r>
                    </a:p>
                  </a:txBody>
                  <a:tcPr/>
                </a:tc>
                <a:extLst>
                  <a:ext uri="{0D108BD9-81ED-4DB2-BD59-A6C34878D82A}">
                    <a16:rowId xmlns:a16="http://schemas.microsoft.com/office/drawing/2014/main" val="10005"/>
                  </a:ext>
                </a:extLst>
              </a:tr>
            </a:tbl>
          </a:graphicData>
        </a:graphic>
      </p:graphicFrame>
      <p:sp>
        <p:nvSpPr>
          <p:cNvPr id="8" name="Rectangle 7"/>
          <p:cNvSpPr/>
          <p:nvPr/>
        </p:nvSpPr>
        <p:spPr>
          <a:xfrm>
            <a:off x="3040123" y="3581400"/>
            <a:ext cx="627095" cy="400110"/>
          </a:xfrm>
          <a:prstGeom prst="rect">
            <a:avLst/>
          </a:prstGeom>
        </p:spPr>
        <p:txBody>
          <a:bodyPr wrap="none">
            <a:spAutoFit/>
          </a:bodyPr>
          <a:lstStyle/>
          <a:p>
            <a:pPr algn="ctr"/>
            <a:r>
              <a:rPr lang="en-US" sz="2000">
                <a:solidFill>
                  <a:srgbClr val="C00000"/>
                </a:solidFill>
                <a:latin typeface="+mj-lt"/>
              </a:rPr>
              <a:t>50%</a:t>
            </a:r>
          </a:p>
        </p:txBody>
      </p:sp>
      <p:sp>
        <p:nvSpPr>
          <p:cNvPr id="9" name="Rectangle 8"/>
          <p:cNvSpPr/>
          <p:nvPr/>
        </p:nvSpPr>
        <p:spPr>
          <a:xfrm>
            <a:off x="3684206" y="3581400"/>
            <a:ext cx="627095" cy="400110"/>
          </a:xfrm>
          <a:prstGeom prst="rect">
            <a:avLst/>
          </a:prstGeom>
        </p:spPr>
        <p:txBody>
          <a:bodyPr wrap="none">
            <a:spAutoFit/>
          </a:bodyPr>
          <a:lstStyle/>
          <a:p>
            <a:r>
              <a:rPr lang="en-US" sz="2000">
                <a:solidFill>
                  <a:srgbClr val="C00000"/>
                </a:solidFill>
                <a:latin typeface="+mj-lt"/>
              </a:rPr>
              <a:t>34%</a:t>
            </a:r>
          </a:p>
        </p:txBody>
      </p:sp>
      <p:sp>
        <p:nvSpPr>
          <p:cNvPr id="10" name="Rectangle 9"/>
          <p:cNvSpPr/>
          <p:nvPr/>
        </p:nvSpPr>
        <p:spPr>
          <a:xfrm>
            <a:off x="4338729" y="3581400"/>
            <a:ext cx="627095" cy="400110"/>
          </a:xfrm>
          <a:prstGeom prst="rect">
            <a:avLst/>
          </a:prstGeom>
        </p:spPr>
        <p:txBody>
          <a:bodyPr wrap="none">
            <a:spAutoFit/>
          </a:bodyPr>
          <a:lstStyle/>
          <a:p>
            <a:pPr algn="ctr"/>
            <a:r>
              <a:rPr lang="en-US" sz="2000">
                <a:latin typeface="+mj-lt"/>
              </a:rPr>
              <a:t>34%</a:t>
            </a:r>
          </a:p>
        </p:txBody>
      </p:sp>
      <p:sp>
        <p:nvSpPr>
          <p:cNvPr id="11" name="Rectangle 10"/>
          <p:cNvSpPr/>
          <p:nvPr/>
        </p:nvSpPr>
        <p:spPr>
          <a:xfrm>
            <a:off x="5707123" y="3562290"/>
            <a:ext cx="627095" cy="400110"/>
          </a:xfrm>
          <a:prstGeom prst="rect">
            <a:avLst/>
          </a:prstGeom>
        </p:spPr>
        <p:txBody>
          <a:bodyPr wrap="none">
            <a:spAutoFit/>
          </a:bodyPr>
          <a:lstStyle/>
          <a:p>
            <a:pPr algn="ctr"/>
            <a:r>
              <a:rPr lang="en-US" sz="2000">
                <a:latin typeface="+mj-lt"/>
              </a:rPr>
              <a:t>50%</a:t>
            </a:r>
          </a:p>
        </p:txBody>
      </p:sp>
      <p:sp>
        <p:nvSpPr>
          <p:cNvPr id="12" name="Rectangle 11"/>
          <p:cNvSpPr/>
          <p:nvPr/>
        </p:nvSpPr>
        <p:spPr>
          <a:xfrm>
            <a:off x="5100729" y="3581400"/>
            <a:ext cx="627095" cy="400110"/>
          </a:xfrm>
          <a:prstGeom prst="rect">
            <a:avLst/>
          </a:prstGeom>
        </p:spPr>
        <p:txBody>
          <a:bodyPr wrap="none">
            <a:spAutoFit/>
          </a:bodyPr>
          <a:lstStyle/>
          <a:p>
            <a:pPr algn="ctr"/>
            <a:r>
              <a:rPr lang="en-US" sz="2000">
                <a:latin typeface="+mj-lt"/>
              </a:rPr>
              <a:t>34%</a:t>
            </a:r>
          </a:p>
        </p:txBody>
      </p:sp>
      <p:sp>
        <p:nvSpPr>
          <p:cNvPr id="13" name="Rectangle 12"/>
          <p:cNvSpPr/>
          <p:nvPr/>
        </p:nvSpPr>
        <p:spPr>
          <a:xfrm>
            <a:off x="6400800" y="3562290"/>
            <a:ext cx="497251" cy="400110"/>
          </a:xfrm>
          <a:prstGeom prst="rect">
            <a:avLst/>
          </a:prstGeom>
        </p:spPr>
        <p:txBody>
          <a:bodyPr wrap="none">
            <a:spAutoFit/>
          </a:bodyPr>
          <a:lstStyle/>
          <a:p>
            <a:pPr algn="ctr"/>
            <a:r>
              <a:rPr lang="en-US" sz="2000">
                <a:latin typeface="+mj-lt"/>
              </a:rPr>
              <a:t>0%</a:t>
            </a:r>
          </a:p>
        </p:txBody>
      </p:sp>
      <p:sp>
        <p:nvSpPr>
          <p:cNvPr id="14" name="Rectangle 13"/>
          <p:cNvSpPr/>
          <p:nvPr/>
        </p:nvSpPr>
        <p:spPr>
          <a:xfrm>
            <a:off x="6947803" y="3562290"/>
            <a:ext cx="627095" cy="400110"/>
          </a:xfrm>
          <a:prstGeom prst="rect">
            <a:avLst/>
          </a:prstGeom>
        </p:spPr>
        <p:txBody>
          <a:bodyPr wrap="none">
            <a:spAutoFit/>
          </a:bodyPr>
          <a:lstStyle/>
          <a:p>
            <a:pPr algn="ctr"/>
            <a:r>
              <a:rPr lang="en-US" sz="2000">
                <a:latin typeface="+mj-lt"/>
              </a:rPr>
              <a:t>10%</a:t>
            </a:r>
          </a:p>
        </p:txBody>
      </p:sp>
      <p:sp>
        <p:nvSpPr>
          <p:cNvPr id="15" name="Rectangle 14"/>
          <p:cNvSpPr/>
          <p:nvPr/>
        </p:nvSpPr>
        <p:spPr>
          <a:xfrm>
            <a:off x="7579949" y="3562290"/>
            <a:ext cx="497251" cy="400110"/>
          </a:xfrm>
          <a:prstGeom prst="rect">
            <a:avLst/>
          </a:prstGeom>
        </p:spPr>
        <p:txBody>
          <a:bodyPr wrap="none">
            <a:spAutoFit/>
          </a:bodyPr>
          <a:lstStyle/>
          <a:p>
            <a:pPr algn="ctr"/>
            <a:r>
              <a:rPr lang="en-US" sz="2000">
                <a:latin typeface="+mj-lt"/>
              </a:rPr>
              <a:t>0%</a:t>
            </a:r>
          </a:p>
        </p:txBody>
      </p:sp>
      <p:sp>
        <p:nvSpPr>
          <p:cNvPr id="3" name="Rectangle 2"/>
          <p:cNvSpPr/>
          <p:nvPr/>
        </p:nvSpPr>
        <p:spPr>
          <a:xfrm>
            <a:off x="762000" y="3562290"/>
            <a:ext cx="1150828" cy="400110"/>
          </a:xfrm>
          <a:prstGeom prst="rect">
            <a:avLst/>
          </a:prstGeom>
        </p:spPr>
        <p:txBody>
          <a:bodyPr wrap="none">
            <a:spAutoFit/>
          </a:bodyPr>
          <a:lstStyle/>
          <a:p>
            <a:r>
              <a:rPr lang="en-US" sz="2000" b="1">
                <a:latin typeface="+mj-lt"/>
              </a:rPr>
              <a:t>discount </a:t>
            </a:r>
          </a:p>
        </p:txBody>
      </p:sp>
      <p:sp>
        <p:nvSpPr>
          <p:cNvPr id="16" name="Slide Number Placeholder 15"/>
          <p:cNvSpPr>
            <a:spLocks noGrp="1"/>
          </p:cNvSpPr>
          <p:nvPr>
            <p:ph type="sldNum" sz="quarter" idx="12"/>
          </p:nvPr>
        </p:nvSpPr>
        <p:spPr/>
        <p:txBody>
          <a:bodyPr/>
          <a:lstStyle/>
          <a:p>
            <a:r>
              <a:rPr lang="en-US"/>
              <a:t>Slide </a:t>
            </a:r>
            <a:fld id="{3900DC13-0C25-439E-AA75-E5DAAC4C3713}" type="slidenum">
              <a:rPr lang="en-US" smtClean="0"/>
              <a:pPr/>
              <a:t>88</a:t>
            </a:fld>
            <a:endParaRPr lang="en-US"/>
          </a:p>
        </p:txBody>
      </p:sp>
    </p:spTree>
    <p:extLst>
      <p:ext uri="{BB962C8B-B14F-4D97-AF65-F5344CB8AC3E}">
        <p14:creationId xmlns:p14="http://schemas.microsoft.com/office/powerpoint/2010/main" val="1100314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P spid="13" grpId="0"/>
      <p:bldP spid="14" grpId="0"/>
      <p:bldP spid="15" grpId="0"/>
      <p:bldP spid="3"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3733800"/>
            <a:ext cx="7623048" cy="1828800"/>
          </a:xfrm>
          <a:ln>
            <a:solidFill>
              <a:schemeClr val="tx1"/>
            </a:solidFill>
          </a:ln>
        </p:spPr>
        <p:txBody>
          <a:bodyPr>
            <a:normAutofit/>
          </a:bodyPr>
          <a:lstStyle/>
          <a:p>
            <a:pPr algn="ctr"/>
            <a:r>
              <a:rPr lang="en-US" sz="5400"/>
              <a:t>Dynamic </a:t>
            </a:r>
            <a:r>
              <a:rPr lang="en-US" sz="5400">
                <a:effectLst>
                  <a:outerShdw blurRad="38100" dist="38100" dir="2700000" algn="tl">
                    <a:srgbClr val="000000">
                      <a:alpha val="43137"/>
                    </a:srgbClr>
                  </a:outerShdw>
                </a:effectLst>
              </a:rPr>
              <a:t>techniques (cont.)</a:t>
            </a:r>
          </a:p>
        </p:txBody>
      </p:sp>
      <p:sp>
        <p:nvSpPr>
          <p:cNvPr id="5" name="Line 4"/>
          <p:cNvSpPr>
            <a:spLocks noChangeShapeType="1"/>
          </p:cNvSpPr>
          <p:nvPr/>
        </p:nvSpPr>
        <p:spPr bwMode="auto">
          <a:xfrm flipV="1">
            <a:off x="762000" y="2425700"/>
            <a:ext cx="1536700" cy="13081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white"/>
              </a:solidFill>
            </a:endParaRPr>
          </a:p>
        </p:txBody>
      </p:sp>
      <p:sp>
        <p:nvSpPr>
          <p:cNvPr id="6" name="Line 5"/>
          <p:cNvSpPr>
            <a:spLocks noChangeShapeType="1"/>
          </p:cNvSpPr>
          <p:nvPr/>
        </p:nvSpPr>
        <p:spPr bwMode="auto">
          <a:xfrm>
            <a:off x="3810000" y="2425700"/>
            <a:ext cx="4546600" cy="13081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white"/>
              </a:solidFill>
            </a:endParaRPr>
          </a:p>
        </p:txBody>
      </p:sp>
      <p:sp>
        <p:nvSpPr>
          <p:cNvPr id="15" name="Rectangle 15"/>
          <p:cNvSpPr>
            <a:spLocks noChangeArrowheads="1"/>
          </p:cNvSpPr>
          <p:nvPr/>
        </p:nvSpPr>
        <p:spPr bwMode="auto">
          <a:xfrm>
            <a:off x="762000" y="1066800"/>
            <a:ext cx="1536700" cy="673100"/>
          </a:xfrm>
          <a:prstGeom prst="rect">
            <a:avLst/>
          </a:prstGeom>
          <a:solidFill>
            <a:srgbClr val="DDDDDD"/>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600" b="1">
                <a:solidFill>
                  <a:srgbClr val="000C0B"/>
                </a:solidFill>
              </a:rPr>
              <a:t>1 </a:t>
            </a:r>
          </a:p>
          <a:p>
            <a:pPr algn="ctr"/>
            <a:r>
              <a:rPr lang="en-GB" sz="1600" b="1">
                <a:solidFill>
                  <a:srgbClr val="000C0B"/>
                </a:solidFill>
              </a:rPr>
              <a:t>Overview</a:t>
            </a:r>
          </a:p>
        </p:txBody>
      </p:sp>
      <p:sp>
        <p:nvSpPr>
          <p:cNvPr id="16" name="Rectangle 16"/>
          <p:cNvSpPr>
            <a:spLocks noChangeArrowheads="1"/>
          </p:cNvSpPr>
          <p:nvPr/>
        </p:nvSpPr>
        <p:spPr bwMode="auto">
          <a:xfrm>
            <a:off x="2298700" y="1066800"/>
            <a:ext cx="1511300" cy="673100"/>
          </a:xfrm>
          <a:prstGeom prst="rect">
            <a:avLst/>
          </a:prstGeom>
          <a:solidFill>
            <a:srgbClr val="DDDDDD"/>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600" b="1">
                <a:solidFill>
                  <a:srgbClr val="000C0B"/>
                </a:solidFill>
              </a:rPr>
              <a:t>2 Life cycle</a:t>
            </a:r>
          </a:p>
          <a:p>
            <a:pPr algn="ctr"/>
            <a:r>
              <a:rPr lang="en-GB" sz="1600" b="1">
                <a:solidFill>
                  <a:srgbClr val="000C0B"/>
                </a:solidFill>
              </a:rPr>
              <a:t>components</a:t>
            </a:r>
          </a:p>
        </p:txBody>
      </p:sp>
      <p:sp>
        <p:nvSpPr>
          <p:cNvPr id="17" name="Rectangle 17"/>
          <p:cNvSpPr>
            <a:spLocks noChangeArrowheads="1"/>
          </p:cNvSpPr>
          <p:nvPr/>
        </p:nvSpPr>
        <p:spPr bwMode="auto">
          <a:xfrm>
            <a:off x="762000" y="1752600"/>
            <a:ext cx="1536700" cy="673100"/>
          </a:xfrm>
          <a:prstGeom prst="rect">
            <a:avLst/>
          </a:prstGeom>
          <a:solidFill>
            <a:srgbClr val="DDDDDD"/>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ctr">
            <a:noAutofit/>
          </a:bodyPr>
          <a:lstStyle/>
          <a:p>
            <a:pPr algn="ctr"/>
            <a:r>
              <a:rPr lang="en-GB" sz="1600" b="1">
                <a:solidFill>
                  <a:srgbClr val="000C0B"/>
                </a:solidFill>
              </a:rPr>
              <a:t>6 </a:t>
            </a:r>
          </a:p>
          <a:p>
            <a:pPr algn="ctr"/>
            <a:r>
              <a:rPr lang="en-US" sz="1600" b="1">
                <a:solidFill>
                  <a:srgbClr val="000C0B"/>
                </a:solidFill>
              </a:rPr>
              <a:t>Static tesing</a:t>
            </a:r>
            <a:endParaRPr lang="en-GB" sz="1600" b="1">
              <a:solidFill>
                <a:srgbClr val="000C0B"/>
              </a:solidFill>
            </a:endParaRPr>
          </a:p>
        </p:txBody>
      </p:sp>
      <p:sp>
        <p:nvSpPr>
          <p:cNvPr id="18" name="Rectangle 18"/>
          <p:cNvSpPr>
            <a:spLocks noChangeArrowheads="1"/>
          </p:cNvSpPr>
          <p:nvPr/>
        </p:nvSpPr>
        <p:spPr bwMode="auto">
          <a:xfrm>
            <a:off x="3810000" y="1066800"/>
            <a:ext cx="1511300" cy="673100"/>
          </a:xfrm>
          <a:prstGeom prst="rect">
            <a:avLst/>
          </a:prstGeom>
          <a:solidFill>
            <a:srgbClr val="DDDDDD"/>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ctr">
            <a:noAutofit/>
          </a:bodyPr>
          <a:lstStyle/>
          <a:p>
            <a:pPr algn="ctr"/>
            <a:r>
              <a:rPr lang="en-GB" sz="1500" b="1">
                <a:solidFill>
                  <a:srgbClr val="000C0B"/>
                </a:solidFill>
              </a:rPr>
              <a:t>3 </a:t>
            </a:r>
            <a:r>
              <a:rPr lang="en-US" sz="1500" b="1">
                <a:solidFill>
                  <a:srgbClr val="000C0B"/>
                </a:solidFill>
              </a:rPr>
              <a:t>Infrastructure components</a:t>
            </a:r>
            <a:endParaRPr lang="en-GB" sz="1500" b="1">
              <a:solidFill>
                <a:srgbClr val="000C0B"/>
              </a:solidFill>
            </a:endParaRPr>
          </a:p>
        </p:txBody>
      </p:sp>
      <p:sp>
        <p:nvSpPr>
          <p:cNvPr id="19" name="Rectangle 19"/>
          <p:cNvSpPr>
            <a:spLocks noChangeArrowheads="1"/>
          </p:cNvSpPr>
          <p:nvPr/>
        </p:nvSpPr>
        <p:spPr bwMode="auto">
          <a:xfrm>
            <a:off x="2298700" y="1752600"/>
            <a:ext cx="1511300" cy="673100"/>
          </a:xfrm>
          <a:prstGeom prst="rect">
            <a:avLst/>
          </a:prstGeom>
          <a:solidFill>
            <a:schemeClr val="tx2"/>
          </a:solidFill>
          <a:ln w="12700">
            <a:solidFill>
              <a:srgbClr val="000000"/>
            </a:solidFill>
            <a:miter lim="800000"/>
            <a:headEnd/>
            <a:tailEnd/>
          </a:ln>
          <a:effectLst/>
        </p:spPr>
        <p:txBody>
          <a:bodyPr wrap="square" lIns="92075" tIns="46038" rIns="92075" bIns="46038" anchor="ctr">
            <a:noAutofit/>
          </a:bodyPr>
          <a:lstStyle/>
          <a:p>
            <a:pPr algn="ctr"/>
            <a:r>
              <a:rPr lang="en-GB" sz="1600" b="1">
                <a:solidFill>
                  <a:srgbClr val="000C0B"/>
                </a:solidFill>
              </a:rPr>
              <a:t>7 </a:t>
            </a:r>
            <a:r>
              <a:rPr lang="en-US" sz="1600" b="1">
                <a:solidFill>
                  <a:srgbClr val="000C0B"/>
                </a:solidFill>
              </a:rPr>
              <a:t>Dynamic testing</a:t>
            </a:r>
            <a:endParaRPr lang="en-GB" sz="1600" b="1">
              <a:solidFill>
                <a:srgbClr val="000C0B"/>
              </a:solidFill>
            </a:endParaRPr>
          </a:p>
        </p:txBody>
      </p:sp>
      <p:sp>
        <p:nvSpPr>
          <p:cNvPr id="20" name="Rectangle 20"/>
          <p:cNvSpPr>
            <a:spLocks noChangeArrowheads="1"/>
          </p:cNvSpPr>
          <p:nvPr/>
        </p:nvSpPr>
        <p:spPr bwMode="auto">
          <a:xfrm>
            <a:off x="3810000" y="1752600"/>
            <a:ext cx="1511300" cy="673100"/>
          </a:xfrm>
          <a:prstGeom prst="rect">
            <a:avLst/>
          </a:prstGeom>
          <a:solidFill>
            <a:srgbClr val="DDDDDD"/>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ctr">
            <a:noAutofit/>
          </a:bodyPr>
          <a:lstStyle/>
          <a:p>
            <a:pPr algn="ctr"/>
            <a:r>
              <a:rPr lang="en-GB" sz="1600" b="1">
                <a:solidFill>
                  <a:srgbClr val="000C0B"/>
                </a:solidFill>
              </a:rPr>
              <a:t>8 </a:t>
            </a:r>
            <a:r>
              <a:rPr lang="en-US" sz="1600" b="1">
                <a:solidFill>
                  <a:srgbClr val="000C0B"/>
                </a:solidFill>
              </a:rPr>
              <a:t>Test management</a:t>
            </a:r>
            <a:endParaRPr lang="en-GB" sz="1600" b="1">
              <a:solidFill>
                <a:srgbClr val="000C0B"/>
              </a:solidFill>
            </a:endParaRPr>
          </a:p>
        </p:txBody>
      </p:sp>
      <p:sp>
        <p:nvSpPr>
          <p:cNvPr id="21" name="Rectangle 15"/>
          <p:cNvSpPr>
            <a:spLocks noChangeArrowheads="1"/>
          </p:cNvSpPr>
          <p:nvPr/>
        </p:nvSpPr>
        <p:spPr bwMode="auto">
          <a:xfrm>
            <a:off x="5334000" y="1066800"/>
            <a:ext cx="1511300" cy="673100"/>
          </a:xfrm>
          <a:prstGeom prst="rect">
            <a:avLst/>
          </a:prstGeom>
          <a:solidFill>
            <a:srgbClr val="DDDDDD"/>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ctr">
            <a:noAutofit/>
          </a:bodyPr>
          <a:lstStyle/>
          <a:p>
            <a:pPr algn="ctr"/>
            <a:r>
              <a:rPr lang="en-GB" sz="1600" b="1">
                <a:solidFill>
                  <a:srgbClr val="000C0B"/>
                </a:solidFill>
              </a:rPr>
              <a:t>4 </a:t>
            </a:r>
            <a:r>
              <a:rPr lang="en-US" sz="1600" b="1">
                <a:solidFill>
                  <a:srgbClr val="000C0B"/>
                </a:solidFill>
              </a:rPr>
              <a:t>Management components</a:t>
            </a:r>
            <a:endParaRPr lang="en-GB" sz="1600" b="1">
              <a:solidFill>
                <a:srgbClr val="000C0B"/>
              </a:solidFill>
            </a:endParaRPr>
          </a:p>
        </p:txBody>
      </p:sp>
      <p:sp>
        <p:nvSpPr>
          <p:cNvPr id="22" name="Rectangle 17"/>
          <p:cNvSpPr>
            <a:spLocks noChangeArrowheads="1"/>
          </p:cNvSpPr>
          <p:nvPr/>
        </p:nvSpPr>
        <p:spPr bwMode="auto">
          <a:xfrm>
            <a:off x="5334000" y="1752600"/>
            <a:ext cx="1511300" cy="673100"/>
          </a:xfrm>
          <a:prstGeom prst="rect">
            <a:avLst/>
          </a:prstGeom>
          <a:solidFill>
            <a:srgbClr val="DDDDDD"/>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ctr">
            <a:noAutofit/>
          </a:bodyPr>
          <a:lstStyle/>
          <a:p>
            <a:pPr algn="ctr"/>
            <a:r>
              <a:rPr lang="en-GB" sz="1600" b="1">
                <a:solidFill>
                  <a:srgbClr val="000C0B"/>
                </a:solidFill>
              </a:rPr>
              <a:t>9 </a:t>
            </a:r>
          </a:p>
          <a:p>
            <a:pPr algn="ctr"/>
            <a:r>
              <a:rPr lang="en-GB" sz="1600" b="1">
                <a:solidFill>
                  <a:srgbClr val="000C0B"/>
                </a:solidFill>
              </a:rPr>
              <a:t>Tools</a:t>
            </a:r>
          </a:p>
        </p:txBody>
      </p:sp>
      <p:sp>
        <p:nvSpPr>
          <p:cNvPr id="23" name="Rectangle 16"/>
          <p:cNvSpPr>
            <a:spLocks noChangeArrowheads="1"/>
          </p:cNvSpPr>
          <p:nvPr/>
        </p:nvSpPr>
        <p:spPr bwMode="auto">
          <a:xfrm>
            <a:off x="6845300" y="1066800"/>
            <a:ext cx="1511300" cy="673100"/>
          </a:xfrm>
          <a:prstGeom prst="rect">
            <a:avLst/>
          </a:prstGeom>
          <a:solidFill>
            <a:srgbClr val="DDDDDD"/>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ctr">
            <a:noAutofit/>
          </a:bodyPr>
          <a:lstStyle/>
          <a:p>
            <a:pPr algn="ctr"/>
            <a:r>
              <a:rPr lang="en-GB" sz="1500" b="1">
                <a:solidFill>
                  <a:srgbClr val="000C0B"/>
                </a:solidFill>
              </a:rPr>
              <a:t>5 </a:t>
            </a:r>
            <a:r>
              <a:rPr lang="en-US" sz="1500" b="1">
                <a:solidFill>
                  <a:srgbClr val="000C0B"/>
                </a:solidFill>
              </a:rPr>
              <a:t>Standards and Organizing</a:t>
            </a:r>
            <a:endParaRPr lang="en-GB" sz="1500" b="1">
              <a:solidFill>
                <a:srgbClr val="000C0B"/>
              </a:solidFill>
            </a:endParaRPr>
          </a:p>
        </p:txBody>
      </p:sp>
      <p:sp>
        <p:nvSpPr>
          <p:cNvPr id="24" name="Rectangle 19"/>
          <p:cNvSpPr>
            <a:spLocks noChangeArrowheads="1"/>
          </p:cNvSpPr>
          <p:nvPr/>
        </p:nvSpPr>
        <p:spPr bwMode="auto">
          <a:xfrm>
            <a:off x="6845300" y="1752600"/>
            <a:ext cx="1511300" cy="673100"/>
          </a:xfrm>
          <a:prstGeom prst="rect">
            <a:avLst/>
          </a:prstGeom>
          <a:solidFill>
            <a:srgbClr val="DDDDDD"/>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en-GB" sz="1600" b="1">
              <a:solidFill>
                <a:srgbClr val="000C0B"/>
              </a:solidFill>
            </a:endParaRPr>
          </a:p>
        </p:txBody>
      </p:sp>
    </p:spTree>
    <p:extLst>
      <p:ext uri="{BB962C8B-B14F-4D97-AF65-F5344CB8AC3E}">
        <p14:creationId xmlns:p14="http://schemas.microsoft.com/office/powerpoint/2010/main" val="2075757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ChangeArrowheads="1"/>
          </p:cNvSpPr>
          <p:nvPr/>
        </p:nvSpPr>
        <p:spPr bwMode="auto">
          <a:xfrm>
            <a:off x="914400" y="3505200"/>
            <a:ext cx="7174523" cy="45720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306"/>
            <a:endParaRPr lang="en-US">
              <a:solidFill>
                <a:prstClr val="white"/>
              </a:solidFill>
            </a:endParaRPr>
          </a:p>
        </p:txBody>
      </p:sp>
      <p:sp>
        <p:nvSpPr>
          <p:cNvPr id="340995" name="Rectangle 3"/>
          <p:cNvSpPr>
            <a:spLocks noGrp="1" noChangeArrowheads="1"/>
          </p:cNvSpPr>
          <p:nvPr>
            <p:ph type="title"/>
          </p:nvPr>
        </p:nvSpPr>
        <p:spPr>
          <a:noFill/>
          <a:ln/>
        </p:spPr>
        <p:txBody>
          <a:bodyPr/>
          <a:lstStyle/>
          <a:p>
            <a:pPr algn="ctr">
              <a:lnSpc>
                <a:spcPct val="88000"/>
              </a:lnSpc>
            </a:pPr>
            <a:r>
              <a:rPr lang="en-GB" sz="3600">
                <a:latin typeface="Arial" charset="0"/>
              </a:rPr>
              <a:t>Contents</a:t>
            </a:r>
          </a:p>
        </p:txBody>
      </p:sp>
      <p:sp>
        <p:nvSpPr>
          <p:cNvPr id="340996" name="Rectangle 4"/>
          <p:cNvSpPr>
            <a:spLocks noGrp="1" noChangeArrowheads="1"/>
          </p:cNvSpPr>
          <p:nvPr>
            <p:ph type="body" idx="1"/>
          </p:nvPr>
        </p:nvSpPr>
        <p:spPr>
          <a:xfrm>
            <a:off x="530352" y="2935958"/>
            <a:ext cx="7772400" cy="3067506"/>
          </a:xfrm>
          <a:noFill/>
          <a:ln/>
        </p:spPr>
        <p:txBody>
          <a:bodyPr lIns="63500" tIns="25400" rIns="63500" bIns="25400">
            <a:spAutoFit/>
          </a:bodyPr>
          <a:lstStyle/>
          <a:p>
            <a:pPr algn="ctr"/>
            <a:r>
              <a:rPr lang="en-US" sz="2800" b="1">
                <a:effectLst>
                  <a:outerShdw blurRad="38100" dist="38100" dir="2700000" algn="tl">
                    <a:srgbClr val="000000">
                      <a:alpha val="43137"/>
                    </a:srgbClr>
                  </a:outerShdw>
                </a:effectLst>
              </a:rPr>
              <a:t>Dynamic techniques</a:t>
            </a:r>
          </a:p>
          <a:p>
            <a:pPr algn="ctr"/>
            <a:r>
              <a:rPr lang="en-US" sz="2800" b="1">
                <a:effectLst>
                  <a:outerShdw blurRad="38100" dist="38100" dir="2700000" algn="tl">
                    <a:srgbClr val="000000">
                      <a:alpha val="43137"/>
                    </a:srgbClr>
                  </a:outerShdw>
                </a:effectLst>
              </a:rPr>
              <a:t>Test condition – Test case – Test procedure</a:t>
            </a:r>
          </a:p>
          <a:p>
            <a:pPr algn="ctr"/>
            <a:r>
              <a:rPr lang="en-US" sz="2800" b="1">
                <a:effectLst>
                  <a:outerShdw blurRad="38100" dist="38100" dir="2700000" algn="tl">
                    <a:srgbClr val="000000">
                      <a:alpha val="43137"/>
                    </a:srgbClr>
                  </a:outerShdw>
                </a:effectLst>
              </a:rPr>
              <a:t>Black-box techniques</a:t>
            </a:r>
          </a:p>
          <a:p>
            <a:pPr algn="ctr"/>
            <a:r>
              <a:rPr lang="en-US" sz="2800" b="1">
                <a:effectLst>
                  <a:outerShdw blurRad="38100" dist="38100" dir="2700000" algn="tl">
                    <a:srgbClr val="000000">
                      <a:alpha val="43137"/>
                    </a:srgbClr>
                  </a:outerShdw>
                </a:effectLst>
              </a:rPr>
              <a:t>White-box techniques</a:t>
            </a:r>
          </a:p>
          <a:p>
            <a:pPr algn="ctr"/>
            <a:r>
              <a:rPr lang="en-US" sz="2800" b="1">
                <a:effectLst>
                  <a:outerShdw blurRad="38100" dist="38100" dir="2700000" algn="tl">
                    <a:srgbClr val="000000">
                      <a:alpha val="43137"/>
                    </a:srgbClr>
                  </a:outerShdw>
                </a:effectLst>
              </a:rPr>
              <a:t>Experience-based techniques</a:t>
            </a:r>
          </a:p>
          <a:p>
            <a:pPr algn="ctr"/>
            <a:r>
              <a:rPr lang="en-US" sz="2800" b="1">
                <a:effectLst>
                  <a:outerShdw blurRad="38100" dist="38100" dir="2700000" algn="tl">
                    <a:srgbClr val="000000">
                      <a:alpha val="43137"/>
                    </a:srgbClr>
                  </a:outerShdw>
                </a:effectLst>
              </a:rPr>
              <a:t>Choosing test techniques</a:t>
            </a:r>
          </a:p>
        </p:txBody>
      </p:sp>
      <p:grpSp>
        <p:nvGrpSpPr>
          <p:cNvPr id="21" name="Group 20"/>
          <p:cNvGrpSpPr/>
          <p:nvPr/>
        </p:nvGrpSpPr>
        <p:grpSpPr>
          <a:xfrm>
            <a:off x="6096000" y="152400"/>
            <a:ext cx="2743200" cy="914400"/>
            <a:chOff x="6096000" y="152400"/>
            <a:chExt cx="2743200" cy="914400"/>
          </a:xfrm>
        </p:grpSpPr>
        <p:sp>
          <p:nvSpPr>
            <p:cNvPr id="22" name="Rectangle 14"/>
            <p:cNvSpPr>
              <a:spLocks noChangeArrowheads="1"/>
            </p:cNvSpPr>
            <p:nvPr/>
          </p:nvSpPr>
          <p:spPr bwMode="auto">
            <a:xfrm>
              <a:off x="6096000" y="152400"/>
              <a:ext cx="548640" cy="457200"/>
            </a:xfrm>
            <a:prstGeom prst="rect">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1</a:t>
              </a:r>
            </a:p>
          </p:txBody>
        </p:sp>
        <p:sp>
          <p:nvSpPr>
            <p:cNvPr id="23" name="Rectangle 15"/>
            <p:cNvSpPr>
              <a:spLocks noChangeArrowheads="1"/>
            </p:cNvSpPr>
            <p:nvPr/>
          </p:nvSpPr>
          <p:spPr bwMode="auto">
            <a:xfrm>
              <a:off x="6647903" y="152400"/>
              <a:ext cx="548640" cy="457200"/>
            </a:xfrm>
            <a:prstGeom prst="rect">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2</a:t>
              </a:r>
            </a:p>
          </p:txBody>
        </p:sp>
        <p:sp>
          <p:nvSpPr>
            <p:cNvPr id="24" name="Rectangle 16"/>
            <p:cNvSpPr>
              <a:spLocks noChangeArrowheads="1"/>
            </p:cNvSpPr>
            <p:nvPr/>
          </p:nvSpPr>
          <p:spPr bwMode="auto">
            <a:xfrm>
              <a:off x="7193280" y="152400"/>
              <a:ext cx="548640" cy="457200"/>
            </a:xfrm>
            <a:prstGeom prst="rect">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3</a:t>
              </a:r>
            </a:p>
          </p:txBody>
        </p:sp>
        <p:sp>
          <p:nvSpPr>
            <p:cNvPr id="25" name="Rectangle 17"/>
            <p:cNvSpPr>
              <a:spLocks noChangeArrowheads="1"/>
            </p:cNvSpPr>
            <p:nvPr/>
          </p:nvSpPr>
          <p:spPr bwMode="auto">
            <a:xfrm>
              <a:off x="609600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6</a:t>
              </a:r>
            </a:p>
          </p:txBody>
        </p:sp>
        <p:sp>
          <p:nvSpPr>
            <p:cNvPr id="26" name="Rectangle 18"/>
            <p:cNvSpPr>
              <a:spLocks noChangeArrowheads="1"/>
            </p:cNvSpPr>
            <p:nvPr/>
          </p:nvSpPr>
          <p:spPr bwMode="auto">
            <a:xfrm>
              <a:off x="6644640" y="609600"/>
              <a:ext cx="548640" cy="457200"/>
            </a:xfrm>
            <a:prstGeom prst="rect">
              <a:avLst/>
            </a:prstGeom>
            <a:solidFill>
              <a:schemeClr val="tx2"/>
            </a:solidFill>
            <a:ln w="12700">
              <a:solidFill>
                <a:schemeClr val="tx1"/>
              </a:solidFill>
              <a:miter lim="800000"/>
              <a:headEnd/>
              <a:tailEnd/>
            </a:ln>
            <a:effectLst/>
          </p:spPr>
          <p:txBody>
            <a:bodyPr wrap="none" lIns="92075" tIns="46038" rIns="92075" bIns="46038" anchor="ctr"/>
            <a:lstStyle/>
            <a:p>
              <a:pPr algn="ctr"/>
              <a:r>
                <a:rPr lang="en-GB" b="1">
                  <a:solidFill>
                    <a:srgbClr val="001412"/>
                  </a:solidFill>
                </a:rPr>
                <a:t>7</a:t>
              </a:r>
            </a:p>
          </p:txBody>
        </p:sp>
        <p:sp>
          <p:nvSpPr>
            <p:cNvPr id="27" name="Rectangle 19"/>
            <p:cNvSpPr>
              <a:spLocks noChangeArrowheads="1"/>
            </p:cNvSpPr>
            <p:nvPr/>
          </p:nvSpPr>
          <p:spPr bwMode="auto">
            <a:xfrm>
              <a:off x="719328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8</a:t>
              </a:r>
            </a:p>
          </p:txBody>
        </p:sp>
        <p:sp>
          <p:nvSpPr>
            <p:cNvPr id="28" name="Rectangle 16"/>
            <p:cNvSpPr>
              <a:spLocks noChangeArrowheads="1"/>
            </p:cNvSpPr>
            <p:nvPr/>
          </p:nvSpPr>
          <p:spPr bwMode="auto">
            <a:xfrm>
              <a:off x="7741920" y="1524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4</a:t>
              </a:r>
              <a:endParaRPr lang="en-GB" sz="1800" b="1"/>
            </a:p>
          </p:txBody>
        </p:sp>
        <p:sp>
          <p:nvSpPr>
            <p:cNvPr id="29" name="Rectangle 19"/>
            <p:cNvSpPr>
              <a:spLocks noChangeArrowheads="1"/>
            </p:cNvSpPr>
            <p:nvPr/>
          </p:nvSpPr>
          <p:spPr bwMode="auto">
            <a:xfrm>
              <a:off x="774192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9</a:t>
              </a:r>
            </a:p>
          </p:txBody>
        </p:sp>
        <p:sp>
          <p:nvSpPr>
            <p:cNvPr id="30" name="Rectangle 16"/>
            <p:cNvSpPr>
              <a:spLocks noChangeArrowheads="1"/>
            </p:cNvSpPr>
            <p:nvPr/>
          </p:nvSpPr>
          <p:spPr bwMode="auto">
            <a:xfrm>
              <a:off x="8290560" y="152400"/>
              <a:ext cx="548640" cy="457200"/>
            </a:xfrm>
            <a:prstGeom prst="rect">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5</a:t>
              </a:r>
            </a:p>
          </p:txBody>
        </p:sp>
        <p:sp>
          <p:nvSpPr>
            <p:cNvPr id="31" name="Rectangle 19"/>
            <p:cNvSpPr>
              <a:spLocks noChangeArrowheads="1"/>
            </p:cNvSpPr>
            <p:nvPr/>
          </p:nvSpPr>
          <p:spPr bwMode="auto">
            <a:xfrm>
              <a:off x="829056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en-GB" sz="1800" b="1"/>
            </a:p>
          </p:txBody>
        </p:sp>
      </p:grpSp>
    </p:spTree>
    <p:extLst>
      <p:ext uri="{BB962C8B-B14F-4D97-AF65-F5344CB8AC3E}">
        <p14:creationId xmlns:p14="http://schemas.microsoft.com/office/powerpoint/2010/main" val="8063039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09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4"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References</a:t>
            </a:r>
          </a:p>
        </p:txBody>
      </p:sp>
      <p:sp>
        <p:nvSpPr>
          <p:cNvPr id="3" name="Content Placeholder 2"/>
          <p:cNvSpPr>
            <a:spLocks noGrp="1"/>
          </p:cNvSpPr>
          <p:nvPr>
            <p:ph idx="1"/>
          </p:nvPr>
        </p:nvSpPr>
        <p:spPr/>
        <p:txBody>
          <a:bodyPr/>
          <a:lstStyle/>
          <a:p>
            <a:r>
              <a:rPr lang="en-US"/>
              <a:t>Dorothy Grahamet, </a:t>
            </a:r>
            <a:r>
              <a:rPr lang="nl-NL"/>
              <a:t>Erik van Veenendaal, Isabel Evans, Rex Black. </a:t>
            </a:r>
            <a:r>
              <a:rPr lang="en-US" i="1"/>
              <a:t>Foundations of software testing: ISTQB Certification</a:t>
            </a:r>
          </a:p>
          <a:p>
            <a:endParaRPr lang="en-US"/>
          </a:p>
          <a:p>
            <a:r>
              <a:rPr lang="en-US"/>
              <a:t>Lee Copeland (2004). </a:t>
            </a:r>
            <a:r>
              <a:rPr lang="en-US" i="1"/>
              <a:t>A Practitioner's Guide to Software Test Design</a:t>
            </a:r>
            <a:r>
              <a:rPr lang="en-US"/>
              <a:t>. Artech House. ISBN:158053791x</a:t>
            </a:r>
          </a:p>
        </p:txBody>
      </p:sp>
      <p:sp>
        <p:nvSpPr>
          <p:cNvPr id="4" name="Slide Number Placeholder 3"/>
          <p:cNvSpPr>
            <a:spLocks noGrp="1"/>
          </p:cNvSpPr>
          <p:nvPr>
            <p:ph type="sldNum" sz="quarter" idx="12"/>
          </p:nvPr>
        </p:nvSpPr>
        <p:spPr/>
        <p:txBody>
          <a:bodyPr/>
          <a:lstStyle/>
          <a:p>
            <a:r>
              <a:rPr lang="en-US">
                <a:solidFill>
                  <a:srgbClr val="04617B">
                    <a:shade val="90000"/>
                  </a:srgbClr>
                </a:solidFill>
              </a:rPr>
              <a:t>Slide </a:t>
            </a:r>
            <a:fld id="{3900DC13-0C25-439E-AA75-E5DAAC4C3713}" type="slidenum">
              <a:rPr lang="en-US" smtClean="0">
                <a:solidFill>
                  <a:srgbClr val="04617B">
                    <a:shade val="90000"/>
                  </a:srgbClr>
                </a:solidFill>
              </a:rPr>
              <a:pPr/>
              <a:t>90</a:t>
            </a:fld>
            <a:endParaRPr lang="en-US">
              <a:solidFill>
                <a:srgbClr val="04617B">
                  <a:shade val="90000"/>
                </a:srgbClr>
              </a:solidFill>
            </a:endParaRPr>
          </a:p>
        </p:txBody>
      </p:sp>
    </p:spTree>
    <p:extLst>
      <p:ext uri="{BB962C8B-B14F-4D97-AF65-F5344CB8AC3E}">
        <p14:creationId xmlns:p14="http://schemas.microsoft.com/office/powerpoint/2010/main" val="251954326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ChangeArrowheads="1"/>
          </p:cNvSpPr>
          <p:nvPr/>
        </p:nvSpPr>
        <p:spPr bwMode="auto">
          <a:xfrm>
            <a:off x="838200" y="4495800"/>
            <a:ext cx="7174523" cy="45720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306"/>
            <a:endParaRPr lang="en-US">
              <a:solidFill>
                <a:prstClr val="white"/>
              </a:solidFill>
            </a:endParaRPr>
          </a:p>
        </p:txBody>
      </p:sp>
      <p:sp>
        <p:nvSpPr>
          <p:cNvPr id="340995" name="Rectangle 3"/>
          <p:cNvSpPr>
            <a:spLocks noGrp="1" noChangeArrowheads="1"/>
          </p:cNvSpPr>
          <p:nvPr>
            <p:ph type="title"/>
          </p:nvPr>
        </p:nvSpPr>
        <p:spPr>
          <a:noFill/>
          <a:ln/>
        </p:spPr>
        <p:txBody>
          <a:bodyPr/>
          <a:lstStyle/>
          <a:p>
            <a:pPr algn="ctr">
              <a:lnSpc>
                <a:spcPct val="88000"/>
              </a:lnSpc>
            </a:pPr>
            <a:r>
              <a:rPr lang="en-GB" sz="3600">
                <a:latin typeface="Arial" charset="0"/>
              </a:rPr>
              <a:t>Contents</a:t>
            </a:r>
          </a:p>
        </p:txBody>
      </p:sp>
      <p:sp>
        <p:nvSpPr>
          <p:cNvPr id="340996" name="Rectangle 4"/>
          <p:cNvSpPr>
            <a:spLocks noGrp="1" noChangeArrowheads="1"/>
          </p:cNvSpPr>
          <p:nvPr>
            <p:ph type="body" idx="1"/>
          </p:nvPr>
        </p:nvSpPr>
        <p:spPr>
          <a:xfrm>
            <a:off x="530352" y="2935958"/>
            <a:ext cx="7772400" cy="3067506"/>
          </a:xfrm>
          <a:noFill/>
          <a:ln/>
        </p:spPr>
        <p:txBody>
          <a:bodyPr lIns="63500" tIns="25400" rIns="63500" bIns="25400">
            <a:spAutoFit/>
          </a:bodyPr>
          <a:lstStyle/>
          <a:p>
            <a:pPr algn="ctr"/>
            <a:r>
              <a:rPr lang="en-US" sz="2800" b="1">
                <a:effectLst>
                  <a:outerShdw blurRad="38100" dist="38100" dir="2700000" algn="tl">
                    <a:srgbClr val="000000">
                      <a:alpha val="43137"/>
                    </a:srgbClr>
                  </a:outerShdw>
                </a:effectLst>
              </a:rPr>
              <a:t>Dynamic techniques</a:t>
            </a:r>
          </a:p>
          <a:p>
            <a:pPr algn="ctr"/>
            <a:r>
              <a:rPr lang="en-US" sz="2800" b="1">
                <a:effectLst>
                  <a:outerShdw blurRad="38100" dist="38100" dir="2700000" algn="tl">
                    <a:srgbClr val="000000">
                      <a:alpha val="43137"/>
                    </a:srgbClr>
                  </a:outerShdw>
                </a:effectLst>
              </a:rPr>
              <a:t>Test condition – Test case – Test procedure</a:t>
            </a:r>
          </a:p>
          <a:p>
            <a:pPr algn="ctr"/>
            <a:r>
              <a:rPr lang="en-US" sz="2800" b="1">
                <a:effectLst>
                  <a:outerShdw blurRad="38100" dist="38100" dir="2700000" algn="tl">
                    <a:srgbClr val="000000">
                      <a:alpha val="43137"/>
                    </a:srgbClr>
                  </a:outerShdw>
                </a:effectLst>
              </a:rPr>
              <a:t>Black-box techniques</a:t>
            </a:r>
          </a:p>
          <a:p>
            <a:pPr algn="ctr"/>
            <a:r>
              <a:rPr lang="en-US" sz="2800" b="1">
                <a:effectLst>
                  <a:outerShdw blurRad="38100" dist="38100" dir="2700000" algn="tl">
                    <a:srgbClr val="000000">
                      <a:alpha val="43137"/>
                    </a:srgbClr>
                  </a:outerShdw>
                </a:effectLst>
              </a:rPr>
              <a:t>White-box techniques</a:t>
            </a:r>
          </a:p>
          <a:p>
            <a:pPr algn="ctr"/>
            <a:r>
              <a:rPr lang="en-US" sz="2800" b="1">
                <a:effectLst>
                  <a:outerShdw blurRad="38100" dist="38100" dir="2700000" algn="tl">
                    <a:srgbClr val="000000">
                      <a:alpha val="43137"/>
                    </a:srgbClr>
                  </a:outerShdw>
                </a:effectLst>
              </a:rPr>
              <a:t>Experience-based techniques</a:t>
            </a:r>
          </a:p>
          <a:p>
            <a:pPr algn="ctr"/>
            <a:r>
              <a:rPr lang="en-US" sz="2800" b="1">
                <a:effectLst>
                  <a:outerShdw blurRad="38100" dist="38100" dir="2700000" algn="tl">
                    <a:srgbClr val="000000">
                      <a:alpha val="43137"/>
                    </a:srgbClr>
                  </a:outerShdw>
                </a:effectLst>
              </a:rPr>
              <a:t>Choosing test techniques</a:t>
            </a:r>
          </a:p>
        </p:txBody>
      </p:sp>
      <p:grpSp>
        <p:nvGrpSpPr>
          <p:cNvPr id="21" name="Group 20"/>
          <p:cNvGrpSpPr/>
          <p:nvPr/>
        </p:nvGrpSpPr>
        <p:grpSpPr>
          <a:xfrm>
            <a:off x="6096000" y="152400"/>
            <a:ext cx="2743200" cy="914400"/>
            <a:chOff x="6096000" y="152400"/>
            <a:chExt cx="2743200" cy="914400"/>
          </a:xfrm>
        </p:grpSpPr>
        <p:sp>
          <p:nvSpPr>
            <p:cNvPr id="22" name="Rectangle 14"/>
            <p:cNvSpPr>
              <a:spLocks noChangeArrowheads="1"/>
            </p:cNvSpPr>
            <p:nvPr/>
          </p:nvSpPr>
          <p:spPr bwMode="auto">
            <a:xfrm>
              <a:off x="6096000" y="152400"/>
              <a:ext cx="548640" cy="457200"/>
            </a:xfrm>
            <a:prstGeom prst="rect">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1</a:t>
              </a:r>
            </a:p>
          </p:txBody>
        </p:sp>
        <p:sp>
          <p:nvSpPr>
            <p:cNvPr id="23" name="Rectangle 15"/>
            <p:cNvSpPr>
              <a:spLocks noChangeArrowheads="1"/>
            </p:cNvSpPr>
            <p:nvPr/>
          </p:nvSpPr>
          <p:spPr bwMode="auto">
            <a:xfrm>
              <a:off x="6647903" y="152400"/>
              <a:ext cx="548640" cy="457200"/>
            </a:xfrm>
            <a:prstGeom prst="rect">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2</a:t>
              </a:r>
            </a:p>
          </p:txBody>
        </p:sp>
        <p:sp>
          <p:nvSpPr>
            <p:cNvPr id="24" name="Rectangle 16"/>
            <p:cNvSpPr>
              <a:spLocks noChangeArrowheads="1"/>
            </p:cNvSpPr>
            <p:nvPr/>
          </p:nvSpPr>
          <p:spPr bwMode="auto">
            <a:xfrm>
              <a:off x="7193280" y="152400"/>
              <a:ext cx="548640" cy="457200"/>
            </a:xfrm>
            <a:prstGeom prst="rect">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3</a:t>
              </a:r>
            </a:p>
          </p:txBody>
        </p:sp>
        <p:sp>
          <p:nvSpPr>
            <p:cNvPr id="25" name="Rectangle 17"/>
            <p:cNvSpPr>
              <a:spLocks noChangeArrowheads="1"/>
            </p:cNvSpPr>
            <p:nvPr/>
          </p:nvSpPr>
          <p:spPr bwMode="auto">
            <a:xfrm>
              <a:off x="609600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6</a:t>
              </a:r>
            </a:p>
          </p:txBody>
        </p:sp>
        <p:sp>
          <p:nvSpPr>
            <p:cNvPr id="26" name="Rectangle 18"/>
            <p:cNvSpPr>
              <a:spLocks noChangeArrowheads="1"/>
            </p:cNvSpPr>
            <p:nvPr/>
          </p:nvSpPr>
          <p:spPr bwMode="auto">
            <a:xfrm>
              <a:off x="6644640" y="609600"/>
              <a:ext cx="548640" cy="457200"/>
            </a:xfrm>
            <a:prstGeom prst="rect">
              <a:avLst/>
            </a:prstGeom>
            <a:solidFill>
              <a:schemeClr val="tx2"/>
            </a:solidFill>
            <a:ln w="12700">
              <a:solidFill>
                <a:schemeClr val="tx1"/>
              </a:solidFill>
              <a:miter lim="800000"/>
              <a:headEnd/>
              <a:tailEnd/>
            </a:ln>
            <a:effectLst/>
          </p:spPr>
          <p:txBody>
            <a:bodyPr wrap="none" lIns="92075" tIns="46038" rIns="92075" bIns="46038" anchor="ctr"/>
            <a:lstStyle/>
            <a:p>
              <a:pPr algn="ctr"/>
              <a:r>
                <a:rPr lang="en-GB" b="1">
                  <a:solidFill>
                    <a:srgbClr val="001412"/>
                  </a:solidFill>
                </a:rPr>
                <a:t>7</a:t>
              </a:r>
            </a:p>
          </p:txBody>
        </p:sp>
        <p:sp>
          <p:nvSpPr>
            <p:cNvPr id="27" name="Rectangle 19"/>
            <p:cNvSpPr>
              <a:spLocks noChangeArrowheads="1"/>
            </p:cNvSpPr>
            <p:nvPr/>
          </p:nvSpPr>
          <p:spPr bwMode="auto">
            <a:xfrm>
              <a:off x="719328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8</a:t>
              </a:r>
            </a:p>
          </p:txBody>
        </p:sp>
        <p:sp>
          <p:nvSpPr>
            <p:cNvPr id="28" name="Rectangle 16"/>
            <p:cNvSpPr>
              <a:spLocks noChangeArrowheads="1"/>
            </p:cNvSpPr>
            <p:nvPr/>
          </p:nvSpPr>
          <p:spPr bwMode="auto">
            <a:xfrm>
              <a:off x="7741920" y="1524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4</a:t>
              </a:r>
              <a:endParaRPr lang="en-GB" sz="1800" b="1"/>
            </a:p>
          </p:txBody>
        </p:sp>
        <p:sp>
          <p:nvSpPr>
            <p:cNvPr id="29" name="Rectangle 19"/>
            <p:cNvSpPr>
              <a:spLocks noChangeArrowheads="1"/>
            </p:cNvSpPr>
            <p:nvPr/>
          </p:nvSpPr>
          <p:spPr bwMode="auto">
            <a:xfrm>
              <a:off x="774192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a:t>9</a:t>
              </a:r>
            </a:p>
          </p:txBody>
        </p:sp>
        <p:sp>
          <p:nvSpPr>
            <p:cNvPr id="30" name="Rectangle 16"/>
            <p:cNvSpPr>
              <a:spLocks noChangeArrowheads="1"/>
            </p:cNvSpPr>
            <p:nvPr/>
          </p:nvSpPr>
          <p:spPr bwMode="auto">
            <a:xfrm>
              <a:off x="8290560" y="152400"/>
              <a:ext cx="548640" cy="457200"/>
            </a:xfrm>
            <a:prstGeom prst="rect">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5</a:t>
              </a:r>
            </a:p>
          </p:txBody>
        </p:sp>
        <p:sp>
          <p:nvSpPr>
            <p:cNvPr id="31" name="Rectangle 19"/>
            <p:cNvSpPr>
              <a:spLocks noChangeArrowheads="1"/>
            </p:cNvSpPr>
            <p:nvPr/>
          </p:nvSpPr>
          <p:spPr bwMode="auto">
            <a:xfrm>
              <a:off x="829056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en-GB" sz="1800" b="1"/>
            </a:p>
          </p:txBody>
        </p:sp>
      </p:grpSp>
    </p:spTree>
    <p:extLst>
      <p:ext uri="{BB962C8B-B14F-4D97-AF65-F5344CB8AC3E}">
        <p14:creationId xmlns:p14="http://schemas.microsoft.com/office/powerpoint/2010/main" val="26985685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09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4"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White-box techniques</a:t>
            </a:r>
          </a:p>
        </p:txBody>
      </p:sp>
      <p:sp>
        <p:nvSpPr>
          <p:cNvPr id="3" name="Content Placeholder 2"/>
          <p:cNvSpPr>
            <a:spLocks noGrp="1"/>
          </p:cNvSpPr>
          <p:nvPr>
            <p:ph idx="1"/>
          </p:nvPr>
        </p:nvSpPr>
        <p:spPr/>
        <p:txBody>
          <a:bodyPr/>
          <a:lstStyle/>
          <a:p>
            <a:r>
              <a:rPr lang="en-US"/>
              <a:t>Structure-based approach  </a:t>
            </a:r>
          </a:p>
          <a:p>
            <a:pPr lvl="1"/>
            <a:r>
              <a:rPr lang="en-US"/>
              <a:t>based on the internal structure of a component or system</a:t>
            </a:r>
          </a:p>
          <a:p>
            <a:pPr lvl="1"/>
            <a:r>
              <a:rPr lang="en-US"/>
              <a:t>also called glass-box techniques</a:t>
            </a:r>
          </a:p>
        </p:txBody>
      </p:sp>
      <p:sp>
        <p:nvSpPr>
          <p:cNvPr id="7" name="Slide Number Placeholder 6"/>
          <p:cNvSpPr>
            <a:spLocks noGrp="1"/>
          </p:cNvSpPr>
          <p:nvPr>
            <p:ph type="sldNum" sz="quarter" idx="12"/>
          </p:nvPr>
        </p:nvSpPr>
        <p:spPr/>
        <p:txBody>
          <a:bodyPr/>
          <a:lstStyle/>
          <a:p>
            <a:r>
              <a:rPr lang="en-US"/>
              <a:t>Slide </a:t>
            </a:r>
            <a:fld id="{3900DC13-0C25-439E-AA75-E5DAAC4C3713}" type="slidenum">
              <a:rPr lang="en-US" smtClean="0"/>
              <a:pPr/>
              <a:t>92</a:t>
            </a:fld>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4650" y="3200400"/>
            <a:ext cx="219075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457200" y="3200400"/>
            <a:ext cx="6172200" cy="2569934"/>
          </a:xfrm>
          <a:prstGeom prst="rect">
            <a:avLst/>
          </a:prstGeom>
        </p:spPr>
        <p:txBody>
          <a:bodyPr wrap="square">
            <a:spAutoFit/>
          </a:bodyPr>
          <a:lstStyle/>
          <a:p>
            <a:pPr marL="274320" lvl="0" indent="-274320">
              <a:spcBef>
                <a:spcPts val="600"/>
              </a:spcBef>
              <a:buClr>
                <a:srgbClr val="0BD0D9"/>
              </a:buClr>
              <a:buSzPct val="95000"/>
              <a:buFont typeface="Wingdings 2"/>
              <a:buChar char=""/>
            </a:pPr>
            <a:r>
              <a:rPr lang="en-US" sz="2600">
                <a:solidFill>
                  <a:prstClr val="black"/>
                </a:solidFill>
                <a:latin typeface="Calibri"/>
              </a:rPr>
              <a:t>What we may be interested in structures? </a:t>
            </a:r>
          </a:p>
          <a:p>
            <a:pPr marL="640080" lvl="1" indent="-246888">
              <a:spcBef>
                <a:spcPts val="600"/>
              </a:spcBef>
              <a:buClr>
                <a:srgbClr val="0F6FC6"/>
              </a:buClr>
              <a:buSzPct val="85000"/>
              <a:buFont typeface="Wingdings 2"/>
              <a:buChar char=""/>
            </a:pPr>
            <a:r>
              <a:rPr lang="en-US" sz="2400">
                <a:solidFill>
                  <a:prstClr val="black"/>
                </a:solidFill>
                <a:latin typeface="Calibri"/>
              </a:rPr>
              <a:t>component level: program structures </a:t>
            </a:r>
          </a:p>
          <a:p>
            <a:pPr marL="640080" lvl="1" indent="-246888">
              <a:spcBef>
                <a:spcPts val="600"/>
              </a:spcBef>
              <a:buClr>
                <a:srgbClr val="0F6FC6"/>
              </a:buClr>
              <a:buSzPct val="85000"/>
              <a:buFont typeface="Wingdings 2"/>
              <a:buChar char=""/>
            </a:pPr>
            <a:r>
              <a:rPr lang="en-US" sz="2400">
                <a:solidFill>
                  <a:prstClr val="black"/>
                </a:solidFill>
                <a:latin typeface="Calibri"/>
              </a:rPr>
              <a:t>integration level: the way components interact with others </a:t>
            </a:r>
          </a:p>
          <a:p>
            <a:pPr marL="640080" lvl="1" indent="-246888">
              <a:spcBef>
                <a:spcPts val="600"/>
              </a:spcBef>
              <a:buClr>
                <a:srgbClr val="0F6FC6"/>
              </a:buClr>
              <a:buSzPct val="85000"/>
              <a:buFont typeface="Wingdings 2"/>
              <a:buChar char=""/>
            </a:pPr>
            <a:r>
              <a:rPr lang="en-US" sz="2400">
                <a:solidFill>
                  <a:prstClr val="black"/>
                </a:solidFill>
                <a:latin typeface="Calibri"/>
              </a:rPr>
              <a:t>system level: how user will interact with the system</a:t>
            </a:r>
          </a:p>
        </p:txBody>
      </p:sp>
    </p:spTree>
    <p:extLst>
      <p:ext uri="{BB962C8B-B14F-4D97-AF65-F5344CB8AC3E}">
        <p14:creationId xmlns:p14="http://schemas.microsoft.com/office/powerpoint/2010/main" val="3598020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White-box techniques</a:t>
            </a:r>
          </a:p>
        </p:txBody>
      </p:sp>
      <p:sp>
        <p:nvSpPr>
          <p:cNvPr id="3" name="Content Placeholder 2"/>
          <p:cNvSpPr>
            <a:spLocks noGrp="1"/>
          </p:cNvSpPr>
          <p:nvPr>
            <p:ph idx="1"/>
          </p:nvPr>
        </p:nvSpPr>
        <p:spPr/>
        <p:txBody>
          <a:bodyPr/>
          <a:lstStyle/>
          <a:p>
            <a:r>
              <a:rPr lang="en-US" dirty="0"/>
              <a:t>Some techniques</a:t>
            </a:r>
          </a:p>
          <a:p>
            <a:pPr lvl="1"/>
            <a:r>
              <a:rPr lang="en-US" dirty="0"/>
              <a:t>control flow testing</a:t>
            </a:r>
          </a:p>
          <a:p>
            <a:pPr lvl="2"/>
            <a:r>
              <a:rPr lang="en-US" dirty="0"/>
              <a:t>statement testing </a:t>
            </a:r>
          </a:p>
          <a:p>
            <a:pPr lvl="2"/>
            <a:r>
              <a:rPr lang="en-US" dirty="0"/>
              <a:t>decision testing</a:t>
            </a:r>
          </a:p>
          <a:p>
            <a:pPr lvl="2"/>
            <a:r>
              <a:rPr lang="en-US" dirty="0"/>
              <a:t>condition testing</a:t>
            </a:r>
          </a:p>
          <a:p>
            <a:pPr lvl="2"/>
            <a:r>
              <a:rPr lang="en-US" dirty="0"/>
              <a:t>decision/condition testing</a:t>
            </a:r>
          </a:p>
          <a:p>
            <a:pPr lvl="2"/>
            <a:r>
              <a:rPr lang="en-US" dirty="0"/>
              <a:t>multiple condition </a:t>
            </a:r>
            <a:r>
              <a:rPr lang="en-GB" dirty="0"/>
              <a:t>testing</a:t>
            </a:r>
            <a:endParaRPr lang="en-US" dirty="0"/>
          </a:p>
          <a:p>
            <a:pPr lvl="2"/>
            <a:r>
              <a:rPr lang="en-GB" dirty="0"/>
              <a:t>path testing</a:t>
            </a:r>
          </a:p>
          <a:p>
            <a:pPr lvl="1"/>
            <a:r>
              <a:rPr lang="en-US" dirty="0"/>
              <a:t>data flow testing</a:t>
            </a:r>
            <a:endParaRPr lang="en-GB" dirty="0"/>
          </a:p>
        </p:txBody>
      </p:sp>
      <p:sp>
        <p:nvSpPr>
          <p:cNvPr id="6" name="Slide Number Placeholder 5"/>
          <p:cNvSpPr>
            <a:spLocks noGrp="1"/>
          </p:cNvSpPr>
          <p:nvPr>
            <p:ph type="sldNum" sz="quarter" idx="12"/>
          </p:nvPr>
        </p:nvSpPr>
        <p:spPr/>
        <p:txBody>
          <a:bodyPr/>
          <a:lstStyle/>
          <a:p>
            <a:r>
              <a:rPr lang="en-US"/>
              <a:t>Slide </a:t>
            </a:r>
            <a:fld id="{3900DC13-0C25-439E-AA75-E5DAAC4C3713}" type="slidenum">
              <a:rPr lang="en-US" smtClean="0"/>
              <a:pPr/>
              <a:t>93</a:t>
            </a:fld>
            <a:endParaRPr lang="en-US"/>
          </a:p>
        </p:txBody>
      </p:sp>
    </p:spTree>
    <p:extLst>
      <p:ext uri="{BB962C8B-B14F-4D97-AF65-F5344CB8AC3E}">
        <p14:creationId xmlns:p14="http://schemas.microsoft.com/office/powerpoint/2010/main" val="220142165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Control-flow graph</a:t>
            </a:r>
          </a:p>
        </p:txBody>
      </p:sp>
      <p:sp>
        <p:nvSpPr>
          <p:cNvPr id="3" name="Content Placeholder 2"/>
          <p:cNvSpPr>
            <a:spLocks noGrp="1"/>
          </p:cNvSpPr>
          <p:nvPr>
            <p:ph idx="1"/>
          </p:nvPr>
        </p:nvSpPr>
        <p:spPr/>
        <p:txBody>
          <a:bodyPr/>
          <a:lstStyle/>
          <a:p>
            <a:r>
              <a:rPr lang="en-US"/>
              <a:t>Flow graphs for control structures</a:t>
            </a:r>
          </a:p>
          <a:p>
            <a:endParaRPr lang="en-US"/>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94</a:t>
            </a:fld>
            <a:endParaRPr lang="en-US"/>
          </a:p>
        </p:txBody>
      </p:sp>
      <p:pic>
        <p:nvPicPr>
          <p:cNvPr id="6" name="Picture 5"/>
          <p:cNvPicPr>
            <a:picLocks noChangeAspect="1"/>
          </p:cNvPicPr>
          <p:nvPr/>
        </p:nvPicPr>
        <p:blipFill>
          <a:blip r:embed="rId3"/>
          <a:stretch>
            <a:fillRect/>
          </a:stretch>
        </p:blipFill>
        <p:spPr>
          <a:xfrm>
            <a:off x="163575" y="2257568"/>
            <a:ext cx="8980425" cy="3340718"/>
          </a:xfrm>
          <a:prstGeom prst="rect">
            <a:avLst/>
          </a:prstGeom>
        </p:spPr>
      </p:pic>
    </p:spTree>
    <p:extLst>
      <p:ext uri="{BB962C8B-B14F-4D97-AF65-F5344CB8AC3E}">
        <p14:creationId xmlns:p14="http://schemas.microsoft.com/office/powerpoint/2010/main" val="260018794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Control-flow graph - Example</a:t>
            </a:r>
          </a:p>
        </p:txBody>
      </p:sp>
      <p:sp>
        <p:nvSpPr>
          <p:cNvPr id="13" name="Content Placeholder 5"/>
          <p:cNvSpPr>
            <a:spLocks noGrp="1"/>
          </p:cNvSpPr>
          <p:nvPr>
            <p:ph idx="1"/>
          </p:nvPr>
        </p:nvSpPr>
        <p:spPr>
          <a:xfrm>
            <a:off x="420832" y="3276600"/>
            <a:ext cx="4648200" cy="1447800"/>
          </a:xfrm>
        </p:spPr>
        <p:txBody>
          <a:bodyPr>
            <a:normAutofit fontScale="92500"/>
          </a:bodyPr>
          <a:lstStyle/>
          <a:p>
            <a:r>
              <a:rPr lang="en-US"/>
              <a:t>Two test cases: </a:t>
            </a:r>
          </a:p>
          <a:p>
            <a:pPr lvl="1"/>
            <a:r>
              <a:rPr lang="en-US"/>
              <a:t>one between £1,000 and £10,000</a:t>
            </a:r>
          </a:p>
          <a:p>
            <a:pPr lvl="1"/>
            <a:r>
              <a:rPr lang="en-US"/>
              <a:t>one  higher than £10,000</a:t>
            </a: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8136" y="1600200"/>
            <a:ext cx="3976751"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600200"/>
            <a:ext cx="5178136"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95</a:t>
            </a:fld>
            <a:endParaRPr lang="en-US"/>
          </a:p>
        </p:txBody>
      </p:sp>
    </p:spTree>
    <p:extLst>
      <p:ext uri="{BB962C8B-B14F-4D97-AF65-F5344CB8AC3E}">
        <p14:creationId xmlns:p14="http://schemas.microsoft.com/office/powerpoint/2010/main" val="4117820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fade">
                                      <p:cBhvr>
                                        <p:cTn id="7" dur="500"/>
                                        <p:tgtEl>
                                          <p:spTgt spid="92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8"/>
                                        </p:tgtEl>
                                      </p:cBhvr>
                                    </p:animEffect>
                                    <p:set>
                                      <p:cBhvr>
                                        <p:cTn id="12"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Statement testing (Level 1)</a:t>
            </a:r>
          </a:p>
        </p:txBody>
      </p:sp>
      <mc:AlternateContent xmlns:mc="http://schemas.openxmlformats.org/markup-compatibility/2006" xmlns:a14="http://schemas.microsoft.com/office/drawing/2010/main">
        <mc:Choice Requires="a14">
          <p:sp>
            <p:nvSpPr>
              <p:cNvPr id="8" name="Content Placeholder 7"/>
              <p:cNvSpPr>
                <a:spLocks noGrp="1"/>
              </p:cNvSpPr>
              <p:nvPr>
                <p:ph idx="1"/>
              </p:nvPr>
            </p:nvSpPr>
            <p:spPr>
              <a:xfrm>
                <a:off x="457200" y="1295400"/>
                <a:ext cx="7711007" cy="5257800"/>
              </a:xfrm>
            </p:spPr>
            <p:txBody>
              <a:bodyPr>
                <a:normAutofit/>
              </a:bodyPr>
              <a:lstStyle/>
              <a:p>
                <a:r>
                  <a:rPr lang="en-US" i="1"/>
                  <a:t>A test design technique in which test cases are designed to execute statements </a:t>
                </a:r>
                <a:r>
                  <a:rPr lang="en-US"/>
                  <a:t>[ISTQB Glossary]</a:t>
                </a:r>
              </a:p>
              <a:p>
                <a:r>
                  <a:rPr lang="en-US"/>
                  <a:t>Statement coverage</a:t>
                </a:r>
              </a:p>
              <a:p>
                <a:pPr lvl="1"/>
                <a:r>
                  <a:rPr lang="en-US"/>
                  <a:t>the percentage of executable statements exercised by a test suite</a:t>
                </a:r>
              </a:p>
              <a:p>
                <a:pPr lvl="2"/>
                <a:r>
                  <a:rPr lang="en-US"/>
                  <a:t>= </a:t>
                </a:r>
                <a14:m>
                  <m:oMath xmlns:m="http://schemas.openxmlformats.org/officeDocument/2006/math">
                    <m:f>
                      <m:fPr>
                        <m:ctrlPr>
                          <a:rPr lang="en-US" i="1" smtClean="0">
                            <a:latin typeface="Cambria Math" panose="02040503050406030204" pitchFamily="18" charset="0"/>
                          </a:rPr>
                        </m:ctrlPr>
                      </m:fPr>
                      <m:num>
                        <m:r>
                          <a:rPr lang="en-US">
                            <a:latin typeface="Cambria Math"/>
                          </a:rPr>
                          <m:t>𝑁𝑢𝑚𝑏𝑒𝑟</m:t>
                        </m:r>
                        <m:r>
                          <a:rPr lang="en-US">
                            <a:latin typeface="Cambria Math"/>
                          </a:rPr>
                          <m:t> </m:t>
                        </m:r>
                        <m:r>
                          <a:rPr lang="en-US">
                            <a:latin typeface="Cambria Math"/>
                          </a:rPr>
                          <m:t>𝑜𝑓</m:t>
                        </m:r>
                        <m:r>
                          <a:rPr lang="en-US">
                            <a:latin typeface="Cambria Math"/>
                          </a:rPr>
                          <m:t> </m:t>
                        </m:r>
                        <m:r>
                          <a:rPr lang="en-US">
                            <a:latin typeface="Cambria Math"/>
                          </a:rPr>
                          <m:t>𝑠𝑡𝑎𝑡𝑒𝑚𝑒𝑛𝑡𝑠</m:t>
                        </m:r>
                        <m:r>
                          <a:rPr lang="en-US">
                            <a:latin typeface="Cambria Math"/>
                          </a:rPr>
                          <m:t> </m:t>
                        </m:r>
                        <m:r>
                          <a:rPr lang="en-US">
                            <a:latin typeface="Cambria Math"/>
                          </a:rPr>
                          <m:t>𝑒𝑥𝑒𝑟𝑐𝑖𝑠𝑒𝑑</m:t>
                        </m:r>
                      </m:num>
                      <m:den>
                        <m:r>
                          <a:rPr lang="en-US">
                            <a:latin typeface="Cambria Math"/>
                          </a:rPr>
                          <m:t>𝑇𝑜𝑡𝑎𝑙</m:t>
                        </m:r>
                        <m:r>
                          <a:rPr lang="en-US">
                            <a:latin typeface="Cambria Math"/>
                          </a:rPr>
                          <m:t> </m:t>
                        </m:r>
                        <m:r>
                          <a:rPr lang="en-US">
                            <a:latin typeface="Cambria Math"/>
                          </a:rPr>
                          <m:t>𝑛𝑢𝑚𝑏𝑒𝑟</m:t>
                        </m:r>
                        <m:r>
                          <a:rPr lang="en-US">
                            <a:latin typeface="Cambria Math"/>
                          </a:rPr>
                          <m:t> </m:t>
                        </m:r>
                        <m:r>
                          <a:rPr lang="en-US">
                            <a:latin typeface="Cambria Math"/>
                          </a:rPr>
                          <m:t>𝑜𝑓</m:t>
                        </m:r>
                        <m:r>
                          <a:rPr lang="en-US">
                            <a:latin typeface="Cambria Math"/>
                          </a:rPr>
                          <m:t> </m:t>
                        </m:r>
                        <m:r>
                          <a:rPr lang="en-US">
                            <a:latin typeface="Cambria Math"/>
                          </a:rPr>
                          <m:t>𝑠𝑡𝑎𝑡𝑒𝑚𝑒𝑛𝑡𝑠</m:t>
                        </m:r>
                      </m:den>
                    </m:f>
                    <m:r>
                      <a:rPr lang="en-US" smtClean="0">
                        <a:latin typeface="Cambria Math"/>
                      </a:rPr>
                      <m:t>𝑥</m:t>
                    </m:r>
                    <m:r>
                      <a:rPr lang="en-US" smtClean="0">
                        <a:latin typeface="Cambria Math"/>
                      </a:rPr>
                      <m:t>100%</m:t>
                    </m:r>
                  </m:oMath>
                </a14:m>
                <a:endParaRPr lang="en-US"/>
              </a:p>
              <a:p>
                <a:pPr lvl="1"/>
                <a:r>
                  <a:rPr lang="en-US"/>
                  <a:t>black-box testing: only 60% to 75% statement coverage</a:t>
                </a:r>
              </a:p>
              <a:p>
                <a:pPr lvl="1"/>
                <a:r>
                  <a:rPr lang="en-US"/>
                  <a:t>typical ad hoc testing achieves 30%</a:t>
                </a:r>
              </a:p>
              <a:p>
                <a:pPr lvl="0"/>
                <a:r>
                  <a:rPr lang="en-US"/>
                  <a:t>How to get 100% statement coverage? </a:t>
                </a:r>
              </a:p>
              <a:p>
                <a:pPr lvl="1"/>
                <a:r>
                  <a:rPr lang="en-US"/>
                  <a:t>Find out the shortest number of paths which all the nodes will be covered</a:t>
                </a:r>
              </a:p>
            </p:txBody>
          </p:sp>
        </mc:Choice>
        <mc:Fallback xmlns="">
          <p:sp>
            <p:nvSpPr>
              <p:cNvPr id="8" name="Content Placeholder 7"/>
              <p:cNvSpPr>
                <a:spLocks noGrp="1" noRot="1" noChangeAspect="1" noMove="1" noResize="1" noEditPoints="1" noAdjustHandles="1" noChangeArrowheads="1" noChangeShapeType="1" noTextEdit="1"/>
              </p:cNvSpPr>
              <p:nvPr>
                <p:ph idx="1"/>
              </p:nvPr>
            </p:nvSpPr>
            <p:spPr>
              <a:xfrm>
                <a:off x="457200" y="1295400"/>
                <a:ext cx="7711007" cy="5257800"/>
              </a:xfrm>
              <a:blipFill rotWithShape="1">
                <a:blip r:embed="rId3"/>
                <a:stretch>
                  <a:fillRect l="-949" t="-928" r="-1660"/>
                </a:stretch>
              </a:blipFill>
            </p:spPr>
            <p:txBody>
              <a:bodyPr/>
              <a:lstStyle/>
              <a:p>
                <a:r>
                  <a:rPr lang="en-US">
                    <a:noFill/>
                  </a:rPr>
                  <a:t> </a:t>
                </a:r>
              </a:p>
            </p:txBody>
          </p:sp>
        </mc:Fallback>
      </mc:AlternateContent>
      <p:sp>
        <p:nvSpPr>
          <p:cNvPr id="20" name="Slide Number Placeholder 19"/>
          <p:cNvSpPr>
            <a:spLocks noGrp="1"/>
          </p:cNvSpPr>
          <p:nvPr>
            <p:ph type="sldNum" sz="quarter" idx="12"/>
          </p:nvPr>
        </p:nvSpPr>
        <p:spPr/>
        <p:txBody>
          <a:bodyPr/>
          <a:lstStyle/>
          <a:p>
            <a:r>
              <a:rPr lang="en-US"/>
              <a:t>Slide </a:t>
            </a:r>
            <a:fld id="{3900DC13-0C25-439E-AA75-E5DAAC4C3713}" type="slidenum">
              <a:rPr lang="en-US" smtClean="0"/>
              <a:pPr/>
              <a:t>96</a:t>
            </a:fld>
            <a:endParaRPr lang="en-US"/>
          </a:p>
        </p:txBody>
      </p:sp>
      <p:grpSp>
        <p:nvGrpSpPr>
          <p:cNvPr id="4" name="Group 6"/>
          <p:cNvGrpSpPr>
            <a:grpSpLocks/>
          </p:cNvGrpSpPr>
          <p:nvPr/>
        </p:nvGrpSpPr>
        <p:grpSpPr bwMode="auto">
          <a:xfrm>
            <a:off x="7924805" y="1905000"/>
            <a:ext cx="1142554" cy="3736975"/>
            <a:chOff x="4903" y="929"/>
            <a:chExt cx="713" cy="2244"/>
          </a:xfrm>
        </p:grpSpPr>
        <p:sp>
          <p:nvSpPr>
            <p:cNvPr id="6" name="Line 7"/>
            <p:cNvSpPr>
              <a:spLocks noChangeShapeType="1"/>
            </p:cNvSpPr>
            <p:nvPr/>
          </p:nvSpPr>
          <p:spPr bwMode="auto">
            <a:xfrm>
              <a:off x="5046" y="1724"/>
              <a:ext cx="565" cy="0"/>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Line 8"/>
            <p:cNvSpPr>
              <a:spLocks noChangeShapeType="1"/>
            </p:cNvSpPr>
            <p:nvPr/>
          </p:nvSpPr>
          <p:spPr bwMode="auto">
            <a:xfrm>
              <a:off x="5150" y="1087"/>
              <a:ext cx="0" cy="1930"/>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AutoShape 9"/>
            <p:cNvSpPr>
              <a:spLocks noChangeArrowheads="1"/>
            </p:cNvSpPr>
            <p:nvPr/>
          </p:nvSpPr>
          <p:spPr bwMode="auto">
            <a:xfrm>
              <a:off x="4911" y="1480"/>
              <a:ext cx="479" cy="479"/>
            </a:xfrm>
            <a:prstGeom prst="diamond">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Rectangle 10"/>
            <p:cNvSpPr>
              <a:spLocks noChangeArrowheads="1"/>
            </p:cNvSpPr>
            <p:nvPr/>
          </p:nvSpPr>
          <p:spPr bwMode="auto">
            <a:xfrm>
              <a:off x="4903" y="929"/>
              <a:ext cx="495" cy="316"/>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Rectangle 11"/>
            <p:cNvSpPr>
              <a:spLocks noChangeArrowheads="1"/>
            </p:cNvSpPr>
            <p:nvPr/>
          </p:nvSpPr>
          <p:spPr bwMode="auto">
            <a:xfrm>
              <a:off x="4903" y="2177"/>
              <a:ext cx="495" cy="316"/>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Rectangle 12"/>
            <p:cNvSpPr>
              <a:spLocks noChangeArrowheads="1"/>
            </p:cNvSpPr>
            <p:nvPr/>
          </p:nvSpPr>
          <p:spPr bwMode="auto">
            <a:xfrm>
              <a:off x="4903" y="2857"/>
              <a:ext cx="495" cy="316"/>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Line 13"/>
            <p:cNvSpPr>
              <a:spLocks noChangeShapeType="1"/>
            </p:cNvSpPr>
            <p:nvPr/>
          </p:nvSpPr>
          <p:spPr bwMode="auto">
            <a:xfrm>
              <a:off x="5616" y="1735"/>
              <a:ext cx="0" cy="958"/>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14"/>
            <p:cNvSpPr>
              <a:spLocks noChangeShapeType="1"/>
            </p:cNvSpPr>
            <p:nvPr/>
          </p:nvSpPr>
          <p:spPr bwMode="auto">
            <a:xfrm>
              <a:off x="5262" y="2699"/>
              <a:ext cx="354" cy="0"/>
            </a:xfrm>
            <a:prstGeom prst="line">
              <a:avLst/>
            </a:prstGeom>
            <a:noFill/>
            <a:ln w="508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5" name="AutoShape 16"/>
          <p:cNvSpPr>
            <a:spLocks noChangeArrowheads="1"/>
          </p:cNvSpPr>
          <p:nvPr/>
        </p:nvSpPr>
        <p:spPr bwMode="auto">
          <a:xfrm>
            <a:off x="7937500" y="2822575"/>
            <a:ext cx="768350" cy="796925"/>
          </a:xfrm>
          <a:prstGeom prst="diamond">
            <a:avLst/>
          </a:prstGeom>
          <a:solidFill>
            <a:srgbClr val="00CC6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Rectangle 17"/>
          <p:cNvSpPr>
            <a:spLocks noChangeArrowheads="1"/>
          </p:cNvSpPr>
          <p:nvPr/>
        </p:nvSpPr>
        <p:spPr bwMode="auto">
          <a:xfrm>
            <a:off x="7924800" y="1905000"/>
            <a:ext cx="793750" cy="525463"/>
          </a:xfrm>
          <a:prstGeom prst="rect">
            <a:avLst/>
          </a:prstGeom>
          <a:solidFill>
            <a:srgbClr val="00CC6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Rectangle 18"/>
          <p:cNvSpPr>
            <a:spLocks noChangeArrowheads="1"/>
          </p:cNvSpPr>
          <p:nvPr/>
        </p:nvSpPr>
        <p:spPr bwMode="auto">
          <a:xfrm>
            <a:off x="7924800" y="3983038"/>
            <a:ext cx="793750" cy="527050"/>
          </a:xfrm>
          <a:prstGeom prst="rect">
            <a:avLst/>
          </a:prstGeom>
          <a:solidFill>
            <a:srgbClr val="00CC6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Rectangle 19"/>
          <p:cNvSpPr>
            <a:spLocks noChangeArrowheads="1"/>
          </p:cNvSpPr>
          <p:nvPr/>
        </p:nvSpPr>
        <p:spPr bwMode="auto">
          <a:xfrm>
            <a:off x="7924800" y="5114925"/>
            <a:ext cx="793750" cy="527050"/>
          </a:xfrm>
          <a:prstGeom prst="rect">
            <a:avLst/>
          </a:prstGeom>
          <a:solidFill>
            <a:srgbClr val="00CC6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Text Box 21"/>
          <p:cNvSpPr txBox="1">
            <a:spLocks noChangeArrowheads="1"/>
          </p:cNvSpPr>
          <p:nvPr/>
        </p:nvSpPr>
        <p:spPr bwMode="auto">
          <a:xfrm>
            <a:off x="8150225" y="2955925"/>
            <a:ext cx="35718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708" tIns="46854" rIns="93708" bIns="46854">
            <a:spAutoFit/>
          </a:bodyPr>
          <a:lstStyle>
            <a:lvl1pPr defTabSz="936625">
              <a:defRPr sz="2800">
                <a:solidFill>
                  <a:schemeClr val="tx1"/>
                </a:solidFill>
                <a:latin typeface="Arial" charset="0"/>
              </a:defRPr>
            </a:lvl1pPr>
            <a:lvl2pPr marL="742950" indent="-285750" defTabSz="936625">
              <a:defRPr sz="2800">
                <a:solidFill>
                  <a:schemeClr val="tx1"/>
                </a:solidFill>
                <a:latin typeface="Arial" charset="0"/>
              </a:defRPr>
            </a:lvl2pPr>
            <a:lvl3pPr marL="1143000" indent="-228600" defTabSz="936625">
              <a:defRPr sz="2800">
                <a:solidFill>
                  <a:schemeClr val="tx1"/>
                </a:solidFill>
                <a:latin typeface="Arial" charset="0"/>
              </a:defRPr>
            </a:lvl3pPr>
            <a:lvl4pPr marL="1600200" indent="-228600" defTabSz="936625">
              <a:defRPr sz="2800">
                <a:solidFill>
                  <a:schemeClr val="tx1"/>
                </a:solidFill>
                <a:latin typeface="Arial" charset="0"/>
              </a:defRPr>
            </a:lvl4pPr>
            <a:lvl5pPr marL="2057400" indent="-228600" defTabSz="936625">
              <a:defRPr sz="2800">
                <a:solidFill>
                  <a:schemeClr val="tx1"/>
                </a:solidFill>
                <a:latin typeface="Arial" charset="0"/>
              </a:defRPr>
            </a:lvl5pPr>
            <a:lvl6pPr marL="2514600" indent="-228600" defTabSz="936625" eaLnBrk="0" fontAlgn="base" hangingPunct="0">
              <a:spcBef>
                <a:spcPct val="0"/>
              </a:spcBef>
              <a:spcAft>
                <a:spcPct val="0"/>
              </a:spcAft>
              <a:defRPr sz="2800">
                <a:solidFill>
                  <a:schemeClr val="tx1"/>
                </a:solidFill>
                <a:latin typeface="Arial" charset="0"/>
              </a:defRPr>
            </a:lvl6pPr>
            <a:lvl7pPr marL="2971800" indent="-228600" defTabSz="936625" eaLnBrk="0" fontAlgn="base" hangingPunct="0">
              <a:spcBef>
                <a:spcPct val="0"/>
              </a:spcBef>
              <a:spcAft>
                <a:spcPct val="0"/>
              </a:spcAft>
              <a:defRPr sz="2800">
                <a:solidFill>
                  <a:schemeClr val="tx1"/>
                </a:solidFill>
                <a:latin typeface="Arial" charset="0"/>
              </a:defRPr>
            </a:lvl7pPr>
            <a:lvl8pPr marL="3429000" indent="-228600" defTabSz="936625" eaLnBrk="0" fontAlgn="base" hangingPunct="0">
              <a:spcBef>
                <a:spcPct val="0"/>
              </a:spcBef>
              <a:spcAft>
                <a:spcPct val="0"/>
              </a:spcAft>
              <a:defRPr sz="2800">
                <a:solidFill>
                  <a:schemeClr val="tx1"/>
                </a:solidFill>
                <a:latin typeface="Arial" charset="0"/>
              </a:defRPr>
            </a:lvl8pPr>
            <a:lvl9pPr marL="3886200" indent="-228600" defTabSz="936625" eaLnBrk="0" fontAlgn="base" hangingPunct="0">
              <a:spcBef>
                <a:spcPct val="0"/>
              </a:spcBef>
              <a:spcAft>
                <a:spcPct val="0"/>
              </a:spcAft>
              <a:defRPr sz="2800">
                <a:solidFill>
                  <a:schemeClr val="tx1"/>
                </a:solidFill>
                <a:latin typeface="Arial" charset="0"/>
              </a:defRPr>
            </a:lvl9pPr>
          </a:lstStyle>
          <a:p>
            <a:pPr algn="ctr"/>
            <a:r>
              <a:rPr lang="en-GB" sz="2500">
                <a:solidFill>
                  <a:srgbClr val="000000"/>
                </a:solidFill>
              </a:rPr>
              <a:t>?</a:t>
            </a:r>
          </a:p>
        </p:txBody>
      </p:sp>
    </p:spTree>
    <p:extLst>
      <p:ext uri="{BB962C8B-B14F-4D97-AF65-F5344CB8AC3E}">
        <p14:creationId xmlns:p14="http://schemas.microsoft.com/office/powerpoint/2010/main" val="3062198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9" name="Rectangle 3"/>
          <p:cNvSpPr>
            <a:spLocks noChangeArrowheads="1"/>
          </p:cNvSpPr>
          <p:nvPr/>
        </p:nvSpPr>
        <p:spPr bwMode="hidden">
          <a:xfrm>
            <a:off x="1625112" y="1985963"/>
            <a:ext cx="2129204" cy="452437"/>
          </a:xfrm>
          <a:prstGeom prst="rect">
            <a:avLst/>
          </a:prstGeom>
          <a:solidFill>
            <a:schemeClr val="accent3">
              <a:lumMod val="40000"/>
              <a:lumOff val="60000"/>
            </a:schemeClr>
          </a:solidFill>
          <a:ln w="12700">
            <a:solidFill>
              <a:schemeClr val="tx1"/>
            </a:solidFill>
            <a:miter lim="800000"/>
            <a:headEnd type="none" w="sm" len="sm"/>
            <a:tailEnd type="none" w="sm" len="sm"/>
          </a:ln>
          <a:effectLst/>
        </p:spPr>
        <p:txBody>
          <a:bodyPr wrap="none" anchor="ctr"/>
          <a:lstStyle/>
          <a:p>
            <a:endParaRPr lang="en-US"/>
          </a:p>
        </p:txBody>
      </p:sp>
      <p:sp>
        <p:nvSpPr>
          <p:cNvPr id="239620" name="Rectangle 4"/>
          <p:cNvSpPr>
            <a:spLocks noChangeArrowheads="1"/>
          </p:cNvSpPr>
          <p:nvPr/>
        </p:nvSpPr>
        <p:spPr bwMode="hidden">
          <a:xfrm>
            <a:off x="1625112" y="2405064"/>
            <a:ext cx="2129204" cy="452437"/>
          </a:xfrm>
          <a:prstGeom prst="rect">
            <a:avLst/>
          </a:prstGeom>
          <a:solidFill>
            <a:schemeClr val="accent3">
              <a:lumMod val="40000"/>
              <a:lumOff val="60000"/>
            </a:schemeClr>
          </a:solidFill>
          <a:ln w="12700">
            <a:solidFill>
              <a:schemeClr val="tx1"/>
            </a:solidFill>
            <a:miter lim="800000"/>
            <a:headEnd type="none" w="sm" len="sm"/>
            <a:tailEnd type="none" w="sm" len="sm"/>
          </a:ln>
          <a:effectLst/>
        </p:spPr>
        <p:txBody>
          <a:bodyPr wrap="none" anchor="ctr"/>
          <a:lstStyle/>
          <a:p>
            <a:endParaRPr lang="en-US"/>
          </a:p>
        </p:txBody>
      </p:sp>
      <p:sp>
        <p:nvSpPr>
          <p:cNvPr id="239621" name="Rectangle 5"/>
          <p:cNvSpPr>
            <a:spLocks noChangeArrowheads="1"/>
          </p:cNvSpPr>
          <p:nvPr/>
        </p:nvSpPr>
        <p:spPr bwMode="hidden">
          <a:xfrm>
            <a:off x="1625112" y="2863851"/>
            <a:ext cx="2129204" cy="454025"/>
          </a:xfrm>
          <a:prstGeom prst="rect">
            <a:avLst/>
          </a:prstGeom>
          <a:solidFill>
            <a:schemeClr val="accent3">
              <a:lumMod val="40000"/>
              <a:lumOff val="60000"/>
            </a:schemeClr>
          </a:solidFill>
          <a:ln w="12700">
            <a:solidFill>
              <a:schemeClr val="tx1"/>
            </a:solidFill>
            <a:miter lim="800000"/>
            <a:headEnd type="none" w="sm" len="sm"/>
            <a:tailEnd type="none" w="sm" len="sm"/>
          </a:ln>
          <a:effectLst/>
        </p:spPr>
        <p:txBody>
          <a:bodyPr wrap="none" anchor="ctr"/>
          <a:lstStyle/>
          <a:p>
            <a:endParaRPr lang="en-US"/>
          </a:p>
        </p:txBody>
      </p:sp>
      <p:sp>
        <p:nvSpPr>
          <p:cNvPr id="239622" name="Rectangle 6"/>
          <p:cNvSpPr>
            <a:spLocks noChangeArrowheads="1"/>
          </p:cNvSpPr>
          <p:nvPr/>
        </p:nvSpPr>
        <p:spPr bwMode="hidden">
          <a:xfrm>
            <a:off x="1625112" y="3322639"/>
            <a:ext cx="2129204" cy="452437"/>
          </a:xfrm>
          <a:prstGeom prst="rect">
            <a:avLst/>
          </a:prstGeom>
          <a:solidFill>
            <a:schemeClr val="accent3">
              <a:lumMod val="40000"/>
              <a:lumOff val="60000"/>
            </a:schemeClr>
          </a:solidFill>
          <a:ln w="12700">
            <a:solidFill>
              <a:schemeClr val="tx1"/>
            </a:solidFill>
            <a:miter lim="800000"/>
            <a:headEnd type="none" w="sm" len="sm"/>
            <a:tailEnd type="none" w="sm" len="sm"/>
          </a:ln>
          <a:effectLst/>
        </p:spPr>
        <p:txBody>
          <a:bodyPr wrap="none" anchor="ctr"/>
          <a:lstStyle/>
          <a:p>
            <a:endParaRPr lang="en-US"/>
          </a:p>
        </p:txBody>
      </p:sp>
      <p:sp>
        <p:nvSpPr>
          <p:cNvPr id="239623" name="Rectangle 7"/>
          <p:cNvSpPr>
            <a:spLocks noChangeArrowheads="1"/>
          </p:cNvSpPr>
          <p:nvPr/>
        </p:nvSpPr>
        <p:spPr bwMode="hidden">
          <a:xfrm>
            <a:off x="1625112" y="3781425"/>
            <a:ext cx="2129204" cy="452438"/>
          </a:xfrm>
          <a:prstGeom prst="rect">
            <a:avLst/>
          </a:prstGeom>
          <a:solidFill>
            <a:schemeClr val="accent3">
              <a:lumMod val="40000"/>
              <a:lumOff val="60000"/>
            </a:schemeClr>
          </a:solidFill>
          <a:ln w="12700">
            <a:solidFill>
              <a:schemeClr val="tx1"/>
            </a:solidFill>
            <a:miter lim="800000"/>
            <a:headEnd type="none" w="sm" len="sm"/>
            <a:tailEnd type="none" w="sm" len="sm"/>
          </a:ln>
          <a:effectLst/>
        </p:spPr>
        <p:txBody>
          <a:bodyPr wrap="none" anchor="ctr"/>
          <a:lstStyle/>
          <a:p>
            <a:endParaRPr lang="en-US"/>
          </a:p>
        </p:txBody>
      </p:sp>
      <p:sp>
        <p:nvSpPr>
          <p:cNvPr id="239639" name="Rectangle 23"/>
          <p:cNvSpPr>
            <a:spLocks noChangeArrowheads="1"/>
          </p:cNvSpPr>
          <p:nvPr/>
        </p:nvSpPr>
        <p:spPr bwMode="auto">
          <a:xfrm>
            <a:off x="1625112" y="1981200"/>
            <a:ext cx="2101362" cy="2219325"/>
          </a:xfrm>
          <a:prstGeom prst="rect">
            <a:avLst/>
          </a:prstGeom>
          <a:solidFill>
            <a:schemeClr val="accent3">
              <a:lumMod val="40000"/>
              <a:lumOff val="60000"/>
            </a:schemeClr>
          </a:solidFill>
          <a:ln>
            <a:noFill/>
          </a:ln>
          <a:effectLst/>
        </p:spPr>
        <p:txBody>
          <a:bodyPr lIns="65069" tIns="26027" rIns="65069" bIns="26027">
            <a:spAutoFit/>
          </a:bodyPr>
          <a:lstStyle/>
          <a:p>
            <a:pPr marL="350838" indent="-350838" defTabSz="936625">
              <a:lnSpc>
                <a:spcPct val="86000"/>
              </a:lnSpc>
              <a:spcBef>
                <a:spcPct val="40000"/>
              </a:spcBef>
            </a:pPr>
            <a:r>
              <a:rPr lang="en-GB" sz="2400" b="1">
                <a:solidFill>
                  <a:srgbClr val="000000"/>
                </a:solidFill>
              </a:rPr>
              <a:t>read(a)</a:t>
            </a:r>
          </a:p>
          <a:p>
            <a:pPr marL="350838" indent="-350838" defTabSz="936625">
              <a:lnSpc>
                <a:spcPct val="86000"/>
              </a:lnSpc>
              <a:spcBef>
                <a:spcPct val="40000"/>
              </a:spcBef>
            </a:pPr>
            <a:r>
              <a:rPr lang="en-GB" sz="2400" b="1">
                <a:solidFill>
                  <a:srgbClr val="000000"/>
                </a:solidFill>
              </a:rPr>
              <a:t>IF a &gt; 6 THEN</a:t>
            </a:r>
          </a:p>
          <a:p>
            <a:pPr marL="350838" indent="-350838" defTabSz="936625">
              <a:lnSpc>
                <a:spcPct val="86000"/>
              </a:lnSpc>
              <a:spcBef>
                <a:spcPct val="40000"/>
              </a:spcBef>
            </a:pPr>
            <a:r>
              <a:rPr lang="en-GB" sz="2400" b="1">
                <a:solidFill>
                  <a:srgbClr val="000000"/>
                </a:solidFill>
              </a:rPr>
              <a:t>    b = a</a:t>
            </a:r>
          </a:p>
          <a:p>
            <a:pPr marL="350838" indent="-350838" defTabSz="936625">
              <a:lnSpc>
                <a:spcPct val="86000"/>
              </a:lnSpc>
              <a:spcBef>
                <a:spcPct val="40000"/>
              </a:spcBef>
            </a:pPr>
            <a:r>
              <a:rPr lang="en-GB" sz="2400" b="1">
                <a:solidFill>
                  <a:srgbClr val="000000"/>
                </a:solidFill>
              </a:rPr>
              <a:t>ENDIF</a:t>
            </a:r>
          </a:p>
          <a:p>
            <a:pPr marL="350838" indent="-350838" defTabSz="936625">
              <a:lnSpc>
                <a:spcPct val="86000"/>
              </a:lnSpc>
              <a:spcBef>
                <a:spcPct val="40000"/>
              </a:spcBef>
            </a:pPr>
            <a:r>
              <a:rPr lang="en-GB" sz="2400" b="1">
                <a:solidFill>
                  <a:srgbClr val="000000"/>
                </a:solidFill>
              </a:rPr>
              <a:t>print b</a:t>
            </a:r>
            <a:endParaRPr lang="en-GB" sz="1800" b="1"/>
          </a:p>
        </p:txBody>
      </p:sp>
      <p:grpSp>
        <p:nvGrpSpPr>
          <p:cNvPr id="239640" name="Group 24"/>
          <p:cNvGrpSpPr>
            <a:grpSpLocks/>
          </p:cNvGrpSpPr>
          <p:nvPr/>
        </p:nvGrpSpPr>
        <p:grpSpPr bwMode="auto">
          <a:xfrm>
            <a:off x="1062405" y="1949450"/>
            <a:ext cx="492369" cy="2286000"/>
            <a:chOff x="432" y="1008"/>
            <a:chExt cx="336" cy="1440"/>
          </a:xfrm>
        </p:grpSpPr>
        <p:sp>
          <p:nvSpPr>
            <p:cNvPr id="239641" name="Rectangle 25"/>
            <p:cNvSpPr>
              <a:spLocks noChangeArrowheads="1"/>
            </p:cNvSpPr>
            <p:nvPr/>
          </p:nvSpPr>
          <p:spPr bwMode="auto">
            <a:xfrm>
              <a:off x="432" y="1008"/>
              <a:ext cx="336" cy="144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2" tIns="45705" rIns="91412" bIns="45705" anchor="ctr"/>
            <a:lstStyle/>
            <a:p>
              <a:pPr algn="ctr"/>
              <a:endParaRPr lang="en-US" i="1"/>
            </a:p>
          </p:txBody>
        </p:sp>
        <p:sp>
          <p:nvSpPr>
            <p:cNvPr id="239642" name="Rectangle 26"/>
            <p:cNvSpPr>
              <a:spLocks noChangeArrowheads="1"/>
            </p:cNvSpPr>
            <p:nvPr/>
          </p:nvSpPr>
          <p:spPr bwMode="auto">
            <a:xfrm>
              <a:off x="528" y="1008"/>
              <a:ext cx="240" cy="1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2" tIns="45705" rIns="91412" bIns="45705" anchor="ctr"/>
            <a:lstStyle/>
            <a:p>
              <a:pPr marL="350838" indent="-350838" defTabSz="936625">
                <a:lnSpc>
                  <a:spcPct val="86000"/>
                </a:lnSpc>
                <a:spcBef>
                  <a:spcPct val="40000"/>
                </a:spcBef>
              </a:pPr>
              <a:r>
                <a:rPr lang="en-GB" sz="2400" b="1" i="1">
                  <a:solidFill>
                    <a:srgbClr val="000000"/>
                  </a:solidFill>
                </a:rPr>
                <a:t>1</a:t>
              </a:r>
            </a:p>
            <a:p>
              <a:pPr marL="350838" indent="-350838" defTabSz="936625">
                <a:lnSpc>
                  <a:spcPct val="86000"/>
                </a:lnSpc>
                <a:spcBef>
                  <a:spcPct val="40000"/>
                </a:spcBef>
              </a:pPr>
              <a:r>
                <a:rPr lang="en-GB" sz="2400" b="1" i="1">
                  <a:solidFill>
                    <a:srgbClr val="000000"/>
                  </a:solidFill>
                </a:rPr>
                <a:t>2</a:t>
              </a:r>
            </a:p>
            <a:p>
              <a:pPr marL="350838" indent="-350838" defTabSz="936625">
                <a:lnSpc>
                  <a:spcPct val="86000"/>
                </a:lnSpc>
                <a:spcBef>
                  <a:spcPct val="40000"/>
                </a:spcBef>
              </a:pPr>
              <a:r>
                <a:rPr lang="en-GB" sz="2400" b="1" i="1">
                  <a:solidFill>
                    <a:srgbClr val="000000"/>
                  </a:solidFill>
                </a:rPr>
                <a:t>3</a:t>
              </a:r>
            </a:p>
            <a:p>
              <a:pPr marL="350838" indent="-350838" defTabSz="936625">
                <a:lnSpc>
                  <a:spcPct val="86000"/>
                </a:lnSpc>
                <a:spcBef>
                  <a:spcPct val="40000"/>
                </a:spcBef>
              </a:pPr>
              <a:r>
                <a:rPr lang="en-GB" sz="2400" b="1" i="1">
                  <a:solidFill>
                    <a:srgbClr val="000000"/>
                  </a:solidFill>
                </a:rPr>
                <a:t>4</a:t>
              </a:r>
            </a:p>
            <a:p>
              <a:pPr marL="350838" indent="-350838" defTabSz="936625">
                <a:lnSpc>
                  <a:spcPct val="86000"/>
                </a:lnSpc>
                <a:spcBef>
                  <a:spcPct val="40000"/>
                </a:spcBef>
              </a:pPr>
              <a:r>
                <a:rPr lang="en-GB" sz="2400" b="1" i="1">
                  <a:solidFill>
                    <a:srgbClr val="000000"/>
                  </a:solidFill>
                </a:rPr>
                <a:t>5</a:t>
              </a:r>
              <a:endParaRPr lang="en-GB" sz="1800" b="1"/>
            </a:p>
          </p:txBody>
        </p:sp>
      </p:grpSp>
      <p:sp>
        <p:nvSpPr>
          <p:cNvPr id="3" name="Title 2"/>
          <p:cNvSpPr>
            <a:spLocks noGrp="1"/>
          </p:cNvSpPr>
          <p:nvPr>
            <p:ph type="title"/>
          </p:nvPr>
        </p:nvSpPr>
        <p:spPr/>
        <p:txBody>
          <a:bodyPr/>
          <a:lstStyle/>
          <a:p>
            <a:r>
              <a:rPr lang="en-US"/>
              <a:t>Statement coverage example 1</a:t>
            </a:r>
          </a:p>
        </p:txBody>
      </p:sp>
      <p:sp>
        <p:nvSpPr>
          <p:cNvPr id="5" name="Slide Number Placeholder 4"/>
          <p:cNvSpPr>
            <a:spLocks noGrp="1"/>
          </p:cNvSpPr>
          <p:nvPr>
            <p:ph type="sldNum" sz="quarter" idx="12"/>
          </p:nvPr>
        </p:nvSpPr>
        <p:spPr/>
        <p:txBody>
          <a:bodyPr/>
          <a:lstStyle/>
          <a:p>
            <a:r>
              <a:rPr lang="en-US"/>
              <a:t>Slide </a:t>
            </a:r>
            <a:fld id="{3900DC13-0C25-439E-AA75-E5DAAC4C3713}" type="slidenum">
              <a:rPr lang="en-US" smtClean="0"/>
              <a:pPr/>
              <a:t>97</a:t>
            </a:fld>
            <a:endParaRPr lang="en-US"/>
          </a:p>
        </p:txBody>
      </p:sp>
      <p:grpSp>
        <p:nvGrpSpPr>
          <p:cNvPr id="18" name="Group 17"/>
          <p:cNvGrpSpPr/>
          <p:nvPr/>
        </p:nvGrpSpPr>
        <p:grpSpPr>
          <a:xfrm>
            <a:off x="6248400" y="1381128"/>
            <a:ext cx="1358412" cy="3952872"/>
            <a:chOff x="6248400" y="1838328"/>
            <a:chExt cx="1358412" cy="3952872"/>
          </a:xfrm>
        </p:grpSpPr>
        <p:sp>
          <p:nvSpPr>
            <p:cNvPr id="2" name="Oval 1"/>
            <p:cNvSpPr/>
            <p:nvPr/>
          </p:nvSpPr>
          <p:spPr>
            <a:xfrm>
              <a:off x="6324600" y="1838328"/>
              <a:ext cx="534866" cy="460374"/>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rgbClr val="003399"/>
                  </a:solidFill>
                  <a:latin typeface="+mj-lt"/>
                </a:rPr>
                <a:t>1</a:t>
              </a:r>
            </a:p>
          </p:txBody>
        </p:sp>
        <p:sp>
          <p:nvSpPr>
            <p:cNvPr id="30" name="Oval 29"/>
            <p:cNvSpPr/>
            <p:nvPr/>
          </p:nvSpPr>
          <p:spPr>
            <a:xfrm>
              <a:off x="6324600" y="2784478"/>
              <a:ext cx="534866" cy="460374"/>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rgbClr val="003399"/>
                  </a:solidFill>
                  <a:latin typeface="+mj-lt"/>
                </a:rPr>
                <a:t>2</a:t>
              </a:r>
            </a:p>
          </p:txBody>
        </p:sp>
        <p:cxnSp>
          <p:nvCxnSpPr>
            <p:cNvPr id="6" name="Straight Arrow Connector 5"/>
            <p:cNvCxnSpPr>
              <a:stCxn id="2" idx="4"/>
              <a:endCxn id="30" idx="0"/>
            </p:cNvCxnSpPr>
            <p:nvPr/>
          </p:nvCxnSpPr>
          <p:spPr>
            <a:xfrm>
              <a:off x="6592033" y="2298702"/>
              <a:ext cx="0" cy="48577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7071946" y="3702052"/>
              <a:ext cx="534866" cy="460374"/>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rgbClr val="003399"/>
                  </a:solidFill>
                  <a:latin typeface="+mj-lt"/>
                </a:rPr>
                <a:t>3</a:t>
              </a:r>
            </a:p>
          </p:txBody>
        </p:sp>
        <p:cxnSp>
          <p:nvCxnSpPr>
            <p:cNvPr id="35" name="Straight Arrow Connector 34"/>
            <p:cNvCxnSpPr>
              <a:stCxn id="30" idx="4"/>
              <a:endCxn id="34" idx="0"/>
            </p:cNvCxnSpPr>
            <p:nvPr/>
          </p:nvCxnSpPr>
          <p:spPr>
            <a:xfrm>
              <a:off x="6592033" y="3244852"/>
              <a:ext cx="747346" cy="4572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6592033" y="3244852"/>
              <a:ext cx="0" cy="116046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4" idx="4"/>
            </p:cNvCxnSpPr>
            <p:nvPr/>
          </p:nvCxnSpPr>
          <p:spPr>
            <a:xfrm flipH="1">
              <a:off x="6859466" y="4162426"/>
              <a:ext cx="479913" cy="48577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6324600" y="4352925"/>
              <a:ext cx="534866" cy="460374"/>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rgbClr val="003399"/>
                  </a:solidFill>
                  <a:latin typeface="+mj-lt"/>
                </a:rPr>
                <a:t>4</a:t>
              </a:r>
            </a:p>
          </p:txBody>
        </p:sp>
        <p:sp>
          <p:nvSpPr>
            <p:cNvPr id="45" name="Oval 44"/>
            <p:cNvSpPr/>
            <p:nvPr/>
          </p:nvSpPr>
          <p:spPr>
            <a:xfrm>
              <a:off x="6324600" y="5330826"/>
              <a:ext cx="534866" cy="460374"/>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rgbClr val="003399"/>
                  </a:solidFill>
                  <a:latin typeface="+mj-lt"/>
                </a:rPr>
                <a:t>5</a:t>
              </a:r>
            </a:p>
          </p:txBody>
        </p:sp>
        <p:cxnSp>
          <p:nvCxnSpPr>
            <p:cNvPr id="46" name="Straight Arrow Connector 45"/>
            <p:cNvCxnSpPr>
              <a:endCxn id="45" idx="0"/>
            </p:cNvCxnSpPr>
            <p:nvPr/>
          </p:nvCxnSpPr>
          <p:spPr>
            <a:xfrm>
              <a:off x="6592033" y="4813299"/>
              <a:ext cx="0" cy="51752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960897" y="3124200"/>
              <a:ext cx="335348" cy="461665"/>
            </a:xfrm>
            <a:prstGeom prst="rect">
              <a:avLst/>
            </a:prstGeom>
            <a:noFill/>
          </p:spPr>
          <p:txBody>
            <a:bodyPr wrap="none" rtlCol="0">
              <a:spAutoFit/>
            </a:bodyPr>
            <a:lstStyle/>
            <a:p>
              <a:pPr algn="ctr"/>
              <a:r>
                <a:rPr lang="en-US" sz="2400">
                  <a:solidFill>
                    <a:srgbClr val="003399"/>
                  </a:solidFill>
                  <a:latin typeface="+mj-lt"/>
                </a:rPr>
                <a:t>T</a:t>
              </a:r>
            </a:p>
          </p:txBody>
        </p:sp>
        <p:sp>
          <p:nvSpPr>
            <p:cNvPr id="17" name="Rectangle 16"/>
            <p:cNvSpPr/>
            <p:nvPr/>
          </p:nvSpPr>
          <p:spPr>
            <a:xfrm>
              <a:off x="6780860" y="2662535"/>
              <a:ext cx="779381" cy="461665"/>
            </a:xfrm>
            <a:prstGeom prst="rect">
              <a:avLst/>
            </a:prstGeom>
          </p:spPr>
          <p:txBody>
            <a:bodyPr wrap="none">
              <a:spAutoFit/>
            </a:bodyPr>
            <a:lstStyle/>
            <a:p>
              <a:pPr algn="ctr"/>
              <a:r>
                <a:rPr lang="en-GB" sz="2400">
                  <a:solidFill>
                    <a:srgbClr val="003399"/>
                  </a:solidFill>
                  <a:latin typeface="+mj-lt"/>
                </a:rPr>
                <a:t>a &gt; 6</a:t>
              </a:r>
              <a:endParaRPr lang="en-US" sz="2400">
                <a:solidFill>
                  <a:srgbClr val="003399"/>
                </a:solidFill>
                <a:latin typeface="+mj-lt"/>
              </a:endParaRPr>
            </a:p>
          </p:txBody>
        </p:sp>
        <p:sp>
          <p:nvSpPr>
            <p:cNvPr id="51" name="TextBox 50"/>
            <p:cNvSpPr txBox="1"/>
            <p:nvPr/>
          </p:nvSpPr>
          <p:spPr>
            <a:xfrm>
              <a:off x="6248400" y="3352800"/>
              <a:ext cx="325730" cy="461665"/>
            </a:xfrm>
            <a:prstGeom prst="rect">
              <a:avLst/>
            </a:prstGeom>
            <a:noFill/>
          </p:spPr>
          <p:txBody>
            <a:bodyPr wrap="none" rtlCol="0">
              <a:spAutoFit/>
            </a:bodyPr>
            <a:lstStyle/>
            <a:p>
              <a:pPr algn="ctr"/>
              <a:r>
                <a:rPr lang="en-US" sz="2400">
                  <a:solidFill>
                    <a:srgbClr val="003399"/>
                  </a:solidFill>
                  <a:latin typeface="+mj-lt"/>
                </a:rPr>
                <a:t>F</a:t>
              </a:r>
            </a:p>
          </p:txBody>
        </p:sp>
      </p:grpSp>
      <p:graphicFrame>
        <p:nvGraphicFramePr>
          <p:cNvPr id="7" name="Table 6"/>
          <p:cNvGraphicFramePr>
            <a:graphicFrameLocks noGrp="1"/>
          </p:cNvGraphicFramePr>
          <p:nvPr/>
        </p:nvGraphicFramePr>
        <p:xfrm>
          <a:off x="381000" y="5410200"/>
          <a:ext cx="8077200" cy="853440"/>
        </p:xfrm>
        <a:graphic>
          <a:graphicData uri="http://schemas.openxmlformats.org/drawingml/2006/table">
            <a:tbl>
              <a:tblPr firstRow="1" bandRow="1">
                <a:tableStyleId>{5C22544A-7EE6-4342-B048-85BDC9FD1C3A}</a:tableStyleId>
              </a:tblPr>
              <a:tblGrid>
                <a:gridCol w="428230">
                  <a:extLst>
                    <a:ext uri="{9D8B030D-6E8A-4147-A177-3AD203B41FA5}">
                      <a16:colId xmlns:a16="http://schemas.microsoft.com/office/drawing/2014/main" val="20000"/>
                    </a:ext>
                  </a:extLst>
                </a:gridCol>
                <a:gridCol w="1523038">
                  <a:extLst>
                    <a:ext uri="{9D8B030D-6E8A-4147-A177-3AD203B41FA5}">
                      <a16:colId xmlns:a16="http://schemas.microsoft.com/office/drawing/2014/main" val="20001"/>
                    </a:ext>
                  </a:extLst>
                </a:gridCol>
                <a:gridCol w="944332">
                  <a:extLst>
                    <a:ext uri="{9D8B030D-6E8A-4147-A177-3AD203B41FA5}">
                      <a16:colId xmlns:a16="http://schemas.microsoft.com/office/drawing/2014/main" val="20002"/>
                    </a:ext>
                  </a:extLst>
                </a:gridCol>
                <a:gridCol w="2667000">
                  <a:extLst>
                    <a:ext uri="{9D8B030D-6E8A-4147-A177-3AD203B41FA5}">
                      <a16:colId xmlns:a16="http://schemas.microsoft.com/office/drawing/2014/main" val="20003"/>
                    </a:ext>
                  </a:extLst>
                </a:gridCol>
                <a:gridCol w="2514600">
                  <a:extLst>
                    <a:ext uri="{9D8B030D-6E8A-4147-A177-3AD203B41FA5}">
                      <a16:colId xmlns:a16="http://schemas.microsoft.com/office/drawing/2014/main" val="20004"/>
                    </a:ext>
                  </a:extLst>
                </a:gridCol>
              </a:tblGrid>
              <a:tr h="370840">
                <a:tc>
                  <a:txBody>
                    <a:bodyPr/>
                    <a:lstStyle/>
                    <a:p>
                      <a:r>
                        <a:rPr lang="en-US" sz="2200">
                          <a:latin typeface="+mj-lt"/>
                        </a:rPr>
                        <a:t>#</a:t>
                      </a:r>
                    </a:p>
                  </a:txBody>
                  <a:tcPr/>
                </a:tc>
                <a:tc>
                  <a:txBody>
                    <a:bodyPr/>
                    <a:lstStyle/>
                    <a:p>
                      <a:r>
                        <a:rPr lang="en-US" sz="2200">
                          <a:latin typeface="+mj-lt"/>
                        </a:rPr>
                        <a:t>Condition</a:t>
                      </a:r>
                    </a:p>
                  </a:txBody>
                  <a:tcPr/>
                </a:tc>
                <a:tc>
                  <a:txBody>
                    <a:bodyPr/>
                    <a:lstStyle/>
                    <a:p>
                      <a:r>
                        <a:rPr lang="en-US" sz="2200">
                          <a:latin typeface="+mj-lt"/>
                        </a:rPr>
                        <a:t>Input</a:t>
                      </a:r>
                    </a:p>
                  </a:txBody>
                  <a:tcPr/>
                </a:tc>
                <a:tc>
                  <a:txBody>
                    <a:bodyPr/>
                    <a:lstStyle/>
                    <a:p>
                      <a:r>
                        <a:rPr lang="en-US" sz="2200">
                          <a:latin typeface="+mj-lt"/>
                        </a:rPr>
                        <a:t>Line number excuted</a:t>
                      </a:r>
                    </a:p>
                  </a:txBody>
                  <a:tcPr/>
                </a:tc>
                <a:tc>
                  <a:txBody>
                    <a:bodyPr/>
                    <a:lstStyle/>
                    <a:p>
                      <a:r>
                        <a:rPr lang="en-US" sz="2200">
                          <a:latin typeface="+mj-lt"/>
                        </a:rPr>
                        <a:t>Expected result</a:t>
                      </a:r>
                    </a:p>
                  </a:txBody>
                  <a:tcPr/>
                </a:tc>
                <a:extLst>
                  <a:ext uri="{0D108BD9-81ED-4DB2-BD59-A6C34878D82A}">
                    <a16:rowId xmlns:a16="http://schemas.microsoft.com/office/drawing/2014/main" val="10000"/>
                  </a:ext>
                </a:extLst>
              </a:tr>
              <a:tr h="370840">
                <a:tc>
                  <a:txBody>
                    <a:bodyPr/>
                    <a:lstStyle/>
                    <a:p>
                      <a:r>
                        <a:rPr lang="en-US" sz="2200">
                          <a:latin typeface="+mj-lt"/>
                        </a:rPr>
                        <a:t>1</a:t>
                      </a:r>
                    </a:p>
                  </a:txBody>
                  <a:tcPr/>
                </a:tc>
                <a:tc>
                  <a:txBody>
                    <a:bodyPr/>
                    <a:lstStyle/>
                    <a:p>
                      <a:r>
                        <a:rPr lang="en-US" sz="2200">
                          <a:latin typeface="+mj-lt"/>
                        </a:rPr>
                        <a:t>a&gt;6</a:t>
                      </a:r>
                    </a:p>
                  </a:txBody>
                  <a:tcPr/>
                </a:tc>
                <a:tc>
                  <a:txBody>
                    <a:bodyPr/>
                    <a:lstStyle/>
                    <a:p>
                      <a:r>
                        <a:rPr lang="en-US" sz="2200">
                          <a:latin typeface="+mj-lt"/>
                        </a:rPr>
                        <a:t>7</a:t>
                      </a:r>
                    </a:p>
                  </a:txBody>
                  <a:tcPr/>
                </a:tc>
                <a:tc>
                  <a:txBody>
                    <a:bodyPr/>
                    <a:lstStyle/>
                    <a:p>
                      <a:r>
                        <a:rPr lang="en-US" sz="2200">
                          <a:latin typeface="+mj-lt"/>
                        </a:rPr>
                        <a:t>1,2,3,4,5</a:t>
                      </a:r>
                    </a:p>
                  </a:txBody>
                  <a:tcPr/>
                </a:tc>
                <a:tc>
                  <a:txBody>
                    <a:bodyPr/>
                    <a:lstStyle/>
                    <a:p>
                      <a:r>
                        <a:rPr lang="en-US" sz="2200" dirty="0">
                          <a:latin typeface="+mj-lt"/>
                        </a:rPr>
                        <a:t>7 (not from code)</a:t>
                      </a:r>
                    </a:p>
                  </a:txBody>
                  <a:tcPr/>
                </a:tc>
                <a:extLst>
                  <a:ext uri="{0D108BD9-81ED-4DB2-BD59-A6C34878D82A}">
                    <a16:rowId xmlns:a16="http://schemas.microsoft.com/office/drawing/2014/main" val="10001"/>
                  </a:ext>
                </a:extLst>
              </a:tr>
            </a:tbl>
          </a:graphicData>
        </a:graphic>
      </p:graphicFrame>
      <p:sp>
        <p:nvSpPr>
          <p:cNvPr id="4" name="Rectangle 3"/>
          <p:cNvSpPr/>
          <p:nvPr/>
        </p:nvSpPr>
        <p:spPr>
          <a:xfrm>
            <a:off x="304800" y="4511131"/>
            <a:ext cx="6104748" cy="400110"/>
          </a:xfrm>
          <a:prstGeom prst="rect">
            <a:avLst/>
          </a:prstGeom>
        </p:spPr>
        <p:txBody>
          <a:bodyPr wrap="none">
            <a:spAutoFit/>
          </a:bodyPr>
          <a:lstStyle/>
          <a:p>
            <a:pPr lvl="0"/>
            <a:r>
              <a:rPr lang="en-US" sz="2000"/>
              <a:t>How many test cases to get 100% statement coverage? </a:t>
            </a:r>
          </a:p>
        </p:txBody>
      </p:sp>
    </p:spTree>
    <p:extLst>
      <p:ext uri="{BB962C8B-B14F-4D97-AF65-F5344CB8AC3E}">
        <p14:creationId xmlns:p14="http://schemas.microsoft.com/office/powerpoint/2010/main" val="42300814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373" y="1524000"/>
            <a:ext cx="8925373"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a:t>Statement coverage example 2</a:t>
            </a:r>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98</a:t>
            </a:fld>
            <a:endParaRPr lang="en-US"/>
          </a:p>
        </p:txBody>
      </p:sp>
      <p:sp>
        <p:nvSpPr>
          <p:cNvPr id="12" name="Rectangle 11"/>
          <p:cNvSpPr/>
          <p:nvPr/>
        </p:nvSpPr>
        <p:spPr>
          <a:xfrm>
            <a:off x="4267200" y="2797076"/>
            <a:ext cx="4724400" cy="2308324"/>
          </a:xfrm>
          <a:prstGeom prst="rect">
            <a:avLst/>
          </a:prstGeom>
          <a:ln>
            <a:solidFill>
              <a:schemeClr val="accent1">
                <a:lumMod val="40000"/>
                <a:lumOff val="60000"/>
              </a:schemeClr>
            </a:solidFill>
          </a:ln>
        </p:spPr>
        <p:txBody>
          <a:bodyPr wrap="square">
            <a:spAutoFit/>
          </a:bodyPr>
          <a:lstStyle/>
          <a:p>
            <a:r>
              <a:rPr lang="en-US" sz="2400" b="1">
                <a:latin typeface="+mj-lt"/>
              </a:rPr>
              <a:t>A program for calculating the mean and maximum of three integers.</a:t>
            </a:r>
          </a:p>
          <a:p>
            <a:pPr marL="347663" indent="-347663">
              <a:buNone/>
            </a:pPr>
            <a:r>
              <a:rPr lang="en-US" sz="2400" b="1">
                <a:latin typeface="+mj-lt"/>
              </a:rPr>
              <a:t>a. How many test cases will you need to achieve 100% statement coverage?</a:t>
            </a:r>
          </a:p>
          <a:p>
            <a:pPr marL="347663" indent="-347663">
              <a:buNone/>
            </a:pPr>
            <a:r>
              <a:rPr lang="en-US" sz="2400" b="1">
                <a:latin typeface="+mj-lt"/>
              </a:rPr>
              <a:t>b. What will the test cases be?</a:t>
            </a:r>
          </a:p>
        </p:txBody>
      </p:sp>
    </p:spTree>
    <p:extLst>
      <p:ext uri="{BB962C8B-B14F-4D97-AF65-F5344CB8AC3E}">
        <p14:creationId xmlns:p14="http://schemas.microsoft.com/office/powerpoint/2010/main" val="6505209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Statement coverage example 2 - Solution</a:t>
            </a:r>
          </a:p>
        </p:txBody>
      </p:sp>
      <p:sp>
        <p:nvSpPr>
          <p:cNvPr id="4" name="Slide Number Placeholder 3"/>
          <p:cNvSpPr>
            <a:spLocks noGrp="1"/>
          </p:cNvSpPr>
          <p:nvPr>
            <p:ph type="sldNum" sz="quarter" idx="12"/>
          </p:nvPr>
        </p:nvSpPr>
        <p:spPr/>
        <p:txBody>
          <a:bodyPr/>
          <a:lstStyle/>
          <a:p>
            <a:r>
              <a:rPr lang="en-US"/>
              <a:t>Slide </a:t>
            </a:r>
            <a:fld id="{3900DC13-0C25-439E-AA75-E5DAAC4C3713}" type="slidenum">
              <a:rPr lang="en-US" smtClean="0"/>
              <a:pPr/>
              <a:t>99</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73" y="1524000"/>
            <a:ext cx="8925373"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 name="Group 2"/>
          <p:cNvGrpSpPr/>
          <p:nvPr/>
        </p:nvGrpSpPr>
        <p:grpSpPr>
          <a:xfrm>
            <a:off x="4523517" y="1886987"/>
            <a:ext cx="4048403" cy="4876802"/>
            <a:chOff x="4523517" y="1886987"/>
            <a:chExt cx="4048403" cy="4876802"/>
          </a:xfrm>
        </p:grpSpPr>
        <p:sp>
          <p:nvSpPr>
            <p:cNvPr id="7" name="Oval 6"/>
            <p:cNvSpPr/>
            <p:nvPr/>
          </p:nvSpPr>
          <p:spPr>
            <a:xfrm>
              <a:off x="6072010" y="1886987"/>
              <a:ext cx="640047" cy="656135"/>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rgbClr val="003399"/>
                  </a:solidFill>
                  <a:latin typeface="+mj-lt"/>
                </a:rPr>
                <a:t>1-4</a:t>
              </a:r>
            </a:p>
          </p:txBody>
        </p:sp>
        <p:sp>
          <p:nvSpPr>
            <p:cNvPr id="8" name="Oval 7"/>
            <p:cNvSpPr/>
            <p:nvPr/>
          </p:nvSpPr>
          <p:spPr>
            <a:xfrm>
              <a:off x="6124601" y="3028900"/>
              <a:ext cx="534866" cy="460374"/>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rgbClr val="003399"/>
                  </a:solidFill>
                  <a:latin typeface="+mj-lt"/>
                </a:rPr>
                <a:t>5</a:t>
              </a:r>
            </a:p>
          </p:txBody>
        </p:sp>
        <p:cxnSp>
          <p:nvCxnSpPr>
            <p:cNvPr id="9" name="Straight Arrow Connector 8"/>
            <p:cNvCxnSpPr>
              <a:stCxn id="7" idx="4"/>
              <a:endCxn id="8" idx="0"/>
            </p:cNvCxnSpPr>
            <p:nvPr/>
          </p:nvCxnSpPr>
          <p:spPr>
            <a:xfrm>
              <a:off x="6392034" y="2543122"/>
              <a:ext cx="0" cy="48577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7440113" y="3911846"/>
              <a:ext cx="534866" cy="460374"/>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rgbClr val="003399"/>
                  </a:solidFill>
                  <a:latin typeface="+mj-lt"/>
                </a:rPr>
                <a:t>6</a:t>
              </a:r>
            </a:p>
          </p:txBody>
        </p:sp>
        <p:cxnSp>
          <p:nvCxnSpPr>
            <p:cNvPr id="11" name="Straight Arrow Connector 10"/>
            <p:cNvCxnSpPr>
              <a:stCxn id="8" idx="4"/>
              <a:endCxn id="10" idx="0"/>
            </p:cNvCxnSpPr>
            <p:nvPr/>
          </p:nvCxnSpPr>
          <p:spPr>
            <a:xfrm>
              <a:off x="6392034" y="3489274"/>
              <a:ext cx="1315512" cy="42257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13" idx="0"/>
            </p:cNvCxnSpPr>
            <p:nvPr/>
          </p:nvCxnSpPr>
          <p:spPr>
            <a:xfrm flipH="1">
              <a:off x="5216547" y="3489274"/>
              <a:ext cx="1175488" cy="53227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4949114" y="4021550"/>
              <a:ext cx="534866" cy="460374"/>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rgbClr val="003399"/>
                  </a:solidFill>
                  <a:latin typeface="+mj-lt"/>
                </a:rPr>
                <a:t>11</a:t>
              </a:r>
            </a:p>
          </p:txBody>
        </p:sp>
        <p:sp>
          <p:nvSpPr>
            <p:cNvPr id="14" name="TextBox 13"/>
            <p:cNvSpPr txBox="1"/>
            <p:nvPr/>
          </p:nvSpPr>
          <p:spPr>
            <a:xfrm>
              <a:off x="6935710" y="3368622"/>
              <a:ext cx="112210" cy="276999"/>
            </a:xfrm>
            <a:prstGeom prst="rect">
              <a:avLst/>
            </a:prstGeom>
            <a:noFill/>
          </p:spPr>
          <p:txBody>
            <a:bodyPr wrap="none" lIns="0" tIns="0" rIns="0" bIns="0" rtlCol="0">
              <a:spAutoFit/>
            </a:bodyPr>
            <a:lstStyle/>
            <a:p>
              <a:pPr algn="ctr"/>
              <a:r>
                <a:rPr lang="en-US">
                  <a:solidFill>
                    <a:srgbClr val="003399"/>
                  </a:solidFill>
                  <a:latin typeface="+mj-lt"/>
                </a:rPr>
                <a:t>T</a:t>
              </a:r>
            </a:p>
          </p:txBody>
        </p:sp>
        <p:sp>
          <p:nvSpPr>
            <p:cNvPr id="15" name="Rectangle 14"/>
            <p:cNvSpPr/>
            <p:nvPr/>
          </p:nvSpPr>
          <p:spPr>
            <a:xfrm>
              <a:off x="6783799" y="2906957"/>
              <a:ext cx="373500" cy="276999"/>
            </a:xfrm>
            <a:prstGeom prst="rect">
              <a:avLst/>
            </a:prstGeom>
          </p:spPr>
          <p:txBody>
            <a:bodyPr wrap="none" lIns="0" tIns="0" rIns="0" bIns="0">
              <a:spAutoFit/>
            </a:bodyPr>
            <a:lstStyle/>
            <a:p>
              <a:pPr algn="ctr"/>
              <a:r>
                <a:rPr lang="en-GB">
                  <a:solidFill>
                    <a:srgbClr val="003399"/>
                  </a:solidFill>
                  <a:latin typeface="+mj-lt"/>
                </a:rPr>
                <a:t>A&gt;B</a:t>
              </a:r>
              <a:endParaRPr lang="en-US">
                <a:solidFill>
                  <a:srgbClr val="003399"/>
                </a:solidFill>
                <a:latin typeface="+mj-lt"/>
              </a:endParaRPr>
            </a:p>
          </p:txBody>
        </p:sp>
        <p:sp>
          <p:nvSpPr>
            <p:cNvPr id="16" name="TextBox 15"/>
            <p:cNvSpPr txBox="1"/>
            <p:nvPr/>
          </p:nvSpPr>
          <p:spPr>
            <a:xfrm>
              <a:off x="5799122" y="3438790"/>
              <a:ext cx="105798" cy="276999"/>
            </a:xfrm>
            <a:prstGeom prst="rect">
              <a:avLst/>
            </a:prstGeom>
            <a:noFill/>
          </p:spPr>
          <p:txBody>
            <a:bodyPr wrap="none" lIns="0" tIns="0" rIns="0" bIns="0" rtlCol="0">
              <a:spAutoFit/>
            </a:bodyPr>
            <a:lstStyle/>
            <a:p>
              <a:pPr algn="ctr"/>
              <a:r>
                <a:rPr lang="en-US">
                  <a:solidFill>
                    <a:srgbClr val="003399"/>
                  </a:solidFill>
                  <a:latin typeface="+mj-lt"/>
                </a:rPr>
                <a:t>F</a:t>
              </a:r>
            </a:p>
          </p:txBody>
        </p:sp>
        <p:sp>
          <p:nvSpPr>
            <p:cNvPr id="17" name="Oval 16"/>
            <p:cNvSpPr/>
            <p:nvPr/>
          </p:nvSpPr>
          <p:spPr>
            <a:xfrm>
              <a:off x="8037054" y="4798281"/>
              <a:ext cx="534866" cy="460374"/>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rgbClr val="003399"/>
                  </a:solidFill>
                  <a:latin typeface="+mj-lt"/>
                </a:rPr>
                <a:t>7</a:t>
              </a:r>
            </a:p>
          </p:txBody>
        </p:sp>
        <p:cxnSp>
          <p:nvCxnSpPr>
            <p:cNvPr id="18" name="Straight Arrow Connector 17"/>
            <p:cNvCxnSpPr>
              <a:stCxn id="10" idx="4"/>
              <a:endCxn id="17" idx="0"/>
            </p:cNvCxnSpPr>
            <p:nvPr/>
          </p:nvCxnSpPr>
          <p:spPr>
            <a:xfrm>
              <a:off x="7707546" y="4372220"/>
              <a:ext cx="596941" cy="42606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0" idx="4"/>
            </p:cNvCxnSpPr>
            <p:nvPr/>
          </p:nvCxnSpPr>
          <p:spPr>
            <a:xfrm flipH="1">
              <a:off x="7333873" y="4372220"/>
              <a:ext cx="373673" cy="48619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7071463" y="4858418"/>
              <a:ext cx="534866" cy="460374"/>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rgbClr val="003399"/>
                  </a:solidFill>
                  <a:latin typeface="+mj-lt"/>
                </a:rPr>
                <a:t>9</a:t>
              </a:r>
            </a:p>
          </p:txBody>
        </p:sp>
        <p:sp>
          <p:nvSpPr>
            <p:cNvPr id="21" name="TextBox 20"/>
            <p:cNvSpPr txBox="1"/>
            <p:nvPr/>
          </p:nvSpPr>
          <p:spPr>
            <a:xfrm>
              <a:off x="7980949" y="4280566"/>
              <a:ext cx="112210" cy="276999"/>
            </a:xfrm>
            <a:prstGeom prst="rect">
              <a:avLst/>
            </a:prstGeom>
            <a:noFill/>
          </p:spPr>
          <p:txBody>
            <a:bodyPr wrap="none" lIns="0" tIns="0" rIns="0" bIns="0" rtlCol="0">
              <a:spAutoFit/>
            </a:bodyPr>
            <a:lstStyle/>
            <a:p>
              <a:pPr algn="ctr"/>
              <a:r>
                <a:rPr lang="en-US">
                  <a:solidFill>
                    <a:srgbClr val="003399"/>
                  </a:solidFill>
                  <a:latin typeface="+mj-lt"/>
                </a:rPr>
                <a:t>T</a:t>
              </a:r>
            </a:p>
          </p:txBody>
        </p:sp>
        <p:sp>
          <p:nvSpPr>
            <p:cNvPr id="22" name="Rectangle 21"/>
            <p:cNvSpPr/>
            <p:nvPr/>
          </p:nvSpPr>
          <p:spPr>
            <a:xfrm>
              <a:off x="7974979" y="3865034"/>
              <a:ext cx="424796" cy="276999"/>
            </a:xfrm>
            <a:prstGeom prst="rect">
              <a:avLst/>
            </a:prstGeom>
          </p:spPr>
          <p:txBody>
            <a:bodyPr wrap="none" lIns="0" tIns="0" rIns="0" bIns="0">
              <a:spAutoFit/>
            </a:bodyPr>
            <a:lstStyle/>
            <a:p>
              <a:pPr algn="ctr"/>
              <a:r>
                <a:rPr lang="en-GB">
                  <a:solidFill>
                    <a:srgbClr val="003399"/>
                  </a:solidFill>
                  <a:latin typeface="+mj-lt"/>
                </a:rPr>
                <a:t>A&gt;C </a:t>
              </a:r>
              <a:endParaRPr lang="en-US">
                <a:solidFill>
                  <a:srgbClr val="003399"/>
                </a:solidFill>
                <a:latin typeface="+mj-lt"/>
              </a:endParaRPr>
            </a:p>
          </p:txBody>
        </p:sp>
        <p:sp>
          <p:nvSpPr>
            <p:cNvPr id="23" name="TextBox 22"/>
            <p:cNvSpPr txBox="1"/>
            <p:nvPr/>
          </p:nvSpPr>
          <p:spPr>
            <a:xfrm>
              <a:off x="7352720" y="4353190"/>
              <a:ext cx="105798" cy="276999"/>
            </a:xfrm>
            <a:prstGeom prst="rect">
              <a:avLst/>
            </a:prstGeom>
            <a:noFill/>
          </p:spPr>
          <p:txBody>
            <a:bodyPr wrap="none" lIns="0" tIns="0" rIns="0" bIns="0" rtlCol="0">
              <a:spAutoFit/>
            </a:bodyPr>
            <a:lstStyle/>
            <a:p>
              <a:pPr algn="ctr"/>
              <a:r>
                <a:rPr lang="en-US">
                  <a:solidFill>
                    <a:srgbClr val="003399"/>
                  </a:solidFill>
                  <a:latin typeface="+mj-lt"/>
                </a:rPr>
                <a:t>F</a:t>
              </a:r>
            </a:p>
          </p:txBody>
        </p:sp>
        <p:sp>
          <p:nvSpPr>
            <p:cNvPr id="24" name="Rectangle 23"/>
            <p:cNvSpPr/>
            <p:nvPr/>
          </p:nvSpPr>
          <p:spPr>
            <a:xfrm>
              <a:off x="5487892" y="3883050"/>
              <a:ext cx="416781" cy="276999"/>
            </a:xfrm>
            <a:prstGeom prst="rect">
              <a:avLst/>
            </a:prstGeom>
          </p:spPr>
          <p:txBody>
            <a:bodyPr wrap="none" lIns="0" tIns="0" rIns="0" bIns="0">
              <a:spAutoFit/>
            </a:bodyPr>
            <a:lstStyle/>
            <a:p>
              <a:pPr algn="ctr"/>
              <a:r>
                <a:rPr lang="en-GB">
                  <a:solidFill>
                    <a:srgbClr val="003399"/>
                  </a:solidFill>
                  <a:latin typeface="+mj-lt"/>
                </a:rPr>
                <a:t>B&gt;C </a:t>
              </a:r>
              <a:endParaRPr lang="en-US">
                <a:solidFill>
                  <a:srgbClr val="003399"/>
                </a:solidFill>
                <a:latin typeface="+mj-lt"/>
              </a:endParaRPr>
            </a:p>
          </p:txBody>
        </p:sp>
        <p:sp>
          <p:nvSpPr>
            <p:cNvPr id="25" name="Oval 24"/>
            <p:cNvSpPr/>
            <p:nvPr/>
          </p:nvSpPr>
          <p:spPr>
            <a:xfrm>
              <a:off x="5489108" y="4911563"/>
              <a:ext cx="534866" cy="460374"/>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rgbClr val="003399"/>
                  </a:solidFill>
                  <a:latin typeface="+mj-lt"/>
                </a:rPr>
                <a:t>12</a:t>
              </a:r>
            </a:p>
          </p:txBody>
        </p:sp>
        <p:cxnSp>
          <p:nvCxnSpPr>
            <p:cNvPr id="26" name="Straight Arrow Connector 25"/>
            <p:cNvCxnSpPr>
              <a:stCxn id="13" idx="4"/>
              <a:endCxn id="25" idx="0"/>
            </p:cNvCxnSpPr>
            <p:nvPr/>
          </p:nvCxnSpPr>
          <p:spPr>
            <a:xfrm>
              <a:off x="5216547" y="4481924"/>
              <a:ext cx="539994" cy="42963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3" idx="4"/>
            </p:cNvCxnSpPr>
            <p:nvPr/>
          </p:nvCxnSpPr>
          <p:spPr>
            <a:xfrm flipH="1">
              <a:off x="4785928" y="4481924"/>
              <a:ext cx="430619" cy="48977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4523517" y="4971700"/>
              <a:ext cx="534866" cy="460374"/>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rgbClr val="003399"/>
                  </a:solidFill>
                  <a:latin typeface="+mj-lt"/>
                </a:rPr>
                <a:t>14</a:t>
              </a:r>
            </a:p>
          </p:txBody>
        </p:sp>
        <p:sp>
          <p:nvSpPr>
            <p:cNvPr id="29" name="TextBox 28"/>
            <p:cNvSpPr txBox="1"/>
            <p:nvPr/>
          </p:nvSpPr>
          <p:spPr>
            <a:xfrm>
              <a:off x="5487910" y="4393848"/>
              <a:ext cx="112210" cy="276999"/>
            </a:xfrm>
            <a:prstGeom prst="rect">
              <a:avLst/>
            </a:prstGeom>
            <a:noFill/>
          </p:spPr>
          <p:txBody>
            <a:bodyPr wrap="none" lIns="0" tIns="0" rIns="0" bIns="0" rtlCol="0">
              <a:spAutoFit/>
            </a:bodyPr>
            <a:lstStyle/>
            <a:p>
              <a:pPr algn="ctr"/>
              <a:r>
                <a:rPr lang="en-US">
                  <a:solidFill>
                    <a:srgbClr val="003399"/>
                  </a:solidFill>
                  <a:latin typeface="+mj-lt"/>
                </a:rPr>
                <a:t>T</a:t>
              </a:r>
            </a:p>
          </p:txBody>
        </p:sp>
        <p:sp>
          <p:nvSpPr>
            <p:cNvPr id="30" name="TextBox 29"/>
            <p:cNvSpPr txBox="1"/>
            <p:nvPr/>
          </p:nvSpPr>
          <p:spPr>
            <a:xfrm>
              <a:off x="4838120" y="4429390"/>
              <a:ext cx="105798" cy="276999"/>
            </a:xfrm>
            <a:prstGeom prst="rect">
              <a:avLst/>
            </a:prstGeom>
            <a:noFill/>
          </p:spPr>
          <p:txBody>
            <a:bodyPr wrap="none" lIns="0" tIns="0" rIns="0" bIns="0" rtlCol="0">
              <a:spAutoFit/>
            </a:bodyPr>
            <a:lstStyle/>
            <a:p>
              <a:pPr algn="ctr"/>
              <a:r>
                <a:rPr lang="en-US">
                  <a:solidFill>
                    <a:srgbClr val="003399"/>
                  </a:solidFill>
                  <a:latin typeface="+mj-lt"/>
                </a:rPr>
                <a:t>F</a:t>
              </a:r>
            </a:p>
          </p:txBody>
        </p:sp>
        <p:sp>
          <p:nvSpPr>
            <p:cNvPr id="31" name="Oval 30"/>
            <p:cNvSpPr/>
            <p:nvPr/>
          </p:nvSpPr>
          <p:spPr>
            <a:xfrm>
              <a:off x="6226514" y="6230389"/>
              <a:ext cx="844949" cy="5334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rgbClr val="003399"/>
                  </a:solidFill>
                  <a:latin typeface="+mj-lt"/>
                </a:rPr>
                <a:t>15</a:t>
              </a:r>
            </a:p>
          </p:txBody>
        </p:sp>
        <p:cxnSp>
          <p:nvCxnSpPr>
            <p:cNvPr id="32" name="Straight Arrow Connector 31"/>
            <p:cNvCxnSpPr>
              <a:stCxn id="28" idx="4"/>
              <a:endCxn id="31" idx="0"/>
            </p:cNvCxnSpPr>
            <p:nvPr/>
          </p:nvCxnSpPr>
          <p:spPr>
            <a:xfrm>
              <a:off x="4790950" y="5432074"/>
              <a:ext cx="1858039" cy="79831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5" idx="4"/>
              <a:endCxn id="31" idx="0"/>
            </p:cNvCxnSpPr>
            <p:nvPr/>
          </p:nvCxnSpPr>
          <p:spPr>
            <a:xfrm>
              <a:off x="5756541" y="5371937"/>
              <a:ext cx="892448" cy="85845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0" idx="4"/>
              <a:endCxn id="31" idx="0"/>
            </p:cNvCxnSpPr>
            <p:nvPr/>
          </p:nvCxnSpPr>
          <p:spPr>
            <a:xfrm flipH="1">
              <a:off x="6648989" y="5318792"/>
              <a:ext cx="689907" cy="91159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7" idx="4"/>
              <a:endCxn id="31" idx="0"/>
            </p:cNvCxnSpPr>
            <p:nvPr/>
          </p:nvCxnSpPr>
          <p:spPr>
            <a:xfrm flipH="1">
              <a:off x="6648989" y="5258655"/>
              <a:ext cx="1655498" cy="97173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93593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5.xml.rels><?xml version="1.0" encoding="UTF-8" standalone="yes"?>
<Relationships xmlns="http://schemas.openxmlformats.org/package/2006/relationships"><Relationship Id="rId1" Type="http://schemas.openxmlformats.org/officeDocument/2006/relationships/image" Target="../media/image1.jpeg"/></Relationships>
</file>

<file path=ppt/theme/_rels/theme16.xml.rels><?xml version="1.0" encoding="UTF-8" standalone="yes"?>
<Relationships xmlns="http://schemas.openxmlformats.org/package/2006/relationships"><Relationship Id="rId1" Type="http://schemas.openxmlformats.org/officeDocument/2006/relationships/image" Target="../media/image1.jpeg"/></Relationships>
</file>

<file path=ppt/theme/_rels/theme17.xml.rels><?xml version="1.0" encoding="UTF-8" standalone="yes"?>
<Relationships xmlns="http://schemas.openxmlformats.org/package/2006/relationships"><Relationship Id="rId1" Type="http://schemas.openxmlformats.org/officeDocument/2006/relationships/image" Target="../media/image1.jpeg"/></Relationships>
</file>

<file path=ppt/theme/_rels/theme18.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9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10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1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1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1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5.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16.xml><?xml version="1.0" encoding="utf-8"?>
<a:theme xmlns:a="http://schemas.openxmlformats.org/drawingml/2006/main" name="2_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17.xml><?xml version="1.0" encoding="utf-8"?>
<a:theme xmlns:a="http://schemas.openxmlformats.org/drawingml/2006/main" name="3_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18.xml><?xml version="1.0" encoding="utf-8"?>
<a:theme xmlns:a="http://schemas.openxmlformats.org/drawingml/2006/main" name="1_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1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6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7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8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TS010338266</Template>
  <TotalTime>103865</TotalTime>
  <Words>27792</Words>
  <Application>Microsoft Office PowerPoint</Application>
  <PresentationFormat>On-screen Show (4:3)</PresentationFormat>
  <Paragraphs>3589</Paragraphs>
  <Slides>186</Slides>
  <Notes>161</Notes>
  <HiddenSlides>60</HiddenSlides>
  <MMClips>0</MMClips>
  <ScaleCrop>false</ScaleCrop>
  <HeadingPairs>
    <vt:vector size="8" baseType="variant">
      <vt:variant>
        <vt:lpstr>Fonts Used</vt:lpstr>
      </vt:variant>
      <vt:variant>
        <vt:i4>11</vt:i4>
      </vt:variant>
      <vt:variant>
        <vt:lpstr>Theme</vt:lpstr>
      </vt:variant>
      <vt:variant>
        <vt:i4>18</vt:i4>
      </vt:variant>
      <vt:variant>
        <vt:lpstr>Embedded OLE Servers</vt:lpstr>
      </vt:variant>
      <vt:variant>
        <vt:i4>1</vt:i4>
      </vt:variant>
      <vt:variant>
        <vt:lpstr>Slide Titles</vt:lpstr>
      </vt:variant>
      <vt:variant>
        <vt:i4>186</vt:i4>
      </vt:variant>
    </vt:vector>
  </HeadingPairs>
  <TitlesOfParts>
    <vt:vector size="216" baseType="lpstr">
      <vt:lpstr>Arial</vt:lpstr>
      <vt:lpstr>Arial Narrow</vt:lpstr>
      <vt:lpstr>Calibri</vt:lpstr>
      <vt:lpstr>Cambria Math</vt:lpstr>
      <vt:lpstr>Constantia</vt:lpstr>
      <vt:lpstr>Geneva</vt:lpstr>
      <vt:lpstr>Monotype Sorts</vt:lpstr>
      <vt:lpstr>Tahoma</vt:lpstr>
      <vt:lpstr>Times New Roman</vt:lpstr>
      <vt:lpstr>Wingdings</vt:lpstr>
      <vt:lpstr>Wingdings 2</vt:lpstr>
      <vt:lpstr>1_Office Theme</vt:lpstr>
      <vt:lpstr>Office Theme</vt:lpstr>
      <vt:lpstr>2_Office Theme</vt:lpstr>
      <vt:lpstr>3_Office Theme</vt:lpstr>
      <vt:lpstr>4_Office Theme</vt:lpstr>
      <vt:lpstr>5_Office Theme</vt:lpstr>
      <vt:lpstr>6_Office Theme</vt:lpstr>
      <vt:lpstr>7_Office Theme</vt:lpstr>
      <vt:lpstr>8_Office Theme</vt:lpstr>
      <vt:lpstr>9_Office Theme</vt:lpstr>
      <vt:lpstr>10_Office Theme</vt:lpstr>
      <vt:lpstr>11_Office Theme</vt:lpstr>
      <vt:lpstr>12_Office Theme</vt:lpstr>
      <vt:lpstr>13_Office Theme</vt:lpstr>
      <vt:lpstr>Flow</vt:lpstr>
      <vt:lpstr>2_Flow</vt:lpstr>
      <vt:lpstr>3_Flow</vt:lpstr>
      <vt:lpstr>1_Flow</vt:lpstr>
      <vt:lpstr>Document</vt:lpstr>
      <vt:lpstr>Dynamic techniques</vt:lpstr>
      <vt:lpstr>Learning objectives</vt:lpstr>
      <vt:lpstr>References</vt:lpstr>
      <vt:lpstr>Contents</vt:lpstr>
      <vt:lpstr>Why test techniques?</vt:lpstr>
      <vt:lpstr>Categories of dynamic techniques</vt:lpstr>
      <vt:lpstr>Where to apply?</vt:lpstr>
      <vt:lpstr>PowerPoint Presentation</vt:lpstr>
      <vt:lpstr>Contents</vt:lpstr>
      <vt:lpstr>Test process</vt:lpstr>
      <vt:lpstr>Task 1: identify test conditions</vt:lpstr>
      <vt:lpstr>Task 2: design test cases</vt:lpstr>
      <vt:lpstr>Task 3: specify test procedures</vt:lpstr>
      <vt:lpstr>Test condition – Test case – Test procedure Example: Check Login functionality</vt:lpstr>
      <vt:lpstr>Contents</vt:lpstr>
      <vt:lpstr>Black-box techniques</vt:lpstr>
      <vt:lpstr>Equivalence partitioning (EP)</vt:lpstr>
      <vt:lpstr>Equivalence partitioning Guidelines</vt:lpstr>
      <vt:lpstr>Equivalence partitioning Guidelines</vt:lpstr>
      <vt:lpstr>Equivalence partitioning Guidelines</vt:lpstr>
      <vt:lpstr>Equivalence partitioning Guidelines</vt:lpstr>
      <vt:lpstr>Example EP 1</vt:lpstr>
      <vt:lpstr>Example EP 1 (cont.)</vt:lpstr>
      <vt:lpstr>Design test case</vt:lpstr>
      <vt:lpstr>Design test case for EP: Example</vt:lpstr>
      <vt:lpstr>Example EP 2</vt:lpstr>
      <vt:lpstr>Example EP 2: Solution</vt:lpstr>
      <vt:lpstr>Example EP 2: Solution (cont.)</vt:lpstr>
      <vt:lpstr>Example EP 3</vt:lpstr>
      <vt:lpstr>Boundary value analysis (BVA)</vt:lpstr>
      <vt:lpstr>Example BVA 1</vt:lpstr>
      <vt:lpstr>Example BVA 2</vt:lpstr>
      <vt:lpstr>Example EP - BVA</vt:lpstr>
      <vt:lpstr>Design test case (for Age)</vt:lpstr>
      <vt:lpstr>PowerPoint Presentation</vt:lpstr>
      <vt:lpstr>Customer name</vt:lpstr>
      <vt:lpstr>Account number</vt:lpstr>
      <vt:lpstr>Loan amount</vt:lpstr>
      <vt:lpstr>Term of loan</vt:lpstr>
      <vt:lpstr>Condition template</vt:lpstr>
      <vt:lpstr>Design test case for loan application</vt:lpstr>
      <vt:lpstr>Exercise 2: Bank account </vt:lpstr>
      <vt:lpstr>Solution: Bank account</vt:lpstr>
      <vt:lpstr>BVA with ‘open boundary’</vt:lpstr>
      <vt:lpstr>Exercise 3</vt:lpstr>
      <vt:lpstr>Exercise 3: Solution</vt:lpstr>
      <vt:lpstr>Exercise 3: Solution - Design test cases</vt:lpstr>
      <vt:lpstr>Applicability and Limitations</vt:lpstr>
      <vt:lpstr>Decision tables testing</vt:lpstr>
      <vt:lpstr>Decision tables testing</vt:lpstr>
      <vt:lpstr>Decision tables testing example 1</vt:lpstr>
      <vt:lpstr>Decision tables testing example 2</vt:lpstr>
      <vt:lpstr>Decision tables testing example 2</vt:lpstr>
      <vt:lpstr>Decision tables testing example 2</vt:lpstr>
      <vt:lpstr>Extending decision tables - 1</vt:lpstr>
      <vt:lpstr>Extending decision tables - 2</vt:lpstr>
      <vt:lpstr>Extending decision tables - 3</vt:lpstr>
      <vt:lpstr>Decision tables testing exercise</vt:lpstr>
      <vt:lpstr>Solution - decision table </vt:lpstr>
      <vt:lpstr>Solution – test cases </vt:lpstr>
      <vt:lpstr>Applicability and Limitations</vt:lpstr>
      <vt:lpstr>State transition testing</vt:lpstr>
      <vt:lpstr>State transition diagram</vt:lpstr>
      <vt:lpstr>Example </vt:lpstr>
      <vt:lpstr>State transition diagram</vt:lpstr>
      <vt:lpstr>Creating test cases</vt:lpstr>
      <vt:lpstr>State coverage</vt:lpstr>
      <vt:lpstr>Event coverage</vt:lpstr>
      <vt:lpstr>Path coverage</vt:lpstr>
      <vt:lpstr>Transition coverage</vt:lpstr>
      <vt:lpstr>Testing for invalid transitions </vt:lpstr>
      <vt:lpstr>State table example</vt:lpstr>
      <vt:lpstr>Design test cases</vt:lpstr>
      <vt:lpstr>State transition testing exercise</vt:lpstr>
      <vt:lpstr>Solution - State diagram </vt:lpstr>
      <vt:lpstr>Solution - State table</vt:lpstr>
      <vt:lpstr>Applicability and Limitations</vt:lpstr>
      <vt:lpstr>Use case testing</vt:lpstr>
      <vt:lpstr>Use case testing</vt:lpstr>
      <vt:lpstr>Black-box techniques - Advantages</vt:lpstr>
      <vt:lpstr>Black-box techniques - Disadvantages </vt:lpstr>
      <vt:lpstr>Learn more</vt:lpstr>
      <vt:lpstr>Example</vt:lpstr>
      <vt:lpstr>Quiz</vt:lpstr>
      <vt:lpstr>Solution</vt:lpstr>
      <vt:lpstr> State transition exercise</vt:lpstr>
      <vt:lpstr> State transition exercise</vt:lpstr>
      <vt:lpstr>Solution - decision table </vt:lpstr>
      <vt:lpstr>Dynamic techniques (cont.)</vt:lpstr>
      <vt:lpstr>References</vt:lpstr>
      <vt:lpstr>Contents</vt:lpstr>
      <vt:lpstr>White-box techniques</vt:lpstr>
      <vt:lpstr>White-box techniques</vt:lpstr>
      <vt:lpstr>Control-flow graph</vt:lpstr>
      <vt:lpstr>Control-flow graph - Example</vt:lpstr>
      <vt:lpstr>Statement testing (Level 1)</vt:lpstr>
      <vt:lpstr>Statement coverage example 1</vt:lpstr>
      <vt:lpstr>Statement coverage example 2</vt:lpstr>
      <vt:lpstr>Statement coverage example 2 - Solution</vt:lpstr>
      <vt:lpstr>Statement coverage example 2 - Solution</vt:lpstr>
      <vt:lpstr>Statement coverage exercise</vt:lpstr>
      <vt:lpstr>Statement coverage exercise: Solution</vt:lpstr>
      <vt:lpstr>Statement coverage problems</vt:lpstr>
      <vt:lpstr>Decision testing (Level 2)</vt:lpstr>
      <vt:lpstr>Decision testing (cont’d)</vt:lpstr>
      <vt:lpstr>Decision testing example 1</vt:lpstr>
      <vt:lpstr>Decision testing example 2</vt:lpstr>
      <vt:lpstr>Decision testing exercise 1</vt:lpstr>
      <vt:lpstr>Solution exercise 1</vt:lpstr>
      <vt:lpstr>Decision testing exercise 2</vt:lpstr>
      <vt:lpstr>Solution exercise 2</vt:lpstr>
      <vt:lpstr>Decision testing exercise 3</vt:lpstr>
      <vt:lpstr>Solution exercise 3</vt:lpstr>
      <vt:lpstr>Test</vt:lpstr>
      <vt:lpstr>Decision testing problems</vt:lpstr>
      <vt:lpstr>Condition testing (Level 3)</vt:lpstr>
      <vt:lpstr>Decision/Condition testing (Level 4)</vt:lpstr>
      <vt:lpstr>Multiple condition testing (Level 5)</vt:lpstr>
      <vt:lpstr>Path testing (Level 6)</vt:lpstr>
      <vt:lpstr>Paths through code</vt:lpstr>
      <vt:lpstr>Paths through code with loops</vt:lpstr>
      <vt:lpstr>White box techniques - Advantages</vt:lpstr>
      <vt:lpstr>White box techniques - Disadvantages</vt:lpstr>
      <vt:lpstr>Unit Testing</vt:lpstr>
      <vt:lpstr>Unit Testing</vt:lpstr>
      <vt:lpstr>Contents</vt:lpstr>
      <vt:lpstr>Non-systematic test techniques</vt:lpstr>
      <vt:lpstr>Error guessing</vt:lpstr>
      <vt:lpstr>Exploratory testing</vt:lpstr>
      <vt:lpstr>Contents</vt:lpstr>
      <vt:lpstr>Choosing test techniques</vt:lpstr>
      <vt:lpstr>Choosing test techniques (cont’d)</vt:lpstr>
      <vt:lpstr>Choosing test techniques (cont’d)</vt:lpstr>
      <vt:lpstr>Exploratory testing</vt:lpstr>
      <vt:lpstr>Test</vt:lpstr>
      <vt:lpstr>Test</vt:lpstr>
      <vt:lpstr>Exploratory testing process</vt:lpstr>
      <vt:lpstr>Advantages of exploratory testing</vt:lpstr>
      <vt:lpstr>Disadvantages of exploratory testing</vt:lpstr>
      <vt:lpstr>Sửa bài tập</vt:lpstr>
      <vt:lpstr>Sửa bài tập</vt:lpstr>
      <vt:lpstr>Example</vt:lpstr>
      <vt:lpstr>Example solution</vt:lpstr>
      <vt:lpstr>Example solution (cont’d)</vt:lpstr>
      <vt:lpstr>Black-box techniques Decision tables testing</vt:lpstr>
      <vt:lpstr>Black-box techniques Decision tables testing</vt:lpstr>
      <vt:lpstr>EP and BVA exercise</vt:lpstr>
      <vt:lpstr>PowerPoint Presentation</vt:lpstr>
      <vt:lpstr>PowerPoint Presentation</vt:lpstr>
      <vt:lpstr>4.1. PHÂN CHIA LỚP TƯƠNG ĐƯƠNG (EQUIVALENCE PARTITIONING)</vt:lpstr>
      <vt:lpstr>4.1. PHÂN CHIA LỚP TƯƠNG ĐƯƠNG (EQUIVALENCE PARTITIONING)</vt:lpstr>
      <vt:lpstr>4.1. PHÂN CHIA LỚP TƯƠNG ĐƯƠNG (EQUIVALENCE PARTITIONING)</vt:lpstr>
      <vt:lpstr>4.1. PHÂN CHIA LỚP TƯƠNG ĐƯƠNG (EQUIVALENCE PARTITIONING)</vt:lpstr>
      <vt:lpstr>Equivalence partitioning</vt:lpstr>
      <vt:lpstr>Equivalence partitioning</vt:lpstr>
      <vt:lpstr>Black-box techniques Extending EP and BVA</vt:lpstr>
      <vt:lpstr>Black-box techniques Extending EP and BVA</vt:lpstr>
      <vt:lpstr>Black-box techniques Designing test case for EP and BVA</vt:lpstr>
      <vt:lpstr>Black-box techniques EP/BVA exercise </vt:lpstr>
      <vt:lpstr>PowerPoint Presentation</vt:lpstr>
      <vt:lpstr>4.5. DOMAIN TESTING</vt:lpstr>
      <vt:lpstr>4.5. DOMAIN TESTING</vt:lpstr>
      <vt:lpstr>4.5. DOMAIN TESTING</vt:lpstr>
      <vt:lpstr>4.5. DOMAIN TESTING</vt:lpstr>
      <vt:lpstr>4.5. DOMAIN TESTING</vt:lpstr>
      <vt:lpstr>4.5. DOMAIN TESTING</vt:lpstr>
      <vt:lpstr>4.5. DOMAIN TESTING</vt:lpstr>
      <vt:lpstr>4.5. DOMAIN TESTING</vt:lpstr>
      <vt:lpstr>Black-box techniques Decision tables testing exercise</vt:lpstr>
      <vt:lpstr>Black-box techniques Decision tables testing</vt:lpstr>
      <vt:lpstr>Decision coverage example</vt:lpstr>
      <vt:lpstr>Decision coverage example</vt:lpstr>
      <vt:lpstr>Control-flow graph - Example</vt:lpstr>
      <vt:lpstr>Coverage techniques</vt:lpstr>
      <vt:lpstr>PowerPoint Presentation</vt:lpstr>
      <vt:lpstr>PowerPoint Presentation</vt:lpstr>
      <vt:lpstr>Statement coverage example</vt:lpstr>
      <vt:lpstr>Statement coverage example 2</vt:lpstr>
      <vt:lpstr>Exercise</vt:lpstr>
      <vt:lpstr>Exercise</vt:lpstr>
      <vt:lpstr>Exercise</vt:lpstr>
      <vt:lpstr>PowerPoint Presentation</vt:lpstr>
      <vt:lpstr>Đưa vào bt module or exam?</vt:lpstr>
      <vt:lpstr>Exercise</vt:lpstr>
      <vt:lpstr>Condition testing example</vt:lpstr>
      <vt:lpstr>Condition testing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CHAUHAI</dc:creator>
  <cp:lastModifiedBy>License For You And Lifetime</cp:lastModifiedBy>
  <cp:revision>2145</cp:revision>
  <dcterms:created xsi:type="dcterms:W3CDTF">2011-10-06T02:30:27Z</dcterms:created>
  <dcterms:modified xsi:type="dcterms:W3CDTF">2024-06-23T11:55:18Z</dcterms:modified>
</cp:coreProperties>
</file>