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28"/>
  </p:notesMasterIdLst>
  <p:handoutMasterIdLst>
    <p:handoutMasterId r:id="rId29"/>
  </p:handoutMasterIdLst>
  <p:sldIdLst>
    <p:sldId id="342" r:id="rId3"/>
    <p:sldId id="385" r:id="rId4"/>
    <p:sldId id="386" r:id="rId5"/>
    <p:sldId id="387" r:id="rId6"/>
    <p:sldId id="384"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65" r:id="rId20"/>
    <p:sldId id="366" r:id="rId21"/>
    <p:sldId id="367" r:id="rId22"/>
    <p:sldId id="368" r:id="rId23"/>
    <p:sldId id="369" r:id="rId24"/>
    <p:sldId id="370" r:id="rId25"/>
    <p:sldId id="371" r:id="rId26"/>
    <p:sldId id="364"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7" autoAdjust="0"/>
    <p:restoredTop sz="88982" autoAdjust="0"/>
  </p:normalViewPr>
  <p:slideViewPr>
    <p:cSldViewPr>
      <p:cViewPr>
        <p:scale>
          <a:sx n="70" d="100"/>
          <a:sy n="70" d="100"/>
        </p:scale>
        <p:origin x="-1356" y="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CC1087E-F765-403D-909B-C2685FD607C3}" type="datetimeFigureOut">
              <a:rPr lang="en-US" smtClean="0"/>
              <a:pPr/>
              <a:t>3/28/2016</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61C73157-3F25-4D66-87C4-07BE776377A1}"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0118C455-DCBE-41F6-9A52-324D6BC54AEC}" type="datetimeFigureOut">
              <a:rPr lang="en-US"/>
              <a:pPr>
                <a:defRPr/>
              </a:pPr>
              <a:t>3/28/2016</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 xmlns:p14="http://schemas.microsoft.com/office/powerpoint/2010/main" val="14262007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endParaRPr lang="en-US" dirty="0" smtClean="0">
              <a:latin typeface="Arial" pitchFamily="34" charset="0"/>
            </a:endParaRPr>
          </a:p>
        </p:txBody>
      </p:sp>
      <p:sp>
        <p:nvSpPr>
          <p:cNvPr id="32772" name="Slide Number Placeholder 3"/>
          <p:cNvSpPr>
            <a:spLocks noGrp="1"/>
          </p:cNvSpPr>
          <p:nvPr>
            <p:ph type="sldNum" sz="quarter" idx="5"/>
          </p:nvPr>
        </p:nvSpPr>
        <p:spPr>
          <a:noFill/>
        </p:spPr>
        <p:txBody>
          <a:bodyPr/>
          <a:lstStyle/>
          <a:p>
            <a:fld id="{E97AC1CA-4BE3-4681-980F-DAC5D77117F1}" type="slidenum">
              <a:rPr lang="en-US" smtClean="0">
                <a:latin typeface="Arial" pitchFamily="34" charset="0"/>
              </a:rPr>
              <a:pPr/>
              <a:t>1</a:t>
            </a:fld>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3/28/2016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3/28/2016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3/28/2016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934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600200"/>
            <a:ext cx="4267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267200" cy="4419600"/>
          </a:xfrm>
        </p:spPr>
        <p:txBody>
          <a:bodyPr/>
          <a:lstStyle/>
          <a:p>
            <a:endParaRPr lang="en-US" dirty="0"/>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zh-TW" altLang="en-US"/>
          </a:p>
        </p:txBody>
      </p:sp>
      <p:sp>
        <p:nvSpPr>
          <p:cNvPr id="6" name="Footer Placeholder 5"/>
          <p:cNvSpPr>
            <a:spLocks noGrp="1"/>
          </p:cNvSpPr>
          <p:nvPr>
            <p:ph type="ftr" sz="quarter" idx="11"/>
          </p:nvPr>
        </p:nvSpPr>
        <p:spPr>
          <a:xfrm>
            <a:off x="5410200" y="6248400"/>
            <a:ext cx="2895600" cy="457200"/>
          </a:xfrm>
        </p:spPr>
        <p:txBody>
          <a:bodyPr/>
          <a:lstStyle>
            <a:lvl1pPr>
              <a:defRPr/>
            </a:lvl1pPr>
          </a:lstStyle>
          <a:p>
            <a:endParaRPr lang="zh-TW" altLang="en-US"/>
          </a:p>
        </p:txBody>
      </p:sp>
      <p:sp>
        <p:nvSpPr>
          <p:cNvPr id="7" name="Slide Number Placeholder 6"/>
          <p:cNvSpPr>
            <a:spLocks noGrp="1"/>
          </p:cNvSpPr>
          <p:nvPr>
            <p:ph type="sldNum" sz="quarter" idx="12"/>
          </p:nvPr>
        </p:nvSpPr>
        <p:spPr>
          <a:xfrm>
            <a:off x="2895600" y="6248400"/>
            <a:ext cx="1905000" cy="457200"/>
          </a:xfrm>
        </p:spPr>
        <p:txBody>
          <a:bodyPr/>
          <a:lstStyle>
            <a:lvl1pPr>
              <a:defRPr/>
            </a:lvl1pPr>
          </a:lstStyle>
          <a:p>
            <a:fld id="{12417D89-A21B-4146-B75B-2B1DEB5C0668}" type="slidenum">
              <a:rPr lang="zh-TW" altLang="en-US"/>
              <a:pPr/>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3/28/2016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3/28/2016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3/28/2016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3/28/2016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3/28/2016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3/28/2016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3/28/2016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3/28/2016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3/28/2016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3/28/2016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3/28/2016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3/28/2016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3/28/2016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3/28/2016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3/28/2016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3/28/2016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3/28/2016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3/28/2016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3/28/2016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41" r:id="rId12"/>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3/28/2016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905000"/>
            <a:ext cx="7848600" cy="1447800"/>
          </a:xfrm>
        </p:spPr>
        <p:txBody>
          <a:bodyPr/>
          <a:lstStyle/>
          <a:p>
            <a:pPr eaLnBrk="1" hangingPunct="1"/>
            <a:r>
              <a:rPr lang="en-US" sz="3200" b="1" dirty="0" smtClean="0">
                <a:solidFill>
                  <a:srgbClr val="0070C0"/>
                </a:solidFill>
                <a:latin typeface="Comic Sans MS" pitchFamily="66" charset="0"/>
              </a:rPr>
              <a:t/>
            </a:r>
            <a:br>
              <a:rPr lang="en-US" sz="3200" b="1" dirty="0" smtClean="0">
                <a:solidFill>
                  <a:srgbClr val="0070C0"/>
                </a:solidFill>
                <a:latin typeface="Comic Sans MS" pitchFamily="66" charset="0"/>
              </a:rPr>
            </a:br>
            <a:r>
              <a:rPr lang="en-US" sz="4000" b="1" dirty="0" smtClean="0">
                <a:solidFill>
                  <a:srgbClr val="0070C0"/>
                </a:solidFill>
                <a:latin typeface="Calisto MT" pitchFamily="18" charset="0"/>
              </a:rPr>
              <a:t>Operating Systems</a:t>
            </a:r>
            <a:br>
              <a:rPr lang="en-US" sz="4000" b="1" dirty="0" smtClean="0">
                <a:solidFill>
                  <a:srgbClr val="0070C0"/>
                </a:solidFill>
                <a:latin typeface="Calisto MT" pitchFamily="18" charset="0"/>
              </a:rPr>
            </a:br>
            <a:r>
              <a:rPr lang="en-US" sz="4000" b="1" dirty="0" smtClean="0">
                <a:solidFill>
                  <a:srgbClr val="0070C0"/>
                </a:solidFill>
                <a:latin typeface="Calisto MT" pitchFamily="18" charset="0"/>
              </a:rPr>
              <a:t/>
            </a:r>
            <a:br>
              <a:rPr lang="en-US" sz="4000" b="1" dirty="0" smtClean="0">
                <a:solidFill>
                  <a:srgbClr val="0070C0"/>
                </a:solidFill>
                <a:latin typeface="Calisto MT" pitchFamily="18" charset="0"/>
              </a:rPr>
            </a:br>
            <a:r>
              <a:rPr lang="en-US" sz="4000" b="1" dirty="0" smtClean="0">
                <a:solidFill>
                  <a:srgbClr val="0070C0"/>
                </a:solidFill>
                <a:latin typeface="Calisto MT" pitchFamily="18" charset="0"/>
              </a:rPr>
              <a:t/>
            </a:r>
            <a:br>
              <a:rPr lang="en-US" sz="4000" b="1" dirty="0" smtClean="0">
                <a:solidFill>
                  <a:srgbClr val="0070C0"/>
                </a:solidFill>
                <a:latin typeface="Calisto MT" pitchFamily="18" charset="0"/>
              </a:rPr>
            </a:br>
            <a:r>
              <a:rPr lang="en-US" sz="4800" dirty="0" smtClean="0"/>
              <a:t> </a:t>
            </a:r>
            <a:r>
              <a:rPr lang="en-US" sz="4000" b="1" dirty="0" smtClean="0"/>
              <a:t>Disk Scheduling </a:t>
            </a:r>
            <a:r>
              <a:rPr lang="en-US" sz="4800" dirty="0" smtClean="0"/>
              <a:t/>
            </a:r>
            <a:br>
              <a:rPr lang="en-US" sz="4800" dirty="0" smtClean="0"/>
            </a:br>
            <a:r>
              <a:rPr lang="en-US" sz="4800" dirty="0" smtClean="0"/>
              <a:t/>
            </a:r>
            <a:br>
              <a:rPr lang="en-US" sz="4800" dirty="0" smtClean="0"/>
            </a:br>
            <a:r>
              <a:rPr lang="en-US" sz="4000" b="1" dirty="0" smtClean="0">
                <a:solidFill>
                  <a:srgbClr val="0070C0"/>
                </a:solidFill>
                <a:latin typeface="Calisto MT" pitchFamily="18" charset="0"/>
              </a:rPr>
              <a:t>Dr. Shamim Akhter</a:t>
            </a:r>
          </a:p>
        </p:txBody>
      </p:sp>
    </p:spTree>
  </p:cSld>
  <p:clrMapOvr>
    <a:masterClrMapping/>
  </p:clrMapOvr>
  <p:transition spd="med" advTm="1078">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4EA4B7FB-4219-466C-AF13-9946ED3FD892}" type="slidenum">
              <a:rPr lang="en-US"/>
              <a:pPr/>
              <a:t>10</a:t>
            </a:fld>
            <a:endParaRPr lang="en-US"/>
          </a:p>
        </p:txBody>
      </p:sp>
      <p:sp>
        <p:nvSpPr>
          <p:cNvPr id="20482" name="Rectangle 2"/>
          <p:cNvSpPr>
            <a:spLocks noGrp="1" noChangeArrowheads="1"/>
          </p:cNvSpPr>
          <p:nvPr>
            <p:ph type="title"/>
          </p:nvPr>
        </p:nvSpPr>
        <p:spPr/>
        <p:txBody>
          <a:bodyPr/>
          <a:lstStyle/>
          <a:p>
            <a:pPr algn="ctr"/>
            <a:r>
              <a:rPr lang="en-US"/>
              <a:t>SSTF (Cont.)</a:t>
            </a:r>
          </a:p>
        </p:txBody>
      </p:sp>
      <p:pic>
        <p:nvPicPr>
          <p:cNvPr id="20483" name="Picture 3"/>
          <p:cNvPicPr>
            <a:picLocks noChangeAspect="1" noChangeArrowheads="1"/>
          </p:cNvPicPr>
          <p:nvPr/>
        </p:nvPicPr>
        <p:blipFill>
          <a:blip r:embed="rId2"/>
          <a:srcRect l="681" t="9895" r="658" b="9366"/>
          <a:stretch>
            <a:fillRect/>
          </a:stretch>
        </p:blipFill>
        <p:spPr bwMode="auto">
          <a:xfrm>
            <a:off x="838199" y="1600200"/>
            <a:ext cx="7333571" cy="4800600"/>
          </a:xfrm>
          <a:prstGeom prst="rect">
            <a:avLst/>
          </a:prstGeom>
          <a:noFill/>
          <a:ln w="57150" cmpd="thickThin">
            <a:solidFill>
              <a:schemeClr val="tx1"/>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1981200" cy="476250"/>
          </a:xfrm>
          <a:prstGeom prst="rect">
            <a:avLst/>
          </a:prstGeom>
        </p:spPr>
        <p:txBody>
          <a:bodyPr/>
          <a:lstStyle/>
          <a:p>
            <a:fld id="{2614E66E-DF02-4298-AD07-72A0BE7185A4}" type="slidenum">
              <a:rPr lang="en-US"/>
              <a:pPr/>
              <a:t>11</a:t>
            </a:fld>
            <a:endParaRPr lang="en-US"/>
          </a:p>
        </p:txBody>
      </p:sp>
      <p:sp>
        <p:nvSpPr>
          <p:cNvPr id="21506" name="Rectangle 2"/>
          <p:cNvSpPr>
            <a:spLocks noGrp="1" noChangeArrowheads="1"/>
          </p:cNvSpPr>
          <p:nvPr>
            <p:ph type="title"/>
          </p:nvPr>
        </p:nvSpPr>
        <p:spPr/>
        <p:txBody>
          <a:bodyPr/>
          <a:lstStyle/>
          <a:p>
            <a:pPr algn="ctr"/>
            <a:r>
              <a:rPr lang="en-US"/>
              <a:t>SCAN</a:t>
            </a:r>
          </a:p>
        </p:txBody>
      </p:sp>
      <p:sp>
        <p:nvSpPr>
          <p:cNvPr id="21507" name="Rectangle 3"/>
          <p:cNvSpPr>
            <a:spLocks noGrp="1" noChangeArrowheads="1"/>
          </p:cNvSpPr>
          <p:nvPr>
            <p:ph type="body" idx="1"/>
          </p:nvPr>
        </p:nvSpPr>
        <p:spPr>
          <a:xfrm>
            <a:off x="228600" y="1371600"/>
            <a:ext cx="8686800" cy="5181600"/>
          </a:xfrm>
        </p:spPr>
        <p:txBody>
          <a:bodyPr/>
          <a:lstStyle/>
          <a:p>
            <a:pPr marL="342900" indent="-342900"/>
            <a:r>
              <a:rPr lang="en-US" sz="2800" dirty="0"/>
              <a:t>The disk arm starts at one end of the disk, and moves toward the other end, servicing requests until it gets to the other end of the disk, where the head movement is reversed and servicing continues.</a:t>
            </a:r>
          </a:p>
          <a:p>
            <a:pPr marL="342900" indent="-342900"/>
            <a:r>
              <a:rPr lang="en-US" sz="2800" dirty="0"/>
              <a:t>Sometimes called the </a:t>
            </a:r>
            <a:r>
              <a:rPr lang="en-US" sz="2800" i="1" dirty="0"/>
              <a:t>elevator algorithm</a:t>
            </a:r>
            <a:r>
              <a:rPr lang="en-US" sz="2800" dirty="0"/>
              <a:t>.</a:t>
            </a:r>
          </a:p>
          <a:p>
            <a:pPr marL="342900" indent="-342900"/>
            <a:endParaRPr lang="en-US" sz="2800" dirty="0" smtClean="0"/>
          </a:p>
          <a:p>
            <a:pPr marL="342900" indent="-342900"/>
            <a:r>
              <a:rPr lang="en-US" sz="2800" dirty="0" smtClean="0"/>
              <a:t>Illustration </a:t>
            </a:r>
            <a:r>
              <a:rPr lang="en-US" sz="2800" dirty="0"/>
              <a:t>shows total head movement of 208 cylinders.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944D2699-71B6-44C7-9DD6-A8D865798346}" type="slidenum">
              <a:rPr lang="en-US"/>
              <a:pPr/>
              <a:t>12</a:t>
            </a:fld>
            <a:endParaRPr lang="en-US"/>
          </a:p>
        </p:txBody>
      </p:sp>
      <p:sp>
        <p:nvSpPr>
          <p:cNvPr id="22530" name="Rectangle 2"/>
          <p:cNvSpPr>
            <a:spLocks noGrp="1" noChangeArrowheads="1"/>
          </p:cNvSpPr>
          <p:nvPr>
            <p:ph type="title"/>
          </p:nvPr>
        </p:nvSpPr>
        <p:spPr/>
        <p:txBody>
          <a:bodyPr/>
          <a:lstStyle/>
          <a:p>
            <a:pPr algn="ctr"/>
            <a:r>
              <a:rPr lang="en-US"/>
              <a:t>SCAN (Cont.)</a:t>
            </a:r>
          </a:p>
        </p:txBody>
      </p:sp>
      <p:pic>
        <p:nvPicPr>
          <p:cNvPr id="22531" name="Picture 3"/>
          <p:cNvPicPr>
            <a:picLocks noChangeAspect="1" noChangeArrowheads="1"/>
          </p:cNvPicPr>
          <p:nvPr/>
        </p:nvPicPr>
        <p:blipFill>
          <a:blip r:embed="rId2"/>
          <a:srcRect l="645" t="7816" r="438" b="8105"/>
          <a:stretch>
            <a:fillRect/>
          </a:stretch>
        </p:blipFill>
        <p:spPr bwMode="auto">
          <a:xfrm>
            <a:off x="787922" y="1491934"/>
            <a:ext cx="7441678" cy="5061266"/>
          </a:xfrm>
          <a:prstGeom prst="rect">
            <a:avLst/>
          </a:prstGeom>
          <a:noFill/>
          <a:ln w="57150" cmpd="thickThin">
            <a:solidFill>
              <a:schemeClr val="tx1"/>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1981200" cy="476250"/>
          </a:xfrm>
          <a:prstGeom prst="rect">
            <a:avLst/>
          </a:prstGeom>
        </p:spPr>
        <p:txBody>
          <a:bodyPr/>
          <a:lstStyle/>
          <a:p>
            <a:fld id="{B1898A5F-0C1D-4DE7-958C-2E6B7B14200B}" type="slidenum">
              <a:rPr lang="en-US"/>
              <a:pPr/>
              <a:t>13</a:t>
            </a:fld>
            <a:endParaRPr lang="en-US"/>
          </a:p>
        </p:txBody>
      </p:sp>
      <p:sp>
        <p:nvSpPr>
          <p:cNvPr id="23554" name="Rectangle 2"/>
          <p:cNvSpPr>
            <a:spLocks noGrp="1" noChangeArrowheads="1"/>
          </p:cNvSpPr>
          <p:nvPr>
            <p:ph type="title"/>
          </p:nvPr>
        </p:nvSpPr>
        <p:spPr/>
        <p:txBody>
          <a:bodyPr/>
          <a:lstStyle/>
          <a:p>
            <a:pPr algn="ctr"/>
            <a:r>
              <a:rPr lang="en-US"/>
              <a:t>C-SCAN</a:t>
            </a:r>
          </a:p>
        </p:txBody>
      </p:sp>
      <p:sp>
        <p:nvSpPr>
          <p:cNvPr id="23555" name="Rectangle 3"/>
          <p:cNvSpPr>
            <a:spLocks noGrp="1" noChangeArrowheads="1"/>
          </p:cNvSpPr>
          <p:nvPr>
            <p:ph type="body" idx="1"/>
          </p:nvPr>
        </p:nvSpPr>
        <p:spPr>
          <a:xfrm>
            <a:off x="304800" y="1600200"/>
            <a:ext cx="8534400" cy="4953000"/>
          </a:xfrm>
        </p:spPr>
        <p:txBody>
          <a:bodyPr/>
          <a:lstStyle/>
          <a:p>
            <a:pPr marL="342900" indent="-342900"/>
            <a:r>
              <a:rPr lang="en-US" sz="2400" dirty="0"/>
              <a:t>Provides a more uniform wait time than SCAN.</a:t>
            </a:r>
          </a:p>
          <a:p>
            <a:pPr marL="342900" indent="-342900"/>
            <a:endParaRPr lang="en-US" sz="2400" dirty="0" smtClean="0"/>
          </a:p>
          <a:p>
            <a:pPr marL="342900" indent="-342900"/>
            <a:r>
              <a:rPr lang="en-US" sz="2400" dirty="0" smtClean="0"/>
              <a:t>The </a:t>
            </a:r>
            <a:r>
              <a:rPr lang="en-US" sz="2400" dirty="0"/>
              <a:t>head moves from one end of the disk to the other. servicing requests as it goes.  When it reaches the other end, however, it immediately returns to the beginning of the disk, without servicing any requests on the return trip.</a:t>
            </a:r>
          </a:p>
          <a:p>
            <a:pPr marL="342900" indent="-342900"/>
            <a:endParaRPr lang="en-US" sz="2400" dirty="0" smtClean="0"/>
          </a:p>
          <a:p>
            <a:pPr marL="342900" indent="-342900"/>
            <a:r>
              <a:rPr lang="en-US" sz="2400" dirty="0" smtClean="0"/>
              <a:t>Treats </a:t>
            </a:r>
            <a:r>
              <a:rPr lang="en-US" sz="2400" dirty="0"/>
              <a:t>the cylinders as a circular list that wraps around from the last cylinder to the first 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0C71DD52-3D8F-42FB-8D60-21F2A0FA5979}" type="slidenum">
              <a:rPr lang="en-US"/>
              <a:pPr/>
              <a:t>14</a:t>
            </a:fld>
            <a:endParaRPr lang="en-US"/>
          </a:p>
        </p:txBody>
      </p:sp>
      <p:sp>
        <p:nvSpPr>
          <p:cNvPr id="24578" name="Rectangle 2"/>
          <p:cNvSpPr>
            <a:spLocks noGrp="1" noChangeArrowheads="1"/>
          </p:cNvSpPr>
          <p:nvPr>
            <p:ph type="title"/>
          </p:nvPr>
        </p:nvSpPr>
        <p:spPr/>
        <p:txBody>
          <a:bodyPr/>
          <a:lstStyle/>
          <a:p>
            <a:pPr algn="ctr"/>
            <a:r>
              <a:rPr lang="en-US"/>
              <a:t>C-SCAN (Cont.)</a:t>
            </a:r>
          </a:p>
        </p:txBody>
      </p:sp>
      <p:pic>
        <p:nvPicPr>
          <p:cNvPr id="24579" name="Picture 3"/>
          <p:cNvPicPr>
            <a:picLocks noChangeAspect="1" noChangeArrowheads="1"/>
          </p:cNvPicPr>
          <p:nvPr/>
        </p:nvPicPr>
        <p:blipFill>
          <a:blip r:embed="rId2"/>
          <a:srcRect l="690" t="7787" r="714" b="7481"/>
          <a:stretch>
            <a:fillRect/>
          </a:stretch>
        </p:blipFill>
        <p:spPr bwMode="auto">
          <a:xfrm>
            <a:off x="1676400" y="1905000"/>
            <a:ext cx="6086475" cy="4183063"/>
          </a:xfrm>
          <a:prstGeom prst="rect">
            <a:avLst/>
          </a:prstGeom>
          <a:noFill/>
          <a:ln w="57150" cmpd="thickThin">
            <a:solidFill>
              <a:schemeClr val="tx1"/>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1981200" cy="476250"/>
          </a:xfrm>
          <a:prstGeom prst="rect">
            <a:avLst/>
          </a:prstGeom>
        </p:spPr>
        <p:txBody>
          <a:bodyPr/>
          <a:lstStyle/>
          <a:p>
            <a:fld id="{0595761D-40ED-485F-B621-06DF7A41794A}" type="slidenum">
              <a:rPr lang="en-US"/>
              <a:pPr/>
              <a:t>15</a:t>
            </a:fld>
            <a:endParaRPr lang="en-US"/>
          </a:p>
        </p:txBody>
      </p:sp>
      <p:sp>
        <p:nvSpPr>
          <p:cNvPr id="25602" name="Rectangle 2"/>
          <p:cNvSpPr>
            <a:spLocks noGrp="1" noChangeArrowheads="1"/>
          </p:cNvSpPr>
          <p:nvPr>
            <p:ph type="title"/>
          </p:nvPr>
        </p:nvSpPr>
        <p:spPr/>
        <p:txBody>
          <a:bodyPr/>
          <a:lstStyle/>
          <a:p>
            <a:pPr algn="ctr"/>
            <a:r>
              <a:rPr lang="en-US"/>
              <a:t>C-LOOK</a:t>
            </a:r>
          </a:p>
        </p:txBody>
      </p:sp>
      <p:sp>
        <p:nvSpPr>
          <p:cNvPr id="25603" name="Rectangle 3"/>
          <p:cNvSpPr>
            <a:spLocks noGrp="1" noChangeArrowheads="1"/>
          </p:cNvSpPr>
          <p:nvPr>
            <p:ph type="body" idx="1"/>
          </p:nvPr>
        </p:nvSpPr>
        <p:spPr/>
        <p:txBody>
          <a:bodyPr/>
          <a:lstStyle/>
          <a:p>
            <a:pPr marL="342900" indent="-342900"/>
            <a:r>
              <a:rPr lang="en-US" dirty="0"/>
              <a:t>Version of C-SCAN</a:t>
            </a:r>
          </a:p>
          <a:p>
            <a:pPr marL="342900" indent="-342900"/>
            <a:endParaRPr lang="en-US" dirty="0" smtClean="0"/>
          </a:p>
          <a:p>
            <a:pPr marL="342900" indent="-342900"/>
            <a:r>
              <a:rPr lang="en-US" dirty="0" smtClean="0"/>
              <a:t>Arm </a:t>
            </a:r>
            <a:r>
              <a:rPr lang="en-US" dirty="0"/>
              <a:t>only goes as far as the last request in each direction, then reverses direction immediately, without first going all the way to the end of the disk.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A72937A7-ADEB-411D-8645-4129B5388134}" type="slidenum">
              <a:rPr lang="en-US"/>
              <a:pPr/>
              <a:t>16</a:t>
            </a:fld>
            <a:endParaRPr lang="en-US"/>
          </a:p>
        </p:txBody>
      </p:sp>
      <p:sp>
        <p:nvSpPr>
          <p:cNvPr id="26626" name="Rectangle 2"/>
          <p:cNvSpPr>
            <a:spLocks noGrp="1" noChangeArrowheads="1"/>
          </p:cNvSpPr>
          <p:nvPr>
            <p:ph type="title"/>
          </p:nvPr>
        </p:nvSpPr>
        <p:spPr/>
        <p:txBody>
          <a:bodyPr/>
          <a:lstStyle/>
          <a:p>
            <a:pPr algn="ctr"/>
            <a:r>
              <a:rPr lang="en-US"/>
              <a:t>C-LOOK (Cont.)</a:t>
            </a:r>
          </a:p>
        </p:txBody>
      </p:sp>
      <p:pic>
        <p:nvPicPr>
          <p:cNvPr id="26627" name="Picture 3"/>
          <p:cNvPicPr>
            <a:picLocks noChangeAspect="1" noChangeArrowheads="1"/>
          </p:cNvPicPr>
          <p:nvPr/>
        </p:nvPicPr>
        <p:blipFill>
          <a:blip r:embed="rId2"/>
          <a:srcRect l="894" t="7645" r="459" b="7677"/>
          <a:stretch>
            <a:fillRect/>
          </a:stretch>
        </p:blipFill>
        <p:spPr bwMode="auto">
          <a:xfrm>
            <a:off x="1524000" y="1828800"/>
            <a:ext cx="6143625" cy="4219575"/>
          </a:xfrm>
          <a:prstGeom prst="rect">
            <a:avLst/>
          </a:prstGeom>
          <a:noFill/>
          <a:ln w="57150" cmpd="thickThin">
            <a:solidFill>
              <a:schemeClr val="tx1"/>
            </a:solid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1981200" cy="476250"/>
          </a:xfrm>
          <a:prstGeom prst="rect">
            <a:avLst/>
          </a:prstGeom>
        </p:spPr>
        <p:txBody>
          <a:bodyPr/>
          <a:lstStyle/>
          <a:p>
            <a:fld id="{EF0DC192-1258-4387-83D3-87C91B40F764}" type="slidenum">
              <a:rPr lang="en-US"/>
              <a:pPr/>
              <a:t>17</a:t>
            </a:fld>
            <a:endParaRPr lang="en-US"/>
          </a:p>
        </p:txBody>
      </p:sp>
      <p:sp>
        <p:nvSpPr>
          <p:cNvPr id="27650" name="Rectangle 2"/>
          <p:cNvSpPr>
            <a:spLocks noGrp="1" noChangeArrowheads="1"/>
          </p:cNvSpPr>
          <p:nvPr>
            <p:ph type="title"/>
          </p:nvPr>
        </p:nvSpPr>
        <p:spPr/>
        <p:txBody>
          <a:bodyPr/>
          <a:lstStyle/>
          <a:p>
            <a:pPr algn="ctr"/>
            <a:r>
              <a:rPr lang="en-US"/>
              <a:t>Selecting a Disk-Scheduling Algorithm</a:t>
            </a:r>
          </a:p>
        </p:txBody>
      </p:sp>
      <p:sp>
        <p:nvSpPr>
          <p:cNvPr id="27651" name="Rectangle 3"/>
          <p:cNvSpPr>
            <a:spLocks noGrp="1" noChangeArrowheads="1"/>
          </p:cNvSpPr>
          <p:nvPr>
            <p:ph type="body" idx="1"/>
          </p:nvPr>
        </p:nvSpPr>
        <p:spPr>
          <a:xfrm>
            <a:off x="457200" y="1600200"/>
            <a:ext cx="8305800" cy="4953000"/>
          </a:xfrm>
        </p:spPr>
        <p:txBody>
          <a:bodyPr/>
          <a:lstStyle/>
          <a:p>
            <a:pPr marL="342900" indent="-342900"/>
            <a:r>
              <a:rPr lang="en-US" sz="2000" dirty="0"/>
              <a:t>SSTF is common and has a natural appeal</a:t>
            </a:r>
          </a:p>
          <a:p>
            <a:pPr marL="342900" indent="-342900"/>
            <a:r>
              <a:rPr lang="en-US" sz="2000" dirty="0"/>
              <a:t>SCAN and C-SCAN perform better for systems that place a heavy load on the disk.</a:t>
            </a:r>
          </a:p>
          <a:p>
            <a:pPr marL="342900" indent="-342900"/>
            <a:r>
              <a:rPr lang="en-US" sz="2000" dirty="0"/>
              <a:t>Performance depends on the number and types of requests.</a:t>
            </a:r>
          </a:p>
          <a:p>
            <a:pPr marL="342900" indent="-342900"/>
            <a:r>
              <a:rPr lang="en-US" sz="2000" dirty="0"/>
              <a:t>Requests for disk service can be influenced by the file-allocation method.</a:t>
            </a:r>
          </a:p>
          <a:p>
            <a:pPr marL="342900" indent="-342900"/>
            <a:r>
              <a:rPr lang="en-US" sz="2000" dirty="0"/>
              <a:t>The disk-scheduling algorithm should be written as a separate module of the operating system, allowing it to be replaced with a different algorithm if necessary.</a:t>
            </a:r>
          </a:p>
          <a:p>
            <a:pPr marL="342900" indent="-342900"/>
            <a:r>
              <a:rPr lang="en-US" sz="2000" dirty="0"/>
              <a:t>Either SSTF or LOOK is a reasonable choice for the default 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 Policies</a:t>
            </a:r>
            <a:endParaRPr lang="en-US" dirty="0"/>
          </a:p>
        </p:txBody>
      </p:sp>
      <p:sp>
        <p:nvSpPr>
          <p:cNvPr id="3" name="Content Placeholder 2"/>
          <p:cNvSpPr>
            <a:spLocks noGrp="1"/>
          </p:cNvSpPr>
          <p:nvPr>
            <p:ph sz="quarter" idx="1"/>
          </p:nvPr>
        </p:nvSpPr>
        <p:spPr>
          <a:xfrm>
            <a:off x="304800" y="1600200"/>
            <a:ext cx="8534400" cy="4873752"/>
          </a:xfrm>
        </p:spPr>
        <p:txBody>
          <a:bodyPr/>
          <a:lstStyle/>
          <a:p>
            <a:pPr algn="just"/>
            <a:r>
              <a:rPr lang="en-US" sz="2800" dirty="0" smtClean="0"/>
              <a:t>Seek time is the reason for differences in performance</a:t>
            </a:r>
          </a:p>
          <a:p>
            <a:pPr algn="just"/>
            <a:r>
              <a:rPr lang="en-US" sz="2800" dirty="0" smtClean="0"/>
              <a:t>For a single disk there will be a number of I/O requests</a:t>
            </a:r>
          </a:p>
          <a:p>
            <a:pPr algn="just"/>
            <a:r>
              <a:rPr lang="en-US" sz="2800" dirty="0" smtClean="0"/>
              <a:t>If requests are selected randomly, get poor performance</a:t>
            </a:r>
          </a:p>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Disk Scheduling Policies</a:t>
            </a:r>
            <a:endParaRPr lang="en-US" dirty="0"/>
          </a:p>
        </p:txBody>
      </p:sp>
      <p:sp>
        <p:nvSpPr>
          <p:cNvPr id="3" name="Content Placeholder 2"/>
          <p:cNvSpPr>
            <a:spLocks noGrp="1"/>
          </p:cNvSpPr>
          <p:nvPr>
            <p:ph sz="quarter" idx="1"/>
          </p:nvPr>
        </p:nvSpPr>
        <p:spPr>
          <a:xfrm>
            <a:off x="304800" y="838200"/>
            <a:ext cx="8229600" cy="4953000"/>
          </a:xfrm>
        </p:spPr>
        <p:txBody>
          <a:bodyPr/>
          <a:lstStyle/>
          <a:p>
            <a:r>
              <a:rPr lang="en-US" dirty="0" smtClean="0"/>
              <a:t>First-in, first-out (FIFO)</a:t>
            </a:r>
          </a:p>
          <a:p>
            <a:pPr lvl="1"/>
            <a:r>
              <a:rPr lang="en-US" sz="2400" dirty="0" smtClean="0"/>
              <a:t>Process request sequentially</a:t>
            </a:r>
          </a:p>
          <a:p>
            <a:pPr lvl="1"/>
            <a:r>
              <a:rPr lang="en-US" sz="2400" dirty="0" smtClean="0"/>
              <a:t>Fair to all processes</a:t>
            </a:r>
          </a:p>
          <a:p>
            <a:pPr lvl="1"/>
            <a:r>
              <a:rPr lang="en-US" sz="2400" dirty="0" smtClean="0"/>
              <a:t>Approaches random scheduling in performance if there are many processes</a:t>
            </a:r>
          </a:p>
          <a:p>
            <a:pPr lvl="1"/>
            <a:r>
              <a:rPr lang="en-US" sz="2400" dirty="0" smtClean="0"/>
              <a:t>Example:  55, 58, 39, 18, 90, 160, 150, 38, 184</a:t>
            </a:r>
          </a:p>
          <a:p>
            <a:pPr lvl="1"/>
            <a:endParaRPr lang="en-US" sz="2400" dirty="0" smtClean="0"/>
          </a:p>
        </p:txBody>
      </p:sp>
      <p:pic>
        <p:nvPicPr>
          <p:cNvPr id="59396" name="Picture 4" descr="http://www2.cs.uregina.ca/~hamilton/courses/330/notes/io/img9.gif"/>
          <p:cNvPicPr>
            <a:picLocks noChangeAspect="1" noChangeArrowheads="1"/>
          </p:cNvPicPr>
          <p:nvPr/>
        </p:nvPicPr>
        <p:blipFill>
          <a:blip r:embed="rId3"/>
          <a:srcRect/>
          <a:stretch>
            <a:fillRect/>
          </a:stretch>
        </p:blipFill>
        <p:spPr bwMode="auto">
          <a:xfrm>
            <a:off x="155575" y="-274638"/>
            <a:ext cx="66675" cy="85725"/>
          </a:xfrm>
          <a:prstGeom prst="rect">
            <a:avLst/>
          </a:prstGeom>
          <a:noFill/>
        </p:spPr>
      </p:pic>
      <p:pic>
        <p:nvPicPr>
          <p:cNvPr id="11" name="Picture 10" descr="Fig11_07a.gif"/>
          <p:cNvPicPr>
            <a:picLocks noChangeAspect="1"/>
          </p:cNvPicPr>
          <p:nvPr/>
        </p:nvPicPr>
        <p:blipFill>
          <a:blip r:embed="rId4" cstate="print"/>
          <a:stretch>
            <a:fillRect/>
          </a:stretch>
        </p:blipFill>
        <p:spPr>
          <a:xfrm>
            <a:off x="381000" y="3810000"/>
            <a:ext cx="8438145" cy="2660992"/>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solidFill>
                  <a:srgbClr val="00B050"/>
                </a:solidFill>
              </a:rPr>
              <a:t> </a:t>
            </a:r>
            <a:r>
              <a:rPr lang="en-US" dirty="0">
                <a:solidFill>
                  <a:srgbClr val="0000FF"/>
                </a:solidFill>
              </a:rPr>
              <a:t>Illustration of a hard disk</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8571" y="1524000"/>
            <a:ext cx="7010399" cy="48337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58845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dirty="0" smtClean="0"/>
              <a:t>Disk Scheduling Policies</a:t>
            </a:r>
            <a:endParaRPr lang="en-US" dirty="0"/>
          </a:p>
        </p:txBody>
      </p:sp>
      <p:sp>
        <p:nvSpPr>
          <p:cNvPr id="3" name="Content Placeholder 2"/>
          <p:cNvSpPr>
            <a:spLocks noGrp="1"/>
          </p:cNvSpPr>
          <p:nvPr>
            <p:ph sz="quarter" idx="1"/>
          </p:nvPr>
        </p:nvSpPr>
        <p:spPr>
          <a:xfrm>
            <a:off x="304800" y="914400"/>
            <a:ext cx="8610600" cy="4873752"/>
          </a:xfrm>
        </p:spPr>
        <p:txBody>
          <a:bodyPr/>
          <a:lstStyle/>
          <a:p>
            <a:r>
              <a:rPr lang="en-US" dirty="0" smtClean="0"/>
              <a:t>Shortest Service/Seek Time First</a:t>
            </a:r>
          </a:p>
          <a:p>
            <a:pPr lvl="1"/>
            <a:r>
              <a:rPr lang="en-US" sz="2400" dirty="0" smtClean="0"/>
              <a:t>Select the disk I/O request that requires the least movement of the disk arm from its current position</a:t>
            </a:r>
          </a:p>
          <a:p>
            <a:pPr lvl="1"/>
            <a:r>
              <a:rPr lang="en-US" sz="2400" dirty="0" smtClean="0"/>
              <a:t>Always choose the minimum seek time</a:t>
            </a:r>
          </a:p>
          <a:p>
            <a:pPr lvl="1"/>
            <a:r>
              <a:rPr lang="en-US" sz="2400" dirty="0" smtClean="0"/>
              <a:t>Example:  55, 58, 39, 18, 90, 160, 150, 38, 184</a:t>
            </a:r>
          </a:p>
          <a:p>
            <a:pPr lvl="1"/>
            <a:r>
              <a:rPr lang="en-US" sz="2400" dirty="0" smtClean="0"/>
              <a:t>Requests for tracks far away from the current position may never be served, if requests for closer tracks are issued continuously</a:t>
            </a:r>
          </a:p>
          <a:p>
            <a:endParaRPr lang="en-US" dirty="0"/>
          </a:p>
        </p:txBody>
      </p:sp>
      <p:pic>
        <p:nvPicPr>
          <p:cNvPr id="4" name="Picture 3" descr="Fig11_07b.gif"/>
          <p:cNvPicPr>
            <a:picLocks noChangeAspect="1"/>
          </p:cNvPicPr>
          <p:nvPr/>
        </p:nvPicPr>
        <p:blipFill>
          <a:blip r:embed="rId3" cstate="print"/>
          <a:stretch>
            <a:fillRect/>
          </a:stretch>
        </p:blipFill>
        <p:spPr>
          <a:xfrm>
            <a:off x="838200" y="4445913"/>
            <a:ext cx="7620000" cy="2412087"/>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Disk Scheduling Policies</a:t>
            </a:r>
            <a:endParaRPr lang="en-US" dirty="0"/>
          </a:p>
        </p:txBody>
      </p:sp>
      <p:sp>
        <p:nvSpPr>
          <p:cNvPr id="3" name="Content Placeholder 2"/>
          <p:cNvSpPr>
            <a:spLocks noGrp="1"/>
          </p:cNvSpPr>
          <p:nvPr>
            <p:ph sz="quarter" idx="1"/>
          </p:nvPr>
        </p:nvSpPr>
        <p:spPr>
          <a:xfrm>
            <a:off x="457200" y="1371600"/>
            <a:ext cx="8229600" cy="4953000"/>
          </a:xfrm>
        </p:spPr>
        <p:txBody>
          <a:bodyPr/>
          <a:lstStyle/>
          <a:p>
            <a:r>
              <a:rPr lang="en-US" dirty="0" smtClean="0"/>
              <a:t>SCAN (Elevator Algorithm)</a:t>
            </a:r>
          </a:p>
          <a:p>
            <a:pPr lvl="1"/>
            <a:r>
              <a:rPr lang="en-US" sz="2400" dirty="0" smtClean="0"/>
              <a:t>Arm moves in one direction only, satisfying all outstanding requests until it reaches the last track in that direction</a:t>
            </a:r>
          </a:p>
          <a:p>
            <a:pPr lvl="1"/>
            <a:r>
              <a:rPr lang="en-US" sz="2400" dirty="0" smtClean="0"/>
              <a:t>Direction is reversed</a:t>
            </a:r>
          </a:p>
          <a:p>
            <a:pPr lvl="1"/>
            <a:r>
              <a:rPr lang="en-US" sz="2400" dirty="0" smtClean="0"/>
              <a:t>Example:  55, 58, 39, 18, 90, 160, 150, 38, 184</a:t>
            </a:r>
          </a:p>
          <a:p>
            <a:pPr lvl="1"/>
            <a:endParaRPr lang="en-US" dirty="0" smtClean="0"/>
          </a:p>
          <a:p>
            <a:endParaRPr lang="en-US" dirty="0"/>
          </a:p>
        </p:txBody>
      </p:sp>
      <p:pic>
        <p:nvPicPr>
          <p:cNvPr id="4" name="Picture 3" descr="Fig11_07c.gif"/>
          <p:cNvPicPr>
            <a:picLocks noChangeAspect="1"/>
          </p:cNvPicPr>
          <p:nvPr/>
        </p:nvPicPr>
        <p:blipFill>
          <a:blip r:embed="rId3" cstate="print"/>
          <a:stretch>
            <a:fillRect/>
          </a:stretch>
        </p:blipFill>
        <p:spPr>
          <a:xfrm>
            <a:off x="304800" y="4191000"/>
            <a:ext cx="8536153" cy="2667000"/>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Disk Scheduling Policies</a:t>
            </a:r>
            <a:endParaRPr lang="en-US" dirty="0"/>
          </a:p>
        </p:txBody>
      </p:sp>
      <p:sp>
        <p:nvSpPr>
          <p:cNvPr id="3" name="Content Placeholder 2"/>
          <p:cNvSpPr>
            <a:spLocks noGrp="1"/>
          </p:cNvSpPr>
          <p:nvPr>
            <p:ph sz="quarter" idx="1"/>
          </p:nvPr>
        </p:nvSpPr>
        <p:spPr/>
        <p:txBody>
          <a:bodyPr/>
          <a:lstStyle/>
          <a:p>
            <a:r>
              <a:rPr lang="en-US" dirty="0" smtClean="0"/>
              <a:t>C-SCAN</a:t>
            </a:r>
          </a:p>
          <a:p>
            <a:pPr lvl="1"/>
            <a:r>
              <a:rPr lang="en-US" sz="2400" dirty="0" smtClean="0"/>
              <a:t>Restricts scanning to one direction only</a:t>
            </a:r>
          </a:p>
          <a:p>
            <a:pPr lvl="1"/>
            <a:r>
              <a:rPr lang="en-US" sz="2400" dirty="0" smtClean="0"/>
              <a:t>When the last track has been visited in one direction, the arm is returned to the opposite end of the disk and the scan begins again</a:t>
            </a:r>
          </a:p>
          <a:p>
            <a:pPr lvl="1"/>
            <a:r>
              <a:rPr lang="en-US" altLang="zh-TW" sz="2400" dirty="0" smtClean="0"/>
              <a:t>In case of repetitive requests to one track, we will see “arm stickiness” in SSTF, SCAN, C-SCAN</a:t>
            </a:r>
          </a:p>
          <a:p>
            <a:pPr lvl="1"/>
            <a:endParaRPr lang="en-US" dirty="0" smtClean="0"/>
          </a:p>
          <a:p>
            <a:endParaRPr lang="en-US" dirty="0"/>
          </a:p>
        </p:txBody>
      </p:sp>
      <p:pic>
        <p:nvPicPr>
          <p:cNvPr id="4" name="Picture 3" descr="Fig11_07d.gif"/>
          <p:cNvPicPr>
            <a:picLocks noChangeAspect="1"/>
          </p:cNvPicPr>
          <p:nvPr/>
        </p:nvPicPr>
        <p:blipFill>
          <a:blip r:embed="rId3" cstate="print"/>
          <a:stretch>
            <a:fillRect/>
          </a:stretch>
        </p:blipFill>
        <p:spPr>
          <a:xfrm>
            <a:off x="914400" y="4666313"/>
            <a:ext cx="6705600" cy="2191687"/>
          </a:xfrm>
          <a:prstGeom prst="rect">
            <a:avLst/>
          </a:prstGeom>
        </p:spPr>
      </p:pic>
      <p:pic>
        <p:nvPicPr>
          <p:cNvPr id="2050" name="Picture 2"/>
          <p:cNvPicPr>
            <a:picLocks noChangeAspect="1" noChangeArrowheads="1"/>
          </p:cNvPicPr>
          <p:nvPr/>
        </p:nvPicPr>
        <p:blipFill>
          <a:blip r:embed="rId4" cstate="print"/>
          <a:srcRect/>
          <a:stretch>
            <a:fillRect/>
          </a:stretch>
        </p:blipFill>
        <p:spPr bwMode="auto">
          <a:xfrm>
            <a:off x="7848600" y="3886200"/>
            <a:ext cx="1019175" cy="13620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linds(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Disk Scheduling Policies</a:t>
            </a:r>
            <a:endParaRPr lang="en-US" dirty="0"/>
          </a:p>
        </p:txBody>
      </p:sp>
      <p:sp>
        <p:nvSpPr>
          <p:cNvPr id="3" name="Content Placeholder 2"/>
          <p:cNvSpPr>
            <a:spLocks noGrp="1"/>
          </p:cNvSpPr>
          <p:nvPr>
            <p:ph sz="quarter" idx="1"/>
          </p:nvPr>
        </p:nvSpPr>
        <p:spPr/>
        <p:txBody>
          <a:bodyPr/>
          <a:lstStyle/>
          <a:p>
            <a:r>
              <a:rPr lang="en-US" dirty="0" smtClean="0"/>
              <a:t>N-step-SCAN</a:t>
            </a:r>
          </a:p>
          <a:p>
            <a:pPr lvl="1"/>
            <a:r>
              <a:rPr lang="en-US" dirty="0" smtClean="0"/>
              <a:t>Segment the disk request queue into </a:t>
            </a:r>
            <a:r>
              <a:rPr lang="en-US" dirty="0" err="1" smtClean="0"/>
              <a:t>subqueues</a:t>
            </a:r>
            <a:r>
              <a:rPr lang="en-US" dirty="0" smtClean="0"/>
              <a:t> of length N</a:t>
            </a:r>
          </a:p>
          <a:p>
            <a:pPr lvl="1"/>
            <a:r>
              <a:rPr lang="en-US" dirty="0" err="1" smtClean="0"/>
              <a:t>Subqueues</a:t>
            </a:r>
            <a:r>
              <a:rPr lang="en-US" dirty="0" smtClean="0"/>
              <a:t> are processed one at a time, using SCAN</a:t>
            </a:r>
          </a:p>
          <a:p>
            <a:pPr lvl="1"/>
            <a:r>
              <a:rPr lang="en-US" dirty="0" smtClean="0"/>
              <a:t>New requests added to other queue when a queue is processed</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 Policies</a:t>
            </a:r>
            <a:endParaRPr lang="en-US" dirty="0"/>
          </a:p>
        </p:txBody>
      </p:sp>
      <p:sp>
        <p:nvSpPr>
          <p:cNvPr id="3" name="Content Placeholder 2"/>
          <p:cNvSpPr>
            <a:spLocks noGrp="1"/>
          </p:cNvSpPr>
          <p:nvPr>
            <p:ph sz="quarter" idx="1"/>
          </p:nvPr>
        </p:nvSpPr>
        <p:spPr/>
        <p:txBody>
          <a:bodyPr/>
          <a:lstStyle/>
          <a:p>
            <a:r>
              <a:rPr lang="en-US" dirty="0" smtClean="0"/>
              <a:t>FSCAN</a:t>
            </a:r>
          </a:p>
          <a:p>
            <a:pPr lvl="1"/>
            <a:r>
              <a:rPr lang="en-US" dirty="0" smtClean="0"/>
              <a:t>Two </a:t>
            </a:r>
            <a:r>
              <a:rPr lang="en-US" dirty="0" err="1" smtClean="0"/>
              <a:t>subqueues</a:t>
            </a:r>
            <a:endParaRPr lang="en-US" dirty="0" smtClean="0"/>
          </a:p>
          <a:p>
            <a:pPr lvl="1"/>
            <a:r>
              <a:rPr lang="en-US" dirty="0" smtClean="0"/>
              <a:t>One queue is empty for new requests</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Table11_02.gif"/>
          <p:cNvPicPr>
            <a:picLocks noChangeAspect="1"/>
          </p:cNvPicPr>
          <p:nvPr/>
        </p:nvPicPr>
        <p:blipFill>
          <a:blip r:embed="rId2" cstate="print"/>
          <a:stretch>
            <a:fillRect/>
          </a:stretch>
        </p:blipFill>
        <p:spPr>
          <a:xfrm>
            <a:off x="-18532" y="1524000"/>
            <a:ext cx="9155206" cy="4095750"/>
          </a:xfrm>
          <a:prstGeom prst="rect">
            <a:avLst/>
          </a:prstGeom>
        </p:spPr>
      </p:pic>
      <p:sp>
        <p:nvSpPr>
          <p:cNvPr id="3" name="Title 1"/>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Disk Scheduling Algorithms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solidFill>
                  <a:srgbClr val="0000FF"/>
                </a:solidFill>
              </a:rPr>
              <a:t>Tracks and Cylinders</a:t>
            </a:r>
            <a:endParaRPr lang="en-US" dirty="0">
              <a:solidFill>
                <a:srgbClr val="0000FF"/>
              </a:solidFill>
            </a:endParaRPr>
          </a:p>
        </p:txBody>
      </p:sp>
      <p:pic>
        <p:nvPicPr>
          <p:cNvPr id="2050" name="Picture 2" descr="Cc750198.xwr_p09(en-us,TechNet.10).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1544" y="1675327"/>
            <a:ext cx="7683497" cy="4191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0" y="5105400"/>
            <a:ext cx="2286000" cy="338554"/>
          </a:xfrm>
          <a:prstGeom prst="rect">
            <a:avLst/>
          </a:prstGeom>
        </p:spPr>
        <p:txBody>
          <a:bodyPr wrap="square">
            <a:spAutoFit/>
          </a:bodyPr>
          <a:lstStyle/>
          <a:p>
            <a:r>
              <a:rPr lang="en-US" sz="1600" b="1" dirty="0" smtClean="0">
                <a:solidFill>
                  <a:srgbClr val="0000FF"/>
                </a:solidFill>
              </a:rPr>
              <a:t>same head position </a:t>
            </a:r>
            <a:endParaRPr lang="en-US" sz="1600" b="1" dirty="0">
              <a:solidFill>
                <a:srgbClr val="0000FF"/>
              </a:solidFill>
            </a:endParaRPr>
          </a:p>
        </p:txBody>
      </p:sp>
    </p:spTree>
    <p:extLst>
      <p:ext uri="{BB962C8B-B14F-4D97-AF65-F5344CB8AC3E}">
        <p14:creationId xmlns:p14="http://schemas.microsoft.com/office/powerpoint/2010/main" xmlns="" val="42869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solidFill>
                  <a:srgbClr val="0000FF"/>
                </a:solidFill>
              </a:rPr>
              <a:t>Sectors and </a:t>
            </a:r>
            <a:r>
              <a:rPr lang="en-US" dirty="0" smtClean="0">
                <a:solidFill>
                  <a:srgbClr val="0000FF"/>
                </a:solidFill>
              </a:rPr>
              <a:t>Clusters</a:t>
            </a:r>
            <a:endParaRPr lang="en-US" dirty="0">
              <a:solidFill>
                <a:srgbClr val="0000FF"/>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0279" y="1371600"/>
            <a:ext cx="8188036" cy="48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ight Arrow 4"/>
          <p:cNvSpPr/>
          <p:nvPr/>
        </p:nvSpPr>
        <p:spPr bwMode="auto">
          <a:xfrm>
            <a:off x="2897745" y="4262907"/>
            <a:ext cx="1429555" cy="1133341"/>
          </a:xfrm>
          <a:prstGeom prst="rightArrow">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Seek Time</a:t>
            </a:r>
            <a:endParaRPr kumimoji="0" lang="en-US" sz="1800" b="0" i="0" u="none" strike="noStrike" cap="none" normalizeH="0" baseline="0" dirty="0">
              <a:ln>
                <a:noFill/>
              </a:ln>
              <a:solidFill>
                <a:schemeClr val="tx1"/>
              </a:solidFill>
              <a:effectLst/>
              <a:latin typeface="Verdana" charset="0"/>
            </a:endParaRPr>
          </a:p>
        </p:txBody>
      </p:sp>
      <p:sp>
        <p:nvSpPr>
          <p:cNvPr id="7" name="Right Arrow 6"/>
          <p:cNvSpPr/>
          <p:nvPr/>
        </p:nvSpPr>
        <p:spPr bwMode="auto">
          <a:xfrm rot="2649528">
            <a:off x="1669277" y="1642436"/>
            <a:ext cx="2119102" cy="1167944"/>
          </a:xfrm>
          <a:prstGeom prst="rightArrow">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t>Rotational </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L</a:t>
            </a:r>
            <a:r>
              <a:rPr kumimoji="0" lang="en-US" sz="1800" b="0" i="0" u="none" strike="noStrike" cap="none" normalizeH="0" baseline="0" dirty="0" smtClean="0">
                <a:ln>
                  <a:noFill/>
                </a:ln>
                <a:solidFill>
                  <a:schemeClr val="tx1"/>
                </a:solidFill>
                <a:effectLst/>
                <a:latin typeface="Verdana" charset="0"/>
              </a:rPr>
              <a:t>atency/delay</a:t>
            </a:r>
            <a:endParaRPr kumimoji="0" lang="en-US" sz="1800" b="0" i="0" u="none" strike="noStrike" cap="none" normalizeH="0" baseline="0" dirty="0">
              <a:ln>
                <a:noFill/>
              </a:ln>
              <a:solidFill>
                <a:schemeClr val="tx1"/>
              </a:solidFill>
              <a:effectLst/>
              <a:latin typeface="Verdana" charset="0"/>
            </a:endParaRPr>
          </a:p>
        </p:txBody>
      </p:sp>
      <p:sp>
        <p:nvSpPr>
          <p:cNvPr id="9" name="Rectangle 8"/>
          <p:cNvSpPr/>
          <p:nvPr/>
        </p:nvSpPr>
        <p:spPr>
          <a:xfrm>
            <a:off x="1295400" y="6324600"/>
            <a:ext cx="78486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rPr>
              <a:t>Seek Time:          </a:t>
            </a:r>
            <a:r>
              <a:rPr lang="en-US" dirty="0" smtClean="0">
                <a:solidFill>
                  <a:srgbClr val="0000FF"/>
                </a:solidFill>
              </a:rPr>
              <a:t>Position R/W head over desire track</a:t>
            </a:r>
          </a:p>
          <a:p>
            <a:r>
              <a:rPr lang="en-US" dirty="0" smtClean="0">
                <a:solidFill>
                  <a:srgbClr val="C00000"/>
                </a:solidFill>
              </a:rPr>
              <a:t>Rotational Delay: </a:t>
            </a:r>
            <a:r>
              <a:rPr lang="en-US" dirty="0" smtClean="0">
                <a:solidFill>
                  <a:srgbClr val="0000FF"/>
                </a:solidFill>
              </a:rPr>
              <a:t>Wait time for the desire sector to rotate under R/W head </a:t>
            </a:r>
            <a:endParaRPr lang="en-US" dirty="0">
              <a:solidFill>
                <a:srgbClr val="0000FF"/>
              </a:solidFill>
            </a:endParaRPr>
          </a:p>
        </p:txBody>
      </p:sp>
    </p:spTree>
    <p:extLst>
      <p:ext uri="{BB962C8B-B14F-4D97-AF65-F5344CB8AC3E}">
        <p14:creationId xmlns:p14="http://schemas.microsoft.com/office/powerpoint/2010/main" xmlns="" val="505955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3795" name="Picture 3"/>
          <p:cNvPicPr>
            <a:picLocks noChangeAspect="1" noChangeArrowheads="1"/>
          </p:cNvPicPr>
          <p:nvPr/>
        </p:nvPicPr>
        <p:blipFill>
          <a:blip r:embed="rId2"/>
          <a:srcRect/>
          <a:stretch>
            <a:fillRect/>
          </a:stretch>
        </p:blipFill>
        <p:spPr bwMode="auto">
          <a:xfrm>
            <a:off x="-33454" y="228600"/>
            <a:ext cx="9210908" cy="6400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1981200" cy="476250"/>
          </a:xfrm>
          <a:prstGeom prst="rect">
            <a:avLst/>
          </a:prstGeom>
        </p:spPr>
        <p:txBody>
          <a:bodyPr/>
          <a:lstStyle/>
          <a:p>
            <a:fld id="{48772644-1B9D-4A4C-A389-EA3709B1D593}" type="slidenum">
              <a:rPr lang="en-US"/>
              <a:pPr/>
              <a:t>6</a:t>
            </a:fld>
            <a:endParaRPr lang="en-US"/>
          </a:p>
        </p:txBody>
      </p:sp>
      <p:sp>
        <p:nvSpPr>
          <p:cNvPr id="16386" name="Rectangle 2"/>
          <p:cNvSpPr>
            <a:spLocks noGrp="1" noChangeArrowheads="1"/>
          </p:cNvSpPr>
          <p:nvPr>
            <p:ph type="title"/>
          </p:nvPr>
        </p:nvSpPr>
        <p:spPr>
          <a:xfrm>
            <a:off x="381000" y="0"/>
            <a:ext cx="8229600" cy="1143000"/>
          </a:xfrm>
        </p:spPr>
        <p:txBody>
          <a:bodyPr/>
          <a:lstStyle/>
          <a:p>
            <a:pPr algn="ctr"/>
            <a:r>
              <a:rPr lang="en-US" dirty="0"/>
              <a:t>Disk Scheduling</a:t>
            </a:r>
          </a:p>
        </p:txBody>
      </p:sp>
      <p:sp>
        <p:nvSpPr>
          <p:cNvPr id="16387" name="Rectangle 3"/>
          <p:cNvSpPr>
            <a:spLocks noGrp="1" noChangeArrowheads="1"/>
          </p:cNvSpPr>
          <p:nvPr>
            <p:ph type="body" idx="1"/>
          </p:nvPr>
        </p:nvSpPr>
        <p:spPr>
          <a:xfrm>
            <a:off x="304800" y="1219200"/>
            <a:ext cx="8839200" cy="5334000"/>
          </a:xfrm>
        </p:spPr>
        <p:txBody>
          <a:bodyPr/>
          <a:lstStyle/>
          <a:p>
            <a:pPr marL="342900" indent="-342900"/>
            <a:r>
              <a:rPr lang="en-US" sz="2000" dirty="0"/>
              <a:t>The operating system is </a:t>
            </a:r>
            <a:r>
              <a:rPr lang="en-US" sz="2000" dirty="0" smtClean="0"/>
              <a:t>responsible: </a:t>
            </a:r>
          </a:p>
          <a:p>
            <a:pPr lvl="1" indent="-342900"/>
            <a:r>
              <a:rPr lang="en-US" sz="1800" dirty="0" smtClean="0"/>
              <a:t>having </a:t>
            </a:r>
            <a:r>
              <a:rPr lang="en-US" sz="1800" dirty="0"/>
              <a:t>a fast access time and disk bandwidth.</a:t>
            </a:r>
          </a:p>
          <a:p>
            <a:pPr marL="342900" indent="-342900"/>
            <a:endParaRPr lang="en-US" sz="800" dirty="0" smtClean="0"/>
          </a:p>
          <a:p>
            <a:pPr marL="342900" indent="-342900"/>
            <a:r>
              <a:rPr lang="en-US" sz="2000" dirty="0" smtClean="0"/>
              <a:t>Access </a:t>
            </a:r>
            <a:r>
              <a:rPr lang="en-US" sz="2000" dirty="0"/>
              <a:t>time has two major components</a:t>
            </a:r>
          </a:p>
          <a:p>
            <a:pPr marL="742950" lvl="1" indent="-285750"/>
            <a:r>
              <a:rPr lang="en-US" sz="1800" i="1" dirty="0">
                <a:solidFill>
                  <a:srgbClr val="FF0000"/>
                </a:solidFill>
              </a:rPr>
              <a:t>Seek time</a:t>
            </a:r>
            <a:r>
              <a:rPr lang="en-US" sz="1800" dirty="0">
                <a:solidFill>
                  <a:srgbClr val="FF0000"/>
                </a:solidFill>
              </a:rPr>
              <a:t> </a:t>
            </a:r>
            <a:r>
              <a:rPr lang="en-US" sz="1800" dirty="0"/>
              <a:t>is the time for the disk are to move the heads to the cylinder containing the desired sector.</a:t>
            </a:r>
          </a:p>
          <a:p>
            <a:pPr marL="742950" lvl="1" indent="-285750"/>
            <a:r>
              <a:rPr lang="en-US" sz="1800" i="1" dirty="0">
                <a:solidFill>
                  <a:srgbClr val="FF0000"/>
                </a:solidFill>
              </a:rPr>
              <a:t>Rotational latency</a:t>
            </a:r>
            <a:r>
              <a:rPr lang="en-US" sz="1800" dirty="0">
                <a:solidFill>
                  <a:srgbClr val="FF0000"/>
                </a:solidFill>
              </a:rPr>
              <a:t> </a:t>
            </a:r>
            <a:r>
              <a:rPr lang="en-US" sz="1800" dirty="0"/>
              <a:t>is the additional time waiting for the disk to rotate the desired sector to the disk head.</a:t>
            </a:r>
          </a:p>
          <a:p>
            <a:pPr marL="342900" indent="-342900"/>
            <a:endParaRPr lang="en-US" sz="800" dirty="0" smtClean="0"/>
          </a:p>
          <a:p>
            <a:pPr marL="342900" indent="-342900"/>
            <a:r>
              <a:rPr lang="en-US" sz="2000" dirty="0" smtClean="0"/>
              <a:t>Minimize </a:t>
            </a:r>
            <a:r>
              <a:rPr lang="en-US" sz="2000" dirty="0"/>
              <a:t>seek time</a:t>
            </a:r>
          </a:p>
          <a:p>
            <a:pPr marL="342900" indent="-342900"/>
            <a:r>
              <a:rPr lang="en-US" sz="2000" dirty="0"/>
              <a:t>Seek time </a:t>
            </a:r>
            <a:r>
              <a:rPr lang="en-US" sz="2000" dirty="0">
                <a:sym typeface="Symbol" pitchFamily="18" charset="2"/>
              </a:rPr>
              <a:t> seek distance</a:t>
            </a:r>
          </a:p>
          <a:p>
            <a:pPr marL="342900" indent="-342900"/>
            <a:endParaRPr lang="en-US" sz="1400" dirty="0" smtClean="0">
              <a:sym typeface="Symbol" pitchFamily="18" charset="2"/>
            </a:endParaRPr>
          </a:p>
          <a:p>
            <a:pPr marL="342900" indent="-342900"/>
            <a:r>
              <a:rPr lang="en-US" sz="2000" dirty="0" smtClean="0">
                <a:sym typeface="Symbol" pitchFamily="18" charset="2"/>
              </a:rPr>
              <a:t>Disk </a:t>
            </a:r>
            <a:r>
              <a:rPr lang="en-US" sz="2000" dirty="0">
                <a:sym typeface="Symbol" pitchFamily="18" charset="2"/>
              </a:rPr>
              <a:t>bandwidth is the </a:t>
            </a:r>
            <a:r>
              <a:rPr lang="en-US" sz="2000" b="1" dirty="0">
                <a:solidFill>
                  <a:srgbClr val="FF0000"/>
                </a:solidFill>
                <a:sym typeface="Symbol" pitchFamily="18" charset="2"/>
              </a:rPr>
              <a:t>total number of bytes transferred</a:t>
            </a:r>
            <a:r>
              <a:rPr lang="en-US" sz="2000" dirty="0">
                <a:sym typeface="Symbol" pitchFamily="18" charset="2"/>
              </a:rPr>
              <a:t>, divided by the total time between the first request for service and the completion of the last </a:t>
            </a:r>
            <a:r>
              <a:rPr lang="en-US" sz="2000" dirty="0" smtClean="0">
                <a:sym typeface="Symbol" pitchFamily="18" charset="2"/>
              </a:rPr>
              <a:t>transfer (</a:t>
            </a:r>
            <a:r>
              <a:rPr lang="en-US" sz="2000" dirty="0" smtClean="0">
                <a:solidFill>
                  <a:srgbClr val="FF0000"/>
                </a:solidFill>
                <a:sym typeface="Symbol" pitchFamily="18" charset="2"/>
              </a:rPr>
              <a:t>turnaround</a:t>
            </a:r>
            <a:r>
              <a:rPr lang="en-US" sz="2000" dirty="0" smtClean="0">
                <a:sym typeface="Symbol" pitchFamily="18" charset="2"/>
              </a:rPr>
              <a:t>).</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1981200" cy="476250"/>
          </a:xfrm>
          <a:prstGeom prst="rect">
            <a:avLst/>
          </a:prstGeom>
        </p:spPr>
        <p:txBody>
          <a:bodyPr/>
          <a:lstStyle/>
          <a:p>
            <a:fld id="{94268E18-311B-4C23-843F-341059ACBF31}" type="slidenum">
              <a:rPr lang="en-US"/>
              <a:pPr/>
              <a:t>7</a:t>
            </a:fld>
            <a:endParaRPr lang="en-US"/>
          </a:p>
        </p:txBody>
      </p:sp>
      <p:sp>
        <p:nvSpPr>
          <p:cNvPr id="17410" name="Rectangle 2"/>
          <p:cNvSpPr>
            <a:spLocks noGrp="1" noChangeArrowheads="1"/>
          </p:cNvSpPr>
          <p:nvPr>
            <p:ph type="title"/>
          </p:nvPr>
        </p:nvSpPr>
        <p:spPr/>
        <p:txBody>
          <a:bodyPr/>
          <a:lstStyle/>
          <a:p>
            <a:pPr algn="ctr"/>
            <a:r>
              <a:rPr lang="en-US"/>
              <a:t>Disk Scheduling (Cont.)</a:t>
            </a:r>
          </a:p>
        </p:txBody>
      </p:sp>
      <p:sp>
        <p:nvSpPr>
          <p:cNvPr id="17411" name="Rectangle 3"/>
          <p:cNvSpPr>
            <a:spLocks noGrp="1" noChangeArrowheads="1"/>
          </p:cNvSpPr>
          <p:nvPr>
            <p:ph type="body" idx="1"/>
          </p:nvPr>
        </p:nvSpPr>
        <p:spPr/>
        <p:txBody>
          <a:bodyPr/>
          <a:lstStyle/>
          <a:p>
            <a:pPr marL="342900" indent="-342900">
              <a:tabLst>
                <a:tab pos="1711325" algn="l"/>
              </a:tabLst>
            </a:pPr>
            <a:r>
              <a:rPr lang="en-US" sz="2400" dirty="0"/>
              <a:t>Several algorithms exist to schedule the servicing of disk I/O requests. </a:t>
            </a:r>
          </a:p>
          <a:p>
            <a:pPr marL="342900" indent="-342900">
              <a:tabLst>
                <a:tab pos="1711325" algn="l"/>
              </a:tabLst>
            </a:pPr>
            <a:r>
              <a:rPr lang="en-US" sz="2400" dirty="0"/>
              <a:t>We illustrate them with a request queue (0-199).</a:t>
            </a:r>
          </a:p>
          <a:p>
            <a:pPr marL="342900" indent="-342900">
              <a:buFont typeface="Wingdings" pitchFamily="2" charset="2"/>
              <a:buNone/>
              <a:tabLst>
                <a:tab pos="1711325" algn="l"/>
              </a:tabLst>
            </a:pPr>
            <a:r>
              <a:rPr lang="en-US" sz="2400" dirty="0"/>
              <a:t>		</a:t>
            </a:r>
            <a:br>
              <a:rPr lang="en-US" sz="2400" dirty="0"/>
            </a:br>
            <a:r>
              <a:rPr lang="en-US" sz="2400" dirty="0"/>
              <a:t>	98, 183, 37, 122, 14, 124, 65, 67</a:t>
            </a:r>
          </a:p>
          <a:p>
            <a:pPr marL="342900" indent="-342900">
              <a:buFont typeface="Wingdings" pitchFamily="2" charset="2"/>
              <a:buNone/>
              <a:tabLst>
                <a:tab pos="1711325" algn="l"/>
              </a:tabLst>
            </a:pPr>
            <a:endParaRPr lang="en-US" sz="2400" dirty="0"/>
          </a:p>
          <a:p>
            <a:pPr marL="342900" indent="-342900">
              <a:buFont typeface="Wingdings" pitchFamily="2" charset="2"/>
              <a:buNone/>
              <a:tabLst>
                <a:tab pos="1711325" algn="l"/>
              </a:tabLst>
            </a:pPr>
            <a:r>
              <a:rPr lang="en-US" sz="2400" dirty="0"/>
              <a:t>	Head pointer 53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3C3A276-6C5D-4CDF-972E-2AA7C263E63F}" type="slidenum">
              <a:rPr lang="en-US"/>
              <a:pPr/>
              <a:t>8</a:t>
            </a:fld>
            <a:endParaRPr lang="en-US"/>
          </a:p>
        </p:txBody>
      </p:sp>
      <p:sp>
        <p:nvSpPr>
          <p:cNvPr id="18434" name="Rectangle 2"/>
          <p:cNvSpPr>
            <a:spLocks noGrp="1" noChangeArrowheads="1"/>
          </p:cNvSpPr>
          <p:nvPr>
            <p:ph type="title"/>
          </p:nvPr>
        </p:nvSpPr>
        <p:spPr>
          <a:xfrm>
            <a:off x="762000" y="0"/>
            <a:ext cx="7269163" cy="1216025"/>
          </a:xfrm>
        </p:spPr>
        <p:txBody>
          <a:bodyPr/>
          <a:lstStyle/>
          <a:p>
            <a:pPr algn="ctr"/>
            <a:r>
              <a:rPr lang="en-US" dirty="0"/>
              <a:t>FCFS</a:t>
            </a:r>
          </a:p>
        </p:txBody>
      </p:sp>
      <p:pic>
        <p:nvPicPr>
          <p:cNvPr id="18435" name="Picture 3"/>
          <p:cNvPicPr>
            <a:picLocks noChangeAspect="1" noChangeArrowheads="1"/>
          </p:cNvPicPr>
          <p:nvPr/>
        </p:nvPicPr>
        <p:blipFill>
          <a:blip r:embed="rId2"/>
          <a:srcRect l="1001" t="9740" r="514" b="9470"/>
          <a:stretch>
            <a:fillRect/>
          </a:stretch>
        </p:blipFill>
        <p:spPr bwMode="auto">
          <a:xfrm>
            <a:off x="935162" y="1165194"/>
            <a:ext cx="6989638" cy="4586319"/>
          </a:xfrm>
          <a:prstGeom prst="rect">
            <a:avLst/>
          </a:prstGeom>
          <a:noFill/>
          <a:ln w="57150" cmpd="thickThin">
            <a:solidFill>
              <a:schemeClr val="tx1"/>
            </a:solidFill>
            <a:miter lim="800000"/>
            <a:headEnd/>
            <a:tailEnd/>
          </a:ln>
          <a:effectLst/>
        </p:spPr>
      </p:pic>
      <p:sp>
        <p:nvSpPr>
          <p:cNvPr id="18436" name="Text Box 4"/>
          <p:cNvSpPr txBox="1">
            <a:spLocks noChangeArrowheads="1"/>
          </p:cNvSpPr>
          <p:nvPr/>
        </p:nvSpPr>
        <p:spPr bwMode="auto">
          <a:xfrm>
            <a:off x="838200" y="5791200"/>
            <a:ext cx="6488113" cy="396875"/>
          </a:xfrm>
          <a:prstGeom prst="rect">
            <a:avLst/>
          </a:prstGeom>
          <a:noFill/>
          <a:ln w="9525">
            <a:noFill/>
            <a:miter lim="800000"/>
            <a:headEnd/>
            <a:tailEnd/>
          </a:ln>
          <a:effectLst/>
        </p:spPr>
        <p:txBody>
          <a:bodyPr wrap="none" anchor="ctr">
            <a:spAutoFit/>
          </a:bodyPr>
          <a:lstStyle/>
          <a:p>
            <a:pPr algn="ctr">
              <a:spcBef>
                <a:spcPct val="50000"/>
              </a:spcBef>
            </a:pPr>
            <a:r>
              <a:rPr lang="en-US" sz="2000">
                <a:latin typeface="Helvetica" pitchFamily="2" charset="0"/>
              </a:rPr>
              <a:t>Illustration shows total head movement of 640 cylinders.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1981200" cy="476250"/>
          </a:xfrm>
          <a:prstGeom prst="rect">
            <a:avLst/>
          </a:prstGeom>
        </p:spPr>
        <p:txBody>
          <a:bodyPr/>
          <a:lstStyle/>
          <a:p>
            <a:fld id="{0104E704-BFF5-4D2D-ABA8-66C317158F4D}" type="slidenum">
              <a:rPr lang="en-US"/>
              <a:pPr/>
              <a:t>9</a:t>
            </a:fld>
            <a:endParaRPr lang="en-US"/>
          </a:p>
        </p:txBody>
      </p:sp>
      <p:sp>
        <p:nvSpPr>
          <p:cNvPr id="19458" name="Rectangle 2"/>
          <p:cNvSpPr>
            <a:spLocks noGrp="1" noChangeArrowheads="1"/>
          </p:cNvSpPr>
          <p:nvPr>
            <p:ph type="title"/>
          </p:nvPr>
        </p:nvSpPr>
        <p:spPr>
          <a:xfrm>
            <a:off x="457200" y="0"/>
            <a:ext cx="8229600" cy="1143000"/>
          </a:xfrm>
        </p:spPr>
        <p:txBody>
          <a:bodyPr/>
          <a:lstStyle/>
          <a:p>
            <a:pPr algn="ctr"/>
            <a:r>
              <a:rPr lang="en-US" dirty="0"/>
              <a:t>SSTF</a:t>
            </a:r>
          </a:p>
        </p:txBody>
      </p:sp>
      <p:sp>
        <p:nvSpPr>
          <p:cNvPr id="19459" name="Rectangle 3"/>
          <p:cNvSpPr>
            <a:spLocks noGrp="1" noChangeArrowheads="1"/>
          </p:cNvSpPr>
          <p:nvPr>
            <p:ph type="body" idx="1"/>
          </p:nvPr>
        </p:nvSpPr>
        <p:spPr>
          <a:xfrm>
            <a:off x="457200" y="1447800"/>
            <a:ext cx="8382000" cy="5105400"/>
          </a:xfrm>
        </p:spPr>
        <p:txBody>
          <a:bodyPr/>
          <a:lstStyle/>
          <a:p>
            <a:pPr marL="342900" indent="-342900"/>
            <a:r>
              <a:rPr lang="en-US" sz="2800" dirty="0"/>
              <a:t>Selects the request with the minimum seek time from the current head position.</a:t>
            </a:r>
          </a:p>
          <a:p>
            <a:pPr marL="342900" indent="-342900"/>
            <a:endParaRPr lang="en-US" sz="2800" dirty="0" smtClean="0"/>
          </a:p>
          <a:p>
            <a:pPr marL="342900" indent="-342900"/>
            <a:r>
              <a:rPr lang="en-US" sz="2800" dirty="0" smtClean="0"/>
              <a:t>SSTF </a:t>
            </a:r>
            <a:r>
              <a:rPr lang="en-US" sz="2800" dirty="0"/>
              <a:t>scheduling is a form of SJF scheduling; may cause starvation of some requests.</a:t>
            </a:r>
          </a:p>
          <a:p>
            <a:pPr marL="342900" indent="-342900"/>
            <a:endParaRPr lang="en-US" sz="2800" dirty="0" smtClean="0"/>
          </a:p>
          <a:p>
            <a:pPr marL="342900" indent="-342900"/>
            <a:r>
              <a:rPr lang="en-US" sz="2800" dirty="0" smtClean="0"/>
              <a:t>Illustration </a:t>
            </a:r>
            <a:r>
              <a:rPr lang="en-US" sz="2800" dirty="0"/>
              <a:t>shows total head movement of 236 cylinders.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826</Words>
  <Application>Microsoft Office PowerPoint</Application>
  <PresentationFormat>On-screen Show (4:3)</PresentationFormat>
  <Paragraphs>118</Paragraphs>
  <Slides>25</Slides>
  <Notes>8</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Custom Design</vt:lpstr>
      <vt:lpstr> Operating Systems    Disk Scheduling   Dr. Shamim Akhter</vt:lpstr>
      <vt:lpstr> Illustration of a hard disk</vt:lpstr>
      <vt:lpstr>Tracks and Cylinders</vt:lpstr>
      <vt:lpstr>Sectors and Clusters</vt:lpstr>
      <vt:lpstr>Slide 5</vt:lpstr>
      <vt:lpstr>Disk Scheduling</vt:lpstr>
      <vt:lpstr>Disk Scheduling (Cont.)</vt:lpstr>
      <vt:lpstr>FCFS</vt:lpstr>
      <vt:lpstr>SSTF</vt:lpstr>
      <vt:lpstr>SSTF (Cont.)</vt:lpstr>
      <vt:lpstr>SCAN</vt:lpstr>
      <vt:lpstr>SCAN (Cont.)</vt:lpstr>
      <vt:lpstr>C-SCAN</vt:lpstr>
      <vt:lpstr>C-SCAN (Cont.)</vt:lpstr>
      <vt:lpstr>C-LOOK</vt:lpstr>
      <vt:lpstr>C-LOOK (Cont.)</vt:lpstr>
      <vt:lpstr>Selecting a Disk-Scheduling Algorithm</vt:lpstr>
      <vt:lpstr>Disk Scheduling Policies</vt:lpstr>
      <vt:lpstr>Disk Scheduling Policies</vt:lpstr>
      <vt:lpstr>Disk Scheduling Policies</vt:lpstr>
      <vt:lpstr>Disk Scheduling Policies</vt:lpstr>
      <vt:lpstr>Disk Scheduling Policies</vt:lpstr>
      <vt:lpstr>Disk Scheduling Policies</vt:lpstr>
      <vt:lpstr>Disk Scheduling Policies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2008-04-03T13:46:15Z</dcterms:created>
  <dcterms:modified xsi:type="dcterms:W3CDTF">2016-03-28T09:01:23Z</dcterms:modified>
</cp:coreProperties>
</file>