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342" r:id="rId3"/>
    <p:sldId id="343" r:id="rId4"/>
    <p:sldId id="344" r:id="rId5"/>
    <p:sldId id="345" r:id="rId6"/>
    <p:sldId id="363" r:id="rId7"/>
    <p:sldId id="346" r:id="rId8"/>
    <p:sldId id="364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2" r:id="rId19"/>
    <p:sldId id="361" r:id="rId20"/>
    <p:sldId id="360" r:id="rId21"/>
    <p:sldId id="365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7" autoAdjust="0"/>
    <p:restoredTop sz="88982" autoAdjust="0"/>
  </p:normalViewPr>
  <p:slideViewPr>
    <p:cSldViewPr>
      <p:cViewPr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CC1087E-F765-403D-909B-C2685FD607C3}" type="datetimeFigureOut">
              <a:rPr lang="en-US" smtClean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1C73157-3F25-4D66-87C4-07BE776377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6200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AC1CA-4BE3-4681-980F-DAC5D77117F1}" type="slidenum">
              <a:rPr lang="en-US" smtClean="0">
                <a:latin typeface="Arial" pitchFamily="34" charset="0"/>
              </a:rPr>
              <a:pPr/>
              <a:t>1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934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4267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600200"/>
            <a:ext cx="4267200" cy="441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9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2417D89-A21B-4146-B75B-2B1DEB5C0668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41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848600" cy="22098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70C0"/>
                </a:solidFill>
                <a:latin typeface="Comic Sans MS" pitchFamily="66" charset="0"/>
              </a:rPr>
              <a:t/>
            </a:r>
            <a:br>
              <a:rPr lang="en-US" sz="3200" b="1" dirty="0" smtClean="0">
                <a:solidFill>
                  <a:srgbClr val="0070C0"/>
                </a:solidFill>
                <a:latin typeface="Comic Sans MS" pitchFamily="66" charset="0"/>
              </a:rPr>
            </a:br>
            <a:r>
              <a:rPr lang="en-US" sz="4000" b="1" dirty="0" smtClean="0">
                <a:solidFill>
                  <a:srgbClr val="0070C0"/>
                </a:solidFill>
                <a:latin typeface="Calisto MT" pitchFamily="18" charset="0"/>
              </a:rPr>
              <a:t>Operating Systems</a:t>
            </a:r>
            <a:br>
              <a:rPr lang="en-US" sz="4000" b="1" dirty="0" smtClean="0">
                <a:solidFill>
                  <a:srgbClr val="0070C0"/>
                </a:solidFill>
                <a:latin typeface="Calisto MT" pitchFamily="18" charset="0"/>
              </a:rPr>
            </a:br>
            <a:r>
              <a:rPr lang="en-US" sz="4000" b="1" dirty="0" smtClean="0">
                <a:solidFill>
                  <a:srgbClr val="0070C0"/>
                </a:solidFill>
                <a:latin typeface="Calisto MT" pitchFamily="18" charset="0"/>
              </a:rPr>
              <a:t/>
            </a:r>
            <a:br>
              <a:rPr lang="en-US" sz="4000" b="1" dirty="0" smtClean="0">
                <a:solidFill>
                  <a:srgbClr val="0070C0"/>
                </a:solidFill>
                <a:latin typeface="Calisto MT" pitchFamily="18" charset="0"/>
              </a:rPr>
            </a:br>
            <a:r>
              <a:rPr lang="en-US" sz="4000" b="1" dirty="0" smtClean="0">
                <a:solidFill>
                  <a:srgbClr val="0070C0"/>
                </a:solidFill>
                <a:latin typeface="Calisto MT" pitchFamily="18" charset="0"/>
              </a:rPr>
              <a:t/>
            </a:r>
            <a:br>
              <a:rPr lang="en-US" sz="4000" b="1" dirty="0" smtClean="0">
                <a:solidFill>
                  <a:srgbClr val="0070C0"/>
                </a:solidFill>
                <a:latin typeface="Calisto MT" pitchFamily="18" charset="0"/>
              </a:rPr>
            </a:br>
            <a:r>
              <a:rPr lang="en-US" sz="4800" b="1" dirty="0" smtClean="0">
                <a:latin typeface="Calisto MT" pitchFamily="18" charset="0"/>
              </a:rPr>
              <a:t>File Management</a:t>
            </a:r>
            <a:r>
              <a:rPr lang="en-US" sz="4000" b="1" dirty="0" smtClean="0">
                <a:solidFill>
                  <a:srgbClr val="0070C0"/>
                </a:solidFill>
                <a:latin typeface="Calisto MT" pitchFamily="18" charset="0"/>
              </a:rPr>
              <a:t/>
            </a:r>
            <a:br>
              <a:rPr lang="en-US" sz="4000" b="1" dirty="0" smtClean="0">
                <a:solidFill>
                  <a:srgbClr val="0070C0"/>
                </a:solidFill>
                <a:latin typeface="Calisto MT" pitchFamily="18" charset="0"/>
              </a:rPr>
            </a:br>
            <a:r>
              <a:rPr lang="en-US" sz="4000" b="1" dirty="0" smtClean="0">
                <a:solidFill>
                  <a:srgbClr val="0070C0"/>
                </a:solidFill>
                <a:latin typeface="Calisto MT" pitchFamily="18" charset="0"/>
              </a:rPr>
              <a:t/>
            </a:r>
            <a:br>
              <a:rPr lang="en-US" sz="4000" b="1" dirty="0" smtClean="0">
                <a:solidFill>
                  <a:srgbClr val="0070C0"/>
                </a:solidFill>
                <a:latin typeface="Calisto MT" pitchFamily="18" charset="0"/>
              </a:rPr>
            </a:br>
            <a:r>
              <a:rPr lang="en-US" sz="4000" b="1" dirty="0" smtClean="0">
                <a:solidFill>
                  <a:srgbClr val="0070C0"/>
                </a:solidFill>
                <a:latin typeface="Calisto MT" pitchFamily="18" charset="0"/>
              </a:rPr>
              <a:t>Dr. Shamim Akhter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kern="1200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Contiguous Allocation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724025"/>
            <a:ext cx="89916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-65967"/>
            <a:ext cx="7467599" cy="2481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350825"/>
            <a:ext cx="7315200" cy="230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668995"/>
            <a:ext cx="6858000" cy="223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6065860" y="5219700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6285706" y="5218906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6514306" y="5218906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7657305" y="5221178"/>
            <a:ext cx="2286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 rot="16200000">
            <a:off x="-2918618" y="2918619"/>
            <a:ext cx="68580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42950" marR="0" lvl="1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Contiguous Allocation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Contiguous Allocation Problems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External fragmentation</a:t>
            </a:r>
          </a:p>
          <a:p>
            <a:pPr lvl="1">
              <a:buNone/>
            </a:pPr>
            <a:r>
              <a:rPr lang="en-US" sz="2400" b="1" dirty="0" smtClean="0"/>
              <a:t>Sol</a:t>
            </a:r>
            <a:r>
              <a:rPr lang="en-US" sz="2400" b="1" baseline="30000" dirty="0" smtClean="0"/>
              <a:t>n</a:t>
            </a:r>
            <a:r>
              <a:rPr lang="en-US" sz="2400" b="1" dirty="0" smtClean="0"/>
              <a:t>:</a:t>
            </a:r>
            <a:r>
              <a:rPr lang="en-US" sz="2400" dirty="0" smtClean="0"/>
              <a:t> Compaction</a:t>
            </a:r>
          </a:p>
          <a:p>
            <a:endParaRPr lang="en-US" sz="800" dirty="0" smtClean="0"/>
          </a:p>
          <a:p>
            <a:r>
              <a:rPr lang="en-US" sz="2800" dirty="0" smtClean="0">
                <a:solidFill>
                  <a:srgbClr val="0000FF"/>
                </a:solidFill>
              </a:rPr>
              <a:t>File size needs to know in advanced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2800" dirty="0" smtClean="0">
                <a:solidFill>
                  <a:srgbClr val="0000FF"/>
                </a:solidFill>
              </a:rPr>
              <a:t>Allocated files are modified and requires memory extension</a:t>
            </a:r>
          </a:p>
          <a:p>
            <a:pPr lvl="1" algn="just">
              <a:buNone/>
            </a:pPr>
            <a:r>
              <a:rPr lang="en-US" sz="2400" b="1" dirty="0" smtClean="0"/>
              <a:t>Sol</a:t>
            </a:r>
            <a:r>
              <a:rPr lang="en-US" sz="2400" b="1" baseline="30000" dirty="0" smtClean="0"/>
              <a:t>n</a:t>
            </a:r>
            <a:r>
              <a:rPr lang="en-US" sz="2400" b="1" dirty="0" smtClean="0"/>
              <a:t>: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terminate with error message </a:t>
            </a:r>
          </a:p>
          <a:p>
            <a:pPr lvl="1" algn="just"/>
            <a:r>
              <a:rPr lang="en-US" sz="2400" dirty="0" smtClean="0"/>
              <a:t>find larger hole and shift contents to new place, and release the previous address.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dirty="0" smtClean="0">
                <a:solidFill>
                  <a:srgbClr val="0000FF"/>
                </a:solidFill>
              </a:rPr>
              <a:t>Non-Contiguous Allocation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1524000"/>
            <a:ext cx="91344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487" y="2927440"/>
            <a:ext cx="8759431" cy="145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47" y="4345672"/>
            <a:ext cx="9057154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69608" y="4267201"/>
            <a:ext cx="1028700" cy="36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038600" y="5257800"/>
            <a:ext cx="685800" cy="609600"/>
          </a:xfrm>
          <a:prstGeom prst="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4800600" y="3962400"/>
            <a:ext cx="2590800" cy="1066800"/>
          </a:xfrm>
          <a:prstGeom prst="cloudCallout">
            <a:avLst>
              <a:gd name="adj1" fmla="val -72773"/>
              <a:gd name="adj2" fmla="val 92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Large extent:</a:t>
            </a:r>
          </a:p>
          <a:p>
            <a:pPr algn="ctr"/>
            <a:r>
              <a:rPr lang="en-US" dirty="0" smtClean="0"/>
              <a:t>Internal Fragmentation</a:t>
            </a:r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5029200" y="5791200"/>
            <a:ext cx="3505200" cy="1066800"/>
          </a:xfrm>
          <a:prstGeom prst="cloudCallout">
            <a:avLst>
              <a:gd name="adj1" fmla="val -70666"/>
              <a:gd name="adj2" fmla="val -51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Varying size extent:</a:t>
            </a:r>
          </a:p>
          <a:p>
            <a:pPr algn="ctr"/>
            <a:r>
              <a:rPr lang="en-US" dirty="0" smtClean="0"/>
              <a:t>External Fragmentation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Linked Allocation</a:t>
            </a:r>
            <a:endParaRPr lang="en-US" dirty="0"/>
          </a:p>
        </p:txBody>
      </p:sp>
      <p:pic>
        <p:nvPicPr>
          <p:cNvPr id="7170" name="Picture 2" descr="http://terminaltechno.blog.uns.ac.id/files/2009/12/image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89196"/>
            <a:ext cx="5882356" cy="5868804"/>
          </a:xfrm>
          <a:prstGeom prst="rect">
            <a:avLst/>
          </a:prstGeom>
          <a:noFill/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0" y="3352800"/>
          <a:ext cx="1883392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573"/>
                <a:gridCol w="1140819"/>
              </a:tblGrid>
              <a:tr h="4470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Block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Data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Pointer</a:t>
                      </a:r>
                      <a:endParaRPr lang="en-US" b="1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512 Byte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Allocation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r>
              <a:rPr lang="en-US" dirty="0" smtClean="0"/>
              <a:t>File can be accessed only by sequential-access</a:t>
            </a:r>
          </a:p>
          <a:p>
            <a:endParaRPr lang="en-US" dirty="0" smtClean="0"/>
          </a:p>
          <a:p>
            <a:r>
              <a:rPr lang="en-US" dirty="0" smtClean="0"/>
              <a:t>Allocation Space for pointer</a:t>
            </a:r>
          </a:p>
          <a:p>
            <a:pPr lvl="1"/>
            <a:r>
              <a:rPr lang="en-US" sz="2400" dirty="0" smtClean="0"/>
              <a:t>Clusters (with multiple blocks), internal fragmentation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pointer lost, damaged</a:t>
            </a:r>
          </a:p>
          <a:p>
            <a:pPr lvl="2"/>
            <a:r>
              <a:rPr lang="en-US" dirty="0" smtClean="0"/>
              <a:t>doubly link-list solution but too costly.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File Allocation Table (FAT)</a:t>
            </a:r>
            <a:endParaRPr lang="en-US" dirty="0"/>
          </a:p>
        </p:txBody>
      </p:sp>
      <p:pic>
        <p:nvPicPr>
          <p:cNvPr id="4710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295" y="1371600"/>
            <a:ext cx="9048145" cy="529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66800" y="6553200"/>
            <a:ext cx="1981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Details in Lab 9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Indexed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266455" cy="524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Indexed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95082"/>
            <a:ext cx="8077200" cy="501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5943600"/>
            <a:ext cx="2971800" cy="60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Supports both Sequential and Direct Access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Indexed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 descr="http://www.cs.odu.edu/~cs471w/spring10/lectures/FileSystemImplementation_files/image0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6113"/>
            <a:ext cx="6845710" cy="540188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724400" y="61722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of index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7010400" y="1828800"/>
            <a:ext cx="2590800" cy="2743200"/>
          </a:xfrm>
          <a:prstGeom prst="cloudCallout">
            <a:avLst>
              <a:gd name="adj1" fmla="val -37106"/>
              <a:gd name="adj2" fmla="val 465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Index Block overhead is higher than linked allocation pointer overhead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128" y="609600"/>
            <a:ext cx="88392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2286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Given a block size of 512B and 4B pointer is required to point a block. How big can a file be if you have a single index block in an index file management scheme?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6764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Single Index Block= 508/4=127 pointers [last 4B is -1]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Maximum Total File size = 127 x 512 B = 65024 B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3200400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Given a block size of 512B and 4B pointer is required to point a block. How big can a file be if you have a double index block in an index file management scheme?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4495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127 x Single Index Block </a:t>
            </a:r>
          </a:p>
          <a:p>
            <a:pPr algn="ctr"/>
            <a:r>
              <a:rPr lang="en-US" b="1" dirty="0" smtClean="0">
                <a:solidFill>
                  <a:srgbClr val="0000FF"/>
                </a:solidFill>
              </a:rPr>
              <a:t>=127 x 65024 B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"/>
            <a:ext cx="4953000" cy="944562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 Computer,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828800"/>
            <a:ext cx="5715000" cy="990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No such a thing, called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!!</a:t>
            </a:r>
            <a:endParaRPr lang="en-US" dirty="0"/>
          </a:p>
        </p:txBody>
      </p:sp>
      <p:pic>
        <p:nvPicPr>
          <p:cNvPr id="2050" name="Picture 2" descr="http://cache2.asset-cache.net/xc/470797555.jpg?v=2&amp;c=IWSAsset&amp;k=2&amp;d=cIjJT4rHu0zkKpY6_vcdQ0cNEJXt6xNfN7l2wCALE9w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2510852" cy="2667000"/>
          </a:xfrm>
          <a:prstGeom prst="rect">
            <a:avLst/>
          </a:prstGeom>
          <a:noFill/>
        </p:spPr>
      </p:pic>
      <p:pic>
        <p:nvPicPr>
          <p:cNvPr id="2052" name="Picture 4" descr="http://www.windows-vista-tips-and-tricks.com/image-files/vista-manage-folders-ic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257800"/>
            <a:ext cx="1068117" cy="1135667"/>
          </a:xfrm>
          <a:prstGeom prst="rect">
            <a:avLst/>
          </a:prstGeom>
          <a:noFill/>
        </p:spPr>
      </p:pic>
      <p:pic>
        <p:nvPicPr>
          <p:cNvPr id="2054" name="Picture 6" descr="http://www.clker.com/cliparts/R/X/6/k/w/S/pdf-file-icon-h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5306704"/>
            <a:ext cx="798690" cy="1079312"/>
          </a:xfrm>
          <a:prstGeom prst="rect">
            <a:avLst/>
          </a:prstGeom>
          <a:noFill/>
        </p:spPr>
      </p:pic>
      <p:sp>
        <p:nvSpPr>
          <p:cNvPr id="2056" name="AutoShape 8" descr="data:image/jpeg;base64,/9j/4AAQSkZJRgABAQAAAQABAAD/2wCEAAkGBxASEBQPEBQREBASEBQPDw8PDxAUDw8PFBQWFhQRFBQYHSggGBolGxUUITEhJSkrLi4uFx8zODMsNygtLisBCgoKDg0OGxAQGywlHyQsLC0rLC0sNywsLCwsLCwsLCwsLCwsLCwsLCwsLCwsLCwsLCwsLCwsLCwsLCwsLCwsLP/AABEIAMwAzAMBEQACEQEDEQH/xAAbAAABBQEBAAAAAAAAAAAAAAAAAQIDBQYEB//EAEQQAAEDAQMHBgsFCAMBAAAAAAEAAgMRBAYxBRIhQVFxkSIyM2GB0QcTFRZCUlNykqGxFCMkYsElQ3OCsrPh8DRjolT/xAAbAQEAAgMBAQAAAAAAAAAAAAAAAQMCBAUGB//EADIRAAIBAgQEBQIFBQEAAAAAAAABAgMRBBIxURMhMkEFInGBkTNhQlKhsdEUFSPB4fH/2gAMAwEAAhEDEQA/APcUAIAQAgBACAEAIAQAgBACAEAIAQAgBACAEAIAQAgBACAEAIAQAgBAQ2m0BgqdO5ZQjmdkYVJqCuzhdlM+o7iO9W8B7or462Y3yq71HcR3pwHuhx1sw8qn1HcR3pwHuhx1sxPKx9R3Ed6cB7ocdbMPKx9R3FvenAe6J4y2Ynlc+o7i3vTgPdDjLZh5YPs3cW96cB7ocZbCeWD7N3FvenAe6HGWweWT7N3FvenAe6HGWwnlo+zfxb3pwHuhxlsHlo+zfxb3pwHuhxlsJ5bPs38W96cB7ocZbCty0T+7dxb3qf6d7ocZbHPk+9UMkr4dLHspodTlCgNRTVygFhUpOBnGakX8cgIqFUZj0AIAQAgBACAEAIAQAgK3LB0N99v1VtHq9mU1+n3RYRc0bh9FW9S1aDlBIIAQAgBACAEAIBKoBCVNiLjSSpsLg0o0LnmdkyOLXarZmuLJopGmJ4pod4qOgOg6OV8luOSjFX0KO5cXavA4PNmnGZMzQ4HWNFCOwha1Snl5rQtjK5tYpARUKozHoAQAgBACAEAIAQAgKzLODffb9VdR6vZlNbp90WEXNG4fRVPUtWg9QSCAEAIAQAgBAIUIGkqQISpIGkqQAKBGCua/9oW/+Kz+zAtma8qNeb5kV77J4y0Oew5srS0tcPdC3KVJSopGlLEOFV30O66l5c4+Jl0SDgRtHELm1qLpv7HTp1FNG3ikBFQqSwegBACAEAIAQAgBAVmWsG++36q6h1ezKq3T7osIuaNw+iqepYtB6gkEAIAQAgBAIUIGkqQISpIGkqQIVJAlfqhKPProO/aFv/is/sQLba8qNWpqTZbf+Id2f0hdHDL/ABo5GIfnZTZQsmfSRmiRukEa/wDOCmtRU0ZYbE8N2ehorpXmzvupdDxwI2j5LiVaTg/sd6E1JG3jkBFQqTMegBACAEAIAQAgKzLWDffb9VdQ6vZlVbp90WEXNG4fRVPUsWg9QSCAKoBKoBUAhQDSVJAhKkgaSpAhUkDSVJAlcEJR51dV9MoW/wDis/swLdSvE06z5hl21AWh/Z/SF0sNH/Gjj4h+dnELYFsZTXuctsoSJGGjxpqNf+cFr18Opo3cLi3TeWWhrrqXkzwGPNHD5rg1qLg/sd+E1JG1jeCKhUmY9ACAEAIAQAgKvLeDffb9VdQ6vZlVbp9ya05ShhYDI8NOaKNxcdGoDSqJyUXzNijRnU5RVzPW6978IYwB60tf6QteWI2R06Xhv538FLaMu2p+MhHUwBoVLrTfc3YYKhHt8nE61ynGST43d6wzy3L1RprSKGttcuPjJPjcsM8tz53VqT4kufdk8OWrUzmyv3Oo4fNZKtNdyFiaq7lrY75zN0Ssa8bWVa7hgro4t/iRsQxz/EjSZNy/Z59DXBr/AFH6HcDj2Lbp1YT0ZuU68KmjLKqtLRFJA0lSQNKkDHupRSkSjBT3QtYtM09nnZGJnNcQWuroY1umnurfp16cVZxNGthqk5XUjnnuTbXuL32iMuOJzX7KbepXxx0IqyRrS8NnJ3chguJavbxD+V6n+4LYj+1y/N+geYtq/wDoi+B6n+4L8o/tT/N+g203XnsrPtLpo3Bp0hrXAnRXE7lRVxNOpCay87amzSwtWjKPnutjf3btBfECdgXHOkXKAEAIAQAgEJppOgIDK5cyr405kPNa6pm1VGpm3eqnXcX5DfpYFSV6vx/JSvh01NXO1ucak9q1Xd82dWNoqy5I53xrGxYmQPYos3oZZktRgiccATuCzVGb7MreKorWS+RviXAaWkbwVg6FT8rPA1aU87du7IyFW4taoocWtRAxYmJMyCv6HWNxQLkX2S8uSxUbLWWL1sZGDr9YfNblHFNcpm7RxbXKem5rLPaWSND2EOaRUEFdBNNXRvppq6HkrIkQoQNcFJFxtBsUi7ENNikXY00Qi5HMdBWS1CfMoL2P/COHX+hVjXll6GT1Ra3R6Fu4LQLTQoAQAgBABKAy+U8oGcmNhpADRzhjMRqH5fqtec83JaHTw9DhrNLXt9v+nIYwNA0BV2Nm5DIzViToAAqSdgCmMHJ2QlVjBXkzvsd3nv5Up8WPVFC/t1BXxoxWvM0amPm+UORc2bI1nZgwE+s/lH5q1ctDSlOUucnc7WxgYADcAoMQc0awOAUg4bXkuzyc+Nh6wKHiFOpi0nqUFvuwByoXfyP/AEd3qmeGhLTka1TCwlpyKhsBa7McC1wxacd/WFo1aMqepoVKUoPmdUcSqK7DoZn2Z3jI6mMmssQ+b2jb1K+hXdN2ehfRrOm/saqy2lsjA9hBa4VBC6qaaujpJpq6JCVkBpKkgaSpAikgQoQRTnklZLUmOpn71H8I7/dRVj6Jehm9UXF0ehbuC55aaFACAEAIDO3nyidFmYaFwrK4Ytj2byqas7eVG/gqGZ8SWi09StgIAAGgDQAqUb8iUuJIa0Zz3aGt/U7ArYQc2a1Wqqauy4ydYmx8o8qQ4vOrqbsC2lFJWRyp1JTd2WAeosYjw5RYkcgGuKAhe5ZJEHO96zSMTgt8DJBR2I5rhzmnqKycU1ZmMkmrMqG1a7MfzhpBGDxtHcuXicO6butDnVqOTmtBk0i1Ga7Ici5R8RN4s9FIeTsZJs3FbmDrWeR+xs4WtZ5H7Gxqumb4hUgaSpIEKEDSpBFOeSVktSY6mfvSfwrv91FWS6Jehm+pF1dHoW7gucWmhQAgBAQ2u0NjY6Rxo1rS4nqChuyuZRi5NRXc87ZaXPc6V3Oe7OPVsHYFoOV3c9HGkqcVBdjsjmoKlZxTbsiqo1FNsusmQ5gz3dI7H8o1NC6cYZVZHn6tV1JXZ3iVZWK7kjZFi0STsesWiSVpWJI15REHNI5WJEHLK9WJGLOSSRWJGJxW1ge2mBGlrtbXJKmpRysxdmrMppJzTTocDRw2ELz1ek6U3FnLqwySsVlsfUEdoOwjAqi9uaKL25o2t2MpeOgBPPbyXbwu7QqcSCkdmlUzwUi2KvMxChA0lSBpKkgitB5JWUdSY6mfvQfwrv8AdRVkuiXoWPqReXR6Fu4LmlpoUAIAQGS8IuVBFCyPXK+hGvMbpP6cVr4meWNtzqeFUOLWvsrmRslsa7A9mtacZJnbqU5LUusltz5BXmt5R3+iP92LoYOF25HD8Tq5UoLuXplXRsca45sqiwuQZXyg6KB8jaZwADa4BziACeKKN3YXMtBlS0sdntmc53pCTlMf1Fursor3Ri1YpVVmlyZe+I0baB4l2GfpMJPvej2rWnh5LQvjUTNF4wOGc0gg4EGoPaqUjM5pSs0Ys4pnK1GLOOV6tSMWcr5FmkY3KfK4oQ8YO5Lt4wK53iVG9POuxrYqGaF9iknlXAZy2W9ybbmzujODxnAdY0H9F0fDqnNw9zfwM9Y+5vyV1TfGkqQNJUkCFSQRWg8krKOpMdTP3mP4V3+6irJdEvQtfUi9uj0LdwXMLTQoAQAgPK/CjaM61xs1RxE9r3dzQudjX5kj0/gULU5y3a/T/wBMnHItRM7TRs7sSuEJeTXOcaV9Vuj61XpcFTSoxPCeKVM2JlbtyLP7ftHBbnDOfmJ4raw6+KxdNkqSOS80w+yv0jFmv8wWEV5kTfkZX7StkosIbSEFiSw5XmgNYHlg1xnlRO3tOG8UWEqcZalkZtGmydfSF9GTjxLzoDsYnH3vR7VryotaFimmXTnhwzmkOBwINQe1QgzjmVqMTkkCsRicmUY86Jw2DOG8aVhWhng4kNXVjJSSjWQvHvk7HDbsSZJtYbaYiPXzewhbGDnasi7CTtVX3PWGOqAepegOyBKkgQqSBpUkEVoPJKmOplHUz15T+Gdu71bP6cvQs/EjQXR6Fu4LllxoUAIAQHjPhFmAyg8E+gz9Vz8VSnKd0m/Y9R4PWpQw9pSSd33M39pZtWvwKv5X8HV/qaP518o3uRB+GjpraTxJXqqCtBL7Hz3EvNVk/ux0oWyjXFiClgqL+kjJ0x90/wDoLCPUjI8nZlOQYPeNzitmyK7ErcuTj947tofqoyx2HMeLwT+vxa3uUZIjmBvBP6w+EJkiOZ1ZOvjbYHAxSUbWroi0GJ29ureKLF0oPsZKTPXbv5Yda7LHaaZhe05zdQc0lpp1VBWu4qLsZs6XA7SslYxGSx1Y6vqn6I2SjAGN3qv+B3cvEV5RVWSv3f7nFqYerndovV9iSzMeJGHNcKSNNS0gDSssLOPGjz7meHw9VVYtxeux7FZTyG+6F6k7BIpIGkqQNJQgitJ5JWUdSY6mfvIfwzt3erJ/Tl6Fv4kaG6PQt3BcsuNCgBACA8J8KsZGUnE+lEwjszgutgn/AI/c0668xk2tW4Unq12TnWOI7AW8CVpPlJo2Ox1viWaZjYVkSOQsUnhAj/Z0v8o/9hRB+dGXY8j+xrdsUZg+xpYZg+xpYZhG2QlwY0F7zgxgq7/CxlJRV2zKKctDUZD8H88xDp/u2eo08sjrdq7FpzxXaBcqdtT1bJeS2wQthYA1rBRrRqCqUm+bJZOYVlmMbENrbmxvdsY4/JMxKRVQsoxo2NA+S+bV55qspbt/ud6CtFIhtnNptcB81f4er4mHqYV3/jl6G1snMb7oXu0cNkhKyIEJQgaVJBDaTySso6mUNTP3j/47t3erKn05ehb3Ro7o9C3cFyi40KAEAIDx/wAMtipaYJqaHsfGT1ghzfq7gulgJdUTVxC0Zh4Yl0UjVbPQ7gTVifCcWnPaOo6D9FpV1lmbFN3iaV0CqUjOwrYEzCxQ+EKL9ny74/7jVlSfnQkuTPNjZwumaFyJzW52Y0F7zhGwZzz2at5WE5xgryZnGMpaGiyJcO02gh033MZ9BhrIR+Z2A7OK59XHdoG3DDpdR6JkO5dnszaNYAdZxJO0nErSlOU3eTL7JaF59la3QBRZJmJE+FZqRFiMwqcxFisy+KRBgxle2Mbuc48AVr4yuqVCc9l/xFlKGaaRwPYvn1ztHFaG1fGza8HsGldfwannxKeyb/0a2Llan6m0YKADqXszjCkqSBpUkDSVIIrTzSso6kw1KC8f/Hdu71nU+nL0Lu6NHdHoW7guUXGhQAgBAYzwpZLM1jL2iroT40baDEcKrYw1TJUTK6sc0Tyizx1AIwOkLvJHMbL7IFqMEzZPR5sg2sOPDHsVGJp5oXWqLKM7Ss+56c2MEAjSCKgjAg61ysxu2HCBMwscmW8jttNnfA8HNe2mg0IOpwO0GhRTcXdE2PPIPB7anPzJJfuq4sbmyPHW7V2LYnjpW5LmVLDxTuby71zLPZm8ljQcScXE7ScStGc5Td5MvSS0NPFC1ooAAsCRzmqbghfGskyCJ0SyuRYZ4pTcWM1a5PGzucNMcVYmHU5/7xw4ZvYV5zx7F8lQXq/9L/Zu4Sn+MiexecTN45Mkx+MtZd6MYzf5ta9b4Dh8tJ1H3/ZHMx1S7UdjVkr0BzxCVJA0lSBCVJBDaOaVktTKGpQ3k6B27vWVT6cvQv7o0l0ehbuC5RaaFACAEBFaoQ9hYdIIIQHiNsyYbNaH2ZwoAc+HriJwG46OC72ErcSH3RzMRDJL7HTDEtyxrNmtunlYNpZZToJ+4ecB/wBZP0XIxmHcHmjodDD1s6s9TYiJaFzZsPbGouLD2sCi5I9QAQAgEogELVNwUmXbcR+GhP3rhy3jCGM4uP5jgB2rVxmMhhaWeWvZbv8Ajcsp03OViuZAGtDW6ABQLw9SrKpNzk7tnUiklZHBle0iKMu9I8lg1lxV2FoSr1VTj3InNQi5M7LtWHxcQLue7lOPWV9Do0lTgoR0Rwak3KTbLYlXFY0lSBCVJA0lSQRT80qVqZQ6ihvL0Dt3esp/Tl6Gx3Rpbo9C3cFyi00KAEAIAQGRv7d4zxiaKgniq5h27WnqKvw9Z0p37dyurTU42MRYJg9taZpBzXsPOY8YtK9FCSmsyONOLi7MkmcMFMkmrMRbTujSXdvgGUhtRJGDJ8SBsk71xsTgnHzQ0OlRxClyept4pGuAc0hzSKhwNQRvXPNkegBACAEAFAUOUMuZxMVlo52Dpz0Ue2nru6sFp4zHUsLHzc5dl399kW06UpvlocllgDAcXOcc573aXvccXOOteMxWKqYmpnm/bsvsjowgoKyFncGtLnGgAqTsCoV27IzM/YIza5/GkUhYfuwdZ9Ze38H8O4EM8+p/ojlYuvmeVaGsAoKLumiIVJAhKkgaSpIGkoCObmlZIyh1FDeXoDu71M/py9DY7o010ehbuC5RaaFACAEAIBCK6CgPP743Xe15tdlAzqfeR4NlaNR69hW3hcU6Ls9CitQVRfcxzLcHg4tcNDmO0OYdhC7sZqavE5koOLszmnmRslIdk28losprC8htamMmsZ/lWpVw1OfY2IVZRNZk/wAKrMLRCa63ROH9J71ozwMl0s2Y109S8g8I2TXDS97epzD+ipeFqLsZ8SO53+d1lIq0SurhmxO08aLRliaMdZr5LlTm+xzzXqcdEMJH5p3taPhbUn5LUq+K4WHdv0X82LI4abK+0TSzdPIXN9kyrIjvA0u7VycT41VnypLKt9X8mzDCxXVzOiIgCgAAGAGgBcOTcnd82bNrEkloaxpc4hrRpJKxUXJ2QM9JLJbn5jKsszTpOuSn6L1vhPg/DtVqrn2WxzsTivwxNVZLM2NgY0UAFF6ZI5rJlJA0lSQNJUkDSgEKkgjmwUoyp9RRXm6E+73qZ/Tl6Gz3Rpro9C3cFyi00KAEAIAQAgEc0EUOCA88v9dNjqTw/dy5wbnN1gnA7QtnDVZwlyKqsIyXM87yhDPCaTMI/O0EtO/YupTxMZ8nyZpyoOJWSTA4Gu5XGCRzucoMhqgHqdgP3bPdH0Xyev8AUl6v9z1EelHWxyqsSTtesWgctqy3GzktrJJqYzTp61tYbw+tiH5Vy37FVStCGrI7Nkqe1OD7Qc2PERDDt2r1eA8JpYfzPnLf+Dm18VKfJaGqstmbG0NaAANi7CRptkpKkgaSpIGkqSBEA0lSQISpII5ToUmdPqKK83Qn3e9J/Tl6G13Rp7o9C3cFyiw0KAEAIAQAgBAUt5ujb/Eb9Vfh+srqdJzyWCKVoD2g8kaupZyQehk8seDqB5LouQfy6FnCrOOjK3GL1Rlbb4P7UzmODh1juV8cXLujB0l2ZVyXUto9AHtKz/q47Mx4T3NdZ5Jw1rfEPqABiKLxdTwWtKbakubOusZBLQ6GR2x/NiDetxqrafgP55/CMZY5dkdUV27RJ00hA1tZoC6VDwnD0ueW7+/M1p4ucu5d5OyFBCOS0E7TiulGKWhrOTZZrMwEJUgaSpIGkqSBCgGkqSBCVJA0lSCOTBSZU+opLz9Efd71E/py9Da7o090ehbuC5RaaFACAEAIAQAgKW8/Rt/iN+qvw/WV1NBLOcPdH0Vsg9CclYlY0kdSkgYQ3q+SkDc1vV8kICo6vkpIELhtHFSBpcNo4qSBpcNo4qSBC4bRxUizGkjaOKEWY0kbRxUkWYhI6lIsxpKkizGkqSLMSqCzGPOhSZU08xSXn6I+7+pUT+nL0NvujUXR6Fu4LlFhoUAIAQAgBACAp7xsrGOp7SdwKvw9s/MrqdJWHLNmaADI0EAA1IC2Mv3XyRmQw5bs3tWfGFOX7r5GZDTluze1b8YU5fuvkZkNOWrN7VvxhTZbr5GZDDlmz+0b8YU2W6+RdDTliz+0b8YSy3XyLjTlez+0b8YU+XdfIuNOVoPaN+MKfLuvki43yrB7RvxhTeO6+RcPK1n9o34gnl3XySJ5Ws/tG/EEvHdfIDyvZ/aN+IJeO6+QHlez+0b8QS8d18gTyxZ/aN+IJeO6+QHliz+0b8SXjuvkB5Ys/tBxS8d18gPLNm9dvFLx3XyDiy5a4ZYiI3tJDcKipNdQUTklTlzRPc1t02kQt3BcosL9ACAEAIAQAgIbTCHihQGftF1InGpA4ICHzOh2DggF8zodg4IA8zodg4IA8zodg4IA8zodg4IA8zodg4IA8zodg4IA8zodg4IA8zodg4IA8zodg4IA8zodg4IA8zodg4IA8zodg4IA8zodg4IA8zodg4IA8zodg4IB8V0ommtBwQGgsdmDG0CA6EAIAQAgBACAEAIAQAgBACAEAIAQAgBACAEAIAQAgBACAEAIAQAgB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58" name="AutoShape 10" descr="data:image/jpeg;base64,/9j/4AAQSkZJRgABAQAAAQABAAD/2wCEAAkGBxASEBQPEBQREBASEBQPDw8PDxAUDw8PFBQWFhQRFBQYHSggGBolGxUUITEhJSkrLi4uFx8zODMsNygtLisBCgoKDg0OGxAQGywlHyQsLC0rLC0sNywsLCwsLCwsLCwsLCwsLCwsLCwsLCwsLCwsLCwsLCwsLCwsLCwsLCwsLP/AABEIAMwAzAMBEQACEQEDEQH/xAAbAAABBQEBAAAAAAAAAAAAAAAAAQIDBQYEB//EAEQQAAEDAQMHBgsFCAMBAAAAAAEAAgMRBAYxBRIhQVFxkSIyM2GB0QcTFRZCUlNykqGxFCMkYsElQ3OCsrPh8DRjolT/xAAbAQEAAgMBAQAAAAAAAAAAAAAAAQMCBAUGB//EADIRAAIBAgQEBQIFBQEAAAAAAAABAgMRBBIxURMhMkEFInGBkTNhQlKhsdEUFSPB4fH/2gAMAwEAAhEDEQA/APcUAIAQAgBACAEAIAQAgBACAEAIAQAgBACAEAIAQAgBACAEAIAQAgBAQ2m0BgqdO5ZQjmdkYVJqCuzhdlM+o7iO9W8B7or462Y3yq71HcR3pwHuhx1sw8qn1HcR3pwHuhx1sxPKx9R3Ed6cB7ocdbMPKx9R3FvenAe6J4y2Ynlc+o7i3vTgPdDjLZh5YPs3cW96cB7ocZbCeWD7N3FvenAe6HGWweWT7N3FvenAe6HGWwnlo+zfxb3pwHuhxlsHlo+zfxb3pwHuhxlsJ5bPs38W96cB7ocZbCty0T+7dxb3qf6d7ocZbHPk+9UMkr4dLHspodTlCgNRTVygFhUpOBnGakX8cgIqFUZj0AIAQAgBACAEAIAQAgK3LB0N99v1VtHq9mU1+n3RYRc0bh9FW9S1aDlBIIAQAgBACAEAIBKoBCVNiLjSSpsLg0o0LnmdkyOLXarZmuLJopGmJ4pod4qOgOg6OV8luOSjFX0KO5cXavA4PNmnGZMzQ4HWNFCOwha1Snl5rQtjK5tYpARUKozHoAQAgBACAEAIAQAgKzLODffb9VdR6vZlNbp90WEXNG4fRVPUtWg9QSCAEAIAQAgBAIUIGkqQISpIGkqQAKBGCua/9oW/+Kz+zAtma8qNeb5kV77J4y0Oew5srS0tcPdC3KVJSopGlLEOFV30O66l5c4+Jl0SDgRtHELm1qLpv7HTp1FNG3ikBFQqSwegBACAEAIAQAgBAVmWsG++36q6h1ezKq3T7osIuaNw+iqepYtB6gkEAIAQAgBAIUIGkqQISpIGkqQIVJAlfqhKPProO/aFv/is/sQLba8qNWpqTZbf+Id2f0hdHDL/ABo5GIfnZTZQsmfSRmiRukEa/wDOCmtRU0ZYbE8N2ehorpXmzvupdDxwI2j5LiVaTg/sd6E1JG3jkBFQqTMegBACAEAIAQAgKzLWDffb9VdQ6vZlVbp90WEXNG4fRVPUsWg9QSCAKoBKoBUAhQDSVJAhKkgaSpAhUkDSVJAlcEJR51dV9MoW/wDis/swLdSvE06z5hl21AWh/Z/SF0sNH/Gjj4h+dnELYFsZTXuctsoSJGGjxpqNf+cFr18Opo3cLi3TeWWhrrqXkzwGPNHD5rg1qLg/sd+E1JG1jeCKhUmY9ACAEAIAQAgKvLeDffb9VdQ6vZlVbp9ya05ShhYDI8NOaKNxcdGoDSqJyUXzNijRnU5RVzPW6978IYwB60tf6QteWI2R06Xhv538FLaMu2p+MhHUwBoVLrTfc3YYKhHt8nE61ynGST43d6wzy3L1RprSKGttcuPjJPjcsM8tz53VqT4kufdk8OWrUzmyv3Oo4fNZKtNdyFiaq7lrY75zN0Ssa8bWVa7hgro4t/iRsQxz/EjSZNy/Z59DXBr/AFH6HcDj2Lbp1YT0ZuU68KmjLKqtLRFJA0lSQNKkDHupRSkSjBT3QtYtM09nnZGJnNcQWuroY1umnurfp16cVZxNGthqk5XUjnnuTbXuL32iMuOJzX7KbepXxx0IqyRrS8NnJ3chguJavbxD+V6n+4LYj+1y/N+geYtq/wDoi+B6n+4L8o/tT/N+g203XnsrPtLpo3Bp0hrXAnRXE7lRVxNOpCay87amzSwtWjKPnutjf3btBfECdgXHOkXKAEAIAQAgEJppOgIDK5cyr405kPNa6pm1VGpm3eqnXcX5DfpYFSV6vx/JSvh01NXO1ucak9q1Xd82dWNoqy5I53xrGxYmQPYos3oZZktRgiccATuCzVGb7MreKorWS+RviXAaWkbwVg6FT8rPA1aU87du7IyFW4taoocWtRAxYmJMyCv6HWNxQLkX2S8uSxUbLWWL1sZGDr9YfNblHFNcpm7RxbXKem5rLPaWSND2EOaRUEFdBNNXRvppq6HkrIkQoQNcFJFxtBsUi7ENNikXY00Qi5HMdBWS1CfMoL2P/COHX+hVjXll6GT1Ra3R6Fu4LQLTQoAQAgBABKAy+U8oGcmNhpADRzhjMRqH5fqtec83JaHTw9DhrNLXt9v+nIYwNA0BV2Nm5DIzViToAAqSdgCmMHJ2QlVjBXkzvsd3nv5Up8WPVFC/t1BXxoxWvM0amPm+UORc2bI1nZgwE+s/lH5q1ctDSlOUucnc7WxgYADcAoMQc0awOAUg4bXkuzyc+Nh6wKHiFOpi0nqUFvuwByoXfyP/AEd3qmeGhLTka1TCwlpyKhsBa7McC1wxacd/WFo1aMqepoVKUoPmdUcSqK7DoZn2Z3jI6mMmssQ+b2jb1K+hXdN2ehfRrOm/saqy2lsjA9hBa4VBC6qaaujpJpq6JCVkBpKkgaSpAikgQoQRTnklZLUmOpn71H8I7/dRVj6Jehm9UXF0ehbuC55aaFACAEAIDO3nyidFmYaFwrK4Ytj2byqas7eVG/gqGZ8SWi09StgIAAGgDQAqUb8iUuJIa0Zz3aGt/U7ArYQc2a1Wqqauy4ydYmx8o8qQ4vOrqbsC2lFJWRyp1JTd2WAeosYjw5RYkcgGuKAhe5ZJEHO96zSMTgt8DJBR2I5rhzmnqKycU1ZmMkmrMqG1a7MfzhpBGDxtHcuXicO6butDnVqOTmtBk0i1Ga7Ici5R8RN4s9FIeTsZJs3FbmDrWeR+xs4WtZ5H7Gxqumb4hUgaSpIEKEDSpBFOeSVktSY6mfvSfwrv91FWS6Jehm+pF1dHoW7gucWmhQAgBAQ2u0NjY6Rxo1rS4nqChuyuZRi5NRXc87ZaXPc6V3Oe7OPVsHYFoOV3c9HGkqcVBdjsjmoKlZxTbsiqo1FNsusmQ5gz3dI7H8o1NC6cYZVZHn6tV1JXZ3iVZWK7kjZFi0STsesWiSVpWJI15REHNI5WJEHLK9WJGLOSSRWJGJxW1ge2mBGlrtbXJKmpRysxdmrMppJzTTocDRw2ELz1ek6U3FnLqwySsVlsfUEdoOwjAqi9uaKL25o2t2MpeOgBPPbyXbwu7QqcSCkdmlUzwUi2KvMxChA0lSBpKkgitB5JWUdSY6mfvQfwrv8AdRVkuiXoWPqReXR6Fu4LmlpoUAIAQGS8IuVBFCyPXK+hGvMbpP6cVr4meWNtzqeFUOLWvsrmRslsa7A9mtacZJnbqU5LUusltz5BXmt5R3+iP92LoYOF25HD8Tq5UoLuXplXRsca45sqiwuQZXyg6KB8jaZwADa4BziACeKKN3YXMtBlS0sdntmc53pCTlMf1Fursor3Ri1YpVVmlyZe+I0baB4l2GfpMJPvej2rWnh5LQvjUTNF4wOGc0gg4EGoPaqUjM5pSs0Ys4pnK1GLOOV6tSMWcr5FmkY3KfK4oQ8YO5Lt4wK53iVG9POuxrYqGaF9iknlXAZy2W9ybbmzujODxnAdY0H9F0fDqnNw9zfwM9Y+5vyV1TfGkqQNJUkCFSQRWg8krKOpMdTP3mP4V3+6irJdEvQtfUi9uj0LdwXMLTQoAQAgPK/CjaM61xs1RxE9r3dzQudjX5kj0/gULU5y3a/T/wBMnHItRM7TRs7sSuEJeTXOcaV9Vuj61XpcFTSoxPCeKVM2JlbtyLP7ftHBbnDOfmJ4raw6+KxdNkqSOS80w+yv0jFmv8wWEV5kTfkZX7StkosIbSEFiSw5XmgNYHlg1xnlRO3tOG8UWEqcZalkZtGmydfSF9GTjxLzoDsYnH3vR7VryotaFimmXTnhwzmkOBwINQe1QgzjmVqMTkkCsRicmUY86Jw2DOG8aVhWhng4kNXVjJSSjWQvHvk7HDbsSZJtYbaYiPXzewhbGDnasi7CTtVX3PWGOqAepegOyBKkgQqSBpUkEVoPJKmOplHUz15T+Gdu71bP6cvQs/EjQXR6Fu4LllxoUAIAQHjPhFmAyg8E+gz9Vz8VSnKd0m/Y9R4PWpQw9pSSd33M39pZtWvwKv5X8HV/qaP518o3uRB+GjpraTxJXqqCtBL7Hz3EvNVk/ux0oWyjXFiClgqL+kjJ0x90/wDoLCPUjI8nZlOQYPeNzitmyK7ErcuTj947tofqoyx2HMeLwT+vxa3uUZIjmBvBP6w+EJkiOZ1ZOvjbYHAxSUbWroi0GJ29ureKLF0oPsZKTPXbv5Yda7LHaaZhe05zdQc0lpp1VBWu4qLsZs6XA7SslYxGSx1Y6vqn6I2SjAGN3qv+B3cvEV5RVWSv3f7nFqYerndovV9iSzMeJGHNcKSNNS0gDSssLOPGjz7meHw9VVYtxeux7FZTyG+6F6k7BIpIGkqQNJQgitJ5JWUdSY6mfvIfwzt3erJ/Tl6Fv4kaG6PQt3BcsuNCgBACA8J8KsZGUnE+lEwjszgutgn/AI/c0668xk2tW4Unq12TnWOI7AW8CVpPlJo2Ox1viWaZjYVkSOQsUnhAj/Z0v8o/9hRB+dGXY8j+xrdsUZg+xpYZg+xpYZhG2QlwY0F7zgxgq7/CxlJRV2zKKctDUZD8H88xDp/u2eo08sjrdq7FpzxXaBcqdtT1bJeS2wQthYA1rBRrRqCqUm+bJZOYVlmMbENrbmxvdsY4/JMxKRVQsoxo2NA+S+bV55qspbt/ud6CtFIhtnNptcB81f4er4mHqYV3/jl6G1snMb7oXu0cNkhKyIEJQgaVJBDaTySso6mUNTP3j/47t3erKn05ehb3Ro7o9C3cFyi40KAEAIDx/wAMtipaYJqaHsfGT1ghzfq7gulgJdUTVxC0Zh4Yl0UjVbPQ7gTVifCcWnPaOo6D9FpV1lmbFN3iaV0CqUjOwrYEzCxQ+EKL9ny74/7jVlSfnQkuTPNjZwumaFyJzW52Y0F7zhGwZzz2at5WE5xgryZnGMpaGiyJcO02gh033MZ9BhrIR+Z2A7OK59XHdoG3DDpdR6JkO5dnszaNYAdZxJO0nErSlOU3eTL7JaF59la3QBRZJmJE+FZqRFiMwqcxFisy+KRBgxle2Mbuc48AVr4yuqVCc9l/xFlKGaaRwPYvn1ztHFaG1fGza8HsGldfwannxKeyb/0a2Llan6m0YKADqXszjCkqSBpUkDSVIIrTzSso6kw1KC8f/Hdu71nU+nL0Lu6NHdHoW7guUXGhQAgBAYzwpZLM1jL2iroT40baDEcKrYw1TJUTK6sc0Tyizx1AIwOkLvJHMbL7IFqMEzZPR5sg2sOPDHsVGJp5oXWqLKM7Ss+56c2MEAjSCKgjAg61ysxu2HCBMwscmW8jttNnfA8HNe2mg0IOpwO0GhRTcXdE2PPIPB7anPzJJfuq4sbmyPHW7V2LYnjpW5LmVLDxTuby71zLPZm8ljQcScXE7ScStGc5Td5MvSS0NPFC1ooAAsCRzmqbghfGskyCJ0SyuRYZ4pTcWM1a5PGzucNMcVYmHU5/7xw4ZvYV5zx7F8lQXq/9L/Zu4Sn+MiexecTN45Mkx+MtZd6MYzf5ta9b4Dh8tJ1H3/ZHMx1S7UdjVkr0BzxCVJA0lSBCVJBDaOaVktTKGpQ3k6B27vWVT6cvQv7o0l0ehbuC5RaaFACAEBFaoQ9hYdIIIQHiNsyYbNaH2ZwoAc+HriJwG46OC72ErcSH3RzMRDJL7HTDEtyxrNmtunlYNpZZToJ+4ecB/wBZP0XIxmHcHmjodDD1s6s9TYiJaFzZsPbGouLD2sCi5I9QAQAgEogELVNwUmXbcR+GhP3rhy3jCGM4uP5jgB2rVxmMhhaWeWvZbv8Ajcsp03OViuZAGtDW6ABQLw9SrKpNzk7tnUiklZHBle0iKMu9I8lg1lxV2FoSr1VTj3InNQi5M7LtWHxcQLue7lOPWV9Do0lTgoR0Rwak3KTbLYlXFY0lSBCVJA0lSQRT80qVqZQ6ihvL0Dt3esp/Tl6Gx3Rpbo9C3cFyi00KAEAIAQGRv7d4zxiaKgniq5h27WnqKvw9Z0p37dyurTU42MRYJg9taZpBzXsPOY8YtK9FCSmsyONOLi7MkmcMFMkmrMRbTujSXdvgGUhtRJGDJ8SBsk71xsTgnHzQ0OlRxClyept4pGuAc0hzSKhwNQRvXPNkegBACAEAFAUOUMuZxMVlo52Dpz0Ue2nru6sFp4zHUsLHzc5dl399kW06UpvlocllgDAcXOcc573aXvccXOOteMxWKqYmpnm/bsvsjowgoKyFncGtLnGgAqTsCoV27IzM/YIza5/GkUhYfuwdZ9Ze38H8O4EM8+p/ojlYuvmeVaGsAoKLumiIVJAhKkgaSpIGkoCObmlZIyh1FDeXoDu71M/py9DY7o010ehbuC5RaaFACAEAIBCK6CgPP743Xe15tdlAzqfeR4NlaNR69hW3hcU6Ls9CitQVRfcxzLcHg4tcNDmO0OYdhC7sZqavE5koOLszmnmRslIdk28losprC8htamMmsZ/lWpVw1OfY2IVZRNZk/wAKrMLRCa63ROH9J71ozwMl0s2Y109S8g8I2TXDS97epzD+ipeFqLsZ8SO53+d1lIq0SurhmxO08aLRliaMdZr5LlTm+xzzXqcdEMJH5p3taPhbUn5LUq+K4WHdv0X82LI4abK+0TSzdPIXN9kyrIjvA0u7VycT41VnypLKt9X8mzDCxXVzOiIgCgAAGAGgBcOTcnd82bNrEkloaxpc4hrRpJKxUXJ2QM9JLJbn5jKsszTpOuSn6L1vhPg/DtVqrn2WxzsTivwxNVZLM2NgY0UAFF6ZI5rJlJA0lSQNJUkDSgEKkgjmwUoyp9RRXm6E+73qZ/Tl6Gz3Rpro9C3cFyi00KAEAIAQAgEc0EUOCA88v9dNjqTw/dy5wbnN1gnA7QtnDVZwlyKqsIyXM87yhDPCaTMI/O0EtO/YupTxMZ8nyZpyoOJWSTA4Gu5XGCRzucoMhqgHqdgP3bPdH0Xyev8AUl6v9z1EelHWxyqsSTtesWgctqy3GzktrJJqYzTp61tYbw+tiH5Vy37FVStCGrI7Nkqe1OD7Qc2PERDDt2r1eA8JpYfzPnLf+Dm18VKfJaGqstmbG0NaAANi7CRptkpKkgaSpIGkqSBEA0lSQISpII5ToUmdPqKK83Qn3e9J/Tl6G13Rp7o9C3cFyiw0KAEAIAQAgBAUt5ujb/Eb9Vfh+srqdJzyWCKVoD2g8kaupZyQehk8seDqB5LouQfy6FnCrOOjK3GL1Rlbb4P7UzmODh1juV8cXLujB0l2ZVyXUto9AHtKz/q47Mx4T3NdZ5Jw1rfEPqABiKLxdTwWtKbakubOusZBLQ6GR2x/NiDetxqrafgP55/CMZY5dkdUV27RJ00hA1tZoC6VDwnD0ueW7+/M1p4ucu5d5OyFBCOS0E7TiulGKWhrOTZZrMwEJUgaSpIGkqSBCgGkqSBCVJA0lSCOTBSZU+opLz9Efd71E/py9Da7o090ehbuC5RaaFACAEAIAQAgKW8/Rt/iN+qvw/WV1NBLOcPdH0Vsg9CclYlY0kdSkgYQ3q+SkDc1vV8kICo6vkpIELhtHFSBpcNo4qSBpcNo4qSBC4bRxUizGkjaOKEWY0kbRxUkWYhI6lIsxpKkizGkqSLMSqCzGPOhSZU08xSXn6I+7+pUT+nL0NvujUXR6Fu4LlFhoUAIAQAgBACAp7xsrGOp7SdwKvw9s/MrqdJWHLNmaADI0EAA1IC2Mv3XyRmQw5bs3tWfGFOX7r5GZDTluze1b8YU5fuvkZkNOWrN7VvxhTZbr5GZDDlmz+0b8YU2W6+RdDTliz+0b8YSy3XyLjTlez+0b8YU+XdfIuNOVoPaN+MKfLuvki43yrB7RvxhTeO6+RcPK1n9o34gnl3XySJ5Ws/tG/EEvHdfIDyvZ/aN+IJeO6+QHlez+0b8QS8d18gTyxZ/aN+IJeO6+QHliz+0b8SXjuvkB5Ys/tBxS8d18gPLNm9dvFLx3XyDiy5a4ZYiI3tJDcKipNdQUTklTlzRPc1t02kQt3BcosL9ACAEAIAQAgIbTCHihQGftF1InGpA4ICHzOh2DggF8zodg4IA8zodg4IA8zodg4IA8zodg4IA8zodg4IA8zodg4IA8zodg4IA8zodg4IA8zodg4IA8zodg4IA8zodg4IA8zodg4IA8zodg4IA8zodg4IA8zodg4IB8V0ommtBwQGgsdmDG0CA6EAIAQAgBACAEAIAQAgBACAEAIAQAgBACAEAIAQAgBACAEAIAQAgB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60" name="Picture 12" descr="http://files.softicons.com/download/system-icons/deepsea-blue-icons-by-mira/png/256x256/File%20Media%20Clip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5306704"/>
            <a:ext cx="1066800" cy="10668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0" y="6553200"/>
            <a:ext cx="3429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FF"/>
                </a:solidFill>
              </a:rPr>
              <a:t>Uniform Logical View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7696200" y="3657600"/>
            <a:ext cx="2590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 @Dr. </a:t>
            </a:r>
            <a:r>
              <a:rPr lang="en-US" sz="1050" b="1" dirty="0" err="1" smtClean="0">
                <a:solidFill>
                  <a:srgbClr val="00B050"/>
                </a:solidFill>
              </a:rPr>
              <a:t>Shamim</a:t>
            </a:r>
            <a:r>
              <a:rPr lang="en-US" sz="1050" b="1" dirty="0" smtClean="0">
                <a:solidFill>
                  <a:srgbClr val="00B050"/>
                </a:solidFill>
              </a:rPr>
              <a:t> </a:t>
            </a:r>
            <a:r>
              <a:rPr lang="en-US" sz="1050" b="1" dirty="0" err="1" smtClean="0">
                <a:solidFill>
                  <a:srgbClr val="00B050"/>
                </a:solidFill>
              </a:rPr>
              <a:t>Akhter</a:t>
            </a:r>
            <a:endParaRPr lang="en-US" sz="105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05000" y="3124200"/>
            <a:ext cx="6934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Operating System/</a:t>
            </a:r>
            <a:r>
              <a:rPr lang="en-US" sz="3200" dirty="0" smtClean="0">
                <a:solidFill>
                  <a:srgbClr val="C00000"/>
                </a:solidFill>
              </a:rPr>
              <a:t>File Manager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28800" y="4038600"/>
            <a:ext cx="5641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Creates illusion for FILE existence</a:t>
            </a:r>
            <a:endParaRPr lang="en-US" sz="2800" dirty="0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4725345"/>
            <a:ext cx="1389939" cy="2132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Left Arrow 18"/>
          <p:cNvSpPr/>
          <p:nvPr/>
        </p:nvSpPr>
        <p:spPr>
          <a:xfrm>
            <a:off x="3733800" y="5105400"/>
            <a:ext cx="1295400" cy="1524000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16659784">
            <a:off x="6348661" y="5905520"/>
            <a:ext cx="1475877" cy="416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00FF"/>
                </a:solidFill>
              </a:rPr>
              <a:t>Physical View / Memory Location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C00000"/>
                </a:solidFill>
              </a:rPr>
              <a:t>What is FILE then?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00400"/>
            <a:ext cx="8534400" cy="1295400"/>
          </a:xfrm>
        </p:spPr>
        <p:txBody>
          <a:bodyPr/>
          <a:lstStyle/>
          <a:p>
            <a:pPr algn="ctr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Blocks of allocated memory </a:t>
            </a:r>
          </a:p>
          <a:p>
            <a:pPr algn="ctr"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@ </a:t>
            </a:r>
            <a:r>
              <a:rPr lang="en-US" sz="4400" dirty="0" smtClean="0">
                <a:solidFill>
                  <a:srgbClr val="C00000"/>
                </a:solidFill>
              </a:rPr>
              <a:t>nonvolatile</a:t>
            </a:r>
            <a:r>
              <a:rPr lang="en-US" sz="4400" dirty="0" smtClean="0">
                <a:solidFill>
                  <a:srgbClr val="0000FF"/>
                </a:solidFill>
              </a:rPr>
              <a:t> storage devices 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1142999" y="3581400"/>
            <a:ext cx="2590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 @Dr. </a:t>
            </a:r>
            <a:r>
              <a:rPr lang="en-US" sz="1050" b="1" dirty="0" err="1" smtClean="0">
                <a:solidFill>
                  <a:srgbClr val="00B050"/>
                </a:solidFill>
              </a:rPr>
              <a:t>Shamim</a:t>
            </a:r>
            <a:r>
              <a:rPr lang="en-US" sz="1050" b="1" dirty="0" smtClean="0">
                <a:solidFill>
                  <a:srgbClr val="00B050"/>
                </a:solidFill>
              </a:rPr>
              <a:t> </a:t>
            </a:r>
            <a:r>
              <a:rPr lang="en-US" sz="1050" b="1" dirty="0" err="1" smtClean="0">
                <a:solidFill>
                  <a:srgbClr val="00B050"/>
                </a:solidFill>
              </a:rPr>
              <a:t>Akhter</a:t>
            </a:r>
            <a:endParaRPr lang="en-US" sz="105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smtClean="0"/>
              <a:t>Data Access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486400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Sequential Access</a:t>
            </a:r>
          </a:p>
          <a:p>
            <a:pPr lvl="1"/>
            <a:r>
              <a:rPr lang="en-US" sz="2400" dirty="0" smtClean="0"/>
              <a:t>Data accessed in a predetermined, ordered sequence. Example-Magnetic Tape 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2800" dirty="0" smtClean="0"/>
              <a:t>Direct/Relative Access</a:t>
            </a:r>
          </a:p>
          <a:p>
            <a:endParaRPr lang="en-US" dirty="0"/>
          </a:p>
        </p:txBody>
      </p:sp>
      <p:pic>
        <p:nvPicPr>
          <p:cNvPr id="51202" name="Picture 2" descr="http://s3.amazonaws.com/media.nngroup.com/media/editor/2014/06/19/2014-06-16_direct-ac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9525000" cy="4914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32" y="228600"/>
            <a:ext cx="9093268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4876800"/>
            <a:ext cx="2057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Block used as logical file system to transfer data</a:t>
            </a: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Block size = 512 bytes/1024 bytes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2928" y="3886200"/>
            <a:ext cx="2057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Sector physical storage</a:t>
            </a: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Typically 512 bytes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Capacity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953000"/>
          </a:xfrm>
        </p:spPr>
        <p:txBody>
          <a:bodyPr/>
          <a:lstStyle/>
          <a:p>
            <a:r>
              <a:rPr lang="en-US" sz="2800" dirty="0" smtClean="0"/>
              <a:t># of Cylinder= # of tracks per surface/platter</a:t>
            </a:r>
          </a:p>
          <a:p>
            <a:endParaRPr lang="en-US" sz="2800" dirty="0" smtClean="0"/>
          </a:p>
          <a:p>
            <a:r>
              <a:rPr lang="en-US" sz="2800" dirty="0" smtClean="0"/>
              <a:t># of tracks per cylinder </a:t>
            </a:r>
            <a:r>
              <a:rPr lang="en-US" sz="2800" dirty="0" smtClean="0"/>
              <a:t>= Total </a:t>
            </a:r>
            <a:r>
              <a:rPr lang="en-US" sz="2800" dirty="0" smtClean="0"/>
              <a:t># of </a:t>
            </a:r>
            <a:r>
              <a:rPr lang="en-US" sz="2800" dirty="0" smtClean="0"/>
              <a:t>head</a:t>
            </a:r>
            <a:r>
              <a:rPr lang="en-US" sz="2800" dirty="0" smtClean="0"/>
              <a:t>/</a:t>
            </a:r>
            <a:r>
              <a:rPr lang="en-US" sz="2800" dirty="0" smtClean="0"/>
              <a:t> Total # </a:t>
            </a:r>
            <a:r>
              <a:rPr lang="en-US" sz="2800" dirty="0" smtClean="0"/>
              <a:t>of platter*2</a:t>
            </a:r>
          </a:p>
          <a:p>
            <a:endParaRPr lang="en-US" sz="2800" dirty="0" smtClean="0"/>
          </a:p>
          <a:p>
            <a:r>
              <a:rPr lang="en-US" sz="2800" dirty="0" smtClean="0"/>
              <a:t># of sectors per track</a:t>
            </a:r>
          </a:p>
          <a:p>
            <a:endParaRPr lang="en-US" sz="2800" dirty="0" smtClean="0"/>
          </a:p>
          <a:p>
            <a:r>
              <a:rPr lang="en-US" sz="2800" dirty="0" smtClean="0"/>
              <a:t># of bytes per sector 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971800" y="5762212"/>
            <a:ext cx="6172200" cy="10957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238050" tIns="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Superblock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contains: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Disk information (size of the disk, size of each sector, owner, etc.)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638C9C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Location of root directory (starting sector and size)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638C9C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4818" name="Picture 2" descr="http://www.read.cs.ucla.edu/111/_media/notes/h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525" y="457200"/>
            <a:ext cx="8145475" cy="5105400"/>
          </a:xfrm>
          <a:prstGeom prst="rect">
            <a:avLst/>
          </a:prstGeom>
          <a:noFill/>
        </p:spPr>
      </p:pic>
      <p:pic>
        <p:nvPicPr>
          <p:cNvPr id="34820" name="Picture 4" descr="http://www.read.cs.ucla.edu/111/_media/notes/rt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876800"/>
            <a:ext cx="5669280" cy="914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0" y="5562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b="1" dirty="0" smtClean="0">
                <a:solidFill>
                  <a:srgbClr val="C00000"/>
                </a:solidFill>
                <a:latin typeface="Arial Unicode MS" pitchFamily="34" charset="-128"/>
                <a:cs typeface="Times New Roman" pitchFamily="18" charset="0"/>
              </a:rPr>
              <a:t>Sector 0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:the boot sector.</a:t>
            </a:r>
            <a:endParaRPr lang="en-US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0" eaLnBrk="0" hangingPunct="0"/>
            <a:r>
              <a:rPr lang="en-US" b="1" dirty="0" smtClean="0">
                <a:solidFill>
                  <a:srgbClr val="C00000"/>
                </a:solidFill>
                <a:latin typeface="Arial Unicode MS" pitchFamily="34" charset="-128"/>
                <a:cs typeface="Times New Roman" pitchFamily="18" charset="0"/>
              </a:rPr>
              <a:t>Sector 1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the superblock.</a:t>
            </a:r>
            <a:endParaRPr lang="en-US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0"/>
            <a:ext cx="449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 smtClean="0">
                <a:solidFill>
                  <a:srgbClr val="C00000"/>
                </a:solidFill>
              </a:rPr>
              <a:t>File Systems Overview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584722" y="301647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>
                <a:solidFill>
                  <a:srgbClr val="00B050"/>
                </a:solidFill>
              </a:rPr>
              <a:t>http://www.read.cs.ucla.edu/111/2007fall/notes/lec12</a:t>
            </a:r>
            <a:endParaRPr lang="en-US" sz="8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3505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</a:rPr>
              <a:t>Allocated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8800" y="3401704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</a:rPr>
              <a:t>Unallocated</a:t>
            </a:r>
            <a:endParaRPr lang="en-US" sz="1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Physical Storage Allocation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610600" cy="51816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   Three main ways a file is physically stored in memory: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Contiguous Allocation</a:t>
            </a:r>
          </a:p>
          <a:p>
            <a:pPr lvl="1"/>
            <a:r>
              <a:rPr lang="en-US" sz="2400" dirty="0" smtClean="0"/>
              <a:t>Non-Contiguous Allocation</a:t>
            </a:r>
          </a:p>
          <a:p>
            <a:pPr lvl="1"/>
            <a:r>
              <a:rPr lang="en-US" sz="2400" dirty="0" smtClean="0"/>
              <a:t>Linked Allocation</a:t>
            </a:r>
          </a:p>
          <a:p>
            <a:pPr lvl="1"/>
            <a:r>
              <a:rPr lang="en-US" sz="2400" dirty="0" smtClean="0"/>
              <a:t>Indexed Allocation</a:t>
            </a:r>
            <a:endParaRPr lang="en-US" sz="24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On-screen Show (4:3)</PresentationFormat>
  <Paragraphs>95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Custom Design</vt:lpstr>
      <vt:lpstr> Operating Systems   File Management  Dr. Shamim Akhter</vt:lpstr>
      <vt:lpstr>Slide 2</vt:lpstr>
      <vt:lpstr>In Computer,</vt:lpstr>
      <vt:lpstr>What is FILE then?</vt:lpstr>
      <vt:lpstr>Data Access Methods</vt:lpstr>
      <vt:lpstr>Slide 6</vt:lpstr>
      <vt:lpstr>Disk Capacity</vt:lpstr>
      <vt:lpstr>Slide 8</vt:lpstr>
      <vt:lpstr>Physical Storage Allocation</vt:lpstr>
      <vt:lpstr>Contiguous Allocation</vt:lpstr>
      <vt:lpstr>Slide 11</vt:lpstr>
      <vt:lpstr>Contiguous Allocation Problems</vt:lpstr>
      <vt:lpstr>Non-Contiguous Allocation</vt:lpstr>
      <vt:lpstr>Linked Allocation</vt:lpstr>
      <vt:lpstr>Linked Allocation Problems</vt:lpstr>
      <vt:lpstr>File Allocation Table (FAT)</vt:lpstr>
      <vt:lpstr>Indexed Allocation</vt:lpstr>
      <vt:lpstr>Indexed Allocation</vt:lpstr>
      <vt:lpstr>Indexed Allocation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2008-04-03T13:46:15Z</dcterms:created>
  <dcterms:modified xsi:type="dcterms:W3CDTF">2017-04-03T01:00:14Z</dcterms:modified>
</cp:coreProperties>
</file>