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diagrams/layout7.xml" ContentType="application/vnd.openxmlformats-officedocument.drawingml.diagramLayout+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2"/>
  </p:notesMasterIdLst>
  <p:sldIdLst>
    <p:sldId id="309" r:id="rId3"/>
    <p:sldId id="310" r:id="rId4"/>
    <p:sldId id="258" r:id="rId5"/>
    <p:sldId id="311" r:id="rId6"/>
    <p:sldId id="330" r:id="rId7"/>
    <p:sldId id="312" r:id="rId8"/>
    <p:sldId id="313" r:id="rId9"/>
    <p:sldId id="314" r:id="rId10"/>
    <p:sldId id="315" r:id="rId11"/>
    <p:sldId id="324" r:id="rId12"/>
    <p:sldId id="321" r:id="rId13"/>
    <p:sldId id="323" r:id="rId14"/>
    <p:sldId id="325" r:id="rId15"/>
    <p:sldId id="316" r:id="rId16"/>
    <p:sldId id="317" r:id="rId17"/>
    <p:sldId id="318" r:id="rId18"/>
    <p:sldId id="326" r:id="rId19"/>
    <p:sldId id="327" r:id="rId20"/>
    <p:sldId id="319" r:id="rId21"/>
    <p:sldId id="328" r:id="rId22"/>
    <p:sldId id="331" r:id="rId23"/>
    <p:sldId id="329" r:id="rId24"/>
    <p:sldId id="276" r:id="rId25"/>
    <p:sldId id="332" r:id="rId26"/>
    <p:sldId id="334" r:id="rId27"/>
    <p:sldId id="335" r:id="rId28"/>
    <p:sldId id="336" r:id="rId29"/>
    <p:sldId id="337" r:id="rId30"/>
    <p:sldId id="338" r:id="rId31"/>
    <p:sldId id="339" r:id="rId32"/>
    <p:sldId id="361"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279" r:id="rId54"/>
    <p:sldId id="280" r:id="rId55"/>
    <p:sldId id="281" r:id="rId56"/>
    <p:sldId id="282" r:id="rId57"/>
    <p:sldId id="283" r:id="rId58"/>
    <p:sldId id="284" r:id="rId59"/>
    <p:sldId id="285" r:id="rId60"/>
    <p:sldId id="287" r:id="rId6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164" y="-1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49043-B16E-4F6E-8210-3EDFF4DFDB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374F139-D017-4A85-ADE3-F0B0DFB310D1}">
      <dgm:prSet phldrT="[Text]"/>
      <dgm:spPr/>
      <dgm:t>
        <a:bodyPr/>
        <a:lstStyle/>
        <a:p>
          <a:pPr algn="ctr"/>
          <a:r>
            <a:rPr lang="en-US" dirty="0" smtClean="0">
              <a:solidFill>
                <a:schemeClr val="tx2">
                  <a:lumMod val="50000"/>
                </a:schemeClr>
              </a:solidFill>
            </a:rPr>
            <a:t>Process must be allocated all its requested resources before it begins execution, </a:t>
          </a:r>
          <a:endParaRPr lang="en-US" dirty="0">
            <a:solidFill>
              <a:schemeClr val="tx2">
                <a:lumMod val="50000"/>
              </a:schemeClr>
            </a:solidFill>
          </a:endParaRPr>
        </a:p>
      </dgm:t>
    </dgm:pt>
    <dgm:pt modelId="{27F9BCDA-7970-4BB1-B4A4-9E49B82ECA54}" type="parTrans" cxnId="{1DE7D8BF-F386-42C2-8AA1-6E5819273E4F}">
      <dgm:prSet/>
      <dgm:spPr/>
      <dgm:t>
        <a:bodyPr/>
        <a:lstStyle/>
        <a:p>
          <a:endParaRPr lang="en-US"/>
        </a:p>
      </dgm:t>
    </dgm:pt>
    <dgm:pt modelId="{900F1E4E-2767-41F6-A131-A70C45D6C286}" type="sibTrans" cxnId="{1DE7D8BF-F386-42C2-8AA1-6E5819273E4F}">
      <dgm:prSet/>
      <dgm:spPr/>
      <dgm:t>
        <a:bodyPr/>
        <a:lstStyle/>
        <a:p>
          <a:endParaRPr lang="en-US"/>
        </a:p>
      </dgm:t>
    </dgm:pt>
    <dgm:pt modelId="{E6597838-AF3D-44A3-8D38-98AAF2E001A0}">
      <dgm:prSet phldrT="[Text]"/>
      <dgm:spPr/>
      <dgm:t>
        <a:bodyPr/>
        <a:lstStyle/>
        <a:p>
          <a:r>
            <a:rPr lang="en-US" dirty="0" smtClean="0"/>
            <a:t>OR</a:t>
          </a:r>
          <a:endParaRPr lang="en-US" dirty="0"/>
        </a:p>
      </dgm:t>
    </dgm:pt>
    <dgm:pt modelId="{3FFF88EA-9ED9-47A8-BAC2-ADC4159A1BFE}" type="parTrans" cxnId="{62318297-9FC7-490A-AE37-31C180A2EF7B}">
      <dgm:prSet/>
      <dgm:spPr/>
      <dgm:t>
        <a:bodyPr/>
        <a:lstStyle/>
        <a:p>
          <a:endParaRPr lang="en-US"/>
        </a:p>
      </dgm:t>
    </dgm:pt>
    <dgm:pt modelId="{207F7F46-E6DD-431D-AADF-25F5CBC18B53}" type="sibTrans" cxnId="{62318297-9FC7-490A-AE37-31C180A2EF7B}">
      <dgm:prSet/>
      <dgm:spPr/>
      <dgm:t>
        <a:bodyPr/>
        <a:lstStyle/>
        <a:p>
          <a:endParaRPr lang="en-US"/>
        </a:p>
      </dgm:t>
    </dgm:pt>
    <dgm:pt modelId="{6B370F96-C9EA-4445-BC99-36133FDFAF84}">
      <dgm:prSet phldrT="[Text]"/>
      <dgm:spPr/>
      <dgm:t>
        <a:bodyPr/>
        <a:lstStyle/>
        <a:p>
          <a:r>
            <a:rPr lang="en-US" dirty="0" smtClean="0">
              <a:solidFill>
                <a:schemeClr val="tx2">
                  <a:lumMod val="50000"/>
                </a:schemeClr>
              </a:solidFill>
            </a:rPr>
            <a:t>Allow process to request resources only when the process has none</a:t>
          </a:r>
          <a:endParaRPr lang="en-US" dirty="0">
            <a:solidFill>
              <a:schemeClr val="tx2">
                <a:lumMod val="50000"/>
              </a:schemeClr>
            </a:solidFill>
          </a:endParaRPr>
        </a:p>
      </dgm:t>
    </dgm:pt>
    <dgm:pt modelId="{339BC5C8-21CA-4631-A6E4-34FCD5CA80A0}" type="parTrans" cxnId="{7CAEF349-D41F-4E26-9ECD-9176546B4122}">
      <dgm:prSet/>
      <dgm:spPr/>
      <dgm:t>
        <a:bodyPr/>
        <a:lstStyle/>
        <a:p>
          <a:endParaRPr lang="en-US"/>
        </a:p>
      </dgm:t>
    </dgm:pt>
    <dgm:pt modelId="{D31C2F35-588E-4E38-9DA9-E71D9192DDCD}" type="sibTrans" cxnId="{7CAEF349-D41F-4E26-9ECD-9176546B4122}">
      <dgm:prSet/>
      <dgm:spPr/>
      <dgm:t>
        <a:bodyPr/>
        <a:lstStyle/>
        <a:p>
          <a:endParaRPr lang="en-US"/>
        </a:p>
      </dgm:t>
    </dgm:pt>
    <dgm:pt modelId="{B325385D-77EA-4385-88AA-AC931527BCC7}">
      <dgm:prSet phldrT="[Text]" phldr="1"/>
      <dgm:spPr/>
      <dgm:t>
        <a:bodyPr/>
        <a:lstStyle/>
        <a:p>
          <a:endParaRPr lang="en-US" dirty="0"/>
        </a:p>
      </dgm:t>
    </dgm:pt>
    <dgm:pt modelId="{CDCC65A7-ADCE-4D72-AE7F-7ECE846DD5B8}" type="parTrans" cxnId="{7E69CDB1-D595-4197-B763-5FB222B80006}">
      <dgm:prSet/>
      <dgm:spPr/>
      <dgm:t>
        <a:bodyPr/>
        <a:lstStyle/>
        <a:p>
          <a:endParaRPr lang="en-US"/>
        </a:p>
      </dgm:t>
    </dgm:pt>
    <dgm:pt modelId="{9F0BA85A-8E4F-4F51-B809-9F8B9D014F32}" type="sibTrans" cxnId="{7E69CDB1-D595-4197-B763-5FB222B80006}">
      <dgm:prSet/>
      <dgm:spPr/>
      <dgm:t>
        <a:bodyPr/>
        <a:lstStyle/>
        <a:p>
          <a:endParaRPr lang="en-US"/>
        </a:p>
      </dgm:t>
    </dgm:pt>
    <dgm:pt modelId="{90857EE9-2AA1-46DF-BC29-9D86E5A1D7DD}" type="pres">
      <dgm:prSet presAssocID="{6F249043-B16E-4F6E-8210-3EDFF4DFDB98}" presName="linear" presStyleCnt="0">
        <dgm:presLayoutVars>
          <dgm:animLvl val="lvl"/>
          <dgm:resizeHandles val="exact"/>
        </dgm:presLayoutVars>
      </dgm:prSet>
      <dgm:spPr/>
      <dgm:t>
        <a:bodyPr/>
        <a:lstStyle/>
        <a:p>
          <a:endParaRPr lang="en-US"/>
        </a:p>
      </dgm:t>
    </dgm:pt>
    <dgm:pt modelId="{99E5198C-F96F-446A-A804-9F7B632E889C}" type="pres">
      <dgm:prSet presAssocID="{5374F139-D017-4A85-ADE3-F0B0DFB310D1}" presName="parentText" presStyleLbl="node1" presStyleIdx="0" presStyleCnt="2" custScaleY="28801" custLinFactNeighborY="-54644">
        <dgm:presLayoutVars>
          <dgm:chMax val="0"/>
          <dgm:bulletEnabled val="1"/>
        </dgm:presLayoutVars>
      </dgm:prSet>
      <dgm:spPr/>
      <dgm:t>
        <a:bodyPr/>
        <a:lstStyle/>
        <a:p>
          <a:endParaRPr lang="en-US"/>
        </a:p>
      </dgm:t>
    </dgm:pt>
    <dgm:pt modelId="{BE35A607-E275-49F4-B1EE-A127066A6497}" type="pres">
      <dgm:prSet presAssocID="{5374F139-D017-4A85-ADE3-F0B0DFB310D1}" presName="childText" presStyleLbl="revTx" presStyleIdx="0" presStyleCnt="2">
        <dgm:presLayoutVars>
          <dgm:bulletEnabled val="1"/>
        </dgm:presLayoutVars>
      </dgm:prSet>
      <dgm:spPr/>
      <dgm:t>
        <a:bodyPr/>
        <a:lstStyle/>
        <a:p>
          <a:endParaRPr lang="en-US"/>
        </a:p>
      </dgm:t>
    </dgm:pt>
    <dgm:pt modelId="{C6464626-AA48-4E19-B8BA-F6DBF6E00408}" type="pres">
      <dgm:prSet presAssocID="{6B370F96-C9EA-4445-BC99-36133FDFAF84}" presName="parentText" presStyleLbl="node1" presStyleIdx="1" presStyleCnt="2" custScaleY="22814" custLinFactNeighborX="926" custLinFactNeighborY="-46496">
        <dgm:presLayoutVars>
          <dgm:chMax val="0"/>
          <dgm:bulletEnabled val="1"/>
        </dgm:presLayoutVars>
      </dgm:prSet>
      <dgm:spPr/>
      <dgm:t>
        <a:bodyPr/>
        <a:lstStyle/>
        <a:p>
          <a:endParaRPr lang="en-US"/>
        </a:p>
      </dgm:t>
    </dgm:pt>
    <dgm:pt modelId="{EBE7D635-E4EE-4132-8C8D-45C2D9D73848}" type="pres">
      <dgm:prSet presAssocID="{6B370F96-C9EA-4445-BC99-36133FDFAF84}" presName="childText" presStyleLbl="revTx" presStyleIdx="1" presStyleCnt="2">
        <dgm:presLayoutVars>
          <dgm:bulletEnabled val="1"/>
        </dgm:presLayoutVars>
      </dgm:prSet>
      <dgm:spPr/>
      <dgm:t>
        <a:bodyPr/>
        <a:lstStyle/>
        <a:p>
          <a:endParaRPr lang="en-US"/>
        </a:p>
      </dgm:t>
    </dgm:pt>
  </dgm:ptLst>
  <dgm:cxnLst>
    <dgm:cxn modelId="{ADFD7441-3B8E-4CAA-83BF-BB90BD255270}" type="presOf" srcId="{B325385D-77EA-4385-88AA-AC931527BCC7}" destId="{EBE7D635-E4EE-4132-8C8D-45C2D9D73848}" srcOrd="0" destOrd="0" presId="urn:microsoft.com/office/officeart/2005/8/layout/vList2"/>
    <dgm:cxn modelId="{B0B1E130-BC22-487D-A7C8-F2B9BEAA9238}" type="presOf" srcId="{6F249043-B16E-4F6E-8210-3EDFF4DFDB98}" destId="{90857EE9-2AA1-46DF-BC29-9D86E5A1D7DD}" srcOrd="0" destOrd="0" presId="urn:microsoft.com/office/officeart/2005/8/layout/vList2"/>
    <dgm:cxn modelId="{7E69CDB1-D595-4197-B763-5FB222B80006}" srcId="{6B370F96-C9EA-4445-BC99-36133FDFAF84}" destId="{B325385D-77EA-4385-88AA-AC931527BCC7}" srcOrd="0" destOrd="0" parTransId="{CDCC65A7-ADCE-4D72-AE7F-7ECE846DD5B8}" sibTransId="{9F0BA85A-8E4F-4F51-B809-9F8B9D014F32}"/>
    <dgm:cxn modelId="{806C860B-A6A2-4B6D-88FB-C88AEBA4D273}" type="presOf" srcId="{5374F139-D017-4A85-ADE3-F0B0DFB310D1}" destId="{99E5198C-F96F-446A-A804-9F7B632E889C}" srcOrd="0" destOrd="0" presId="urn:microsoft.com/office/officeart/2005/8/layout/vList2"/>
    <dgm:cxn modelId="{7CAEF349-D41F-4E26-9ECD-9176546B4122}" srcId="{6F249043-B16E-4F6E-8210-3EDFF4DFDB98}" destId="{6B370F96-C9EA-4445-BC99-36133FDFAF84}" srcOrd="1" destOrd="0" parTransId="{339BC5C8-21CA-4631-A6E4-34FCD5CA80A0}" sibTransId="{D31C2F35-588E-4E38-9DA9-E71D9192DDCD}"/>
    <dgm:cxn modelId="{B0056232-8F9A-434C-A236-0BBD59FB0D8E}" type="presOf" srcId="{6B370F96-C9EA-4445-BC99-36133FDFAF84}" destId="{C6464626-AA48-4E19-B8BA-F6DBF6E00408}" srcOrd="0" destOrd="0" presId="urn:microsoft.com/office/officeart/2005/8/layout/vList2"/>
    <dgm:cxn modelId="{62318297-9FC7-490A-AE37-31C180A2EF7B}" srcId="{5374F139-D017-4A85-ADE3-F0B0DFB310D1}" destId="{E6597838-AF3D-44A3-8D38-98AAF2E001A0}" srcOrd="0" destOrd="0" parTransId="{3FFF88EA-9ED9-47A8-BAC2-ADC4159A1BFE}" sibTransId="{207F7F46-E6DD-431D-AADF-25F5CBC18B53}"/>
    <dgm:cxn modelId="{B19871F8-3FCE-45FF-A22D-FCB9C7FCBCDD}" type="presOf" srcId="{E6597838-AF3D-44A3-8D38-98AAF2E001A0}" destId="{BE35A607-E275-49F4-B1EE-A127066A6497}" srcOrd="0" destOrd="0" presId="urn:microsoft.com/office/officeart/2005/8/layout/vList2"/>
    <dgm:cxn modelId="{1DE7D8BF-F386-42C2-8AA1-6E5819273E4F}" srcId="{6F249043-B16E-4F6E-8210-3EDFF4DFDB98}" destId="{5374F139-D017-4A85-ADE3-F0B0DFB310D1}" srcOrd="0" destOrd="0" parTransId="{27F9BCDA-7970-4BB1-B4A4-9E49B82ECA54}" sibTransId="{900F1E4E-2767-41F6-A131-A70C45D6C286}"/>
    <dgm:cxn modelId="{059FDED3-D269-4BEB-B530-9D834D3CBD4D}" type="presParOf" srcId="{90857EE9-2AA1-46DF-BC29-9D86E5A1D7DD}" destId="{99E5198C-F96F-446A-A804-9F7B632E889C}" srcOrd="0" destOrd="0" presId="urn:microsoft.com/office/officeart/2005/8/layout/vList2"/>
    <dgm:cxn modelId="{4D48C285-25E0-4BAF-B609-E94FE2A8E25C}" type="presParOf" srcId="{90857EE9-2AA1-46DF-BC29-9D86E5A1D7DD}" destId="{BE35A607-E275-49F4-B1EE-A127066A6497}" srcOrd="1" destOrd="0" presId="urn:microsoft.com/office/officeart/2005/8/layout/vList2"/>
    <dgm:cxn modelId="{FD2B52E7-3AF2-42E2-985E-BB1357C0DB30}" type="presParOf" srcId="{90857EE9-2AA1-46DF-BC29-9D86E5A1D7DD}" destId="{C6464626-AA48-4E19-B8BA-F6DBF6E00408}" srcOrd="2" destOrd="0" presId="urn:microsoft.com/office/officeart/2005/8/layout/vList2"/>
    <dgm:cxn modelId="{58F57211-0A9A-4FF2-A9E4-CE7B5E015D68}" type="presParOf" srcId="{90857EE9-2AA1-46DF-BC29-9D86E5A1D7DD}" destId="{EBE7D635-E4EE-4132-8C8D-45C2D9D73848}" srcOrd="3"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92AF247C-CD18-4A07-B73A-6390FD0EF0B1}"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A14BA9C6-0C3D-43C3-BABB-7086FB5AAC33}">
      <dgm:prSet phldrT="[Text]"/>
      <dgm:spPr/>
      <dgm:t>
        <a:bodyPr/>
        <a:lstStyle/>
        <a:p>
          <a:r>
            <a:rPr lang="en-US" dirty="0" smtClean="0">
              <a:solidFill>
                <a:srgbClr val="FF0000"/>
              </a:solidFill>
            </a:rPr>
            <a:t>Protocols</a:t>
          </a:r>
          <a:endParaRPr lang="en-US" dirty="0">
            <a:solidFill>
              <a:srgbClr val="FF0000"/>
            </a:solidFill>
          </a:endParaRPr>
        </a:p>
      </dgm:t>
    </dgm:pt>
    <dgm:pt modelId="{561C1881-8DC5-4A65-A57F-BB0A5681B07A}" type="parTrans" cxnId="{4AADC08A-C9E4-4FB0-8D61-E9C249AF6431}">
      <dgm:prSet/>
      <dgm:spPr/>
      <dgm:t>
        <a:bodyPr/>
        <a:lstStyle/>
        <a:p>
          <a:endParaRPr lang="en-US"/>
        </a:p>
      </dgm:t>
    </dgm:pt>
    <dgm:pt modelId="{2FCB8B04-F6D9-4619-B631-6BF5DEDE3751}" type="sibTrans" cxnId="{4AADC08A-C9E4-4FB0-8D61-E9C249AF6431}">
      <dgm:prSet/>
      <dgm:spPr/>
      <dgm:t>
        <a:bodyPr/>
        <a:lstStyle/>
        <a:p>
          <a:endParaRPr lang="en-US"/>
        </a:p>
      </dgm:t>
    </dgm:pt>
    <dgm:pt modelId="{6ED8714C-615D-41CB-9604-BB20386714A5}">
      <dgm:prSet phldrT="[Text]"/>
      <dgm:spPr/>
      <dgm:t>
        <a:bodyPr/>
        <a:lstStyle/>
        <a:p>
          <a:pPr algn="just"/>
          <a:r>
            <a:rPr lang="en-US" dirty="0" smtClean="0"/>
            <a:t>Copies data from a tape drive to a disk file, sorts the disk file, and then prints the results to a printer.</a:t>
          </a:r>
          <a:endParaRPr lang="en-US" dirty="0"/>
        </a:p>
      </dgm:t>
    </dgm:pt>
    <dgm:pt modelId="{37818411-BD35-4EBB-B4B1-C6D5D29D9F75}" type="parTrans" cxnId="{3E7AD6B8-C0C7-41B7-A281-81654E00CB71}">
      <dgm:prSet/>
      <dgm:spPr/>
      <dgm:t>
        <a:bodyPr/>
        <a:lstStyle/>
        <a:p>
          <a:endParaRPr lang="en-US"/>
        </a:p>
      </dgm:t>
    </dgm:pt>
    <dgm:pt modelId="{043CAA24-60F4-4969-A404-C2A5B116D538}" type="sibTrans" cxnId="{3E7AD6B8-C0C7-41B7-A281-81654E00CB71}">
      <dgm:prSet/>
      <dgm:spPr/>
      <dgm:t>
        <a:bodyPr/>
        <a:lstStyle/>
        <a:p>
          <a:endParaRPr lang="en-US"/>
        </a:p>
      </dgm:t>
    </dgm:pt>
    <dgm:pt modelId="{4C041655-0FE0-40DC-B1A9-01377A5E6FEA}">
      <dgm:prSet phldrT="[Text]"/>
      <dgm:spPr/>
      <dgm:t>
        <a:bodyPr/>
        <a:lstStyle/>
        <a:p>
          <a:r>
            <a:rPr lang="en-US" b="1" dirty="0" smtClean="0">
              <a:solidFill>
                <a:schemeClr val="tx1"/>
              </a:solidFill>
            </a:rPr>
            <a:t>1</a:t>
          </a:r>
          <a:endParaRPr lang="en-US" b="1" dirty="0">
            <a:solidFill>
              <a:schemeClr val="tx1"/>
            </a:solidFill>
          </a:endParaRPr>
        </a:p>
      </dgm:t>
    </dgm:pt>
    <dgm:pt modelId="{BCF060CF-1848-4B4C-8215-71344E35F4DE}" type="parTrans" cxnId="{3BE15934-39AC-4572-AF16-BBD29F212D7B}">
      <dgm:prSet/>
      <dgm:spPr/>
      <dgm:t>
        <a:bodyPr/>
        <a:lstStyle/>
        <a:p>
          <a:endParaRPr lang="en-US"/>
        </a:p>
      </dgm:t>
    </dgm:pt>
    <dgm:pt modelId="{0C5E7C1D-45D1-441F-BDB6-BCEC5BD2D0F6}" type="sibTrans" cxnId="{3BE15934-39AC-4572-AF16-BBD29F212D7B}">
      <dgm:prSet/>
      <dgm:spPr/>
      <dgm:t>
        <a:bodyPr/>
        <a:lstStyle/>
        <a:p>
          <a:endParaRPr lang="en-US"/>
        </a:p>
      </dgm:t>
    </dgm:pt>
    <dgm:pt modelId="{6EBF68E7-FBD1-445D-94D1-D6C6A3B01D45}">
      <dgm:prSet phldrT="[Text]"/>
      <dgm:spPr/>
      <dgm:t>
        <a:bodyPr/>
        <a:lstStyle/>
        <a:p>
          <a:r>
            <a:rPr lang="en-US" b="1" dirty="0" smtClean="0">
              <a:solidFill>
                <a:srgbClr val="002060"/>
              </a:solidFill>
            </a:rPr>
            <a:t>Request: </a:t>
          </a:r>
          <a:r>
            <a:rPr lang="en-US" dirty="0" smtClean="0"/>
            <a:t>tape drive, disk file, printer</a:t>
          </a:r>
          <a:endParaRPr lang="en-US" dirty="0"/>
        </a:p>
      </dgm:t>
    </dgm:pt>
    <dgm:pt modelId="{0DE09A80-B9C2-4457-803D-A468DC7507E5}" type="parTrans" cxnId="{3E9F9877-7976-4F42-A873-749873CFA160}">
      <dgm:prSet/>
      <dgm:spPr/>
      <dgm:t>
        <a:bodyPr/>
        <a:lstStyle/>
        <a:p>
          <a:endParaRPr lang="en-US"/>
        </a:p>
      </dgm:t>
    </dgm:pt>
    <dgm:pt modelId="{5EF25D21-E713-474B-93D4-DBE550B49C49}" type="sibTrans" cxnId="{3E9F9877-7976-4F42-A873-749873CFA160}">
      <dgm:prSet/>
      <dgm:spPr/>
      <dgm:t>
        <a:bodyPr/>
        <a:lstStyle/>
        <a:p>
          <a:endParaRPr lang="en-US"/>
        </a:p>
      </dgm:t>
    </dgm:pt>
    <dgm:pt modelId="{7AE86F45-995F-4A8F-A1E1-6BCA08B88811}">
      <dgm:prSet phldrT="[Text]"/>
      <dgm:spPr/>
      <dgm:t>
        <a:bodyPr/>
        <a:lstStyle/>
        <a:p>
          <a:r>
            <a:rPr lang="en-US" dirty="0" smtClean="0"/>
            <a:t>Holding the printer for entire execution  although it needs only at the end</a:t>
          </a:r>
          <a:endParaRPr lang="en-US" dirty="0"/>
        </a:p>
      </dgm:t>
    </dgm:pt>
    <dgm:pt modelId="{C56CB63E-64BA-49A0-8A2D-95FF8E8CF096}" type="parTrans" cxnId="{5EAF2843-F65B-46D7-8E0D-F9505C6DB2E6}">
      <dgm:prSet/>
      <dgm:spPr/>
      <dgm:t>
        <a:bodyPr/>
        <a:lstStyle/>
        <a:p>
          <a:endParaRPr lang="en-US"/>
        </a:p>
      </dgm:t>
    </dgm:pt>
    <dgm:pt modelId="{50AF08D0-5E45-4384-A90C-9BCAC9FCB6E8}" type="sibTrans" cxnId="{5EAF2843-F65B-46D7-8E0D-F9505C6DB2E6}">
      <dgm:prSet/>
      <dgm:spPr/>
      <dgm:t>
        <a:bodyPr/>
        <a:lstStyle/>
        <a:p>
          <a:endParaRPr lang="en-US"/>
        </a:p>
      </dgm:t>
    </dgm:pt>
    <dgm:pt modelId="{7B2BE2C5-0759-4895-BE86-AF6104E59815}">
      <dgm:prSet phldrT="[Text]"/>
      <dgm:spPr/>
      <dgm:t>
        <a:bodyPr/>
        <a:lstStyle/>
        <a:p>
          <a:r>
            <a:rPr lang="en-US" b="1" dirty="0" smtClean="0">
              <a:solidFill>
                <a:schemeClr val="tx1"/>
              </a:solidFill>
            </a:rPr>
            <a:t>2</a:t>
          </a:r>
          <a:endParaRPr lang="en-US" b="1" dirty="0">
            <a:solidFill>
              <a:schemeClr val="tx1"/>
            </a:solidFill>
          </a:endParaRPr>
        </a:p>
      </dgm:t>
    </dgm:pt>
    <dgm:pt modelId="{C82C069E-2F23-41BE-BDB6-889F44BE1862}" type="parTrans" cxnId="{D006F2BB-4DA1-47DA-9DE7-E9951368ACA1}">
      <dgm:prSet/>
      <dgm:spPr/>
      <dgm:t>
        <a:bodyPr/>
        <a:lstStyle/>
        <a:p>
          <a:endParaRPr lang="en-US"/>
        </a:p>
      </dgm:t>
    </dgm:pt>
    <dgm:pt modelId="{C4E8CE69-77EC-45A1-9FF6-C8578C58AA43}" type="sibTrans" cxnId="{D006F2BB-4DA1-47DA-9DE7-E9951368ACA1}">
      <dgm:prSet/>
      <dgm:spPr/>
      <dgm:t>
        <a:bodyPr/>
        <a:lstStyle/>
        <a:p>
          <a:endParaRPr lang="en-US"/>
        </a:p>
      </dgm:t>
    </dgm:pt>
    <dgm:pt modelId="{9AD39E2F-F9C1-441C-BFB8-C7E07AD10558}">
      <dgm:prSet phldrT="[Text]"/>
      <dgm:spPr/>
      <dgm:t>
        <a:bodyPr/>
        <a:lstStyle/>
        <a:p>
          <a:r>
            <a:rPr lang="en-US" b="1" dirty="0" smtClean="0">
              <a:solidFill>
                <a:srgbClr val="002060"/>
              </a:solidFill>
            </a:rPr>
            <a:t>Request 1: Copy file from t</a:t>
          </a:r>
          <a:r>
            <a:rPr lang="en-US" dirty="0" smtClean="0"/>
            <a:t>ape drive to disk then release.</a:t>
          </a:r>
          <a:endParaRPr lang="en-US" dirty="0"/>
        </a:p>
      </dgm:t>
    </dgm:pt>
    <dgm:pt modelId="{3F2AA0A6-FEA5-4529-B87F-45E35A85A0B7}" type="parTrans" cxnId="{627A19C3-E32F-4D7D-837F-747129D609B7}">
      <dgm:prSet/>
      <dgm:spPr/>
      <dgm:t>
        <a:bodyPr/>
        <a:lstStyle/>
        <a:p>
          <a:endParaRPr lang="en-US"/>
        </a:p>
      </dgm:t>
    </dgm:pt>
    <dgm:pt modelId="{5C2EE6FB-0A8C-457D-B7CD-81C93E2A5EE8}" type="sibTrans" cxnId="{627A19C3-E32F-4D7D-837F-747129D609B7}">
      <dgm:prSet/>
      <dgm:spPr/>
      <dgm:t>
        <a:bodyPr/>
        <a:lstStyle/>
        <a:p>
          <a:endParaRPr lang="en-US"/>
        </a:p>
      </dgm:t>
    </dgm:pt>
    <dgm:pt modelId="{C6A23FE3-1082-4931-B5ED-937329D4D9BA}">
      <dgm:prSet phldrT="[Text]"/>
      <dgm:spPr/>
      <dgm:t>
        <a:bodyPr/>
        <a:lstStyle/>
        <a:p>
          <a:r>
            <a:rPr lang="en-US" b="1" dirty="0" smtClean="0">
              <a:solidFill>
                <a:srgbClr val="002060"/>
              </a:solidFill>
            </a:rPr>
            <a:t>Request 2: Copy file </a:t>
          </a:r>
          <a:r>
            <a:rPr lang="en-US" dirty="0" smtClean="0"/>
            <a:t>Disk to Printer and then release</a:t>
          </a:r>
          <a:endParaRPr lang="en-US" dirty="0"/>
        </a:p>
      </dgm:t>
    </dgm:pt>
    <dgm:pt modelId="{982C7F0D-C166-407A-9508-AC5D6DB79F68}" type="parTrans" cxnId="{2FFF057C-0378-4C3D-9831-4FBCC464FF8E}">
      <dgm:prSet/>
      <dgm:spPr/>
      <dgm:t>
        <a:bodyPr/>
        <a:lstStyle/>
        <a:p>
          <a:endParaRPr lang="en-US"/>
        </a:p>
      </dgm:t>
    </dgm:pt>
    <dgm:pt modelId="{E63EFEBD-692A-4AAD-8457-878FE4154648}" type="sibTrans" cxnId="{2FFF057C-0378-4C3D-9831-4FBCC464FF8E}">
      <dgm:prSet/>
      <dgm:spPr/>
      <dgm:t>
        <a:bodyPr/>
        <a:lstStyle/>
        <a:p>
          <a:endParaRPr lang="en-US"/>
        </a:p>
      </dgm:t>
    </dgm:pt>
    <dgm:pt modelId="{29149185-83C9-42F9-A440-7D3F1342841D}" type="pres">
      <dgm:prSet presAssocID="{92AF247C-CD18-4A07-B73A-6390FD0EF0B1}" presName="Name0" presStyleCnt="0">
        <dgm:presLayoutVars>
          <dgm:dir/>
          <dgm:animLvl val="lvl"/>
          <dgm:resizeHandles val="exact"/>
        </dgm:presLayoutVars>
      </dgm:prSet>
      <dgm:spPr/>
      <dgm:t>
        <a:bodyPr/>
        <a:lstStyle/>
        <a:p>
          <a:endParaRPr lang="en-US"/>
        </a:p>
      </dgm:t>
    </dgm:pt>
    <dgm:pt modelId="{A0552DF2-94CA-41D1-97E2-5FF53CAFD5AF}" type="pres">
      <dgm:prSet presAssocID="{A14BA9C6-0C3D-43C3-BABB-7086FB5AAC33}" presName="linNode" presStyleCnt="0"/>
      <dgm:spPr/>
    </dgm:pt>
    <dgm:pt modelId="{869261E6-1B33-45AF-823E-3D1A7DD29DD1}" type="pres">
      <dgm:prSet presAssocID="{A14BA9C6-0C3D-43C3-BABB-7086FB5AAC33}" presName="parentText" presStyleLbl="node1" presStyleIdx="0" presStyleCnt="3" custScaleX="74864">
        <dgm:presLayoutVars>
          <dgm:chMax val="1"/>
          <dgm:bulletEnabled val="1"/>
        </dgm:presLayoutVars>
      </dgm:prSet>
      <dgm:spPr/>
      <dgm:t>
        <a:bodyPr/>
        <a:lstStyle/>
        <a:p>
          <a:endParaRPr lang="en-US"/>
        </a:p>
      </dgm:t>
    </dgm:pt>
    <dgm:pt modelId="{037BEE76-F9F5-434A-9DE4-CB145D470CCD}" type="pres">
      <dgm:prSet presAssocID="{A14BA9C6-0C3D-43C3-BABB-7086FB5AAC33}" presName="descendantText" presStyleLbl="alignAccFollowNode1" presStyleIdx="0" presStyleCnt="3" custScaleX="128447">
        <dgm:presLayoutVars>
          <dgm:bulletEnabled val="1"/>
        </dgm:presLayoutVars>
      </dgm:prSet>
      <dgm:spPr/>
      <dgm:t>
        <a:bodyPr/>
        <a:lstStyle/>
        <a:p>
          <a:endParaRPr lang="en-US"/>
        </a:p>
      </dgm:t>
    </dgm:pt>
    <dgm:pt modelId="{223697CA-17F5-476E-A4AC-62EDCB453E39}" type="pres">
      <dgm:prSet presAssocID="{2FCB8B04-F6D9-4619-B631-6BF5DEDE3751}" presName="sp" presStyleCnt="0"/>
      <dgm:spPr/>
    </dgm:pt>
    <dgm:pt modelId="{C1A81C26-023C-4AB8-B5A0-4A3014836EFF}" type="pres">
      <dgm:prSet presAssocID="{4C041655-0FE0-40DC-B1A9-01377A5E6FEA}" presName="linNode" presStyleCnt="0"/>
      <dgm:spPr/>
    </dgm:pt>
    <dgm:pt modelId="{D865C8C2-1259-4323-AC3D-78CB253138B8}" type="pres">
      <dgm:prSet presAssocID="{4C041655-0FE0-40DC-B1A9-01377A5E6FEA}" presName="parentText" presStyleLbl="node1" presStyleIdx="1" presStyleCnt="3" custScaleX="27984">
        <dgm:presLayoutVars>
          <dgm:chMax val="1"/>
          <dgm:bulletEnabled val="1"/>
        </dgm:presLayoutVars>
      </dgm:prSet>
      <dgm:spPr/>
      <dgm:t>
        <a:bodyPr/>
        <a:lstStyle/>
        <a:p>
          <a:endParaRPr lang="en-US"/>
        </a:p>
      </dgm:t>
    </dgm:pt>
    <dgm:pt modelId="{A1EC2799-83AD-4A12-A3EA-DE676221494C}" type="pres">
      <dgm:prSet presAssocID="{4C041655-0FE0-40DC-B1A9-01377A5E6FEA}" presName="descendantText" presStyleLbl="alignAccFollowNode1" presStyleIdx="1" presStyleCnt="3" custScaleX="231541">
        <dgm:presLayoutVars>
          <dgm:bulletEnabled val="1"/>
        </dgm:presLayoutVars>
      </dgm:prSet>
      <dgm:spPr/>
      <dgm:t>
        <a:bodyPr/>
        <a:lstStyle/>
        <a:p>
          <a:endParaRPr lang="en-US"/>
        </a:p>
      </dgm:t>
    </dgm:pt>
    <dgm:pt modelId="{2F4C4374-947B-4B33-968D-0FB949FF2818}" type="pres">
      <dgm:prSet presAssocID="{0C5E7C1D-45D1-441F-BDB6-BCEC5BD2D0F6}" presName="sp" presStyleCnt="0"/>
      <dgm:spPr/>
    </dgm:pt>
    <dgm:pt modelId="{5888D844-C944-4DDB-8BA1-B6C1BDB4D237}" type="pres">
      <dgm:prSet presAssocID="{7B2BE2C5-0759-4895-BE86-AF6104E59815}" presName="linNode" presStyleCnt="0"/>
      <dgm:spPr/>
    </dgm:pt>
    <dgm:pt modelId="{13877630-6DE6-4C82-BCDD-600D13B01BEE}" type="pres">
      <dgm:prSet presAssocID="{7B2BE2C5-0759-4895-BE86-AF6104E59815}" presName="parentText" presStyleLbl="node1" presStyleIdx="2" presStyleCnt="3" custScaleX="28601">
        <dgm:presLayoutVars>
          <dgm:chMax val="1"/>
          <dgm:bulletEnabled val="1"/>
        </dgm:presLayoutVars>
      </dgm:prSet>
      <dgm:spPr/>
      <dgm:t>
        <a:bodyPr/>
        <a:lstStyle/>
        <a:p>
          <a:endParaRPr lang="en-US"/>
        </a:p>
      </dgm:t>
    </dgm:pt>
    <dgm:pt modelId="{C31AA38D-B3E9-4669-A514-54B118FCB32A}" type="pres">
      <dgm:prSet presAssocID="{7B2BE2C5-0759-4895-BE86-AF6104E59815}" presName="descendantText" presStyleLbl="alignAccFollowNode1" presStyleIdx="2" presStyleCnt="3" custScaleX="235876">
        <dgm:presLayoutVars>
          <dgm:bulletEnabled val="1"/>
        </dgm:presLayoutVars>
      </dgm:prSet>
      <dgm:spPr/>
      <dgm:t>
        <a:bodyPr/>
        <a:lstStyle/>
        <a:p>
          <a:endParaRPr lang="en-US"/>
        </a:p>
      </dgm:t>
    </dgm:pt>
  </dgm:ptLst>
  <dgm:cxnLst>
    <dgm:cxn modelId="{E36D2301-629C-44F1-B70C-B1FFFCE77A85}" type="presOf" srcId="{A14BA9C6-0C3D-43C3-BABB-7086FB5AAC33}" destId="{869261E6-1B33-45AF-823E-3D1A7DD29DD1}" srcOrd="0" destOrd="0" presId="urn:microsoft.com/office/officeart/2005/8/layout/vList5"/>
    <dgm:cxn modelId="{4AADC08A-C9E4-4FB0-8D61-E9C249AF6431}" srcId="{92AF247C-CD18-4A07-B73A-6390FD0EF0B1}" destId="{A14BA9C6-0C3D-43C3-BABB-7086FB5AAC33}" srcOrd="0" destOrd="0" parTransId="{561C1881-8DC5-4A65-A57F-BB0A5681B07A}" sibTransId="{2FCB8B04-F6D9-4619-B631-6BF5DEDE3751}"/>
    <dgm:cxn modelId="{B8206429-2952-48AE-BE5E-403B1E34DEFB}" type="presOf" srcId="{6ED8714C-615D-41CB-9604-BB20386714A5}" destId="{037BEE76-F9F5-434A-9DE4-CB145D470CCD}" srcOrd="0" destOrd="0" presId="urn:microsoft.com/office/officeart/2005/8/layout/vList5"/>
    <dgm:cxn modelId="{D16EB74C-003C-4AF3-85C6-4B5A37BE0A32}" type="presOf" srcId="{C6A23FE3-1082-4931-B5ED-937329D4D9BA}" destId="{C31AA38D-B3E9-4669-A514-54B118FCB32A}" srcOrd="0" destOrd="1" presId="urn:microsoft.com/office/officeart/2005/8/layout/vList5"/>
    <dgm:cxn modelId="{8E68E5B6-8C58-4800-A727-934D2A4C9A70}" type="presOf" srcId="{4C041655-0FE0-40DC-B1A9-01377A5E6FEA}" destId="{D865C8C2-1259-4323-AC3D-78CB253138B8}" srcOrd="0" destOrd="0" presId="urn:microsoft.com/office/officeart/2005/8/layout/vList5"/>
    <dgm:cxn modelId="{2D1A8E71-5989-47B3-9B9E-0CFA2824083D}" type="presOf" srcId="{6EBF68E7-FBD1-445D-94D1-D6C6A3B01D45}" destId="{A1EC2799-83AD-4A12-A3EA-DE676221494C}" srcOrd="0" destOrd="0" presId="urn:microsoft.com/office/officeart/2005/8/layout/vList5"/>
    <dgm:cxn modelId="{D006F2BB-4DA1-47DA-9DE7-E9951368ACA1}" srcId="{92AF247C-CD18-4A07-B73A-6390FD0EF0B1}" destId="{7B2BE2C5-0759-4895-BE86-AF6104E59815}" srcOrd="2" destOrd="0" parTransId="{C82C069E-2F23-41BE-BDB6-889F44BE1862}" sibTransId="{C4E8CE69-77EC-45A1-9FF6-C8578C58AA43}"/>
    <dgm:cxn modelId="{3E7AD6B8-C0C7-41B7-A281-81654E00CB71}" srcId="{A14BA9C6-0C3D-43C3-BABB-7086FB5AAC33}" destId="{6ED8714C-615D-41CB-9604-BB20386714A5}" srcOrd="0" destOrd="0" parTransId="{37818411-BD35-4EBB-B4B1-C6D5D29D9F75}" sibTransId="{043CAA24-60F4-4969-A404-C2A5B116D538}"/>
    <dgm:cxn modelId="{2FFF057C-0378-4C3D-9831-4FBCC464FF8E}" srcId="{7B2BE2C5-0759-4895-BE86-AF6104E59815}" destId="{C6A23FE3-1082-4931-B5ED-937329D4D9BA}" srcOrd="1" destOrd="0" parTransId="{982C7F0D-C166-407A-9508-AC5D6DB79F68}" sibTransId="{E63EFEBD-692A-4AAD-8457-878FE4154648}"/>
    <dgm:cxn modelId="{BF57F503-BB62-4F2E-AEC9-C3B6149690B4}" type="presOf" srcId="{7AE86F45-995F-4A8F-A1E1-6BCA08B88811}" destId="{A1EC2799-83AD-4A12-A3EA-DE676221494C}" srcOrd="0" destOrd="1" presId="urn:microsoft.com/office/officeart/2005/8/layout/vList5"/>
    <dgm:cxn modelId="{627A19C3-E32F-4D7D-837F-747129D609B7}" srcId="{7B2BE2C5-0759-4895-BE86-AF6104E59815}" destId="{9AD39E2F-F9C1-441C-BFB8-C7E07AD10558}" srcOrd="0" destOrd="0" parTransId="{3F2AA0A6-FEA5-4529-B87F-45E35A85A0B7}" sibTransId="{5C2EE6FB-0A8C-457D-B7CD-81C93E2A5EE8}"/>
    <dgm:cxn modelId="{4E1B7857-0DF9-4023-82BA-EC1D8347C940}" type="presOf" srcId="{7B2BE2C5-0759-4895-BE86-AF6104E59815}" destId="{13877630-6DE6-4C82-BCDD-600D13B01BEE}" srcOrd="0" destOrd="0" presId="urn:microsoft.com/office/officeart/2005/8/layout/vList5"/>
    <dgm:cxn modelId="{3BE15934-39AC-4572-AF16-BBD29F212D7B}" srcId="{92AF247C-CD18-4A07-B73A-6390FD0EF0B1}" destId="{4C041655-0FE0-40DC-B1A9-01377A5E6FEA}" srcOrd="1" destOrd="0" parTransId="{BCF060CF-1848-4B4C-8215-71344E35F4DE}" sibTransId="{0C5E7C1D-45D1-441F-BDB6-BCEC5BD2D0F6}"/>
    <dgm:cxn modelId="{3A550BFC-3436-49D9-9311-93241157B357}" type="presOf" srcId="{92AF247C-CD18-4A07-B73A-6390FD0EF0B1}" destId="{29149185-83C9-42F9-A440-7D3F1342841D}" srcOrd="0" destOrd="0" presId="urn:microsoft.com/office/officeart/2005/8/layout/vList5"/>
    <dgm:cxn modelId="{5EAF2843-F65B-46D7-8E0D-F9505C6DB2E6}" srcId="{6EBF68E7-FBD1-445D-94D1-D6C6A3B01D45}" destId="{7AE86F45-995F-4A8F-A1E1-6BCA08B88811}" srcOrd="0" destOrd="0" parTransId="{C56CB63E-64BA-49A0-8A2D-95FF8E8CF096}" sibTransId="{50AF08D0-5E45-4384-A90C-9BCAC9FCB6E8}"/>
    <dgm:cxn modelId="{42F65498-7B97-49CC-B6F0-75941697C9E9}" type="presOf" srcId="{9AD39E2F-F9C1-441C-BFB8-C7E07AD10558}" destId="{C31AA38D-B3E9-4669-A514-54B118FCB32A}" srcOrd="0" destOrd="0" presId="urn:microsoft.com/office/officeart/2005/8/layout/vList5"/>
    <dgm:cxn modelId="{3E9F9877-7976-4F42-A873-749873CFA160}" srcId="{4C041655-0FE0-40DC-B1A9-01377A5E6FEA}" destId="{6EBF68E7-FBD1-445D-94D1-D6C6A3B01D45}" srcOrd="0" destOrd="0" parTransId="{0DE09A80-B9C2-4457-803D-A468DC7507E5}" sibTransId="{5EF25D21-E713-474B-93D4-DBE550B49C49}"/>
    <dgm:cxn modelId="{2A05F11B-00F9-435F-A64F-EA6AF130CB2C}" type="presParOf" srcId="{29149185-83C9-42F9-A440-7D3F1342841D}" destId="{A0552DF2-94CA-41D1-97E2-5FF53CAFD5AF}" srcOrd="0" destOrd="0" presId="urn:microsoft.com/office/officeart/2005/8/layout/vList5"/>
    <dgm:cxn modelId="{058AC6AD-232B-44C5-8D8E-AE3CC5EF1AAB}" type="presParOf" srcId="{A0552DF2-94CA-41D1-97E2-5FF53CAFD5AF}" destId="{869261E6-1B33-45AF-823E-3D1A7DD29DD1}" srcOrd="0" destOrd="0" presId="urn:microsoft.com/office/officeart/2005/8/layout/vList5"/>
    <dgm:cxn modelId="{3EA409AE-29D9-4B16-8655-FD726456FF74}" type="presParOf" srcId="{A0552DF2-94CA-41D1-97E2-5FF53CAFD5AF}" destId="{037BEE76-F9F5-434A-9DE4-CB145D470CCD}" srcOrd="1" destOrd="0" presId="urn:microsoft.com/office/officeart/2005/8/layout/vList5"/>
    <dgm:cxn modelId="{8CE07C56-24EE-4E0D-81AD-DC095FC40201}" type="presParOf" srcId="{29149185-83C9-42F9-A440-7D3F1342841D}" destId="{223697CA-17F5-476E-A4AC-62EDCB453E39}" srcOrd="1" destOrd="0" presId="urn:microsoft.com/office/officeart/2005/8/layout/vList5"/>
    <dgm:cxn modelId="{BF923895-DF56-4C39-B0E0-AA3355AFF944}" type="presParOf" srcId="{29149185-83C9-42F9-A440-7D3F1342841D}" destId="{C1A81C26-023C-4AB8-B5A0-4A3014836EFF}" srcOrd="2" destOrd="0" presId="urn:microsoft.com/office/officeart/2005/8/layout/vList5"/>
    <dgm:cxn modelId="{7099B0C2-BCED-4CBD-94C3-41C6522DAADB}" type="presParOf" srcId="{C1A81C26-023C-4AB8-B5A0-4A3014836EFF}" destId="{D865C8C2-1259-4323-AC3D-78CB253138B8}" srcOrd="0" destOrd="0" presId="urn:microsoft.com/office/officeart/2005/8/layout/vList5"/>
    <dgm:cxn modelId="{97646BC1-28FA-413F-8FDA-36DA953D543A}" type="presParOf" srcId="{C1A81C26-023C-4AB8-B5A0-4A3014836EFF}" destId="{A1EC2799-83AD-4A12-A3EA-DE676221494C}" srcOrd="1" destOrd="0" presId="urn:microsoft.com/office/officeart/2005/8/layout/vList5"/>
    <dgm:cxn modelId="{AA8534EC-3424-4981-8CDF-E8C89D09F6D4}" type="presParOf" srcId="{29149185-83C9-42F9-A440-7D3F1342841D}" destId="{2F4C4374-947B-4B33-968D-0FB949FF2818}" srcOrd="3" destOrd="0" presId="urn:microsoft.com/office/officeart/2005/8/layout/vList5"/>
    <dgm:cxn modelId="{7AE2CF46-ACE6-4016-8E94-BA365826C21F}" type="presParOf" srcId="{29149185-83C9-42F9-A440-7D3F1342841D}" destId="{5888D844-C944-4DDB-8BA1-B6C1BDB4D237}" srcOrd="4" destOrd="0" presId="urn:microsoft.com/office/officeart/2005/8/layout/vList5"/>
    <dgm:cxn modelId="{7949E18F-64EE-4553-A11F-8E77C930D934}" type="presParOf" srcId="{5888D844-C944-4DDB-8BA1-B6C1BDB4D237}" destId="{13877630-6DE6-4C82-BCDD-600D13B01BEE}" srcOrd="0" destOrd="0" presId="urn:microsoft.com/office/officeart/2005/8/layout/vList5"/>
    <dgm:cxn modelId="{AA277EB6-3A88-4FEF-9055-BEF9A0221A67}" type="presParOf" srcId="{5888D844-C944-4DDB-8BA1-B6C1BDB4D237}" destId="{C31AA38D-B3E9-4669-A514-54B118FCB32A}" srcOrd="1" destOrd="0" presId="urn:microsoft.com/office/officeart/2005/8/layout/vList5"/>
  </dgm:cxnLst>
  <dgm:bg/>
  <dgm:whole/>
</dgm:dataModel>
</file>

<file path=ppt/diagrams/data3.xml><?xml version="1.0" encoding="utf-8"?>
<dgm:dataModel xmlns:dgm="http://schemas.openxmlformats.org/drawingml/2006/diagram" xmlns:a="http://schemas.openxmlformats.org/drawingml/2006/main">
  <dgm:ptLst>
    <dgm:pt modelId="{8C91E7D4-7249-455F-A4F4-3AFEE0F7A21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14FBA05-0677-479B-B923-326CBF12D306}">
      <dgm:prSet phldrT="[Text]" custT="1"/>
      <dgm:spPr/>
      <dgm:t>
        <a:bodyPr/>
        <a:lstStyle/>
        <a:p>
          <a:r>
            <a:rPr lang="en-US" sz="2400" dirty="0" smtClean="0">
              <a:solidFill>
                <a:schemeClr val="tx1"/>
              </a:solidFill>
            </a:rPr>
            <a:t>If a process that is holding some resources and requests another resource that cannot be immediately allocated to it, then all resources currently being held are released</a:t>
          </a:r>
          <a:endParaRPr lang="en-US" sz="2400" dirty="0">
            <a:solidFill>
              <a:schemeClr val="tx1"/>
            </a:solidFill>
          </a:endParaRPr>
        </a:p>
      </dgm:t>
    </dgm:pt>
    <dgm:pt modelId="{B8DC8E4D-1093-4DAB-8D9B-3424E83F5346}" type="parTrans" cxnId="{B7CEA200-0247-46A0-9959-A2C0E59243EB}">
      <dgm:prSet/>
      <dgm:spPr/>
      <dgm:t>
        <a:bodyPr/>
        <a:lstStyle/>
        <a:p>
          <a:endParaRPr lang="en-US"/>
        </a:p>
      </dgm:t>
    </dgm:pt>
    <dgm:pt modelId="{1EA6E577-6F65-4131-8531-23368CC976BE}" type="sibTrans" cxnId="{B7CEA200-0247-46A0-9959-A2C0E59243EB}">
      <dgm:prSet/>
      <dgm:spPr/>
      <dgm:t>
        <a:bodyPr/>
        <a:lstStyle/>
        <a:p>
          <a:endParaRPr lang="en-US"/>
        </a:p>
      </dgm:t>
    </dgm:pt>
    <dgm:pt modelId="{E63D83C4-7988-42A9-A5D5-0F7D83820AF9}">
      <dgm:prSet custT="1"/>
      <dgm:spPr/>
      <dgm:t>
        <a:bodyPr/>
        <a:lstStyle/>
        <a:p>
          <a:r>
            <a:rPr lang="en-US" sz="2400" dirty="0" smtClean="0">
              <a:solidFill>
                <a:srgbClr val="002060"/>
              </a:solidFill>
            </a:rPr>
            <a:t>Preempted resources are added to the list of resources for which the process is waiting</a:t>
          </a:r>
        </a:p>
      </dgm:t>
    </dgm:pt>
    <dgm:pt modelId="{F272EB6C-FFAF-49F2-987D-31942725E1D4}" type="parTrans" cxnId="{AC6B48F3-075F-4AA3-A28C-D12E67F7DF10}">
      <dgm:prSet/>
      <dgm:spPr/>
      <dgm:t>
        <a:bodyPr/>
        <a:lstStyle/>
        <a:p>
          <a:endParaRPr lang="en-US"/>
        </a:p>
      </dgm:t>
    </dgm:pt>
    <dgm:pt modelId="{B3DAFA0D-280A-4415-B546-7F63438143A4}" type="sibTrans" cxnId="{AC6B48F3-075F-4AA3-A28C-D12E67F7DF10}">
      <dgm:prSet/>
      <dgm:spPr/>
      <dgm:t>
        <a:bodyPr/>
        <a:lstStyle/>
        <a:p>
          <a:endParaRPr lang="en-US"/>
        </a:p>
      </dgm:t>
    </dgm:pt>
    <dgm:pt modelId="{143A5046-B729-4D31-91CB-F923BE10E5B2}">
      <dgm:prSet custT="1"/>
      <dgm:spPr/>
      <dgm:t>
        <a:bodyPr/>
        <a:lstStyle/>
        <a:p>
          <a:r>
            <a:rPr lang="en-US" sz="2400" dirty="0" smtClean="0">
              <a:solidFill>
                <a:srgbClr val="002060"/>
              </a:solidFill>
            </a:rPr>
            <a:t>Process will be restarted only when it can regain its old resources, as well as the new ones that it is requesting</a:t>
          </a:r>
        </a:p>
      </dgm:t>
    </dgm:pt>
    <dgm:pt modelId="{4AFD04F7-FC09-4604-BD51-C5EA8EA9B93E}" type="parTrans" cxnId="{A8AF575B-601B-4B08-87BD-70723D5DFE08}">
      <dgm:prSet/>
      <dgm:spPr/>
      <dgm:t>
        <a:bodyPr/>
        <a:lstStyle/>
        <a:p>
          <a:endParaRPr lang="en-US"/>
        </a:p>
      </dgm:t>
    </dgm:pt>
    <dgm:pt modelId="{0FB1164A-29D8-4F48-8A2A-4C181524C258}" type="sibTrans" cxnId="{A8AF575B-601B-4B08-87BD-70723D5DFE08}">
      <dgm:prSet/>
      <dgm:spPr/>
      <dgm:t>
        <a:bodyPr/>
        <a:lstStyle/>
        <a:p>
          <a:endParaRPr lang="en-US"/>
        </a:p>
      </dgm:t>
    </dgm:pt>
    <dgm:pt modelId="{D0F217AA-272A-4D48-97B9-A68BD6DA08FC}" type="pres">
      <dgm:prSet presAssocID="{8C91E7D4-7249-455F-A4F4-3AFEE0F7A215}" presName="linear" presStyleCnt="0">
        <dgm:presLayoutVars>
          <dgm:animLvl val="lvl"/>
          <dgm:resizeHandles val="exact"/>
        </dgm:presLayoutVars>
      </dgm:prSet>
      <dgm:spPr/>
      <dgm:t>
        <a:bodyPr/>
        <a:lstStyle/>
        <a:p>
          <a:endParaRPr lang="en-US"/>
        </a:p>
      </dgm:t>
    </dgm:pt>
    <dgm:pt modelId="{F262F6E6-19C1-4454-A4B0-76451E7455F3}" type="pres">
      <dgm:prSet presAssocID="{414FBA05-0677-479B-B923-326CBF12D306}" presName="parentText" presStyleLbl="node1" presStyleIdx="0" presStyleCnt="3" custScaleY="118024" custLinFactY="300000" custLinFactNeighborX="-10377" custLinFactNeighborY="394413">
        <dgm:presLayoutVars>
          <dgm:chMax val="0"/>
          <dgm:bulletEnabled val="1"/>
        </dgm:presLayoutVars>
      </dgm:prSet>
      <dgm:spPr/>
      <dgm:t>
        <a:bodyPr/>
        <a:lstStyle/>
        <a:p>
          <a:endParaRPr lang="en-US"/>
        </a:p>
      </dgm:t>
    </dgm:pt>
    <dgm:pt modelId="{4CE83EDB-1C20-46C8-ABAC-88C706AD445E}" type="pres">
      <dgm:prSet presAssocID="{1EA6E577-6F65-4131-8531-23368CC976BE}" presName="spacer" presStyleCnt="0"/>
      <dgm:spPr/>
    </dgm:pt>
    <dgm:pt modelId="{3F110846-EF8A-47BE-932F-2502350CF8DC}" type="pres">
      <dgm:prSet presAssocID="{E63D83C4-7988-42A9-A5D5-0F7D83820AF9}" presName="parentText" presStyleLbl="node1" presStyleIdx="1" presStyleCnt="3" custScaleY="84212" custLinFactNeighborY="28728">
        <dgm:presLayoutVars>
          <dgm:chMax val="0"/>
          <dgm:bulletEnabled val="1"/>
        </dgm:presLayoutVars>
      </dgm:prSet>
      <dgm:spPr/>
      <dgm:t>
        <a:bodyPr/>
        <a:lstStyle/>
        <a:p>
          <a:endParaRPr lang="en-US"/>
        </a:p>
      </dgm:t>
    </dgm:pt>
    <dgm:pt modelId="{E1246FB8-E843-4465-939B-2B940CBF629F}" type="pres">
      <dgm:prSet presAssocID="{B3DAFA0D-280A-4415-B546-7F63438143A4}" presName="spacer" presStyleCnt="0"/>
      <dgm:spPr/>
    </dgm:pt>
    <dgm:pt modelId="{BBD24E8D-0237-46A9-82A1-01F1A7E56369}" type="pres">
      <dgm:prSet presAssocID="{143A5046-B729-4D31-91CB-F923BE10E5B2}" presName="parentText" presStyleLbl="node1" presStyleIdx="2" presStyleCnt="3" custLinFactY="5476" custLinFactNeighborY="100000">
        <dgm:presLayoutVars>
          <dgm:chMax val="0"/>
          <dgm:bulletEnabled val="1"/>
        </dgm:presLayoutVars>
      </dgm:prSet>
      <dgm:spPr/>
      <dgm:t>
        <a:bodyPr/>
        <a:lstStyle/>
        <a:p>
          <a:endParaRPr lang="en-US"/>
        </a:p>
      </dgm:t>
    </dgm:pt>
  </dgm:ptLst>
  <dgm:cxnLst>
    <dgm:cxn modelId="{A8AF575B-601B-4B08-87BD-70723D5DFE08}" srcId="{8C91E7D4-7249-455F-A4F4-3AFEE0F7A215}" destId="{143A5046-B729-4D31-91CB-F923BE10E5B2}" srcOrd="2" destOrd="0" parTransId="{4AFD04F7-FC09-4604-BD51-C5EA8EA9B93E}" sibTransId="{0FB1164A-29D8-4F48-8A2A-4C181524C258}"/>
    <dgm:cxn modelId="{21155F57-A791-493A-A739-218EEC4A6332}" type="presOf" srcId="{E63D83C4-7988-42A9-A5D5-0F7D83820AF9}" destId="{3F110846-EF8A-47BE-932F-2502350CF8DC}" srcOrd="0" destOrd="0" presId="urn:microsoft.com/office/officeart/2005/8/layout/vList2"/>
    <dgm:cxn modelId="{4A627CB4-EBDB-42FB-B95F-82C6914D3757}" type="presOf" srcId="{414FBA05-0677-479B-B923-326CBF12D306}" destId="{F262F6E6-19C1-4454-A4B0-76451E7455F3}" srcOrd="0" destOrd="0" presId="urn:microsoft.com/office/officeart/2005/8/layout/vList2"/>
    <dgm:cxn modelId="{91577A07-62A7-4B36-B0C3-F4030E666FA0}" type="presOf" srcId="{143A5046-B729-4D31-91CB-F923BE10E5B2}" destId="{BBD24E8D-0237-46A9-82A1-01F1A7E56369}" srcOrd="0" destOrd="0" presId="urn:microsoft.com/office/officeart/2005/8/layout/vList2"/>
    <dgm:cxn modelId="{B7CEA200-0247-46A0-9959-A2C0E59243EB}" srcId="{8C91E7D4-7249-455F-A4F4-3AFEE0F7A215}" destId="{414FBA05-0677-479B-B923-326CBF12D306}" srcOrd="0" destOrd="0" parTransId="{B8DC8E4D-1093-4DAB-8D9B-3424E83F5346}" sibTransId="{1EA6E577-6F65-4131-8531-23368CC976BE}"/>
    <dgm:cxn modelId="{A5FEDEAD-2320-4999-B896-42043CB6AAF5}" type="presOf" srcId="{8C91E7D4-7249-455F-A4F4-3AFEE0F7A215}" destId="{D0F217AA-272A-4D48-97B9-A68BD6DA08FC}" srcOrd="0" destOrd="0" presId="urn:microsoft.com/office/officeart/2005/8/layout/vList2"/>
    <dgm:cxn modelId="{AC6B48F3-075F-4AA3-A28C-D12E67F7DF10}" srcId="{8C91E7D4-7249-455F-A4F4-3AFEE0F7A215}" destId="{E63D83C4-7988-42A9-A5D5-0F7D83820AF9}" srcOrd="1" destOrd="0" parTransId="{F272EB6C-FFAF-49F2-987D-31942725E1D4}" sibTransId="{B3DAFA0D-280A-4415-B546-7F63438143A4}"/>
    <dgm:cxn modelId="{9A1D7753-5F9E-42F3-9B24-37824B40EC38}" type="presParOf" srcId="{D0F217AA-272A-4D48-97B9-A68BD6DA08FC}" destId="{F262F6E6-19C1-4454-A4B0-76451E7455F3}" srcOrd="0" destOrd="0" presId="urn:microsoft.com/office/officeart/2005/8/layout/vList2"/>
    <dgm:cxn modelId="{23F4BA54-E36D-48F4-B422-41AF51045B1F}" type="presParOf" srcId="{D0F217AA-272A-4D48-97B9-A68BD6DA08FC}" destId="{4CE83EDB-1C20-46C8-ABAC-88C706AD445E}" srcOrd="1" destOrd="0" presId="urn:microsoft.com/office/officeart/2005/8/layout/vList2"/>
    <dgm:cxn modelId="{712FE73C-64DF-4336-A931-6C590F74E368}" type="presParOf" srcId="{D0F217AA-272A-4D48-97B9-A68BD6DA08FC}" destId="{3F110846-EF8A-47BE-932F-2502350CF8DC}" srcOrd="2" destOrd="0" presId="urn:microsoft.com/office/officeart/2005/8/layout/vList2"/>
    <dgm:cxn modelId="{25560C50-2773-4717-82CE-499F1C2A1535}" type="presParOf" srcId="{D0F217AA-272A-4D48-97B9-A68BD6DA08FC}" destId="{E1246FB8-E843-4465-939B-2B940CBF629F}" srcOrd="3" destOrd="0" presId="urn:microsoft.com/office/officeart/2005/8/layout/vList2"/>
    <dgm:cxn modelId="{EF399487-DC7C-4A8B-B6A8-D959D3F8CA11}" type="presParOf" srcId="{D0F217AA-272A-4D48-97B9-A68BD6DA08FC}" destId="{BBD24E8D-0237-46A9-82A1-01F1A7E56369}" srcOrd="4"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39DF1525-8335-49C9-865B-13F0B527FB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AA71157-B0BB-47BB-A35F-F9CE8451EB4E}">
      <dgm:prSet phldrT="[Text]"/>
      <dgm:spPr/>
      <dgm:t>
        <a:bodyPr/>
        <a:lstStyle/>
        <a:p>
          <a:pPr algn="ctr"/>
          <a:r>
            <a:rPr lang="en-US" dirty="0" smtClean="0">
              <a:solidFill>
                <a:schemeClr val="tx1"/>
              </a:solidFill>
            </a:rPr>
            <a:t>P requests R</a:t>
          </a:r>
          <a:r>
            <a:rPr lang="en-US" baseline="-25000" dirty="0" smtClean="0">
              <a:solidFill>
                <a:schemeClr val="tx1"/>
              </a:solidFill>
            </a:rPr>
            <a:t>j</a:t>
          </a:r>
          <a:r>
            <a:rPr lang="en-US" baseline="0" dirty="0" smtClean="0">
              <a:solidFill>
                <a:schemeClr val="tx1"/>
              </a:solidFill>
            </a:rPr>
            <a:t> only when F(</a:t>
          </a:r>
          <a:r>
            <a:rPr lang="en-US" dirty="0" smtClean="0">
              <a:solidFill>
                <a:schemeClr val="tx1"/>
              </a:solidFill>
            </a:rPr>
            <a:t>R</a:t>
          </a:r>
          <a:r>
            <a:rPr lang="en-US" baseline="-25000" dirty="0" smtClean="0">
              <a:solidFill>
                <a:schemeClr val="tx1"/>
              </a:solidFill>
            </a:rPr>
            <a:t>j</a:t>
          </a:r>
          <a:r>
            <a:rPr lang="en-US" baseline="0" dirty="0" smtClean="0">
              <a:solidFill>
                <a:schemeClr val="tx1"/>
              </a:solidFill>
            </a:rPr>
            <a:t>)&gt;F(</a:t>
          </a:r>
          <a:r>
            <a:rPr lang="en-US" dirty="0" err="1" smtClean="0">
              <a:solidFill>
                <a:schemeClr val="tx1"/>
              </a:solidFill>
            </a:rPr>
            <a:t>R</a:t>
          </a:r>
          <a:r>
            <a:rPr lang="en-US" baseline="-25000" dirty="0" err="1" smtClean="0">
              <a:solidFill>
                <a:schemeClr val="tx1"/>
              </a:solidFill>
            </a:rPr>
            <a:t>i</a:t>
          </a:r>
          <a:r>
            <a:rPr lang="en-US" baseline="0" dirty="0" smtClean="0">
              <a:solidFill>
                <a:schemeClr val="tx1"/>
              </a:solidFill>
            </a:rPr>
            <a:t>)</a:t>
          </a:r>
          <a:endParaRPr lang="en-US" baseline="-25000" dirty="0">
            <a:solidFill>
              <a:schemeClr val="tx1"/>
            </a:solidFill>
          </a:endParaRPr>
        </a:p>
      </dgm:t>
    </dgm:pt>
    <dgm:pt modelId="{72126672-2ECF-4EDD-AB48-23232A8815F2}" type="parTrans" cxnId="{D3D7A149-25B0-498A-B91A-ACC995997340}">
      <dgm:prSet/>
      <dgm:spPr/>
      <dgm:t>
        <a:bodyPr/>
        <a:lstStyle/>
        <a:p>
          <a:endParaRPr lang="en-US"/>
        </a:p>
      </dgm:t>
    </dgm:pt>
    <dgm:pt modelId="{125CA060-CE0B-43E8-BFFD-72B48B637328}" type="sibTrans" cxnId="{D3D7A149-25B0-498A-B91A-ACC995997340}">
      <dgm:prSet/>
      <dgm:spPr/>
      <dgm:t>
        <a:bodyPr/>
        <a:lstStyle/>
        <a:p>
          <a:endParaRPr lang="en-US"/>
        </a:p>
      </dgm:t>
    </dgm:pt>
    <dgm:pt modelId="{F7F0D6F0-0B85-4599-A7AE-14CC54B5E62C}">
      <dgm:prSet phldrT="[Text]"/>
      <dgm:spPr/>
      <dgm:t>
        <a:bodyPr/>
        <a:lstStyle/>
        <a:p>
          <a:r>
            <a:rPr lang="en-US" dirty="0" smtClean="0">
              <a:solidFill>
                <a:schemeClr val="tx1"/>
              </a:solidFill>
            </a:rPr>
            <a:t>P requests R</a:t>
          </a:r>
          <a:r>
            <a:rPr lang="en-US" baseline="-25000" dirty="0" smtClean="0">
              <a:solidFill>
                <a:schemeClr val="tx1"/>
              </a:solidFill>
            </a:rPr>
            <a:t>j</a:t>
          </a:r>
          <a:r>
            <a:rPr lang="en-US" baseline="0" dirty="0" smtClean="0">
              <a:solidFill>
                <a:schemeClr val="tx1"/>
              </a:solidFill>
            </a:rPr>
            <a:t> only when it released F(</a:t>
          </a:r>
          <a:r>
            <a:rPr lang="en-US" dirty="0" err="1" smtClean="0">
              <a:solidFill>
                <a:schemeClr val="tx1"/>
              </a:solidFill>
            </a:rPr>
            <a:t>R</a:t>
          </a:r>
          <a:r>
            <a:rPr lang="en-US" baseline="-25000" dirty="0" err="1" smtClean="0">
              <a:solidFill>
                <a:schemeClr val="tx1"/>
              </a:solidFill>
            </a:rPr>
            <a:t>k</a:t>
          </a:r>
          <a:r>
            <a:rPr lang="en-US" baseline="0" dirty="0" smtClean="0">
              <a:solidFill>
                <a:schemeClr val="tx1"/>
              </a:solidFill>
            </a:rPr>
            <a:t>)&gt;F(</a:t>
          </a:r>
          <a:r>
            <a:rPr lang="en-US" dirty="0" smtClean="0">
              <a:solidFill>
                <a:schemeClr val="tx1"/>
              </a:solidFill>
            </a:rPr>
            <a:t>R</a:t>
          </a:r>
          <a:r>
            <a:rPr lang="en-US" baseline="-25000" dirty="0" smtClean="0">
              <a:solidFill>
                <a:schemeClr val="tx1"/>
              </a:solidFill>
            </a:rPr>
            <a:t>j</a:t>
          </a:r>
          <a:r>
            <a:rPr lang="en-US" baseline="0" dirty="0" smtClean="0">
              <a:solidFill>
                <a:schemeClr val="tx1"/>
              </a:solidFill>
            </a:rPr>
            <a:t>)</a:t>
          </a:r>
          <a:endParaRPr lang="en-US" dirty="0">
            <a:solidFill>
              <a:schemeClr val="tx1"/>
            </a:solidFill>
          </a:endParaRPr>
        </a:p>
      </dgm:t>
    </dgm:pt>
    <dgm:pt modelId="{D27F1392-A6F4-40CA-96D8-60DEAF7FB0E0}" type="parTrans" cxnId="{F16A0B60-3EE8-45D4-887D-E1098778F0FC}">
      <dgm:prSet/>
      <dgm:spPr/>
      <dgm:t>
        <a:bodyPr/>
        <a:lstStyle/>
        <a:p>
          <a:endParaRPr lang="en-US"/>
        </a:p>
      </dgm:t>
    </dgm:pt>
    <dgm:pt modelId="{BE2B83BB-4366-4E12-97A2-8B0CEB88B404}" type="sibTrans" cxnId="{F16A0B60-3EE8-45D4-887D-E1098778F0FC}">
      <dgm:prSet/>
      <dgm:spPr/>
      <dgm:t>
        <a:bodyPr/>
        <a:lstStyle/>
        <a:p>
          <a:endParaRPr lang="en-US"/>
        </a:p>
      </dgm:t>
    </dgm:pt>
    <dgm:pt modelId="{559B4BF8-B184-49D6-A123-75B35C262C56}" type="pres">
      <dgm:prSet presAssocID="{39DF1525-8335-49C9-865B-13F0B527FB3E}" presName="linear" presStyleCnt="0">
        <dgm:presLayoutVars>
          <dgm:dir/>
          <dgm:animLvl val="lvl"/>
          <dgm:resizeHandles val="exact"/>
        </dgm:presLayoutVars>
      </dgm:prSet>
      <dgm:spPr/>
      <dgm:t>
        <a:bodyPr/>
        <a:lstStyle/>
        <a:p>
          <a:endParaRPr lang="en-US"/>
        </a:p>
      </dgm:t>
    </dgm:pt>
    <dgm:pt modelId="{6989EFB6-4C44-4B34-9592-08494BDB021A}" type="pres">
      <dgm:prSet presAssocID="{FAA71157-B0BB-47BB-A35F-F9CE8451EB4E}" presName="parentLin" presStyleCnt="0"/>
      <dgm:spPr/>
    </dgm:pt>
    <dgm:pt modelId="{B31EAC5C-FFA5-4F0A-9DE7-4D399DC78BB4}" type="pres">
      <dgm:prSet presAssocID="{FAA71157-B0BB-47BB-A35F-F9CE8451EB4E}" presName="parentLeftMargin" presStyleLbl="node1" presStyleIdx="0" presStyleCnt="2"/>
      <dgm:spPr/>
      <dgm:t>
        <a:bodyPr/>
        <a:lstStyle/>
        <a:p>
          <a:endParaRPr lang="en-US"/>
        </a:p>
      </dgm:t>
    </dgm:pt>
    <dgm:pt modelId="{82B522A9-A65F-48B9-8491-C7AFB98E1598}" type="pres">
      <dgm:prSet presAssocID="{FAA71157-B0BB-47BB-A35F-F9CE8451EB4E}" presName="parentText" presStyleLbl="node1" presStyleIdx="0" presStyleCnt="2" custScaleX="128571" custScaleY="120636">
        <dgm:presLayoutVars>
          <dgm:chMax val="0"/>
          <dgm:bulletEnabled val="1"/>
        </dgm:presLayoutVars>
      </dgm:prSet>
      <dgm:spPr/>
      <dgm:t>
        <a:bodyPr/>
        <a:lstStyle/>
        <a:p>
          <a:endParaRPr lang="en-US"/>
        </a:p>
      </dgm:t>
    </dgm:pt>
    <dgm:pt modelId="{E841205E-68CB-41BD-AB46-0B1BB78D986C}" type="pres">
      <dgm:prSet presAssocID="{FAA71157-B0BB-47BB-A35F-F9CE8451EB4E}" presName="negativeSpace" presStyleCnt="0"/>
      <dgm:spPr/>
    </dgm:pt>
    <dgm:pt modelId="{465762A8-2A46-43DA-9957-961BCBE5317D}" type="pres">
      <dgm:prSet presAssocID="{FAA71157-B0BB-47BB-A35F-F9CE8451EB4E}" presName="childText" presStyleLbl="conFgAcc1" presStyleIdx="0" presStyleCnt="2">
        <dgm:presLayoutVars>
          <dgm:bulletEnabled val="1"/>
        </dgm:presLayoutVars>
      </dgm:prSet>
      <dgm:spPr/>
    </dgm:pt>
    <dgm:pt modelId="{3C166C5D-5152-4054-8320-9D14D9A07235}" type="pres">
      <dgm:prSet presAssocID="{125CA060-CE0B-43E8-BFFD-72B48B637328}" presName="spaceBetweenRectangles" presStyleCnt="0"/>
      <dgm:spPr/>
    </dgm:pt>
    <dgm:pt modelId="{186BFA6B-1A17-419E-BD5B-55B7AC42DB03}" type="pres">
      <dgm:prSet presAssocID="{F7F0D6F0-0B85-4599-A7AE-14CC54B5E62C}" presName="parentLin" presStyleCnt="0"/>
      <dgm:spPr/>
    </dgm:pt>
    <dgm:pt modelId="{1D0EEB4C-97E7-438D-BD55-0DB3F72C673B}" type="pres">
      <dgm:prSet presAssocID="{F7F0D6F0-0B85-4599-A7AE-14CC54B5E62C}" presName="parentLeftMargin" presStyleLbl="node1" presStyleIdx="0" presStyleCnt="2"/>
      <dgm:spPr/>
      <dgm:t>
        <a:bodyPr/>
        <a:lstStyle/>
        <a:p>
          <a:endParaRPr lang="en-US"/>
        </a:p>
      </dgm:t>
    </dgm:pt>
    <dgm:pt modelId="{E849A046-30DF-4F1A-9C18-DC1911B1B0DE}" type="pres">
      <dgm:prSet presAssocID="{F7F0D6F0-0B85-4599-A7AE-14CC54B5E62C}" presName="parentText" presStyleLbl="node1" presStyleIdx="1" presStyleCnt="2" custScaleX="142857">
        <dgm:presLayoutVars>
          <dgm:chMax val="0"/>
          <dgm:bulletEnabled val="1"/>
        </dgm:presLayoutVars>
      </dgm:prSet>
      <dgm:spPr/>
      <dgm:t>
        <a:bodyPr/>
        <a:lstStyle/>
        <a:p>
          <a:endParaRPr lang="en-US"/>
        </a:p>
      </dgm:t>
    </dgm:pt>
    <dgm:pt modelId="{671F350E-2716-4287-895C-D375F1B7A29F}" type="pres">
      <dgm:prSet presAssocID="{F7F0D6F0-0B85-4599-A7AE-14CC54B5E62C}" presName="negativeSpace" presStyleCnt="0"/>
      <dgm:spPr/>
    </dgm:pt>
    <dgm:pt modelId="{F5CDA8AE-D6EC-455F-8126-43EC8AF1881F}" type="pres">
      <dgm:prSet presAssocID="{F7F0D6F0-0B85-4599-A7AE-14CC54B5E62C}" presName="childText" presStyleLbl="conFgAcc1" presStyleIdx="1" presStyleCnt="2">
        <dgm:presLayoutVars>
          <dgm:bulletEnabled val="1"/>
        </dgm:presLayoutVars>
      </dgm:prSet>
      <dgm:spPr/>
    </dgm:pt>
  </dgm:ptLst>
  <dgm:cxnLst>
    <dgm:cxn modelId="{D3D7A149-25B0-498A-B91A-ACC995997340}" srcId="{39DF1525-8335-49C9-865B-13F0B527FB3E}" destId="{FAA71157-B0BB-47BB-A35F-F9CE8451EB4E}" srcOrd="0" destOrd="0" parTransId="{72126672-2ECF-4EDD-AB48-23232A8815F2}" sibTransId="{125CA060-CE0B-43E8-BFFD-72B48B637328}"/>
    <dgm:cxn modelId="{F16A0B60-3EE8-45D4-887D-E1098778F0FC}" srcId="{39DF1525-8335-49C9-865B-13F0B527FB3E}" destId="{F7F0D6F0-0B85-4599-A7AE-14CC54B5E62C}" srcOrd="1" destOrd="0" parTransId="{D27F1392-A6F4-40CA-96D8-60DEAF7FB0E0}" sibTransId="{BE2B83BB-4366-4E12-97A2-8B0CEB88B404}"/>
    <dgm:cxn modelId="{93A1AA62-F6A7-4955-A27E-DAD8F4632B22}" type="presOf" srcId="{F7F0D6F0-0B85-4599-A7AE-14CC54B5E62C}" destId="{1D0EEB4C-97E7-438D-BD55-0DB3F72C673B}" srcOrd="0" destOrd="0" presId="urn:microsoft.com/office/officeart/2005/8/layout/list1"/>
    <dgm:cxn modelId="{B74C252B-72E1-4EAF-A14F-5A94326F2B79}" type="presOf" srcId="{FAA71157-B0BB-47BB-A35F-F9CE8451EB4E}" destId="{82B522A9-A65F-48B9-8491-C7AFB98E1598}" srcOrd="1" destOrd="0" presId="urn:microsoft.com/office/officeart/2005/8/layout/list1"/>
    <dgm:cxn modelId="{A883C9C7-A4FB-450F-94E2-AF45091961DD}" type="presOf" srcId="{FAA71157-B0BB-47BB-A35F-F9CE8451EB4E}" destId="{B31EAC5C-FFA5-4F0A-9DE7-4D399DC78BB4}" srcOrd="0" destOrd="0" presId="urn:microsoft.com/office/officeart/2005/8/layout/list1"/>
    <dgm:cxn modelId="{9C414CBD-7DB6-4153-98B0-75374C6D0062}" type="presOf" srcId="{F7F0D6F0-0B85-4599-A7AE-14CC54B5E62C}" destId="{E849A046-30DF-4F1A-9C18-DC1911B1B0DE}" srcOrd="1" destOrd="0" presId="urn:microsoft.com/office/officeart/2005/8/layout/list1"/>
    <dgm:cxn modelId="{8E9B291A-6F31-4358-8940-3D021F841D3A}" type="presOf" srcId="{39DF1525-8335-49C9-865B-13F0B527FB3E}" destId="{559B4BF8-B184-49D6-A123-75B35C262C56}" srcOrd="0" destOrd="0" presId="urn:microsoft.com/office/officeart/2005/8/layout/list1"/>
    <dgm:cxn modelId="{932772D6-38F4-4AD1-8EAE-4557D078E606}" type="presParOf" srcId="{559B4BF8-B184-49D6-A123-75B35C262C56}" destId="{6989EFB6-4C44-4B34-9592-08494BDB021A}" srcOrd="0" destOrd="0" presId="urn:microsoft.com/office/officeart/2005/8/layout/list1"/>
    <dgm:cxn modelId="{D842EB43-2F2F-4D47-9EB1-C805660596ED}" type="presParOf" srcId="{6989EFB6-4C44-4B34-9592-08494BDB021A}" destId="{B31EAC5C-FFA5-4F0A-9DE7-4D399DC78BB4}" srcOrd="0" destOrd="0" presId="urn:microsoft.com/office/officeart/2005/8/layout/list1"/>
    <dgm:cxn modelId="{E4EF0E4D-E17D-4978-BD77-FEF4525D7454}" type="presParOf" srcId="{6989EFB6-4C44-4B34-9592-08494BDB021A}" destId="{82B522A9-A65F-48B9-8491-C7AFB98E1598}" srcOrd="1" destOrd="0" presId="urn:microsoft.com/office/officeart/2005/8/layout/list1"/>
    <dgm:cxn modelId="{F22DFE2A-94CC-4776-B317-89607B234EA8}" type="presParOf" srcId="{559B4BF8-B184-49D6-A123-75B35C262C56}" destId="{E841205E-68CB-41BD-AB46-0B1BB78D986C}" srcOrd="1" destOrd="0" presId="urn:microsoft.com/office/officeart/2005/8/layout/list1"/>
    <dgm:cxn modelId="{3A0AC0C3-A063-4698-9469-5DF25E1A097F}" type="presParOf" srcId="{559B4BF8-B184-49D6-A123-75B35C262C56}" destId="{465762A8-2A46-43DA-9957-961BCBE5317D}" srcOrd="2" destOrd="0" presId="urn:microsoft.com/office/officeart/2005/8/layout/list1"/>
    <dgm:cxn modelId="{B18F8291-ABF9-4B55-B12C-F0B7D04A2EC2}" type="presParOf" srcId="{559B4BF8-B184-49D6-A123-75B35C262C56}" destId="{3C166C5D-5152-4054-8320-9D14D9A07235}" srcOrd="3" destOrd="0" presId="urn:microsoft.com/office/officeart/2005/8/layout/list1"/>
    <dgm:cxn modelId="{D8903A07-4D96-4055-973F-4B543AB33ED3}" type="presParOf" srcId="{559B4BF8-B184-49D6-A123-75B35C262C56}" destId="{186BFA6B-1A17-419E-BD5B-55B7AC42DB03}" srcOrd="4" destOrd="0" presId="urn:microsoft.com/office/officeart/2005/8/layout/list1"/>
    <dgm:cxn modelId="{A5D22DB6-343F-4405-91D7-EB232F2BB9DB}" type="presParOf" srcId="{186BFA6B-1A17-419E-BD5B-55B7AC42DB03}" destId="{1D0EEB4C-97E7-438D-BD55-0DB3F72C673B}" srcOrd="0" destOrd="0" presId="urn:microsoft.com/office/officeart/2005/8/layout/list1"/>
    <dgm:cxn modelId="{2D5403E0-207E-4107-8FAA-F622FD98BBEE}" type="presParOf" srcId="{186BFA6B-1A17-419E-BD5B-55B7AC42DB03}" destId="{E849A046-30DF-4F1A-9C18-DC1911B1B0DE}" srcOrd="1" destOrd="0" presId="urn:microsoft.com/office/officeart/2005/8/layout/list1"/>
    <dgm:cxn modelId="{042FBF76-3F1A-4362-958F-2EB2A5A5E1E2}" type="presParOf" srcId="{559B4BF8-B184-49D6-A123-75B35C262C56}" destId="{671F350E-2716-4287-895C-D375F1B7A29F}" srcOrd="5" destOrd="0" presId="urn:microsoft.com/office/officeart/2005/8/layout/list1"/>
    <dgm:cxn modelId="{73E74C15-CD2C-401E-ABAD-85029F257D1E}" type="presParOf" srcId="{559B4BF8-B184-49D6-A123-75B35C262C56}" destId="{F5CDA8AE-D6EC-455F-8126-43EC8AF1881F}" srcOrd="6" destOrd="0" presId="urn:microsoft.com/office/officeart/2005/8/layout/list1"/>
  </dgm:cxnLst>
  <dgm:bg/>
  <dgm:whole/>
</dgm:dataModel>
</file>

<file path=ppt/diagrams/data5.xml><?xml version="1.0" encoding="utf-8"?>
<dgm:dataModel xmlns:dgm="http://schemas.openxmlformats.org/drawingml/2006/diagram" xmlns:a="http://schemas.openxmlformats.org/drawingml/2006/main">
  <dgm:ptLst>
    <dgm:pt modelId="{933F473B-1449-4E74-AF71-2FABF3581B8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F2E6D16-8BBC-49AA-8723-9E62B5C26F0F}">
      <dgm:prSet phldrT="[Text]" custT="1"/>
      <dgm:spPr/>
      <dgm:t>
        <a:bodyPr/>
        <a:lstStyle/>
        <a:p>
          <a:r>
            <a:rPr lang="en-US" sz="2000" dirty="0" smtClean="0"/>
            <a:t>Hence, P</a:t>
          </a:r>
          <a:r>
            <a:rPr lang="en-US" sz="2000" baseline="-25000" dirty="0" smtClean="0"/>
            <a:t>i+1</a:t>
          </a:r>
          <a:r>
            <a:rPr lang="en-US" sz="2000" baseline="0" dirty="0" smtClean="0"/>
            <a:t> holds resource </a:t>
          </a:r>
          <a:r>
            <a:rPr lang="en-US" sz="2000" dirty="0" smtClean="0"/>
            <a:t>R</a:t>
          </a:r>
          <a:r>
            <a:rPr lang="en-US" sz="2000" baseline="-25000" dirty="0" smtClean="0"/>
            <a:t>i  </a:t>
          </a:r>
          <a:r>
            <a:rPr lang="en-US" sz="2000" baseline="0" dirty="0" smtClean="0"/>
            <a:t>and requested </a:t>
          </a:r>
          <a:r>
            <a:rPr lang="en-US" sz="2000" dirty="0" smtClean="0"/>
            <a:t>R</a:t>
          </a:r>
          <a:r>
            <a:rPr lang="en-US" sz="2000" baseline="-25000" dirty="0" smtClean="0"/>
            <a:t>i+1</a:t>
          </a:r>
          <a:r>
            <a:rPr lang="en-US" sz="2000" baseline="0" dirty="0" smtClean="0"/>
            <a:t> </a:t>
          </a:r>
          <a:r>
            <a:rPr lang="en-US" sz="2000" dirty="0" smtClean="0"/>
            <a:t> </a:t>
          </a:r>
          <a:endParaRPr lang="en-US" sz="2000" dirty="0"/>
        </a:p>
      </dgm:t>
    </dgm:pt>
    <dgm:pt modelId="{8127747E-1378-4A57-89D5-610E7FDBB558}" type="parTrans" cxnId="{20909917-6C49-49E8-826E-C2FFC7484A2B}">
      <dgm:prSet/>
      <dgm:spPr/>
      <dgm:t>
        <a:bodyPr/>
        <a:lstStyle/>
        <a:p>
          <a:endParaRPr lang="en-US" sz="2000"/>
        </a:p>
      </dgm:t>
    </dgm:pt>
    <dgm:pt modelId="{FEDE9D01-4D8F-447F-A942-158399CC628A}" type="sibTrans" cxnId="{20909917-6C49-49E8-826E-C2FFC7484A2B}">
      <dgm:prSet/>
      <dgm:spPr/>
      <dgm:t>
        <a:bodyPr/>
        <a:lstStyle/>
        <a:p>
          <a:endParaRPr lang="en-US" sz="2000"/>
        </a:p>
      </dgm:t>
    </dgm:pt>
    <dgm:pt modelId="{CAC254BF-D452-445B-A233-9402E1E37D57}">
      <dgm:prSet phldrT="[Text]" custT="1"/>
      <dgm:spPr/>
      <dgm:t>
        <a:bodyPr/>
        <a:lstStyle/>
        <a:p>
          <a:r>
            <a:rPr lang="en-US" sz="2800" dirty="0" smtClean="0"/>
            <a:t>F(R</a:t>
          </a:r>
          <a:r>
            <a:rPr lang="en-US" sz="2800" baseline="-25000" dirty="0" smtClean="0"/>
            <a:t>i</a:t>
          </a:r>
          <a:r>
            <a:rPr lang="en-US" sz="2800" baseline="0" dirty="0" smtClean="0"/>
            <a:t>)&lt;</a:t>
          </a:r>
          <a:r>
            <a:rPr lang="en-US" sz="2800" dirty="0" smtClean="0"/>
            <a:t>F(R</a:t>
          </a:r>
          <a:r>
            <a:rPr lang="en-US" sz="2800" baseline="-25000" dirty="0" smtClean="0"/>
            <a:t>i+1</a:t>
          </a:r>
          <a:r>
            <a:rPr lang="en-US" sz="2800" baseline="0" dirty="0" smtClean="0"/>
            <a:t>)  for all </a:t>
          </a:r>
          <a:r>
            <a:rPr lang="en-US" sz="2800" baseline="0" dirty="0" err="1" smtClean="0"/>
            <a:t>i</a:t>
          </a:r>
          <a:endParaRPr lang="en-US" sz="2800" dirty="0"/>
        </a:p>
      </dgm:t>
    </dgm:pt>
    <dgm:pt modelId="{B35DA4E9-911A-483A-922A-BAF907C27189}" type="parTrans" cxnId="{CDFE5C99-EC1D-4469-894F-2CDF0D97BB61}">
      <dgm:prSet/>
      <dgm:spPr/>
      <dgm:t>
        <a:bodyPr/>
        <a:lstStyle/>
        <a:p>
          <a:endParaRPr lang="en-US" sz="2000"/>
        </a:p>
      </dgm:t>
    </dgm:pt>
    <dgm:pt modelId="{962658C6-EE6C-448B-ACC2-71796E07D740}" type="sibTrans" cxnId="{CDFE5C99-EC1D-4469-894F-2CDF0D97BB61}">
      <dgm:prSet/>
      <dgm:spPr/>
      <dgm:t>
        <a:bodyPr/>
        <a:lstStyle/>
        <a:p>
          <a:endParaRPr lang="en-US" sz="2000"/>
        </a:p>
      </dgm:t>
    </dgm:pt>
    <dgm:pt modelId="{E51C47A8-D1FB-41F0-8BFA-44C3C88D29C1}">
      <dgm:prSet phldrT="[Text]" custT="1"/>
      <dgm:spPr/>
      <dgm:t>
        <a:bodyPr/>
        <a:lstStyle/>
        <a:p>
          <a:r>
            <a:rPr lang="en-US" sz="2000" b="1" dirty="0" smtClean="0">
              <a:solidFill>
                <a:schemeClr val="tx1"/>
              </a:solidFill>
            </a:rPr>
            <a:t>By transitivity </a:t>
          </a:r>
          <a:r>
            <a:rPr lang="en-US" sz="2000" dirty="0" smtClean="0">
              <a:solidFill>
                <a:schemeClr val="tx1"/>
              </a:solidFill>
            </a:rPr>
            <a:t>F(R</a:t>
          </a:r>
          <a:r>
            <a:rPr lang="en-US" sz="2000" baseline="-25000" dirty="0" smtClean="0">
              <a:solidFill>
                <a:schemeClr val="tx1"/>
              </a:solidFill>
            </a:rPr>
            <a:t>0</a:t>
          </a:r>
          <a:r>
            <a:rPr lang="en-US" sz="2000" baseline="0" dirty="0" smtClean="0">
              <a:solidFill>
                <a:schemeClr val="tx1"/>
              </a:solidFill>
            </a:rPr>
            <a:t>)&lt;</a:t>
          </a:r>
          <a:r>
            <a:rPr lang="en-US" sz="2000" dirty="0" smtClean="0">
              <a:solidFill>
                <a:schemeClr val="tx1"/>
              </a:solidFill>
            </a:rPr>
            <a:t>F(R</a:t>
          </a:r>
          <a:r>
            <a:rPr lang="en-US" sz="2000" baseline="-25000" dirty="0" smtClean="0">
              <a:solidFill>
                <a:schemeClr val="tx1"/>
              </a:solidFill>
            </a:rPr>
            <a:t>0</a:t>
          </a:r>
          <a:r>
            <a:rPr lang="en-US" sz="2000" baseline="0" dirty="0" smtClean="0">
              <a:solidFill>
                <a:schemeClr val="tx1"/>
              </a:solidFill>
            </a:rPr>
            <a:t>)   </a:t>
          </a:r>
          <a:r>
            <a:rPr lang="en-US" sz="2000" b="0" baseline="0" dirty="0" smtClean="0">
              <a:solidFill>
                <a:srgbClr val="C00000"/>
              </a:solidFill>
            </a:rPr>
            <a:t>which is impossible </a:t>
          </a:r>
        </a:p>
        <a:p>
          <a:r>
            <a:rPr lang="en-US" sz="2000" baseline="0" dirty="0" smtClean="0">
              <a:solidFill>
                <a:schemeClr val="tx1"/>
              </a:solidFill>
            </a:rPr>
            <a:t>No Circular Wait- Proved </a:t>
          </a:r>
          <a:endParaRPr lang="en-US" sz="2000" dirty="0">
            <a:solidFill>
              <a:schemeClr val="tx1"/>
            </a:solidFill>
          </a:endParaRPr>
        </a:p>
      </dgm:t>
    </dgm:pt>
    <dgm:pt modelId="{04A56FC7-8443-4AF1-96BC-E59FB41841E8}" type="parTrans" cxnId="{731859AF-B715-4243-ADE2-782962818082}">
      <dgm:prSet/>
      <dgm:spPr/>
      <dgm:t>
        <a:bodyPr/>
        <a:lstStyle/>
        <a:p>
          <a:endParaRPr lang="en-US" sz="2000"/>
        </a:p>
      </dgm:t>
    </dgm:pt>
    <dgm:pt modelId="{B2E268F8-39AB-4492-A6CA-AF21887753C0}" type="sibTrans" cxnId="{731859AF-B715-4243-ADE2-782962818082}">
      <dgm:prSet/>
      <dgm:spPr/>
      <dgm:t>
        <a:bodyPr/>
        <a:lstStyle/>
        <a:p>
          <a:endParaRPr lang="en-US" sz="2000"/>
        </a:p>
      </dgm:t>
    </dgm:pt>
    <dgm:pt modelId="{4EFDDE84-21E8-492F-BD1B-6A066AA2C394}">
      <dgm:prSet phldrT="[Text]" custT="1"/>
      <dgm:spPr/>
      <dgm:t>
        <a:bodyPr/>
        <a:lstStyle/>
        <a:p>
          <a:r>
            <a:rPr lang="en-US" sz="2000" dirty="0" smtClean="0"/>
            <a:t>But it means</a:t>
          </a:r>
          <a:endParaRPr lang="en-US" sz="2000" dirty="0"/>
        </a:p>
      </dgm:t>
    </dgm:pt>
    <dgm:pt modelId="{9270C043-5F81-4122-BD11-49F337301B17}" type="parTrans" cxnId="{7CFE53D5-63D3-4791-A42F-9AF4280670C4}">
      <dgm:prSet/>
      <dgm:spPr/>
      <dgm:t>
        <a:bodyPr/>
        <a:lstStyle/>
        <a:p>
          <a:endParaRPr lang="en-US"/>
        </a:p>
      </dgm:t>
    </dgm:pt>
    <dgm:pt modelId="{EBD6BDB6-8A4D-44CC-B3B2-00D2C2DD3BFD}" type="sibTrans" cxnId="{7CFE53D5-63D3-4791-A42F-9AF4280670C4}">
      <dgm:prSet/>
      <dgm:spPr/>
      <dgm:t>
        <a:bodyPr/>
        <a:lstStyle/>
        <a:p>
          <a:endParaRPr lang="en-US"/>
        </a:p>
      </dgm:t>
    </dgm:pt>
    <dgm:pt modelId="{A34CE4DA-DF46-407E-AB13-AC06C14EAD35}">
      <dgm:prSet phldrT="[Text]" custT="1"/>
      <dgm:spPr/>
      <dgm:t>
        <a:bodyPr/>
        <a:lstStyle/>
        <a:p>
          <a:r>
            <a:rPr lang="en-US" sz="2000" dirty="0" smtClean="0"/>
            <a:t>    F(R</a:t>
          </a:r>
          <a:r>
            <a:rPr lang="en-US" sz="2000" baseline="-25000" dirty="0" smtClean="0"/>
            <a:t>0</a:t>
          </a:r>
          <a:r>
            <a:rPr lang="en-US" sz="2000" baseline="0" dirty="0" smtClean="0"/>
            <a:t>)&lt;</a:t>
          </a:r>
          <a:r>
            <a:rPr lang="en-US" sz="2000" dirty="0" smtClean="0"/>
            <a:t>F(R</a:t>
          </a:r>
          <a:r>
            <a:rPr lang="en-US" sz="2000" baseline="-25000" dirty="0" smtClean="0"/>
            <a:t>1</a:t>
          </a:r>
          <a:r>
            <a:rPr lang="en-US" sz="2000" baseline="0" dirty="0" smtClean="0"/>
            <a:t>)&lt;</a:t>
          </a:r>
          <a:r>
            <a:rPr lang="en-US" sz="2000" dirty="0" smtClean="0"/>
            <a:t>F(R</a:t>
          </a:r>
          <a:r>
            <a:rPr lang="en-US" sz="2000" baseline="-25000" dirty="0" smtClean="0"/>
            <a:t>2</a:t>
          </a:r>
          <a:r>
            <a:rPr lang="en-US" sz="2000" baseline="0" dirty="0" smtClean="0"/>
            <a:t>)&lt;</a:t>
          </a:r>
          <a:r>
            <a:rPr lang="en-US" sz="2000" dirty="0" smtClean="0"/>
            <a:t>F(R</a:t>
          </a:r>
          <a:r>
            <a:rPr lang="en-US" sz="2000" baseline="-25000" dirty="0" smtClean="0"/>
            <a:t>3</a:t>
          </a:r>
          <a:r>
            <a:rPr lang="en-US" sz="2000" baseline="0" dirty="0" smtClean="0"/>
            <a:t>)&lt; …..&lt; </a:t>
          </a:r>
          <a:r>
            <a:rPr lang="en-US" sz="2000" dirty="0" smtClean="0"/>
            <a:t>F(</a:t>
          </a:r>
          <a:r>
            <a:rPr lang="en-US" sz="2000" dirty="0" err="1" smtClean="0"/>
            <a:t>R</a:t>
          </a:r>
          <a:r>
            <a:rPr lang="en-US" sz="2000" baseline="-25000" dirty="0" err="1" smtClean="0"/>
            <a:t>n</a:t>
          </a:r>
          <a:r>
            <a:rPr lang="en-US" sz="2000" baseline="0" dirty="0" smtClean="0"/>
            <a:t>)&lt;</a:t>
          </a:r>
          <a:r>
            <a:rPr lang="en-US" sz="2000" dirty="0" smtClean="0"/>
            <a:t>F(R</a:t>
          </a:r>
          <a:r>
            <a:rPr lang="en-US" sz="2000" baseline="-25000" dirty="0" smtClean="0"/>
            <a:t>0</a:t>
          </a:r>
          <a:r>
            <a:rPr lang="en-US" sz="2000" baseline="0" dirty="0" smtClean="0"/>
            <a:t>)  </a:t>
          </a:r>
          <a:endParaRPr lang="en-US" sz="2000" dirty="0"/>
        </a:p>
      </dgm:t>
    </dgm:pt>
    <dgm:pt modelId="{D7319077-A126-4887-B313-AC8D389E72E5}" type="parTrans" cxnId="{81540A02-B8D0-4815-8A2B-6B7C67ED6414}">
      <dgm:prSet/>
      <dgm:spPr/>
      <dgm:t>
        <a:bodyPr/>
        <a:lstStyle/>
        <a:p>
          <a:endParaRPr lang="en-US"/>
        </a:p>
      </dgm:t>
    </dgm:pt>
    <dgm:pt modelId="{FE9BA4B4-D0BE-4708-BEA7-E190DE6FA369}" type="sibTrans" cxnId="{81540A02-B8D0-4815-8A2B-6B7C67ED6414}">
      <dgm:prSet/>
      <dgm:spPr/>
      <dgm:t>
        <a:bodyPr/>
        <a:lstStyle/>
        <a:p>
          <a:endParaRPr lang="en-US"/>
        </a:p>
      </dgm:t>
    </dgm:pt>
    <dgm:pt modelId="{305FA7F1-BE4B-4071-A490-7DD15A0F6B7E}" type="pres">
      <dgm:prSet presAssocID="{933F473B-1449-4E74-AF71-2FABF3581B8F}" presName="linear" presStyleCnt="0">
        <dgm:presLayoutVars>
          <dgm:animLvl val="lvl"/>
          <dgm:resizeHandles val="exact"/>
        </dgm:presLayoutVars>
      </dgm:prSet>
      <dgm:spPr/>
      <dgm:t>
        <a:bodyPr/>
        <a:lstStyle/>
        <a:p>
          <a:endParaRPr lang="en-US"/>
        </a:p>
      </dgm:t>
    </dgm:pt>
    <dgm:pt modelId="{5DF1A4B6-9DA8-48CA-AFD5-937117C17EDA}" type="pres">
      <dgm:prSet presAssocID="{AF2E6D16-8BBC-49AA-8723-9E62B5C26F0F}" presName="parentText" presStyleLbl="node1" presStyleIdx="0" presStyleCnt="2" custScaleY="55179" custLinFactNeighborY="-37708">
        <dgm:presLayoutVars>
          <dgm:chMax val="0"/>
          <dgm:bulletEnabled val="1"/>
        </dgm:presLayoutVars>
      </dgm:prSet>
      <dgm:spPr/>
      <dgm:t>
        <a:bodyPr/>
        <a:lstStyle/>
        <a:p>
          <a:endParaRPr lang="en-US"/>
        </a:p>
      </dgm:t>
    </dgm:pt>
    <dgm:pt modelId="{0B3FDC30-ECF4-4738-836B-C0E92285D099}" type="pres">
      <dgm:prSet presAssocID="{AF2E6D16-8BBC-49AA-8723-9E62B5C26F0F}" presName="childText" presStyleLbl="revTx" presStyleIdx="0" presStyleCnt="1" custLinFactNeighborY="-20064">
        <dgm:presLayoutVars>
          <dgm:bulletEnabled val="1"/>
        </dgm:presLayoutVars>
      </dgm:prSet>
      <dgm:spPr/>
      <dgm:t>
        <a:bodyPr/>
        <a:lstStyle/>
        <a:p>
          <a:endParaRPr lang="en-US"/>
        </a:p>
      </dgm:t>
    </dgm:pt>
    <dgm:pt modelId="{113022C1-259E-4DB0-B9DF-4DB53AD40212}" type="pres">
      <dgm:prSet presAssocID="{E51C47A8-D1FB-41F0-8BFA-44C3C88D29C1}" presName="parentText" presStyleLbl="node1" presStyleIdx="1" presStyleCnt="2" custScaleY="80804" custLinFactNeighborY="-2112">
        <dgm:presLayoutVars>
          <dgm:chMax val="0"/>
          <dgm:bulletEnabled val="1"/>
        </dgm:presLayoutVars>
      </dgm:prSet>
      <dgm:spPr/>
      <dgm:t>
        <a:bodyPr/>
        <a:lstStyle/>
        <a:p>
          <a:endParaRPr lang="en-US"/>
        </a:p>
      </dgm:t>
    </dgm:pt>
  </dgm:ptLst>
  <dgm:cxnLst>
    <dgm:cxn modelId="{7CFE53D5-63D3-4791-A42F-9AF4280670C4}" srcId="{AF2E6D16-8BBC-49AA-8723-9E62B5C26F0F}" destId="{4EFDDE84-21E8-492F-BD1B-6A066AA2C394}" srcOrd="1" destOrd="0" parTransId="{9270C043-5F81-4122-BD11-49F337301B17}" sibTransId="{EBD6BDB6-8A4D-44CC-B3B2-00D2C2DD3BFD}"/>
    <dgm:cxn modelId="{5F2BFC1D-3170-4903-AD02-A441F7C6413E}" type="presOf" srcId="{CAC254BF-D452-445B-A233-9402E1E37D57}" destId="{0B3FDC30-ECF4-4738-836B-C0E92285D099}" srcOrd="0" destOrd="0" presId="urn:microsoft.com/office/officeart/2005/8/layout/vList2"/>
    <dgm:cxn modelId="{731859AF-B715-4243-ADE2-782962818082}" srcId="{933F473B-1449-4E74-AF71-2FABF3581B8F}" destId="{E51C47A8-D1FB-41F0-8BFA-44C3C88D29C1}" srcOrd="1" destOrd="0" parTransId="{04A56FC7-8443-4AF1-96BC-E59FB41841E8}" sibTransId="{B2E268F8-39AB-4492-A6CA-AF21887753C0}"/>
    <dgm:cxn modelId="{CDFE5C99-EC1D-4469-894F-2CDF0D97BB61}" srcId="{AF2E6D16-8BBC-49AA-8723-9E62B5C26F0F}" destId="{CAC254BF-D452-445B-A233-9402E1E37D57}" srcOrd="0" destOrd="0" parTransId="{B35DA4E9-911A-483A-922A-BAF907C27189}" sibTransId="{962658C6-EE6C-448B-ACC2-71796E07D740}"/>
    <dgm:cxn modelId="{81540A02-B8D0-4815-8A2B-6B7C67ED6414}" srcId="{AF2E6D16-8BBC-49AA-8723-9E62B5C26F0F}" destId="{A34CE4DA-DF46-407E-AB13-AC06C14EAD35}" srcOrd="2" destOrd="0" parTransId="{D7319077-A126-4887-B313-AC8D389E72E5}" sibTransId="{FE9BA4B4-D0BE-4708-BEA7-E190DE6FA369}"/>
    <dgm:cxn modelId="{FE1E3349-61D1-48B2-A919-70288D20A81B}" type="presOf" srcId="{A34CE4DA-DF46-407E-AB13-AC06C14EAD35}" destId="{0B3FDC30-ECF4-4738-836B-C0E92285D099}" srcOrd="0" destOrd="2" presId="urn:microsoft.com/office/officeart/2005/8/layout/vList2"/>
    <dgm:cxn modelId="{9DB919E1-11BE-49C5-8DB2-0E8C052EE912}" type="presOf" srcId="{AF2E6D16-8BBC-49AA-8723-9E62B5C26F0F}" destId="{5DF1A4B6-9DA8-48CA-AFD5-937117C17EDA}" srcOrd="0" destOrd="0" presId="urn:microsoft.com/office/officeart/2005/8/layout/vList2"/>
    <dgm:cxn modelId="{62CE7234-AA1D-434F-8869-68B90753561D}" type="presOf" srcId="{4EFDDE84-21E8-492F-BD1B-6A066AA2C394}" destId="{0B3FDC30-ECF4-4738-836B-C0E92285D099}" srcOrd="0" destOrd="1" presId="urn:microsoft.com/office/officeart/2005/8/layout/vList2"/>
    <dgm:cxn modelId="{5C6557E5-1AC6-4246-9616-1CA334729FBB}" type="presOf" srcId="{933F473B-1449-4E74-AF71-2FABF3581B8F}" destId="{305FA7F1-BE4B-4071-A490-7DD15A0F6B7E}" srcOrd="0" destOrd="0" presId="urn:microsoft.com/office/officeart/2005/8/layout/vList2"/>
    <dgm:cxn modelId="{20909917-6C49-49E8-826E-C2FFC7484A2B}" srcId="{933F473B-1449-4E74-AF71-2FABF3581B8F}" destId="{AF2E6D16-8BBC-49AA-8723-9E62B5C26F0F}" srcOrd="0" destOrd="0" parTransId="{8127747E-1378-4A57-89D5-610E7FDBB558}" sibTransId="{FEDE9D01-4D8F-447F-A942-158399CC628A}"/>
    <dgm:cxn modelId="{BA2D39AD-CE4E-48A8-B39C-C24BEBE06BCE}" type="presOf" srcId="{E51C47A8-D1FB-41F0-8BFA-44C3C88D29C1}" destId="{113022C1-259E-4DB0-B9DF-4DB53AD40212}" srcOrd="0" destOrd="0" presId="urn:microsoft.com/office/officeart/2005/8/layout/vList2"/>
    <dgm:cxn modelId="{17B9204C-CA7B-4727-B271-09A018254A34}" type="presParOf" srcId="{305FA7F1-BE4B-4071-A490-7DD15A0F6B7E}" destId="{5DF1A4B6-9DA8-48CA-AFD5-937117C17EDA}" srcOrd="0" destOrd="0" presId="urn:microsoft.com/office/officeart/2005/8/layout/vList2"/>
    <dgm:cxn modelId="{FC9AFBF1-830B-4C43-88B7-B81FFDB00A56}" type="presParOf" srcId="{305FA7F1-BE4B-4071-A490-7DD15A0F6B7E}" destId="{0B3FDC30-ECF4-4738-836B-C0E92285D099}" srcOrd="1" destOrd="0" presId="urn:microsoft.com/office/officeart/2005/8/layout/vList2"/>
    <dgm:cxn modelId="{87266E58-7F83-4A07-A16E-F2E13A5022FC}" type="presParOf" srcId="{305FA7F1-BE4B-4071-A490-7DD15A0F6B7E}" destId="{113022C1-259E-4DB0-B9DF-4DB53AD40212}" srcOrd="2"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5AE35BEA-01EE-4E36-B070-83AA38B6B40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47BE5AC-38D6-49FF-A9F9-1D2E44772605}">
      <dgm:prSet phldrT="[Text]"/>
      <dgm:spPr/>
      <dgm:t>
        <a:bodyPr/>
        <a:lstStyle/>
        <a:p>
          <a:r>
            <a:rPr lang="en-US" dirty="0" smtClean="0">
              <a:solidFill>
                <a:schemeClr val="tx1"/>
              </a:solidFill>
            </a:rPr>
            <a:t>A safe is not a deadlock state</a:t>
          </a:r>
          <a:endParaRPr lang="en-US" dirty="0">
            <a:solidFill>
              <a:schemeClr val="tx1"/>
            </a:solidFill>
          </a:endParaRPr>
        </a:p>
      </dgm:t>
    </dgm:pt>
    <dgm:pt modelId="{BB9FFB54-9A26-49D8-A55C-3FE6FB395ADD}" type="parTrans" cxnId="{ADE4ADA8-4D88-4660-9923-74DCCBB3D1BC}">
      <dgm:prSet/>
      <dgm:spPr/>
      <dgm:t>
        <a:bodyPr/>
        <a:lstStyle/>
        <a:p>
          <a:endParaRPr lang="en-US">
            <a:solidFill>
              <a:schemeClr val="tx1"/>
            </a:solidFill>
          </a:endParaRPr>
        </a:p>
      </dgm:t>
    </dgm:pt>
    <dgm:pt modelId="{FE4A13F2-DECE-4E69-A220-ADC3F32FAB02}" type="sibTrans" cxnId="{ADE4ADA8-4D88-4660-9923-74DCCBB3D1BC}">
      <dgm:prSet/>
      <dgm:spPr/>
      <dgm:t>
        <a:bodyPr/>
        <a:lstStyle/>
        <a:p>
          <a:endParaRPr lang="en-US">
            <a:solidFill>
              <a:schemeClr val="tx1"/>
            </a:solidFill>
          </a:endParaRPr>
        </a:p>
      </dgm:t>
    </dgm:pt>
    <dgm:pt modelId="{A6B0E50D-723B-4396-9933-84C56B1DED9A}">
      <dgm:prSet phldrT="[Text]"/>
      <dgm:spPr/>
      <dgm:t>
        <a:bodyPr/>
        <a:lstStyle/>
        <a:p>
          <a:r>
            <a:rPr lang="en-US" dirty="0" smtClean="0">
              <a:solidFill>
                <a:schemeClr val="tx1"/>
              </a:solidFill>
            </a:rPr>
            <a:t>A deadlock state is in unsafe state</a:t>
          </a:r>
          <a:endParaRPr lang="en-US" dirty="0">
            <a:solidFill>
              <a:schemeClr val="tx1"/>
            </a:solidFill>
          </a:endParaRPr>
        </a:p>
      </dgm:t>
    </dgm:pt>
    <dgm:pt modelId="{4C70DFEE-0E03-4978-A47C-B9BA018B135C}" type="parTrans" cxnId="{673E2A2F-9CBF-4A96-A0BA-7194DF75EF08}">
      <dgm:prSet/>
      <dgm:spPr/>
      <dgm:t>
        <a:bodyPr/>
        <a:lstStyle/>
        <a:p>
          <a:endParaRPr lang="en-US">
            <a:solidFill>
              <a:schemeClr val="tx1"/>
            </a:solidFill>
          </a:endParaRPr>
        </a:p>
      </dgm:t>
    </dgm:pt>
    <dgm:pt modelId="{85E73FA7-A3EB-4956-B48F-DC862EF78E11}" type="sibTrans" cxnId="{673E2A2F-9CBF-4A96-A0BA-7194DF75EF08}">
      <dgm:prSet/>
      <dgm:spPr/>
      <dgm:t>
        <a:bodyPr/>
        <a:lstStyle/>
        <a:p>
          <a:endParaRPr lang="en-US">
            <a:solidFill>
              <a:schemeClr val="tx1"/>
            </a:solidFill>
          </a:endParaRPr>
        </a:p>
      </dgm:t>
    </dgm:pt>
    <dgm:pt modelId="{4E938F67-9A7B-4713-82DA-4A0D2DD520BC}">
      <dgm:prSet/>
      <dgm:spPr/>
      <dgm:t>
        <a:bodyPr/>
        <a:lstStyle/>
        <a:p>
          <a:r>
            <a:rPr lang="en-US" dirty="0" smtClean="0">
              <a:solidFill>
                <a:schemeClr val="tx1"/>
              </a:solidFill>
            </a:rPr>
            <a:t>Not all unsafe states are in deadlock.</a:t>
          </a:r>
        </a:p>
        <a:p>
          <a:r>
            <a:rPr lang="en-US" dirty="0" smtClean="0">
              <a:solidFill>
                <a:schemeClr val="tx1"/>
              </a:solidFill>
            </a:rPr>
            <a:t>However, unsafe state may lead to a deadlock.</a:t>
          </a:r>
          <a:endParaRPr lang="en-US" dirty="0">
            <a:solidFill>
              <a:schemeClr val="tx1"/>
            </a:solidFill>
          </a:endParaRPr>
        </a:p>
      </dgm:t>
    </dgm:pt>
    <dgm:pt modelId="{8EEC3255-05BA-4965-83A8-C1099623885B}" type="parTrans" cxnId="{44559000-0834-4F31-A54B-A14ADE074E3A}">
      <dgm:prSet/>
      <dgm:spPr/>
      <dgm:t>
        <a:bodyPr/>
        <a:lstStyle/>
        <a:p>
          <a:endParaRPr lang="en-US">
            <a:solidFill>
              <a:schemeClr val="tx1"/>
            </a:solidFill>
          </a:endParaRPr>
        </a:p>
      </dgm:t>
    </dgm:pt>
    <dgm:pt modelId="{C275306F-8FED-4BAE-9D94-D9B34F1C101E}" type="sibTrans" cxnId="{44559000-0834-4F31-A54B-A14ADE074E3A}">
      <dgm:prSet/>
      <dgm:spPr/>
      <dgm:t>
        <a:bodyPr/>
        <a:lstStyle/>
        <a:p>
          <a:endParaRPr lang="en-US">
            <a:solidFill>
              <a:schemeClr val="tx1"/>
            </a:solidFill>
          </a:endParaRPr>
        </a:p>
      </dgm:t>
    </dgm:pt>
    <dgm:pt modelId="{D226DF33-5B4F-439C-B76E-68B56059C107}" type="pres">
      <dgm:prSet presAssocID="{5AE35BEA-01EE-4E36-B070-83AA38B6B40F}" presName="linear" presStyleCnt="0">
        <dgm:presLayoutVars>
          <dgm:animLvl val="lvl"/>
          <dgm:resizeHandles val="exact"/>
        </dgm:presLayoutVars>
      </dgm:prSet>
      <dgm:spPr/>
      <dgm:t>
        <a:bodyPr/>
        <a:lstStyle/>
        <a:p>
          <a:endParaRPr lang="en-US"/>
        </a:p>
      </dgm:t>
    </dgm:pt>
    <dgm:pt modelId="{CA542678-490C-4937-B77E-CE313026CD12}" type="pres">
      <dgm:prSet presAssocID="{547BE5AC-38D6-49FF-A9F9-1D2E44772605}" presName="parentText" presStyleLbl="node1" presStyleIdx="0" presStyleCnt="3" custScaleY="53736">
        <dgm:presLayoutVars>
          <dgm:chMax val="0"/>
          <dgm:bulletEnabled val="1"/>
        </dgm:presLayoutVars>
      </dgm:prSet>
      <dgm:spPr/>
      <dgm:t>
        <a:bodyPr/>
        <a:lstStyle/>
        <a:p>
          <a:endParaRPr lang="en-US"/>
        </a:p>
      </dgm:t>
    </dgm:pt>
    <dgm:pt modelId="{2237CF6D-9C1C-4CEE-B068-C0BB00255751}" type="pres">
      <dgm:prSet presAssocID="{FE4A13F2-DECE-4E69-A220-ADC3F32FAB02}" presName="spacer" presStyleCnt="0"/>
      <dgm:spPr/>
    </dgm:pt>
    <dgm:pt modelId="{F9870380-1FCD-4A1B-A763-1F9555DC0767}" type="pres">
      <dgm:prSet presAssocID="{A6B0E50D-723B-4396-9933-84C56B1DED9A}" presName="parentText" presStyleLbl="node1" presStyleIdx="1" presStyleCnt="3" custScaleY="59322" custLinFactNeighborY="6043">
        <dgm:presLayoutVars>
          <dgm:chMax val="0"/>
          <dgm:bulletEnabled val="1"/>
        </dgm:presLayoutVars>
      </dgm:prSet>
      <dgm:spPr/>
      <dgm:t>
        <a:bodyPr/>
        <a:lstStyle/>
        <a:p>
          <a:endParaRPr lang="en-US"/>
        </a:p>
      </dgm:t>
    </dgm:pt>
    <dgm:pt modelId="{EBC33EFC-6FDE-4B96-8266-0B6D68AB4BA5}" type="pres">
      <dgm:prSet presAssocID="{85E73FA7-A3EB-4956-B48F-DC862EF78E11}" presName="spacer" presStyleCnt="0"/>
      <dgm:spPr/>
    </dgm:pt>
    <dgm:pt modelId="{97207FA9-656C-4749-82C6-B119D230C758}" type="pres">
      <dgm:prSet presAssocID="{4E938F67-9A7B-4713-82DA-4A0D2DD520BC}" presName="parentText" presStyleLbl="node1" presStyleIdx="2" presStyleCnt="3">
        <dgm:presLayoutVars>
          <dgm:chMax val="0"/>
          <dgm:bulletEnabled val="1"/>
        </dgm:presLayoutVars>
      </dgm:prSet>
      <dgm:spPr/>
      <dgm:t>
        <a:bodyPr/>
        <a:lstStyle/>
        <a:p>
          <a:endParaRPr lang="en-US"/>
        </a:p>
      </dgm:t>
    </dgm:pt>
  </dgm:ptLst>
  <dgm:cxnLst>
    <dgm:cxn modelId="{ADE4ADA8-4D88-4660-9923-74DCCBB3D1BC}" srcId="{5AE35BEA-01EE-4E36-B070-83AA38B6B40F}" destId="{547BE5AC-38D6-49FF-A9F9-1D2E44772605}" srcOrd="0" destOrd="0" parTransId="{BB9FFB54-9A26-49D8-A55C-3FE6FB395ADD}" sibTransId="{FE4A13F2-DECE-4E69-A220-ADC3F32FAB02}"/>
    <dgm:cxn modelId="{38594CFC-4D84-4DF9-B5E4-F6053082FA6D}" type="presOf" srcId="{547BE5AC-38D6-49FF-A9F9-1D2E44772605}" destId="{CA542678-490C-4937-B77E-CE313026CD12}" srcOrd="0" destOrd="0" presId="urn:microsoft.com/office/officeart/2005/8/layout/vList2"/>
    <dgm:cxn modelId="{204EB00A-0D89-4A9F-A2AC-13B5A8CB5214}" type="presOf" srcId="{5AE35BEA-01EE-4E36-B070-83AA38B6B40F}" destId="{D226DF33-5B4F-439C-B76E-68B56059C107}" srcOrd="0" destOrd="0" presId="urn:microsoft.com/office/officeart/2005/8/layout/vList2"/>
    <dgm:cxn modelId="{5ADE74B6-678A-4E37-A155-89DCCBEDAC7A}" type="presOf" srcId="{4E938F67-9A7B-4713-82DA-4A0D2DD520BC}" destId="{97207FA9-656C-4749-82C6-B119D230C758}" srcOrd="0" destOrd="0" presId="urn:microsoft.com/office/officeart/2005/8/layout/vList2"/>
    <dgm:cxn modelId="{533142C2-1643-4579-89D5-8A877AF5744D}" type="presOf" srcId="{A6B0E50D-723B-4396-9933-84C56B1DED9A}" destId="{F9870380-1FCD-4A1B-A763-1F9555DC0767}" srcOrd="0" destOrd="0" presId="urn:microsoft.com/office/officeart/2005/8/layout/vList2"/>
    <dgm:cxn modelId="{673E2A2F-9CBF-4A96-A0BA-7194DF75EF08}" srcId="{5AE35BEA-01EE-4E36-B070-83AA38B6B40F}" destId="{A6B0E50D-723B-4396-9933-84C56B1DED9A}" srcOrd="1" destOrd="0" parTransId="{4C70DFEE-0E03-4978-A47C-B9BA018B135C}" sibTransId="{85E73FA7-A3EB-4956-B48F-DC862EF78E11}"/>
    <dgm:cxn modelId="{44559000-0834-4F31-A54B-A14ADE074E3A}" srcId="{5AE35BEA-01EE-4E36-B070-83AA38B6B40F}" destId="{4E938F67-9A7B-4713-82DA-4A0D2DD520BC}" srcOrd="2" destOrd="0" parTransId="{8EEC3255-05BA-4965-83A8-C1099623885B}" sibTransId="{C275306F-8FED-4BAE-9D94-D9B34F1C101E}"/>
    <dgm:cxn modelId="{80525070-54D5-49CF-A1E4-EF9498B1232B}" type="presParOf" srcId="{D226DF33-5B4F-439C-B76E-68B56059C107}" destId="{CA542678-490C-4937-B77E-CE313026CD12}" srcOrd="0" destOrd="0" presId="urn:microsoft.com/office/officeart/2005/8/layout/vList2"/>
    <dgm:cxn modelId="{E932D8E3-C57B-4DB6-952C-D85C2FF6FC7D}" type="presParOf" srcId="{D226DF33-5B4F-439C-B76E-68B56059C107}" destId="{2237CF6D-9C1C-4CEE-B068-C0BB00255751}" srcOrd="1" destOrd="0" presId="urn:microsoft.com/office/officeart/2005/8/layout/vList2"/>
    <dgm:cxn modelId="{561D398E-DA29-43C3-A5D0-737AB49A8058}" type="presParOf" srcId="{D226DF33-5B4F-439C-B76E-68B56059C107}" destId="{F9870380-1FCD-4A1B-A763-1F9555DC0767}" srcOrd="2" destOrd="0" presId="urn:microsoft.com/office/officeart/2005/8/layout/vList2"/>
    <dgm:cxn modelId="{AB9244CD-4B4A-41A9-85C5-BD9BFB0AA38E}" type="presParOf" srcId="{D226DF33-5B4F-439C-B76E-68B56059C107}" destId="{EBC33EFC-6FDE-4B96-8266-0B6D68AB4BA5}" srcOrd="3" destOrd="0" presId="urn:microsoft.com/office/officeart/2005/8/layout/vList2"/>
    <dgm:cxn modelId="{4FB1B895-D517-4F0B-B879-F96F523491F2}" type="presParOf" srcId="{D226DF33-5B4F-439C-B76E-68B56059C107}" destId="{97207FA9-656C-4749-82C6-B119D230C758}" srcOrd="4"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9622B5EA-38D2-431A-B325-5171E9BCEFF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EE35A5C-23B9-478D-8676-99A0275AFB33}">
      <dgm:prSet phldrT="[Text]"/>
      <dgm:spPr/>
      <dgm:t>
        <a:bodyPr/>
        <a:lstStyle/>
        <a:p>
          <a:r>
            <a:rPr lang="en-US" dirty="0" smtClean="0">
              <a:solidFill>
                <a:schemeClr val="tx1"/>
              </a:solidFill>
            </a:rPr>
            <a:t>If no cycle exists, the allocation of the resource will leave the system in a safe state</a:t>
          </a:r>
          <a:endParaRPr lang="en-US" dirty="0">
            <a:solidFill>
              <a:schemeClr val="tx1"/>
            </a:solidFill>
          </a:endParaRPr>
        </a:p>
      </dgm:t>
    </dgm:pt>
    <dgm:pt modelId="{E13A3C59-5A3C-47E5-89BD-C9738EB2A948}" type="parTrans" cxnId="{8E5AAF67-36CA-4205-8C32-2A55660AB78B}">
      <dgm:prSet/>
      <dgm:spPr/>
      <dgm:t>
        <a:bodyPr/>
        <a:lstStyle/>
        <a:p>
          <a:endParaRPr lang="en-US"/>
        </a:p>
      </dgm:t>
    </dgm:pt>
    <dgm:pt modelId="{FE6C21F3-227C-4DA4-AE34-D017EE91ABFB}" type="sibTrans" cxnId="{8E5AAF67-36CA-4205-8C32-2A55660AB78B}">
      <dgm:prSet/>
      <dgm:spPr/>
      <dgm:t>
        <a:bodyPr/>
        <a:lstStyle/>
        <a:p>
          <a:endParaRPr lang="en-US"/>
        </a:p>
      </dgm:t>
    </dgm:pt>
    <dgm:pt modelId="{1E1901DA-27FC-41C0-BD52-F74EA7CFCC0F}">
      <dgm:prSet phldrT="[Text]"/>
      <dgm:spPr/>
      <dgm:t>
        <a:bodyPr/>
        <a:lstStyle/>
        <a:p>
          <a:r>
            <a:rPr lang="en-US" dirty="0" smtClean="0">
              <a:solidFill>
                <a:schemeClr val="tx1"/>
              </a:solidFill>
            </a:rPr>
            <a:t>If cycle found, the allocation of the resource will leave the system in an unsafe state. Thus wait for the request to satisfy.</a:t>
          </a:r>
          <a:endParaRPr lang="en-US" dirty="0">
            <a:solidFill>
              <a:schemeClr val="tx1"/>
            </a:solidFill>
          </a:endParaRPr>
        </a:p>
      </dgm:t>
    </dgm:pt>
    <dgm:pt modelId="{7134B6DC-A6A4-4298-8C47-A4B2E3B93822}" type="parTrans" cxnId="{F8D8907F-E871-40AD-96B9-F06BF250BE0A}">
      <dgm:prSet/>
      <dgm:spPr/>
      <dgm:t>
        <a:bodyPr/>
        <a:lstStyle/>
        <a:p>
          <a:endParaRPr lang="en-US"/>
        </a:p>
      </dgm:t>
    </dgm:pt>
    <dgm:pt modelId="{82E7E9B4-0950-408A-BA44-AB37A79FA248}" type="sibTrans" cxnId="{F8D8907F-E871-40AD-96B9-F06BF250BE0A}">
      <dgm:prSet/>
      <dgm:spPr/>
      <dgm:t>
        <a:bodyPr/>
        <a:lstStyle/>
        <a:p>
          <a:endParaRPr lang="en-US"/>
        </a:p>
      </dgm:t>
    </dgm:pt>
    <dgm:pt modelId="{A6CC08E1-6B8E-4F10-B390-6B283EDFDF38}" type="pres">
      <dgm:prSet presAssocID="{9622B5EA-38D2-431A-B325-5171E9BCEFF7}" presName="linear" presStyleCnt="0">
        <dgm:presLayoutVars>
          <dgm:animLvl val="lvl"/>
          <dgm:resizeHandles val="exact"/>
        </dgm:presLayoutVars>
      </dgm:prSet>
      <dgm:spPr/>
      <dgm:t>
        <a:bodyPr/>
        <a:lstStyle/>
        <a:p>
          <a:endParaRPr lang="en-US"/>
        </a:p>
      </dgm:t>
    </dgm:pt>
    <dgm:pt modelId="{8AE6CA2F-EC4E-41B1-BF0F-16AF5E7E259A}" type="pres">
      <dgm:prSet presAssocID="{EEE35A5C-23B9-478D-8676-99A0275AFB33}" presName="parentText" presStyleLbl="node1" presStyleIdx="0" presStyleCnt="2" custScaleY="46383" custLinFactY="-40168" custLinFactNeighborY="-100000">
        <dgm:presLayoutVars>
          <dgm:chMax val="0"/>
          <dgm:bulletEnabled val="1"/>
        </dgm:presLayoutVars>
      </dgm:prSet>
      <dgm:spPr/>
      <dgm:t>
        <a:bodyPr/>
        <a:lstStyle/>
        <a:p>
          <a:endParaRPr lang="en-US"/>
        </a:p>
      </dgm:t>
    </dgm:pt>
    <dgm:pt modelId="{0361A1E3-C33B-4A07-9B39-8E56135FE2CD}" type="pres">
      <dgm:prSet presAssocID="{FE6C21F3-227C-4DA4-AE34-D017EE91ABFB}" presName="spacer" presStyleCnt="0"/>
      <dgm:spPr/>
    </dgm:pt>
    <dgm:pt modelId="{4D8EEFD2-4804-47EC-A2FD-58EC5454A459}" type="pres">
      <dgm:prSet presAssocID="{1E1901DA-27FC-41C0-BD52-F74EA7CFCC0F}" presName="parentText" presStyleLbl="node1" presStyleIdx="1" presStyleCnt="2" custScaleY="59004" custLinFactY="-7517" custLinFactNeighborY="-100000">
        <dgm:presLayoutVars>
          <dgm:chMax val="0"/>
          <dgm:bulletEnabled val="1"/>
        </dgm:presLayoutVars>
      </dgm:prSet>
      <dgm:spPr/>
      <dgm:t>
        <a:bodyPr/>
        <a:lstStyle/>
        <a:p>
          <a:endParaRPr lang="en-US"/>
        </a:p>
      </dgm:t>
    </dgm:pt>
  </dgm:ptLst>
  <dgm:cxnLst>
    <dgm:cxn modelId="{991BCCDB-A4B0-4E25-A8CE-2E65543327FA}" type="presOf" srcId="{1E1901DA-27FC-41C0-BD52-F74EA7CFCC0F}" destId="{4D8EEFD2-4804-47EC-A2FD-58EC5454A459}" srcOrd="0" destOrd="0" presId="urn:microsoft.com/office/officeart/2005/8/layout/vList2"/>
    <dgm:cxn modelId="{3F4ADA2F-37E1-46A0-BF6E-E9FADE765C8B}" type="presOf" srcId="{EEE35A5C-23B9-478D-8676-99A0275AFB33}" destId="{8AE6CA2F-EC4E-41B1-BF0F-16AF5E7E259A}" srcOrd="0" destOrd="0" presId="urn:microsoft.com/office/officeart/2005/8/layout/vList2"/>
    <dgm:cxn modelId="{F8D8907F-E871-40AD-96B9-F06BF250BE0A}" srcId="{9622B5EA-38D2-431A-B325-5171E9BCEFF7}" destId="{1E1901DA-27FC-41C0-BD52-F74EA7CFCC0F}" srcOrd="1" destOrd="0" parTransId="{7134B6DC-A6A4-4298-8C47-A4B2E3B93822}" sibTransId="{82E7E9B4-0950-408A-BA44-AB37A79FA248}"/>
    <dgm:cxn modelId="{8E5AAF67-36CA-4205-8C32-2A55660AB78B}" srcId="{9622B5EA-38D2-431A-B325-5171E9BCEFF7}" destId="{EEE35A5C-23B9-478D-8676-99A0275AFB33}" srcOrd="0" destOrd="0" parTransId="{E13A3C59-5A3C-47E5-89BD-C9738EB2A948}" sibTransId="{FE6C21F3-227C-4DA4-AE34-D017EE91ABFB}"/>
    <dgm:cxn modelId="{5872A8FA-2A40-450A-887F-09BD615984B4}" type="presOf" srcId="{9622B5EA-38D2-431A-B325-5171E9BCEFF7}" destId="{A6CC08E1-6B8E-4F10-B390-6B283EDFDF38}" srcOrd="0" destOrd="0" presId="urn:microsoft.com/office/officeart/2005/8/layout/vList2"/>
    <dgm:cxn modelId="{2B0C2FA6-0411-4FA7-92C8-13B15E999BCC}" type="presParOf" srcId="{A6CC08E1-6B8E-4F10-B390-6B283EDFDF38}" destId="{8AE6CA2F-EC4E-41B1-BF0F-16AF5E7E259A}" srcOrd="0" destOrd="0" presId="urn:microsoft.com/office/officeart/2005/8/layout/vList2"/>
    <dgm:cxn modelId="{E15D1ED9-14D5-4AE0-9BEA-2288FDFE4CA6}" type="presParOf" srcId="{A6CC08E1-6B8E-4F10-B390-6B283EDFDF38}" destId="{0361A1E3-C33B-4A07-9B39-8E56135FE2CD}" srcOrd="1" destOrd="0" presId="urn:microsoft.com/office/officeart/2005/8/layout/vList2"/>
    <dgm:cxn modelId="{8B033E63-B113-4BA5-A1DF-576906A7DFE4}" type="presParOf" srcId="{A6CC08E1-6B8E-4F10-B390-6B283EDFDF38}" destId="{4D8EEFD2-4804-47EC-A2FD-58EC5454A459}" srcOrd="2"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0118C455-DCBE-41F6-9A52-324D6BC54AEC}" type="datetimeFigureOut">
              <a:rPr lang="en-US"/>
              <a:pPr>
                <a:defRPr/>
              </a:pPr>
              <a:t>3/9/2017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32772" name="Slide Number Placeholder 3"/>
          <p:cNvSpPr>
            <a:spLocks noGrp="1"/>
          </p:cNvSpPr>
          <p:nvPr>
            <p:ph type="sldNum" sz="quarter" idx="5"/>
          </p:nvPr>
        </p:nvSpPr>
        <p:spPr>
          <a:noFill/>
        </p:spPr>
        <p:txBody>
          <a:bodyPr/>
          <a:lstStyle/>
          <a:p>
            <a:fld id="{E97AC1CA-4BE3-4681-980F-DAC5D77117F1}"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57F22C3-0EBA-4580-A565-D1AACFCFAF60}" type="slidenum">
              <a:rPr lang="en-US" smtClean="0"/>
              <a:pPr/>
              <a:t>14</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146D965-6F14-4504-B02D-3BF13B017E30}" type="slidenum">
              <a:rPr lang="en-US" smtClean="0"/>
              <a:pPr/>
              <a:t>15</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66E4F32-644E-47D6-B34E-9A0F98BD99EB}" type="slidenum">
              <a:rPr lang="en-US" smtClean="0"/>
              <a:pPr/>
              <a:t>16</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C84D39C-C6DB-483D-BC83-7031649D5274}" type="slidenum">
              <a:rPr lang="en-US" smtClean="0"/>
              <a:pPr/>
              <a:t>19</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AADC338-C8E7-4E96-99E1-983E7DD7F29E}" type="slidenum">
              <a:rPr lang="en-US" smtClean="0"/>
              <a:pPr/>
              <a:t>25</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5DFD67F-6990-415F-8C52-807E6C9B7699}" type="slidenum">
              <a:rPr lang="en-US" smtClean="0"/>
              <a:pPr/>
              <a:t>26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751DBB6-0A62-4687-9948-6A16928B92CF}" type="slidenum">
              <a:rPr lang="en-US" smtClean="0"/>
              <a:pPr/>
              <a:t>2</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9275A80-B810-4A50-81FE-173734AD1B58}" type="slidenum">
              <a:rPr lang="en-US" smtClean="0"/>
              <a:pPr/>
              <a:t>27</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971559E-80FD-4B56-A313-1316145125C6}" type="slidenum">
              <a:rPr lang="en-US" smtClean="0"/>
              <a:pPr/>
              <a:t>28</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D963EDA-4FC2-4638-A3D5-D1A2ACD02945}" type="slidenum">
              <a:rPr lang="en-US" smtClean="0"/>
              <a:pPr/>
              <a:t>29</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E0D35F7-96FD-40F9-B472-1F1BA8C59CE3}" type="slidenum">
              <a:rPr lang="en-US" smtClean="0"/>
              <a:pPr/>
              <a:t>30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97E696D-FCC6-41C0-B251-7EBDB0C4FB04}" type="slidenum">
              <a:rPr lang="en-US" smtClean="0"/>
              <a:pPr/>
              <a:t>31</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E11012F-BA08-4896-B4F9-81D4BF8F75A0}" type="slidenum">
              <a:rPr lang="en-US" smtClean="0"/>
              <a:pPr/>
              <a:t>32</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D953F12-3EE2-467B-B37E-C9B2BD104501}" type="slidenum">
              <a:rPr lang="en-US" smtClean="0"/>
              <a:pPr/>
              <a:t>33</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1FE5505-0664-4EB9-832D-A0007356FFF5}" type="slidenum">
              <a:rPr lang="en-US" smtClean="0"/>
              <a:pPr/>
              <a:t>34</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D56536E-395F-4C1E-8341-5A227BDDC14D}" type="slidenum">
              <a:rPr lang="en-US" smtClean="0"/>
              <a:pPr/>
              <a:t>35</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1E1563C0-E436-465D-8784-EAA53D111BB8}" type="slidenum">
              <a:rPr lang="en-US" smtClean="0"/>
              <a:pPr/>
              <a:t>36</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6EC2786-4CEC-43CF-878A-9997D0D1C61E}" type="slidenum">
              <a:rPr lang="en-US" smtClean="0"/>
              <a:pPr/>
              <a:t>37</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31E96EE-5E77-4874-AE6F-D4CDC63CDE0C}" type="slidenum">
              <a:rPr lang="en-US" smtClean="0"/>
              <a:pPr/>
              <a:t>38</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F7AAA06-85E9-4BF7-A641-2103C6C32CFA}" type="slidenum">
              <a:rPr lang="en-US" smtClean="0"/>
              <a:pPr/>
              <a:t>39</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610F178-68CA-49DA-9718-CE2CB654CDA6}" type="slidenum">
              <a:rPr lang="en-US" smtClean="0"/>
              <a:pPr/>
              <a:t>40</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87957F4-7B43-4915-A114-E2AFE1F7E7F1}" type="slidenum">
              <a:rPr lang="en-US" smtClean="0"/>
              <a:pPr/>
              <a:t>41</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C751490-026E-4325-865F-24F6CC1AF6D1}" type="slidenum">
              <a:rPr lang="en-US" smtClean="0"/>
              <a:pPr/>
              <a:t>42</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03C5280-23F1-48CB-945F-B1C7A9B784C3}" type="slidenum">
              <a:rPr lang="en-US" smtClean="0"/>
              <a:pPr/>
              <a:t>43</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B94DCEB-B40F-44BF-A8F4-D32A8FECCFC4}" type="slidenum">
              <a:rPr lang="en-US" smtClean="0"/>
              <a:pPr/>
              <a:t>44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66173C0-F74C-494D-852B-F081DE5B7F23}"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6EAECD7-9B10-40C0-96AE-1C176AC9FBE6}" type="slidenum">
              <a:rPr lang="en-US" smtClean="0"/>
              <a:pPr/>
              <a:t>46</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42FFD19-ECB7-4F9E-ADB1-2F7C5EA6531E}" type="slidenum">
              <a:rPr lang="en-US" smtClean="0"/>
              <a:pPr/>
              <a:t>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893B876-8D1F-4DB5-9398-63E4E4693B35}" type="slidenum">
              <a:rPr lang="en-US" smtClean="0"/>
              <a:pPr/>
              <a:t>47</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0BD8EAC-B21C-4402-8C37-2E97D97500F3}" type="slidenum">
              <a:rPr lang="en-US" smtClean="0"/>
              <a:pPr/>
              <a:t>48</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7467742-84D5-47C5-92C5-44B98E5A5EF8}" type="slidenum">
              <a:rPr lang="en-US" smtClean="0"/>
              <a:pPr/>
              <a:t>49</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7C29E7D-406C-419C-A750-3D34376558AA}" type="slidenum">
              <a:rPr lang="en-US" smtClean="0"/>
              <a:pPr/>
              <a:t>50</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26CD236-3A00-4741-8F4C-0210D0C86C4E}" type="slidenum">
              <a:rPr lang="en-US" smtClean="0"/>
              <a:pPr/>
              <a:t>51</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71C89B0-EB88-40F5-AEE8-BF5FE6B3D830}" type="slidenum">
              <a:rPr lang="en-US" smtClean="0"/>
              <a:pPr/>
              <a:t>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579BD3F-C03B-4BBC-9BBF-9E19E7692736}" type="slidenum">
              <a:rPr lang="en-US" smtClean="0"/>
              <a:pPr/>
              <a:t>7</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0B4FDE7-900D-472D-90BE-7A2F600993E3}" type="slidenum">
              <a:rPr lang="en-US" smtClean="0"/>
              <a:pPr/>
              <a:t>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E52467E-609B-427C-8179-511594D42BCE}" type="slidenum">
              <a:rPr lang="en-US" smtClean="0"/>
              <a:pPr/>
              <a:t>9</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3/9/2017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3/9/2017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3/9/2017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2"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pic>
        <p:nvPicPr>
          <p:cNvPr id="9" name="Picture 9" descr="dino_4"/>
          <p:cNvPicPr>
            <a:picLocks noChangeAspect="1" noChangeArrowheads="1"/>
          </p:cNvPicPr>
          <p:nvPr/>
        </p:nvPicPr>
        <p:blipFill>
          <a:blip r:embed="rId2" cstate="print"/>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3/9/2017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3/9/2017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3/9/2017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
                                            <p:txEl>
                                              <p:pRg st="1" end="1"/>
                                            </p:txEl>
                                          </p:spTgt>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
                                            <p:txEl>
                                              <p:pRg st="2" end="2"/>
                                            </p:txEl>
                                          </p:spTgt>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3"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3">
                                            <p:txEl>
                                              <p:pRg st="3" end="3"/>
                                            </p:txEl>
                                          </p:spTgt>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p:cTn id="51"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4"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 lvl="2">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 lvl="3">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 lvl="4">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 lvl="5">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3/9/2017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3/9/2017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3/9/2017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3/9/2017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3/9/2017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3/9/2017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3/9/2017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3/9/2017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41" r:id="rId12"/>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diagramColors" Target="../diagrams/colors6.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524000"/>
            <a:ext cx="7848600" cy="2362200"/>
          </a:xfrm>
        </p:spPr>
        <p:txBody>
          <a:bodyPr/>
          <a:lstStyle/>
          <a:p>
            <a:pPr eaLnBrk="1" hangingPunct="1"/>
            <a:r>
              <a:rPr lang="en-US" sz="3200" b="1" dirty="0" smtClean="0">
                <a:solidFill>
                  <a:srgbClr val="0070C0"/>
                </a:solidFill>
                <a:latin typeface="Comic Sans MS" pitchFamily="66" charset="0"/>
              </a:rPr>
              <a:t/>
            </a:r>
            <a:br>
              <a:rPr lang="en-US" sz="3200" b="1" dirty="0" smtClean="0">
                <a:solidFill>
                  <a:srgbClr val="0070C0"/>
                </a:solidFill>
                <a:latin typeface="Comic Sans MS" pitchFamily="66" charset="0"/>
              </a:rPr>
            </a:br>
            <a:r>
              <a:rPr lang="en-US" sz="4000" b="1" dirty="0" smtClean="0">
                <a:solidFill>
                  <a:srgbClr val="0070C0"/>
                </a:solidFill>
                <a:latin typeface="Calisto MT" pitchFamily="18" charset="0"/>
              </a:rPr>
              <a:t>Operating Systems</a:t>
            </a:r>
            <a:br>
              <a:rPr lang="en-US" sz="4000" b="1" dirty="0" smtClean="0">
                <a:solidFill>
                  <a:srgbClr val="0070C0"/>
                </a:solidFill>
                <a:latin typeface="Calisto MT" pitchFamily="18" charset="0"/>
              </a:rPr>
            </a:br>
            <a:r>
              <a:rPr lang="en-US" sz="4000" b="1" dirty="0" smtClean="0">
                <a:solidFill>
                  <a:srgbClr val="0070C0"/>
                </a:solidFill>
                <a:latin typeface="Calisto MT" pitchFamily="18" charset="0"/>
              </a:rPr>
              <a:t/>
            </a:r>
            <a:br>
              <a:rPr lang="en-US" sz="4000" b="1" dirty="0" smtClean="0">
                <a:solidFill>
                  <a:srgbClr val="0070C0"/>
                </a:solidFill>
                <a:latin typeface="Calisto MT" pitchFamily="18" charset="0"/>
              </a:rPr>
            </a:br>
            <a:r>
              <a:rPr lang="en-US" sz="4000" b="1" dirty="0" smtClean="0">
                <a:solidFill>
                  <a:srgbClr val="0070C0"/>
                </a:solidFill>
                <a:latin typeface="Calisto MT" pitchFamily="18" charset="0"/>
              </a:rPr>
              <a:t/>
            </a:r>
            <a:br>
              <a:rPr lang="en-US" sz="4000" b="1" dirty="0" smtClean="0">
                <a:solidFill>
                  <a:srgbClr val="0070C0"/>
                </a:solidFill>
                <a:latin typeface="Calisto MT" pitchFamily="18" charset="0"/>
              </a:rPr>
            </a:br>
            <a:r>
              <a:rPr lang="en-US" sz="4800" b="1" dirty="0" smtClean="0">
                <a:solidFill>
                  <a:schemeClr val="tx1"/>
                </a:solidFill>
                <a:latin typeface="Calisto MT" pitchFamily="18" charset="0"/>
              </a:rPr>
              <a:t>Deadlocks</a:t>
            </a:r>
            <a:r>
              <a:rPr lang="en-US" sz="4000" b="1" dirty="0" smtClean="0">
                <a:solidFill>
                  <a:schemeClr val="tx1"/>
                </a:solidFill>
                <a:latin typeface="Calisto MT" pitchFamily="18" charset="0"/>
              </a:rPr>
              <a:t/>
            </a:r>
            <a:br>
              <a:rPr lang="en-US" sz="4000" b="1" dirty="0" smtClean="0">
                <a:solidFill>
                  <a:schemeClr val="tx1"/>
                </a:solidFill>
                <a:latin typeface="Calisto MT" pitchFamily="18" charset="0"/>
              </a:rPr>
            </a:br>
            <a:r>
              <a:rPr lang="en-US" sz="4000" b="1" dirty="0" smtClean="0">
                <a:solidFill>
                  <a:srgbClr val="0070C0"/>
                </a:solidFill>
                <a:latin typeface="Calisto MT" pitchFamily="18" charset="0"/>
              </a:rPr>
              <a:t/>
            </a:r>
            <a:br>
              <a:rPr lang="en-US" sz="4000" b="1" dirty="0" smtClean="0">
                <a:solidFill>
                  <a:srgbClr val="0070C0"/>
                </a:solidFill>
                <a:latin typeface="Calisto MT" pitchFamily="18" charset="0"/>
              </a:rPr>
            </a:br>
            <a:r>
              <a:rPr lang="en-US" sz="4000" b="1" dirty="0" smtClean="0">
                <a:solidFill>
                  <a:srgbClr val="0070C0"/>
                </a:solidFill>
                <a:latin typeface="Calisto MT" pitchFamily="18" charset="0"/>
              </a:rPr>
              <a:t>Dr. </a:t>
            </a:r>
            <a:r>
              <a:rPr lang="en-US" sz="4000" b="1" dirty="0" err="1" smtClean="0">
                <a:solidFill>
                  <a:srgbClr val="0070C0"/>
                </a:solidFill>
                <a:latin typeface="Calisto MT" pitchFamily="18" charset="0"/>
              </a:rPr>
              <a:t>Shamim</a:t>
            </a:r>
            <a:r>
              <a:rPr lang="en-US" sz="4000" b="1" dirty="0" smtClean="0">
                <a:solidFill>
                  <a:srgbClr val="0070C0"/>
                </a:solidFill>
                <a:latin typeface="Calisto MT" pitchFamily="18" charset="0"/>
              </a:rPr>
              <a:t> </a:t>
            </a:r>
            <a:r>
              <a:rPr lang="en-US" sz="4000" b="1" dirty="0" err="1" smtClean="0">
                <a:solidFill>
                  <a:srgbClr val="0070C0"/>
                </a:solidFill>
                <a:latin typeface="Calisto MT" pitchFamily="18" charset="0"/>
              </a:rPr>
              <a:t>Akhter</a:t>
            </a:r>
            <a:endParaRPr lang="en-US" sz="4000" b="1" dirty="0" smtClean="0">
              <a:solidFill>
                <a:srgbClr val="0070C0"/>
              </a:solidFill>
              <a:latin typeface="Calisto MT" pitchFamily="18" charset="0"/>
            </a:endParaRPr>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Conditions for Deadlock</a:t>
            </a:r>
            <a:endParaRPr lang="en-US" dirty="0"/>
          </a:p>
        </p:txBody>
      </p:sp>
      <p:sp>
        <p:nvSpPr>
          <p:cNvPr id="3" name="Content Placeholder 2"/>
          <p:cNvSpPr>
            <a:spLocks noGrp="1"/>
          </p:cNvSpPr>
          <p:nvPr>
            <p:ph idx="1"/>
          </p:nvPr>
        </p:nvSpPr>
        <p:spPr>
          <a:xfrm>
            <a:off x="228600" y="1219200"/>
            <a:ext cx="8458200" cy="4953000"/>
          </a:xfrm>
        </p:spPr>
        <p:txBody>
          <a:bodyPr/>
          <a:lstStyle/>
          <a:p>
            <a:r>
              <a:rPr lang="en-US" dirty="0" smtClean="0"/>
              <a:t>Mutual exclusion</a:t>
            </a:r>
          </a:p>
          <a:p>
            <a:pPr lvl="1"/>
            <a:r>
              <a:rPr lang="en-US" dirty="0" smtClean="0"/>
              <a:t>Only one process may use a resource at a time</a:t>
            </a:r>
          </a:p>
          <a:p>
            <a:endParaRPr lang="en-US" dirty="0" smtClean="0"/>
          </a:p>
          <a:p>
            <a:r>
              <a:rPr lang="en-US" dirty="0" smtClean="0"/>
              <a:t>Hold-and-wait</a:t>
            </a:r>
          </a:p>
          <a:p>
            <a:pPr lvl="1"/>
            <a:r>
              <a:rPr lang="en-US" dirty="0" smtClean="0"/>
              <a:t>A process may hold allocated resources while awaiting assignment of others</a:t>
            </a:r>
          </a:p>
          <a:p>
            <a:endParaRPr lang="en-US" dirty="0"/>
          </a:p>
        </p:txBody>
      </p:sp>
      <p:sp>
        <p:nvSpPr>
          <p:cNvPr id="2050" name="AutoShape 2" descr="Image result for mutual execution deadl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Image result for mutual execution deadl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png;base64,iVBORw0KGgoAAAANSUhEUgAAATYAAACjCAMAAAA3vsLfAAAAh1BMVEX///8AAACgoKBiYmLW1takpKTT09Pe3t5XV1eXl5fZ2dlfX1+cnJzs7Oz8/Pzl5eX29va0tLSNjY3Hx8e8vLzy8vJ1dXWoqKiEhITp6emSkpJTU1N8fHzCwsKurq7Nzc1qampAQEAjIyNHR0dLS0ssLCwRERE5OTkYGBgLCwsnJycxMTE8PDw2Sej8AAARn0lEQVR4nO1diXqySgyduLEoq4DsImq1y/s/300GrPAXFIUK9nq+fpZlYMIhk9kygbEXXnjhhRdeeOGFp8Q0XdC/KHW+D2npJtvw0zg/5B9Hp7N2muKvlYb466bW6XD65qm2zjfj/WG/TydqXZZpqkf88jKWBREGDwlM+mfB/PuQAO/Zhguj00YIUn5WAeDpE/x14MQrM13dgh3fnMLW9wPYKjVZAujZ5WVEIN79FA9HJW1v2YYJ02wDwONkcfhIpr6BdM3Wx8Au3GqZ32MKLmP6Jyxrsqylbf7j2GAhgU//uMyyCGB5GW2yC4ictg1YEJyuMCBhOp4zMq593FwSFwJucO3ktNERlQlTgFBmpK8AMySTEuW0qXIAEHmMeWuAjcxFkCF98PPfCQkCyfelhBhA0hJ8ZE4bUmB+0yYDJMwzsz1t86ktYARjewxrYm1BvKFCunDQKEGBtgDcFekpsiYBpp7Ae3Q40YbZjUnXFyBGAHYEYwG2dqWUg4MEbx9p+nFE2saABn4LMw1p88mWhTlt+hHgKC9PCpdA9AUa0B+aOl3TXeQJQCkVUqKNFFNXyQxQKgdv+QYa0cVpm0PE2BfIGmnY7Dhew/H41QsHdyAvpPTIW1QH1I810RbCinQkoy2AhBfZvG40wNxvbQemkOCedQARiUHaoh+0rXiRpGTWxzFA2pCxb9t2oFK7gZkAH/yyiBf8J0GhSuDPEcCSaON15KlKEJFPE+C7DYLPJ1HBhQlRu1JWVbT5sMCtRJjIgoYKatgLPMCpz2n7AJmUey3AHps1Y2cNgfs0vBVrUjTr7tm2RauTbUP7NZMym86xJbXQ9rAXGPsEwwJwMtp23DIRWXijtwkRPtVMpOsdLAMrB7RtR213tm1amNm2ROO2bX5u8gwdflaiqKZUDeRjMUPa0GYZCRWvRZaIiqhkwqlJMeH1nc8JRzYgTGGGVYKyyR56wUumRCQv8co5ahCVVtyc2UZWkxpIkWpsUIMxlYxn94bKm30hVMg4QOgKb9qris13FL6d/yrZOYRChxQlr+ZOifX8lGormFo9HdHpSuWUtJQKSyM/pxeyY/md1eznEQ/9wgsvvPDCCy88AkIwRwTXE76QYz2Zi0E+xpiIgTuR+5XnGaC75qrcXVFGU9PtSZongaqHivbzsOa5+s+jL+SIRnVzGp6zehXVGlixUH9yJl04+T+GZl0ZunJnwxh/1madof0wgCBZ15KMzNqZzEdiPu0IK3fRVha7SWWp/5zi7QHjzu4ktKZt0yiVPYRp8O5ok9vSZl0toRzqYgD1wnBoixpPZLgVzboHYzi0NSuityb9JQyGNtdrnra5Yv4WhkKbYp62YsOwDCMutzPkqLinLepbIcpFSrExrWECa1Z1Uo4b90KGQtu5PoiWMcTLqEyMW3ZOCevbiBFcathFHjOAsXVVrSJA1NhoDoQ2NSnseEDi25PJDJ9OnUwmKjM/sWtV4GpXe6cl0YaX8t6EnamPPsE/fjdZFySQbU1hsjDhPoB4QuYkClOYKLhLV3qyXKmP3zjT5sBc3LeYXm5FW7wu7GiAz2Ef3OnqOGNJshITos2CgooYdW5onLb4c2XuieQpataIXIa8bYh3WzMwDAem2gd5zfgJPbzomJkXnBHStPE8Mb90FkIwvShvgTYRZf2ML6S9jFa0lbSH06aSxr1LDCLaNL/Kha++zUu0bbEnoVFydWcy8n2ZMrrbHnfIv42xA26huHOHjROaqc+vRBKQD3/P3MMVeQu00eizS3W7GXyhcgsbcYsGR/0UMc0k1RlLI/1zE0TM2G7J7h7E0nh1G9oEv7jHaWMeVg34bGJoGSr5wJTsju7XdemJtunGMrLkq+366CyPMtYUhvXmF2mLuaZ8YYduBN9X7kLyYchouISytukbLKXujs1A5q8oUb3UYOFcnXFfJUsHTG+ktv0Wk2L6u4LwbWgzS5xkhXS/Wq6RNnW5DAMspOa2dEVtKeW2bbmM06xBk/tc6Z+j5fpYQ9u0TFt8iba8wj/TFr4lyQEfXeWeTwnLHHeQemaD8E0bqiHmzrQ15c6gYJLa0OaXajZOm0bq9TZiM5XqPvPAzG2xlF6kTVBQ5qw2mAGvOhW65V4i2owSbVQq3TNtLuqOu71Am+1yKcqFdEZ3h60ozqdM2YnIYpzl+U3bBHPnJcrCGkScFxo6HdOmzx1fgq2diFLgMveI77XIW6kOKYJsoAFSmPs1r0GlR1DHdLcvHcnSsPykWCWsGEvQpCbjEI7fV7JkHu5UFu5rRdX4MM0/ti3cZNqWNaNmoGbaJs+4Z1xG25uE0oy4tkmFwtWCtn8GT1RuznVN0zxNVfEfioBFThUKtKl1dYJOIuE1+ule2RE1uxsdxnt5NuNbCp1QJDhfqWqnE3WwaeSqQBvVZqSdBugxKpc4VZF/VXTZFgs0am9ItM2oWTibIH2Jg5V34UFa0Da5o93ToV97cttQlOcXaTO47C72YizHQcZ1J3So7DgOn6/0Hded6A69EdlxUOlY6JjFuz0nbeo8CW4dwPPcYfQS7qFtLE+6gnzjreSl093SlwfTlox6w3S0u9Ycbo7foU2t65j3uWbHZUln9/od2rABWY3+Vojprj4M26ZLdRX++i2dVJ+4v/PcFo4ylIEjv25Wxdxuqm8b1w6B/DJ0Xu9ep00XvldlXsRv0GaDNqkedqwfOfpdqCYvGNdp00bQiJA2tNX5duywZRhWiljbufplhFnvo0khPf66ttWM1gqQWNb8WDFUrfQ8Nz8Q2raVR933dRStq5Rd73lqfiC0VdKwhGwJD/ysTPt26B0IbapUURK9bF5PX/xonvTY/MgwENqaOoDkcPteG9aEtt9vgLDbOkuzy9NKD0AT2tzoeprWtAmN3k2G3pVtIL0EgtPYEdzr39d+OLTpZkPeBPN6mt/GcGhjetIoWSNX1d/GgGhjUiOHn2vO5A/BkGhrxJtxU0vltzAo2piUXLFvyqZRrf7rGJKnOLtaLwyhNuCYSw2wWDRI5HRBG3ZOpXq3vuSGtt3vQhGuQ3NjrUGyjpb1COOaEcjpeBALYBrD2swfurTOSJIfx9RxUj2pMFjEy1iYXvbJ7Biqut1NBDn3HRdkwdo57LlUjRkRQ9IWj37XI4kM6mjBLesgGh03gdpJpGujxw/eq7JmGsJTLr01qJ3Ei+ioD9syfTKDliNrk2eWTXqofcvwWJvaGbKSmQvfwxzbk9KWoT/hX7Q9Wc4d4EXbXXjRdhdy4ZPyM2hJqRcaZl1JKWZJd63TPGco31GG0hwM+cojdi4LhjCE+Y2T8GWhZCjRlsdt3XbqZlBN2wRKw0sn2gYRs6GAgvCRJJ1mxGXAfg9tLCWaPifhl9JqH1IbdbRaSPRogjSattGAQs5mICbfOe9Evk7FDDZelrMfiMC1bRuIW5rht3bizS7gHeMs/BI0Lc1eLgp/9ESXFppo7o4LvwbBpEjdIwYgmwdy37AMaOMefM6Z1rK4xilnl8UfCi3zQYEoZ3eDmbuk8RCQGMw42t6+5zX1ZeFPkPmCohVfNbNxSHge3jvkwuMWKgdFAja7o+2cM5oHiLOcQ1o+RfntspyXWc5oMsyeY6SfhVc+Hee0iJEbZhIeRd7wRUwkci58RAtc2fuiM9qYG4hfejFn4zvn+J+csXSSd5c7GNoY01ma8/ZNG57dhv9oW0Zbh9pG+DCLORvV2pbTNihtkyXG9vn8bk4bGztMeFsTbUnChLQovL9T7aCNhTnnHCH7pxc2yXMeHVl81Cnn1ZEZ8J3zziGDO3mvdjZ8GM7C6ztR/CwVFaxX5+LbMqvPxsFnbpgzbWPmZgtthC+0GKdJcpq34i1GBxUsTmiG0FnSlhPGLIxYImPbEUVZJ87XMGi7D3792sxfztn8aHFxB2gjvPfeZkL47pxVQYvfew5mebfwyk7ctppGvztn25T8viNIvbryd+FF213oQ3ipmPNgnBhuQh+0Zb68POfacAIDRy9hgifEG9GmmsMIGnsbFGk0D0c9FBPyyiLanGdjTWVjMXAFWZBlAbf861d0Ciyn04nqPpfzh2pF4/IaC23uLB/qjSFLsdD/GoTb4Fb5FhvWQz8gpuzr49sNEZ61qbEos01HYb2jRYPQEWNz2iDCxFC8a2TzQmEc+Z2Um3mTqCWN0hiduL+2h3bZ+HezBra7QB7yIL48aLtX/bHFDt7vX6PNbWC7OvB0/2O0NXscrfXKp79F26RZ+VNb1wt/irYrtcEZreuFP0Xb4+LI/yXabgkdtGrnlHqmzdYQLXqel2iDS2PyvstoitqojM5lHRqXp/PIlkARMLV/YujYpeD8QruXfKYteZf8eYsyf5G2a51oqBtLhOYadA4r4fouhP4/ow/uW3n3hk8c/MSZNgpZSKFD78U12sxA5C/F3mRqsI3UrSjubCaZVgAb05qzkSgG/C54IuAOS3jCoV38kQNxd+lDKmrxe28K/Jj5oTjyBditHMrKtFHoWqZuxm8xY8YxObg0fZ2822zNHXQMG2C8xEQbChcOSckv8AptFAM3JO8y/XPETMDLZ6FBn/ZmScC1bQQsxLJ68JmSxizJQ75j8bb3K+aM1RlcfqXrVWEnC4iebJMkVZj0maQS0aYVAzubbabUyrRp71gmApcpHxbN7+sxD50cf9p5oGSb+8KIqroLBZCZlRYj/l6m7eyrZABbfLAkM2WjN8qYbBvRFpDDGQ+TrZxos/IQ13JNLLRv/Iwjrxt4BYUwj5gSM/PLg+JoQ6tGSIG297mI7xUfwfCUL4cdTE/LwnKf40vzYNcU/kZVDbA1oRSW+0ohDbFEZg8+TwH2eF/hQxQ/039oWwLPUzvTloe4nsDFflPpWw/55aqmKe8LBlPPowj5ZQPaKkhCWdu81MJHcHx/tMSmtD92uMxegbYJYx95WG7J96cFu3qirarSzKuENOsMRpBI4GS7P7QNaRvVaNtF2iriyGeRvRdMMX0sQf4xKRNltJhy/8e2OTv+CMzlHMzgpG3rLCw3p42CwMdJRIVuV4xmntEWVtVQ5Ku0ya7MdlUeFh0fQ+K2TccKE60chbjG++qHBRPPtOkbib6pMLtMm1QTR/7I+1sWjyO/KfUi2oQ6LDRAyDjEe48JsCTDEyRr6aAy6TCjRoAFsz3RRnqeLkZHla3SWaldwWnLox/+izFetpiPTyMP47U6pqccj8dJEq8k+lIxixy2wseaUNyA+fhUJdCVuOvSeuqLziQVtNn76XINifrhrt0djyN/KMYRbxNY80zbjN/Fok+1GGRLVcMwiAMjeyuRYVmeatAb9wzD4ydKWs5p6+ybYTpcamz8hLcokaqfBDUsw9bxn84/m6THhVRei/GjbjtXTUa7GsDTlHR1PVkp9zvGHls8e6e0deVdtDLNWyPq3UNbizAiHdK2qrZrj8HT0iZ8gjPuDbs7YvANgjZ5te4xBsE90XZ+lzb1MD82GFBC29ZjmK2Gw+El/GqVoGymzPi4PsxCNanRG2+KdLOLcOMh9Apcp41/sgqu88Hbbf3pW3Vkb1kUxaDGT6ub5u4lCLXDiGdknaveeKumbU1dwEN1u7abztUFyNDAvyPvk1o9xTCuHj7j44RCdW+2m658PeSKuNgVqfIRkL6WIVTWi2sQPOW9sobvaOCoFs1Y633mqtKZbA2uaX5WKltHw5R1aFRCWf+0VfYT+IDXKq0qAa08HRvQloznc/H6tGLftKlV4wjctlUOcLaLtvyHppetChPPa1Kxqjh2NeHXFr3TVvXZq9ke221VU3stpf1LtN3y2YKWa2P+Em01H2Vpm7QKf4o2pekwd/23thviT9H2z0e3a6G3Xgj1t2hj18J6Z2jI7gV0OLo7BNoatSsm7ZeujQOxIxwGQZvuXvUk2gxC0KHhSr1gJ48R4+kguBfG/PynXBb7EOjRpsbCLTdCz+E1hg1/VTGrP131/Rm4oUNdr3fljoCwS2Y9fRb0yZCIorsmzMai+JxhJXqCvYoRN7rhvPDCCy+88MILL7zw5PgPxF4Qourod8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image/png;base64,iVBORw0KGgoAAAANSUhEUgAAATYAAACjCAMAAAA3vsLfAAAAh1BMVEX///8AAACgoKBiYmLW1takpKTT09Pe3t5XV1eXl5fZ2dlfX1+cnJzs7Oz8/Pzl5eX29va0tLSNjY3Hx8e8vLzy8vJ1dXWoqKiEhITp6emSkpJTU1N8fHzCwsKurq7Nzc1qampAQEAjIyNHR0dLS0ssLCwRERE5OTkYGBgLCwsnJycxMTE8PDw2Sej8AAARn0lEQVR4nO1diXqySgyduLEoq4DsImq1y/s/300GrPAXFIUK9nq+fpZlYMIhk9kygbEXXnjhhRdeeOGFp8Q0XdC/KHW+D2npJtvw0zg/5B9Hp7N2muKvlYb466bW6XD65qm2zjfj/WG/TydqXZZpqkf88jKWBREGDwlM+mfB/PuQAO/Zhguj00YIUn5WAeDpE/x14MQrM13dgh3fnMLW9wPYKjVZAujZ5WVEIN79FA9HJW1v2YYJ02wDwONkcfhIpr6BdM3Wx8Au3GqZ32MKLmP6Jyxrsqylbf7j2GAhgU//uMyyCGB5GW2yC4ictg1YEJyuMCBhOp4zMq593FwSFwJucO3ktNERlQlTgFBmpK8AMySTEuW0qXIAEHmMeWuAjcxFkCF98PPfCQkCyfelhBhA0hJ8ZE4bUmB+0yYDJMwzsz1t86ktYARjewxrYm1BvKFCunDQKEGBtgDcFekpsiYBpp7Ae3Q40YbZjUnXFyBGAHYEYwG2dqWUg4MEbx9p+nFE2saABn4LMw1p88mWhTlt+hHgKC9PCpdA9AUa0B+aOl3TXeQJQCkVUqKNFFNXyQxQKgdv+QYa0cVpm0PE2BfIGmnY7Dhew/H41QsHdyAvpPTIW1QH1I810RbCinQkoy2AhBfZvG40wNxvbQemkOCedQARiUHaoh+0rXiRpGTWxzFA2pCxb9t2oFK7gZkAH/yyiBf8J0GhSuDPEcCSaON15KlKEJFPE+C7DYLPJ1HBhQlRu1JWVbT5sMCtRJjIgoYKatgLPMCpz2n7AJmUey3AHps1Y2cNgfs0vBVrUjTr7tm2RauTbUP7NZMym86xJbXQ9rAXGPsEwwJwMtp23DIRWXijtwkRPtVMpOsdLAMrB7RtR213tm1amNm2ROO2bX5u8gwdflaiqKZUDeRjMUPa0GYZCRWvRZaIiqhkwqlJMeH1nc8JRzYgTGGGVYKyyR56wUumRCQv8co5ahCVVtyc2UZWkxpIkWpsUIMxlYxn94bKm30hVMg4QOgKb9qris13FL6d/yrZOYRChxQlr+ZOifX8lGormFo9HdHpSuWUtJQKSyM/pxeyY/md1eznEQ/9wgsvvPDCCy88AkIwRwTXE76QYz2Zi0E+xpiIgTuR+5XnGaC75qrcXVFGU9PtSZongaqHivbzsOa5+s+jL+SIRnVzGp6zehXVGlixUH9yJl04+T+GZl0ZunJnwxh/1madof0wgCBZ15KMzNqZzEdiPu0IK3fRVha7SWWp/5zi7QHjzu4ktKZt0yiVPYRp8O5ok9vSZl0toRzqYgD1wnBoixpPZLgVzboHYzi0NSuityb9JQyGNtdrnra5Yv4WhkKbYp62YsOwDCMutzPkqLinLepbIcpFSrExrWECa1Z1Uo4b90KGQtu5PoiWMcTLqEyMW3ZOCevbiBFcathFHjOAsXVVrSJA1NhoDoQ2NSnseEDi25PJDJ9OnUwmKjM/sWtV4GpXe6cl0YaX8t6EnamPPsE/fjdZFySQbU1hsjDhPoB4QuYkClOYKLhLV3qyXKmP3zjT5sBc3LeYXm5FW7wu7GiAz2Ef3OnqOGNJshITos2CgooYdW5onLb4c2XuieQpataIXIa8bYh3WzMwDAem2gd5zfgJPbzomJkXnBHStPE8Mb90FkIwvShvgTYRZf2ML6S9jFa0lbSH06aSxr1LDCLaNL/Kha++zUu0bbEnoVFydWcy8n2ZMrrbHnfIv42xA26huHOHjROaqc+vRBKQD3/P3MMVeQu00eizS3W7GXyhcgsbcYsGR/0UMc0k1RlLI/1zE0TM2G7J7h7E0nh1G9oEv7jHaWMeVg34bGJoGSr5wJTsju7XdemJtunGMrLkq+366CyPMtYUhvXmF2mLuaZ8YYduBN9X7kLyYchouISytukbLKXujs1A5q8oUb3UYOFcnXFfJUsHTG+ktv0Wk2L6u4LwbWgzS5xkhXS/Wq6RNnW5DAMspOa2dEVtKeW2bbmM06xBk/tc6Z+j5fpYQ9u0TFt8iba8wj/TFr4lyQEfXeWeTwnLHHeQemaD8E0bqiHmzrQ15c6gYJLa0OaXajZOm0bq9TZiM5XqPvPAzG2xlF6kTVBQ5qw2mAGvOhW65V4i2owSbVQq3TNtLuqOu71Am+1yKcqFdEZ3h60ozqdM2YnIYpzl+U3bBHPnJcrCGkScFxo6HdOmzx1fgq2diFLgMveI77XIW6kOKYJsoAFSmPs1r0GlR1DHdLcvHcnSsPykWCWsGEvQpCbjEI7fV7JkHu5UFu5rRdX4MM0/ti3cZNqWNaNmoGbaJs+4Z1xG25uE0oy4tkmFwtWCtn8GT1RuznVN0zxNVfEfioBFThUKtKl1dYJOIuE1+ule2RE1uxsdxnt5NuNbCp1QJDhfqWqnE3WwaeSqQBvVZqSdBugxKpc4VZF/VXTZFgs0am9ItM2oWTibIH2Jg5V34UFa0Da5o93ToV97cttQlOcXaTO47C72YizHQcZ1J3So7DgOn6/0Hded6A69EdlxUOlY6JjFuz0nbeo8CW4dwPPcYfQS7qFtLE+6gnzjreSl093SlwfTlox6w3S0u9Ycbo7foU2t65j3uWbHZUln9/od2rABWY3+Vojprj4M26ZLdRX++i2dVJ+4v/PcFo4ylIEjv25Wxdxuqm8b1w6B/DJ0Xu9ep00XvldlXsRv0GaDNqkedqwfOfpdqCYvGNdp00bQiJA2tNX5duywZRhWiljbufplhFnvo0khPf66ttWM1gqQWNb8WDFUrfQ8Nz8Q2raVR933dRStq5Rd73lqfiC0VdKwhGwJD/ysTPt26B0IbapUURK9bF5PX/xonvTY/MgwENqaOoDkcPteG9aEtt9vgLDbOkuzy9NKD0AT2tzoeprWtAmN3k2G3pVtIL0EgtPYEdzr39d+OLTpZkPeBPN6mt/GcGhjetIoWSNX1d/GgGhjUiOHn2vO5A/BkGhrxJtxU0vltzAo2piUXLFvyqZRrf7rGJKnOLtaLwyhNuCYSw2wWDRI5HRBG3ZOpXq3vuSGtt3vQhGuQ3NjrUGyjpb1COOaEcjpeBALYBrD2swfurTOSJIfx9RxUj2pMFjEy1iYXvbJ7Biqut1NBDn3HRdkwdo57LlUjRkRQ9IWj37XI4kM6mjBLesgGh03gdpJpGujxw/eq7JmGsJTLr01qJ3Ei+ioD9syfTKDliNrk2eWTXqofcvwWJvaGbKSmQvfwxzbk9KWoT/hX7Q9Wc4d4EXbXXjRdhdy4ZPyM2hJqRcaZl1JKWZJd63TPGco31GG0hwM+cojdi4LhjCE+Y2T8GWhZCjRlsdt3XbqZlBN2wRKw0sn2gYRs6GAgvCRJJ1mxGXAfg9tLCWaPifhl9JqH1IbdbRaSPRogjSattGAQs5mICbfOe9Evk7FDDZelrMfiMC1bRuIW5rht3bizS7gHeMs/BI0Lc1eLgp/9ESXFppo7o4LvwbBpEjdIwYgmwdy37AMaOMefM6Z1rK4xilnl8UfCi3zQYEoZ3eDmbuk8RCQGMw42t6+5zX1ZeFPkPmCohVfNbNxSHge3jvkwuMWKgdFAja7o+2cM5oHiLOcQ1o+RfntspyXWc5oMsyeY6SfhVc+Hee0iJEbZhIeRd7wRUwkci58RAtc2fuiM9qYG4hfejFn4zvn+J+csXSSd5c7GNoY01ma8/ZNG57dhv9oW0Zbh9pG+DCLORvV2pbTNihtkyXG9vn8bk4bGztMeFsTbUnChLQovL9T7aCNhTnnHCH7pxc2yXMeHVl81Cnn1ZEZ8J3zziGDO3mvdjZ8GM7C6ztR/CwVFaxX5+LbMqvPxsFnbpgzbWPmZgtthC+0GKdJcpq34i1GBxUsTmiG0FnSlhPGLIxYImPbEUVZJ87XMGi7D3792sxfztn8aHFxB2gjvPfeZkL47pxVQYvfew5mebfwyk7ctppGvztn25T8viNIvbryd+FF213oQ3ipmPNgnBhuQh+0Zb68POfacAIDRy9hgifEG9GmmsMIGnsbFGk0D0c9FBPyyiLanGdjTWVjMXAFWZBlAbf861d0Ciyn04nqPpfzh2pF4/IaC23uLB/qjSFLsdD/GoTb4Fb5FhvWQz8gpuzr49sNEZ61qbEos01HYb2jRYPQEWNz2iDCxFC8a2TzQmEc+Z2Um3mTqCWN0hiduL+2h3bZ+HezBra7QB7yIL48aLtX/bHFDt7vX6PNbWC7OvB0/2O0NXscrfXKp79F26RZ+VNb1wt/irYrtcEZreuFP0Xb4+LI/yXabgkdtGrnlHqmzdYQLXqel2iDS2PyvstoitqojM5lHRqXp/PIlkARMLV/YujYpeD8QruXfKYteZf8eYsyf5G2a51oqBtLhOYadA4r4fouhP4/ow/uW3n3hk8c/MSZNgpZSKFD78U12sxA5C/F3mRqsI3UrSjubCaZVgAb05qzkSgG/C54IuAOS3jCoV38kQNxd+lDKmrxe28K/Jj5oTjyBditHMrKtFHoWqZuxm8xY8YxObg0fZ2822zNHXQMG2C8xEQbChcOSckv8AptFAM3JO8y/XPETMDLZ6FBn/ZmScC1bQQsxLJ68JmSxizJQ75j8bb3K+aM1RlcfqXrVWEnC4iebJMkVZj0maQS0aYVAzubbabUyrRp71gmApcpHxbN7+sxD50cf9p5oGSb+8KIqroLBZCZlRYj/l6m7eyrZABbfLAkM2WjN8qYbBvRFpDDGQ+TrZxos/IQ13JNLLRv/Iwjrxt4BYUwj5gSM/PLg+JoQ6tGSIG297mI7xUfwfCUL4cdTE/LwnKf40vzYNcU/kZVDbA1oRSW+0ohDbFEZg8+TwH2eF/hQxQ/039oWwLPUzvTloe4nsDFflPpWw/55aqmKe8LBlPPowj5ZQPaKkhCWdu81MJHcHx/tMSmtD92uMxegbYJYx95WG7J96cFu3qirarSzKuENOsMRpBI4GS7P7QNaRvVaNtF2iriyGeRvRdMMX0sQf4xKRNltJhy/8e2OTv+CMzlHMzgpG3rLCw3p42CwMdJRIVuV4xmntEWVtVQ5Ku0ya7MdlUeFh0fQ+K2TccKE60chbjG++qHBRPPtOkbib6pMLtMm1QTR/7I+1sWjyO/KfUi2oQ6LDRAyDjEe48JsCTDEyRr6aAy6TCjRoAFsz3RRnqeLkZHla3SWaldwWnLox/+izFetpiPTyMP47U6pqccj8dJEq8k+lIxixy2wseaUNyA+fhUJdCVuOvSeuqLziQVtNn76XINifrhrt0djyN/KMYRbxNY80zbjN/Fok+1GGRLVcMwiAMjeyuRYVmeatAb9wzD4ydKWs5p6+ybYTpcamz8hLcokaqfBDUsw9bxn84/m6THhVRei/GjbjtXTUa7GsDTlHR1PVkp9zvGHls8e6e0deVdtDLNWyPq3UNbizAiHdK2qrZrj8HT0iZ8gjPuDbs7YvANgjZ5te4xBsE90XZ+lzb1MD82GFBC29ZjmK2Gw+El/GqVoGymzPi4PsxCNanRG2+KdLOLcOMh9Apcp41/sgqu88Hbbf3pW3Vkb1kUxaDGT6ub5u4lCLXDiGdknaveeKumbU1dwEN1u7abztUFyNDAvyPvk1o9xTCuHj7j44RCdW+2m658PeSKuNgVqfIRkL6WIVTWi2sQPOW9sobvaOCoFs1Y633mqtKZbA2uaX5WKltHw5R1aFRCWf+0VfYT+IDXKq0qAa08HRvQloznc/H6tGLftKlV4wjctlUOcLaLtvyHppetChPPa1Kxqjh2NeHXFr3TVvXZq9ke221VU3stpf1LtN3y2YKWa2P+Em01H2Vpm7QKf4o2pekwd/23thviT9H2z0e3a6G3Xgj1t2hj18J6Z2jI7gV0OLo7BNoatSsm7ZeujQOxIxwGQZvuXvUk2gxC0KHhSr1gJ48R4+kguBfG/PynXBb7EOjRpsbCLTdCz+E1hg1/VTGrP131/Rm4oUNdr3fljoCwS2Y9fRb0yZCIorsmzMai+JxhJXqCvYoRN7rhvPDCCy+88MILL7zw5PgPxF4Qourod8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8" name="Picture 10" descr="http://www.embeddedlinux.org.cn/RTConforEmbSys/5107final/images/1601_0.jpg"/>
          <p:cNvPicPr>
            <a:picLocks noChangeAspect="1" noChangeArrowheads="1"/>
          </p:cNvPicPr>
          <p:nvPr/>
        </p:nvPicPr>
        <p:blipFill>
          <a:blip r:embed="rId3"/>
          <a:srcRect/>
          <a:stretch>
            <a:fillRect/>
          </a:stretch>
        </p:blipFill>
        <p:spPr bwMode="auto">
          <a:xfrm>
            <a:off x="2438400" y="4459529"/>
            <a:ext cx="4648200" cy="2398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Conditions for Deadlock</a:t>
            </a:r>
            <a:endParaRPr lang="en-US" b="1" dirty="0"/>
          </a:p>
        </p:txBody>
      </p:sp>
      <p:sp>
        <p:nvSpPr>
          <p:cNvPr id="3" name="Content Placeholder 2"/>
          <p:cNvSpPr>
            <a:spLocks noGrp="1"/>
          </p:cNvSpPr>
          <p:nvPr>
            <p:ph idx="1"/>
          </p:nvPr>
        </p:nvSpPr>
        <p:spPr/>
        <p:txBody>
          <a:bodyPr/>
          <a:lstStyle/>
          <a:p>
            <a:r>
              <a:rPr lang="en-US" dirty="0" smtClean="0"/>
              <a:t>No preemption</a:t>
            </a:r>
          </a:p>
          <a:p>
            <a:pPr lvl="1"/>
            <a:r>
              <a:rPr lang="en-US" dirty="0" smtClean="0"/>
              <a:t>No resource can be forcibly removed form a process holding it.</a:t>
            </a:r>
          </a:p>
          <a:p>
            <a:endParaRPr lang="en-US" dirty="0" smtClean="0"/>
          </a:p>
          <a:p>
            <a:r>
              <a:rPr lang="en-US" dirty="0" smtClean="0"/>
              <a:t>Circular wait</a:t>
            </a:r>
          </a:p>
          <a:p>
            <a:pPr lvl="1" algn="just"/>
            <a:r>
              <a:rPr lang="en-US" dirty="0" smtClean="0"/>
              <a:t>A closed chain of processes exists, such that each process holds at least one resource needed by the next process in the chain.</a:t>
            </a:r>
          </a:p>
          <a:p>
            <a:endParaRPr lang="en-US" dirty="0"/>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Graphs</a:t>
            </a:r>
            <a:endParaRPr lang="en-US" dirty="0"/>
          </a:p>
        </p:txBody>
      </p:sp>
      <p:pic>
        <p:nvPicPr>
          <p:cNvPr id="4" name="Content Placeholder 3" descr="Fig06_06.gif"/>
          <p:cNvPicPr>
            <a:picLocks noGrp="1" noChangeAspect="1"/>
          </p:cNvPicPr>
          <p:nvPr>
            <p:ph idx="1"/>
          </p:nvPr>
        </p:nvPicPr>
        <p:blipFill>
          <a:blip r:embed="rId3"/>
          <a:stretch>
            <a:fillRect/>
          </a:stretch>
        </p:blipFill>
        <p:spPr>
          <a:xfrm>
            <a:off x="1295400" y="1219200"/>
            <a:ext cx="6737684" cy="5334000"/>
          </a:xfrm>
        </p:spPr>
      </p:pic>
      <p:sp>
        <p:nvSpPr>
          <p:cNvPr id="5" name="Rectangle 4"/>
          <p:cNvSpPr/>
          <p:nvPr/>
        </p:nvSpPr>
        <p:spPr>
          <a:xfrm>
            <a:off x="2057400" y="5029200"/>
            <a:ext cx="5486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002060"/>
                </a:solidFill>
              </a:rPr>
              <a:t>Circular Wait</a:t>
            </a:r>
            <a:endParaRPr lang="en-US" sz="3200" b="1" dirty="0">
              <a:solidFill>
                <a:srgbClr val="002060"/>
              </a:solidFill>
            </a:endParaRPr>
          </a:p>
        </p:txBody>
      </p:sp>
      <p:sp>
        <p:nvSpPr>
          <p:cNvPr id="6" name="Rectangle 5"/>
          <p:cNvSpPr/>
          <p:nvPr/>
        </p:nvSpPr>
        <p:spPr>
          <a:xfrm>
            <a:off x="1676400" y="5943600"/>
            <a:ext cx="6324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8229600" cy="4953000"/>
          </a:xfrm>
        </p:spPr>
        <p:txBody>
          <a:bodyPr/>
          <a:lstStyle/>
          <a:p>
            <a:r>
              <a:rPr lang="en-US" sz="4000" dirty="0" smtClean="0"/>
              <a:t>Deadlock Must Occurs: </a:t>
            </a:r>
          </a:p>
          <a:p>
            <a:pPr lvl="1"/>
            <a:r>
              <a:rPr lang="en-US" dirty="0" smtClean="0"/>
              <a:t>all four of these conditions are present.</a:t>
            </a:r>
            <a:endParaRPr lang="en-US" dirty="0"/>
          </a:p>
        </p:txBody>
      </p:sp>
      <p:pic>
        <p:nvPicPr>
          <p:cNvPr id="4" name="Content Placeholder 3" descr="Fig06_05b.gif"/>
          <p:cNvPicPr>
            <a:picLocks noChangeAspect="1"/>
          </p:cNvPicPr>
          <p:nvPr/>
        </p:nvPicPr>
        <p:blipFill>
          <a:blip r:embed="rId2"/>
          <a:stretch>
            <a:fillRect/>
          </a:stretch>
        </p:blipFill>
        <p:spPr bwMode="auto">
          <a:xfrm>
            <a:off x="838200" y="1905000"/>
            <a:ext cx="7997847" cy="4343400"/>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0"/>
            <a:ext cx="8229600" cy="1143000"/>
          </a:xfrm>
        </p:spPr>
        <p:txBody>
          <a:bodyPr/>
          <a:lstStyle/>
          <a:p>
            <a:pPr eaLnBrk="1" hangingPunct="1"/>
            <a:r>
              <a:rPr lang="en-US" b="1" dirty="0" smtClean="0"/>
              <a:t>Basic Facts</a:t>
            </a:r>
          </a:p>
        </p:txBody>
      </p:sp>
      <p:sp>
        <p:nvSpPr>
          <p:cNvPr id="15363" name="Rectangle 3"/>
          <p:cNvSpPr>
            <a:spLocks noGrp="1" noChangeArrowheads="1"/>
          </p:cNvSpPr>
          <p:nvPr>
            <p:ph type="body" idx="1"/>
          </p:nvPr>
        </p:nvSpPr>
        <p:spPr>
          <a:xfrm>
            <a:off x="381000" y="1524000"/>
            <a:ext cx="8610600" cy="4400550"/>
          </a:xfrm>
        </p:spPr>
        <p:txBody>
          <a:bodyPr/>
          <a:lstStyle/>
          <a:p>
            <a:r>
              <a:rPr lang="en-US" sz="3200" dirty="0" smtClean="0"/>
              <a:t>If graph contains no cycles </a:t>
            </a:r>
            <a:r>
              <a:rPr lang="en-US" sz="3200" dirty="0" smtClean="0">
                <a:sym typeface="Symbol" pitchFamily="18" charset="2"/>
              </a:rPr>
              <a:t> no deadlock</a:t>
            </a:r>
          </a:p>
          <a:p>
            <a:endParaRPr lang="en-US" sz="1200" dirty="0" smtClean="0">
              <a:sym typeface="Symbol" pitchFamily="18" charset="2"/>
            </a:endParaRPr>
          </a:p>
          <a:p>
            <a:r>
              <a:rPr lang="en-US" sz="3200" dirty="0" smtClean="0">
                <a:sym typeface="Symbol" pitchFamily="18" charset="2"/>
              </a:rPr>
              <a:t>If graph contains a cycle </a:t>
            </a:r>
          </a:p>
          <a:p>
            <a:pPr lvl="1"/>
            <a:r>
              <a:rPr lang="en-US" sz="3200" dirty="0" smtClean="0">
                <a:sym typeface="Symbol" pitchFamily="18" charset="2"/>
              </a:rPr>
              <a:t>if only one instance per resource type, then deadlock</a:t>
            </a:r>
          </a:p>
          <a:p>
            <a:pPr lvl="1"/>
            <a:endParaRPr lang="en-US" sz="800" dirty="0" smtClean="0">
              <a:sym typeface="Symbol" pitchFamily="18" charset="2"/>
            </a:endParaRPr>
          </a:p>
          <a:p>
            <a:pPr lvl="1"/>
            <a:r>
              <a:rPr lang="en-US" sz="3200" dirty="0" smtClean="0">
                <a:sym typeface="Symbol" pitchFamily="18" charset="2"/>
              </a:rPr>
              <a:t>if several instances per resource type, possibility of deadlock</a:t>
            </a: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77813"/>
            <a:ext cx="8229600" cy="576262"/>
          </a:xfrm>
        </p:spPr>
        <p:txBody>
          <a:bodyPr/>
          <a:lstStyle/>
          <a:p>
            <a:pPr eaLnBrk="1" hangingPunct="1"/>
            <a:r>
              <a:rPr lang="en-US" sz="4000" b="1" dirty="0" smtClean="0"/>
              <a:t>Methods for Handling Deadlocks</a:t>
            </a:r>
          </a:p>
        </p:txBody>
      </p:sp>
      <p:sp>
        <p:nvSpPr>
          <p:cNvPr id="16387" name="Rectangle 3"/>
          <p:cNvSpPr>
            <a:spLocks noGrp="1" noChangeArrowheads="1"/>
          </p:cNvSpPr>
          <p:nvPr>
            <p:ph type="body" idx="1"/>
          </p:nvPr>
        </p:nvSpPr>
        <p:spPr>
          <a:xfrm>
            <a:off x="304800" y="1485900"/>
            <a:ext cx="8610600" cy="4838700"/>
          </a:xfrm>
        </p:spPr>
        <p:txBody>
          <a:bodyPr/>
          <a:lstStyle/>
          <a:p>
            <a:pPr algn="just"/>
            <a:r>
              <a:rPr lang="en-US" sz="3200" dirty="0" smtClean="0"/>
              <a:t>Ensure that the system will </a:t>
            </a:r>
            <a:r>
              <a:rPr lang="en-US" sz="3200" b="1" i="1" dirty="0" smtClean="0">
                <a:solidFill>
                  <a:srgbClr val="FF0066"/>
                </a:solidFill>
              </a:rPr>
              <a:t>never</a:t>
            </a:r>
            <a:r>
              <a:rPr lang="en-US" sz="3200" dirty="0" smtClean="0"/>
              <a:t> enter a deadlock state – </a:t>
            </a:r>
            <a:r>
              <a:rPr lang="en-US" sz="3200" dirty="0" smtClean="0">
                <a:solidFill>
                  <a:srgbClr val="FF0000"/>
                </a:solidFill>
              </a:rPr>
              <a:t>deadlock prevention</a:t>
            </a:r>
          </a:p>
          <a:p>
            <a:pPr algn="just"/>
            <a:endParaRPr lang="en-US" sz="800" dirty="0" smtClean="0"/>
          </a:p>
          <a:p>
            <a:pPr algn="just"/>
            <a:endParaRPr lang="en-US" sz="800" dirty="0" smtClean="0"/>
          </a:p>
          <a:p>
            <a:pPr algn="just"/>
            <a:r>
              <a:rPr lang="en-US" sz="3200" dirty="0" smtClean="0"/>
              <a:t>Allow the system to enter a deadlock state and then recover</a:t>
            </a:r>
          </a:p>
          <a:p>
            <a:pPr algn="just"/>
            <a:endParaRPr lang="en-US" sz="800" dirty="0" smtClean="0"/>
          </a:p>
          <a:p>
            <a:pPr algn="just"/>
            <a:endParaRPr lang="en-US" sz="800" dirty="0" smtClean="0"/>
          </a:p>
          <a:p>
            <a:pPr algn="just"/>
            <a:r>
              <a:rPr lang="en-US" sz="3200" dirty="0" smtClean="0"/>
              <a:t>Ignore the problem and pretend that deadlocks never occur in the system; </a:t>
            </a:r>
          </a:p>
          <a:p>
            <a:pPr lvl="1" algn="just"/>
            <a:r>
              <a:rPr lang="en-US" sz="2800" dirty="0" smtClean="0"/>
              <a:t>used by most operating systems, including UNIX</a:t>
            </a: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277813"/>
            <a:ext cx="7800975" cy="576262"/>
          </a:xfrm>
        </p:spPr>
        <p:txBody>
          <a:bodyPr/>
          <a:lstStyle/>
          <a:p>
            <a:pPr eaLnBrk="1" hangingPunct="1"/>
            <a:r>
              <a:rPr lang="en-US" smtClean="0"/>
              <a:t>Deadlock Prevention</a:t>
            </a:r>
          </a:p>
        </p:txBody>
      </p:sp>
      <p:sp>
        <p:nvSpPr>
          <p:cNvPr id="17411" name="Rectangle 1027"/>
          <p:cNvSpPr>
            <a:spLocks noGrp="1" noChangeArrowheads="1"/>
          </p:cNvSpPr>
          <p:nvPr>
            <p:ph type="body" idx="1"/>
          </p:nvPr>
        </p:nvSpPr>
        <p:spPr>
          <a:xfrm>
            <a:off x="701675" y="990600"/>
            <a:ext cx="8442325" cy="3822700"/>
          </a:xfrm>
        </p:spPr>
        <p:txBody>
          <a:bodyPr/>
          <a:lstStyle/>
          <a:p>
            <a:pPr>
              <a:buFont typeface="Monotype Sorts" charset="2"/>
              <a:buNone/>
            </a:pPr>
            <a:r>
              <a:rPr lang="en-US" sz="2800" dirty="0" smtClean="0">
                <a:solidFill>
                  <a:srgbClr val="FF0000"/>
                </a:solidFill>
              </a:rPr>
              <a:t>Restrain the ways request can be made</a:t>
            </a:r>
            <a:endParaRPr lang="en-US" sz="2800" b="1" dirty="0" smtClean="0">
              <a:solidFill>
                <a:srgbClr val="FF0000"/>
              </a:solidFill>
            </a:endParaRPr>
          </a:p>
          <a:p>
            <a:r>
              <a:rPr lang="en-US" sz="2800" b="1" dirty="0" smtClean="0"/>
              <a:t>Mutual Exclusion</a:t>
            </a:r>
            <a:r>
              <a:rPr lang="en-US" sz="2800" dirty="0" smtClean="0"/>
              <a:t> </a:t>
            </a:r>
          </a:p>
          <a:p>
            <a:pPr lvl="1"/>
            <a:r>
              <a:rPr lang="en-US" sz="2400" dirty="0" smtClean="0"/>
              <a:t>Must hold for non-sharable resources</a:t>
            </a:r>
          </a:p>
          <a:p>
            <a:pPr lvl="2"/>
            <a:r>
              <a:rPr lang="en-US" sz="2000" dirty="0" smtClean="0"/>
              <a:t>Printer can not be simultaneously shared by several processes</a:t>
            </a:r>
          </a:p>
          <a:p>
            <a:pPr lvl="1">
              <a:buNone/>
            </a:pPr>
            <a:endParaRPr lang="en-US" sz="2400" dirty="0" smtClean="0"/>
          </a:p>
          <a:p>
            <a:r>
              <a:rPr lang="en-US" sz="2800" b="1" dirty="0" smtClean="0"/>
              <a:t>Hold and Wait</a:t>
            </a:r>
            <a:r>
              <a:rPr lang="en-US" sz="2800" dirty="0" smtClean="0"/>
              <a:t> – must guarantee </a:t>
            </a:r>
          </a:p>
          <a:p>
            <a:pPr lvl="1"/>
            <a:r>
              <a:rPr lang="en-US" sz="2400" dirty="0" smtClean="0"/>
              <a:t>a requested process must not hold any other resources</a:t>
            </a:r>
          </a:p>
          <a:p>
            <a:pPr lvl="1"/>
            <a:r>
              <a:rPr lang="en-US" sz="2800" dirty="0" smtClean="0"/>
              <a:t>Maintain </a:t>
            </a:r>
            <a:r>
              <a:rPr lang="en-US" sz="2800" b="1" dirty="0" smtClean="0">
                <a:solidFill>
                  <a:srgbClr val="002060"/>
                </a:solidFill>
              </a:rPr>
              <a:t>protocols</a:t>
            </a:r>
            <a:r>
              <a:rPr lang="en-US" sz="2800" dirty="0" smtClean="0"/>
              <a:t> (next slides)</a:t>
            </a:r>
          </a:p>
          <a:p>
            <a:pPr lvl="1"/>
            <a:endParaRPr lang="en-US" sz="2800" dirty="0" smtClean="0"/>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 &amp; Wait Protocols</a:t>
            </a:r>
            <a:endParaRPr lang="en-US" dirty="0"/>
          </a:p>
        </p:txBody>
      </p:sp>
      <p:graphicFrame>
        <p:nvGraphicFramePr>
          <p:cNvPr id="4" name="Content Placeholder 3"/>
          <p:cNvGraphicFramePr>
            <a:graphicFrameLocks noGrp="1"/>
          </p:cNvGraphicFramePr>
          <p:nvPr>
            <p:ph idx="1"/>
          </p:nvPr>
        </p:nvGraphicFramePr>
        <p:xfrm>
          <a:off x="457200" y="1371600"/>
          <a:ext cx="8229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0" y="1524000"/>
            <a:ext cx="533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rgbClr val="00B0F0"/>
                </a:solidFill>
              </a:rPr>
              <a:t>1</a:t>
            </a:r>
            <a:endParaRPr lang="en-US" sz="7200" b="1" dirty="0">
              <a:solidFill>
                <a:srgbClr val="00B0F0"/>
              </a:solidFill>
            </a:endParaRPr>
          </a:p>
        </p:txBody>
      </p:sp>
      <p:sp>
        <p:nvSpPr>
          <p:cNvPr id="6" name="Rectangle 5"/>
          <p:cNvSpPr/>
          <p:nvPr/>
        </p:nvSpPr>
        <p:spPr>
          <a:xfrm>
            <a:off x="-13648" y="3657600"/>
            <a:ext cx="533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rgbClr val="00B0F0"/>
                </a:solidFill>
              </a:rPr>
              <a:t>2</a:t>
            </a:r>
            <a:endParaRPr lang="en-US" sz="7200" b="1" dirty="0">
              <a:solidFill>
                <a:srgbClr val="00B0F0"/>
              </a:solidFill>
            </a:endParaRPr>
          </a:p>
        </p:txBody>
      </p:sp>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 Problem</a:t>
            </a:r>
            <a:endParaRPr lang="en-US" dirty="0"/>
          </a:p>
        </p:txBody>
      </p:sp>
      <p:graphicFrame>
        <p:nvGraphicFramePr>
          <p:cNvPr id="4" name="Content Placeholder 3"/>
          <p:cNvGraphicFramePr>
            <a:graphicFrameLocks noGrp="1"/>
          </p:cNvGraphicFramePr>
          <p:nvPr>
            <p:ph idx="1"/>
          </p:nvPr>
        </p:nvGraphicFramePr>
        <p:xfrm>
          <a:off x="609600" y="10668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066800" y="5791200"/>
            <a:ext cx="762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Disadvantages: 1) </a:t>
            </a:r>
            <a:r>
              <a:rPr lang="en-US" dirty="0" smtClean="0">
                <a:solidFill>
                  <a:schemeClr val="tx1"/>
                </a:solidFill>
              </a:rPr>
              <a:t>low resource utilization (allocated but not used)</a:t>
            </a:r>
          </a:p>
          <a:p>
            <a:pPr algn="ctr"/>
            <a:r>
              <a:rPr lang="en-US" dirty="0" smtClean="0">
                <a:solidFill>
                  <a:schemeClr val="tx1"/>
                </a:solidFill>
              </a:rPr>
              <a:t>                             2) Starvation: may have to wait for popular resources</a:t>
            </a:r>
            <a:endParaRPr lang="en-US" dirty="0">
              <a:solidFill>
                <a:schemeClr val="tx1"/>
              </a:solidFill>
            </a:endParaRPr>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277813"/>
            <a:ext cx="7683500" cy="576262"/>
          </a:xfrm>
        </p:spPr>
        <p:txBody>
          <a:bodyPr/>
          <a:lstStyle/>
          <a:p>
            <a:pPr eaLnBrk="1" hangingPunct="1"/>
            <a:r>
              <a:rPr lang="en-US" dirty="0" smtClean="0"/>
              <a:t>Deadlock Prevention (Cont.)</a:t>
            </a:r>
          </a:p>
        </p:txBody>
      </p:sp>
      <p:sp>
        <p:nvSpPr>
          <p:cNvPr id="18435" name="Rectangle 1027"/>
          <p:cNvSpPr>
            <a:spLocks noGrp="1" noChangeArrowheads="1"/>
          </p:cNvSpPr>
          <p:nvPr>
            <p:ph type="body" idx="1"/>
          </p:nvPr>
        </p:nvSpPr>
        <p:spPr>
          <a:xfrm>
            <a:off x="609600" y="1233488"/>
            <a:ext cx="8305800" cy="4446587"/>
          </a:xfrm>
        </p:spPr>
        <p:txBody>
          <a:bodyPr/>
          <a:lstStyle/>
          <a:p>
            <a:r>
              <a:rPr lang="en-US" sz="2800" b="1" dirty="0" smtClean="0">
                <a:solidFill>
                  <a:srgbClr val="002060"/>
                </a:solidFill>
              </a:rPr>
              <a:t>No Preemption</a:t>
            </a:r>
            <a:r>
              <a:rPr lang="en-US" sz="2800" dirty="0" smtClean="0">
                <a:solidFill>
                  <a:srgbClr val="002060"/>
                </a:solidFill>
              </a:rPr>
              <a:t> </a:t>
            </a:r>
            <a:endParaRPr lang="en-US" sz="2400"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endParaRPr lang="en-US" sz="2400" b="1" dirty="0" smtClean="0"/>
          </a:p>
          <a:p>
            <a:pPr lvl="1"/>
            <a:endParaRPr lang="en-US" sz="2400" dirty="0" smtClean="0"/>
          </a:p>
        </p:txBody>
      </p:sp>
      <p:graphicFrame>
        <p:nvGraphicFramePr>
          <p:cNvPr id="4" name="Diagram 3"/>
          <p:cNvGraphicFramePr/>
          <p:nvPr/>
        </p:nvGraphicFramePr>
        <p:xfrm>
          <a:off x="457200" y="1828800"/>
          <a:ext cx="8458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4267200" y="990600"/>
            <a:ext cx="2819400" cy="2514600"/>
            <a:chOff x="0" y="3733800"/>
            <a:chExt cx="1828800" cy="2362200"/>
          </a:xfrm>
        </p:grpSpPr>
        <p:sp>
          <p:nvSpPr>
            <p:cNvPr id="6" name="Oval 5"/>
            <p:cNvSpPr/>
            <p:nvPr/>
          </p:nvSpPr>
          <p:spPr>
            <a:xfrm>
              <a:off x="152400" y="47244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 name="Rectangle 6"/>
            <p:cNvSpPr/>
            <p:nvPr/>
          </p:nvSpPr>
          <p:spPr>
            <a:xfrm>
              <a:off x="1219200" y="4114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R</a:t>
              </a:r>
              <a:r>
                <a:rPr lang="en-US" baseline="-25000" dirty="0" smtClean="0"/>
                <a:t>i</a:t>
              </a:r>
              <a:endParaRPr lang="en-US" dirty="0" smtClean="0"/>
            </a:p>
          </p:txBody>
        </p:sp>
        <p:cxnSp>
          <p:nvCxnSpPr>
            <p:cNvPr id="8" name="Straight Arrow Connector 7"/>
            <p:cNvCxnSpPr>
              <a:stCxn id="6" idx="5"/>
              <a:endCxn id="9" idx="1"/>
            </p:cNvCxnSpPr>
            <p:nvPr/>
          </p:nvCxnSpPr>
          <p:spPr>
            <a:xfrm rot="16200000" flipH="1">
              <a:off x="518015" y="5204314"/>
              <a:ext cx="725815" cy="676555"/>
            </a:xfrm>
            <a:prstGeom prst="straightConnector1">
              <a:avLst/>
            </a:prstGeom>
            <a:ln w="47625">
              <a:prstDash val="dash"/>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219200" y="5715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R</a:t>
              </a:r>
              <a:r>
                <a:rPr lang="en-US" baseline="-25000" dirty="0" smtClean="0"/>
                <a:t>j</a:t>
              </a:r>
              <a:endParaRPr lang="en-US" dirty="0" smtClean="0"/>
            </a:p>
          </p:txBody>
        </p:sp>
        <p:cxnSp>
          <p:nvCxnSpPr>
            <p:cNvPr id="10" name="Straight Arrow Connector 9"/>
            <p:cNvCxnSpPr>
              <a:stCxn id="7" idx="1"/>
              <a:endCxn id="6" idx="7"/>
            </p:cNvCxnSpPr>
            <p:nvPr/>
          </p:nvCxnSpPr>
          <p:spPr>
            <a:xfrm rot="10800000" flipV="1">
              <a:off x="542646" y="4305299"/>
              <a:ext cx="676555" cy="49721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3733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R</a:t>
              </a:r>
              <a:r>
                <a:rPr lang="en-US" baseline="-25000" dirty="0" smtClean="0"/>
                <a:t>k</a:t>
              </a:r>
              <a:endParaRPr lang="en-US" dirty="0" smtClean="0"/>
            </a:p>
          </p:txBody>
        </p:sp>
        <p:cxnSp>
          <p:nvCxnSpPr>
            <p:cNvPr id="12" name="Straight Arrow Connector 11"/>
            <p:cNvCxnSpPr>
              <a:stCxn id="11" idx="2"/>
              <a:endCxn id="6" idx="0"/>
            </p:cNvCxnSpPr>
            <p:nvPr/>
          </p:nvCxnSpPr>
          <p:spPr>
            <a:xfrm rot="16200000" flipH="1">
              <a:off x="38100" y="4381500"/>
              <a:ext cx="609600" cy="7620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9848" y="4150056"/>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C00000"/>
                  </a:solidFill>
                </a:rPr>
                <a:t>x</a:t>
              </a:r>
              <a:endParaRPr lang="en-US" sz="3200" b="1" dirty="0">
                <a:solidFill>
                  <a:srgbClr val="C00000"/>
                </a:solidFill>
              </a:endParaRPr>
            </a:p>
          </p:txBody>
        </p:sp>
      </p:grpSp>
      <p:sp>
        <p:nvSpPr>
          <p:cNvPr id="14" name="Rectangle 13"/>
          <p:cNvSpPr/>
          <p:nvPr/>
        </p:nvSpPr>
        <p:spPr>
          <a:xfrm>
            <a:off x="4953000" y="1752600"/>
            <a:ext cx="733425" cy="430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C00000"/>
                </a:solidFill>
              </a:rPr>
              <a:t>x</a:t>
            </a:r>
            <a:endParaRPr lang="en-US" sz="3200" b="1" dirty="0">
              <a:solidFill>
                <a:srgbClr val="C00000"/>
              </a:solidFill>
            </a:endParaRPr>
          </a:p>
        </p:txBody>
      </p:sp>
      <p:sp>
        <p:nvSpPr>
          <p:cNvPr id="15" name="Flowchart: Process 14"/>
          <p:cNvSpPr/>
          <p:nvPr/>
        </p:nvSpPr>
        <p:spPr>
          <a:xfrm>
            <a:off x="5105400" y="2590800"/>
            <a:ext cx="2362200" cy="45720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rgbClr val="C00000"/>
                </a:solidFill>
              </a:rPr>
              <a:t>Not going to assign immediately</a:t>
            </a:r>
            <a:endParaRPr lang="en-CA" b="1" dirty="0">
              <a:solidFill>
                <a:srgbClr val="C00000"/>
              </a:solidFill>
            </a:endParaRPr>
          </a:p>
        </p:txBody>
      </p:sp>
      <p:sp>
        <p:nvSpPr>
          <p:cNvPr id="16" name="Rounded Rectangle 15"/>
          <p:cNvSpPr/>
          <p:nvPr/>
        </p:nvSpPr>
        <p:spPr>
          <a:xfrm>
            <a:off x="914400" y="2362200"/>
            <a:ext cx="3505200" cy="762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sz="2400" dirty="0" smtClean="0">
                <a:solidFill>
                  <a:srgbClr val="7030A0"/>
                </a:solidFill>
              </a:rPr>
              <a:t>P</a:t>
            </a:r>
            <a:r>
              <a:rPr lang="en-CA" sz="2400" dirty="0" smtClean="0">
                <a:solidFill>
                  <a:srgbClr val="C00000"/>
                </a:solidFill>
              </a:rPr>
              <a:t> starts execution after gaining all </a:t>
            </a:r>
            <a:r>
              <a:rPr lang="en-US" sz="2400" dirty="0" err="1" smtClean="0">
                <a:solidFill>
                  <a:srgbClr val="7030A0"/>
                </a:solidFill>
              </a:rPr>
              <a:t>R</a:t>
            </a:r>
            <a:r>
              <a:rPr lang="en-US" sz="2400" baseline="-25000" dirty="0" err="1" smtClean="0">
                <a:solidFill>
                  <a:srgbClr val="7030A0"/>
                </a:solidFill>
              </a:rPr>
              <a:t>i</a:t>
            </a:r>
            <a:r>
              <a:rPr lang="en-US" sz="2400" dirty="0" smtClean="0">
                <a:solidFill>
                  <a:srgbClr val="7030A0"/>
                </a:solidFill>
              </a:rPr>
              <a:t> R</a:t>
            </a:r>
            <a:r>
              <a:rPr lang="en-US" sz="2400" baseline="-25000" dirty="0" smtClean="0">
                <a:solidFill>
                  <a:srgbClr val="7030A0"/>
                </a:solidFill>
              </a:rPr>
              <a:t>k</a:t>
            </a:r>
            <a:r>
              <a:rPr lang="en-US" sz="2400" dirty="0" smtClean="0">
                <a:solidFill>
                  <a:srgbClr val="7030A0"/>
                </a:solidFill>
              </a:rPr>
              <a:t> </a:t>
            </a:r>
            <a:r>
              <a:rPr lang="en-US" sz="2400" dirty="0" err="1" smtClean="0">
                <a:solidFill>
                  <a:srgbClr val="7030A0"/>
                </a:solidFill>
              </a:rPr>
              <a:t>R</a:t>
            </a:r>
            <a:r>
              <a:rPr lang="en-US" sz="2400" baseline="-25000" dirty="0" err="1" smtClean="0">
                <a:solidFill>
                  <a:srgbClr val="7030A0"/>
                </a:solidFill>
              </a:rPr>
              <a:t>j</a:t>
            </a:r>
            <a:endParaRPr lang="en-US" sz="2400" dirty="0" smtClean="0">
              <a:solidFill>
                <a:srgbClr val="7030A0"/>
              </a:solidFill>
            </a:endParaRPr>
          </a:p>
          <a:p>
            <a:pPr algn="ctr"/>
            <a:r>
              <a:rPr lang="en-CA" dirty="0" smtClean="0">
                <a:solidFill>
                  <a:srgbClr val="C00000"/>
                </a:solidFill>
              </a:rPr>
              <a:t> </a:t>
            </a:r>
            <a:endParaRPr lang="en-CA" dirty="0">
              <a:solidFill>
                <a:srgbClr val="C00000"/>
              </a:solidFill>
            </a:endParaRPr>
          </a:p>
        </p:txBody>
      </p:sp>
      <p:sp>
        <p:nvSpPr>
          <p:cNvPr id="17" name="TextBox 16"/>
          <p:cNvSpPr txBox="1"/>
          <p:nvPr/>
        </p:nvSpPr>
        <p:spPr>
          <a:xfrm rot="20259460">
            <a:off x="-5728" y="1860227"/>
            <a:ext cx="2209971" cy="369332"/>
          </a:xfrm>
          <a:prstGeom prst="rect">
            <a:avLst/>
          </a:prstGeom>
          <a:noFill/>
        </p:spPr>
        <p:txBody>
          <a:bodyPr wrap="square" rtlCol="0">
            <a:spAutoFit/>
          </a:bodyPr>
          <a:lstStyle/>
          <a:p>
            <a:r>
              <a:rPr lang="en-US" b="1" dirty="0" smtClean="0">
                <a:solidFill>
                  <a:srgbClr val="00B050"/>
                </a:solidFill>
              </a:rPr>
              <a:t>Allow Preemption</a:t>
            </a:r>
            <a:endParaRPr lang="en-US" b="1" dirty="0">
              <a:solidFill>
                <a:srgbClr val="00B050"/>
              </a:solidFill>
            </a:endParaRP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228600"/>
            <a:ext cx="7586662" cy="576262"/>
          </a:xfrm>
        </p:spPr>
        <p:txBody>
          <a:bodyPr/>
          <a:lstStyle/>
          <a:p>
            <a:pPr eaLnBrk="1" hangingPunct="1"/>
            <a:r>
              <a:rPr lang="en-US" dirty="0" smtClean="0"/>
              <a:t>The Deadlock Problem</a:t>
            </a:r>
          </a:p>
        </p:txBody>
      </p:sp>
      <p:sp>
        <p:nvSpPr>
          <p:cNvPr id="6147" name="Rectangle 3"/>
          <p:cNvSpPr>
            <a:spLocks noGrp="1" noChangeArrowheads="1"/>
          </p:cNvSpPr>
          <p:nvPr>
            <p:ph type="body" idx="1"/>
          </p:nvPr>
        </p:nvSpPr>
        <p:spPr>
          <a:xfrm>
            <a:off x="228600" y="1066800"/>
            <a:ext cx="8915400" cy="4843462"/>
          </a:xfrm>
        </p:spPr>
        <p:txBody>
          <a:bodyPr/>
          <a:lstStyle/>
          <a:p>
            <a:r>
              <a:rPr lang="en-US" dirty="0" smtClean="0">
                <a:solidFill>
                  <a:srgbClr val="FF0000"/>
                </a:solidFill>
              </a:rPr>
              <a:t>A set of processes is deadlocked:</a:t>
            </a:r>
          </a:p>
          <a:p>
            <a:pPr lvl="1"/>
            <a:endParaRPr lang="en-US" sz="800" dirty="0" smtClean="0"/>
          </a:p>
          <a:p>
            <a:pPr lvl="1"/>
            <a:r>
              <a:rPr lang="en-US" dirty="0" smtClean="0"/>
              <a:t>if each process in the set is waiting for an event that only another process in the set can cause.</a:t>
            </a:r>
          </a:p>
          <a:p>
            <a:pPr lvl="1">
              <a:buNone/>
            </a:pPr>
            <a:endParaRPr lang="en-US" sz="1000" dirty="0" smtClean="0"/>
          </a:p>
          <a:p>
            <a:pPr lvl="1"/>
            <a:r>
              <a:rPr lang="en-US" dirty="0" smtClean="0"/>
              <a:t>all processes are waiting, none of them cause wakeup event.</a:t>
            </a:r>
          </a:p>
          <a:p>
            <a:pPr lvl="1">
              <a:buNone/>
            </a:pPr>
            <a:endParaRPr lang="en-US" sz="800" dirty="0" smtClean="0"/>
          </a:p>
          <a:p>
            <a:pPr>
              <a:buSzPct val="85000"/>
            </a:pPr>
            <a:r>
              <a:rPr lang="en-US" sz="2800" b="1" dirty="0" smtClean="0"/>
              <a:t>Example 1                                   Example 2 </a:t>
            </a:r>
          </a:p>
          <a:p>
            <a:pPr lvl="1"/>
            <a:endParaRPr lang="en-US" dirty="0" smtClean="0">
              <a:solidFill>
                <a:srgbClr val="3366FF"/>
              </a:solidFill>
            </a:endParaRPr>
          </a:p>
        </p:txBody>
      </p:sp>
      <p:sp>
        <p:nvSpPr>
          <p:cNvPr id="4" name="Rounded Rectangle 3"/>
          <p:cNvSpPr/>
          <p:nvPr/>
        </p:nvSpPr>
        <p:spPr>
          <a:xfrm>
            <a:off x="457200" y="4648200"/>
            <a:ext cx="39624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smtClean="0"/>
              <a:t>System has 2 disk drives</a:t>
            </a:r>
          </a:p>
          <a:p>
            <a:pPr lvl="1"/>
            <a:r>
              <a:rPr lang="en-US" sz="2000" i="1" dirty="0" smtClean="0"/>
              <a:t>P</a:t>
            </a:r>
            <a:r>
              <a:rPr lang="en-US" sz="2000" baseline="-25000" dirty="0" smtClean="0"/>
              <a:t>1</a:t>
            </a:r>
            <a:r>
              <a:rPr lang="en-US" sz="2000" dirty="0" smtClean="0"/>
              <a:t> and </a:t>
            </a:r>
            <a:r>
              <a:rPr lang="en-US" sz="2000" i="1" dirty="0" smtClean="0"/>
              <a:t>P</a:t>
            </a:r>
            <a:r>
              <a:rPr lang="en-US" sz="2000" baseline="-25000" dirty="0" smtClean="0"/>
              <a:t>2</a:t>
            </a:r>
            <a:r>
              <a:rPr lang="en-US" sz="2000" dirty="0" smtClean="0"/>
              <a:t> each hold one disk drive and each needs another one.</a:t>
            </a:r>
          </a:p>
        </p:txBody>
      </p:sp>
      <p:sp>
        <p:nvSpPr>
          <p:cNvPr id="5" name="Rounded Rectangle 4"/>
          <p:cNvSpPr/>
          <p:nvPr/>
        </p:nvSpPr>
        <p:spPr>
          <a:xfrm>
            <a:off x="4953000" y="4648200"/>
            <a:ext cx="39624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2000" dirty="0" smtClean="0"/>
          </a:p>
          <a:p>
            <a:pPr lvl="1"/>
            <a:endParaRPr lang="en-US" sz="800" dirty="0" smtClean="0"/>
          </a:p>
          <a:p>
            <a:pPr lvl="1"/>
            <a:r>
              <a:rPr lang="en-US" sz="2000" dirty="0" smtClean="0"/>
              <a:t>Semaphores </a:t>
            </a:r>
            <a:r>
              <a:rPr lang="en-US" sz="2000" i="1" dirty="0" smtClean="0"/>
              <a:t>A</a:t>
            </a:r>
            <a:r>
              <a:rPr lang="en-US" sz="2000" dirty="0" smtClean="0"/>
              <a:t> and</a:t>
            </a:r>
            <a:r>
              <a:rPr lang="en-US" sz="2000" i="1" dirty="0" smtClean="0"/>
              <a:t> B</a:t>
            </a:r>
            <a:r>
              <a:rPr lang="en-US" sz="2000" dirty="0" smtClean="0"/>
              <a:t>, initialized to 1 </a:t>
            </a:r>
          </a:p>
          <a:p>
            <a:pPr lvl="1"/>
            <a:endParaRPr lang="en-US" sz="800" dirty="0" smtClean="0"/>
          </a:p>
          <a:p>
            <a:pPr lvl="1"/>
            <a:r>
              <a:rPr lang="en-US" sz="2000" i="1" dirty="0" smtClean="0"/>
              <a:t>P</a:t>
            </a:r>
            <a:r>
              <a:rPr lang="en-US" sz="2000" baseline="-25000" dirty="0" smtClean="0"/>
              <a:t>0</a:t>
            </a:r>
            <a:r>
              <a:rPr lang="en-US" sz="2000" dirty="0" smtClean="0"/>
              <a:t>                          </a:t>
            </a:r>
            <a:r>
              <a:rPr lang="en-US" sz="2000" i="1" dirty="0" smtClean="0"/>
              <a:t>P</a:t>
            </a:r>
            <a:r>
              <a:rPr lang="en-US" sz="2000" baseline="-25000" dirty="0" smtClean="0"/>
              <a:t>1</a:t>
            </a:r>
          </a:p>
          <a:p>
            <a:pPr lvl="1">
              <a:buFont typeface="Monotype Sorts" charset="2"/>
              <a:buNone/>
            </a:pPr>
            <a:r>
              <a:rPr lang="en-US" sz="2000" dirty="0" smtClean="0">
                <a:solidFill>
                  <a:schemeClr val="tx1"/>
                </a:solidFill>
              </a:rPr>
              <a:t>wait (A);	         wait(B) </a:t>
            </a:r>
          </a:p>
          <a:p>
            <a:pPr lvl="1">
              <a:buFont typeface="Monotype Sorts" charset="2"/>
              <a:buNone/>
            </a:pPr>
            <a:r>
              <a:rPr lang="en-US" sz="2000" dirty="0" smtClean="0">
                <a:solidFill>
                  <a:schemeClr val="tx1"/>
                </a:solidFill>
              </a:rPr>
              <a:t>wait (B);	         wait(A)</a:t>
            </a:r>
          </a:p>
          <a:p>
            <a:pPr algn="ctr"/>
            <a:endParaRPr lang="en-US" sz="2000" dirty="0"/>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686800" cy="4953000"/>
          </a:xfrm>
        </p:spPr>
        <p:txBody>
          <a:bodyPr/>
          <a:lstStyle/>
          <a:p>
            <a:r>
              <a:rPr lang="en-US" b="1" dirty="0" smtClean="0">
                <a:solidFill>
                  <a:srgbClr val="002060"/>
                </a:solidFill>
              </a:rPr>
              <a:t>Circular Wait</a:t>
            </a:r>
            <a:r>
              <a:rPr lang="en-US" dirty="0" smtClean="0">
                <a:solidFill>
                  <a:srgbClr val="002060"/>
                </a:solidFill>
              </a:rPr>
              <a:t> </a:t>
            </a:r>
            <a:r>
              <a:rPr lang="en-US" dirty="0" smtClean="0"/>
              <a:t>– Resource will be allocated in increasing order.</a:t>
            </a:r>
          </a:p>
          <a:p>
            <a:endParaRPr lang="en-US" dirty="0"/>
          </a:p>
        </p:txBody>
      </p:sp>
      <p:sp>
        <p:nvSpPr>
          <p:cNvPr id="4" name="Rectangle 1026"/>
          <p:cNvSpPr txBox="1">
            <a:spLocks noChangeArrowheads="1"/>
          </p:cNvSpPr>
          <p:nvPr/>
        </p:nvSpPr>
        <p:spPr bwMode="auto">
          <a:xfrm>
            <a:off x="990600" y="228600"/>
            <a:ext cx="7683500" cy="5762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Deadlock Prevention (Cont.)</a:t>
            </a:r>
          </a:p>
        </p:txBody>
      </p:sp>
      <p:graphicFrame>
        <p:nvGraphicFramePr>
          <p:cNvPr id="6" name="Diagram 5"/>
          <p:cNvGraphicFramePr/>
          <p:nvPr/>
        </p:nvGraphicFramePr>
        <p:xfrm>
          <a:off x="2133600" y="2794000"/>
          <a:ext cx="6172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124200" y="2133600"/>
            <a:ext cx="3048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002060"/>
                </a:solidFill>
              </a:rPr>
              <a:t>F:  R      N</a:t>
            </a:r>
            <a:endParaRPr lang="en-US" sz="3200" b="1" dirty="0">
              <a:solidFill>
                <a:srgbClr val="002060"/>
              </a:solidFill>
            </a:endParaRPr>
          </a:p>
        </p:txBody>
      </p:sp>
      <p:cxnSp>
        <p:nvCxnSpPr>
          <p:cNvPr id="9" name="Straight Arrow Connector 8"/>
          <p:cNvCxnSpPr/>
          <p:nvPr/>
        </p:nvCxnSpPr>
        <p:spPr>
          <a:xfrm>
            <a:off x="4648200" y="2438400"/>
            <a:ext cx="6096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0" y="3429000"/>
            <a:ext cx="2209800" cy="2667000"/>
            <a:chOff x="0" y="3733800"/>
            <a:chExt cx="1828800" cy="2362200"/>
          </a:xfrm>
        </p:grpSpPr>
        <p:sp>
          <p:nvSpPr>
            <p:cNvPr id="5" name="Oval 4"/>
            <p:cNvSpPr/>
            <p:nvPr/>
          </p:nvSpPr>
          <p:spPr>
            <a:xfrm>
              <a:off x="152400" y="47244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14" name="Rectangle 13"/>
            <p:cNvSpPr/>
            <p:nvPr/>
          </p:nvSpPr>
          <p:spPr>
            <a:xfrm>
              <a:off x="1219200" y="4114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R</a:t>
              </a:r>
              <a:r>
                <a:rPr lang="en-US" baseline="-25000" dirty="0" smtClean="0"/>
                <a:t>i</a:t>
              </a:r>
              <a:endParaRPr lang="en-US" dirty="0" smtClean="0"/>
            </a:p>
          </p:txBody>
        </p:sp>
        <p:cxnSp>
          <p:nvCxnSpPr>
            <p:cNvPr id="16" name="Straight Arrow Connector 15"/>
            <p:cNvCxnSpPr>
              <a:stCxn id="5" idx="5"/>
              <a:endCxn id="17" idx="1"/>
            </p:cNvCxnSpPr>
            <p:nvPr/>
          </p:nvCxnSpPr>
          <p:spPr>
            <a:xfrm rot="16200000" flipH="1">
              <a:off x="518015" y="5204314"/>
              <a:ext cx="725815" cy="676555"/>
            </a:xfrm>
            <a:prstGeom prst="straightConnector1">
              <a:avLst/>
            </a:prstGeom>
            <a:ln w="47625">
              <a:prstDash val="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9200" y="5715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R</a:t>
              </a:r>
              <a:r>
                <a:rPr lang="en-US" baseline="-25000" dirty="0" smtClean="0"/>
                <a:t>j</a:t>
              </a:r>
              <a:endParaRPr lang="en-US" dirty="0" smtClean="0"/>
            </a:p>
          </p:txBody>
        </p:sp>
        <p:cxnSp>
          <p:nvCxnSpPr>
            <p:cNvPr id="20" name="Straight Arrow Connector 19"/>
            <p:cNvCxnSpPr>
              <a:stCxn id="14" idx="1"/>
              <a:endCxn id="5" idx="7"/>
            </p:cNvCxnSpPr>
            <p:nvPr/>
          </p:nvCxnSpPr>
          <p:spPr>
            <a:xfrm rot="10800000" flipV="1">
              <a:off x="542646" y="4305299"/>
              <a:ext cx="676555" cy="49721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0" y="3733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R</a:t>
              </a:r>
              <a:r>
                <a:rPr lang="en-US" baseline="-25000" dirty="0" smtClean="0"/>
                <a:t>k</a:t>
              </a:r>
              <a:endParaRPr lang="en-US" dirty="0" smtClean="0"/>
            </a:p>
          </p:txBody>
        </p:sp>
        <p:cxnSp>
          <p:nvCxnSpPr>
            <p:cNvPr id="26" name="Straight Arrow Connector 25"/>
            <p:cNvCxnSpPr>
              <a:stCxn id="25" idx="2"/>
              <a:endCxn id="5" idx="0"/>
            </p:cNvCxnSpPr>
            <p:nvPr/>
          </p:nvCxnSpPr>
          <p:spPr>
            <a:xfrm rot="16200000" flipH="1">
              <a:off x="38100" y="4381500"/>
              <a:ext cx="609600" cy="7620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9848" y="4150056"/>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C00000"/>
                  </a:solidFill>
                </a:rPr>
                <a:t>x</a:t>
              </a:r>
              <a:endParaRPr lang="en-US" sz="3200" b="1" dirty="0">
                <a:solidFill>
                  <a:srgbClr val="C00000"/>
                </a:solidFill>
              </a:endParaRPr>
            </a:p>
          </p:txBody>
        </p:sp>
      </p:grpSp>
      <p:sp>
        <p:nvSpPr>
          <p:cNvPr id="31" name="Rectangle 30"/>
          <p:cNvSpPr/>
          <p:nvPr/>
        </p:nvSpPr>
        <p:spPr>
          <a:xfrm>
            <a:off x="6096000" y="2286000"/>
            <a:ext cx="304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2060"/>
                </a:solidFill>
              </a:rPr>
              <a:t>F(tape drive) =1</a:t>
            </a:r>
          </a:p>
          <a:p>
            <a:pPr algn="ctr"/>
            <a:r>
              <a:rPr lang="en-US" sz="2000" dirty="0" smtClean="0">
                <a:solidFill>
                  <a:srgbClr val="002060"/>
                </a:solidFill>
              </a:rPr>
              <a:t>  F(disk drive) =5</a:t>
            </a:r>
          </a:p>
          <a:p>
            <a:pPr algn="ctr"/>
            <a:r>
              <a:rPr lang="en-US" sz="2000" dirty="0" smtClean="0">
                <a:solidFill>
                  <a:srgbClr val="002060"/>
                </a:solidFill>
              </a:rPr>
              <a:t>F(printer)   =12</a:t>
            </a:r>
          </a:p>
          <a:p>
            <a:pPr algn="ctr"/>
            <a:endParaRPr lang="en-US" sz="2000" dirty="0" smtClean="0">
              <a:solidFill>
                <a:srgbClr val="002060"/>
              </a:solidFill>
            </a:endParaRPr>
          </a:p>
          <a:p>
            <a:pPr algn="ctr"/>
            <a:endParaRPr lang="en-US" sz="2000" dirty="0">
              <a:solidFill>
                <a:srgbClr val="002060"/>
              </a:solidFill>
            </a:endParaRPr>
          </a:p>
        </p:txBody>
      </p:sp>
      <p:sp>
        <p:nvSpPr>
          <p:cNvPr id="18" name="TextBox 17"/>
          <p:cNvSpPr txBox="1"/>
          <p:nvPr/>
        </p:nvSpPr>
        <p:spPr>
          <a:xfrm>
            <a:off x="457200" y="2819400"/>
            <a:ext cx="1843774" cy="461665"/>
          </a:xfrm>
          <a:prstGeom prst="rect">
            <a:avLst/>
          </a:prstGeom>
          <a:noFill/>
        </p:spPr>
        <p:txBody>
          <a:bodyPr wrap="none" rtlCol="0">
            <a:spAutoFit/>
          </a:bodyPr>
          <a:lstStyle/>
          <a:p>
            <a:r>
              <a:rPr lang="en-CA" sz="2400" dirty="0" err="1" smtClean="0"/>
              <a:t>Ri</a:t>
            </a:r>
            <a:r>
              <a:rPr lang="en-CA" sz="2400" dirty="0" smtClean="0"/>
              <a:t> &lt; </a:t>
            </a:r>
            <a:r>
              <a:rPr lang="en-CA" sz="2400" dirty="0" err="1" smtClean="0"/>
              <a:t>Rj</a:t>
            </a:r>
            <a:r>
              <a:rPr lang="en-CA" sz="2400" dirty="0" smtClean="0"/>
              <a:t> &lt; </a:t>
            </a:r>
            <a:r>
              <a:rPr lang="en-CA" sz="2400" dirty="0" err="1" smtClean="0"/>
              <a:t>Rk</a:t>
            </a:r>
            <a:endParaRPr lang="en-CA" sz="2400" dirty="0"/>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dirty="0" smtClean="0"/>
              <a:t>Proof: Circular wait will </a:t>
            </a:r>
            <a:r>
              <a:rPr lang="en-US" sz="3600" smtClean="0"/>
              <a:t>not occur </a:t>
            </a:r>
            <a:r>
              <a:rPr lang="en-US" sz="3600" dirty="0" smtClean="0"/>
              <a:t>if the two conditions hold</a:t>
            </a:r>
            <a:endParaRPr lang="en-US" sz="3600" dirty="0"/>
          </a:p>
        </p:txBody>
      </p:sp>
      <p:sp>
        <p:nvSpPr>
          <p:cNvPr id="3" name="Content Placeholder 2"/>
          <p:cNvSpPr>
            <a:spLocks noGrp="1"/>
          </p:cNvSpPr>
          <p:nvPr>
            <p:ph idx="1"/>
          </p:nvPr>
        </p:nvSpPr>
        <p:spPr>
          <a:xfrm>
            <a:off x="228600" y="1371600"/>
            <a:ext cx="8686800" cy="5181600"/>
          </a:xfrm>
        </p:spPr>
        <p:txBody>
          <a:bodyPr/>
          <a:lstStyle/>
          <a:p>
            <a:r>
              <a:rPr lang="en-US" u="sng" dirty="0" smtClean="0"/>
              <a:t>Proof by Contradiction</a:t>
            </a:r>
          </a:p>
          <a:p>
            <a:endParaRPr lang="en-US" sz="800" u="sng" dirty="0" smtClean="0"/>
          </a:p>
          <a:p>
            <a:r>
              <a:rPr lang="en-US" dirty="0" smtClean="0"/>
              <a:t>Lets circular wait exits for {P</a:t>
            </a:r>
            <a:r>
              <a:rPr lang="en-US" baseline="-25000" dirty="0" smtClean="0"/>
              <a:t>0</a:t>
            </a:r>
            <a:r>
              <a:rPr lang="en-US" dirty="0" smtClean="0"/>
              <a:t>, 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n</a:t>
            </a:r>
            <a:r>
              <a:rPr lang="en-US" dirty="0" smtClean="0"/>
              <a:t>}</a:t>
            </a:r>
          </a:p>
          <a:p>
            <a:pPr lvl="1"/>
            <a:r>
              <a:rPr lang="en-US" dirty="0" smtClean="0"/>
              <a:t> P</a:t>
            </a:r>
            <a:r>
              <a:rPr lang="en-US" baseline="-25000" dirty="0" smtClean="0"/>
              <a:t>i</a:t>
            </a:r>
            <a:r>
              <a:rPr lang="en-US" dirty="0" smtClean="0"/>
              <a:t> waits for R</a:t>
            </a:r>
            <a:r>
              <a:rPr lang="en-US" baseline="-25000" dirty="0" smtClean="0"/>
              <a:t>i</a:t>
            </a:r>
            <a:r>
              <a:rPr lang="en-US" dirty="0" smtClean="0"/>
              <a:t>, and R</a:t>
            </a:r>
            <a:r>
              <a:rPr lang="en-US" baseline="-25000" dirty="0" smtClean="0"/>
              <a:t>i</a:t>
            </a:r>
            <a:r>
              <a:rPr lang="en-US" dirty="0" smtClean="0"/>
              <a:t> holds by process P</a:t>
            </a:r>
            <a:r>
              <a:rPr lang="en-US" baseline="-25000" dirty="0" smtClean="0"/>
              <a:t>i+1</a:t>
            </a:r>
            <a:r>
              <a:rPr lang="en-US" dirty="0" smtClean="0"/>
              <a:t> and it continue till </a:t>
            </a:r>
            <a:r>
              <a:rPr lang="en-US" dirty="0" err="1" smtClean="0"/>
              <a:t>P</a:t>
            </a:r>
            <a:r>
              <a:rPr lang="en-US" baseline="-25000" dirty="0" err="1" smtClean="0"/>
              <a:t>n</a:t>
            </a:r>
            <a:r>
              <a:rPr lang="en-US" baseline="-25000" dirty="0" smtClean="0"/>
              <a:t> </a:t>
            </a:r>
            <a:r>
              <a:rPr lang="en-US" dirty="0" smtClean="0"/>
              <a:t>waiting for P</a:t>
            </a:r>
            <a:r>
              <a:rPr lang="en-US" baseline="-25000" dirty="0" smtClean="0"/>
              <a:t>0</a:t>
            </a:r>
            <a:r>
              <a:rPr lang="en-US" dirty="0" smtClean="0"/>
              <a:t>’s resource R</a:t>
            </a:r>
            <a:r>
              <a:rPr lang="en-US" baseline="-25000" dirty="0" smtClean="0"/>
              <a:t>0</a:t>
            </a:r>
            <a:r>
              <a:rPr lang="en-US" dirty="0" smtClean="0"/>
              <a:t>.</a:t>
            </a:r>
          </a:p>
          <a:p>
            <a:pPr lvl="1"/>
            <a:endParaRPr lang="en-US" baseline="-25000" dirty="0"/>
          </a:p>
        </p:txBody>
      </p:sp>
      <p:graphicFrame>
        <p:nvGraphicFramePr>
          <p:cNvPr id="5" name="Diagram 4"/>
          <p:cNvGraphicFramePr/>
          <p:nvPr/>
        </p:nvGraphicFramePr>
        <p:xfrm>
          <a:off x="0" y="3657600"/>
          <a:ext cx="6019800" cy="368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descr="Fig06_06.gif"/>
          <p:cNvPicPr>
            <a:picLocks noChangeAspect="1"/>
          </p:cNvPicPr>
          <p:nvPr/>
        </p:nvPicPr>
        <p:blipFill>
          <a:blip r:embed="rId6"/>
          <a:stretch>
            <a:fillRect/>
          </a:stretch>
        </p:blipFill>
        <p:spPr bwMode="auto">
          <a:xfrm>
            <a:off x="5796888" y="3657600"/>
            <a:ext cx="3649579" cy="3581400"/>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534400" cy="1143000"/>
          </a:xfrm>
        </p:spPr>
        <p:txBody>
          <a:bodyPr/>
          <a:lstStyle/>
          <a:p>
            <a:r>
              <a:rPr lang="en-US" sz="3200" b="1" dirty="0" smtClean="0">
                <a:solidFill>
                  <a:srgbClr val="002060"/>
                </a:solidFill>
              </a:rPr>
              <a:t>Problem in Deadlock Prevention Protocols</a:t>
            </a:r>
            <a:endParaRPr lang="en-US" sz="3200" b="1" dirty="0">
              <a:solidFill>
                <a:srgbClr val="002060"/>
              </a:solidFill>
            </a:endParaRPr>
          </a:p>
        </p:txBody>
      </p:sp>
      <p:sp>
        <p:nvSpPr>
          <p:cNvPr id="3" name="Content Placeholder 2"/>
          <p:cNvSpPr>
            <a:spLocks noGrp="1"/>
          </p:cNvSpPr>
          <p:nvPr>
            <p:ph idx="1"/>
          </p:nvPr>
        </p:nvSpPr>
        <p:spPr>
          <a:xfrm>
            <a:off x="990600" y="1600200"/>
            <a:ext cx="7696200" cy="4953000"/>
          </a:xfrm>
        </p:spPr>
        <p:txBody>
          <a:bodyPr/>
          <a:lstStyle/>
          <a:p>
            <a:r>
              <a:rPr lang="en-US" sz="2800" dirty="0" smtClean="0"/>
              <a:t>Low device utilization</a:t>
            </a:r>
          </a:p>
          <a:p>
            <a:r>
              <a:rPr lang="en-US" sz="2800" dirty="0" smtClean="0"/>
              <a:t>Reduce system throughput</a:t>
            </a:r>
          </a:p>
          <a:p>
            <a:endParaRPr lang="en-US" sz="2800" b="1" dirty="0" smtClean="0"/>
          </a:p>
          <a:p>
            <a:r>
              <a:rPr lang="en-US" sz="2800" b="1" dirty="0" smtClean="0"/>
              <a:t>Solution:</a:t>
            </a:r>
          </a:p>
          <a:p>
            <a:pPr lvl="1"/>
            <a:r>
              <a:rPr lang="en-US" dirty="0" smtClean="0"/>
              <a:t>Deadlock avoidance</a:t>
            </a:r>
            <a:endParaRPr lang="en-US" dirty="0"/>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 Avoidance</a:t>
            </a:r>
            <a:endParaRPr lang="en-US" dirty="0"/>
          </a:p>
        </p:txBody>
      </p:sp>
      <p:sp>
        <p:nvSpPr>
          <p:cNvPr id="3" name="Content Placeholder 2"/>
          <p:cNvSpPr>
            <a:spLocks noGrp="1"/>
          </p:cNvSpPr>
          <p:nvPr>
            <p:ph idx="1"/>
          </p:nvPr>
        </p:nvSpPr>
        <p:spPr>
          <a:xfrm>
            <a:off x="152400" y="1600200"/>
            <a:ext cx="8991600" cy="4953000"/>
          </a:xfrm>
        </p:spPr>
        <p:txBody>
          <a:bodyPr/>
          <a:lstStyle/>
          <a:p>
            <a:r>
              <a:rPr lang="en-US" dirty="0" smtClean="0"/>
              <a:t>A decision is made dynamically whether </a:t>
            </a:r>
          </a:p>
          <a:p>
            <a:pPr lvl="1"/>
            <a:r>
              <a:rPr lang="en-US" dirty="0" smtClean="0"/>
              <a:t>the current resource allocation request will, if granted, potentially lead to a deadlock</a:t>
            </a:r>
          </a:p>
          <a:p>
            <a:endParaRPr lang="en-US" dirty="0" smtClean="0"/>
          </a:p>
          <a:p>
            <a:r>
              <a:rPr lang="en-US" dirty="0" smtClean="0"/>
              <a:t>Requires:</a:t>
            </a:r>
          </a:p>
          <a:p>
            <a:pPr lvl="1"/>
            <a:r>
              <a:rPr lang="en-US" dirty="0" smtClean="0"/>
              <a:t> knowledge of future process requests</a:t>
            </a:r>
          </a:p>
          <a:p>
            <a:endParaRPr lang="en-US" sz="1100" dirty="0" smtClean="0"/>
          </a:p>
          <a:p>
            <a:endParaRPr lang="en-US" dirty="0">
              <a:solidFill>
                <a:srgbClr val="FF0000"/>
              </a:solidFill>
            </a:endParaRPr>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 Algorithm</a:t>
            </a:r>
            <a:endParaRPr lang="en-US" dirty="0"/>
          </a:p>
        </p:txBody>
      </p:sp>
      <p:sp>
        <p:nvSpPr>
          <p:cNvPr id="3" name="Content Placeholder 2"/>
          <p:cNvSpPr>
            <a:spLocks noGrp="1"/>
          </p:cNvSpPr>
          <p:nvPr>
            <p:ph idx="1"/>
          </p:nvPr>
        </p:nvSpPr>
        <p:spPr>
          <a:xfrm>
            <a:off x="304800" y="1600200"/>
            <a:ext cx="8534400" cy="4953000"/>
          </a:xfrm>
        </p:spPr>
        <p:txBody>
          <a:bodyPr/>
          <a:lstStyle/>
          <a:p>
            <a:pPr algn="just"/>
            <a:r>
              <a:rPr lang="en-US" dirty="0" smtClean="0"/>
              <a:t>Dynamically examines the </a:t>
            </a:r>
            <a:r>
              <a:rPr lang="en-US" dirty="0" smtClean="0">
                <a:solidFill>
                  <a:srgbClr val="FF0000"/>
                </a:solidFill>
              </a:rPr>
              <a:t>resource allocation state – </a:t>
            </a:r>
          </a:p>
          <a:p>
            <a:pPr lvl="1" algn="just"/>
            <a:r>
              <a:rPr lang="en-US" dirty="0" smtClean="0"/>
              <a:t># of available &amp; allocated resources and maximum demand</a:t>
            </a:r>
          </a:p>
          <a:p>
            <a:pPr algn="just"/>
            <a:endParaRPr lang="en-US" sz="1100" dirty="0" smtClean="0"/>
          </a:p>
          <a:p>
            <a:pPr algn="just"/>
            <a:endParaRPr lang="en-US" sz="1100" dirty="0" smtClean="0"/>
          </a:p>
          <a:p>
            <a:pPr algn="just"/>
            <a:r>
              <a:rPr lang="en-US" dirty="0" smtClean="0"/>
              <a:t>and ensure, there can never be a circular-wait condition- </a:t>
            </a:r>
            <a:r>
              <a:rPr lang="en-US" dirty="0" smtClean="0">
                <a:solidFill>
                  <a:srgbClr val="FF0000"/>
                </a:solidFill>
              </a:rPr>
              <a:t>the state is safe</a:t>
            </a:r>
            <a:endParaRPr lang="en-US" dirty="0">
              <a:solidFill>
                <a:srgbClr val="FF0000"/>
              </a:solidFill>
            </a:endParaRPr>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143000"/>
          </a:xfrm>
        </p:spPr>
        <p:txBody>
          <a:bodyPr/>
          <a:lstStyle/>
          <a:p>
            <a:pPr eaLnBrk="1" hangingPunct="1"/>
            <a:r>
              <a:rPr lang="en-US" dirty="0" smtClean="0"/>
              <a:t>Safe State</a:t>
            </a:r>
          </a:p>
        </p:txBody>
      </p:sp>
      <p:sp>
        <p:nvSpPr>
          <p:cNvPr id="20483" name="Rectangle 3"/>
          <p:cNvSpPr>
            <a:spLocks noGrp="1" noChangeArrowheads="1"/>
          </p:cNvSpPr>
          <p:nvPr>
            <p:ph type="body" idx="1"/>
          </p:nvPr>
        </p:nvSpPr>
        <p:spPr>
          <a:xfrm>
            <a:off x="685800" y="1143000"/>
            <a:ext cx="8259763" cy="4997450"/>
          </a:xfrm>
        </p:spPr>
        <p:txBody>
          <a:bodyPr/>
          <a:lstStyle/>
          <a:p>
            <a:r>
              <a:rPr lang="en-US" sz="2400" dirty="0" smtClean="0"/>
              <a:t>Allocate resources to each process (up to its maximum demand) </a:t>
            </a:r>
            <a:r>
              <a:rPr lang="en-US" sz="2400" dirty="0" smtClean="0">
                <a:solidFill>
                  <a:srgbClr val="C00000"/>
                </a:solidFill>
              </a:rPr>
              <a:t>in some order </a:t>
            </a:r>
            <a:r>
              <a:rPr lang="en-US" sz="2400" dirty="0" smtClean="0"/>
              <a:t>and </a:t>
            </a:r>
            <a:r>
              <a:rPr lang="en-US" sz="2400" dirty="0" smtClean="0">
                <a:solidFill>
                  <a:srgbClr val="C00000"/>
                </a:solidFill>
              </a:rPr>
              <a:t>avoid deadlock.</a:t>
            </a:r>
          </a:p>
          <a:p>
            <a:endParaRPr lang="en-US" sz="2400" dirty="0" smtClean="0">
              <a:solidFill>
                <a:srgbClr val="C00000"/>
              </a:solidFill>
            </a:endParaRPr>
          </a:p>
          <a:p>
            <a:r>
              <a:rPr lang="en-US" sz="2400" dirty="0" smtClean="0">
                <a:solidFill>
                  <a:srgbClr val="C00000"/>
                </a:solidFill>
              </a:rPr>
              <a:t>Holds a safe sequence </a:t>
            </a:r>
            <a:r>
              <a:rPr lang="en-US" sz="2000" dirty="0" smtClean="0">
                <a:solidFill>
                  <a:srgbClr val="C00000"/>
                </a:solidFill>
              </a:rPr>
              <a:t>&lt;</a:t>
            </a:r>
            <a:r>
              <a:rPr lang="en-US" sz="2000" i="1" dirty="0" smtClean="0">
                <a:solidFill>
                  <a:srgbClr val="C00000"/>
                </a:solidFill>
              </a:rPr>
              <a:t>P</a:t>
            </a:r>
            <a:r>
              <a:rPr lang="en-US" sz="2000" i="1" baseline="-25000" dirty="0" smtClean="0">
                <a:solidFill>
                  <a:srgbClr val="C00000"/>
                </a:solidFill>
              </a:rPr>
              <a:t>1</a:t>
            </a:r>
            <a:r>
              <a:rPr lang="en-US" sz="2000" i="1" dirty="0" smtClean="0">
                <a:solidFill>
                  <a:srgbClr val="C00000"/>
                </a:solidFill>
              </a:rPr>
              <a:t>, P</a:t>
            </a:r>
            <a:r>
              <a:rPr lang="en-US" sz="2000" i="1" baseline="-25000" dirty="0" smtClean="0">
                <a:solidFill>
                  <a:srgbClr val="C00000"/>
                </a:solidFill>
              </a:rPr>
              <a:t>2</a:t>
            </a:r>
            <a:r>
              <a:rPr lang="en-US" sz="2000" i="1" dirty="0" smtClean="0">
                <a:solidFill>
                  <a:srgbClr val="C00000"/>
                </a:solidFill>
              </a:rPr>
              <a:t>, …, </a:t>
            </a:r>
            <a:r>
              <a:rPr lang="en-US" sz="2000" i="1" dirty="0" err="1" smtClean="0">
                <a:solidFill>
                  <a:srgbClr val="C00000"/>
                </a:solidFill>
              </a:rPr>
              <a:t>P</a:t>
            </a:r>
            <a:r>
              <a:rPr lang="en-US" sz="2000" i="1" baseline="-25000" dirty="0" err="1" smtClean="0">
                <a:solidFill>
                  <a:srgbClr val="C00000"/>
                </a:solidFill>
              </a:rPr>
              <a:t>n</a:t>
            </a:r>
            <a:r>
              <a:rPr lang="en-US" sz="2000" dirty="0" smtClean="0">
                <a:solidFill>
                  <a:srgbClr val="C00000"/>
                </a:solidFill>
              </a:rPr>
              <a:t>&gt; </a:t>
            </a:r>
          </a:p>
          <a:p>
            <a:pPr lvl="1"/>
            <a:r>
              <a:rPr lang="en-US" sz="2000" dirty="0" smtClean="0">
                <a:solidFill>
                  <a:srgbClr val="002060"/>
                </a:solidFill>
              </a:rPr>
              <a:t>for each P</a:t>
            </a:r>
            <a:r>
              <a:rPr lang="en-US" sz="2000" baseline="-25000" dirty="0" smtClean="0">
                <a:solidFill>
                  <a:srgbClr val="002060"/>
                </a:solidFill>
              </a:rPr>
              <a:t>i</a:t>
            </a:r>
            <a:r>
              <a:rPr lang="en-US" sz="2000" dirty="0" smtClean="0">
                <a:solidFill>
                  <a:srgbClr val="002060"/>
                </a:solidFill>
              </a:rPr>
              <a:t>, the resources that P</a:t>
            </a:r>
            <a:r>
              <a:rPr lang="en-US" sz="2000" baseline="-25000" dirty="0" smtClean="0">
                <a:solidFill>
                  <a:srgbClr val="002060"/>
                </a:solidFill>
              </a:rPr>
              <a:t>i </a:t>
            </a:r>
            <a:r>
              <a:rPr lang="en-US" sz="2000" dirty="0" smtClean="0">
                <a:solidFill>
                  <a:srgbClr val="002060"/>
                </a:solidFill>
              </a:rPr>
              <a:t>can still request can be satisfied by currently available resources + resources held by all the </a:t>
            </a:r>
            <a:r>
              <a:rPr lang="en-US" sz="2000" i="1" dirty="0" err="1" smtClean="0">
                <a:solidFill>
                  <a:srgbClr val="002060"/>
                </a:solidFill>
              </a:rPr>
              <a:t>P</a:t>
            </a:r>
            <a:r>
              <a:rPr lang="en-US" sz="2000" i="1" baseline="-25000" dirty="0" err="1" smtClean="0">
                <a:solidFill>
                  <a:srgbClr val="002060"/>
                </a:solidFill>
              </a:rPr>
              <a:t>j</a:t>
            </a:r>
            <a:r>
              <a:rPr lang="en-US" sz="2000" dirty="0" smtClean="0">
                <a:solidFill>
                  <a:srgbClr val="002060"/>
                </a:solidFill>
              </a:rPr>
              <a:t>, with</a:t>
            </a:r>
            <a:r>
              <a:rPr lang="en-US" sz="2000" i="1" dirty="0" smtClean="0">
                <a:solidFill>
                  <a:srgbClr val="002060"/>
                </a:solidFill>
              </a:rPr>
              <a:t> j </a:t>
            </a:r>
            <a:r>
              <a:rPr lang="en-US" sz="2000" dirty="0" smtClean="0">
                <a:solidFill>
                  <a:srgbClr val="002060"/>
                </a:solidFill>
              </a:rPr>
              <a:t>&lt; </a:t>
            </a:r>
            <a:r>
              <a:rPr lang="en-US" sz="2000" i="1" dirty="0" err="1" smtClean="0">
                <a:solidFill>
                  <a:srgbClr val="002060"/>
                </a:solidFill>
              </a:rPr>
              <a:t>i</a:t>
            </a:r>
            <a:r>
              <a:rPr lang="en-US" sz="2000" i="1" dirty="0" smtClean="0">
                <a:solidFill>
                  <a:srgbClr val="002060"/>
                </a:solidFill>
              </a:rPr>
              <a:t>.</a:t>
            </a:r>
            <a:endParaRPr lang="en-US" sz="2000" dirty="0" smtClean="0">
              <a:solidFill>
                <a:srgbClr val="002060"/>
              </a:solidFill>
            </a:endParaRPr>
          </a:p>
          <a:p>
            <a:endParaRPr lang="en-US" sz="2400" b="1" dirty="0" smtClean="0"/>
          </a:p>
          <a:p>
            <a:r>
              <a:rPr lang="en-US" sz="2400" b="1" dirty="0" smtClean="0"/>
              <a:t>That is:</a:t>
            </a:r>
          </a:p>
          <a:p>
            <a:pPr lvl="1"/>
            <a:r>
              <a:rPr lang="en-US" sz="2000" dirty="0" smtClean="0"/>
              <a:t>If P</a:t>
            </a:r>
            <a:r>
              <a:rPr lang="en-US" sz="2000" baseline="-25000" dirty="0" smtClean="0"/>
              <a:t>i</a:t>
            </a:r>
            <a:r>
              <a:rPr lang="en-US" sz="2000" dirty="0" smtClean="0"/>
              <a:t> resource needs are not immediately available, then </a:t>
            </a:r>
            <a:r>
              <a:rPr lang="en-US" sz="2000" i="1" dirty="0" smtClean="0"/>
              <a:t>P</a:t>
            </a:r>
            <a:r>
              <a:rPr lang="en-US" sz="2000" i="1" baseline="-25000" dirty="0" smtClean="0"/>
              <a:t>i</a:t>
            </a:r>
            <a:r>
              <a:rPr lang="en-US" sz="2000" dirty="0" smtClean="0"/>
              <a:t> can wait until all </a:t>
            </a:r>
            <a:r>
              <a:rPr lang="en-US" sz="2000" i="1" dirty="0" err="1" smtClean="0"/>
              <a:t>P</a:t>
            </a:r>
            <a:r>
              <a:rPr lang="en-US" sz="2000" i="1" baseline="-25000" dirty="0" err="1" smtClean="0"/>
              <a:t>j</a:t>
            </a:r>
            <a:r>
              <a:rPr lang="en-US" sz="2000" i="1" dirty="0" smtClean="0"/>
              <a:t> </a:t>
            </a:r>
            <a:r>
              <a:rPr lang="en-US" sz="2000" dirty="0" smtClean="0"/>
              <a:t>have finished</a:t>
            </a:r>
          </a:p>
          <a:p>
            <a:pPr lvl="1"/>
            <a:r>
              <a:rPr lang="en-US" sz="2000" dirty="0" smtClean="0"/>
              <a:t>When </a:t>
            </a:r>
            <a:r>
              <a:rPr lang="en-US" sz="2000" i="1" dirty="0" err="1" smtClean="0"/>
              <a:t>P</a:t>
            </a:r>
            <a:r>
              <a:rPr lang="en-US" sz="2000" i="1" baseline="-25000" dirty="0" err="1" smtClean="0"/>
              <a:t>j</a:t>
            </a:r>
            <a:r>
              <a:rPr lang="en-US" sz="2000" dirty="0" smtClean="0"/>
              <a:t> is finished, </a:t>
            </a:r>
            <a:r>
              <a:rPr lang="en-US" sz="2000" i="1" dirty="0" smtClean="0"/>
              <a:t>P</a:t>
            </a:r>
            <a:r>
              <a:rPr lang="en-US" sz="2000" i="1" baseline="-25000" dirty="0" smtClean="0"/>
              <a:t>i</a:t>
            </a:r>
            <a:r>
              <a:rPr lang="en-US" sz="2000" dirty="0" smtClean="0"/>
              <a:t> can obtain needed resources, execute, return allocated resources, and terminate</a:t>
            </a:r>
          </a:p>
          <a:p>
            <a:pPr lvl="1"/>
            <a:r>
              <a:rPr lang="en-US" sz="2000" dirty="0" smtClean="0"/>
              <a:t>When </a:t>
            </a:r>
            <a:r>
              <a:rPr lang="en-US" sz="2000" i="1" dirty="0" smtClean="0"/>
              <a:t>P</a:t>
            </a:r>
            <a:r>
              <a:rPr lang="en-US" sz="2000" i="1" baseline="-25000" dirty="0" smtClean="0"/>
              <a:t>i</a:t>
            </a:r>
            <a:r>
              <a:rPr lang="en-US" sz="2000" dirty="0" smtClean="0"/>
              <a:t> terminates, </a:t>
            </a:r>
            <a:r>
              <a:rPr lang="en-US" sz="2000" i="1" dirty="0" smtClean="0"/>
              <a:t>P</a:t>
            </a:r>
            <a:r>
              <a:rPr lang="en-US" sz="2000" i="1" baseline="-25000" dirty="0" smtClean="0"/>
              <a:t>i </a:t>
            </a:r>
            <a:r>
              <a:rPr lang="en-US" sz="2000" baseline="-25000" dirty="0" smtClean="0"/>
              <a:t>+1</a:t>
            </a:r>
            <a:r>
              <a:rPr lang="en-US" sz="2000" dirty="0" smtClean="0"/>
              <a:t> can obtain its needed resources, and so on </a:t>
            </a:r>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28600"/>
            <a:ext cx="8229600" cy="1143000"/>
          </a:xfrm>
        </p:spPr>
        <p:txBody>
          <a:bodyPr/>
          <a:lstStyle/>
          <a:p>
            <a:pPr eaLnBrk="1" hangingPunct="1"/>
            <a:r>
              <a:rPr lang="en-US" dirty="0" smtClean="0"/>
              <a:t>Basic Facts</a:t>
            </a:r>
          </a:p>
        </p:txBody>
      </p:sp>
      <p:sp>
        <p:nvSpPr>
          <p:cNvPr id="21507" name="Rectangle 3"/>
          <p:cNvSpPr>
            <a:spLocks noGrp="1" noChangeArrowheads="1"/>
          </p:cNvSpPr>
          <p:nvPr>
            <p:ph type="body" idx="1"/>
          </p:nvPr>
        </p:nvSpPr>
        <p:spPr>
          <a:xfrm>
            <a:off x="609600" y="1411288"/>
            <a:ext cx="8229600" cy="4414837"/>
          </a:xfrm>
        </p:spPr>
        <p:txBody>
          <a:bodyPr/>
          <a:lstStyle/>
          <a:p>
            <a:r>
              <a:rPr lang="en-US" sz="2800" dirty="0" smtClean="0"/>
              <a:t>If a system is in safe state </a:t>
            </a:r>
            <a:r>
              <a:rPr lang="en-US" sz="2800" dirty="0" smtClean="0">
                <a:sym typeface="Symbol" pitchFamily="18" charset="2"/>
              </a:rPr>
              <a:t> no deadlocks</a:t>
            </a:r>
          </a:p>
          <a:p>
            <a:endParaRPr lang="en-US" sz="2800" dirty="0" smtClean="0">
              <a:sym typeface="Symbol" pitchFamily="18" charset="2"/>
            </a:endParaRPr>
          </a:p>
          <a:p>
            <a:r>
              <a:rPr lang="en-US" sz="2800" dirty="0" smtClean="0">
                <a:sym typeface="Symbol" pitchFamily="18" charset="2"/>
              </a:rPr>
              <a:t>If a system is in unsafe state  possibility of deadlock</a:t>
            </a:r>
          </a:p>
          <a:p>
            <a:endParaRPr lang="en-US" sz="2800" dirty="0" smtClean="0">
              <a:sym typeface="Symbol" pitchFamily="18" charset="2"/>
            </a:endParaRPr>
          </a:p>
          <a:p>
            <a:r>
              <a:rPr lang="en-US" sz="2800" dirty="0" smtClean="0">
                <a:sym typeface="Symbol" pitchFamily="18" charset="2"/>
              </a:rPr>
              <a:t>Avoidance  ensure that a system will never enter an unsafe state.</a:t>
            </a:r>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txBody>
          <a:bodyPr/>
          <a:lstStyle/>
          <a:p>
            <a:pPr eaLnBrk="1" hangingPunct="1"/>
            <a:r>
              <a:rPr lang="en-US" dirty="0" smtClean="0">
                <a:solidFill>
                  <a:srgbClr val="002060"/>
                </a:solidFill>
              </a:rPr>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4343400" y="1219200"/>
            <a:ext cx="4391025" cy="4348162"/>
          </a:xfrm>
          <a:prstGeom prst="rect">
            <a:avLst/>
          </a:prstGeom>
          <a:noFill/>
          <a:ln w="38100" cmpd="dbl">
            <a:noFill/>
            <a:miter lim="800000"/>
            <a:headEnd/>
            <a:tailEnd/>
          </a:ln>
        </p:spPr>
      </p:pic>
      <p:graphicFrame>
        <p:nvGraphicFramePr>
          <p:cNvPr id="4" name="Diagram 3"/>
          <p:cNvGraphicFramePr/>
          <p:nvPr/>
        </p:nvGraphicFramePr>
        <p:xfrm>
          <a:off x="0" y="1143000"/>
          <a:ext cx="4267200" cy="441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txBody>
          <a:bodyPr/>
          <a:lstStyle/>
          <a:p>
            <a:pPr eaLnBrk="1" hangingPunct="1"/>
            <a:r>
              <a:rPr lang="en-US" dirty="0" smtClean="0"/>
              <a:t>Avoidance algorithms</a:t>
            </a:r>
          </a:p>
        </p:txBody>
      </p:sp>
      <p:sp>
        <p:nvSpPr>
          <p:cNvPr id="23555" name="Rectangle 3"/>
          <p:cNvSpPr>
            <a:spLocks noGrp="1" noChangeArrowheads="1"/>
          </p:cNvSpPr>
          <p:nvPr>
            <p:ph type="body" idx="1"/>
          </p:nvPr>
        </p:nvSpPr>
        <p:spPr>
          <a:xfrm>
            <a:off x="685800" y="1439863"/>
            <a:ext cx="8001000" cy="4483100"/>
          </a:xfrm>
        </p:spPr>
        <p:txBody>
          <a:bodyPr/>
          <a:lstStyle/>
          <a:p>
            <a:r>
              <a:rPr lang="en-US" sz="3600" dirty="0" smtClean="0"/>
              <a:t>Single instance of a resource type</a:t>
            </a:r>
          </a:p>
          <a:p>
            <a:pPr lvl="1"/>
            <a:r>
              <a:rPr lang="en-US" sz="3600" dirty="0" smtClean="0"/>
              <a:t>Use a </a:t>
            </a:r>
            <a:r>
              <a:rPr lang="en-US" sz="3600" b="1" dirty="0" smtClean="0"/>
              <a:t>resource-allocation graph</a:t>
            </a:r>
          </a:p>
          <a:p>
            <a:endParaRPr lang="en-US" sz="3600" dirty="0" smtClean="0"/>
          </a:p>
          <a:p>
            <a:r>
              <a:rPr lang="en-US" sz="3600" dirty="0" smtClean="0"/>
              <a:t>Multiple instances of a resource type</a:t>
            </a:r>
          </a:p>
          <a:p>
            <a:pPr lvl="1"/>
            <a:r>
              <a:rPr lang="en-US" sz="3600" dirty="0" smtClean="0"/>
              <a:t> Use the </a:t>
            </a:r>
            <a:r>
              <a:rPr lang="en-US" sz="3600" b="1" dirty="0" smtClean="0"/>
              <a:t>banker’s algorithm </a:t>
            </a: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5663" y="277813"/>
            <a:ext cx="7831137" cy="576262"/>
          </a:xfrm>
        </p:spPr>
        <p:txBody>
          <a:bodyPr/>
          <a:lstStyle/>
          <a:p>
            <a:pPr eaLnBrk="1" hangingPunct="1"/>
            <a:r>
              <a:rPr lang="en-US" smtClean="0"/>
              <a:t>Resource-Allocation Graph Scheme</a:t>
            </a:r>
          </a:p>
        </p:txBody>
      </p:sp>
      <p:sp>
        <p:nvSpPr>
          <p:cNvPr id="24579" name="Rectangle 3"/>
          <p:cNvSpPr>
            <a:spLocks noGrp="1" noChangeArrowheads="1"/>
          </p:cNvSpPr>
          <p:nvPr>
            <p:ph type="body" idx="1"/>
          </p:nvPr>
        </p:nvSpPr>
        <p:spPr>
          <a:xfrm>
            <a:off x="304800" y="1439863"/>
            <a:ext cx="8686800" cy="4483100"/>
          </a:xfrm>
        </p:spPr>
        <p:txBody>
          <a:bodyPr/>
          <a:lstStyle/>
          <a:p>
            <a:r>
              <a:rPr lang="en-US" sz="2800" b="1" dirty="0" smtClean="0">
                <a:solidFill>
                  <a:srgbClr val="3366FF"/>
                </a:solidFill>
              </a:rPr>
              <a:t>Claim edge</a:t>
            </a:r>
            <a:r>
              <a:rPr lang="en-US" sz="2800" dirty="0" smtClean="0">
                <a:solidFill>
                  <a:srgbClr val="3366FF"/>
                </a:solidFill>
              </a:rPr>
              <a:t> </a:t>
            </a:r>
            <a:r>
              <a:rPr lang="en-US" sz="2800" i="1" dirty="0" smtClean="0"/>
              <a:t>P</a:t>
            </a:r>
            <a:r>
              <a:rPr lang="en-US" sz="2800" i="1" baseline="-25000" dirty="0" smtClean="0"/>
              <a:t>i</a:t>
            </a:r>
            <a:r>
              <a:rPr lang="en-US" sz="2800" dirty="0" smtClean="0"/>
              <a:t> </a:t>
            </a:r>
            <a:r>
              <a:rPr lang="en-US" sz="2800" dirty="0" smtClean="0">
                <a:sym typeface="Symbol" pitchFamily="18" charset="2"/>
              </a:rPr>
              <a:t> </a:t>
            </a:r>
            <a:r>
              <a:rPr lang="en-US" sz="2800" i="1" dirty="0" smtClean="0">
                <a:sym typeface="Symbol" pitchFamily="18" charset="2"/>
              </a:rPr>
              <a:t>R</a:t>
            </a:r>
            <a:r>
              <a:rPr lang="en-US" sz="2800" i="1" baseline="-25000" dirty="0" smtClean="0">
                <a:sym typeface="Symbol" pitchFamily="18" charset="2"/>
              </a:rPr>
              <a:t>j</a:t>
            </a:r>
            <a:r>
              <a:rPr lang="en-US" sz="2800" dirty="0" smtClean="0">
                <a:sym typeface="Symbol" pitchFamily="18" charset="2"/>
              </a:rPr>
              <a:t> indicated that process </a:t>
            </a:r>
            <a:r>
              <a:rPr lang="en-US" sz="2800" i="1" dirty="0" smtClean="0">
                <a:sym typeface="Symbol" pitchFamily="18" charset="2"/>
              </a:rPr>
              <a:t>P</a:t>
            </a:r>
            <a:r>
              <a:rPr lang="en-US" sz="2800" i="1" baseline="-25000" dirty="0" smtClean="0">
                <a:sym typeface="Symbol" pitchFamily="18" charset="2"/>
              </a:rPr>
              <a:t>i</a:t>
            </a:r>
            <a:r>
              <a:rPr lang="en-US" sz="2800" dirty="0" smtClean="0">
                <a:sym typeface="Symbol" pitchFamily="18" charset="2"/>
              </a:rPr>
              <a:t> may request resource </a:t>
            </a:r>
            <a:r>
              <a:rPr lang="en-US" sz="2800" i="1" dirty="0" smtClean="0">
                <a:sym typeface="Symbol" pitchFamily="18" charset="2"/>
              </a:rPr>
              <a:t>R</a:t>
            </a:r>
            <a:r>
              <a:rPr lang="en-US" sz="2800" i="1" baseline="-20000" dirty="0" smtClean="0">
                <a:sym typeface="Symbol" pitchFamily="18" charset="2"/>
              </a:rPr>
              <a:t>j</a:t>
            </a:r>
            <a:r>
              <a:rPr lang="en-US" sz="2800" dirty="0" smtClean="0">
                <a:sym typeface="Symbol" pitchFamily="18" charset="2"/>
              </a:rPr>
              <a:t>; [represented by a dashed line]</a:t>
            </a:r>
          </a:p>
          <a:p>
            <a:pPr lvl="1"/>
            <a:endParaRPr lang="en-US" sz="2400" dirty="0" smtClean="0">
              <a:sym typeface="Symbol" pitchFamily="18" charset="2"/>
            </a:endParaRPr>
          </a:p>
          <a:p>
            <a:pPr lvl="1"/>
            <a:r>
              <a:rPr lang="en-US" sz="2400" dirty="0" smtClean="0">
                <a:sym typeface="Symbol" pitchFamily="18" charset="2"/>
              </a:rPr>
              <a:t>Claim edge converts to request edge when a process requests a resource</a:t>
            </a:r>
          </a:p>
          <a:p>
            <a:pPr lvl="1"/>
            <a:r>
              <a:rPr lang="en-US" sz="2400" dirty="0" smtClean="0">
                <a:sym typeface="Symbol" pitchFamily="18" charset="2"/>
              </a:rPr>
              <a:t>Request edge converted to an assignment edge when the  resource is allocated to the process</a:t>
            </a:r>
          </a:p>
          <a:p>
            <a:pPr lvl="1"/>
            <a:r>
              <a:rPr lang="en-US" sz="2400" dirty="0" smtClean="0">
                <a:sym typeface="Symbol" pitchFamily="18" charset="2"/>
              </a:rPr>
              <a:t>When a resource is released by a process, assignment edge reconverts to a claim edge</a:t>
            </a:r>
          </a:p>
          <a:p>
            <a:endParaRPr lang="en-US" sz="2800" dirty="0" smtClean="0">
              <a:sym typeface="Symbol" pitchFamily="18" charset="2"/>
            </a:endParaRPr>
          </a:p>
          <a:p>
            <a:r>
              <a:rPr lang="en-US" sz="2800" dirty="0" smtClean="0">
                <a:sym typeface="Symbol" pitchFamily="18" charset="2"/>
              </a:rPr>
              <a:t>Resources must be claimed </a:t>
            </a:r>
            <a:r>
              <a:rPr lang="en-US" sz="2800" i="1" dirty="0" smtClean="0">
                <a:sym typeface="Symbol" pitchFamily="18" charset="2"/>
              </a:rPr>
              <a:t>a priori</a:t>
            </a:r>
            <a:r>
              <a:rPr lang="en-US" sz="2800" dirty="0" smtClean="0">
                <a:sym typeface="Symbol" pitchFamily="18" charset="2"/>
              </a:rPr>
              <a:t> in the system</a:t>
            </a:r>
            <a:endParaRPr lang="en-US" sz="2800" dirty="0" smtClean="0"/>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a:t>
            </a:r>
            <a:endParaRPr lang="en-US" dirty="0"/>
          </a:p>
        </p:txBody>
      </p:sp>
      <p:pic>
        <p:nvPicPr>
          <p:cNvPr id="4" name="Content Placeholder 3" descr="Fig06_01.gif"/>
          <p:cNvPicPr>
            <a:picLocks noGrp="1" noChangeAspect="1"/>
          </p:cNvPicPr>
          <p:nvPr>
            <p:ph idx="1"/>
          </p:nvPr>
        </p:nvPicPr>
        <p:blipFill>
          <a:blip r:embed="rId3"/>
          <a:stretch>
            <a:fillRect/>
          </a:stretch>
        </p:blipFill>
        <p:spPr>
          <a:xfrm>
            <a:off x="609600" y="1219201"/>
            <a:ext cx="8410797" cy="5300662"/>
          </a:xfrm>
        </p:spPr>
      </p:pic>
      <p:sp>
        <p:nvSpPr>
          <p:cNvPr id="5" name="Rectangle 4"/>
          <p:cNvSpPr/>
          <p:nvPr/>
        </p:nvSpPr>
        <p:spPr>
          <a:xfrm>
            <a:off x="2971800" y="6096000"/>
            <a:ext cx="1066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lstStyle/>
          <a:p>
            <a:pPr eaLnBrk="1" hangingPunct="1"/>
            <a:r>
              <a:rPr lang="en-US" sz="280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30288" y="277813"/>
            <a:ext cx="7656512" cy="576262"/>
          </a:xfrm>
        </p:spPr>
        <p:txBody>
          <a:bodyPr/>
          <a:lstStyle/>
          <a:p>
            <a:pPr eaLnBrk="1" hangingPunct="1"/>
            <a:r>
              <a:rPr lang="en-US" sz="4000" dirty="0" smtClean="0"/>
              <a:t>Resource-Allocation Graph Algorithm</a:t>
            </a:r>
          </a:p>
        </p:txBody>
      </p:sp>
      <p:sp>
        <p:nvSpPr>
          <p:cNvPr id="27651" name="Rectangle 3"/>
          <p:cNvSpPr>
            <a:spLocks noGrp="1" noChangeArrowheads="1"/>
          </p:cNvSpPr>
          <p:nvPr>
            <p:ph type="body" idx="1"/>
          </p:nvPr>
        </p:nvSpPr>
        <p:spPr>
          <a:xfrm>
            <a:off x="228600" y="1392238"/>
            <a:ext cx="8550275" cy="4303712"/>
          </a:xfrm>
        </p:spPr>
        <p:txBody>
          <a:bodyPr/>
          <a:lstStyle/>
          <a:p>
            <a:r>
              <a:rPr lang="en-US" dirty="0" smtClean="0"/>
              <a:t>Suppose process</a:t>
            </a:r>
            <a:r>
              <a:rPr lang="en-US" i="1" dirty="0" smtClean="0"/>
              <a:t> P</a:t>
            </a:r>
            <a:r>
              <a:rPr lang="en-US" i="1" baseline="-25000" dirty="0" smtClean="0"/>
              <a:t>i</a:t>
            </a:r>
            <a:r>
              <a:rPr lang="en-US" dirty="0" smtClean="0"/>
              <a:t> requests a resource </a:t>
            </a:r>
            <a:r>
              <a:rPr lang="en-US" i="1" dirty="0" smtClean="0">
                <a:sym typeface="Symbol" pitchFamily="18" charset="2"/>
              </a:rPr>
              <a:t>R</a:t>
            </a:r>
            <a:r>
              <a:rPr lang="en-US" i="1" baseline="-25000" dirty="0" smtClean="0">
                <a:sym typeface="Symbol" pitchFamily="18" charset="2"/>
              </a:rPr>
              <a:t>j</a:t>
            </a:r>
          </a:p>
          <a:p>
            <a:endParaRPr lang="en-US" sz="800" dirty="0" smtClean="0">
              <a:sym typeface="Symbol" pitchFamily="18" charset="2"/>
            </a:endParaRPr>
          </a:p>
          <a:p>
            <a:r>
              <a:rPr lang="en-US" dirty="0" smtClean="0">
                <a:sym typeface="Symbol" pitchFamily="18" charset="2"/>
              </a:rPr>
              <a:t>The request can be granted only if </a:t>
            </a:r>
          </a:p>
          <a:p>
            <a:pPr lvl="1"/>
            <a:r>
              <a:rPr lang="en-US" sz="2400" dirty="0" smtClean="0">
                <a:sym typeface="Symbol" pitchFamily="18" charset="2"/>
              </a:rPr>
              <a:t>converting </a:t>
            </a:r>
            <a:r>
              <a:rPr lang="en-US" sz="2400" dirty="0" smtClean="0">
                <a:solidFill>
                  <a:srgbClr val="FF0000"/>
                </a:solidFill>
                <a:sym typeface="Symbol" pitchFamily="18" charset="2"/>
              </a:rPr>
              <a:t>the request edge </a:t>
            </a:r>
            <a:r>
              <a:rPr lang="en-US" sz="2400" dirty="0" smtClean="0">
                <a:sym typeface="Symbol" pitchFamily="18" charset="2"/>
              </a:rPr>
              <a:t>to </a:t>
            </a:r>
            <a:r>
              <a:rPr lang="en-US" sz="2400" dirty="0" smtClean="0">
                <a:solidFill>
                  <a:srgbClr val="FF0000"/>
                </a:solidFill>
                <a:sym typeface="Symbol" pitchFamily="18" charset="2"/>
              </a:rPr>
              <a:t>an assignment edge </a:t>
            </a:r>
            <a:r>
              <a:rPr lang="en-US" sz="2400" dirty="0" smtClean="0">
                <a:sym typeface="Symbol" pitchFamily="18" charset="2"/>
              </a:rPr>
              <a:t>does not result in the formation of a cycle in the resource allocation graph.</a:t>
            </a:r>
          </a:p>
        </p:txBody>
      </p:sp>
      <p:graphicFrame>
        <p:nvGraphicFramePr>
          <p:cNvPr id="4" name="Diagram 3"/>
          <p:cNvGraphicFramePr/>
          <p:nvPr/>
        </p:nvGraphicFramePr>
        <p:xfrm>
          <a:off x="1600200" y="3886200"/>
          <a:ext cx="60960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type="body" idx="1"/>
          </p:nvPr>
        </p:nvSpPr>
        <p:spPr>
          <a:xfrm>
            <a:off x="0" y="1397000"/>
            <a:ext cx="9144000" cy="4441825"/>
          </a:xfrm>
        </p:spPr>
        <p:txBody>
          <a:bodyPr/>
          <a:lstStyle/>
          <a:p>
            <a:pPr algn="just"/>
            <a:r>
              <a:rPr lang="en-US" sz="3200" dirty="0" smtClean="0">
                <a:latin typeface="Arial Unicode MS" pitchFamily="34" charset="-128"/>
                <a:ea typeface="Arial Unicode MS" pitchFamily="34" charset="-128"/>
                <a:cs typeface="Arial Unicode MS" pitchFamily="34" charset="-128"/>
              </a:rPr>
              <a:t>Multiple instances</a:t>
            </a:r>
          </a:p>
          <a:p>
            <a:pPr algn="just"/>
            <a:r>
              <a:rPr lang="en-US" sz="3200" dirty="0" smtClean="0">
                <a:latin typeface="Arial Unicode MS" pitchFamily="34" charset="-128"/>
                <a:ea typeface="Arial Unicode MS" pitchFamily="34" charset="-128"/>
                <a:cs typeface="Arial Unicode MS" pitchFamily="34" charset="-128"/>
              </a:rPr>
              <a:t>Each process must a priori claim maximum use</a:t>
            </a:r>
          </a:p>
          <a:p>
            <a:pPr algn="just"/>
            <a:r>
              <a:rPr lang="en-US" sz="3200" dirty="0" smtClean="0">
                <a:latin typeface="Arial Unicode MS" pitchFamily="34" charset="-128"/>
                <a:ea typeface="Arial Unicode MS" pitchFamily="34" charset="-128"/>
                <a:cs typeface="Arial Unicode MS" pitchFamily="34" charset="-128"/>
              </a:rPr>
              <a:t>When a process requests a resource it may have to wait  </a:t>
            </a:r>
          </a:p>
          <a:p>
            <a:pPr algn="just"/>
            <a:r>
              <a:rPr lang="en-US" sz="3200" dirty="0" smtClean="0">
                <a:latin typeface="Arial Unicode MS" pitchFamily="34" charset="-128"/>
                <a:ea typeface="Arial Unicode MS" pitchFamily="34" charset="-128"/>
                <a:cs typeface="Arial Unicode MS" pitchFamily="34" charset="-128"/>
              </a:rPr>
              <a:t>When a process gets all its resources it must return them in a finite amount of time</a:t>
            </a:r>
          </a:p>
        </p:txBody>
      </p:sp>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95400" y="381000"/>
            <a:ext cx="7586662" cy="431800"/>
          </a:xfrm>
        </p:spPr>
        <p:txBody>
          <a:bodyPr/>
          <a:lstStyle/>
          <a:p>
            <a:pPr eaLnBrk="1" hangingPunct="1"/>
            <a:r>
              <a:rPr lang="en-US" sz="2800" b="1" dirty="0" smtClean="0"/>
              <a:t>Data Structures for the Banker’s Algorithm </a:t>
            </a:r>
          </a:p>
        </p:txBody>
      </p:sp>
      <p:sp>
        <p:nvSpPr>
          <p:cNvPr id="29699" name="Rectangle 3"/>
          <p:cNvSpPr>
            <a:spLocks noGrp="1" noChangeArrowheads="1"/>
          </p:cNvSpPr>
          <p:nvPr>
            <p:ph type="body" idx="1"/>
          </p:nvPr>
        </p:nvSpPr>
        <p:spPr>
          <a:xfrm>
            <a:off x="838200" y="1066800"/>
            <a:ext cx="8107362" cy="5256213"/>
          </a:xfrm>
        </p:spPr>
        <p:txBody>
          <a:bodyPr/>
          <a:lstStyle/>
          <a:p>
            <a:r>
              <a:rPr lang="en-US" sz="2400" dirty="0" smtClean="0"/>
              <a:t>Let </a:t>
            </a:r>
            <a:r>
              <a:rPr lang="en-US" sz="2400" i="1" dirty="0" smtClean="0">
                <a:solidFill>
                  <a:srgbClr val="FF0000"/>
                </a:solidFill>
              </a:rPr>
              <a:t>n</a:t>
            </a:r>
            <a:r>
              <a:rPr lang="en-US" sz="2400" dirty="0" smtClean="0"/>
              <a:t> = number of processes, and </a:t>
            </a:r>
            <a:r>
              <a:rPr lang="en-US" sz="2400" i="1" dirty="0" smtClean="0">
                <a:solidFill>
                  <a:srgbClr val="FF0000"/>
                </a:solidFill>
              </a:rPr>
              <a:t>m</a:t>
            </a:r>
            <a:r>
              <a:rPr lang="en-US" sz="2400" i="1" dirty="0" smtClean="0"/>
              <a:t> </a:t>
            </a:r>
            <a:r>
              <a:rPr lang="en-US" sz="2400" dirty="0" smtClean="0"/>
              <a:t>= number of resources types. </a:t>
            </a:r>
            <a:endParaRPr lang="en-US" sz="2400" b="1" dirty="0" smtClean="0"/>
          </a:p>
          <a:p>
            <a:r>
              <a:rPr lang="en-US" sz="2400" b="1" dirty="0" smtClean="0">
                <a:solidFill>
                  <a:srgbClr val="FF0000"/>
                </a:solidFill>
              </a:rPr>
              <a:t>Available</a:t>
            </a:r>
            <a:r>
              <a:rPr lang="en-US" sz="2400" i="1" dirty="0" smtClean="0"/>
              <a:t>:</a:t>
            </a:r>
            <a:r>
              <a:rPr lang="en-US" sz="2400" dirty="0" smtClean="0"/>
              <a:t>  Vector of length </a:t>
            </a:r>
            <a:r>
              <a:rPr lang="en-US" sz="2400" i="1" dirty="0" smtClean="0"/>
              <a:t>m</a:t>
            </a:r>
            <a:r>
              <a:rPr lang="en-US" sz="2400" dirty="0" smtClean="0"/>
              <a:t>. If available [</a:t>
            </a:r>
            <a:r>
              <a:rPr lang="en-US" sz="2400" i="1" dirty="0" smtClean="0"/>
              <a:t>j</a:t>
            </a:r>
            <a:r>
              <a:rPr lang="en-US" sz="2400" dirty="0" smtClean="0"/>
              <a:t>] = </a:t>
            </a:r>
            <a:r>
              <a:rPr lang="en-US" sz="2400" i="1" dirty="0" smtClean="0"/>
              <a:t>k</a:t>
            </a:r>
            <a:r>
              <a:rPr lang="en-US" sz="2400" dirty="0" smtClean="0"/>
              <a:t>, there are</a:t>
            </a:r>
            <a:r>
              <a:rPr lang="en-US" sz="2400" i="1" dirty="0" smtClean="0"/>
              <a:t> k</a:t>
            </a:r>
            <a:r>
              <a:rPr lang="en-US" sz="2400" dirty="0" smtClean="0"/>
              <a:t> instances of resource type </a:t>
            </a:r>
            <a:r>
              <a:rPr lang="en-US" sz="2400" i="1" dirty="0" err="1" smtClean="0"/>
              <a:t>R</a:t>
            </a:r>
            <a:r>
              <a:rPr lang="en-US" sz="2400" i="1" baseline="-25000" dirty="0" err="1" smtClean="0"/>
              <a:t>j</a:t>
            </a:r>
            <a:r>
              <a:rPr lang="en-US" sz="2400" baseline="-25000" dirty="0" smtClean="0"/>
              <a:t>  </a:t>
            </a:r>
            <a:r>
              <a:rPr lang="en-US" sz="2400" dirty="0" smtClean="0"/>
              <a:t>available</a:t>
            </a:r>
          </a:p>
          <a:p>
            <a:endParaRPr lang="en-US" sz="1000" dirty="0" smtClean="0"/>
          </a:p>
          <a:p>
            <a:r>
              <a:rPr lang="en-US" sz="2400" b="1" dirty="0" smtClean="0">
                <a:solidFill>
                  <a:srgbClr val="FF0000"/>
                </a:solidFill>
              </a:rPr>
              <a:t>Max</a:t>
            </a:r>
            <a:r>
              <a:rPr lang="en-US" sz="2400" i="1" dirty="0" smtClean="0"/>
              <a:t>: n x m</a:t>
            </a:r>
            <a:r>
              <a:rPr lang="en-US" sz="2400" dirty="0" smtClean="0"/>
              <a:t> matrix.  If </a:t>
            </a:r>
            <a:r>
              <a:rPr lang="en-US" sz="2400" i="1" dirty="0" smtClean="0"/>
              <a:t>Max </a:t>
            </a:r>
            <a:r>
              <a:rPr lang="en-US" sz="2400" dirty="0" smtClean="0"/>
              <a:t>[</a:t>
            </a:r>
            <a:r>
              <a:rPr lang="en-US" sz="2400" i="1" dirty="0" err="1" smtClean="0"/>
              <a:t>i,j</a:t>
            </a:r>
            <a:r>
              <a:rPr lang="en-US" sz="2400" dirty="0" smtClean="0"/>
              <a:t>] = </a:t>
            </a:r>
            <a:r>
              <a:rPr lang="en-US" sz="2400" i="1" dirty="0" smtClean="0"/>
              <a:t>k</a:t>
            </a:r>
            <a:r>
              <a:rPr lang="en-US" sz="2400" dirty="0" smtClean="0"/>
              <a:t>, then process </a:t>
            </a:r>
            <a:r>
              <a:rPr lang="en-US" sz="2400" i="1" dirty="0" smtClean="0"/>
              <a:t>P</a:t>
            </a:r>
            <a:r>
              <a:rPr lang="en-US" sz="2400" i="1" baseline="-25000" dirty="0" smtClean="0"/>
              <a:t>i</a:t>
            </a:r>
            <a:r>
              <a:rPr lang="en-US" sz="2400" i="1" dirty="0" smtClean="0"/>
              <a:t> </a:t>
            </a:r>
            <a:r>
              <a:rPr lang="en-US" sz="2400" dirty="0" smtClean="0"/>
              <a:t>may request at most</a:t>
            </a:r>
            <a:r>
              <a:rPr lang="en-US" sz="2400" i="1" dirty="0" smtClean="0"/>
              <a:t> k </a:t>
            </a:r>
            <a:r>
              <a:rPr lang="en-US" sz="2400" dirty="0" smtClean="0"/>
              <a:t>instances of resource type </a:t>
            </a:r>
            <a:r>
              <a:rPr lang="en-US" sz="2400" i="1" dirty="0" err="1" smtClean="0"/>
              <a:t>R</a:t>
            </a:r>
            <a:r>
              <a:rPr lang="en-US" sz="2400" i="1" baseline="-25000" dirty="0" err="1" smtClean="0"/>
              <a:t>j</a:t>
            </a:r>
            <a:endParaRPr lang="en-US" sz="2400" i="1" baseline="-25000" dirty="0" smtClean="0"/>
          </a:p>
          <a:p>
            <a:endParaRPr lang="en-US" sz="1000" i="1" baseline="-25000" dirty="0" smtClean="0"/>
          </a:p>
          <a:p>
            <a:r>
              <a:rPr lang="en-US" sz="2400" b="1" dirty="0" smtClean="0">
                <a:solidFill>
                  <a:srgbClr val="FF0000"/>
                </a:solidFill>
              </a:rPr>
              <a:t>Allocation</a:t>
            </a:r>
            <a:r>
              <a:rPr lang="en-US" sz="2400" i="1" dirty="0" smtClean="0"/>
              <a:t>:  n </a:t>
            </a:r>
            <a:r>
              <a:rPr lang="en-US" sz="2400" dirty="0" smtClean="0"/>
              <a:t>x</a:t>
            </a:r>
            <a:r>
              <a:rPr lang="en-US" sz="2400" i="1" dirty="0" smtClean="0"/>
              <a:t> m</a:t>
            </a:r>
            <a:r>
              <a:rPr lang="en-US" sz="2400" dirty="0" smtClean="0"/>
              <a:t> matrix.  If Allocation[</a:t>
            </a:r>
            <a:r>
              <a:rPr lang="en-US" sz="2400" i="1" dirty="0" err="1" smtClean="0"/>
              <a:t>i,j</a:t>
            </a:r>
            <a:r>
              <a:rPr lang="en-US" sz="2400" dirty="0" smtClean="0"/>
              <a:t>] = </a:t>
            </a:r>
            <a:r>
              <a:rPr lang="en-US" sz="2400" i="1" dirty="0" smtClean="0"/>
              <a:t>k</a:t>
            </a:r>
            <a:r>
              <a:rPr lang="en-US" sz="2400" dirty="0" smtClean="0"/>
              <a:t> then</a:t>
            </a:r>
            <a:r>
              <a:rPr lang="en-US" sz="2400" i="1" dirty="0" smtClean="0"/>
              <a:t> P</a:t>
            </a:r>
            <a:r>
              <a:rPr lang="en-US" sz="2400" i="1" baseline="-25000" dirty="0" smtClean="0"/>
              <a:t>i</a:t>
            </a:r>
            <a:r>
              <a:rPr lang="en-US" sz="2400" dirty="0" smtClean="0"/>
              <a:t> is currently allocated </a:t>
            </a:r>
            <a:r>
              <a:rPr lang="en-US" sz="2400" i="1" dirty="0" smtClean="0"/>
              <a:t>k</a:t>
            </a:r>
            <a:r>
              <a:rPr lang="en-US" sz="2400" dirty="0" smtClean="0"/>
              <a:t> instances of </a:t>
            </a:r>
            <a:r>
              <a:rPr lang="en-US" sz="2400" i="1" dirty="0" err="1" smtClean="0"/>
              <a:t>R</a:t>
            </a:r>
            <a:r>
              <a:rPr lang="en-US" sz="2400" i="1" baseline="-25000" dirty="0" err="1" smtClean="0"/>
              <a:t>j</a:t>
            </a:r>
            <a:endParaRPr lang="en-US" sz="2400" i="1" baseline="-25000" dirty="0" smtClean="0"/>
          </a:p>
          <a:p>
            <a:endParaRPr lang="en-US" sz="1000" i="1" baseline="-25000" dirty="0" smtClean="0"/>
          </a:p>
          <a:p>
            <a:r>
              <a:rPr lang="en-US" sz="2400" b="1" dirty="0" smtClean="0">
                <a:solidFill>
                  <a:srgbClr val="FF0000"/>
                </a:solidFill>
              </a:rPr>
              <a:t>Need</a:t>
            </a:r>
            <a:r>
              <a:rPr lang="en-US" sz="2400" i="1" dirty="0" smtClean="0"/>
              <a:t>:  n </a:t>
            </a:r>
            <a:r>
              <a:rPr lang="en-US" sz="2400" dirty="0" smtClean="0"/>
              <a:t>x</a:t>
            </a:r>
            <a:r>
              <a:rPr lang="en-US" sz="2400" i="1" dirty="0" smtClean="0"/>
              <a:t> m</a:t>
            </a:r>
            <a:r>
              <a:rPr lang="en-US" sz="2400" dirty="0" smtClean="0"/>
              <a:t> matrix. If </a:t>
            </a:r>
            <a:r>
              <a:rPr lang="en-US" sz="2400" i="1" dirty="0" smtClean="0"/>
              <a:t>Need</a:t>
            </a:r>
            <a:r>
              <a:rPr lang="en-US" sz="2400" dirty="0" smtClean="0"/>
              <a:t>[</a:t>
            </a:r>
            <a:r>
              <a:rPr lang="en-US" sz="2400" i="1" dirty="0" err="1" smtClean="0"/>
              <a:t>i,j</a:t>
            </a:r>
            <a:r>
              <a:rPr lang="en-US" sz="2400" dirty="0" smtClean="0"/>
              <a:t>] =</a:t>
            </a:r>
            <a:r>
              <a:rPr lang="en-US" sz="2400" i="1" dirty="0" smtClean="0"/>
              <a:t> k</a:t>
            </a:r>
            <a:r>
              <a:rPr lang="en-US" sz="2400" dirty="0" smtClean="0"/>
              <a:t>, then</a:t>
            </a:r>
            <a:r>
              <a:rPr lang="en-US" sz="2400" i="1" dirty="0" smtClean="0"/>
              <a:t> P</a:t>
            </a:r>
            <a:r>
              <a:rPr lang="en-US" sz="2400" i="1" baseline="-25000" dirty="0" smtClean="0"/>
              <a:t>i</a:t>
            </a:r>
            <a:r>
              <a:rPr lang="en-US" sz="2400" dirty="0" smtClean="0"/>
              <a:t> may need </a:t>
            </a:r>
            <a:r>
              <a:rPr lang="en-US" sz="2400" i="1" dirty="0" smtClean="0"/>
              <a:t>k</a:t>
            </a:r>
            <a:r>
              <a:rPr lang="en-US" sz="2400" dirty="0" smtClean="0"/>
              <a:t> more instances of </a:t>
            </a:r>
            <a:r>
              <a:rPr lang="en-US" sz="2400" i="1" dirty="0" err="1" smtClean="0"/>
              <a:t>R</a:t>
            </a:r>
            <a:r>
              <a:rPr lang="en-US" sz="2400" i="1" baseline="-25000" dirty="0" err="1" smtClean="0"/>
              <a:t>j</a:t>
            </a:r>
            <a:r>
              <a:rPr lang="en-US" sz="2400" baseline="-25000" dirty="0" smtClean="0"/>
              <a:t> </a:t>
            </a:r>
            <a:r>
              <a:rPr lang="en-US" sz="2400" dirty="0" smtClean="0"/>
              <a:t>to complete its task</a:t>
            </a:r>
            <a:br>
              <a:rPr lang="en-US" sz="2400" dirty="0" smtClean="0"/>
            </a:br>
            <a:r>
              <a:rPr lang="en-US" sz="2400" dirty="0" smtClean="0"/>
              <a:t>		</a:t>
            </a:r>
            <a:r>
              <a:rPr lang="en-US" sz="2400" i="1" dirty="0" smtClean="0"/>
              <a:t>Need</a:t>
            </a:r>
            <a:r>
              <a:rPr lang="en-US" sz="2400" dirty="0" smtClean="0"/>
              <a:t> [</a:t>
            </a:r>
            <a:r>
              <a:rPr lang="en-US" sz="2400" i="1" dirty="0" err="1" smtClean="0"/>
              <a:t>i,j</a:t>
            </a:r>
            <a:r>
              <a:rPr lang="en-US" sz="2400" i="1" dirty="0" smtClean="0"/>
              <a:t>]</a:t>
            </a:r>
            <a:r>
              <a:rPr lang="en-US" sz="2400" dirty="0" smtClean="0"/>
              <a:t> = </a:t>
            </a:r>
            <a:r>
              <a:rPr lang="en-US" sz="2400" i="1" dirty="0" smtClean="0"/>
              <a:t>Max</a:t>
            </a:r>
            <a:r>
              <a:rPr lang="en-US" sz="2400" dirty="0" smtClean="0"/>
              <a:t>[</a:t>
            </a:r>
            <a:r>
              <a:rPr lang="en-US" sz="2400" i="1" dirty="0" err="1" smtClean="0"/>
              <a:t>i,j</a:t>
            </a:r>
            <a:r>
              <a:rPr lang="en-US" sz="2400" dirty="0" smtClean="0"/>
              <a:t>] – </a:t>
            </a:r>
            <a:r>
              <a:rPr lang="en-US" sz="2400" i="1" dirty="0" smtClean="0"/>
              <a:t>Allocation</a:t>
            </a:r>
            <a:r>
              <a:rPr lang="en-US" sz="2400" dirty="0" smtClean="0"/>
              <a:t> [</a:t>
            </a:r>
            <a:r>
              <a:rPr lang="en-US" sz="2400" i="1" dirty="0" err="1" smtClean="0"/>
              <a:t>i,j</a:t>
            </a:r>
            <a:r>
              <a:rPr lang="en-US" sz="2400" dirty="0" smtClean="0"/>
              <a:t>]</a:t>
            </a:r>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Safety Algorithm</a:t>
            </a:r>
          </a:p>
        </p:txBody>
      </p:sp>
      <p:sp>
        <p:nvSpPr>
          <p:cNvPr id="30723" name="Rectangle 3"/>
          <p:cNvSpPr>
            <a:spLocks noGrp="1" noChangeArrowheads="1"/>
          </p:cNvSpPr>
          <p:nvPr>
            <p:ph type="body" idx="1"/>
          </p:nvPr>
        </p:nvSpPr>
        <p:spPr>
          <a:xfrm>
            <a:off x="812800" y="1282700"/>
            <a:ext cx="7372350" cy="4943475"/>
          </a:xfrm>
        </p:spPr>
        <p:txBody>
          <a:bodyPr/>
          <a:lstStyle/>
          <a:p>
            <a:pPr>
              <a:lnSpc>
                <a:spcPct val="90000"/>
              </a:lnSpc>
              <a:buFont typeface="Monotype Sorts" charset="2"/>
              <a:buNone/>
            </a:pPr>
            <a:r>
              <a:rPr lang="en-US" sz="2000" dirty="0" smtClean="0"/>
              <a:t>1.	Let </a:t>
            </a:r>
            <a:r>
              <a:rPr lang="en-US" sz="2000" i="1" dirty="0" smtClean="0">
                <a:solidFill>
                  <a:srgbClr val="FF0000"/>
                </a:solidFill>
              </a:rPr>
              <a:t>Work</a:t>
            </a:r>
            <a:r>
              <a:rPr lang="en-US" sz="2000" i="1" dirty="0" smtClean="0">
                <a:solidFill>
                  <a:srgbClr val="000000"/>
                </a:solidFill>
              </a:rPr>
              <a:t> </a:t>
            </a:r>
            <a:r>
              <a:rPr lang="en-US" sz="2000" dirty="0" smtClean="0"/>
              <a:t>and </a:t>
            </a:r>
            <a:r>
              <a:rPr lang="en-US" sz="2000" i="1" dirty="0" smtClean="0">
                <a:solidFill>
                  <a:srgbClr val="FF0000"/>
                </a:solidFill>
              </a:rPr>
              <a:t>Finish</a:t>
            </a:r>
            <a:r>
              <a:rPr lang="en-US" sz="2000" dirty="0" smtClean="0">
                <a:solidFill>
                  <a:srgbClr val="000000"/>
                </a:solidFill>
              </a:rPr>
              <a:t> </a:t>
            </a:r>
            <a:r>
              <a:rPr lang="en-US" sz="2000" dirty="0" smtClean="0"/>
              <a:t>be vectors of length</a:t>
            </a:r>
            <a:r>
              <a:rPr lang="en-US" sz="2000" i="1" dirty="0" smtClean="0"/>
              <a:t> m</a:t>
            </a:r>
            <a:r>
              <a:rPr lang="en-US" sz="2000" dirty="0" smtClean="0"/>
              <a:t> and</a:t>
            </a:r>
            <a:r>
              <a:rPr lang="en-US" sz="2000" i="1" dirty="0" smtClean="0"/>
              <a:t> n</a:t>
            </a:r>
            <a:r>
              <a:rPr lang="en-US" sz="2000" dirty="0" smtClean="0"/>
              <a:t>, respectively.  Initialize:</a:t>
            </a:r>
          </a:p>
          <a:p>
            <a:pPr marL="1543050" lvl="3" indent="-342900">
              <a:lnSpc>
                <a:spcPct val="90000"/>
              </a:lnSpc>
              <a:buFontTx/>
              <a:buNone/>
            </a:pPr>
            <a:r>
              <a:rPr lang="en-US" sz="2000" i="1" dirty="0" smtClean="0"/>
              <a:t>Work </a:t>
            </a:r>
            <a:r>
              <a:rPr lang="en-US" sz="2000" dirty="0" smtClean="0"/>
              <a:t>= </a:t>
            </a:r>
            <a:r>
              <a:rPr lang="en-US" sz="2000" i="1" dirty="0" smtClean="0"/>
              <a:t>Available</a:t>
            </a:r>
          </a:p>
          <a:p>
            <a:pPr marL="1543050" lvl="3" indent="-342900">
              <a:lnSpc>
                <a:spcPct val="90000"/>
              </a:lnSpc>
              <a:buFontTx/>
              <a:buNone/>
            </a:pPr>
            <a:r>
              <a:rPr lang="en-US" sz="2000" i="1" dirty="0" smtClean="0"/>
              <a:t>Finish </a:t>
            </a:r>
            <a:r>
              <a:rPr lang="en-US" sz="2000" dirty="0" smtClean="0"/>
              <a:t>[</a:t>
            </a:r>
            <a:r>
              <a:rPr lang="en-US" sz="2000" i="1" dirty="0" err="1" smtClean="0"/>
              <a:t>i</a:t>
            </a:r>
            <a:r>
              <a:rPr lang="en-US" sz="2000" dirty="0" smtClean="0"/>
              <a:t>] =</a:t>
            </a:r>
            <a:r>
              <a:rPr lang="en-US" sz="2000" i="1" dirty="0" smtClean="0"/>
              <a:t> false </a:t>
            </a:r>
            <a:r>
              <a:rPr lang="en-US" sz="2000" dirty="0" smtClean="0"/>
              <a:t>for</a:t>
            </a:r>
            <a:r>
              <a:rPr lang="en-US" sz="2000" i="1" dirty="0" smtClean="0"/>
              <a:t> </a:t>
            </a:r>
            <a:r>
              <a:rPr lang="en-US" sz="2000" i="1" dirty="0" err="1" smtClean="0"/>
              <a:t>i</a:t>
            </a:r>
            <a:r>
              <a:rPr lang="en-US" sz="2000" dirty="0" smtClean="0"/>
              <a:t> = 0, 1, …, </a:t>
            </a:r>
            <a:r>
              <a:rPr lang="en-US" sz="2000" i="1" dirty="0" smtClean="0"/>
              <a:t>n- </a:t>
            </a:r>
            <a:r>
              <a:rPr lang="en-US" sz="2000" dirty="0" smtClean="0"/>
              <a:t>1</a:t>
            </a:r>
          </a:p>
          <a:p>
            <a:pPr marL="1543050" lvl="3" indent="-342900">
              <a:lnSpc>
                <a:spcPct val="90000"/>
              </a:lnSpc>
              <a:buFontTx/>
              <a:buNone/>
            </a:pPr>
            <a:endParaRPr lang="en-US" sz="900" dirty="0" smtClean="0"/>
          </a:p>
          <a:p>
            <a:pPr marL="1543050" lvl="3" indent="-342900">
              <a:lnSpc>
                <a:spcPct val="90000"/>
              </a:lnSpc>
              <a:buFontTx/>
              <a:buNone/>
            </a:pPr>
            <a:endParaRPr lang="en-US" sz="900" dirty="0" smtClean="0"/>
          </a:p>
          <a:p>
            <a:pPr>
              <a:lnSpc>
                <a:spcPct val="90000"/>
              </a:lnSpc>
              <a:buFont typeface="Monotype Sorts" charset="2"/>
              <a:buNone/>
            </a:pPr>
            <a:r>
              <a:rPr lang="en-US" sz="2000" dirty="0" smtClean="0"/>
              <a:t>2.	Find an </a:t>
            </a:r>
            <a:r>
              <a:rPr lang="en-US" sz="2000" i="1" dirty="0" err="1" smtClean="0"/>
              <a:t>i</a:t>
            </a:r>
            <a:r>
              <a:rPr lang="en-US" sz="2000" i="1" dirty="0" smtClean="0"/>
              <a:t> </a:t>
            </a:r>
            <a:r>
              <a:rPr lang="en-US" sz="2000" dirty="0" smtClean="0"/>
              <a:t>such that both: </a:t>
            </a:r>
          </a:p>
          <a:p>
            <a:pPr marL="800100" lvl="1" indent="-342900">
              <a:lnSpc>
                <a:spcPct val="90000"/>
              </a:lnSpc>
              <a:buFont typeface="Monotype Sorts" charset="2"/>
              <a:buNone/>
            </a:pPr>
            <a:r>
              <a:rPr lang="en-US" sz="2000" dirty="0" smtClean="0"/>
              <a:t>(a) </a:t>
            </a:r>
            <a:r>
              <a:rPr lang="en-US" sz="2000" i="1" dirty="0" smtClean="0"/>
              <a:t>Finish</a:t>
            </a:r>
            <a:r>
              <a:rPr lang="en-US" sz="2000" dirty="0" smtClean="0"/>
              <a:t> [</a:t>
            </a:r>
            <a:r>
              <a:rPr lang="en-US" sz="2000" i="1" dirty="0" err="1" smtClean="0"/>
              <a:t>i</a:t>
            </a:r>
            <a:r>
              <a:rPr lang="en-US" sz="2000" dirty="0" smtClean="0"/>
              <a:t>] = </a:t>
            </a:r>
            <a:r>
              <a:rPr lang="en-US" sz="2000" i="1" dirty="0" smtClean="0"/>
              <a:t>false</a:t>
            </a:r>
            <a:endParaRPr lang="en-US" sz="2000" dirty="0" smtClean="0"/>
          </a:p>
          <a:p>
            <a:pPr marL="800100" lvl="1" indent="-342900">
              <a:lnSpc>
                <a:spcPct val="90000"/>
              </a:lnSpc>
              <a:buFont typeface="Monotype Sorts" charset="2"/>
              <a:buNone/>
            </a:pPr>
            <a:r>
              <a:rPr lang="en-US" sz="2000" dirty="0" smtClean="0"/>
              <a:t>(b) </a:t>
            </a:r>
            <a:r>
              <a:rPr lang="en-US" sz="2000" i="1" dirty="0" err="1" smtClean="0"/>
              <a:t>Need</a:t>
            </a:r>
            <a:r>
              <a:rPr lang="en-US" sz="2000" i="1" baseline="-25000" dirty="0" err="1" smtClean="0"/>
              <a:t>i</a:t>
            </a:r>
            <a:r>
              <a:rPr lang="en-US" sz="2000" dirty="0" smtClean="0"/>
              <a:t> </a:t>
            </a:r>
            <a:r>
              <a:rPr lang="en-US" sz="2000" dirty="0" smtClean="0">
                <a:sym typeface="Symbol" pitchFamily="18" charset="2"/>
              </a:rPr>
              <a:t> </a:t>
            </a:r>
            <a:r>
              <a:rPr lang="en-US" sz="2000" i="1" dirty="0" smtClean="0">
                <a:sym typeface="Symbol" pitchFamily="18" charset="2"/>
              </a:rPr>
              <a:t>Work</a:t>
            </a:r>
          </a:p>
          <a:p>
            <a:pPr marL="800100" lvl="1" indent="-342900">
              <a:lnSpc>
                <a:spcPct val="90000"/>
              </a:lnSpc>
              <a:buFont typeface="Monotype Sorts" charset="2"/>
              <a:buNone/>
            </a:pPr>
            <a:r>
              <a:rPr lang="en-US" sz="2000" dirty="0" smtClean="0">
                <a:sym typeface="Symbol" pitchFamily="18" charset="2"/>
              </a:rPr>
              <a:t>If no such </a:t>
            </a:r>
            <a:r>
              <a:rPr lang="en-US" sz="2000" i="1" dirty="0" err="1" smtClean="0">
                <a:sym typeface="Symbol" pitchFamily="18" charset="2"/>
              </a:rPr>
              <a:t>i</a:t>
            </a:r>
            <a:r>
              <a:rPr lang="en-US" sz="2000" i="1" dirty="0" smtClean="0">
                <a:sym typeface="Symbol" pitchFamily="18" charset="2"/>
              </a:rPr>
              <a:t> </a:t>
            </a:r>
            <a:r>
              <a:rPr lang="en-US" sz="2000" dirty="0" smtClean="0">
                <a:sym typeface="Symbol" pitchFamily="18" charset="2"/>
              </a:rPr>
              <a:t>exists, go to step 4</a:t>
            </a:r>
          </a:p>
          <a:p>
            <a:pPr marL="800100" lvl="1" indent="-342900">
              <a:lnSpc>
                <a:spcPct val="90000"/>
              </a:lnSpc>
              <a:buFont typeface="Monotype Sorts" charset="2"/>
              <a:buNone/>
            </a:pPr>
            <a:endParaRPr lang="en-US" sz="900" dirty="0" smtClean="0">
              <a:sym typeface="Symbol" pitchFamily="18" charset="2"/>
            </a:endParaRPr>
          </a:p>
          <a:p>
            <a:pPr marL="800100" lvl="1" indent="-342900">
              <a:lnSpc>
                <a:spcPct val="90000"/>
              </a:lnSpc>
              <a:buFont typeface="Monotype Sorts" charset="2"/>
              <a:buNone/>
            </a:pPr>
            <a:endParaRPr lang="en-US" sz="900" dirty="0" smtClean="0">
              <a:sym typeface="Symbol" pitchFamily="18" charset="2"/>
            </a:endParaRPr>
          </a:p>
          <a:p>
            <a:pPr>
              <a:lnSpc>
                <a:spcPct val="90000"/>
              </a:lnSpc>
              <a:buFont typeface="Monotype Sorts" charset="2"/>
              <a:buNone/>
            </a:pPr>
            <a:r>
              <a:rPr lang="en-US" sz="2000" i="1" dirty="0" smtClean="0"/>
              <a:t>3.  Work</a:t>
            </a:r>
            <a:r>
              <a:rPr lang="en-US" sz="2000" dirty="0" smtClean="0"/>
              <a:t> = </a:t>
            </a:r>
            <a:r>
              <a:rPr lang="en-US" sz="2000" i="1" dirty="0" smtClean="0"/>
              <a:t>Work </a:t>
            </a:r>
            <a:r>
              <a:rPr lang="en-US" sz="2000" dirty="0" smtClean="0"/>
              <a:t>+ </a:t>
            </a:r>
            <a:r>
              <a:rPr lang="en-US" sz="2000" i="1" dirty="0" err="1" smtClean="0"/>
              <a:t>Allocation</a:t>
            </a:r>
            <a:r>
              <a:rPr lang="en-US" sz="2000" i="1" baseline="-25000" dirty="0" err="1" smtClean="0"/>
              <a:t>i</a:t>
            </a:r>
            <a:r>
              <a:rPr lang="en-US" sz="2000" dirty="0" smtClean="0"/>
              <a:t/>
            </a:r>
            <a:br>
              <a:rPr lang="en-US" sz="2000" dirty="0" smtClean="0"/>
            </a:br>
            <a:r>
              <a:rPr lang="en-US" sz="2000" i="1" dirty="0" smtClean="0"/>
              <a:t>Finish</a:t>
            </a:r>
            <a:r>
              <a:rPr lang="en-US" sz="2000" dirty="0" smtClean="0"/>
              <a:t>[</a:t>
            </a:r>
            <a:r>
              <a:rPr lang="en-US" sz="2000" i="1" dirty="0" err="1" smtClean="0"/>
              <a:t>i</a:t>
            </a:r>
            <a:r>
              <a:rPr lang="en-US" sz="2000" dirty="0" smtClean="0"/>
              <a:t>] =</a:t>
            </a:r>
            <a:r>
              <a:rPr lang="en-US" sz="2000" i="1" dirty="0" smtClean="0"/>
              <a:t> true</a:t>
            </a:r>
            <a:r>
              <a:rPr lang="en-US" sz="2000" dirty="0" smtClean="0"/>
              <a:t/>
            </a:r>
            <a:br>
              <a:rPr lang="en-US" sz="2000" dirty="0" smtClean="0"/>
            </a:br>
            <a:r>
              <a:rPr lang="en-US" sz="2000" dirty="0" smtClean="0"/>
              <a:t>go to step 2</a:t>
            </a:r>
          </a:p>
          <a:p>
            <a:pPr>
              <a:lnSpc>
                <a:spcPct val="90000"/>
              </a:lnSpc>
            </a:pPr>
            <a:endParaRPr lang="en-US" sz="900" dirty="0" smtClean="0"/>
          </a:p>
          <a:p>
            <a:pPr>
              <a:lnSpc>
                <a:spcPct val="90000"/>
              </a:lnSpc>
            </a:pPr>
            <a:endParaRPr lang="en-US" sz="900" dirty="0" smtClean="0"/>
          </a:p>
          <a:p>
            <a:pPr>
              <a:lnSpc>
                <a:spcPct val="90000"/>
              </a:lnSpc>
              <a:buFont typeface="Monotype Sorts" charset="2"/>
              <a:buNone/>
            </a:pPr>
            <a:r>
              <a:rPr lang="en-US" sz="2000" dirty="0" smtClean="0"/>
              <a:t>4.	If </a:t>
            </a:r>
            <a:r>
              <a:rPr lang="en-US" sz="2000" i="1" dirty="0" smtClean="0"/>
              <a:t>Finish</a:t>
            </a:r>
            <a:r>
              <a:rPr lang="en-US" sz="2000" dirty="0" smtClean="0"/>
              <a:t> [</a:t>
            </a:r>
            <a:r>
              <a:rPr lang="en-US" sz="2000" i="1" dirty="0" err="1" smtClean="0"/>
              <a:t>i</a:t>
            </a:r>
            <a:r>
              <a:rPr lang="en-US" sz="2000" dirty="0" smtClean="0"/>
              <a:t>] == true for all </a:t>
            </a:r>
            <a:r>
              <a:rPr lang="en-US" sz="2000" i="1" dirty="0" err="1" smtClean="0"/>
              <a:t>i</a:t>
            </a:r>
            <a:r>
              <a:rPr lang="en-US" sz="2000" dirty="0" smtClean="0"/>
              <a:t>, then the system is in a safe state</a:t>
            </a:r>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38" y="404813"/>
            <a:ext cx="7924800" cy="457200"/>
          </a:xfrm>
        </p:spPr>
        <p:txBody>
          <a:bodyPr/>
          <a:lstStyle/>
          <a:p>
            <a:pPr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type="body" idx="1"/>
          </p:nvPr>
        </p:nvSpPr>
        <p:spPr>
          <a:xfrm>
            <a:off x="822325" y="1271588"/>
            <a:ext cx="7642225" cy="4686300"/>
          </a:xfrm>
        </p:spPr>
        <p:txBody>
          <a:bodyPr/>
          <a:lstStyle/>
          <a:p>
            <a:pPr>
              <a:lnSpc>
                <a:spcPct val="90000"/>
              </a:lnSpc>
              <a:buFont typeface="Monotype Sorts" charset="2"/>
              <a:buNone/>
            </a:pPr>
            <a:r>
              <a:rPr lang="en-US" sz="2000" i="1" dirty="0" smtClean="0"/>
              <a:t>     </a:t>
            </a:r>
            <a:r>
              <a:rPr lang="en-US" sz="2000" i="1" dirty="0" smtClean="0">
                <a:solidFill>
                  <a:srgbClr val="FF0000"/>
                </a:solidFill>
              </a:rPr>
              <a:t>Request</a:t>
            </a:r>
            <a:r>
              <a:rPr lang="en-US" sz="2000" dirty="0" smtClean="0"/>
              <a:t> = request vector for process </a:t>
            </a:r>
            <a:r>
              <a:rPr lang="en-US" sz="2000" i="1" dirty="0" smtClean="0"/>
              <a:t>P</a:t>
            </a:r>
            <a:r>
              <a:rPr lang="en-US" sz="2000" i="1" baseline="-25000" dirty="0" smtClean="0"/>
              <a:t>i</a:t>
            </a:r>
            <a:r>
              <a:rPr lang="en-US" sz="2000" dirty="0" smtClean="0"/>
              <a:t>.  If </a:t>
            </a:r>
            <a:r>
              <a:rPr lang="en-US" sz="2000" i="1" dirty="0" err="1" smtClean="0"/>
              <a:t>Request</a:t>
            </a:r>
            <a:r>
              <a:rPr lang="en-US" sz="2000" i="1" baseline="-25000" dirty="0" err="1" smtClean="0"/>
              <a:t>i</a:t>
            </a:r>
            <a:r>
              <a:rPr lang="en-US" sz="2000" baseline="-25000" dirty="0" smtClean="0"/>
              <a:t> </a:t>
            </a:r>
            <a:r>
              <a:rPr lang="en-US" sz="2000" dirty="0" smtClean="0"/>
              <a:t>[</a:t>
            </a:r>
            <a:r>
              <a:rPr lang="en-US" sz="2000" i="1" dirty="0" smtClean="0"/>
              <a:t>j</a:t>
            </a:r>
            <a:r>
              <a:rPr lang="en-US" sz="2000" dirty="0" smtClean="0"/>
              <a:t>] = </a:t>
            </a:r>
            <a:r>
              <a:rPr lang="en-US" sz="2000" i="1" dirty="0" smtClean="0"/>
              <a:t>k</a:t>
            </a:r>
            <a:r>
              <a:rPr lang="en-US" sz="2000" dirty="0" smtClean="0"/>
              <a:t> then process </a:t>
            </a:r>
            <a:r>
              <a:rPr lang="en-US" sz="2000" i="1" dirty="0" smtClean="0"/>
              <a:t>P</a:t>
            </a:r>
            <a:r>
              <a:rPr lang="en-US" sz="2000" i="1" baseline="-25000" dirty="0" smtClean="0"/>
              <a:t>i</a:t>
            </a:r>
            <a:r>
              <a:rPr lang="en-US" sz="2000" dirty="0" smtClean="0"/>
              <a:t> wants </a:t>
            </a:r>
            <a:r>
              <a:rPr lang="en-US" sz="2000" i="1" dirty="0" smtClean="0"/>
              <a:t>k</a:t>
            </a:r>
            <a:r>
              <a:rPr lang="en-US" sz="2000" dirty="0" smtClean="0"/>
              <a:t> instances of resource type </a:t>
            </a:r>
            <a:r>
              <a:rPr lang="en-US" sz="2000" i="1" dirty="0" err="1" smtClean="0"/>
              <a:t>R</a:t>
            </a:r>
            <a:r>
              <a:rPr lang="en-US" sz="2000" i="1" baseline="-25000" dirty="0" err="1" smtClean="0"/>
              <a:t>j</a:t>
            </a:r>
            <a:endParaRPr lang="en-US" sz="2000" baseline="-25000" dirty="0" smtClean="0"/>
          </a:p>
          <a:p>
            <a:pPr lvl="1">
              <a:lnSpc>
                <a:spcPct val="90000"/>
              </a:lnSpc>
              <a:buFont typeface="Monotype Sorts" charset="2"/>
              <a:buNone/>
            </a:pPr>
            <a:endParaRPr lang="en-US" sz="2000" dirty="0" smtClean="0"/>
          </a:p>
          <a:p>
            <a:pPr lvl="1">
              <a:lnSpc>
                <a:spcPct val="90000"/>
              </a:lnSpc>
              <a:buFont typeface="Monotype Sorts" charset="2"/>
              <a:buNone/>
            </a:pPr>
            <a:r>
              <a:rPr lang="en-US" sz="2000" dirty="0" smtClean="0"/>
              <a:t>1.	If </a:t>
            </a:r>
            <a:r>
              <a:rPr lang="en-US" sz="2000" i="1" dirty="0" err="1" smtClean="0"/>
              <a:t>Request</a:t>
            </a:r>
            <a:r>
              <a:rPr lang="en-US" sz="2000" i="1" baseline="-25000" dirty="0" err="1" smtClean="0"/>
              <a:t>i</a:t>
            </a:r>
            <a:r>
              <a:rPr lang="en-US" sz="2000" i="1" dirty="0" smtClean="0"/>
              <a:t> </a:t>
            </a:r>
            <a:r>
              <a:rPr lang="en-US" sz="2000" dirty="0" smtClean="0">
                <a:sym typeface="Symbol" pitchFamily="18" charset="2"/>
              </a:rPr>
              <a:t> </a:t>
            </a:r>
            <a:r>
              <a:rPr lang="en-US" sz="2000" i="1" dirty="0" err="1" smtClean="0">
                <a:sym typeface="Symbol" pitchFamily="18" charset="2"/>
              </a:rPr>
              <a:t>Need</a:t>
            </a:r>
            <a:r>
              <a:rPr lang="en-US" sz="2000" i="1" baseline="-25000" dirty="0" err="1" smtClean="0">
                <a:sym typeface="Symbol" pitchFamily="18" charset="2"/>
              </a:rPr>
              <a:t>i</a:t>
            </a:r>
            <a:r>
              <a:rPr lang="en-US" sz="2000" i="1" dirty="0" smtClean="0">
                <a:sym typeface="Symbol" pitchFamily="18" charset="2"/>
              </a:rPr>
              <a:t> </a:t>
            </a:r>
            <a:r>
              <a:rPr lang="en-US" sz="2000" dirty="0" smtClean="0">
                <a:sym typeface="Symbol" pitchFamily="18" charset="2"/>
              </a:rPr>
              <a:t>go to step 2.  Otherwise, raise error condition, since process has exceeded its maximum claim</a:t>
            </a:r>
          </a:p>
          <a:p>
            <a:pPr lvl="1">
              <a:lnSpc>
                <a:spcPct val="90000"/>
              </a:lnSpc>
              <a:buFont typeface="Monotype Sorts" charset="2"/>
              <a:buNone/>
            </a:pPr>
            <a:endParaRPr lang="en-US" sz="2000" dirty="0" smtClean="0">
              <a:sym typeface="Symbol" pitchFamily="18" charset="2"/>
            </a:endParaRPr>
          </a:p>
          <a:p>
            <a:pPr lvl="1">
              <a:lnSpc>
                <a:spcPct val="90000"/>
              </a:lnSpc>
              <a:buFont typeface="Monotype Sorts" charset="2"/>
              <a:buNone/>
            </a:pPr>
            <a:r>
              <a:rPr lang="en-US" sz="2000" dirty="0" smtClean="0">
                <a:sym typeface="Symbol" pitchFamily="18" charset="2"/>
              </a:rPr>
              <a:t>2.	If </a:t>
            </a:r>
            <a:r>
              <a:rPr lang="en-US" sz="2000" i="1" dirty="0" err="1" smtClean="0"/>
              <a:t>Request</a:t>
            </a:r>
            <a:r>
              <a:rPr lang="en-US" sz="2000" i="1" baseline="-25000" dirty="0" err="1" smtClean="0"/>
              <a:t>i</a:t>
            </a:r>
            <a:r>
              <a:rPr lang="en-US" sz="2000" dirty="0" smtClean="0"/>
              <a:t> </a:t>
            </a:r>
            <a:r>
              <a:rPr lang="en-US" sz="2000" dirty="0" smtClean="0">
                <a:sym typeface="Symbol" pitchFamily="18" charset="2"/>
              </a:rPr>
              <a:t> </a:t>
            </a:r>
            <a:r>
              <a:rPr lang="en-US" sz="2000" i="1" dirty="0" smtClean="0">
                <a:sym typeface="Symbol" pitchFamily="18" charset="2"/>
              </a:rPr>
              <a:t>Available</a:t>
            </a:r>
            <a:r>
              <a:rPr lang="en-US" sz="2000" dirty="0" smtClean="0">
                <a:sym typeface="Symbol" pitchFamily="18" charset="2"/>
              </a:rPr>
              <a:t>, go to step 3.  Otherwise </a:t>
            </a:r>
            <a:r>
              <a:rPr lang="en-US" sz="2000" i="1" dirty="0" smtClean="0">
                <a:sym typeface="Symbol" pitchFamily="18" charset="2"/>
              </a:rPr>
              <a:t>P</a:t>
            </a:r>
            <a:r>
              <a:rPr lang="en-US" sz="2000" i="1" baseline="-25000" dirty="0" smtClean="0">
                <a:sym typeface="Symbol" pitchFamily="18" charset="2"/>
              </a:rPr>
              <a:t>i</a:t>
            </a:r>
            <a:r>
              <a:rPr lang="en-US" sz="2000" dirty="0" smtClean="0">
                <a:sym typeface="Symbol" pitchFamily="18" charset="2"/>
              </a:rPr>
              <a:t>  must wait, since resources are not available</a:t>
            </a:r>
          </a:p>
          <a:p>
            <a:pPr lvl="1">
              <a:lnSpc>
                <a:spcPct val="90000"/>
              </a:lnSpc>
              <a:buFont typeface="Monotype Sorts" charset="2"/>
              <a:buNone/>
            </a:pPr>
            <a:endParaRPr lang="en-US" sz="2000" dirty="0" smtClean="0">
              <a:sym typeface="Symbol" pitchFamily="18" charset="2"/>
            </a:endParaRPr>
          </a:p>
          <a:p>
            <a:pPr lvl="1">
              <a:lnSpc>
                <a:spcPct val="90000"/>
              </a:lnSpc>
              <a:buFont typeface="Monotype Sorts" charset="2"/>
              <a:buNone/>
            </a:pPr>
            <a:r>
              <a:rPr lang="en-US" sz="2000" dirty="0" smtClean="0">
                <a:sym typeface="Symbol" pitchFamily="18" charset="2"/>
              </a:rPr>
              <a:t>3.	Pretend to allocate requested resources to </a:t>
            </a:r>
            <a:r>
              <a:rPr lang="en-US" sz="2000" i="1" dirty="0" smtClean="0">
                <a:sym typeface="Symbol" pitchFamily="18" charset="2"/>
              </a:rPr>
              <a:t>P</a:t>
            </a:r>
            <a:r>
              <a:rPr lang="en-US" sz="2000" i="1" baseline="-25000" dirty="0" smtClean="0">
                <a:sym typeface="Symbol" pitchFamily="18" charset="2"/>
              </a:rPr>
              <a:t>i</a:t>
            </a:r>
            <a:r>
              <a:rPr lang="en-US" sz="2000" dirty="0" smtClean="0">
                <a:sym typeface="Symbol" pitchFamily="18" charset="2"/>
              </a:rPr>
              <a:t> by modifying the state as follows:</a:t>
            </a:r>
          </a:p>
          <a:p>
            <a:pPr lvl="3">
              <a:lnSpc>
                <a:spcPct val="90000"/>
              </a:lnSpc>
              <a:buFontTx/>
              <a:buNone/>
            </a:pPr>
            <a:r>
              <a:rPr lang="en-US" sz="2000" dirty="0" smtClean="0">
                <a:sym typeface="Symbol" pitchFamily="18" charset="2"/>
              </a:rPr>
              <a:t>		</a:t>
            </a:r>
            <a:r>
              <a:rPr lang="en-US" sz="2000" i="1" dirty="0" smtClean="0">
                <a:sym typeface="Symbol" pitchFamily="18" charset="2"/>
              </a:rPr>
              <a:t>Available</a:t>
            </a:r>
            <a:r>
              <a:rPr lang="en-US" sz="2000" dirty="0" smtClean="0">
                <a:sym typeface="Symbol" pitchFamily="18" charset="2"/>
              </a:rPr>
              <a:t> = </a:t>
            </a:r>
            <a:r>
              <a:rPr lang="en-US" sz="2000" i="1" dirty="0" smtClean="0">
                <a:sym typeface="Symbol" pitchFamily="18" charset="2"/>
              </a:rPr>
              <a:t>Available  </a:t>
            </a:r>
            <a:r>
              <a:rPr lang="en-US" sz="2000" dirty="0" smtClean="0">
                <a:sym typeface="Symbol" pitchFamily="18" charset="2"/>
              </a:rPr>
              <a:t>–</a:t>
            </a:r>
            <a:r>
              <a:rPr lang="en-US" sz="2000" i="1" dirty="0" smtClean="0">
                <a:sym typeface="Symbol" pitchFamily="18" charset="2"/>
              </a:rPr>
              <a:t> Request;</a:t>
            </a:r>
          </a:p>
          <a:p>
            <a:pPr lvl="3">
              <a:lnSpc>
                <a:spcPct val="90000"/>
              </a:lnSpc>
              <a:buFontTx/>
              <a:buNone/>
            </a:pPr>
            <a:r>
              <a:rPr lang="en-US" sz="2000" dirty="0" smtClean="0">
                <a:sym typeface="Symbol" pitchFamily="18" charset="2"/>
              </a:rPr>
              <a:t>		</a:t>
            </a:r>
            <a:r>
              <a:rPr lang="en-US" sz="2000" i="1" dirty="0" err="1" smtClean="0">
                <a:sym typeface="Symbol" pitchFamily="18" charset="2"/>
              </a:rPr>
              <a:t>Allocation</a:t>
            </a:r>
            <a:r>
              <a:rPr lang="en-US" sz="2000" i="1" baseline="-25000" dirty="0" err="1" smtClean="0">
                <a:sym typeface="Symbol" pitchFamily="18" charset="2"/>
              </a:rPr>
              <a:t>i</a:t>
            </a:r>
            <a:r>
              <a:rPr lang="en-US" sz="2000" baseline="-25000" dirty="0" smtClean="0">
                <a:sym typeface="Symbol" pitchFamily="18" charset="2"/>
              </a:rPr>
              <a:t> </a:t>
            </a:r>
            <a:r>
              <a:rPr lang="en-US" sz="2000" dirty="0" smtClean="0">
                <a:sym typeface="Symbol" pitchFamily="18" charset="2"/>
              </a:rPr>
              <a:t>= </a:t>
            </a:r>
            <a:r>
              <a:rPr lang="en-US" sz="2000" i="1" dirty="0" err="1" smtClean="0">
                <a:sym typeface="Symbol" pitchFamily="18" charset="2"/>
              </a:rPr>
              <a:t>Allocation</a:t>
            </a:r>
            <a:r>
              <a:rPr lang="en-US" sz="2000" i="1" baseline="-25000" dirty="0" err="1" smtClean="0">
                <a:sym typeface="Symbol" pitchFamily="18" charset="2"/>
              </a:rPr>
              <a:t>i</a:t>
            </a:r>
            <a:r>
              <a:rPr lang="en-US" sz="2000" dirty="0" smtClean="0">
                <a:sym typeface="Symbol" pitchFamily="18" charset="2"/>
              </a:rPr>
              <a:t> + </a:t>
            </a:r>
            <a:r>
              <a:rPr lang="en-US" sz="2000" i="1" dirty="0" err="1" smtClean="0">
                <a:sym typeface="Symbol" pitchFamily="18" charset="2"/>
              </a:rPr>
              <a:t>Request</a:t>
            </a:r>
            <a:r>
              <a:rPr lang="en-US" sz="2000" i="1" baseline="-25000" dirty="0" err="1" smtClean="0">
                <a:sym typeface="Symbol" pitchFamily="18" charset="2"/>
              </a:rPr>
              <a:t>i</a:t>
            </a:r>
            <a:r>
              <a:rPr lang="en-US" sz="2000" dirty="0" smtClean="0">
                <a:sym typeface="Symbol" pitchFamily="18" charset="2"/>
              </a:rPr>
              <a:t>;</a:t>
            </a:r>
          </a:p>
          <a:p>
            <a:pPr lvl="3">
              <a:lnSpc>
                <a:spcPct val="90000"/>
              </a:lnSpc>
              <a:buFontTx/>
              <a:buNone/>
            </a:pPr>
            <a:r>
              <a:rPr lang="en-US" sz="2000" dirty="0" smtClean="0">
                <a:sym typeface="Symbol" pitchFamily="18" charset="2"/>
              </a:rPr>
              <a:t>		</a:t>
            </a:r>
            <a:r>
              <a:rPr lang="en-US" sz="2000" i="1" dirty="0" err="1" smtClean="0">
                <a:sym typeface="Symbol" pitchFamily="18" charset="2"/>
              </a:rPr>
              <a:t>Need</a:t>
            </a:r>
            <a:r>
              <a:rPr lang="en-US" sz="2000" i="1" baseline="-25000" dirty="0" err="1" smtClean="0">
                <a:sym typeface="Symbol" pitchFamily="18" charset="2"/>
              </a:rPr>
              <a:t>i</a:t>
            </a:r>
            <a:r>
              <a:rPr lang="en-US" sz="2000" i="1" dirty="0" smtClean="0">
                <a:sym typeface="Symbol" pitchFamily="18" charset="2"/>
              </a:rPr>
              <a:t> </a:t>
            </a:r>
            <a:r>
              <a:rPr lang="en-US" sz="2000" dirty="0" smtClean="0">
                <a:sym typeface="Symbol" pitchFamily="18" charset="2"/>
              </a:rPr>
              <a:t>=</a:t>
            </a:r>
            <a:r>
              <a:rPr lang="en-US" sz="2000" i="1" dirty="0" smtClean="0">
                <a:sym typeface="Symbol" pitchFamily="18" charset="2"/>
              </a:rPr>
              <a:t> </a:t>
            </a:r>
            <a:r>
              <a:rPr lang="en-US" sz="2000" i="1" dirty="0" err="1" smtClean="0">
                <a:sym typeface="Symbol" pitchFamily="18" charset="2"/>
              </a:rPr>
              <a:t>Need</a:t>
            </a:r>
            <a:r>
              <a:rPr lang="en-US" sz="2000" i="1" baseline="-25000" dirty="0" err="1" smtClean="0">
                <a:sym typeface="Symbol" pitchFamily="18" charset="2"/>
              </a:rPr>
              <a:t>i</a:t>
            </a:r>
            <a:r>
              <a:rPr lang="en-US" sz="2000" dirty="0" smtClean="0">
                <a:sym typeface="Symbol" pitchFamily="18" charset="2"/>
              </a:rPr>
              <a:t> – </a:t>
            </a:r>
            <a:r>
              <a:rPr lang="en-US" sz="2000" i="1" dirty="0" err="1" smtClean="0">
                <a:sym typeface="Symbol" pitchFamily="18" charset="2"/>
              </a:rPr>
              <a:t>Request</a:t>
            </a:r>
            <a:r>
              <a:rPr lang="en-US" sz="2000" i="1" baseline="-25000" dirty="0" err="1" smtClean="0">
                <a:sym typeface="Symbol" pitchFamily="18" charset="2"/>
              </a:rPr>
              <a:t>i</a:t>
            </a:r>
            <a:r>
              <a:rPr lang="en-US" sz="2000" i="1" dirty="0" smtClean="0">
                <a:sym typeface="Symbol" pitchFamily="18" charset="2"/>
              </a:rPr>
              <a:t>;</a:t>
            </a:r>
          </a:p>
          <a:p>
            <a:pPr lvl="2">
              <a:lnSpc>
                <a:spcPct val="90000"/>
              </a:lnSpc>
              <a:buClr>
                <a:srgbClr val="CC6600"/>
              </a:buClr>
              <a:buSzPct val="80000"/>
              <a:buFont typeface="Monotype Sorts" charset="2"/>
              <a:buChar char="l"/>
            </a:pPr>
            <a:r>
              <a:rPr lang="en-US" sz="2000" i="1" dirty="0" smtClean="0">
                <a:sym typeface="Symbol" pitchFamily="18" charset="2"/>
              </a:rPr>
              <a:t>If safe  the resources are allocated to Pi</a:t>
            </a:r>
          </a:p>
          <a:p>
            <a:pPr lvl="2">
              <a:lnSpc>
                <a:spcPct val="90000"/>
              </a:lnSpc>
              <a:buClr>
                <a:srgbClr val="CC6600"/>
              </a:buClr>
              <a:buSzPct val="80000"/>
              <a:buFont typeface="Monotype Sorts" charset="2"/>
              <a:buChar char="l"/>
            </a:pPr>
            <a:r>
              <a:rPr lang="en-US" sz="2000" i="1" dirty="0" smtClean="0">
                <a:sym typeface="Symbol" pitchFamily="18" charset="2"/>
              </a:rPr>
              <a:t>If unsafe  Pi must wait, and the old resource-allocation state is restored</a:t>
            </a:r>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txBody>
          <a:bodyPr/>
          <a:lstStyle/>
          <a:p>
            <a:pPr eaLnBrk="1" hangingPunct="1"/>
            <a:r>
              <a:rPr lang="en-US" smtClean="0"/>
              <a:t>Example of Banker’s Algorithm</a:t>
            </a:r>
          </a:p>
        </p:txBody>
      </p:sp>
      <p:sp>
        <p:nvSpPr>
          <p:cNvPr id="32771" name="Rectangle 3"/>
          <p:cNvSpPr>
            <a:spLocks noGrp="1" noChangeArrowheads="1"/>
          </p:cNvSpPr>
          <p:nvPr>
            <p:ph type="body" idx="1"/>
          </p:nvPr>
        </p:nvSpPr>
        <p:spPr>
          <a:xfrm>
            <a:off x="852488" y="1103313"/>
            <a:ext cx="7923212" cy="4540250"/>
          </a:xfrm>
        </p:spPr>
        <p:txBody>
          <a:bodyPr/>
          <a:lstStyle/>
          <a:p>
            <a:pPr>
              <a:tabLst>
                <a:tab pos="1371600" algn="l"/>
                <a:tab pos="2395538" algn="ctr"/>
                <a:tab pos="3594100" algn="ctr"/>
                <a:tab pos="4805363" algn="ctr"/>
              </a:tabLst>
            </a:pPr>
            <a:r>
              <a:rPr lang="en-US" sz="2400" dirty="0" smtClean="0"/>
              <a:t>5 processes </a:t>
            </a:r>
            <a:r>
              <a:rPr lang="en-US" sz="2400" i="1" dirty="0" smtClean="0"/>
              <a:t>P</a:t>
            </a:r>
            <a:r>
              <a:rPr lang="en-US" sz="2400" baseline="-25000" dirty="0" smtClean="0"/>
              <a:t>0  </a:t>
            </a:r>
            <a:r>
              <a:rPr lang="en-US" sz="2400" dirty="0" smtClean="0"/>
              <a:t>through </a:t>
            </a:r>
            <a:r>
              <a:rPr lang="en-US" sz="2400" i="1" dirty="0" smtClean="0"/>
              <a:t>P</a:t>
            </a:r>
            <a:r>
              <a:rPr lang="en-US" sz="2400" baseline="-25000" dirty="0" smtClean="0"/>
              <a:t>4</a:t>
            </a:r>
            <a:r>
              <a:rPr lang="en-US" sz="2400" dirty="0" smtClean="0"/>
              <a:t>; </a:t>
            </a:r>
          </a:p>
          <a:p>
            <a:pPr>
              <a:buFont typeface="Monotype Sorts" charset="2"/>
              <a:buNone/>
              <a:tabLst>
                <a:tab pos="1371600" algn="l"/>
                <a:tab pos="2395538" algn="ctr"/>
                <a:tab pos="3594100" algn="ctr"/>
                <a:tab pos="4805363" algn="ctr"/>
              </a:tabLst>
            </a:pPr>
            <a:r>
              <a:rPr lang="en-US" sz="2400" dirty="0" smtClean="0"/>
              <a:t>    3 resource types:</a:t>
            </a:r>
          </a:p>
          <a:p>
            <a:pPr>
              <a:buFont typeface="Monotype Sorts" charset="2"/>
              <a:buNone/>
              <a:tabLst>
                <a:tab pos="1371600" algn="l"/>
                <a:tab pos="2395538" algn="ctr"/>
                <a:tab pos="3594100" algn="ctr"/>
                <a:tab pos="4805363" algn="ctr"/>
              </a:tabLst>
            </a:pPr>
            <a:r>
              <a:rPr lang="en-US" sz="2400" dirty="0" smtClean="0"/>
              <a:t>    </a:t>
            </a:r>
            <a:r>
              <a:rPr lang="en-US" sz="2400" i="1" dirty="0" smtClean="0"/>
              <a:t>A</a:t>
            </a:r>
            <a:r>
              <a:rPr lang="en-US" sz="2400" dirty="0" smtClean="0"/>
              <a:t> (10 instances),  </a:t>
            </a:r>
            <a:r>
              <a:rPr lang="en-US" sz="2400" i="1" dirty="0" smtClean="0"/>
              <a:t>B</a:t>
            </a:r>
            <a:r>
              <a:rPr lang="en-US" sz="2400" dirty="0" smtClean="0"/>
              <a:t> (5 instances), and </a:t>
            </a:r>
            <a:r>
              <a:rPr lang="en-US" sz="2400" i="1" dirty="0" smtClean="0"/>
              <a:t>C</a:t>
            </a:r>
            <a:r>
              <a:rPr lang="en-US" sz="2400" dirty="0" smtClean="0"/>
              <a:t> (7 instances)</a:t>
            </a:r>
          </a:p>
          <a:p>
            <a:pPr>
              <a:buFont typeface="Monotype Sorts" charset="2"/>
              <a:buNone/>
              <a:tabLst>
                <a:tab pos="1371600" algn="l"/>
                <a:tab pos="2395538" algn="ctr"/>
                <a:tab pos="3594100" algn="ctr"/>
                <a:tab pos="4805363" algn="ctr"/>
              </a:tabLst>
            </a:pPr>
            <a:r>
              <a:rPr lang="en-US" sz="2400" dirty="0" smtClean="0"/>
              <a:t> </a:t>
            </a:r>
          </a:p>
          <a:p>
            <a:pPr>
              <a:buFont typeface="Monotype Sorts" charset="2"/>
              <a:buNone/>
              <a:tabLst>
                <a:tab pos="1371600" algn="l"/>
                <a:tab pos="2395538" algn="ctr"/>
                <a:tab pos="3594100" algn="ctr"/>
                <a:tab pos="4805363" algn="ctr"/>
              </a:tabLst>
            </a:pPr>
            <a:r>
              <a:rPr lang="en-US" sz="2400" dirty="0" smtClean="0"/>
              <a:t>Snapshot at time </a:t>
            </a:r>
            <a:r>
              <a:rPr lang="en-US" sz="2400" i="1" dirty="0" smtClean="0"/>
              <a:t>T</a:t>
            </a:r>
            <a:r>
              <a:rPr lang="en-US" sz="2400" baseline="-25000" dirty="0" smtClean="0"/>
              <a:t>0</a:t>
            </a:r>
            <a:r>
              <a:rPr lang="en-US" sz="2400" dirty="0" smtClean="0"/>
              <a:t>:</a:t>
            </a:r>
          </a:p>
          <a:p>
            <a:pPr>
              <a:buFont typeface="Monotype Sorts" charset="2"/>
              <a:buNone/>
              <a:tabLst>
                <a:tab pos="1371600" algn="l"/>
                <a:tab pos="2395538" algn="ctr"/>
                <a:tab pos="3594100" algn="ctr"/>
                <a:tab pos="4805363" algn="ctr"/>
              </a:tabLst>
            </a:pPr>
            <a:r>
              <a:rPr lang="en-US" sz="2400" dirty="0" smtClean="0"/>
              <a:t>			</a:t>
            </a:r>
            <a:r>
              <a:rPr lang="en-US" sz="2400" i="1" u="sng" dirty="0" smtClean="0"/>
              <a:t>Allocation</a:t>
            </a:r>
            <a:r>
              <a:rPr lang="en-US" sz="2400" i="1" dirty="0" smtClean="0"/>
              <a:t>	  </a:t>
            </a:r>
            <a:r>
              <a:rPr lang="en-US" sz="2400" i="1" u="sng" dirty="0" smtClean="0"/>
              <a:t>Max</a:t>
            </a:r>
            <a:r>
              <a:rPr lang="en-US" sz="2400" i="1" dirty="0" smtClean="0"/>
              <a:t>	        </a:t>
            </a:r>
            <a:r>
              <a:rPr lang="en-US" sz="2400" i="1" u="sng" dirty="0" smtClean="0"/>
              <a:t>Available</a:t>
            </a:r>
            <a:endParaRPr lang="en-US" sz="2400" i="1" dirty="0" smtClean="0"/>
          </a:p>
          <a:p>
            <a:pPr>
              <a:buFont typeface="Monotype Sorts" charset="2"/>
              <a:buNone/>
              <a:tabLst>
                <a:tab pos="1371600" algn="l"/>
                <a:tab pos="2395538" algn="ctr"/>
                <a:tab pos="3594100" algn="ctr"/>
                <a:tab pos="4805363" algn="ctr"/>
              </a:tabLst>
            </a:pPr>
            <a:r>
              <a:rPr lang="en-US" sz="2400" i="1" dirty="0" smtClean="0"/>
              <a:t>			A B C	       A B C 	      A B C</a:t>
            </a:r>
          </a:p>
          <a:p>
            <a:pPr>
              <a:buFont typeface="Monotype Sorts"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0	</a:t>
            </a:r>
            <a:r>
              <a:rPr lang="en-US" sz="2400" dirty="0" smtClean="0"/>
              <a:t>0 1 0	       7 5 3 	       3 3 2</a:t>
            </a:r>
          </a:p>
          <a:p>
            <a:pPr>
              <a:buFont typeface="Monotype Sorts"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1	</a:t>
            </a:r>
            <a:r>
              <a:rPr lang="en-US" sz="2400" dirty="0" smtClean="0"/>
              <a:t>2 0 0 	        3 2 2  </a:t>
            </a:r>
          </a:p>
          <a:p>
            <a:pPr>
              <a:buFont typeface="Monotype Sorts"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2</a:t>
            </a:r>
            <a:r>
              <a:rPr lang="en-US" sz="2400" dirty="0" smtClean="0"/>
              <a:t>	3 0 2 	        9 0 2</a:t>
            </a:r>
          </a:p>
          <a:p>
            <a:pPr>
              <a:buFont typeface="Monotype Sorts"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3</a:t>
            </a:r>
            <a:r>
              <a:rPr lang="en-US" sz="2400" dirty="0" smtClean="0"/>
              <a:t>	2 1 1 	        2 2 2</a:t>
            </a:r>
          </a:p>
          <a:p>
            <a:pPr>
              <a:buFont typeface="Monotype Sorts" charset="2"/>
              <a:buNone/>
              <a:tabLst>
                <a:tab pos="1371600" algn="l"/>
                <a:tab pos="2395538" algn="ctr"/>
                <a:tab pos="3594100" algn="ctr"/>
                <a:tab pos="4805363" algn="ctr"/>
              </a:tabLst>
            </a:pPr>
            <a:r>
              <a:rPr lang="en-US" sz="2400" dirty="0" smtClean="0"/>
              <a:t>		 </a:t>
            </a:r>
            <a:r>
              <a:rPr lang="en-US" sz="2400" i="1" dirty="0" smtClean="0"/>
              <a:t>P</a:t>
            </a:r>
            <a:r>
              <a:rPr lang="en-US" sz="2400" baseline="-25000" dirty="0" smtClean="0"/>
              <a:t>4</a:t>
            </a:r>
            <a:r>
              <a:rPr lang="en-US" sz="2400" dirty="0" smtClean="0"/>
              <a:t>	0 0 2	         4 3 3  		</a:t>
            </a:r>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(Cont.)</a:t>
            </a:r>
          </a:p>
        </p:txBody>
      </p:sp>
      <p:sp>
        <p:nvSpPr>
          <p:cNvPr id="33795" name="Rectangle 3"/>
          <p:cNvSpPr>
            <a:spLocks noGrp="1" noChangeArrowheads="1"/>
          </p:cNvSpPr>
          <p:nvPr>
            <p:ph type="body" idx="1"/>
          </p:nvPr>
        </p:nvSpPr>
        <p:spPr>
          <a:xfrm>
            <a:off x="868363" y="1293813"/>
            <a:ext cx="7724775" cy="4640262"/>
          </a:xfrm>
        </p:spPr>
        <p:txBody>
          <a:bodyPr/>
          <a:lstStyle/>
          <a:p>
            <a:pPr>
              <a:tabLst>
                <a:tab pos="2452688" algn="l"/>
                <a:tab pos="3492500" algn="ctr"/>
              </a:tabLst>
            </a:pPr>
            <a:r>
              <a:rPr lang="en-US" sz="2400" smtClean="0"/>
              <a:t>The content of the matrix </a:t>
            </a:r>
            <a:r>
              <a:rPr lang="en-US" sz="2400" i="1" smtClean="0"/>
              <a:t>Need</a:t>
            </a:r>
            <a:r>
              <a:rPr lang="en-US" sz="2400" smtClean="0"/>
              <a:t> is defined to be </a:t>
            </a:r>
            <a:r>
              <a:rPr lang="en-US" sz="2400" i="1" smtClean="0"/>
              <a:t>Max</a:t>
            </a:r>
            <a:r>
              <a:rPr lang="en-US" sz="2400" smtClean="0"/>
              <a:t> – </a:t>
            </a:r>
            <a:r>
              <a:rPr lang="en-US" sz="2400" i="1" smtClean="0"/>
              <a:t>Allocation</a:t>
            </a:r>
            <a:endParaRPr lang="en-US" sz="2400" smtClean="0"/>
          </a:p>
          <a:p>
            <a:pPr>
              <a:buFont typeface="Monotype Sorts" charset="2"/>
              <a:buNone/>
              <a:tabLst>
                <a:tab pos="2452688" algn="l"/>
                <a:tab pos="3492500" algn="ctr"/>
              </a:tabLst>
            </a:pPr>
            <a:r>
              <a:rPr lang="en-US" sz="2400" smtClean="0"/>
              <a:t>			</a:t>
            </a:r>
            <a:r>
              <a:rPr lang="en-US" sz="2400" i="1" u="sng" smtClean="0"/>
              <a:t>Need</a:t>
            </a:r>
            <a:endParaRPr lang="en-US" sz="2400" u="sng" smtClean="0"/>
          </a:p>
          <a:p>
            <a:pPr>
              <a:buFont typeface="Monotype Sorts" charset="2"/>
              <a:buNone/>
              <a:tabLst>
                <a:tab pos="2452688" algn="l"/>
                <a:tab pos="3492500" algn="ctr"/>
              </a:tabLst>
            </a:pPr>
            <a:r>
              <a:rPr lang="en-US" sz="2400" smtClean="0"/>
              <a:t>			</a:t>
            </a:r>
            <a:r>
              <a:rPr lang="en-US" sz="2400" i="1" smtClean="0"/>
              <a:t>A B C</a:t>
            </a:r>
          </a:p>
          <a:p>
            <a:pPr>
              <a:buFont typeface="Monotype Sorts" charset="2"/>
              <a:buNone/>
              <a:tabLst>
                <a:tab pos="2452688" algn="l"/>
                <a:tab pos="3492500" algn="ctr"/>
              </a:tabLst>
            </a:pPr>
            <a:r>
              <a:rPr lang="en-US" sz="2400" smtClean="0"/>
              <a:t>		 </a:t>
            </a:r>
            <a:r>
              <a:rPr lang="en-US" sz="2400" i="1" smtClean="0"/>
              <a:t>P</a:t>
            </a:r>
            <a:r>
              <a:rPr lang="en-US" sz="2400" baseline="-25000" smtClean="0"/>
              <a:t>0	</a:t>
            </a:r>
            <a:r>
              <a:rPr lang="en-US" sz="2400" smtClean="0"/>
              <a:t>7 4 3 </a:t>
            </a:r>
          </a:p>
          <a:p>
            <a:pPr>
              <a:buFont typeface="Monotype Sorts" charset="2"/>
              <a:buNone/>
              <a:tabLst>
                <a:tab pos="2452688" algn="l"/>
                <a:tab pos="3492500" algn="ctr"/>
              </a:tabLst>
            </a:pPr>
            <a:r>
              <a:rPr lang="en-US" sz="2400" smtClean="0"/>
              <a:t>		 </a:t>
            </a:r>
            <a:r>
              <a:rPr lang="en-US" sz="2400" i="1" smtClean="0"/>
              <a:t>P</a:t>
            </a:r>
            <a:r>
              <a:rPr lang="en-US" sz="2400" baseline="-25000" smtClean="0"/>
              <a:t>1	</a:t>
            </a:r>
            <a:r>
              <a:rPr lang="en-US" sz="2400" smtClean="0"/>
              <a:t>1 2 2 </a:t>
            </a:r>
          </a:p>
          <a:p>
            <a:pPr>
              <a:buFont typeface="Monotype Sorts" charset="2"/>
              <a:buNone/>
              <a:tabLst>
                <a:tab pos="2452688" algn="l"/>
                <a:tab pos="3492500" algn="ctr"/>
              </a:tabLst>
            </a:pPr>
            <a:r>
              <a:rPr lang="en-US" sz="2400" smtClean="0"/>
              <a:t>		 </a:t>
            </a:r>
            <a:r>
              <a:rPr lang="en-US" sz="2400" i="1" smtClean="0"/>
              <a:t>P</a:t>
            </a:r>
            <a:r>
              <a:rPr lang="en-US" sz="2400" baseline="-25000" smtClean="0"/>
              <a:t>2</a:t>
            </a:r>
            <a:r>
              <a:rPr lang="en-US" sz="2400" smtClean="0"/>
              <a:t>	6 0 0 </a:t>
            </a:r>
          </a:p>
          <a:p>
            <a:pPr>
              <a:buFont typeface="Monotype Sorts" charset="2"/>
              <a:buNone/>
              <a:tabLst>
                <a:tab pos="2452688" algn="l"/>
                <a:tab pos="3492500" algn="ctr"/>
              </a:tabLst>
            </a:pPr>
            <a:r>
              <a:rPr lang="en-US" sz="2400" smtClean="0"/>
              <a:t>		 </a:t>
            </a:r>
            <a:r>
              <a:rPr lang="en-US" sz="2400" i="1" smtClean="0"/>
              <a:t>P</a:t>
            </a:r>
            <a:r>
              <a:rPr lang="en-US" sz="2400" baseline="-25000" smtClean="0"/>
              <a:t>3</a:t>
            </a:r>
            <a:r>
              <a:rPr lang="en-US" sz="2400" smtClean="0"/>
              <a:t>	0 1 1</a:t>
            </a:r>
          </a:p>
          <a:p>
            <a:pPr>
              <a:buFont typeface="Monotype Sorts" charset="2"/>
              <a:buNone/>
              <a:tabLst>
                <a:tab pos="2452688" algn="l"/>
                <a:tab pos="3492500" algn="ctr"/>
              </a:tabLst>
            </a:pPr>
            <a:r>
              <a:rPr lang="en-US" sz="2400" smtClean="0"/>
              <a:t>		 </a:t>
            </a:r>
            <a:r>
              <a:rPr lang="en-US" sz="2400" i="1" smtClean="0"/>
              <a:t>P</a:t>
            </a:r>
            <a:r>
              <a:rPr lang="en-US" sz="2400" baseline="-25000" smtClean="0"/>
              <a:t>4</a:t>
            </a:r>
            <a:r>
              <a:rPr lang="en-US" sz="2400" smtClean="0"/>
              <a:t>	4 3 1 </a:t>
            </a:r>
          </a:p>
          <a:p>
            <a:pPr>
              <a:tabLst>
                <a:tab pos="2452688" algn="l"/>
                <a:tab pos="3492500" algn="ctr"/>
              </a:tabLst>
            </a:pPr>
            <a:r>
              <a:rPr lang="en-US" sz="2400" smtClean="0"/>
              <a:t>The system is in a safe state since the sequence &lt; </a:t>
            </a:r>
            <a:r>
              <a:rPr lang="en-US" sz="2400" i="1" smtClean="0"/>
              <a:t>P</a:t>
            </a:r>
            <a:r>
              <a:rPr lang="en-US" sz="2400" baseline="-25000" smtClean="0"/>
              <a:t>1</a:t>
            </a:r>
            <a:r>
              <a:rPr lang="en-US" sz="2400" smtClean="0"/>
              <a:t>, </a:t>
            </a:r>
            <a:r>
              <a:rPr lang="en-US" sz="2400" i="1" smtClean="0"/>
              <a:t>P</a:t>
            </a:r>
            <a:r>
              <a:rPr lang="en-US" sz="2400" baseline="-25000" smtClean="0"/>
              <a:t>3</a:t>
            </a:r>
            <a:r>
              <a:rPr lang="en-US" sz="2400" smtClean="0"/>
              <a:t>, </a:t>
            </a:r>
            <a:r>
              <a:rPr lang="en-US" sz="2400" i="1" smtClean="0"/>
              <a:t>P</a:t>
            </a:r>
            <a:r>
              <a:rPr lang="en-US" sz="2400" baseline="-25000" smtClean="0"/>
              <a:t>4</a:t>
            </a:r>
            <a:r>
              <a:rPr lang="en-US" sz="2400" smtClean="0"/>
              <a:t>, </a:t>
            </a:r>
            <a:r>
              <a:rPr lang="en-US" sz="2400" i="1" smtClean="0"/>
              <a:t>P</a:t>
            </a:r>
            <a:r>
              <a:rPr lang="en-US" sz="2400" baseline="-25000" smtClean="0"/>
              <a:t>2</a:t>
            </a:r>
            <a:r>
              <a:rPr lang="en-US" sz="2400" smtClean="0"/>
              <a:t>, </a:t>
            </a:r>
            <a:r>
              <a:rPr lang="en-US" sz="2400" i="1" smtClean="0"/>
              <a:t>P</a:t>
            </a:r>
            <a:r>
              <a:rPr lang="en-US" sz="2400" baseline="-25000" smtClean="0"/>
              <a:t>0</a:t>
            </a:r>
            <a:r>
              <a:rPr lang="en-US" sz="2400" smtClean="0"/>
              <a:t>&gt; satisfies safety criteria</a:t>
            </a:r>
            <a:endParaRPr lang="en-US" sz="2400" baseline="-25000" smtClean="0"/>
          </a:p>
        </p:txBody>
      </p:sp>
    </p:spTree>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3" y="277813"/>
            <a:ext cx="7869237" cy="576262"/>
          </a:xfrm>
        </p:spPr>
        <p:txBody>
          <a:bodyPr/>
          <a:lstStyle/>
          <a:p>
            <a:pPr eaLnBrk="1" hangingPunct="1"/>
            <a:r>
              <a:rPr lang="en-US" smtClean="0"/>
              <a:t>Example:  </a:t>
            </a:r>
            <a:r>
              <a:rPr lang="en-US" i="1" smtClean="0"/>
              <a:t>P</a:t>
            </a:r>
            <a:r>
              <a:rPr lang="en-US" baseline="-25000" smtClean="0"/>
              <a:t>1</a:t>
            </a:r>
            <a:r>
              <a:rPr lang="en-US" smtClean="0"/>
              <a:t> Request (1,0,2)</a:t>
            </a:r>
          </a:p>
        </p:txBody>
      </p:sp>
      <p:sp>
        <p:nvSpPr>
          <p:cNvPr id="34819" name="Rectangle 3"/>
          <p:cNvSpPr>
            <a:spLocks noGrp="1" noChangeArrowheads="1"/>
          </p:cNvSpPr>
          <p:nvPr>
            <p:ph type="body" idx="1"/>
          </p:nvPr>
        </p:nvSpPr>
        <p:spPr>
          <a:xfrm>
            <a:off x="862013" y="1106488"/>
            <a:ext cx="7766050" cy="5103812"/>
          </a:xfrm>
        </p:spPr>
        <p:txBody>
          <a:bodyPr/>
          <a:lstStyle/>
          <a:p>
            <a:pPr>
              <a:tabLst>
                <a:tab pos="1544638" algn="l"/>
                <a:tab pos="2452688" algn="ctr"/>
                <a:tab pos="3767138" algn="ctr"/>
                <a:tab pos="5022850" algn="ctr"/>
              </a:tabLst>
            </a:pPr>
            <a:r>
              <a:rPr lang="en-US" sz="2000" dirty="0" smtClean="0"/>
              <a:t>Check that Request </a:t>
            </a:r>
            <a:r>
              <a:rPr lang="en-US" sz="2000" dirty="0" smtClean="0">
                <a:sym typeface="Symbol" pitchFamily="18" charset="2"/>
              </a:rPr>
              <a:t> Available (that is, (1,0,2)  (3,3,2)  true</a:t>
            </a:r>
            <a:endParaRPr lang="en-US" sz="2000" i="1" dirty="0" smtClean="0">
              <a:sym typeface="Symbol" pitchFamily="18" charset="2"/>
            </a:endParaRPr>
          </a:p>
          <a:p>
            <a:pPr>
              <a:buFont typeface="Monotype Sorts" charset="2"/>
              <a:buNone/>
              <a:tabLst>
                <a:tab pos="1544638" algn="l"/>
                <a:tab pos="2452688" algn="ctr"/>
                <a:tab pos="3767138" algn="ctr"/>
                <a:tab pos="5022850" algn="ctr"/>
              </a:tabLst>
            </a:pPr>
            <a:r>
              <a:rPr lang="en-US" sz="2000" i="1" dirty="0" smtClean="0"/>
              <a:t>			</a:t>
            </a:r>
            <a:r>
              <a:rPr lang="en-US" sz="2000" i="1" u="sng" dirty="0" smtClean="0"/>
              <a:t>Allocation</a:t>
            </a:r>
            <a:r>
              <a:rPr lang="en-US" sz="2000" i="1" dirty="0" smtClean="0"/>
              <a:t>	</a:t>
            </a:r>
            <a:r>
              <a:rPr lang="en-US" sz="2000" i="1" u="sng" dirty="0" smtClean="0"/>
              <a:t>Need</a:t>
            </a:r>
            <a:r>
              <a:rPr lang="en-US" sz="2000" i="1" dirty="0" smtClean="0"/>
              <a:t>	</a:t>
            </a:r>
            <a:r>
              <a:rPr lang="en-US" sz="2000" i="1" u="sng" dirty="0" smtClean="0"/>
              <a:t>Available</a:t>
            </a:r>
            <a:endParaRPr lang="en-US" sz="2000" i="1" dirty="0" smtClean="0"/>
          </a:p>
          <a:p>
            <a:pPr>
              <a:buFont typeface="Monotype Sorts" charset="2"/>
              <a:buNone/>
              <a:tabLst>
                <a:tab pos="1544638" algn="l"/>
                <a:tab pos="2452688" algn="ctr"/>
                <a:tab pos="3767138" algn="ctr"/>
                <a:tab pos="5022850" algn="ctr"/>
              </a:tabLst>
            </a:pPr>
            <a:r>
              <a:rPr lang="en-US" sz="2000" i="1" dirty="0" smtClean="0"/>
              <a:t>			A B C	A B C	A B C </a:t>
            </a:r>
          </a:p>
          <a:p>
            <a:pPr>
              <a:buFont typeface="Monotype Sorts"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0</a:t>
            </a:r>
            <a:r>
              <a:rPr lang="en-US" sz="2000" dirty="0" smtClean="0"/>
              <a:t>	0 1 0 	7 4 3 	2 3 0</a:t>
            </a:r>
          </a:p>
          <a:p>
            <a:pPr>
              <a:buFont typeface="Monotype Sorts"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1</a:t>
            </a:r>
            <a:r>
              <a:rPr lang="en-US" sz="2000" dirty="0" smtClean="0"/>
              <a:t>	     3 0 2           0 2 0 	</a:t>
            </a:r>
          </a:p>
          <a:p>
            <a:pPr>
              <a:buFont typeface="Monotype Sorts"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2</a:t>
            </a:r>
            <a:r>
              <a:rPr lang="en-US" sz="2000" dirty="0" smtClean="0"/>
              <a:t>	3 0 2 	6 0 0 </a:t>
            </a:r>
          </a:p>
          <a:p>
            <a:pPr>
              <a:buFont typeface="Monotype Sorts"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3</a:t>
            </a:r>
            <a:r>
              <a:rPr lang="en-US" sz="2000" dirty="0" smtClean="0"/>
              <a:t>	2 1 1 	 0 1 1</a:t>
            </a:r>
          </a:p>
          <a:p>
            <a:pPr>
              <a:buFont typeface="Monotype Sorts" charset="2"/>
              <a:buNone/>
              <a:tabLst>
                <a:tab pos="1544638" algn="l"/>
                <a:tab pos="2452688" algn="ctr"/>
                <a:tab pos="3767138" algn="ctr"/>
                <a:tab pos="5022850" algn="ctr"/>
              </a:tabLst>
            </a:pPr>
            <a:r>
              <a:rPr lang="en-US" sz="2000" dirty="0" smtClean="0"/>
              <a:t>		</a:t>
            </a:r>
            <a:r>
              <a:rPr lang="en-US" sz="2000" i="1" dirty="0" smtClean="0"/>
              <a:t>P</a:t>
            </a:r>
            <a:r>
              <a:rPr lang="en-US" sz="2000" baseline="-25000" dirty="0" smtClean="0"/>
              <a:t>4</a:t>
            </a:r>
            <a:r>
              <a:rPr lang="en-US" sz="2000" dirty="0" smtClean="0"/>
              <a:t>	0 0 2 	 4 3 1 </a:t>
            </a:r>
            <a:endParaRPr lang="en-US" sz="900" dirty="0" smtClean="0"/>
          </a:p>
          <a:p>
            <a:pPr>
              <a:tabLst>
                <a:tab pos="1544638" algn="l"/>
                <a:tab pos="2452688" algn="ctr"/>
                <a:tab pos="3767138" algn="ctr"/>
                <a:tab pos="5022850" algn="ctr"/>
              </a:tabLst>
            </a:pPr>
            <a:r>
              <a:rPr lang="en-US" sz="2000" dirty="0" smtClean="0"/>
              <a:t>Executing safety algorithm shows that sequence &lt; </a:t>
            </a:r>
            <a:r>
              <a:rPr lang="en-US" sz="2000" i="1" dirty="0" smtClean="0"/>
              <a:t>P</a:t>
            </a:r>
            <a:r>
              <a:rPr lang="en-US" sz="2000" baseline="-25000" dirty="0" smtClean="0"/>
              <a:t>1</a:t>
            </a:r>
            <a:r>
              <a:rPr lang="en-US" sz="2000" dirty="0" smtClean="0"/>
              <a:t>, </a:t>
            </a:r>
            <a:r>
              <a:rPr lang="en-US" sz="2000" i="1" dirty="0" smtClean="0"/>
              <a:t>P</a:t>
            </a:r>
            <a:r>
              <a:rPr lang="en-US" sz="2000" baseline="-25000" dirty="0" smtClean="0"/>
              <a:t>3</a:t>
            </a:r>
            <a:r>
              <a:rPr lang="en-US" sz="2000" dirty="0" smtClean="0"/>
              <a:t>, </a:t>
            </a:r>
            <a:r>
              <a:rPr lang="en-US" sz="2000" i="1" dirty="0" smtClean="0"/>
              <a:t>P</a:t>
            </a:r>
            <a:r>
              <a:rPr lang="en-US" sz="2000" baseline="-25000" dirty="0" smtClean="0"/>
              <a:t>4</a:t>
            </a:r>
            <a:r>
              <a:rPr lang="en-US" sz="2000" dirty="0" smtClean="0"/>
              <a:t>, </a:t>
            </a:r>
            <a:r>
              <a:rPr lang="en-US" sz="2000" i="1" dirty="0" smtClean="0"/>
              <a:t>P</a:t>
            </a:r>
            <a:r>
              <a:rPr lang="en-US" sz="2000" baseline="-25000" dirty="0" smtClean="0"/>
              <a:t>0</a:t>
            </a:r>
            <a:r>
              <a:rPr lang="en-US" sz="2000" dirty="0" smtClean="0"/>
              <a:t>, </a:t>
            </a:r>
            <a:r>
              <a:rPr lang="en-US" sz="2000" i="1" dirty="0" smtClean="0"/>
              <a:t>P</a:t>
            </a:r>
            <a:r>
              <a:rPr lang="en-US" sz="2000" baseline="-25000" dirty="0" smtClean="0"/>
              <a:t>2</a:t>
            </a:r>
            <a:r>
              <a:rPr lang="en-US" sz="2000" dirty="0" smtClean="0"/>
              <a:t>&gt; satisfies safety requirement</a:t>
            </a:r>
            <a:endParaRPr lang="en-US" sz="900" dirty="0" smtClean="0"/>
          </a:p>
          <a:p>
            <a:pPr>
              <a:tabLst>
                <a:tab pos="1544638" algn="l"/>
                <a:tab pos="2452688" algn="ctr"/>
                <a:tab pos="3767138" algn="ctr"/>
                <a:tab pos="5022850" algn="ctr"/>
              </a:tabLst>
            </a:pPr>
            <a:endParaRPr lang="en-US" sz="2000" dirty="0" smtClean="0"/>
          </a:p>
          <a:p>
            <a:pPr>
              <a:tabLst>
                <a:tab pos="1544638" algn="l"/>
                <a:tab pos="2452688" algn="ctr"/>
                <a:tab pos="3767138" algn="ctr"/>
                <a:tab pos="5022850" algn="ctr"/>
              </a:tabLst>
            </a:pPr>
            <a:r>
              <a:rPr lang="en-US" sz="2000" dirty="0" smtClean="0"/>
              <a:t>Can request for (3,3,0) by </a:t>
            </a:r>
            <a:r>
              <a:rPr lang="en-US" sz="2000" i="1" dirty="0" smtClean="0"/>
              <a:t>P</a:t>
            </a:r>
            <a:r>
              <a:rPr lang="en-US" sz="2000" baseline="-25000" dirty="0" smtClean="0"/>
              <a:t>4</a:t>
            </a:r>
            <a:r>
              <a:rPr lang="en-US" sz="2000" dirty="0" smtClean="0"/>
              <a:t> be granted?</a:t>
            </a:r>
          </a:p>
          <a:p>
            <a:pPr>
              <a:buNone/>
              <a:tabLst>
                <a:tab pos="1544638" algn="l"/>
                <a:tab pos="2452688" algn="ctr"/>
                <a:tab pos="3767138" algn="ctr"/>
                <a:tab pos="5022850" algn="ctr"/>
              </a:tabLst>
            </a:pPr>
            <a:r>
              <a:rPr lang="en-US" sz="2000" dirty="0" smtClean="0"/>
              <a:t>               - Can not be granted(un-available resource)</a:t>
            </a:r>
            <a:endParaRPr lang="en-US" sz="900" dirty="0" smtClean="0"/>
          </a:p>
          <a:p>
            <a:pPr>
              <a:tabLst>
                <a:tab pos="1544638" algn="l"/>
                <a:tab pos="2452688" algn="ctr"/>
                <a:tab pos="3767138" algn="ctr"/>
                <a:tab pos="5022850" algn="ctr"/>
              </a:tabLst>
            </a:pPr>
            <a:r>
              <a:rPr lang="en-US" sz="2000" dirty="0" smtClean="0"/>
              <a:t>Can request for (0,2,0) by </a:t>
            </a:r>
            <a:r>
              <a:rPr lang="en-US" sz="2000" i="1" dirty="0" smtClean="0"/>
              <a:t>P</a:t>
            </a:r>
            <a:r>
              <a:rPr lang="en-US" sz="2000" baseline="-25000" dirty="0" smtClean="0"/>
              <a:t>0</a:t>
            </a:r>
            <a:r>
              <a:rPr lang="en-US" sz="2000" dirty="0" smtClean="0"/>
              <a:t> be granted?</a:t>
            </a:r>
          </a:p>
          <a:p>
            <a:pPr>
              <a:buNone/>
              <a:tabLst>
                <a:tab pos="1544638" algn="l"/>
                <a:tab pos="2452688" algn="ctr"/>
                <a:tab pos="3767138" algn="ctr"/>
                <a:tab pos="5022850" algn="ctr"/>
              </a:tabLst>
            </a:pPr>
            <a:r>
              <a:rPr lang="en-US" sz="2000" dirty="0" smtClean="0"/>
              <a:t>               - Can not be granted (unsafe state)</a:t>
            </a:r>
          </a:p>
          <a:p>
            <a:pPr>
              <a:buFont typeface="Monotype Sorts" charset="2"/>
              <a:buNone/>
              <a:tabLst>
                <a:tab pos="1544638" algn="l"/>
                <a:tab pos="2452688" algn="ctr"/>
                <a:tab pos="3767138" algn="ctr"/>
                <a:tab pos="5022850" algn="ctr"/>
              </a:tabLst>
            </a:pPr>
            <a:endParaRPr lang="en-US" sz="2000" dirty="0" smtClean="0"/>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277813"/>
            <a:ext cx="7683500" cy="576262"/>
          </a:xfrm>
        </p:spPr>
        <p:txBody>
          <a:bodyPr/>
          <a:lstStyle/>
          <a:p>
            <a:pPr eaLnBrk="1" hangingPunct="1"/>
            <a:r>
              <a:rPr lang="en-US" smtClean="0"/>
              <a:t>Resource-Allocation Graph</a:t>
            </a:r>
          </a:p>
        </p:txBody>
      </p:sp>
      <p:sp>
        <p:nvSpPr>
          <p:cNvPr id="29699" name="Rectangle 3"/>
          <p:cNvSpPr>
            <a:spLocks noGrp="1" noChangeArrowheads="1"/>
          </p:cNvSpPr>
          <p:nvPr>
            <p:ph type="body" idx="1"/>
          </p:nvPr>
        </p:nvSpPr>
        <p:spPr>
          <a:xfrm>
            <a:off x="381000" y="1295400"/>
            <a:ext cx="8763000" cy="4953000"/>
          </a:xfrm>
        </p:spPr>
        <p:txBody>
          <a:bodyPr/>
          <a:lstStyle/>
          <a:p>
            <a:pPr>
              <a:buFont typeface="Monotype Sorts" charset="2"/>
              <a:buNone/>
              <a:defRPr/>
            </a:pPr>
            <a:r>
              <a:rPr lang="en-US" sz="2800" dirty="0" smtClean="0"/>
              <a:t>         A set of vertices </a:t>
            </a:r>
            <a:r>
              <a:rPr lang="en-US" sz="2800" i="1" dirty="0" smtClean="0"/>
              <a:t>V</a:t>
            </a:r>
            <a:r>
              <a:rPr lang="en-US" sz="2800" dirty="0" smtClean="0"/>
              <a:t> and a set of edges </a:t>
            </a:r>
            <a:r>
              <a:rPr lang="en-US" sz="2800" i="1" dirty="0" smtClean="0"/>
              <a:t>E</a:t>
            </a:r>
            <a:r>
              <a:rPr lang="en-US" sz="2800" dirty="0" smtClean="0"/>
              <a:t>.</a:t>
            </a:r>
          </a:p>
          <a:p>
            <a:pPr>
              <a:defRPr/>
            </a:pPr>
            <a:endParaRPr lang="en-US" sz="800" dirty="0" smtClean="0">
              <a:solidFill>
                <a:srgbClr val="FF0000"/>
              </a:solidFill>
            </a:endParaRPr>
          </a:p>
          <a:p>
            <a:pPr>
              <a:defRPr/>
            </a:pPr>
            <a:r>
              <a:rPr lang="en-US" sz="2800" dirty="0" smtClean="0">
                <a:solidFill>
                  <a:srgbClr val="FF0000"/>
                </a:solidFill>
              </a:rPr>
              <a:t>V is partitioned into two types:</a:t>
            </a:r>
          </a:p>
          <a:p>
            <a:pPr lvl="1">
              <a:defRPr/>
            </a:pPr>
            <a:r>
              <a:rPr lang="en-US" sz="2800" i="1" dirty="0" smtClean="0"/>
              <a:t>P</a:t>
            </a:r>
            <a:r>
              <a:rPr lang="en-US" sz="2800" dirty="0" smtClean="0"/>
              <a:t> = {</a:t>
            </a:r>
            <a:r>
              <a:rPr lang="en-US" sz="2800" i="1" dirty="0" smtClean="0"/>
              <a:t>P</a:t>
            </a:r>
            <a:r>
              <a:rPr lang="en-US" sz="2800" baseline="-25000" dirty="0" smtClean="0"/>
              <a:t>1</a:t>
            </a:r>
            <a:r>
              <a:rPr lang="en-US" sz="2800" dirty="0" smtClean="0"/>
              <a:t>, </a:t>
            </a:r>
            <a:r>
              <a:rPr lang="en-US" sz="2800" i="1" dirty="0" smtClean="0"/>
              <a:t>P</a:t>
            </a:r>
            <a:r>
              <a:rPr lang="en-US" sz="2800" baseline="-25000" dirty="0" smtClean="0"/>
              <a:t>2</a:t>
            </a:r>
            <a:r>
              <a:rPr lang="en-US" sz="2800" dirty="0" smtClean="0"/>
              <a:t>, …, </a:t>
            </a:r>
            <a:r>
              <a:rPr lang="en-US" sz="2800" i="1" dirty="0" err="1" smtClean="0"/>
              <a:t>P</a:t>
            </a:r>
            <a:r>
              <a:rPr lang="en-US" sz="2800" i="1" baseline="-25000" dirty="0" err="1" smtClean="0"/>
              <a:t>n</a:t>
            </a:r>
            <a:r>
              <a:rPr lang="en-US" sz="2800" dirty="0" smtClean="0"/>
              <a:t>}, the set consisting of all the </a:t>
            </a:r>
          </a:p>
          <a:p>
            <a:pPr lvl="1">
              <a:buNone/>
              <a:defRPr/>
            </a:pPr>
            <a:r>
              <a:rPr lang="en-US" dirty="0" smtClean="0"/>
              <a:t>                                   </a:t>
            </a:r>
            <a:r>
              <a:rPr lang="en-US" sz="2800" dirty="0" smtClean="0"/>
              <a:t>processes in the system</a:t>
            </a:r>
          </a:p>
          <a:p>
            <a:pPr lvl="1">
              <a:defRPr/>
            </a:pPr>
            <a:r>
              <a:rPr lang="en-US" sz="2800" i="1" dirty="0" smtClean="0"/>
              <a:t>R</a:t>
            </a:r>
            <a:r>
              <a:rPr lang="en-US" sz="2800" dirty="0" smtClean="0"/>
              <a:t> = {</a:t>
            </a:r>
            <a:r>
              <a:rPr lang="en-US" sz="2800" i="1" dirty="0" smtClean="0"/>
              <a:t>R</a:t>
            </a:r>
            <a:r>
              <a:rPr lang="en-US" sz="2800" baseline="-25000" dirty="0" smtClean="0"/>
              <a:t>1</a:t>
            </a:r>
            <a:r>
              <a:rPr lang="en-US" sz="2800" dirty="0" smtClean="0"/>
              <a:t>, </a:t>
            </a:r>
            <a:r>
              <a:rPr lang="en-US" sz="2800" i="1" dirty="0" smtClean="0"/>
              <a:t>R</a:t>
            </a:r>
            <a:r>
              <a:rPr lang="en-US" sz="2800" baseline="-25000" dirty="0" smtClean="0"/>
              <a:t>2</a:t>
            </a:r>
            <a:r>
              <a:rPr lang="en-US" sz="2800" dirty="0" smtClean="0"/>
              <a:t>, …, </a:t>
            </a:r>
            <a:r>
              <a:rPr lang="en-US" sz="2800" i="1" dirty="0" err="1" smtClean="0"/>
              <a:t>R</a:t>
            </a:r>
            <a:r>
              <a:rPr lang="en-US" sz="2800" i="1" baseline="-25000" dirty="0" err="1" smtClean="0"/>
              <a:t>m</a:t>
            </a:r>
            <a:r>
              <a:rPr lang="en-US" sz="2800" dirty="0" smtClean="0"/>
              <a:t>}, the set consisting of all </a:t>
            </a:r>
          </a:p>
          <a:p>
            <a:pPr lvl="1">
              <a:buNone/>
              <a:defRPr/>
            </a:pPr>
            <a:r>
              <a:rPr lang="en-US" dirty="0" smtClean="0"/>
              <a:t>                               </a:t>
            </a:r>
            <a:r>
              <a:rPr lang="en-US" sz="2800" dirty="0" smtClean="0"/>
              <a:t>resource types in the system</a:t>
            </a:r>
            <a:endParaRPr lang="en-US" sz="1100" dirty="0" smtClean="0"/>
          </a:p>
          <a:p>
            <a:pPr>
              <a:defRPr/>
            </a:pPr>
            <a:endParaRPr lang="en-US" sz="800" b="1" dirty="0" smtClean="0">
              <a:solidFill>
                <a:srgbClr val="3366FF"/>
              </a:solidFill>
            </a:endParaRPr>
          </a:p>
          <a:p>
            <a:pPr>
              <a:defRPr/>
            </a:pPr>
            <a:r>
              <a:rPr lang="en-US" sz="2800" b="1" dirty="0" smtClean="0">
                <a:solidFill>
                  <a:srgbClr val="3366FF"/>
                </a:solidFill>
              </a:rPr>
              <a:t>request edge</a:t>
            </a:r>
            <a:r>
              <a:rPr lang="en-US" sz="2800" dirty="0" smtClean="0">
                <a:solidFill>
                  <a:srgbClr val="3366FF"/>
                </a:solidFill>
              </a:rPr>
              <a:t> </a:t>
            </a:r>
            <a:r>
              <a:rPr lang="en-US" sz="2800" dirty="0" smtClean="0"/>
              <a:t>– directed edge </a:t>
            </a:r>
            <a:r>
              <a:rPr lang="en-US" sz="2800" i="1" dirty="0" smtClean="0"/>
              <a:t>P</a:t>
            </a:r>
            <a:r>
              <a:rPr lang="en-US" sz="2800" i="1" baseline="-25000" dirty="0" smtClean="0"/>
              <a:t>i </a:t>
            </a:r>
            <a:r>
              <a:rPr lang="en-US" sz="2800" dirty="0" smtClean="0">
                <a:sym typeface="Symbol" pitchFamily="18" charset="2"/>
              </a:rPr>
              <a:t> </a:t>
            </a:r>
            <a:r>
              <a:rPr lang="en-US" sz="2800" i="1" dirty="0" smtClean="0">
                <a:sym typeface="Symbol" pitchFamily="18" charset="2"/>
              </a:rPr>
              <a:t>R</a:t>
            </a:r>
            <a:r>
              <a:rPr lang="en-US" sz="2800" i="1" baseline="-25000" dirty="0" smtClean="0">
                <a:sym typeface="Symbol" pitchFamily="18" charset="2"/>
              </a:rPr>
              <a:t>j</a:t>
            </a:r>
          </a:p>
          <a:p>
            <a:pPr>
              <a:defRPr/>
            </a:pPr>
            <a:endParaRPr lang="en-US" sz="1050" i="1" baseline="-25000" dirty="0" smtClean="0">
              <a:sym typeface="Symbol" pitchFamily="18" charset="2"/>
            </a:endParaRPr>
          </a:p>
          <a:p>
            <a:pPr>
              <a:defRPr/>
            </a:pPr>
            <a:r>
              <a:rPr lang="en-US" sz="2800" b="1" dirty="0" smtClean="0">
                <a:solidFill>
                  <a:srgbClr val="3366FF"/>
                </a:solidFill>
                <a:sym typeface="Symbol" pitchFamily="18" charset="2"/>
              </a:rPr>
              <a:t>assignment edge</a:t>
            </a:r>
            <a:r>
              <a:rPr lang="en-US" sz="2800" dirty="0" smtClean="0">
                <a:solidFill>
                  <a:srgbClr val="3366FF"/>
                </a:solidFill>
                <a:sym typeface="Symbol" pitchFamily="18" charset="2"/>
              </a:rPr>
              <a:t> </a:t>
            </a:r>
            <a:r>
              <a:rPr lang="en-US" sz="2800" dirty="0" smtClean="0"/>
              <a:t>– directed edge </a:t>
            </a:r>
            <a:r>
              <a:rPr lang="en-US" sz="2800" i="1" dirty="0" smtClean="0"/>
              <a:t>R</a:t>
            </a:r>
            <a:r>
              <a:rPr lang="en-US" sz="2800" i="1" baseline="-25000" dirty="0" smtClean="0"/>
              <a:t>j</a:t>
            </a:r>
            <a:r>
              <a:rPr lang="en-US" sz="2800" i="1" dirty="0" smtClean="0"/>
              <a:t> </a:t>
            </a:r>
            <a:r>
              <a:rPr lang="en-US" sz="2800" dirty="0" smtClean="0">
                <a:sym typeface="Symbol" pitchFamily="18" charset="2"/>
              </a:rPr>
              <a:t> </a:t>
            </a:r>
            <a:r>
              <a:rPr lang="en-US" sz="2800" i="1" dirty="0" smtClean="0">
                <a:sym typeface="Symbol" pitchFamily="18" charset="2"/>
              </a:rPr>
              <a:t>P</a:t>
            </a:r>
            <a:r>
              <a:rPr lang="en-US" sz="2800" i="1" baseline="-25000" dirty="0" smtClean="0">
                <a:sym typeface="Symbol" pitchFamily="18" charset="2"/>
              </a:rPr>
              <a:t>i</a:t>
            </a:r>
            <a:endParaRPr lang="en-US" sz="2800" dirty="0" smtClean="0">
              <a:sym typeface="Symbol" pitchFamily="18" charset="2"/>
            </a:endParaRPr>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277813"/>
            <a:ext cx="7421562" cy="576262"/>
          </a:xfrm>
        </p:spPr>
        <p:txBody>
          <a:bodyPr/>
          <a:lstStyle/>
          <a:p>
            <a:pPr eaLnBrk="1" hangingPunct="1"/>
            <a:r>
              <a:rPr lang="en-US" smtClean="0"/>
              <a:t>Deadlock Detection</a:t>
            </a:r>
          </a:p>
        </p:txBody>
      </p:sp>
      <p:sp>
        <p:nvSpPr>
          <p:cNvPr id="35843" name="Rectangle 3"/>
          <p:cNvSpPr>
            <a:spLocks noGrp="1" noChangeArrowheads="1"/>
          </p:cNvSpPr>
          <p:nvPr>
            <p:ph type="body" idx="1"/>
          </p:nvPr>
        </p:nvSpPr>
        <p:spPr/>
        <p:txBody>
          <a:bodyPr/>
          <a:lstStyle/>
          <a:p>
            <a:r>
              <a:rPr lang="en-US" sz="2800" smtClean="0"/>
              <a:t>Allow system to enter deadlock state </a:t>
            </a:r>
            <a:br>
              <a:rPr lang="en-US" sz="2800" smtClean="0"/>
            </a:br>
            <a:endParaRPr lang="en-US" sz="2800" smtClean="0"/>
          </a:p>
          <a:p>
            <a:r>
              <a:rPr lang="en-US" sz="2800" smtClean="0"/>
              <a:t>Detection algorithm</a:t>
            </a:r>
            <a:br>
              <a:rPr lang="en-US" sz="2800" smtClean="0"/>
            </a:br>
            <a:endParaRPr lang="en-US" sz="2800" smtClean="0"/>
          </a:p>
          <a:p>
            <a:r>
              <a:rPr lang="en-US" sz="2800" smtClean="0"/>
              <a:t>Recovery scheme</a:t>
            </a:r>
          </a:p>
        </p:txBody>
      </p:sp>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90600" y="228600"/>
            <a:ext cx="7772400" cy="844550"/>
          </a:xfrm>
        </p:spPr>
        <p:txBody>
          <a:bodyPr/>
          <a:lstStyle/>
          <a:p>
            <a:pPr eaLnBrk="1" hangingPunct="1"/>
            <a:r>
              <a:rPr lang="en-US" dirty="0" smtClean="0"/>
              <a:t>Single Instance of Each Resource Type</a:t>
            </a:r>
          </a:p>
        </p:txBody>
      </p:sp>
      <p:sp>
        <p:nvSpPr>
          <p:cNvPr id="36867" name="Rectangle 3"/>
          <p:cNvSpPr>
            <a:spLocks noGrp="1" noChangeArrowheads="1"/>
          </p:cNvSpPr>
          <p:nvPr>
            <p:ph type="body" idx="1"/>
          </p:nvPr>
        </p:nvSpPr>
        <p:spPr>
          <a:xfrm>
            <a:off x="381000" y="1425575"/>
            <a:ext cx="8534400" cy="4746625"/>
          </a:xfrm>
        </p:spPr>
        <p:txBody>
          <a:bodyPr/>
          <a:lstStyle/>
          <a:p>
            <a:pPr algn="just"/>
            <a:r>
              <a:rPr lang="en-US" sz="2800" dirty="0" smtClean="0"/>
              <a:t>Maintain </a:t>
            </a:r>
            <a:r>
              <a:rPr lang="en-US" sz="2800" i="1" dirty="0" smtClean="0"/>
              <a:t>wait-for</a:t>
            </a:r>
            <a:r>
              <a:rPr lang="en-US" sz="2800" dirty="0" smtClean="0"/>
              <a:t> graph</a:t>
            </a:r>
          </a:p>
          <a:p>
            <a:pPr lvl="1" algn="just"/>
            <a:r>
              <a:rPr lang="en-US" sz="2400" dirty="0" smtClean="0"/>
              <a:t>Nodes are processes</a:t>
            </a:r>
          </a:p>
          <a:p>
            <a:pPr lvl="1" algn="just"/>
            <a:r>
              <a:rPr lang="en-US" sz="2400" i="1" dirty="0" smtClean="0"/>
              <a:t>P</a:t>
            </a:r>
            <a:r>
              <a:rPr lang="en-US" sz="2400" i="1" baseline="-25000" dirty="0" smtClean="0"/>
              <a:t>i</a:t>
            </a:r>
            <a:r>
              <a:rPr lang="en-US" sz="2400" dirty="0" smtClean="0"/>
              <a:t> </a:t>
            </a:r>
            <a:r>
              <a:rPr lang="en-US" sz="2400" dirty="0" smtClean="0">
                <a:sym typeface="Symbol" pitchFamily="18" charset="2"/>
              </a:rPr>
              <a:t> </a:t>
            </a:r>
            <a:r>
              <a:rPr lang="en-US" sz="2400" i="1" dirty="0" err="1" smtClean="0">
                <a:sym typeface="Symbol" pitchFamily="18" charset="2"/>
              </a:rPr>
              <a:t>P</a:t>
            </a:r>
            <a:r>
              <a:rPr lang="en-US" sz="2400" i="1" baseline="-25000" dirty="0" err="1" smtClean="0">
                <a:sym typeface="Symbol" pitchFamily="18" charset="2"/>
              </a:rPr>
              <a:t>j</a:t>
            </a:r>
            <a:r>
              <a:rPr lang="en-US" sz="2400" i="1" baseline="-25000" dirty="0" smtClean="0">
                <a:sym typeface="Symbol" pitchFamily="18" charset="2"/>
              </a:rPr>
              <a:t>   </a:t>
            </a:r>
            <a:r>
              <a:rPr lang="en-US" sz="2400" dirty="0" smtClean="0">
                <a:sym typeface="Symbol" pitchFamily="18" charset="2"/>
              </a:rPr>
              <a:t>if </a:t>
            </a:r>
            <a:r>
              <a:rPr lang="en-US" sz="2400" i="1" dirty="0" smtClean="0">
                <a:sym typeface="Symbol" pitchFamily="18" charset="2"/>
              </a:rPr>
              <a:t>P</a:t>
            </a:r>
            <a:r>
              <a:rPr lang="en-US" sz="2400" i="1" baseline="-25000" dirty="0" smtClean="0">
                <a:sym typeface="Symbol" pitchFamily="18" charset="2"/>
              </a:rPr>
              <a:t>i</a:t>
            </a:r>
            <a:r>
              <a:rPr lang="en-US" sz="2400" i="1" dirty="0" smtClean="0">
                <a:sym typeface="Symbol" pitchFamily="18" charset="2"/>
              </a:rPr>
              <a:t> </a:t>
            </a:r>
            <a:r>
              <a:rPr lang="en-US" sz="2400" dirty="0" smtClean="0">
                <a:sym typeface="Symbol" pitchFamily="18" charset="2"/>
              </a:rPr>
              <a:t>is waiting for</a:t>
            </a:r>
            <a:r>
              <a:rPr lang="en-US" sz="2400" i="1" dirty="0" smtClean="0">
                <a:sym typeface="Symbol" pitchFamily="18" charset="2"/>
              </a:rPr>
              <a:t> </a:t>
            </a:r>
            <a:r>
              <a:rPr lang="en-US" sz="2400" i="1" dirty="0" err="1" smtClean="0">
                <a:sym typeface="Symbol" pitchFamily="18" charset="2"/>
              </a:rPr>
              <a:t>P</a:t>
            </a:r>
            <a:r>
              <a:rPr lang="en-US" sz="2400" i="1" baseline="-25000" dirty="0" err="1" smtClean="0">
                <a:sym typeface="Symbol" pitchFamily="18" charset="2"/>
              </a:rPr>
              <a:t>j</a:t>
            </a:r>
            <a:endParaRPr lang="en-US" sz="2400" i="1" dirty="0" smtClean="0">
              <a:sym typeface="Symbol" pitchFamily="18" charset="2"/>
            </a:endParaRPr>
          </a:p>
          <a:p>
            <a:pPr algn="just"/>
            <a:endParaRPr lang="en-US" sz="800" dirty="0" smtClean="0"/>
          </a:p>
          <a:p>
            <a:pPr algn="just"/>
            <a:r>
              <a:rPr lang="en-US" sz="2800" dirty="0" smtClean="0"/>
              <a:t>Periodically invoke an algorithm </a:t>
            </a:r>
          </a:p>
          <a:p>
            <a:pPr lvl="1" algn="just"/>
            <a:r>
              <a:rPr lang="en-US" sz="2400" dirty="0" smtClean="0"/>
              <a:t>searches for a cycle in the graph. </a:t>
            </a:r>
          </a:p>
          <a:p>
            <a:pPr lvl="1" algn="just"/>
            <a:r>
              <a:rPr lang="en-US" sz="2400" dirty="0" smtClean="0"/>
              <a:t>If there is a cycle, there exists a deadlock.</a:t>
            </a:r>
          </a:p>
          <a:p>
            <a:pPr algn="just"/>
            <a:endParaRPr lang="en-US" sz="800" dirty="0" smtClean="0"/>
          </a:p>
          <a:p>
            <a:pPr algn="just"/>
            <a:r>
              <a:rPr lang="en-US" sz="2800" dirty="0" smtClean="0"/>
              <a:t>An algorithm to detect a cycle in a graph requires an order of</a:t>
            </a:r>
            <a:r>
              <a:rPr lang="en-US" sz="2800" i="1" dirty="0" smtClean="0"/>
              <a:t> n</a:t>
            </a:r>
            <a:r>
              <a:rPr lang="en-US" sz="2800" baseline="30000" dirty="0" smtClean="0"/>
              <a:t>2</a:t>
            </a:r>
            <a:r>
              <a:rPr lang="en-US" sz="2800" dirty="0" smtClean="0"/>
              <a:t> operations, where </a:t>
            </a:r>
            <a:r>
              <a:rPr lang="en-US" sz="2800" i="1" dirty="0" smtClean="0"/>
              <a:t>n</a:t>
            </a:r>
            <a:r>
              <a:rPr lang="en-US" sz="2800" dirty="0" smtClean="0"/>
              <a:t> is the number of vertices in the graph</a:t>
            </a:r>
          </a:p>
        </p:txBody>
      </p:sp>
    </p:spTree>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9013" y="428625"/>
            <a:ext cx="7654925" cy="457200"/>
          </a:xfrm>
        </p:spPr>
        <p:txBody>
          <a:bodyPr/>
          <a:lstStyle/>
          <a:p>
            <a:pPr eaLnBrk="1" hangingPunct="1"/>
            <a:r>
              <a:rPr lang="en-US" sz="2800" smtClean="0"/>
              <a:t>Resource-Allocation Graph and </a:t>
            </a:r>
            <a:br>
              <a:rPr lang="en-US" sz="2800" smtClean="0"/>
            </a:br>
            <a:r>
              <a:rPr lang="en-US" sz="2800" smtClean="0"/>
              <a:t>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pic>
        <p:nvPicPr>
          <p:cNvPr id="37893" name="Picture 6" descr="7"/>
          <p:cNvPicPr>
            <a:picLocks noChangeAspect="1" noChangeArrowheads="1"/>
          </p:cNvPicPr>
          <p:nvPr/>
        </p:nvPicPr>
        <p:blipFill>
          <a:blip r:embed="rId3"/>
          <a:srcRect/>
          <a:stretch>
            <a:fillRect/>
          </a:stretch>
        </p:blipFill>
        <p:spPr bwMode="auto">
          <a:xfrm>
            <a:off x="1676400" y="1257300"/>
            <a:ext cx="6137275" cy="3959692"/>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225425"/>
            <a:ext cx="7772400" cy="628650"/>
          </a:xfrm>
        </p:spPr>
        <p:txBody>
          <a:bodyPr/>
          <a:lstStyle/>
          <a:p>
            <a:pPr eaLnBrk="1" hangingPunct="1"/>
            <a:r>
              <a:rPr lang="en-US" smtClean="0"/>
              <a:t>Several Instances of a Resource Type</a:t>
            </a:r>
          </a:p>
        </p:txBody>
      </p:sp>
      <p:sp>
        <p:nvSpPr>
          <p:cNvPr id="38915" name="Rectangle 3"/>
          <p:cNvSpPr>
            <a:spLocks noGrp="1" noChangeArrowheads="1"/>
          </p:cNvSpPr>
          <p:nvPr>
            <p:ph type="body" idx="1"/>
          </p:nvPr>
        </p:nvSpPr>
        <p:spPr>
          <a:xfrm>
            <a:off x="0" y="1344613"/>
            <a:ext cx="9144000" cy="4827587"/>
          </a:xfrm>
        </p:spPr>
        <p:txBody>
          <a:bodyPr/>
          <a:lstStyle/>
          <a:p>
            <a:pPr algn="just"/>
            <a:r>
              <a:rPr lang="en-US" sz="3200" b="1" dirty="0" smtClean="0">
                <a:solidFill>
                  <a:srgbClr val="FF0000"/>
                </a:solidFill>
              </a:rPr>
              <a:t>Available</a:t>
            </a:r>
            <a:r>
              <a:rPr lang="en-US" sz="3200" i="1" dirty="0" smtClean="0"/>
              <a:t>:</a:t>
            </a:r>
            <a:r>
              <a:rPr lang="en-US" sz="3200" dirty="0" smtClean="0"/>
              <a:t>  A vector of length </a:t>
            </a:r>
            <a:r>
              <a:rPr lang="en-US" sz="3200" i="1" dirty="0" smtClean="0"/>
              <a:t>m</a:t>
            </a:r>
            <a:r>
              <a:rPr lang="en-US" sz="3200" dirty="0" smtClean="0"/>
              <a:t> indicates the number of available resources of each type.</a:t>
            </a:r>
          </a:p>
          <a:p>
            <a:pPr algn="just"/>
            <a:r>
              <a:rPr lang="en-US" sz="3200" b="1" dirty="0" smtClean="0">
                <a:solidFill>
                  <a:srgbClr val="FF0000"/>
                </a:solidFill>
              </a:rPr>
              <a:t>Allocation</a:t>
            </a:r>
            <a:r>
              <a:rPr lang="en-US" sz="3200" i="1" dirty="0" smtClean="0"/>
              <a:t>:</a:t>
            </a:r>
            <a:r>
              <a:rPr lang="en-US" sz="3200" dirty="0" smtClean="0"/>
              <a:t>  An </a:t>
            </a:r>
            <a:r>
              <a:rPr lang="en-US" sz="3200" i="1" dirty="0" smtClean="0"/>
              <a:t>n </a:t>
            </a:r>
            <a:r>
              <a:rPr lang="en-US" sz="3200" dirty="0" smtClean="0"/>
              <a:t>x</a:t>
            </a:r>
            <a:r>
              <a:rPr lang="en-US" sz="3200" i="1" dirty="0" smtClean="0"/>
              <a:t> m</a:t>
            </a:r>
            <a:r>
              <a:rPr lang="en-US" sz="3200" dirty="0" smtClean="0"/>
              <a:t> matrix defines the number of resources of each type currently allocated to each process.</a:t>
            </a:r>
          </a:p>
          <a:p>
            <a:pPr algn="just"/>
            <a:r>
              <a:rPr lang="en-US" sz="3200" b="1" dirty="0" smtClean="0">
                <a:solidFill>
                  <a:srgbClr val="FF0000"/>
                </a:solidFill>
              </a:rPr>
              <a:t>Request</a:t>
            </a:r>
            <a:r>
              <a:rPr lang="en-US" sz="3200" i="1" dirty="0" smtClean="0"/>
              <a:t>:</a:t>
            </a:r>
            <a:r>
              <a:rPr lang="en-US" sz="3200" dirty="0" smtClean="0"/>
              <a:t>  An </a:t>
            </a:r>
            <a:r>
              <a:rPr lang="en-US" sz="3200" i="1" dirty="0" smtClean="0"/>
              <a:t>n </a:t>
            </a:r>
            <a:r>
              <a:rPr lang="en-US" sz="3200" dirty="0" smtClean="0"/>
              <a:t>x</a:t>
            </a:r>
            <a:r>
              <a:rPr lang="en-US" sz="3200" i="1" dirty="0" smtClean="0"/>
              <a:t> m</a:t>
            </a:r>
            <a:r>
              <a:rPr lang="en-US" sz="3200" dirty="0" smtClean="0"/>
              <a:t> matrix indicates the current request  of each process.  If </a:t>
            </a:r>
            <a:r>
              <a:rPr lang="en-US" sz="3200" i="1" dirty="0" smtClean="0"/>
              <a:t>Request </a:t>
            </a:r>
            <a:r>
              <a:rPr lang="en-US" sz="3200" dirty="0" smtClean="0"/>
              <a:t>[</a:t>
            </a:r>
            <a:r>
              <a:rPr lang="en-US" sz="3200" i="1" dirty="0" err="1" smtClean="0"/>
              <a:t>i</a:t>
            </a:r>
            <a:r>
              <a:rPr lang="en-US" sz="3200" dirty="0" smtClean="0"/>
              <a:t>][</a:t>
            </a:r>
            <a:r>
              <a:rPr lang="en-US" sz="3200" i="1" dirty="0" smtClean="0"/>
              <a:t>j</a:t>
            </a:r>
            <a:r>
              <a:rPr lang="en-US" sz="3200" dirty="0" smtClean="0"/>
              <a:t>] = </a:t>
            </a:r>
            <a:r>
              <a:rPr lang="en-US" sz="3200" i="1" dirty="0" smtClean="0"/>
              <a:t>k</a:t>
            </a:r>
            <a:r>
              <a:rPr lang="en-US" sz="3200" dirty="0" smtClean="0"/>
              <a:t>, then process</a:t>
            </a:r>
            <a:r>
              <a:rPr lang="en-US" sz="3200" i="1" dirty="0" smtClean="0"/>
              <a:t> P</a:t>
            </a:r>
            <a:r>
              <a:rPr lang="en-US" sz="3200" i="1" baseline="-25000" dirty="0" smtClean="0"/>
              <a:t>i</a:t>
            </a:r>
            <a:r>
              <a:rPr lang="en-US" sz="3200" dirty="0" smtClean="0"/>
              <a:t> is requesting</a:t>
            </a:r>
            <a:r>
              <a:rPr lang="en-US" sz="3200" i="1" dirty="0" smtClean="0"/>
              <a:t> k</a:t>
            </a:r>
            <a:r>
              <a:rPr lang="en-US" sz="3200" dirty="0" smtClean="0"/>
              <a:t> more instances of resource type </a:t>
            </a:r>
            <a:r>
              <a:rPr lang="en-US" sz="3200" i="1" dirty="0" err="1" smtClean="0"/>
              <a:t>R</a:t>
            </a:r>
            <a:r>
              <a:rPr lang="en-US" sz="3200" i="1" baseline="-25000" dirty="0" err="1" smtClean="0"/>
              <a:t>j</a:t>
            </a:r>
            <a:r>
              <a:rPr lang="en-US" sz="3200" dirty="0" smtClean="0"/>
              <a:t>.</a:t>
            </a:r>
          </a:p>
        </p:txBody>
      </p:sp>
    </p:spTree>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7400" y="277813"/>
            <a:ext cx="7899400" cy="576262"/>
          </a:xfrm>
        </p:spPr>
        <p:txBody>
          <a:bodyPr/>
          <a:lstStyle/>
          <a:p>
            <a:pPr eaLnBrk="1" hangingPunct="1"/>
            <a:r>
              <a:rPr lang="en-US" smtClean="0"/>
              <a:t>Detection Algorithm</a:t>
            </a:r>
          </a:p>
        </p:txBody>
      </p:sp>
      <p:sp>
        <p:nvSpPr>
          <p:cNvPr id="39939" name="Rectangle 3"/>
          <p:cNvSpPr>
            <a:spLocks noGrp="1" noChangeArrowheads="1"/>
          </p:cNvSpPr>
          <p:nvPr>
            <p:ph type="body" idx="1"/>
          </p:nvPr>
        </p:nvSpPr>
        <p:spPr>
          <a:xfrm>
            <a:off x="806450" y="1233488"/>
            <a:ext cx="7753350" cy="4530725"/>
          </a:xfrm>
        </p:spPr>
        <p:txBody>
          <a:bodyPr/>
          <a:lstStyle/>
          <a:p>
            <a:pPr>
              <a:buFont typeface="Monotype Sorts" charset="2"/>
              <a:buNone/>
            </a:pPr>
            <a:r>
              <a:rPr lang="en-US" sz="2800" smtClean="0"/>
              <a:t>1.	Let </a:t>
            </a:r>
            <a:r>
              <a:rPr lang="en-US" sz="2800" i="1" smtClean="0">
                <a:solidFill>
                  <a:srgbClr val="FF0000"/>
                </a:solidFill>
              </a:rPr>
              <a:t>Work</a:t>
            </a:r>
            <a:r>
              <a:rPr lang="en-US" sz="2800" smtClean="0"/>
              <a:t> and </a:t>
            </a:r>
            <a:r>
              <a:rPr lang="en-US" sz="2800" i="1" smtClean="0">
                <a:solidFill>
                  <a:srgbClr val="FF0000"/>
                </a:solidFill>
              </a:rPr>
              <a:t>Finish</a:t>
            </a:r>
            <a:r>
              <a:rPr lang="en-US" sz="2800" smtClean="0"/>
              <a:t> be vectors of length </a:t>
            </a:r>
            <a:r>
              <a:rPr lang="en-US" sz="2800" i="1" smtClean="0"/>
              <a:t>m</a:t>
            </a:r>
            <a:r>
              <a:rPr lang="en-US" sz="2800" smtClean="0"/>
              <a:t> and </a:t>
            </a:r>
            <a:r>
              <a:rPr lang="en-US" sz="2800" i="1" smtClean="0"/>
              <a:t>n</a:t>
            </a:r>
            <a:r>
              <a:rPr lang="en-US" sz="2800" smtClean="0"/>
              <a:t>, respectively Initialize:</a:t>
            </a:r>
          </a:p>
          <a:p>
            <a:pPr marL="850900" lvl="1" indent="-393700">
              <a:buFont typeface="Monotype Sorts" charset="2"/>
              <a:buNone/>
            </a:pPr>
            <a:r>
              <a:rPr lang="en-US" sz="2800" smtClean="0"/>
              <a:t>(a) </a:t>
            </a:r>
            <a:r>
              <a:rPr lang="en-US" sz="2800" i="1" smtClean="0"/>
              <a:t>Work</a:t>
            </a:r>
            <a:r>
              <a:rPr lang="en-US" sz="2800" smtClean="0"/>
              <a:t> = </a:t>
            </a:r>
            <a:r>
              <a:rPr lang="en-US" sz="2800" i="1" smtClean="0"/>
              <a:t>Available</a:t>
            </a:r>
            <a:endParaRPr lang="en-US" sz="2800" smtClean="0"/>
          </a:p>
          <a:p>
            <a:pPr marL="850900" lvl="1" indent="-393700">
              <a:buFont typeface="Monotype Sorts" charset="2"/>
              <a:buNone/>
            </a:pPr>
            <a:r>
              <a:rPr lang="en-US" sz="2800" smtClean="0"/>
              <a:t>(b)	For </a:t>
            </a:r>
            <a:r>
              <a:rPr lang="en-US" sz="2800" i="1" smtClean="0"/>
              <a:t>i</a:t>
            </a:r>
            <a:r>
              <a:rPr lang="en-US" sz="2800" smtClean="0"/>
              <a:t> = 1,2, …,</a:t>
            </a:r>
            <a:r>
              <a:rPr lang="en-US" sz="2800" i="1" smtClean="0"/>
              <a:t> n</a:t>
            </a:r>
            <a:r>
              <a:rPr lang="en-US" sz="2800" smtClean="0"/>
              <a:t>, if </a:t>
            </a:r>
            <a:r>
              <a:rPr lang="en-US" sz="2800" i="1" smtClean="0"/>
              <a:t>Allocation</a:t>
            </a:r>
            <a:r>
              <a:rPr lang="en-US" sz="2800" i="1" baseline="-25000" smtClean="0"/>
              <a:t>i</a:t>
            </a:r>
            <a:r>
              <a:rPr lang="en-US" sz="2800" smtClean="0"/>
              <a:t> </a:t>
            </a:r>
            <a:r>
              <a:rPr lang="en-US" sz="2800" smtClean="0">
                <a:sym typeface="Symbol" pitchFamily="18" charset="2"/>
              </a:rPr>
              <a:t> 0, then </a:t>
            </a:r>
            <a:br>
              <a:rPr lang="en-US" sz="2800" smtClean="0">
                <a:sym typeface="Symbol" pitchFamily="18" charset="2"/>
              </a:rPr>
            </a:br>
            <a:r>
              <a:rPr lang="en-US" sz="2800" i="1" smtClean="0">
                <a:sym typeface="Symbol" pitchFamily="18" charset="2"/>
              </a:rPr>
              <a:t>Finish</a:t>
            </a:r>
            <a:r>
              <a:rPr lang="en-US" sz="2800" smtClean="0">
                <a:sym typeface="Symbol" pitchFamily="18" charset="2"/>
              </a:rPr>
              <a:t>[i] = false; otherwise, </a:t>
            </a:r>
            <a:r>
              <a:rPr lang="en-US" sz="2800" i="1" smtClean="0">
                <a:sym typeface="Symbol" pitchFamily="18" charset="2"/>
              </a:rPr>
              <a:t>Finish</a:t>
            </a:r>
            <a:r>
              <a:rPr lang="en-US" sz="2800" smtClean="0">
                <a:sym typeface="Symbol" pitchFamily="18" charset="2"/>
              </a:rPr>
              <a:t>[i] = </a:t>
            </a:r>
            <a:r>
              <a:rPr lang="en-US" sz="2800" i="1" smtClean="0">
                <a:sym typeface="Symbol" pitchFamily="18" charset="2"/>
              </a:rPr>
              <a:t>true</a:t>
            </a:r>
            <a:endParaRPr lang="en-US" sz="2800" smtClean="0">
              <a:sym typeface="Symbol" pitchFamily="18" charset="2"/>
            </a:endParaRPr>
          </a:p>
          <a:p>
            <a:pPr>
              <a:buFont typeface="Monotype Sorts" charset="2"/>
              <a:buNone/>
            </a:pPr>
            <a:r>
              <a:rPr lang="en-US" sz="2800" smtClean="0"/>
              <a:t>2.	Find an index </a:t>
            </a:r>
            <a:r>
              <a:rPr lang="en-US" sz="2800" i="1" smtClean="0"/>
              <a:t>i </a:t>
            </a:r>
            <a:r>
              <a:rPr lang="en-US" sz="2800" smtClean="0"/>
              <a:t>such that both:</a:t>
            </a:r>
          </a:p>
          <a:p>
            <a:pPr marL="850900" lvl="1" indent="-393700">
              <a:buFont typeface="Monotype Sorts" charset="2"/>
              <a:buNone/>
            </a:pPr>
            <a:r>
              <a:rPr lang="en-US" sz="2800" smtClean="0"/>
              <a:t>(a)	</a:t>
            </a:r>
            <a:r>
              <a:rPr lang="en-US" sz="2800" i="1" smtClean="0"/>
              <a:t>Finish</a:t>
            </a:r>
            <a:r>
              <a:rPr lang="en-US" sz="2800" smtClean="0"/>
              <a:t>[</a:t>
            </a:r>
            <a:r>
              <a:rPr lang="en-US" sz="2800" i="1" smtClean="0"/>
              <a:t>i</a:t>
            </a:r>
            <a:r>
              <a:rPr lang="en-US" sz="2800" smtClean="0"/>
              <a:t>] == </a:t>
            </a:r>
            <a:r>
              <a:rPr lang="en-US" sz="2800" i="1" smtClean="0"/>
              <a:t>false</a:t>
            </a:r>
            <a:endParaRPr lang="en-US" sz="2800" smtClean="0"/>
          </a:p>
          <a:p>
            <a:pPr marL="850900" lvl="1" indent="-393700">
              <a:buFont typeface="Monotype Sorts" charset="2"/>
              <a:buNone/>
            </a:pPr>
            <a:r>
              <a:rPr lang="en-US" sz="2800" smtClean="0"/>
              <a:t>(b)	</a:t>
            </a:r>
            <a:r>
              <a:rPr lang="en-US" sz="2800" i="1" smtClean="0"/>
              <a:t>Request</a:t>
            </a:r>
            <a:r>
              <a:rPr lang="en-US" sz="2800" i="1" baseline="-25000" smtClean="0"/>
              <a:t>i</a:t>
            </a:r>
            <a:r>
              <a:rPr lang="en-US" sz="2800" smtClean="0"/>
              <a:t> </a:t>
            </a:r>
            <a:r>
              <a:rPr lang="en-US" sz="2800" smtClean="0">
                <a:sym typeface="Symbol" pitchFamily="18" charset="2"/>
              </a:rPr>
              <a:t> </a:t>
            </a:r>
            <a:r>
              <a:rPr lang="en-US" sz="2800" i="1" smtClean="0">
                <a:sym typeface="Symbol" pitchFamily="18" charset="2"/>
              </a:rPr>
              <a:t>Work</a:t>
            </a:r>
            <a:endParaRPr lang="en-US" sz="2800" smtClean="0">
              <a:sym typeface="Symbol" pitchFamily="18" charset="2"/>
            </a:endParaRPr>
          </a:p>
          <a:p>
            <a:pPr marL="850900" lvl="1" indent="-393700">
              <a:buFont typeface="Monotype Sorts" charset="2"/>
              <a:buNone/>
            </a:pPr>
            <a:r>
              <a:rPr lang="en-US" sz="2800" smtClean="0">
                <a:sym typeface="Symbol" pitchFamily="18" charset="2"/>
              </a:rPr>
              <a:t>If no such </a:t>
            </a:r>
            <a:r>
              <a:rPr lang="en-US" sz="2800" i="1" smtClean="0">
                <a:sym typeface="Symbol" pitchFamily="18" charset="2"/>
              </a:rPr>
              <a:t>i</a:t>
            </a:r>
            <a:r>
              <a:rPr lang="en-US" sz="2800" smtClean="0">
                <a:sym typeface="Symbol" pitchFamily="18" charset="2"/>
              </a:rPr>
              <a:t> exists, go to step 4</a:t>
            </a:r>
            <a:endParaRPr lang="en-US" sz="2800" smtClean="0"/>
          </a:p>
        </p:txBody>
      </p:sp>
    </p:spTree>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8713" y="277813"/>
            <a:ext cx="7558087" cy="576262"/>
          </a:xfrm>
        </p:spPr>
        <p:txBody>
          <a:bodyPr/>
          <a:lstStyle/>
          <a:p>
            <a:pPr eaLnBrk="1" hangingPunct="1"/>
            <a:r>
              <a:rPr lang="en-US" smtClean="0"/>
              <a:t>Detection Algorithm (Cont.)</a:t>
            </a:r>
          </a:p>
        </p:txBody>
      </p:sp>
      <p:sp>
        <p:nvSpPr>
          <p:cNvPr id="40963" name="Rectangle 3"/>
          <p:cNvSpPr>
            <a:spLocks noGrp="1" noChangeArrowheads="1"/>
          </p:cNvSpPr>
          <p:nvPr>
            <p:ph type="body" idx="1"/>
          </p:nvPr>
        </p:nvSpPr>
        <p:spPr>
          <a:xfrm>
            <a:off x="806450" y="1439863"/>
            <a:ext cx="7723188" cy="2297112"/>
          </a:xfrm>
        </p:spPr>
        <p:txBody>
          <a:bodyPr/>
          <a:lstStyle/>
          <a:p>
            <a:pPr>
              <a:lnSpc>
                <a:spcPct val="90000"/>
              </a:lnSpc>
              <a:buFont typeface="Monotype Sorts" charset="2"/>
              <a:buNone/>
            </a:pPr>
            <a:r>
              <a:rPr lang="en-US" sz="3200" smtClean="0"/>
              <a:t>3.	</a:t>
            </a:r>
            <a:r>
              <a:rPr lang="en-US" sz="3200" i="1" smtClean="0"/>
              <a:t>Work</a:t>
            </a:r>
            <a:r>
              <a:rPr lang="en-US" sz="3200" smtClean="0"/>
              <a:t> = </a:t>
            </a:r>
            <a:r>
              <a:rPr lang="en-US" sz="3200" i="1" smtClean="0"/>
              <a:t>Work</a:t>
            </a:r>
            <a:r>
              <a:rPr lang="en-US" sz="3200" smtClean="0"/>
              <a:t> + </a:t>
            </a:r>
            <a:r>
              <a:rPr lang="en-US" sz="3200" i="1" smtClean="0"/>
              <a:t>Allocation</a:t>
            </a:r>
            <a:r>
              <a:rPr lang="en-US" sz="3200" i="1" baseline="-25000" smtClean="0"/>
              <a:t>i</a:t>
            </a:r>
            <a:r>
              <a:rPr lang="en-US" sz="3200" smtClean="0"/>
              <a:t/>
            </a:r>
            <a:br>
              <a:rPr lang="en-US" sz="3200" smtClean="0"/>
            </a:br>
            <a:r>
              <a:rPr lang="en-US" sz="3200" i="1" smtClean="0"/>
              <a:t>Finish</a:t>
            </a:r>
            <a:r>
              <a:rPr lang="en-US" sz="3200" smtClean="0"/>
              <a:t>[</a:t>
            </a:r>
            <a:r>
              <a:rPr lang="en-US" sz="3200" i="1" smtClean="0"/>
              <a:t>i</a:t>
            </a:r>
            <a:r>
              <a:rPr lang="en-US" sz="3200" smtClean="0"/>
              <a:t>] = </a:t>
            </a:r>
            <a:r>
              <a:rPr lang="en-US" sz="3200" i="1" smtClean="0"/>
              <a:t>true</a:t>
            </a:r>
            <a:r>
              <a:rPr lang="en-US" sz="3200" smtClean="0"/>
              <a:t/>
            </a:r>
            <a:br>
              <a:rPr lang="en-US" sz="3200" smtClean="0"/>
            </a:br>
            <a:r>
              <a:rPr lang="en-US" sz="3200" smtClean="0"/>
              <a:t>go to step 2</a:t>
            </a:r>
          </a:p>
          <a:p>
            <a:pPr>
              <a:lnSpc>
                <a:spcPct val="90000"/>
              </a:lnSpc>
              <a:buFont typeface="Monotype Sorts" charset="2"/>
              <a:buNone/>
            </a:pPr>
            <a:r>
              <a:rPr lang="en-US" sz="3200" smtClean="0"/>
              <a:t>4.	If </a:t>
            </a:r>
            <a:r>
              <a:rPr lang="en-US" sz="3200" i="1" smtClean="0"/>
              <a:t>Finish</a:t>
            </a:r>
            <a:r>
              <a:rPr lang="en-US" sz="3200" smtClean="0"/>
              <a:t>[</a:t>
            </a:r>
            <a:r>
              <a:rPr lang="en-US" sz="3200" i="1" smtClean="0"/>
              <a:t>i</a:t>
            </a:r>
            <a:r>
              <a:rPr lang="en-US" sz="3200" smtClean="0"/>
              <a:t>] == false, for some </a:t>
            </a:r>
            <a:r>
              <a:rPr lang="en-US" sz="3200" i="1" smtClean="0"/>
              <a:t>i</a:t>
            </a:r>
            <a:r>
              <a:rPr lang="en-US" sz="3200" smtClean="0"/>
              <a:t>, 1 </a:t>
            </a:r>
            <a:r>
              <a:rPr lang="en-US" sz="3200" smtClean="0">
                <a:sym typeface="Symbol" pitchFamily="18" charset="2"/>
              </a:rPr>
              <a:t> </a:t>
            </a:r>
            <a:r>
              <a:rPr lang="en-US" sz="3200" i="1" smtClean="0">
                <a:sym typeface="Symbol" pitchFamily="18" charset="2"/>
              </a:rPr>
              <a:t>i</a:t>
            </a:r>
            <a:r>
              <a:rPr lang="en-US" sz="3200" smtClean="0">
                <a:sym typeface="Symbol" pitchFamily="18" charset="2"/>
              </a:rPr>
              <a:t>   </a:t>
            </a:r>
            <a:r>
              <a:rPr lang="en-US" sz="3200" i="1" smtClean="0">
                <a:sym typeface="Symbol" pitchFamily="18" charset="2"/>
              </a:rPr>
              <a:t>n</a:t>
            </a:r>
            <a:r>
              <a:rPr lang="en-US" sz="3200" smtClean="0">
                <a:sym typeface="Symbol" pitchFamily="18" charset="2"/>
              </a:rPr>
              <a:t>, then the system is in deadlock state. Moreover, if </a:t>
            </a:r>
            <a:r>
              <a:rPr lang="en-US" sz="3200" i="1" smtClean="0">
                <a:sym typeface="Symbol" pitchFamily="18" charset="2"/>
              </a:rPr>
              <a:t>Finish</a:t>
            </a:r>
            <a:r>
              <a:rPr lang="en-US" sz="3200" smtClean="0">
                <a:sym typeface="Symbol" pitchFamily="18" charset="2"/>
              </a:rPr>
              <a:t>[</a:t>
            </a:r>
            <a:r>
              <a:rPr lang="en-US" sz="3200" i="1" smtClean="0">
                <a:sym typeface="Symbol" pitchFamily="18" charset="2"/>
              </a:rPr>
              <a:t>i</a:t>
            </a:r>
            <a:r>
              <a:rPr lang="en-US" sz="3200" smtClean="0">
                <a:sym typeface="Symbol" pitchFamily="18" charset="2"/>
              </a:rPr>
              <a:t>] == </a:t>
            </a:r>
            <a:r>
              <a:rPr lang="en-US" sz="3200" i="1" smtClean="0">
                <a:sym typeface="Symbol" pitchFamily="18" charset="2"/>
              </a:rPr>
              <a:t>false</a:t>
            </a:r>
            <a:r>
              <a:rPr lang="en-US" sz="3200" smtClean="0">
                <a:sym typeface="Symbol" pitchFamily="18" charset="2"/>
              </a:rPr>
              <a:t>, then </a:t>
            </a:r>
            <a:r>
              <a:rPr lang="en-US" sz="3200" i="1" smtClean="0">
                <a:sym typeface="Symbol" pitchFamily="18" charset="2"/>
              </a:rPr>
              <a:t>P</a:t>
            </a:r>
            <a:r>
              <a:rPr lang="en-US" sz="3200" i="1" baseline="-25000" smtClean="0">
                <a:sym typeface="Symbol" pitchFamily="18" charset="2"/>
              </a:rPr>
              <a:t>i</a:t>
            </a:r>
            <a:r>
              <a:rPr lang="en-US" sz="3200" smtClean="0">
                <a:sym typeface="Symbol" pitchFamily="18" charset="2"/>
              </a:rPr>
              <a:t> is deadlocked</a:t>
            </a:r>
            <a:endParaRPr lang="en-US" sz="3200" b="1" smtClean="0">
              <a:solidFill>
                <a:srgbClr val="FF0066"/>
              </a:solidFill>
              <a:sym typeface="Symbol" pitchFamily="18" charset="2"/>
            </a:endParaRPr>
          </a:p>
          <a:p>
            <a:pPr>
              <a:lnSpc>
                <a:spcPct val="90000"/>
              </a:lnSpc>
              <a:buFont typeface="Monotype Sorts" charset="2"/>
              <a:buNone/>
            </a:pPr>
            <a:r>
              <a:rPr lang="en-US" sz="3200" b="1" smtClean="0">
                <a:solidFill>
                  <a:srgbClr val="FF0066"/>
                </a:solidFill>
                <a:sym typeface="Symbol" pitchFamily="18" charset="2"/>
              </a:rPr>
              <a:t>Algorithm requires an order of O(</a:t>
            </a:r>
            <a:r>
              <a:rPr lang="en-US" sz="3200" b="1" i="1" smtClean="0">
                <a:solidFill>
                  <a:srgbClr val="FF0066"/>
                </a:solidFill>
                <a:sym typeface="Symbol" pitchFamily="18" charset="2"/>
              </a:rPr>
              <a:t>m </a:t>
            </a:r>
            <a:r>
              <a:rPr lang="en-US" sz="3200" b="1" smtClean="0">
                <a:solidFill>
                  <a:srgbClr val="FF0066"/>
                </a:solidFill>
                <a:sym typeface="Symbol" pitchFamily="18" charset="2"/>
              </a:rPr>
              <a:t>x</a:t>
            </a:r>
            <a:r>
              <a:rPr lang="en-US" sz="3200" b="1" i="1" smtClean="0">
                <a:solidFill>
                  <a:srgbClr val="FF0066"/>
                </a:solidFill>
                <a:sym typeface="Symbol" pitchFamily="18" charset="2"/>
              </a:rPr>
              <a:t> n</a:t>
            </a:r>
            <a:r>
              <a:rPr lang="en-US" sz="3200" b="1" baseline="30000" smtClean="0">
                <a:solidFill>
                  <a:srgbClr val="FF0066"/>
                </a:solidFill>
                <a:sym typeface="Symbol" pitchFamily="18" charset="2"/>
              </a:rPr>
              <a:t>2)</a:t>
            </a:r>
            <a:r>
              <a:rPr lang="en-US" sz="3200" b="1" smtClean="0">
                <a:solidFill>
                  <a:srgbClr val="FF0066"/>
                </a:solidFill>
                <a:sym typeface="Symbol" pitchFamily="18" charset="2"/>
              </a:rPr>
              <a:t> operations to detect whether the system is in deadlocked state</a:t>
            </a:r>
            <a:endParaRPr lang="en-US" sz="3200" smtClean="0"/>
          </a:p>
        </p:txBody>
      </p:sp>
      <p:sp>
        <p:nvSpPr>
          <p:cNvPr id="40964" name="Text Box 4"/>
          <p:cNvSpPr txBox="1">
            <a:spLocks noChangeArrowheads="1"/>
          </p:cNvSpPr>
          <p:nvPr/>
        </p:nvSpPr>
        <p:spPr bwMode="auto">
          <a:xfrm>
            <a:off x="852488" y="3892550"/>
            <a:ext cx="7694612" cy="784225"/>
          </a:xfrm>
          <a:prstGeom prst="rect">
            <a:avLst/>
          </a:prstGeom>
          <a:noFill/>
          <a:ln w="9525">
            <a:noFill/>
            <a:miter lim="800000"/>
            <a:headEnd/>
            <a:tailEnd/>
          </a:ln>
        </p:spPr>
        <p:txBody>
          <a:bodyPr anchor="ctr">
            <a:spAutoFit/>
          </a:bodyPr>
          <a:lstStyle/>
          <a:p>
            <a:endParaRPr lang="en-US">
              <a:solidFill>
                <a:srgbClr val="FF0066"/>
              </a:solidFill>
              <a:latin typeface="Helvetica" pitchFamily="34" charset="0"/>
            </a:endParaRPr>
          </a:p>
          <a:p>
            <a:pPr>
              <a:spcBef>
                <a:spcPct val="50000"/>
              </a:spcBef>
            </a:pPr>
            <a:endParaRPr lang="en-US">
              <a:solidFill>
                <a:srgbClr val="FF0066"/>
              </a:solidFill>
              <a:latin typeface="Helvetica" pitchFamily="34" charset="0"/>
            </a:endParaRPr>
          </a:p>
        </p:txBody>
      </p:sp>
    </p:spTree>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22350" y="277813"/>
            <a:ext cx="7664450" cy="576262"/>
          </a:xfrm>
        </p:spPr>
        <p:txBody>
          <a:bodyPr/>
          <a:lstStyle/>
          <a:p>
            <a:pPr eaLnBrk="1" hangingPunct="1"/>
            <a:r>
              <a:rPr lang="en-US" sz="4000" dirty="0" smtClean="0"/>
              <a:t>Example of Detection Algorithm</a:t>
            </a:r>
          </a:p>
        </p:txBody>
      </p:sp>
      <p:sp>
        <p:nvSpPr>
          <p:cNvPr id="41987" name="Rectangle 3"/>
          <p:cNvSpPr>
            <a:spLocks noGrp="1" noChangeArrowheads="1"/>
          </p:cNvSpPr>
          <p:nvPr>
            <p:ph type="body" idx="1"/>
          </p:nvPr>
        </p:nvSpPr>
        <p:spPr>
          <a:xfrm>
            <a:off x="806450" y="1233488"/>
            <a:ext cx="8037513" cy="5121275"/>
          </a:xfrm>
        </p:spPr>
        <p:txBody>
          <a:bodyPr/>
          <a:lstStyle/>
          <a:p>
            <a:pPr>
              <a:tabLst>
                <a:tab pos="1428750" algn="l"/>
                <a:tab pos="2338388" algn="ctr"/>
                <a:tab pos="3594100" algn="ctr"/>
                <a:tab pos="4921250" algn="ctr"/>
              </a:tabLst>
            </a:pPr>
            <a:r>
              <a:rPr lang="en-US" sz="2000" dirty="0" smtClean="0"/>
              <a:t>Five processes </a:t>
            </a:r>
            <a:r>
              <a:rPr lang="en-US" sz="2000" i="1" dirty="0" smtClean="0"/>
              <a:t>P</a:t>
            </a:r>
            <a:r>
              <a:rPr lang="en-US" sz="2000" baseline="-25000" dirty="0" smtClean="0"/>
              <a:t>0</a:t>
            </a:r>
            <a:r>
              <a:rPr lang="en-US" sz="2000" dirty="0" smtClean="0"/>
              <a:t> through </a:t>
            </a:r>
            <a:r>
              <a:rPr lang="en-US" sz="2000" i="1" dirty="0" smtClean="0"/>
              <a:t>P</a:t>
            </a:r>
            <a:r>
              <a:rPr lang="en-US" sz="2000" baseline="-25000" dirty="0" smtClean="0"/>
              <a:t>4</a:t>
            </a:r>
            <a:r>
              <a:rPr lang="en-US" sz="2000" dirty="0" smtClean="0"/>
              <a:t>;</a:t>
            </a:r>
            <a:r>
              <a:rPr lang="en-US" sz="2000" baseline="-25000" dirty="0" smtClean="0"/>
              <a:t> </a:t>
            </a:r>
            <a:r>
              <a:rPr lang="en-US" sz="2000" dirty="0" smtClean="0"/>
              <a:t>three resource types </a:t>
            </a:r>
            <a:br>
              <a:rPr lang="en-US" sz="2000" dirty="0" smtClean="0"/>
            </a:br>
            <a:r>
              <a:rPr lang="en-US" sz="2000" dirty="0" smtClean="0"/>
              <a:t>A (7 instances), </a:t>
            </a:r>
            <a:r>
              <a:rPr lang="en-US" sz="2000" i="1" dirty="0" smtClean="0"/>
              <a:t>B </a:t>
            </a:r>
            <a:r>
              <a:rPr lang="en-US" sz="2000" dirty="0" smtClean="0"/>
              <a:t>(2 instances), and </a:t>
            </a:r>
            <a:r>
              <a:rPr lang="en-US" sz="2000" i="1" dirty="0" smtClean="0"/>
              <a:t>C</a:t>
            </a:r>
            <a:r>
              <a:rPr lang="en-US" sz="2000" dirty="0" smtClean="0"/>
              <a:t> (6 instances)</a:t>
            </a:r>
          </a:p>
          <a:p>
            <a:pPr>
              <a:tabLst>
                <a:tab pos="1428750" algn="l"/>
                <a:tab pos="2338388" algn="ctr"/>
                <a:tab pos="3594100" algn="ctr"/>
                <a:tab pos="4921250" algn="ctr"/>
              </a:tabLst>
            </a:pPr>
            <a:r>
              <a:rPr lang="en-US" sz="2000" dirty="0" smtClean="0"/>
              <a:t>Snapshot at time </a:t>
            </a:r>
            <a:r>
              <a:rPr lang="en-US" sz="2000" i="1" dirty="0" smtClean="0"/>
              <a:t>T</a:t>
            </a:r>
            <a:r>
              <a:rPr lang="en-US" sz="2000" baseline="-25000" dirty="0" smtClean="0"/>
              <a:t>0</a:t>
            </a:r>
            <a:r>
              <a:rPr lang="en-US" sz="2000" dirty="0" smtClean="0"/>
              <a:t>:</a:t>
            </a:r>
          </a:p>
          <a:p>
            <a:pPr>
              <a:buFont typeface="Monotype Sorts" charset="2"/>
              <a:buNone/>
              <a:tabLst>
                <a:tab pos="1428750" algn="l"/>
                <a:tab pos="2338388" algn="ctr"/>
                <a:tab pos="3594100" algn="ctr"/>
                <a:tab pos="4921250" algn="ctr"/>
              </a:tabLst>
            </a:pPr>
            <a:r>
              <a:rPr lang="en-US" sz="2000" dirty="0" smtClean="0"/>
              <a:t>			 </a:t>
            </a:r>
            <a:r>
              <a:rPr lang="en-US" sz="2000" i="1" u="sng" dirty="0" smtClean="0"/>
              <a:t>Allocation</a:t>
            </a:r>
            <a:r>
              <a:rPr lang="en-US" sz="2000" i="1" dirty="0" smtClean="0"/>
              <a:t>	</a:t>
            </a:r>
            <a:r>
              <a:rPr lang="en-US" sz="2000" i="1" u="sng" dirty="0" smtClean="0"/>
              <a:t>Request</a:t>
            </a:r>
            <a:r>
              <a:rPr lang="en-US" sz="2000" i="1" dirty="0" smtClean="0"/>
              <a:t>	</a:t>
            </a:r>
            <a:r>
              <a:rPr lang="en-US" sz="2000" i="1" u="sng" dirty="0" smtClean="0"/>
              <a:t>Available</a:t>
            </a:r>
          </a:p>
          <a:p>
            <a:pPr>
              <a:buFont typeface="Monotype Sorts" charset="2"/>
              <a:buNone/>
              <a:tabLst>
                <a:tab pos="1428750" algn="l"/>
                <a:tab pos="2338388" algn="ctr"/>
                <a:tab pos="3594100" algn="ctr"/>
                <a:tab pos="4921250" algn="ctr"/>
              </a:tabLst>
            </a:pPr>
            <a:r>
              <a:rPr lang="en-US" sz="2000" dirty="0" smtClean="0"/>
              <a:t>			</a:t>
            </a:r>
            <a:r>
              <a:rPr lang="en-US" sz="2000" i="1" dirty="0" smtClean="0"/>
              <a:t>A B C 	  A B C 	A B C</a:t>
            </a:r>
          </a:p>
          <a:p>
            <a:pPr>
              <a:buFont typeface="Monotype Sorts" charset="2"/>
              <a:buNone/>
              <a:tabLst>
                <a:tab pos="1428750" algn="l"/>
                <a:tab pos="2338388" algn="ctr"/>
                <a:tab pos="3594100" algn="ctr"/>
                <a:tab pos="4921250" algn="ctr"/>
              </a:tabLst>
            </a:pPr>
            <a:r>
              <a:rPr lang="en-US" sz="2000" dirty="0" smtClean="0"/>
              <a:t>	       </a:t>
            </a:r>
            <a:r>
              <a:rPr lang="en-US" sz="2000" i="1" dirty="0" smtClean="0"/>
              <a:t>P</a:t>
            </a:r>
            <a:r>
              <a:rPr lang="en-US" sz="2000" baseline="-25000" dirty="0" smtClean="0"/>
              <a:t>0</a:t>
            </a:r>
            <a:r>
              <a:rPr lang="en-US" sz="2000" dirty="0" smtClean="0"/>
              <a:t>	         0 1 0           0 0 0 	0 0 0</a:t>
            </a:r>
          </a:p>
          <a:p>
            <a:pPr>
              <a:buFont typeface="Monotype Sorts" charset="2"/>
              <a:buNone/>
              <a:tabLst>
                <a:tab pos="1428750" algn="l"/>
                <a:tab pos="2338388" algn="ctr"/>
                <a:tab pos="3594100" algn="ctr"/>
                <a:tab pos="4921250" algn="ctr"/>
              </a:tabLst>
            </a:pPr>
            <a:r>
              <a:rPr lang="en-US" sz="2000" i="1" dirty="0" smtClean="0"/>
              <a:t>             P</a:t>
            </a:r>
            <a:r>
              <a:rPr lang="en-US" sz="2000" baseline="-25000" dirty="0" smtClean="0"/>
              <a:t>1</a:t>
            </a:r>
            <a:r>
              <a:rPr lang="en-US" sz="2000" dirty="0" smtClean="0"/>
              <a:t>	         	2 0 0 	   2 0 2</a:t>
            </a:r>
          </a:p>
          <a:p>
            <a:pPr>
              <a:buFont typeface="Monotype Sorts" charset="2"/>
              <a:buNone/>
              <a:tabLst>
                <a:tab pos="1428750" algn="l"/>
                <a:tab pos="2338388" algn="ctr"/>
                <a:tab pos="3594100" algn="ctr"/>
                <a:tab pos="4921250" algn="ctr"/>
              </a:tabLst>
            </a:pPr>
            <a:r>
              <a:rPr lang="en-US" sz="2000" i="1" dirty="0" smtClean="0"/>
              <a:t>             P</a:t>
            </a:r>
            <a:r>
              <a:rPr lang="en-US" sz="2000" baseline="-25000" dirty="0" smtClean="0"/>
              <a:t>2</a:t>
            </a:r>
            <a:r>
              <a:rPr lang="en-US" sz="2000" dirty="0" smtClean="0"/>
              <a:t>		         3 0 3           0 0 0 </a:t>
            </a:r>
          </a:p>
          <a:p>
            <a:pPr>
              <a:buFont typeface="Monotype Sorts" charset="2"/>
              <a:buNone/>
              <a:tabLst>
                <a:tab pos="1428750" algn="l"/>
                <a:tab pos="2338388" algn="ctr"/>
                <a:tab pos="3594100" algn="ctr"/>
                <a:tab pos="4921250" algn="ctr"/>
              </a:tabLst>
            </a:pPr>
            <a:r>
              <a:rPr lang="en-US" sz="2000" i="1" dirty="0" smtClean="0"/>
              <a:t>             P</a:t>
            </a:r>
            <a:r>
              <a:rPr lang="en-US" sz="2000" baseline="-25000" dirty="0" smtClean="0"/>
              <a:t>3</a:t>
            </a:r>
            <a:r>
              <a:rPr lang="en-US" sz="2000" dirty="0" smtClean="0"/>
              <a:t>		2 1 1 	   1 0 0 </a:t>
            </a:r>
          </a:p>
          <a:p>
            <a:pPr>
              <a:buFont typeface="Monotype Sorts" charset="2"/>
              <a:buNone/>
              <a:tabLst>
                <a:tab pos="1428750" algn="l"/>
                <a:tab pos="2338388" algn="ctr"/>
                <a:tab pos="3594100" algn="ctr"/>
                <a:tab pos="4921250" algn="ctr"/>
              </a:tabLst>
            </a:pPr>
            <a:r>
              <a:rPr lang="en-US" sz="2000" dirty="0" smtClean="0"/>
              <a:t>	       </a:t>
            </a:r>
            <a:r>
              <a:rPr lang="en-US" sz="2000" i="1" dirty="0" smtClean="0"/>
              <a:t>P</a:t>
            </a:r>
            <a:r>
              <a:rPr lang="en-US" sz="2000" baseline="-25000" dirty="0" smtClean="0"/>
              <a:t>4	</a:t>
            </a:r>
            <a:r>
              <a:rPr lang="en-US" sz="2000" dirty="0" smtClean="0"/>
              <a:t>	0 0 2 	   0 0 2</a:t>
            </a:r>
          </a:p>
          <a:p>
            <a:pPr>
              <a:buFont typeface="Monotype Sorts" charset="2"/>
              <a:buNone/>
              <a:tabLst>
                <a:tab pos="1428750" algn="l"/>
                <a:tab pos="2338388" algn="ctr"/>
                <a:tab pos="3594100" algn="ctr"/>
                <a:tab pos="4921250" algn="ctr"/>
              </a:tabLst>
            </a:pPr>
            <a:endParaRPr lang="en-US" sz="2000" dirty="0" smtClean="0"/>
          </a:p>
          <a:p>
            <a:pPr>
              <a:tabLst>
                <a:tab pos="1428750" algn="l"/>
                <a:tab pos="2338388" algn="ctr"/>
                <a:tab pos="3594100" algn="ctr"/>
                <a:tab pos="4921250" algn="ctr"/>
              </a:tabLst>
            </a:pPr>
            <a:r>
              <a:rPr lang="en-US" sz="2000" dirty="0" smtClean="0"/>
              <a:t>Sequence &lt;</a:t>
            </a:r>
            <a:r>
              <a:rPr lang="en-US" sz="2000" i="1" dirty="0" smtClean="0"/>
              <a:t>P</a:t>
            </a:r>
            <a:r>
              <a:rPr lang="en-US" sz="2000" baseline="-25000" dirty="0" smtClean="0"/>
              <a:t>0</a:t>
            </a:r>
            <a:r>
              <a:rPr lang="en-US" sz="2000" dirty="0" smtClean="0"/>
              <a:t>, </a:t>
            </a:r>
            <a:r>
              <a:rPr lang="en-US" sz="2000" i="1" dirty="0" smtClean="0"/>
              <a:t>P</a:t>
            </a:r>
            <a:r>
              <a:rPr lang="en-US" sz="2000" baseline="-25000" dirty="0" smtClean="0"/>
              <a:t>2</a:t>
            </a:r>
            <a:r>
              <a:rPr lang="en-US" sz="2000" dirty="0" smtClean="0"/>
              <a:t>, </a:t>
            </a:r>
            <a:r>
              <a:rPr lang="en-US" sz="2000" i="1" dirty="0" smtClean="0"/>
              <a:t>P</a:t>
            </a:r>
            <a:r>
              <a:rPr lang="en-US" sz="2000" baseline="-25000" dirty="0" smtClean="0"/>
              <a:t>3</a:t>
            </a:r>
            <a:r>
              <a:rPr lang="en-US" sz="2000" dirty="0" smtClean="0"/>
              <a:t>, </a:t>
            </a:r>
            <a:r>
              <a:rPr lang="en-US" sz="2000" i="1" dirty="0" smtClean="0"/>
              <a:t>P</a:t>
            </a:r>
            <a:r>
              <a:rPr lang="en-US" sz="2000" baseline="-25000" dirty="0" smtClean="0"/>
              <a:t>1</a:t>
            </a:r>
            <a:r>
              <a:rPr lang="en-US" sz="2000" dirty="0" smtClean="0"/>
              <a:t>, </a:t>
            </a:r>
            <a:r>
              <a:rPr lang="en-US" sz="2000" i="1" dirty="0" smtClean="0"/>
              <a:t>P</a:t>
            </a:r>
            <a:r>
              <a:rPr lang="en-US" sz="2000" baseline="-25000" dirty="0" smtClean="0"/>
              <a:t>4</a:t>
            </a:r>
            <a:r>
              <a:rPr lang="en-US" sz="2000" dirty="0" smtClean="0"/>
              <a:t>&gt; will result in </a:t>
            </a:r>
            <a:r>
              <a:rPr lang="en-US" sz="2000" i="1" dirty="0" smtClean="0"/>
              <a:t>Finish</a:t>
            </a:r>
            <a:r>
              <a:rPr lang="en-US" sz="2000" dirty="0" smtClean="0"/>
              <a:t>[</a:t>
            </a:r>
            <a:r>
              <a:rPr lang="en-US" sz="2000" i="1" dirty="0" err="1" smtClean="0"/>
              <a:t>i</a:t>
            </a:r>
            <a:r>
              <a:rPr lang="en-US" sz="2000" dirty="0" smtClean="0"/>
              <a:t>] = true for all </a:t>
            </a:r>
            <a:r>
              <a:rPr lang="en-US" sz="2000" i="1" dirty="0" err="1" smtClean="0"/>
              <a:t>i</a:t>
            </a:r>
            <a:endParaRPr lang="en-US" sz="2000" dirty="0" smtClean="0"/>
          </a:p>
          <a:p>
            <a:pPr>
              <a:buFont typeface="Monotype Sorts" charset="2"/>
              <a:buNone/>
              <a:tabLst>
                <a:tab pos="1428750" algn="l"/>
                <a:tab pos="2338388" algn="ctr"/>
                <a:tab pos="3594100" algn="ctr"/>
                <a:tab pos="4921250" algn="ctr"/>
              </a:tabLst>
            </a:pPr>
            <a:endParaRPr lang="en-US" sz="2000" dirty="0" smtClean="0"/>
          </a:p>
        </p:txBody>
      </p:sp>
    </p:spTree>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Example (Cont.)</a:t>
            </a:r>
          </a:p>
        </p:txBody>
      </p:sp>
      <p:sp>
        <p:nvSpPr>
          <p:cNvPr id="43011" name="Rectangle 3"/>
          <p:cNvSpPr>
            <a:spLocks noGrp="1" noChangeArrowheads="1"/>
          </p:cNvSpPr>
          <p:nvPr>
            <p:ph type="body" idx="1"/>
          </p:nvPr>
        </p:nvSpPr>
        <p:spPr>
          <a:xfrm>
            <a:off x="609600" y="1233488"/>
            <a:ext cx="8153400" cy="5319712"/>
          </a:xfrm>
        </p:spPr>
        <p:txBody>
          <a:bodyPr/>
          <a:lstStyle/>
          <a:p>
            <a:pPr>
              <a:tabLst>
                <a:tab pos="2800350" algn="l"/>
                <a:tab pos="3708400" algn="ctr"/>
              </a:tabLst>
            </a:pPr>
            <a:r>
              <a:rPr lang="en-US" sz="2000" i="1" dirty="0" smtClean="0"/>
              <a:t>P</a:t>
            </a:r>
            <a:r>
              <a:rPr lang="en-US" sz="2000" baseline="-25000" dirty="0" smtClean="0"/>
              <a:t>2</a:t>
            </a:r>
            <a:r>
              <a:rPr lang="en-US" sz="2000" dirty="0" smtClean="0"/>
              <a:t> requests an additional instance of type</a:t>
            </a:r>
            <a:r>
              <a:rPr lang="en-US" sz="2000" i="1" dirty="0" smtClean="0"/>
              <a:t> C</a:t>
            </a:r>
            <a:endParaRPr lang="en-US" sz="2000" dirty="0" smtClean="0"/>
          </a:p>
          <a:p>
            <a:pPr>
              <a:buFont typeface="Monotype Sorts" charset="2"/>
              <a:buNone/>
              <a:tabLst>
                <a:tab pos="2800350" algn="l"/>
                <a:tab pos="3708400" algn="ctr"/>
              </a:tabLst>
            </a:pPr>
            <a:r>
              <a:rPr lang="en-US" sz="2000" dirty="0" smtClean="0"/>
              <a:t>			</a:t>
            </a:r>
            <a:r>
              <a:rPr lang="en-US" sz="2000" i="1" u="sng" dirty="0" smtClean="0"/>
              <a:t>Request</a:t>
            </a:r>
            <a:endParaRPr lang="en-US" sz="2000" i="1" dirty="0" smtClean="0"/>
          </a:p>
          <a:p>
            <a:pPr>
              <a:buFont typeface="Monotype Sorts" charset="2"/>
              <a:buNone/>
              <a:tabLst>
                <a:tab pos="2800350" algn="l"/>
                <a:tab pos="3708400" algn="ctr"/>
              </a:tabLst>
            </a:pPr>
            <a:r>
              <a:rPr lang="en-US" sz="2000" i="1" dirty="0" smtClean="0"/>
              <a:t>			A B C</a:t>
            </a:r>
          </a:p>
          <a:p>
            <a:pPr>
              <a:buFont typeface="Monotype Sorts" charset="2"/>
              <a:buNone/>
              <a:tabLst>
                <a:tab pos="2800350" algn="l"/>
                <a:tab pos="3708400" algn="ctr"/>
              </a:tabLst>
            </a:pPr>
            <a:r>
              <a:rPr lang="en-US" sz="2000" dirty="0" smtClean="0"/>
              <a:t>		 </a:t>
            </a:r>
            <a:r>
              <a:rPr lang="en-US" sz="2000" i="1" dirty="0" smtClean="0"/>
              <a:t>P</a:t>
            </a:r>
            <a:r>
              <a:rPr lang="en-US" sz="2000" baseline="-25000" dirty="0" smtClean="0"/>
              <a:t>0</a:t>
            </a:r>
            <a:r>
              <a:rPr lang="en-US" sz="2000" dirty="0" smtClean="0"/>
              <a:t>	0 0 0</a:t>
            </a:r>
          </a:p>
          <a:p>
            <a:pPr>
              <a:buFont typeface="Monotype Sorts" charset="2"/>
              <a:buNone/>
              <a:tabLst>
                <a:tab pos="2800350" algn="l"/>
                <a:tab pos="3708400" algn="ctr"/>
              </a:tabLst>
            </a:pPr>
            <a:r>
              <a:rPr lang="en-US" sz="2000" dirty="0" smtClean="0"/>
              <a:t>		 </a:t>
            </a:r>
            <a:r>
              <a:rPr lang="en-US" sz="2000" i="1" dirty="0" smtClean="0"/>
              <a:t>P</a:t>
            </a:r>
            <a:r>
              <a:rPr lang="en-US" sz="2000" baseline="-25000" dirty="0" smtClean="0"/>
              <a:t>1</a:t>
            </a:r>
            <a:r>
              <a:rPr lang="en-US" sz="2000" dirty="0" smtClean="0"/>
              <a:t>	2 0 2</a:t>
            </a:r>
          </a:p>
          <a:p>
            <a:pPr>
              <a:buFont typeface="Monotype Sorts" charset="2"/>
              <a:buNone/>
              <a:tabLst>
                <a:tab pos="2800350" algn="l"/>
                <a:tab pos="3708400" algn="ctr"/>
              </a:tabLst>
            </a:pPr>
            <a:r>
              <a:rPr lang="en-US" sz="2000" dirty="0" smtClean="0"/>
              <a:t>		 </a:t>
            </a:r>
            <a:r>
              <a:rPr lang="en-US" sz="2000" i="1" dirty="0" smtClean="0"/>
              <a:t>P</a:t>
            </a:r>
            <a:r>
              <a:rPr lang="en-US" sz="2000" baseline="-25000" dirty="0" smtClean="0"/>
              <a:t>2</a:t>
            </a:r>
            <a:r>
              <a:rPr lang="en-US" sz="2000" dirty="0" smtClean="0"/>
              <a:t>	0 0 1</a:t>
            </a:r>
          </a:p>
          <a:p>
            <a:pPr>
              <a:buFont typeface="Monotype Sorts" charset="2"/>
              <a:buNone/>
              <a:tabLst>
                <a:tab pos="2800350" algn="l"/>
                <a:tab pos="3708400" algn="ctr"/>
              </a:tabLst>
            </a:pPr>
            <a:r>
              <a:rPr lang="en-US" sz="2000" dirty="0" smtClean="0"/>
              <a:t>		 </a:t>
            </a:r>
            <a:r>
              <a:rPr lang="en-US" sz="2000" i="1" dirty="0" smtClean="0"/>
              <a:t>P</a:t>
            </a:r>
            <a:r>
              <a:rPr lang="en-US" sz="2000" baseline="-25000" dirty="0" smtClean="0"/>
              <a:t>3</a:t>
            </a:r>
            <a:r>
              <a:rPr lang="en-US" sz="2000" dirty="0" smtClean="0"/>
              <a:t>	1 0 0 </a:t>
            </a:r>
          </a:p>
          <a:p>
            <a:pPr>
              <a:buFont typeface="Monotype Sorts" charset="2"/>
              <a:buNone/>
              <a:tabLst>
                <a:tab pos="2800350" algn="l"/>
                <a:tab pos="3708400" algn="ctr"/>
              </a:tabLst>
            </a:pPr>
            <a:r>
              <a:rPr lang="en-US" sz="2000" dirty="0" smtClean="0"/>
              <a:t>		 </a:t>
            </a:r>
            <a:r>
              <a:rPr lang="en-US" sz="2000" i="1" dirty="0" smtClean="0"/>
              <a:t>P</a:t>
            </a:r>
            <a:r>
              <a:rPr lang="en-US" sz="2000" baseline="-25000" dirty="0" smtClean="0"/>
              <a:t>4</a:t>
            </a:r>
            <a:r>
              <a:rPr lang="en-US" sz="2000" dirty="0" smtClean="0"/>
              <a:t>	0 0 2</a:t>
            </a:r>
          </a:p>
          <a:p>
            <a:pPr>
              <a:buFont typeface="Monotype Sorts" charset="2"/>
              <a:buNone/>
              <a:tabLst>
                <a:tab pos="2800350" algn="l"/>
                <a:tab pos="3708400" algn="ctr"/>
              </a:tabLst>
            </a:pPr>
            <a:endParaRPr lang="en-US" sz="900" dirty="0" smtClean="0"/>
          </a:p>
          <a:p>
            <a:pPr>
              <a:tabLst>
                <a:tab pos="2800350" algn="l"/>
                <a:tab pos="3708400" algn="ctr"/>
              </a:tabLst>
            </a:pPr>
            <a:r>
              <a:rPr lang="en-US" sz="2000" dirty="0" smtClean="0"/>
              <a:t>State of system?</a:t>
            </a:r>
          </a:p>
          <a:p>
            <a:pPr lvl="1">
              <a:tabLst>
                <a:tab pos="2800350" algn="l"/>
                <a:tab pos="3708400" algn="ctr"/>
              </a:tabLst>
            </a:pPr>
            <a:r>
              <a:rPr lang="en-US" sz="2000" dirty="0" smtClean="0"/>
              <a:t>Can reclaim resources held by process </a:t>
            </a:r>
            <a:r>
              <a:rPr lang="en-US" sz="2000" i="1" dirty="0" smtClean="0"/>
              <a:t>P</a:t>
            </a:r>
            <a:r>
              <a:rPr lang="en-US" sz="2000" baseline="-25000" dirty="0" smtClean="0"/>
              <a:t>0</a:t>
            </a:r>
            <a:r>
              <a:rPr lang="en-US" sz="2000" dirty="0" smtClean="0"/>
              <a:t>, but insufficient resources to fulfill other processes; requests</a:t>
            </a:r>
          </a:p>
          <a:p>
            <a:pPr lvl="1">
              <a:tabLst>
                <a:tab pos="2800350" algn="l"/>
                <a:tab pos="3708400" algn="ctr"/>
              </a:tabLst>
            </a:pPr>
            <a:r>
              <a:rPr lang="en-US" sz="2000" dirty="0" smtClean="0"/>
              <a:t>Deadlock exists, consisting of processes </a:t>
            </a:r>
            <a:r>
              <a:rPr lang="en-US" sz="2000" i="1" dirty="0" smtClean="0"/>
              <a:t>P</a:t>
            </a:r>
            <a:r>
              <a:rPr lang="en-US" sz="2000" baseline="-25000" dirty="0" smtClean="0"/>
              <a:t>1</a:t>
            </a:r>
            <a:r>
              <a:rPr lang="en-US" sz="2000" dirty="0" smtClean="0"/>
              <a:t>, </a:t>
            </a:r>
            <a:r>
              <a:rPr lang="en-US" sz="2000" baseline="-25000" dirty="0" smtClean="0"/>
              <a:t> </a:t>
            </a:r>
            <a:r>
              <a:rPr lang="en-US" sz="2000" i="1" dirty="0" smtClean="0"/>
              <a:t>P</a:t>
            </a:r>
            <a:r>
              <a:rPr lang="en-US" sz="2000" baseline="-25000" dirty="0" smtClean="0"/>
              <a:t>2</a:t>
            </a:r>
            <a:r>
              <a:rPr lang="en-US" sz="2000" dirty="0" smtClean="0"/>
              <a:t>, </a:t>
            </a:r>
            <a:r>
              <a:rPr lang="en-US" sz="2000" i="1" dirty="0" smtClean="0"/>
              <a:t>P</a:t>
            </a:r>
            <a:r>
              <a:rPr lang="en-US" sz="2000" baseline="-25000" dirty="0" smtClean="0"/>
              <a:t>3</a:t>
            </a:r>
            <a:r>
              <a:rPr lang="en-US" sz="2000" dirty="0" smtClean="0"/>
              <a:t>, and </a:t>
            </a:r>
            <a:r>
              <a:rPr lang="en-US" sz="2000" i="1" dirty="0" smtClean="0"/>
              <a:t>P</a:t>
            </a:r>
            <a:r>
              <a:rPr lang="en-US" sz="2000" baseline="-25000" dirty="0" smtClean="0"/>
              <a:t>4</a:t>
            </a:r>
            <a:endParaRPr lang="en-US" sz="2000" dirty="0" smtClean="0"/>
          </a:p>
        </p:txBody>
      </p:sp>
    </p:spTree>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00138" y="277813"/>
            <a:ext cx="7586662" cy="576262"/>
          </a:xfrm>
        </p:spPr>
        <p:txBody>
          <a:bodyPr/>
          <a:lstStyle/>
          <a:p>
            <a:pPr eaLnBrk="1" hangingPunct="1"/>
            <a:r>
              <a:rPr lang="en-US" smtClean="0"/>
              <a:t>Detection-Algorithm Usage</a:t>
            </a:r>
          </a:p>
        </p:txBody>
      </p:sp>
      <p:sp>
        <p:nvSpPr>
          <p:cNvPr id="44035" name="Rectangle 3"/>
          <p:cNvSpPr>
            <a:spLocks noGrp="1" noChangeArrowheads="1"/>
          </p:cNvSpPr>
          <p:nvPr>
            <p:ph type="body" idx="1"/>
          </p:nvPr>
        </p:nvSpPr>
        <p:spPr>
          <a:xfrm>
            <a:off x="533400" y="1233488"/>
            <a:ext cx="8382000" cy="4938712"/>
          </a:xfrm>
        </p:spPr>
        <p:txBody>
          <a:bodyPr/>
          <a:lstStyle/>
          <a:p>
            <a:r>
              <a:rPr lang="en-US" sz="2800" dirty="0" smtClean="0"/>
              <a:t>When, and how often, to invoke depends on:</a:t>
            </a:r>
          </a:p>
          <a:p>
            <a:pPr lvl="1"/>
            <a:r>
              <a:rPr lang="en-US" sz="2400" dirty="0" smtClean="0">
                <a:solidFill>
                  <a:srgbClr val="FF0000"/>
                </a:solidFill>
              </a:rPr>
              <a:t>How often a deadlock is likely to occur?</a:t>
            </a:r>
          </a:p>
          <a:p>
            <a:pPr lvl="1"/>
            <a:r>
              <a:rPr lang="en-US" sz="2400" dirty="0" smtClean="0">
                <a:solidFill>
                  <a:srgbClr val="FF0000"/>
                </a:solidFill>
              </a:rPr>
              <a:t>How many processes will need to be rolled back?</a:t>
            </a:r>
          </a:p>
          <a:p>
            <a:pPr lvl="2"/>
            <a:r>
              <a:rPr lang="en-US" dirty="0" smtClean="0"/>
              <a:t>one for each disjoint cycle</a:t>
            </a:r>
          </a:p>
          <a:p>
            <a:endParaRPr lang="en-US" sz="2800" dirty="0" smtClean="0"/>
          </a:p>
          <a:p>
            <a:r>
              <a:rPr lang="en-US" sz="2800" dirty="0" smtClean="0"/>
              <a:t>If detection algorithm is invoked arbitrarily, there may be many cycles in the resource graph and so we would not be able to tell which of the many deadlocked processes “caused” the deadlock.</a:t>
            </a:r>
          </a:p>
        </p:txBody>
      </p:sp>
    </p:spTree>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0" y="465138"/>
            <a:ext cx="8588375" cy="457200"/>
          </a:xfrm>
        </p:spPr>
        <p:txBody>
          <a:bodyPr/>
          <a:lstStyle/>
          <a:p>
            <a:pPr eaLnBrk="1" hangingPunct="1"/>
            <a:r>
              <a:rPr lang="en-US" sz="3200" dirty="0" smtClean="0"/>
              <a:t>Recovery from Deadlock:  </a:t>
            </a:r>
            <a:br>
              <a:rPr lang="en-US" sz="3200" dirty="0" smtClean="0"/>
            </a:br>
            <a:r>
              <a:rPr lang="en-US" sz="3200" dirty="0" smtClean="0"/>
              <a:t>Process Termination</a:t>
            </a:r>
          </a:p>
        </p:txBody>
      </p:sp>
      <p:sp>
        <p:nvSpPr>
          <p:cNvPr id="45059" name="Rectangle 3"/>
          <p:cNvSpPr>
            <a:spLocks noGrp="1" noChangeArrowheads="1"/>
          </p:cNvSpPr>
          <p:nvPr>
            <p:ph type="body" idx="1"/>
          </p:nvPr>
        </p:nvSpPr>
        <p:spPr>
          <a:xfrm>
            <a:off x="838200" y="1524000"/>
            <a:ext cx="7694613" cy="4530725"/>
          </a:xfrm>
        </p:spPr>
        <p:txBody>
          <a:bodyPr/>
          <a:lstStyle/>
          <a:p>
            <a:r>
              <a:rPr lang="en-US" sz="2400" dirty="0" smtClean="0">
                <a:solidFill>
                  <a:srgbClr val="FF0000"/>
                </a:solidFill>
              </a:rPr>
              <a:t>Abort all deadlocked processes</a:t>
            </a:r>
          </a:p>
          <a:p>
            <a:r>
              <a:rPr lang="en-US" sz="2400" dirty="0" smtClean="0">
                <a:solidFill>
                  <a:srgbClr val="FF0000"/>
                </a:solidFill>
              </a:rPr>
              <a:t>Abort one process at a time</a:t>
            </a:r>
            <a:r>
              <a:rPr lang="en-US" sz="2400" dirty="0" smtClean="0"/>
              <a:t> until the deadlock cycle is eliminated</a:t>
            </a:r>
          </a:p>
          <a:p>
            <a:r>
              <a:rPr lang="en-US" sz="2400" dirty="0" smtClean="0"/>
              <a:t>In </a:t>
            </a:r>
            <a:r>
              <a:rPr lang="en-US" sz="2400" dirty="0" smtClean="0">
                <a:solidFill>
                  <a:srgbClr val="FF0000"/>
                </a:solidFill>
              </a:rPr>
              <a:t>which order </a:t>
            </a:r>
            <a:r>
              <a:rPr lang="en-US" sz="2400" dirty="0" smtClean="0"/>
              <a:t>should we choose to abort?</a:t>
            </a:r>
          </a:p>
          <a:p>
            <a:pPr lvl="1"/>
            <a:r>
              <a:rPr lang="en-US" sz="2400" dirty="0" smtClean="0"/>
              <a:t>Priority of the process</a:t>
            </a:r>
          </a:p>
          <a:p>
            <a:pPr lvl="1"/>
            <a:r>
              <a:rPr lang="en-US" sz="2400" dirty="0" smtClean="0"/>
              <a:t>How long process has computed, and how much longer to completion</a:t>
            </a:r>
          </a:p>
          <a:p>
            <a:pPr lvl="1"/>
            <a:r>
              <a:rPr lang="en-US" sz="2400" dirty="0" smtClean="0"/>
              <a:t>Resources the process has used</a:t>
            </a:r>
          </a:p>
          <a:p>
            <a:pPr lvl="1"/>
            <a:r>
              <a:rPr lang="en-US" sz="2400" dirty="0" smtClean="0"/>
              <a:t>Resources process needs to complete</a:t>
            </a:r>
          </a:p>
          <a:p>
            <a:pPr lvl="1"/>
            <a:r>
              <a:rPr lang="en-US" sz="2400" dirty="0" smtClean="0"/>
              <a:t>How many processes will need to be terminated</a:t>
            </a:r>
          </a:p>
          <a:p>
            <a:pPr lvl="1"/>
            <a:r>
              <a:rPr lang="en-US" sz="2400" dirty="0" smtClean="0"/>
              <a:t>Is process interactive or batch?</a:t>
            </a:r>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 Allocation Graphs</a:t>
            </a:r>
            <a:endParaRPr lang="en-US" dirty="0"/>
          </a:p>
        </p:txBody>
      </p:sp>
      <p:sp>
        <p:nvSpPr>
          <p:cNvPr id="3" name="Content Placeholder 2"/>
          <p:cNvSpPr>
            <a:spLocks noGrp="1"/>
          </p:cNvSpPr>
          <p:nvPr>
            <p:ph idx="1"/>
          </p:nvPr>
        </p:nvSpPr>
        <p:spPr/>
        <p:txBody>
          <a:bodyPr/>
          <a:lstStyle/>
          <a:p>
            <a:r>
              <a:rPr lang="en-US" smtClean="0"/>
              <a:t>Directed graph that depicts a state of the system of resources and processes</a:t>
            </a:r>
            <a:endParaRPr lang="en-US" dirty="0"/>
          </a:p>
        </p:txBody>
      </p:sp>
      <p:pic>
        <p:nvPicPr>
          <p:cNvPr id="4" name="Picture 3" descr="Fig06_05a.gif"/>
          <p:cNvPicPr>
            <a:picLocks noChangeAspect="1"/>
          </p:cNvPicPr>
          <p:nvPr/>
        </p:nvPicPr>
        <p:blipFill>
          <a:blip r:embed="rId3"/>
          <a:stretch>
            <a:fillRect/>
          </a:stretch>
        </p:blipFill>
        <p:spPr>
          <a:xfrm>
            <a:off x="228600" y="3048000"/>
            <a:ext cx="8752114" cy="1676400"/>
          </a:xfrm>
          <a:prstGeom prst="rect">
            <a:avLst/>
          </a:prstGeom>
        </p:spPr>
      </p:pic>
      <p:sp>
        <p:nvSpPr>
          <p:cNvPr id="5" name="Rectangle 4"/>
          <p:cNvSpPr/>
          <p:nvPr/>
        </p:nvSpPr>
        <p:spPr>
          <a:xfrm>
            <a:off x="1295400" y="3810000"/>
            <a:ext cx="1685077" cy="369332"/>
          </a:xfrm>
          <a:prstGeom prst="rect">
            <a:avLst/>
          </a:prstGeom>
        </p:spPr>
        <p:txBody>
          <a:bodyPr wrap="none">
            <a:spAutoFit/>
          </a:bodyPr>
          <a:lstStyle/>
          <a:p>
            <a:r>
              <a:rPr lang="en-US" b="1" dirty="0" smtClean="0">
                <a:solidFill>
                  <a:srgbClr val="3366FF"/>
                </a:solidFill>
              </a:rPr>
              <a:t>request edge</a:t>
            </a:r>
            <a:r>
              <a:rPr lang="en-US" dirty="0" smtClean="0">
                <a:solidFill>
                  <a:srgbClr val="3366FF"/>
                </a:solidFill>
              </a:rPr>
              <a:t> </a:t>
            </a:r>
            <a:endParaRPr lang="en-US" dirty="0"/>
          </a:p>
        </p:txBody>
      </p:sp>
      <p:sp>
        <p:nvSpPr>
          <p:cNvPr id="6" name="Rectangle 5"/>
          <p:cNvSpPr/>
          <p:nvPr/>
        </p:nvSpPr>
        <p:spPr>
          <a:xfrm>
            <a:off x="5791200" y="3657600"/>
            <a:ext cx="2133918" cy="369332"/>
          </a:xfrm>
          <a:prstGeom prst="rect">
            <a:avLst/>
          </a:prstGeom>
        </p:spPr>
        <p:txBody>
          <a:bodyPr wrap="none">
            <a:spAutoFit/>
          </a:bodyPr>
          <a:lstStyle/>
          <a:p>
            <a:r>
              <a:rPr lang="en-US" b="1" dirty="0" smtClean="0">
                <a:solidFill>
                  <a:srgbClr val="3366FF"/>
                </a:solidFill>
                <a:sym typeface="Symbol" pitchFamily="18" charset="2"/>
              </a:rPr>
              <a:t>assignment edge</a:t>
            </a:r>
            <a:r>
              <a:rPr lang="en-US" dirty="0" smtClean="0">
                <a:solidFill>
                  <a:srgbClr val="3366FF"/>
                </a:solidFill>
                <a:sym typeface="Symbol" pitchFamily="18" charset="2"/>
              </a:rPr>
              <a:t> </a:t>
            </a:r>
            <a:endParaRPr lang="en-US" dirty="0"/>
          </a:p>
        </p:txBody>
      </p:sp>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8188" y="417513"/>
            <a:ext cx="8020050" cy="457200"/>
          </a:xfrm>
        </p:spPr>
        <p:txBody>
          <a:bodyPr/>
          <a:lstStyle/>
          <a:p>
            <a:pPr eaLnBrk="1" hangingPunct="1"/>
            <a:r>
              <a:rPr lang="en-US" sz="3200" dirty="0" smtClean="0"/>
              <a:t>Recovery from Deadlock: </a:t>
            </a:r>
            <a:br>
              <a:rPr lang="en-US" sz="3200" dirty="0" smtClean="0"/>
            </a:br>
            <a:r>
              <a:rPr lang="en-US" sz="3200" dirty="0" smtClean="0"/>
              <a:t>Resource Preemption</a:t>
            </a:r>
          </a:p>
        </p:txBody>
      </p:sp>
      <p:sp>
        <p:nvSpPr>
          <p:cNvPr id="46083" name="Rectangle 3"/>
          <p:cNvSpPr>
            <a:spLocks noGrp="1" noChangeArrowheads="1"/>
          </p:cNvSpPr>
          <p:nvPr>
            <p:ph type="body" idx="1"/>
          </p:nvPr>
        </p:nvSpPr>
        <p:spPr>
          <a:xfrm>
            <a:off x="838200" y="1600200"/>
            <a:ext cx="7859712" cy="3581400"/>
          </a:xfrm>
        </p:spPr>
        <p:txBody>
          <a:bodyPr/>
          <a:lstStyle/>
          <a:p>
            <a:r>
              <a:rPr lang="en-US" sz="2800" dirty="0" smtClean="0">
                <a:solidFill>
                  <a:srgbClr val="FF0000"/>
                </a:solidFill>
              </a:rPr>
              <a:t>Selecting a victim</a:t>
            </a:r>
            <a:r>
              <a:rPr lang="en-US" sz="2800" dirty="0" smtClean="0"/>
              <a:t> – minimize cost</a:t>
            </a:r>
          </a:p>
          <a:p>
            <a:endParaRPr lang="en-US" sz="2800" dirty="0" smtClean="0"/>
          </a:p>
          <a:p>
            <a:r>
              <a:rPr lang="en-US" sz="2800" dirty="0" smtClean="0">
                <a:solidFill>
                  <a:srgbClr val="FF0000"/>
                </a:solidFill>
              </a:rPr>
              <a:t>Rollback</a:t>
            </a:r>
            <a:r>
              <a:rPr lang="en-US" sz="2800" dirty="0" smtClean="0"/>
              <a:t> – return to some safe state, restart process for that state</a:t>
            </a:r>
          </a:p>
          <a:p>
            <a:endParaRPr lang="en-US" sz="2800" dirty="0" smtClean="0"/>
          </a:p>
          <a:p>
            <a:r>
              <a:rPr lang="en-US" sz="2800" dirty="0" smtClean="0">
                <a:solidFill>
                  <a:srgbClr val="FF0000"/>
                </a:solidFill>
              </a:rPr>
              <a:t>Problem: </a:t>
            </a:r>
          </a:p>
          <a:p>
            <a:pPr lvl="1"/>
            <a:r>
              <a:rPr lang="en-US" sz="2400" dirty="0" smtClean="0"/>
              <a:t>starvation  </a:t>
            </a:r>
          </a:p>
          <a:p>
            <a:pPr lvl="1"/>
            <a:r>
              <a:rPr lang="en-US" sz="2400" dirty="0" smtClean="0"/>
              <a:t> same process may always be picked as victim, include number of rollback in cost factor.</a:t>
            </a:r>
          </a:p>
        </p:txBody>
      </p:sp>
    </p:spTree>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dirty="0" smtClean="0"/>
              <a:t>Chapter 8</a:t>
            </a:r>
            <a:br>
              <a:rPr lang="en-US" dirty="0" smtClean="0"/>
            </a:br>
            <a:r>
              <a:rPr lang="en-US" dirty="0" smtClean="0"/>
              <a:t>Reading 8.1-8.6</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4" name="Content Placeholder 3" descr="Fig06_07a.gif"/>
          <p:cNvPicPr>
            <a:picLocks noGrp="1" noChangeAspect="1"/>
          </p:cNvPicPr>
          <p:nvPr>
            <p:ph idx="1"/>
          </p:nvPr>
        </p:nvPicPr>
        <p:blipFill>
          <a:blip r:embed="rId3"/>
          <a:stretch>
            <a:fillRect/>
          </a:stretch>
        </p:blipFill>
        <p:spPr>
          <a:xfrm>
            <a:off x="304800" y="1905000"/>
            <a:ext cx="8492481" cy="2738437"/>
          </a:xfrm>
        </p:spPr>
      </p:pic>
    </p:spTree>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6" name="Content Placeholder 5" descr="Fig06_07b.gif"/>
          <p:cNvPicPr>
            <a:picLocks noGrp="1" noChangeAspect="1"/>
          </p:cNvPicPr>
          <p:nvPr>
            <p:ph idx="1"/>
          </p:nvPr>
        </p:nvPicPr>
        <p:blipFill>
          <a:blip r:embed="rId3"/>
          <a:stretch>
            <a:fillRect/>
          </a:stretch>
        </p:blipFill>
        <p:spPr>
          <a:xfrm>
            <a:off x="228600" y="1905000"/>
            <a:ext cx="8703697" cy="2647950"/>
          </a:xfrm>
        </p:spPr>
      </p:pic>
    </p:spTree>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6" name="Content Placeholder 5" descr="Fig06_07c.gif"/>
          <p:cNvPicPr>
            <a:picLocks noGrp="1" noChangeAspect="1"/>
          </p:cNvPicPr>
          <p:nvPr>
            <p:ph idx="1"/>
          </p:nvPr>
        </p:nvPicPr>
        <p:blipFill>
          <a:blip r:embed="rId3"/>
          <a:stretch>
            <a:fillRect/>
          </a:stretch>
        </p:blipFill>
        <p:spPr>
          <a:xfrm>
            <a:off x="533400" y="1828800"/>
            <a:ext cx="8154298" cy="2595562"/>
          </a:xfrm>
        </p:spPr>
      </p:pic>
    </p:spTree>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6" name="Content Placeholder 5" descr="Fig06_07d.gif"/>
          <p:cNvPicPr>
            <a:picLocks noGrp="1" noChangeAspect="1"/>
          </p:cNvPicPr>
          <p:nvPr>
            <p:ph idx="1"/>
          </p:nvPr>
        </p:nvPicPr>
        <p:blipFill>
          <a:blip r:embed="rId3"/>
          <a:stretch>
            <a:fillRect/>
          </a:stretch>
        </p:blipFill>
        <p:spPr>
          <a:xfrm>
            <a:off x="256190" y="1828800"/>
            <a:ext cx="8506810" cy="2667000"/>
          </a:xfrm>
        </p:spPr>
      </p:pic>
    </p:spTree>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an Unsafe State</a:t>
            </a:r>
            <a:endParaRPr lang="en-US" dirty="0"/>
          </a:p>
        </p:txBody>
      </p:sp>
      <p:pic>
        <p:nvPicPr>
          <p:cNvPr id="5" name="Content Placeholder 4" descr="Fig06_08.gif"/>
          <p:cNvPicPr>
            <a:picLocks noGrp="1" noChangeAspect="1"/>
          </p:cNvPicPr>
          <p:nvPr>
            <p:ph idx="1"/>
          </p:nvPr>
        </p:nvPicPr>
        <p:blipFill>
          <a:blip r:embed="rId3"/>
          <a:stretch>
            <a:fillRect/>
          </a:stretch>
        </p:blipFill>
        <p:spPr>
          <a:xfrm>
            <a:off x="1216373" y="1447800"/>
            <a:ext cx="6811421" cy="5181600"/>
          </a:xfrm>
        </p:spPr>
      </p:pic>
    </p:spTree>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 Avoidance Logic</a:t>
            </a:r>
            <a:endParaRPr lang="en-US" dirty="0"/>
          </a:p>
        </p:txBody>
      </p:sp>
      <p:pic>
        <p:nvPicPr>
          <p:cNvPr id="4" name="Content Placeholder 3" descr="Fig06_09a.gif"/>
          <p:cNvPicPr>
            <a:picLocks noGrp="1" noChangeAspect="1"/>
          </p:cNvPicPr>
          <p:nvPr>
            <p:ph idx="1"/>
          </p:nvPr>
        </p:nvPicPr>
        <p:blipFill>
          <a:blip r:embed="rId3"/>
          <a:stretch>
            <a:fillRect/>
          </a:stretch>
        </p:blipFill>
        <p:spPr>
          <a:xfrm>
            <a:off x="1042869" y="1219200"/>
            <a:ext cx="7601203" cy="5334000"/>
          </a:xfrm>
        </p:spPr>
      </p:pic>
    </p:spTree>
  </p:cSld>
  <p:clrMapOvr>
    <a:masterClrMapping/>
  </p:clrMapOvr>
  <p:transition>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 Avoidance Logic</a:t>
            </a:r>
            <a:endParaRPr lang="en-US" dirty="0"/>
          </a:p>
        </p:txBody>
      </p:sp>
      <p:pic>
        <p:nvPicPr>
          <p:cNvPr id="4" name="Content Placeholder 3" descr="Fig06_09b.gif"/>
          <p:cNvPicPr>
            <a:picLocks noGrp="1" noChangeAspect="1"/>
          </p:cNvPicPr>
          <p:nvPr>
            <p:ph idx="1"/>
          </p:nvPr>
        </p:nvPicPr>
        <p:blipFill>
          <a:blip r:embed="rId3"/>
          <a:stretch>
            <a:fillRect/>
          </a:stretch>
        </p:blipFill>
        <p:spPr>
          <a:xfrm>
            <a:off x="609600" y="1371600"/>
            <a:ext cx="8202605" cy="4772025"/>
          </a:xfrm>
        </p:spPr>
      </p:pic>
    </p:spTree>
  </p:cSld>
  <p:clrMapOvr>
    <a:masterClrMapping/>
  </p:clrMapOvr>
  <p:transition>
    <p:pull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 Detection</a:t>
            </a:r>
            <a:endParaRPr lang="en-US" dirty="0"/>
          </a:p>
        </p:txBody>
      </p:sp>
      <p:pic>
        <p:nvPicPr>
          <p:cNvPr id="4" name="Content Placeholder 3" descr="Fig06_10.gif"/>
          <p:cNvPicPr>
            <a:picLocks noGrp="1" noChangeAspect="1"/>
          </p:cNvPicPr>
          <p:nvPr>
            <p:ph idx="1"/>
          </p:nvPr>
        </p:nvPicPr>
        <p:blipFill>
          <a:blip r:embed="rId3"/>
          <a:stretch>
            <a:fillRect/>
          </a:stretch>
        </p:blipFill>
        <p:spPr>
          <a:xfrm>
            <a:off x="228600" y="1905000"/>
            <a:ext cx="8603889" cy="2993955"/>
          </a:xfrm>
        </p:spPr>
      </p:pic>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381000"/>
            <a:ext cx="7810500" cy="576262"/>
          </a:xfrm>
        </p:spPr>
        <p:txBody>
          <a:bodyPr/>
          <a:lstStyle/>
          <a:p>
            <a:pPr eaLnBrk="1" hangingPunct="1"/>
            <a:r>
              <a:rPr lang="en-US" dirty="0" smtClean="0"/>
              <a:t>Resource-Allocation Graph</a:t>
            </a:r>
          </a:p>
        </p:txBody>
      </p:sp>
      <p:sp>
        <p:nvSpPr>
          <p:cNvPr id="11267" name="Rectangle 3"/>
          <p:cNvSpPr>
            <a:spLocks noGrp="1" noChangeArrowheads="1"/>
          </p:cNvSpPr>
          <p:nvPr>
            <p:ph type="body" idx="1"/>
          </p:nvPr>
        </p:nvSpPr>
        <p:spPr>
          <a:xfrm>
            <a:off x="609600" y="1600200"/>
            <a:ext cx="8229600" cy="4953000"/>
          </a:xfrm>
        </p:spPr>
        <p:txBody>
          <a:bodyPr/>
          <a:lstStyle/>
          <a:p>
            <a:r>
              <a:rPr lang="en-US" sz="2000" b="1" dirty="0" smtClean="0"/>
              <a:t>Process</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r>
              <a:rPr lang="en-US" sz="2000" b="1" dirty="0" smtClean="0"/>
              <a:t>Resource Type with 4 instances</a:t>
            </a:r>
          </a:p>
          <a:p>
            <a:pPr>
              <a:buFont typeface="Monotype Sorts" charset="2"/>
              <a:buNone/>
            </a:pPr>
            <a:endParaRPr lang="en-US" sz="2000" dirty="0" smtClean="0"/>
          </a:p>
          <a:p>
            <a:endParaRPr lang="en-US" sz="2000" dirty="0" smtClean="0"/>
          </a:p>
          <a:p>
            <a:r>
              <a:rPr lang="en-US" sz="2000" b="1" i="1" dirty="0" smtClean="0"/>
              <a:t>P</a:t>
            </a:r>
            <a:r>
              <a:rPr lang="en-US" sz="2000" b="1" i="1" baseline="-25000" dirty="0" smtClean="0"/>
              <a:t>i</a:t>
            </a:r>
            <a:r>
              <a:rPr lang="en-US" sz="2000" b="1" i="1" dirty="0" smtClean="0"/>
              <a:t> </a:t>
            </a:r>
            <a:r>
              <a:rPr lang="en-US" sz="2000" b="1" dirty="0" smtClean="0"/>
              <a:t>requests instance of </a:t>
            </a:r>
            <a:r>
              <a:rPr lang="en-US" sz="2000" b="1" i="1" dirty="0" smtClean="0"/>
              <a:t>R</a:t>
            </a:r>
            <a:r>
              <a:rPr lang="en-US" sz="2000" b="1" i="1" baseline="-25000" dirty="0" smtClean="0"/>
              <a:t>j</a:t>
            </a:r>
            <a:endParaRPr lang="en-US" sz="2000" b="1" dirty="0" smtClean="0"/>
          </a:p>
          <a:p>
            <a:endParaRPr lang="en-US" sz="2000" dirty="0" smtClean="0"/>
          </a:p>
          <a:p>
            <a:pPr>
              <a:buFont typeface="Monotype Sorts" charset="2"/>
              <a:buNone/>
            </a:pPr>
            <a:endParaRPr lang="en-US" sz="2000" dirty="0" smtClean="0"/>
          </a:p>
          <a:p>
            <a:r>
              <a:rPr lang="en-US" sz="2000" b="1" i="1" dirty="0" smtClean="0"/>
              <a:t>P</a:t>
            </a:r>
            <a:r>
              <a:rPr lang="en-US" sz="2000" b="1" i="1" baseline="-25000" dirty="0" smtClean="0"/>
              <a:t>i</a:t>
            </a:r>
            <a:r>
              <a:rPr lang="en-US" sz="2000" b="1" dirty="0" smtClean="0"/>
              <a:t> is holding an instance of </a:t>
            </a:r>
            <a:r>
              <a:rPr lang="en-US" sz="2000" b="1" i="1" dirty="0" smtClean="0"/>
              <a:t>R</a:t>
            </a:r>
            <a:r>
              <a:rPr lang="en-US" sz="2000" b="1" i="1" baseline="-25000" dirty="0" smtClean="0"/>
              <a:t>j</a:t>
            </a:r>
            <a:endParaRPr lang="en-US" sz="2000" b="1" i="1" dirty="0" smtClean="0"/>
          </a:p>
        </p:txBody>
      </p:sp>
      <p:sp>
        <p:nvSpPr>
          <p:cNvPr id="11268" name="Oval 4"/>
          <p:cNvSpPr>
            <a:spLocks noChangeArrowheads="1"/>
          </p:cNvSpPr>
          <p:nvPr/>
        </p:nvSpPr>
        <p:spPr bwMode="auto">
          <a:xfrm>
            <a:off x="2667000" y="182880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4916487"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a:latin typeface="Helvetica" pitchFamily="34" charset="0"/>
            </a:endParaRPr>
          </a:p>
        </p:txBody>
      </p:sp>
      <p:sp>
        <p:nvSpPr>
          <p:cNvPr id="11270" name="Oval 6"/>
          <p:cNvSpPr>
            <a:spLocks noChangeArrowheads="1"/>
          </p:cNvSpPr>
          <p:nvPr/>
        </p:nvSpPr>
        <p:spPr bwMode="auto">
          <a:xfrm>
            <a:off x="4749800" y="4319587"/>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i="1">
              <a:latin typeface="Helvetica" pitchFamily="34" charset="0"/>
            </a:endParaRPr>
          </a:p>
        </p:txBody>
      </p:sp>
      <p:grpSp>
        <p:nvGrpSpPr>
          <p:cNvPr id="2" name="Group 12"/>
          <p:cNvGrpSpPr>
            <a:grpSpLocks/>
          </p:cNvGrpSpPr>
          <p:nvPr/>
        </p:nvGrpSpPr>
        <p:grpSpPr bwMode="auto">
          <a:xfrm>
            <a:off x="4876800" y="3352800"/>
            <a:ext cx="438150" cy="419100"/>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3" name="Group 13"/>
          <p:cNvGrpSpPr>
            <a:grpSpLocks/>
          </p:cNvGrpSpPr>
          <p:nvPr/>
        </p:nvGrpSpPr>
        <p:grpSpPr bwMode="auto">
          <a:xfrm>
            <a:off x="5581650" y="4383087"/>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5254625" y="4586287"/>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5638800" y="4876800"/>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dirty="0">
                <a:latin typeface="Helvetica" pitchFamily="34" charset="0"/>
              </a:rPr>
              <a:t>R</a:t>
            </a:r>
            <a:r>
              <a:rPr lang="en-US" sz="1400" i="1" baseline="-25000" dirty="0">
                <a:latin typeface="Helvetica" pitchFamily="34" charset="0"/>
              </a:rPr>
              <a:t>j</a:t>
            </a:r>
            <a:endParaRPr lang="en-US" sz="1400" i="1" dirty="0">
              <a:latin typeface="Helvetica" pitchFamily="34" charset="0"/>
            </a:endParaRPr>
          </a:p>
        </p:txBody>
      </p:sp>
      <p:grpSp>
        <p:nvGrpSpPr>
          <p:cNvPr id="4" name="Group 21"/>
          <p:cNvGrpSpPr>
            <a:grpSpLocks/>
          </p:cNvGrpSpPr>
          <p:nvPr/>
        </p:nvGrpSpPr>
        <p:grpSpPr bwMode="auto">
          <a:xfrm>
            <a:off x="5710237"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5383212" y="5772150"/>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5761037"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dirty="0">
                <a:latin typeface="Helvetica" pitchFamily="34" charset="0"/>
              </a:rPr>
              <a:t>R</a:t>
            </a:r>
            <a:r>
              <a:rPr lang="en-US" sz="1400" i="1" baseline="-25000" dirty="0">
                <a:latin typeface="Helvetica" pitchFamily="34" charset="0"/>
              </a:rPr>
              <a:t>j</a:t>
            </a:r>
            <a:endParaRPr lang="en-US" sz="1400" i="1" dirty="0">
              <a:latin typeface="Helvetica" pitchFamily="34" charset="0"/>
            </a:endParaRPr>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b="1" dirty="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2694195" y="942975"/>
            <a:ext cx="3736768" cy="5534025"/>
          </a:xfrm>
          <a:prstGeom prst="rect">
            <a:avLst/>
          </a:prstGeom>
          <a:noFill/>
          <a:ln w="38100" cmpd="dbl">
            <a:noFill/>
            <a:miter lim="800000"/>
            <a:headEnd/>
            <a:tailEnd/>
          </a:ln>
        </p:spPr>
      </p:pic>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228600"/>
            <a:ext cx="8378825" cy="469900"/>
          </a:xfrm>
        </p:spPr>
        <p:txBody>
          <a:bodyPr/>
          <a:lstStyle/>
          <a:p>
            <a:pPr eaLnBrk="1" hangingPunct="1"/>
            <a:r>
              <a:rPr lang="en-US" sz="2800" b="1" dirty="0" smtClean="0"/>
              <a:t>Resource Allocation Graph With A Deadlock</a:t>
            </a:r>
          </a:p>
        </p:txBody>
      </p:sp>
      <p:pic>
        <p:nvPicPr>
          <p:cNvPr id="13315" name="Picture 7"/>
          <p:cNvPicPr>
            <a:picLocks noChangeAspect="1" noChangeArrowheads="1"/>
          </p:cNvPicPr>
          <p:nvPr/>
        </p:nvPicPr>
        <p:blipFill>
          <a:blip r:embed="rId3"/>
          <a:srcRect/>
          <a:stretch>
            <a:fillRect/>
          </a:stretch>
        </p:blipFill>
        <p:spPr bwMode="auto">
          <a:xfrm>
            <a:off x="2728913" y="979488"/>
            <a:ext cx="3916362" cy="5772150"/>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9638" y="400050"/>
            <a:ext cx="7954962" cy="457200"/>
          </a:xfrm>
        </p:spPr>
        <p:txBody>
          <a:bodyPr/>
          <a:lstStyle/>
          <a:p>
            <a:pPr eaLnBrk="1" hangingPunct="1"/>
            <a:r>
              <a:rPr lang="en-US" sz="4000" b="1" dirty="0"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2590800" y="1676400"/>
            <a:ext cx="3890963" cy="4964227"/>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2035</Words>
  <Application>Microsoft Office PowerPoint</Application>
  <PresentationFormat>On-screen Show (4:3)</PresentationFormat>
  <Paragraphs>443</Paragraphs>
  <Slides>59</Slides>
  <Notes>52</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Office Theme</vt:lpstr>
      <vt:lpstr>Custom Design</vt:lpstr>
      <vt:lpstr> Operating Systems   Deadlocks  Dr. Shamim Akhter</vt:lpstr>
      <vt:lpstr>The Deadlock Problem</vt:lpstr>
      <vt:lpstr>Deadlock</vt:lpstr>
      <vt:lpstr>Resource-Allocation Graph</vt:lpstr>
      <vt:lpstr>Resource Allocation Graphs</vt:lpstr>
      <vt:lpstr>Resource-Allocation Graph</vt:lpstr>
      <vt:lpstr>Example of a Resource Allocation Graph</vt:lpstr>
      <vt:lpstr>Resource Allocation Graph With A Deadlock</vt:lpstr>
      <vt:lpstr>Graph With A Cycle But No Deadlock</vt:lpstr>
      <vt:lpstr>Conditions for Deadlock</vt:lpstr>
      <vt:lpstr>Conditions for Deadlock</vt:lpstr>
      <vt:lpstr>Resource Allocation Graphs</vt:lpstr>
      <vt:lpstr>Slide 13</vt:lpstr>
      <vt:lpstr>Basic Facts</vt:lpstr>
      <vt:lpstr>Methods for Handling Deadlocks</vt:lpstr>
      <vt:lpstr>Deadlock Prevention</vt:lpstr>
      <vt:lpstr>Hold &amp; Wait Protocols</vt:lpstr>
      <vt:lpstr>Example Problem</vt:lpstr>
      <vt:lpstr>Deadlock Prevention (Cont.)</vt:lpstr>
      <vt:lpstr>Slide 20</vt:lpstr>
      <vt:lpstr>Proof: Circular wait will not occur if the two conditions hold</vt:lpstr>
      <vt:lpstr>Problem in Deadlock Prevention Protocols</vt:lpstr>
      <vt:lpstr>Deadlock Avoidance</vt:lpstr>
      <vt:lpstr>Deadlock Avoidance Algorithm</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Chapter 8 Reading 8.1-8.6</vt:lpstr>
      <vt:lpstr>Determination of a Safe State</vt:lpstr>
      <vt:lpstr>Determination of a Safe State</vt:lpstr>
      <vt:lpstr>Determination of a Safe State</vt:lpstr>
      <vt:lpstr>Determination of a Safe State</vt:lpstr>
      <vt:lpstr>Determination of an Unsafe State</vt:lpstr>
      <vt:lpstr>Deadlock Avoidance Logic</vt:lpstr>
      <vt:lpstr>Deadlock Avoidance Logic</vt:lpstr>
      <vt:lpstr>Deadlock Detection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2008-04-03T13:45:59Z</dcterms:created>
  <dcterms:modified xsi:type="dcterms:W3CDTF">2017-03-08T19:36:11Z</dcterms:modified>
</cp:coreProperties>
</file>