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8E29-6012-E61B-50DA-EC45E81A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4E80-00D1-8A50-CC44-ACDA492A4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2D4-603D-27D5-95C5-6D40402E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D28C-F57D-D552-000C-71B3475D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AFE7-840D-46AE-1F3E-877D8B8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E064-8F15-A65D-AA5F-E8821982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D5137-C3A5-077A-E0E7-44CD4F071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F03E-2B0A-636D-AC2C-B69DA1EF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0254-FEFC-7536-E5A1-111685CA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419E-F903-B40D-6902-007C810B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62336-F2B8-112B-CC14-A762FDF03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5D2F-476D-D75B-C5EB-914985A6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590C-DAC7-13AF-AACD-F3EB2435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628F-B704-61A9-432D-79EFCFB9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11F5-FBC3-4171-0C76-7BA520A1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64E5-81A8-81A0-0C7A-B9744A11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D0E4A-5180-AEDB-F5EA-2B4D68924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F188-7824-CABC-AEF8-0E3DCBB6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AF8D-CCFB-0AE7-641B-8628C42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E87B-0D7B-8420-8BCF-69AE5D60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D740-4448-D308-AED9-89984B98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9F26-4AF4-C7C0-164C-08EBAFF0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29E40-AEBA-36E6-37CE-43DFC555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67DCB-DFE8-D786-E69E-7B55F6DA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5A8A-AA7D-8961-11ED-65E6FA73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9459-F273-76F9-276D-774BB8AD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32B0-0610-9956-49AD-801E4FA9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88E6-60F8-3DB9-FA39-2C32C18E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8428-1474-8E95-D4B3-90027165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23C2-0059-F741-A290-B92A3F37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A0-3A4A-5140-74C6-5D91C37E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44E8-2B65-040C-14AA-3B6A61126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0400B-1563-7AEC-5434-7B1A82CE0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0850-99BC-7BF1-2BCA-85D9AD65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994E-7C5E-34E3-7B12-272B59F2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DE49F-A7A4-8622-9624-2DC48D09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16D5-BED5-8E6E-3F86-53C6FD26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A40F-7144-B785-9FCA-8C1ECC4F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4EEDA-A2C3-962C-1AA9-7538B8AD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1362E-036D-E9C1-AC87-A37C895CD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C4507-EE85-F43A-4AF1-94C5CC4C3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3C265-0FB7-665B-695B-34267001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794A7-09BA-D897-ED15-A6FE1176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A7EFB-C57C-4454-9528-3C1940B3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72B5-58EE-2E85-CB2A-D05E419A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DBC9-AB69-6D79-80A4-288FD20B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03DC3-CB19-7EA5-D8EB-A50BEC57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D5B3A-E2B9-02FA-9A48-5CA9CFA6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DE9EF-B1E7-C66F-B915-6E1AA473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F8762-55B0-4C84-598D-334C75D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CE03-ABB2-3779-16C7-8DF78F12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8A41-6F18-8ED1-7B9E-0A06B240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E5FC-ADAE-AE1F-C6A8-9586DF90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26E1A-9ED9-03EB-088B-B85E8BE0E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716A-5783-8936-C0B9-06410F42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FDD0F-20BD-539C-B0C9-8253965F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D890-039A-9B0C-E007-3ABB325F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4801-B91E-43B7-CE30-7CCA4A9F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FC71A-F97C-F634-EF39-537A4F767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42292-EB5F-7E2C-D5EF-45C263770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F39A2-7A20-9854-04E4-24485E54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9719-5CDF-02AC-B834-3530FE11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C70A-C1B7-97CE-77C0-3521DE1C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EACB3-FAD9-7F90-0277-F0BD624F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5EE20-6DF0-0A48-65F5-C6C9658A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88AB-CA6E-B2F2-FA53-CEFCC35B4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EAB26-9B95-4B63-AD48-92A1C0F10E0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9A83-17E7-2A1E-8066-1DC579F4D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D6B2-2552-8D67-B74F-C696976A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8EAC8-29E8-478E-B40D-ACD4DA7A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8FA2-888D-D9A6-9580-0814661C6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Git &amp;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4F1E1-994A-F4AA-4226-3D6691363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3-Hour Hands-On Workshop</a:t>
            </a:r>
          </a:p>
        </p:txBody>
      </p:sp>
    </p:spTree>
    <p:extLst>
      <p:ext uri="{BB962C8B-B14F-4D97-AF65-F5344CB8AC3E}">
        <p14:creationId xmlns:p14="http://schemas.microsoft.com/office/powerpoint/2010/main" val="223730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C8AB-677C-1D3F-EDF4-2B48D470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A3097-CE0A-F3D1-4709-D6C2EC1E3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Evolution from .NET Framework to .NET Core to .NET 5+</a:t>
            </a:r>
          </a:p>
          <a:p>
            <a:r>
              <a:rPr lang="en-US"/>
              <a:t>  - Major components (CLR, BCL, SDK)</a:t>
            </a:r>
          </a:p>
          <a:p>
            <a:r>
              <a:rPr lang="en-US"/>
              <a:t>  - Cross-platform capabilities
</a:t>
            </a:r>
            <a:r>
              <a:rPr lang="en-US" b="1"/>
              <a:t>TALKING POINTS:</a:t>
            </a:r>
            <a:r>
              <a:rPr lang="en-US"/>
              <a:t>
â€¢ **.NET Evolution:**
â€¢ .NET Framework (Windows only) â†’ .NET Core (cross-platform) â†’ .NET 5+ (unified)
â€¢ Version history timeline with key features
â€¢ Current version features (performance, platform support)
â€¢ **For Java Developers:**
â€¢ CLR = JVM (executes intermediate language)
â€¢ BCL = Java Standard Library (but more extensive)
â€¢ NuGet = Maven/Gradle (package management)
â€¢ .NET SDK = JDK (development kit)
â€¢ **Key differences:**
â€¢ Native AOT compilation options (vs JIT)
â€¢ Value types and reference types distinction
â€¢ Stronger platform integration
â€¢ Language interoperability within the ecosystem
</a:t>
            </a:r>
          </a:p>
        </p:txBody>
      </p:sp>
    </p:spTree>
    <p:extLst>
      <p:ext uri="{BB962C8B-B14F-4D97-AF65-F5344CB8AC3E}">
        <p14:creationId xmlns:p14="http://schemas.microsoft.com/office/powerpoint/2010/main" val="166359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AD66-08DE-A0FD-2730-8A5489CB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Language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51D0-D52A-7BBE-3D6D-9580116C4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Syntax similarities and differences with Java</a:t>
            </a:r>
          </a:p>
          <a:p>
            <a:r>
              <a:rPr lang="en-US"/>
              <a:t>  - Key language features to be aware of</a:t>
            </a:r>
          </a:p>
          <a:p>
            <a:r>
              <a:rPr lang="en-US"/>
              <a:t>  - Modern C# capabilities (9.0+)
</a:t>
            </a:r>
            <a:r>
              <a:rPr lang="en-US" b="1"/>
              <a:t>TALKING POINTS:</a:t>
            </a:r>
            <a:r>
              <a:rPr lang="en-US"/>
              <a:t>
â€¢ **Similarities:**
â€¢ C-style syntax with curly braces
â€¢ Object-oriented with interfaces and inheritance
â€¢ Strong typing system
â€¢ Garbage collection
â€¢ Namespace organization (like packages)
â€¢ **Key Differences:**
â€¢ Properties vs. getter/setter methods
â€¢ Events and delegates vs. listener pattern
â€¢ Extension methods (add methods to existing types)
â€¢ LINQ (Language Integrated Query) vs. Java streams
â€¢ Async/await vs. CompletableFuture
â€¢ Nullable reference types
â€¢ Pattern matching capabilities
â€¢ **Code Example Comparisons:**
â€¢ Java property vs. C# property
â€¢ Java generics vs. C# generics
â€¢ Error handling approaches
â€¢ Collection manipulation
</a:t>
            </a:r>
          </a:p>
        </p:txBody>
      </p:sp>
    </p:spTree>
    <p:extLst>
      <p:ext uri="{BB962C8B-B14F-4D97-AF65-F5344CB8AC3E}">
        <p14:creationId xmlns:p14="http://schemas.microsoft.com/office/powerpoint/2010/main" val="10552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1D1D-8375-B073-B4AA-3BAA9C7E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Type System Deep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34FD-E6BA-440F-3A3F-2DD7105F3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Value vs. Reference types</a:t>
            </a:r>
          </a:p>
          <a:p>
            <a:r>
              <a:rPr lang="en-US"/>
              <a:t>  - Nullable value types</a:t>
            </a:r>
          </a:p>
          <a:p>
            <a:r>
              <a:rPr lang="en-US"/>
              <a:t>  - Generics implementation
</a:t>
            </a:r>
            <a:r>
              <a:rPr lang="en-US" b="1"/>
              <a:t>TALKING POINTS:</a:t>
            </a:r>
            <a:r>
              <a:rPr lang="en-US"/>
              <a:t>
â€¢ **Value Types:**
â€¢ Stored on stack (performance benefit)
â€¢ Includes primitives, structs, enums
â€¢ Copy semantics (vs. Java's reference semantics for almost everything)
â€¢ Struct example: `DateTime` vs. Java's `LocalDateTime`
â€¢ **Reference Types:**
â€¢ Similar to Java objects
â€¢ Nullable reference types feature (helps avoid NullPointerException)
â€¢ **Generics:**
â€¢ Reified at runtime (unlike Java's type erasure)
â€¢ Performance benefits for value types
â€¢ Constraints more powerful than Java's bounds
â€¢ **Common Confusion Points:**
â€¢ String behavior (immutable reference type)
â€¢ Boxing/unboxing performance considerations
â€¢ Parameter passing (ref, out, in keywords)
</a:t>
            </a:r>
          </a:p>
        </p:txBody>
      </p:sp>
    </p:spTree>
    <p:extLst>
      <p:ext uri="{BB962C8B-B14F-4D97-AF65-F5344CB8AC3E}">
        <p14:creationId xmlns:p14="http://schemas.microsoft.com/office/powerpoint/2010/main" val="122734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AB8D-B6B6-2A12-B1A4-3918916B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Console App Essentials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5898B-4270-3EE3-5A9C-CE8D28B7B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Input/output methods</a:t>
            </a:r>
          </a:p>
          <a:p>
            <a:r>
              <a:rPr lang="en-US"/>
              <a:t>  - Console formatting and colors</a:t>
            </a:r>
          </a:p>
          <a:p>
            <a:r>
              <a:rPr lang="en-US"/>
              <a:t>  - Performance considerations
</a:t>
            </a:r>
            <a:r>
              <a:rPr lang="en-US" b="1"/>
              <a:t>TALKING POINTS:</a:t>
            </a:r>
            <a:r>
              <a:rPr lang="en-US"/>
              <a:t>
â€¢ **Basic I/O:**
â€¢ `Console.WriteLine()` vs. `System.out.println()`
â€¢ `Console.ReadLine()` vs. `Scanner` usage
â€¢ String formatting options
â€¢ **Advanced Console Features:**
â€¢ Color manipulation (`Console.ForegroundColor`, `Console.BackgroundColor`)
â€¢ Cursor positioning (no direct Java equivalent)
â€¢ Input handling (key presses, etc.)
â€¢ **Working with strings:**
â€¢ String interpolation (`$"Hello, {name}"`) vs Java's string concatenation
â€¢ Format specifiers and composite formatting
â€¢ StringBuilder usage (similar to Java)
â€¢ **Error handling:**
â€¢ Exception handling similarities
â€¢ Try/catch blocks (very similar to Java)
## Project Introduction Section
</a:t>
            </a:r>
          </a:p>
        </p:txBody>
      </p:sp>
    </p:spTree>
    <p:extLst>
      <p:ext uri="{BB962C8B-B14F-4D97-AF65-F5344CB8AC3E}">
        <p14:creationId xmlns:p14="http://schemas.microsoft.com/office/powerpoint/2010/main" val="166960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A8F1-7BB6-3840-B01D-7E16C72D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Today's 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1329-0E3C-F28C-71C6-EC668D4C7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Game concept and mechanics</a:t>
            </a:r>
          </a:p>
          <a:p>
            <a:r>
              <a:rPr lang="en-US"/>
              <a:t>  - Project structure diagram
</a:t>
            </a:r>
            <a:r>
              <a:rPr lang="en-US" b="1"/>
              <a:t>TALKING POINTS:</a:t>
            </a:r>
            <a:r>
              <a:rPr lang="en-US"/>
              <a:t>
â€¢ **Application Architecture:**
â€¢ Single-file organization (compare to Java package structure)
â€¢ Class responsibilities and relationships
â€¢ How the program flow works
â€¢ **C# Concepts Demonstrated:**
â€¢ Object-oriented design
â€¢ Enumerations
â€¢ Properties
â€¢ Random number generation
â€¢ Control structures
â€¢ Console I/O with formatting
â€¢ **What You'll Learn:**
â€¢ Debugging C# applications
â€¢ Working with .NET classes
â€¢ Console application structure
â€¢ Basic game mechanics
</a:t>
            </a:r>
          </a:p>
        </p:txBody>
      </p:sp>
    </p:spTree>
    <p:extLst>
      <p:ext uri="{BB962C8B-B14F-4D97-AF65-F5344CB8AC3E}">
        <p14:creationId xmlns:p14="http://schemas.microsoft.com/office/powerpoint/2010/main" val="67954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7404-D67F-FF72-85CF-EF1156DB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E5252-8E36-7A4D-EC41-CE571514B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- UML-style class diagram</a:t>
            </a:r>
          </a:p>
          <a:p>
            <a:r>
              <a:rPr lang="en-US"/>
              <a:t>  - Core methods explanation
</a:t>
            </a:r>
            <a:r>
              <a:rPr lang="en-US" b="1"/>
              <a:t>TALKING POINTS:</a:t>
            </a:r>
            <a:r>
              <a:rPr lang="en-US"/>
              <a:t>
â€¢ **Program Class:**
â€¢ Entry point (similar to Java's `main` method)
â€¢ Static Main method
â€¢ **GameManager Class:**
â€¢ Core game loop
â€¢ State management
â€¢ Similar to a Controller in MVC pattern
â€¢ **Player Class:**
â€¢ Data storage
â€¢ Statistics tracking
â€¢ Properties vs. Java's getters/setters
â€¢ **DifficultyLevel Enum:**
â€¢ C# enumerations vs. Java enums
â€¢ How they're used in the application
</a:t>
            </a:r>
          </a:p>
        </p:txBody>
      </p:sp>
    </p:spTree>
    <p:extLst>
      <p:ext uri="{BB962C8B-B14F-4D97-AF65-F5344CB8AC3E}">
        <p14:creationId xmlns:p14="http://schemas.microsoft.com/office/powerpoint/2010/main" val="123042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6140-8A82-C886-7B4D-4CC9BD83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Tasks - Core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DFD7-F136-607D-B523-E9411964D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- Part 1: Fix Random Number Generation</a:t>
            </a:r>
          </a:p>
          <a:p>
            <a:r>
              <a:rPr lang="en-US"/>
              <a:t>  - Part 2: Add Color to Console Output
</a:t>
            </a:r>
            <a:r>
              <a:rPr lang="en-US" b="1"/>
              <a:t>TALKING POINTS:</a:t>
            </a:r>
            <a:r>
              <a:rPr lang="en-US"/>
              <a:t>
â€¢ **Random Number Bug:**
â€¢ C#'s Random behavior vs. Java's Random
â€¢ Seeding implications
â€¢ How to identify seed-related issues
â€¢ Testing randomness
â€¢ **Console Colors:**
â€¢ ConsoleColor enumeration options
â€¢ ForegroundColor/BackgroundColor properties
â€¢ ResetColor method
â€¢ Best practices for color usage
â€¢ No direct equivalent in standard Java console apps
â€¢ **Expected Outcome:**
â€¢ Detailed description of working application
â€¢ Examples of good color choices
</a:t>
            </a:r>
          </a:p>
        </p:txBody>
      </p:sp>
    </p:spTree>
    <p:extLst>
      <p:ext uri="{BB962C8B-B14F-4D97-AF65-F5344CB8AC3E}">
        <p14:creationId xmlns:p14="http://schemas.microsoft.com/office/powerpoint/2010/main" val="429234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5125-570C-F6C3-650C-B3CC26F3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Tasks - Stretch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95A1-2E55-238F-8BC7-726434C9B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Five stretch goals with difficulty ratings</a:t>
            </a:r>
          </a:p>
          <a:p>
            <a:r>
              <a:rPr lang="en-US"/>
              <a:t>  - Implementation suggestions
</a:t>
            </a:r>
            <a:r>
              <a:rPr lang="en-US" b="1"/>
              <a:t>TALKING POINTS:</a:t>
            </a:r>
            <a:r>
              <a:rPr lang="en-US"/>
              <a:t>
â€¢ **Difficulty Selection:**
â€¢ Menu implementation techniques
â€¢ Enum usage for settings
â€¢ Switch expressions in C# (vs. switch statements in Java)
â€¢ **Player Statistics:**
â€¢ Properties for tracking scores
â€¢ Auto-implemented properties (C# shorthand)
â€¢ Expression-bodied members
â€¢ **High Scores Display:**
â€¢ String formatting for tables
â€¢ Alignment options
â€¢ **Game Improvements:**
â€¢ Hint system implementation
â€¢ Timer implementation (C# timing vs. Java timing)
â€¢ Settings persistence options
â€¢ **Multiplayer:**
â€¢ Player management approaches
â€¢ Turn-based logic implementation
## Coding Session Guidelines
</a:t>
            </a:r>
          </a:p>
        </p:txBody>
      </p:sp>
    </p:spTree>
    <p:extLst>
      <p:ext uri="{BB962C8B-B14F-4D97-AF65-F5344CB8AC3E}">
        <p14:creationId xmlns:p14="http://schemas.microsoft.com/office/powerpoint/2010/main" val="361586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3D7-5A2E-B318-CFB8-706852C2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We'll Work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D19C-0729-745C-A084-7E49391B3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/>
              <a:t>TALKING POINTS:</a:t>
            </a:r>
            <a:r>
              <a:rPr lang="en-US"/>
              <a:t>
â€¢ **Getting Started:**
â€¢ Opening the project in Visual Studio/VS Code
â€¢ Building the solution
â€¢ Running the application to see current state
â€¢ **Workflow:**
â€¢ Read code first to understand structure
â€¢ Look for TODO comments
â€¢ Make incremental changes
â€¢ Test frequently
â€¢ **Time Management:**
â€¢ Focus on core requirements first
â€¢ Only tackle stretch goals after basics work
â€¢ Set personal mini-deadlines
</a:t>
            </a:r>
          </a:p>
        </p:txBody>
      </p:sp>
    </p:spTree>
    <p:extLst>
      <p:ext uri="{BB962C8B-B14F-4D97-AF65-F5344CB8AC3E}">
        <p14:creationId xmlns:p14="http://schemas.microsoft.com/office/powerpoint/2010/main" val="413040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1C03-E20A-C97D-FC63-25744B58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Git Effectively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8964F-72B1-7897-CFDD-4AA6D09B0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/>
              <a:t>TALKING POINTS:</a:t>
            </a:r>
            <a:r>
              <a:rPr lang="en-US"/>
              <a:t>
â€¢ **Commit Granularity:**
â€¢ Commit after completing each logical change
â€¢ More frequent commits than you might do in Java projects
â€¢ Atomic commits philosophy
â€¢ **Commit Messages:**
â€¢ Structure: summary line + detailed explanation
â€¢ Use present tense imperative ("Fix random number generation" not "Fixed...")
â€¢ Reference requirement part numbers
â€¢ **When to Commit:**
â€¢ After fixing the random number generator
â€¢ After implementing each color change
â€¢ After completing each stretch goal
â€¢ **Checking Your Work:**
â€¢ Using `git diff` to see changes
â€¢ Using `git log` to see history
â€¢ Using `git status` to check outstanding changes
</a:t>
            </a:r>
          </a:p>
        </p:txBody>
      </p:sp>
    </p:spTree>
    <p:extLst>
      <p:ext uri="{BB962C8B-B14F-4D97-AF65-F5344CB8AC3E}">
        <p14:creationId xmlns:p14="http://schemas.microsoft.com/office/powerpoint/2010/main" val="292409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61E6-C5E4-9592-47FF-4C01763A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Git &amp; .NET</a:t>
            </a:r>
            <a:br>
              <a:rPr lang="en-US"/>
            </a:br>
            <a:r>
              <a:rPr lang="en-US"/>
              <a:t>- **Subtitle:** A 3-Hour Hands-On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1C68-3EEC-328F-C086-6097B3763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TALKING POINTS:</a:t>
            </a:r>
            <a:r>
              <a:rPr lang="en-US"/>
              <a:t>
â€¢ Welcome attendees and introduce yourself with your technical background
â€¢ Mention that this workshop combines theory with hands-on practice
â€¢ Preview that we'll be building a functional C# console application by the end
</a:t>
            </a:r>
          </a:p>
        </p:txBody>
      </p:sp>
    </p:spTree>
    <p:extLst>
      <p:ext uri="{BB962C8B-B14F-4D97-AF65-F5344CB8AC3E}">
        <p14:creationId xmlns:p14="http://schemas.microsoft.com/office/powerpoint/2010/main" val="122789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9538-EF1C-FA95-599F-2CCE6BDD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Troubleshooting Your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6773B-1400-8B5A-CE66-0B5F56040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/>
              <a:t>TALKING POINTS:</a:t>
            </a:r>
            <a:r>
              <a:rPr lang="en-US"/>
              <a:t>
â€¢ **IDE Debugging:**
â€¢ Breakpoints and inspecting variables
â€¢ Step through execution (similar to Java debugging)
â€¢ Immediate window for testing expressions
â€¢ **Console Debugging:**
â€¢ Strategic Console.WriteLine statements
â€¢ Formatting debug output in different colors
â€¢ **Common C# Gotchas for Java Developers:**
â€¢ Properties vs. fields access
â€¢ Value type behavior differences
â€¢ String vs. StringBuilder usage
â€¢ Enum comparison syntax
â€¢ **Finding Help:**
â€¢ Microsoft documentation structure
â€¢ Online resources specific to C#
â€¢ How to read .NET API documentation
## Wrap-Up Section
</a:t>
            </a:r>
          </a:p>
        </p:txBody>
      </p:sp>
    </p:spTree>
    <p:extLst>
      <p:ext uri="{BB962C8B-B14F-4D97-AF65-F5344CB8AC3E}">
        <p14:creationId xmlns:p14="http://schemas.microsoft.com/office/powerpoint/2010/main" val="11738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FB91-5119-E8BB-4404-D1757181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Requirements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95C3-60CB-01BC-578E-2964B80F9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- Code snippets for each core requirement</a:t>
            </a:r>
          </a:p>
          <a:p>
            <a:r>
              <a:rPr lang="en-US"/>
              <a:t>  - Explanation of key concepts
</a:t>
            </a:r>
            <a:r>
              <a:rPr lang="en-US" b="1"/>
              <a:t>TALKING POINTS:</a:t>
            </a:r>
            <a:r>
              <a:rPr lang="en-US"/>
              <a:t>
â€¢ **Random Number Fix:**
â€¢ Why the seed caused the issue
â€¢ How C#'s Random differs from Java's
â€¢ Testing strategies to verify randomness
â€¢ **Color Implementation:**
â€¢ Best practices for color usage
â€¢ Color combinations for readability
â€¢ When to reset colors
â€¢ Organization techniques for color management
â€¢ **Alternative Approaches:**
â€¢ Different ways to implement the same features
â€¢ Optimizations and refinements
â€¢ Production-quality considerations
</a:t>
            </a:r>
          </a:p>
        </p:txBody>
      </p:sp>
    </p:spTree>
    <p:extLst>
      <p:ext uri="{BB962C8B-B14F-4D97-AF65-F5344CB8AC3E}">
        <p14:creationId xmlns:p14="http://schemas.microsoft.com/office/powerpoint/2010/main" val="399611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C924-53E3-576E-F76D-729CC2BC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Stretch Goal Implementation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77FD2-5CD6-9913-B8B0-D0693BEE9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Brief code examples for each stretch goal</a:t>
            </a:r>
          </a:p>
          <a:p>
            <a:r>
              <a:rPr lang="en-US"/>
              <a:t>  - Design considerations
</a:t>
            </a:r>
            <a:r>
              <a:rPr lang="en-US" b="1"/>
              <a:t>TALKING POINTS:</a:t>
            </a:r>
            <a:r>
              <a:rPr lang="en-US"/>
              <a:t>
â€¢ **Difficulty Selection:**
â€¢ Menu design patterns
â€¢ Input validation techniques
â€¢ State management approaches
â€¢ **Statistics Tracking:**
â€¢ Data modeling best practices
â€¢ Memory management considerations
â€¢ Property implementation options
â€¢ **High Scores:**
â€¢ Data structures for storing scores
â€¢ Sorting and display techniques
â€¢ Text formatting for tables
â€¢ **Advanced Features:**
â€¢ Layering complexity gradually
â€¢ Balancing features with maintainability
â€¢ Performance considerations
</a:t>
            </a:r>
          </a:p>
        </p:txBody>
      </p:sp>
    </p:spTree>
    <p:extLst>
      <p:ext uri="{BB962C8B-B14F-4D97-AF65-F5344CB8AC3E}">
        <p14:creationId xmlns:p14="http://schemas.microsoft.com/office/powerpoint/2010/main" val="334478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67BB-BC9B-7CE2-B854-200F0559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Quality C#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BED6-7315-10A8-E8B9-4AC052692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Coding standards overview</a:t>
            </a:r>
          </a:p>
          <a:p>
            <a:r>
              <a:rPr lang="en-US"/>
              <a:t>  - Common patterns and idioms
</a:t>
            </a:r>
            <a:r>
              <a:rPr lang="en-US" b="1"/>
              <a:t>TALKING POINTS:</a:t>
            </a:r>
            <a:r>
              <a:rPr lang="en-US"/>
              <a:t>
â€¢ **Naming Conventions:**
â€¢ PascalCase for classes, properties, methods (vs. camelCase for methods in Java)
â€¢ camelCase for local variables and parameters (same as Java)
â€¢ Underscore prefix for private fields
â€¢ **C# Idioms:**
â€¢ Property usage patterns
â€¢ Null handling with ?? and ?. operators
â€¢ Expression-bodied members
â€¢ Pattern matching techniques
â€¢ **From Java to C#:**
â€¢ Moving away from verbose getter/setter methods
â€¢ Using LINQ instead of complex loops
â€¢ Taking advantage of C#-specific features
â€¢ **Clean Code:**
â€¢ Readability principles that apply to both languages
â€¢ Commenting strategies
â€¢ Refactoring techniques
</a:t>
            </a:r>
          </a:p>
        </p:txBody>
      </p:sp>
    </p:spTree>
    <p:extLst>
      <p:ext uri="{BB962C8B-B14F-4D97-AF65-F5344CB8AC3E}">
        <p14:creationId xmlns:p14="http://schemas.microsoft.com/office/powerpoint/2010/main" val="372919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1436-ACA8-2133-1DCD-3105BDC2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We've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8E3A1-2201-3779-9713-F2F54A5AB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/>
              <a:t>- Summary of key concepts</a:t>
            </a:r>
          </a:p>
          <a:p>
            <a:r>
              <a:rPr lang="en-US"/>
              <a:t>  - Language comparison highlights
</a:t>
            </a:r>
            <a:r>
              <a:rPr lang="en-US" b="1"/>
              <a:t>TALKING POINTS:</a:t>
            </a:r>
            <a:r>
              <a:rPr lang="en-US"/>
              <a:t>
â€¢ **Git Knowledge:**
â€¢ Core workflow mastery
â€¢ Collaboration readiness
â€¢ Common commands and their purpose
â€¢ **C# Fundamentals:**
â€¢ Language structure and syntax
â€¢ .NET ecosystem understanding
â€¢ Console application development
â€¢ Key differences from Java
â€¢ **Software Development Skills:**
â€¢ Reading and understanding existing code
â€¢ Debugging and problem-solving
â€¢ Feature implementation
â€¢ Testing strategies
</a:t>
            </a:r>
          </a:p>
        </p:txBody>
      </p:sp>
    </p:spTree>
    <p:extLst>
      <p:ext uri="{BB962C8B-B14F-4D97-AF65-F5344CB8AC3E}">
        <p14:creationId xmlns:p14="http://schemas.microsoft.com/office/powerpoint/2010/main" val="177685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EED-B5F8-FA71-4140-E75B9430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 Your C#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B4B21-804D-0F26-DB02-2D95A600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Documentation links</a:t>
            </a:r>
          </a:p>
          <a:p>
            <a:r>
              <a:rPr lang="en-US"/>
              <a:t>  - Tutorials and courses</a:t>
            </a:r>
          </a:p>
          <a:p>
            <a:r>
              <a:rPr lang="en-US"/>
              <a:t>  - Community resources
</a:t>
            </a:r>
            <a:r>
              <a:rPr lang="en-US" b="1"/>
              <a:t>TALKING POINTS:</a:t>
            </a:r>
            <a:r>
              <a:rPr lang="en-US"/>
              <a:t>
â€¢ **Official Documentation:**
â€¢ Microsoft Learn platform (vs. Oracle Java docs)
â€¢ .NET API Browser usage
â€¢ C# language specification
â€¢ **Learning Resources:**
â€¢ Interactive tutorials
â€¢ Video courses
â€¢ Books for Java developers learning C#
â€¢ **Practice Projects:**
â€¢ Suggested next steps
â€¢ Increasingly complex console applications
â€¢ Moving to GUI applications
â€¢ **Community:**
â€¢ Stack Overflow tags
â€¢ GitHub repositories to study
â€¢ Local meetups and user groups
</a:t>
            </a:r>
          </a:p>
        </p:txBody>
      </p:sp>
    </p:spTree>
    <p:extLst>
      <p:ext uri="{BB962C8B-B14F-4D97-AF65-F5344CB8AC3E}">
        <p14:creationId xmlns:p14="http://schemas.microsoft.com/office/powerpoint/2010/main" val="3949873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3104-878D-760D-922B-0853F98F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92EC-49B8-5C22-AB1C-2839F8091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- Contact information</a:t>
            </a:r>
          </a:p>
          <a:p>
            <a:r>
              <a:rPr lang="en-US"/>
              <a:t>  - Final thoughts
</a:t>
            </a:r>
            <a:r>
              <a:rPr lang="en-US" b="1"/>
              <a:t>TALKING POINTS:</a:t>
            </a:r>
            <a:r>
              <a:rPr lang="en-US"/>
              <a:t>
â€¢ Address specific questions about Java to C# transition
â€¢ Discuss career opportunities in C# development
â€¢ Suggest personalized next steps based on interests
â€¢ Thank participants for their engagement
## Detailed Comparison Slides for Java Developers
### Bonus Slide 1: Java vs. C# Syntax
â€¢ **Title:** Language Comparison
â€¢ **Content:** Two-column comparison table with Java vs. C# syntax
â€¢ **Talking Points:**
â€¢ **Method Declarations:**
â€¢ `public int getAge()` vs. `public int GetAge()`
â€¢ `public void setAge(int age)` vs. `public void SetAge(int age)` or `public int Age { get; set; }`
â€¢ **Main Method:**
â€¢ `public static void main(String[] args)` vs. `static void Main(string[] args)`
â€¢ **Interface Implementation:**
â€¢ `class Person implements IComparable` vs. `class Person : IComparable`
â€¢ **Generics:**
â€¢ `List&lt;String&gt;` vs. `List&lt;string&gt;` (lowercase type names for primitives)
â€¢ **Exception Handling:**
â€¢ Checked exceptions vs. no checked exceptions in C#
â€¢ `throws` clause vs. no equivalent requirement
### Bonus Slide 2: .NET Ecosystem vs. Java Ecosystem
â€¢ **Title:** Ecosystem Comparison
â€¢ **Content:** Comparison of tools, frameworks and concepts
â€¢ **Talking Points:**
â€¢ **Build Systems:**
â€¢ Maven/Gradle vs. MSBuild/dotnet CLI
â€¢ POM/build.gradle vs. *.csproj files
â€¢ Dependencies management differences
â€¢ **IDEs:**
â€¢ Eclipse/IntelliJ vs. Visual Studio/Visual Studio Code
â€¢ IDE features comparison
â€¢ Debugging experience differences
â€¢ **Frameworks:**
â€¢ Spring vs. ASP.NET
â€¢ Hibernate vs. Entity Framework
â€¢ JavaFX vs. WPF/MAUI
â€¢ **Deployment:**
â€¢ JAR files vs. DLLs/EXEs
â€¢ Container approaches
â€¢ Cross-platform considerations
### Bonus Slide 3: LINQ vs. Java Streams
â€¢ **Title:** Data Processing Comparison
â€¢ **Content:** Code examples showing equivalent operations
â€¢ **Talking Points:**
â€¢ **Filtering:**
â€¢ Java: `list.stream().filter(i -&gt; i &gt; 10).collect(Collectors.toList())`
â€¢ C#: `list.Where(i =&gt; i &gt; 10).ToList()`
â€¢ **Transformation:**
â€¢ Java: `list.stream().map(i -&gt; i * 2).collect(Collectors.toList())`
â€¢ C#: `list.Select(i =&gt; i * 2).ToList()`
â€¢ **Aggregation:**
â€¢ Java: `list.stream().reduce(0, (a, b) -&gt; a + b)`
â€¢ C#: `list.Aggregate(0, (a, b) =&gt; a + b)` or `list.Sum()`
â€¢ **SQL-like Syntax:**
â€¢ Java: No direct equivalent
â€¢ C#: `from i in list where i &gt; 10 select i * 2`
### Bonus Slide 4: C# Features Not in Java
â€¢ **Title:** C# Advantages for Java Developers
â€¢ **Content:** List of C# features without Java equivalents
â€¢ **Talking Points:**
â€¢ **Properties:**
â€¢ Auto-implemented properties: `public int Age { get; set; }`
â€¢ Expression-bodied properties: `public string FullName =&gt; $"{FirstName} {LastName}";`
â€¢ **Pattern Matching:**
â€¢ Switch expressions
â€¢ Type pattern matching
â€¢ Property patterns
â€¢ **Null-handling:**
â€¢ Null-conditional operator: `person?.Name`
â€¢ Null-coalescing operator: `name ?? "Unknown"`
â€¢ Null-forgiving operator: `person!.Name`
â€¢ **Advanced Language Features:**
â€¢ Local functions
â€¢ Tuples and deconstruction
â€¢ Records and with-expressions
â€¢ Global using directives
### Bonus Slide 5: Git Advanced Topics
â€¢ **Title:** Beyond Basic Git
â€¢ **Content:** Advanced Git concepts and commands
â€¢ **Talking Points:**
â€¢ **Rewriting History:**
â€¢ Interactive rebase (`git rebase -i`)
â€¢ Squashing commits
â€¢ Safely amending commits
â€¢ **Git Internals:**
â€¢ Objects: blobs, trees, commits
â€¢ References and refspecs
â€¢ How Git stores content
â€¢ **Advanced Workflows:**
â€¢ Cherry-picking
â€¢ Rebasing vs. merging
â€¢ Managing remote branches
â€¢ **Git Tools:**
â€¢ Git hooks for automation
â€¢ Git aliases for productivity
â€¢ GUI clients vs. command line
### Bonus Slide 6: Code Example Comparisons
â€¢ **Title:** Side-by-Side Code Examples
â€¢ **Content:** Java vs. C# implementation of common patterns
â€¢ **Talking Points:**
â€¢ **Property Implementation:**
```java
// Java
public class Person {
private int age;
public int getAge() { return age; }
public void setAge(int age) { this.age = age; }
}
```
```csharp
// C#
public class Person {
public int Age { get; set; }  // Auto-implemented property
}
```
â€¢ **String Manipulation:**
```java
// Java
String name = "Alice";
String greeting = "Hello, " + name + "! You are " + age + " years old.";
// or
String greeting = String.format("Hello, %s! You are %d years old.", name, age);
```
```csharp
// C#
string name = "Alice";
string greeting = $"Hello, {name}! You are {age} years old.";
```
â€¢ **Collections and LINQ vs Streams:**
```java
// Java
List&lt;Integer&gt; numbers = List.of(1, 2, 3, 4, 5);
int sumOfDoubledEvens = numbers.stream()
.filter(n -&gt; n % 2 == 0)
.mapToInt(n -&gt; n * 2)
.sum();
```
```csharp
// C#
List&lt;int&gt; numbers = new List&lt;int&gt; { 1, 2, 3, 4, 5 };
int sumOfDoubledEvens = numbers
.Where(n =&gt; n % 2 == 0)
.Select(n =&gt; n * 2)
.Sum();
// Or using query syntax
int sumOfDoubledEvens = (
from n in numbers
where n % 2 == 0
select n * 2
).Sum();
```
### Bonus Slide 7: Debugging Differences
â€¢ **Title:** Debugging in C# vs. Java
â€¢ **Content:** Comparison of debugging approaches
â€¢ **Talking Points:**
â€¢ **IDE Integration:**
â€¢ Visual Studio's debugging capabilities vs. Eclipse/IntelliJ
â€¢ VS Code extensions for .NET debugging
â€¢ **Debug Output:**
â€¢ Java: `System.out.println()` vs. C#: `Console.WriteLine()`
â€¢ Logging frameworks comparison
â€¢ **Advanced Techniques:**
â€¢ C# conditional compilation with `#if DEBUG`
â€¢ Debugging in production using tracing
â€¢ Remote debugging options
â€¢ **Tools:**
â€¢ Visual Studio diagnostics tools
â€¢ Memory profiling differences
â€¢ Performance analysis approaches
</a:t>
            </a:r>
          </a:p>
        </p:txBody>
      </p:sp>
    </p:spTree>
    <p:extLst>
      <p:ext uri="{BB962C8B-B14F-4D97-AF65-F5344CB8AC3E}">
        <p14:creationId xmlns:p14="http://schemas.microsoft.com/office/powerpoint/2010/main" val="206999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A6FE-CD24-92E2-67B9-3EDB29AA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Today's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1E25-FC5A-1A88-CFF9-33452F8FF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- 10 min: Welcome &amp; Introductions</a:t>
            </a:r>
          </a:p>
          <a:p>
            <a:r>
              <a:rPr lang="en-US"/>
              <a:t>  - 15 min: Git Essentials</a:t>
            </a:r>
          </a:p>
          <a:p>
            <a:r>
              <a:rPr lang="en-US"/>
              <a:t>  - 20 min: .NET &amp; C# Overview</a:t>
            </a:r>
          </a:p>
          <a:p>
            <a:r>
              <a:rPr lang="en-US"/>
              <a:t>  - 15 min: Project Introduction &amp; Walkthrough</a:t>
            </a:r>
          </a:p>
          <a:p>
            <a:r>
              <a:rPr lang="en-US"/>
              <a:t>  - 75 min: Hands-On Coding Session</a:t>
            </a:r>
          </a:p>
          <a:p>
            <a:r>
              <a:rPr lang="en-US"/>
              <a:t>  - 30 min: Review &amp; Wrap-up
</a:t>
            </a:r>
            <a:r>
              <a:rPr lang="en-US" b="1"/>
              <a:t>TALKING POINTS:</a:t>
            </a:r>
            <a:r>
              <a:rPr lang="en-US"/>
              <a:t>
â€¢ Emphasize the compact nature of the workshop (3 hours total)
â€¢ Highlight that more than half the time is dedicated to hands-on coding
â€¢ Set expectations about pace - we'll move quickly through concepts to allow maximum coding time
## Introduction Section
</a:t>
            </a:r>
          </a:p>
        </p:txBody>
      </p:sp>
    </p:spTree>
    <p:extLst>
      <p:ext uri="{BB962C8B-B14F-4D97-AF65-F5344CB8AC3E}">
        <p14:creationId xmlns:p14="http://schemas.microsoft.com/office/powerpoint/2010/main" val="284918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C9DD-9A47-AC81-85FC-2DD9D5B0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BD64-1CC4-4795-7E0D-256EF5631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TALKING POINTS:</a:t>
            </a:r>
            <a:r>
              <a:rPr lang="en-US"/>
              <a:t>
â€¢ Share your experience with both Java and C# to establish credibility
â€¢ Explain your journey between the languages if applicable
â€¢ Highlight your background in software development or teaching
â€¢ Mention the types of applications you've built with .NET
</a:t>
            </a:r>
          </a:p>
        </p:txBody>
      </p:sp>
    </p:spTree>
    <p:extLst>
      <p:ext uri="{BB962C8B-B14F-4D97-AF65-F5344CB8AC3E}">
        <p14:creationId xmlns:p14="http://schemas.microsoft.com/office/powerpoint/2010/main" val="256343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F2CA-40A0-FBF0-AFE8-10E81DA7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Get to Know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0C2E3-FAD7-483D-97C8-05C734DBA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TALKING POINTS:</a:t>
            </a:r>
            <a:r>
              <a:rPr lang="en-US"/>
              <a:t>
â€¢ Ask specifically about Java experience levels
â€¢ Identify who has worked with other JVM languages
â€¢ Find out if anyone has prior exposure to any .NET languages
â€¢ Ask about version control experience (Git or others)
â€¢ Use this information to tailor your analogies throughout the session
## Git Essentials Section
</a:t>
            </a:r>
          </a:p>
        </p:txBody>
      </p:sp>
    </p:spTree>
    <p:extLst>
      <p:ext uri="{BB962C8B-B14F-4D97-AF65-F5344CB8AC3E}">
        <p14:creationId xmlns:p14="http://schemas.microsoft.com/office/powerpoint/2010/main" val="42813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B835-2D36-8B70-3A5D-E9484374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Control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F43D-8F72-8BA0-76F1-DACBE1530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/>
              <a:t>TALKING POINTS:</a:t>
            </a:r>
            <a:r>
              <a:rPr lang="en-US"/>
              <a:t>
â€¢ **Beyond the basics:** Version control isn't just for code - it's for any digital assets
â€¢ **Distributed vs. Centralized:** Compare Git (distributed) with older systems like SVN (centralized)
â€¢ **Key advantages:**
â€¢ Working offline with full repository access
â€¢ Creating branches is lightweight and encouraged
â€¢ No single point of failure
â€¢ **Industry adoption:** GitHub, GitLab, Bitbucket - all built around Git
â€¢ **Git's internal model:** Content-addressable filesystem - objects are identified by hash of content
â€¢ **Java analogy:** Like serialization with built-in version history
</a:t>
            </a:r>
          </a:p>
        </p:txBody>
      </p:sp>
    </p:spTree>
    <p:extLst>
      <p:ext uri="{BB962C8B-B14F-4D97-AF65-F5344CB8AC3E}">
        <p14:creationId xmlns:p14="http://schemas.microsoft.com/office/powerpoint/2010/main" val="125830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7F9-F1D3-5946-D13B-BB090F21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11F4C-719B-56E1-6BE5-403069579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/>
              <a:t>TALKING POINTS:</a:t>
            </a:r>
            <a:r>
              <a:rPr lang="en-US"/>
              <a:t>
â€¢ **Repository:** More than just files - includes complete history, branches, tags
â€¢ Similar to a project in Eclipse/IntelliJ but with full history
â€¢ **Working directory:** Your project files at a specific point in time
â€¢ Similar to project files in your IDE
â€¢ **Staging area (index):** Preparation area before commits
â€¢ No direct equivalent in Java IDEs - things that will be in your next "save point"
â€¢ **Commit:** A snapshot with metadata (timestamp, author, message)
â€¢ Like creating an immutable object with a history pointer
â€¢ **Branch:** Pointer to a specific commit
â€¢ Conceptually like feature branches in CI/CD pipelines
â€¢ **HEAD:** Special pointer to current branch/commit
â€¢ Like the current execution context in debugging
â€¢ **Remote:** Connection to another copy of repository
â€¢ Similar to Maven/Gradle repositories but for code
</a:t>
            </a:r>
          </a:p>
        </p:txBody>
      </p:sp>
    </p:spTree>
    <p:extLst>
      <p:ext uri="{BB962C8B-B14F-4D97-AF65-F5344CB8AC3E}">
        <p14:creationId xmlns:p14="http://schemas.microsoft.com/office/powerpoint/2010/main" val="112552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460A-121C-16D9-DCB1-F08756E2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Commands You'll Need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1868A-8CED-B2D4-D64A-50ACEC004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/>
              <a:t>TALKING POINTS:</a:t>
            </a:r>
            <a:r>
              <a:rPr lang="en-US"/>
              <a:t>
â€¢ **Command structure:** `git &lt;command&gt; [options]`
â€¢ **Git clone:**
â€¢ Full syntax: `git clone [url] [directory]`
â€¢ Fetches entire repository history, not just latest version
â€¢ Creates remote tracking branches automatically
â€¢ Creates default remote named "origin"
â€¢ **Git status:**
â€¢ Shows which files are tracked/untracked/modified
â€¢ Shows which branch you're on
â€¢ Shows relationship to remote branch
â€¢ **Git add:**
â€¢ Full syntax: `git add [file/pattern]`
â€¢ Can use wildcards: `git add *.java`
â€¢ Interactive mode: `git add -i` for selecting chunks
â€¢ **Git commit:**
â€¢ Best practices for commit messages
â€¢ Atomic commits - one logical change per commit
â€¢ Importance of present tense in messages
â€¢ **Git push/pull:**
â€¢ Push/pull specific branches
â€¢ Handle merge conflicts professionally
â€¢ Pull with rebase option
</a:t>
            </a:r>
          </a:p>
        </p:txBody>
      </p:sp>
    </p:spTree>
    <p:extLst>
      <p:ext uri="{BB962C8B-B14F-4D97-AF65-F5344CB8AC3E}">
        <p14:creationId xmlns:p14="http://schemas.microsoft.com/office/powerpoint/2010/main" val="138784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408E-B221-BA5D-7EA8-4FB3220B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Git Workflows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FEE8-9D4E-1BE9-B489-180C630FF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/>
              <a:t>TALKING POINTS:</a:t>
            </a:r>
            <a:r>
              <a:rPr lang="en-US"/>
              <a:t>
â€¢ **Feature Branch Workflow:**
â€¢ Create branch for each feature
â€¢ Work in isolation without affecting main branch
â€¢ Merge when feature is complete and tested
â€¢ Similar to how teams manage feature development in Java projects
â€¢ **Gitflow:**
â€¢ More structured approach with develop/release/hotfix branches
â€¢ Popular in enterprise environments
â€¢ Common in Java enterprise projects
â€¢ **Today's simplified workflow:**
â€¢ Clone repository
â€¢ Make changes
â€¢ Commit regularly with descriptive messages
â€¢ Push completed work
â€¢ **Git hooks and automation:**
â€¢ Brief mention of CI/CD integration
â€¢ Similar to Maven/Gradle build phases but for commits
## .NET and C# Section
</a:t>
            </a:r>
          </a:p>
        </p:txBody>
      </p:sp>
    </p:spTree>
    <p:extLst>
      <p:ext uri="{BB962C8B-B14F-4D97-AF65-F5344CB8AC3E}">
        <p14:creationId xmlns:p14="http://schemas.microsoft.com/office/powerpoint/2010/main" val="101630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5398</Words>
  <Application>Microsoft Office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Introduction to Git &amp; .NET</vt:lpstr>
      <vt:lpstr>Introduction to Git &amp; .NET - **Subtitle:** A 3-Hour Hands-On Workshop</vt:lpstr>
      <vt:lpstr>Today's Workshop</vt:lpstr>
      <vt:lpstr>Welcome!</vt:lpstr>
      <vt:lpstr>Let's Get to Know You</vt:lpstr>
      <vt:lpstr>Version Control 101</vt:lpstr>
      <vt:lpstr>Git Terminology</vt:lpstr>
      <vt:lpstr>Git Commands You'll Need Today</vt:lpstr>
      <vt:lpstr>Common Git Workflows</vt:lpstr>
      <vt:lpstr>Understanding .NET</vt:lpstr>
      <vt:lpstr>C# Language Features</vt:lpstr>
      <vt:lpstr>C# Type System Deep Dive</vt:lpstr>
      <vt:lpstr>C# Console App Essentials</vt:lpstr>
      <vt:lpstr>Today's Project Overview</vt:lpstr>
      <vt:lpstr>Code Organization</vt:lpstr>
      <vt:lpstr>Workshop Tasks - Core Requirements</vt:lpstr>
      <vt:lpstr>Workshop Tasks - Stretch Goals</vt:lpstr>
      <vt:lpstr>How We'll Work Today</vt:lpstr>
      <vt:lpstr>Using Git Effectively</vt:lpstr>
      <vt:lpstr>Troubleshooting Your Code</vt:lpstr>
      <vt:lpstr>Core Requirements Solutions</vt:lpstr>
      <vt:lpstr>Stretch Goal Implementation Ideas</vt:lpstr>
      <vt:lpstr>Writing Quality C# Code</vt:lpstr>
      <vt:lpstr>What We've Learned</vt:lpstr>
      <vt:lpstr>Continue Your C# Journey</vt:lpstr>
      <vt:lpstr>Questions?</vt:lpstr>
    </vt:vector>
  </TitlesOfParts>
  <Company>Buildertrend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Corradi</dc:creator>
  <cp:lastModifiedBy>Tyler Corradi</cp:lastModifiedBy>
  <cp:revision>1</cp:revision>
  <dcterms:created xsi:type="dcterms:W3CDTF">2025-05-28T15:04:57Z</dcterms:created>
  <dcterms:modified xsi:type="dcterms:W3CDTF">2025-05-28T15:04:59Z</dcterms:modified>
</cp:coreProperties>
</file>