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10" r:id="rId2"/>
    <p:sldId id="306" r:id="rId3"/>
    <p:sldId id="318" r:id="rId4"/>
    <p:sldId id="301" r:id="rId5"/>
    <p:sldId id="302" r:id="rId6"/>
    <p:sldId id="316" r:id="rId7"/>
    <p:sldId id="319" r:id="rId8"/>
    <p:sldId id="311" r:id="rId9"/>
    <p:sldId id="320" r:id="rId10"/>
    <p:sldId id="312" r:id="rId11"/>
    <p:sldId id="313" r:id="rId12"/>
    <p:sldId id="31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72"/>
    <p:restoredTop sz="89423" autoAdjust="0"/>
  </p:normalViewPr>
  <p:slideViewPr>
    <p:cSldViewPr snapToGrid="0" snapToObjects="1">
      <p:cViewPr varScale="1">
        <p:scale>
          <a:sx n="49" d="100"/>
          <a:sy n="49" d="100"/>
        </p:scale>
        <p:origin x="-857" y="-6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417FA-90C5-C543-88FA-0DF5F399F46F}" type="datetimeFigureOut">
              <a:rPr lang="en-US" smtClean="0"/>
              <a:pPr/>
              <a:t>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F0AE-F339-5541-BCAE-6926BFE8D36E}" type="slidenum">
              <a:rPr lang="en-US" smtClean="0"/>
              <a:pPr/>
              <a:t>‹#›</a:t>
            </a:fld>
            <a:endParaRPr lang="en-US"/>
          </a:p>
        </p:txBody>
      </p:sp>
    </p:spTree>
    <p:extLst>
      <p:ext uri="{BB962C8B-B14F-4D97-AF65-F5344CB8AC3E}">
        <p14:creationId xmlns:p14="http://schemas.microsoft.com/office/powerpoint/2010/main" xmlns="" val="249730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OHDSI/CommonDataModel/wiki/CONDITION_OCCURRENC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This is an overview of the seven steps for ETL. The assignment focuses on Steps 1 thru 4 and Step 6</a:t>
            </a:r>
          </a:p>
          <a:p>
            <a:r>
              <a:rPr lang="en-US" sz="1800" b="1" u="sng" dirty="0"/>
              <a:t>Place your finished deliverables into one or more slides</a:t>
            </a:r>
            <a:r>
              <a:rPr lang="en-US" sz="1800" dirty="0"/>
              <a:t>. Add notes to provide additional information/context about what you have done</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pPr/>
              <a:t>2</a:t>
            </a:fld>
            <a:endParaRPr lang="en-US"/>
          </a:p>
        </p:txBody>
      </p:sp>
    </p:spTree>
    <p:extLst>
      <p:ext uri="{BB962C8B-B14F-4D97-AF65-F5344CB8AC3E}">
        <p14:creationId xmlns:p14="http://schemas.microsoft.com/office/powerpoint/2010/main" xmlns="" val="12021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output from your data quality SQL executed on the OMOP CONDITION_OCCURRENCE table generated in Step 5 into this slide. </a:t>
            </a:r>
          </a:p>
          <a:p>
            <a:r>
              <a:rPr lang="en-US" dirty="0"/>
              <a:t>OK to paste link to a </a:t>
            </a:r>
            <a:r>
              <a:rPr lang="en-US" dirty="0" err="1"/>
              <a:t>GoogleDoc</a:t>
            </a:r>
            <a:r>
              <a:rPr lang="en-US" dirty="0"/>
              <a:t> instead.</a:t>
            </a:r>
          </a:p>
        </p:txBody>
      </p:sp>
      <p:sp>
        <p:nvSpPr>
          <p:cNvPr id="4" name="Slide Number Placeholder 3"/>
          <p:cNvSpPr>
            <a:spLocks noGrp="1"/>
          </p:cNvSpPr>
          <p:nvPr>
            <p:ph type="sldNum" sz="quarter" idx="5"/>
          </p:nvPr>
        </p:nvSpPr>
        <p:spPr/>
        <p:txBody>
          <a:bodyPr/>
          <a:lstStyle/>
          <a:p>
            <a:fld id="{F6DEF0AE-F339-5541-BCAE-6926BFE8D36E}" type="slidenum">
              <a:rPr lang="en-US" smtClean="0"/>
              <a:pPr/>
              <a:t>11</a:t>
            </a:fld>
            <a:endParaRPr lang="en-US"/>
          </a:p>
        </p:txBody>
      </p:sp>
    </p:spTree>
    <p:extLst>
      <p:ext uri="{BB962C8B-B14F-4D97-AF65-F5344CB8AC3E}">
        <p14:creationId xmlns:p14="http://schemas.microsoft.com/office/powerpoint/2010/main" xmlns="" val="4222491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pPr/>
              <a:t>12</a:t>
            </a:fld>
            <a:endParaRPr lang="en-US"/>
          </a:p>
        </p:txBody>
      </p:sp>
    </p:spTree>
    <p:extLst>
      <p:ext uri="{BB962C8B-B14F-4D97-AF65-F5344CB8AC3E}">
        <p14:creationId xmlns:p14="http://schemas.microsoft.com/office/powerpoint/2010/main" xmlns="" val="96395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r>
              <a:rPr lang="en-US" baseline="0" dirty="0" smtClean="0"/>
              <a:t> </a:t>
            </a:r>
            <a:r>
              <a:rPr lang="en-US" dirty="0" smtClean="0">
                <a:hlinkClick r:id="rId3"/>
              </a:rPr>
              <a:t>https://github.com/OHDSI/CommonDataModel/wiki/CONDITION_OCCURRENCE</a:t>
            </a:r>
            <a:endParaRPr lang="en-US" dirty="0" smtClean="0"/>
          </a:p>
          <a:p>
            <a:r>
              <a:rPr lang="en-US" dirty="0" err="1" smtClean="0"/>
              <a:t>Condition_source_value</a:t>
            </a:r>
            <a:r>
              <a:rPr lang="en-US" dirty="0" smtClean="0"/>
              <a:t> </a:t>
            </a:r>
            <a:r>
              <a:rPr lang="en-US" sz="1200" b="0" i="0" kern="1200" dirty="0" smtClean="0">
                <a:solidFill>
                  <a:schemeClr val="tx1"/>
                </a:solidFill>
                <a:latin typeface="+mn-lt"/>
                <a:ea typeface="+mn-ea"/>
                <a:cs typeface="+mn-cs"/>
              </a:rPr>
              <a:t>code is mapped to a Standard Condition Concept in the Standardized Vocabularies </a:t>
            </a:r>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pPr/>
              <a:t>3</a:t>
            </a:fld>
            <a:endParaRPr lang="en-US"/>
          </a:p>
        </p:txBody>
      </p:sp>
    </p:spTree>
    <p:extLst>
      <p:ext uri="{BB962C8B-B14F-4D97-AF65-F5344CB8AC3E}">
        <p14:creationId xmlns:p14="http://schemas.microsoft.com/office/powerpoint/2010/main" xmlns="" val="414196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pPr/>
              <a:t>4</a:t>
            </a:fld>
            <a:endParaRPr lang="en-US"/>
          </a:p>
        </p:txBody>
      </p:sp>
    </p:spTree>
    <p:extLst>
      <p:ext uri="{BB962C8B-B14F-4D97-AF65-F5344CB8AC3E}">
        <p14:creationId xmlns:p14="http://schemas.microsoft.com/office/powerpoint/2010/main" xmlns="" val="4193795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White Rabbit data profiling Excel spreadsheet that is linked to the assignment to describe key profiling findings from the table or tables you identified in ETL Step 1. See rubric for the types of topics to include here.</a:t>
            </a:r>
          </a:p>
        </p:txBody>
      </p:sp>
      <p:sp>
        <p:nvSpPr>
          <p:cNvPr id="4" name="Slide Number Placeholder 3"/>
          <p:cNvSpPr>
            <a:spLocks noGrp="1"/>
          </p:cNvSpPr>
          <p:nvPr>
            <p:ph type="sldNum" sz="quarter" idx="5"/>
          </p:nvPr>
        </p:nvSpPr>
        <p:spPr/>
        <p:txBody>
          <a:bodyPr/>
          <a:lstStyle/>
          <a:p>
            <a:fld id="{F6DEF0AE-F339-5541-BCAE-6926BFE8D36E}" type="slidenum">
              <a:rPr lang="en-US" smtClean="0"/>
              <a:pPr/>
              <a:t>5</a:t>
            </a:fld>
            <a:endParaRPr lang="en-US"/>
          </a:p>
        </p:txBody>
      </p:sp>
    </p:spTree>
    <p:extLst>
      <p:ext uri="{BB962C8B-B14F-4D97-AF65-F5344CB8AC3E}">
        <p14:creationId xmlns:p14="http://schemas.microsoft.com/office/powerpoint/2010/main" xmlns="" val="575304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SUBJECT_ID</a:t>
            </a:r>
            <a:r>
              <a:rPr lang="en-US" baseline="0" dirty="0" smtClean="0"/>
              <a:t> -&gt; </a:t>
            </a:r>
            <a:r>
              <a:rPr lang="en-US" baseline="0" dirty="0" err="1" smtClean="0"/>
              <a:t>person_id</a:t>
            </a:r>
            <a:r>
              <a:rPr lang="en-US" baseline="0" dirty="0" smtClean="0"/>
              <a:t>: Both of them refer to a patient.</a:t>
            </a:r>
          </a:p>
          <a:p>
            <a:r>
              <a:rPr lang="en-US" baseline="0" dirty="0" smtClean="0"/>
              <a:t>HADM_ID -&gt; </a:t>
            </a:r>
            <a:r>
              <a:rPr lang="en-US" baseline="0" dirty="0" err="1" smtClean="0"/>
              <a:t>visit_occurance_id</a:t>
            </a:r>
            <a:r>
              <a:rPr lang="en-US" baseline="0" dirty="0" smtClean="0"/>
              <a:t>: They both refer to admission to the hospital.</a:t>
            </a:r>
          </a:p>
          <a:p>
            <a:r>
              <a:rPr lang="en-US" baseline="0" dirty="0" smtClean="0"/>
              <a:t>ICD9_CODE: </a:t>
            </a:r>
            <a:r>
              <a:rPr lang="en-US" sz="1200" b="0" i="0" kern="1200" dirty="0" smtClean="0">
                <a:solidFill>
                  <a:schemeClr val="tx1"/>
                </a:solidFill>
                <a:latin typeface="+mn-lt"/>
                <a:ea typeface="+mn-ea"/>
                <a:cs typeface="+mn-cs"/>
              </a:rPr>
              <a:t>Each code corresponds to a single diagnostic concept</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condition_source_value</a:t>
            </a:r>
            <a:r>
              <a:rPr lang="en-US" sz="1200" b="0" i="0" kern="1200" baseline="0" dirty="0" smtClean="0">
                <a:solidFill>
                  <a:schemeClr val="tx1"/>
                </a:solidFill>
                <a:latin typeface="+mn-lt"/>
                <a:ea typeface="+mn-ea"/>
                <a:cs typeface="+mn-cs"/>
              </a:rPr>
              <a:t>: refer to a condition that was diagnosed during the visit so they analogous.</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pPr/>
              <a:t>6</a:t>
            </a:fld>
            <a:endParaRPr lang="en-US"/>
          </a:p>
        </p:txBody>
      </p:sp>
    </p:spTree>
    <p:extLst>
      <p:ext uri="{BB962C8B-B14F-4D97-AF65-F5344CB8AC3E}">
        <p14:creationId xmlns:p14="http://schemas.microsoft.com/office/powerpoint/2010/main" xmlns="" val="2976960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pPr/>
              <a:t>7</a:t>
            </a:fld>
            <a:endParaRPr lang="en-US"/>
          </a:p>
        </p:txBody>
      </p:sp>
    </p:spTree>
    <p:extLst>
      <p:ext uri="{BB962C8B-B14F-4D97-AF65-F5344CB8AC3E}">
        <p14:creationId xmlns:p14="http://schemas.microsoft.com/office/powerpoint/2010/main" xmlns="" val="2976960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pPr/>
              <a:t>8</a:t>
            </a:fld>
            <a:endParaRPr lang="en-US"/>
          </a:p>
        </p:txBody>
      </p:sp>
    </p:spTree>
    <p:extLst>
      <p:ext uri="{BB962C8B-B14F-4D97-AF65-F5344CB8AC3E}">
        <p14:creationId xmlns:p14="http://schemas.microsoft.com/office/powerpoint/2010/main" xmlns="" val="133521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pPr/>
              <a:t>9</a:t>
            </a:fld>
            <a:endParaRPr lang="en-US"/>
          </a:p>
        </p:txBody>
      </p:sp>
    </p:spTree>
    <p:extLst>
      <p:ext uri="{BB962C8B-B14F-4D97-AF65-F5344CB8AC3E}">
        <p14:creationId xmlns:p14="http://schemas.microsoft.com/office/powerpoint/2010/main" xmlns="" val="133521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Execute the ETL code from Step 4 but do not submit output table. Use output table for Step 6.</a:t>
            </a:r>
          </a:p>
          <a:p>
            <a:endParaRPr lang="en-US" dirty="0"/>
          </a:p>
          <a:p>
            <a:r>
              <a:rPr lang="en-US" dirty="0"/>
              <a:t>There is no submission for this Step.</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pPr/>
              <a:t>10</a:t>
            </a:fld>
            <a:endParaRPr lang="en-US"/>
          </a:p>
        </p:txBody>
      </p:sp>
    </p:spTree>
    <p:extLst>
      <p:ext uri="{BB962C8B-B14F-4D97-AF65-F5344CB8AC3E}">
        <p14:creationId xmlns:p14="http://schemas.microsoft.com/office/powerpoint/2010/main" xmlns="" val="3097800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894CA-B7DF-1244-B517-5D9586C398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296F4BB-21F9-0347-A1F3-34A5471A3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7B102AC-D81F-2048-AADA-6097FD745459}"/>
              </a:ext>
            </a:extLst>
          </p:cNvPr>
          <p:cNvSpPr>
            <a:spLocks noGrp="1"/>
          </p:cNvSpPr>
          <p:nvPr>
            <p:ph type="dt" sz="half" idx="10"/>
          </p:nvPr>
        </p:nvSpPr>
        <p:spPr/>
        <p:txBody>
          <a:bodyPr/>
          <a:lstStyle/>
          <a:p>
            <a:fld id="{E53B3646-E3D9-7D4D-B0A8-D078F50416C4}" type="datetimeFigureOut">
              <a:rPr lang="en-US" smtClean="0"/>
              <a:pPr/>
              <a:t>4/20/20</a:t>
            </a:fld>
            <a:endParaRPr lang="en-US"/>
          </a:p>
        </p:txBody>
      </p:sp>
      <p:sp>
        <p:nvSpPr>
          <p:cNvPr id="5" name="Footer Placeholder 4">
            <a:extLst>
              <a:ext uri="{FF2B5EF4-FFF2-40B4-BE49-F238E27FC236}">
                <a16:creationId xmlns:a16="http://schemas.microsoft.com/office/drawing/2014/main" xmlns="" id="{08C2B993-465A-5246-9E41-E093B9D6B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C83A18A-3C7B-7248-8432-5546B329C161}"/>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105931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3A7BC3-5C00-3240-8713-A51635496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A6AC3B8-9DE7-6E49-A47B-64C8FBC6B2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E36C2A0-240D-D64F-A499-146D60EF759E}"/>
              </a:ext>
            </a:extLst>
          </p:cNvPr>
          <p:cNvSpPr>
            <a:spLocks noGrp="1"/>
          </p:cNvSpPr>
          <p:nvPr>
            <p:ph type="dt" sz="half" idx="10"/>
          </p:nvPr>
        </p:nvSpPr>
        <p:spPr/>
        <p:txBody>
          <a:bodyPr/>
          <a:lstStyle/>
          <a:p>
            <a:fld id="{E53B3646-E3D9-7D4D-B0A8-D078F50416C4}" type="datetimeFigureOut">
              <a:rPr lang="en-US" smtClean="0"/>
              <a:pPr/>
              <a:t>4/20/20</a:t>
            </a:fld>
            <a:endParaRPr lang="en-US"/>
          </a:p>
        </p:txBody>
      </p:sp>
      <p:sp>
        <p:nvSpPr>
          <p:cNvPr id="5" name="Footer Placeholder 4">
            <a:extLst>
              <a:ext uri="{FF2B5EF4-FFF2-40B4-BE49-F238E27FC236}">
                <a16:creationId xmlns:a16="http://schemas.microsoft.com/office/drawing/2014/main" xmlns="" id="{CF44DDA4-54A8-5346-9F39-9B0807CA4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A128F1-1CB1-524F-8D06-6B0F7F9DFFD2}"/>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184091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D707597-3535-6746-8215-CEEF389BC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610DE2E-C0F5-5746-87FD-AFAE09FB1B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1489A06-96AA-D34B-9295-6B0CEB4D7277}"/>
              </a:ext>
            </a:extLst>
          </p:cNvPr>
          <p:cNvSpPr>
            <a:spLocks noGrp="1"/>
          </p:cNvSpPr>
          <p:nvPr>
            <p:ph type="dt" sz="half" idx="10"/>
          </p:nvPr>
        </p:nvSpPr>
        <p:spPr/>
        <p:txBody>
          <a:bodyPr/>
          <a:lstStyle/>
          <a:p>
            <a:fld id="{E53B3646-E3D9-7D4D-B0A8-D078F50416C4}" type="datetimeFigureOut">
              <a:rPr lang="en-US" smtClean="0"/>
              <a:pPr/>
              <a:t>4/20/20</a:t>
            </a:fld>
            <a:endParaRPr lang="en-US"/>
          </a:p>
        </p:txBody>
      </p:sp>
      <p:sp>
        <p:nvSpPr>
          <p:cNvPr id="5" name="Footer Placeholder 4">
            <a:extLst>
              <a:ext uri="{FF2B5EF4-FFF2-40B4-BE49-F238E27FC236}">
                <a16:creationId xmlns:a16="http://schemas.microsoft.com/office/drawing/2014/main" xmlns="" id="{DB7FF099-6ED1-7447-94ED-22F89B114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5309078-F7EC-F148-B01C-01FD8B34CE73}"/>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305628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DFD871-A64E-BD41-88F9-D1784D8A0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C29AC2A-07D6-694C-A8E5-D084C3BCB1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E48EB0-D8E6-D34D-A0A9-CB6BADE7413B}"/>
              </a:ext>
            </a:extLst>
          </p:cNvPr>
          <p:cNvSpPr>
            <a:spLocks noGrp="1"/>
          </p:cNvSpPr>
          <p:nvPr>
            <p:ph type="dt" sz="half" idx="10"/>
          </p:nvPr>
        </p:nvSpPr>
        <p:spPr/>
        <p:txBody>
          <a:bodyPr/>
          <a:lstStyle/>
          <a:p>
            <a:fld id="{E53B3646-E3D9-7D4D-B0A8-D078F50416C4}" type="datetimeFigureOut">
              <a:rPr lang="en-US" smtClean="0"/>
              <a:pPr/>
              <a:t>4/20/20</a:t>
            </a:fld>
            <a:endParaRPr lang="en-US"/>
          </a:p>
        </p:txBody>
      </p:sp>
      <p:sp>
        <p:nvSpPr>
          <p:cNvPr id="5" name="Footer Placeholder 4">
            <a:extLst>
              <a:ext uri="{FF2B5EF4-FFF2-40B4-BE49-F238E27FC236}">
                <a16:creationId xmlns:a16="http://schemas.microsoft.com/office/drawing/2014/main" xmlns="" id="{52D446D1-B7F8-4743-8810-42CA1E9C4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DA57B6-11EE-F940-8DEE-EE9500EEFF82}"/>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404246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90C90C-1F10-5841-BB34-84B23F34F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E47AC78-3450-2342-AF3E-E6664DE35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8F7A823D-78B6-1649-A1C6-798FF73AC32E}"/>
              </a:ext>
            </a:extLst>
          </p:cNvPr>
          <p:cNvSpPr>
            <a:spLocks noGrp="1"/>
          </p:cNvSpPr>
          <p:nvPr>
            <p:ph type="dt" sz="half" idx="10"/>
          </p:nvPr>
        </p:nvSpPr>
        <p:spPr/>
        <p:txBody>
          <a:bodyPr/>
          <a:lstStyle/>
          <a:p>
            <a:fld id="{E53B3646-E3D9-7D4D-B0A8-D078F50416C4}" type="datetimeFigureOut">
              <a:rPr lang="en-US" smtClean="0"/>
              <a:pPr/>
              <a:t>4/20/20</a:t>
            </a:fld>
            <a:endParaRPr lang="en-US"/>
          </a:p>
        </p:txBody>
      </p:sp>
      <p:sp>
        <p:nvSpPr>
          <p:cNvPr id="5" name="Footer Placeholder 4">
            <a:extLst>
              <a:ext uri="{FF2B5EF4-FFF2-40B4-BE49-F238E27FC236}">
                <a16:creationId xmlns:a16="http://schemas.microsoft.com/office/drawing/2014/main" xmlns="" id="{CF0CB445-B49A-754D-812E-585EBE73A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2D8A633-7BF8-E54E-84A1-0E98C47E0E29}"/>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50289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F01797-3A00-5E48-A28A-61858A2EB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A9C1451-AB02-E945-A713-137EBA5ED5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5BC10EC-3295-6946-8D6B-4773D79EF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6C11A24-2DF3-0F46-B4FC-83B3027557C6}"/>
              </a:ext>
            </a:extLst>
          </p:cNvPr>
          <p:cNvSpPr>
            <a:spLocks noGrp="1"/>
          </p:cNvSpPr>
          <p:nvPr>
            <p:ph type="dt" sz="half" idx="10"/>
          </p:nvPr>
        </p:nvSpPr>
        <p:spPr/>
        <p:txBody>
          <a:bodyPr/>
          <a:lstStyle/>
          <a:p>
            <a:fld id="{E53B3646-E3D9-7D4D-B0A8-D078F50416C4}" type="datetimeFigureOut">
              <a:rPr lang="en-US" smtClean="0"/>
              <a:pPr/>
              <a:t>4/20/20</a:t>
            </a:fld>
            <a:endParaRPr lang="en-US"/>
          </a:p>
        </p:txBody>
      </p:sp>
      <p:sp>
        <p:nvSpPr>
          <p:cNvPr id="6" name="Footer Placeholder 5">
            <a:extLst>
              <a:ext uri="{FF2B5EF4-FFF2-40B4-BE49-F238E27FC236}">
                <a16:creationId xmlns:a16="http://schemas.microsoft.com/office/drawing/2014/main" xmlns="" id="{2459EC31-E746-B343-B34E-60EFE95C8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CFE6188-8C6B-1845-9D30-45C891472561}"/>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422453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F32AC6-8CC2-AB42-B3D0-DB26D9F580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13B2164-3B1A-B045-BC5B-4DD519D96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896537F-2ECC-BC49-B080-5C4AAD3FCE4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83ECB4B-C678-A84A-914F-0D274FC4C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1EAF0329-52B7-A547-8A45-39483D8074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629EDA4-AF1E-C941-8832-D2009FA95CCE}"/>
              </a:ext>
            </a:extLst>
          </p:cNvPr>
          <p:cNvSpPr>
            <a:spLocks noGrp="1"/>
          </p:cNvSpPr>
          <p:nvPr>
            <p:ph type="dt" sz="half" idx="10"/>
          </p:nvPr>
        </p:nvSpPr>
        <p:spPr/>
        <p:txBody>
          <a:bodyPr/>
          <a:lstStyle/>
          <a:p>
            <a:fld id="{E53B3646-E3D9-7D4D-B0A8-D078F50416C4}" type="datetimeFigureOut">
              <a:rPr lang="en-US" smtClean="0"/>
              <a:pPr/>
              <a:t>4/20/20</a:t>
            </a:fld>
            <a:endParaRPr lang="en-US"/>
          </a:p>
        </p:txBody>
      </p:sp>
      <p:sp>
        <p:nvSpPr>
          <p:cNvPr id="8" name="Footer Placeholder 7">
            <a:extLst>
              <a:ext uri="{FF2B5EF4-FFF2-40B4-BE49-F238E27FC236}">
                <a16:creationId xmlns:a16="http://schemas.microsoft.com/office/drawing/2014/main" xmlns="" id="{BB002757-D103-1940-9A98-7ACB21DA73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7EF3719-82C1-5E4F-B085-F384DC821341}"/>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344661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716780-424F-4F4F-BA7A-C621D0D20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0D53C19-EA14-5C4D-A449-30860F84B1FE}"/>
              </a:ext>
            </a:extLst>
          </p:cNvPr>
          <p:cNvSpPr>
            <a:spLocks noGrp="1"/>
          </p:cNvSpPr>
          <p:nvPr>
            <p:ph type="dt" sz="half" idx="10"/>
          </p:nvPr>
        </p:nvSpPr>
        <p:spPr/>
        <p:txBody>
          <a:bodyPr/>
          <a:lstStyle/>
          <a:p>
            <a:fld id="{E53B3646-E3D9-7D4D-B0A8-D078F50416C4}" type="datetimeFigureOut">
              <a:rPr lang="en-US" smtClean="0"/>
              <a:pPr/>
              <a:t>4/20/20</a:t>
            </a:fld>
            <a:endParaRPr lang="en-US"/>
          </a:p>
        </p:txBody>
      </p:sp>
      <p:sp>
        <p:nvSpPr>
          <p:cNvPr id="4" name="Footer Placeholder 3">
            <a:extLst>
              <a:ext uri="{FF2B5EF4-FFF2-40B4-BE49-F238E27FC236}">
                <a16:creationId xmlns:a16="http://schemas.microsoft.com/office/drawing/2014/main" xmlns="" id="{8393705A-9F5B-D145-B1BC-71688E722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AAF6241-8D39-A449-91F3-08CAA3FB8007}"/>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16889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551DE0C-5DC0-6949-BBDA-C0D918A347B5}"/>
              </a:ext>
            </a:extLst>
          </p:cNvPr>
          <p:cNvSpPr>
            <a:spLocks noGrp="1"/>
          </p:cNvSpPr>
          <p:nvPr>
            <p:ph type="dt" sz="half" idx="10"/>
          </p:nvPr>
        </p:nvSpPr>
        <p:spPr/>
        <p:txBody>
          <a:bodyPr/>
          <a:lstStyle/>
          <a:p>
            <a:fld id="{E53B3646-E3D9-7D4D-B0A8-D078F50416C4}" type="datetimeFigureOut">
              <a:rPr lang="en-US" smtClean="0"/>
              <a:pPr/>
              <a:t>4/20/20</a:t>
            </a:fld>
            <a:endParaRPr lang="en-US"/>
          </a:p>
        </p:txBody>
      </p:sp>
      <p:sp>
        <p:nvSpPr>
          <p:cNvPr id="3" name="Footer Placeholder 2">
            <a:extLst>
              <a:ext uri="{FF2B5EF4-FFF2-40B4-BE49-F238E27FC236}">
                <a16:creationId xmlns:a16="http://schemas.microsoft.com/office/drawing/2014/main" xmlns="" id="{0C784A54-A00F-9843-99E3-D952B5EBF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DF7ADFE-69F6-954D-8E9E-1028D9F16560}"/>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15879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0F4FD5-022E-A34A-B0E6-057323764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9DD55B8-3603-4244-924A-F3CE25B615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7FDCB48-E93B-574B-AB13-31481D147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208023F-D2DD-E746-A89C-AB5C3F373DCC}"/>
              </a:ext>
            </a:extLst>
          </p:cNvPr>
          <p:cNvSpPr>
            <a:spLocks noGrp="1"/>
          </p:cNvSpPr>
          <p:nvPr>
            <p:ph type="dt" sz="half" idx="10"/>
          </p:nvPr>
        </p:nvSpPr>
        <p:spPr/>
        <p:txBody>
          <a:bodyPr/>
          <a:lstStyle/>
          <a:p>
            <a:fld id="{E53B3646-E3D9-7D4D-B0A8-D078F50416C4}" type="datetimeFigureOut">
              <a:rPr lang="en-US" smtClean="0"/>
              <a:pPr/>
              <a:t>4/20/20</a:t>
            </a:fld>
            <a:endParaRPr lang="en-US"/>
          </a:p>
        </p:txBody>
      </p:sp>
      <p:sp>
        <p:nvSpPr>
          <p:cNvPr id="6" name="Footer Placeholder 5">
            <a:extLst>
              <a:ext uri="{FF2B5EF4-FFF2-40B4-BE49-F238E27FC236}">
                <a16:creationId xmlns:a16="http://schemas.microsoft.com/office/drawing/2014/main" xmlns="" id="{D8460A6F-5975-2249-BB45-D85529106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57D9D43-4A81-6749-8680-30E5EFFA7816}"/>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316290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71206A-FE4A-E844-A244-E2CEECA96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B1D715E-E1BE-B046-9D70-409EAE139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3B8534B-96AE-864D-89C5-0041AFA64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ED0843C-56E9-174B-9B43-9998EAF5B37A}"/>
              </a:ext>
            </a:extLst>
          </p:cNvPr>
          <p:cNvSpPr>
            <a:spLocks noGrp="1"/>
          </p:cNvSpPr>
          <p:nvPr>
            <p:ph type="dt" sz="half" idx="10"/>
          </p:nvPr>
        </p:nvSpPr>
        <p:spPr/>
        <p:txBody>
          <a:bodyPr/>
          <a:lstStyle/>
          <a:p>
            <a:fld id="{E53B3646-E3D9-7D4D-B0A8-D078F50416C4}" type="datetimeFigureOut">
              <a:rPr lang="en-US" smtClean="0"/>
              <a:pPr/>
              <a:t>4/20/20</a:t>
            </a:fld>
            <a:endParaRPr lang="en-US"/>
          </a:p>
        </p:txBody>
      </p:sp>
      <p:sp>
        <p:nvSpPr>
          <p:cNvPr id="6" name="Footer Placeholder 5">
            <a:extLst>
              <a:ext uri="{FF2B5EF4-FFF2-40B4-BE49-F238E27FC236}">
                <a16:creationId xmlns:a16="http://schemas.microsoft.com/office/drawing/2014/main" xmlns="" id="{7B549060-D3B6-9644-818E-1A54DAE02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9A88C77-3756-F145-AC5F-04E466EF9EB9}"/>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12025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942FF21-6B2D-9F46-8934-08800128B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FA33BF1-05A1-BB48-A3C6-DDD25BD93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226289F-1D12-0C40-B105-FB39984B6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B3646-E3D9-7D4D-B0A8-D078F50416C4}" type="datetimeFigureOut">
              <a:rPr lang="en-US" smtClean="0"/>
              <a:pPr/>
              <a:t>4/20/20</a:t>
            </a:fld>
            <a:endParaRPr lang="en-US"/>
          </a:p>
        </p:txBody>
      </p:sp>
      <p:sp>
        <p:nvSpPr>
          <p:cNvPr id="5" name="Footer Placeholder 4">
            <a:extLst>
              <a:ext uri="{FF2B5EF4-FFF2-40B4-BE49-F238E27FC236}">
                <a16:creationId xmlns:a16="http://schemas.microsoft.com/office/drawing/2014/main" xmlns="" id="{D0422B3B-CEC8-6343-8488-5E4E73F04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0C068BA-9361-8B49-B0E7-41E6F7613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743485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91AFF89-6674-9845-8DD1-67FBED9897C8}"/>
              </a:ext>
            </a:extLst>
          </p:cNvPr>
          <p:cNvSpPr>
            <a:spLocks noGrp="1"/>
          </p:cNvSpPr>
          <p:nvPr>
            <p:ph type="title"/>
          </p:nvPr>
        </p:nvSpPr>
        <p:spPr>
          <a:xfrm>
            <a:off x="280737" y="433138"/>
            <a:ext cx="11630526" cy="4129338"/>
          </a:xfrm>
        </p:spPr>
        <p:txBody>
          <a:bodyPr>
            <a:normAutofit fontScale="90000"/>
          </a:bodyPr>
          <a:lstStyle/>
          <a:p>
            <a:r>
              <a:rPr lang="en-US" dirty="0"/>
              <a:t>Course 2 Module 5</a:t>
            </a:r>
            <a:br>
              <a:rPr lang="en-US" dirty="0"/>
            </a:br>
            <a:r>
              <a:rPr lang="en-US" dirty="0"/>
              <a:t>Programming Assignment</a:t>
            </a:r>
            <a:br>
              <a:rPr lang="en-US" dirty="0"/>
            </a:br>
            <a:r>
              <a:rPr lang="en-US" dirty="0"/>
              <a:t/>
            </a:r>
            <a:br>
              <a:rPr lang="en-US" dirty="0"/>
            </a:br>
            <a:r>
              <a:rPr lang="en-US" b="1" dirty="0" smtClean="0">
                <a:solidFill>
                  <a:srgbClr val="FF0000"/>
                </a:solidFill>
              </a:rPr>
              <a:t>Assignment </a:t>
            </a:r>
            <a:r>
              <a:rPr lang="en-US" b="1" dirty="0">
                <a:solidFill>
                  <a:srgbClr val="FF0000"/>
                </a:solidFill>
              </a:rPr>
              <a:t>is to ETL MIMIC data into the OMOP CONDITION_OCCURRENCE table</a:t>
            </a:r>
            <a:endParaRPr lang="en-US" dirty="0"/>
          </a:p>
        </p:txBody>
      </p:sp>
      <p:sp>
        <p:nvSpPr>
          <p:cNvPr id="5" name="Text Placeholder 4">
            <a:extLst>
              <a:ext uri="{FF2B5EF4-FFF2-40B4-BE49-F238E27FC236}">
                <a16:creationId xmlns:a16="http://schemas.microsoft.com/office/drawing/2014/main" xmlns="" id="{F0EA19D5-0F9C-5A49-B338-670E9F7F74A9}"/>
              </a:ext>
            </a:extLst>
          </p:cNvPr>
          <p:cNvSpPr>
            <a:spLocks noGrp="1"/>
          </p:cNvSpPr>
          <p:nvPr>
            <p:ph type="body" idx="1"/>
          </p:nvPr>
        </p:nvSpPr>
        <p:spPr>
          <a:xfrm>
            <a:off x="838200" y="5342021"/>
            <a:ext cx="10515600" cy="906378"/>
          </a:xfrm>
        </p:spPr>
        <p:txBody>
          <a:bodyPr>
            <a:normAutofit/>
          </a:bodyPr>
          <a:lstStyle/>
          <a:p>
            <a:pPr algn="ctr"/>
            <a:r>
              <a:rPr lang="en-US" sz="3600" b="1" dirty="0"/>
              <a:t>Detailed instructions with Slide Notes</a:t>
            </a:r>
          </a:p>
        </p:txBody>
      </p:sp>
    </p:spTree>
    <p:extLst>
      <p:ext uri="{BB962C8B-B14F-4D97-AF65-F5344CB8AC3E}">
        <p14:creationId xmlns:p14="http://schemas.microsoft.com/office/powerpoint/2010/main" xmlns="" val="4140718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E9723-E441-C84D-9B21-4DD9F8B84B6F}"/>
              </a:ext>
            </a:extLst>
          </p:cNvPr>
          <p:cNvSpPr>
            <a:spLocks noGrp="1"/>
          </p:cNvSpPr>
          <p:nvPr>
            <p:ph type="title"/>
          </p:nvPr>
        </p:nvSpPr>
        <p:spPr/>
        <p:txBody>
          <a:bodyPr/>
          <a:lstStyle/>
          <a:p>
            <a:r>
              <a:rPr lang="en-US" dirty="0"/>
              <a:t>Step 5: Execute transformation code</a:t>
            </a:r>
          </a:p>
        </p:txBody>
      </p:sp>
      <p:pic>
        <p:nvPicPr>
          <p:cNvPr id="5" name="Picture 4" descr="query_res.png"/>
          <p:cNvPicPr>
            <a:picLocks noChangeAspect="1"/>
          </p:cNvPicPr>
          <p:nvPr/>
        </p:nvPicPr>
        <p:blipFill>
          <a:blip r:embed="rId3"/>
          <a:stretch>
            <a:fillRect/>
          </a:stretch>
        </p:blipFill>
        <p:spPr>
          <a:xfrm>
            <a:off x="2564780" y="2788800"/>
            <a:ext cx="7716644" cy="3810950"/>
          </a:xfrm>
          <a:prstGeom prst="rect">
            <a:avLst/>
          </a:prstGeom>
        </p:spPr>
      </p:pic>
    </p:spTree>
    <p:extLst>
      <p:ext uri="{BB962C8B-B14F-4D97-AF65-F5344CB8AC3E}">
        <p14:creationId xmlns:p14="http://schemas.microsoft.com/office/powerpoint/2010/main" xmlns="" val="3276593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E9723-E441-C84D-9B21-4DD9F8B84B6F}"/>
              </a:ext>
            </a:extLst>
          </p:cNvPr>
          <p:cNvSpPr>
            <a:spLocks noGrp="1"/>
          </p:cNvSpPr>
          <p:nvPr>
            <p:ph type="title"/>
          </p:nvPr>
        </p:nvSpPr>
        <p:spPr/>
        <p:txBody>
          <a:bodyPr/>
          <a:lstStyle/>
          <a:p>
            <a:r>
              <a:rPr lang="en-US" dirty="0"/>
              <a:t>Step 6: Perform data quality assessment</a:t>
            </a:r>
          </a:p>
        </p:txBody>
      </p:sp>
      <p:sp>
        <p:nvSpPr>
          <p:cNvPr id="7" name="TextBox 6"/>
          <p:cNvSpPr txBox="1"/>
          <p:nvPr/>
        </p:nvSpPr>
        <p:spPr>
          <a:xfrm>
            <a:off x="1191795" y="1690688"/>
            <a:ext cx="9045025" cy="1938992"/>
          </a:xfrm>
          <a:prstGeom prst="rect">
            <a:avLst/>
          </a:prstGeom>
          <a:noFill/>
        </p:spPr>
        <p:txBody>
          <a:bodyPr wrap="square" rtlCol="0">
            <a:spAutoFit/>
          </a:bodyPr>
          <a:lstStyle/>
          <a:p>
            <a:pPr marL="342900" indent="-342900">
              <a:buFont typeface="+mj-lt"/>
              <a:buAutoNum type="arabicPeriod"/>
            </a:pPr>
            <a:r>
              <a:rPr lang="en-US" sz="2400" dirty="0" smtClean="0"/>
              <a:t>The number of visits should not exceed the total number of subjects, each record should correspond to one visit</a:t>
            </a:r>
          </a:p>
          <a:p>
            <a:pPr marL="342900" indent="-342900">
              <a:buFont typeface="+mj-lt"/>
              <a:buAutoNum type="arabicPeriod"/>
            </a:pPr>
            <a:r>
              <a:rPr lang="en-US" sz="2400" dirty="0" smtClean="0"/>
              <a:t>The number of Diagnoses should not exceed the number of visits, it might be possible that a visit results in no condition being diagnosed.</a:t>
            </a:r>
            <a:endParaRPr lang="en-US" sz="2400" dirty="0"/>
          </a:p>
        </p:txBody>
      </p:sp>
      <p:pic>
        <p:nvPicPr>
          <p:cNvPr id="8" name="Picture 7" descr="DQ.JPG"/>
          <p:cNvPicPr>
            <a:picLocks noChangeAspect="1"/>
          </p:cNvPicPr>
          <p:nvPr/>
        </p:nvPicPr>
        <p:blipFill>
          <a:blip r:embed="rId3"/>
          <a:stretch>
            <a:fillRect/>
          </a:stretch>
        </p:blipFill>
        <p:spPr>
          <a:xfrm>
            <a:off x="838200" y="3629679"/>
            <a:ext cx="9878786" cy="2759969"/>
          </a:xfrm>
          <a:prstGeom prst="rect">
            <a:avLst/>
          </a:prstGeom>
        </p:spPr>
      </p:pic>
    </p:spTree>
    <p:extLst>
      <p:ext uri="{BB962C8B-B14F-4D97-AF65-F5344CB8AC3E}">
        <p14:creationId xmlns:p14="http://schemas.microsoft.com/office/powerpoint/2010/main" xmlns="" val="40467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E9723-E441-C84D-9B21-4DD9F8B84B6F}"/>
              </a:ext>
            </a:extLst>
          </p:cNvPr>
          <p:cNvSpPr>
            <a:spLocks noGrp="1"/>
          </p:cNvSpPr>
          <p:nvPr>
            <p:ph type="title"/>
          </p:nvPr>
        </p:nvSpPr>
        <p:spPr/>
        <p:txBody>
          <a:bodyPr/>
          <a:lstStyle/>
          <a:p>
            <a:r>
              <a:rPr lang="en-US" dirty="0"/>
              <a:t>Step 7: Package documentation </a:t>
            </a:r>
          </a:p>
        </p:txBody>
      </p:sp>
      <p:sp>
        <p:nvSpPr>
          <p:cNvPr id="3" name="Content Placeholder 2">
            <a:extLst>
              <a:ext uri="{FF2B5EF4-FFF2-40B4-BE49-F238E27FC236}">
                <a16:creationId xmlns:a16="http://schemas.microsoft.com/office/drawing/2014/main" xmlns="" id="{324AA166-58A0-9A45-BB6F-CA8144B562BA}"/>
              </a:ext>
            </a:extLst>
          </p:cNvPr>
          <p:cNvSpPr>
            <a:spLocks noGrp="1"/>
          </p:cNvSpPr>
          <p:nvPr>
            <p:ph idx="1"/>
          </p:nvPr>
        </p:nvSpPr>
        <p:spPr/>
        <p:txBody>
          <a:bodyPr>
            <a:normAutofit/>
          </a:bodyPr>
          <a:lstStyle/>
          <a:p>
            <a:r>
              <a:rPr lang="en-US" dirty="0"/>
              <a:t>Congratulations! The materials in the previous slides constitute a complete ETL package.</a:t>
            </a:r>
          </a:p>
          <a:p>
            <a:endParaRPr lang="en-US" dirty="0"/>
          </a:p>
          <a:p>
            <a:endParaRPr lang="en-US" dirty="0"/>
          </a:p>
          <a:p>
            <a:pPr marL="0" indent="0">
              <a:buNone/>
            </a:pPr>
            <a:r>
              <a:rPr lang="en-US" sz="4400" b="1" dirty="0">
                <a:solidFill>
                  <a:srgbClr val="FF0000"/>
                </a:solidFill>
              </a:rPr>
              <a:t>There is no submission for this Step.</a:t>
            </a:r>
          </a:p>
          <a:p>
            <a:pPr marL="0" indent="0">
              <a:buNone/>
            </a:pPr>
            <a:endParaRPr lang="en-US" dirty="0"/>
          </a:p>
        </p:txBody>
      </p:sp>
    </p:spTree>
    <p:extLst>
      <p:ext uri="{BB962C8B-B14F-4D97-AF65-F5344CB8AC3E}">
        <p14:creationId xmlns:p14="http://schemas.microsoft.com/office/powerpoint/2010/main" xmlns="" val="3175821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78BE89-E7AA-4A44-A3B2-ADCFC8386B15}"/>
              </a:ext>
            </a:extLst>
          </p:cNvPr>
          <p:cNvSpPr>
            <a:spLocks noGrp="1"/>
          </p:cNvSpPr>
          <p:nvPr>
            <p:ph type="title"/>
          </p:nvPr>
        </p:nvSpPr>
        <p:spPr>
          <a:xfrm>
            <a:off x="148389" y="1557967"/>
            <a:ext cx="10515600" cy="1325563"/>
          </a:xfrm>
        </p:spPr>
        <p:txBody>
          <a:bodyPr/>
          <a:lstStyle/>
          <a:p>
            <a:r>
              <a:rPr lang="en-US" dirty="0"/>
              <a:t>ETL Steps</a:t>
            </a:r>
          </a:p>
        </p:txBody>
      </p:sp>
      <p:sp>
        <p:nvSpPr>
          <p:cNvPr id="3" name="Content Placeholder 2">
            <a:extLst>
              <a:ext uri="{FF2B5EF4-FFF2-40B4-BE49-F238E27FC236}">
                <a16:creationId xmlns:a16="http://schemas.microsoft.com/office/drawing/2014/main" xmlns="" id="{7EEFDE2A-DF9B-C84B-A704-E4FE76547C18}"/>
              </a:ext>
            </a:extLst>
          </p:cNvPr>
          <p:cNvSpPr>
            <a:spLocks noGrp="1"/>
          </p:cNvSpPr>
          <p:nvPr>
            <p:ph idx="1"/>
          </p:nvPr>
        </p:nvSpPr>
        <p:spPr>
          <a:xfrm>
            <a:off x="838200" y="2883530"/>
            <a:ext cx="10515600" cy="3708691"/>
          </a:xfrm>
        </p:spPr>
        <p:txBody>
          <a:bodyPr/>
          <a:lstStyle/>
          <a:p>
            <a:pPr marL="495325" indent="-495325">
              <a:buFont typeface="+mj-lt"/>
              <a:buAutoNum type="arabicPeriod"/>
            </a:pPr>
            <a:r>
              <a:rPr lang="en-US" dirty="0"/>
              <a:t>Understand source/target data models</a:t>
            </a:r>
          </a:p>
          <a:p>
            <a:pPr marL="495325" indent="-495325">
              <a:buFont typeface="+mj-lt"/>
              <a:buAutoNum type="arabicPeriod"/>
            </a:pPr>
            <a:r>
              <a:rPr lang="en-US" dirty="0"/>
              <a:t>Profile source tables</a:t>
            </a:r>
          </a:p>
          <a:p>
            <a:pPr marL="495325" indent="-495325">
              <a:buFont typeface="+mj-lt"/>
              <a:buAutoNum type="arabicPeriod"/>
            </a:pPr>
            <a:r>
              <a:rPr lang="en-US" dirty="0"/>
              <a:t>Create ETL mappings</a:t>
            </a:r>
          </a:p>
          <a:p>
            <a:pPr marL="495325" indent="-495325">
              <a:buFont typeface="+mj-lt"/>
              <a:buAutoNum type="arabicPeriod"/>
            </a:pPr>
            <a:r>
              <a:rPr lang="en-US" dirty="0"/>
              <a:t>Write transformation code</a:t>
            </a:r>
          </a:p>
          <a:p>
            <a:pPr marL="495325" indent="-495325">
              <a:buFont typeface="+mj-lt"/>
              <a:buAutoNum type="arabicPeriod"/>
            </a:pPr>
            <a:r>
              <a:rPr lang="en-US" dirty="0"/>
              <a:t>Execute transformation</a:t>
            </a:r>
          </a:p>
          <a:p>
            <a:pPr marL="495325" indent="-495325">
              <a:buFont typeface="+mj-lt"/>
              <a:buAutoNum type="arabicPeriod"/>
            </a:pPr>
            <a:r>
              <a:rPr lang="en-US" dirty="0"/>
              <a:t>Perform data quality assessment</a:t>
            </a:r>
          </a:p>
          <a:p>
            <a:pPr marL="495325" indent="-495325">
              <a:buFont typeface="+mj-lt"/>
              <a:buAutoNum type="arabicPeriod"/>
            </a:pPr>
            <a:r>
              <a:rPr lang="en-US" dirty="0"/>
              <a:t>Package documentation</a:t>
            </a:r>
          </a:p>
        </p:txBody>
      </p:sp>
      <p:sp>
        <p:nvSpPr>
          <p:cNvPr id="15" name="Content Placeholder 2">
            <a:extLst>
              <a:ext uri="{FF2B5EF4-FFF2-40B4-BE49-F238E27FC236}">
                <a16:creationId xmlns:a16="http://schemas.microsoft.com/office/drawing/2014/main" xmlns="" id="{407ED4B9-3B24-CB40-9544-62340D9BFCD3}"/>
              </a:ext>
            </a:extLst>
          </p:cNvPr>
          <p:cNvSpPr txBox="1">
            <a:spLocks/>
          </p:cNvSpPr>
          <p:nvPr/>
        </p:nvSpPr>
        <p:spPr>
          <a:xfrm>
            <a:off x="0" y="265778"/>
            <a:ext cx="12192000" cy="1579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a:solidFill>
                  <a:srgbClr val="FF0000"/>
                </a:solidFill>
              </a:rPr>
              <a:t>Assignment is to ETL MIMIC data into the OMOP CONDITION_OCCURRENCE table</a:t>
            </a:r>
          </a:p>
        </p:txBody>
      </p:sp>
    </p:spTree>
    <p:extLst>
      <p:ext uri="{BB962C8B-B14F-4D97-AF65-F5344CB8AC3E}">
        <p14:creationId xmlns:p14="http://schemas.microsoft.com/office/powerpoint/2010/main" xmlns="" val="1441181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D7EC6-EF5F-FE4C-8E17-161E17AA1F18}"/>
              </a:ext>
            </a:extLst>
          </p:cNvPr>
          <p:cNvSpPr>
            <a:spLocks noGrp="1"/>
          </p:cNvSpPr>
          <p:nvPr>
            <p:ph type="title"/>
          </p:nvPr>
        </p:nvSpPr>
        <p:spPr>
          <a:xfrm>
            <a:off x="419820" y="132855"/>
            <a:ext cx="11772180" cy="629145"/>
          </a:xfrm>
        </p:spPr>
        <p:txBody>
          <a:bodyPr>
            <a:normAutofit/>
          </a:bodyPr>
          <a:lstStyle/>
          <a:p>
            <a:r>
              <a:rPr lang="en-US" sz="2400" b="1" dirty="0"/>
              <a:t>Step 1: Understand source/target data models</a:t>
            </a:r>
          </a:p>
        </p:txBody>
      </p:sp>
      <p:sp>
        <p:nvSpPr>
          <p:cNvPr id="3" name="TextBox 2">
            <a:extLst>
              <a:ext uri="{FF2B5EF4-FFF2-40B4-BE49-F238E27FC236}">
                <a16:creationId xmlns:a16="http://schemas.microsoft.com/office/drawing/2014/main" xmlns=""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17" name="Picture 16">
            <a:extLst>
              <a:ext uri="{FF2B5EF4-FFF2-40B4-BE49-F238E27FC236}">
                <a16:creationId xmlns:a16="http://schemas.microsoft.com/office/drawing/2014/main" xmlns="" id="{78290A9E-6374-4841-8CE9-5D8045BFB6A3}"/>
              </a:ext>
            </a:extLst>
          </p:cNvPr>
          <p:cNvPicPr>
            <a:picLocks noChangeAspect="1"/>
          </p:cNvPicPr>
          <p:nvPr/>
        </p:nvPicPr>
        <p:blipFill>
          <a:blip r:embed="rId3"/>
          <a:stretch>
            <a:fillRect/>
          </a:stretch>
        </p:blipFill>
        <p:spPr>
          <a:xfrm>
            <a:off x="7785100" y="1411269"/>
            <a:ext cx="3987080" cy="5343341"/>
          </a:xfrm>
          <a:prstGeom prst="rect">
            <a:avLst/>
          </a:prstGeom>
        </p:spPr>
      </p:pic>
      <p:sp>
        <p:nvSpPr>
          <p:cNvPr id="5" name="TextBox 4">
            <a:extLst>
              <a:ext uri="{FF2B5EF4-FFF2-40B4-BE49-F238E27FC236}">
                <a16:creationId xmlns:a16="http://schemas.microsoft.com/office/drawing/2014/main" xmlns="" id="{72BB5647-88D3-B542-9295-E85E78070008}"/>
              </a:ext>
            </a:extLst>
          </p:cNvPr>
          <p:cNvSpPr txBox="1"/>
          <p:nvPr/>
        </p:nvSpPr>
        <p:spPr>
          <a:xfrm>
            <a:off x="419820" y="762000"/>
            <a:ext cx="7365280" cy="5816977"/>
          </a:xfrm>
          <a:prstGeom prst="rect">
            <a:avLst/>
          </a:prstGeom>
          <a:noFill/>
        </p:spPr>
        <p:txBody>
          <a:bodyPr wrap="square" rtlCol="0">
            <a:spAutoFit/>
          </a:bodyPr>
          <a:lstStyle/>
          <a:p>
            <a:r>
              <a:rPr lang="en-US" sz="2400" b="1" dirty="0"/>
              <a:t>CONDITION_OCCURRENCE is the TARGET OMOP table.</a:t>
            </a:r>
            <a:br>
              <a:rPr lang="en-US" sz="2400" b="1" dirty="0"/>
            </a:br>
            <a:r>
              <a:rPr lang="en-US" sz="2400" dirty="0" smtClean="0"/>
              <a:t>We need to perform ETL for the following:</a:t>
            </a:r>
            <a:endParaRPr lang="en-US" sz="2400" dirty="0"/>
          </a:p>
          <a:p>
            <a:pPr marL="742950" lvl="1" indent="-285750">
              <a:buFont typeface="Arial" panose="020B0604020202020204" pitchFamily="34" charset="0"/>
              <a:buChar char="•"/>
            </a:pPr>
            <a:r>
              <a:rPr lang="en-US" sz="2800" b="1" dirty="0" err="1" smtClean="0">
                <a:solidFill>
                  <a:srgbClr val="FF0000"/>
                </a:solidFill>
              </a:rPr>
              <a:t>person_id</a:t>
            </a:r>
            <a:r>
              <a:rPr lang="en-US" sz="2800" b="1" dirty="0" smtClean="0">
                <a:solidFill>
                  <a:srgbClr val="FF0000"/>
                </a:solidFill>
              </a:rPr>
              <a:t>- </a:t>
            </a:r>
            <a:r>
              <a:rPr lang="en-US" sz="2400" dirty="0" smtClean="0"/>
              <a:t>A required field with takes “</a:t>
            </a:r>
            <a:r>
              <a:rPr lang="en-US" sz="2400" dirty="0" err="1" smtClean="0"/>
              <a:t>bigint</a:t>
            </a:r>
            <a:r>
              <a:rPr lang="en-US" sz="2400" dirty="0" smtClean="0"/>
              <a:t>” values, it’s a</a:t>
            </a:r>
            <a:r>
              <a:rPr lang="en-US" sz="2400" b="1" dirty="0" smtClean="0">
                <a:solidFill>
                  <a:srgbClr val="FF0000"/>
                </a:solidFill>
              </a:rPr>
              <a:t> </a:t>
            </a:r>
            <a:r>
              <a:rPr lang="en-US" sz="2400" dirty="0" smtClean="0"/>
              <a:t>foreign key identifier to the Person who is experiencing the condition.</a:t>
            </a:r>
            <a:endParaRPr lang="en-US" sz="2400" b="1" dirty="0">
              <a:solidFill>
                <a:srgbClr val="FF0000"/>
              </a:solidFill>
            </a:endParaRPr>
          </a:p>
          <a:p>
            <a:pPr marL="742950" lvl="1" indent="-285750">
              <a:buFont typeface="Arial" panose="020B0604020202020204" pitchFamily="34" charset="0"/>
              <a:buChar char="•"/>
            </a:pPr>
            <a:r>
              <a:rPr lang="en-US" sz="2400" b="1" dirty="0" err="1" smtClean="0">
                <a:solidFill>
                  <a:srgbClr val="FF0000"/>
                </a:solidFill>
              </a:rPr>
              <a:t>visit_occurrence_id</a:t>
            </a:r>
            <a:r>
              <a:rPr lang="en-US" sz="2400" b="1" dirty="0" smtClean="0">
                <a:solidFill>
                  <a:srgbClr val="FF0000"/>
                </a:solidFill>
              </a:rPr>
              <a:t>-  </a:t>
            </a:r>
            <a:r>
              <a:rPr lang="en-US" sz="2400" dirty="0" smtClean="0"/>
              <a:t>An optional field which takes integer values, it’s a foreign key to the visit in the VISIT_OCCURRENCE table during which the Condition was diagnosed</a:t>
            </a:r>
            <a:r>
              <a:rPr lang="en-US" sz="2800" dirty="0" smtClean="0"/>
              <a:t>.</a:t>
            </a:r>
            <a:endParaRPr lang="en-US" sz="2800" b="1" dirty="0">
              <a:solidFill>
                <a:srgbClr val="FF0000"/>
              </a:solidFill>
            </a:endParaRPr>
          </a:p>
          <a:p>
            <a:pPr marL="742950" lvl="1" indent="-285750">
              <a:buFont typeface="Arial" panose="020B0604020202020204" pitchFamily="34" charset="0"/>
              <a:buChar char="•"/>
            </a:pPr>
            <a:r>
              <a:rPr lang="en-US" sz="2800" b="1" dirty="0" err="1" smtClean="0">
                <a:solidFill>
                  <a:srgbClr val="FF0000"/>
                </a:solidFill>
              </a:rPr>
              <a:t>condition_source_value</a:t>
            </a:r>
            <a:r>
              <a:rPr lang="en-US" sz="2800" b="1" dirty="0" smtClean="0">
                <a:solidFill>
                  <a:srgbClr val="FF0000"/>
                </a:solidFill>
              </a:rPr>
              <a:t>- </a:t>
            </a:r>
            <a:r>
              <a:rPr lang="en-US" sz="2400" dirty="0" smtClean="0"/>
              <a:t>An optional field that takes up to 50 characters that contains source code for condition (same as source). This code is mapped to a Standard Condition Concept in the Standardized Vocabularies</a:t>
            </a:r>
            <a:r>
              <a:rPr lang="en-US" sz="2400" b="1" dirty="0">
                <a:solidFill>
                  <a:srgbClr val="FF0000"/>
                </a:solidFill>
              </a:rPr>
              <a:t/>
            </a:r>
            <a:br>
              <a:rPr lang="en-US" sz="2400" b="1" dirty="0">
                <a:solidFill>
                  <a:srgbClr val="FF0000"/>
                </a:solidFill>
              </a:rPr>
            </a:br>
            <a:endParaRPr lang="en-US" sz="2400" b="1" dirty="0">
              <a:solidFill>
                <a:srgbClr val="FF0000"/>
              </a:solidFill>
            </a:endParaRPr>
          </a:p>
        </p:txBody>
      </p:sp>
      <p:sp>
        <p:nvSpPr>
          <p:cNvPr id="18" name="Rectangle 17">
            <a:extLst>
              <a:ext uri="{FF2B5EF4-FFF2-40B4-BE49-F238E27FC236}">
                <a16:creationId xmlns:a16="http://schemas.microsoft.com/office/drawing/2014/main" xmlns="" id="{9B667361-A937-9147-A99D-E2BA02C9EDA5}"/>
              </a:ext>
            </a:extLst>
          </p:cNvPr>
          <p:cNvSpPr/>
          <p:nvPr/>
        </p:nvSpPr>
        <p:spPr>
          <a:xfrm>
            <a:off x="7785100" y="233680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3C956B18-1A79-F24C-AB48-11189487D9E0}"/>
              </a:ext>
            </a:extLst>
          </p:cNvPr>
          <p:cNvSpPr/>
          <p:nvPr/>
        </p:nvSpPr>
        <p:spPr>
          <a:xfrm>
            <a:off x="7785100" y="4883438"/>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7EB6F19-4CDD-8947-8635-083B6C1E2F29}"/>
              </a:ext>
            </a:extLst>
          </p:cNvPr>
          <p:cNvSpPr/>
          <p:nvPr/>
        </p:nvSpPr>
        <p:spPr>
          <a:xfrm>
            <a:off x="7785100" y="546735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390262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D7EC6-EF5F-FE4C-8E17-161E17AA1F18}"/>
              </a:ext>
            </a:extLst>
          </p:cNvPr>
          <p:cNvSpPr>
            <a:spLocks noGrp="1"/>
          </p:cNvSpPr>
          <p:nvPr>
            <p:ph type="title"/>
          </p:nvPr>
        </p:nvSpPr>
        <p:spPr>
          <a:xfrm>
            <a:off x="419820" y="365125"/>
            <a:ext cx="11772180" cy="1325563"/>
          </a:xfrm>
        </p:spPr>
        <p:txBody>
          <a:bodyPr>
            <a:normAutofit/>
          </a:bodyPr>
          <a:lstStyle/>
          <a:p>
            <a:r>
              <a:rPr lang="en-US" dirty="0"/>
              <a:t>Step 1: Understand source/target data models</a:t>
            </a:r>
          </a:p>
        </p:txBody>
      </p:sp>
      <p:sp>
        <p:nvSpPr>
          <p:cNvPr id="3" name="TextBox 2">
            <a:extLst>
              <a:ext uri="{FF2B5EF4-FFF2-40B4-BE49-F238E27FC236}">
                <a16:creationId xmlns:a16="http://schemas.microsoft.com/office/drawing/2014/main" xmlns=""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17" name="Picture 16">
            <a:extLst>
              <a:ext uri="{FF2B5EF4-FFF2-40B4-BE49-F238E27FC236}">
                <a16:creationId xmlns:a16="http://schemas.microsoft.com/office/drawing/2014/main" xmlns="" id="{78290A9E-6374-4841-8CE9-5D8045BFB6A3}"/>
              </a:ext>
            </a:extLst>
          </p:cNvPr>
          <p:cNvPicPr>
            <a:picLocks noChangeAspect="1"/>
          </p:cNvPicPr>
          <p:nvPr/>
        </p:nvPicPr>
        <p:blipFill>
          <a:blip r:embed="rId3"/>
          <a:stretch>
            <a:fillRect/>
          </a:stretch>
        </p:blipFill>
        <p:spPr>
          <a:xfrm>
            <a:off x="7785100" y="1411269"/>
            <a:ext cx="3987080" cy="5343341"/>
          </a:xfrm>
          <a:prstGeom prst="rect">
            <a:avLst/>
          </a:prstGeom>
        </p:spPr>
      </p:pic>
      <p:sp>
        <p:nvSpPr>
          <p:cNvPr id="5" name="TextBox 4">
            <a:extLst>
              <a:ext uri="{FF2B5EF4-FFF2-40B4-BE49-F238E27FC236}">
                <a16:creationId xmlns:a16="http://schemas.microsoft.com/office/drawing/2014/main" xmlns="" id="{72BB5647-88D3-B542-9295-E85E78070008}"/>
              </a:ext>
            </a:extLst>
          </p:cNvPr>
          <p:cNvSpPr txBox="1"/>
          <p:nvPr/>
        </p:nvSpPr>
        <p:spPr>
          <a:xfrm>
            <a:off x="229320" y="1458417"/>
            <a:ext cx="7365280" cy="1200329"/>
          </a:xfrm>
          <a:prstGeom prst="rect">
            <a:avLst/>
          </a:prstGeom>
          <a:noFill/>
        </p:spPr>
        <p:txBody>
          <a:bodyPr wrap="square" rtlCol="0">
            <a:spAutoFit/>
          </a:bodyPr>
          <a:lstStyle/>
          <a:p>
            <a:r>
              <a:rPr lang="en-US" sz="2400" b="1" dirty="0"/>
              <a:t>CONDITION_OCCURRENCE is the TARGET OMOP table.</a:t>
            </a:r>
            <a:br>
              <a:rPr lang="en-US" sz="2400" b="1" dirty="0"/>
            </a:br>
            <a:endParaRPr lang="en-US" sz="2400" b="1" dirty="0"/>
          </a:p>
          <a:p>
            <a:endParaRPr lang="en-US" sz="2400" b="1" dirty="0">
              <a:solidFill>
                <a:srgbClr val="FF0000"/>
              </a:solidFill>
            </a:endParaRPr>
          </a:p>
        </p:txBody>
      </p:sp>
      <p:sp>
        <p:nvSpPr>
          <p:cNvPr id="18" name="Rectangle 17">
            <a:extLst>
              <a:ext uri="{FF2B5EF4-FFF2-40B4-BE49-F238E27FC236}">
                <a16:creationId xmlns:a16="http://schemas.microsoft.com/office/drawing/2014/main" xmlns="" id="{9B667361-A937-9147-A99D-E2BA02C9EDA5}"/>
              </a:ext>
            </a:extLst>
          </p:cNvPr>
          <p:cNvSpPr/>
          <p:nvPr/>
        </p:nvSpPr>
        <p:spPr>
          <a:xfrm>
            <a:off x="7785100" y="233680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3C956B18-1A79-F24C-AB48-11189487D9E0}"/>
              </a:ext>
            </a:extLst>
          </p:cNvPr>
          <p:cNvSpPr/>
          <p:nvPr/>
        </p:nvSpPr>
        <p:spPr>
          <a:xfrm>
            <a:off x="7785100" y="4883438"/>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7EB6F19-4CDD-8947-8635-083B6C1E2F29}"/>
              </a:ext>
            </a:extLst>
          </p:cNvPr>
          <p:cNvSpPr/>
          <p:nvPr/>
        </p:nvSpPr>
        <p:spPr>
          <a:xfrm>
            <a:off x="7785100" y="546735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8DB4C27C-F6E9-B741-A2EB-40C96088F068}"/>
              </a:ext>
            </a:extLst>
          </p:cNvPr>
          <p:cNvPicPr>
            <a:picLocks noChangeAspect="1"/>
          </p:cNvPicPr>
          <p:nvPr/>
        </p:nvPicPr>
        <p:blipFill rotWithShape="1">
          <a:blip r:embed="rId4"/>
          <a:srcRect r="17881"/>
          <a:stretch/>
        </p:blipFill>
        <p:spPr>
          <a:xfrm>
            <a:off x="928283" y="2133599"/>
            <a:ext cx="3529417" cy="3978275"/>
          </a:xfrm>
          <a:prstGeom prst="rect">
            <a:avLst/>
          </a:prstGeom>
        </p:spPr>
      </p:pic>
    </p:spTree>
    <p:extLst>
      <p:ext uri="{BB962C8B-B14F-4D97-AF65-F5344CB8AC3E}">
        <p14:creationId xmlns:p14="http://schemas.microsoft.com/office/powerpoint/2010/main" xmlns="" val="3138613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343E709-6674-CE42-AE4D-95B31F412994}"/>
              </a:ext>
            </a:extLst>
          </p:cNvPr>
          <p:cNvSpPr>
            <a:spLocks noGrp="1"/>
          </p:cNvSpPr>
          <p:nvPr>
            <p:ph type="title"/>
          </p:nvPr>
        </p:nvSpPr>
        <p:spPr>
          <a:xfrm>
            <a:off x="838200" y="0"/>
            <a:ext cx="10515600" cy="1325563"/>
          </a:xfrm>
        </p:spPr>
        <p:txBody>
          <a:bodyPr/>
          <a:lstStyle/>
          <a:p>
            <a:r>
              <a:rPr lang="en-US" dirty="0"/>
              <a:t>Step 2: Profile source table or tables</a:t>
            </a:r>
          </a:p>
        </p:txBody>
      </p:sp>
      <p:sp>
        <p:nvSpPr>
          <p:cNvPr id="3" name="Content Placeholder 2">
            <a:extLst>
              <a:ext uri="{FF2B5EF4-FFF2-40B4-BE49-F238E27FC236}">
                <a16:creationId xmlns:a16="http://schemas.microsoft.com/office/drawing/2014/main" xmlns="" id="{0CEA4EE7-1922-E046-8402-CC87A5D41C20}"/>
              </a:ext>
            </a:extLst>
          </p:cNvPr>
          <p:cNvSpPr>
            <a:spLocks noGrp="1"/>
          </p:cNvSpPr>
          <p:nvPr>
            <p:ph idx="1"/>
          </p:nvPr>
        </p:nvSpPr>
        <p:spPr>
          <a:xfrm>
            <a:off x="838200" y="702527"/>
            <a:ext cx="10515600" cy="4351338"/>
          </a:xfrm>
        </p:spPr>
        <p:txBody>
          <a:bodyPr/>
          <a:lstStyle/>
          <a:p>
            <a:endParaRPr lang="en-US" dirty="0"/>
          </a:p>
          <a:p>
            <a:r>
              <a:rPr lang="en-US" dirty="0" smtClean="0"/>
              <a:t>MIMIC DIAGNOSES_ICD table</a:t>
            </a:r>
          </a:p>
          <a:p>
            <a:r>
              <a:rPr lang="en-US" dirty="0" smtClean="0"/>
              <a:t>The distribution is heavily skewed</a:t>
            </a:r>
          </a:p>
          <a:p>
            <a:r>
              <a:rPr lang="en-US" dirty="0" smtClean="0"/>
              <a:t>It indicates some patients had lot more ICU visits than others</a:t>
            </a:r>
          </a:p>
          <a:p>
            <a:r>
              <a:rPr lang="en-US" dirty="0" smtClean="0"/>
              <a:t>Rest of the patients had uniform distribution</a:t>
            </a:r>
            <a:endParaRPr lang="en-US" dirty="0"/>
          </a:p>
        </p:txBody>
      </p:sp>
      <p:pic>
        <p:nvPicPr>
          <p:cNvPr id="4" name="Picture 3" descr="distribution.png"/>
          <p:cNvPicPr>
            <a:picLocks noChangeAspect="1"/>
          </p:cNvPicPr>
          <p:nvPr/>
        </p:nvPicPr>
        <p:blipFill>
          <a:blip r:embed="rId3"/>
          <a:stretch>
            <a:fillRect/>
          </a:stretch>
        </p:blipFill>
        <p:spPr>
          <a:xfrm>
            <a:off x="838200" y="3178098"/>
            <a:ext cx="10759068" cy="3417135"/>
          </a:xfrm>
          <a:prstGeom prst="rect">
            <a:avLst/>
          </a:prstGeom>
        </p:spPr>
      </p:pic>
    </p:spTree>
    <p:extLst>
      <p:ext uri="{BB962C8B-B14F-4D97-AF65-F5344CB8AC3E}">
        <p14:creationId xmlns:p14="http://schemas.microsoft.com/office/powerpoint/2010/main" xmlns="" val="3761532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D7EC6-EF5F-FE4C-8E17-161E17AA1F18}"/>
              </a:ext>
            </a:extLst>
          </p:cNvPr>
          <p:cNvSpPr>
            <a:spLocks noGrp="1"/>
          </p:cNvSpPr>
          <p:nvPr>
            <p:ph type="title"/>
          </p:nvPr>
        </p:nvSpPr>
        <p:spPr>
          <a:xfrm>
            <a:off x="419820" y="365125"/>
            <a:ext cx="11772180" cy="1325563"/>
          </a:xfrm>
        </p:spPr>
        <p:txBody>
          <a:bodyPr>
            <a:normAutofit/>
          </a:bodyPr>
          <a:lstStyle/>
          <a:p>
            <a:r>
              <a:rPr lang="en-US" dirty="0"/>
              <a:t>Step </a:t>
            </a:r>
            <a:r>
              <a:rPr lang="en-US" dirty="0" smtClean="0"/>
              <a:t>3: Create ETL Mappings</a:t>
            </a:r>
            <a:endParaRPr lang="en-US" dirty="0"/>
          </a:p>
        </p:txBody>
      </p:sp>
      <p:sp>
        <p:nvSpPr>
          <p:cNvPr id="3" name="TextBox 2">
            <a:extLst>
              <a:ext uri="{FF2B5EF4-FFF2-40B4-BE49-F238E27FC236}">
                <a16:creationId xmlns:a16="http://schemas.microsoft.com/office/drawing/2014/main" xmlns=""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5" name="Picture 4">
            <a:extLst>
              <a:ext uri="{FF2B5EF4-FFF2-40B4-BE49-F238E27FC236}">
                <a16:creationId xmlns:a16="http://schemas.microsoft.com/office/drawing/2014/main" xmlns="" id="{2249BACA-F425-5B46-A30A-FD1674CD4179}"/>
              </a:ext>
            </a:extLst>
          </p:cNvPr>
          <p:cNvPicPr>
            <a:picLocks noChangeAspect="1"/>
          </p:cNvPicPr>
          <p:nvPr/>
        </p:nvPicPr>
        <p:blipFill>
          <a:blip r:embed="rId3"/>
          <a:stretch>
            <a:fillRect/>
          </a:stretch>
        </p:blipFill>
        <p:spPr>
          <a:xfrm>
            <a:off x="6769100" y="1465274"/>
            <a:ext cx="5003080" cy="5343341"/>
          </a:xfrm>
          <a:prstGeom prst="rect">
            <a:avLst/>
          </a:prstGeom>
        </p:spPr>
      </p:pic>
      <p:pic>
        <p:nvPicPr>
          <p:cNvPr id="6" name="Picture 5">
            <a:extLst>
              <a:ext uri="{FF2B5EF4-FFF2-40B4-BE49-F238E27FC236}">
                <a16:creationId xmlns:a16="http://schemas.microsoft.com/office/drawing/2014/main" xmlns="" id="{8DB4C27C-F6E9-B741-A2EB-40C96088F068}"/>
              </a:ext>
            </a:extLst>
          </p:cNvPr>
          <p:cNvPicPr>
            <a:picLocks noChangeAspect="1"/>
          </p:cNvPicPr>
          <p:nvPr/>
        </p:nvPicPr>
        <p:blipFill rotWithShape="1">
          <a:blip r:embed="rId4"/>
          <a:srcRect r="17881"/>
          <a:stretch/>
        </p:blipFill>
        <p:spPr>
          <a:xfrm>
            <a:off x="928283" y="1546225"/>
            <a:ext cx="3529417" cy="4565650"/>
          </a:xfrm>
          <a:prstGeom prst="rect">
            <a:avLst/>
          </a:prstGeom>
        </p:spPr>
      </p:pic>
      <p:cxnSp>
        <p:nvCxnSpPr>
          <p:cNvPr id="8" name="Straight Arrow Connector 7"/>
          <p:cNvCxnSpPr/>
          <p:nvPr/>
        </p:nvCxnSpPr>
        <p:spPr>
          <a:xfrm flipV="1">
            <a:off x="4457700" y="2514600"/>
            <a:ext cx="2476500" cy="1314450"/>
          </a:xfrm>
          <a:prstGeom prst="straightConnector1">
            <a:avLst/>
          </a:prstGeom>
          <a:ln>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457700" y="4521200"/>
            <a:ext cx="2476500" cy="647700"/>
          </a:xfrm>
          <a:prstGeom prst="straightConnector1">
            <a:avLst/>
          </a:prstGeom>
          <a:ln>
            <a:tailEnd type="arrow"/>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57700" y="5600700"/>
            <a:ext cx="2476500" cy="88900"/>
          </a:xfrm>
          <a:prstGeom prst="straightConnector1">
            <a:avLst/>
          </a:prstGeom>
          <a:ln>
            <a:tailEnd type="arrow"/>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94926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D7EC6-EF5F-FE4C-8E17-161E17AA1F18}"/>
              </a:ext>
            </a:extLst>
          </p:cNvPr>
          <p:cNvSpPr>
            <a:spLocks noGrp="1"/>
          </p:cNvSpPr>
          <p:nvPr>
            <p:ph type="title"/>
          </p:nvPr>
        </p:nvSpPr>
        <p:spPr>
          <a:xfrm>
            <a:off x="419820" y="365125"/>
            <a:ext cx="11772180" cy="1325563"/>
          </a:xfrm>
        </p:spPr>
        <p:txBody>
          <a:bodyPr>
            <a:normAutofit/>
          </a:bodyPr>
          <a:lstStyle/>
          <a:p>
            <a:r>
              <a:rPr lang="en-US" dirty="0"/>
              <a:t>Step </a:t>
            </a:r>
            <a:r>
              <a:rPr lang="en-US" dirty="0" smtClean="0"/>
              <a:t>3: Create ETL Mappings</a:t>
            </a:r>
            <a:endParaRPr lang="en-US" dirty="0"/>
          </a:p>
        </p:txBody>
      </p:sp>
      <p:sp>
        <p:nvSpPr>
          <p:cNvPr id="3" name="TextBox 2">
            <a:extLst>
              <a:ext uri="{FF2B5EF4-FFF2-40B4-BE49-F238E27FC236}">
                <a16:creationId xmlns:a16="http://schemas.microsoft.com/office/drawing/2014/main" xmlns=""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sp>
        <p:nvSpPr>
          <p:cNvPr id="9" name="TextBox 8"/>
          <p:cNvSpPr txBox="1"/>
          <p:nvPr/>
        </p:nvSpPr>
        <p:spPr>
          <a:xfrm>
            <a:off x="889000" y="1809234"/>
            <a:ext cx="7962900" cy="584775"/>
          </a:xfrm>
          <a:prstGeom prst="rect">
            <a:avLst/>
          </a:prstGeom>
          <a:noFill/>
        </p:spPr>
        <p:txBody>
          <a:bodyPr wrap="square" rtlCol="0">
            <a:spAutoFit/>
          </a:bodyPr>
          <a:lstStyle/>
          <a:p>
            <a:r>
              <a:rPr lang="en-US" sz="3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Explanation:</a:t>
            </a: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0" name="TextBox 9"/>
          <p:cNvSpPr txBox="1"/>
          <p:nvPr/>
        </p:nvSpPr>
        <p:spPr>
          <a:xfrm>
            <a:off x="927100" y="2844800"/>
            <a:ext cx="8204200" cy="3970318"/>
          </a:xfrm>
          <a:prstGeom prst="rect">
            <a:avLst/>
          </a:prstGeom>
          <a:noFill/>
        </p:spPr>
        <p:txBody>
          <a:bodyPr wrap="square" rtlCol="0">
            <a:spAutoFit/>
          </a:bodyPr>
          <a:lstStyle/>
          <a:p>
            <a:r>
              <a:rPr lang="en-US" sz="2800" b="1" dirty="0" smtClean="0"/>
              <a:t>SUBJECT_ID</a:t>
            </a:r>
            <a:r>
              <a:rPr lang="en-US" sz="2800" dirty="0" smtClean="0"/>
              <a:t> -&gt; </a:t>
            </a:r>
            <a:r>
              <a:rPr lang="en-US" sz="2800" b="1" dirty="0" err="1" smtClean="0"/>
              <a:t>person_id</a:t>
            </a:r>
            <a:r>
              <a:rPr lang="en-US" sz="2800" dirty="0" smtClean="0"/>
              <a:t>: Both of them refer to a patient.</a:t>
            </a:r>
          </a:p>
          <a:p>
            <a:r>
              <a:rPr lang="en-US" sz="2800" b="1" dirty="0" smtClean="0"/>
              <a:t>HADM_ID</a:t>
            </a:r>
            <a:r>
              <a:rPr lang="en-US" sz="2800" dirty="0" smtClean="0"/>
              <a:t> -&gt; </a:t>
            </a:r>
            <a:r>
              <a:rPr lang="en-US" sz="2800" b="1" dirty="0" err="1" smtClean="0"/>
              <a:t>visit_occurance_id</a:t>
            </a:r>
            <a:r>
              <a:rPr lang="en-US" sz="2800" dirty="0" smtClean="0"/>
              <a:t>: They both refer to admission to the hospital.</a:t>
            </a:r>
          </a:p>
          <a:p>
            <a:r>
              <a:rPr lang="en-US" sz="2800" b="1" dirty="0" smtClean="0"/>
              <a:t>ICD9_CODE</a:t>
            </a:r>
            <a:r>
              <a:rPr lang="en-US" sz="2800" dirty="0" smtClean="0"/>
              <a:t>: Each code corresponds to a single diagnostic concept</a:t>
            </a:r>
            <a:r>
              <a:rPr lang="en-US" sz="2800" b="1" dirty="0" smtClean="0"/>
              <a:t>, </a:t>
            </a:r>
            <a:r>
              <a:rPr lang="en-US" sz="2800" b="1" dirty="0" err="1" smtClean="0"/>
              <a:t>condition_source_value</a:t>
            </a:r>
            <a:r>
              <a:rPr lang="en-US" sz="2800" dirty="0" smtClean="0"/>
              <a:t>: refer to a condition that was diagnosed during the visit so they analogous.</a:t>
            </a:r>
          </a:p>
          <a:p>
            <a:endParaRPr lang="en-US" sz="2800" dirty="0"/>
          </a:p>
        </p:txBody>
      </p:sp>
    </p:spTree>
    <p:extLst>
      <p:ext uri="{BB962C8B-B14F-4D97-AF65-F5344CB8AC3E}">
        <p14:creationId xmlns:p14="http://schemas.microsoft.com/office/powerpoint/2010/main" xmlns="" val="794926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E9723-E441-C84D-9B21-4DD9F8B84B6F}"/>
              </a:ext>
            </a:extLst>
          </p:cNvPr>
          <p:cNvSpPr>
            <a:spLocks noGrp="1"/>
          </p:cNvSpPr>
          <p:nvPr>
            <p:ph type="title"/>
          </p:nvPr>
        </p:nvSpPr>
        <p:spPr/>
        <p:txBody>
          <a:bodyPr/>
          <a:lstStyle/>
          <a:p>
            <a:r>
              <a:rPr lang="en-US" dirty="0"/>
              <a:t>Step 4: Write transformation code</a:t>
            </a:r>
          </a:p>
        </p:txBody>
      </p:sp>
      <p:sp>
        <p:nvSpPr>
          <p:cNvPr id="4" name="TextBox 3">
            <a:extLst>
              <a:ext uri="{FF2B5EF4-FFF2-40B4-BE49-F238E27FC236}">
                <a16:creationId xmlns:a16="http://schemas.microsoft.com/office/drawing/2014/main" xmlns="" id="{5EEAFD0A-6DF5-F64D-A913-D8040DD9BDF1}"/>
              </a:ext>
            </a:extLst>
          </p:cNvPr>
          <p:cNvSpPr txBox="1"/>
          <p:nvPr/>
        </p:nvSpPr>
        <p:spPr>
          <a:xfrm>
            <a:off x="1048215" y="1416931"/>
            <a:ext cx="5408056" cy="677108"/>
          </a:xfrm>
          <a:prstGeom prst="rect">
            <a:avLst/>
          </a:prstGeom>
          <a:noFill/>
        </p:spPr>
        <p:txBody>
          <a:bodyPr wrap="square" rtlCol="0">
            <a:spAutoFit/>
          </a:bodyPr>
          <a:lstStyle/>
          <a:p>
            <a:endParaRPr lang="en-US" sz="2000" dirty="0"/>
          </a:p>
          <a:p>
            <a:endParaRPr lang="en-US" dirty="0"/>
          </a:p>
        </p:txBody>
      </p:sp>
      <p:pic>
        <p:nvPicPr>
          <p:cNvPr id="5" name="Picture 4" descr="query.JPG"/>
          <p:cNvPicPr>
            <a:picLocks noChangeAspect="1"/>
          </p:cNvPicPr>
          <p:nvPr/>
        </p:nvPicPr>
        <p:blipFill>
          <a:blip r:embed="rId3"/>
          <a:stretch>
            <a:fillRect/>
          </a:stretch>
        </p:blipFill>
        <p:spPr>
          <a:xfrm>
            <a:off x="490732" y="1416931"/>
            <a:ext cx="10863068" cy="5106532"/>
          </a:xfrm>
          <a:prstGeom prst="rect">
            <a:avLst/>
          </a:prstGeom>
        </p:spPr>
      </p:pic>
    </p:spTree>
    <p:extLst>
      <p:ext uri="{BB962C8B-B14F-4D97-AF65-F5344CB8AC3E}">
        <p14:creationId xmlns:p14="http://schemas.microsoft.com/office/powerpoint/2010/main" xmlns="" val="3069788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E9723-E441-C84D-9B21-4DD9F8B84B6F}"/>
              </a:ext>
            </a:extLst>
          </p:cNvPr>
          <p:cNvSpPr>
            <a:spLocks noGrp="1"/>
          </p:cNvSpPr>
          <p:nvPr>
            <p:ph type="title"/>
          </p:nvPr>
        </p:nvSpPr>
        <p:spPr/>
        <p:txBody>
          <a:bodyPr/>
          <a:lstStyle/>
          <a:p>
            <a:r>
              <a:rPr lang="en-US" dirty="0"/>
              <a:t>Step 4: Write transformation code</a:t>
            </a:r>
          </a:p>
        </p:txBody>
      </p:sp>
      <p:sp>
        <p:nvSpPr>
          <p:cNvPr id="4" name="TextBox 3">
            <a:extLst>
              <a:ext uri="{FF2B5EF4-FFF2-40B4-BE49-F238E27FC236}">
                <a16:creationId xmlns:a16="http://schemas.microsoft.com/office/drawing/2014/main" xmlns="" id="{5EEAFD0A-6DF5-F64D-A913-D8040DD9BDF1}"/>
              </a:ext>
            </a:extLst>
          </p:cNvPr>
          <p:cNvSpPr txBox="1"/>
          <p:nvPr/>
        </p:nvSpPr>
        <p:spPr>
          <a:xfrm>
            <a:off x="1048215" y="1416931"/>
            <a:ext cx="5408056" cy="677108"/>
          </a:xfrm>
          <a:prstGeom prst="rect">
            <a:avLst/>
          </a:prstGeom>
          <a:noFill/>
        </p:spPr>
        <p:txBody>
          <a:bodyPr wrap="square" rtlCol="0">
            <a:spAutoFit/>
          </a:bodyPr>
          <a:lstStyle/>
          <a:p>
            <a:endParaRPr lang="en-US" sz="2000" dirty="0"/>
          </a:p>
          <a:p>
            <a:endParaRPr lang="en-US" dirty="0"/>
          </a:p>
        </p:txBody>
      </p:sp>
      <p:sp>
        <p:nvSpPr>
          <p:cNvPr id="6" name="TextBox 5"/>
          <p:cNvSpPr txBox="1"/>
          <p:nvPr/>
        </p:nvSpPr>
        <p:spPr>
          <a:xfrm>
            <a:off x="1260088" y="2094039"/>
            <a:ext cx="9445083" cy="3108543"/>
          </a:xfrm>
          <a:prstGeom prst="rect">
            <a:avLst/>
          </a:prstGeom>
          <a:noFill/>
        </p:spPr>
        <p:txBody>
          <a:bodyPr wrap="square" rtlCol="0">
            <a:spAutoFit/>
          </a:bodyPr>
          <a:lstStyle/>
          <a:p>
            <a:pPr>
              <a:buFont typeface="Wingdings" pitchFamily="2" charset="2"/>
              <a:buChar char="§"/>
            </a:pPr>
            <a:r>
              <a:rPr lang="en-US" sz="2400" dirty="0" smtClean="0"/>
              <a:t> </a:t>
            </a:r>
            <a:r>
              <a:rPr lang="en-US" sz="2800" dirty="0" smtClean="0"/>
              <a:t>I choose to create simpler tables and then used JOINS to       retrieve the Target table</a:t>
            </a:r>
          </a:p>
          <a:p>
            <a:pPr>
              <a:buFont typeface="Wingdings" pitchFamily="2" charset="2"/>
              <a:buChar char="§"/>
            </a:pPr>
            <a:r>
              <a:rPr lang="en-US" sz="2800" dirty="0" smtClean="0"/>
              <a:t> First set create a table for Person</a:t>
            </a:r>
          </a:p>
          <a:p>
            <a:pPr>
              <a:buFont typeface="Wingdings" pitchFamily="2" charset="2"/>
              <a:buChar char="§"/>
            </a:pPr>
            <a:r>
              <a:rPr lang="en-US" sz="2800" dirty="0" smtClean="0"/>
              <a:t> Second set of statement creates a Visit table</a:t>
            </a:r>
          </a:p>
          <a:p>
            <a:pPr>
              <a:buFont typeface="Wingdings" pitchFamily="2" charset="2"/>
              <a:buChar char="§"/>
            </a:pPr>
            <a:r>
              <a:rPr lang="en-US" sz="2800" dirty="0" smtClean="0"/>
              <a:t> Third creates a Condition table</a:t>
            </a:r>
          </a:p>
          <a:p>
            <a:pPr>
              <a:buFont typeface="Wingdings" pitchFamily="2" charset="2"/>
              <a:buChar char="§"/>
            </a:pPr>
            <a:r>
              <a:rPr lang="en-US" sz="2800" dirty="0" smtClean="0"/>
              <a:t> Then I put them together using INNER JOINS</a:t>
            </a:r>
          </a:p>
          <a:p>
            <a:pPr>
              <a:buFont typeface="Wingdings" pitchFamily="2" charset="2"/>
              <a:buChar char="§"/>
            </a:pPr>
            <a:r>
              <a:rPr lang="en-US" sz="2800" dirty="0" smtClean="0"/>
              <a:t> Display the results</a:t>
            </a:r>
          </a:p>
        </p:txBody>
      </p:sp>
    </p:spTree>
    <p:extLst>
      <p:ext uri="{BB962C8B-B14F-4D97-AF65-F5344CB8AC3E}">
        <p14:creationId xmlns:p14="http://schemas.microsoft.com/office/powerpoint/2010/main" xmlns="" val="3069788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5806</TotalTime>
  <Words>609</Words>
  <Application>Microsoft Macintosh PowerPoint</Application>
  <PresentationFormat>Custom</PresentationFormat>
  <Paragraphs>73</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Course 2 Module 5 Programming Assignment  Assignment is to ETL MIMIC data into the OMOP CONDITION_OCCURRENCE table</vt:lpstr>
      <vt:lpstr>ETL Steps</vt:lpstr>
      <vt:lpstr>Step 1: Understand source/target data models</vt:lpstr>
      <vt:lpstr>Step 1: Understand source/target data models</vt:lpstr>
      <vt:lpstr>Step 2: Profile source table or tables</vt:lpstr>
      <vt:lpstr>Step 3: Create ETL Mappings</vt:lpstr>
      <vt:lpstr>Step 3: Create ETL Mappings</vt:lpstr>
      <vt:lpstr>Step 4: Write transformation code</vt:lpstr>
      <vt:lpstr>Step 4: Write transformation code</vt:lpstr>
      <vt:lpstr>Step 5: Execute transformation code</vt:lpstr>
      <vt:lpstr>Step 6: Perform data quality assessment</vt:lpstr>
      <vt:lpstr>Step 7: Package documentation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Steps</dc:title>
  <dc:creator>Kahn, Michael</dc:creator>
  <cp:lastModifiedBy>Microsoft</cp:lastModifiedBy>
  <cp:revision>49</cp:revision>
  <dcterms:created xsi:type="dcterms:W3CDTF">2018-12-14T03:25:30Z</dcterms:created>
  <dcterms:modified xsi:type="dcterms:W3CDTF">2020-04-20T16:29:23Z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