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2" r:id="rId4"/>
    <p:sldId id="266" r:id="rId5"/>
    <p:sldId id="267" r:id="rId6"/>
    <p:sldId id="302" r:id="rId7"/>
    <p:sldId id="304" r:id="rId8"/>
    <p:sldId id="258" r:id="rId9"/>
    <p:sldId id="305" r:id="rId10"/>
    <p:sldId id="303" r:id="rId11"/>
    <p:sldId id="270" r:id="rId12"/>
    <p:sldId id="265" r:id="rId13"/>
    <p:sldId id="272" r:id="rId14"/>
    <p:sldId id="271" r:id="rId15"/>
    <p:sldId id="273" r:id="rId16"/>
    <p:sldId id="274" r:id="rId17"/>
    <p:sldId id="275" r:id="rId18"/>
    <p:sldId id="276" r:id="rId19"/>
    <p:sldId id="290" r:id="rId20"/>
    <p:sldId id="287" r:id="rId21"/>
    <p:sldId id="264" r:id="rId22"/>
    <p:sldId id="310" r:id="rId23"/>
    <p:sldId id="294" r:id="rId24"/>
    <p:sldId id="293" r:id="rId25"/>
    <p:sldId id="259" r:id="rId26"/>
    <p:sldId id="269" r:id="rId27"/>
    <p:sldId id="268" r:id="rId28"/>
    <p:sldId id="296" r:id="rId29"/>
    <p:sldId id="295" r:id="rId30"/>
    <p:sldId id="297" r:id="rId31"/>
    <p:sldId id="298" r:id="rId32"/>
    <p:sldId id="299" r:id="rId33"/>
    <p:sldId id="311" r:id="rId34"/>
    <p:sldId id="300" r:id="rId35"/>
    <p:sldId id="301" r:id="rId36"/>
    <p:sldId id="307" r:id="rId37"/>
    <p:sldId id="308" r:id="rId38"/>
    <p:sldId id="309" r:id="rId39"/>
    <p:sldId id="313" r:id="rId4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154F5-B02A-4B2C-A2BD-42D99BB3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A0838BA-6F9E-4E85-A459-9CC284692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C85324-D3C7-4C99-BAC4-8AE3163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9D4951-A16B-49E6-96FA-4649F062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0A97C2-34CB-4682-A423-01519270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9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A6977-1615-49C2-A012-69B9A77C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B445D02-471C-4712-9428-858D1926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14CBA5-DE75-4A06-8495-8F54B4CF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44602D-34C0-43EE-8F6A-378417BC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1A1BA5-3571-4B69-81E4-38AD1C84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63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A0D7DF-3A57-4944-BD28-48C54EA82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2039334-7DA3-46E2-B978-E599866F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BEBCF1-BC37-41BC-9C77-352D9FC2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2D4F08-A236-4610-ACE7-D49230FE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D88D61-6B47-4166-89C7-375878A6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4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1E827-F7F4-46F4-B836-B3FF9E9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49F422-CF3A-4667-8FB5-84C4CA15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6051E5-8F55-4BE9-80F0-CC4006AE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B8B7FB-1925-423A-B9E8-3ADAB1C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5F75A4-262B-440E-82C5-83668FF5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6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BEBD2-62C7-4B6E-AB38-D7069466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45BD01-63F6-4060-BB98-14420A92C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628605-5A7A-4BFE-A931-31C7F0F5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82D436-B5F5-46D2-9D9C-C038D618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665962-2DF0-4C1E-98C9-CA6169B0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5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18CCA-EDA5-4371-B3DC-42D26C27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D1D435-18FC-4A32-9446-C969A0D16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301E7B-F2CB-4098-8BA8-50A16F093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959989-0F08-4D01-8C82-C73016E3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15145D-8C98-4F0D-8343-5D8B5751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0B6ED0-4F04-49EE-BCA7-7F229EC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38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FBEC3-09ED-418B-B59E-DF3E3579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CE25C7-976A-41AF-B395-2667FBA1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B0FEAB-3456-4C6E-A8D1-A751C0EEA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C5D9707-B3B0-4F83-A42C-BC376B0B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A738EA0-F481-4755-B5E0-751513EE8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44052B-BD2E-4DB8-A93D-717BA9EB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168998D-C804-4883-815C-6535F86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BD1732C-ED82-4E22-8D9E-741520AF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8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C2907-8F5B-4BAD-AA39-8EE3F7E9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55C0DB-C7C9-4526-BA4F-31A37C85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325FD9-BFBC-4C97-BA4A-8A53D1D8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6334A6-D1D4-4C4D-81DF-D653C0DB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03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22C6AC-122C-426D-8360-4E13D43F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C35306-0F20-4BF6-B8CC-F9013269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E067E-38EA-4198-A701-04AD38C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5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7B241-9DEF-4AEE-A8D5-B286C5C7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DD80B-BF00-4BD2-8B59-04537F5E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63C3BB-96A2-40BF-A064-9D5B95D31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F64352-FDC1-4E44-93A0-D154190A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BB79EA-07BB-4833-985B-B15C48B1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5A0CCE-5EA0-4FCF-88AE-29D2FC3D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4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ECE59-5C0D-4DA1-AA45-A541AA93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558F5AF-D09E-4894-B513-28DF7518F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80600A-3BB4-4A08-AC00-BB7ADD95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E25216-5672-4EDA-B927-0B63814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02B431-42C1-45CD-AD04-791C8947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AFEE57-CCC8-457E-A68A-105E1303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3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7CF44EF-9C14-4AC9-B37F-B8D4107F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A680CC-B75E-4E8D-BB2D-3447BCB9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E64F1C-59A4-4FC3-BD2A-0A4E4283D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4401-5F3B-4E73-AB8A-4B72536359E9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681EB5-52B6-496B-93EE-485F252E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DF9A38-93A5-42BF-A6E4-0E1855DDD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46DE-66D1-4127-999E-5013DB35242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1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446FC-D4C7-4D2E-89F4-17F39A0BA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Ideas XML </a:t>
            </a:r>
            <a:r>
              <a:rPr lang="nl-NL" err="1"/>
              <a:t>for</a:t>
            </a:r>
            <a:r>
              <a:rPr lang="nl-NL"/>
              <a:t> IDS (v 00.1)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D76EA8-0403-4F10-B38A-C3B61D215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Arie van Kranenburg</a:t>
            </a:r>
          </a:p>
        </p:txBody>
      </p:sp>
    </p:spTree>
    <p:extLst>
      <p:ext uri="{BB962C8B-B14F-4D97-AF65-F5344CB8AC3E}">
        <p14:creationId xmlns:p14="http://schemas.microsoft.com/office/powerpoint/2010/main" val="31939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Information included in v 0.01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/>
              <a:t>Units</a:t>
            </a:r>
          </a:p>
          <a:p>
            <a:r>
              <a:rPr lang="nl-NL"/>
              <a:t>Items for enumerations (predefined name values)</a:t>
            </a:r>
          </a:p>
          <a:p>
            <a:r>
              <a:rPr lang="nl-NL"/>
              <a:t>Properties</a:t>
            </a:r>
          </a:p>
          <a:p>
            <a:pPr lvl="1"/>
            <a:r>
              <a:rPr lang="nl-NL"/>
              <a:t>type: integer/real/boolean/id/label/text</a:t>
            </a:r>
          </a:p>
          <a:p>
            <a:pPr lvl="1"/>
            <a:r>
              <a:rPr lang="nl-NL"/>
              <a:t>unit: reference to a specific unit</a:t>
            </a:r>
          </a:p>
          <a:p>
            <a:r>
              <a:rPr lang="nl-NL"/>
              <a:t>PropertySets (set of properties)</a:t>
            </a:r>
          </a:p>
          <a:p>
            <a:r>
              <a:rPr lang="nl-NL"/>
              <a:t>Classes</a:t>
            </a:r>
          </a:p>
          <a:p>
            <a:pPr lvl="1"/>
            <a:r>
              <a:rPr lang="nl-NL"/>
              <a:t>IFC mapping on the subtype of IfcElementType</a:t>
            </a:r>
          </a:p>
          <a:p>
            <a:pPr lvl="1"/>
            <a:r>
              <a:rPr lang="nl-NL"/>
              <a:t>Pset of the ElementType</a:t>
            </a:r>
          </a:p>
          <a:p>
            <a:pPr lvl="1"/>
            <a:r>
              <a:rPr lang="nl-NL"/>
              <a:t>Pset of the Element (instance)</a:t>
            </a:r>
          </a:p>
          <a:p>
            <a:pPr marL="0" indent="0">
              <a:buNone/>
            </a:pPr>
            <a:r>
              <a:rPr lang="nl-NL"/>
              <a:t>All elements can have ID and name</a:t>
            </a:r>
          </a:p>
          <a:p>
            <a:pPr lvl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99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C71FF-285A-4634-87D1-F9611B3D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05645" cy="718754"/>
          </a:xfrm>
        </p:spPr>
        <p:txBody>
          <a:bodyPr>
            <a:normAutofit/>
          </a:bodyPr>
          <a:lstStyle/>
          <a:p>
            <a:r>
              <a:rPr lang="nl-NL" err="1"/>
              <a:t>Proposal</a:t>
            </a:r>
            <a:r>
              <a:rPr lang="nl-NL"/>
              <a:t> overall structure of the XML definition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1A43C-D015-4427-9632-77AF5E240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8472"/>
            <a:ext cx="51816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/>
              <a:t>&lt;?</a:t>
            </a:r>
            <a:r>
              <a:rPr lang="nl-NL" err="1"/>
              <a:t>xml</a:t>
            </a:r>
            <a:r>
              <a:rPr lang="nl-NL"/>
              <a:t> </a:t>
            </a:r>
            <a:r>
              <a:rPr lang="nl-NL" err="1"/>
              <a:t>version</a:t>
            </a:r>
            <a:r>
              <a:rPr lang="nl-NL"/>
              <a:t>="1.0" </a:t>
            </a:r>
            <a:r>
              <a:rPr lang="nl-NL" err="1"/>
              <a:t>encoding</a:t>
            </a:r>
            <a:r>
              <a:rPr lang="nl-NL"/>
              <a:t>="utf-8"?&gt;</a:t>
            </a:r>
          </a:p>
          <a:p>
            <a:pPr marL="0" indent="0">
              <a:buNone/>
            </a:pPr>
            <a:r>
              <a:rPr lang="nl-NL"/>
              <a:t>&lt;IDS&gt;</a:t>
            </a:r>
          </a:p>
          <a:p>
            <a:pPr marL="0" indent="0">
              <a:buNone/>
            </a:pPr>
            <a:r>
              <a:rPr lang="nl-NL"/>
              <a:t>&lt;header&gt;</a:t>
            </a:r>
          </a:p>
          <a:p>
            <a:pPr marL="0" indent="0">
              <a:buNone/>
            </a:pPr>
            <a:r>
              <a:rPr lang="nl-NL"/>
              <a:t>	&lt;</a:t>
            </a:r>
            <a:r>
              <a:rPr lang="nl-NL" err="1"/>
              <a:t>version</a:t>
            </a:r>
            <a:r>
              <a:rPr lang="nl-NL"/>
              <a:t>&gt;</a:t>
            </a:r>
            <a:r>
              <a:rPr lang="nl-NL" b="1"/>
              <a:t>0.1</a:t>
            </a:r>
            <a:r>
              <a:rPr lang="nl-NL"/>
              <a:t>&lt;/</a:t>
            </a:r>
            <a:r>
              <a:rPr lang="nl-NL" err="1"/>
              <a:t>version</a:t>
            </a:r>
            <a:r>
              <a:rPr lang="nl-NL"/>
              <a:t>&gt;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&lt;!--PM </a:t>
            </a:r>
            <a:r>
              <a:rPr lang="nl-NL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NL" err="1">
                <a:solidFill>
                  <a:schemeClr val="accent6">
                    <a:lumMod val="75000"/>
                  </a:schemeClr>
                </a:solidFill>
              </a:rPr>
              <a:t>be</a:t>
            </a: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NL" err="1">
                <a:solidFill>
                  <a:schemeClr val="accent6">
                    <a:lumMod val="75000"/>
                  </a:schemeClr>
                </a:solidFill>
              </a:rPr>
              <a:t>completed</a:t>
            </a: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 later--&gt;</a:t>
            </a:r>
          </a:p>
          <a:p>
            <a:pPr marL="0" indent="0">
              <a:buNone/>
            </a:pPr>
            <a:r>
              <a:rPr lang="nl-NL"/>
              <a:t>&lt;/header&gt;</a:t>
            </a:r>
          </a:p>
          <a:p>
            <a:pPr marL="0" indent="0">
              <a:buNone/>
            </a:pPr>
            <a:r>
              <a:rPr lang="nl-NL"/>
              <a:t>&lt;units&gt;</a:t>
            </a:r>
          </a:p>
          <a:p>
            <a:pPr marL="0" indent="0">
              <a:buNone/>
            </a:pPr>
            <a:r>
              <a:rPr lang="nl-NL"/>
              <a:t>	&lt;unit&gt;...&lt;/unit&gt;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&lt;!--more units--&gt;</a:t>
            </a:r>
          </a:p>
          <a:p>
            <a:pPr marL="0" indent="0">
              <a:buNone/>
            </a:pPr>
            <a:r>
              <a:rPr lang="nl-NL"/>
              <a:t>	&lt;unit&gt;...&lt;/unit&gt;</a:t>
            </a:r>
          </a:p>
          <a:p>
            <a:pPr marL="0" indent="0">
              <a:buNone/>
            </a:pPr>
            <a:r>
              <a:rPr lang="nl-NL"/>
              <a:t>&lt;/units&gt;</a:t>
            </a:r>
          </a:p>
          <a:p>
            <a:pPr marL="0" indent="0">
              <a:buNone/>
            </a:pPr>
            <a:r>
              <a:rPr lang="nl-NL"/>
              <a:t>&lt;</a:t>
            </a:r>
            <a:r>
              <a:rPr lang="nl-NL" err="1"/>
              <a:t>enums</a:t>
            </a:r>
            <a:r>
              <a:rPr lang="nl-NL"/>
              <a:t>&gt;</a:t>
            </a:r>
          </a:p>
          <a:p>
            <a:pPr marL="0" indent="0">
              <a:buNone/>
            </a:pPr>
            <a:r>
              <a:rPr lang="nl-NL"/>
              <a:t>	&lt;</a:t>
            </a:r>
            <a:r>
              <a:rPr lang="nl-NL" err="1"/>
              <a:t>enum</a:t>
            </a:r>
            <a:r>
              <a:rPr lang="nl-NL"/>
              <a:t>&gt;...&lt;/</a:t>
            </a:r>
            <a:r>
              <a:rPr lang="nl-NL" err="1"/>
              <a:t>enum</a:t>
            </a:r>
            <a:r>
              <a:rPr lang="nl-NL"/>
              <a:t>&gt;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&lt;!--more </a:t>
            </a:r>
            <a:r>
              <a:rPr lang="nl-NL" err="1">
                <a:solidFill>
                  <a:schemeClr val="accent6">
                    <a:lumMod val="75000"/>
                  </a:schemeClr>
                </a:solidFill>
              </a:rPr>
              <a:t>enums</a:t>
            </a: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pPr marL="0" indent="0">
              <a:buNone/>
            </a:pPr>
            <a:r>
              <a:rPr lang="nl-NL"/>
              <a:t>	&lt;</a:t>
            </a:r>
            <a:r>
              <a:rPr lang="nl-NL" err="1"/>
              <a:t>enum</a:t>
            </a:r>
            <a:r>
              <a:rPr lang="nl-NL"/>
              <a:t>&gt;...&lt;/</a:t>
            </a:r>
            <a:r>
              <a:rPr lang="nl-NL" err="1"/>
              <a:t>enum</a:t>
            </a:r>
            <a:r>
              <a:rPr lang="nl-NL"/>
              <a:t>&gt;</a:t>
            </a:r>
          </a:p>
          <a:p>
            <a:pPr marL="0" indent="0">
              <a:buNone/>
            </a:pPr>
            <a:r>
              <a:rPr lang="nl-NL"/>
              <a:t>&lt;/</a:t>
            </a:r>
            <a:r>
              <a:rPr lang="nl-NL" err="1"/>
              <a:t>enums</a:t>
            </a:r>
            <a:r>
              <a:rPr lang="nl-NL"/>
              <a:t>&gt;</a:t>
            </a:r>
          </a:p>
          <a:p>
            <a:pPr marL="0" indent="0">
              <a:buNone/>
            </a:pPr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E1E4D7-01CD-43DD-AC83-6FE9DA788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8472"/>
            <a:ext cx="51816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&lt;properties&gt;</a:t>
            </a:r>
          </a:p>
          <a:p>
            <a:pPr marL="0" indent="0">
              <a:buNone/>
            </a:pPr>
            <a:r>
              <a:rPr lang="en-US"/>
              <a:t>	&lt;prop&gt;...&lt;/prop&gt;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&lt;!--more properties--&gt;</a:t>
            </a:r>
          </a:p>
          <a:p>
            <a:pPr marL="0" indent="0">
              <a:buNone/>
            </a:pPr>
            <a:r>
              <a:rPr lang="en-US"/>
              <a:t>	&lt;prop&gt;...&lt;/prop&gt;</a:t>
            </a:r>
          </a:p>
          <a:p>
            <a:pPr marL="0" indent="0">
              <a:buNone/>
            </a:pPr>
            <a:r>
              <a:rPr lang="en-US"/>
              <a:t>&lt;/properties&gt;</a:t>
            </a:r>
          </a:p>
          <a:p>
            <a:pPr marL="0" indent="0">
              <a:buNone/>
            </a:pPr>
            <a:r>
              <a:rPr lang="en-US"/>
              <a:t>&lt;</a:t>
            </a:r>
            <a:r>
              <a:rPr lang="en-US" err="1"/>
              <a:t>psets</a:t>
            </a:r>
            <a:r>
              <a:rPr lang="en-US"/>
              <a:t>&gt;</a:t>
            </a:r>
          </a:p>
          <a:p>
            <a:pPr marL="0" indent="0">
              <a:buNone/>
            </a:pPr>
            <a:r>
              <a:rPr lang="en-US"/>
              <a:t>	&lt;</a:t>
            </a:r>
            <a:r>
              <a:rPr lang="en-US" err="1"/>
              <a:t>pset</a:t>
            </a:r>
            <a:r>
              <a:rPr lang="en-US"/>
              <a:t>&gt;...&lt;/</a:t>
            </a:r>
            <a:r>
              <a:rPr lang="en-US" err="1"/>
              <a:t>pset</a:t>
            </a:r>
            <a:r>
              <a:rPr lang="en-US"/>
              <a:t>&gt;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&lt;!--more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</a:rPr>
              <a:t>propertysets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pPr marL="0" indent="0">
              <a:buNone/>
            </a:pPr>
            <a:r>
              <a:rPr lang="en-US"/>
              <a:t>	&lt;</a:t>
            </a:r>
            <a:r>
              <a:rPr lang="en-US" err="1"/>
              <a:t>pset</a:t>
            </a:r>
            <a:r>
              <a:rPr lang="en-US"/>
              <a:t>&gt;...&lt;/</a:t>
            </a:r>
            <a:r>
              <a:rPr lang="en-US" err="1"/>
              <a:t>pset</a:t>
            </a:r>
            <a:r>
              <a:rPr lang="en-US"/>
              <a:t>&gt;</a:t>
            </a:r>
          </a:p>
          <a:p>
            <a:pPr marL="0" indent="0">
              <a:buNone/>
            </a:pPr>
            <a:r>
              <a:rPr lang="en-US"/>
              <a:t>&lt;/</a:t>
            </a:r>
            <a:r>
              <a:rPr lang="en-US" err="1"/>
              <a:t>psets</a:t>
            </a:r>
            <a:r>
              <a:rPr lang="en-US"/>
              <a:t>&gt;</a:t>
            </a:r>
          </a:p>
          <a:p>
            <a:pPr marL="0" indent="0">
              <a:buNone/>
            </a:pPr>
            <a:r>
              <a:rPr lang="en-US"/>
              <a:t>&lt;classes&gt;</a:t>
            </a:r>
          </a:p>
          <a:p>
            <a:pPr marL="0" indent="0">
              <a:buNone/>
            </a:pPr>
            <a:r>
              <a:rPr lang="en-US"/>
              <a:t>	&lt;class&gt;...&lt;/class&gt;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&lt;!--more classes--&gt;</a:t>
            </a:r>
          </a:p>
          <a:p>
            <a:pPr marL="0" indent="0">
              <a:buNone/>
            </a:pPr>
            <a:r>
              <a:rPr lang="en-US"/>
              <a:t>	&lt;class&gt;...&lt;/class&gt;</a:t>
            </a:r>
          </a:p>
          <a:p>
            <a:pPr marL="0" indent="0">
              <a:buNone/>
            </a:pPr>
            <a:r>
              <a:rPr lang="en-US"/>
              <a:t>&lt;/classes&gt;</a:t>
            </a:r>
          </a:p>
          <a:p>
            <a:pPr marL="0" indent="0">
              <a:buNone/>
            </a:pPr>
            <a:r>
              <a:rPr lang="en-US"/>
              <a:t>&lt;/IDS&gt;</a:t>
            </a:r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8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/>
              <a:t>Units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108"/>
            <a:ext cx="10515600" cy="58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&lt;units&gt;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&lt;unit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=‘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mmID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&lt;name&gt;</a:t>
            </a:r>
            <a:r>
              <a:rPr lang="nl-NL" sz="2000" b="1" err="1">
                <a:latin typeface="Consolas" panose="020B0609020204030204" pitchFamily="49" charset="0"/>
              </a:rPr>
              <a:t>millimetre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abbr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latin typeface="Consolas" panose="020B0609020204030204" pitchFamily="49" charset="0"/>
              </a:rPr>
              <a:t>mm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abbr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&lt;/unit&gt;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&lt;unit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litreID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&lt;name&gt;</a:t>
            </a:r>
            <a:r>
              <a:rPr lang="nl-NL" sz="2000" b="1" err="1">
                <a:latin typeface="Consolas" panose="020B0609020204030204" pitchFamily="49" charset="0"/>
              </a:rPr>
              <a:t>litre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abbr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latin typeface="Consolas" panose="020B0609020204030204" pitchFamily="49" charset="0"/>
              </a:rPr>
              <a:t>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abbr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&lt;/unit&gt;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&lt;unit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WattID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&lt;name&gt;</a:t>
            </a:r>
            <a:r>
              <a:rPr lang="nl-NL" sz="2000" b="1">
                <a:latin typeface="Consolas" panose="020B0609020204030204" pitchFamily="49" charset="0"/>
              </a:rPr>
              <a:t>Watt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abbr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latin typeface="Consolas" panose="020B0609020204030204" pitchFamily="49" charset="0"/>
              </a:rPr>
              <a:t>W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abbr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&lt;/unit&gt;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&lt;/units&gt;</a:t>
            </a:r>
          </a:p>
        </p:txBody>
      </p:sp>
    </p:spTree>
    <p:extLst>
      <p:ext uri="{BB962C8B-B14F-4D97-AF65-F5344CB8AC3E}">
        <p14:creationId xmlns:p14="http://schemas.microsoft.com/office/powerpoint/2010/main" val="367466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/>
              <a:t>Enums (example is Status property in IFC)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108"/>
            <a:ext cx="10515600" cy="58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i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i="1" err="1">
                <a:solidFill>
                  <a:srgbClr val="0070C0"/>
                </a:solidFill>
                <a:latin typeface="Consolas" panose="020B0609020204030204" pitchFamily="49" charset="0"/>
              </a:rPr>
              <a:t>NewID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&lt;name&gt;</a:t>
            </a:r>
            <a:r>
              <a:rPr lang="nl-NL" sz="2000" b="1">
                <a:latin typeface="Consolas" panose="020B0609020204030204" pitchFamily="49" charset="0"/>
              </a:rPr>
              <a:t>New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i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i="1" err="1">
                <a:solidFill>
                  <a:srgbClr val="0070C0"/>
                </a:solidFill>
                <a:latin typeface="Consolas" panose="020B0609020204030204" pitchFamily="49" charset="0"/>
              </a:rPr>
              <a:t>ExistingID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&lt;name&gt;</a:t>
            </a:r>
            <a:r>
              <a:rPr lang="nl-NL" sz="2000" b="1" err="1">
                <a:latin typeface="Consolas" panose="020B0609020204030204" pitchFamily="49" charset="0"/>
              </a:rPr>
              <a:t>Existing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i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i="1" err="1">
                <a:solidFill>
                  <a:srgbClr val="0070C0"/>
                </a:solidFill>
                <a:latin typeface="Consolas" panose="020B0609020204030204" pitchFamily="49" charset="0"/>
              </a:rPr>
              <a:t>DemolishID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&lt;name&gt;</a:t>
            </a:r>
            <a:r>
              <a:rPr lang="nl-NL" sz="2000" b="1" err="1">
                <a:latin typeface="Consolas" panose="020B0609020204030204" pitchFamily="49" charset="0"/>
              </a:rPr>
              <a:t>Demolish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i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i="1" err="1">
                <a:solidFill>
                  <a:srgbClr val="0070C0"/>
                </a:solidFill>
                <a:latin typeface="Consolas" panose="020B0609020204030204" pitchFamily="49" charset="0"/>
              </a:rPr>
              <a:t>TemporaryID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&lt;name&gt;</a:t>
            </a:r>
            <a:r>
              <a:rPr lang="nl-NL" sz="2000" b="1" err="1">
                <a:latin typeface="Consolas" panose="020B0609020204030204" pitchFamily="49" charset="0"/>
              </a:rPr>
              <a:t>Temporary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752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 err="1"/>
              <a:t>Properties</a:t>
            </a:r>
            <a:r>
              <a:rPr lang="nl-NL"/>
              <a:t> (of element types)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348"/>
            <a:ext cx="11226362" cy="569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HeatEmissionID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real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unit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WattId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Heat </a:t>
            </a:r>
            <a:r>
              <a:rPr lang="nl-NL" sz="2000" b="1" err="1">
                <a:latin typeface="Consolas" panose="020B0609020204030204" pitchFamily="49" charset="0"/>
              </a:rPr>
              <a:t>emission</a:t>
            </a:r>
            <a:r>
              <a:rPr lang="nl-NL" sz="2000" b="1">
                <a:latin typeface="Consolas" panose="020B0609020204030204" pitchFamily="49" charset="0"/>
              </a:rPr>
              <a:t> EN442 75/65/20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latin typeface="Consolas" panose="020B0609020204030204" pitchFamily="49" charset="0"/>
              </a:rPr>
              <a:t>Heat </a:t>
            </a:r>
            <a:r>
              <a:rPr lang="nl-NL" sz="2000" b="1" err="1">
                <a:latin typeface="Consolas" panose="020B0609020204030204" pitchFamily="49" charset="0"/>
              </a:rPr>
              <a:t>emission</a:t>
            </a:r>
            <a:r>
              <a:rPr lang="nl-NL" sz="2000" b="1">
                <a:latin typeface="Consolas" panose="020B0609020204030204" pitchFamily="49" charset="0"/>
              </a:rPr>
              <a:t> </a:t>
            </a:r>
            <a:r>
              <a:rPr lang="nl-NL" sz="2000" b="1" err="1">
                <a:latin typeface="Consolas" panose="020B0609020204030204" pitchFamily="49" charset="0"/>
              </a:rPr>
              <a:t>with</a:t>
            </a:r>
            <a:r>
              <a:rPr lang="nl-NL" sz="2000" b="1">
                <a:latin typeface="Consolas" panose="020B0609020204030204" pitchFamily="49" charset="0"/>
              </a:rPr>
              <a:t> </a:t>
            </a:r>
            <a:r>
              <a:rPr lang="nl-NL" sz="2000" b="1" err="1">
                <a:latin typeface="Consolas" panose="020B0609020204030204" pitchFamily="49" charset="0"/>
              </a:rPr>
              <a:t>an</a:t>
            </a:r>
            <a:r>
              <a:rPr lang="nl-NL" sz="2000" b="1">
                <a:latin typeface="Consolas" panose="020B0609020204030204" pitchFamily="49" charset="0"/>
              </a:rPr>
              <a:t> input </a:t>
            </a:r>
            <a:r>
              <a:rPr lang="nl-NL" sz="2000" b="1" err="1">
                <a:latin typeface="Consolas" panose="020B0609020204030204" pitchFamily="49" charset="0"/>
              </a:rPr>
              <a:t>temperature</a:t>
            </a:r>
            <a:r>
              <a:rPr lang="nl-NL" sz="2000" b="1">
                <a:latin typeface="Consolas" panose="020B0609020204030204" pitchFamily="49" charset="0"/>
              </a:rPr>
              <a:t> of 75 </a:t>
            </a:r>
            <a:r>
              <a:rPr lang="nl-NL" sz="2000" b="1" err="1">
                <a:latin typeface="Consolas" panose="020B0609020204030204" pitchFamily="49" charset="0"/>
              </a:rPr>
              <a:t>degrees</a:t>
            </a:r>
            <a:r>
              <a:rPr lang="nl-NL" sz="2000" b="1">
                <a:latin typeface="Consolas" panose="020B0609020204030204" pitchFamily="49" charset="0"/>
              </a:rPr>
              <a:t>, </a:t>
            </a:r>
            <a:r>
              <a:rPr lang="nl-NL" sz="2000" b="1" err="1">
                <a:latin typeface="Consolas" panose="020B0609020204030204" pitchFamily="49" charset="0"/>
              </a:rPr>
              <a:t>etc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WaterContentID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real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unit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LitreID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Water content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PanelTypeID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Panel 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='10'/&gt;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='11'/&gt;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='44'/&gt;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&lt;/prop&gt;</a:t>
            </a:r>
          </a:p>
        </p:txBody>
      </p:sp>
    </p:spTree>
    <p:extLst>
      <p:ext uri="{BB962C8B-B14F-4D97-AF65-F5344CB8AC3E}">
        <p14:creationId xmlns:p14="http://schemas.microsoft.com/office/powerpoint/2010/main" val="183763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 err="1"/>
              <a:t>Properties</a:t>
            </a:r>
            <a:r>
              <a:rPr lang="nl-NL"/>
              <a:t> (of </a:t>
            </a:r>
            <a:r>
              <a:rPr lang="nl-NL" err="1"/>
              <a:t>elements</a:t>
            </a:r>
            <a:r>
              <a:rPr lang="nl-NL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108"/>
            <a:ext cx="11198772" cy="58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RequiredOutputID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real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unit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WattId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 err="1">
                <a:latin typeface="Consolas" panose="020B0609020204030204" pitchFamily="49" charset="0"/>
              </a:rPr>
              <a:t>Required</a:t>
            </a:r>
            <a:r>
              <a:rPr lang="nl-NL" sz="2000" b="1">
                <a:latin typeface="Consolas" panose="020B0609020204030204" pitchFamily="49" charset="0"/>
              </a:rPr>
              <a:t> output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 err="1">
                <a:latin typeface="Consolas" panose="020B0609020204030204" pitchFamily="49" charset="0"/>
              </a:rPr>
              <a:t>Required</a:t>
            </a:r>
            <a:r>
              <a:rPr lang="nl-NL" sz="2000" b="1">
                <a:latin typeface="Consolas" panose="020B0609020204030204" pitchFamily="49" charset="0"/>
              </a:rPr>
              <a:t> heat </a:t>
            </a:r>
            <a:r>
              <a:rPr lang="nl-NL" sz="2000" b="1" err="1">
                <a:latin typeface="Consolas" panose="020B0609020204030204" pitchFamily="49" charset="0"/>
              </a:rPr>
              <a:t>emission</a:t>
            </a:r>
            <a:r>
              <a:rPr lang="nl-NL" sz="2000" b="1">
                <a:latin typeface="Consolas" panose="020B0609020204030204" pitchFamily="49" charset="0"/>
              </a:rPr>
              <a:t> of </a:t>
            </a:r>
            <a:r>
              <a:rPr lang="nl-NL" sz="2000" b="1" err="1">
                <a:latin typeface="Consolas" panose="020B0609020204030204" pitchFamily="49" charset="0"/>
              </a:rPr>
              <a:t>this</a:t>
            </a:r>
            <a:r>
              <a:rPr lang="nl-NL" sz="2000" b="1">
                <a:latin typeface="Consolas" panose="020B0609020204030204" pitchFamily="49" charset="0"/>
              </a:rPr>
              <a:t> </a:t>
            </a:r>
            <a:r>
              <a:rPr lang="nl-NL" sz="2000" b="1" err="1">
                <a:latin typeface="Consolas" panose="020B0609020204030204" pitchFamily="49" charset="0"/>
              </a:rPr>
              <a:t>particular</a:t>
            </a:r>
            <a:r>
              <a:rPr lang="nl-NL" sz="2000" b="1">
                <a:latin typeface="Consolas" panose="020B0609020204030204" pitchFamily="49" charset="0"/>
              </a:rPr>
              <a:t> 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StatusID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Status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NewID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ExistingID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DemolishID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TemporaryID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&lt;/prop&gt;</a:t>
            </a:r>
          </a:p>
        </p:txBody>
      </p:sp>
    </p:spTree>
    <p:extLst>
      <p:ext uri="{BB962C8B-B14F-4D97-AF65-F5344CB8AC3E}">
        <p14:creationId xmlns:p14="http://schemas.microsoft.com/office/powerpoint/2010/main" val="347550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/>
              <a:t>Propertysets (just a set of properties)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108"/>
            <a:ext cx="10515600" cy="58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chemeClr val="accent1"/>
                </a:solidFill>
                <a:latin typeface="Consolas" panose="020B0609020204030204" pitchFamily="49" charset="0"/>
              </a:rPr>
              <a:t>'</a:t>
            </a:r>
            <a:r>
              <a:rPr lang="nl-NL" sz="2000" b="1" err="1">
                <a:solidFill>
                  <a:schemeClr val="accent1"/>
                </a:solidFill>
                <a:latin typeface="Consolas" panose="020B0609020204030204" pitchFamily="49" charset="0"/>
              </a:rPr>
              <a:t>PanelRadiatorTypePsetID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Panel radiator type </a:t>
            </a:r>
            <a:r>
              <a:rPr lang="nl-NL" sz="2000" b="1" err="1">
                <a:latin typeface="Consolas" panose="020B0609020204030204" pitchFamily="49" charset="0"/>
              </a:rPr>
              <a:t>properties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HeatEmissionID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WaterContentID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‘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PanelTypeID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pset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pset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PanelRadiatorPsetID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Panel radiator </a:t>
            </a:r>
            <a:r>
              <a:rPr lang="nl-NL" sz="2000" b="1" err="1">
                <a:latin typeface="Consolas" panose="020B0609020204030204" pitchFamily="49" charset="0"/>
              </a:rPr>
              <a:t>properties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RequiredOutputID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StatusID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pset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974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/>
              <a:t>Class (</a:t>
            </a:r>
            <a:r>
              <a:rPr lang="nl-NL" err="1"/>
              <a:t>generic</a:t>
            </a:r>
            <a:r>
              <a:rPr lang="nl-NL"/>
              <a:t> part)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4108"/>
            <a:ext cx="11257893" cy="58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&lt;class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PanelRadiatorID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latin typeface="Consolas" panose="020B0609020204030204" pitchFamily="49" charset="0"/>
              </a:rPr>
              <a:t>Body made of steel </a:t>
            </a:r>
            <a:r>
              <a:rPr lang="nl-NL" sz="2000" b="1" err="1">
                <a:latin typeface="Consolas" panose="020B0609020204030204" pitchFamily="49" charset="0"/>
              </a:rPr>
              <a:t>filled</a:t>
            </a:r>
            <a:r>
              <a:rPr lang="nl-NL" sz="2000" b="1">
                <a:latin typeface="Consolas" panose="020B0609020204030204" pitchFamily="49" charset="0"/>
              </a:rPr>
              <a:t> </a:t>
            </a:r>
            <a:r>
              <a:rPr lang="nl-NL" sz="2000" b="1" err="1">
                <a:latin typeface="Consolas" panose="020B0609020204030204" pitchFamily="49" charset="0"/>
              </a:rPr>
              <a:t>with</a:t>
            </a:r>
            <a:r>
              <a:rPr lang="nl-NL" sz="2000" b="1">
                <a:latin typeface="Consolas" panose="020B0609020204030204" pitchFamily="49" charset="0"/>
              </a:rPr>
              <a:t> water </a:t>
            </a:r>
            <a:r>
              <a:rPr lang="nl-NL" sz="2000" b="1" err="1">
                <a:latin typeface="Consolas" panose="020B0609020204030204" pitchFamily="49" charset="0"/>
              </a:rPr>
              <a:t>to</a:t>
            </a:r>
            <a:r>
              <a:rPr lang="nl-NL" sz="2000" b="1">
                <a:latin typeface="Consolas" panose="020B0609020204030204" pitchFamily="49" charset="0"/>
              </a:rPr>
              <a:t> heat a </a:t>
            </a:r>
            <a:r>
              <a:rPr lang="nl-NL" sz="2000" b="1" err="1">
                <a:latin typeface="Consolas" panose="020B0609020204030204" pitchFamily="49" charset="0"/>
              </a:rPr>
              <a:t>space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B050"/>
                </a:solidFill>
                <a:latin typeface="Consolas" panose="020B0609020204030204" pitchFamily="49" charset="0"/>
              </a:rPr>
              <a:t>	type </a:t>
            </a:r>
            <a:r>
              <a:rPr lang="nl-NL" sz="2000" err="1">
                <a:solidFill>
                  <a:srgbClr val="00B050"/>
                </a:solidFill>
                <a:latin typeface="Consolas" panose="020B0609020204030204" pitchFamily="49" charset="0"/>
              </a:rPr>
              <a:t>and</a:t>
            </a:r>
            <a:r>
              <a:rPr lang="nl-NL" sz="2000">
                <a:solidFill>
                  <a:srgbClr val="00B050"/>
                </a:solidFill>
                <a:latin typeface="Consolas" panose="020B0609020204030204" pitchFamily="49" charset="0"/>
              </a:rPr>
              <a:t> element part (</a:t>
            </a:r>
            <a:r>
              <a:rPr lang="nl-NL" sz="2000" err="1">
                <a:solidFill>
                  <a:srgbClr val="00B050"/>
                </a:solidFill>
                <a:latin typeface="Consolas" panose="020B0609020204030204" pitchFamily="49" charset="0"/>
              </a:rPr>
              <a:t>see</a:t>
            </a:r>
            <a:r>
              <a:rPr lang="nl-NL" sz="2000">
                <a:solidFill>
                  <a:srgbClr val="00B050"/>
                </a:solidFill>
                <a:latin typeface="Consolas" panose="020B0609020204030204" pitchFamily="49" charset="0"/>
              </a:rPr>
              <a:t> next sheet)</a:t>
            </a:r>
          </a:p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&lt;/class&gt;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2927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/>
              <a:t>Class (type/element part </a:t>
            </a:r>
            <a:r>
              <a:rPr lang="nl-NL" err="1"/>
              <a:t>with</a:t>
            </a:r>
            <a:r>
              <a:rPr lang="nl-NL"/>
              <a:t> IFC </a:t>
            </a:r>
            <a:r>
              <a:rPr lang="nl-NL" err="1"/>
              <a:t>mapping</a:t>
            </a:r>
            <a:r>
              <a:rPr lang="nl-NL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4108"/>
            <a:ext cx="11257893" cy="6148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&lt;etyp&gt;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pset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PanelRadiatorTypePsetID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&lt;map2&gt;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	&lt;ifc2&gt;</a:t>
            </a:r>
            <a:r>
              <a:rPr lang="nl-NL" sz="2000" b="1">
                <a:latin typeface="Consolas" panose="020B0609020204030204" pitchFamily="49" charset="0"/>
              </a:rPr>
              <a:t>IFCSPACEHEATERTYPE/PANELRADIATOR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&lt;/ifc2&gt;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	&lt;ifc4&gt;</a:t>
            </a:r>
            <a:r>
              <a:rPr lang="nl-NL" sz="2000" b="1">
                <a:latin typeface="Consolas" panose="020B0609020204030204" pitchFamily="49" charset="0"/>
              </a:rPr>
              <a:t>IFCSPACEHEATERTYPE/RADIATOR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&lt;/ifc4&gt;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	&lt;ifc5&gt;</a:t>
            </a:r>
            <a:r>
              <a:rPr lang="nl-NL" sz="2000" b="1">
                <a:latin typeface="Consolas" panose="020B0609020204030204" pitchFamily="49" charset="0"/>
              </a:rPr>
              <a:t>IFCELEMENTTYPE/</a:t>
            </a:r>
            <a:r>
              <a:rPr lang="nl-NL" sz="2000" b="1" err="1">
                <a:latin typeface="Consolas" panose="020B0609020204030204" pitchFamily="49" charset="0"/>
              </a:rPr>
              <a:t>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&lt;/ifc5&gt;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&lt;/map2&gt;&lt;/etyp&gt; 		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elem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pset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PanelRadiatorPsetID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&lt;map2&gt;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	&lt;ifc2&gt;</a:t>
            </a:r>
            <a:r>
              <a:rPr lang="nl-NL" sz="2000" b="1">
                <a:latin typeface="Consolas" panose="020B0609020204030204" pitchFamily="49" charset="0"/>
              </a:rPr>
              <a:t>IFCENERGYCONVERSIONDEVICE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&lt;/ifc2&gt;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	&lt;ifc4&gt;</a:t>
            </a:r>
            <a:r>
              <a:rPr lang="nl-NL" sz="2000" b="1">
                <a:latin typeface="Consolas" panose="020B0609020204030204" pitchFamily="49" charset="0"/>
              </a:rPr>
              <a:t>IFCSPACEHEATER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&lt;/ifc4&gt;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	&lt;ifc5&gt;</a:t>
            </a:r>
            <a:r>
              <a:rPr lang="nl-NL" sz="2000" b="1">
                <a:latin typeface="Consolas" panose="020B0609020204030204" pitchFamily="49" charset="0"/>
              </a:rPr>
              <a:t>IFCELEMENT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&lt;/ifc5&gt;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&lt;/map2&gt;&lt;/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elem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915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9CC5-EB80-4029-B790-E4C06EF6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Relation </a:t>
            </a:r>
            <a:r>
              <a:rPr lang="nl-NL" err="1"/>
              <a:t>between</a:t>
            </a:r>
            <a:r>
              <a:rPr lang="nl-NL"/>
              <a:t> element </a:t>
            </a:r>
            <a:r>
              <a:rPr lang="nl-NL" err="1"/>
              <a:t>and</a:t>
            </a:r>
            <a:r>
              <a:rPr lang="nl-NL"/>
              <a:t> type is </a:t>
            </a:r>
            <a:r>
              <a:rPr lang="nl-NL" err="1"/>
              <a:t>fixed</a:t>
            </a:r>
            <a:r>
              <a:rPr lang="nl-NL"/>
              <a:t>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07AB11-EAF1-4CFB-8EFC-DF8F99896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ElementType</a:t>
            </a:r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F5D5C8-E861-47AE-B651-5B813E5A4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IFC2	IFCSPACEHEATERTYPE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IFC4	IFCSPACEHEATERTYPE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IFC5	IFCELEMENTTYPE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B7B598A-EC4F-4271-AE7A-13464514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/>
              <a:t>Element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A317D6-71FA-4859-AF47-C632436CCF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IFCENERGYCONVERSIONDEVICE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IFCSPACEHEATER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IFCELEMENT</a:t>
            </a:r>
          </a:p>
        </p:txBody>
      </p:sp>
    </p:spTree>
    <p:extLst>
      <p:ext uri="{BB962C8B-B14F-4D97-AF65-F5344CB8AC3E}">
        <p14:creationId xmlns:p14="http://schemas.microsoft.com/office/powerpoint/2010/main" val="4226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Apologies for the somewhat raw presentation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I started with the design last saterday (first day after Friday meeting)</a:t>
            </a:r>
          </a:p>
          <a:p>
            <a:r>
              <a:rPr lang="nl-NL"/>
              <a:t>I had to do some other work too</a:t>
            </a:r>
          </a:p>
          <a:p>
            <a:r>
              <a:rPr lang="nl-NL"/>
              <a:t>I changed the XML design during the preparation of the presentation</a:t>
            </a:r>
          </a:p>
          <a:p>
            <a:pPr marL="0" indent="0">
              <a:buNone/>
            </a:pPr>
            <a:r>
              <a:rPr lang="nl-NL"/>
              <a:t>So:</a:t>
            </a:r>
          </a:p>
          <a:p>
            <a:r>
              <a:rPr lang="nl-NL"/>
              <a:t>The examples are not complete (but clear enough, I hope)</a:t>
            </a:r>
          </a:p>
          <a:p>
            <a:r>
              <a:rPr lang="nl-NL"/>
              <a:t>There will be spelling failures</a:t>
            </a:r>
          </a:p>
          <a:p>
            <a:r>
              <a:rPr lang="nl-NL"/>
              <a:t>There will be some syntax errors (Powerpoint has no syntax checking)</a:t>
            </a:r>
          </a:p>
          <a:p>
            <a:r>
              <a:rPr lang="nl-NL"/>
              <a:t>Refinements are needed</a:t>
            </a:r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28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/>
              <a:t>Class (Panel radiator)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4108"/>
            <a:ext cx="11257893" cy="5809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&lt;class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PanelRadiatorID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Panel 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latin typeface="Consolas" panose="020B0609020204030204" pitchFamily="49" charset="0"/>
              </a:rPr>
              <a:t>Body made of steel </a:t>
            </a:r>
            <a:r>
              <a:rPr lang="nl-NL" sz="2000" b="1" err="1">
                <a:latin typeface="Consolas" panose="020B0609020204030204" pitchFamily="49" charset="0"/>
              </a:rPr>
              <a:t>filled</a:t>
            </a:r>
            <a:r>
              <a:rPr lang="nl-NL" sz="2000" b="1">
                <a:latin typeface="Consolas" panose="020B0609020204030204" pitchFamily="49" charset="0"/>
              </a:rPr>
              <a:t> </a:t>
            </a:r>
            <a:r>
              <a:rPr lang="nl-NL" sz="2000" b="1" err="1">
                <a:latin typeface="Consolas" panose="020B0609020204030204" pitchFamily="49" charset="0"/>
              </a:rPr>
              <a:t>with</a:t>
            </a:r>
            <a:r>
              <a:rPr lang="nl-NL" sz="2000" b="1">
                <a:latin typeface="Consolas" panose="020B0609020204030204" pitchFamily="49" charset="0"/>
              </a:rPr>
              <a:t> water </a:t>
            </a:r>
            <a:r>
              <a:rPr lang="nl-NL" sz="2000" b="1" err="1">
                <a:latin typeface="Consolas" panose="020B0609020204030204" pitchFamily="49" charset="0"/>
              </a:rPr>
              <a:t>to</a:t>
            </a:r>
            <a:r>
              <a:rPr lang="nl-NL" sz="2000" b="1">
                <a:latin typeface="Consolas" panose="020B0609020204030204" pitchFamily="49" charset="0"/>
              </a:rPr>
              <a:t> heat a </a:t>
            </a:r>
            <a:r>
              <a:rPr lang="nl-NL" sz="2000" b="1" err="1">
                <a:latin typeface="Consolas" panose="020B0609020204030204" pitchFamily="49" charset="0"/>
              </a:rPr>
              <a:t>space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&lt;etyp&gt;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PanelRadiatorTypePsetID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&lt;/etyp&gt;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&lt;elem&gt;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&lt;pset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 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PanelRadiatorPsetID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&lt;/elem&gt;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&lt;ifc2&gt;</a:t>
            </a:r>
            <a:r>
              <a:rPr lang="nl-NL" sz="2000" b="1">
                <a:latin typeface="Consolas" panose="020B0609020204030204" pitchFamily="49" charset="0"/>
              </a:rPr>
              <a:t>IFCSPACEHEATERTYPE/PANELRADIATOR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&lt;/ifc2&gt;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&lt;ifc4&gt;</a:t>
            </a:r>
            <a:r>
              <a:rPr lang="nl-NL" sz="2000" b="1">
                <a:latin typeface="Consolas" panose="020B0609020204030204" pitchFamily="49" charset="0"/>
              </a:rPr>
              <a:t>IFCSPACEHEATERTYPE/RADIATOR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&lt;/ifc4&gt;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&lt;ifc5&gt;</a:t>
            </a:r>
            <a:r>
              <a:rPr lang="nl-NL" sz="2000" b="1">
                <a:latin typeface="Consolas" panose="020B0609020204030204" pitchFamily="49" charset="0"/>
              </a:rPr>
              <a:t>IFCELEMENTTYPE/</a:t>
            </a:r>
            <a:r>
              <a:rPr lang="nl-NL" sz="2000" b="1" err="1">
                <a:latin typeface="Consolas" panose="020B0609020204030204" pitchFamily="49" charset="0"/>
              </a:rPr>
              <a:t>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&lt;/ifc5&gt;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&lt;/class&gt;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2567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Possibilities </a:t>
            </a:r>
            <a:r>
              <a:rPr lang="nl-NL" err="1"/>
              <a:t>for</a:t>
            </a:r>
            <a:r>
              <a:rPr lang="nl-NL"/>
              <a:t> 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/>
              <a:t>Descriptive</a:t>
            </a:r>
            <a:r>
              <a:rPr lang="nl-NL"/>
              <a:t> name</a:t>
            </a:r>
          </a:p>
          <a:p>
            <a:r>
              <a:rPr lang="nl-NL"/>
              <a:t>UID (</a:t>
            </a:r>
            <a:r>
              <a:rPr lang="nl-NL" err="1"/>
              <a:t>local</a:t>
            </a:r>
            <a:r>
              <a:rPr lang="nl-NL"/>
              <a:t> </a:t>
            </a:r>
            <a:r>
              <a:rPr lang="nl-NL" err="1"/>
              <a:t>unique</a:t>
            </a:r>
            <a:r>
              <a:rPr lang="nl-NL"/>
              <a:t>)</a:t>
            </a:r>
          </a:p>
          <a:p>
            <a:r>
              <a:rPr lang="nl-NL"/>
              <a:t>GUID (</a:t>
            </a:r>
            <a:r>
              <a:rPr lang="nl-NL" err="1"/>
              <a:t>global</a:t>
            </a:r>
            <a:r>
              <a:rPr lang="nl-NL"/>
              <a:t> </a:t>
            </a:r>
            <a:r>
              <a:rPr lang="nl-NL" err="1"/>
              <a:t>unique</a:t>
            </a:r>
            <a:r>
              <a:rPr lang="nl-NL"/>
              <a:t>)</a:t>
            </a:r>
          </a:p>
          <a:p>
            <a:r>
              <a:rPr lang="nl-NL"/>
              <a:t>URI (web-</a:t>
            </a:r>
            <a:r>
              <a:rPr lang="nl-NL" err="1"/>
              <a:t>adress</a:t>
            </a:r>
            <a:r>
              <a:rPr lang="nl-NL"/>
              <a:t>-like)</a:t>
            </a:r>
          </a:p>
          <a:p>
            <a:endParaRPr lang="nl-NL"/>
          </a:p>
          <a:p>
            <a:pPr marL="0" indent="0">
              <a:buNone/>
            </a:pPr>
            <a:r>
              <a:rPr lang="nl-NL"/>
              <a:t>All are possible with the same XML definition, it’s just content</a:t>
            </a:r>
          </a:p>
        </p:txBody>
      </p:sp>
    </p:spTree>
    <p:extLst>
      <p:ext uri="{BB962C8B-B14F-4D97-AF65-F5344CB8AC3E}">
        <p14:creationId xmlns:p14="http://schemas.microsoft.com/office/powerpoint/2010/main" val="4031944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76140-D599-450F-BF86-04A56978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Using descriptive name as ID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9101B-EF3D-47DE-A009-C42423BF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This is already the case for the standard Psets</a:t>
            </a:r>
          </a:p>
          <a:p>
            <a:r>
              <a:rPr lang="nl-NL"/>
              <a:t>No plug-in needed at the receiving side (viewer)</a:t>
            </a:r>
          </a:p>
          <a:p>
            <a:endParaRPr lang="nl-NL"/>
          </a:p>
          <a:p>
            <a:endParaRPr lang="nl-NL"/>
          </a:p>
          <a:p>
            <a:pPr marL="0" indent="0">
              <a:buNone/>
            </a:pPr>
            <a:r>
              <a:rPr lang="nl-NL"/>
              <a:t>Let we see what happens to the XML then</a:t>
            </a:r>
          </a:p>
        </p:txBody>
      </p:sp>
    </p:spTree>
    <p:extLst>
      <p:ext uri="{BB962C8B-B14F-4D97-AF65-F5344CB8AC3E}">
        <p14:creationId xmlns:p14="http://schemas.microsoft.com/office/powerpoint/2010/main" val="67639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262FE-4BE3-4FF2-A86E-67FBCF35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9341"/>
          </a:xfrm>
        </p:spPr>
        <p:txBody>
          <a:bodyPr>
            <a:normAutofit fontScale="90000"/>
          </a:bodyPr>
          <a:lstStyle/>
          <a:p>
            <a:r>
              <a:rPr lang="nl-NL"/>
              <a:t>Name=ID 1: units and props (no enums needed)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D5C497-6E93-4C7B-A421-31934D6B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2772"/>
            <a:ext cx="11285483" cy="520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&lt;units&gt;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&lt;unit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mm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	&lt;unit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	&lt;unit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&lt;/units&gt;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props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Heat emission EN442 75/65/20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real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unit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Water content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real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unit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=‘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Panel 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’&gt;</a:t>
            </a:r>
          </a:p>
          <a:p>
            <a:pPr marL="457200" lvl="1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='10’/&gt;...&lt;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='44'/&gt;&lt;/prop&gt;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Required output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real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unit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W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Status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&lt;enum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		&lt;enum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Existing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&lt;enum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Demolish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	&lt;enum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Temporary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&lt;/props&gt;</a:t>
            </a:r>
          </a:p>
        </p:txBody>
      </p:sp>
    </p:spTree>
    <p:extLst>
      <p:ext uri="{BB962C8B-B14F-4D97-AF65-F5344CB8AC3E}">
        <p14:creationId xmlns:p14="http://schemas.microsoft.com/office/powerpoint/2010/main" val="346746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FD520-640E-4651-BC7E-A7C322F9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nl-NL"/>
              <a:t>Name=ID 2: psets and classes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6E0798-938A-4A72-BC81-4024EF01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524"/>
            <a:ext cx="11289424" cy="5817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&lt;psets&gt;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chemeClr val="accent1"/>
                </a:solidFill>
                <a:latin typeface="Consolas" panose="020B0609020204030204" pitchFamily="49" charset="0"/>
              </a:rPr>
              <a:t>'Panel radiator type properties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'Heat emission EN442 75/65/20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'Water content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Panel 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'/&gt;&lt;/pset&gt;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nl-NL" sz="2000" b="1">
                <a:solidFill>
                  <a:schemeClr val="accent1"/>
                </a:solidFill>
                <a:latin typeface="Consolas" panose="020B0609020204030204" pitchFamily="49" charset="0"/>
              </a:rPr>
              <a:t>Panel radiator properties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'Required output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'Status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'/&gt;&lt;/pset&gt;&lt;/psets&gt;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&lt;classes&gt;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&lt;class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Panel 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&lt;etyp&gt;&lt;pset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chemeClr val="accent1"/>
                </a:solidFill>
                <a:latin typeface="Consolas" panose="020B0609020204030204" pitchFamily="49" charset="0"/>
              </a:rPr>
              <a:t>Panel radiator type properties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'/&gt;&lt;/etyp&gt;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&lt;elem&gt;&lt;pset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chemeClr val="accent1"/>
                </a:solidFill>
                <a:latin typeface="Consolas" panose="020B0609020204030204" pitchFamily="49" charset="0"/>
              </a:rPr>
              <a:t>Panel radiator properties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'/&gt;&lt;/elem&gt;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&lt;ifc2&gt;</a:t>
            </a:r>
            <a:r>
              <a:rPr lang="nl-NL" sz="2000" b="1">
                <a:latin typeface="Consolas" panose="020B0609020204030204" pitchFamily="49" charset="0"/>
              </a:rPr>
              <a:t>IFCSPACEHEATERTYPE/PANELRADIATOR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&lt;/ifc2&gt;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&lt;/class&gt;&lt;classes&gt;</a:t>
            </a:r>
          </a:p>
          <a:p>
            <a:pPr marL="0" indent="0">
              <a:buNone/>
            </a:pP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55096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32"/>
            <a:ext cx="10515600" cy="721272"/>
          </a:xfrm>
        </p:spPr>
        <p:txBody>
          <a:bodyPr/>
          <a:lstStyle/>
          <a:p>
            <a:r>
              <a:rPr lang="nl-NL"/>
              <a:t>Propertysets in </a:t>
            </a:r>
            <a:r>
              <a:rPr lang="nl-NL" err="1"/>
              <a:t>the</a:t>
            </a:r>
            <a:r>
              <a:rPr lang="nl-NL"/>
              <a:t> IFC-file (</a:t>
            </a:r>
            <a:r>
              <a:rPr lang="nl-NL" err="1"/>
              <a:t>schematic</a:t>
            </a:r>
            <a:r>
              <a:rPr lang="nl-NL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469"/>
            <a:ext cx="10946524" cy="5561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#1=IFCPROPERTYSINGLEVALUE('</a:t>
            </a:r>
            <a:r>
              <a:rPr lang="nl-NL" sz="1800" b="1" i="1">
                <a:solidFill>
                  <a:schemeClr val="accent1"/>
                </a:solidFill>
                <a:latin typeface="Consolas" panose="020B0609020204030204" pitchFamily="49" charset="0"/>
              </a:rPr>
              <a:t>HeatEmissionID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1785.0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#2=IFCPROPERTYSINGLEVALUE('</a:t>
            </a:r>
            <a:r>
              <a:rPr lang="nl-NL" sz="1800" b="1" i="1">
                <a:solidFill>
                  <a:schemeClr val="accent1"/>
                </a:solidFill>
                <a:latin typeface="Consolas" panose="020B0609020204030204" pitchFamily="49" charset="0"/>
              </a:rPr>
              <a:t>WaterContentID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10.2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#3=IFCPROPERTYSINGLEVALUE('</a:t>
            </a:r>
            <a:r>
              <a:rPr lang="nl-NL" sz="1800" b="1" i="1">
                <a:solidFill>
                  <a:schemeClr val="accent1"/>
                </a:solidFill>
                <a:latin typeface="Consolas" panose="020B0609020204030204" pitchFamily="49" charset="0"/>
              </a:rPr>
              <a:t>PanelTypeID</a:t>
            </a:r>
            <a:r>
              <a:rPr lang="nl-NL" sz="1800">
                <a:latin typeface="Consolas" panose="020B0609020204030204" pitchFamily="49" charset="0"/>
              </a:rPr>
              <a:t>',$,IFCINTEGER('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22</a:t>
            </a:r>
            <a:r>
              <a:rPr lang="nl-NL" sz="1800">
                <a:latin typeface="Consolas" panose="020B0609020204030204" pitchFamily="49" charset="0"/>
              </a:rPr>
              <a:t>'),$);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#5=IFCPROPERTYSET(... ,'</a:t>
            </a:r>
            <a:r>
              <a:rPr lang="nl-NL" sz="1800" b="1" i="1" err="1">
                <a:solidFill>
                  <a:schemeClr val="accent1"/>
                </a:solidFill>
                <a:latin typeface="Consolas" panose="020B0609020204030204" pitchFamily="49" charset="0"/>
              </a:rPr>
              <a:t>PanelRadiatorTypePsetID</a:t>
            </a:r>
            <a:r>
              <a:rPr lang="nl-NL" sz="1800">
                <a:latin typeface="Consolas" panose="020B0609020204030204" pitchFamily="49" charset="0"/>
              </a:rPr>
              <a:t>',$,(#1,#2,#3));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#6=</a:t>
            </a:r>
            <a:r>
              <a:rPr lang="nl-NL" sz="1800" b="1">
                <a:latin typeface="Consolas" panose="020B0609020204030204" pitchFamily="49" charset="0"/>
              </a:rPr>
              <a:t>IFCSPACEHEATERTYPE</a:t>
            </a:r>
            <a:r>
              <a:rPr lang="nl-NL" sz="1800">
                <a:latin typeface="Consolas" panose="020B0609020204030204" pitchFamily="49" charset="0"/>
              </a:rPr>
              <a:t>(... ,(#5), ... ,.</a:t>
            </a:r>
            <a:r>
              <a:rPr lang="nl-NL" sz="1800" b="1">
                <a:latin typeface="Consolas" panose="020B0609020204030204" pitchFamily="49" charset="0"/>
              </a:rPr>
              <a:t>PANELRADIATOR</a:t>
            </a:r>
            <a:r>
              <a:rPr lang="nl-NL" sz="1800">
                <a:latin typeface="Consolas" panose="020B0609020204030204" pitchFamily="49" charset="0"/>
              </a:rPr>
              <a:t>.);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#10=IFCPROPERTYSINGLEVALUE(</a:t>
            </a:r>
            <a:r>
              <a:rPr lang="nl-NL" sz="1800" i="1">
                <a:latin typeface="Consolas" panose="020B0609020204030204" pitchFamily="49" charset="0"/>
              </a:rPr>
              <a:t>'</a:t>
            </a:r>
            <a:r>
              <a:rPr lang="nl-NL" sz="1800" b="1" i="1">
                <a:solidFill>
                  <a:schemeClr val="accent1"/>
                </a:solidFill>
                <a:latin typeface="Consolas" panose="020B0609020204030204" pitchFamily="49" charset="0"/>
              </a:rPr>
              <a:t>RequiredOutputID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1250.0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#20=IFCPROPERTYSINGLEVALUE(</a:t>
            </a:r>
            <a:r>
              <a:rPr lang="nl-NL" sz="1800" i="1">
                <a:latin typeface="Consolas" panose="020B0609020204030204" pitchFamily="49" charset="0"/>
              </a:rPr>
              <a:t>'</a:t>
            </a:r>
            <a:r>
              <a:rPr lang="nl-NL" sz="1800" b="1" i="1">
                <a:solidFill>
                  <a:schemeClr val="accent1"/>
                </a:solidFill>
                <a:latin typeface="Consolas" panose="020B0609020204030204" pitchFamily="49" charset="0"/>
              </a:rPr>
              <a:t>StatusID</a:t>
            </a:r>
            <a:r>
              <a:rPr lang="nl-NL" sz="1800">
                <a:latin typeface="Consolas" panose="020B0609020204030204" pitchFamily="49" charset="0"/>
              </a:rPr>
              <a:t>',$,IFCLABEL(</a:t>
            </a:r>
            <a:r>
              <a:rPr lang="nl-NL" sz="1800" b="1" i="1">
                <a:latin typeface="Consolas" panose="020B0609020204030204" pitchFamily="49" charset="0"/>
              </a:rPr>
              <a:t>'</a:t>
            </a:r>
            <a:r>
              <a:rPr lang="nl-NL" sz="1800" b="1" i="1">
                <a:solidFill>
                  <a:schemeClr val="accent1"/>
                </a:solidFill>
                <a:latin typeface="Consolas" panose="020B0609020204030204" pitchFamily="49" charset="0"/>
              </a:rPr>
              <a:t>NewID</a:t>
            </a:r>
            <a:r>
              <a:rPr lang="nl-NL" sz="1800">
                <a:latin typeface="Consolas" panose="020B0609020204030204" pitchFamily="49" charset="0"/>
              </a:rPr>
              <a:t>'),$);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#50=IFCPROPERTYSET(... ,</a:t>
            </a:r>
            <a:r>
              <a:rPr lang="nl-NL" sz="1800" b="1" i="1">
                <a:latin typeface="Consolas" panose="020B0609020204030204" pitchFamily="49" charset="0"/>
              </a:rPr>
              <a:t>'</a:t>
            </a:r>
            <a:r>
              <a:rPr lang="nl-NL" sz="1800" b="1" i="1" err="1">
                <a:solidFill>
                  <a:schemeClr val="accent1"/>
                </a:solidFill>
                <a:latin typeface="Consolas" panose="020B0609020204030204" pitchFamily="49" charset="0"/>
              </a:rPr>
              <a:t>PanelRadiatorPsetID</a:t>
            </a:r>
            <a:r>
              <a:rPr lang="nl-NL" sz="1800">
                <a:latin typeface="Consolas" panose="020B0609020204030204" pitchFamily="49" charset="0"/>
              </a:rPr>
              <a:t>',$,(#10,#20));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#60=IFCENERGYCONVERSIONDEVICE (...);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#61=IFCRELDEFINESBYTYPE (...,(#60),#6);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#62=IFCRELDEFINESBYPROPERTIES (...,(#60),#50);</a:t>
            </a:r>
          </a:p>
        </p:txBody>
      </p:sp>
    </p:spTree>
    <p:extLst>
      <p:ext uri="{BB962C8B-B14F-4D97-AF65-F5344CB8AC3E}">
        <p14:creationId xmlns:p14="http://schemas.microsoft.com/office/powerpoint/2010/main" val="313463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2" y="260132"/>
            <a:ext cx="11556124" cy="721272"/>
          </a:xfrm>
        </p:spPr>
        <p:txBody>
          <a:bodyPr>
            <a:normAutofit/>
          </a:bodyPr>
          <a:lstStyle/>
          <a:p>
            <a:r>
              <a:rPr lang="nl-NL"/>
              <a:t>Propertysets in </a:t>
            </a:r>
            <a:r>
              <a:rPr lang="nl-NL" err="1"/>
              <a:t>the</a:t>
            </a:r>
            <a:r>
              <a:rPr lang="nl-NL"/>
              <a:t> IFC-file (GUID, XML needed)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62" y="1111469"/>
            <a:ext cx="11772900" cy="5561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#1=IFCPROPERTYSINGLEVALUE(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'c6f94d46-31f2-4f76-ab6d-f76564291972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1785.0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#2=IFCPROPERTYSINGLEVALUE(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'f0d3fa44-f093-4058-9d70-d2e3f51b51ba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10.2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#3=IFCPROPERTYSINGLEVALUE(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'a7e1e6f8-4f9b-4294-9cfa-aac25cc2d3a0</a:t>
            </a:r>
            <a:r>
              <a:rPr lang="nl-NL" sz="1800">
                <a:latin typeface="Consolas" panose="020B0609020204030204" pitchFamily="49" charset="0"/>
              </a:rPr>
              <a:t>',$,IFCINTEGER('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22</a:t>
            </a:r>
            <a:r>
              <a:rPr lang="nl-NL" sz="1800">
                <a:latin typeface="Consolas" panose="020B0609020204030204" pitchFamily="49" charset="0"/>
              </a:rPr>
              <a:t>'),$);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#5=IFCPROPERTYSET(... ,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'cfdfb8b8-40e4-469a-9b0f-21aa6fb82a40</a:t>
            </a:r>
            <a:r>
              <a:rPr lang="nl-NL" sz="1800">
                <a:latin typeface="Consolas" panose="020B0609020204030204" pitchFamily="49" charset="0"/>
              </a:rPr>
              <a:t>',$,(#1,#2,#3));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#6=</a:t>
            </a:r>
            <a:r>
              <a:rPr lang="nl-NL" sz="1800" b="1">
                <a:latin typeface="Consolas" panose="020B0609020204030204" pitchFamily="49" charset="0"/>
              </a:rPr>
              <a:t>IFCSPACEHEATERTYPE</a:t>
            </a:r>
            <a:r>
              <a:rPr lang="nl-NL" sz="1800">
                <a:latin typeface="Consolas" panose="020B0609020204030204" pitchFamily="49" charset="0"/>
              </a:rPr>
              <a:t>(... ,(#5), ... ,.</a:t>
            </a:r>
            <a:r>
              <a:rPr lang="nl-NL" sz="1800" b="1">
                <a:latin typeface="Consolas" panose="020B0609020204030204" pitchFamily="49" charset="0"/>
              </a:rPr>
              <a:t>PANELRADIATOR</a:t>
            </a:r>
            <a:r>
              <a:rPr lang="nl-NL" sz="1800">
                <a:latin typeface="Consolas" panose="020B0609020204030204" pitchFamily="49" charset="0"/>
              </a:rPr>
              <a:t>.);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#10=IFCPROPERTYSINGLEVALUE('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a7e1e6f8-4f9b-4294-9cfa-aac25cc2d3a0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1250.0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#20=IFCPROPERTYSINGLEVALUE('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6ac1d4ef-a11b-43b7-b776-652cc988d826</a:t>
            </a:r>
            <a:r>
              <a:rPr lang="nl-NL" sz="1800">
                <a:latin typeface="Consolas" panose="020B0609020204030204" pitchFamily="49" charset="0"/>
              </a:rPr>
              <a:t>',$,IFCLABEL('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8432189f</a:t>
            </a:r>
            <a:r>
              <a:rPr lang="nl-NL" sz="1800">
                <a:latin typeface="Consolas" panose="020B0609020204030204" pitchFamily="49" charset="0"/>
              </a:rPr>
              <a:t>-</a:t>
            </a:r>
            <a:r>
              <a:rPr lang="nl-NL" sz="1800" b="1">
                <a:latin typeface="Consolas" panose="020B0609020204030204" pitchFamily="49" charset="0"/>
              </a:rPr>
              <a:t>etc</a:t>
            </a: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#50=IFCPROPERTYSET(... ,'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b3c8de80-4a62-4fe0-af4a-e70f3909a62f</a:t>
            </a:r>
            <a:r>
              <a:rPr lang="nl-NL" sz="1800">
                <a:latin typeface="Consolas" panose="020B0609020204030204" pitchFamily="49" charset="0"/>
              </a:rPr>
              <a:t>',$,(#10,#20));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#60=IFCENERGYCONVERSIONDEVICE (...);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#61=IFCRELDEFINESBYTYPE (...,(#60),#6);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#62=IFCRELDEFINESBYPROPERTIES (...,(#60),#50);</a:t>
            </a:r>
          </a:p>
        </p:txBody>
      </p:sp>
    </p:spTree>
    <p:extLst>
      <p:ext uri="{BB962C8B-B14F-4D97-AF65-F5344CB8AC3E}">
        <p14:creationId xmlns:p14="http://schemas.microsoft.com/office/powerpoint/2010/main" val="1879189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32"/>
            <a:ext cx="10515600" cy="721272"/>
          </a:xfrm>
        </p:spPr>
        <p:txBody>
          <a:bodyPr/>
          <a:lstStyle/>
          <a:p>
            <a:r>
              <a:rPr lang="nl-NL"/>
              <a:t>Propertysets in </a:t>
            </a:r>
            <a:r>
              <a:rPr lang="nl-NL" err="1"/>
              <a:t>the</a:t>
            </a:r>
            <a:r>
              <a:rPr lang="nl-NL"/>
              <a:t> IFC-file (</a:t>
            </a:r>
            <a:r>
              <a:rPr lang="nl-NL" err="1"/>
              <a:t>names</a:t>
            </a:r>
            <a:r>
              <a:rPr lang="nl-NL"/>
              <a:t> as ID)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469"/>
            <a:ext cx="10946524" cy="5561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#1=IFCPROPERTYSINGLEVALUE('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Heat </a:t>
            </a:r>
            <a:r>
              <a:rPr lang="nl-NL" sz="1800" b="1" err="1">
                <a:solidFill>
                  <a:schemeClr val="accent1"/>
                </a:solidFill>
                <a:latin typeface="Consolas" panose="020B0609020204030204" pitchFamily="49" charset="0"/>
              </a:rPr>
              <a:t>emission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 EN442 75/65/20 [W]</a:t>
            </a:r>
            <a:r>
              <a:rPr lang="nl-NL" sz="1800">
                <a:latin typeface="Consolas" panose="020B0609020204030204" pitchFamily="49" charset="0"/>
              </a:rPr>
              <a:t>',$</a:t>
            </a:r>
            <a:r>
              <a:rPr lang="nl-NL" sz="1800" b="1">
                <a:latin typeface="Consolas" panose="020B0609020204030204" pitchFamily="49" charset="0"/>
              </a:rPr>
              <a:t>,</a:t>
            </a:r>
            <a:r>
              <a:rPr lang="nl-NL" sz="1800">
                <a:latin typeface="Consolas" panose="020B0609020204030204" pitchFamily="49" charset="0"/>
              </a:rPr>
              <a:t>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1785.0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#2=IFCPROPERTYSINGLEVALUE('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Water content [l]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10.2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#3=IFCPROPERTYSINGLEVALUE('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Panel </a:t>
            </a:r>
            <a:r>
              <a:rPr lang="nl-NL" sz="1800" b="1" err="1">
                <a:solidFill>
                  <a:schemeClr val="accent1"/>
                </a:solidFill>
                <a:latin typeface="Consolas" panose="020B0609020204030204" pitchFamily="49" charset="0"/>
              </a:rPr>
              <a:t>type</a:t>
            </a:r>
            <a:r>
              <a:rPr lang="nl-NL" sz="1800" err="1">
                <a:latin typeface="Consolas" panose="020B0609020204030204" pitchFamily="49" charset="0"/>
              </a:rPr>
              <a:t>',$,</a:t>
            </a:r>
            <a:r>
              <a:rPr lang="nl-NL" sz="1800">
                <a:latin typeface="Consolas" panose="020B0609020204030204" pitchFamily="49" charset="0"/>
              </a:rPr>
              <a:t>IFCINTEGER('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22</a:t>
            </a:r>
            <a:r>
              <a:rPr lang="nl-NL" sz="1800">
                <a:latin typeface="Consolas" panose="020B0609020204030204" pitchFamily="49" charset="0"/>
              </a:rPr>
              <a:t>'),$);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#5=IFCPROPERTYSET(... ,'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Panel radiator type </a:t>
            </a:r>
            <a:r>
              <a:rPr lang="nl-NL" sz="1800" b="1" err="1">
                <a:solidFill>
                  <a:schemeClr val="accent1"/>
                </a:solidFill>
                <a:latin typeface="Consolas" panose="020B0609020204030204" pitchFamily="49" charset="0"/>
              </a:rPr>
              <a:t>properties</a:t>
            </a:r>
            <a:r>
              <a:rPr lang="nl-NL" sz="1800">
                <a:latin typeface="Consolas" panose="020B0609020204030204" pitchFamily="49" charset="0"/>
              </a:rPr>
              <a:t>',$,(#1,#2,#3));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#6=</a:t>
            </a:r>
            <a:r>
              <a:rPr lang="nl-NL" sz="1800" b="1">
                <a:latin typeface="Consolas" panose="020B0609020204030204" pitchFamily="49" charset="0"/>
              </a:rPr>
              <a:t>IFCSPACEHEATERTYPE</a:t>
            </a:r>
            <a:r>
              <a:rPr lang="nl-NL" sz="1800">
                <a:latin typeface="Consolas" panose="020B0609020204030204" pitchFamily="49" charset="0"/>
              </a:rPr>
              <a:t>(... ,(#5), ... ,.</a:t>
            </a:r>
            <a:r>
              <a:rPr lang="nl-NL" sz="1800" b="1">
                <a:latin typeface="Consolas" panose="020B0609020204030204" pitchFamily="49" charset="0"/>
              </a:rPr>
              <a:t>PANELRADIATOR</a:t>
            </a:r>
            <a:r>
              <a:rPr lang="nl-NL" sz="1800">
                <a:latin typeface="Consolas" panose="020B0609020204030204" pitchFamily="49" charset="0"/>
              </a:rPr>
              <a:t>.);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#10=IFCPROPERTYSINGLEVALUE(</a:t>
            </a:r>
            <a:r>
              <a:rPr lang="nl-NL" sz="1800" b="1">
                <a:latin typeface="Consolas" panose="020B0609020204030204" pitchFamily="49" charset="0"/>
              </a:rPr>
              <a:t>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Required output [W]</a:t>
            </a:r>
            <a:r>
              <a:rPr lang="nl-NL" sz="1800">
                <a:latin typeface="Consolas" panose="020B0609020204030204" pitchFamily="49" charset="0"/>
              </a:rPr>
              <a:t>',$,IFCREAL(</a:t>
            </a:r>
            <a:r>
              <a:rPr lang="nl-NL" sz="1800" b="1">
                <a:solidFill>
                  <a:srgbClr val="00B050"/>
                </a:solidFill>
                <a:latin typeface="Consolas" panose="020B0609020204030204" pitchFamily="49" charset="0"/>
              </a:rPr>
              <a:t>1250.0</a:t>
            </a:r>
            <a:r>
              <a:rPr lang="nl-NL" sz="1800">
                <a:latin typeface="Consolas" panose="020B0609020204030204" pitchFamily="49" charset="0"/>
              </a:rPr>
              <a:t>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#20=IFCPROPERTYSINGLEVALUE('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Status</a:t>
            </a:r>
            <a:r>
              <a:rPr lang="nl-NL" sz="1800">
                <a:latin typeface="Consolas" panose="020B0609020204030204" pitchFamily="49" charset="0"/>
              </a:rPr>
              <a:t>',$,IFCLABEL('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New</a:t>
            </a:r>
            <a:r>
              <a:rPr lang="nl-NL" sz="1800">
                <a:latin typeface="Consolas" panose="020B0609020204030204" pitchFamily="49" charset="0"/>
              </a:rPr>
              <a:t>'),$);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#50=IFCPROPERTYSET(... ,'</a:t>
            </a:r>
            <a:r>
              <a:rPr lang="nl-NL" sz="1800" b="1">
                <a:solidFill>
                  <a:schemeClr val="accent1"/>
                </a:solidFill>
                <a:latin typeface="Consolas" panose="020B0609020204030204" pitchFamily="49" charset="0"/>
              </a:rPr>
              <a:t>Panel radiator </a:t>
            </a:r>
            <a:r>
              <a:rPr lang="nl-NL" sz="1800" b="1" err="1">
                <a:solidFill>
                  <a:schemeClr val="accent1"/>
                </a:solidFill>
                <a:latin typeface="Consolas" panose="020B0609020204030204" pitchFamily="49" charset="0"/>
              </a:rPr>
              <a:t>properties</a:t>
            </a:r>
            <a:r>
              <a:rPr lang="nl-NL" sz="1800">
                <a:latin typeface="Consolas" panose="020B0609020204030204" pitchFamily="49" charset="0"/>
              </a:rPr>
              <a:t>',$,(#10,#20));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#60=IFCENERGYCONVERSIONDEVICE (...);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#61=IFCRELDEFINESBYTYPE (...,(#60),#6);</a:t>
            </a:r>
          </a:p>
          <a:p>
            <a:pPr marL="0" indent="0">
              <a:buNone/>
            </a:pPr>
            <a:r>
              <a:rPr lang="nl-NL" sz="1800">
                <a:latin typeface="Consolas" panose="020B0609020204030204" pitchFamily="49" charset="0"/>
              </a:rPr>
              <a:t>#62=IFCRELDEFINESBYPROPERTIES (...,(#60),#50);</a:t>
            </a:r>
          </a:p>
          <a:p>
            <a:pPr marL="0" indent="0">
              <a:buNone/>
            </a:pPr>
            <a:endParaRPr lang="nl-NL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9EB5-329E-4908-9244-9210B719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Mapping on/of standard psets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CC1B7-0E6F-4B05-A4C9-E1C03D9A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Standard Pset’s have measures, no units</a:t>
            </a:r>
          </a:p>
          <a:p>
            <a:r>
              <a:rPr lang="nl-NL"/>
              <a:t>It is possible to define them with the IDS XML</a:t>
            </a:r>
          </a:p>
          <a:p>
            <a:r>
              <a:rPr lang="nl-NL"/>
              <a:t>They will stay compliant to the IFC standard</a:t>
            </a:r>
          </a:p>
          <a:p>
            <a:r>
              <a:rPr lang="nl-NL"/>
              <a:t>But mapping on the IFC measures have to be added (later)</a:t>
            </a:r>
          </a:p>
          <a:p>
            <a:r>
              <a:rPr lang="nl-NL"/>
              <a:t>It is possible to skip unwanted properties (subset)</a:t>
            </a:r>
          </a:p>
        </p:txBody>
      </p:sp>
    </p:spTree>
    <p:extLst>
      <p:ext uri="{BB962C8B-B14F-4D97-AF65-F5344CB8AC3E}">
        <p14:creationId xmlns:p14="http://schemas.microsoft.com/office/powerpoint/2010/main" val="1305441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9EB5-329E-4908-9244-9210B719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468"/>
          </a:xfrm>
        </p:spPr>
        <p:txBody>
          <a:bodyPr/>
          <a:lstStyle/>
          <a:p>
            <a:r>
              <a:rPr lang="nl-NL"/>
              <a:t>Pset_ManufacturingTypeInformation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DD6D90B-A3F4-4413-BFCC-BC15C980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645"/>
            <a:ext cx="10251528" cy="5640114"/>
          </a:xfrm>
        </p:spPr>
      </p:pic>
    </p:spTree>
    <p:extLst>
      <p:ext uri="{BB962C8B-B14F-4D97-AF65-F5344CB8AC3E}">
        <p14:creationId xmlns:p14="http://schemas.microsoft.com/office/powerpoint/2010/main" val="61598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30F4-0D89-4190-B0C8-6639FD4C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Keep in mind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CFBD1-103E-458A-84EF-88A81F33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The XML is the schema for the IFC propertysets</a:t>
            </a:r>
          </a:p>
          <a:p>
            <a:r>
              <a:rPr lang="nl-NL"/>
              <a:t>An XSD is just for validating the XML</a:t>
            </a:r>
          </a:p>
          <a:p>
            <a:r>
              <a:rPr lang="nl-NL"/>
              <a:t>We need other tools for validating the IFC</a:t>
            </a:r>
          </a:p>
          <a:p>
            <a:r>
              <a:rPr lang="nl-NL"/>
              <a:t>We need “plugin” for the different authoring systems</a:t>
            </a:r>
          </a:p>
          <a:p>
            <a:r>
              <a:rPr lang="nl-NL"/>
              <a:t>We need tools for defining IDS XML definitions</a:t>
            </a:r>
          </a:p>
          <a:p>
            <a:r>
              <a:rPr lang="nl-NL"/>
              <a:t>But in the first step a XML-editor will do the job</a:t>
            </a:r>
          </a:p>
        </p:txBody>
      </p:sp>
    </p:spTree>
    <p:extLst>
      <p:ext uri="{BB962C8B-B14F-4D97-AF65-F5344CB8AC3E}">
        <p14:creationId xmlns:p14="http://schemas.microsoft.com/office/powerpoint/2010/main" val="1867763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9EB5-329E-4908-9244-9210B719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nl-NL"/>
              <a:t>Pset_ManufacturingTypeInformation (in IDS XML)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CC1B7-0E6F-4B05-A4C9-E1C03D9A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671"/>
            <a:ext cx="10515600" cy="5557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ArticleNumber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en-US" sz="1600" b="1">
                <a:latin typeface="Consolas" panose="020B0609020204030204" pitchFamily="49" charset="0"/>
              </a:rPr>
              <a:t>Article number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&lt;desc&gt;</a:t>
            </a:r>
            <a:r>
              <a:rPr lang="en-US" sz="1600" b="1">
                <a:latin typeface="Consolas" panose="020B0609020204030204" pitchFamily="49" charset="0"/>
              </a:rPr>
              <a:t>Article number or reference that may be applied to a product...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&lt;/d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esc&gt;&lt;/prop&gt;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ModelReference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en-US" sz="1600" b="1">
                <a:latin typeface="Consolas" panose="020B0609020204030204" pitchFamily="49" charset="0"/>
              </a:rPr>
              <a:t>Item name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&lt;desc&gt;</a:t>
            </a:r>
            <a:r>
              <a:rPr lang="en-US" sz="1600" b="1">
                <a:latin typeface="Consolas" panose="020B0609020204030204" pitchFamily="49" charset="0"/>
              </a:rPr>
              <a:t>The name of the manufactured item as used by the manufacturer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&lt;/desc&gt;&lt;/prop&gt;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ModelLabel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en-US" sz="1600" b="1">
                <a:latin typeface="Consolas" panose="020B0609020204030204" pitchFamily="49" charset="0"/>
              </a:rPr>
              <a:t>Model line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&lt;desc&gt;</a:t>
            </a:r>
            <a:r>
              <a:rPr lang="en-US" sz="1600" b="1">
                <a:latin typeface="Consolas" panose="020B0609020204030204" pitchFamily="49" charset="0"/>
              </a:rPr>
              <a:t>The model number and/or unit designator assigned by the  m…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&lt;/desc&gt;&lt;/prop&gt;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Manufacturer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en-US" sz="1600" b="1">
                <a:latin typeface="Consolas" panose="020B0609020204030204" pitchFamily="49" charset="0"/>
              </a:rPr>
              <a:t>Manufacturer name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&lt;desc&gt;</a:t>
            </a:r>
            <a:r>
              <a:rPr lang="en-US" sz="1600" b="1">
                <a:latin typeface="Consolas" panose="020B0609020204030204" pitchFamily="49" charset="0"/>
              </a:rPr>
              <a:t>The organization that manufactured and/or assembled the item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&lt;/desc&gt;&lt;/prop&gt;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ProductionYear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en-US" sz="1600" b="1">
                <a:latin typeface="Consolas" panose="020B0609020204030204" pitchFamily="49" charset="0"/>
              </a:rPr>
              <a:t>Model year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&lt;desc&gt;</a:t>
            </a:r>
            <a:r>
              <a:rPr lang="en-US" sz="1600" b="1">
                <a:latin typeface="Consolas" panose="020B0609020204030204" pitchFamily="49" charset="0"/>
              </a:rPr>
              <a:t>The year of production of the manufactured item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&lt;/desc&gt;&lt;/prop&gt;</a:t>
            </a:r>
          </a:p>
        </p:txBody>
      </p:sp>
    </p:spTree>
    <p:extLst>
      <p:ext uri="{BB962C8B-B14F-4D97-AF65-F5344CB8AC3E}">
        <p14:creationId xmlns:p14="http://schemas.microsoft.com/office/powerpoint/2010/main" val="392650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9EB5-329E-4908-9244-9210B719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50"/>
          </a:xfrm>
        </p:spPr>
        <p:txBody>
          <a:bodyPr/>
          <a:lstStyle/>
          <a:p>
            <a:r>
              <a:rPr lang="nl-NL"/>
              <a:t>But now in Dutch (ID acc. IFC, name in Dutch)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CC1B7-0E6F-4B05-A4C9-E1C03D9A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476"/>
            <a:ext cx="10515600" cy="56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ArticleNumber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Artikelcode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ModelReference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Productnaam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ModelLabel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Serie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Manufacturer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Fabrikant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&lt;/name&gt;&lt;/prop&gt;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ProductionYear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Modeljaar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&lt;/name&gt;&lt;/prop&gt;</a:t>
            </a:r>
          </a:p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0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9EB5-329E-4908-9244-9210B719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Name of the Pset also in Dutch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CC1B7-0E6F-4B05-A4C9-E1C03D9A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Pset_ManufacturerTypeInformation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Productinformatie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'ArticleNumber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'ModelReference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'ModelLabel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'Manufacturer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&lt;prop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'ProductionYear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&lt;/pset&gt;</a:t>
            </a:r>
          </a:p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7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82"/>
          </a:xfrm>
        </p:spPr>
        <p:txBody>
          <a:bodyPr>
            <a:normAutofit fontScale="90000"/>
          </a:bodyPr>
          <a:lstStyle/>
          <a:p>
            <a:r>
              <a:rPr lang="nl-NL"/>
              <a:t>Standard Pset added tot Class definition (etyp)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4108"/>
            <a:ext cx="11257893" cy="5809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nl-NL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&lt;class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 err="1">
                <a:solidFill>
                  <a:srgbClr val="0070C0"/>
                </a:solidFill>
                <a:latin typeface="Consolas" panose="020B0609020204030204" pitchFamily="49" charset="0"/>
              </a:rPr>
              <a:t>PanelRadiatorID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000" b="1">
                <a:latin typeface="Consolas" panose="020B0609020204030204" pitchFamily="49" charset="0"/>
              </a:rPr>
              <a:t>Panel 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nl-NL" sz="2000" b="1">
                <a:latin typeface="Consolas" panose="020B0609020204030204" pitchFamily="49" charset="0"/>
              </a:rPr>
              <a:t>Body made of steel </a:t>
            </a:r>
            <a:r>
              <a:rPr lang="nl-NL" sz="2000" b="1" err="1">
                <a:latin typeface="Consolas" panose="020B0609020204030204" pitchFamily="49" charset="0"/>
              </a:rPr>
              <a:t>filled</a:t>
            </a:r>
            <a:r>
              <a:rPr lang="nl-NL" sz="2000" b="1">
                <a:latin typeface="Consolas" panose="020B0609020204030204" pitchFamily="49" charset="0"/>
              </a:rPr>
              <a:t> </a:t>
            </a:r>
            <a:r>
              <a:rPr lang="nl-NL" sz="2000" b="1" err="1">
                <a:latin typeface="Consolas" panose="020B0609020204030204" pitchFamily="49" charset="0"/>
              </a:rPr>
              <a:t>with</a:t>
            </a:r>
            <a:r>
              <a:rPr lang="nl-NL" sz="2000" b="1">
                <a:latin typeface="Consolas" panose="020B0609020204030204" pitchFamily="49" charset="0"/>
              </a:rPr>
              <a:t> water </a:t>
            </a:r>
            <a:r>
              <a:rPr lang="nl-NL" sz="2000" b="1" err="1">
                <a:latin typeface="Consolas" panose="020B0609020204030204" pitchFamily="49" charset="0"/>
              </a:rPr>
              <a:t>to</a:t>
            </a:r>
            <a:r>
              <a:rPr lang="nl-NL" sz="2000" b="1">
                <a:latin typeface="Consolas" panose="020B0609020204030204" pitchFamily="49" charset="0"/>
              </a:rPr>
              <a:t> heat a </a:t>
            </a:r>
            <a:r>
              <a:rPr lang="nl-NL" sz="2000" b="1" err="1">
                <a:latin typeface="Consolas" panose="020B0609020204030204" pitchFamily="49" charset="0"/>
              </a:rPr>
              <a:t>space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nl-NL" sz="2000" err="1">
                <a:solidFill>
                  <a:srgbClr val="0070C0"/>
                </a:solidFill>
                <a:latin typeface="Consolas" panose="020B0609020204030204" pitchFamily="49" charset="0"/>
              </a:rPr>
              <a:t>desc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&lt;etyp&gt;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PanelRadiatorTypePsetID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&lt;pset 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Pset_ManufacturerTypeInformation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&lt;/etyp&gt;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&lt;elem&gt;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&lt;pset</a:t>
            </a:r>
            <a:r>
              <a:rPr lang="nl-NL" sz="2000">
                <a:solidFill>
                  <a:srgbClr val="FF0000"/>
                </a:solidFill>
                <a:latin typeface="Consolas" panose="020B0609020204030204" pitchFamily="49" charset="0"/>
              </a:rPr>
              <a:t> ref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000" b="1">
                <a:solidFill>
                  <a:srgbClr val="0070C0"/>
                </a:solidFill>
                <a:latin typeface="Consolas" panose="020B0609020204030204" pitchFamily="49" charset="0"/>
              </a:rPr>
              <a:t>PanelRadiatorPsetID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&lt;/elem&gt;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&lt;ifc2&gt;</a:t>
            </a:r>
            <a:r>
              <a:rPr lang="nl-NL" sz="2000" b="1">
                <a:latin typeface="Consolas" panose="020B0609020204030204" pitchFamily="49" charset="0"/>
              </a:rPr>
              <a:t>IFCSPACEHEATERTYPE/PANELRADIATOR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&lt;/ifc2&gt;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&lt;ifc4&gt;</a:t>
            </a:r>
            <a:r>
              <a:rPr lang="nl-NL" sz="2000" b="1">
                <a:latin typeface="Consolas" panose="020B0609020204030204" pitchFamily="49" charset="0"/>
              </a:rPr>
              <a:t>IFCSPACEHEATERTYPE/RADIATOR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&lt;/ifc4&gt;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&lt;ifc5&gt;</a:t>
            </a:r>
            <a:r>
              <a:rPr lang="nl-NL" sz="2000" b="1">
                <a:latin typeface="Consolas" panose="020B0609020204030204" pitchFamily="49" charset="0"/>
              </a:rPr>
              <a:t>IFCELEMENTTYPE/</a:t>
            </a:r>
            <a:r>
              <a:rPr lang="nl-NL" sz="2000" b="1" err="1">
                <a:latin typeface="Consolas" panose="020B0609020204030204" pitchFamily="49" charset="0"/>
              </a:rPr>
              <a:t>PanelRadiator</a:t>
            </a: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&lt;/ifc5&gt;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&lt;/class&gt;</a:t>
            </a:r>
          </a:p>
          <a:p>
            <a:pPr marL="0" indent="0">
              <a:buNone/>
            </a:pPr>
            <a:r>
              <a:rPr lang="nl-NL" sz="200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2790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9EB5-329E-4908-9244-9210B719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No property names in Dutch (as it is now)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CC1B7-0E6F-4B05-A4C9-E1C03D9A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/>
              <a:t>#1=IFCPROPERTYSINGLEVALUE(</a:t>
            </a:r>
            <a:r>
              <a:rPr lang="nl-NL" sz="1800" b="1">
                <a:solidFill>
                  <a:schemeClr val="accent1"/>
                </a:solidFill>
              </a:rPr>
              <a:t>'ArticleNumber</a:t>
            </a:r>
            <a:r>
              <a:rPr lang="nl-NL" sz="1800"/>
              <a:t>',$,IFCIDENTIFIER(</a:t>
            </a:r>
            <a:r>
              <a:rPr lang="nl-NL" sz="1800" b="1"/>
              <a:t>'</a:t>
            </a:r>
            <a:r>
              <a:rPr lang="nl-NL" sz="1800" b="1">
                <a:solidFill>
                  <a:srgbClr val="00B050"/>
                </a:solidFill>
              </a:rPr>
              <a:t>440.355.00.2</a:t>
            </a:r>
            <a:r>
              <a:rPr lang="nl-NL" sz="1800"/>
              <a:t>'),$);</a:t>
            </a:r>
          </a:p>
          <a:p>
            <a:pPr marL="0" indent="0">
              <a:buNone/>
            </a:pPr>
            <a:r>
              <a:rPr lang="nl-NL" sz="1800"/>
              <a:t>#2=IFCPROPERTYSINGLEVALUE(</a:t>
            </a:r>
            <a:r>
              <a:rPr lang="nl-NL" sz="1800" b="1">
                <a:solidFill>
                  <a:schemeClr val="accent1"/>
                </a:solidFill>
              </a:rPr>
              <a:t>'ModelReference</a:t>
            </a:r>
            <a:r>
              <a:rPr lang="nl-NL" sz="1800"/>
              <a:t>',$,IFCLABEL('</a:t>
            </a:r>
            <a:r>
              <a:rPr lang="nl-NL" sz="1800" b="1">
                <a:solidFill>
                  <a:srgbClr val="00B050"/>
                </a:solidFill>
              </a:rPr>
              <a:t>Duofix element voor massiefbouw, 112 cm</a:t>
            </a:r>
            <a:r>
              <a:rPr lang="nl-NL" sz="1800"/>
              <a:t>'),$);</a:t>
            </a:r>
          </a:p>
          <a:p>
            <a:pPr marL="0" indent="0">
              <a:buNone/>
            </a:pPr>
            <a:r>
              <a:rPr lang="nl-NL" sz="1800"/>
              <a:t>#3=IFCPROPERTYSINGLEVALUE(</a:t>
            </a:r>
            <a:r>
              <a:rPr lang="nl-NL" sz="1800" b="1">
                <a:solidFill>
                  <a:schemeClr val="accent1"/>
                </a:solidFill>
              </a:rPr>
              <a:t>'ModelLabel</a:t>
            </a:r>
            <a:r>
              <a:rPr lang="nl-NL" sz="1800"/>
              <a:t>',$,IFCLABEL(</a:t>
            </a:r>
            <a:r>
              <a:rPr lang="nl-NL" sz="1800" b="1"/>
              <a:t>'</a:t>
            </a:r>
            <a:r>
              <a:rPr lang="nl-NL" sz="1800" b="1">
                <a:solidFill>
                  <a:srgbClr val="00B050"/>
                </a:solidFill>
              </a:rPr>
              <a:t>Duofix</a:t>
            </a:r>
            <a:r>
              <a:rPr lang="nl-NL" sz="1800"/>
              <a:t>'),$);</a:t>
            </a:r>
          </a:p>
          <a:p>
            <a:pPr marL="0" indent="0">
              <a:buNone/>
            </a:pPr>
            <a:r>
              <a:rPr lang="nl-NL" sz="1800"/>
              <a:t>#4=IFCPROPERTYSINGLEVALUE(</a:t>
            </a:r>
            <a:r>
              <a:rPr lang="nl-NL" sz="1800" b="1">
                <a:solidFill>
                  <a:schemeClr val="accent1"/>
                </a:solidFill>
              </a:rPr>
              <a:t>'Manufacturer</a:t>
            </a:r>
            <a:r>
              <a:rPr lang="nl-NL" sz="1800"/>
              <a:t>',$,IFCLABEL(</a:t>
            </a:r>
            <a:r>
              <a:rPr lang="nl-NL" sz="1800" b="1"/>
              <a:t>'</a:t>
            </a:r>
            <a:r>
              <a:rPr lang="nl-NL" sz="1800" b="1">
                <a:solidFill>
                  <a:srgbClr val="00B050"/>
                </a:solidFill>
              </a:rPr>
              <a:t>Geberit</a:t>
            </a:r>
            <a:r>
              <a:rPr lang="nl-NL" sz="1800"/>
              <a:t>'),$);</a:t>
            </a:r>
          </a:p>
          <a:p>
            <a:pPr marL="0" indent="0">
              <a:buNone/>
            </a:pPr>
            <a:r>
              <a:rPr lang="nl-NL" sz="1800"/>
              <a:t>#5=IFCPROPERTYSINGLEVALUE(</a:t>
            </a:r>
            <a:r>
              <a:rPr lang="nl-NL" sz="1800" b="1">
                <a:solidFill>
                  <a:schemeClr val="accent1"/>
                </a:solidFill>
              </a:rPr>
              <a:t>'ModelYear</a:t>
            </a:r>
            <a:r>
              <a:rPr lang="nl-NL" sz="1800"/>
              <a:t>',$,IFCLABEL(</a:t>
            </a:r>
            <a:r>
              <a:rPr lang="nl-NL" sz="1800" b="1"/>
              <a:t>'</a:t>
            </a:r>
            <a:r>
              <a:rPr lang="nl-NL" sz="1800" b="1">
                <a:solidFill>
                  <a:srgbClr val="00B050"/>
                </a:solidFill>
              </a:rPr>
              <a:t>2020</a:t>
            </a:r>
            <a:r>
              <a:rPr lang="nl-NL" sz="1800"/>
              <a:t>'),$);</a:t>
            </a:r>
          </a:p>
          <a:p>
            <a:pPr marL="0" indent="0">
              <a:buNone/>
            </a:pPr>
            <a:r>
              <a:rPr lang="nl-NL" sz="1800"/>
              <a:t>#6=IFCPROPERTYSET(... ,'</a:t>
            </a:r>
            <a:r>
              <a:rPr lang="nl-NL" sz="1800" b="1">
                <a:solidFill>
                  <a:schemeClr val="accent1"/>
                </a:solidFill>
              </a:rPr>
              <a:t>Pset_ManufacturerTypInformation</a:t>
            </a:r>
            <a:r>
              <a:rPr lang="nl-NL" sz="1800"/>
              <a:t>',$,(#1,#2,#3,#4,#5));</a:t>
            </a:r>
          </a:p>
          <a:p>
            <a:pPr marL="0" indent="0">
              <a:buNone/>
            </a:pPr>
            <a:endParaRPr lang="nl-NL" sz="1800"/>
          </a:p>
          <a:p>
            <a:pPr marL="0" indent="0">
              <a:buNone/>
            </a:pPr>
            <a:r>
              <a:rPr lang="nl-NL" sz="1800"/>
              <a:t>Dutch shows up in the values (the green ones), not in the property names</a:t>
            </a:r>
          </a:p>
        </p:txBody>
      </p:sp>
    </p:spTree>
    <p:extLst>
      <p:ext uri="{BB962C8B-B14F-4D97-AF65-F5344CB8AC3E}">
        <p14:creationId xmlns:p14="http://schemas.microsoft.com/office/powerpoint/2010/main" val="1072433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49EB5-329E-4908-9244-9210B719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But in a receiving application it can be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CC1B7-0E6F-4B05-A4C9-E1C03D9A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/>
              <a:t>Productinformatie</a:t>
            </a:r>
          </a:p>
          <a:p>
            <a:pPr marL="0" indent="0">
              <a:buNone/>
            </a:pPr>
            <a:r>
              <a:rPr lang="nl-NL" b="1"/>
              <a:t>Artikelcode</a:t>
            </a:r>
            <a:r>
              <a:rPr lang="nl-NL"/>
              <a:t>		</a:t>
            </a:r>
            <a:r>
              <a:rPr lang="nl-NL" b="1">
                <a:solidFill>
                  <a:srgbClr val="00B050"/>
                </a:solidFill>
              </a:rPr>
              <a:t>440.355.00.2</a:t>
            </a:r>
          </a:p>
          <a:p>
            <a:pPr marL="0" indent="0">
              <a:buNone/>
            </a:pPr>
            <a:r>
              <a:rPr lang="nl-NL" b="1"/>
              <a:t>Productnaam</a:t>
            </a:r>
            <a:r>
              <a:rPr lang="nl-NL"/>
              <a:t>	</a:t>
            </a:r>
            <a:r>
              <a:rPr lang="nl-NL" b="1">
                <a:solidFill>
                  <a:srgbClr val="00B050"/>
                </a:solidFill>
              </a:rPr>
              <a:t>Duofix element voor massiefbouw, 112 cm</a:t>
            </a:r>
          </a:p>
          <a:p>
            <a:pPr marL="0" indent="0">
              <a:buNone/>
            </a:pPr>
            <a:r>
              <a:rPr lang="nl-NL" b="1"/>
              <a:t>Serie</a:t>
            </a:r>
            <a:r>
              <a:rPr lang="nl-NL"/>
              <a:t>			</a:t>
            </a:r>
            <a:r>
              <a:rPr lang="nl-NL" b="1">
                <a:solidFill>
                  <a:srgbClr val="00B050"/>
                </a:solidFill>
              </a:rPr>
              <a:t>Duofix</a:t>
            </a:r>
          </a:p>
          <a:p>
            <a:pPr marL="0" indent="0">
              <a:buNone/>
            </a:pPr>
            <a:r>
              <a:rPr lang="nl-NL" b="1"/>
              <a:t>Fabrikant</a:t>
            </a:r>
            <a:r>
              <a:rPr lang="nl-NL"/>
              <a:t>		</a:t>
            </a:r>
            <a:r>
              <a:rPr lang="nl-NL" b="1">
                <a:solidFill>
                  <a:srgbClr val="00B050"/>
                </a:solidFill>
              </a:rPr>
              <a:t>Geberit</a:t>
            </a:r>
          </a:p>
          <a:p>
            <a:pPr marL="0" indent="0">
              <a:buNone/>
            </a:pPr>
            <a:r>
              <a:rPr lang="nl-NL" b="1"/>
              <a:t>Modeljaar</a:t>
            </a:r>
            <a:r>
              <a:rPr lang="nl-NL"/>
              <a:t>		</a:t>
            </a:r>
            <a:r>
              <a:rPr lang="nl-NL" b="1">
                <a:solidFill>
                  <a:srgbClr val="00B050"/>
                </a:solidFill>
              </a:rPr>
              <a:t>2020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No blue items anymore</a:t>
            </a:r>
          </a:p>
          <a:p>
            <a:pPr marL="0" indent="0">
              <a:buNone/>
            </a:pPr>
            <a:r>
              <a:rPr lang="nl-NL"/>
              <a:t>But the application have to use the XML definition</a:t>
            </a:r>
          </a:p>
        </p:txBody>
      </p:sp>
    </p:spTree>
    <p:extLst>
      <p:ext uri="{BB962C8B-B14F-4D97-AF65-F5344CB8AC3E}">
        <p14:creationId xmlns:p14="http://schemas.microsoft.com/office/powerpoint/2010/main" val="3366663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A8CA2-69A6-4812-8E6F-49A1DC15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Local addition of enums (FireRating)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625A59-E306-467C-8BEB-8280348C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7359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&lt;prop </a:t>
            </a:r>
            <a:r>
              <a:rPr lang="nl-NL" sz="22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200" b="1">
                <a:solidFill>
                  <a:srgbClr val="0070C0"/>
                </a:solidFill>
                <a:latin typeface="Consolas" panose="020B0609020204030204" pitchFamily="49" charset="0"/>
              </a:rPr>
              <a:t>FireRating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' </a:t>
            </a:r>
            <a:r>
              <a:rPr lang="nl-NL" sz="22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200" b="1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	&lt;name&gt;</a:t>
            </a:r>
            <a:r>
              <a:rPr lang="nl-NL" sz="2200" b="1">
                <a:latin typeface="Consolas" panose="020B0609020204030204" pitchFamily="49" charset="0"/>
              </a:rPr>
              <a:t>Brandwerendheid WBDBO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	&lt;enum </a:t>
            </a:r>
            <a:r>
              <a:rPr lang="nl-NL" sz="22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200" b="1">
                <a:solidFill>
                  <a:srgbClr val="0070C0"/>
                </a:solidFill>
                <a:latin typeface="Consolas" panose="020B0609020204030204" pitchFamily="49" charset="0"/>
              </a:rPr>
              <a:t>geen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	&lt;enum </a:t>
            </a:r>
            <a:r>
              <a:rPr lang="nl-NL" sz="22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200" b="1">
                <a:solidFill>
                  <a:srgbClr val="0070C0"/>
                </a:solidFill>
                <a:latin typeface="Consolas" panose="020B0609020204030204" pitchFamily="49" charset="0"/>
              </a:rPr>
              <a:t>30 min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	&lt;enum </a:t>
            </a:r>
            <a:r>
              <a:rPr lang="nl-NL" sz="22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200" b="1">
                <a:solidFill>
                  <a:srgbClr val="0070C0"/>
                </a:solidFill>
                <a:latin typeface="Consolas" panose="020B0609020204030204" pitchFamily="49" charset="0"/>
              </a:rPr>
              <a:t>60 min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buNone/>
            </a:pP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	&lt;enum </a:t>
            </a:r>
            <a:r>
              <a:rPr lang="nl-NL" sz="2200">
                <a:solidFill>
                  <a:srgbClr val="FF0000"/>
                </a:solidFill>
                <a:latin typeface="Consolas" panose="020B0609020204030204" pitchFamily="49" charset="0"/>
              </a:rPr>
              <a:t>val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200" b="1">
                <a:solidFill>
                  <a:srgbClr val="0070C0"/>
                </a:solidFill>
                <a:latin typeface="Consolas" panose="020B0609020204030204" pitchFamily="49" charset="0"/>
              </a:rPr>
              <a:t>90 min</a:t>
            </a: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buNone/>
            </a:pPr>
            <a:r>
              <a:rPr lang="nl-NL" sz="2200">
                <a:solidFill>
                  <a:srgbClr val="0070C0"/>
                </a:solidFill>
                <a:latin typeface="Consolas" panose="020B0609020204030204" pitchFamily="49" charset="0"/>
              </a:rPr>
              <a:t>&lt;/prop&gt;</a:t>
            </a:r>
          </a:p>
          <a:p>
            <a:pPr marL="0" indent="0">
              <a:buNone/>
            </a:pPr>
            <a:endParaRPr lang="nl-NL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>
                <a:latin typeface="+mj-lt"/>
              </a:rPr>
              <a:t>NB The type of FireRating is label, so no unit min.!</a:t>
            </a:r>
          </a:p>
          <a:p>
            <a:pPr marL="0" indent="0">
              <a:buNone/>
            </a:pPr>
            <a:r>
              <a:rPr lang="nl-NL" sz="2000">
                <a:latin typeface="+mj-lt"/>
              </a:rPr>
              <a:t>There are just 3 rating levels, there is no 45.3 min.</a:t>
            </a:r>
          </a:p>
          <a:p>
            <a:pPr marL="0" indent="0">
              <a:buNone/>
            </a:pPr>
            <a:r>
              <a:rPr lang="nl-NL" sz="2000">
                <a:latin typeface="+mj-lt"/>
              </a:rPr>
              <a:t>There is also not something like 0 min, just no rating</a:t>
            </a:r>
          </a:p>
          <a:p>
            <a:pPr marL="0" indent="0">
              <a:buNone/>
            </a:pPr>
            <a:r>
              <a:rPr lang="nl-NL" sz="2000">
                <a:latin typeface="+mj-lt"/>
              </a:rPr>
              <a:t>With this enumeration the following is not correct: 30m or 60 minuten</a:t>
            </a:r>
          </a:p>
        </p:txBody>
      </p:sp>
    </p:spTree>
    <p:extLst>
      <p:ext uri="{BB962C8B-B14F-4D97-AF65-F5344CB8AC3E}">
        <p14:creationId xmlns:p14="http://schemas.microsoft.com/office/powerpoint/2010/main" val="1572567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A8CA2-69A6-4812-8E6F-49A1DC15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Adding multi-language support (later)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625A59-E306-467C-8BEB-8280348C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&lt;name </a:t>
            </a:r>
            <a:r>
              <a:rPr lang="nl-NL" sz="280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800" b="1">
                <a:solidFill>
                  <a:srgbClr val="0070C0"/>
                </a:solidFill>
                <a:latin typeface="Consolas" panose="020B0609020204030204" pitchFamily="49" charset="0"/>
              </a:rPr>
              <a:t>EN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  <a:r>
              <a:rPr lang="nl-NL" sz="2800" b="1">
                <a:latin typeface="Consolas" panose="020B0609020204030204" pitchFamily="49" charset="0"/>
              </a:rPr>
              <a:t>Panelradiator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&lt;name </a:t>
            </a:r>
            <a:r>
              <a:rPr lang="nl-NL" sz="280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800" b="1">
                <a:solidFill>
                  <a:srgbClr val="0070C0"/>
                </a:solidFill>
                <a:latin typeface="Consolas" panose="020B0609020204030204" pitchFamily="49" charset="0"/>
              </a:rPr>
              <a:t>NL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  <a:r>
              <a:rPr lang="nl-NL" sz="2800" b="1">
                <a:latin typeface="Consolas" panose="020B0609020204030204" pitchFamily="49" charset="0"/>
              </a:rPr>
              <a:t>Paneelradiator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&lt;name </a:t>
            </a:r>
            <a:r>
              <a:rPr lang="nl-NL" sz="280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800" b="1">
                <a:solidFill>
                  <a:srgbClr val="0070C0"/>
                </a:solidFill>
                <a:latin typeface="Consolas" panose="020B0609020204030204" pitchFamily="49" charset="0"/>
              </a:rPr>
              <a:t>DE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  <a:r>
              <a:rPr lang="nl-NL" sz="2800" b="1">
                <a:latin typeface="Consolas" panose="020B0609020204030204" pitchFamily="49" charset="0"/>
              </a:rPr>
              <a:t>Flachheizkörper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&lt;name </a:t>
            </a:r>
            <a:r>
              <a:rPr lang="nl-NL" sz="280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='</a:t>
            </a:r>
            <a:r>
              <a:rPr lang="nl-NL" sz="2800" b="1">
                <a:solidFill>
                  <a:srgbClr val="0070C0"/>
                </a:solidFill>
                <a:latin typeface="Consolas" panose="020B0609020204030204" pitchFamily="49" charset="0"/>
              </a:rPr>
              <a:t>FI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'&gt;</a:t>
            </a:r>
            <a:r>
              <a:rPr lang="nl-NL" sz="2800" b="1">
                <a:latin typeface="Consolas" panose="020B0609020204030204" pitchFamily="49" charset="0"/>
              </a:rPr>
              <a:t>Paneeliradiaattori</a:t>
            </a:r>
            <a:r>
              <a:rPr lang="nl-NL" sz="2800">
                <a:solidFill>
                  <a:srgbClr val="0070C0"/>
                </a:solidFill>
                <a:latin typeface="Consolas" panose="020B0609020204030204" pitchFamily="49" charset="0"/>
              </a:rPr>
              <a:t>&lt;/name&gt;</a:t>
            </a:r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349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A8CA2-69A6-4812-8E6F-49A1DC15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Rule checking (all later)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625A59-E306-467C-8BEB-8280348C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Validation IFC file against XML definition</a:t>
            </a:r>
          </a:p>
          <a:p>
            <a:pPr lvl="1"/>
            <a:r>
              <a:rPr lang="nl-NL"/>
              <a:t>Are only allowed entities delivered</a:t>
            </a:r>
          </a:p>
          <a:p>
            <a:pPr lvl="1"/>
            <a:r>
              <a:rPr lang="nl-NL"/>
              <a:t>Have all required properties a (valid) value</a:t>
            </a:r>
          </a:p>
          <a:p>
            <a:r>
              <a:rPr lang="nl-NL"/>
              <a:t>This includes uniform enumeration values</a:t>
            </a:r>
          </a:p>
          <a:p>
            <a:r>
              <a:rPr lang="nl-NL"/>
              <a:t>Check if properties are reasonable (diameter between min/max)</a:t>
            </a:r>
          </a:p>
          <a:p>
            <a:pPr lvl="1"/>
            <a:r>
              <a:rPr lang="nl-NL"/>
              <a:t>Diameter pipe for transporting water inside building &lt;= 100 mm</a:t>
            </a:r>
          </a:p>
          <a:p>
            <a:r>
              <a:rPr lang="nl-NL"/>
              <a:t>Check if corresponding properies of elem and etyp match</a:t>
            </a:r>
          </a:p>
          <a:p>
            <a:pPr lvl="1"/>
            <a:r>
              <a:rPr lang="nl-NL"/>
              <a:t>Is HeatEmission of etyp &gt;= RequiredOutput of elem?</a:t>
            </a:r>
          </a:p>
          <a:p>
            <a:pPr lvl="1"/>
            <a:r>
              <a:rPr lang="nl-NL"/>
              <a:t>Extra rule could be “within 20% margin”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1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64ACB-161A-4784-AF97-2EBB931D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That’s all Folks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14C45-BA5E-4416-8EC1-D7758222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4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0824" cy="1325563"/>
          </a:xfrm>
        </p:spPr>
        <p:txBody>
          <a:bodyPr/>
          <a:lstStyle/>
          <a:p>
            <a:r>
              <a:rPr lang="nl-NL"/>
              <a:t>IFC property </a:t>
            </a:r>
            <a:r>
              <a:rPr lang="nl-NL" err="1"/>
              <a:t>inheritance</a:t>
            </a:r>
            <a:r>
              <a:rPr lang="nl-NL"/>
              <a:t> (0.01: </a:t>
            </a:r>
            <a:r>
              <a:rPr lang="nl-NL" err="1"/>
              <a:t>Only</a:t>
            </a:r>
            <a:r>
              <a:rPr lang="nl-NL"/>
              <a:t> </a:t>
            </a:r>
            <a:r>
              <a:rPr lang="nl-NL" err="1"/>
              <a:t>SingleValue</a:t>
            </a:r>
            <a:r>
              <a:rPr lang="nl-NL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/>
              <a:t>IfcProperty (A)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err="1"/>
              <a:t>IfcComplexProperty</a:t>
            </a:r>
            <a:r>
              <a:rPr lang="nl-NL"/>
              <a:t> 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err="1"/>
              <a:t>IfcSimpleProperty</a:t>
            </a:r>
            <a:r>
              <a:rPr lang="nl-NL"/>
              <a:t> (A)</a:t>
            </a:r>
          </a:p>
          <a:p>
            <a:pPr marL="0" indent="0">
              <a:buNone/>
            </a:pPr>
            <a:r>
              <a:rPr lang="nl-NL"/>
              <a:t>		</a:t>
            </a:r>
            <a:r>
              <a:rPr lang="nl-NL" err="1"/>
              <a:t>IfcPropertyBoundedValue</a:t>
            </a:r>
            <a:endParaRPr lang="nl-NL"/>
          </a:p>
          <a:p>
            <a:pPr marL="0" indent="0">
              <a:buNone/>
            </a:pPr>
            <a:r>
              <a:rPr lang="nl-NL"/>
              <a:t>		</a:t>
            </a:r>
            <a:r>
              <a:rPr lang="nl-NL" err="1"/>
              <a:t>IfcPropertyEnumerated</a:t>
            </a:r>
            <a:endParaRPr lang="nl-NL"/>
          </a:p>
          <a:p>
            <a:pPr marL="0" indent="0">
              <a:buNone/>
            </a:pPr>
            <a:r>
              <a:rPr lang="nl-NL"/>
              <a:t>		</a:t>
            </a:r>
            <a:r>
              <a:rPr lang="nl-NL" err="1"/>
              <a:t>IfcPropertyListValue</a:t>
            </a:r>
            <a:endParaRPr lang="nl-NL"/>
          </a:p>
          <a:p>
            <a:pPr marL="0" indent="0">
              <a:buNone/>
            </a:pPr>
            <a:r>
              <a:rPr lang="nl-NL"/>
              <a:t>		</a:t>
            </a:r>
            <a:r>
              <a:rPr lang="nl-NL" err="1"/>
              <a:t>IfcPropertyReferenceValue</a:t>
            </a:r>
            <a:endParaRPr lang="nl-NL"/>
          </a:p>
          <a:p>
            <a:pPr marL="0" indent="0">
              <a:buNone/>
            </a:pPr>
            <a:r>
              <a:rPr lang="nl-NL"/>
              <a:t>		</a:t>
            </a:r>
            <a:r>
              <a:rPr lang="nl-NL" err="1">
                <a:solidFill>
                  <a:srgbClr val="FF0000"/>
                </a:solidFill>
              </a:rPr>
              <a:t>IfcPropertySingleValue</a:t>
            </a:r>
            <a:endParaRPr lang="nl-NL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/>
              <a:t>		</a:t>
            </a:r>
            <a:r>
              <a:rPr lang="nl-NL" err="1"/>
              <a:t>IfcPropertyTableValue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18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Enumeration</a:t>
            </a:r>
            <a:r>
              <a:rPr lang="nl-NL"/>
              <a:t> </a:t>
            </a:r>
            <a:r>
              <a:rPr lang="nl-NL" err="1"/>
              <a:t>also</a:t>
            </a:r>
            <a:r>
              <a:rPr lang="nl-NL"/>
              <a:t> </a:t>
            </a:r>
            <a:r>
              <a:rPr lang="nl-NL" err="1"/>
              <a:t>mapped</a:t>
            </a:r>
            <a:r>
              <a:rPr lang="nl-NL"/>
              <a:t> on </a:t>
            </a:r>
            <a:r>
              <a:rPr lang="nl-NL" err="1"/>
              <a:t>SingleValue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Enumeration only known outside the IFC file</a:t>
            </a:r>
          </a:p>
          <a:p>
            <a:r>
              <a:rPr lang="nl-NL"/>
              <a:t>This needs a mapping for the standard properties (later)</a:t>
            </a:r>
          </a:p>
        </p:txBody>
      </p:sp>
    </p:spTree>
    <p:extLst>
      <p:ext uri="{BB962C8B-B14F-4D97-AF65-F5344CB8AC3E}">
        <p14:creationId xmlns:p14="http://schemas.microsoft.com/office/powerpoint/2010/main" val="27320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Types in version 0.1 (based on IFC2x3)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type	IFC type		definition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integer	IfcInteger 	Defined type of simple type INTEGER.</a:t>
            </a:r>
          </a:p>
          <a:p>
            <a:pPr marL="0" indent="0">
              <a:buNone/>
            </a:pPr>
            <a:r>
              <a:rPr lang="en-US" sz="2000"/>
              <a:t>real	IfcReal 		Defined type of simple type REAL.</a:t>
            </a:r>
          </a:p>
          <a:p>
            <a:pPr marL="0" indent="0">
              <a:buNone/>
            </a:pPr>
            <a:r>
              <a:rPr lang="en-US" sz="2000"/>
              <a:t>boolean	IfcBoolean	Defined type of simple type BOOLEAN.</a:t>
            </a:r>
          </a:p>
          <a:p>
            <a:pPr marL="0" indent="0">
              <a:buNone/>
            </a:pPr>
            <a:r>
              <a:rPr lang="en-US" sz="2000"/>
              <a:t>?	IfcLogical	Defined type of simple type LOGICAL.</a:t>
            </a:r>
          </a:p>
          <a:p>
            <a:pPr marL="0" indent="0">
              <a:buNone/>
            </a:pPr>
            <a:r>
              <a:rPr lang="en-US" sz="2000"/>
              <a:t>id	IfcIdentifier	Defined type of simple type STRING for identification purposes.</a:t>
            </a:r>
          </a:p>
          <a:p>
            <a:pPr marL="0" indent="0">
              <a:buNone/>
            </a:pPr>
            <a:r>
              <a:rPr lang="en-US" sz="2000"/>
              <a:t>label	IfcLabel		Defined type of simple type STRING for naming purposes.</a:t>
            </a:r>
          </a:p>
          <a:p>
            <a:pPr marL="0" indent="0">
              <a:buNone/>
            </a:pPr>
            <a:r>
              <a:rPr lang="en-US" sz="2000"/>
              <a:t>text	IfcText		Defined type of simple type STRING for descriptive purposes.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256531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3 types of string?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IFC uses them for different purposes</a:t>
            </a:r>
          </a:p>
          <a:p>
            <a:r>
              <a:rPr lang="nl-NL"/>
              <a:t>IfcIdentifier for identification</a:t>
            </a:r>
          </a:p>
          <a:p>
            <a:r>
              <a:rPr lang="nl-NL"/>
              <a:t>IfcLabel for naming</a:t>
            </a:r>
          </a:p>
          <a:p>
            <a:r>
              <a:rPr lang="nl-NL"/>
              <a:t>IfcText for descriptions (but not always)</a:t>
            </a:r>
          </a:p>
          <a:p>
            <a:r>
              <a:rPr lang="nl-NL"/>
              <a:t>In IFC4 the length is maximized</a:t>
            </a:r>
          </a:p>
          <a:p>
            <a:pPr lvl="1"/>
            <a:r>
              <a:rPr lang="nl-NL"/>
              <a:t>IfcIdentifier STRING[255]</a:t>
            </a:r>
          </a:p>
          <a:p>
            <a:pPr lvl="1"/>
            <a:r>
              <a:rPr lang="nl-NL"/>
              <a:t>IfcLabel STRING[255]</a:t>
            </a:r>
          </a:p>
          <a:p>
            <a:pPr lvl="1"/>
            <a:r>
              <a:rPr lang="nl-NL"/>
              <a:t>IfcText STRING[32767]</a:t>
            </a:r>
          </a:p>
          <a:p>
            <a:r>
              <a:rPr lang="nl-NL"/>
              <a:t>The definitions of IfcIdentifier and IfcLabel are identical</a:t>
            </a:r>
          </a:p>
        </p:txBody>
      </p:sp>
    </p:spTree>
    <p:extLst>
      <p:ext uri="{BB962C8B-B14F-4D97-AF65-F5344CB8AC3E}">
        <p14:creationId xmlns:p14="http://schemas.microsoft.com/office/powerpoint/2010/main" val="176810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Starting point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Agreements of last friday</a:t>
            </a:r>
          </a:p>
          <a:p>
            <a:r>
              <a:rPr lang="nl-NL"/>
              <a:t>Short tag names, can be changed</a:t>
            </a:r>
          </a:p>
          <a:p>
            <a:r>
              <a:rPr lang="nl-NL"/>
              <a:t>Attributes for ID’s, references, types, values and units</a:t>
            </a:r>
          </a:p>
          <a:p>
            <a:r>
              <a:rPr lang="nl-NL"/>
              <a:t>Elements for names and descriptions</a:t>
            </a:r>
          </a:p>
          <a:p>
            <a:r>
              <a:rPr lang="nl-NL"/>
              <a:t>Can we do the attribute/element discussion later?</a:t>
            </a:r>
          </a:p>
        </p:txBody>
      </p:sp>
    </p:spTree>
    <p:extLst>
      <p:ext uri="{BB962C8B-B14F-4D97-AF65-F5344CB8AC3E}">
        <p14:creationId xmlns:p14="http://schemas.microsoft.com/office/powerpoint/2010/main" val="103549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180DA-9109-4438-8F6C-F5BDC6D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What’s not in (for now)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3B474-6CAD-49F2-A21C-BC2BE0EF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Multi-language support</a:t>
            </a:r>
          </a:p>
          <a:p>
            <a:r>
              <a:rPr lang="nl-NL"/>
              <a:t>Hierarchical classification</a:t>
            </a:r>
          </a:p>
          <a:p>
            <a:r>
              <a:rPr lang="nl-NL"/>
              <a:t>Mapping properties on standard psets</a:t>
            </a:r>
          </a:p>
          <a:p>
            <a:r>
              <a:rPr lang="nl-NL"/>
              <a:t>Rule checking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7984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956600260CB9428286F402A890B18B" ma:contentTypeVersion="7" ma:contentTypeDescription="Een nieuw document maken." ma:contentTypeScope="" ma:versionID="e217ca65b01e349e7130031983d2b166">
  <xsd:schema xmlns:xsd="http://www.w3.org/2001/XMLSchema" xmlns:xs="http://www.w3.org/2001/XMLSchema" xmlns:p="http://schemas.microsoft.com/office/2006/metadata/properties" xmlns:ns2="a9d92490-8bcd-47e9-8c12-ad9623053754" targetNamespace="http://schemas.microsoft.com/office/2006/metadata/properties" ma:root="true" ma:fieldsID="7935d0c45980456ef53791ece8efd53f" ns2:_="">
    <xsd:import namespace="a9d92490-8bcd-47e9-8c12-ad96230537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92490-8bcd-47e9-8c12-ad9623053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93F097-BE45-43DE-9536-5915ED1B142B}"/>
</file>

<file path=customXml/itemProps2.xml><?xml version="1.0" encoding="utf-8"?>
<ds:datastoreItem xmlns:ds="http://schemas.openxmlformats.org/officeDocument/2006/customXml" ds:itemID="{370DDFCF-3744-4A03-8E9B-5164C4173C53}"/>
</file>

<file path=customXml/itemProps3.xml><?xml version="1.0" encoding="utf-8"?>
<ds:datastoreItem xmlns:ds="http://schemas.openxmlformats.org/officeDocument/2006/customXml" ds:itemID="{E9DDDD17-FD0F-43AA-B148-C5EE9468B3EC}"/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3151</Words>
  <Application>Microsoft Office PowerPoint</Application>
  <PresentationFormat>Breedbeeld</PresentationFormat>
  <Paragraphs>432</Paragraphs>
  <Slides>39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Kantoorthema</vt:lpstr>
      <vt:lpstr>Ideas XML for IDS (v 00.1)</vt:lpstr>
      <vt:lpstr>Apologies for the somewhat raw presentation</vt:lpstr>
      <vt:lpstr>Keep in mind</vt:lpstr>
      <vt:lpstr>IFC property inheritance (0.01: Only SingleValue)</vt:lpstr>
      <vt:lpstr>Enumeration also mapped on SingleValue</vt:lpstr>
      <vt:lpstr>Types in version 0.1 (based on IFC2x3)</vt:lpstr>
      <vt:lpstr>Why 3 types of string?</vt:lpstr>
      <vt:lpstr>Starting point</vt:lpstr>
      <vt:lpstr>What’s not in (for now)</vt:lpstr>
      <vt:lpstr>Information included in v 0.01</vt:lpstr>
      <vt:lpstr>Proposal overall structure of the XML definition</vt:lpstr>
      <vt:lpstr>Units</vt:lpstr>
      <vt:lpstr>Enums (example is Status property in IFC)</vt:lpstr>
      <vt:lpstr>Properties (of element types)</vt:lpstr>
      <vt:lpstr>Properties (of elements)</vt:lpstr>
      <vt:lpstr>Propertysets (just a set of properties)</vt:lpstr>
      <vt:lpstr>Class (generic part)</vt:lpstr>
      <vt:lpstr>Class (type/element part with IFC mapping)</vt:lpstr>
      <vt:lpstr>Relation between element and type is fixed!</vt:lpstr>
      <vt:lpstr>Class (Panel radiator)</vt:lpstr>
      <vt:lpstr>Possibilities for ID</vt:lpstr>
      <vt:lpstr>Using descriptive name as ID</vt:lpstr>
      <vt:lpstr>Name=ID 1: units and props (no enums needed) </vt:lpstr>
      <vt:lpstr>Name=ID 2: psets and classes</vt:lpstr>
      <vt:lpstr>Propertysets in the IFC-file (schematic)</vt:lpstr>
      <vt:lpstr>Propertysets in the IFC-file (GUID, XML needed)</vt:lpstr>
      <vt:lpstr>Propertysets in the IFC-file (names as ID)</vt:lpstr>
      <vt:lpstr>Mapping on/of standard psets</vt:lpstr>
      <vt:lpstr>Pset_ManufacturingTypeInformation</vt:lpstr>
      <vt:lpstr>Pset_ManufacturingTypeInformation (in IDS XML)</vt:lpstr>
      <vt:lpstr>But now in Dutch (ID acc. IFC, name in Dutch)</vt:lpstr>
      <vt:lpstr>Name of the Pset also in Dutch</vt:lpstr>
      <vt:lpstr>Standard Pset added tot Class definition (etyp)</vt:lpstr>
      <vt:lpstr>No property names in Dutch (as it is now)</vt:lpstr>
      <vt:lpstr>But in a receiving application it can be</vt:lpstr>
      <vt:lpstr>Local addition of enums (FireRating)</vt:lpstr>
      <vt:lpstr>Adding multi-language support (later)</vt:lpstr>
      <vt:lpstr>Rule checking (all later)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XLM for IDS</dc:title>
  <dc:creator>Arie van Kranenburg</dc:creator>
  <cp:lastModifiedBy>Arie van Kranenburg</cp:lastModifiedBy>
  <cp:revision>70</cp:revision>
  <dcterms:created xsi:type="dcterms:W3CDTF">2020-12-12T12:22:29Z</dcterms:created>
  <dcterms:modified xsi:type="dcterms:W3CDTF">2020-12-16T14:03:28Z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0x010100D8956600260CB9428286F402A890B18B</vt:lpwstr>
  </property>
</Properties>
</file>