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475" r:id="rId5"/>
    <p:sldId id="486" r:id="rId6"/>
    <p:sldId id="492" r:id="rId7"/>
    <p:sldId id="487" r:id="rId8"/>
    <p:sldId id="488" r:id="rId9"/>
    <p:sldId id="489" r:id="rId10"/>
    <p:sldId id="491" r:id="rId11"/>
  </p:sldIdLst>
  <p:sldSz cx="12192000" cy="6858000"/>
  <p:notesSz cx="6858000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B0"/>
    <a:srgbClr val="009EB0"/>
    <a:srgbClr val="E50046"/>
    <a:srgbClr val="FF3300"/>
    <a:srgbClr val="00AB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27" autoAdjust="0"/>
    <p:restoredTop sz="91773" autoAdjust="0"/>
  </p:normalViewPr>
  <p:slideViewPr>
    <p:cSldViewPr snapToGrid="0">
      <p:cViewPr varScale="1">
        <p:scale>
          <a:sx n="141" d="100"/>
          <a:sy n="141" d="100"/>
        </p:scale>
        <p:origin x="160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8056"/>
          </a:xfrm>
          <a:prstGeom prst="rect">
            <a:avLst/>
          </a:prstGeom>
        </p:spPr>
        <p:txBody>
          <a:bodyPr vert="horz" lIns="95901" tIns="47951" rIns="95901" bIns="47951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5901" tIns="47951" rIns="95901" bIns="47951" rtlCol="0"/>
          <a:lstStyle>
            <a:lvl1pPr algn="r">
              <a:defRPr sz="1300"/>
            </a:lvl1pPr>
          </a:lstStyle>
          <a:p>
            <a:fld id="{F65F1CFD-FA91-4A99-A1E8-84BD008CA93F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50850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01" tIns="47951" rIns="95901" bIns="47951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</p:spPr>
        <p:txBody>
          <a:bodyPr vert="horz" lIns="95901" tIns="47951" rIns="95901" bIns="47951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71800" cy="498055"/>
          </a:xfrm>
          <a:prstGeom prst="rect">
            <a:avLst/>
          </a:prstGeom>
        </p:spPr>
        <p:txBody>
          <a:bodyPr vert="horz" lIns="95901" tIns="47951" rIns="95901" bIns="47951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5901" tIns="47951" rIns="95901" bIns="47951" rtlCol="0" anchor="b"/>
          <a:lstStyle>
            <a:lvl1pPr algn="r">
              <a:defRPr sz="1300"/>
            </a:lvl1pPr>
          </a:lstStyle>
          <a:p>
            <a:fld id="{C402CB4E-D5CB-4894-A915-5A58A322DB8C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34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16" y="1406262"/>
            <a:ext cx="9162755" cy="2338469"/>
          </a:xfrm>
          <a:noFill/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rgbClr val="0070C0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215" y="3803716"/>
            <a:ext cx="9162755" cy="1831903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pic>
        <p:nvPicPr>
          <p:cNvPr id="15" name="Image 1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12907A4B-EF50-4C4C-9A7C-009FEF661E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"/>
          <a:stretch/>
        </p:blipFill>
        <p:spPr>
          <a:xfrm>
            <a:off x="0" y="0"/>
            <a:ext cx="3327661" cy="11826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A9F1F07-B796-46AB-919C-A4FA0FC79502}"/>
              </a:ext>
            </a:extLst>
          </p:cNvPr>
          <p:cNvSpPr/>
          <p:nvPr userDrawn="1"/>
        </p:nvSpPr>
        <p:spPr>
          <a:xfrm>
            <a:off x="0" y="6334316"/>
            <a:ext cx="12191999" cy="66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FAE1084-987A-4E66-B550-5ABC40448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57817" y="6459785"/>
            <a:ext cx="5883587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intervention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048A025-7C12-479B-9CAB-5F40C914C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5316" y="6456684"/>
            <a:ext cx="833373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56C1E25B-6953-467F-9B27-8F2437AB157D}" type="slidenum">
              <a:rPr lang="fr-FR" smtClean="0"/>
              <a:pPr/>
              <a:t>‹Nr.›</a:t>
            </a:fld>
            <a:endParaRPr lang="fr-FR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391" y="6473704"/>
            <a:ext cx="1652884" cy="29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67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29" y="286604"/>
            <a:ext cx="11038786" cy="828462"/>
          </a:xfrm>
        </p:spPr>
        <p:txBody>
          <a:bodyPr/>
          <a:lstStyle>
            <a:lvl1pPr marL="0">
              <a:defRPr/>
            </a:lvl1pPr>
          </a:lstStyle>
          <a:p>
            <a:r>
              <a:rPr lang="en-GB" noProof="0" dirty="0" err="1" smtClean="0"/>
              <a:t>Modifiez</a:t>
            </a:r>
            <a:r>
              <a:rPr lang="en-GB" noProof="0" dirty="0" smtClean="0"/>
              <a:t> le style du titre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329" y="1448187"/>
            <a:ext cx="11038786" cy="4764077"/>
          </a:xfrm>
        </p:spPr>
        <p:txBody>
          <a:bodyPr/>
          <a:lstStyle>
            <a:lvl2pPr>
              <a:defRPr>
                <a:solidFill>
                  <a:srgbClr val="009EB0"/>
                </a:solidFill>
              </a:defRPr>
            </a:lvl2pPr>
          </a:lstStyle>
          <a:p>
            <a:pPr lvl="0"/>
            <a:r>
              <a:rPr lang="en-GB" noProof="0" dirty="0" smtClean="0"/>
              <a:t>Modifier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Quatrième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Cinquième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pic>
        <p:nvPicPr>
          <p:cNvPr id="7" name="Image 6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3CFF5F5D-D4C6-4EA2-924A-93B4249279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24545" y="424545"/>
            <a:ext cx="1303254" cy="454164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88D0315-B4E3-469D-A3C0-0F22D316A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7329" y="6459785"/>
            <a:ext cx="7304075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IFC-Tunnel Project</a:t>
            </a:r>
            <a:endParaRPr lang="fr-FR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1B79129-A93F-47AC-8F69-296A652B7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5316" y="6456684"/>
            <a:ext cx="833373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C1E25B-6953-467F-9B27-8F2437AB157D}" type="slidenum">
              <a:rPr lang="fr-FR" smtClean="0"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2418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7901" y="286604"/>
            <a:ext cx="11048213" cy="893804"/>
          </a:xfrm>
        </p:spPr>
        <p:txBody>
          <a:bodyPr/>
          <a:lstStyle/>
          <a:p>
            <a:r>
              <a:rPr lang="en-GB" noProof="0" dirty="0" err="1" smtClean="0"/>
              <a:t>Modifiez</a:t>
            </a:r>
            <a:r>
              <a:rPr lang="en-GB" noProof="0" dirty="0" smtClean="0"/>
              <a:t> le style du titre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901" y="1537855"/>
            <a:ext cx="5507138" cy="43312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384048" indent="-182880">
              <a:buClr>
                <a:srgbClr val="0096B0"/>
              </a:buClr>
              <a:buFont typeface="Wingdings" panose="05000000000000000000" pitchFamily="2" charset="2"/>
              <a:buChar char="§"/>
              <a:defRPr>
                <a:solidFill>
                  <a:srgbClr val="0096B0"/>
                </a:solidFill>
              </a:defRPr>
            </a:lvl2pPr>
            <a:lvl3pPr marL="566928" indent="-182880">
              <a:buClr>
                <a:srgbClr val="0096B0"/>
              </a:buClr>
              <a:buFont typeface="Wingdings" panose="05000000000000000000" pitchFamily="2" charset="2"/>
              <a:buChar char="§"/>
              <a:defRPr/>
            </a:lvl3pPr>
            <a:lvl4pPr marL="749808" indent="-182880">
              <a:buClr>
                <a:srgbClr val="0096B0"/>
              </a:buClr>
              <a:buFont typeface="Wingdings" panose="05000000000000000000" pitchFamily="2" charset="2"/>
              <a:buChar char="§"/>
              <a:defRPr/>
            </a:lvl4pPr>
            <a:lvl5pPr marL="932688" indent="-182880">
              <a:buClr>
                <a:srgbClr val="0096B0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GB" noProof="0" dirty="0" smtClean="0"/>
              <a:t>Modifier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Quatrième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Cinquième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19" y="1537855"/>
            <a:ext cx="5358195" cy="43312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384048" indent="-182880">
              <a:buClr>
                <a:srgbClr val="0096B0"/>
              </a:buClr>
              <a:buFont typeface="Wingdings" panose="05000000000000000000" pitchFamily="2" charset="2"/>
              <a:buChar char="§"/>
              <a:defRPr>
                <a:solidFill>
                  <a:srgbClr val="0096B0"/>
                </a:solidFill>
              </a:defRPr>
            </a:lvl2pPr>
            <a:lvl3pPr marL="566928" indent="-182880">
              <a:buClr>
                <a:srgbClr val="0096B0"/>
              </a:buClr>
              <a:buFont typeface="Wingdings" panose="05000000000000000000" pitchFamily="2" charset="2"/>
              <a:buChar char="§"/>
              <a:defRPr/>
            </a:lvl3pPr>
            <a:lvl4pPr marL="749808" indent="-182880">
              <a:buClr>
                <a:srgbClr val="0096B0"/>
              </a:buClr>
              <a:buFont typeface="Wingdings" panose="05000000000000000000" pitchFamily="2" charset="2"/>
              <a:buChar char="§"/>
              <a:defRPr/>
            </a:lvl4pPr>
            <a:lvl5pPr marL="932688" indent="-182880">
              <a:buClr>
                <a:srgbClr val="0096B0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IFC-Tunnel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1E25B-6953-467F-9B27-8F2437AB157D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491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37327" y="286604"/>
            <a:ext cx="10982227" cy="918742"/>
          </a:xfrm>
        </p:spPr>
        <p:txBody>
          <a:bodyPr/>
          <a:lstStyle/>
          <a:p>
            <a:r>
              <a:rPr lang="en-GB" noProof="0" dirty="0" err="1" smtClean="0"/>
              <a:t>Modifiez</a:t>
            </a:r>
            <a:r>
              <a:rPr lang="en-GB" noProof="0" dirty="0" smtClean="0"/>
              <a:t> le style du titre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771" y="136528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rgbClr val="009EB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771" y="2101563"/>
            <a:ext cx="4937760" cy="3378200"/>
          </a:xfrm>
        </p:spPr>
        <p:txBody>
          <a:bodyPr/>
          <a:lstStyle>
            <a:lvl2pPr>
              <a:buClr>
                <a:srgbClr val="0096B0"/>
              </a:buClr>
              <a:defRPr>
                <a:solidFill>
                  <a:srgbClr val="009EB0"/>
                </a:solidFill>
              </a:defRPr>
            </a:lvl2pPr>
            <a:lvl3pPr>
              <a:buClr>
                <a:srgbClr val="0096B0"/>
              </a:buClr>
              <a:defRPr/>
            </a:lvl3pPr>
            <a:lvl4pPr>
              <a:buClr>
                <a:srgbClr val="0096B0"/>
              </a:buClr>
              <a:defRPr/>
            </a:lvl4pPr>
            <a:lvl5pPr>
              <a:buClr>
                <a:srgbClr val="0096B0"/>
              </a:buClr>
              <a:defRPr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0103" y="136528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rgbClr val="009EB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6712" y="2101563"/>
            <a:ext cx="4937760" cy="3378200"/>
          </a:xfrm>
        </p:spPr>
        <p:txBody>
          <a:bodyPr/>
          <a:lstStyle>
            <a:lvl2pPr>
              <a:buClr>
                <a:srgbClr val="0096B0"/>
              </a:buClr>
              <a:defRPr>
                <a:solidFill>
                  <a:srgbClr val="009EB0"/>
                </a:solidFill>
              </a:defRPr>
            </a:lvl2pPr>
            <a:lvl3pPr>
              <a:buClr>
                <a:srgbClr val="0096B0"/>
              </a:buClr>
              <a:defRPr/>
            </a:lvl3pPr>
            <a:lvl4pPr>
              <a:buClr>
                <a:srgbClr val="0096B0"/>
              </a:buClr>
              <a:defRPr/>
            </a:lvl4pPr>
            <a:lvl5pPr>
              <a:buClr>
                <a:srgbClr val="0096B0"/>
              </a:buClr>
              <a:defRPr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C78FD28-1E69-4C65-8C32-1C7B9DD4B3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7327" y="6459785"/>
            <a:ext cx="7304077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IFC-Tunnel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544D2F5-802A-4C28-8DF5-02A70CA2D4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35316" y="6456684"/>
            <a:ext cx="833373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56C1E25B-6953-467F-9B27-8F2437AB157D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4685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1284" y="0"/>
            <a:ext cx="4050791" cy="68626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009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594359"/>
            <a:ext cx="6492240" cy="5394961"/>
          </a:xfrm>
        </p:spPr>
        <p:txBody>
          <a:bodyPr/>
          <a:lstStyle>
            <a:lvl2pPr>
              <a:defRPr>
                <a:solidFill>
                  <a:srgbClr val="009EB0"/>
                </a:solidFill>
              </a:defRPr>
            </a:lvl2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594359"/>
            <a:ext cx="3200400" cy="5394961"/>
          </a:xfrm>
        </p:spPr>
        <p:txBody>
          <a:bodyPr lIns="91440" rIns="91440">
            <a:normAutofit/>
          </a:bodyPr>
          <a:lstStyle>
            <a:lvl1pPr marL="0" indent="0">
              <a:buClr>
                <a:schemeClr val="bg1"/>
              </a:buClr>
              <a:buFont typeface="Arial" panose="020B0604020202020204" pitchFamily="34" charset="0"/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Titre</a:t>
            </a:r>
          </a:p>
          <a:p>
            <a:pPr lvl="0"/>
            <a:r>
              <a:rPr lang="fr-FR" dirty="0"/>
              <a:t>Modifier les styles du texte du masque</a:t>
            </a:r>
          </a:p>
          <a:p>
            <a:pPr lvl="0"/>
            <a:endParaRPr lang="fr-FR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7877A78A-03A1-4A85-B048-40E10C4B9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80749" y="6459785"/>
            <a:ext cx="3660655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intervention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F5865711-5632-44C9-976B-2CBF9123D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5316" y="6456684"/>
            <a:ext cx="833373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56C1E25B-6953-467F-9B27-8F2437AB157D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563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990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334316"/>
            <a:ext cx="12191999" cy="66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165" y="286604"/>
            <a:ext cx="11065390" cy="8284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noProof="0" dirty="0" err="1" smtClean="0"/>
              <a:t>Modifiez</a:t>
            </a:r>
            <a:r>
              <a:rPr lang="en-GB" noProof="0" dirty="0" smtClean="0"/>
              <a:t> le style du titre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165" y="1448187"/>
            <a:ext cx="11065390" cy="46979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noProof="0" dirty="0" smtClean="0"/>
              <a:t>Modifier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Quatrième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Cinquième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165" y="6459785"/>
            <a:ext cx="7387239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IFC-Tunnel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5316" y="6456684"/>
            <a:ext cx="833373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56C1E25B-6953-467F-9B27-8F2437AB157D}" type="slidenum">
              <a:rPr lang="fr-FR" smtClean="0"/>
              <a:pPr/>
              <a:t>‹Nr.›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77072" y="1255275"/>
            <a:ext cx="1114248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2D577CD2-7863-4A3D-9545-B34B0FBCDA0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24545" y="424545"/>
            <a:ext cx="1303254" cy="45416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391" y="6473704"/>
            <a:ext cx="1652884" cy="29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3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  <p:sldLayoutId id="2147483665" r:id="rId4"/>
    <p:sldLayoutId id="2147483668" r:id="rId5"/>
    <p:sldLayoutId id="2147483661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>
            <a:lumMod val="50000"/>
            <a:lumOff val="50000"/>
          </a:schemeClr>
        </a:buClr>
        <a:buFont typeface="Wingdings" panose="05000000000000000000" pitchFamily="2" charset="2"/>
        <a:buChar char="§"/>
        <a:defRPr sz="1800" kern="1200">
          <a:solidFill>
            <a:srgbClr val="0070C0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2060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2060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2060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cid:8d0ca729-ae53-4a14-b3ad-e0a4cf083ad9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201A86-DE46-4511-9691-FF1BA0F6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7" y="1764856"/>
            <a:ext cx="11892028" cy="2022738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fr-FR" sz="4400" b="1" dirty="0" smtClean="0"/>
              <a:t>IDS </a:t>
            </a:r>
            <a:r>
              <a:rPr lang="fr-FR" sz="4400" b="1" dirty="0" err="1" smtClean="0"/>
              <a:t>project</a:t>
            </a:r>
            <a:r>
              <a:rPr lang="fr-FR" sz="4400" b="1" dirty="0" smtClean="0"/>
              <a:t> 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err="1" smtClean="0"/>
              <a:t>Proposal</a:t>
            </a:r>
            <a:r>
              <a:rPr lang="fr-FR" b="1" dirty="0" smtClean="0"/>
              <a:t> for a data model</a:t>
            </a:r>
            <a:endParaRPr lang="fr-FR" sz="3100" b="1" u="sng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E4B612-AE71-4531-93F4-EF806EEBB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104" y="3902202"/>
            <a:ext cx="11983213" cy="1073083"/>
          </a:xfrm>
        </p:spPr>
        <p:txBody>
          <a:bodyPr>
            <a:normAutofit/>
          </a:bodyPr>
          <a:lstStyle/>
          <a:p>
            <a:pPr algn="ctr"/>
            <a:endParaRPr lang="fr-FR" sz="2000" cap="none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algn="ctr"/>
            <a:r>
              <a:rPr lang="fr-FR" sz="2000" cap="none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André Borrmann, </a:t>
            </a:r>
            <a:r>
              <a:rPr lang="fr-FR" sz="2000" cap="none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BIMtech</a:t>
            </a:r>
            <a:r>
              <a:rPr lang="fr-FR" sz="2000" cap="none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UG / </a:t>
            </a:r>
            <a:r>
              <a:rPr lang="fr-FR" sz="2000" cap="none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Technical</a:t>
            </a:r>
            <a:r>
              <a:rPr lang="fr-FR" sz="2000" cap="none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fr-FR" sz="2000" cap="none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University</a:t>
            </a:r>
            <a:r>
              <a:rPr lang="fr-FR" sz="2000" cap="none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Munich</a:t>
            </a:r>
          </a:p>
          <a:p>
            <a:pPr algn="ctr"/>
            <a:endParaRPr lang="fr-FR" sz="2000" cap="none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algn="ctr"/>
            <a:endParaRPr lang="fr-FR" sz="2000" cap="none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1F9E60-A3FD-4EB5-87A7-633222374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92D89C-DDAA-4818-B320-98C1110BA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C1E25B-6953-467F-9B27-8F2437AB157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10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>
            <a:extLst>
              <a:ext uri="{FF2B5EF4-FFF2-40B4-BE49-F238E27FC236}">
                <a16:creationId xmlns:a16="http://schemas.microsoft.com/office/drawing/2014/main" id="{B39DC11A-33D3-4E97-B838-1ECA59E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/>
          <a:lstStyle/>
          <a:p>
            <a:pPr defTabSz="945872"/>
            <a:r>
              <a:rPr lang="en-GB" sz="3998" spc="-2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endParaRPr lang="en-GB" sz="3998" spc="-25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fik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80" y="317444"/>
            <a:ext cx="8366760" cy="594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>
            <a:extLst>
              <a:ext uri="{FF2B5EF4-FFF2-40B4-BE49-F238E27FC236}">
                <a16:creationId xmlns:a16="http://schemas.microsoft.com/office/drawing/2014/main" id="{B39DC11A-33D3-4E97-B838-1ECA59E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/>
          <a:lstStyle/>
          <a:p>
            <a:pPr defTabSz="945872"/>
            <a:r>
              <a:rPr lang="en-GB" sz="3998" spc="-2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 Class diagram</a:t>
            </a:r>
            <a:endParaRPr lang="en-GB" sz="3998" spc="-25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198678" y="2305878"/>
            <a:ext cx="328212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b="1" dirty="0" smtClean="0"/>
              <a:t>Underlying rational: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dirty="0" smtClean="0"/>
              <a:t>Simplicity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dirty="0" smtClean="0"/>
              <a:t>Use-case driven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dirty="0" smtClean="0"/>
              <a:t>Link to data model, </a:t>
            </a:r>
            <a:br>
              <a:rPr lang="en-GB" dirty="0" smtClean="0"/>
            </a:br>
            <a:r>
              <a:rPr lang="en-GB" dirty="0" smtClean="0"/>
              <a:t>e.g. IFC-Entities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dirty="0" smtClean="0"/>
              <a:t>Possibility to integrate classification systems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dirty="0" smtClean="0"/>
              <a:t>Compatibility with CEN17412</a:t>
            </a:r>
            <a:br>
              <a:rPr lang="en-GB" dirty="0" smtClean="0"/>
            </a:br>
            <a:r>
              <a:rPr lang="en-GB" dirty="0" smtClean="0"/>
              <a:t>(here focus is on semantic data)</a:t>
            </a:r>
            <a:endParaRPr lang="en-GB" dirty="0"/>
          </a:p>
        </p:txBody>
      </p:sp>
      <p:sp>
        <p:nvSpPr>
          <p:cNvPr id="5" name="Rechteck 4"/>
          <p:cNvSpPr/>
          <p:nvPr/>
        </p:nvSpPr>
        <p:spPr>
          <a:xfrm>
            <a:off x="4859130" y="2186609"/>
            <a:ext cx="1744870" cy="10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86" y="2812456"/>
            <a:ext cx="7554518" cy="2791574"/>
          </a:xfrm>
          <a:prstGeom prst="rect">
            <a:avLst/>
          </a:prstGeom>
        </p:spPr>
      </p:pic>
      <p:sp>
        <p:nvSpPr>
          <p:cNvPr id="12" name="Gefaltete Ecke 11"/>
          <p:cNvSpPr/>
          <p:nvPr/>
        </p:nvSpPr>
        <p:spPr>
          <a:xfrm rot="10800000" flipV="1">
            <a:off x="1742270" y="1767158"/>
            <a:ext cx="1217382" cy="635903"/>
          </a:xfrm>
          <a:prstGeom prst="foldedCorner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can be renamed to </a:t>
            </a:r>
            <a:r>
              <a:rPr lang="en-GB" sz="1050" dirty="0" err="1" smtClean="0">
                <a:solidFill>
                  <a:schemeClr val="tx1"/>
                </a:solidFill>
              </a:rPr>
              <a:t>ISGspecification</a:t>
            </a:r>
            <a:r>
              <a:rPr lang="en-GB" sz="1050" dirty="0" smtClean="0">
                <a:solidFill>
                  <a:schemeClr val="tx1"/>
                </a:solidFill>
              </a:rPr>
              <a:t> if wanted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26" name="Gerader Verbinder 25"/>
          <p:cNvCxnSpPr/>
          <p:nvPr/>
        </p:nvCxnSpPr>
        <p:spPr>
          <a:xfrm flipV="1">
            <a:off x="1762539" y="2358887"/>
            <a:ext cx="313635" cy="799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efaltete Ecke 26"/>
          <p:cNvSpPr/>
          <p:nvPr/>
        </p:nvSpPr>
        <p:spPr>
          <a:xfrm rot="10800000" flipV="1">
            <a:off x="2460486" y="5261314"/>
            <a:ext cx="1462157" cy="604981"/>
          </a:xfrm>
          <a:prstGeom prst="foldedCorner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each object type can be associated with a classification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29" name="Gerader Verbinder 28"/>
          <p:cNvCxnSpPr>
            <a:endCxn id="27" idx="0"/>
          </p:cNvCxnSpPr>
          <p:nvPr/>
        </p:nvCxnSpPr>
        <p:spPr>
          <a:xfrm flipH="1">
            <a:off x="3191564" y="4572000"/>
            <a:ext cx="205410" cy="689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efaltete Ecke 30"/>
          <p:cNvSpPr/>
          <p:nvPr/>
        </p:nvSpPr>
        <p:spPr>
          <a:xfrm rot="10800000" flipV="1">
            <a:off x="4700103" y="5558059"/>
            <a:ext cx="1462157" cy="604981"/>
          </a:xfrm>
          <a:prstGeom prst="foldedCorner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each object property type can be associated with a classification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32" name="Gefaltete Ecke 31"/>
          <p:cNvSpPr/>
          <p:nvPr/>
        </p:nvSpPr>
        <p:spPr>
          <a:xfrm rot="10800000" flipV="1">
            <a:off x="6449389" y="5558059"/>
            <a:ext cx="1652106" cy="604981"/>
          </a:xfrm>
          <a:prstGeom prst="foldedCorner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properties can be bundled in </a:t>
            </a:r>
            <a:r>
              <a:rPr lang="en-GB" sz="1050" dirty="0" err="1" smtClean="0">
                <a:solidFill>
                  <a:schemeClr val="tx1"/>
                </a:solidFill>
              </a:rPr>
              <a:t>PropertySets</a:t>
            </a:r>
            <a:r>
              <a:rPr lang="en-GB" sz="1050" dirty="0" smtClean="0">
                <a:solidFill>
                  <a:schemeClr val="tx1"/>
                </a:solidFill>
              </a:rPr>
              <a:t> or associated directly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34" name="Gerader Verbinder 33"/>
          <p:cNvCxnSpPr>
            <a:stCxn id="31" idx="0"/>
          </p:cNvCxnSpPr>
          <p:nvPr/>
        </p:nvCxnSpPr>
        <p:spPr>
          <a:xfrm flipV="1">
            <a:off x="5431181" y="5053497"/>
            <a:ext cx="11045" cy="504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>
            <a:stCxn id="32" idx="0"/>
          </p:cNvCxnSpPr>
          <p:nvPr/>
        </p:nvCxnSpPr>
        <p:spPr>
          <a:xfrm flipH="1" flipV="1">
            <a:off x="7204765" y="5261314"/>
            <a:ext cx="70677" cy="29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efaltete Ecke 38"/>
          <p:cNvSpPr/>
          <p:nvPr/>
        </p:nvSpPr>
        <p:spPr>
          <a:xfrm rot="10800000" flipV="1">
            <a:off x="3922643" y="1767158"/>
            <a:ext cx="1409148" cy="847938"/>
          </a:xfrm>
          <a:prstGeom prst="foldedCorner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a LOIN specification will have requirements for each object type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42" name="Gerader Verbinder 41"/>
          <p:cNvCxnSpPr/>
          <p:nvPr/>
        </p:nvCxnSpPr>
        <p:spPr>
          <a:xfrm flipV="1">
            <a:off x="3754783" y="2615097"/>
            <a:ext cx="516834" cy="45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efaltete Ecke 42"/>
          <p:cNvSpPr/>
          <p:nvPr/>
        </p:nvSpPr>
        <p:spPr>
          <a:xfrm rot="10800000" flipV="1">
            <a:off x="167860" y="5604030"/>
            <a:ext cx="1462157" cy="604981"/>
          </a:xfrm>
          <a:prstGeom prst="foldedCorner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context is optional (comes from CEN17412)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44" name="Gerader Verbinder 43"/>
          <p:cNvCxnSpPr>
            <a:endCxn id="43" idx="0"/>
          </p:cNvCxnSpPr>
          <p:nvPr/>
        </p:nvCxnSpPr>
        <p:spPr>
          <a:xfrm flipH="1">
            <a:off x="898938" y="5088835"/>
            <a:ext cx="349688" cy="515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5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>
            <a:extLst>
              <a:ext uri="{FF2B5EF4-FFF2-40B4-BE49-F238E27FC236}">
                <a16:creationId xmlns:a16="http://schemas.microsoft.com/office/drawing/2014/main" id="{B39DC11A-33D3-4E97-B838-1ECA59E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/>
          <a:lstStyle/>
          <a:p>
            <a:pPr defTabSz="945872"/>
            <a:r>
              <a:rPr lang="en-GB" sz="3998" spc="-2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 Instance diagram</a:t>
            </a:r>
            <a:endParaRPr lang="en-GB" sz="3998" spc="-25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859130" y="2186609"/>
            <a:ext cx="1744870" cy="10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46" y="1342887"/>
            <a:ext cx="8636643" cy="496073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0455965" y="250693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Door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0018643" y="4651513"/>
            <a:ext cx="140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Interior</a:t>
            </a:r>
            <a:r>
              <a:rPr lang="de-DE" dirty="0" smtClean="0"/>
              <a:t> </a:t>
            </a:r>
            <a:r>
              <a:rPr lang="de-DE" dirty="0" err="1" smtClean="0"/>
              <a:t>Door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4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XML Schema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C1E25B-6953-467F-9B27-8F2437AB157D}" type="slidenum">
              <a:rPr lang="fr-FR" smtClean="0"/>
              <a:t>5</a:t>
            </a:fld>
            <a:endParaRPr lang="fr-FR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37" y="1479826"/>
            <a:ext cx="5108780" cy="473243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198678" y="2305878"/>
            <a:ext cx="328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dirty="0" smtClean="0"/>
              <a:t>straight-forward encoding of UML model into XML schema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1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XML Instance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C1E25B-6953-467F-9B27-8F2437AB157D}" type="slidenum">
              <a:rPr lang="fr-FR" smtClean="0"/>
              <a:t>6</a:t>
            </a:fld>
            <a:endParaRPr lang="fr-FR" dirty="0"/>
          </a:p>
        </p:txBody>
      </p:sp>
      <p:sp>
        <p:nvSpPr>
          <p:cNvPr id="7" name="Textfeld 6"/>
          <p:cNvSpPr txBox="1"/>
          <p:nvPr/>
        </p:nvSpPr>
        <p:spPr>
          <a:xfrm>
            <a:off x="8198678" y="2305878"/>
            <a:ext cx="328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dirty="0" smtClean="0"/>
              <a:t>an example</a:t>
            </a:r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1817996"/>
            <a:ext cx="9877954" cy="379381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198678" y="4820478"/>
            <a:ext cx="328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dirty="0" smtClean="0"/>
              <a:t>a simple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9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Prototypical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C1E25B-6953-467F-9B27-8F2437AB157D}" type="slidenum">
              <a:rPr lang="fr-FR" smtClean="0"/>
              <a:t>7</a:t>
            </a:fld>
            <a:endParaRPr lang="fr-FR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207975" y="1949195"/>
            <a:ext cx="25899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025" name="img873634" descr="cid:8d0ca729-ae53-4a14-b3ad-e0a4cf083ad9"/>
          <p:cNvPicPr>
            <a:picLocks noChangeAspect="1" noChangeArrowheads="1"/>
          </p:cNvPicPr>
          <p:nvPr/>
        </p:nvPicPr>
        <p:blipFill>
          <a:blip r:embed="rId2" r:link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268" y="1664356"/>
            <a:ext cx="7364908" cy="423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07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2F3B13B5D3054DA36F2C3E2755541E" ma:contentTypeVersion="" ma:contentTypeDescription="Crée un document." ma:contentTypeScope="" ma:versionID="43a5c9ac6496b4c7332109cb400c75ae">
  <xsd:schema xmlns:xsd="http://www.w3.org/2001/XMLSchema" xmlns:xs="http://www.w3.org/2001/XMLSchema" xmlns:p="http://schemas.microsoft.com/office/2006/metadata/properties" xmlns:ns2="78d0d600-d6ca-45ac-816e-72da194eb5ff" targetNamespace="http://schemas.microsoft.com/office/2006/metadata/properties" ma:root="true" ma:fieldsID="d934e6c16a54e3b3f2b3f8231e2f05ec" ns2:_="">
    <xsd:import namespace="78d0d600-d6ca-45ac-816e-72da194eb5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0d600-d6ca-45ac-816e-72da194eb5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77AFDA-B594-48F9-8A83-6BA54D94D3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d0d600-d6ca-45ac-816e-72da194eb5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9F98AF-4548-40ED-A8A0-1DDBC707A3D8}">
  <ds:schemaRefs>
    <ds:schemaRef ds:uri="http://purl.org/dc/terms/"/>
    <ds:schemaRef ds:uri="78d0d600-d6ca-45ac-816e-72da194eb5ff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8F90215-4DF1-4AF7-9DF3-401ADB462D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136</Words>
  <Application>Microsoft Office PowerPoint</Application>
  <PresentationFormat>Breitbild</PresentationFormat>
  <Paragraphs>30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Rétrospective</vt:lpstr>
      <vt:lpstr>IDS project  Proposal for a data model</vt:lpstr>
      <vt:lpstr>Use Case</vt:lpstr>
      <vt:lpstr>UML Class diagram</vt:lpstr>
      <vt:lpstr>UML Instance diagram</vt:lpstr>
      <vt:lpstr>XML Schema</vt:lpstr>
      <vt:lpstr>XML Instance</vt:lpstr>
      <vt:lpstr>Prototypical implementation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Modifiez le style du titre</dc:title>
  <dc:creator>Khadija El Mouedden</dc:creator>
  <cp:lastModifiedBy>André Borrmann</cp:lastModifiedBy>
  <cp:revision>328</cp:revision>
  <cp:lastPrinted>2019-07-25T16:33:23Z</cp:lastPrinted>
  <dcterms:created xsi:type="dcterms:W3CDTF">2018-11-30T09:55:56Z</dcterms:created>
  <dcterms:modified xsi:type="dcterms:W3CDTF">2020-12-02T10:58:56Z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0x010100432F3B13B5D3054DA36F2C3E2755541E</vt:lpwstr>
  </property>
</Properties>
</file>