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458" r:id="rId5"/>
    <p:sldId id="459" r:id="rId6"/>
    <p:sldId id="457" r:id="rId7"/>
  </p:sldIdLst>
  <p:sldSz cx="12192000" cy="6858000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1" autoAdjust="0"/>
    <p:restoredTop sz="94141" autoAdjust="0"/>
  </p:normalViewPr>
  <p:slideViewPr>
    <p:cSldViewPr snapToGrid="0">
      <p:cViewPr varScale="1">
        <p:scale>
          <a:sx n="154" d="100"/>
          <a:sy n="154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1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AE57-0D33-4286-B79F-CCF17C71E5D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0DBF0-21CE-4A94-8723-1556F74B2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8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Link to IFC via refToClassification?</a:t>
            </a:r>
          </a:p>
          <a:p>
            <a:r>
              <a:rPr lang="de-DE"/>
              <a:t>refToDataModelType = Link to IFC data format?, can we mix specifications for different objects?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0DBF0-21CE-4A94-8723-1556F74B21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12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817A6-8AA8-4055-BB06-82C6DBE5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80D09-E790-45D9-B9FB-BD1C35B5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90A2B-332B-4EF2-82F1-5E2B407D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855CA-8626-4A96-BC5B-DF0919F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C9FBC-44E5-4000-B603-94AACD55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2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2C402-4FCD-4B12-A944-DB9B9953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CE4E8-AE2F-4180-A44A-2C361345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777E6-47A4-4092-99BA-6CF0DAB7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59744-E6F7-4D47-9BFA-A10BF2FA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7E302-CBC8-49DA-9622-43B8E696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D1D987-97F0-4FFF-9BB8-3A861CBA5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CB748-7D74-40F5-95BD-C49B2B80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6B629C-2D69-45EF-A104-97160359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9215B-D5D7-4963-B6A6-32C9A31C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380AE-454A-45AD-80B3-FA9C2288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91701-4F1F-4DDF-B9AB-B130E9BA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66DA4-13E9-4B4A-A9FC-CC348D05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12701-4D05-4807-BC0A-96FD468F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6CAB7-9A4C-4F9B-8158-F0B2373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DD366-FF8C-46F4-BCAE-8BFDB076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3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746AE-DC1E-4165-A86B-04A596DD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1D69F-F96B-4476-830E-69FB2670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20699-AE76-4779-98F7-6B97D015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D448F-1119-4818-92E5-5017FE8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67E56-6164-4FF1-AC82-AF35641C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00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0AA08-CF85-4918-A5B5-3DCCC46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8DCA3-11CF-4D1B-9449-771D2E0A6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2591D-63BE-4C72-A40C-D896D16C0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574EA5-F790-4890-AA45-FCCFB3E5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8C99B6-78B4-4EAC-A77C-7EDE0186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B1515F-2513-4D70-BD9D-03D1399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8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B39A6-1A01-471D-B8ED-551E8E8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6E299-0D86-4870-BF37-E7C8519C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661C9B-65AC-4486-93A1-8C29D9AF1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36C0A0-120E-41BE-B0D6-86DC3B02D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6CA001-5DCC-4419-97E0-19AC9EC5E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64301D-8610-459D-A13B-0F86C83E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979C2E-E89D-43B1-91F9-0C45464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0CA638-90AD-4C5D-AA68-3098944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83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50B60-70B1-4002-8FD3-2CE0343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495D01-CE7E-4FB5-8B20-FA15FC2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FB95C-4484-4E9B-9618-E5962E68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E32841-6572-4587-90DE-F36B8628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26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38E64D-7290-4185-958B-869868F2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E61ABE-BF40-4AFE-9F8D-CEE34555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26696A-E3C5-4B19-A7B0-452E7989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5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7653A-C130-4621-B058-FC868392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C906-2F56-4E4D-80AD-3D646487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BC33-4637-4B65-837C-A12FC430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5340B-0389-4CD3-AE23-A09DEA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5EB5D-9931-44DD-941F-33BEF7A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7B1FCE-BD6D-4D1B-A6CC-61ED0E15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E34EC-E78E-470D-8E85-B3732127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9AF9DA-C163-4B47-BDC9-97AFC5F6F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D5F896-A80E-48C1-808B-141F819A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F047D-A90F-4D94-886D-625A8369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8BD1D-912C-437D-A45E-27C7187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804AB-664D-41CF-9A92-B705B08C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7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ABC15A-B069-4A30-A40F-B2C8BF3F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7355F-4E54-477B-8C31-15B97111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5E788-E369-4D90-8DCD-6BFD8E65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2540-B0DB-496C-8783-5A454DDA6244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657FD-92A2-46F0-974D-84AD7EDC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4A476-D4A7-4DE3-9A67-001388BF1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9199-E090-45C3-BEDC-044B22BDE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9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40F3A-80DF-4550-AB17-686C89DC1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bSi IDS Meeting #04</a:t>
            </a:r>
            <a:br>
              <a:rPr lang="de-DE" b="1"/>
            </a:br>
            <a:r>
              <a:rPr lang="de-DE" sz="5400"/>
              <a:t>Technical Discussion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673A3D-2545-4605-AA6D-AC9E2E894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16 December 2020</a:t>
            </a:r>
            <a:br>
              <a:rPr lang="en-US" sz="2000"/>
            </a:br>
            <a:r>
              <a:rPr lang="de-DE" sz="2000"/>
              <a:t>Matthias Weise, AEC3 Germany</a:t>
            </a:r>
          </a:p>
        </p:txBody>
      </p:sp>
    </p:spTree>
    <p:extLst>
      <p:ext uri="{BB962C8B-B14F-4D97-AF65-F5344CB8AC3E}">
        <p14:creationId xmlns:p14="http://schemas.microsoft.com/office/powerpoint/2010/main" val="237978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46907-8CA0-4A21-A34F-F4FF0051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/>
              <a:t>Question/Checklist towards IDS 0.1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1F3F5-F0C9-4C15-829F-068EAE01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9029"/>
            <a:ext cx="11353801" cy="50945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de-DE"/>
              <a:t>Dataformat? </a:t>
            </a:r>
            <a:br>
              <a:rPr lang="de-DE"/>
            </a:br>
            <a:r>
              <a:rPr lang="de-DE" sz="2400"/>
              <a:t>Options: </a:t>
            </a:r>
            <a:r>
              <a:rPr lang="de-DE" sz="2400" u="sng">
                <a:solidFill>
                  <a:srgbClr val="00B050"/>
                </a:solidFill>
              </a:rPr>
              <a:t>XML</a:t>
            </a:r>
            <a:r>
              <a:rPr lang="de-DE" sz="2400"/>
              <a:t>, JSON, CSV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de-DE"/>
              <a:t>Wording/Standard? </a:t>
            </a:r>
            <a:br>
              <a:rPr lang="de-DE"/>
            </a:br>
            <a:r>
              <a:rPr lang="de-DE" sz="2400"/>
              <a:t>Options: </a:t>
            </a:r>
            <a:r>
              <a:rPr lang="de-DE" sz="2400" u="sng">
                <a:solidFill>
                  <a:srgbClr val="00B050"/>
                </a:solidFill>
              </a:rPr>
              <a:t>CEN 17412 (LOIN)</a:t>
            </a:r>
            <a:r>
              <a:rPr lang="de-DE" sz="2400"/>
              <a:t>, ISO 29481-3 (IDM), ISO 19650, ..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de-DE"/>
              <a:t>Metadata to be captured?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de-DE" sz="2000" u="sng">
                <a:solidFill>
                  <a:srgbClr val="00B050"/>
                </a:solidFill>
              </a:rPr>
              <a:t>1</a:t>
            </a:r>
            <a:r>
              <a:rPr lang="de-DE" sz="2000"/>
              <a:t> or many InformationDeliveryMilestone-Purpose/Exchange Information Requirement-Use Case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de-DE" sz="2000" u="sng">
                <a:solidFill>
                  <a:srgbClr val="00B050"/>
                </a:solidFill>
              </a:rPr>
              <a:t>No link</a:t>
            </a:r>
            <a:r>
              <a:rPr lang="de-DE" sz="2000"/>
              <a:t> to IFC Implementation Levels or MVD (see discussion about *, **, *** IFC or IFC Reference View), or seen as Geometry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de-DE" sz="2000" u="sng">
                <a:solidFill>
                  <a:srgbClr val="00B050"/>
                </a:solidFill>
              </a:rPr>
              <a:t>Out of scope</a:t>
            </a:r>
            <a:r>
              <a:rPr lang="de-DE" sz="2000"/>
              <a:t>: Actor/Domain (sending/receiving)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de-DE"/>
              <a:t>Scope for Data Requirements and Mapping to IFC</a:t>
            </a:r>
          </a:p>
          <a:p>
            <a:pPr marL="719138" lvl="1" indent="-261938">
              <a:lnSpc>
                <a:spcPct val="12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sz="2000"/>
              <a:t>Object Selection </a:t>
            </a:r>
            <a:br>
              <a:rPr lang="de-DE" sz="2000"/>
            </a:br>
            <a:r>
              <a:rPr lang="de-DE" sz="2000"/>
              <a:t>IFC constructs: </a:t>
            </a:r>
            <a:r>
              <a:rPr lang="de-DE" sz="2000" u="sng"/>
              <a:t>Entity + TypeEntity (IFC2x3), PredefinedType</a:t>
            </a:r>
            <a:r>
              <a:rPr lang="de-DE" sz="2000"/>
              <a:t>, ObjectType, ClassificationReference, </a:t>
            </a:r>
            <a:r>
              <a:rPr lang="de-DE" sz="2000" u="sng"/>
              <a:t>Classification Property Setting(</a:t>
            </a:r>
            <a:r>
              <a:rPr lang="de-DE" sz="2000"/>
              <a:t>s)</a:t>
            </a:r>
          </a:p>
          <a:p>
            <a:pPr marL="719138" lvl="1" indent="-261938">
              <a:lnSpc>
                <a:spcPct val="12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sz="2000"/>
              <a:t>Data Requirement (Property)</a:t>
            </a:r>
            <a:br>
              <a:rPr lang="de-DE" sz="2000"/>
            </a:br>
            <a:r>
              <a:rPr lang="de-DE" sz="2000"/>
              <a:t>IFC constructs: existance of Properties (IFC and user defined) + allowed enumerations, ..?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F2476C-0B89-436E-B947-E8375CE4ADF4}"/>
              </a:ext>
            </a:extLst>
          </p:cNvPr>
          <p:cNvSpPr txBox="1"/>
          <p:nvPr/>
        </p:nvSpPr>
        <p:spPr>
          <a:xfrm>
            <a:off x="4491532" y="6586798"/>
            <a:ext cx="2932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IDS #04, 16.12.2020, Matthias Weise (AEC3)</a:t>
            </a:r>
          </a:p>
        </p:txBody>
      </p:sp>
    </p:spTree>
    <p:extLst>
      <p:ext uri="{BB962C8B-B14F-4D97-AF65-F5344CB8AC3E}">
        <p14:creationId xmlns:p14="http://schemas.microsoft.com/office/powerpoint/2010/main" val="24588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7DCA2-BE21-4176-AF91-831C8E4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/>
              <a:t>Proposal by André Borrmann (ISO 17412), v0.4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6EDD8D-C587-4847-A09B-3963DA84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753"/>
            <a:ext cx="12192000" cy="3882722"/>
          </a:xfrm>
          <a:prstGeom prst="rect">
            <a:avLst/>
          </a:prstGeom>
        </p:spPr>
      </p:pic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1414F8C3-EFC3-4A17-B79A-F1E7F0A5D70A}"/>
              </a:ext>
            </a:extLst>
          </p:cNvPr>
          <p:cNvSpPr/>
          <p:nvPr/>
        </p:nvSpPr>
        <p:spPr>
          <a:xfrm>
            <a:off x="1660849" y="3800669"/>
            <a:ext cx="2714888" cy="1685806"/>
          </a:xfrm>
          <a:prstGeom prst="borderCallout2">
            <a:avLst>
              <a:gd name="adj1" fmla="val -4432"/>
              <a:gd name="adj2" fmla="val 88258"/>
              <a:gd name="adj3" fmla="val -16637"/>
              <a:gd name="adj4" fmla="val 95425"/>
              <a:gd name="adj5" fmla="val -30455"/>
              <a:gd name="adj6" fmla="val 930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Needed? </a:t>
            </a:r>
            <a:br>
              <a:rPr lang="de-DE"/>
            </a:br>
            <a:r>
              <a:rPr lang="de-DE"/>
              <a:t>What are the implications? </a:t>
            </a:r>
            <a:br>
              <a:rPr lang="de-DE"/>
            </a:br>
            <a:r>
              <a:rPr lang="de-DE" sz="1200">
                <a:solidFill>
                  <a:srgbClr val="00B050"/>
                </a:solidFill>
              </a:rPr>
              <a:t>I think we agreed in the call to remove.</a:t>
            </a:r>
          </a:p>
          <a:p>
            <a:pPr algn="ctr"/>
            <a:r>
              <a:rPr lang="de-DE" sz="1200">
                <a:solidFill>
                  <a:srgbClr val="00B050"/>
                </a:solidFill>
              </a:rPr>
              <a:t>My concern here is that we add two, potentially conflicting inheritance hierarchies, one coming from IDS and one that is built-in in IFC.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2590D7F0-8477-49E7-8E02-845D131EF36B}"/>
              </a:ext>
            </a:extLst>
          </p:cNvPr>
          <p:cNvSpPr/>
          <p:nvPr/>
        </p:nvSpPr>
        <p:spPr>
          <a:xfrm>
            <a:off x="8112206" y="1509409"/>
            <a:ext cx="2692400" cy="812800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224876"/>
              <a:gd name="adj6" fmla="val -992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Split into PropertySet and Property due to IFC?</a:t>
            </a: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6AA190C8-944B-48F8-B436-6309231FFB47}"/>
              </a:ext>
            </a:extLst>
          </p:cNvPr>
          <p:cNvSpPr/>
          <p:nvPr/>
        </p:nvSpPr>
        <p:spPr>
          <a:xfrm>
            <a:off x="8696132" y="2423953"/>
            <a:ext cx="3218816" cy="1376716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92514"/>
              <a:gd name="adj6" fmla="val -6717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/>
              <a:t>Agreement about encoding of units?</a:t>
            </a:r>
            <a:br>
              <a:rPr lang="de-DE" sz="1600"/>
            </a:br>
            <a:r>
              <a:rPr lang="de-DE" sz="1200">
                <a:solidFill>
                  <a:srgbClr val="00B050"/>
                </a:solidFill>
              </a:rPr>
              <a:t>New input in the call: </a:t>
            </a:r>
            <a:br>
              <a:rPr lang="de-DE" sz="1200">
                <a:solidFill>
                  <a:srgbClr val="00B050"/>
                </a:solidFill>
              </a:rPr>
            </a:br>
            <a:r>
              <a:rPr lang="de-DE" sz="1200">
                <a:solidFill>
                  <a:srgbClr val="00B050"/>
                </a:solidFill>
              </a:rPr>
              <a:t>cum_code proposed by André, </a:t>
            </a:r>
            <a:br>
              <a:rPr lang="de-DE" sz="1200">
                <a:solidFill>
                  <a:srgbClr val="00B050"/>
                </a:solidFill>
              </a:rPr>
            </a:br>
            <a:r>
              <a:rPr lang="de-DE" sz="1200">
                <a:solidFill>
                  <a:srgbClr val="00B050"/>
                </a:solidFill>
              </a:rPr>
              <a:t>see discussion with Arie</a:t>
            </a:r>
            <a:br>
              <a:rPr lang="de-DE" sz="1600"/>
            </a:br>
            <a:r>
              <a:rPr lang="de-DE" sz="1600"/>
              <a:t>Maybe optional for existing IFC-Properties </a:t>
            </a:r>
            <a:r>
              <a:rPr lang="de-DE" sz="1200"/>
              <a:t>(otherwise we add redundancy)</a:t>
            </a:r>
            <a:r>
              <a:rPr lang="de-DE" sz="1600"/>
              <a:t>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30262E-8733-4C18-824B-37CBF5FFAF41}"/>
              </a:ext>
            </a:extLst>
          </p:cNvPr>
          <p:cNvSpPr/>
          <p:nvPr/>
        </p:nvSpPr>
        <p:spPr>
          <a:xfrm>
            <a:off x="1567543" y="1371525"/>
            <a:ext cx="2923989" cy="44906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solidFill>
                  <a:srgbClr val="C00000"/>
                </a:solidFill>
              </a:rPr>
              <a:t>Select part A)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E1E9A6-830B-4171-AEEC-DE6D2A4B783B}"/>
              </a:ext>
            </a:extLst>
          </p:cNvPr>
          <p:cNvSpPr/>
          <p:nvPr/>
        </p:nvSpPr>
        <p:spPr>
          <a:xfrm>
            <a:off x="4556845" y="1371525"/>
            <a:ext cx="7519041" cy="44906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solidFill>
                  <a:srgbClr val="C00000"/>
                </a:solidFill>
              </a:rPr>
              <a:t>Requirement part B)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C37AE19-CACF-4469-AE8F-AE8228FFA64F}"/>
              </a:ext>
            </a:extLst>
          </p:cNvPr>
          <p:cNvSpPr/>
          <p:nvPr/>
        </p:nvSpPr>
        <p:spPr>
          <a:xfrm>
            <a:off x="72893" y="1371525"/>
            <a:ext cx="1429338" cy="44906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solidFill>
                  <a:srgbClr val="C00000"/>
                </a:solidFill>
              </a:rPr>
              <a:t>Meta data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FAFC91-6E6A-4CDB-8BAB-2524ADE7A59F}"/>
              </a:ext>
            </a:extLst>
          </p:cNvPr>
          <p:cNvSpPr txBox="1"/>
          <p:nvPr/>
        </p:nvSpPr>
        <p:spPr>
          <a:xfrm>
            <a:off x="4491532" y="6586798"/>
            <a:ext cx="2932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IDS #04, 16.12.2020, Matthias Weise (AEC3)</a:t>
            </a:r>
          </a:p>
        </p:txBody>
      </p:sp>
      <p:sp>
        <p:nvSpPr>
          <p:cNvPr id="21" name="Legende: mit gebogener Linie 20">
            <a:extLst>
              <a:ext uri="{FF2B5EF4-FFF2-40B4-BE49-F238E27FC236}">
                <a16:creationId xmlns:a16="http://schemas.microsoft.com/office/drawing/2014/main" id="{02082913-EADB-434C-A3A1-67EEB728A113}"/>
              </a:ext>
            </a:extLst>
          </p:cNvPr>
          <p:cNvSpPr/>
          <p:nvPr/>
        </p:nvSpPr>
        <p:spPr>
          <a:xfrm>
            <a:off x="2873707" y="643814"/>
            <a:ext cx="3751028" cy="996080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239999"/>
              <a:gd name="adj6" fmla="val -654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00B050"/>
                </a:solidFill>
              </a:rPr>
              <a:t>Remark to question #3 (1 vs. many purposes): </a:t>
            </a:r>
            <a:br>
              <a:rPr lang="de-DE" sz="1400">
                <a:solidFill>
                  <a:srgbClr val="00B050"/>
                </a:solidFill>
              </a:rPr>
            </a:br>
            <a:r>
              <a:rPr lang="de-DE" sz="1400">
                <a:solidFill>
                  <a:srgbClr val="00B050"/>
                </a:solidFill>
              </a:rPr>
              <a:t>If we want to support many we would need a link to  purpose/Context on property level</a:t>
            </a:r>
            <a:br>
              <a:rPr lang="de-DE" sz="1400">
                <a:solidFill>
                  <a:srgbClr val="00B050"/>
                </a:solidFill>
              </a:rPr>
            </a:br>
            <a:r>
              <a:rPr lang="de-DE" sz="1400">
                <a:solidFill>
                  <a:srgbClr val="00B050"/>
                </a:solidFill>
              </a:rPr>
              <a:t>(see solution in mvdXML)</a:t>
            </a:r>
          </a:p>
        </p:txBody>
      </p:sp>
    </p:spTree>
    <p:extLst>
      <p:ext uri="{BB962C8B-B14F-4D97-AF65-F5344CB8AC3E}">
        <p14:creationId xmlns:p14="http://schemas.microsoft.com/office/powerpoint/2010/main" val="7598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B3EEFE-AE55-470F-A03B-52C31392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  <p:sp>
        <p:nvSpPr>
          <p:cNvPr id="25" name="Legende: mit gebogener Linie 24">
            <a:extLst>
              <a:ext uri="{FF2B5EF4-FFF2-40B4-BE49-F238E27FC236}">
                <a16:creationId xmlns:a16="http://schemas.microsoft.com/office/drawing/2014/main" id="{0A1D83B1-907E-465D-B2CC-14F63FAD24C4}"/>
              </a:ext>
            </a:extLst>
          </p:cNvPr>
          <p:cNvSpPr/>
          <p:nvPr/>
        </p:nvSpPr>
        <p:spPr>
          <a:xfrm>
            <a:off x="8373462" y="159580"/>
            <a:ext cx="3702423" cy="1383081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126270"/>
              <a:gd name="adj6" fmla="val -1298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Mapping to IFC not clear</a:t>
            </a:r>
          </a:p>
          <a:p>
            <a:pPr algn="ctr"/>
            <a:r>
              <a:rPr lang="de-DE"/>
              <a:t>IfcSite?</a:t>
            </a:r>
            <a:br>
              <a:rPr lang="de-DE"/>
            </a:br>
            <a:r>
              <a:rPr lang="de-DE" sz="1400">
                <a:solidFill>
                  <a:srgbClr val="00B050"/>
                </a:solidFill>
              </a:rPr>
              <a:t>Posted example is a bit confusing, discussion answered that question -&gt; This is the user name.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26" name="Legende: mit gebogener Linie 25">
            <a:extLst>
              <a:ext uri="{FF2B5EF4-FFF2-40B4-BE49-F238E27FC236}">
                <a16:creationId xmlns:a16="http://schemas.microsoft.com/office/drawing/2014/main" id="{B2A803C7-0B8E-4F96-A85F-F76265711732}"/>
              </a:ext>
            </a:extLst>
          </p:cNvPr>
          <p:cNvSpPr/>
          <p:nvPr/>
        </p:nvSpPr>
        <p:spPr>
          <a:xfrm>
            <a:off x="8373461" y="3670041"/>
            <a:ext cx="3702423" cy="952759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-175410"/>
              <a:gd name="adj6" fmla="val -692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Meaning of Classification101?</a:t>
            </a:r>
            <a:br>
              <a:rPr lang="de-DE"/>
            </a:br>
            <a:r>
              <a:rPr lang="de-DE" sz="1600"/>
              <a:t>I guess we need an agreement how to encode. Otherwise it does not help. </a:t>
            </a:r>
            <a:endParaRPr lang="de-DE"/>
          </a:p>
        </p:txBody>
      </p:sp>
      <p:sp>
        <p:nvSpPr>
          <p:cNvPr id="27" name="Legende: mit gebogener Linie 26">
            <a:extLst>
              <a:ext uri="{FF2B5EF4-FFF2-40B4-BE49-F238E27FC236}">
                <a16:creationId xmlns:a16="http://schemas.microsoft.com/office/drawing/2014/main" id="{569BDC59-179B-4014-993B-64A3F0201E43}"/>
              </a:ext>
            </a:extLst>
          </p:cNvPr>
          <p:cNvSpPr/>
          <p:nvPr/>
        </p:nvSpPr>
        <p:spPr>
          <a:xfrm>
            <a:off x="8373459" y="1971627"/>
            <a:ext cx="3702423" cy="1611328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-928"/>
              <a:gd name="adj6" fmla="val -77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Which version of IFC?</a:t>
            </a:r>
            <a:br>
              <a:rPr lang="de-DE"/>
            </a:br>
            <a:r>
              <a:rPr lang="de-DE" sz="1400">
                <a:solidFill>
                  <a:srgbClr val="00B050"/>
                </a:solidFill>
              </a:rPr>
              <a:t>I would expect IfcSite here (according to given example in the call, but how to encode IFC version – added to name? We also need to add the classification property it should be used for object selection. 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1193B13F-C50F-48B6-8D9C-D82AAF4B2A1C}"/>
              </a:ext>
            </a:extLst>
          </p:cNvPr>
          <p:cNvSpPr/>
          <p:nvPr/>
        </p:nvSpPr>
        <p:spPr>
          <a:xfrm>
            <a:off x="8373460" y="4750272"/>
            <a:ext cx="3702423" cy="1055442"/>
          </a:xfrm>
          <a:prstGeom prst="borderCallout2">
            <a:avLst>
              <a:gd name="adj1" fmla="val 20354"/>
              <a:gd name="adj2" fmla="val -787"/>
              <a:gd name="adj3" fmla="val -31207"/>
              <a:gd name="adj4" fmla="val -7756"/>
              <a:gd name="adj5" fmla="val -162108"/>
              <a:gd name="adj6" fmla="val -978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 defined property with </a:t>
            </a:r>
            <a:br>
              <a:rPr lang="de-DE"/>
            </a:br>
            <a:r>
              <a:rPr lang="de-DE"/>
              <a:t>Pset = Identification +</a:t>
            </a:r>
            <a:br>
              <a:rPr lang="de-DE"/>
            </a:br>
            <a:r>
              <a:rPr lang="de-DE"/>
              <a:t>Property = Address, GEO-Location?</a:t>
            </a: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54EC10AC-EB1E-4A24-B3DE-BC416CFA921B}"/>
              </a:ext>
            </a:extLst>
          </p:cNvPr>
          <p:cNvSpPr/>
          <p:nvPr/>
        </p:nvSpPr>
        <p:spPr>
          <a:xfrm>
            <a:off x="167950" y="4768934"/>
            <a:ext cx="7955903" cy="1757265"/>
          </a:xfrm>
          <a:prstGeom prst="borderCallout2">
            <a:avLst>
              <a:gd name="adj1" fmla="val -3717"/>
              <a:gd name="adj2" fmla="val 14147"/>
              <a:gd name="adj3" fmla="val -46025"/>
              <a:gd name="adj4" fmla="val 22166"/>
              <a:gd name="adj5" fmla="val -98663"/>
              <a:gd name="adj6" fmla="val 5022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/>
              <a:t>How to differentiate between end-user names and IFC spec names?</a:t>
            </a:r>
            <a:br>
              <a:rPr lang="de-DE" sz="1600"/>
            </a:br>
            <a:r>
              <a:rPr lang="de-DE" sz="1600"/>
              <a:t>Feuerwiderstandsklasse &lt;-&gt; FireRating</a:t>
            </a:r>
          </a:p>
          <a:p>
            <a:pPr algn="ctr"/>
            <a:r>
              <a:rPr lang="de-DE" sz="1400">
                <a:solidFill>
                  <a:srgbClr val="00B050"/>
                </a:solidFill>
              </a:rPr>
              <a:t>Partially answerted in the call (refToClassification seems to be used for the IFC part). However, this seems to be inconsistent with usage of refToClassification in &lt;objectType&gt;. Also, it would not allow to have a link to classification and IFC at the same time. As presented in the call: I would avoid adding the IFC version to the property name. Use a separate field, maybe on object level. 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938A-35A4-4102-B3E8-3F38C355AA01}"/>
              </a:ext>
            </a:extLst>
          </p:cNvPr>
          <p:cNvSpPr txBox="1"/>
          <p:nvPr/>
        </p:nvSpPr>
        <p:spPr>
          <a:xfrm>
            <a:off x="4491532" y="6586798"/>
            <a:ext cx="2932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IDS #04, 16.12.2020, Matthias Weise (AEC3)</a:t>
            </a:r>
          </a:p>
        </p:txBody>
      </p:sp>
    </p:spTree>
    <p:extLst>
      <p:ext uri="{BB962C8B-B14F-4D97-AF65-F5344CB8AC3E}">
        <p14:creationId xmlns:p14="http://schemas.microsoft.com/office/powerpoint/2010/main" val="402660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2CAF48-87CB-4CA5-BD86-D062D9F4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51"/>
            <a:ext cx="12192000" cy="669986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FDC872D-F5D3-4B8A-AEDF-6476AE00E178}"/>
              </a:ext>
            </a:extLst>
          </p:cNvPr>
          <p:cNvSpPr/>
          <p:nvPr/>
        </p:nvSpPr>
        <p:spPr>
          <a:xfrm>
            <a:off x="268835" y="776439"/>
            <a:ext cx="11923165" cy="791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>
                <a:solidFill>
                  <a:srgbClr val="C00000"/>
                </a:solidFill>
              </a:rPr>
              <a:t>Meta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75FA86-AC67-4C6C-AC82-7DBF28A26F62}"/>
              </a:ext>
            </a:extLst>
          </p:cNvPr>
          <p:cNvSpPr/>
          <p:nvPr/>
        </p:nvSpPr>
        <p:spPr>
          <a:xfrm>
            <a:off x="268835" y="1712686"/>
            <a:ext cx="11923165" cy="12482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>
                <a:solidFill>
                  <a:srgbClr val="C00000"/>
                </a:solidFill>
              </a:rPr>
              <a:t>Select part A)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D0EB65E-6266-4140-A2E9-64851D0DF3B2}"/>
              </a:ext>
            </a:extLst>
          </p:cNvPr>
          <p:cNvSpPr/>
          <p:nvPr/>
        </p:nvSpPr>
        <p:spPr>
          <a:xfrm>
            <a:off x="268835" y="3106057"/>
            <a:ext cx="11923165" cy="2039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>
                <a:solidFill>
                  <a:srgbClr val="C00000"/>
                </a:solidFill>
              </a:rPr>
              <a:t>Requirement part B)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D292108-C951-4489-B19D-C4DA07E292B2}"/>
              </a:ext>
            </a:extLst>
          </p:cNvPr>
          <p:cNvSpPr/>
          <p:nvPr/>
        </p:nvSpPr>
        <p:spPr>
          <a:xfrm>
            <a:off x="4927599" y="1705428"/>
            <a:ext cx="812800" cy="195943"/>
          </a:xfrm>
          <a:prstGeom prst="rect">
            <a:avLst/>
          </a:prstGeom>
          <a:solidFill>
            <a:srgbClr val="C5E0B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979E98-6705-459F-A3FE-65423D734EC1}"/>
              </a:ext>
            </a:extLst>
          </p:cNvPr>
          <p:cNvSpPr/>
          <p:nvPr/>
        </p:nvSpPr>
        <p:spPr>
          <a:xfrm>
            <a:off x="4927599" y="3106057"/>
            <a:ext cx="3628572" cy="486229"/>
          </a:xfrm>
          <a:prstGeom prst="rect">
            <a:avLst/>
          </a:prstGeom>
          <a:solidFill>
            <a:srgbClr val="C5E0B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5185F1-21C3-4ABD-8A17-4A10B946F7DB}"/>
              </a:ext>
            </a:extLst>
          </p:cNvPr>
          <p:cNvSpPr/>
          <p:nvPr/>
        </p:nvSpPr>
        <p:spPr>
          <a:xfrm>
            <a:off x="4521199" y="776439"/>
            <a:ext cx="1219200" cy="195943"/>
          </a:xfrm>
          <a:prstGeom prst="rect">
            <a:avLst/>
          </a:prstGeom>
          <a:solidFill>
            <a:srgbClr val="C5E0B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7BF45D-3348-4772-A60C-9E1E5753C52D}"/>
              </a:ext>
            </a:extLst>
          </p:cNvPr>
          <p:cNvSpPr/>
          <p:nvPr/>
        </p:nvSpPr>
        <p:spPr>
          <a:xfrm>
            <a:off x="268835" y="1074019"/>
            <a:ext cx="11923164" cy="508651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D326F25-8BC1-4716-8EB2-DEE7D31B267B}"/>
              </a:ext>
            </a:extLst>
          </p:cNvPr>
          <p:cNvSpPr/>
          <p:nvPr/>
        </p:nvSpPr>
        <p:spPr>
          <a:xfrm>
            <a:off x="1074378" y="3871359"/>
            <a:ext cx="8505051" cy="508651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408812D-A9B4-469D-8328-94890D67419D}"/>
              </a:ext>
            </a:extLst>
          </p:cNvPr>
          <p:cNvSpPr/>
          <p:nvPr/>
        </p:nvSpPr>
        <p:spPr>
          <a:xfrm>
            <a:off x="842151" y="2024129"/>
            <a:ext cx="4542650" cy="936785"/>
          </a:xfrm>
          <a:prstGeom prst="rect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FFD5B9-400E-4AA2-A6FC-D37E1AD0C095}"/>
              </a:ext>
            </a:extLst>
          </p:cNvPr>
          <p:cNvSpPr/>
          <p:nvPr/>
        </p:nvSpPr>
        <p:spPr>
          <a:xfrm>
            <a:off x="7126513" y="1730543"/>
            <a:ext cx="812801" cy="170828"/>
          </a:xfrm>
          <a:prstGeom prst="rect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0536E8D-6377-42FF-B171-6BF59D08806E}"/>
              </a:ext>
            </a:extLst>
          </p:cNvPr>
          <p:cNvSpPr/>
          <p:nvPr/>
        </p:nvSpPr>
        <p:spPr>
          <a:xfrm>
            <a:off x="1074378" y="3693886"/>
            <a:ext cx="3780651" cy="177473"/>
          </a:xfrm>
          <a:prstGeom prst="rect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59B95E-2885-447C-B0D9-E8F0BA4F2DF0}"/>
              </a:ext>
            </a:extLst>
          </p:cNvPr>
          <p:cNvSpPr/>
          <p:nvPr/>
        </p:nvSpPr>
        <p:spPr>
          <a:xfrm>
            <a:off x="1074377" y="4380010"/>
            <a:ext cx="8505052" cy="591133"/>
          </a:xfrm>
          <a:prstGeom prst="rect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gende: mit gebogener Linie 19">
            <a:extLst>
              <a:ext uri="{FF2B5EF4-FFF2-40B4-BE49-F238E27FC236}">
                <a16:creationId xmlns:a16="http://schemas.microsoft.com/office/drawing/2014/main" id="{18DADB99-6D5F-40E0-A75E-7B0353A06942}"/>
              </a:ext>
            </a:extLst>
          </p:cNvPr>
          <p:cNvSpPr/>
          <p:nvPr/>
        </p:nvSpPr>
        <p:spPr>
          <a:xfrm>
            <a:off x="8301455" y="1201949"/>
            <a:ext cx="3751028" cy="1302547"/>
          </a:xfrm>
          <a:prstGeom prst="borderCallout2">
            <a:avLst>
              <a:gd name="adj1" fmla="val 20354"/>
              <a:gd name="adj2" fmla="val -787"/>
              <a:gd name="adj3" fmla="val 21246"/>
              <a:gd name="adj4" fmla="val -13132"/>
              <a:gd name="adj5" fmla="val 212778"/>
              <a:gd name="adj6" fmla="val -825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u="sng">
                <a:solidFill>
                  <a:srgbClr val="00B050"/>
                </a:solidFill>
              </a:rPr>
              <a:t>Cross check with mvdXML</a:t>
            </a:r>
          </a:p>
          <a:p>
            <a:pPr algn="ctr"/>
            <a:r>
              <a:rPr lang="de-DE" sz="1400">
                <a:solidFill>
                  <a:srgbClr val="00B050"/>
                </a:solidFill>
              </a:rPr>
              <a:t>Similar principles, different meta-data</a:t>
            </a:r>
          </a:p>
          <a:p>
            <a:pPr algn="ctr"/>
            <a:r>
              <a:rPr lang="de-DE" sz="1400">
                <a:solidFill>
                  <a:srgbClr val="00B050"/>
                </a:solidFill>
              </a:rPr>
              <a:t>#3: many purposes/exchange requirements are allowed (see link from property/concept to ExchangeRequirement)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503173-B693-47BB-A396-B14AA34AAA3D}"/>
              </a:ext>
            </a:extLst>
          </p:cNvPr>
          <p:cNvSpPr txBox="1"/>
          <p:nvPr/>
        </p:nvSpPr>
        <p:spPr>
          <a:xfrm>
            <a:off x="4491532" y="6586798"/>
            <a:ext cx="2932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IDS #04, 16.12.2020, Matthias Weise (AEC3)</a:t>
            </a:r>
          </a:p>
        </p:txBody>
      </p:sp>
    </p:spTree>
    <p:extLst>
      <p:ext uri="{BB962C8B-B14F-4D97-AF65-F5344CB8AC3E}">
        <p14:creationId xmlns:p14="http://schemas.microsoft.com/office/powerpoint/2010/main" val="382292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F194C-1790-409D-AFF7-7778589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Thank you!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9EABCD-1F6A-4272-A591-BFFC6A7F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r>
              <a:rPr lang="de-DE" sz="3200"/>
              <a:t>Questions?</a:t>
            </a:r>
          </a:p>
          <a:p>
            <a:pPr marL="0" indent="0">
              <a:buNone/>
            </a:pPr>
            <a:r>
              <a:rPr lang="de-DE" sz="2400"/>
              <a:t>Contact: mw@aec3.de</a:t>
            </a:r>
          </a:p>
        </p:txBody>
      </p:sp>
    </p:spTree>
    <p:extLst>
      <p:ext uri="{BB962C8B-B14F-4D97-AF65-F5344CB8AC3E}">
        <p14:creationId xmlns:p14="http://schemas.microsoft.com/office/powerpoint/2010/main" val="12342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956600260CB9428286F402A890B18B" ma:contentTypeVersion="7" ma:contentTypeDescription="Ein neues Dokument erstellen." ma:contentTypeScope="" ma:versionID="a566f8bac76c305f2cc63e0f48178244">
  <xsd:schema xmlns:xsd="http://www.w3.org/2001/XMLSchema" xmlns:xs="http://www.w3.org/2001/XMLSchema" xmlns:p="http://schemas.microsoft.com/office/2006/metadata/properties" xmlns:ns2="a9d92490-8bcd-47e9-8c12-ad9623053754" targetNamespace="http://schemas.microsoft.com/office/2006/metadata/properties" ma:root="true" ma:fieldsID="792caa6e2517d56845d026944d73f49c" ns2:_="">
    <xsd:import namespace="a9d92490-8bcd-47e9-8c12-ad96230537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92490-8bcd-47e9-8c12-ad9623053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7E503A-2369-4CD9-B859-266430D44128}"/>
</file>

<file path=customXml/itemProps2.xml><?xml version="1.0" encoding="utf-8"?>
<ds:datastoreItem xmlns:ds="http://schemas.openxmlformats.org/officeDocument/2006/customXml" ds:itemID="{56B6ADC0-41DF-406D-909F-AD8E4DDC5558}"/>
</file>

<file path=customXml/itemProps3.xml><?xml version="1.0" encoding="utf-8"?>
<ds:datastoreItem xmlns:ds="http://schemas.openxmlformats.org/officeDocument/2006/customXml" ds:itemID="{53AD0489-3962-4C66-BCCF-E4E595AC2C7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Breitbild</PresentationFormat>
  <Paragraphs>46</Paragraphs>
  <Slides>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bSi IDS Meeting #04 Technical Discussion</vt:lpstr>
      <vt:lpstr>Question/Checklist towards IDS 0.1</vt:lpstr>
      <vt:lpstr>Proposal by André Borrmann (ISO 17412), v0.4</vt:lpstr>
      <vt:lpstr>PowerPoint-Präsentation</vt:lpstr>
      <vt:lpstr>PowerPoint-Präsentation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 IDS Meeting #04 Technical Discussion</dc:title>
  <dc:creator>Matthias Weise</dc:creator>
  <cp:lastModifiedBy>Matthias Weise</cp:lastModifiedBy>
  <cp:revision>30</cp:revision>
  <dcterms:created xsi:type="dcterms:W3CDTF">2020-12-16T08:29:59Z</dcterms:created>
  <dcterms:modified xsi:type="dcterms:W3CDTF">2020-12-16T14:00:07Z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0x010100D8956600260CB9428286F402A890B18B</vt:lpwstr>
  </property>
</Properties>
</file>