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68" r:id="rId7"/>
    <p:sldId id="458" r:id="rId8"/>
    <p:sldId id="459" r:id="rId9"/>
    <p:sldId id="457" r:id="rId10"/>
  </p:sldIdLst>
  <p:sldSz cx="12192000" cy="6858000"/>
  <p:notesSz cx="6669088"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21" autoAdjust="0"/>
    <p:restoredTop sz="94141" autoAdjust="0"/>
  </p:normalViewPr>
  <p:slideViewPr>
    <p:cSldViewPr snapToGrid="0">
      <p:cViewPr varScale="1">
        <p:scale>
          <a:sx n="117" d="100"/>
          <a:sy n="117" d="100"/>
        </p:scale>
        <p:origin x="1099" y="82"/>
      </p:cViewPr>
      <p:guideLst/>
    </p:cSldViewPr>
  </p:slideViewPr>
  <p:notesTextViewPr>
    <p:cViewPr>
      <p:scale>
        <a:sx n="1" d="1"/>
        <a:sy n="1" d="1"/>
      </p:scale>
      <p:origin x="0" y="0"/>
    </p:cViewPr>
  </p:notesTextViewPr>
  <p:notesViewPr>
    <p:cSldViewPr snapToGrid="0">
      <p:cViewPr varScale="1">
        <p:scale>
          <a:sx n="96" d="100"/>
          <a:sy n="96" d="100"/>
        </p:scale>
        <p:origin x="361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4754AE57-0D33-4286-B79F-CCF17C71E5D4}" type="datetimeFigureOut">
              <a:rPr lang="de-DE" smtClean="0"/>
              <a:t>13.01.2021</a:t>
            </a:fld>
            <a:endParaRPr lang="de-DE"/>
          </a:p>
        </p:txBody>
      </p:sp>
      <p:sp>
        <p:nvSpPr>
          <p:cNvPr id="4" name="Folienbildplatzhalt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ACD0DBF0-21CE-4A94-8723-1556F74B2149}" type="slidenum">
              <a:rPr lang="de-DE" smtClean="0"/>
              <a:t>‹Nr.›</a:t>
            </a:fld>
            <a:endParaRPr lang="de-DE"/>
          </a:p>
        </p:txBody>
      </p:sp>
    </p:spTree>
    <p:extLst>
      <p:ext uri="{BB962C8B-B14F-4D97-AF65-F5344CB8AC3E}">
        <p14:creationId xmlns:p14="http://schemas.microsoft.com/office/powerpoint/2010/main" val="314318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Link to IFC via refToClassification?</a:t>
            </a:r>
          </a:p>
          <a:p>
            <a:r>
              <a:rPr lang="de-DE"/>
              <a:t>refToDataModelType = Link to IFC data format?, can we mix specifications for different objects?</a:t>
            </a:r>
          </a:p>
        </p:txBody>
      </p:sp>
      <p:sp>
        <p:nvSpPr>
          <p:cNvPr id="4" name="Foliennummernplatzhalter 3"/>
          <p:cNvSpPr>
            <a:spLocks noGrp="1"/>
          </p:cNvSpPr>
          <p:nvPr>
            <p:ph type="sldNum" sz="quarter" idx="5"/>
          </p:nvPr>
        </p:nvSpPr>
        <p:spPr/>
        <p:txBody>
          <a:bodyPr/>
          <a:lstStyle/>
          <a:p>
            <a:fld id="{ACD0DBF0-21CE-4A94-8723-1556F74B2149}" type="slidenum">
              <a:rPr lang="de-DE" smtClean="0"/>
              <a:t>3</a:t>
            </a:fld>
            <a:endParaRPr lang="de-DE"/>
          </a:p>
        </p:txBody>
      </p:sp>
    </p:spTree>
    <p:extLst>
      <p:ext uri="{BB962C8B-B14F-4D97-AF65-F5344CB8AC3E}">
        <p14:creationId xmlns:p14="http://schemas.microsoft.com/office/powerpoint/2010/main" val="379612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C817A6-8AA8-4055-BB06-82C6DBE5AF7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7E80D09-E790-45D9-B9FB-BD1C35B5A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6990A2B-332B-4EF2-82F1-5E2B407D13CA}"/>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5" name="Fußzeilenplatzhalter 4">
            <a:extLst>
              <a:ext uri="{FF2B5EF4-FFF2-40B4-BE49-F238E27FC236}">
                <a16:creationId xmlns:a16="http://schemas.microsoft.com/office/drawing/2014/main" id="{5EE855CA-8626-4A96-BC5B-DF0919F6AF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C9FBC-44E5-4000-B603-94AACD555666}"/>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55224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F2C402-4FCD-4B12-A944-DB9B9953E9F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AACE4E8-AE2F-4180-A44A-2C361345B48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F2777E6-47A4-4092-99BA-6CF0DAB766C0}"/>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5" name="Fußzeilenplatzhalter 4">
            <a:extLst>
              <a:ext uri="{FF2B5EF4-FFF2-40B4-BE49-F238E27FC236}">
                <a16:creationId xmlns:a16="http://schemas.microsoft.com/office/drawing/2014/main" id="{C6C59744-E6F7-4D47-9BFA-A10BF2FA1D7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87E302-CBC8-49DA-9622-43B8E6965A90}"/>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99665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1D1D987-97F0-4FFF-9BB8-3A861CBA585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49CB748-7D74-40F5-95BD-C49B2B80B53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A6B629C-2D69-45EF-A104-9716035964E7}"/>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5" name="Fußzeilenplatzhalter 4">
            <a:extLst>
              <a:ext uri="{FF2B5EF4-FFF2-40B4-BE49-F238E27FC236}">
                <a16:creationId xmlns:a16="http://schemas.microsoft.com/office/drawing/2014/main" id="{04E9215B-D5D7-4963-B6A6-32C9A31CF6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5380AE-454A-45AD-80B3-FA9C2288C160}"/>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61916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791701-4F1F-4DDF-B9AB-B130E9BA474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866DA4-13E9-4B4A-A9FC-CC348D0553B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DD12701-4D05-4807-BC0A-96FD468FF648}"/>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5" name="Fußzeilenplatzhalter 4">
            <a:extLst>
              <a:ext uri="{FF2B5EF4-FFF2-40B4-BE49-F238E27FC236}">
                <a16:creationId xmlns:a16="http://schemas.microsoft.com/office/drawing/2014/main" id="{6DA6CAB7-9A4C-4F9B-8158-F0B237321C6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ABDD366-FF8C-46F4-BCAE-8BFDB076BDCE}"/>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23783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6746AE-DC1E-4165-A86B-04A596DD5B4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4A1D69F-F96B-4476-830E-69FB26706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4220699-AE76-4779-98F7-6B97D015D503}"/>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5" name="Fußzeilenplatzhalter 4">
            <a:extLst>
              <a:ext uri="{FF2B5EF4-FFF2-40B4-BE49-F238E27FC236}">
                <a16:creationId xmlns:a16="http://schemas.microsoft.com/office/drawing/2014/main" id="{EDCD448F-1119-4818-92E5-5017FE81EC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567E56-6164-4FF1-AC82-AF35641CE059}"/>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202200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0AA08-CF85-4918-A5B5-3DCCC46F369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18DCA3-11CF-4D1B-9449-771D2E0A694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292591D-63BE-4C72-A40C-D896D16C01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F574EA5-F790-4890-AA45-FCCFB3E5BA64}"/>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6" name="Fußzeilenplatzhalter 5">
            <a:extLst>
              <a:ext uri="{FF2B5EF4-FFF2-40B4-BE49-F238E27FC236}">
                <a16:creationId xmlns:a16="http://schemas.microsoft.com/office/drawing/2014/main" id="{6E8C99B6-78B4-4EAC-A77C-7EDE0186323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FB1515F-2513-4D70-BD9D-03D13990A43D}"/>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130228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AB39A6-1A01-471D-B8ED-551E8E8A9FD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F46E299-0D86-4870-BF37-E7C8519C1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A661C9B-65AC-4486-93A1-8C29D9AF13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C36C0A0-120E-41BE-B0D6-86DC3B02D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96CA001-5DCC-4419-97E0-19AC9EC5EF3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A64301D-8610-459D-A13B-0F86C83EEDBF}"/>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8" name="Fußzeilenplatzhalter 7">
            <a:extLst>
              <a:ext uri="{FF2B5EF4-FFF2-40B4-BE49-F238E27FC236}">
                <a16:creationId xmlns:a16="http://schemas.microsoft.com/office/drawing/2014/main" id="{6B979C2E-E89D-43B1-91F9-0C454641BDA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D0CA638-90AD-4C5D-AA68-3098944CD6E6}"/>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266083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F50B60-70B1-4002-8FD3-2CE0343AC8C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A495D01-CE7E-4FB5-8B20-FA15FC267E69}"/>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4" name="Fußzeilenplatzhalter 3">
            <a:extLst>
              <a:ext uri="{FF2B5EF4-FFF2-40B4-BE49-F238E27FC236}">
                <a16:creationId xmlns:a16="http://schemas.microsoft.com/office/drawing/2014/main" id="{4A7FB95C-4484-4E9B-9618-E5962E686B9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7E32841-6572-4587-90DE-F36B86288138}"/>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294026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38E64D-7290-4185-958B-869868F23F4C}"/>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3" name="Fußzeilenplatzhalter 2">
            <a:extLst>
              <a:ext uri="{FF2B5EF4-FFF2-40B4-BE49-F238E27FC236}">
                <a16:creationId xmlns:a16="http://schemas.microsoft.com/office/drawing/2014/main" id="{C0E61ABE-BF40-4AFE-9F8D-CEE345555A7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226696A-E3C5-4B19-A7B0-452E798968A4}"/>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199015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7653A-C130-4621-B058-FC8683924F0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70CC906-2F56-4E4D-80AD-3D646487C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506BC33-4637-4B65-837C-A12FC4309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805340B-0389-4CD3-AE23-A09DEA16277D}"/>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6" name="Fußzeilenplatzhalter 5">
            <a:extLst>
              <a:ext uri="{FF2B5EF4-FFF2-40B4-BE49-F238E27FC236}">
                <a16:creationId xmlns:a16="http://schemas.microsoft.com/office/drawing/2014/main" id="{3CA5EB5D-9931-44DD-941F-33BEF7AFBD3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7B1FCE-BD6D-4D1B-A6CC-61ED0E15CDE8}"/>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30076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FE34EC-E78E-470D-8E85-B373212780B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9AF9DA-C163-4B47-BDC9-97AFC5F6F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4D5F896-A80E-48C1-808B-141F819AD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DBF047D-A90F-4D94-886D-625A8369D06B}"/>
              </a:ext>
            </a:extLst>
          </p:cNvPr>
          <p:cNvSpPr>
            <a:spLocks noGrp="1"/>
          </p:cNvSpPr>
          <p:nvPr>
            <p:ph type="dt" sz="half" idx="10"/>
          </p:nvPr>
        </p:nvSpPr>
        <p:spPr/>
        <p:txBody>
          <a:bodyPr/>
          <a:lstStyle/>
          <a:p>
            <a:fld id="{8EC72540-B0DB-496C-8783-5A454DDA6244}" type="datetimeFigureOut">
              <a:rPr lang="de-DE" smtClean="0"/>
              <a:t>13.01.2021</a:t>
            </a:fld>
            <a:endParaRPr lang="de-DE"/>
          </a:p>
        </p:txBody>
      </p:sp>
      <p:sp>
        <p:nvSpPr>
          <p:cNvPr id="6" name="Fußzeilenplatzhalter 5">
            <a:extLst>
              <a:ext uri="{FF2B5EF4-FFF2-40B4-BE49-F238E27FC236}">
                <a16:creationId xmlns:a16="http://schemas.microsoft.com/office/drawing/2014/main" id="{0238BD1D-912C-437D-A45E-27C7187D904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A8804AB-664D-41CF-9A92-B705B08CEB70}"/>
              </a:ext>
            </a:extLst>
          </p:cNvPr>
          <p:cNvSpPr>
            <a:spLocks noGrp="1"/>
          </p:cNvSpPr>
          <p:nvPr>
            <p:ph type="sldNum" sz="quarter" idx="12"/>
          </p:nvPr>
        </p:nvSpPr>
        <p:spPr/>
        <p:txBody>
          <a:bodyPr/>
          <a:lstStyle/>
          <a:p>
            <a:fld id="{A7C49199-E090-45C3-BEDC-044B22BDEF31}" type="slidenum">
              <a:rPr lang="de-DE" smtClean="0"/>
              <a:t>‹Nr.›</a:t>
            </a:fld>
            <a:endParaRPr lang="de-DE"/>
          </a:p>
        </p:txBody>
      </p:sp>
    </p:spTree>
    <p:extLst>
      <p:ext uri="{BB962C8B-B14F-4D97-AF65-F5344CB8AC3E}">
        <p14:creationId xmlns:p14="http://schemas.microsoft.com/office/powerpoint/2010/main" val="37557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9ABC15A-B069-4A30-A40F-B2C8BF3F0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967355F-4E54-477B-8C31-15B971114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65E788-E369-4D90-8DCD-6BFD8E65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72540-B0DB-496C-8783-5A454DDA6244}" type="datetimeFigureOut">
              <a:rPr lang="de-DE" smtClean="0"/>
              <a:t>13.01.2021</a:t>
            </a:fld>
            <a:endParaRPr lang="de-DE"/>
          </a:p>
        </p:txBody>
      </p:sp>
      <p:sp>
        <p:nvSpPr>
          <p:cNvPr id="5" name="Fußzeilenplatzhalter 4">
            <a:extLst>
              <a:ext uri="{FF2B5EF4-FFF2-40B4-BE49-F238E27FC236}">
                <a16:creationId xmlns:a16="http://schemas.microsoft.com/office/drawing/2014/main" id="{372657FD-92A2-46F0-974D-84AD7EDC6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FFA4A476-D4A7-4DE3-9A67-001388BF1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49199-E090-45C3-BEDC-044B22BDEF31}" type="slidenum">
              <a:rPr lang="de-DE" smtClean="0"/>
              <a:t>‹Nr.›</a:t>
            </a:fld>
            <a:endParaRPr lang="de-DE"/>
          </a:p>
        </p:txBody>
      </p:sp>
    </p:spTree>
    <p:extLst>
      <p:ext uri="{BB962C8B-B14F-4D97-AF65-F5344CB8AC3E}">
        <p14:creationId xmlns:p14="http://schemas.microsoft.com/office/powerpoint/2010/main" val="43390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740F3A-80DF-4550-AB17-686C89DC10AA}"/>
              </a:ext>
            </a:extLst>
          </p:cNvPr>
          <p:cNvSpPr>
            <a:spLocks noGrp="1"/>
          </p:cNvSpPr>
          <p:nvPr>
            <p:ph type="ctrTitle"/>
          </p:nvPr>
        </p:nvSpPr>
        <p:spPr/>
        <p:txBody>
          <a:bodyPr>
            <a:normAutofit/>
          </a:bodyPr>
          <a:lstStyle/>
          <a:p>
            <a:r>
              <a:rPr lang="de-DE" b="1"/>
              <a:t>bSi IDS Meeting #04</a:t>
            </a:r>
            <a:br>
              <a:rPr lang="de-DE" b="1"/>
            </a:br>
            <a:r>
              <a:rPr lang="de-DE" sz="5400"/>
              <a:t>Technical Discussion</a:t>
            </a:r>
            <a:endParaRPr lang="de-DE"/>
          </a:p>
        </p:txBody>
      </p:sp>
      <p:sp>
        <p:nvSpPr>
          <p:cNvPr id="3" name="Untertitel 2">
            <a:extLst>
              <a:ext uri="{FF2B5EF4-FFF2-40B4-BE49-F238E27FC236}">
                <a16:creationId xmlns:a16="http://schemas.microsoft.com/office/drawing/2014/main" id="{BE673A3D-2545-4605-AA6D-AC9E2E894A87}"/>
              </a:ext>
            </a:extLst>
          </p:cNvPr>
          <p:cNvSpPr>
            <a:spLocks noGrp="1"/>
          </p:cNvSpPr>
          <p:nvPr>
            <p:ph type="subTitle" idx="1"/>
          </p:nvPr>
        </p:nvSpPr>
        <p:spPr/>
        <p:txBody>
          <a:bodyPr>
            <a:normAutofit/>
          </a:bodyPr>
          <a:lstStyle/>
          <a:p>
            <a:r>
              <a:rPr lang="en-US" sz="2000"/>
              <a:t>16 December 2020</a:t>
            </a:r>
            <a:br>
              <a:rPr lang="en-US" sz="2000"/>
            </a:br>
            <a:r>
              <a:rPr lang="de-DE" sz="2000"/>
              <a:t>Matthias Weise, AEC3 Germany</a:t>
            </a:r>
          </a:p>
        </p:txBody>
      </p:sp>
      <p:sp>
        <p:nvSpPr>
          <p:cNvPr id="4" name="Legende: mit gebogener Linie 20">
            <a:extLst>
              <a:ext uri="{FF2B5EF4-FFF2-40B4-BE49-F238E27FC236}">
                <a16:creationId xmlns:a16="http://schemas.microsoft.com/office/drawing/2014/main" id="{02082913-EADB-434C-A3A1-67EEB728A113}"/>
              </a:ext>
            </a:extLst>
          </p:cNvPr>
          <p:cNvSpPr/>
          <p:nvPr/>
        </p:nvSpPr>
        <p:spPr>
          <a:xfrm>
            <a:off x="8341330" y="4519749"/>
            <a:ext cx="2807818" cy="1894114"/>
          </a:xfrm>
          <a:prstGeom prst="borderCallout2">
            <a:avLst>
              <a:gd name="adj1" fmla="val 76883"/>
              <a:gd name="adj2" fmla="val 655"/>
              <a:gd name="adj3" fmla="val 65105"/>
              <a:gd name="adj4" fmla="val -25711"/>
              <a:gd name="adj5" fmla="val -15560"/>
              <a:gd name="adj6" fmla="val -66280"/>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smtClean="0">
                <a:solidFill>
                  <a:schemeClr val="tx1"/>
                </a:solidFill>
              </a:rPr>
              <a:t>… with some answers, statements and requests for further discussion from </a:t>
            </a:r>
            <a:br>
              <a:rPr lang="en-GB" sz="1600" dirty="0" smtClean="0">
                <a:solidFill>
                  <a:schemeClr val="tx1"/>
                </a:solidFill>
              </a:rPr>
            </a:br>
            <a:r>
              <a:rPr lang="en-GB" sz="1600" dirty="0" smtClean="0">
                <a:solidFill>
                  <a:schemeClr val="tx1"/>
                </a:solidFill>
              </a:rPr>
              <a:t>André Borrmann</a:t>
            </a:r>
            <a:br>
              <a:rPr lang="en-GB" sz="1600" dirty="0" smtClean="0">
                <a:solidFill>
                  <a:schemeClr val="tx1"/>
                </a:solidFill>
              </a:rPr>
            </a:br>
            <a:r>
              <a:rPr lang="en-GB" sz="1600" dirty="0" smtClean="0">
                <a:solidFill>
                  <a:schemeClr val="tx1"/>
                </a:solidFill>
              </a:rPr>
              <a:t>13/01/2021</a:t>
            </a:r>
            <a:endParaRPr lang="en-GB" sz="1600" dirty="0">
              <a:solidFill>
                <a:schemeClr val="tx1"/>
              </a:solidFill>
            </a:endParaRPr>
          </a:p>
        </p:txBody>
      </p:sp>
    </p:spTree>
    <p:extLst>
      <p:ext uri="{BB962C8B-B14F-4D97-AF65-F5344CB8AC3E}">
        <p14:creationId xmlns:p14="http://schemas.microsoft.com/office/powerpoint/2010/main" val="237978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46907-8CA0-4A21-A34F-F4FF00517158}"/>
              </a:ext>
            </a:extLst>
          </p:cNvPr>
          <p:cNvSpPr>
            <a:spLocks noGrp="1"/>
          </p:cNvSpPr>
          <p:nvPr>
            <p:ph type="title"/>
          </p:nvPr>
        </p:nvSpPr>
        <p:spPr>
          <a:xfrm>
            <a:off x="838200" y="140155"/>
            <a:ext cx="10515600" cy="1325563"/>
          </a:xfrm>
        </p:spPr>
        <p:txBody>
          <a:bodyPr>
            <a:normAutofit/>
          </a:bodyPr>
          <a:lstStyle/>
          <a:p>
            <a:r>
              <a:rPr lang="de-DE" sz="4000"/>
              <a:t>Question/Checklist towards IDS 0.1</a:t>
            </a:r>
          </a:p>
        </p:txBody>
      </p:sp>
      <p:sp>
        <p:nvSpPr>
          <p:cNvPr id="3" name="Inhaltsplatzhalter 2">
            <a:extLst>
              <a:ext uri="{FF2B5EF4-FFF2-40B4-BE49-F238E27FC236}">
                <a16:creationId xmlns:a16="http://schemas.microsoft.com/office/drawing/2014/main" id="{1721F3F5-F0C9-4C15-829F-068EAE012558}"/>
              </a:ext>
            </a:extLst>
          </p:cNvPr>
          <p:cNvSpPr>
            <a:spLocks noGrp="1"/>
          </p:cNvSpPr>
          <p:nvPr>
            <p:ph idx="1"/>
          </p:nvPr>
        </p:nvSpPr>
        <p:spPr>
          <a:xfrm>
            <a:off x="838199" y="1299029"/>
            <a:ext cx="11353801" cy="5094514"/>
          </a:xfrm>
        </p:spPr>
        <p:txBody>
          <a:bodyPr>
            <a:normAutofit fontScale="77500" lnSpcReduction="20000"/>
          </a:bodyPr>
          <a:lstStyle/>
          <a:p>
            <a:pPr>
              <a:lnSpc>
                <a:spcPct val="120000"/>
              </a:lnSpc>
              <a:spcBef>
                <a:spcPts val="1200"/>
              </a:spcBef>
            </a:pPr>
            <a:r>
              <a:rPr lang="de-DE"/>
              <a:t>Dataformat? </a:t>
            </a:r>
            <a:br>
              <a:rPr lang="de-DE"/>
            </a:br>
            <a:r>
              <a:rPr lang="de-DE" sz="2400"/>
              <a:t>Options: </a:t>
            </a:r>
            <a:r>
              <a:rPr lang="de-DE" sz="2400" u="sng">
                <a:solidFill>
                  <a:srgbClr val="00B050"/>
                </a:solidFill>
              </a:rPr>
              <a:t>XML</a:t>
            </a:r>
            <a:r>
              <a:rPr lang="de-DE" sz="2400"/>
              <a:t>, JSON, CSV</a:t>
            </a:r>
          </a:p>
          <a:p>
            <a:pPr>
              <a:lnSpc>
                <a:spcPct val="120000"/>
              </a:lnSpc>
              <a:spcBef>
                <a:spcPts val="1200"/>
              </a:spcBef>
            </a:pPr>
            <a:r>
              <a:rPr lang="de-DE"/>
              <a:t>Wording/Standard? </a:t>
            </a:r>
            <a:br>
              <a:rPr lang="de-DE"/>
            </a:br>
            <a:r>
              <a:rPr lang="de-DE" sz="2400"/>
              <a:t>Options: </a:t>
            </a:r>
            <a:r>
              <a:rPr lang="de-DE" sz="2400" u="sng">
                <a:solidFill>
                  <a:srgbClr val="00B050"/>
                </a:solidFill>
              </a:rPr>
              <a:t>CEN 17412 (LOIN)</a:t>
            </a:r>
            <a:r>
              <a:rPr lang="de-DE" sz="2400"/>
              <a:t>, ISO 29481-3 (IDM), ISO 19650, ..</a:t>
            </a:r>
          </a:p>
          <a:p>
            <a:pPr>
              <a:lnSpc>
                <a:spcPct val="120000"/>
              </a:lnSpc>
              <a:spcBef>
                <a:spcPts val="1200"/>
              </a:spcBef>
            </a:pPr>
            <a:r>
              <a:rPr lang="de-DE"/>
              <a:t>Metadata to be captured?</a:t>
            </a:r>
          </a:p>
          <a:p>
            <a:pPr lvl="1">
              <a:lnSpc>
                <a:spcPct val="120000"/>
              </a:lnSpc>
              <a:spcBef>
                <a:spcPts val="1200"/>
              </a:spcBef>
            </a:pPr>
            <a:r>
              <a:rPr lang="de-DE" sz="2000" u="sng">
                <a:solidFill>
                  <a:srgbClr val="00B050"/>
                </a:solidFill>
              </a:rPr>
              <a:t>1</a:t>
            </a:r>
            <a:r>
              <a:rPr lang="de-DE" sz="2000"/>
              <a:t> or many InformationDeliveryMilestone-Purpose/Exchange Information Requirement-Use Case</a:t>
            </a:r>
          </a:p>
          <a:p>
            <a:pPr lvl="1">
              <a:lnSpc>
                <a:spcPct val="120000"/>
              </a:lnSpc>
              <a:spcBef>
                <a:spcPts val="1200"/>
              </a:spcBef>
            </a:pPr>
            <a:r>
              <a:rPr lang="de-DE" sz="2000" u="sng">
                <a:solidFill>
                  <a:srgbClr val="00B050"/>
                </a:solidFill>
              </a:rPr>
              <a:t>No link</a:t>
            </a:r>
            <a:r>
              <a:rPr lang="de-DE" sz="2000"/>
              <a:t> to IFC Implementation Levels or MVD (see discussion about *, **, *** IFC or IFC Reference View), or seen as Geometry</a:t>
            </a:r>
          </a:p>
          <a:p>
            <a:pPr lvl="1">
              <a:lnSpc>
                <a:spcPct val="120000"/>
              </a:lnSpc>
              <a:spcBef>
                <a:spcPts val="1200"/>
              </a:spcBef>
            </a:pPr>
            <a:r>
              <a:rPr lang="de-DE" sz="2000" u="sng">
                <a:solidFill>
                  <a:srgbClr val="00B050"/>
                </a:solidFill>
              </a:rPr>
              <a:t>Out of scope</a:t>
            </a:r>
            <a:r>
              <a:rPr lang="de-DE" sz="2000"/>
              <a:t>: Actor/Domain (sending/receiving)</a:t>
            </a:r>
          </a:p>
          <a:p>
            <a:pPr>
              <a:lnSpc>
                <a:spcPct val="120000"/>
              </a:lnSpc>
              <a:spcBef>
                <a:spcPts val="1200"/>
              </a:spcBef>
            </a:pPr>
            <a:r>
              <a:rPr lang="de-DE"/>
              <a:t>Scope for Data Requirements and Mapping to IFC</a:t>
            </a:r>
          </a:p>
          <a:p>
            <a:pPr marL="719138" lvl="1" indent="-261938">
              <a:lnSpc>
                <a:spcPct val="120000"/>
              </a:lnSpc>
              <a:spcBef>
                <a:spcPts val="600"/>
              </a:spcBef>
              <a:buFont typeface="+mj-lt"/>
              <a:buAutoNum type="alphaLcParenR"/>
            </a:pPr>
            <a:r>
              <a:rPr lang="de-DE" sz="2000"/>
              <a:t>Object Selection </a:t>
            </a:r>
            <a:br>
              <a:rPr lang="de-DE" sz="2000"/>
            </a:br>
            <a:r>
              <a:rPr lang="de-DE" sz="2000"/>
              <a:t>IFC constructs: </a:t>
            </a:r>
            <a:r>
              <a:rPr lang="de-DE" sz="2000" u="sng"/>
              <a:t>Entity + TypeEntity (IFC2x3), PredefinedType</a:t>
            </a:r>
            <a:r>
              <a:rPr lang="de-DE" sz="2000"/>
              <a:t>, ObjectType, ClassificationReference, </a:t>
            </a:r>
            <a:r>
              <a:rPr lang="de-DE" sz="2000" u="sng"/>
              <a:t>Classification Property Setting(</a:t>
            </a:r>
            <a:r>
              <a:rPr lang="de-DE" sz="2000"/>
              <a:t>s)</a:t>
            </a:r>
          </a:p>
          <a:p>
            <a:pPr marL="719138" lvl="1" indent="-261938">
              <a:lnSpc>
                <a:spcPct val="120000"/>
              </a:lnSpc>
              <a:spcBef>
                <a:spcPts val="600"/>
              </a:spcBef>
              <a:buFont typeface="+mj-lt"/>
              <a:buAutoNum type="alphaLcParenR"/>
            </a:pPr>
            <a:r>
              <a:rPr lang="de-DE" sz="2000"/>
              <a:t>Data Requirement (Property)</a:t>
            </a:r>
            <a:br>
              <a:rPr lang="de-DE" sz="2000"/>
            </a:br>
            <a:r>
              <a:rPr lang="de-DE" sz="2000"/>
              <a:t>IFC constructs: existance of Properties (IFC and user defined) + allowed enumerations, ..?</a:t>
            </a:r>
          </a:p>
        </p:txBody>
      </p:sp>
      <p:sp>
        <p:nvSpPr>
          <p:cNvPr id="4" name="Textfeld 3">
            <a:extLst>
              <a:ext uri="{FF2B5EF4-FFF2-40B4-BE49-F238E27FC236}">
                <a16:creationId xmlns:a16="http://schemas.microsoft.com/office/drawing/2014/main" id="{F8F2476C-0B89-436E-B947-E8375CE4ADF4}"/>
              </a:ext>
            </a:extLst>
          </p:cNvPr>
          <p:cNvSpPr txBox="1"/>
          <p:nvPr/>
        </p:nvSpPr>
        <p:spPr>
          <a:xfrm>
            <a:off x="4491532" y="6586798"/>
            <a:ext cx="2932406" cy="276999"/>
          </a:xfrm>
          <a:prstGeom prst="rect">
            <a:avLst/>
          </a:prstGeom>
          <a:noFill/>
        </p:spPr>
        <p:txBody>
          <a:bodyPr wrap="none" rtlCol="0">
            <a:spAutoFit/>
          </a:bodyPr>
          <a:lstStyle/>
          <a:p>
            <a:r>
              <a:rPr lang="de-DE" sz="1200"/>
              <a:t>IDS #04, 16.12.2020, Matthias Weise (AEC3)</a:t>
            </a:r>
          </a:p>
        </p:txBody>
      </p:sp>
    </p:spTree>
    <p:extLst>
      <p:ext uri="{BB962C8B-B14F-4D97-AF65-F5344CB8AC3E}">
        <p14:creationId xmlns:p14="http://schemas.microsoft.com/office/powerpoint/2010/main" val="245887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7DCA2-BE21-4176-AF91-831C8E4A92FA}"/>
              </a:ext>
            </a:extLst>
          </p:cNvPr>
          <p:cNvSpPr>
            <a:spLocks noGrp="1"/>
          </p:cNvSpPr>
          <p:nvPr>
            <p:ph type="title"/>
          </p:nvPr>
        </p:nvSpPr>
        <p:spPr>
          <a:xfrm>
            <a:off x="838200" y="82102"/>
            <a:ext cx="10515600" cy="1325563"/>
          </a:xfrm>
        </p:spPr>
        <p:txBody>
          <a:bodyPr>
            <a:normAutofit/>
          </a:bodyPr>
          <a:lstStyle/>
          <a:p>
            <a:r>
              <a:rPr lang="de-DE" sz="4000"/>
              <a:t>Proposal by André Borrmann (ISO 17412), v0.4</a:t>
            </a:r>
          </a:p>
        </p:txBody>
      </p:sp>
      <p:pic>
        <p:nvPicPr>
          <p:cNvPr id="8" name="Grafik 7">
            <a:extLst>
              <a:ext uri="{FF2B5EF4-FFF2-40B4-BE49-F238E27FC236}">
                <a16:creationId xmlns:a16="http://schemas.microsoft.com/office/drawing/2014/main" id="{8E6EDD8D-C587-4847-A09B-3963DA8440AD}"/>
              </a:ext>
            </a:extLst>
          </p:cNvPr>
          <p:cNvPicPr>
            <a:picLocks noChangeAspect="1"/>
          </p:cNvPicPr>
          <p:nvPr/>
        </p:nvPicPr>
        <p:blipFill>
          <a:blip r:embed="rId3"/>
          <a:stretch>
            <a:fillRect/>
          </a:stretch>
        </p:blipFill>
        <p:spPr>
          <a:xfrm>
            <a:off x="0" y="1603753"/>
            <a:ext cx="12192000" cy="3882722"/>
          </a:xfrm>
          <a:prstGeom prst="rect">
            <a:avLst/>
          </a:prstGeom>
        </p:spPr>
      </p:pic>
      <p:sp>
        <p:nvSpPr>
          <p:cNvPr id="9" name="Legende: mit gebogener Linie 8">
            <a:extLst>
              <a:ext uri="{FF2B5EF4-FFF2-40B4-BE49-F238E27FC236}">
                <a16:creationId xmlns:a16="http://schemas.microsoft.com/office/drawing/2014/main" id="{1414F8C3-EFC3-4A17-B79A-F1E7F0A5D70A}"/>
              </a:ext>
            </a:extLst>
          </p:cNvPr>
          <p:cNvSpPr/>
          <p:nvPr/>
        </p:nvSpPr>
        <p:spPr>
          <a:xfrm>
            <a:off x="1660849" y="3800669"/>
            <a:ext cx="2714888" cy="1685806"/>
          </a:xfrm>
          <a:prstGeom prst="borderCallout2">
            <a:avLst>
              <a:gd name="adj1" fmla="val -4432"/>
              <a:gd name="adj2" fmla="val 88258"/>
              <a:gd name="adj3" fmla="val -16637"/>
              <a:gd name="adj4" fmla="val 95425"/>
              <a:gd name="adj5" fmla="val -30455"/>
              <a:gd name="adj6" fmla="val 9306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a:t>Needed? </a:t>
            </a:r>
            <a:br>
              <a:rPr lang="de-DE"/>
            </a:br>
            <a:r>
              <a:rPr lang="de-DE"/>
              <a:t>What are the implications? </a:t>
            </a:r>
            <a:br>
              <a:rPr lang="de-DE"/>
            </a:br>
            <a:r>
              <a:rPr lang="de-DE" sz="1200">
                <a:solidFill>
                  <a:srgbClr val="00B050"/>
                </a:solidFill>
              </a:rPr>
              <a:t>I think we agreed in the call to remove.</a:t>
            </a:r>
          </a:p>
          <a:p>
            <a:pPr algn="ctr"/>
            <a:r>
              <a:rPr lang="de-DE" sz="1200">
                <a:solidFill>
                  <a:srgbClr val="00B050"/>
                </a:solidFill>
              </a:rPr>
              <a:t>My concern here is that we add two, potentially conflicting inheritance hierarchies, one coming from IDS and one that is built-in in IFC.</a:t>
            </a:r>
            <a:endParaRPr lang="de-DE">
              <a:solidFill>
                <a:srgbClr val="00B050"/>
              </a:solidFill>
            </a:endParaRPr>
          </a:p>
        </p:txBody>
      </p:sp>
      <p:sp>
        <p:nvSpPr>
          <p:cNvPr id="10" name="Legende: mit gebogener Linie 9">
            <a:extLst>
              <a:ext uri="{FF2B5EF4-FFF2-40B4-BE49-F238E27FC236}">
                <a16:creationId xmlns:a16="http://schemas.microsoft.com/office/drawing/2014/main" id="{2590D7F0-8477-49E7-8E02-845D131EF36B}"/>
              </a:ext>
            </a:extLst>
          </p:cNvPr>
          <p:cNvSpPr/>
          <p:nvPr/>
        </p:nvSpPr>
        <p:spPr>
          <a:xfrm>
            <a:off x="8112206" y="1509409"/>
            <a:ext cx="2692400" cy="812800"/>
          </a:xfrm>
          <a:prstGeom prst="borderCallout2">
            <a:avLst>
              <a:gd name="adj1" fmla="val 20354"/>
              <a:gd name="adj2" fmla="val -787"/>
              <a:gd name="adj3" fmla="val 21246"/>
              <a:gd name="adj4" fmla="val -13132"/>
              <a:gd name="adj5" fmla="val 224876"/>
              <a:gd name="adj6" fmla="val -9923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a:t>Split into PropertySet and Property due to IFC?</a:t>
            </a:r>
          </a:p>
        </p:txBody>
      </p:sp>
      <p:sp>
        <p:nvSpPr>
          <p:cNvPr id="11" name="Legende: mit gebogener Linie 10">
            <a:extLst>
              <a:ext uri="{FF2B5EF4-FFF2-40B4-BE49-F238E27FC236}">
                <a16:creationId xmlns:a16="http://schemas.microsoft.com/office/drawing/2014/main" id="{6AA190C8-944B-48F8-B436-6309231FFB47}"/>
              </a:ext>
            </a:extLst>
          </p:cNvPr>
          <p:cNvSpPr/>
          <p:nvPr/>
        </p:nvSpPr>
        <p:spPr>
          <a:xfrm>
            <a:off x="8696132" y="2423953"/>
            <a:ext cx="3218816" cy="1376716"/>
          </a:xfrm>
          <a:prstGeom prst="borderCallout2">
            <a:avLst>
              <a:gd name="adj1" fmla="val 20354"/>
              <a:gd name="adj2" fmla="val -787"/>
              <a:gd name="adj3" fmla="val 21246"/>
              <a:gd name="adj4" fmla="val -13132"/>
              <a:gd name="adj5" fmla="val 92514"/>
              <a:gd name="adj6" fmla="val -6717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sz="1600"/>
              <a:t>Agreement about encoding of units?</a:t>
            </a:r>
            <a:br>
              <a:rPr lang="de-DE" sz="1600"/>
            </a:br>
            <a:r>
              <a:rPr lang="de-DE" sz="1200">
                <a:solidFill>
                  <a:srgbClr val="00B050"/>
                </a:solidFill>
              </a:rPr>
              <a:t>New input in the call: </a:t>
            </a:r>
            <a:br>
              <a:rPr lang="de-DE" sz="1200">
                <a:solidFill>
                  <a:srgbClr val="00B050"/>
                </a:solidFill>
              </a:rPr>
            </a:br>
            <a:r>
              <a:rPr lang="de-DE" sz="1200">
                <a:solidFill>
                  <a:srgbClr val="00B050"/>
                </a:solidFill>
              </a:rPr>
              <a:t>cum_code proposed by André, </a:t>
            </a:r>
            <a:br>
              <a:rPr lang="de-DE" sz="1200">
                <a:solidFill>
                  <a:srgbClr val="00B050"/>
                </a:solidFill>
              </a:rPr>
            </a:br>
            <a:r>
              <a:rPr lang="de-DE" sz="1200">
                <a:solidFill>
                  <a:srgbClr val="00B050"/>
                </a:solidFill>
              </a:rPr>
              <a:t>see discussion with Arie</a:t>
            </a:r>
            <a:r>
              <a:rPr lang="de-DE" sz="1600"/>
              <a:t/>
            </a:r>
            <a:br>
              <a:rPr lang="de-DE" sz="1600"/>
            </a:br>
            <a:r>
              <a:rPr lang="de-DE" sz="1600"/>
              <a:t>Maybe optional for existing IFC-Properties </a:t>
            </a:r>
            <a:r>
              <a:rPr lang="de-DE" sz="1200"/>
              <a:t>(otherwise we add redundancy)</a:t>
            </a:r>
            <a:r>
              <a:rPr lang="de-DE" sz="1600"/>
              <a:t>?</a:t>
            </a:r>
          </a:p>
        </p:txBody>
      </p:sp>
      <p:sp>
        <p:nvSpPr>
          <p:cNvPr id="12" name="Rechteck 11">
            <a:extLst>
              <a:ext uri="{FF2B5EF4-FFF2-40B4-BE49-F238E27FC236}">
                <a16:creationId xmlns:a16="http://schemas.microsoft.com/office/drawing/2014/main" id="{2330262E-8733-4C18-824B-37CBF5FFAF41}"/>
              </a:ext>
            </a:extLst>
          </p:cNvPr>
          <p:cNvSpPr/>
          <p:nvPr/>
        </p:nvSpPr>
        <p:spPr>
          <a:xfrm>
            <a:off x="1567543" y="1371525"/>
            <a:ext cx="2923989" cy="44906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rgbClr val="C00000"/>
                </a:solidFill>
              </a:rPr>
              <a:t>Select part A)</a:t>
            </a:r>
          </a:p>
        </p:txBody>
      </p:sp>
      <p:sp>
        <p:nvSpPr>
          <p:cNvPr id="13" name="Rechteck 12">
            <a:extLst>
              <a:ext uri="{FF2B5EF4-FFF2-40B4-BE49-F238E27FC236}">
                <a16:creationId xmlns:a16="http://schemas.microsoft.com/office/drawing/2014/main" id="{2AE1E9A6-830B-4171-AEEC-DE6D2A4B783B}"/>
              </a:ext>
            </a:extLst>
          </p:cNvPr>
          <p:cNvSpPr/>
          <p:nvPr/>
        </p:nvSpPr>
        <p:spPr>
          <a:xfrm>
            <a:off x="4556845" y="1371525"/>
            <a:ext cx="7519041" cy="44906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rgbClr val="C00000"/>
                </a:solidFill>
              </a:rPr>
              <a:t>Requirement part B)</a:t>
            </a:r>
          </a:p>
        </p:txBody>
      </p:sp>
      <p:sp>
        <p:nvSpPr>
          <p:cNvPr id="14" name="Rechteck 13">
            <a:extLst>
              <a:ext uri="{FF2B5EF4-FFF2-40B4-BE49-F238E27FC236}">
                <a16:creationId xmlns:a16="http://schemas.microsoft.com/office/drawing/2014/main" id="{6C37AE19-CACF-4469-AE8F-AE8228FFA64F}"/>
              </a:ext>
            </a:extLst>
          </p:cNvPr>
          <p:cNvSpPr/>
          <p:nvPr/>
        </p:nvSpPr>
        <p:spPr>
          <a:xfrm>
            <a:off x="72893" y="1371525"/>
            <a:ext cx="1429338" cy="44906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rgbClr val="C00000"/>
                </a:solidFill>
              </a:rPr>
              <a:t>Meta data</a:t>
            </a:r>
          </a:p>
        </p:txBody>
      </p:sp>
      <p:sp>
        <p:nvSpPr>
          <p:cNvPr id="20" name="Textfeld 19">
            <a:extLst>
              <a:ext uri="{FF2B5EF4-FFF2-40B4-BE49-F238E27FC236}">
                <a16:creationId xmlns:a16="http://schemas.microsoft.com/office/drawing/2014/main" id="{F1FAFC91-6E6A-4CDB-8BAB-2524ADE7A59F}"/>
              </a:ext>
            </a:extLst>
          </p:cNvPr>
          <p:cNvSpPr txBox="1"/>
          <p:nvPr/>
        </p:nvSpPr>
        <p:spPr>
          <a:xfrm>
            <a:off x="4491532" y="6586798"/>
            <a:ext cx="2932406" cy="276999"/>
          </a:xfrm>
          <a:prstGeom prst="rect">
            <a:avLst/>
          </a:prstGeom>
          <a:noFill/>
        </p:spPr>
        <p:txBody>
          <a:bodyPr wrap="none" rtlCol="0">
            <a:spAutoFit/>
          </a:bodyPr>
          <a:lstStyle/>
          <a:p>
            <a:r>
              <a:rPr lang="de-DE" sz="1200"/>
              <a:t>IDS #04, 16.12.2020, Matthias Weise (AEC3)</a:t>
            </a:r>
          </a:p>
        </p:txBody>
      </p:sp>
      <p:sp>
        <p:nvSpPr>
          <p:cNvPr id="21" name="Legende: mit gebogener Linie 20">
            <a:extLst>
              <a:ext uri="{FF2B5EF4-FFF2-40B4-BE49-F238E27FC236}">
                <a16:creationId xmlns:a16="http://schemas.microsoft.com/office/drawing/2014/main" id="{02082913-EADB-434C-A3A1-67EEB728A113}"/>
              </a:ext>
            </a:extLst>
          </p:cNvPr>
          <p:cNvSpPr/>
          <p:nvPr/>
        </p:nvSpPr>
        <p:spPr>
          <a:xfrm>
            <a:off x="2873707" y="643814"/>
            <a:ext cx="3751028" cy="996080"/>
          </a:xfrm>
          <a:prstGeom prst="borderCallout2">
            <a:avLst>
              <a:gd name="adj1" fmla="val 20354"/>
              <a:gd name="adj2" fmla="val -787"/>
              <a:gd name="adj3" fmla="val 21246"/>
              <a:gd name="adj4" fmla="val -13132"/>
              <a:gd name="adj5" fmla="val 239999"/>
              <a:gd name="adj6" fmla="val -6545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a:solidFill>
                  <a:srgbClr val="00B050"/>
                </a:solidFill>
              </a:rPr>
              <a:t>Remark to question #3 (1 vs. many purposes): </a:t>
            </a:r>
            <a:br>
              <a:rPr lang="de-DE" sz="1400">
                <a:solidFill>
                  <a:srgbClr val="00B050"/>
                </a:solidFill>
              </a:rPr>
            </a:br>
            <a:r>
              <a:rPr lang="de-DE" sz="1400">
                <a:solidFill>
                  <a:srgbClr val="00B050"/>
                </a:solidFill>
              </a:rPr>
              <a:t>If we want to support many we would need a link to  purpose/Context on property level</a:t>
            </a:r>
            <a:br>
              <a:rPr lang="de-DE" sz="1400">
                <a:solidFill>
                  <a:srgbClr val="00B050"/>
                </a:solidFill>
              </a:rPr>
            </a:br>
            <a:r>
              <a:rPr lang="de-DE" sz="1400">
                <a:solidFill>
                  <a:srgbClr val="00B050"/>
                </a:solidFill>
              </a:rPr>
              <a:t>(see solution in mvdXML)</a:t>
            </a:r>
          </a:p>
        </p:txBody>
      </p:sp>
      <p:sp>
        <p:nvSpPr>
          <p:cNvPr id="15" name="Legende: mit gebogener Linie 20">
            <a:extLst>
              <a:ext uri="{FF2B5EF4-FFF2-40B4-BE49-F238E27FC236}">
                <a16:creationId xmlns:a16="http://schemas.microsoft.com/office/drawing/2014/main" id="{02082913-EADB-434C-A3A1-67EEB728A113}"/>
              </a:ext>
            </a:extLst>
          </p:cNvPr>
          <p:cNvSpPr/>
          <p:nvPr/>
        </p:nvSpPr>
        <p:spPr>
          <a:xfrm>
            <a:off x="6882999" y="-82053"/>
            <a:ext cx="2718201" cy="1351834"/>
          </a:xfrm>
          <a:prstGeom prst="borderCallout2">
            <a:avLst>
              <a:gd name="adj1" fmla="val 20354"/>
              <a:gd name="adj2" fmla="val -787"/>
              <a:gd name="adj3" fmla="val 21246"/>
              <a:gd name="adj4" fmla="val -13132"/>
              <a:gd name="adj5" fmla="val 70522"/>
              <a:gd name="adj6" fmla="val -4529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IMHO, this would make things much more complex. I propose to have exactly one purpose per </a:t>
            </a:r>
            <a:r>
              <a:rPr lang="en-GB" sz="1100" dirty="0" err="1" smtClean="0">
                <a:solidFill>
                  <a:schemeClr val="tx1"/>
                </a:solidFill>
              </a:rPr>
              <a:t>IDSspecification</a:t>
            </a:r>
            <a:r>
              <a:rPr lang="en-GB" sz="1100" dirty="0" smtClean="0">
                <a:solidFill>
                  <a:schemeClr val="tx1"/>
                </a:solidFill>
              </a:rPr>
              <a:t>. Of course, you can have multiple </a:t>
            </a:r>
            <a:r>
              <a:rPr lang="en-GB" sz="1100" dirty="0" err="1" smtClean="0">
                <a:solidFill>
                  <a:schemeClr val="tx1"/>
                </a:solidFill>
              </a:rPr>
              <a:t>IDSspecifications</a:t>
            </a:r>
            <a:r>
              <a:rPr lang="en-GB" sz="1100" dirty="0" smtClean="0">
                <a:solidFill>
                  <a:schemeClr val="tx1"/>
                </a:solidFill>
              </a:rPr>
              <a:t> per project</a:t>
            </a:r>
            <a:r>
              <a:rPr lang="en-GB" sz="1100" dirty="0" smtClean="0">
                <a:solidFill>
                  <a:schemeClr val="tx1"/>
                </a:solidFill>
              </a:rPr>
              <a:t>. And I could also imagine that we reuse property definitions across different Specifications…</a:t>
            </a:r>
            <a:endParaRPr lang="en-GB" sz="1100" dirty="0">
              <a:solidFill>
                <a:schemeClr val="tx1"/>
              </a:solidFill>
            </a:endParaRPr>
          </a:p>
        </p:txBody>
      </p:sp>
      <p:sp>
        <p:nvSpPr>
          <p:cNvPr id="16" name="Legende: mit gebogener Linie 20">
            <a:extLst>
              <a:ext uri="{FF2B5EF4-FFF2-40B4-BE49-F238E27FC236}">
                <a16:creationId xmlns:a16="http://schemas.microsoft.com/office/drawing/2014/main" id="{02082913-EADB-434C-A3A1-67EEB728A113}"/>
              </a:ext>
            </a:extLst>
          </p:cNvPr>
          <p:cNvSpPr/>
          <p:nvPr/>
        </p:nvSpPr>
        <p:spPr>
          <a:xfrm>
            <a:off x="9959503" y="-32103"/>
            <a:ext cx="1394297" cy="1351834"/>
          </a:xfrm>
          <a:prstGeom prst="borderCallout2">
            <a:avLst>
              <a:gd name="adj1" fmla="val 76883"/>
              <a:gd name="adj2" fmla="val 655"/>
              <a:gd name="adj3" fmla="val 86472"/>
              <a:gd name="adj4" fmla="val -9528"/>
              <a:gd name="adj5" fmla="val 113039"/>
              <a:gd name="adj6" fmla="val -37848"/>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Yes and no. Some end users like to have the properties being grouped</a:t>
            </a:r>
            <a:r>
              <a:rPr lang="en-GB" sz="1100" dirty="0" smtClean="0">
                <a:solidFill>
                  <a:schemeClr val="tx1"/>
                </a:solidFill>
              </a:rPr>
              <a:t>, others do not. So I would support </a:t>
            </a:r>
            <a:r>
              <a:rPr lang="en-GB" sz="1100" dirty="0" err="1" smtClean="0">
                <a:solidFill>
                  <a:schemeClr val="tx1"/>
                </a:solidFill>
              </a:rPr>
              <a:t>bot.h</a:t>
            </a:r>
            <a:endParaRPr lang="en-GB" sz="1100" dirty="0">
              <a:solidFill>
                <a:schemeClr val="tx1"/>
              </a:solidFill>
            </a:endParaRPr>
          </a:p>
        </p:txBody>
      </p:sp>
      <p:sp>
        <p:nvSpPr>
          <p:cNvPr id="17" name="Legende: mit gebogener Linie 20">
            <a:extLst>
              <a:ext uri="{FF2B5EF4-FFF2-40B4-BE49-F238E27FC236}">
                <a16:creationId xmlns:a16="http://schemas.microsoft.com/office/drawing/2014/main" id="{02082913-EADB-434C-A3A1-67EEB728A113}"/>
              </a:ext>
            </a:extLst>
          </p:cNvPr>
          <p:cNvSpPr/>
          <p:nvPr/>
        </p:nvSpPr>
        <p:spPr>
          <a:xfrm>
            <a:off x="9856622" y="4569458"/>
            <a:ext cx="2058326" cy="2017340"/>
          </a:xfrm>
          <a:prstGeom prst="borderCallout2">
            <a:avLst>
              <a:gd name="adj1" fmla="val 76883"/>
              <a:gd name="adj2" fmla="val 655"/>
              <a:gd name="adj3" fmla="val 65105"/>
              <a:gd name="adj4" fmla="val -25711"/>
              <a:gd name="adj5" fmla="val -41875"/>
              <a:gd name="adj6" fmla="val -33722"/>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No agreement so far. It was also debated in CEN. Seems to be a bigger issue than I would have expected. ISO 23387 might provide a solution, or we "copy" the IFC way of handling it. </a:t>
            </a:r>
            <a:br>
              <a:rPr lang="en-GB" sz="1100" dirty="0" smtClean="0">
                <a:solidFill>
                  <a:schemeClr val="tx1"/>
                </a:solidFill>
              </a:rPr>
            </a:br>
            <a:r>
              <a:rPr lang="en-GB" sz="1100" dirty="0" smtClean="0">
                <a:solidFill>
                  <a:schemeClr val="tx1"/>
                </a:solidFill>
              </a:rPr>
              <a:t>I would not release IFC-Properties from the duty of specifying entities, as this would create chaos, in my opinion. Inconsistencies can be easily checked.</a:t>
            </a:r>
            <a:endParaRPr lang="en-GB" sz="1100" dirty="0">
              <a:solidFill>
                <a:schemeClr val="tx1"/>
              </a:solidFill>
            </a:endParaRPr>
          </a:p>
        </p:txBody>
      </p:sp>
      <p:sp>
        <p:nvSpPr>
          <p:cNvPr id="18" name="Legende: mit gebogener Linie 20">
            <a:extLst>
              <a:ext uri="{FF2B5EF4-FFF2-40B4-BE49-F238E27FC236}">
                <a16:creationId xmlns:a16="http://schemas.microsoft.com/office/drawing/2014/main" id="{02082913-EADB-434C-A3A1-67EEB728A113}"/>
              </a:ext>
            </a:extLst>
          </p:cNvPr>
          <p:cNvSpPr/>
          <p:nvPr/>
        </p:nvSpPr>
        <p:spPr>
          <a:xfrm>
            <a:off x="1765353" y="6102849"/>
            <a:ext cx="2058326" cy="760948"/>
          </a:xfrm>
          <a:prstGeom prst="borderCallout2">
            <a:avLst>
              <a:gd name="adj1" fmla="val -366"/>
              <a:gd name="adj2" fmla="val 60628"/>
              <a:gd name="adj3" fmla="val -23024"/>
              <a:gd name="adj4" fmla="val 52666"/>
              <a:gd name="adj5" fmla="val -49491"/>
              <a:gd name="adj6" fmla="val 40848"/>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We can call it "select" part, but I am not sure if it is really necessary. </a:t>
            </a:r>
            <a:r>
              <a:rPr lang="en-GB" sz="1100" dirty="0" smtClean="0">
                <a:solidFill>
                  <a:schemeClr val="tx1"/>
                </a:solidFill>
              </a:rPr>
              <a:t>Depends on the "point of departure" of the reader of the data model.</a:t>
            </a:r>
            <a:endParaRPr lang="en-GB" sz="1100" dirty="0">
              <a:solidFill>
                <a:schemeClr val="tx1"/>
              </a:solidFill>
            </a:endParaRPr>
          </a:p>
        </p:txBody>
      </p:sp>
    </p:spTree>
    <p:extLst>
      <p:ext uri="{BB962C8B-B14F-4D97-AF65-F5344CB8AC3E}">
        <p14:creationId xmlns:p14="http://schemas.microsoft.com/office/powerpoint/2010/main" val="75980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3B3EEFE-AE55-470F-A03B-52C31392871A}"/>
              </a:ext>
            </a:extLst>
          </p:cNvPr>
          <p:cNvPicPr>
            <a:picLocks noChangeAspect="1"/>
          </p:cNvPicPr>
          <p:nvPr/>
        </p:nvPicPr>
        <p:blipFill>
          <a:blip r:embed="rId2"/>
          <a:stretch>
            <a:fillRect/>
          </a:stretch>
        </p:blipFill>
        <p:spPr>
          <a:xfrm>
            <a:off x="687197" y="643466"/>
            <a:ext cx="10817605" cy="5571067"/>
          </a:xfrm>
          <a:prstGeom prst="rect">
            <a:avLst/>
          </a:prstGeom>
        </p:spPr>
      </p:pic>
      <p:sp>
        <p:nvSpPr>
          <p:cNvPr id="25" name="Legende: mit gebogener Linie 24">
            <a:extLst>
              <a:ext uri="{FF2B5EF4-FFF2-40B4-BE49-F238E27FC236}">
                <a16:creationId xmlns:a16="http://schemas.microsoft.com/office/drawing/2014/main" id="{0A1D83B1-907E-465D-B2CC-14F63FAD24C4}"/>
              </a:ext>
            </a:extLst>
          </p:cNvPr>
          <p:cNvSpPr/>
          <p:nvPr/>
        </p:nvSpPr>
        <p:spPr>
          <a:xfrm>
            <a:off x="8373462" y="159580"/>
            <a:ext cx="3702423" cy="1383081"/>
          </a:xfrm>
          <a:prstGeom prst="borderCallout2">
            <a:avLst>
              <a:gd name="adj1" fmla="val 20354"/>
              <a:gd name="adj2" fmla="val -787"/>
              <a:gd name="adj3" fmla="val 21246"/>
              <a:gd name="adj4" fmla="val -13132"/>
              <a:gd name="adj5" fmla="val 126270"/>
              <a:gd name="adj6" fmla="val -12989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a:t>Mapping to IFC not clear</a:t>
            </a:r>
          </a:p>
          <a:p>
            <a:pPr algn="ctr"/>
            <a:r>
              <a:rPr lang="de-DE"/>
              <a:t>IfcSite?</a:t>
            </a:r>
            <a:br>
              <a:rPr lang="de-DE"/>
            </a:br>
            <a:r>
              <a:rPr lang="de-DE" sz="1400">
                <a:solidFill>
                  <a:srgbClr val="00B050"/>
                </a:solidFill>
              </a:rPr>
              <a:t>Posted example is a bit confusing, discussion answered that question -&gt; This is the user name.</a:t>
            </a:r>
            <a:endParaRPr lang="de-DE">
              <a:solidFill>
                <a:srgbClr val="00B050"/>
              </a:solidFill>
            </a:endParaRPr>
          </a:p>
        </p:txBody>
      </p:sp>
      <p:sp>
        <p:nvSpPr>
          <p:cNvPr id="26" name="Legende: mit gebogener Linie 25">
            <a:extLst>
              <a:ext uri="{FF2B5EF4-FFF2-40B4-BE49-F238E27FC236}">
                <a16:creationId xmlns:a16="http://schemas.microsoft.com/office/drawing/2014/main" id="{B2A803C7-0B8E-4F96-A85F-F76265711732}"/>
              </a:ext>
            </a:extLst>
          </p:cNvPr>
          <p:cNvSpPr/>
          <p:nvPr/>
        </p:nvSpPr>
        <p:spPr>
          <a:xfrm>
            <a:off x="8373461" y="3670041"/>
            <a:ext cx="3702423" cy="952759"/>
          </a:xfrm>
          <a:prstGeom prst="borderCallout2">
            <a:avLst>
              <a:gd name="adj1" fmla="val 20354"/>
              <a:gd name="adj2" fmla="val -787"/>
              <a:gd name="adj3" fmla="val 21246"/>
              <a:gd name="adj4" fmla="val -13132"/>
              <a:gd name="adj5" fmla="val -175410"/>
              <a:gd name="adj6" fmla="val -6927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a:t>Meaning of Classification101?</a:t>
            </a:r>
            <a:br>
              <a:rPr lang="de-DE"/>
            </a:br>
            <a:r>
              <a:rPr lang="de-DE" sz="1600"/>
              <a:t>I guess we need an agreement how to encode. Otherwise it does not help. </a:t>
            </a:r>
            <a:endParaRPr lang="de-DE"/>
          </a:p>
        </p:txBody>
      </p:sp>
      <p:sp>
        <p:nvSpPr>
          <p:cNvPr id="27" name="Legende: mit gebogener Linie 26">
            <a:extLst>
              <a:ext uri="{FF2B5EF4-FFF2-40B4-BE49-F238E27FC236}">
                <a16:creationId xmlns:a16="http://schemas.microsoft.com/office/drawing/2014/main" id="{569BDC59-179B-4014-993B-64A3F0201E43}"/>
              </a:ext>
            </a:extLst>
          </p:cNvPr>
          <p:cNvSpPr/>
          <p:nvPr/>
        </p:nvSpPr>
        <p:spPr>
          <a:xfrm>
            <a:off x="8373459" y="1971627"/>
            <a:ext cx="3702423" cy="1611328"/>
          </a:xfrm>
          <a:prstGeom prst="borderCallout2">
            <a:avLst>
              <a:gd name="adj1" fmla="val 20354"/>
              <a:gd name="adj2" fmla="val -787"/>
              <a:gd name="adj3" fmla="val 21246"/>
              <a:gd name="adj4" fmla="val -13132"/>
              <a:gd name="adj5" fmla="val -928"/>
              <a:gd name="adj6" fmla="val -775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a:t>Which version of IFC?</a:t>
            </a:r>
            <a:br>
              <a:rPr lang="de-DE"/>
            </a:br>
            <a:r>
              <a:rPr lang="de-DE" sz="1400">
                <a:solidFill>
                  <a:srgbClr val="00B050"/>
                </a:solidFill>
              </a:rPr>
              <a:t>I would expect IfcSite here (according to given example in the call, but how to encode IFC version – added to name? We also need to add the classification property it should be used for object selection. </a:t>
            </a:r>
            <a:endParaRPr lang="de-DE">
              <a:solidFill>
                <a:srgbClr val="00B050"/>
              </a:solidFill>
            </a:endParaRPr>
          </a:p>
        </p:txBody>
      </p:sp>
      <p:sp>
        <p:nvSpPr>
          <p:cNvPr id="28" name="Legende: mit gebogener Linie 27">
            <a:extLst>
              <a:ext uri="{FF2B5EF4-FFF2-40B4-BE49-F238E27FC236}">
                <a16:creationId xmlns:a16="http://schemas.microsoft.com/office/drawing/2014/main" id="{1193B13F-C50F-48B6-8D9C-D82AAF4B2A1C}"/>
              </a:ext>
            </a:extLst>
          </p:cNvPr>
          <p:cNvSpPr/>
          <p:nvPr/>
        </p:nvSpPr>
        <p:spPr>
          <a:xfrm>
            <a:off x="8373460" y="4750272"/>
            <a:ext cx="3702423" cy="1055442"/>
          </a:xfrm>
          <a:prstGeom prst="borderCallout2">
            <a:avLst>
              <a:gd name="adj1" fmla="val 20354"/>
              <a:gd name="adj2" fmla="val -787"/>
              <a:gd name="adj3" fmla="val -31207"/>
              <a:gd name="adj4" fmla="val -7756"/>
              <a:gd name="adj5" fmla="val -162108"/>
              <a:gd name="adj6" fmla="val -9786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a:t>User defined property with </a:t>
            </a:r>
            <a:br>
              <a:rPr lang="de-DE"/>
            </a:br>
            <a:r>
              <a:rPr lang="de-DE"/>
              <a:t>Pset = Identification +</a:t>
            </a:r>
            <a:br>
              <a:rPr lang="de-DE"/>
            </a:br>
            <a:r>
              <a:rPr lang="de-DE"/>
              <a:t>Property = Address, GEO-Location?</a:t>
            </a:r>
          </a:p>
        </p:txBody>
      </p:sp>
      <p:sp>
        <p:nvSpPr>
          <p:cNvPr id="29" name="Legende: mit gebogener Linie 28">
            <a:extLst>
              <a:ext uri="{FF2B5EF4-FFF2-40B4-BE49-F238E27FC236}">
                <a16:creationId xmlns:a16="http://schemas.microsoft.com/office/drawing/2014/main" id="{54EC10AC-EB1E-4A24-B3DE-BC416CFA921B}"/>
              </a:ext>
            </a:extLst>
          </p:cNvPr>
          <p:cNvSpPr/>
          <p:nvPr/>
        </p:nvSpPr>
        <p:spPr>
          <a:xfrm>
            <a:off x="167950" y="4768934"/>
            <a:ext cx="7955903" cy="1757265"/>
          </a:xfrm>
          <a:prstGeom prst="borderCallout2">
            <a:avLst>
              <a:gd name="adj1" fmla="val -3717"/>
              <a:gd name="adj2" fmla="val 14147"/>
              <a:gd name="adj3" fmla="val -46025"/>
              <a:gd name="adj4" fmla="val 22166"/>
              <a:gd name="adj5" fmla="val -98663"/>
              <a:gd name="adj6" fmla="val 5022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sz="1600"/>
              <a:t>How to differentiate between end-user names and IFC spec names?</a:t>
            </a:r>
            <a:br>
              <a:rPr lang="de-DE" sz="1600"/>
            </a:br>
            <a:r>
              <a:rPr lang="de-DE" sz="1600"/>
              <a:t>Feuerwiderstandsklasse &lt;-&gt; FireRating</a:t>
            </a:r>
          </a:p>
          <a:p>
            <a:pPr algn="ctr"/>
            <a:r>
              <a:rPr lang="de-DE" sz="1400">
                <a:solidFill>
                  <a:srgbClr val="00B050"/>
                </a:solidFill>
              </a:rPr>
              <a:t>Partially answerted in the call (refToClassification seems to be used for the IFC part). However, this seems to be inconsistent with usage of refToClassification in &lt;objectType&gt;. Also, it would not allow to have a link to classification and IFC at the same time. As presented in the call: I would avoid adding the IFC version to the property name. Use a separate field, maybe on object level.  </a:t>
            </a:r>
          </a:p>
        </p:txBody>
      </p:sp>
      <p:sp>
        <p:nvSpPr>
          <p:cNvPr id="30" name="Textfeld 29">
            <a:extLst>
              <a:ext uri="{FF2B5EF4-FFF2-40B4-BE49-F238E27FC236}">
                <a16:creationId xmlns:a16="http://schemas.microsoft.com/office/drawing/2014/main" id="{3820938A-35A4-4102-B3E8-3F38C355AA01}"/>
              </a:ext>
            </a:extLst>
          </p:cNvPr>
          <p:cNvSpPr txBox="1"/>
          <p:nvPr/>
        </p:nvSpPr>
        <p:spPr>
          <a:xfrm>
            <a:off x="4491532" y="6586798"/>
            <a:ext cx="2932406" cy="276999"/>
          </a:xfrm>
          <a:prstGeom prst="rect">
            <a:avLst/>
          </a:prstGeom>
          <a:noFill/>
        </p:spPr>
        <p:txBody>
          <a:bodyPr wrap="none" rtlCol="0">
            <a:spAutoFit/>
          </a:bodyPr>
          <a:lstStyle/>
          <a:p>
            <a:r>
              <a:rPr lang="de-DE" sz="1200"/>
              <a:t>IDS #04, 16.12.2020, Matthias Weise (AEC3)</a:t>
            </a:r>
          </a:p>
        </p:txBody>
      </p:sp>
      <p:sp>
        <p:nvSpPr>
          <p:cNvPr id="9" name="Legende: mit gebogener Linie 20">
            <a:extLst>
              <a:ext uri="{FF2B5EF4-FFF2-40B4-BE49-F238E27FC236}">
                <a16:creationId xmlns:a16="http://schemas.microsoft.com/office/drawing/2014/main" id="{02082913-EADB-434C-A3A1-67EEB728A113}"/>
              </a:ext>
            </a:extLst>
          </p:cNvPr>
          <p:cNvSpPr/>
          <p:nvPr/>
        </p:nvSpPr>
        <p:spPr>
          <a:xfrm>
            <a:off x="10900029" y="1195250"/>
            <a:ext cx="1394297" cy="960893"/>
          </a:xfrm>
          <a:prstGeom prst="borderCallout2">
            <a:avLst>
              <a:gd name="adj1" fmla="val 76883"/>
              <a:gd name="adj2" fmla="val 655"/>
              <a:gd name="adj3" fmla="val 57244"/>
              <a:gd name="adj4" fmla="val -24050"/>
              <a:gd name="adj5" fmla="val 35550"/>
              <a:gd name="adj6" fmla="val -5002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Correct. The XML instance example is not yet very elaborated. But yes, properties have end user name.</a:t>
            </a:r>
            <a:endParaRPr lang="en-GB" sz="1100" dirty="0">
              <a:solidFill>
                <a:schemeClr val="tx1"/>
              </a:solidFill>
            </a:endParaRPr>
          </a:p>
        </p:txBody>
      </p:sp>
      <p:sp>
        <p:nvSpPr>
          <p:cNvPr id="10" name="Legende: mit gebogener Linie 20">
            <a:extLst>
              <a:ext uri="{FF2B5EF4-FFF2-40B4-BE49-F238E27FC236}">
                <a16:creationId xmlns:a16="http://schemas.microsoft.com/office/drawing/2014/main" id="{02082913-EADB-434C-A3A1-67EEB728A113}"/>
              </a:ext>
            </a:extLst>
          </p:cNvPr>
          <p:cNvSpPr/>
          <p:nvPr/>
        </p:nvSpPr>
        <p:spPr>
          <a:xfrm>
            <a:off x="10900028" y="2658244"/>
            <a:ext cx="1394297" cy="960893"/>
          </a:xfrm>
          <a:prstGeom prst="borderCallout2">
            <a:avLst>
              <a:gd name="adj1" fmla="val 76883"/>
              <a:gd name="adj2" fmla="val 655"/>
              <a:gd name="adj3" fmla="val 57244"/>
              <a:gd name="adj4" fmla="val -24050"/>
              <a:gd name="adj5" fmla="val 35550"/>
              <a:gd name="adj6" fmla="val -5002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Yes, should be </a:t>
            </a:r>
            <a:r>
              <a:rPr lang="en-GB" sz="1100" dirty="0" err="1" smtClean="0">
                <a:solidFill>
                  <a:schemeClr val="tx1"/>
                </a:solidFill>
              </a:rPr>
              <a:t>IFCsite</a:t>
            </a:r>
            <a:r>
              <a:rPr lang="en-GB" sz="1100" dirty="0" smtClean="0">
                <a:solidFill>
                  <a:schemeClr val="tx1"/>
                </a:solidFill>
              </a:rPr>
              <a:t>.</a:t>
            </a:r>
          </a:p>
          <a:p>
            <a:pPr algn="ctr"/>
            <a:r>
              <a:rPr lang="en-GB" sz="1100" dirty="0" smtClean="0">
                <a:solidFill>
                  <a:schemeClr val="tx1"/>
                </a:solidFill>
              </a:rPr>
              <a:t>What about IFC2x3 and IFC4x1?</a:t>
            </a:r>
            <a:endParaRPr lang="en-GB" sz="1100" dirty="0">
              <a:solidFill>
                <a:schemeClr val="tx1"/>
              </a:solidFill>
            </a:endParaRPr>
          </a:p>
        </p:txBody>
      </p:sp>
      <p:sp>
        <p:nvSpPr>
          <p:cNvPr id="11" name="Legende: mit gebogener Linie 20">
            <a:extLst>
              <a:ext uri="{FF2B5EF4-FFF2-40B4-BE49-F238E27FC236}">
                <a16:creationId xmlns:a16="http://schemas.microsoft.com/office/drawing/2014/main" id="{02082913-EADB-434C-A3A1-67EEB728A113}"/>
              </a:ext>
            </a:extLst>
          </p:cNvPr>
          <p:cNvSpPr/>
          <p:nvPr/>
        </p:nvSpPr>
        <p:spPr>
          <a:xfrm>
            <a:off x="10900028" y="4003089"/>
            <a:ext cx="1394297" cy="960893"/>
          </a:xfrm>
          <a:prstGeom prst="borderCallout2">
            <a:avLst>
              <a:gd name="adj1" fmla="val 76883"/>
              <a:gd name="adj2" fmla="val 655"/>
              <a:gd name="adj3" fmla="val 57244"/>
              <a:gd name="adj4" fmla="val -24050"/>
              <a:gd name="adj5" fmla="val 35550"/>
              <a:gd name="adj6" fmla="val -5002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Yes, more work is required here. We can go for URLs or for Names, whatever we prefer</a:t>
            </a:r>
            <a:endParaRPr lang="en-GB" sz="1100" dirty="0">
              <a:solidFill>
                <a:schemeClr val="tx1"/>
              </a:solidFill>
            </a:endParaRPr>
          </a:p>
        </p:txBody>
      </p:sp>
      <p:sp>
        <p:nvSpPr>
          <p:cNvPr id="12" name="Legende: mit gebogener Linie 20">
            <a:extLst>
              <a:ext uri="{FF2B5EF4-FFF2-40B4-BE49-F238E27FC236}">
                <a16:creationId xmlns:a16="http://schemas.microsoft.com/office/drawing/2014/main" id="{02082913-EADB-434C-A3A1-67EEB728A113}"/>
              </a:ext>
            </a:extLst>
          </p:cNvPr>
          <p:cNvSpPr/>
          <p:nvPr/>
        </p:nvSpPr>
        <p:spPr>
          <a:xfrm>
            <a:off x="10900028" y="5452739"/>
            <a:ext cx="1394297" cy="960893"/>
          </a:xfrm>
          <a:prstGeom prst="borderCallout2">
            <a:avLst>
              <a:gd name="adj1" fmla="val 76883"/>
              <a:gd name="adj2" fmla="val 655"/>
              <a:gd name="adj3" fmla="val 57244"/>
              <a:gd name="adj4" fmla="val -24050"/>
              <a:gd name="adj5" fmla="val 35550"/>
              <a:gd name="adj6" fmla="val -5002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Yes, that's a good option.</a:t>
            </a:r>
            <a:endParaRPr lang="en-GB" sz="1100" dirty="0">
              <a:solidFill>
                <a:schemeClr val="tx1"/>
              </a:solidFill>
            </a:endParaRPr>
          </a:p>
        </p:txBody>
      </p:sp>
      <p:sp>
        <p:nvSpPr>
          <p:cNvPr id="13" name="Legende: mit gebogener Linie 20">
            <a:extLst>
              <a:ext uri="{FF2B5EF4-FFF2-40B4-BE49-F238E27FC236}">
                <a16:creationId xmlns:a16="http://schemas.microsoft.com/office/drawing/2014/main" id="{02082913-EADB-434C-A3A1-67EEB728A113}"/>
              </a:ext>
            </a:extLst>
          </p:cNvPr>
          <p:cNvSpPr/>
          <p:nvPr/>
        </p:nvSpPr>
        <p:spPr>
          <a:xfrm>
            <a:off x="8575492" y="5623561"/>
            <a:ext cx="1802948" cy="1265694"/>
          </a:xfrm>
          <a:prstGeom prst="borderCallout2">
            <a:avLst>
              <a:gd name="adj1" fmla="val 76883"/>
              <a:gd name="adj2" fmla="val 655"/>
              <a:gd name="adj3" fmla="val 57244"/>
              <a:gd name="adj4" fmla="val -24050"/>
              <a:gd name="adj5" fmla="val 35550"/>
              <a:gd name="adj6" fmla="val -5002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I would still like to have both, the </a:t>
            </a:r>
            <a:r>
              <a:rPr lang="en-GB" sz="1100" dirty="0" err="1" smtClean="0">
                <a:solidFill>
                  <a:schemeClr val="tx1"/>
                </a:solidFill>
              </a:rPr>
              <a:t>refToClassification</a:t>
            </a:r>
            <a:r>
              <a:rPr lang="en-GB" sz="1100" dirty="0" smtClean="0">
                <a:solidFill>
                  <a:schemeClr val="tx1"/>
                </a:solidFill>
              </a:rPr>
              <a:t> (not IFC) and </a:t>
            </a:r>
            <a:r>
              <a:rPr lang="en-GB" sz="1100" dirty="0" err="1" smtClean="0">
                <a:solidFill>
                  <a:schemeClr val="tx1"/>
                </a:solidFill>
              </a:rPr>
              <a:t>refToDatModeltype</a:t>
            </a:r>
            <a:r>
              <a:rPr lang="en-GB" sz="1100" dirty="0" smtClean="0">
                <a:solidFill>
                  <a:schemeClr val="tx1"/>
                </a:solidFill>
              </a:rPr>
              <a:t> (IFC) on object type level. for the properties, we should discuss pros and cons again.</a:t>
            </a:r>
            <a:endParaRPr lang="en-GB" sz="1100" dirty="0">
              <a:solidFill>
                <a:schemeClr val="tx1"/>
              </a:solidFill>
            </a:endParaRPr>
          </a:p>
        </p:txBody>
      </p:sp>
      <p:sp>
        <p:nvSpPr>
          <p:cNvPr id="14" name="Legende: mit gebogener Linie 20">
            <a:extLst>
              <a:ext uri="{FF2B5EF4-FFF2-40B4-BE49-F238E27FC236}">
                <a16:creationId xmlns:a16="http://schemas.microsoft.com/office/drawing/2014/main" id="{02082913-EADB-434C-A3A1-67EEB728A113}"/>
              </a:ext>
            </a:extLst>
          </p:cNvPr>
          <p:cNvSpPr/>
          <p:nvPr/>
        </p:nvSpPr>
        <p:spPr>
          <a:xfrm>
            <a:off x="547715" y="444367"/>
            <a:ext cx="2646154" cy="960893"/>
          </a:xfrm>
          <a:prstGeom prst="borderCallout2">
            <a:avLst>
              <a:gd name="adj1" fmla="val 76883"/>
              <a:gd name="adj2" fmla="val 655"/>
              <a:gd name="adj3" fmla="val 57244"/>
              <a:gd name="adj4" fmla="val -24050"/>
              <a:gd name="adj5" fmla="val 35550"/>
              <a:gd name="adj6" fmla="val -50027"/>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GB" sz="1100" dirty="0" smtClean="0">
                <a:solidFill>
                  <a:schemeClr val="tx1"/>
                </a:solidFill>
              </a:rPr>
              <a:t>Correct. The XML instance example is not yet very elaborated and not entirely consistent with the UML model. Sorry for that, but it is really work in progress (with only limited resources).</a:t>
            </a:r>
            <a:endParaRPr lang="en-GB" sz="1100" dirty="0">
              <a:solidFill>
                <a:schemeClr val="tx1"/>
              </a:solidFill>
            </a:endParaRPr>
          </a:p>
        </p:txBody>
      </p:sp>
    </p:spTree>
    <p:extLst>
      <p:ext uri="{BB962C8B-B14F-4D97-AF65-F5344CB8AC3E}">
        <p14:creationId xmlns:p14="http://schemas.microsoft.com/office/powerpoint/2010/main" val="402660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92CAF48-87CB-4CA5-BD86-D062D9F4EE41}"/>
              </a:ext>
            </a:extLst>
          </p:cNvPr>
          <p:cNvPicPr>
            <a:picLocks noChangeAspect="1"/>
          </p:cNvPicPr>
          <p:nvPr/>
        </p:nvPicPr>
        <p:blipFill>
          <a:blip r:embed="rId2"/>
          <a:stretch>
            <a:fillRect/>
          </a:stretch>
        </p:blipFill>
        <p:spPr>
          <a:xfrm>
            <a:off x="0" y="166151"/>
            <a:ext cx="12192000" cy="6699865"/>
          </a:xfrm>
          <a:prstGeom prst="rect">
            <a:avLst/>
          </a:prstGeom>
        </p:spPr>
      </p:pic>
      <p:sp>
        <p:nvSpPr>
          <p:cNvPr id="8" name="Rechteck 7">
            <a:extLst>
              <a:ext uri="{FF2B5EF4-FFF2-40B4-BE49-F238E27FC236}">
                <a16:creationId xmlns:a16="http://schemas.microsoft.com/office/drawing/2014/main" id="{DFDC872D-F5D3-4B8A-AEDF-6476AE00E178}"/>
              </a:ext>
            </a:extLst>
          </p:cNvPr>
          <p:cNvSpPr/>
          <p:nvPr/>
        </p:nvSpPr>
        <p:spPr>
          <a:xfrm>
            <a:off x="268835" y="776439"/>
            <a:ext cx="11923165" cy="7911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de-DE">
                <a:solidFill>
                  <a:srgbClr val="C00000"/>
                </a:solidFill>
              </a:rPr>
              <a:t>Meta data</a:t>
            </a:r>
          </a:p>
        </p:txBody>
      </p:sp>
      <p:sp>
        <p:nvSpPr>
          <p:cNvPr id="9" name="Rechteck 8">
            <a:extLst>
              <a:ext uri="{FF2B5EF4-FFF2-40B4-BE49-F238E27FC236}">
                <a16:creationId xmlns:a16="http://schemas.microsoft.com/office/drawing/2014/main" id="{4D75FA86-AC67-4C6C-AC82-7DBF28A26F62}"/>
              </a:ext>
            </a:extLst>
          </p:cNvPr>
          <p:cNvSpPr/>
          <p:nvPr/>
        </p:nvSpPr>
        <p:spPr>
          <a:xfrm>
            <a:off x="268835" y="1712686"/>
            <a:ext cx="11923165" cy="12482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a:solidFill>
                  <a:srgbClr val="C00000"/>
                </a:solidFill>
              </a:rPr>
              <a:t>Select part A)</a:t>
            </a:r>
          </a:p>
        </p:txBody>
      </p:sp>
      <p:sp>
        <p:nvSpPr>
          <p:cNvPr id="10" name="Rechteck 9">
            <a:extLst>
              <a:ext uri="{FF2B5EF4-FFF2-40B4-BE49-F238E27FC236}">
                <a16:creationId xmlns:a16="http://schemas.microsoft.com/office/drawing/2014/main" id="{2D0EB65E-6266-4140-A2E9-64851D0DF3B2}"/>
              </a:ext>
            </a:extLst>
          </p:cNvPr>
          <p:cNvSpPr/>
          <p:nvPr/>
        </p:nvSpPr>
        <p:spPr>
          <a:xfrm>
            <a:off x="268835" y="3106057"/>
            <a:ext cx="11923165" cy="20392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de-DE">
                <a:solidFill>
                  <a:srgbClr val="C00000"/>
                </a:solidFill>
              </a:rPr>
              <a:t>Requirement part B)</a:t>
            </a:r>
          </a:p>
        </p:txBody>
      </p:sp>
      <p:sp>
        <p:nvSpPr>
          <p:cNvPr id="11" name="Rechteck 10">
            <a:extLst>
              <a:ext uri="{FF2B5EF4-FFF2-40B4-BE49-F238E27FC236}">
                <a16:creationId xmlns:a16="http://schemas.microsoft.com/office/drawing/2014/main" id="{BD292108-C951-4489-B19D-C4DA07E292B2}"/>
              </a:ext>
            </a:extLst>
          </p:cNvPr>
          <p:cNvSpPr/>
          <p:nvPr/>
        </p:nvSpPr>
        <p:spPr>
          <a:xfrm>
            <a:off x="4927599" y="1705428"/>
            <a:ext cx="812800" cy="195943"/>
          </a:xfrm>
          <a:prstGeom prst="rect">
            <a:avLst/>
          </a:prstGeom>
          <a:solidFill>
            <a:srgbClr val="C5E0B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C6979E98-6705-459F-A3FE-65423D734EC1}"/>
              </a:ext>
            </a:extLst>
          </p:cNvPr>
          <p:cNvSpPr/>
          <p:nvPr/>
        </p:nvSpPr>
        <p:spPr>
          <a:xfrm>
            <a:off x="4927599" y="3106057"/>
            <a:ext cx="3628572" cy="486229"/>
          </a:xfrm>
          <a:prstGeom prst="rect">
            <a:avLst/>
          </a:prstGeom>
          <a:solidFill>
            <a:srgbClr val="C5E0B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825185F1-21C3-4ABD-8A17-4A10B946F7DB}"/>
              </a:ext>
            </a:extLst>
          </p:cNvPr>
          <p:cNvSpPr/>
          <p:nvPr/>
        </p:nvSpPr>
        <p:spPr>
          <a:xfrm>
            <a:off x="4521199" y="776439"/>
            <a:ext cx="1219200" cy="195943"/>
          </a:xfrm>
          <a:prstGeom prst="rect">
            <a:avLst/>
          </a:prstGeom>
          <a:solidFill>
            <a:srgbClr val="C5E0B4">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257BF45D-3348-4772-A60C-9E1E5753C52D}"/>
              </a:ext>
            </a:extLst>
          </p:cNvPr>
          <p:cNvSpPr/>
          <p:nvPr/>
        </p:nvSpPr>
        <p:spPr>
          <a:xfrm>
            <a:off x="268835" y="1074019"/>
            <a:ext cx="11923164" cy="508651"/>
          </a:xfrm>
          <a:prstGeom prst="rect">
            <a:avLst/>
          </a:prstGeom>
          <a:solidFill>
            <a:schemeClr val="accent2">
              <a:lumMod val="60000"/>
              <a:lumOff val="40000"/>
              <a:alpha val="25098"/>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5D326F25-8BC1-4716-8EB2-DEE7D31B267B}"/>
              </a:ext>
            </a:extLst>
          </p:cNvPr>
          <p:cNvSpPr/>
          <p:nvPr/>
        </p:nvSpPr>
        <p:spPr>
          <a:xfrm>
            <a:off x="1074378" y="3871359"/>
            <a:ext cx="8505051" cy="508651"/>
          </a:xfrm>
          <a:prstGeom prst="rect">
            <a:avLst/>
          </a:prstGeom>
          <a:solidFill>
            <a:schemeClr val="accent2">
              <a:lumMod val="60000"/>
              <a:lumOff val="40000"/>
              <a:alpha val="25098"/>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E408812D-A9B4-469D-8328-94890D67419D}"/>
              </a:ext>
            </a:extLst>
          </p:cNvPr>
          <p:cNvSpPr/>
          <p:nvPr/>
        </p:nvSpPr>
        <p:spPr>
          <a:xfrm>
            <a:off x="842151" y="2024129"/>
            <a:ext cx="4542650" cy="936785"/>
          </a:xfrm>
          <a:prstGeom prst="rect">
            <a:avLst/>
          </a:prstGeom>
          <a:solidFill>
            <a:schemeClr val="accent4">
              <a:lumMod val="60000"/>
              <a:lumOff val="40000"/>
              <a:alpha val="25098"/>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7DFFD5B9-400E-4AA2-A6FC-D37E1AD0C095}"/>
              </a:ext>
            </a:extLst>
          </p:cNvPr>
          <p:cNvSpPr/>
          <p:nvPr/>
        </p:nvSpPr>
        <p:spPr>
          <a:xfrm>
            <a:off x="7126513" y="1730543"/>
            <a:ext cx="812801" cy="170828"/>
          </a:xfrm>
          <a:prstGeom prst="rect">
            <a:avLst/>
          </a:prstGeom>
          <a:solidFill>
            <a:schemeClr val="accent4">
              <a:lumMod val="60000"/>
              <a:lumOff val="40000"/>
              <a:alpha val="25098"/>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C0536E8D-6377-42FF-B171-6BF59D08806E}"/>
              </a:ext>
            </a:extLst>
          </p:cNvPr>
          <p:cNvSpPr/>
          <p:nvPr/>
        </p:nvSpPr>
        <p:spPr>
          <a:xfrm>
            <a:off x="1074378" y="3693886"/>
            <a:ext cx="3780651" cy="177473"/>
          </a:xfrm>
          <a:prstGeom prst="rect">
            <a:avLst/>
          </a:prstGeom>
          <a:solidFill>
            <a:schemeClr val="accent4">
              <a:lumMod val="60000"/>
              <a:lumOff val="40000"/>
              <a:alpha val="25098"/>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0759B95E-2885-447C-B0D9-E8F0BA4F2DF0}"/>
              </a:ext>
            </a:extLst>
          </p:cNvPr>
          <p:cNvSpPr/>
          <p:nvPr/>
        </p:nvSpPr>
        <p:spPr>
          <a:xfrm>
            <a:off x="1074377" y="4380010"/>
            <a:ext cx="8505052" cy="591133"/>
          </a:xfrm>
          <a:prstGeom prst="rect">
            <a:avLst/>
          </a:prstGeom>
          <a:solidFill>
            <a:schemeClr val="accent4">
              <a:lumMod val="60000"/>
              <a:lumOff val="40000"/>
              <a:alpha val="25098"/>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Legende: mit gebogener Linie 19">
            <a:extLst>
              <a:ext uri="{FF2B5EF4-FFF2-40B4-BE49-F238E27FC236}">
                <a16:creationId xmlns:a16="http://schemas.microsoft.com/office/drawing/2014/main" id="{18DADB99-6D5F-40E0-A75E-7B0353A06942}"/>
              </a:ext>
            </a:extLst>
          </p:cNvPr>
          <p:cNvSpPr/>
          <p:nvPr/>
        </p:nvSpPr>
        <p:spPr>
          <a:xfrm>
            <a:off x="8301455" y="1201949"/>
            <a:ext cx="3751028" cy="1302547"/>
          </a:xfrm>
          <a:prstGeom prst="borderCallout2">
            <a:avLst>
              <a:gd name="adj1" fmla="val 20354"/>
              <a:gd name="adj2" fmla="val -787"/>
              <a:gd name="adj3" fmla="val 21246"/>
              <a:gd name="adj4" fmla="val -13132"/>
              <a:gd name="adj5" fmla="val 212778"/>
              <a:gd name="adj6" fmla="val -8253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sz="1400" u="sng">
                <a:solidFill>
                  <a:srgbClr val="00B050"/>
                </a:solidFill>
              </a:rPr>
              <a:t>Cross check with mvdXML</a:t>
            </a:r>
          </a:p>
          <a:p>
            <a:pPr algn="ctr"/>
            <a:r>
              <a:rPr lang="de-DE" sz="1400">
                <a:solidFill>
                  <a:srgbClr val="00B050"/>
                </a:solidFill>
              </a:rPr>
              <a:t>Similar principles, different meta-data</a:t>
            </a:r>
          </a:p>
          <a:p>
            <a:pPr algn="ctr"/>
            <a:r>
              <a:rPr lang="de-DE" sz="1400">
                <a:solidFill>
                  <a:srgbClr val="00B050"/>
                </a:solidFill>
              </a:rPr>
              <a:t>#3: many purposes/exchange requirements are allowed (see link from property/concept to ExchangeRequirement)</a:t>
            </a:r>
          </a:p>
        </p:txBody>
      </p:sp>
      <p:sp>
        <p:nvSpPr>
          <p:cNvPr id="21" name="Textfeld 20">
            <a:extLst>
              <a:ext uri="{FF2B5EF4-FFF2-40B4-BE49-F238E27FC236}">
                <a16:creationId xmlns:a16="http://schemas.microsoft.com/office/drawing/2014/main" id="{B6503173-B693-47BB-A396-B14AA34AAA3D}"/>
              </a:ext>
            </a:extLst>
          </p:cNvPr>
          <p:cNvSpPr txBox="1"/>
          <p:nvPr/>
        </p:nvSpPr>
        <p:spPr>
          <a:xfrm>
            <a:off x="4491532" y="6586798"/>
            <a:ext cx="2932406" cy="276999"/>
          </a:xfrm>
          <a:prstGeom prst="rect">
            <a:avLst/>
          </a:prstGeom>
          <a:noFill/>
        </p:spPr>
        <p:txBody>
          <a:bodyPr wrap="none" rtlCol="0">
            <a:spAutoFit/>
          </a:bodyPr>
          <a:lstStyle/>
          <a:p>
            <a:r>
              <a:rPr lang="de-DE" sz="1200"/>
              <a:t>IDS #04, 16.12.2020, Matthias Weise (AEC3)</a:t>
            </a:r>
          </a:p>
        </p:txBody>
      </p:sp>
    </p:spTree>
    <p:extLst>
      <p:ext uri="{BB962C8B-B14F-4D97-AF65-F5344CB8AC3E}">
        <p14:creationId xmlns:p14="http://schemas.microsoft.com/office/powerpoint/2010/main" val="382292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FF194C-1790-409D-AFF7-77785890973A}"/>
              </a:ext>
            </a:extLst>
          </p:cNvPr>
          <p:cNvSpPr>
            <a:spLocks noGrp="1"/>
          </p:cNvSpPr>
          <p:nvPr>
            <p:ph type="title"/>
          </p:nvPr>
        </p:nvSpPr>
        <p:spPr/>
        <p:txBody>
          <a:bodyPr/>
          <a:lstStyle/>
          <a:p>
            <a:r>
              <a:rPr lang="de-DE" b="1"/>
              <a:t>Thank you!</a:t>
            </a:r>
          </a:p>
        </p:txBody>
      </p:sp>
      <p:sp>
        <p:nvSpPr>
          <p:cNvPr id="5" name="Inhaltsplatzhalter 4">
            <a:extLst>
              <a:ext uri="{FF2B5EF4-FFF2-40B4-BE49-F238E27FC236}">
                <a16:creationId xmlns:a16="http://schemas.microsoft.com/office/drawing/2014/main" id="{569EABCD-1F6A-4272-A591-BFFC6A7FF2C8}"/>
              </a:ext>
            </a:extLst>
          </p:cNvPr>
          <p:cNvSpPr>
            <a:spLocks noGrp="1"/>
          </p:cNvSpPr>
          <p:nvPr>
            <p:ph idx="1"/>
          </p:nvPr>
        </p:nvSpPr>
        <p:spPr/>
        <p:txBody>
          <a:bodyPr/>
          <a:lstStyle/>
          <a:p>
            <a:pPr marL="0" indent="0">
              <a:buNone/>
            </a:pPr>
            <a:endParaRPr lang="de-DE" sz="3200"/>
          </a:p>
          <a:p>
            <a:pPr marL="0" indent="0">
              <a:buNone/>
            </a:pPr>
            <a:endParaRPr lang="de-DE" sz="3200"/>
          </a:p>
          <a:p>
            <a:pPr marL="0" indent="0">
              <a:buNone/>
            </a:pPr>
            <a:r>
              <a:rPr lang="de-DE" sz="3200"/>
              <a:t>Questions?</a:t>
            </a:r>
          </a:p>
          <a:p>
            <a:pPr marL="0" indent="0">
              <a:buNone/>
            </a:pPr>
            <a:r>
              <a:rPr lang="de-DE" sz="2400"/>
              <a:t>Contact: mw@aec3.de</a:t>
            </a:r>
          </a:p>
        </p:txBody>
      </p:sp>
    </p:spTree>
    <p:extLst>
      <p:ext uri="{BB962C8B-B14F-4D97-AF65-F5344CB8AC3E}">
        <p14:creationId xmlns:p14="http://schemas.microsoft.com/office/powerpoint/2010/main" val="1234275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8956600260CB9428286F402A890B18B" ma:contentTypeVersion="7" ma:contentTypeDescription="Ein neues Dokument erstellen." ma:contentTypeScope="" ma:versionID="a566f8bac76c305f2cc63e0f48178244">
  <xsd:schema xmlns:xsd="http://www.w3.org/2001/XMLSchema" xmlns:xs="http://www.w3.org/2001/XMLSchema" xmlns:p="http://schemas.microsoft.com/office/2006/metadata/properties" xmlns:ns2="a9d92490-8bcd-47e9-8c12-ad9623053754" targetNamespace="http://schemas.microsoft.com/office/2006/metadata/properties" ma:root="true" ma:fieldsID="792caa6e2517d56845d026944d73f49c" ns2:_="">
    <xsd:import namespace="a9d92490-8bcd-47e9-8c12-ad962305375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d92490-8bcd-47e9-8c12-ad96230537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B6ADC0-41DF-406D-909F-AD8E4DDC5558}">
  <ds:schemaRefs>
    <ds:schemaRef ds:uri="http://schemas.microsoft.com/sharepoint/v3/contenttype/forms"/>
  </ds:schemaRefs>
</ds:datastoreItem>
</file>

<file path=customXml/itemProps2.xml><?xml version="1.0" encoding="utf-8"?>
<ds:datastoreItem xmlns:ds="http://schemas.openxmlformats.org/officeDocument/2006/customXml" ds:itemID="{9E7E503A-2369-4CD9-B859-266430D441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d92490-8bcd-47e9-8c12-ad96230537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AD0489-3962-4C66-BCCF-E4E595AC2C72}">
  <ds:schemaRefs>
    <ds:schemaRef ds:uri="http://schemas.microsoft.com/office/2006/documentManagement/types"/>
    <ds:schemaRef ds:uri="http://schemas.microsoft.com/office/infopath/2007/PartnerControls"/>
    <ds:schemaRef ds:uri="a9d92490-8bcd-47e9-8c12-ad9623053754"/>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Breitbild</PresentationFormat>
  <Paragraphs>58</Paragraphs>
  <Slides>6</Slides>
  <Notes>1</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bSi IDS Meeting #04 Technical Discussion</vt:lpstr>
      <vt:lpstr>Question/Checklist towards IDS 0.1</vt:lpstr>
      <vt:lpstr>Proposal by André Borrmann (ISO 17412), v0.4</vt:lpstr>
      <vt:lpstr>PowerPoint-Präsentation</vt:lpstr>
      <vt:lpstr>PowerPoint-Präsentation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 IDS Meeting #04 Technical Discussion</dc:title>
  <dc:creator>Matthias Weise</dc:creator>
  <cp:lastModifiedBy>André Borrmann</cp:lastModifiedBy>
  <cp:revision>34</cp:revision>
  <dcterms:created xsi:type="dcterms:W3CDTF">2020-12-16T08:29:59Z</dcterms:created>
  <dcterms:modified xsi:type="dcterms:W3CDTF">2021-01-13T08:19:43Z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0x010100D8956600260CB9428286F402A890B18B</vt:lpwstr>
  </property>
</Properties>
</file>