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6"/>
  </p:notesMasterIdLst>
  <p:sldIdLst>
    <p:sldId id="256" r:id="rId2"/>
    <p:sldId id="260" r:id="rId3"/>
    <p:sldId id="261" r:id="rId4"/>
    <p:sldId id="257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no-N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4947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75480" y="4152014"/>
            <a:ext cx="80025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80770" y="3078395"/>
            <a:ext cx="80043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2"/>
          </p:nvPr>
        </p:nvSpPr>
        <p:spPr>
          <a:xfrm>
            <a:off x="580770" y="3739596"/>
            <a:ext cx="80010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400" b="0" i="0" u="none" strike="noStrike" cap="none">
                <a:solidFill>
                  <a:srgbClr val="003F7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121990" y="4297262"/>
            <a:ext cx="331500" cy="243548"/>
            <a:chOff x="64850" y="389171"/>
            <a:chExt cx="331500" cy="243548"/>
          </a:xfrm>
        </p:grpSpPr>
        <p:sp>
          <p:nvSpPr>
            <p:cNvPr id="20" name="Google Shape;20;p2"/>
            <p:cNvSpPr/>
            <p:nvPr/>
          </p:nvSpPr>
          <p:spPr>
            <a:xfrm>
              <a:off x="64850" y="389171"/>
              <a:ext cx="331500" cy="4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38100" cap="flat" cmpd="sng">
              <a:solidFill>
                <a:srgbClr val="FE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4850" y="489089"/>
              <a:ext cx="331500" cy="4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38100" cap="flat" cmpd="sng">
              <a:solidFill>
                <a:srgbClr val="FE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850" y="591319"/>
              <a:ext cx="331500" cy="4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38100" cap="flat" cmpd="sng">
              <a:solidFill>
                <a:srgbClr val="FE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08562" y="202676"/>
            <a:ext cx="7837014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4285"/>
              </a:buClr>
              <a:buSzPts val="3200"/>
              <a:buFont typeface="Calibri"/>
              <a:buNone/>
              <a:defRPr sz="2800" b="0" i="0" u="none" strike="noStrike" cap="none">
                <a:solidFill>
                  <a:srgbClr val="1042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3_Custom Layou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53000" cy="514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>
            <a:spLocks noGrp="1"/>
          </p:cNvSpPr>
          <p:nvPr>
            <p:ph type="ctrTitle"/>
          </p:nvPr>
        </p:nvSpPr>
        <p:spPr>
          <a:xfrm>
            <a:off x="575480" y="4037710"/>
            <a:ext cx="80025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580770" y="3078395"/>
            <a:ext cx="80043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580770" y="3535059"/>
            <a:ext cx="80010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" name="Google Shape;30;p4"/>
          <p:cNvGrpSpPr/>
          <p:nvPr/>
        </p:nvGrpSpPr>
        <p:grpSpPr>
          <a:xfrm>
            <a:off x="121990" y="4182958"/>
            <a:ext cx="331500" cy="243548"/>
            <a:chOff x="64850" y="389171"/>
            <a:chExt cx="331500" cy="243548"/>
          </a:xfrm>
        </p:grpSpPr>
        <p:sp>
          <p:nvSpPr>
            <p:cNvPr id="31" name="Google Shape;31;p4"/>
            <p:cNvSpPr/>
            <p:nvPr/>
          </p:nvSpPr>
          <p:spPr>
            <a:xfrm>
              <a:off x="64850" y="389171"/>
              <a:ext cx="331500" cy="4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38100" cap="flat" cmpd="sng">
              <a:solidFill>
                <a:srgbClr val="FE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64850" y="489089"/>
              <a:ext cx="331500" cy="4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38100" cap="flat" cmpd="sng">
              <a:solidFill>
                <a:srgbClr val="FE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4850" y="591319"/>
              <a:ext cx="331500" cy="4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38100" cap="flat" cmpd="sng">
              <a:solidFill>
                <a:srgbClr val="FE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</a:path>
            </a:pathLst>
          </a:custGeom>
          <a:solidFill>
            <a:srgbClr val="F3F3F3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5" descr="logo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56055" y="4557005"/>
            <a:ext cx="1181560" cy="801143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402076" y="215646"/>
            <a:ext cx="3933899" cy="15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F9E"/>
              </a:buClr>
              <a:buSzPts val="3200"/>
              <a:buFont typeface="Calibri"/>
              <a:buNone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64850" y="376201"/>
            <a:ext cx="331500" cy="243548"/>
            <a:chOff x="64850" y="389171"/>
            <a:chExt cx="331500" cy="243548"/>
          </a:xfrm>
        </p:grpSpPr>
        <p:sp>
          <p:nvSpPr>
            <p:cNvPr id="11" name="Google Shape;11;p1"/>
            <p:cNvSpPr/>
            <p:nvPr/>
          </p:nvSpPr>
          <p:spPr>
            <a:xfrm>
              <a:off x="64850" y="389171"/>
              <a:ext cx="331500" cy="4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38100" cap="flat" cmpd="sng">
              <a:solidFill>
                <a:srgbClr val="FE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64850" y="489089"/>
              <a:ext cx="331500" cy="4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38100" cap="flat" cmpd="sng">
              <a:solidFill>
                <a:srgbClr val="FE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64850" y="591319"/>
              <a:ext cx="331500" cy="4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38100" cap="flat" cmpd="sng">
              <a:solidFill>
                <a:srgbClr val="FE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" name="Google Shape;14;p1" descr="logo-01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56055" y="4557005"/>
            <a:ext cx="1181560" cy="80114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ctrTitle"/>
          </p:nvPr>
        </p:nvSpPr>
        <p:spPr>
          <a:xfrm>
            <a:off x="575480" y="4130380"/>
            <a:ext cx="80025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b-NO" dirty="0" err="1" smtClean="0">
                <a:solidFill>
                  <a:schemeClr val="accent5"/>
                </a:solidFill>
              </a:rPr>
              <a:t>Quadri</a:t>
            </a:r>
            <a:r>
              <a:rPr lang="nb-NO" dirty="0" smtClean="0">
                <a:solidFill>
                  <a:schemeClr val="accent5"/>
                </a:solidFill>
              </a:rPr>
              <a:t> med V440 klassifisering</a:t>
            </a:r>
            <a:endParaRPr b="1" i="0" u="none" strike="noStrike" cap="none" dirty="0">
              <a:solidFill>
                <a:schemeClr val="accent5"/>
              </a:solidFill>
            </a:endParaRPr>
          </a:p>
        </p:txBody>
      </p:sp>
      <p:pic>
        <p:nvPicPr>
          <p:cNvPr id="43" name="Google Shape;4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3560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473"/>
            <a:ext cx="9096233" cy="14467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116" y="1858293"/>
            <a:ext cx="8523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chemeClr val="accent5"/>
                </a:solidFill>
              </a:rPr>
              <a:t>Med </a:t>
            </a:r>
            <a:r>
              <a:rPr lang="nb-NO" dirty="0" err="1" smtClean="0">
                <a:solidFill>
                  <a:schemeClr val="accent5"/>
                </a:solidFill>
              </a:rPr>
              <a:t>Quadri</a:t>
            </a:r>
            <a:r>
              <a:rPr lang="nb-NO" dirty="0" smtClean="0">
                <a:solidFill>
                  <a:schemeClr val="accent5"/>
                </a:solidFill>
              </a:rPr>
              <a:t> </a:t>
            </a:r>
            <a:r>
              <a:rPr lang="nb-NO" dirty="0" err="1" smtClean="0">
                <a:solidFill>
                  <a:schemeClr val="accent5"/>
                </a:solidFill>
              </a:rPr>
              <a:t>Configuration</a:t>
            </a:r>
            <a:r>
              <a:rPr lang="nb-NO" dirty="0" smtClean="0">
                <a:solidFill>
                  <a:schemeClr val="accent5"/>
                </a:solidFill>
              </a:rPr>
              <a:t> kan man definere </a:t>
            </a:r>
            <a:r>
              <a:rPr lang="nb-NO" dirty="0" err="1" smtClean="0">
                <a:solidFill>
                  <a:schemeClr val="accent5"/>
                </a:solidFill>
              </a:rPr>
              <a:t>objektkataloger</a:t>
            </a:r>
            <a:r>
              <a:rPr lang="nb-NO" dirty="0" smtClean="0">
                <a:solidFill>
                  <a:schemeClr val="accent5"/>
                </a:solidFill>
              </a:rPr>
              <a:t> </a:t>
            </a:r>
          </a:p>
          <a:p>
            <a:r>
              <a:rPr lang="nb-NO" dirty="0" smtClean="0">
                <a:solidFill>
                  <a:schemeClr val="accent5"/>
                </a:solidFill>
              </a:rPr>
              <a:t>Den tilpassede katalogen kan være basert på en standard katalog</a:t>
            </a:r>
          </a:p>
          <a:p>
            <a:r>
              <a:rPr lang="nb-NO" smtClean="0">
                <a:solidFill>
                  <a:schemeClr val="accent5"/>
                </a:solidFill>
              </a:rPr>
              <a:t>hvor </a:t>
            </a:r>
            <a:r>
              <a:rPr lang="nb-NO" dirty="0" smtClean="0">
                <a:solidFill>
                  <a:schemeClr val="accent5"/>
                </a:solidFill>
              </a:rPr>
              <a:t>man legger til </a:t>
            </a:r>
            <a:r>
              <a:rPr lang="nb-NO" smtClean="0">
                <a:solidFill>
                  <a:schemeClr val="accent5"/>
                </a:solidFill>
              </a:rPr>
              <a:t>egenskapsgrupper </a:t>
            </a:r>
            <a:r>
              <a:rPr lang="nb-NO" smtClean="0">
                <a:solidFill>
                  <a:schemeClr val="accent5"/>
                </a:solidFill>
              </a:rPr>
              <a:t>(«property set») etter </a:t>
            </a:r>
            <a:r>
              <a:rPr lang="nb-NO" dirty="0" smtClean="0">
                <a:solidFill>
                  <a:schemeClr val="accent5"/>
                </a:solidFill>
              </a:rPr>
              <a:t>behov.</a:t>
            </a:r>
          </a:p>
          <a:p>
            <a:r>
              <a:rPr lang="nb-NO" dirty="0" smtClean="0">
                <a:solidFill>
                  <a:schemeClr val="accent5"/>
                </a:solidFill>
              </a:rPr>
              <a:t>Her har vi lagt til en egenskapsgruppe for V440 klassifiseringen</a:t>
            </a:r>
          </a:p>
          <a:p>
            <a:r>
              <a:rPr lang="nb-NO" dirty="0" smtClean="0">
                <a:solidFill>
                  <a:schemeClr val="accent5"/>
                </a:solidFill>
              </a:rPr>
              <a:t>Så lastes V440 klassifiseringen ned og knyttes </a:t>
            </a:r>
            <a:r>
              <a:rPr lang="nb-NO" smtClean="0">
                <a:solidFill>
                  <a:schemeClr val="accent5"/>
                </a:solidFill>
              </a:rPr>
              <a:t>til </a:t>
            </a:r>
            <a:r>
              <a:rPr lang="nb-NO" smtClean="0">
                <a:solidFill>
                  <a:schemeClr val="accent5"/>
                </a:solidFill>
              </a:rPr>
              <a:t>egenskapsgruppen i Quadri</a:t>
            </a:r>
            <a:endParaRPr lang="nb-NO" dirty="0" smtClean="0">
              <a:solidFill>
                <a:schemeClr val="accent5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16" y="3078500"/>
            <a:ext cx="4169244" cy="15600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189" y="1540625"/>
            <a:ext cx="1993171" cy="319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5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5545" y="4591573"/>
            <a:ext cx="795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chemeClr val="accent5"/>
                </a:solidFill>
              </a:rPr>
              <a:t>Objektene kan klassifiseres og egenskapene settes i modellen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5" y="45630"/>
            <a:ext cx="6155682" cy="433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1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0511" y="3954487"/>
            <a:ext cx="7837014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4285"/>
              </a:buClr>
              <a:buSzPts val="3200"/>
              <a:buFont typeface="Calibri"/>
              <a:buNone/>
            </a:pPr>
            <a:r>
              <a:rPr lang="nb-NO" sz="1400" dirty="0" smtClean="0"/>
              <a:t>Ved eksport til </a:t>
            </a:r>
            <a:r>
              <a:rPr lang="nb-NO" sz="1400" dirty="0" err="1" smtClean="0"/>
              <a:t>Ifc</a:t>
            </a:r>
            <a:r>
              <a:rPr lang="nb-NO" sz="1400" dirty="0" smtClean="0"/>
              <a:t> følger klassifiseringen med i en </a:t>
            </a:r>
            <a:r>
              <a:rPr lang="nb-NO" sz="1400" smtClean="0"/>
              <a:t>egen </a:t>
            </a:r>
            <a:r>
              <a:rPr lang="nb-NO" sz="1400" smtClean="0"/>
              <a:t>egenskapsgruppe</a:t>
            </a:r>
            <a:endParaRPr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1" y="62345"/>
            <a:ext cx="8736263" cy="38077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009AD9">
      <a:dk1>
        <a:srgbClr val="5D5E62"/>
      </a:dk1>
      <a:lt1>
        <a:srgbClr val="FFFFFF"/>
      </a:lt1>
      <a:dk2>
        <a:srgbClr val="005596"/>
      </a:dk2>
      <a:lt2>
        <a:srgbClr val="2780C7"/>
      </a:lt2>
      <a:accent1>
        <a:srgbClr val="F5C205"/>
      </a:accent1>
      <a:accent2>
        <a:srgbClr val="363545"/>
      </a:accent2>
      <a:accent3>
        <a:srgbClr val="A51D25"/>
      </a:accent3>
      <a:accent4>
        <a:srgbClr val="2780C7"/>
      </a:accent4>
      <a:accent5>
        <a:srgbClr val="005596"/>
      </a:accent5>
      <a:accent6>
        <a:srgbClr val="FFFFFF"/>
      </a:accent6>
      <a:hlink>
        <a:srgbClr val="009AD9"/>
      </a:hlink>
      <a:folHlink>
        <a:srgbClr val="2780C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73</Words>
  <Application>Microsoft Office PowerPoint</Application>
  <PresentationFormat>On-screen Show (16:9)</PresentationFormat>
  <Paragraphs>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Noto Sans Symbols</vt:lpstr>
      <vt:lpstr>1_Office Theme</vt:lpstr>
      <vt:lpstr>Quadri med V440 klassifisering</vt:lpstr>
      <vt:lpstr>PowerPoint Presentation</vt:lpstr>
      <vt:lpstr>PowerPoint Presentation</vt:lpstr>
      <vt:lpstr>Ved eksport til Ifc følger klassifiseringen med i en egen egenskapsgruppe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Quadri with V440 Classification</dc:title>
  <dc:creator>Jan_Erik Hoel</dc:creator>
  <cp:lastModifiedBy>Jan Erik Hoel</cp:lastModifiedBy>
  <cp:revision>12</cp:revision>
  <dcterms:modified xsi:type="dcterms:W3CDTF">2020-07-02T08:00:16Z</dcterms:modified>
</cp:coreProperties>
</file>