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66" r:id="rId3"/>
    <p:sldId id="267" r:id="rId4"/>
    <p:sldId id="264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-3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B012A-77DD-44AE-B625-D915FA5A538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2165-639E-4EE6-B9D1-6DCCB962B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8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8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7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1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2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0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3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2A16-E9FC-4C4A-A4ED-D61C2E610EC5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3F91-B9BF-4589-B175-C0BBEE8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2%B0%EC%88%A0_%ED%8F%89%EA%B7%A0" TargetMode="External"/><Relationship Id="rId2" Type="http://schemas.openxmlformats.org/officeDocument/2006/relationships/hyperlink" Target="https://ko.wikipedia.org/wiki/%ED%86%B5%EA%B3%84%ED%95%99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ko.wikipedia.org/wiki/%EC%A4%91%EC%95%99%EA%B0%92" TargetMode="External"/><Relationship Id="rId4" Type="http://schemas.openxmlformats.org/officeDocument/2006/relationships/hyperlink" Target="https://ko.wikipedia.org/wiki/%ED%8F%89%EA%B7%A0_(%ED%86%B5%EA%B3%84%ED%95%99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070" y="607621"/>
            <a:ext cx="729700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구축과 검증을 위한 통계 용어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120" y="1533832"/>
            <a:ext cx="111047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FFC000"/>
              </a:buClr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통계학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FC000"/>
              </a:buClr>
            </a:pP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수치 데이터의 수집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해석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 그리고 구성을 다루는 수학의 한 분야다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통계학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연속 데이터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유형의 경우에는 평균이나 표준편차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범주형 데이터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유형의 경우에는 빈도나 퍼센티지 등과 같은 자료를 요약한다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추론 통계학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전체자료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모집단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수집하는 것은 불가능하기 때문에 표본이라 불리는 일부 자료를 수집한 후 전체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모집합에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관한 결론을 유추해야 할 때가 많은데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추론 통계학이라고 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추론은 가설 검정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수치의 특성 제안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내 상관관계등을 통해 이뤄진다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2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070" y="607621"/>
            <a:ext cx="729700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9119" y="1533832"/>
            <a:ext cx="832786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  <a:buClr>
                <a:srgbClr val="FFC000"/>
              </a:buClr>
            </a:pPr>
            <a:r>
              <a:rPr lang="ko-KR" altLang="en-US" sz="20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머신러닝은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과거 경험에서 학습을 통해 얻은 지식을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미래의 결정에 이용하는 전산학의 한 분야이다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65000"/>
              </a:lnSpc>
              <a:buClr>
                <a:srgbClr val="FFC000"/>
              </a:buClr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전산학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공학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통계학의 교집합으로 볼  수 있다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10" y="3231374"/>
            <a:ext cx="3547375" cy="30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7484" y="0"/>
            <a:ext cx="729700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범주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99" y="846292"/>
            <a:ext cx="11104775" cy="674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 학습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u="sng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변수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1600" b="1" u="sng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변수 간의 관계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머신이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학습하도록 가르치는 것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회귀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학습 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지도나 목표 변수를 설정하는 과정 없이 알고리즘이 스스로 학습한다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데이터 사이의 숨은 패턴이나 관계를 찾는 문제다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축소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강화 학습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머신이나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에이전트가 주변 환경의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피드백으로부터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행동을 학습하는 것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에이전트는 지도를 받는 것이 아니라 스스로 일련의 결정을 내린 후 마지막에 그 결과에 따라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+1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보상을 받게 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보상값에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따라 에이전트는 실행했던 이력을 재평가한다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0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070" y="607621"/>
            <a:ext cx="729700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구축과 검증을 위한 통계 용어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120" y="1533832"/>
            <a:ext cx="11104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모집단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전체를 의미한다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관측값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또는 연구 중인 과제의 모든 데이터를 의미한다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표본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모집단의 부분 집합이다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대개 분석 중인 모집단의 일부분이다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65000"/>
              </a:lnSpc>
              <a:buClr>
                <a:srgbClr val="FFC000"/>
              </a:buClr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모집단을 직접 분석하면 많은 비용이 든다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통계 방법은 표본을 조사한 후 모집단에 관한 결론을 도출한다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50" y="4567777"/>
            <a:ext cx="4619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070" y="607621"/>
            <a:ext cx="729700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구축과 검증을 위한 통계 용어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120" y="1482462"/>
            <a:ext cx="11104775" cy="5327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매개변수와 통계량</a:t>
            </a:r>
            <a:endParaRPr lang="en-US" altLang="ko-KR" sz="19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모집단에 관해 계산한 모든 척도는 </a:t>
            </a:r>
            <a:r>
              <a:rPr lang="ko-KR" altLang="en-US" sz="19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매개변수고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표본에 관한 것은 통계량이다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</a:t>
            </a:r>
            <a:endParaRPr lang="en-US" altLang="ko-KR" sz="19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산술 평균을 의미하고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값을 더한 후 </a:t>
            </a:r>
            <a:r>
              <a:rPr lang="ko-KR" altLang="en-US" sz="19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개체수로</a:t>
            </a: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나누면 된다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</a:t>
            </a:r>
            <a:r>
              <a:rPr lang="ko-KR" altLang="en-US" sz="19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특이값이</a:t>
            </a: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있으면 평균값은 크게 반응한다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9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특이값은</a:t>
            </a: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다른 값들에 비해 편차가 매우 큰 값들의 집합이나 열이고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대개 아주 높거나 낮은 값들을 가진다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9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중간값</a:t>
            </a:r>
            <a:endParaRPr lang="en-US" altLang="ko-KR" sz="19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중간 지점이다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오름차순이나 내림차순으로 데이터를 정렬했을 때 가운데 있는 값이다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9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최빈값</a:t>
            </a:r>
            <a:endParaRPr lang="en-US" altLang="ko-KR" sz="19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가장 빈번하게 반복되는 데이터 포인트다</a:t>
            </a:r>
            <a:r>
              <a:rPr lang="en-US" altLang="ko-KR" sz="19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845" y="263951"/>
            <a:ext cx="3804098" cy="17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070" y="607621"/>
            <a:ext cx="729700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구축과 검증을 위한 통계 용어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120" y="1533832"/>
            <a:ext cx="11104775" cy="54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363" y="1414840"/>
            <a:ext cx="9916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scipy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stats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([4,5,1,2,7,2,6,9,3])</a:t>
            </a:r>
          </a:p>
          <a:p>
            <a:endParaRPr lang="ko-KR" altLang="en-US" dirty="0"/>
          </a:p>
          <a:p>
            <a:r>
              <a:rPr lang="ko-KR" altLang="en-US" dirty="0"/>
              <a:t># Calculate </a:t>
            </a:r>
            <a:r>
              <a:rPr lang="ko-KR" altLang="en-US" dirty="0" smtClean="0"/>
              <a:t>Mean </a:t>
            </a:r>
            <a:r>
              <a:rPr lang="en-US" altLang="ko-KR" dirty="0"/>
              <a:t> </a:t>
            </a:r>
            <a:r>
              <a:rPr lang="ko-KR" altLang="en-US" dirty="0" smtClean="0"/>
              <a:t>평균</a:t>
            </a:r>
            <a:r>
              <a:rPr lang="ko-KR" altLang="en-US" dirty="0"/>
              <a:t>값</a:t>
            </a:r>
            <a:endParaRPr lang="ko-KR" altLang="en-US" dirty="0"/>
          </a:p>
          <a:p>
            <a:r>
              <a:rPr lang="ko-KR" altLang="en-US" dirty="0" err="1"/>
              <a:t>dt_mean</a:t>
            </a:r>
            <a:r>
              <a:rPr lang="ko-KR" altLang="en-US" dirty="0"/>
              <a:t> = </a:t>
            </a:r>
            <a:r>
              <a:rPr lang="ko-KR" altLang="en-US" dirty="0" err="1"/>
              <a:t>np.mean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 ; </a:t>
            </a:r>
            <a:r>
              <a:rPr lang="ko-KR" altLang="en-US" dirty="0" err="1"/>
              <a:t>print</a:t>
            </a:r>
            <a:r>
              <a:rPr lang="ko-KR" altLang="en-US" dirty="0"/>
              <a:t> ("</a:t>
            </a:r>
            <a:r>
              <a:rPr lang="ko-KR" altLang="en-US" dirty="0" err="1"/>
              <a:t>Mean</a:t>
            </a:r>
            <a:r>
              <a:rPr lang="ko-KR" altLang="en-US" dirty="0"/>
              <a:t> :",</a:t>
            </a:r>
            <a:r>
              <a:rPr lang="ko-KR" altLang="en-US" dirty="0" err="1"/>
              <a:t>round</a:t>
            </a:r>
            <a:r>
              <a:rPr lang="ko-KR" altLang="en-US" dirty="0"/>
              <a:t>(dt_mean,2))</a:t>
            </a:r>
          </a:p>
          <a:p>
            <a:r>
              <a:rPr lang="ko-KR" altLang="en-US" dirty="0"/>
              <a:t>              </a:t>
            </a:r>
          </a:p>
          <a:p>
            <a:r>
              <a:rPr lang="ko-KR" altLang="en-US" dirty="0"/>
              <a:t># Calculate Median  </a:t>
            </a:r>
            <a:r>
              <a:rPr lang="ko-KR" altLang="en-US" dirty="0" err="1" smtClean="0"/>
              <a:t>중간값</a:t>
            </a:r>
            <a:r>
              <a:rPr lang="ko-KR" altLang="en-US" dirty="0" smtClean="0"/>
              <a:t>         </a:t>
            </a:r>
            <a:endParaRPr lang="ko-KR" altLang="en-US" dirty="0"/>
          </a:p>
          <a:p>
            <a:r>
              <a:rPr lang="ko-KR" altLang="en-US" dirty="0" err="1"/>
              <a:t>dt_median</a:t>
            </a:r>
            <a:r>
              <a:rPr lang="ko-KR" altLang="en-US" dirty="0"/>
              <a:t> = </a:t>
            </a:r>
            <a:r>
              <a:rPr lang="ko-KR" altLang="en-US" dirty="0" err="1"/>
              <a:t>np.median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 ; </a:t>
            </a:r>
            <a:r>
              <a:rPr lang="ko-KR" altLang="en-US" dirty="0" err="1"/>
              <a:t>print</a:t>
            </a:r>
            <a:r>
              <a:rPr lang="ko-KR" altLang="en-US" dirty="0"/>
              <a:t> ("</a:t>
            </a:r>
            <a:r>
              <a:rPr lang="ko-KR" altLang="en-US" dirty="0" err="1"/>
              <a:t>Median</a:t>
            </a:r>
            <a:r>
              <a:rPr lang="ko-KR" altLang="en-US" dirty="0"/>
              <a:t> :",</a:t>
            </a:r>
            <a:r>
              <a:rPr lang="ko-KR" altLang="en-US" dirty="0" err="1"/>
              <a:t>dt_median</a:t>
            </a:r>
            <a:r>
              <a:rPr lang="ko-KR" altLang="en-US" dirty="0"/>
              <a:t>)        </a:t>
            </a:r>
          </a:p>
          <a:p>
            <a:endParaRPr lang="ko-KR" altLang="en-US" dirty="0"/>
          </a:p>
          <a:p>
            <a:r>
              <a:rPr lang="ko-KR" altLang="en-US" dirty="0"/>
              <a:t># Calculate Mode </a:t>
            </a:r>
            <a:r>
              <a:rPr lang="ko-KR" altLang="en-US" dirty="0" err="1" smtClean="0"/>
              <a:t>최빈값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많은 빈도수를 갖는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        </a:t>
            </a:r>
            <a:endParaRPr lang="ko-KR" altLang="en-US" dirty="0"/>
          </a:p>
          <a:p>
            <a:r>
              <a:rPr lang="ko-KR" altLang="en-US" dirty="0" err="1"/>
              <a:t>dt_mode</a:t>
            </a:r>
            <a:r>
              <a:rPr lang="ko-KR" altLang="en-US" dirty="0"/>
              <a:t> =  </a:t>
            </a:r>
            <a:r>
              <a:rPr lang="ko-KR" altLang="en-US" dirty="0" err="1"/>
              <a:t>stats.mode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); </a:t>
            </a:r>
            <a:r>
              <a:rPr lang="ko-KR" altLang="en-US" dirty="0" err="1"/>
              <a:t>print</a:t>
            </a:r>
            <a:r>
              <a:rPr lang="ko-KR" altLang="en-US" dirty="0"/>
              <a:t> ("</a:t>
            </a:r>
            <a:r>
              <a:rPr lang="ko-KR" altLang="en-US" dirty="0" err="1"/>
              <a:t>Mode</a:t>
            </a:r>
            <a:r>
              <a:rPr lang="ko-KR" altLang="en-US" dirty="0"/>
              <a:t> :",</a:t>
            </a:r>
            <a:r>
              <a:rPr lang="ko-KR" altLang="en-US" dirty="0" err="1"/>
              <a:t>dt_mode</a:t>
            </a:r>
            <a:r>
              <a:rPr lang="ko-KR" altLang="en-US" dirty="0"/>
              <a:t>[0][0])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2058" y="5655847"/>
            <a:ext cx="101131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최빈값</a:t>
            </a:r>
            <a:r>
              <a:rPr lang="en-US" altLang="ko-KR" sz="1400" dirty="0"/>
              <a:t>(</a:t>
            </a:r>
            <a:r>
              <a:rPr lang="ko-KR" altLang="en-US" sz="1400" dirty="0" err="1"/>
              <a:t>最頻</a:t>
            </a:r>
            <a:r>
              <a:rPr lang="en-US" altLang="ko-KR" sz="1400" dirty="0"/>
              <a:t>-), </a:t>
            </a:r>
            <a:r>
              <a:rPr lang="ko-KR" altLang="en-US" sz="1400" b="1" dirty="0"/>
              <a:t>모드</a:t>
            </a:r>
            <a:r>
              <a:rPr lang="en-US" altLang="ko-KR" sz="1400" dirty="0"/>
              <a:t>(mode)</a:t>
            </a:r>
            <a:r>
              <a:rPr lang="ko-KR" altLang="en-US" sz="1400" dirty="0"/>
              <a:t>는 </a:t>
            </a:r>
            <a:r>
              <a:rPr lang="ko-KR" altLang="en-US" sz="1400" dirty="0">
                <a:hlinkClick r:id="rId2" tooltip="통계학"/>
              </a:rPr>
              <a:t>통계학</a:t>
            </a:r>
            <a:r>
              <a:rPr lang="ko-KR" altLang="en-US" sz="1400" dirty="0"/>
              <a:t> 용어로</a:t>
            </a:r>
            <a:r>
              <a:rPr lang="en-US" altLang="ko-KR" sz="1400" dirty="0"/>
              <a:t>, </a:t>
            </a:r>
            <a:r>
              <a:rPr lang="ko-KR" altLang="en-US" sz="1400" dirty="0"/>
              <a:t>가장 많이 관측되는 수</a:t>
            </a:r>
            <a:r>
              <a:rPr lang="en-US" altLang="ko-KR" sz="1400" dirty="0"/>
              <a:t>, </a:t>
            </a:r>
            <a:r>
              <a:rPr lang="ko-KR" altLang="en-US" sz="1400" dirty="0"/>
              <a:t>즉 주어진 값 중에서 가장 자주 나오는 값이다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{1, 3, 6, 6, 6, 7, 7, 12, 12, 17}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최빈값은</a:t>
            </a:r>
            <a:r>
              <a:rPr lang="ko-KR" altLang="en-US" sz="1400" dirty="0"/>
              <a:t> </a:t>
            </a:r>
            <a:r>
              <a:rPr lang="en-US" altLang="ko-KR" sz="1400" dirty="0"/>
              <a:t>6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최빈값은</a:t>
            </a:r>
            <a:r>
              <a:rPr lang="ko-KR" altLang="en-US" sz="1400" dirty="0"/>
              <a:t> </a:t>
            </a:r>
            <a:r>
              <a:rPr lang="ko-KR" altLang="en-US" sz="1400" dirty="0">
                <a:hlinkClick r:id="rId3" tooltip="산술 평균"/>
              </a:rPr>
              <a:t>산술 평균</a:t>
            </a:r>
            <a:r>
              <a:rPr lang="ko-KR" altLang="en-US" sz="1400" dirty="0"/>
              <a:t>과 달리 유일한 값이 아닐 수도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주어진 자료에서 </a:t>
            </a:r>
            <a:r>
              <a:rPr lang="ko-KR" altLang="en-US" sz="1400" dirty="0">
                <a:hlinkClick r:id="rId4" tooltip="평균 (통계학)"/>
              </a:rPr>
              <a:t>평균</a:t>
            </a:r>
            <a:r>
              <a:rPr lang="ko-KR" altLang="en-US" sz="1400" dirty="0"/>
              <a:t>이나 </a:t>
            </a:r>
            <a:r>
              <a:rPr lang="ko-KR" altLang="en-US" sz="1400" dirty="0">
                <a:hlinkClick r:id="rId5" tooltip="중앙값"/>
              </a:rPr>
              <a:t>중앙값</a:t>
            </a:r>
            <a:r>
              <a:rPr lang="ko-KR" altLang="en-US" sz="1400" dirty="0"/>
              <a:t>을 구하기 어려운 경우에 특히 유용하다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6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070" y="607621"/>
            <a:ext cx="729700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구축과 검증을 위한 통계 용어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120" y="1533832"/>
            <a:ext cx="111047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변량의 측정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산포는 데이터의 변량을 의미하고 데이터 변수가 부적합한 값을 갖는지 측정한다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산포는 데이터들이 가운데 중심에 모이지 않고 얼마나 흩어져 있는지에 관한 정보를 제공한다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범위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최댓값과 최소값의 차이를 의미한다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평균과의 차이를 제곱한 값들의 평균이다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분산의 차원은 실제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관측값의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제곱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된다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표준편차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분산의 제곱근이다 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분산에 제곱근을 적용함으로써 제곱한 차원이 아닌 원래 변수와 같은 차원에서 산포를 측정할 수 있다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2070" y="607621"/>
            <a:ext cx="7297006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구축과 검증을 위한 통계 용어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792" y="1281089"/>
            <a:ext cx="11642103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분위수</a:t>
            </a:r>
            <a:endParaRPr lang="en-US" altLang="ko-KR" sz="16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동일한 조각들로 나눈 것이다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분위수는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백분위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십분위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사분위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등으로 나뉜다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914400" lvl="1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척도는 데이터를 오름차순으로 정렬한 후 계산한다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백분위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단순히 퍼센티지를 의미한다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중간값은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50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백분위가 되고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중간값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이하는 데이터의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50%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십분위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10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백분위를 의미한다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데이터 포인트가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십분위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이하라는 것은 전체 데이터의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10%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이하라는 의미이다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75" y="3657600"/>
            <a:ext cx="3062975" cy="31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2743" y="845350"/>
            <a:ext cx="928540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사분위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¼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25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백분위가 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사분위는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데이터의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25%,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사분위는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50%,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세번째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사분위는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75%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사분위는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중간 값으로서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백분위 이자 다섯 번째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십분위가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371600" lvl="2" indent="-457200">
              <a:lnSpc>
                <a:spcPct val="165000"/>
              </a:lnSpc>
              <a:buClr>
                <a:srgbClr val="FFC000"/>
              </a:buClr>
              <a:buAutoNum type="arabicPeriod"/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IQR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범위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사분위와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사분위이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차이를 의미한다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중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이상값을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찾아내는데 효과적이다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IQR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범위는 중간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50%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속한 데이터 포인터들을 의미한다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440" y="3431357"/>
            <a:ext cx="3062975" cy="31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594</Words>
  <Application>Microsoft Office PowerPoint</Application>
  <PresentationFormat>사용자 지정</PresentationFormat>
  <Paragraphs>75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지니</dc:creator>
  <cp:lastModifiedBy>user</cp:lastModifiedBy>
  <cp:revision>74</cp:revision>
  <dcterms:created xsi:type="dcterms:W3CDTF">2018-06-06T20:25:33Z</dcterms:created>
  <dcterms:modified xsi:type="dcterms:W3CDTF">2018-07-23T10:54:52Z</dcterms:modified>
</cp:coreProperties>
</file>