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56" r:id="rId6"/>
    <p:sldId id="267" r:id="rId7"/>
    <p:sldId id="259" r:id="rId8"/>
    <p:sldId id="279" r:id="rId9"/>
    <p:sldId id="257" r:id="rId10"/>
    <p:sldId id="258" r:id="rId11"/>
    <p:sldId id="260" r:id="rId12"/>
    <p:sldId id="261" r:id="rId13"/>
    <p:sldId id="262" r:id="rId14"/>
    <p:sldId id="263" r:id="rId15"/>
    <p:sldId id="270" r:id="rId16"/>
    <p:sldId id="284" r:id="rId17"/>
    <p:sldId id="269" r:id="rId18"/>
    <p:sldId id="282" r:id="rId19"/>
    <p:sldId id="271" r:id="rId20"/>
    <p:sldId id="272" r:id="rId21"/>
    <p:sldId id="273" r:id="rId22"/>
    <p:sldId id="268" r:id="rId23"/>
    <p:sldId id="274" r:id="rId24"/>
    <p:sldId id="275" r:id="rId25"/>
    <p:sldId id="276" r:id="rId26"/>
    <p:sldId id="277" r:id="rId27"/>
    <p:sldId id="278" r:id="rId28"/>
    <p:sldId id="280" r:id="rId29"/>
    <p:sldId id="264" r:id="rId30"/>
    <p:sldId id="266" r:id="rId31"/>
    <p:sldId id="283"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E46FE-DD2E-4C47-9AED-55B977041128}">
          <p14:sldIdLst>
            <p14:sldId id="256"/>
            <p14:sldId id="267"/>
            <p14:sldId id="259"/>
            <p14:sldId id="279"/>
            <p14:sldId id="257"/>
            <p14:sldId id="258"/>
            <p14:sldId id="260"/>
            <p14:sldId id="261"/>
            <p14:sldId id="262"/>
            <p14:sldId id="263"/>
            <p14:sldId id="270"/>
            <p14:sldId id="284"/>
            <p14:sldId id="269"/>
            <p14:sldId id="282"/>
            <p14:sldId id="271"/>
            <p14:sldId id="272"/>
            <p14:sldId id="273"/>
            <p14:sldId id="268"/>
            <p14:sldId id="274"/>
            <p14:sldId id="275"/>
            <p14:sldId id="276"/>
            <p14:sldId id="277"/>
            <p14:sldId id="278"/>
            <p14:sldId id="280"/>
            <p14:sldId id="264"/>
            <p14:sldId id="266"/>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9" d="100"/>
          <a:sy n="89" d="100"/>
        </p:scale>
        <p:origin x="477"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6/22/2017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angular.io/guide/ngmodule" TargetMode="External"/><Relationship Id="rId1" Type="http://schemas.openxmlformats.org/officeDocument/2006/relationships/slideLayout" Target="../slideLayouts/slideLayout69.xml"/></Relationships>
</file>

<file path=ppt/slides/_rels/slide14.xml.rels><?xml version="1.0" encoding="UTF-8" standalone="yes"?>
<Relationships xmlns="http://schemas.openxmlformats.org/package/2006/relationships"><Relationship Id="rId2" Type="http://schemas.openxmlformats.org/officeDocument/2006/relationships/hyperlink" Target="https://angular.io/guide/ngmodule" TargetMode="Externa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rangle.io/" TargetMode="External"/><Relationship Id="rId7" Type="http://schemas.openxmlformats.org/officeDocument/2006/relationships/hyperlink" Target="https://embed.plnkr.co/?show=preview" TargetMode="External"/><Relationship Id="rId2" Type="http://schemas.openxmlformats.org/officeDocument/2006/relationships/hyperlink" Target="https://angular.io/" TargetMode="External"/><Relationship Id="rId1" Type="http://schemas.openxmlformats.org/officeDocument/2006/relationships/slideLayout" Target="../slideLayouts/slideLayout64.xml"/><Relationship Id="rId6" Type="http://schemas.openxmlformats.org/officeDocument/2006/relationships/hyperlink" Target="https://books.ninja-squad.com/public/samples/Become_a_ninja_with_Angular_sample.html" TargetMode="External"/><Relationship Id="rId5" Type="http://schemas.openxmlformats.org/officeDocument/2006/relationships/hyperlink" Target="https://angular-2-training-book.rangle.io/handout/architect/functional_forms.html" TargetMode="External"/><Relationship Id="rId4" Type="http://schemas.openxmlformats.org/officeDocument/2006/relationships/hyperlink" Target="https://angular-2-training-book.rangle.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Angular Patterns :: Component</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Guidelines…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a:xfrm>
            <a:off x="818711" y="2222287"/>
            <a:ext cx="11272883" cy="4044042"/>
          </a:xfrm>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E74-F500-40B5-AF7A-3A8126ECB233}"/>
              </a:ext>
            </a:extLst>
          </p:cNvPr>
          <p:cNvSpPr>
            <a:spLocks noGrp="1"/>
          </p:cNvSpPr>
          <p:nvPr>
            <p:ph type="title"/>
          </p:nvPr>
        </p:nvSpPr>
        <p:spPr/>
        <p:txBody>
          <a:bodyPr/>
          <a:lstStyle/>
          <a:p>
            <a:r>
              <a:rPr lang="en-US" dirty="0"/>
              <a:t>What is an Angular Module?</a:t>
            </a:r>
          </a:p>
        </p:txBody>
      </p:sp>
      <p:sp>
        <p:nvSpPr>
          <p:cNvPr id="3" name="Content Placeholder 2">
            <a:extLst>
              <a:ext uri="{FF2B5EF4-FFF2-40B4-BE49-F238E27FC236}">
                <a16:creationId xmlns:a16="http://schemas.microsoft.com/office/drawing/2014/main" id="{383A5FB0-907C-431D-B649-776C88A783DD}"/>
              </a:ext>
            </a:extLst>
          </p:cNvPr>
          <p:cNvSpPr>
            <a:spLocks noGrp="1"/>
          </p:cNvSpPr>
          <p:nvPr>
            <p:ph idx="1"/>
          </p:nvPr>
        </p:nvSpPr>
        <p:spPr/>
        <p:txBody>
          <a:bodyPr/>
          <a:lstStyle/>
          <a:p>
            <a:r>
              <a:rPr lang="en-US" dirty="0"/>
              <a:t>What is a module…?</a:t>
            </a:r>
          </a:p>
          <a:p>
            <a:pPr lvl="1"/>
            <a:r>
              <a:rPr lang="en-US" dirty="0"/>
              <a:t>A container of related elements.</a:t>
            </a:r>
          </a:p>
          <a:p>
            <a:pPr lvl="1"/>
            <a:r>
              <a:rPr lang="en-US" dirty="0"/>
              <a:t>A module may have: components, directives, pipes, or services.</a:t>
            </a:r>
          </a:p>
          <a:p>
            <a:pPr lvl="1"/>
            <a:r>
              <a:rPr lang="en-US" dirty="0"/>
              <a:t>Angular application can only one root module: </a:t>
            </a:r>
            <a:r>
              <a:rPr lang="en-US" dirty="0" err="1"/>
              <a:t>AppModule</a:t>
            </a:r>
            <a:r>
              <a:rPr lang="en-US" dirty="0"/>
              <a:t>.</a:t>
            </a:r>
          </a:p>
          <a:p>
            <a:pPr lvl="1"/>
            <a:r>
              <a:rPr lang="en-US" dirty="0"/>
              <a:t>Angular application can have zero-to-many feature modules.</a:t>
            </a:r>
          </a:p>
          <a:p>
            <a:pPr lvl="2"/>
            <a:r>
              <a:rPr lang="en-US" dirty="0"/>
              <a:t>Core</a:t>
            </a:r>
          </a:p>
          <a:p>
            <a:pPr lvl="2"/>
            <a:r>
              <a:rPr lang="en-US" dirty="0"/>
              <a:t>Shared</a:t>
            </a:r>
          </a:p>
          <a:p>
            <a:pPr lvl="2"/>
            <a:r>
              <a:rPr lang="en-US" dirty="0"/>
              <a:t>Feature</a:t>
            </a:r>
          </a:p>
          <a:p>
            <a:endParaRPr lang="en-US" dirty="0"/>
          </a:p>
        </p:txBody>
      </p:sp>
    </p:spTree>
    <p:extLst>
      <p:ext uri="{BB962C8B-B14F-4D97-AF65-F5344CB8AC3E}">
        <p14:creationId xmlns:p14="http://schemas.microsoft.com/office/powerpoint/2010/main" val="37788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543BF9-B651-4C32-AD11-ABBE05E6E045}"/>
              </a:ext>
            </a:extLst>
          </p:cNvPr>
          <p:cNvSpPr>
            <a:spLocks noGrp="1"/>
          </p:cNvSpPr>
          <p:nvPr>
            <p:ph idx="4294967295"/>
          </p:nvPr>
        </p:nvSpPr>
        <p:spPr>
          <a:xfrm>
            <a:off x="0" y="2222500"/>
            <a:ext cx="10553700" cy="3636963"/>
          </a:xfrm>
        </p:spPr>
        <p:txBody>
          <a:bodyPr/>
          <a:lstStyle/>
          <a:p>
            <a:endParaRPr lang="en-US" dirty="0"/>
          </a:p>
          <a:p>
            <a:endParaRPr lang="en-US" dirty="0"/>
          </a:p>
        </p:txBody>
      </p:sp>
      <p:pic>
        <p:nvPicPr>
          <p:cNvPr id="8" name="Picture 7">
            <a:hlinkClick r:id="rId2"/>
            <a:extLst>
              <a:ext uri="{FF2B5EF4-FFF2-40B4-BE49-F238E27FC236}">
                <a16:creationId xmlns:a16="http://schemas.microsoft.com/office/drawing/2014/main" id="{10FBF4B5-CBB8-428B-8D3A-0123DA2C1F34}"/>
              </a:ext>
            </a:extLst>
          </p:cNvPr>
          <p:cNvPicPr>
            <a:picLocks noChangeAspect="1"/>
          </p:cNvPicPr>
          <p:nvPr/>
        </p:nvPicPr>
        <p:blipFill>
          <a:blip r:embed="rId3"/>
          <a:stretch>
            <a:fillRect/>
          </a:stretch>
        </p:blipFill>
        <p:spPr>
          <a:xfrm>
            <a:off x="491579" y="1232730"/>
            <a:ext cx="10796692" cy="4522611"/>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Are there any limits…really?</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a:bodyPr>
          <a:lstStyle/>
          <a:p>
            <a:r>
              <a:rPr lang="en-US" dirty="0"/>
              <a:t>How many </a:t>
            </a:r>
            <a:r>
              <a:rPr lang="en-US" dirty="0">
                <a:hlinkClick r:id="rId2"/>
              </a:rPr>
              <a:t>modules</a:t>
            </a:r>
            <a:r>
              <a:rPr lang="en-US" dirty="0"/>
              <a:t> can you Angular application have? </a:t>
            </a:r>
          </a:p>
          <a:p>
            <a:r>
              <a:rPr lang="en-US" dirty="0"/>
              <a:t>Must a module have a service?</a:t>
            </a:r>
          </a:p>
          <a:p>
            <a:r>
              <a:rPr lang="en-US" dirty="0"/>
              <a:t>Must a module have components?</a:t>
            </a:r>
          </a:p>
          <a:p>
            <a:pPr lvl="1"/>
            <a:endParaRPr lang="en-US" dirty="0"/>
          </a:p>
        </p:txBody>
      </p:sp>
    </p:spTree>
    <p:extLst>
      <p:ext uri="{BB962C8B-B14F-4D97-AF65-F5344CB8AC3E}">
        <p14:creationId xmlns:p14="http://schemas.microsoft.com/office/powerpoint/2010/main" val="70472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Consider Module…Categories/Types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Modules: </a:t>
            </a:r>
            <a:r>
              <a:rPr lang="en-US" dirty="0" err="1"/>
              <a:t>Wijmo</a:t>
            </a:r>
            <a:r>
              <a:rPr lang="en-US" dirty="0"/>
              <a:t>, Material Design</a:t>
            </a:r>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LayoutModule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i="1" dirty="0"/>
              <a:t>none</a:t>
            </a:r>
          </a:p>
          <a:p>
            <a:r>
              <a:rPr lang="en-US" b="1"/>
              <a:t>Domain </a:t>
            </a:r>
            <a:r>
              <a:rPr lang="en-US" b="1" dirty="0"/>
              <a:t>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ForgotPassword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10CA82-39C4-4A86-BC3D-B0FE70AD3247}"/>
              </a:ext>
            </a:extLst>
          </p:cNvPr>
          <p:cNvPicPr>
            <a:picLocks noChangeAspect="1"/>
          </p:cNvPicPr>
          <p:nvPr/>
        </p:nvPicPr>
        <p:blipFill>
          <a:blip r:embed="rId3"/>
          <a:stretch>
            <a:fillRect/>
          </a:stretch>
        </p:blipFill>
        <p:spPr>
          <a:xfrm>
            <a:off x="1151327" y="124500"/>
            <a:ext cx="8589721" cy="6421603"/>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6A111-CB9B-4601-8B82-A961E3C906E4}"/>
              </a:ext>
            </a:extLst>
          </p:cNvPr>
          <p:cNvPicPr>
            <a:picLocks noChangeAspect="1"/>
          </p:cNvPicPr>
          <p:nvPr/>
        </p:nvPicPr>
        <p:blipFill>
          <a:blip r:embed="rId2"/>
          <a:stretch>
            <a:fillRect/>
          </a:stretch>
        </p:blipFill>
        <p:spPr>
          <a:xfrm>
            <a:off x="1549715" y="343533"/>
            <a:ext cx="8325805" cy="6327132"/>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Service End Points :: Façade Pattern</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r>
              <a:rPr lang="en-US" dirty="0"/>
              <a:t>Useful in API design</a:t>
            </a:r>
          </a:p>
          <a:p>
            <a:r>
              <a:rPr lang="en-US" dirty="0"/>
              <a:t>Useful in Service Oriented Architectures (SOA)</a:t>
            </a:r>
          </a:p>
          <a:p>
            <a:r>
              <a:rPr lang="en-US" dirty="0"/>
              <a:t>Typically implements an </a:t>
            </a:r>
            <a:r>
              <a:rPr lang="en-US" i="1" dirty="0"/>
              <a:t>Interface</a:t>
            </a:r>
            <a:endParaRPr lang="en-US" dirty="0"/>
          </a:p>
        </p:txBody>
      </p:sp>
    </p:spTree>
    <p:extLst>
      <p:ext uri="{BB962C8B-B14F-4D97-AF65-F5344CB8AC3E}">
        <p14:creationId xmlns:p14="http://schemas.microsoft.com/office/powerpoint/2010/main" val="195738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Concerns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a:t>
            </a:r>
          </a:p>
          <a:p>
            <a:r>
              <a:rPr lang="en-US" dirty="0"/>
              <a:t>Business Logic</a:t>
            </a:r>
          </a:p>
          <a:p>
            <a:r>
              <a:rPr lang="en-US" dirty="0"/>
              <a:t>Data Input Validation</a:t>
            </a:r>
          </a:p>
          <a:p>
            <a:r>
              <a:rPr lang="en-US" dirty="0"/>
              <a:t>Business Rule Implementation</a:t>
            </a:r>
          </a:p>
          <a:p>
            <a:r>
              <a:rPr lang="en-US" dirty="0"/>
              <a:t>Using Repositories to retrieve and persist data</a:t>
            </a:r>
          </a:p>
        </p:txBody>
      </p:sp>
    </p:spTree>
    <p:extLst>
      <p:ext uri="{BB962C8B-B14F-4D97-AF65-F5344CB8AC3E}">
        <p14:creationId xmlns:p14="http://schemas.microsoft.com/office/powerpoint/2010/main" val="364098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How can we implement business logic?</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Angular Resources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a:hlinkClick r:id="rId2"/>
              </a:rPr>
              <a:t>https://angular.io</a:t>
            </a:r>
            <a:r>
              <a:rPr lang="en-US" dirty="0"/>
              <a:t>: </a:t>
            </a:r>
          </a:p>
          <a:p>
            <a:r>
              <a:rPr lang="en-US" dirty="0">
                <a:hlinkClick r:id="rId3"/>
              </a:rPr>
              <a:t>https://rangle.io</a:t>
            </a:r>
            <a:r>
              <a:rPr lang="en-US" dirty="0"/>
              <a:t>: </a:t>
            </a:r>
          </a:p>
          <a:p>
            <a:pPr lvl="1"/>
            <a:r>
              <a:rPr lang="en-US" dirty="0" err="1">
                <a:hlinkClick r:id="rId4"/>
              </a:rPr>
              <a:t>Rangle’s</a:t>
            </a:r>
            <a:r>
              <a:rPr lang="en-US" dirty="0">
                <a:hlinkClick r:id="rId4"/>
              </a:rPr>
              <a:t> Angular 2 Training Book</a:t>
            </a:r>
            <a:endParaRPr lang="en-US" dirty="0"/>
          </a:p>
          <a:p>
            <a:pPr lvl="1"/>
            <a:r>
              <a:rPr lang="en-US" dirty="0">
                <a:hlinkClick r:id="rId5"/>
              </a:rPr>
              <a:t>Functional Forms</a:t>
            </a:r>
            <a:endParaRPr lang="en-US" dirty="0"/>
          </a:p>
          <a:p>
            <a:r>
              <a:rPr lang="en-US" dirty="0">
                <a:hlinkClick r:id="rId6"/>
              </a:rPr>
              <a:t>Become a Ninja with Angular</a:t>
            </a:r>
            <a:r>
              <a:rPr lang="en-US" dirty="0"/>
              <a:t>: sample chapters</a:t>
            </a:r>
          </a:p>
          <a:p>
            <a:r>
              <a:rPr lang="en-US" dirty="0">
                <a:hlinkClick r:id="rId7"/>
              </a:rPr>
              <a:t>Tour of Heroes Application with Multiple Modules</a:t>
            </a:r>
            <a:endParaRPr lang="en-US" dirty="0"/>
          </a:p>
        </p:txBody>
      </p:sp>
    </p:spTree>
    <p:extLst>
      <p:ext uri="{BB962C8B-B14F-4D97-AF65-F5344CB8AC3E}">
        <p14:creationId xmlns:p14="http://schemas.microsoft.com/office/powerpoint/2010/main" val="323344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123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1498</TotalTime>
  <Words>1181</Words>
  <Application>Microsoft Office PowerPoint</Application>
  <PresentationFormat>Widescreen</PresentationFormat>
  <Paragraphs>179</Paragraphs>
  <Slides>28</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28</vt:i4>
      </vt:variant>
    </vt:vector>
  </HeadingPairs>
  <TitlesOfParts>
    <vt:vector size="40" baseType="lpstr">
      <vt:lpstr>Arial</vt:lpstr>
      <vt:lpstr>Century Gothic</vt:lpstr>
      <vt:lpstr>Gill Sans MT</vt:lpstr>
      <vt:lpstr>Source Code Pro Light</vt:lpstr>
      <vt:lpstr>Trebuchet MS</vt:lpstr>
      <vt:lpstr>Wingdings 2</vt:lpstr>
      <vt:lpstr>Wingdings 3</vt:lpstr>
      <vt:lpstr>Facet</vt:lpstr>
      <vt:lpstr>Gallery</vt:lpstr>
      <vt:lpstr>Ion</vt:lpstr>
      <vt:lpstr>1_Ion</vt:lpstr>
      <vt:lpstr>Quotable</vt:lpstr>
      <vt:lpstr>Better Business Logic with Typescript</vt:lpstr>
      <vt:lpstr>Contact Information</vt:lpstr>
      <vt:lpstr>Objective</vt:lpstr>
      <vt:lpstr>Business Logic</vt:lpstr>
      <vt:lpstr>Business Logic – Why important?</vt:lpstr>
      <vt:lpstr>Business Logic – Why Difficult?</vt:lpstr>
      <vt:lpstr>What is a pattern?</vt:lpstr>
      <vt:lpstr>Why Use Design Patterns?</vt:lpstr>
      <vt:lpstr>Patterns are Everywhere!</vt:lpstr>
      <vt:lpstr>Angular Patterns :: Component</vt:lpstr>
      <vt:lpstr>Guidelines…</vt:lpstr>
      <vt:lpstr>What is an Angular Module?</vt:lpstr>
      <vt:lpstr>PowerPoint Presentation</vt:lpstr>
      <vt:lpstr>Are there any limits…really?</vt:lpstr>
      <vt:lpstr>Consider Module…Categories/Types</vt:lpstr>
      <vt:lpstr>PowerPoint Presentation</vt:lpstr>
      <vt:lpstr>PowerPoint Presentation</vt:lpstr>
      <vt:lpstr>Service End Points :: Façade Pattern</vt:lpstr>
      <vt:lpstr>Business Logic Concerns</vt:lpstr>
      <vt:lpstr>How can we implement business logic?</vt:lpstr>
      <vt:lpstr>Elevate Your Business Logic</vt:lpstr>
      <vt:lpstr>Template Method Pattern</vt:lpstr>
      <vt:lpstr>Template Method Pattern :: Details</vt:lpstr>
      <vt:lpstr>PowerPoint Presentation</vt:lpstr>
      <vt:lpstr>Web References</vt:lpstr>
      <vt:lpstr>Book References</vt:lpstr>
      <vt:lpstr>Angular Resources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54</cp:revision>
  <dcterms:created xsi:type="dcterms:W3CDTF">2017-06-17T18:39:33Z</dcterms:created>
  <dcterms:modified xsi:type="dcterms:W3CDTF">2017-06-23T04:31:27Z</dcterms:modified>
</cp:coreProperties>
</file>