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85" r:id="rId6"/>
    <p:sldId id="256" r:id="rId7"/>
    <p:sldId id="267" r:id="rId8"/>
    <p:sldId id="259" r:id="rId9"/>
    <p:sldId id="279" r:id="rId10"/>
    <p:sldId id="257" r:id="rId11"/>
    <p:sldId id="258" r:id="rId12"/>
    <p:sldId id="286" r:id="rId13"/>
    <p:sldId id="284" r:id="rId14"/>
    <p:sldId id="269" r:id="rId15"/>
    <p:sldId id="282" r:id="rId16"/>
    <p:sldId id="271" r:id="rId17"/>
    <p:sldId id="272" r:id="rId18"/>
    <p:sldId id="273" r:id="rId19"/>
    <p:sldId id="287" r:id="rId20"/>
    <p:sldId id="260" r:id="rId21"/>
    <p:sldId id="261" r:id="rId22"/>
    <p:sldId id="262" r:id="rId23"/>
    <p:sldId id="263" r:id="rId24"/>
    <p:sldId id="270" r:id="rId25"/>
    <p:sldId id="288" r:id="rId26"/>
    <p:sldId id="268" r:id="rId27"/>
    <p:sldId id="295" r:id="rId28"/>
    <p:sldId id="274" r:id="rId29"/>
    <p:sldId id="275" r:id="rId30"/>
    <p:sldId id="276" r:id="rId31"/>
    <p:sldId id="277" r:id="rId32"/>
    <p:sldId id="278" r:id="rId33"/>
    <p:sldId id="297" r:id="rId34"/>
    <p:sldId id="291" r:id="rId35"/>
    <p:sldId id="290" r:id="rId36"/>
    <p:sldId id="280" r:id="rId37"/>
    <p:sldId id="292" r:id="rId38"/>
    <p:sldId id="294" r:id="rId39"/>
    <p:sldId id="296" r:id="rId40"/>
    <p:sldId id="298" r:id="rId41"/>
    <p:sldId id="299" r:id="rId42"/>
    <p:sldId id="300" r:id="rId43"/>
    <p:sldId id="301" r:id="rId44"/>
    <p:sldId id="302" r:id="rId45"/>
    <p:sldId id="303" r:id="rId46"/>
    <p:sldId id="264" r:id="rId47"/>
    <p:sldId id="266" r:id="rId48"/>
    <p:sldId id="283" r:id="rId49"/>
    <p:sldId id="26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onsors" id="{823E46FE-DD2E-4C47-9AED-55B977041128}">
          <p14:sldIdLst>
            <p14:sldId id="285"/>
          </p14:sldIdLst>
        </p14:section>
        <p14:section name="Introduction (10:30)" id="{83B04615-31A6-4B7E-878E-686DCDB2A179}">
          <p14:sldIdLst>
            <p14:sldId id="256"/>
            <p14:sldId id="267"/>
            <p14:sldId id="259"/>
          </p14:sldIdLst>
        </p14:section>
        <p14:section name="Business Logic (10:33)" id="{0CD41555-1EC9-4B9C-BEC5-0B3FF748B9DF}">
          <p14:sldIdLst>
            <p14:sldId id="279"/>
            <p14:sldId id="257"/>
            <p14:sldId id="258"/>
          </p14:sldIdLst>
        </p14:section>
        <p14:section name="Elements of Angular (10:38)" id="{5FD040E9-5556-4446-BDF9-560BABFEAF0F}">
          <p14:sldIdLst>
            <p14:sldId id="286"/>
            <p14:sldId id="284"/>
            <p14:sldId id="269"/>
            <p14:sldId id="282"/>
            <p14:sldId id="271"/>
            <p14:sldId id="272"/>
            <p14:sldId id="273"/>
          </p14:sldIdLst>
        </p14:section>
        <p14:section name="Design Pattern Overview (10:45)" id="{8CADB0D0-EDD8-4373-9246-33425B26B435}">
          <p14:sldIdLst>
            <p14:sldId id="287"/>
            <p14:sldId id="260"/>
            <p14:sldId id="261"/>
            <p14:sldId id="262"/>
            <p14:sldId id="263"/>
            <p14:sldId id="270"/>
          </p14:sldIdLst>
        </p14:section>
        <p14:section name="Facade Pattern (10:52)" id="{51A8B01A-10DA-481A-9E9C-D957080DFDAC}">
          <p14:sldIdLst>
            <p14:sldId id="288"/>
            <p14:sldId id="268"/>
          </p14:sldIdLst>
        </p14:section>
        <p14:section name="Template Method Pattern (10:54)" id="{39596736-26BB-4349-828A-7BF627366848}">
          <p14:sldIdLst>
            <p14:sldId id="295"/>
            <p14:sldId id="274"/>
            <p14:sldId id="275"/>
            <p14:sldId id="276"/>
            <p14:sldId id="277"/>
            <p14:sldId id="278"/>
            <p14:sldId id="297"/>
            <p14:sldId id="291"/>
            <p14:sldId id="290"/>
            <p14:sldId id="280"/>
            <p14:sldId id="292"/>
            <p14:sldId id="294"/>
          </p14:sldIdLst>
        </p14:section>
        <p14:section name="Composite Pattern (11:20)" id="{CBE4451F-D89E-422E-9EA7-534CA7CD98A8}">
          <p14:sldIdLst>
            <p14:sldId id="296"/>
            <p14:sldId id="298"/>
            <p14:sldId id="299"/>
            <p14:sldId id="300"/>
            <p14:sldId id="301"/>
          </p14:sldIdLst>
        </p14:section>
        <p14:section name="Conclusion (11:36)" id="{55277C3F-C315-4149-BBFC-6D32F5A11FB0}">
          <p14:sldIdLst>
            <p14:sldId id="302"/>
            <p14:sldId id="303"/>
          </p14:sldIdLst>
        </p14:section>
        <p14:section name="References" id="{5423D470-F98F-46CC-AAC0-7790DAF9F850}">
          <p14:sldIdLst>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38" autoAdjust="0"/>
    <p:restoredTop sz="94660"/>
  </p:normalViewPr>
  <p:slideViewPr>
    <p:cSldViewPr snapToGrid="0">
      <p:cViewPr varScale="1">
        <p:scale>
          <a:sx n="76" d="100"/>
          <a:sy n="76" d="100"/>
        </p:scale>
        <p:origin x="78" y="23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6/23/2017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6/23/2017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6/23/2017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2" Type="http://schemas.openxmlformats.org/officeDocument/2006/relationships/hyperlink" Target="http://dev.hybridmobileapp.net/" TargetMode="Externa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ACF2CAD-89CA-4358-9C62-AEEE03FAFF9F}"/>
              </a:ext>
            </a:extLst>
          </p:cNvPr>
          <p:cNvGrpSpPr/>
          <p:nvPr/>
        </p:nvGrpSpPr>
        <p:grpSpPr>
          <a:xfrm>
            <a:off x="266159" y="225410"/>
            <a:ext cx="11579746" cy="6322873"/>
            <a:chOff x="266159" y="225411"/>
            <a:chExt cx="8530391" cy="4612234"/>
          </a:xfrm>
        </p:grpSpPr>
        <p:sp>
          <p:nvSpPr>
            <p:cNvPr id="15" name="Rectangle 14">
              <a:extLst>
                <a:ext uri="{FF2B5EF4-FFF2-40B4-BE49-F238E27FC236}">
                  <a16:creationId xmlns:a16="http://schemas.microsoft.com/office/drawing/2014/main" id="{FA0E5089-BE59-417D-8C22-91053EAE4D4C}"/>
                </a:ext>
              </a:extLst>
            </p:cNvPr>
            <p:cNvSpPr/>
            <p:nvPr/>
          </p:nvSpPr>
          <p:spPr>
            <a:xfrm>
              <a:off x="347450" y="3839115"/>
              <a:ext cx="8449100" cy="99853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solidFill>
                  <a:schemeClr val="bg1"/>
                </a:solidFill>
              </a:endParaRPr>
            </a:p>
          </p:txBody>
        </p:sp>
        <p:pic>
          <p:nvPicPr>
            <p:cNvPr id="16" name="Picture 15">
              <a:extLst>
                <a:ext uri="{FF2B5EF4-FFF2-40B4-BE49-F238E27FC236}">
                  <a16:creationId xmlns:a16="http://schemas.microsoft.com/office/drawing/2014/main" id="{32F6C13A-23D6-4648-A849-AAC4A9C4E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59" y="225411"/>
              <a:ext cx="2231971" cy="1117379"/>
            </a:xfrm>
            <a:prstGeom prst="rect">
              <a:avLst/>
            </a:prstGeom>
          </p:spPr>
        </p:pic>
        <p:sp>
          <p:nvSpPr>
            <p:cNvPr id="17" name="TextBox 16">
              <a:extLst>
                <a:ext uri="{FF2B5EF4-FFF2-40B4-BE49-F238E27FC236}">
                  <a16:creationId xmlns:a16="http://schemas.microsoft.com/office/drawing/2014/main" id="{A8A52DD7-BC58-42BF-B818-6C6337E816D1}"/>
                </a:ext>
              </a:extLst>
            </p:cNvPr>
            <p:cNvSpPr txBox="1"/>
            <p:nvPr/>
          </p:nvSpPr>
          <p:spPr>
            <a:xfrm>
              <a:off x="2843776" y="765843"/>
              <a:ext cx="5952774" cy="561692"/>
            </a:xfrm>
            <a:prstGeom prst="rect">
              <a:avLst/>
            </a:prstGeom>
            <a:noFill/>
          </p:spPr>
          <p:txBody>
            <a:bodyPr wrap="square" lIns="68580" tIns="34290" rIns="68580" bIns="34290" rtlCol="0">
              <a:spAutoFit/>
            </a:bodyPr>
            <a:lstStyle/>
            <a:p>
              <a:pPr algn="ctr"/>
              <a:r>
                <a:rPr lang="en-US" sz="3200" b="1" dirty="0">
                  <a:solidFill>
                    <a:schemeClr val="bg1"/>
                  </a:solidFill>
                  <a:latin typeface="Segoe UI Light" panose="020B0502040204020203" pitchFamily="34" charset="0"/>
                  <a:cs typeface="Segoe UI Light" panose="020B0502040204020203" pitchFamily="34" charset="0"/>
                </a:rPr>
                <a:t>Denver Dev Day - June 23, 2017</a:t>
              </a:r>
            </a:p>
          </p:txBody>
        </p:sp>
        <p:pic>
          <p:nvPicPr>
            <p:cNvPr id="18" name="Picture 17">
              <a:extLst>
                <a:ext uri="{FF2B5EF4-FFF2-40B4-BE49-F238E27FC236}">
                  <a16:creationId xmlns:a16="http://schemas.microsoft.com/office/drawing/2014/main" id="{C0372C2D-E36D-48EC-9BCC-18910D14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97" y="2213848"/>
              <a:ext cx="2534730" cy="818762"/>
            </a:xfrm>
            <a:prstGeom prst="rect">
              <a:avLst/>
            </a:prstGeom>
          </p:spPr>
        </p:pic>
        <p:pic>
          <p:nvPicPr>
            <p:cNvPr id="19" name="Picture 18">
              <a:extLst>
                <a:ext uri="{FF2B5EF4-FFF2-40B4-BE49-F238E27FC236}">
                  <a16:creationId xmlns:a16="http://schemas.microsoft.com/office/drawing/2014/main" id="{FB0F51B4-ACBD-409D-B204-287FB1B5C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387" y="1324173"/>
              <a:ext cx="2765160" cy="1017147"/>
            </a:xfrm>
            <a:prstGeom prst="rect">
              <a:avLst/>
            </a:prstGeom>
          </p:spPr>
        </p:pic>
        <p:pic>
          <p:nvPicPr>
            <p:cNvPr id="20" name="Picture 19">
              <a:extLst>
                <a:ext uri="{FF2B5EF4-FFF2-40B4-BE49-F238E27FC236}">
                  <a16:creationId xmlns:a16="http://schemas.microsoft.com/office/drawing/2014/main" id="{B7C61B79-8D5A-4A2D-B627-03E8CACC3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853" y="2379725"/>
              <a:ext cx="2463902" cy="499265"/>
            </a:xfrm>
            <a:prstGeom prst="rect">
              <a:avLst/>
            </a:prstGeom>
          </p:spPr>
        </p:pic>
        <p:pic>
          <p:nvPicPr>
            <p:cNvPr id="21" name="Picture 20">
              <a:extLst>
                <a:ext uri="{FF2B5EF4-FFF2-40B4-BE49-F238E27FC236}">
                  <a16:creationId xmlns:a16="http://schemas.microsoft.com/office/drawing/2014/main" id="{3C697B31-E07C-45BD-B8B2-DEEB592C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593" y="4015580"/>
              <a:ext cx="2136182" cy="670677"/>
            </a:xfrm>
            <a:prstGeom prst="rect">
              <a:avLst/>
            </a:prstGeom>
          </p:spPr>
        </p:pic>
        <p:pic>
          <p:nvPicPr>
            <p:cNvPr id="22" name="Picture 21">
              <a:extLst>
                <a:ext uri="{FF2B5EF4-FFF2-40B4-BE49-F238E27FC236}">
                  <a16:creationId xmlns:a16="http://schemas.microsoft.com/office/drawing/2014/main" id="{368B3D08-7164-4694-A143-7131EFA46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255" y="3314039"/>
              <a:ext cx="1497795" cy="359470"/>
            </a:xfrm>
            <a:prstGeom prst="rect">
              <a:avLst/>
            </a:prstGeom>
          </p:spPr>
        </p:pic>
        <p:sp>
          <p:nvSpPr>
            <p:cNvPr id="23" name="TextBox 22">
              <a:extLst>
                <a:ext uri="{FF2B5EF4-FFF2-40B4-BE49-F238E27FC236}">
                  <a16:creationId xmlns:a16="http://schemas.microsoft.com/office/drawing/2014/main" id="{7A45D017-B892-48BF-8EAE-3C2246CE72F5}"/>
                </a:ext>
              </a:extLst>
            </p:cNvPr>
            <p:cNvSpPr txBox="1"/>
            <p:nvPr/>
          </p:nvSpPr>
          <p:spPr>
            <a:xfrm>
              <a:off x="3077197" y="4069545"/>
              <a:ext cx="5719353" cy="561692"/>
            </a:xfrm>
            <a:prstGeom prst="rect">
              <a:avLst/>
            </a:prstGeom>
            <a:noFill/>
          </p:spPr>
          <p:txBody>
            <a:bodyPr wrap="square" lIns="68580" tIns="34290" rIns="68580" bIns="34290" rtlCol="0">
              <a:spAutoFit/>
            </a:bodyPr>
            <a:lstStyle/>
            <a:p>
              <a:r>
                <a:rPr lang="en-US" sz="1600" b="1" dirty="0">
                  <a:solidFill>
                    <a:schemeClr val="bg1"/>
                  </a:solidFill>
                  <a:latin typeface="Segoe UI Light" panose="020B0502040204020203" pitchFamily="34" charset="0"/>
                  <a:cs typeface="Segoe UI Light" panose="020B0502040204020203" pitchFamily="34" charset="0"/>
                </a:rPr>
                <a:t>"Donations by YOU, Denver Dev Day attendees,  </a:t>
              </a:r>
            </a:p>
            <a:p>
              <a:r>
                <a:rPr lang="en-US" sz="1600" b="1" dirty="0">
                  <a:solidFill>
                    <a:schemeClr val="bg1"/>
                  </a:solidFill>
                  <a:latin typeface="Segoe UI Light" panose="020B0502040204020203" pitchFamily="34" charset="0"/>
                  <a:cs typeface="Segoe UI Light" panose="020B0502040204020203" pitchFamily="34" charset="0"/>
                </a:rPr>
                <a:t>are provided to support </a:t>
              </a:r>
              <a:r>
                <a:rPr lang="en-US" sz="1600" b="1" dirty="0" err="1">
                  <a:solidFill>
                    <a:schemeClr val="bg1"/>
                  </a:solidFill>
                  <a:latin typeface="Segoe UI Light" panose="020B0502040204020203" pitchFamily="34" charset="0"/>
                  <a:cs typeface="Segoe UI Light" panose="020B0502040204020203" pitchFamily="34" charset="0"/>
                </a:rPr>
                <a:t>KidsTek</a:t>
              </a:r>
              <a:r>
                <a:rPr lang="en-US" sz="1600" b="1" dirty="0">
                  <a:solidFill>
                    <a:schemeClr val="bg1"/>
                  </a:solidFill>
                  <a:latin typeface="Segoe UI Light" panose="020B0502040204020203" pitchFamily="34" charset="0"/>
                  <a:cs typeface="Segoe UI Light" panose="020B0502040204020203" pitchFamily="34" charset="0"/>
                </a:rPr>
                <a:t>, http://kidstek.org - Thank you!"</a:t>
              </a:r>
            </a:p>
          </p:txBody>
        </p:sp>
        <p:sp>
          <p:nvSpPr>
            <p:cNvPr id="24" name="TextBox 23">
              <a:extLst>
                <a:ext uri="{FF2B5EF4-FFF2-40B4-BE49-F238E27FC236}">
                  <a16:creationId xmlns:a16="http://schemas.microsoft.com/office/drawing/2014/main" id="{E8292EE6-563D-4D80-9A7A-88018BB61D93}"/>
                </a:ext>
              </a:extLst>
            </p:cNvPr>
            <p:cNvSpPr txBox="1"/>
            <p:nvPr/>
          </p:nvSpPr>
          <p:spPr>
            <a:xfrm>
              <a:off x="4917645" y="251323"/>
              <a:ext cx="1805035" cy="438582"/>
            </a:xfrm>
            <a:prstGeom prst="rect">
              <a:avLst/>
            </a:prstGeom>
            <a:noFill/>
          </p:spPr>
          <p:txBody>
            <a:bodyPr wrap="square" lIns="68580" tIns="34290" rIns="68580" bIns="34290" rtlCol="0">
              <a:spAutoFit/>
            </a:bodyPr>
            <a:lstStyle/>
            <a:p>
              <a:r>
                <a:rPr lang="en-US" sz="2400" b="1" dirty="0">
                  <a:solidFill>
                    <a:schemeClr val="bg1"/>
                  </a:solidFill>
                  <a:latin typeface="Segoe UI Light" panose="020B0502040204020203" pitchFamily="34" charset="0"/>
                  <a:cs typeface="Segoe UI Light" panose="020B0502040204020203" pitchFamily="34" charset="0"/>
                </a:rPr>
                <a:t>w e l c o m e</a:t>
              </a:r>
            </a:p>
          </p:txBody>
        </p:sp>
      </p:grpSp>
    </p:spTree>
    <p:extLst>
      <p:ext uri="{BB962C8B-B14F-4D97-AF65-F5344CB8AC3E}">
        <p14:creationId xmlns:p14="http://schemas.microsoft.com/office/powerpoint/2010/main" val="38434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28A09-81E2-4A5F-AA3E-8BD52345C01C}"/>
              </a:ext>
            </a:extLst>
          </p:cNvPr>
          <p:cNvPicPr>
            <a:picLocks noChangeAspect="1"/>
          </p:cNvPicPr>
          <p:nvPr/>
        </p:nvPicPr>
        <p:blipFill>
          <a:blip r:embed="rId3"/>
          <a:stretch>
            <a:fillRect/>
          </a:stretch>
        </p:blipFill>
        <p:spPr>
          <a:xfrm>
            <a:off x="1199911" y="422416"/>
            <a:ext cx="8280352" cy="6190321"/>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3683F9-A7B0-4450-8C8F-26523495C7CA}"/>
              </a:ext>
            </a:extLst>
          </p:cNvPr>
          <p:cNvPicPr>
            <a:picLocks noChangeAspect="1"/>
          </p:cNvPicPr>
          <p:nvPr/>
        </p:nvPicPr>
        <p:blipFill>
          <a:blip r:embed="rId2"/>
          <a:stretch>
            <a:fillRect/>
          </a:stretch>
        </p:blipFill>
        <p:spPr>
          <a:xfrm>
            <a:off x="540765" y="125431"/>
            <a:ext cx="8331864" cy="6378224"/>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2F756-67DB-416A-9723-8FAF4DF4AF45}"/>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7A386A65-8A79-4C51-80CC-EC5BB3082C1D}"/>
              </a:ext>
            </a:extLst>
          </p:cNvPr>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37149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a:p>
            <a:r>
              <a:rPr lang="en-US"/>
              <a:t>Typescript…</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“I see Angular Patterns…”</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“Use the Angular…Luke.”</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2CA-9E59-40F9-8F6F-E764DE2DFAC8}"/>
              </a:ext>
            </a:extLst>
          </p:cNvPr>
          <p:cNvSpPr>
            <a:spLocks noGrp="1"/>
          </p:cNvSpPr>
          <p:nvPr>
            <p:ph type="title"/>
          </p:nvPr>
        </p:nvSpPr>
        <p:spPr/>
        <p:txBody>
          <a:bodyPr/>
          <a:lstStyle/>
          <a:p>
            <a:r>
              <a:rPr lang="en-US" dirty="0"/>
              <a:t>Façade Pattern</a:t>
            </a:r>
          </a:p>
        </p:txBody>
      </p:sp>
      <p:sp>
        <p:nvSpPr>
          <p:cNvPr id="3" name="Text Placeholder 2">
            <a:extLst>
              <a:ext uri="{FF2B5EF4-FFF2-40B4-BE49-F238E27FC236}">
                <a16:creationId xmlns:a16="http://schemas.microsoft.com/office/drawing/2014/main" id="{BA95C725-2E93-484F-BDBB-BDB7C8E73F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18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Façade Pattern Details</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pPr lvl="1"/>
            <a:r>
              <a:rPr lang="en-US" dirty="0"/>
              <a:t>Useful in API design</a:t>
            </a:r>
          </a:p>
          <a:p>
            <a:pPr lvl="1"/>
            <a:r>
              <a:rPr lang="en-US" dirty="0"/>
              <a:t>Useful in Service Oriented Architectures (SOA)</a:t>
            </a:r>
          </a:p>
          <a:p>
            <a:pPr lvl="1"/>
            <a:r>
              <a:rPr lang="en-US" dirty="0"/>
              <a:t>Typically implements an </a:t>
            </a:r>
            <a:r>
              <a:rPr lang="en-US" i="1" dirty="0"/>
              <a:t>Interface.</a:t>
            </a:r>
          </a:p>
          <a:p>
            <a:pPr lvl="1"/>
            <a:r>
              <a:rPr lang="en-US" dirty="0"/>
              <a:t>Typically does not provide an implementation – but, delegates to a lower-level business layer.</a:t>
            </a:r>
          </a:p>
          <a:p>
            <a:r>
              <a:rPr lang="en-US" dirty="0"/>
              <a:t>An Angular Service can be a </a:t>
            </a:r>
            <a:r>
              <a:rPr lang="en-US" i="1" dirty="0"/>
              <a:t>Façade</a:t>
            </a:r>
            <a:r>
              <a:rPr lang="en-US" dirty="0"/>
              <a:t>.</a:t>
            </a:r>
          </a:p>
        </p:txBody>
      </p:sp>
    </p:spTree>
    <p:extLst>
      <p:ext uri="{BB962C8B-B14F-4D97-AF65-F5344CB8AC3E}">
        <p14:creationId xmlns:p14="http://schemas.microsoft.com/office/powerpoint/2010/main" val="19573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Template Method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r>
              <a:rPr lang="en-US" dirty="0"/>
              <a:t>There is a method to this madness.</a:t>
            </a:r>
          </a:p>
        </p:txBody>
      </p:sp>
    </p:spTree>
    <p:extLst>
      <p:ext uri="{BB962C8B-B14F-4D97-AF65-F5344CB8AC3E}">
        <p14:creationId xmlns:p14="http://schemas.microsoft.com/office/powerpoint/2010/main" val="271878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Madness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Business Logic</a:t>
            </a:r>
          </a:p>
          <a:p>
            <a:r>
              <a:rPr lang="en-US" dirty="0"/>
              <a:t>Data Input Validation</a:t>
            </a:r>
          </a:p>
          <a:p>
            <a:r>
              <a:rPr lang="en-US" dirty="0"/>
              <a:t>Business Rule Implementation</a:t>
            </a:r>
          </a:p>
          <a:p>
            <a:r>
              <a:rPr lang="en-US" dirty="0"/>
              <a:t>Authorization or Permissions?</a:t>
            </a:r>
          </a:p>
          <a:p>
            <a:r>
              <a:rPr lang="en-US" dirty="0"/>
              <a:t>Retrieving and persisting data</a:t>
            </a:r>
          </a:p>
          <a:p>
            <a:r>
              <a:rPr lang="en-US" dirty="0"/>
              <a:t>Handling exceptions.</a:t>
            </a:r>
          </a:p>
          <a:p>
            <a:r>
              <a:rPr lang="en-US" dirty="0"/>
              <a:t>Handling error responses from the backend.</a:t>
            </a:r>
          </a:p>
        </p:txBody>
      </p:sp>
    </p:spTree>
    <p:extLst>
      <p:ext uri="{BB962C8B-B14F-4D97-AF65-F5344CB8AC3E}">
        <p14:creationId xmlns:p14="http://schemas.microsoft.com/office/powerpoint/2010/main" val="364098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Business logic goals?</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1F79E-C364-416A-8933-FEEB75CF7AFB}"/>
              </a:ext>
            </a:extLst>
          </p:cNvPr>
          <p:cNvPicPr>
            <a:picLocks noChangeAspect="1"/>
          </p:cNvPicPr>
          <p:nvPr/>
        </p:nvPicPr>
        <p:blipFill>
          <a:blip r:embed="rId2"/>
          <a:stretch>
            <a:fillRect/>
          </a:stretch>
        </p:blipFill>
        <p:spPr>
          <a:xfrm>
            <a:off x="622250" y="411398"/>
            <a:ext cx="10581839" cy="5973388"/>
          </a:xfrm>
          <a:prstGeom prst="rect">
            <a:avLst/>
          </a:prstGeom>
        </p:spPr>
      </p:pic>
    </p:spTree>
    <p:extLst>
      <p:ext uri="{BB962C8B-B14F-4D97-AF65-F5344CB8AC3E}">
        <p14:creationId xmlns:p14="http://schemas.microsoft.com/office/powerpoint/2010/main" val="18378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 :: Taco Template</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endParaRPr lang="en-US" dirty="0"/>
          </a:p>
        </p:txBody>
      </p:sp>
      <p:pic>
        <p:nvPicPr>
          <p:cNvPr id="1026" name="Picture 2" descr="Image result for taco">
            <a:hlinkClick r:id="rId2"/>
            <a:extLst>
              <a:ext uri="{FF2B5EF4-FFF2-40B4-BE49-F238E27FC236}">
                <a16:creationId xmlns:a16="http://schemas.microsoft.com/office/drawing/2014/main" id="{F3708CAD-144F-4598-85C7-7B04391F4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499" y="2611792"/>
            <a:ext cx="4714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8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hlinkClick r:id="rId2"/>
              </a:rPr>
              <a:t>http://dev.hybridmobileapp.net</a:t>
            </a:r>
            <a:r>
              <a:rPr lang="en-US" b="1" dirty="0"/>
              <a:t> </a:t>
            </a:r>
            <a:endParaRPr lang="en-US" dirty="0"/>
          </a:p>
        </p:txBody>
      </p:sp>
    </p:spTree>
    <p:extLst>
      <p:ext uri="{BB962C8B-B14F-4D97-AF65-F5344CB8AC3E}">
        <p14:creationId xmlns:p14="http://schemas.microsoft.com/office/powerpoint/2010/main" val="1244110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6EA529-467E-45E3-AE8F-76472241DB03}"/>
              </a:ext>
            </a:extLst>
          </p:cNvPr>
          <p:cNvSpPr>
            <a:spLocks noGrp="1"/>
          </p:cNvSpPr>
          <p:nvPr>
            <p:ph type="title"/>
          </p:nvPr>
        </p:nvSpPr>
        <p:spPr/>
        <p:txBody>
          <a:bodyPr/>
          <a:lstStyle/>
          <a:p>
            <a:r>
              <a:rPr lang="en-US" dirty="0"/>
              <a:t>Action Pipeline</a:t>
            </a:r>
          </a:p>
        </p:txBody>
      </p:sp>
      <p:sp>
        <p:nvSpPr>
          <p:cNvPr id="7" name="Content Placeholder 6">
            <a:extLst>
              <a:ext uri="{FF2B5EF4-FFF2-40B4-BE49-F238E27FC236}">
                <a16:creationId xmlns:a16="http://schemas.microsoft.com/office/drawing/2014/main" id="{F54AD95E-152B-4C9A-BABE-304B78EBEE75}"/>
              </a:ext>
            </a:extLst>
          </p:cNvPr>
          <p:cNvSpPr>
            <a:spLocks noGrp="1"/>
          </p:cNvSpPr>
          <p:nvPr>
            <p:ph idx="1"/>
          </p:nvPr>
        </p:nvSpPr>
        <p:spPr/>
        <p:txBody>
          <a:bodyPr/>
          <a:lstStyle/>
          <a:p>
            <a:endParaRPr lang="en-US" dirty="0"/>
          </a:p>
        </p:txBody>
      </p:sp>
      <p:sp>
        <p:nvSpPr>
          <p:cNvPr id="8" name="Text Placeholder 7">
            <a:extLst>
              <a:ext uri="{FF2B5EF4-FFF2-40B4-BE49-F238E27FC236}">
                <a16:creationId xmlns:a16="http://schemas.microsoft.com/office/drawing/2014/main" id="{F757B5AA-B9E2-4409-95DC-190C74C21681}"/>
              </a:ext>
            </a:extLst>
          </p:cNvPr>
          <p:cNvSpPr>
            <a:spLocks noGrp="1"/>
          </p:cNvSpPr>
          <p:nvPr>
            <p:ph type="body" sz="half" idx="2"/>
          </p:nvPr>
        </p:nvSpPr>
        <p:spPr/>
        <p:txBody>
          <a:bodyPr>
            <a:normAutofit/>
          </a:bodyPr>
          <a:lstStyle/>
          <a:p>
            <a:pPr marL="342900" indent="-342900">
              <a:buFont typeface="+mj-lt"/>
              <a:buAutoNum type="arabicPeriod"/>
            </a:pPr>
            <a:r>
              <a:rPr lang="en-US" sz="1800" dirty="0"/>
              <a:t>Service delegates to the Business Layer to process request.</a:t>
            </a:r>
          </a:p>
          <a:p>
            <a:pPr marL="342900" indent="-342900">
              <a:buFont typeface="+mj-lt"/>
              <a:buAutoNum type="arabicPeriod"/>
            </a:pPr>
            <a:r>
              <a:rPr lang="en-US" sz="1800" dirty="0"/>
              <a:t>The Business Layer initializes a new Action and Executes action.</a:t>
            </a:r>
          </a:p>
          <a:p>
            <a:pPr marL="342900" indent="-342900">
              <a:buFont typeface="+mj-lt"/>
              <a:buAutoNum type="arabicPeriod"/>
            </a:pPr>
            <a:r>
              <a:rPr lang="en-US" sz="1800" dirty="0"/>
              <a:t>The concrete action implements the </a:t>
            </a:r>
            <a:r>
              <a:rPr lang="en-US" sz="1200" dirty="0" err="1">
                <a:solidFill>
                  <a:srgbClr val="FFC000"/>
                </a:solidFill>
                <a:latin typeface="Source Code Pro" panose="020B0509030403020204" pitchFamily="49" charset="0"/>
                <a:ea typeface="Source Code Pro" panose="020B0509030403020204" pitchFamily="49" charset="0"/>
              </a:rPr>
              <a:t>preValidationAction</a:t>
            </a:r>
            <a:r>
              <a:rPr lang="en-US" sz="1200" dirty="0">
                <a:solidFill>
                  <a:srgbClr val="FFC000"/>
                </a:solidFill>
                <a:latin typeface="Source Code Pro" panose="020B0509030403020204" pitchFamily="49" charset="0"/>
                <a:ea typeface="Source Code Pro" panose="020B0509030403020204" pitchFamily="49" charset="0"/>
              </a:rPr>
              <a:t>()</a:t>
            </a:r>
            <a:r>
              <a:rPr lang="en-US" sz="1800" dirty="0"/>
              <a:t> method and the </a:t>
            </a:r>
            <a:r>
              <a:rPr lang="en-US" sz="1200" dirty="0" err="1">
                <a:solidFill>
                  <a:srgbClr val="FFC000"/>
                </a:solidFill>
                <a:latin typeface="Source Code Pro" panose="020B0509030403020204" pitchFamily="49" charset="0"/>
                <a:ea typeface="Source Code Pro" panose="020B0509030403020204" pitchFamily="49" charset="0"/>
              </a:rPr>
              <a:t>performAction</a:t>
            </a:r>
            <a:r>
              <a:rPr lang="en-US" sz="1200" dirty="0">
                <a:solidFill>
                  <a:srgbClr val="FFC000"/>
                </a:solidFill>
                <a:latin typeface="Source Code Pro" panose="020B0509030403020204" pitchFamily="49" charset="0"/>
                <a:ea typeface="Source Code Pro" panose="020B0509030403020204" pitchFamily="49" charset="0"/>
              </a:rPr>
              <a:t>() </a:t>
            </a:r>
            <a:r>
              <a:rPr lang="en-US" sz="1800" dirty="0"/>
              <a:t>method.</a:t>
            </a:r>
          </a:p>
        </p:txBody>
      </p:sp>
      <p:pic>
        <p:nvPicPr>
          <p:cNvPr id="9" name="Picture 8">
            <a:extLst>
              <a:ext uri="{FF2B5EF4-FFF2-40B4-BE49-F238E27FC236}">
                <a16:creationId xmlns:a16="http://schemas.microsoft.com/office/drawing/2014/main" id="{EB9B34DB-2268-4206-BFDF-DC89EE31B5F2}"/>
              </a:ext>
            </a:extLst>
          </p:cNvPr>
          <p:cNvPicPr>
            <a:picLocks noChangeAspect="1"/>
          </p:cNvPicPr>
          <p:nvPr/>
        </p:nvPicPr>
        <p:blipFill>
          <a:blip r:embed="rId2"/>
          <a:stretch>
            <a:fillRect/>
          </a:stretch>
        </p:blipFill>
        <p:spPr>
          <a:xfrm>
            <a:off x="5077641" y="511288"/>
            <a:ext cx="5488426" cy="5284561"/>
          </a:xfrm>
          <a:prstGeom prst="rect">
            <a:avLst/>
          </a:prstGeom>
        </p:spPr>
      </p:pic>
    </p:spTree>
    <p:extLst>
      <p:ext uri="{BB962C8B-B14F-4D97-AF65-F5344CB8AC3E}">
        <p14:creationId xmlns:p14="http://schemas.microsoft.com/office/powerpoint/2010/main" val="3752534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Recap</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normAutofit/>
          </a:bodyPr>
          <a:lstStyle/>
          <a:p>
            <a:r>
              <a:rPr lang="en-US" dirty="0"/>
              <a:t>You can define the algorithm/recipe for your business logic processing.</a:t>
            </a:r>
          </a:p>
          <a:p>
            <a:pPr lvl="1"/>
            <a:r>
              <a:rPr lang="en-US" dirty="0"/>
              <a:t>Logging</a:t>
            </a:r>
          </a:p>
          <a:p>
            <a:pPr lvl="1"/>
            <a:r>
              <a:rPr lang="en-US" dirty="0"/>
              <a:t>Auditing</a:t>
            </a:r>
          </a:p>
          <a:p>
            <a:pPr lvl="1"/>
            <a:r>
              <a:rPr lang="en-US" dirty="0"/>
              <a:t>Authorization</a:t>
            </a:r>
          </a:p>
          <a:p>
            <a:pPr lvl="1"/>
            <a:r>
              <a:rPr lang="en-US" dirty="0"/>
              <a:t>Validation and Business Rule processing</a:t>
            </a:r>
          </a:p>
          <a:p>
            <a:r>
              <a:rPr lang="en-US" dirty="0"/>
              <a:t>Consistent and Reliable</a:t>
            </a:r>
          </a:p>
          <a:p>
            <a:r>
              <a:rPr lang="en-US" dirty="0"/>
              <a:t>Provides extensibility and customization opportunities.</a:t>
            </a:r>
          </a:p>
          <a:p>
            <a:r>
              <a:rPr lang="en-US" dirty="0"/>
              <a:t>Uses Object Oriented Programming</a:t>
            </a:r>
          </a:p>
          <a:p>
            <a:r>
              <a:rPr lang="en-US" dirty="0"/>
              <a:t>Scaffold with Templates</a:t>
            </a:r>
          </a:p>
        </p:txBody>
      </p:sp>
    </p:spTree>
    <p:extLst>
      <p:ext uri="{BB962C8B-B14F-4D97-AF65-F5344CB8AC3E}">
        <p14:creationId xmlns:p14="http://schemas.microsoft.com/office/powerpoint/2010/main" val="4034697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Composite Pattern</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752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Composite Pattern</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Where have you seen this one?</a:t>
            </a:r>
          </a:p>
          <a:p>
            <a:pPr lvl="1"/>
            <a:r>
              <a:rPr lang="en-US" dirty="0"/>
              <a:t>File Explorer</a:t>
            </a:r>
          </a:p>
          <a:p>
            <a:pPr lvl="1"/>
            <a:r>
              <a:rPr lang="en-US" dirty="0"/>
              <a:t>Angular 2 Components</a:t>
            </a:r>
          </a:p>
        </p:txBody>
      </p:sp>
    </p:spTree>
    <p:extLst>
      <p:ext uri="{BB962C8B-B14F-4D97-AF65-F5344CB8AC3E}">
        <p14:creationId xmlns:p14="http://schemas.microsoft.com/office/powerpoint/2010/main" val="3364192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16116C-FBF1-4D43-BB44-9C538C7B7568}"/>
              </a:ext>
            </a:extLst>
          </p:cNvPr>
          <p:cNvPicPr>
            <a:picLocks noChangeAspect="1"/>
          </p:cNvPicPr>
          <p:nvPr/>
        </p:nvPicPr>
        <p:blipFill>
          <a:blip r:embed="rId2"/>
          <a:stretch>
            <a:fillRect/>
          </a:stretch>
        </p:blipFill>
        <p:spPr>
          <a:xfrm>
            <a:off x="688094" y="190869"/>
            <a:ext cx="9165519" cy="5675447"/>
          </a:xfrm>
          <a:prstGeom prst="rect">
            <a:avLst/>
          </a:prstGeom>
        </p:spPr>
      </p:pic>
    </p:spTree>
    <p:extLst>
      <p:ext uri="{BB962C8B-B14F-4D97-AF65-F5344CB8AC3E}">
        <p14:creationId xmlns:p14="http://schemas.microsoft.com/office/powerpoint/2010/main" val="25624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Angular Sample Application</a:t>
            </a:r>
          </a:p>
          <a:p>
            <a:pPr lvl="1"/>
            <a:r>
              <a:rPr lang="en-US" dirty="0"/>
              <a:t>Rules</a:t>
            </a:r>
          </a:p>
          <a:p>
            <a:pPr lvl="2"/>
            <a:r>
              <a:rPr lang="en-US" dirty="0"/>
              <a:t>Simple (Primitive)</a:t>
            </a:r>
          </a:p>
          <a:p>
            <a:pPr lvl="2"/>
            <a:r>
              <a:rPr lang="en-US" dirty="0"/>
              <a:t>Complex (Composite)</a:t>
            </a:r>
          </a:p>
          <a:p>
            <a:r>
              <a:rPr lang="en-US" dirty="0"/>
              <a:t>Account Signup</a:t>
            </a:r>
          </a:p>
        </p:txBody>
      </p:sp>
    </p:spTree>
    <p:extLst>
      <p:ext uri="{BB962C8B-B14F-4D97-AF65-F5344CB8AC3E}">
        <p14:creationId xmlns:p14="http://schemas.microsoft.com/office/powerpoint/2010/main" val="1186205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Composite Pattern Recap</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Simple to implement.</a:t>
            </a:r>
          </a:p>
          <a:p>
            <a:r>
              <a:rPr lang="en-US" dirty="0"/>
              <a:t>Create simple/complex items in a hierarchy or tree-like view.</a:t>
            </a:r>
          </a:p>
          <a:p>
            <a:r>
              <a:rPr lang="en-US" dirty="0"/>
              <a:t>Process/Handle either (simple/composite) types consistently.</a:t>
            </a:r>
          </a:p>
        </p:txBody>
      </p:sp>
    </p:spTree>
    <p:extLst>
      <p:ext uri="{BB962C8B-B14F-4D97-AF65-F5344CB8AC3E}">
        <p14:creationId xmlns:p14="http://schemas.microsoft.com/office/powerpoint/2010/main" val="145811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114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3875-CACF-46B2-B025-926FE971A44D}"/>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D6E8362C-E617-425C-9EDA-E7ABD935D82C}"/>
              </a:ext>
            </a:extLst>
          </p:cNvPr>
          <p:cNvSpPr>
            <a:spLocks noGrp="1"/>
          </p:cNvSpPr>
          <p:nvPr>
            <p:ph idx="1"/>
          </p:nvPr>
        </p:nvSpPr>
        <p:spPr/>
        <p:txBody>
          <a:bodyPr/>
          <a:lstStyle/>
          <a:p>
            <a:r>
              <a:rPr lang="en-US" dirty="0"/>
              <a:t>Business Logic is very important – yet challenging. </a:t>
            </a:r>
          </a:p>
          <a:p>
            <a:pPr lvl="1"/>
            <a:r>
              <a:rPr lang="en-US" dirty="0"/>
              <a:t>Needs to be protected as a valuable resource.</a:t>
            </a:r>
          </a:p>
          <a:p>
            <a:r>
              <a:rPr lang="en-US" dirty="0"/>
              <a:t>Patterns and Frameworks help control the chaos.</a:t>
            </a:r>
          </a:p>
          <a:p>
            <a:pPr lvl="1"/>
            <a:r>
              <a:rPr lang="en-US" dirty="0"/>
              <a:t>Understand and use the elements that Angular provides more fully.</a:t>
            </a:r>
          </a:p>
          <a:p>
            <a:r>
              <a:rPr lang="en-US" dirty="0"/>
              <a:t>Higher Quality Systems</a:t>
            </a:r>
          </a:p>
          <a:p>
            <a:pPr lvl="1"/>
            <a:r>
              <a:rPr lang="en-US" dirty="0"/>
              <a:t>Testable</a:t>
            </a:r>
          </a:p>
          <a:p>
            <a:pPr lvl="1"/>
            <a:r>
              <a:rPr lang="en-US" dirty="0"/>
              <a:t>Extensible</a:t>
            </a:r>
          </a:p>
          <a:p>
            <a:pPr lvl="1"/>
            <a:r>
              <a:rPr lang="en-US" dirty="0"/>
              <a:t>Maintainable</a:t>
            </a:r>
          </a:p>
          <a:p>
            <a:r>
              <a:rPr lang="en-US" dirty="0"/>
              <a:t>Take time to learn and understand different design patterns.</a:t>
            </a:r>
          </a:p>
        </p:txBody>
      </p:sp>
    </p:spTree>
    <p:extLst>
      <p:ext uri="{BB962C8B-B14F-4D97-AF65-F5344CB8AC3E}">
        <p14:creationId xmlns:p14="http://schemas.microsoft.com/office/powerpoint/2010/main" val="6358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12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Angular Modules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8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2040</TotalTime>
  <Words>1474</Words>
  <Application>Microsoft Office PowerPoint</Application>
  <PresentationFormat>Widescreen</PresentationFormat>
  <Paragraphs>234</Paragraphs>
  <Slides>45</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45</vt:i4>
      </vt:variant>
    </vt:vector>
  </HeadingPairs>
  <TitlesOfParts>
    <vt:vector size="59" baseType="lpstr">
      <vt:lpstr>Arial</vt:lpstr>
      <vt:lpstr>Century Gothic</vt:lpstr>
      <vt:lpstr>Gill Sans MT</vt:lpstr>
      <vt:lpstr>Segoe UI Light</vt:lpstr>
      <vt:lpstr>Source Code Pro</vt:lpstr>
      <vt:lpstr>Source Code Pro Light</vt:lpstr>
      <vt:lpstr>Trebuchet MS</vt:lpstr>
      <vt:lpstr>Wingdings 2</vt:lpstr>
      <vt:lpstr>Wingdings 3</vt:lpstr>
      <vt:lpstr>Facet</vt:lpstr>
      <vt:lpstr>Gallery</vt:lpstr>
      <vt:lpstr>Ion</vt:lpstr>
      <vt:lpstr>1_Ion</vt:lpstr>
      <vt:lpstr>Quotable</vt:lpstr>
      <vt:lpstr>PowerPoint Presentation</vt:lpstr>
      <vt:lpstr>Better Business Logic with Typescript</vt:lpstr>
      <vt:lpstr>Contact Information</vt:lpstr>
      <vt:lpstr>Objective</vt:lpstr>
      <vt:lpstr>Business Logic</vt:lpstr>
      <vt:lpstr>Business Logic – Why important?</vt:lpstr>
      <vt:lpstr>Business Logic – Why Difficult?</vt:lpstr>
      <vt:lpstr>Angular Modules</vt:lpstr>
      <vt:lpstr>What is an Angular Module?</vt:lpstr>
      <vt:lpstr>PowerPoint Presentation</vt:lpstr>
      <vt:lpstr>Are there any limits…really?</vt:lpstr>
      <vt:lpstr>Consider Module…Categories/Types</vt:lpstr>
      <vt:lpstr>PowerPoint Presentation</vt:lpstr>
      <vt:lpstr>PowerPoint Presentation</vt:lpstr>
      <vt:lpstr>Design Patterns</vt:lpstr>
      <vt:lpstr>What is a pattern?</vt:lpstr>
      <vt:lpstr>Why Use Design Patterns?</vt:lpstr>
      <vt:lpstr>Patterns are Everywhere!</vt:lpstr>
      <vt:lpstr>“I see Angular Patterns…”</vt:lpstr>
      <vt:lpstr>“Use the Angular…Luke.”</vt:lpstr>
      <vt:lpstr>Façade Pattern</vt:lpstr>
      <vt:lpstr>Façade Pattern Details</vt:lpstr>
      <vt:lpstr>Template Method Pattern</vt:lpstr>
      <vt:lpstr>Business Logic Madness</vt:lpstr>
      <vt:lpstr>Business logic goals?</vt:lpstr>
      <vt:lpstr>Elevate Your Business Logic</vt:lpstr>
      <vt:lpstr>Template Method Pattern</vt:lpstr>
      <vt:lpstr>Template Method Pattern :: Details</vt:lpstr>
      <vt:lpstr>PowerPoint Presentation</vt:lpstr>
      <vt:lpstr>DEMO :: Taco Template</vt:lpstr>
      <vt:lpstr>DEMO</vt:lpstr>
      <vt:lpstr>PowerPoint Presentation</vt:lpstr>
      <vt:lpstr>Action Pipeline</vt:lpstr>
      <vt:lpstr>Template Method Recap</vt:lpstr>
      <vt:lpstr>Composite Pattern</vt:lpstr>
      <vt:lpstr>Composite Pattern</vt:lpstr>
      <vt:lpstr>PowerPoint Presentation</vt:lpstr>
      <vt:lpstr>Demo(s)</vt:lpstr>
      <vt:lpstr>Composite Pattern Recap</vt:lpstr>
      <vt:lpstr>Conclusions</vt:lpstr>
      <vt:lpstr>Final thoughts…</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78</cp:revision>
  <dcterms:created xsi:type="dcterms:W3CDTF">2017-06-17T18:39:33Z</dcterms:created>
  <dcterms:modified xsi:type="dcterms:W3CDTF">2017-06-23T16:12:27Z</dcterms:modified>
</cp:coreProperties>
</file>