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 id="2147483754" r:id="rId2"/>
    <p:sldMasterId id="2147483766" r:id="rId3"/>
    <p:sldMasterId id="2147483784" r:id="rId4"/>
    <p:sldMasterId id="2147483820" r:id="rId5"/>
  </p:sldMasterIdLst>
  <p:sldIdLst>
    <p:sldId id="285" r:id="rId6"/>
    <p:sldId id="256" r:id="rId7"/>
    <p:sldId id="267" r:id="rId8"/>
    <p:sldId id="259" r:id="rId9"/>
    <p:sldId id="279" r:id="rId10"/>
    <p:sldId id="257" r:id="rId11"/>
    <p:sldId id="258" r:id="rId12"/>
    <p:sldId id="286" r:id="rId13"/>
    <p:sldId id="284" r:id="rId14"/>
    <p:sldId id="269" r:id="rId15"/>
    <p:sldId id="282" r:id="rId16"/>
    <p:sldId id="271" r:id="rId17"/>
    <p:sldId id="272" r:id="rId18"/>
    <p:sldId id="273" r:id="rId19"/>
    <p:sldId id="287" r:id="rId20"/>
    <p:sldId id="260" r:id="rId21"/>
    <p:sldId id="261" r:id="rId22"/>
    <p:sldId id="262" r:id="rId23"/>
    <p:sldId id="263" r:id="rId24"/>
    <p:sldId id="270" r:id="rId25"/>
    <p:sldId id="288" r:id="rId26"/>
    <p:sldId id="268" r:id="rId27"/>
    <p:sldId id="274" r:id="rId28"/>
    <p:sldId id="275" r:id="rId29"/>
    <p:sldId id="276" r:id="rId30"/>
    <p:sldId id="277" r:id="rId31"/>
    <p:sldId id="278" r:id="rId32"/>
    <p:sldId id="280" r:id="rId33"/>
    <p:sldId id="264" r:id="rId34"/>
    <p:sldId id="266" r:id="rId35"/>
    <p:sldId id="283" r:id="rId36"/>
    <p:sldId id="2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ponsors" id="{823E46FE-DD2E-4C47-9AED-55B977041128}">
          <p14:sldIdLst>
            <p14:sldId id="285"/>
          </p14:sldIdLst>
        </p14:section>
        <p14:section name="Introduction" id="{83B04615-31A6-4B7E-878E-686DCDB2A179}">
          <p14:sldIdLst>
            <p14:sldId id="256"/>
            <p14:sldId id="267"/>
            <p14:sldId id="259"/>
          </p14:sldIdLst>
        </p14:section>
        <p14:section name="Business Logic" id="{0CD41555-1EC9-4B9C-BEC5-0B3FF748B9DF}">
          <p14:sldIdLst>
            <p14:sldId id="279"/>
            <p14:sldId id="257"/>
            <p14:sldId id="258"/>
          </p14:sldIdLst>
        </p14:section>
        <p14:section name="Elements of Angular" id="{5FD040E9-5556-4446-BDF9-560BABFEAF0F}">
          <p14:sldIdLst>
            <p14:sldId id="286"/>
            <p14:sldId id="284"/>
            <p14:sldId id="269"/>
            <p14:sldId id="282"/>
            <p14:sldId id="271"/>
            <p14:sldId id="272"/>
            <p14:sldId id="273"/>
          </p14:sldIdLst>
        </p14:section>
        <p14:section name="Design Pattern Overview" id="{8CADB0D0-EDD8-4373-9246-33425B26B435}">
          <p14:sldIdLst>
            <p14:sldId id="287"/>
            <p14:sldId id="260"/>
            <p14:sldId id="261"/>
            <p14:sldId id="262"/>
            <p14:sldId id="263"/>
            <p14:sldId id="270"/>
          </p14:sldIdLst>
        </p14:section>
        <p14:section name="Facade Pattern" id="{51A8B01A-10DA-481A-9E9C-D957080DFDAC}">
          <p14:sldIdLst>
            <p14:sldId id="288"/>
            <p14:sldId id="268"/>
          </p14:sldIdLst>
        </p14:section>
        <p14:section name="Template Method Pattern" id="{39596736-26BB-4349-828A-7BF627366848}">
          <p14:sldIdLst>
            <p14:sldId id="274"/>
            <p14:sldId id="275"/>
            <p14:sldId id="276"/>
            <p14:sldId id="277"/>
            <p14:sldId id="278"/>
            <p14:sldId id="280"/>
          </p14:sldIdLst>
        </p14:section>
        <p14:section name="References" id="{5423D470-F98F-46CC-AAC0-7790DAF9F850}">
          <p14:sldIdLst>
            <p14:sldId id="264"/>
            <p14:sldId id="266"/>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659" autoAdjust="0"/>
    <p:restoredTop sz="94660"/>
  </p:normalViewPr>
  <p:slideViewPr>
    <p:cSldViewPr snapToGrid="0">
      <p:cViewPr varScale="1">
        <p:scale>
          <a:sx n="79" d="100"/>
          <a:sy n="79" d="100"/>
        </p:scale>
        <p:origin x="60" y="2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93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3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7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791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67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3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45629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248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73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22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6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04991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3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138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2887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84515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9206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957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49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2895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061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5831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78640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6782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19744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5576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5529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7936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770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1997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3349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1246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67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627411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221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97535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9805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8390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98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1E5DDC83-91BA-45C4-B78B-108AA1B4A995}"/>
              </a:ext>
            </a:extLst>
          </p:cNvPr>
          <p:cNvSpPr>
            <a:spLocks noGrp="1"/>
          </p:cNvSpPr>
          <p:nvPr>
            <p:ph type="dt" sz="half" idx="10"/>
          </p:nvPr>
        </p:nvSpPr>
        <p:spPr/>
        <p:txBody>
          <a:bodyPr/>
          <a:lstStyle/>
          <a:p>
            <a:fld id="{90786BE5-D2A3-4BF0-8B30-D7403E61B3DC}" type="datetimeFigureOut">
              <a:rPr lang="en-US" smtClean="0"/>
              <a:t>6/22/2017</a:t>
            </a:fld>
            <a:endParaRPr lang="en-US" dirty="0"/>
          </a:p>
        </p:txBody>
      </p:sp>
      <p:sp>
        <p:nvSpPr>
          <p:cNvPr id="11" name="Footer Placeholder 10">
            <a:extLst>
              <a:ext uri="{FF2B5EF4-FFF2-40B4-BE49-F238E27FC236}">
                <a16:creationId xmlns:a16="http://schemas.microsoft.com/office/drawing/2014/main" id="{9FC3D712-D326-4523-9021-744792873ABB}"/>
              </a:ext>
            </a:extLst>
          </p:cNvPr>
          <p:cNvSpPr>
            <a:spLocks noGrp="1"/>
          </p:cNvSpPr>
          <p:nvPr>
            <p:ph type="ftr" sz="quarter" idx="11"/>
          </p:nvPr>
        </p:nvSpPr>
        <p:spPr/>
        <p:txBody>
          <a:bodyPr/>
          <a:lstStyle/>
          <a:p>
            <a:r>
              <a:rPr lang="en-US" dirty="0"/>
              <a:t>Copyright © 2017 Build Motion, LLC. All rights reserved.
              </a:t>
            </a:r>
          </a:p>
        </p:txBody>
      </p:sp>
      <p:sp>
        <p:nvSpPr>
          <p:cNvPr id="12" name="Slide Number Placeholder 11">
            <a:extLst>
              <a:ext uri="{FF2B5EF4-FFF2-40B4-BE49-F238E27FC236}">
                <a16:creationId xmlns:a16="http://schemas.microsoft.com/office/drawing/2014/main" id="{2900B2E1-9185-4C86-AE4F-66CB3797E4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itle 12">
            <a:extLst>
              <a:ext uri="{FF2B5EF4-FFF2-40B4-BE49-F238E27FC236}">
                <a16:creationId xmlns:a16="http://schemas.microsoft.com/office/drawing/2014/main" id="{52E4B096-505B-4360-B3CB-63FCB2A939B5}"/>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64507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015364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810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6502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041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7431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37392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213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16310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903044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7228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6735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96333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6982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587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58465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8886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5758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20133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7718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4787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6334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932120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76100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9526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6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9576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12388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6/22/2017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55971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551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8487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4874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46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2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582325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09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image" Target="../media/image4.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6.png"/><Relationship Id="rId10" Type="http://schemas.openxmlformats.org/officeDocument/2006/relationships/slideLayout" Target="../slideLayouts/slideLayout37.xml"/><Relationship Id="rId19" Type="http://schemas.openxmlformats.org/officeDocument/2006/relationships/theme" Target="../theme/theme3.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21" Type="http://schemas.openxmlformats.org/officeDocument/2006/relationships/image" Target="../media/image5.png"/><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image" Target="../media/image4.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3.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5.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56965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47135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7378768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650"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33717981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6/22/2017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009581"/>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hyperlink" Target="https://angular.io/guide/ngmodule" TargetMode="External"/><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2" Type="http://schemas.openxmlformats.org/officeDocument/2006/relationships/hyperlink" Target="https://angular.io/guide/ngmodule" TargetMode="Externa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69.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hyperlink" Target="https://en.wikipedia.org/wiki/Single_responsibility_principle" TargetMode="External"/><Relationship Id="rId1" Type="http://schemas.openxmlformats.org/officeDocument/2006/relationships/slideLayout" Target="../slideLayouts/slideLayout64.xml"/><Relationship Id="rId4" Type="http://schemas.openxmlformats.org/officeDocument/2006/relationships/hyperlink" Target="https://en.wikipedia.org/wiki/SOLID_(object-oriented_desig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3" Type="http://schemas.openxmlformats.org/officeDocument/2006/relationships/hyperlink" Target="https://www.codeproject.com/Articles/29036/Patterns-in-Real-Life"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8" Type="http://schemas.openxmlformats.org/officeDocument/2006/relationships/hyperlink" Target="https://angular.io/tutorial/toh-pt4" TargetMode="External"/><Relationship Id="rId3" Type="http://schemas.openxmlformats.org/officeDocument/2006/relationships/hyperlink" Target="https://angular.io/guide/lifecycle-hooks#peek-a-boo" TargetMode="External"/><Relationship Id="rId7" Type="http://schemas.openxmlformats.org/officeDocument/2006/relationships/hyperlink" Target="https://yakovfain.com/2016/03/21/implementing-the-mediator-design-pattern-in-angular-2/" TargetMode="External"/><Relationship Id="rId2" Type="http://schemas.openxmlformats.org/officeDocument/2006/relationships/hyperlink" Target="https://angular.io/guide/lifecycle-hooks" TargetMode="External"/><Relationship Id="rId1" Type="http://schemas.openxmlformats.org/officeDocument/2006/relationships/slideLayout" Target="../slideLayouts/slideLayout64.xml"/><Relationship Id="rId6" Type="http://schemas.openxmlformats.org/officeDocument/2006/relationships/hyperlink" Target="https://angular.io/api/core/OnDestroy" TargetMode="External"/><Relationship Id="rId5" Type="http://schemas.openxmlformats.org/officeDocument/2006/relationships/hyperlink" Target="https://angular.io/api/core/DoCheck" TargetMode="External"/><Relationship Id="rId10" Type="http://schemas.openxmlformats.org/officeDocument/2006/relationships/hyperlink" Target="https://angular.io/guide/hierarchical-dependency-injection" TargetMode="External"/><Relationship Id="rId4" Type="http://schemas.openxmlformats.org/officeDocument/2006/relationships/hyperlink" Target="https://angular.io/api/core/OnInit" TargetMode="External"/><Relationship Id="rId9" Type="http://schemas.openxmlformats.org/officeDocument/2006/relationships/hyperlink" Target="https://angular.io/guide/dependency-inje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buildmotion/better-business-logic-with-typescript/tree/master/DesignPatterns/template-method" TargetMode="External"/><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8" Type="http://schemas.openxmlformats.org/officeDocument/2006/relationships/hyperlink" Target="https://en.wikipedia.org/wiki/SOLID_(object-oriented_design)" TargetMode="External"/><Relationship Id="rId3" Type="http://schemas.openxmlformats.org/officeDocument/2006/relationships/hyperlink" Target="https://en.wikipedia.org/wiki/Creational_pattern" TargetMode="External"/><Relationship Id="rId7" Type="http://schemas.openxmlformats.org/officeDocument/2006/relationships/hyperlink" Target="https://en.wikipedia.org/wiki/Separation_of_concerns" TargetMode="External"/><Relationship Id="rId2" Type="http://schemas.openxmlformats.org/officeDocument/2006/relationships/hyperlink" Target="http://dofactory.com/net/design-patterns" TargetMode="External"/><Relationship Id="rId1" Type="http://schemas.openxmlformats.org/officeDocument/2006/relationships/slideLayout" Target="../slideLayouts/slideLayout64.xml"/><Relationship Id="rId6" Type="http://schemas.openxmlformats.org/officeDocument/2006/relationships/hyperlink" Target="https://en.wikipedia.org/wiki/Single_responsibility_principle" TargetMode="External"/><Relationship Id="rId5" Type="http://schemas.openxmlformats.org/officeDocument/2006/relationships/hyperlink" Target="https://en.wikipedia.org/wiki/Behavioral_pattern" TargetMode="External"/><Relationship Id="rId4" Type="http://schemas.openxmlformats.org/officeDocument/2006/relationships/hyperlink" Target="https://en.wikipedia.org/wiki/Structural_patter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buildmotion.com/" TargetMode="External"/><Relationship Id="rId2" Type="http://schemas.openxmlformats.org/officeDocument/2006/relationships/hyperlink" Target="mailto:matt.vaughn@buildmotion.com" TargetMode="External"/><Relationship Id="rId1" Type="http://schemas.openxmlformats.org/officeDocument/2006/relationships/slideLayout" Target="../slideLayouts/slideLayout64.xml"/><Relationship Id="rId5" Type="http://schemas.openxmlformats.org/officeDocument/2006/relationships/hyperlink" Target="https://github.com/buildmotion/better-business-logic-with-typescript" TargetMode="External"/><Relationship Id="rId4" Type="http://schemas.openxmlformats.org/officeDocument/2006/relationships/hyperlink" Target="https://github.com/buildmotion"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amazon.com/Head-First-Design-Patterns-Brain-Friendly/dp/0596007124/ref=sr_1_3?s=books&amp;ie=UTF8&amp;qid=1497534878&amp;sr=1-3&amp;keywords=design+patterns" TargetMode="External"/><Relationship Id="rId2" Type="http://schemas.openxmlformats.org/officeDocument/2006/relationships/hyperlink" Target="https://www.amazon.com/Design-Patterns-Elements-Reusable-Object-Oriented/dp/0201633612/ref=sr_1_1?s=books&amp;ie=UTF8&amp;qid=1497534878&amp;sr=1-1&amp;keywords=design+patterns" TargetMode="External"/><Relationship Id="rId1" Type="http://schemas.openxmlformats.org/officeDocument/2006/relationships/slideLayout" Target="../slideLayouts/slideLayout64.xml"/><Relationship Id="rId6" Type="http://schemas.openxmlformats.org/officeDocument/2006/relationships/hyperlink" Target="https://www.amazon.com/Patterns-Enterprise-Application-Architecture-Martin/dp/0321127420/ref=pd_sim_14_6?_encoding=UTF8&amp;pd_rd_i=0321127420&amp;pd_rd_r=8PADM5PBZHNJZMKYHH8E&amp;pd_rd_w=ar7ux&amp;pd_rd_wg=bDPnD&amp;psc=1&amp;refRID=8PADM5PBZHNJZMKYHH8E" TargetMode="External"/><Relationship Id="rId5" Type="http://schemas.openxmlformats.org/officeDocument/2006/relationships/hyperlink" Target="https://www.amazon.com/Pragmatic-Programmer-Journeyman-Master/dp/020161622X/ref=pd_sim_14_3?_encoding=UTF8&amp;pd_rd_i=020161622X&amp;pd_rd_r=8PADM5PBZHNJZMKYHH8E&amp;pd_rd_w=ar7ux&amp;pd_rd_wg=bDPnD&amp;psc=1&amp;refRID=8PADM5PBZHNJZMKYHH8E" TargetMode="External"/><Relationship Id="rId4" Type="http://schemas.openxmlformats.org/officeDocument/2006/relationships/hyperlink" Target="https://www.amazon.com/Clean-Code-Handbook-Software-Craftsmanship/dp/0132350882/ref=pd_bxgy_14_2?_encoding=UTF8&amp;pd_rd_i=0132350882&amp;pd_rd_r=8PADM5PBZHNJZMKYHH8E&amp;pd_rd_w=C8T12&amp;pd_rd_wg=bDPnD&amp;psc=1&amp;refRID=8PADM5PBZHNJZMKYHH8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rangle.io/" TargetMode="External"/><Relationship Id="rId7" Type="http://schemas.openxmlformats.org/officeDocument/2006/relationships/hyperlink" Target="https://embed.plnkr.co/?show=preview" TargetMode="External"/><Relationship Id="rId2" Type="http://schemas.openxmlformats.org/officeDocument/2006/relationships/hyperlink" Target="https://angular.io/" TargetMode="External"/><Relationship Id="rId1" Type="http://schemas.openxmlformats.org/officeDocument/2006/relationships/slideLayout" Target="../slideLayouts/slideLayout64.xml"/><Relationship Id="rId6" Type="http://schemas.openxmlformats.org/officeDocument/2006/relationships/hyperlink" Target="https://books.ninja-squad.com/public/samples/Become_a_ninja_with_Angular_sample.html" TargetMode="External"/><Relationship Id="rId5" Type="http://schemas.openxmlformats.org/officeDocument/2006/relationships/hyperlink" Target="https://angular-2-training-book.rangle.io/handout/architect/functional_forms.html" TargetMode="External"/><Relationship Id="rId4" Type="http://schemas.openxmlformats.org/officeDocument/2006/relationships/hyperlink" Target="https://angular-2-training-book.rangle.io/"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ACF2CAD-89CA-4358-9C62-AEEE03FAFF9F}"/>
              </a:ext>
            </a:extLst>
          </p:cNvPr>
          <p:cNvGrpSpPr/>
          <p:nvPr/>
        </p:nvGrpSpPr>
        <p:grpSpPr>
          <a:xfrm>
            <a:off x="266159" y="225410"/>
            <a:ext cx="11579746" cy="6322873"/>
            <a:chOff x="266159" y="225411"/>
            <a:chExt cx="8530391" cy="4612234"/>
          </a:xfrm>
        </p:grpSpPr>
        <p:sp>
          <p:nvSpPr>
            <p:cNvPr id="15" name="Rectangle 14">
              <a:extLst>
                <a:ext uri="{FF2B5EF4-FFF2-40B4-BE49-F238E27FC236}">
                  <a16:creationId xmlns:a16="http://schemas.microsoft.com/office/drawing/2014/main" id="{FA0E5089-BE59-417D-8C22-91053EAE4D4C}"/>
                </a:ext>
              </a:extLst>
            </p:cNvPr>
            <p:cNvSpPr/>
            <p:nvPr/>
          </p:nvSpPr>
          <p:spPr>
            <a:xfrm>
              <a:off x="347450" y="3839115"/>
              <a:ext cx="8449100" cy="99853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175">
                  <a:solidFill>
                    <a:schemeClr val="tx1"/>
                  </a:solidFill>
                </a:ln>
                <a:solidFill>
                  <a:schemeClr val="bg1"/>
                </a:solidFill>
              </a:endParaRPr>
            </a:p>
          </p:txBody>
        </p:sp>
        <p:pic>
          <p:nvPicPr>
            <p:cNvPr id="16" name="Picture 15">
              <a:extLst>
                <a:ext uri="{FF2B5EF4-FFF2-40B4-BE49-F238E27FC236}">
                  <a16:creationId xmlns:a16="http://schemas.microsoft.com/office/drawing/2014/main" id="{32F6C13A-23D6-4648-A849-AAC4A9C4EA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159" y="225411"/>
              <a:ext cx="2231971" cy="1117379"/>
            </a:xfrm>
            <a:prstGeom prst="rect">
              <a:avLst/>
            </a:prstGeom>
          </p:spPr>
        </p:pic>
        <p:sp>
          <p:nvSpPr>
            <p:cNvPr id="17" name="TextBox 16">
              <a:extLst>
                <a:ext uri="{FF2B5EF4-FFF2-40B4-BE49-F238E27FC236}">
                  <a16:creationId xmlns:a16="http://schemas.microsoft.com/office/drawing/2014/main" id="{A8A52DD7-BC58-42BF-B818-6C6337E816D1}"/>
                </a:ext>
              </a:extLst>
            </p:cNvPr>
            <p:cNvSpPr txBox="1"/>
            <p:nvPr/>
          </p:nvSpPr>
          <p:spPr>
            <a:xfrm>
              <a:off x="2843776" y="765843"/>
              <a:ext cx="5952774" cy="561692"/>
            </a:xfrm>
            <a:prstGeom prst="rect">
              <a:avLst/>
            </a:prstGeom>
            <a:noFill/>
          </p:spPr>
          <p:txBody>
            <a:bodyPr wrap="square" lIns="68580" tIns="34290" rIns="68580" bIns="34290" rtlCol="0">
              <a:spAutoFit/>
            </a:bodyPr>
            <a:lstStyle/>
            <a:p>
              <a:pPr algn="ctr"/>
              <a:r>
                <a:rPr lang="en-US" sz="3200" b="1" dirty="0">
                  <a:solidFill>
                    <a:schemeClr val="bg1"/>
                  </a:solidFill>
                  <a:latin typeface="Segoe UI Light" panose="020B0502040204020203" pitchFamily="34" charset="0"/>
                  <a:cs typeface="Segoe UI Light" panose="020B0502040204020203" pitchFamily="34" charset="0"/>
                </a:rPr>
                <a:t>Denver Dev Day - June 23, 2017</a:t>
              </a:r>
            </a:p>
          </p:txBody>
        </p:sp>
        <p:pic>
          <p:nvPicPr>
            <p:cNvPr id="18" name="Picture 17">
              <a:extLst>
                <a:ext uri="{FF2B5EF4-FFF2-40B4-BE49-F238E27FC236}">
                  <a16:creationId xmlns:a16="http://schemas.microsoft.com/office/drawing/2014/main" id="{C0372C2D-E36D-48EC-9BCC-18910D14D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997" y="2213848"/>
              <a:ext cx="2534730" cy="818762"/>
            </a:xfrm>
            <a:prstGeom prst="rect">
              <a:avLst/>
            </a:prstGeom>
          </p:spPr>
        </p:pic>
        <p:pic>
          <p:nvPicPr>
            <p:cNvPr id="19" name="Picture 18">
              <a:extLst>
                <a:ext uri="{FF2B5EF4-FFF2-40B4-BE49-F238E27FC236}">
                  <a16:creationId xmlns:a16="http://schemas.microsoft.com/office/drawing/2014/main" id="{FB0F51B4-ACBD-409D-B204-287FB1B5C5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9387" y="1324173"/>
              <a:ext cx="2765160" cy="1017147"/>
            </a:xfrm>
            <a:prstGeom prst="rect">
              <a:avLst/>
            </a:prstGeom>
          </p:spPr>
        </p:pic>
        <p:pic>
          <p:nvPicPr>
            <p:cNvPr id="20" name="Picture 19">
              <a:extLst>
                <a:ext uri="{FF2B5EF4-FFF2-40B4-BE49-F238E27FC236}">
                  <a16:creationId xmlns:a16="http://schemas.microsoft.com/office/drawing/2014/main" id="{B7C61B79-8D5A-4A2D-B627-03E8CACC3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4853" y="2379725"/>
              <a:ext cx="2463902" cy="499265"/>
            </a:xfrm>
            <a:prstGeom prst="rect">
              <a:avLst/>
            </a:prstGeom>
          </p:spPr>
        </p:pic>
        <p:pic>
          <p:nvPicPr>
            <p:cNvPr id="21" name="Picture 20">
              <a:extLst>
                <a:ext uri="{FF2B5EF4-FFF2-40B4-BE49-F238E27FC236}">
                  <a16:creationId xmlns:a16="http://schemas.microsoft.com/office/drawing/2014/main" id="{3C697B31-E07C-45BD-B8B2-DEEB592CC2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7593" y="4015580"/>
              <a:ext cx="2136182" cy="670677"/>
            </a:xfrm>
            <a:prstGeom prst="rect">
              <a:avLst/>
            </a:prstGeom>
          </p:spPr>
        </p:pic>
        <p:pic>
          <p:nvPicPr>
            <p:cNvPr id="22" name="Picture 21">
              <a:extLst>
                <a:ext uri="{FF2B5EF4-FFF2-40B4-BE49-F238E27FC236}">
                  <a16:creationId xmlns:a16="http://schemas.microsoft.com/office/drawing/2014/main" id="{368B3D08-7164-4694-A143-7131EFA466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8255" y="3314039"/>
              <a:ext cx="1497795" cy="359470"/>
            </a:xfrm>
            <a:prstGeom prst="rect">
              <a:avLst/>
            </a:prstGeom>
          </p:spPr>
        </p:pic>
        <p:sp>
          <p:nvSpPr>
            <p:cNvPr id="23" name="TextBox 22">
              <a:extLst>
                <a:ext uri="{FF2B5EF4-FFF2-40B4-BE49-F238E27FC236}">
                  <a16:creationId xmlns:a16="http://schemas.microsoft.com/office/drawing/2014/main" id="{7A45D017-B892-48BF-8EAE-3C2246CE72F5}"/>
                </a:ext>
              </a:extLst>
            </p:cNvPr>
            <p:cNvSpPr txBox="1"/>
            <p:nvPr/>
          </p:nvSpPr>
          <p:spPr>
            <a:xfrm>
              <a:off x="3077197" y="4069545"/>
              <a:ext cx="5719353" cy="561692"/>
            </a:xfrm>
            <a:prstGeom prst="rect">
              <a:avLst/>
            </a:prstGeom>
            <a:noFill/>
          </p:spPr>
          <p:txBody>
            <a:bodyPr wrap="square" lIns="68580" tIns="34290" rIns="68580" bIns="34290" rtlCol="0">
              <a:spAutoFit/>
            </a:bodyPr>
            <a:lstStyle/>
            <a:p>
              <a:r>
                <a:rPr lang="en-US" sz="1600" b="1" dirty="0">
                  <a:solidFill>
                    <a:schemeClr val="bg1"/>
                  </a:solidFill>
                  <a:latin typeface="Segoe UI Light" panose="020B0502040204020203" pitchFamily="34" charset="0"/>
                  <a:cs typeface="Segoe UI Light" panose="020B0502040204020203" pitchFamily="34" charset="0"/>
                </a:rPr>
                <a:t>"Donations by YOU, Denver Dev Day attendees,  </a:t>
              </a:r>
            </a:p>
            <a:p>
              <a:r>
                <a:rPr lang="en-US" sz="1600" b="1" dirty="0">
                  <a:solidFill>
                    <a:schemeClr val="bg1"/>
                  </a:solidFill>
                  <a:latin typeface="Segoe UI Light" panose="020B0502040204020203" pitchFamily="34" charset="0"/>
                  <a:cs typeface="Segoe UI Light" panose="020B0502040204020203" pitchFamily="34" charset="0"/>
                </a:rPr>
                <a:t>are provided to support </a:t>
              </a:r>
              <a:r>
                <a:rPr lang="en-US" sz="1600" b="1" dirty="0" err="1">
                  <a:solidFill>
                    <a:schemeClr val="bg1"/>
                  </a:solidFill>
                  <a:latin typeface="Segoe UI Light" panose="020B0502040204020203" pitchFamily="34" charset="0"/>
                  <a:cs typeface="Segoe UI Light" panose="020B0502040204020203" pitchFamily="34" charset="0"/>
                </a:rPr>
                <a:t>KidsTek</a:t>
              </a:r>
              <a:r>
                <a:rPr lang="en-US" sz="1600" b="1" dirty="0">
                  <a:solidFill>
                    <a:schemeClr val="bg1"/>
                  </a:solidFill>
                  <a:latin typeface="Segoe UI Light" panose="020B0502040204020203" pitchFamily="34" charset="0"/>
                  <a:cs typeface="Segoe UI Light" panose="020B0502040204020203" pitchFamily="34" charset="0"/>
                </a:rPr>
                <a:t>, http://kidstek.org - Thank you!"</a:t>
              </a:r>
            </a:p>
          </p:txBody>
        </p:sp>
        <p:sp>
          <p:nvSpPr>
            <p:cNvPr id="24" name="TextBox 23">
              <a:extLst>
                <a:ext uri="{FF2B5EF4-FFF2-40B4-BE49-F238E27FC236}">
                  <a16:creationId xmlns:a16="http://schemas.microsoft.com/office/drawing/2014/main" id="{E8292EE6-563D-4D80-9A7A-88018BB61D93}"/>
                </a:ext>
              </a:extLst>
            </p:cNvPr>
            <p:cNvSpPr txBox="1"/>
            <p:nvPr/>
          </p:nvSpPr>
          <p:spPr>
            <a:xfrm>
              <a:off x="4917645" y="251323"/>
              <a:ext cx="1805035" cy="438582"/>
            </a:xfrm>
            <a:prstGeom prst="rect">
              <a:avLst/>
            </a:prstGeom>
            <a:noFill/>
          </p:spPr>
          <p:txBody>
            <a:bodyPr wrap="square" lIns="68580" tIns="34290" rIns="68580" bIns="34290" rtlCol="0">
              <a:spAutoFit/>
            </a:bodyPr>
            <a:lstStyle/>
            <a:p>
              <a:r>
                <a:rPr lang="en-US" sz="2400" b="1" dirty="0">
                  <a:solidFill>
                    <a:schemeClr val="bg1"/>
                  </a:solidFill>
                  <a:latin typeface="Segoe UI Light" panose="020B0502040204020203" pitchFamily="34" charset="0"/>
                  <a:cs typeface="Segoe UI Light" panose="020B0502040204020203" pitchFamily="34" charset="0"/>
                </a:rPr>
                <a:t>w e l c o m e</a:t>
              </a:r>
            </a:p>
          </p:txBody>
        </p:sp>
      </p:grpSp>
    </p:spTree>
    <p:extLst>
      <p:ext uri="{BB962C8B-B14F-4D97-AF65-F5344CB8AC3E}">
        <p14:creationId xmlns:p14="http://schemas.microsoft.com/office/powerpoint/2010/main" val="384349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543BF9-B651-4C32-AD11-ABBE05E6E045}"/>
              </a:ext>
            </a:extLst>
          </p:cNvPr>
          <p:cNvSpPr>
            <a:spLocks noGrp="1"/>
          </p:cNvSpPr>
          <p:nvPr>
            <p:ph idx="4294967295"/>
          </p:nvPr>
        </p:nvSpPr>
        <p:spPr>
          <a:xfrm>
            <a:off x="0" y="2222500"/>
            <a:ext cx="10553700" cy="3636963"/>
          </a:xfrm>
        </p:spPr>
        <p:txBody>
          <a:bodyPr/>
          <a:lstStyle/>
          <a:p>
            <a:endParaRPr lang="en-US" dirty="0"/>
          </a:p>
          <a:p>
            <a:endParaRPr lang="en-US" dirty="0"/>
          </a:p>
        </p:txBody>
      </p:sp>
      <p:pic>
        <p:nvPicPr>
          <p:cNvPr id="8" name="Picture 7">
            <a:hlinkClick r:id="rId2"/>
            <a:extLst>
              <a:ext uri="{FF2B5EF4-FFF2-40B4-BE49-F238E27FC236}">
                <a16:creationId xmlns:a16="http://schemas.microsoft.com/office/drawing/2014/main" id="{10FBF4B5-CBB8-428B-8D3A-0123DA2C1F34}"/>
              </a:ext>
            </a:extLst>
          </p:cNvPr>
          <p:cNvPicPr>
            <a:picLocks noChangeAspect="1"/>
          </p:cNvPicPr>
          <p:nvPr/>
        </p:nvPicPr>
        <p:blipFill>
          <a:blip r:embed="rId3"/>
          <a:stretch>
            <a:fillRect/>
          </a:stretch>
        </p:blipFill>
        <p:spPr>
          <a:xfrm>
            <a:off x="491579" y="1232730"/>
            <a:ext cx="10796692" cy="4522611"/>
          </a:xfrm>
          <a:prstGeom prst="rect">
            <a:avLst/>
          </a:prstGeom>
        </p:spPr>
      </p:pic>
    </p:spTree>
    <p:extLst>
      <p:ext uri="{BB962C8B-B14F-4D97-AF65-F5344CB8AC3E}">
        <p14:creationId xmlns:p14="http://schemas.microsoft.com/office/powerpoint/2010/main" val="351501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Are there any limits…really?</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a:bodyPr>
          <a:lstStyle/>
          <a:p>
            <a:r>
              <a:rPr lang="en-US" dirty="0"/>
              <a:t>How many </a:t>
            </a:r>
            <a:r>
              <a:rPr lang="en-US" dirty="0">
                <a:hlinkClick r:id="rId2"/>
              </a:rPr>
              <a:t>modules</a:t>
            </a:r>
            <a:r>
              <a:rPr lang="en-US" dirty="0"/>
              <a:t> can you Angular application have? </a:t>
            </a:r>
          </a:p>
          <a:p>
            <a:r>
              <a:rPr lang="en-US" dirty="0"/>
              <a:t>Must a module have a service?</a:t>
            </a:r>
          </a:p>
          <a:p>
            <a:r>
              <a:rPr lang="en-US" dirty="0"/>
              <a:t>Must a module have components?</a:t>
            </a:r>
          </a:p>
          <a:p>
            <a:pPr lvl="1"/>
            <a:endParaRPr lang="en-US" dirty="0"/>
          </a:p>
        </p:txBody>
      </p:sp>
    </p:spTree>
    <p:extLst>
      <p:ext uri="{BB962C8B-B14F-4D97-AF65-F5344CB8AC3E}">
        <p14:creationId xmlns:p14="http://schemas.microsoft.com/office/powerpoint/2010/main" val="70472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9628-3F81-4641-AA19-F6962C7C9CA5}"/>
              </a:ext>
            </a:extLst>
          </p:cNvPr>
          <p:cNvSpPr>
            <a:spLocks noGrp="1"/>
          </p:cNvSpPr>
          <p:nvPr>
            <p:ph type="title"/>
          </p:nvPr>
        </p:nvSpPr>
        <p:spPr/>
        <p:txBody>
          <a:bodyPr/>
          <a:lstStyle/>
          <a:p>
            <a:r>
              <a:rPr lang="en-US" dirty="0"/>
              <a:t>Consider Module…Categories/Types</a:t>
            </a:r>
          </a:p>
        </p:txBody>
      </p:sp>
      <p:sp>
        <p:nvSpPr>
          <p:cNvPr id="3" name="Content Placeholder 2">
            <a:extLst>
              <a:ext uri="{FF2B5EF4-FFF2-40B4-BE49-F238E27FC236}">
                <a16:creationId xmlns:a16="http://schemas.microsoft.com/office/drawing/2014/main" id="{17FEE82D-5D45-4DA9-B363-6BB5EBE0E5BA}"/>
              </a:ext>
            </a:extLst>
          </p:cNvPr>
          <p:cNvSpPr>
            <a:spLocks noGrp="1"/>
          </p:cNvSpPr>
          <p:nvPr>
            <p:ph idx="1"/>
          </p:nvPr>
        </p:nvSpPr>
        <p:spPr>
          <a:xfrm>
            <a:off x="818712" y="2222287"/>
            <a:ext cx="10554574" cy="4334499"/>
          </a:xfrm>
        </p:spPr>
        <p:txBody>
          <a:bodyPr>
            <a:normAutofit fontScale="77500" lnSpcReduction="20000"/>
          </a:bodyPr>
          <a:lstStyle/>
          <a:p>
            <a:r>
              <a:rPr lang="en-US" b="1" dirty="0"/>
              <a:t>Shared</a:t>
            </a:r>
          </a:p>
          <a:p>
            <a:pPr lvl="1"/>
            <a:r>
              <a:rPr lang="en-US" dirty="0"/>
              <a:t>Angular: </a:t>
            </a:r>
            <a:r>
              <a:rPr lang="en-US" dirty="0" err="1"/>
              <a:t>NgModule</a:t>
            </a:r>
            <a:r>
              <a:rPr lang="en-US" dirty="0"/>
              <a:t>, </a:t>
            </a:r>
            <a:r>
              <a:rPr lang="en-US" dirty="0" err="1"/>
              <a:t>CommonModule</a:t>
            </a:r>
            <a:r>
              <a:rPr lang="en-US" dirty="0"/>
              <a:t>, </a:t>
            </a:r>
            <a:r>
              <a:rPr lang="en-US" dirty="0" err="1"/>
              <a:t>HttpModule</a:t>
            </a:r>
            <a:r>
              <a:rPr lang="en-US" dirty="0"/>
              <a:t>, </a:t>
            </a:r>
            <a:r>
              <a:rPr lang="en-US" dirty="0" err="1"/>
              <a:t>FormsModule</a:t>
            </a:r>
            <a:r>
              <a:rPr lang="en-US" dirty="0"/>
              <a:t>, etc.</a:t>
            </a:r>
          </a:p>
          <a:p>
            <a:pPr lvl="1"/>
            <a:r>
              <a:rPr lang="en-US" dirty="0"/>
              <a:t>Third-Party Modules: </a:t>
            </a:r>
            <a:r>
              <a:rPr lang="en-US" dirty="0" err="1"/>
              <a:t>Wijmo</a:t>
            </a:r>
            <a:r>
              <a:rPr lang="en-US" dirty="0"/>
              <a:t>, Material Design</a:t>
            </a:r>
          </a:p>
          <a:p>
            <a:r>
              <a:rPr lang="en-US" b="1" dirty="0"/>
              <a:t>Core</a:t>
            </a:r>
            <a:r>
              <a:rPr lang="en-US" dirty="0"/>
              <a:t>: Application-Level Modules</a:t>
            </a:r>
          </a:p>
          <a:p>
            <a:pPr lvl="1"/>
            <a:r>
              <a:rPr lang="en-US" dirty="0"/>
              <a:t>Modules: </a:t>
            </a:r>
            <a:r>
              <a:rPr lang="en-US" dirty="0" err="1">
                <a:latin typeface="Source Code Pro Light" panose="020B0409030403020204" pitchFamily="49" charset="0"/>
                <a:ea typeface="Source Code Pro Light" panose="020B0409030403020204" pitchFamily="49" charset="0"/>
              </a:rPr>
              <a:t>PagesModule</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LayoutModule</a:t>
            </a:r>
            <a:endParaRPr lang="en-US" dirty="0">
              <a:latin typeface="Source Code Pro Light" panose="020B0409030403020204" pitchFamily="49" charset="0"/>
              <a:ea typeface="Source Code Pro Light" panose="020B0409030403020204" pitchFamily="49" charset="0"/>
            </a:endParaRPr>
          </a:p>
          <a:p>
            <a:pPr lvl="1"/>
            <a:r>
              <a:rPr lang="en-US" dirty="0"/>
              <a:t>Services: </a:t>
            </a:r>
            <a:r>
              <a:rPr lang="en-US" dirty="0" err="1">
                <a:latin typeface="Source Code Pro Light" panose="020B0409030403020204" pitchFamily="49" charset="0"/>
                <a:ea typeface="Source Code Pro Light" panose="020B0409030403020204" pitchFamily="49" charset="0"/>
              </a:rPr>
              <a:t>LoggingService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MenuComponent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FooterComponent</a:t>
            </a:r>
            <a:endParaRPr lang="en-US" dirty="0">
              <a:latin typeface="Source Code Pro Light" panose="020B0409030403020204" pitchFamily="49" charset="0"/>
              <a:ea typeface="Source Code Pro Light" panose="020B0409030403020204" pitchFamily="49" charset="0"/>
            </a:endParaRPr>
          </a:p>
          <a:p>
            <a:r>
              <a:rPr lang="en-US" b="1" dirty="0"/>
              <a:t>Domain Service</a:t>
            </a:r>
            <a:r>
              <a:rPr lang="en-US" dirty="0"/>
              <a:t>: Service-Only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SecurityModule</a:t>
            </a:r>
            <a:endParaRPr lang="en-US" dirty="0">
              <a:latin typeface="Source Code Pro Light" panose="020B0409030403020204" pitchFamily="49" charset="0"/>
              <a:ea typeface="Source Code Pro Light" panose="020B0409030403020204" pitchFamily="49" charset="0"/>
            </a:endParaRPr>
          </a:p>
          <a:p>
            <a:pPr lvl="1"/>
            <a:r>
              <a:rPr lang="en-US" dirty="0"/>
              <a:t>Service: </a:t>
            </a:r>
            <a:r>
              <a:rPr lang="en-US" dirty="0" err="1">
                <a:latin typeface="Source Code Pro Light" panose="020B0409030403020204" pitchFamily="49" charset="0"/>
                <a:ea typeface="Source Code Pro Light" panose="020B0409030403020204" pitchFamily="49" charset="0"/>
              </a:rPr>
              <a:t>SecurityService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i="1" dirty="0"/>
              <a:t>none</a:t>
            </a:r>
          </a:p>
          <a:p>
            <a:r>
              <a:rPr lang="en-US" b="1" dirty="0"/>
              <a:t>Domain UI</a:t>
            </a:r>
            <a:r>
              <a:rPr lang="en-US" dirty="0"/>
              <a:t>: UI-Only</a:t>
            </a:r>
          </a:p>
          <a:p>
            <a:pPr lvl="1"/>
            <a:r>
              <a:rPr lang="en-US" dirty="0"/>
              <a:t>Module: </a:t>
            </a:r>
            <a:r>
              <a:rPr lang="en-US" dirty="0" err="1">
                <a:latin typeface="Source Code Pro Light" panose="020B0409030403020204" pitchFamily="49" charset="0"/>
                <a:ea typeface="Source Code Pro Light" panose="020B0409030403020204" pitchFamily="49" charset="0"/>
              </a:rPr>
              <a:t>SecurityUIModule</a:t>
            </a:r>
            <a:endParaRPr lang="en-US" dirty="0">
              <a:latin typeface="Source Code Pro Light" panose="020B0409030403020204" pitchFamily="49" charset="0"/>
              <a:ea typeface="Source Code Pro Light" panose="020B0409030403020204" pitchFamily="49" charset="0"/>
            </a:endParaRPr>
          </a:p>
          <a:p>
            <a:pPr lvl="1"/>
            <a:r>
              <a:rPr lang="en-US" dirty="0" err="1"/>
              <a:t>RoutingModule</a:t>
            </a:r>
            <a:r>
              <a:rPr lang="en-US" dirty="0"/>
              <a:t>: </a:t>
            </a:r>
            <a:r>
              <a:rPr lang="en-US" dirty="0" err="1">
                <a:latin typeface="Source Code Pro Light" panose="020B0409030403020204" pitchFamily="49" charset="0"/>
                <a:ea typeface="Source Code Pro Light" panose="020B0409030403020204" pitchFamily="49" charset="0"/>
              </a:rPr>
              <a:t>SecurityRoutingModule</a:t>
            </a:r>
            <a:endParaRPr lang="en-US" dirty="0">
              <a:latin typeface="Source Code Pro Light" panose="020B0409030403020204" pitchFamily="49" charset="0"/>
              <a:ea typeface="Source Code Pro Light" panose="020B0409030403020204" pitchFamily="49" charset="0"/>
            </a:endParaRPr>
          </a:p>
          <a:p>
            <a:pPr lvl="1"/>
            <a:r>
              <a:rPr lang="en-US" dirty="0"/>
              <a:t>Components: </a:t>
            </a:r>
            <a:r>
              <a:rPr lang="en-US" dirty="0" err="1">
                <a:latin typeface="Source Code Pro Light" panose="020B0409030403020204" pitchFamily="49" charset="0"/>
                <a:ea typeface="Source Code Pro Light" panose="020B0409030403020204" pitchFamily="49" charset="0"/>
              </a:rPr>
              <a:t>LoginComponent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SignUpComponent</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ResetPassword</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ForgotPassword</a:t>
            </a:r>
            <a:endParaRPr lang="en-US" dirty="0">
              <a:latin typeface="Source Code Pro Light" panose="020B0409030403020204" pitchFamily="49" charset="0"/>
              <a:ea typeface="Source Code Pro Light" panose="020B0409030403020204" pitchFamily="49" charset="0"/>
            </a:endParaRPr>
          </a:p>
        </p:txBody>
      </p:sp>
    </p:spTree>
    <p:extLst>
      <p:ext uri="{BB962C8B-B14F-4D97-AF65-F5344CB8AC3E}">
        <p14:creationId xmlns:p14="http://schemas.microsoft.com/office/powerpoint/2010/main" val="97558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128A09-81E2-4A5F-AA3E-8BD52345C01C}"/>
              </a:ext>
            </a:extLst>
          </p:cNvPr>
          <p:cNvPicPr>
            <a:picLocks noChangeAspect="1"/>
          </p:cNvPicPr>
          <p:nvPr/>
        </p:nvPicPr>
        <p:blipFill>
          <a:blip r:embed="rId3"/>
          <a:stretch>
            <a:fillRect/>
          </a:stretch>
        </p:blipFill>
        <p:spPr>
          <a:xfrm>
            <a:off x="1199911" y="422416"/>
            <a:ext cx="8280352" cy="6190321"/>
          </a:xfrm>
          <a:prstGeom prst="rect">
            <a:avLst/>
          </a:prstGeom>
        </p:spPr>
      </p:pic>
    </p:spTree>
    <p:extLst>
      <p:ext uri="{BB962C8B-B14F-4D97-AF65-F5344CB8AC3E}">
        <p14:creationId xmlns:p14="http://schemas.microsoft.com/office/powerpoint/2010/main" val="17632824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3683F9-A7B0-4450-8C8F-26523495C7CA}"/>
              </a:ext>
            </a:extLst>
          </p:cNvPr>
          <p:cNvPicPr>
            <a:picLocks noChangeAspect="1"/>
          </p:cNvPicPr>
          <p:nvPr/>
        </p:nvPicPr>
        <p:blipFill>
          <a:blip r:embed="rId2"/>
          <a:stretch>
            <a:fillRect/>
          </a:stretch>
        </p:blipFill>
        <p:spPr>
          <a:xfrm>
            <a:off x="540765" y="125431"/>
            <a:ext cx="8331864" cy="6378224"/>
          </a:xfrm>
          <a:prstGeom prst="rect">
            <a:avLst/>
          </a:prstGeom>
        </p:spPr>
      </p:pic>
    </p:spTree>
    <p:extLst>
      <p:ext uri="{BB962C8B-B14F-4D97-AF65-F5344CB8AC3E}">
        <p14:creationId xmlns:p14="http://schemas.microsoft.com/office/powerpoint/2010/main" val="3830281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2F756-67DB-416A-9723-8FAF4DF4AF45}"/>
              </a:ext>
            </a:extLst>
          </p:cNvPr>
          <p:cNvSpPr>
            <a:spLocks noGrp="1"/>
          </p:cNvSpPr>
          <p:nvPr>
            <p:ph type="title"/>
          </p:nvPr>
        </p:nvSpPr>
        <p:spPr/>
        <p:txBody>
          <a:bodyPr/>
          <a:lstStyle/>
          <a:p>
            <a:r>
              <a:rPr lang="en-US" dirty="0"/>
              <a:t>Design Patterns</a:t>
            </a:r>
          </a:p>
        </p:txBody>
      </p:sp>
      <p:sp>
        <p:nvSpPr>
          <p:cNvPr id="5" name="Text Placeholder 4">
            <a:extLst>
              <a:ext uri="{FF2B5EF4-FFF2-40B4-BE49-F238E27FC236}">
                <a16:creationId xmlns:a16="http://schemas.microsoft.com/office/drawing/2014/main" id="{7A386A65-8A79-4C51-80CC-EC5BB3082C1D}"/>
              </a:ext>
            </a:extLst>
          </p:cNvPr>
          <p:cNvSpPr>
            <a:spLocks noGrp="1"/>
          </p:cNvSpPr>
          <p:nvPr>
            <p:ph type="body" idx="1"/>
          </p:nvPr>
        </p:nvSpPr>
        <p:spPr/>
        <p:txBody>
          <a:bodyPr/>
          <a:lstStyle/>
          <a:p>
            <a:r>
              <a:rPr lang="en-US" dirty="0"/>
              <a:t>A brief introduction</a:t>
            </a:r>
          </a:p>
        </p:txBody>
      </p:sp>
    </p:spTree>
    <p:extLst>
      <p:ext uri="{BB962C8B-B14F-4D97-AF65-F5344CB8AC3E}">
        <p14:creationId xmlns:p14="http://schemas.microsoft.com/office/powerpoint/2010/main" val="371490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893-AA20-4B9C-A6D6-41DD471948E0}"/>
              </a:ext>
            </a:extLst>
          </p:cNvPr>
          <p:cNvSpPr>
            <a:spLocks noGrp="1"/>
          </p:cNvSpPr>
          <p:nvPr>
            <p:ph type="title"/>
          </p:nvPr>
        </p:nvSpPr>
        <p:spPr/>
        <p:txBody>
          <a:bodyPr/>
          <a:lstStyle/>
          <a:p>
            <a:r>
              <a:rPr lang="en-US"/>
              <a:t>What is a pattern?</a:t>
            </a:r>
            <a:endParaRPr lang="en-US" dirty="0"/>
          </a:p>
        </p:txBody>
      </p:sp>
      <p:sp>
        <p:nvSpPr>
          <p:cNvPr id="3" name="Content Placeholder 2">
            <a:extLst>
              <a:ext uri="{FF2B5EF4-FFF2-40B4-BE49-F238E27FC236}">
                <a16:creationId xmlns:a16="http://schemas.microsoft.com/office/drawing/2014/main" id="{DAC45B94-200A-4CFE-AE3A-40BBBC71E5A8}"/>
              </a:ext>
            </a:extLst>
          </p:cNvPr>
          <p:cNvSpPr>
            <a:spLocks noGrp="1"/>
          </p:cNvSpPr>
          <p:nvPr>
            <p:ph idx="1"/>
          </p:nvPr>
        </p:nvSpPr>
        <p:spPr/>
        <p:txBody>
          <a:bodyPr>
            <a:normAutofit fontScale="92500" lnSpcReduction="10000"/>
          </a:bodyPr>
          <a:lstStyle/>
          <a:p>
            <a:r>
              <a:rPr lang="en-US" dirty="0"/>
              <a:t>Is a general reusable solution to a commonly occurring problem within a given context in software design.</a:t>
            </a:r>
          </a:p>
          <a:p>
            <a:r>
              <a:rPr lang="en-US" dirty="0"/>
              <a:t>Design patterns can speed up the development process by providing tested, proven development paradigms.</a:t>
            </a:r>
          </a:p>
          <a:p>
            <a:r>
              <a:rPr lang="en-US" dirty="0"/>
              <a:t>Improves code readability for coders and architects who are familiar with the patterns.</a:t>
            </a:r>
          </a:p>
          <a:p>
            <a:r>
              <a:rPr lang="en-US" dirty="0"/>
              <a:t>Many patterns based on Object Oriented Programming techniques: inheritance, abstraction, encapsulation, and polymorphism.</a:t>
            </a:r>
          </a:p>
          <a:p>
            <a:r>
              <a:rPr lang="en-US" dirty="0"/>
              <a:t>Many patterns support and promote:</a:t>
            </a:r>
          </a:p>
          <a:p>
            <a:pPr lvl="1"/>
            <a:r>
              <a:rPr lang="en-US" dirty="0">
                <a:hlinkClick r:id="rId2"/>
              </a:rPr>
              <a:t>Single Responsibility</a:t>
            </a:r>
            <a:endParaRPr lang="en-US" dirty="0"/>
          </a:p>
          <a:p>
            <a:pPr lvl="1"/>
            <a:r>
              <a:rPr lang="en-US" dirty="0">
                <a:hlinkClick r:id="rId3"/>
              </a:rPr>
              <a:t>Separation of Concerns</a:t>
            </a:r>
            <a:endParaRPr lang="en-US" dirty="0"/>
          </a:p>
          <a:p>
            <a:pPr lvl="1"/>
            <a:r>
              <a:rPr lang="en-US" dirty="0">
                <a:hlinkClick r:id="rId4"/>
              </a:rPr>
              <a:t>S.O.L.I.D Principles</a:t>
            </a:r>
            <a:r>
              <a:rPr lang="en-US" dirty="0"/>
              <a:t> </a:t>
            </a:r>
          </a:p>
          <a:p>
            <a:endParaRPr lang="en-US" dirty="0"/>
          </a:p>
        </p:txBody>
      </p:sp>
    </p:spTree>
    <p:extLst>
      <p:ext uri="{BB962C8B-B14F-4D97-AF65-F5344CB8AC3E}">
        <p14:creationId xmlns:p14="http://schemas.microsoft.com/office/powerpoint/2010/main" val="211544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31D6-56D8-4F63-9F23-5FC95AAF9724}"/>
              </a:ext>
            </a:extLst>
          </p:cNvPr>
          <p:cNvSpPr>
            <a:spLocks noGrp="1"/>
          </p:cNvSpPr>
          <p:nvPr>
            <p:ph type="title"/>
          </p:nvPr>
        </p:nvSpPr>
        <p:spPr/>
        <p:txBody>
          <a:bodyPr/>
          <a:lstStyle/>
          <a:p>
            <a:r>
              <a:rPr lang="en-US"/>
              <a:t>Why Use Design Patterns?</a:t>
            </a:r>
            <a:endParaRPr lang="en-US" dirty="0"/>
          </a:p>
        </p:txBody>
      </p:sp>
      <p:sp>
        <p:nvSpPr>
          <p:cNvPr id="3" name="Content Placeholder 2">
            <a:extLst>
              <a:ext uri="{FF2B5EF4-FFF2-40B4-BE49-F238E27FC236}">
                <a16:creationId xmlns:a16="http://schemas.microsoft.com/office/drawing/2014/main" id="{4E510021-63A1-4237-B859-0A5222E8F179}"/>
              </a:ext>
            </a:extLst>
          </p:cNvPr>
          <p:cNvSpPr>
            <a:spLocks noGrp="1"/>
          </p:cNvSpPr>
          <p:nvPr>
            <p:ph idx="1"/>
          </p:nvPr>
        </p:nvSpPr>
        <p:spPr/>
        <p:txBody>
          <a:bodyPr>
            <a:normAutofit lnSpcReduction="10000"/>
          </a:bodyPr>
          <a:lstStyle/>
          <a:p>
            <a:r>
              <a:rPr lang="en-US"/>
              <a:t>What does this do for me or my team?</a:t>
            </a:r>
          </a:p>
          <a:p>
            <a:pPr lvl="1"/>
            <a:r>
              <a:rPr lang="en-US"/>
              <a:t>Creates a consistent code base for improved maintainability.</a:t>
            </a:r>
          </a:p>
          <a:p>
            <a:pPr lvl="1"/>
            <a:r>
              <a:rPr lang="en-US"/>
              <a:t>Inherently allows for more extensibility points. </a:t>
            </a:r>
          </a:p>
          <a:p>
            <a:pPr lvl="1"/>
            <a:r>
              <a:rPr lang="en-US"/>
              <a:t>Promotes a more testable solution (unit and integration tests) with mocks and fakes. Better quality.</a:t>
            </a:r>
          </a:p>
          <a:p>
            <a:pPr lvl="1"/>
            <a:r>
              <a:rPr lang="en-US"/>
              <a:t>Allows dependency injection opportunities.</a:t>
            </a:r>
          </a:p>
          <a:p>
            <a:r>
              <a:rPr lang="en-US"/>
              <a:t>What problems to they solve?</a:t>
            </a:r>
          </a:p>
          <a:p>
            <a:pPr lvl="1"/>
            <a:r>
              <a:rPr lang="en-US"/>
              <a:t>Help with refactoring code to improve testability, extensibility, and maintainability.</a:t>
            </a:r>
          </a:p>
          <a:p>
            <a:pPr lvl="1"/>
            <a:r>
              <a:rPr lang="en-US"/>
              <a:t>Many patterns allow for additional extensibility points.</a:t>
            </a:r>
          </a:p>
          <a:p>
            <a:pPr lvl="1"/>
            <a:r>
              <a:rPr lang="en-US"/>
              <a:t>Use existing patterns without creating atypical solutions for common problems.</a:t>
            </a:r>
          </a:p>
          <a:p>
            <a:pPr lvl="1"/>
            <a:r>
              <a:rPr lang="en-US"/>
              <a:t>The team has a recipe for implementing parts of the application.</a:t>
            </a:r>
          </a:p>
          <a:p>
            <a:endParaRPr lang="en-US" dirty="0"/>
          </a:p>
        </p:txBody>
      </p:sp>
    </p:spTree>
    <p:extLst>
      <p:ext uri="{BB962C8B-B14F-4D97-AF65-F5344CB8AC3E}">
        <p14:creationId xmlns:p14="http://schemas.microsoft.com/office/powerpoint/2010/main" val="138491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0F9D-68BC-42EE-A1B4-1773DD7FD304}"/>
              </a:ext>
            </a:extLst>
          </p:cNvPr>
          <p:cNvSpPr>
            <a:spLocks noGrp="1"/>
          </p:cNvSpPr>
          <p:nvPr>
            <p:ph type="title"/>
          </p:nvPr>
        </p:nvSpPr>
        <p:spPr/>
        <p:txBody>
          <a:bodyPr/>
          <a:lstStyle/>
          <a:p>
            <a:r>
              <a:rPr lang="en-US"/>
              <a:t>Patterns are Everywhere!</a:t>
            </a:r>
            <a:endParaRPr lang="en-US" dirty="0"/>
          </a:p>
        </p:txBody>
      </p:sp>
      <p:sp>
        <p:nvSpPr>
          <p:cNvPr id="3" name="Content Placeholder 2">
            <a:extLst>
              <a:ext uri="{FF2B5EF4-FFF2-40B4-BE49-F238E27FC236}">
                <a16:creationId xmlns:a16="http://schemas.microsoft.com/office/drawing/2014/main" id="{FD8BE140-F914-4F64-AE38-A9C5A2DA08EB}"/>
              </a:ext>
            </a:extLst>
          </p:cNvPr>
          <p:cNvSpPr>
            <a:spLocks noGrp="1"/>
          </p:cNvSpPr>
          <p:nvPr>
            <p:ph idx="1"/>
          </p:nvPr>
        </p:nvSpPr>
        <p:spPr/>
        <p:txBody>
          <a:bodyPr/>
          <a:lstStyle/>
          <a:p>
            <a:r>
              <a:rPr lang="en-US" dirty="0"/>
              <a:t>Many examples of </a:t>
            </a:r>
            <a:r>
              <a:rPr lang="en-US" dirty="0">
                <a:hlinkClick r:id="rId2"/>
              </a:rPr>
              <a:t>patterns</a:t>
            </a:r>
            <a:r>
              <a:rPr lang="en-US" dirty="0"/>
              <a:t> in </a:t>
            </a:r>
            <a:r>
              <a:rPr lang="en-US" dirty="0">
                <a:hlinkClick r:id="rId3"/>
              </a:rPr>
              <a:t>real</a:t>
            </a:r>
            <a:r>
              <a:rPr lang="en-US" dirty="0"/>
              <a:t> life.</a:t>
            </a:r>
          </a:p>
          <a:p>
            <a:pPr lvl="1"/>
            <a:r>
              <a:rPr lang="en-US" dirty="0"/>
              <a:t>Interactions between workers at a restaurant.</a:t>
            </a:r>
          </a:p>
          <a:p>
            <a:pPr lvl="1"/>
            <a:r>
              <a:rPr lang="en-US" dirty="0"/>
              <a:t>Soda Machine</a:t>
            </a:r>
          </a:p>
          <a:p>
            <a:r>
              <a:rPr lang="en-US" dirty="0"/>
              <a:t>Software and Frameworks</a:t>
            </a:r>
          </a:p>
          <a:p>
            <a:pPr lvl="1"/>
            <a:r>
              <a:rPr lang="en-US" dirty="0"/>
              <a:t>.NET</a:t>
            </a:r>
          </a:p>
          <a:p>
            <a:pPr lvl="1"/>
            <a:r>
              <a:rPr lang="en-US" dirty="0"/>
              <a:t>ASP.NET</a:t>
            </a:r>
          </a:p>
          <a:p>
            <a:pPr lvl="1"/>
            <a:r>
              <a:rPr lang="en-US" dirty="0"/>
              <a:t>ASP.NET MVC</a:t>
            </a:r>
          </a:p>
          <a:p>
            <a:pPr lvl="1"/>
            <a:r>
              <a:rPr lang="en-US" dirty="0"/>
              <a:t>Angular</a:t>
            </a:r>
          </a:p>
        </p:txBody>
      </p:sp>
    </p:spTree>
    <p:extLst>
      <p:ext uri="{BB962C8B-B14F-4D97-AF65-F5344CB8AC3E}">
        <p14:creationId xmlns:p14="http://schemas.microsoft.com/office/powerpoint/2010/main" val="198977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EA20-0BAA-4C55-BBEE-62405A146481}"/>
              </a:ext>
            </a:extLst>
          </p:cNvPr>
          <p:cNvSpPr>
            <a:spLocks noGrp="1"/>
          </p:cNvSpPr>
          <p:nvPr>
            <p:ph type="title"/>
          </p:nvPr>
        </p:nvSpPr>
        <p:spPr/>
        <p:txBody>
          <a:bodyPr/>
          <a:lstStyle/>
          <a:p>
            <a:r>
              <a:rPr lang="en-US" dirty="0"/>
              <a:t>“I see Angular Patterns…”</a:t>
            </a:r>
          </a:p>
        </p:txBody>
      </p:sp>
      <p:sp>
        <p:nvSpPr>
          <p:cNvPr id="3" name="Content Placeholder 2">
            <a:extLst>
              <a:ext uri="{FF2B5EF4-FFF2-40B4-BE49-F238E27FC236}">
                <a16:creationId xmlns:a16="http://schemas.microsoft.com/office/drawing/2014/main" id="{F833562B-94B5-4873-9EE8-519AA961DEF9}"/>
              </a:ext>
            </a:extLst>
          </p:cNvPr>
          <p:cNvSpPr>
            <a:spLocks noGrp="1"/>
          </p:cNvSpPr>
          <p:nvPr>
            <p:ph idx="1"/>
          </p:nvPr>
        </p:nvSpPr>
        <p:spPr/>
        <p:txBody>
          <a:bodyPr>
            <a:normAutofit fontScale="77500" lnSpcReduction="20000"/>
          </a:bodyPr>
          <a:lstStyle/>
          <a:p>
            <a:r>
              <a:rPr lang="en-US" dirty="0"/>
              <a:t>Template Method</a:t>
            </a:r>
          </a:p>
          <a:p>
            <a:pPr lvl="1"/>
            <a:r>
              <a:rPr lang="en-US" dirty="0">
                <a:hlinkClick r:id="rId2"/>
              </a:rPr>
              <a:t>Lifecycle Hooks</a:t>
            </a:r>
            <a:r>
              <a:rPr lang="en-US" dirty="0"/>
              <a:t>: </a:t>
            </a:r>
            <a:r>
              <a:rPr lang="en-US" dirty="0">
                <a:hlinkClick r:id="rId3"/>
              </a:rPr>
              <a:t>ngOnChanges</a:t>
            </a:r>
            <a:r>
              <a:rPr lang="en-US" dirty="0"/>
              <a:t>, </a:t>
            </a:r>
            <a:r>
              <a:rPr lang="en-US" dirty="0">
                <a:hlinkClick r:id="rId4"/>
              </a:rPr>
              <a:t>ngOnInit</a:t>
            </a:r>
            <a:r>
              <a:rPr lang="en-US" dirty="0"/>
              <a:t>, </a:t>
            </a:r>
            <a:r>
              <a:rPr lang="en-US" dirty="0">
                <a:hlinkClick r:id="rId5"/>
              </a:rPr>
              <a:t>ngDoCheck</a:t>
            </a:r>
            <a:r>
              <a:rPr lang="en-US" dirty="0"/>
              <a:t>, and </a:t>
            </a:r>
            <a:r>
              <a:rPr lang="en-US" dirty="0">
                <a:hlinkClick r:id="rId6"/>
              </a:rPr>
              <a:t>ngOnDestroy</a:t>
            </a:r>
            <a:endParaRPr lang="en-US" dirty="0"/>
          </a:p>
          <a:p>
            <a:r>
              <a:rPr lang="en-US" dirty="0"/>
              <a:t>Composite</a:t>
            </a:r>
          </a:p>
          <a:p>
            <a:pPr lvl="1"/>
            <a:r>
              <a:rPr lang="en-US" dirty="0"/>
              <a:t>A component can reference a component that has a component that has a </a:t>
            </a:r>
            <a:r>
              <a:rPr lang="en-US" dirty="0">
                <a:hlinkClick r:id="rId6"/>
              </a:rPr>
              <a:t>component</a:t>
            </a:r>
            <a:r>
              <a:rPr lang="en-US" dirty="0"/>
              <a:t>.</a:t>
            </a:r>
          </a:p>
          <a:p>
            <a:r>
              <a:rPr lang="en-US" dirty="0"/>
              <a:t>Mediator</a:t>
            </a:r>
          </a:p>
          <a:p>
            <a:pPr lvl="1"/>
            <a:r>
              <a:rPr lang="en-US" dirty="0"/>
              <a:t>A parent-component or injected service can mediate </a:t>
            </a:r>
            <a:r>
              <a:rPr lang="en-US" dirty="0">
                <a:hlinkClick r:id="rId7"/>
              </a:rPr>
              <a:t>communication</a:t>
            </a:r>
            <a:r>
              <a:rPr lang="en-US" dirty="0"/>
              <a:t> between loosely-coupled components/child-components.</a:t>
            </a:r>
          </a:p>
          <a:p>
            <a:r>
              <a:rPr lang="en-US" dirty="0"/>
              <a:t>Observer</a:t>
            </a:r>
          </a:p>
          <a:p>
            <a:pPr lvl="1"/>
            <a:r>
              <a:rPr lang="en-US" dirty="0"/>
              <a:t>A component can subscribe to and react to an Observable response.</a:t>
            </a:r>
          </a:p>
          <a:p>
            <a:r>
              <a:rPr lang="en-US" dirty="0"/>
              <a:t>Facades</a:t>
            </a:r>
          </a:p>
          <a:p>
            <a:pPr lvl="1"/>
            <a:r>
              <a:rPr lang="en-US" dirty="0">
                <a:hlinkClick r:id="rId8"/>
              </a:rPr>
              <a:t>Services</a:t>
            </a:r>
            <a:r>
              <a:rPr lang="en-US" dirty="0"/>
              <a:t> provide end-points to perform some action. How the action is performed is not known by the calling component.</a:t>
            </a:r>
          </a:p>
          <a:p>
            <a:r>
              <a:rPr lang="en-US" dirty="0"/>
              <a:t>Dependency Injection (Inversion of Control – IoC)</a:t>
            </a:r>
          </a:p>
          <a:p>
            <a:pPr lvl="1"/>
            <a:r>
              <a:rPr lang="en-US" dirty="0"/>
              <a:t>Services are instantiated and </a:t>
            </a:r>
            <a:r>
              <a:rPr lang="en-US" dirty="0">
                <a:hlinkClick r:id="rId9"/>
              </a:rPr>
              <a:t>injected</a:t>
            </a:r>
            <a:r>
              <a:rPr lang="en-US" dirty="0"/>
              <a:t> into </a:t>
            </a:r>
            <a:r>
              <a:rPr lang="en-US" dirty="0">
                <a:hlinkClick r:id="rId10"/>
              </a:rPr>
              <a:t>components</a:t>
            </a:r>
            <a:r>
              <a:rPr lang="en-US" dirty="0"/>
              <a:t>.</a:t>
            </a:r>
          </a:p>
        </p:txBody>
      </p:sp>
    </p:spTree>
    <p:extLst>
      <p:ext uri="{BB962C8B-B14F-4D97-AF65-F5344CB8AC3E}">
        <p14:creationId xmlns:p14="http://schemas.microsoft.com/office/powerpoint/2010/main" val="50540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CEB0-F905-4A47-9A08-5D8F0C8FC58A}"/>
              </a:ext>
            </a:extLst>
          </p:cNvPr>
          <p:cNvSpPr>
            <a:spLocks noGrp="1"/>
          </p:cNvSpPr>
          <p:nvPr>
            <p:ph type="ctrTitle"/>
          </p:nvPr>
        </p:nvSpPr>
        <p:spPr/>
        <p:txBody>
          <a:bodyPr>
            <a:normAutofit/>
          </a:bodyPr>
          <a:lstStyle/>
          <a:p>
            <a:r>
              <a:rPr lang="en-US" dirty="0">
                <a:latin typeface="Source Code Pro Light" panose="020B0409030403020204" pitchFamily="49" charset="0"/>
                <a:ea typeface="Source Code Pro Light" panose="020B0409030403020204" pitchFamily="49" charset="0"/>
              </a:rPr>
              <a:t>Better Business Logic with Typescript</a:t>
            </a:r>
          </a:p>
        </p:txBody>
      </p:sp>
      <p:sp>
        <p:nvSpPr>
          <p:cNvPr id="3" name="Subtitle 2">
            <a:extLst>
              <a:ext uri="{FF2B5EF4-FFF2-40B4-BE49-F238E27FC236}">
                <a16:creationId xmlns:a16="http://schemas.microsoft.com/office/drawing/2014/main" id="{190EACDF-1C70-463C-AE21-BA6CD0E6438C}"/>
              </a:ext>
            </a:extLst>
          </p:cNvPr>
          <p:cNvSpPr>
            <a:spLocks noGrp="1"/>
          </p:cNvSpPr>
          <p:nvPr>
            <p:ph type="subTitle" idx="1"/>
          </p:nvPr>
        </p:nvSpPr>
        <p:spPr/>
        <p:txBody>
          <a:bodyPr>
            <a:normAutofit/>
          </a:bodyPr>
          <a:lstStyle/>
          <a:p>
            <a:r>
              <a:rPr lang="en-US" b="1" dirty="0">
                <a:latin typeface="Source Code Pro Light" panose="020B0409030403020204" pitchFamily="49" charset="0"/>
                <a:ea typeface="Source Code Pro Light" panose="020B0409030403020204" pitchFamily="49" charset="0"/>
              </a:rPr>
              <a:t>Implementing and Using Design Patterns with Angular</a:t>
            </a:r>
          </a:p>
        </p:txBody>
      </p:sp>
    </p:spTree>
    <p:extLst>
      <p:ext uri="{BB962C8B-B14F-4D97-AF65-F5344CB8AC3E}">
        <p14:creationId xmlns:p14="http://schemas.microsoft.com/office/powerpoint/2010/main" val="1543812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B1B-621D-40A5-9B33-D3B725F77E89}"/>
              </a:ext>
            </a:extLst>
          </p:cNvPr>
          <p:cNvSpPr>
            <a:spLocks noGrp="1"/>
          </p:cNvSpPr>
          <p:nvPr>
            <p:ph type="title"/>
          </p:nvPr>
        </p:nvSpPr>
        <p:spPr/>
        <p:txBody>
          <a:bodyPr/>
          <a:lstStyle/>
          <a:p>
            <a:r>
              <a:rPr lang="en-US" dirty="0"/>
              <a:t>Guidelines…</a:t>
            </a:r>
          </a:p>
        </p:txBody>
      </p:sp>
      <p:sp>
        <p:nvSpPr>
          <p:cNvPr id="3" name="Content Placeholder 2">
            <a:extLst>
              <a:ext uri="{FF2B5EF4-FFF2-40B4-BE49-F238E27FC236}">
                <a16:creationId xmlns:a16="http://schemas.microsoft.com/office/drawing/2014/main" id="{D86370B2-B5B6-40A8-8D85-00B0D638C5FB}"/>
              </a:ext>
            </a:extLst>
          </p:cNvPr>
          <p:cNvSpPr>
            <a:spLocks noGrp="1"/>
          </p:cNvSpPr>
          <p:nvPr>
            <p:ph idx="1"/>
          </p:nvPr>
        </p:nvSpPr>
        <p:spPr>
          <a:xfrm>
            <a:off x="818711" y="2222287"/>
            <a:ext cx="11272883" cy="4044042"/>
          </a:xfrm>
        </p:spPr>
        <p:txBody>
          <a:bodyPr/>
          <a:lstStyle/>
          <a:p>
            <a:r>
              <a:rPr lang="en-US" dirty="0"/>
              <a:t>Do not create what already exists.</a:t>
            </a:r>
          </a:p>
          <a:p>
            <a:r>
              <a:rPr lang="en-US" dirty="0"/>
              <a:t>Use the elements in the Angular Framework</a:t>
            </a:r>
          </a:p>
          <a:p>
            <a:pPr lvl="1"/>
            <a:r>
              <a:rPr lang="en-US" dirty="0"/>
              <a:t>Modules</a:t>
            </a:r>
          </a:p>
          <a:p>
            <a:pPr lvl="1"/>
            <a:r>
              <a:rPr lang="en-US" dirty="0"/>
              <a:t>Services</a:t>
            </a:r>
          </a:p>
          <a:p>
            <a:pPr lvl="1"/>
            <a:r>
              <a:rPr lang="en-US" dirty="0"/>
              <a:t>Components</a:t>
            </a:r>
          </a:p>
          <a:p>
            <a:pPr lvl="1"/>
            <a:r>
              <a:rPr lang="en-US" dirty="0"/>
              <a:t>Dependency Injection</a:t>
            </a:r>
          </a:p>
          <a:p>
            <a:pPr lvl="2"/>
            <a:r>
              <a:rPr lang="en-US" dirty="0"/>
              <a:t>Code Smell: </a:t>
            </a:r>
            <a:r>
              <a:rPr lang="en-US" dirty="0" err="1">
                <a:latin typeface="Source Code Pro Light" panose="020B0409030403020204" pitchFamily="49" charset="0"/>
                <a:ea typeface="Source Code Pro Light" panose="020B0409030403020204" pitchFamily="49" charset="0"/>
              </a:rPr>
              <a:t>var</a:t>
            </a:r>
            <a:r>
              <a:rPr lang="en-US" dirty="0">
                <a:latin typeface="Source Code Pro Light" panose="020B0409030403020204" pitchFamily="49" charset="0"/>
                <a:ea typeface="Source Code Pro Light" panose="020B0409030403020204" pitchFamily="49" charset="0"/>
              </a:rPr>
              <a:t>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 = new </a:t>
            </a:r>
            <a:r>
              <a:rPr lang="en-US" dirty="0" err="1">
                <a:latin typeface="Source Code Pro Light" panose="020B0409030403020204" pitchFamily="49" charset="0"/>
                <a:ea typeface="Source Code Pro Light" panose="020B0409030403020204" pitchFamily="49" charset="0"/>
              </a:rPr>
              <a:t>ThingService</a:t>
            </a:r>
            <a:r>
              <a:rPr lang="en-US" dirty="0">
                <a:latin typeface="Source Code Pro Light" panose="020B0409030403020204" pitchFamily="49" charset="0"/>
                <a:ea typeface="Source Code Pro Light" panose="020B0409030403020204" pitchFamily="49" charset="0"/>
              </a:rPr>
              <a:t>(..);</a:t>
            </a:r>
          </a:p>
          <a:p>
            <a:r>
              <a:rPr lang="en-US" dirty="0"/>
              <a:t>Use the “force” – Use the “angular”.</a:t>
            </a:r>
          </a:p>
          <a:p>
            <a:pPr lvl="1"/>
            <a:r>
              <a:rPr lang="en-US" dirty="0"/>
              <a:t>If there is a way to do it in Angular, learn and use that mechanism.</a:t>
            </a:r>
          </a:p>
        </p:txBody>
      </p:sp>
    </p:spTree>
    <p:extLst>
      <p:ext uri="{BB962C8B-B14F-4D97-AF65-F5344CB8AC3E}">
        <p14:creationId xmlns:p14="http://schemas.microsoft.com/office/powerpoint/2010/main" val="81883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62CA-9E59-40F9-8F6F-E764DE2DFAC8}"/>
              </a:ext>
            </a:extLst>
          </p:cNvPr>
          <p:cNvSpPr>
            <a:spLocks noGrp="1"/>
          </p:cNvSpPr>
          <p:nvPr>
            <p:ph type="title"/>
          </p:nvPr>
        </p:nvSpPr>
        <p:spPr/>
        <p:txBody>
          <a:bodyPr/>
          <a:lstStyle/>
          <a:p>
            <a:r>
              <a:rPr lang="en-US" dirty="0"/>
              <a:t>Façade Pattern</a:t>
            </a:r>
          </a:p>
        </p:txBody>
      </p:sp>
      <p:sp>
        <p:nvSpPr>
          <p:cNvPr id="3" name="Text Placeholder 2">
            <a:extLst>
              <a:ext uri="{FF2B5EF4-FFF2-40B4-BE49-F238E27FC236}">
                <a16:creationId xmlns:a16="http://schemas.microsoft.com/office/drawing/2014/main" id="{BA95C725-2E93-484F-BDBB-BDB7C8E73FC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618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675-DFDC-4B31-AD37-48232641A740}"/>
              </a:ext>
            </a:extLst>
          </p:cNvPr>
          <p:cNvSpPr>
            <a:spLocks noGrp="1"/>
          </p:cNvSpPr>
          <p:nvPr>
            <p:ph type="title"/>
          </p:nvPr>
        </p:nvSpPr>
        <p:spPr/>
        <p:txBody>
          <a:bodyPr/>
          <a:lstStyle/>
          <a:p>
            <a:r>
              <a:rPr lang="en-US" dirty="0"/>
              <a:t>Façade Pattern Details</a:t>
            </a:r>
          </a:p>
        </p:txBody>
      </p:sp>
      <p:sp>
        <p:nvSpPr>
          <p:cNvPr id="3" name="Content Placeholder 2">
            <a:extLst>
              <a:ext uri="{FF2B5EF4-FFF2-40B4-BE49-F238E27FC236}">
                <a16:creationId xmlns:a16="http://schemas.microsoft.com/office/drawing/2014/main" id="{BA948533-938B-4FD7-9D96-6458BADD4F6C}"/>
              </a:ext>
            </a:extLst>
          </p:cNvPr>
          <p:cNvSpPr>
            <a:spLocks noGrp="1"/>
          </p:cNvSpPr>
          <p:nvPr>
            <p:ph idx="1"/>
          </p:nvPr>
        </p:nvSpPr>
        <p:spPr/>
        <p:txBody>
          <a:bodyPr/>
          <a:lstStyle/>
          <a:p>
            <a:r>
              <a:rPr lang="en-US" dirty="0"/>
              <a:t>Definition: A single class that represents an entire subsystem.</a:t>
            </a:r>
          </a:p>
          <a:p>
            <a:pPr lvl="1"/>
            <a:r>
              <a:rPr lang="en-US" dirty="0"/>
              <a:t>Useful in API design</a:t>
            </a:r>
          </a:p>
          <a:p>
            <a:pPr lvl="1"/>
            <a:r>
              <a:rPr lang="en-US" dirty="0"/>
              <a:t>Useful in Service Oriented Architectures (SOA)</a:t>
            </a:r>
          </a:p>
          <a:p>
            <a:pPr lvl="1"/>
            <a:r>
              <a:rPr lang="en-US" dirty="0"/>
              <a:t>Typically implements an </a:t>
            </a:r>
            <a:r>
              <a:rPr lang="en-US" i="1" dirty="0"/>
              <a:t>Interface.</a:t>
            </a:r>
          </a:p>
          <a:p>
            <a:pPr lvl="1"/>
            <a:r>
              <a:rPr lang="en-US" dirty="0"/>
              <a:t>Typically does not provide an implementation – but, delegates to a lower-level business layer.</a:t>
            </a:r>
          </a:p>
          <a:p>
            <a:r>
              <a:rPr lang="en-US" dirty="0"/>
              <a:t>An Angular Service can be a </a:t>
            </a:r>
            <a:r>
              <a:rPr lang="en-US" i="1" dirty="0"/>
              <a:t>Façade</a:t>
            </a:r>
            <a:r>
              <a:rPr lang="en-US" dirty="0"/>
              <a:t>.</a:t>
            </a:r>
          </a:p>
        </p:txBody>
      </p:sp>
    </p:spTree>
    <p:extLst>
      <p:ext uri="{BB962C8B-B14F-4D97-AF65-F5344CB8AC3E}">
        <p14:creationId xmlns:p14="http://schemas.microsoft.com/office/powerpoint/2010/main" val="1957383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4187-2787-44DD-962D-631946531F8B}"/>
              </a:ext>
            </a:extLst>
          </p:cNvPr>
          <p:cNvSpPr>
            <a:spLocks noGrp="1"/>
          </p:cNvSpPr>
          <p:nvPr>
            <p:ph type="title"/>
          </p:nvPr>
        </p:nvSpPr>
        <p:spPr/>
        <p:txBody>
          <a:bodyPr/>
          <a:lstStyle/>
          <a:p>
            <a:r>
              <a:rPr lang="en-US" dirty="0"/>
              <a:t>Business Logic Concerns</a:t>
            </a:r>
          </a:p>
        </p:txBody>
      </p:sp>
      <p:sp>
        <p:nvSpPr>
          <p:cNvPr id="3" name="Content Placeholder 2">
            <a:extLst>
              <a:ext uri="{FF2B5EF4-FFF2-40B4-BE49-F238E27FC236}">
                <a16:creationId xmlns:a16="http://schemas.microsoft.com/office/drawing/2014/main" id="{44BE3E2E-76CE-4CE6-8F68-636DFEB688C9}"/>
              </a:ext>
            </a:extLst>
          </p:cNvPr>
          <p:cNvSpPr>
            <a:spLocks noGrp="1"/>
          </p:cNvSpPr>
          <p:nvPr>
            <p:ph idx="1"/>
          </p:nvPr>
        </p:nvSpPr>
        <p:spPr/>
        <p:txBody>
          <a:bodyPr/>
          <a:lstStyle/>
          <a:p>
            <a:r>
              <a:rPr lang="en-US" dirty="0"/>
              <a:t>Authorization</a:t>
            </a:r>
          </a:p>
          <a:p>
            <a:r>
              <a:rPr lang="en-US" dirty="0"/>
              <a:t>Business Logic</a:t>
            </a:r>
          </a:p>
          <a:p>
            <a:r>
              <a:rPr lang="en-US" dirty="0"/>
              <a:t>Data Input Validation</a:t>
            </a:r>
          </a:p>
          <a:p>
            <a:r>
              <a:rPr lang="en-US" dirty="0"/>
              <a:t>Business Rule Implementation</a:t>
            </a:r>
          </a:p>
          <a:p>
            <a:r>
              <a:rPr lang="en-US" dirty="0"/>
              <a:t>Using Repositories to retrieve and persist data</a:t>
            </a:r>
          </a:p>
        </p:txBody>
      </p:sp>
    </p:spTree>
    <p:extLst>
      <p:ext uri="{BB962C8B-B14F-4D97-AF65-F5344CB8AC3E}">
        <p14:creationId xmlns:p14="http://schemas.microsoft.com/office/powerpoint/2010/main" val="3640983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8E4E-54DB-4630-A30A-81AF4520E5D3}"/>
              </a:ext>
            </a:extLst>
          </p:cNvPr>
          <p:cNvSpPr>
            <a:spLocks noGrp="1"/>
          </p:cNvSpPr>
          <p:nvPr>
            <p:ph type="title"/>
          </p:nvPr>
        </p:nvSpPr>
        <p:spPr/>
        <p:txBody>
          <a:bodyPr/>
          <a:lstStyle/>
          <a:p>
            <a:r>
              <a:rPr lang="en-US" dirty="0"/>
              <a:t>Business logic goals?</a:t>
            </a:r>
          </a:p>
        </p:txBody>
      </p:sp>
      <p:sp>
        <p:nvSpPr>
          <p:cNvPr id="3" name="Content Placeholder 2">
            <a:extLst>
              <a:ext uri="{FF2B5EF4-FFF2-40B4-BE49-F238E27FC236}">
                <a16:creationId xmlns:a16="http://schemas.microsoft.com/office/drawing/2014/main" id="{66928051-1A7D-475C-9E98-25EE74D6BA30}"/>
              </a:ext>
            </a:extLst>
          </p:cNvPr>
          <p:cNvSpPr>
            <a:spLocks noGrp="1"/>
          </p:cNvSpPr>
          <p:nvPr>
            <p:ph idx="1"/>
          </p:nvPr>
        </p:nvSpPr>
        <p:spPr/>
        <p:txBody>
          <a:bodyPr/>
          <a:lstStyle/>
          <a:p>
            <a:r>
              <a:rPr lang="en-US" dirty="0"/>
              <a:t>Goals:</a:t>
            </a:r>
          </a:p>
          <a:p>
            <a:pPr lvl="1"/>
            <a:r>
              <a:rPr lang="en-US" dirty="0"/>
              <a:t>Consistent</a:t>
            </a:r>
          </a:p>
          <a:p>
            <a:pPr lvl="1"/>
            <a:r>
              <a:rPr lang="en-US" dirty="0"/>
              <a:t>Maintainable</a:t>
            </a:r>
          </a:p>
          <a:p>
            <a:pPr lvl="1"/>
            <a:r>
              <a:rPr lang="en-US" dirty="0"/>
              <a:t>Testable</a:t>
            </a:r>
          </a:p>
          <a:p>
            <a:pPr lvl="1"/>
            <a:r>
              <a:rPr lang="en-US" dirty="0"/>
              <a:t>Extensible</a:t>
            </a:r>
          </a:p>
          <a:p>
            <a:pPr lvl="1"/>
            <a:r>
              <a:rPr lang="en-US" dirty="0"/>
              <a:t>High Quality</a:t>
            </a:r>
          </a:p>
          <a:p>
            <a:r>
              <a:rPr lang="en-US" dirty="0"/>
              <a:t>How can we achieve this? </a:t>
            </a:r>
          </a:p>
        </p:txBody>
      </p:sp>
    </p:spTree>
    <p:extLst>
      <p:ext uri="{BB962C8B-B14F-4D97-AF65-F5344CB8AC3E}">
        <p14:creationId xmlns:p14="http://schemas.microsoft.com/office/powerpoint/2010/main" val="90553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BA2C-1B3C-4C28-BBF4-26D91C9A8F3C}"/>
              </a:ext>
            </a:extLst>
          </p:cNvPr>
          <p:cNvSpPr>
            <a:spLocks noGrp="1"/>
          </p:cNvSpPr>
          <p:nvPr>
            <p:ph type="title"/>
          </p:nvPr>
        </p:nvSpPr>
        <p:spPr/>
        <p:txBody>
          <a:bodyPr/>
          <a:lstStyle/>
          <a:p>
            <a:r>
              <a:rPr lang="en-US" dirty="0"/>
              <a:t>Elevate Your Business Logic</a:t>
            </a:r>
          </a:p>
        </p:txBody>
      </p:sp>
      <p:sp>
        <p:nvSpPr>
          <p:cNvPr id="3" name="Content Placeholder 2">
            <a:extLst>
              <a:ext uri="{FF2B5EF4-FFF2-40B4-BE49-F238E27FC236}">
                <a16:creationId xmlns:a16="http://schemas.microsoft.com/office/drawing/2014/main" id="{D9F7E00B-AD2A-4935-9D93-5AEB32283487}"/>
              </a:ext>
            </a:extLst>
          </p:cNvPr>
          <p:cNvSpPr>
            <a:spLocks noGrp="1"/>
          </p:cNvSpPr>
          <p:nvPr>
            <p:ph idx="1"/>
          </p:nvPr>
        </p:nvSpPr>
        <p:spPr/>
        <p:txBody>
          <a:bodyPr>
            <a:normAutofit lnSpcReduction="10000"/>
          </a:bodyPr>
          <a:lstStyle/>
          <a:p>
            <a:r>
              <a:rPr lang="en-US" dirty="0"/>
              <a:t>Stop the Method Madness</a:t>
            </a:r>
          </a:p>
          <a:p>
            <a:pPr lvl="1"/>
            <a:r>
              <a:rPr lang="en-US" dirty="0"/>
              <a:t>Use classes to implement your business logic.</a:t>
            </a:r>
          </a:p>
          <a:p>
            <a:pPr lvl="1"/>
            <a:r>
              <a:rPr lang="en-US" dirty="0"/>
              <a:t>A single class with a single responsibility, a single unit of work.</a:t>
            </a:r>
          </a:p>
          <a:p>
            <a:pPr lvl="1"/>
            <a:r>
              <a:rPr lang="en-US" dirty="0"/>
              <a:t>This is not the typical Manager class with a bunch of methods chained together.</a:t>
            </a:r>
          </a:p>
          <a:p>
            <a:r>
              <a:rPr lang="en-US" dirty="0"/>
              <a:t>Class Advantage</a:t>
            </a:r>
          </a:p>
          <a:p>
            <a:pPr lvl="1"/>
            <a:r>
              <a:rPr lang="en-US" dirty="0"/>
              <a:t>Can use one or more </a:t>
            </a:r>
            <a:r>
              <a:rPr lang="en-US" dirty="0">
                <a:latin typeface="Source Code Pro Light" panose="020B0409030403020204" pitchFamily="49" charset="0"/>
                <a:ea typeface="Source Code Pro Light" panose="020B0409030403020204" pitchFamily="49" charset="0"/>
              </a:rPr>
              <a:t>Constructors</a:t>
            </a:r>
            <a:r>
              <a:rPr lang="en-US" dirty="0"/>
              <a:t>.</a:t>
            </a:r>
          </a:p>
          <a:p>
            <a:pPr lvl="1"/>
            <a:r>
              <a:rPr lang="en-US" dirty="0"/>
              <a:t>Can have base classes - </a:t>
            </a:r>
            <a:r>
              <a:rPr lang="en-US" dirty="0">
                <a:latin typeface="Source Code Pro Light" panose="020B0409030403020204" pitchFamily="49" charset="0"/>
                <a:ea typeface="Source Code Pro Light" panose="020B0409030403020204" pitchFamily="49" charset="0"/>
              </a:rPr>
              <a:t>Inheritance</a:t>
            </a:r>
            <a:r>
              <a:rPr lang="en-US" dirty="0"/>
              <a:t>.</a:t>
            </a:r>
          </a:p>
          <a:p>
            <a:pPr lvl="1"/>
            <a:r>
              <a:rPr lang="en-US" dirty="0"/>
              <a:t>Can implement an </a:t>
            </a:r>
            <a:r>
              <a:rPr lang="en-US" dirty="0">
                <a:latin typeface="Source Code Pro Light" panose="020B0409030403020204" pitchFamily="49" charset="0"/>
                <a:ea typeface="Source Code Pro Light" panose="020B0409030403020204" pitchFamily="49" charset="0"/>
              </a:rPr>
              <a:t>Interface</a:t>
            </a:r>
            <a:r>
              <a:rPr lang="en-US" dirty="0"/>
              <a:t>.</a:t>
            </a:r>
          </a:p>
          <a:p>
            <a:pPr lvl="1"/>
            <a:r>
              <a:rPr lang="en-US" dirty="0"/>
              <a:t>Can expose typed </a:t>
            </a:r>
            <a:r>
              <a:rPr lang="en-US" dirty="0">
                <a:latin typeface="Source Code Pro Light" panose="020B0409030403020204" pitchFamily="49" charset="0"/>
                <a:ea typeface="Source Code Pro Light" panose="020B0409030403020204" pitchFamily="49" charset="0"/>
              </a:rPr>
              <a:t>Properties</a:t>
            </a:r>
            <a:r>
              <a:rPr lang="en-US" dirty="0"/>
              <a:t>.</a:t>
            </a:r>
          </a:p>
          <a:p>
            <a:pPr lvl="1"/>
            <a:r>
              <a:rPr lang="en-US" dirty="0"/>
              <a:t>Can encapsulate members using </a:t>
            </a:r>
            <a:r>
              <a:rPr lang="en-US" dirty="0">
                <a:latin typeface="Source Code Pro Light" panose="020B0409030403020204" pitchFamily="49" charset="0"/>
                <a:ea typeface="Source Code Pro Light" panose="020B0409030403020204" pitchFamily="49" charset="0"/>
              </a:rPr>
              <a:t>private</a:t>
            </a:r>
            <a:r>
              <a:rPr lang="en-US" dirty="0"/>
              <a:t>.</a:t>
            </a:r>
          </a:p>
          <a:p>
            <a:pPr lvl="1"/>
            <a:endParaRPr lang="en-US" dirty="0"/>
          </a:p>
        </p:txBody>
      </p:sp>
    </p:spTree>
    <p:extLst>
      <p:ext uri="{BB962C8B-B14F-4D97-AF65-F5344CB8AC3E}">
        <p14:creationId xmlns:p14="http://schemas.microsoft.com/office/powerpoint/2010/main" val="2589925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FFA2-0D63-42F1-818E-025A62D80C80}"/>
              </a:ext>
            </a:extLst>
          </p:cNvPr>
          <p:cNvSpPr>
            <a:spLocks noGrp="1"/>
          </p:cNvSpPr>
          <p:nvPr>
            <p:ph type="title"/>
          </p:nvPr>
        </p:nvSpPr>
        <p:spPr/>
        <p:txBody>
          <a:bodyPr/>
          <a:lstStyle/>
          <a:p>
            <a:r>
              <a:rPr lang="en-US" dirty="0"/>
              <a:t>Template Method Pattern</a:t>
            </a:r>
          </a:p>
        </p:txBody>
      </p:sp>
      <p:sp>
        <p:nvSpPr>
          <p:cNvPr id="3" name="Content Placeholder 2">
            <a:extLst>
              <a:ext uri="{FF2B5EF4-FFF2-40B4-BE49-F238E27FC236}">
                <a16:creationId xmlns:a16="http://schemas.microsoft.com/office/drawing/2014/main" id="{123C8FF3-B8F9-4BD6-A517-8DEA0AC6853F}"/>
              </a:ext>
            </a:extLst>
          </p:cNvPr>
          <p:cNvSpPr>
            <a:spLocks noGrp="1"/>
          </p:cNvSpPr>
          <p:nvPr>
            <p:ph idx="1"/>
          </p:nvPr>
        </p:nvSpPr>
        <p:spPr/>
        <p:txBody>
          <a:bodyPr/>
          <a:lstStyle/>
          <a:p>
            <a:r>
              <a:rPr lang="en-US" dirty="0"/>
              <a:t>Where have you seen this one?</a:t>
            </a:r>
          </a:p>
          <a:p>
            <a:pPr lvl="1"/>
            <a:r>
              <a:rPr lang="en-US" dirty="0"/>
              <a:t>ASP.NET Forms circa 2001: </a:t>
            </a:r>
            <a:r>
              <a:rPr lang="en-US" dirty="0" err="1"/>
              <a:t>PreInit</a:t>
            </a:r>
            <a:r>
              <a:rPr lang="en-US" dirty="0"/>
              <a:t>, </a:t>
            </a:r>
            <a:r>
              <a:rPr lang="en-US" dirty="0" err="1"/>
              <a:t>Init</a:t>
            </a:r>
            <a:r>
              <a:rPr lang="en-US" dirty="0"/>
              <a:t>, </a:t>
            </a:r>
            <a:r>
              <a:rPr lang="en-US" dirty="0" err="1"/>
              <a:t>InitComplete</a:t>
            </a:r>
            <a:r>
              <a:rPr lang="en-US" dirty="0"/>
              <a:t>, </a:t>
            </a:r>
            <a:r>
              <a:rPr lang="en-US" dirty="0" err="1"/>
              <a:t>PreLoad</a:t>
            </a:r>
            <a:r>
              <a:rPr lang="en-US" dirty="0"/>
              <a:t>, Load, </a:t>
            </a:r>
            <a:r>
              <a:rPr lang="en-US" dirty="0" err="1"/>
              <a:t>LoadComplete</a:t>
            </a:r>
            <a:r>
              <a:rPr lang="en-US" dirty="0"/>
              <a:t>, </a:t>
            </a:r>
            <a:r>
              <a:rPr lang="en-US" dirty="0" err="1"/>
              <a:t>PreRender</a:t>
            </a:r>
            <a:r>
              <a:rPr lang="en-US" dirty="0"/>
              <a:t>, etc.</a:t>
            </a:r>
          </a:p>
          <a:p>
            <a:pPr lvl="1"/>
            <a:r>
              <a:rPr lang="en-US" dirty="0"/>
              <a:t>Angular 2: </a:t>
            </a:r>
            <a:r>
              <a:rPr lang="en-US" dirty="0" err="1"/>
              <a:t>ngOnChanges</a:t>
            </a:r>
            <a:r>
              <a:rPr lang="en-US" dirty="0"/>
              <a:t>, </a:t>
            </a:r>
            <a:r>
              <a:rPr lang="en-US" dirty="0" err="1"/>
              <a:t>ngOnit</a:t>
            </a:r>
            <a:r>
              <a:rPr lang="en-US" dirty="0"/>
              <a:t>, </a:t>
            </a:r>
            <a:r>
              <a:rPr lang="en-US" dirty="0" err="1"/>
              <a:t>ngDoCheck</a:t>
            </a:r>
            <a:r>
              <a:rPr lang="en-US" dirty="0"/>
              <a:t>, </a:t>
            </a:r>
            <a:r>
              <a:rPr lang="en-US" dirty="0" err="1"/>
              <a:t>ngOnDestroy</a:t>
            </a:r>
            <a:endParaRPr lang="en-US" dirty="0"/>
          </a:p>
          <a:p>
            <a:r>
              <a:rPr lang="en-US" dirty="0"/>
              <a:t>If it is good enough for managing components and web forms with millions of different implementations – but, all using the same algorithm.</a:t>
            </a:r>
          </a:p>
          <a:p>
            <a:endParaRPr lang="en-US" dirty="0"/>
          </a:p>
        </p:txBody>
      </p:sp>
    </p:spTree>
    <p:extLst>
      <p:ext uri="{BB962C8B-B14F-4D97-AF65-F5344CB8AC3E}">
        <p14:creationId xmlns:p14="http://schemas.microsoft.com/office/powerpoint/2010/main" val="448475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CB59-0789-48A4-8783-E209DA86CB32}"/>
              </a:ext>
            </a:extLst>
          </p:cNvPr>
          <p:cNvSpPr>
            <a:spLocks noGrp="1"/>
          </p:cNvSpPr>
          <p:nvPr>
            <p:ph type="title"/>
          </p:nvPr>
        </p:nvSpPr>
        <p:spPr/>
        <p:txBody>
          <a:bodyPr/>
          <a:lstStyle/>
          <a:p>
            <a:r>
              <a:rPr lang="en-US" dirty="0"/>
              <a:t>Template Method Pattern :: Details</a:t>
            </a:r>
          </a:p>
        </p:txBody>
      </p:sp>
      <p:sp>
        <p:nvSpPr>
          <p:cNvPr id="3" name="Content Placeholder 2">
            <a:extLst>
              <a:ext uri="{FF2B5EF4-FFF2-40B4-BE49-F238E27FC236}">
                <a16:creationId xmlns:a16="http://schemas.microsoft.com/office/drawing/2014/main" id="{A01FBAB8-C7B4-43CB-89BE-BEACC68BD6FE}"/>
              </a:ext>
            </a:extLst>
          </p:cNvPr>
          <p:cNvSpPr>
            <a:spLocks noGrp="1"/>
          </p:cNvSpPr>
          <p:nvPr>
            <p:ph idx="1"/>
          </p:nvPr>
        </p:nvSpPr>
        <p:spPr/>
        <p:txBody>
          <a:bodyPr/>
          <a:lstStyle/>
          <a:p>
            <a:r>
              <a:rPr lang="en-US" b="1" dirty="0"/>
              <a:t>Definition</a:t>
            </a:r>
            <a:r>
              <a:rPr lang="en-US" dirty="0"/>
              <a:t>: defines an algorithm (i.e., pipeline of methods and/or events) that can be implemented with concrete classes without changing the structure of the algorithm.</a:t>
            </a:r>
          </a:p>
          <a:p>
            <a:r>
              <a:rPr lang="en-US" dirty="0"/>
              <a:t>Creates a consistent well-defined flow – that also enables default or shared behaviors to be implemented for all implementing classes.</a:t>
            </a:r>
          </a:p>
          <a:p>
            <a:r>
              <a:rPr lang="en-US" dirty="0"/>
              <a:t>Allows for customized implementations of pipeline items within the algorithm.</a:t>
            </a:r>
          </a:p>
          <a:p>
            <a:r>
              <a:rPr lang="en-US" dirty="0"/>
              <a:t>Allows for extensibility end points without disturbing the structure of the algorithm.</a:t>
            </a:r>
          </a:p>
          <a:p>
            <a:r>
              <a:rPr lang="en-US" dirty="0"/>
              <a:t>Simplifies the target concrete implementation by allowing other non-essential details to be handled by the base/abstract classes that define and implement the template algorithm.</a:t>
            </a:r>
          </a:p>
          <a:p>
            <a:r>
              <a:rPr lang="en-US" dirty="0"/>
              <a:t>Example: </a:t>
            </a:r>
            <a:r>
              <a:rPr lang="en-US" dirty="0">
                <a:hlinkClick r:id="rId2"/>
              </a:rPr>
              <a:t>GitHub</a:t>
            </a:r>
            <a:endParaRPr lang="en-US" dirty="0"/>
          </a:p>
        </p:txBody>
      </p:sp>
    </p:spTree>
    <p:extLst>
      <p:ext uri="{BB962C8B-B14F-4D97-AF65-F5344CB8AC3E}">
        <p14:creationId xmlns:p14="http://schemas.microsoft.com/office/powerpoint/2010/main" val="3371732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B94DB3-2484-476C-83FB-DE92F09AF8C0}"/>
              </a:ext>
            </a:extLst>
          </p:cNvPr>
          <p:cNvPicPr>
            <a:picLocks noChangeAspect="1"/>
          </p:cNvPicPr>
          <p:nvPr/>
        </p:nvPicPr>
        <p:blipFill>
          <a:blip r:embed="rId2"/>
          <a:stretch>
            <a:fillRect/>
          </a:stretch>
        </p:blipFill>
        <p:spPr>
          <a:xfrm>
            <a:off x="496213" y="4732533"/>
            <a:ext cx="5141472" cy="1440796"/>
          </a:xfrm>
          <a:prstGeom prst="rect">
            <a:avLst/>
          </a:prstGeom>
        </p:spPr>
      </p:pic>
      <p:pic>
        <p:nvPicPr>
          <p:cNvPr id="5" name="Picture 4">
            <a:extLst>
              <a:ext uri="{FF2B5EF4-FFF2-40B4-BE49-F238E27FC236}">
                <a16:creationId xmlns:a16="http://schemas.microsoft.com/office/drawing/2014/main" id="{0C5C5477-87B4-4DCB-9826-1BFE05AA4C8D}"/>
              </a:ext>
            </a:extLst>
          </p:cNvPr>
          <p:cNvPicPr>
            <a:picLocks noChangeAspect="1"/>
          </p:cNvPicPr>
          <p:nvPr/>
        </p:nvPicPr>
        <p:blipFill>
          <a:blip r:embed="rId3"/>
          <a:stretch>
            <a:fillRect/>
          </a:stretch>
        </p:blipFill>
        <p:spPr>
          <a:xfrm>
            <a:off x="408292" y="174642"/>
            <a:ext cx="11566217" cy="4960065"/>
          </a:xfrm>
          <a:prstGeom prst="rect">
            <a:avLst/>
          </a:prstGeom>
        </p:spPr>
      </p:pic>
    </p:spTree>
    <p:extLst>
      <p:ext uri="{BB962C8B-B14F-4D97-AF65-F5344CB8AC3E}">
        <p14:creationId xmlns:p14="http://schemas.microsoft.com/office/powerpoint/2010/main" val="4031305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Web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a:hlinkClick r:id="rId2"/>
              </a:rPr>
              <a:t>GoF Design patterns in .NET/C#</a:t>
            </a:r>
            <a:endParaRPr lang="en-US"/>
          </a:p>
          <a:p>
            <a:r>
              <a:rPr lang="en-US">
                <a:hlinkClick r:id="rId3"/>
              </a:rPr>
              <a:t>Design Patterns General</a:t>
            </a:r>
            <a:endParaRPr lang="en-US"/>
          </a:p>
          <a:p>
            <a:pPr lvl="1"/>
            <a:r>
              <a:rPr lang="en-US">
                <a:hlinkClick r:id="rId3"/>
              </a:rPr>
              <a:t>Creational</a:t>
            </a:r>
            <a:endParaRPr lang="en-US"/>
          </a:p>
          <a:p>
            <a:pPr lvl="1"/>
            <a:r>
              <a:rPr lang="en-US">
                <a:hlinkClick r:id="rId4"/>
              </a:rPr>
              <a:t>Structural</a:t>
            </a:r>
            <a:endParaRPr lang="en-US"/>
          </a:p>
          <a:p>
            <a:pPr lvl="1"/>
            <a:r>
              <a:rPr lang="en-US">
                <a:hlinkClick r:id="rId5"/>
              </a:rPr>
              <a:t>Behavioral</a:t>
            </a:r>
            <a:endParaRPr lang="en-US"/>
          </a:p>
          <a:p>
            <a:r>
              <a:rPr lang="en-US"/>
              <a:t>Principles:</a:t>
            </a:r>
          </a:p>
          <a:p>
            <a:pPr lvl="1"/>
            <a:r>
              <a:rPr lang="en-US">
                <a:hlinkClick r:id="rId6"/>
              </a:rPr>
              <a:t>Single Responsibility</a:t>
            </a:r>
            <a:endParaRPr lang="en-US"/>
          </a:p>
          <a:p>
            <a:pPr lvl="1"/>
            <a:r>
              <a:rPr lang="en-US">
                <a:hlinkClick r:id="rId7"/>
              </a:rPr>
              <a:t>Separation of Concerns</a:t>
            </a:r>
            <a:endParaRPr lang="en-US"/>
          </a:p>
          <a:p>
            <a:pPr lvl="1"/>
            <a:r>
              <a:rPr lang="en-US">
                <a:hlinkClick r:id="rId8"/>
              </a:rPr>
              <a:t>S.O.L.I.D Principles</a:t>
            </a:r>
            <a:endParaRPr lang="en-US"/>
          </a:p>
          <a:p>
            <a:endParaRPr lang="en-US" dirty="0"/>
          </a:p>
        </p:txBody>
      </p:sp>
    </p:spTree>
    <p:extLst>
      <p:ext uri="{BB962C8B-B14F-4D97-AF65-F5344CB8AC3E}">
        <p14:creationId xmlns:p14="http://schemas.microsoft.com/office/powerpoint/2010/main" val="196123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A588-9EDC-459E-9F15-343ACBB411B2}"/>
              </a:ext>
            </a:extLst>
          </p:cNvPr>
          <p:cNvSpPr>
            <a:spLocks noGrp="1"/>
          </p:cNvSpPr>
          <p:nvPr>
            <p:ph type="title"/>
          </p:nvPr>
        </p:nvSpPr>
        <p:spPr/>
        <p:txBody>
          <a:bodyPr/>
          <a:lstStyle/>
          <a:p>
            <a:r>
              <a:rPr lang="en-US"/>
              <a:t>Contact Information</a:t>
            </a:r>
            <a:endParaRPr lang="en-US" dirty="0"/>
          </a:p>
        </p:txBody>
      </p:sp>
      <p:sp>
        <p:nvSpPr>
          <p:cNvPr id="3" name="Content Placeholder 2">
            <a:extLst>
              <a:ext uri="{FF2B5EF4-FFF2-40B4-BE49-F238E27FC236}">
                <a16:creationId xmlns:a16="http://schemas.microsoft.com/office/drawing/2014/main" id="{069F119E-B9EC-4B81-815E-AF84F5C550A3}"/>
              </a:ext>
            </a:extLst>
          </p:cNvPr>
          <p:cNvSpPr>
            <a:spLocks noGrp="1"/>
          </p:cNvSpPr>
          <p:nvPr>
            <p:ph idx="1"/>
          </p:nvPr>
        </p:nvSpPr>
        <p:spPr/>
        <p:txBody>
          <a:bodyPr>
            <a:normAutofit/>
          </a:bodyPr>
          <a:lstStyle/>
          <a:p>
            <a:r>
              <a:rPr lang="en-US"/>
              <a:t>Matt Vaughn</a:t>
            </a:r>
          </a:p>
          <a:p>
            <a:pPr lvl="1"/>
            <a:r>
              <a:rPr lang="en-US"/>
              <a:t>E: </a:t>
            </a:r>
            <a:r>
              <a:rPr lang="en-US">
                <a:hlinkClick r:id="rId2"/>
              </a:rPr>
              <a:t>matt.vaughn@buildmotion.com</a:t>
            </a:r>
            <a:endParaRPr lang="en-US"/>
          </a:p>
          <a:p>
            <a:pPr lvl="1"/>
            <a:r>
              <a:rPr lang="en-US"/>
              <a:t>W: </a:t>
            </a:r>
            <a:r>
              <a:rPr lang="en-US">
                <a:hlinkClick r:id="rId3"/>
              </a:rPr>
              <a:t>www.buildmotion.com</a:t>
            </a:r>
            <a:endParaRPr lang="en-US"/>
          </a:p>
          <a:p>
            <a:pPr lvl="1"/>
            <a:r>
              <a:rPr lang="en-US"/>
              <a:t>GitHub: </a:t>
            </a:r>
            <a:r>
              <a:rPr lang="en-US">
                <a:hlinkClick r:id="rId4"/>
              </a:rPr>
              <a:t>https://github.com/buildmotion</a:t>
            </a:r>
            <a:r>
              <a:rPr lang="en-US"/>
              <a:t> </a:t>
            </a:r>
          </a:p>
          <a:p>
            <a:r>
              <a:rPr lang="en-US"/>
              <a:t>Code Samples and Presentation</a:t>
            </a:r>
          </a:p>
          <a:p>
            <a:pPr lvl="1"/>
            <a:r>
              <a:rPr lang="en-US"/>
              <a:t>GitHub: </a:t>
            </a:r>
            <a:r>
              <a:rPr lang="en-US">
                <a:hlinkClick r:id="rId5"/>
              </a:rPr>
              <a:t>https://github.com/buildmotion/better-business-logic-with-typescript</a:t>
            </a:r>
            <a:endParaRPr lang="en-US" dirty="0"/>
          </a:p>
        </p:txBody>
      </p:sp>
    </p:spTree>
    <p:extLst>
      <p:ext uri="{BB962C8B-B14F-4D97-AF65-F5344CB8AC3E}">
        <p14:creationId xmlns:p14="http://schemas.microsoft.com/office/powerpoint/2010/main" val="411051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a:t>Book References</a:t>
            </a:r>
            <a:endParaRPr lang="en-US" dirty="0"/>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fontScale="92500" lnSpcReduction="10000"/>
          </a:bodyPr>
          <a:lstStyle/>
          <a:p>
            <a:r>
              <a:rPr lang="en-US">
                <a:hlinkClick r:id="rId2"/>
              </a:rPr>
              <a:t>Design Patterns : Elements of Reusable Object-Oriented Software</a:t>
            </a:r>
            <a:endParaRPr lang="en-US"/>
          </a:p>
          <a:p>
            <a:pPr lvl="1"/>
            <a:r>
              <a:rPr lang="en-US"/>
              <a:t>ISBN-13: 978-0201633610, ISBN-10: 0201633612</a:t>
            </a:r>
          </a:p>
          <a:p>
            <a:r>
              <a:rPr lang="en-US">
                <a:hlinkClick r:id="rId3"/>
              </a:rPr>
              <a:t>Head First Design Patterns</a:t>
            </a:r>
            <a:endParaRPr lang="en-US"/>
          </a:p>
          <a:p>
            <a:pPr lvl="1"/>
            <a:r>
              <a:rPr lang="en-US"/>
              <a:t>ISBN-13: 978-0596007126, ISBN-10: 0596007124</a:t>
            </a:r>
          </a:p>
          <a:p>
            <a:r>
              <a:rPr lang="en-US">
                <a:hlinkClick r:id="rId4"/>
              </a:rPr>
              <a:t>Clean Code</a:t>
            </a:r>
            <a:endParaRPr lang="en-US"/>
          </a:p>
          <a:p>
            <a:pPr lvl="1"/>
            <a:r>
              <a:rPr lang="en-US"/>
              <a:t>ISBN-13: 978-0132350884, ISBN-10: 0132350882</a:t>
            </a:r>
          </a:p>
          <a:p>
            <a:r>
              <a:rPr lang="en-US">
                <a:hlinkClick r:id="rId5"/>
              </a:rPr>
              <a:t>The Pragmatic Programmer</a:t>
            </a:r>
            <a:endParaRPr lang="en-US"/>
          </a:p>
          <a:p>
            <a:pPr lvl="1"/>
            <a:r>
              <a:rPr lang="en-US"/>
              <a:t>ISBN-13: 978-0201616224, ISBN-10: 020161622X</a:t>
            </a:r>
          </a:p>
          <a:p>
            <a:r>
              <a:rPr lang="en-US">
                <a:hlinkClick r:id="rId6"/>
              </a:rPr>
              <a:t>Patterns of Enterprise Application Architecture</a:t>
            </a:r>
            <a:endParaRPr lang="en-US"/>
          </a:p>
          <a:p>
            <a:pPr lvl="1"/>
            <a:r>
              <a:rPr lang="en-US"/>
              <a:t>ISBN-13: 978-0321127426, ISBN-10: 0321127420</a:t>
            </a:r>
          </a:p>
          <a:p>
            <a:endParaRPr lang="en-US" dirty="0"/>
          </a:p>
        </p:txBody>
      </p:sp>
    </p:spTree>
    <p:extLst>
      <p:ext uri="{BB962C8B-B14F-4D97-AF65-F5344CB8AC3E}">
        <p14:creationId xmlns:p14="http://schemas.microsoft.com/office/powerpoint/2010/main" val="214986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F8FB-793E-41BD-8CC5-A923B5A8209E}"/>
              </a:ext>
            </a:extLst>
          </p:cNvPr>
          <p:cNvSpPr>
            <a:spLocks noGrp="1"/>
          </p:cNvSpPr>
          <p:nvPr>
            <p:ph type="title"/>
          </p:nvPr>
        </p:nvSpPr>
        <p:spPr/>
        <p:txBody>
          <a:bodyPr/>
          <a:lstStyle/>
          <a:p>
            <a:r>
              <a:rPr lang="en-US" dirty="0"/>
              <a:t>Angular Resources</a:t>
            </a:r>
          </a:p>
        </p:txBody>
      </p:sp>
      <p:sp>
        <p:nvSpPr>
          <p:cNvPr id="3" name="Content Placeholder 2">
            <a:extLst>
              <a:ext uri="{FF2B5EF4-FFF2-40B4-BE49-F238E27FC236}">
                <a16:creationId xmlns:a16="http://schemas.microsoft.com/office/drawing/2014/main" id="{3975127B-114D-4B36-BA13-4EB6781A2CEB}"/>
              </a:ext>
            </a:extLst>
          </p:cNvPr>
          <p:cNvSpPr>
            <a:spLocks noGrp="1"/>
          </p:cNvSpPr>
          <p:nvPr>
            <p:ph idx="1"/>
          </p:nvPr>
        </p:nvSpPr>
        <p:spPr/>
        <p:txBody>
          <a:bodyPr>
            <a:normAutofit/>
          </a:bodyPr>
          <a:lstStyle/>
          <a:p>
            <a:r>
              <a:rPr lang="en-US" dirty="0">
                <a:hlinkClick r:id="rId2"/>
              </a:rPr>
              <a:t>https://angular.io</a:t>
            </a:r>
            <a:r>
              <a:rPr lang="en-US" dirty="0"/>
              <a:t>: </a:t>
            </a:r>
          </a:p>
          <a:p>
            <a:r>
              <a:rPr lang="en-US" dirty="0">
                <a:hlinkClick r:id="rId3"/>
              </a:rPr>
              <a:t>https://rangle.io</a:t>
            </a:r>
            <a:r>
              <a:rPr lang="en-US" dirty="0"/>
              <a:t>: </a:t>
            </a:r>
          </a:p>
          <a:p>
            <a:pPr lvl="1"/>
            <a:r>
              <a:rPr lang="en-US" dirty="0" err="1">
                <a:hlinkClick r:id="rId4"/>
              </a:rPr>
              <a:t>Rangle’s</a:t>
            </a:r>
            <a:r>
              <a:rPr lang="en-US" dirty="0">
                <a:hlinkClick r:id="rId4"/>
              </a:rPr>
              <a:t> Angular 2 Training Book</a:t>
            </a:r>
            <a:endParaRPr lang="en-US" dirty="0"/>
          </a:p>
          <a:p>
            <a:pPr lvl="1"/>
            <a:r>
              <a:rPr lang="en-US" dirty="0">
                <a:hlinkClick r:id="rId5"/>
              </a:rPr>
              <a:t>Functional Forms</a:t>
            </a:r>
            <a:endParaRPr lang="en-US" dirty="0"/>
          </a:p>
          <a:p>
            <a:r>
              <a:rPr lang="en-US" dirty="0">
                <a:hlinkClick r:id="rId6"/>
              </a:rPr>
              <a:t>Become a Ninja with Angular</a:t>
            </a:r>
            <a:r>
              <a:rPr lang="en-US" dirty="0"/>
              <a:t>: sample chapters</a:t>
            </a:r>
          </a:p>
          <a:p>
            <a:r>
              <a:rPr lang="en-US" dirty="0">
                <a:hlinkClick r:id="rId7"/>
              </a:rPr>
              <a:t>Tour of Heroes Application with Multiple Modules</a:t>
            </a:r>
            <a:endParaRPr lang="en-US" dirty="0"/>
          </a:p>
        </p:txBody>
      </p:sp>
    </p:spTree>
    <p:extLst>
      <p:ext uri="{BB962C8B-B14F-4D97-AF65-F5344CB8AC3E}">
        <p14:creationId xmlns:p14="http://schemas.microsoft.com/office/powerpoint/2010/main" val="3233442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C1FD-D049-416D-9C47-E3F3500B7FBE}"/>
              </a:ext>
            </a:extLst>
          </p:cNvPr>
          <p:cNvSpPr>
            <a:spLocks noGrp="1"/>
          </p:cNvSpPr>
          <p:nvPr>
            <p:ph type="title"/>
          </p:nvPr>
        </p:nvSpPr>
        <p:spPr/>
        <p:txBody>
          <a:bodyPr/>
          <a:lstStyle/>
          <a:p>
            <a:r>
              <a:rPr lang="en-US"/>
              <a:t>Miscellaneous</a:t>
            </a:r>
            <a:endParaRPr lang="en-US" dirty="0"/>
          </a:p>
        </p:txBody>
      </p:sp>
      <p:sp>
        <p:nvSpPr>
          <p:cNvPr id="3" name="Content Placeholder 2">
            <a:extLst>
              <a:ext uri="{FF2B5EF4-FFF2-40B4-BE49-F238E27FC236}">
                <a16:creationId xmlns:a16="http://schemas.microsoft.com/office/drawing/2014/main" id="{E6782E6C-3EEC-49F3-B248-5C89306E3EEB}"/>
              </a:ext>
            </a:extLst>
          </p:cNvPr>
          <p:cNvSpPr>
            <a:spLocks noGrp="1"/>
          </p:cNvSpPr>
          <p:nvPr>
            <p:ph idx="1"/>
          </p:nvPr>
        </p:nvSpPr>
        <p:spPr/>
        <p:txBody>
          <a:bodyPr/>
          <a:lstStyle/>
          <a:p>
            <a:r>
              <a:rPr lang="en-US"/>
              <a:t>“Good programmers write good code. Great programmers steal.” - Unknown</a:t>
            </a:r>
          </a:p>
          <a:p>
            <a:pPr lvl="1"/>
            <a:r>
              <a:rPr lang="en-US"/>
              <a:t>Learn, Use, Copy, Borrow, and/or Steal.</a:t>
            </a:r>
          </a:p>
          <a:p>
            <a:endParaRPr lang="en-US" dirty="0"/>
          </a:p>
        </p:txBody>
      </p:sp>
    </p:spTree>
    <p:extLst>
      <p:ext uri="{BB962C8B-B14F-4D97-AF65-F5344CB8AC3E}">
        <p14:creationId xmlns:p14="http://schemas.microsoft.com/office/powerpoint/2010/main" val="161319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CE5E-1132-4D26-8E0C-1F49E7312FA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2FA1252-C035-4F1B-B311-62B951A33873}"/>
              </a:ext>
            </a:extLst>
          </p:cNvPr>
          <p:cNvSpPr>
            <a:spLocks noGrp="1"/>
          </p:cNvSpPr>
          <p:nvPr>
            <p:ph idx="1"/>
          </p:nvPr>
        </p:nvSpPr>
        <p:spPr/>
        <p:txBody>
          <a:bodyPr>
            <a:normAutofit/>
          </a:bodyPr>
          <a:lstStyle/>
          <a:p>
            <a:r>
              <a:rPr lang="en-US" dirty="0">
                <a:latin typeface="Source Code Pro Light" panose="020B0409030403020204" pitchFamily="49" charset="0"/>
                <a:ea typeface="Source Code Pro Light" panose="020B0409030403020204" pitchFamily="49" charset="0"/>
              </a:rPr>
              <a:t>The session will show you how to use and implement design patterns (like Composite, Builder, Template Method and others) using Typescript. The session will demonstrate code reuse strategies and extensibility techniques for building robust Angular Services and Business Logic.</a:t>
            </a:r>
          </a:p>
          <a:p>
            <a:r>
              <a:rPr lang="en-US" dirty="0">
                <a:latin typeface="Source Code Pro Light" panose="020B0409030403020204" pitchFamily="49" charset="0"/>
                <a:ea typeface="Source Code Pro Light" panose="020B0409030403020204" pitchFamily="49" charset="0"/>
              </a:rPr>
              <a:t>The session will demonstrate how to implement shared Angular services and how to use them in Angular domain services. The services will include rich business logic layers that use the angular-rules-engine and angular-actions NPM packages.</a:t>
            </a:r>
          </a:p>
          <a:p>
            <a:endParaRPr lang="en-US" dirty="0">
              <a:latin typeface="Source Code Pro Light" panose="020B0409030403020204" pitchFamily="49" charset="0"/>
              <a:ea typeface="Source Code Pro Light" panose="020B0409030403020204" pitchFamily="49" charset="0"/>
            </a:endParaRPr>
          </a:p>
        </p:txBody>
      </p:sp>
      <p:sp>
        <p:nvSpPr>
          <p:cNvPr id="4" name="Rectangle 3">
            <a:extLst>
              <a:ext uri="{FF2B5EF4-FFF2-40B4-BE49-F238E27FC236}">
                <a16:creationId xmlns:a16="http://schemas.microsoft.com/office/drawing/2014/main" id="{A55D86A2-FCB5-4169-92F6-BA668245A746}"/>
              </a:ext>
            </a:extLst>
          </p:cNvPr>
          <p:cNvSpPr/>
          <p:nvPr/>
        </p:nvSpPr>
        <p:spPr>
          <a:xfrm>
            <a:off x="30480" y="6396335"/>
            <a:ext cx="6096000" cy="461665"/>
          </a:xfrm>
          <a:prstGeom prst="rect">
            <a:avLst/>
          </a:prstGeom>
        </p:spPr>
        <p:txBody>
          <a:bodyPr>
            <a:spAutoFit/>
          </a:bodyPr>
          <a:lstStyle/>
          <a:p>
            <a:r>
              <a:rPr lang="en-US" sz="1200" dirty="0">
                <a:latin typeface="Source Code Pro Light" panose="020B0409030403020204" pitchFamily="49" charset="0"/>
              </a:rPr>
              <a:t>Copyright © 2017 Build Motion, LLC. All rights reserved.
</a:t>
            </a:r>
          </a:p>
        </p:txBody>
      </p:sp>
    </p:spTree>
    <p:extLst>
      <p:ext uri="{BB962C8B-B14F-4D97-AF65-F5344CB8AC3E}">
        <p14:creationId xmlns:p14="http://schemas.microsoft.com/office/powerpoint/2010/main" val="11324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E072C-BCBD-41C9-99D5-4ECE84428835}"/>
              </a:ext>
            </a:extLst>
          </p:cNvPr>
          <p:cNvSpPr>
            <a:spLocks noGrp="1"/>
          </p:cNvSpPr>
          <p:nvPr>
            <p:ph type="title"/>
          </p:nvPr>
        </p:nvSpPr>
        <p:spPr/>
        <p:txBody>
          <a:bodyPr/>
          <a:lstStyle/>
          <a:p>
            <a:r>
              <a:rPr lang="en-US" dirty="0"/>
              <a:t>Business Logic</a:t>
            </a:r>
          </a:p>
        </p:txBody>
      </p:sp>
      <p:sp>
        <p:nvSpPr>
          <p:cNvPr id="5" name="Text Placeholder 4">
            <a:extLst>
              <a:ext uri="{FF2B5EF4-FFF2-40B4-BE49-F238E27FC236}">
                <a16:creationId xmlns:a16="http://schemas.microsoft.com/office/drawing/2014/main" id="{0B2E308F-7216-4C24-8835-9DAB1AF6E6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9123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BCF7-339D-423E-A193-A74AB0C20861}"/>
              </a:ext>
            </a:extLst>
          </p:cNvPr>
          <p:cNvSpPr>
            <a:spLocks noGrp="1"/>
          </p:cNvSpPr>
          <p:nvPr>
            <p:ph type="title"/>
          </p:nvPr>
        </p:nvSpPr>
        <p:spPr/>
        <p:txBody>
          <a:bodyPr/>
          <a:lstStyle/>
          <a:p>
            <a:r>
              <a:rPr lang="en-US"/>
              <a:t>Business Logic – Why important?</a:t>
            </a:r>
            <a:endParaRPr lang="en-US" dirty="0"/>
          </a:p>
        </p:txBody>
      </p:sp>
      <p:sp>
        <p:nvSpPr>
          <p:cNvPr id="3" name="Content Placeholder 2">
            <a:extLst>
              <a:ext uri="{FF2B5EF4-FFF2-40B4-BE49-F238E27FC236}">
                <a16:creationId xmlns:a16="http://schemas.microsoft.com/office/drawing/2014/main" id="{60FC013E-75B7-439E-8DD8-ECB0220BBBDE}"/>
              </a:ext>
            </a:extLst>
          </p:cNvPr>
          <p:cNvSpPr>
            <a:spLocks noGrp="1"/>
          </p:cNvSpPr>
          <p:nvPr>
            <p:ph idx="1"/>
          </p:nvPr>
        </p:nvSpPr>
        <p:spPr/>
        <p:txBody>
          <a:bodyPr/>
          <a:lstStyle/>
          <a:p>
            <a:r>
              <a:rPr lang="en-US"/>
              <a:t>Heart of the application.</a:t>
            </a:r>
          </a:p>
          <a:p>
            <a:r>
              <a:rPr lang="en-US"/>
              <a:t>Defines the business domain.</a:t>
            </a:r>
          </a:p>
          <a:p>
            <a:r>
              <a:rPr lang="en-US"/>
              <a:t>Domain specific algorithms, intellectual property, etc.</a:t>
            </a:r>
            <a:endParaRPr lang="en-US" dirty="0"/>
          </a:p>
        </p:txBody>
      </p:sp>
    </p:spTree>
    <p:extLst>
      <p:ext uri="{BB962C8B-B14F-4D97-AF65-F5344CB8AC3E}">
        <p14:creationId xmlns:p14="http://schemas.microsoft.com/office/powerpoint/2010/main" val="192020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F70-B64C-49D5-B2AC-89764B6ECD21}"/>
              </a:ext>
            </a:extLst>
          </p:cNvPr>
          <p:cNvSpPr>
            <a:spLocks noGrp="1"/>
          </p:cNvSpPr>
          <p:nvPr>
            <p:ph type="title"/>
          </p:nvPr>
        </p:nvSpPr>
        <p:spPr/>
        <p:txBody>
          <a:bodyPr/>
          <a:lstStyle/>
          <a:p>
            <a:r>
              <a:rPr lang="en-US"/>
              <a:t>Business Logic – Why Difficult?</a:t>
            </a:r>
            <a:endParaRPr lang="en-US" dirty="0"/>
          </a:p>
        </p:txBody>
      </p:sp>
      <p:sp>
        <p:nvSpPr>
          <p:cNvPr id="3" name="Content Placeholder 2">
            <a:extLst>
              <a:ext uri="{FF2B5EF4-FFF2-40B4-BE49-F238E27FC236}">
                <a16:creationId xmlns:a16="http://schemas.microsoft.com/office/drawing/2014/main" id="{D29CDD62-C0AF-4A8E-97CE-1214471C8D56}"/>
              </a:ext>
            </a:extLst>
          </p:cNvPr>
          <p:cNvSpPr>
            <a:spLocks noGrp="1"/>
          </p:cNvSpPr>
          <p:nvPr>
            <p:ph idx="1"/>
          </p:nvPr>
        </p:nvSpPr>
        <p:spPr/>
        <p:txBody>
          <a:bodyPr>
            <a:normAutofit/>
          </a:bodyPr>
          <a:lstStyle/>
          <a:p>
            <a:r>
              <a:rPr lang="en-US"/>
              <a:t>Inconsistent implementation causes problems with extensibility/maintainability.</a:t>
            </a:r>
          </a:p>
          <a:p>
            <a:r>
              <a:rPr lang="en-US"/>
              <a:t>Architecture, design, or implementation makes it difficult to test.</a:t>
            </a:r>
          </a:p>
          <a:p>
            <a:r>
              <a:rPr lang="en-US"/>
              <a:t>Different implementation styles by different developers create inconsistent code base.</a:t>
            </a:r>
          </a:p>
          <a:p>
            <a:r>
              <a:rPr lang="en-US"/>
              <a:t>Single Responsibility Principle not followed - parts of code do too much.</a:t>
            </a:r>
          </a:p>
          <a:p>
            <a:r>
              <a:rPr lang="en-US"/>
              <a:t>Separation of Concerns Principle not followed - parts of the code cross boundaries. BL contained in different layers of the application (UI, services, BL layer, database).</a:t>
            </a:r>
          </a:p>
          <a:p>
            <a:r>
              <a:rPr lang="en-US"/>
              <a:t>Lack of structure or use of defined patterns.</a:t>
            </a:r>
          </a:p>
          <a:p>
            <a:endParaRPr lang="en-US" dirty="0"/>
          </a:p>
        </p:txBody>
      </p:sp>
    </p:spTree>
    <p:extLst>
      <p:ext uri="{BB962C8B-B14F-4D97-AF65-F5344CB8AC3E}">
        <p14:creationId xmlns:p14="http://schemas.microsoft.com/office/powerpoint/2010/main" val="122000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3B918A-3F11-486B-981F-885DC949B4D3}"/>
              </a:ext>
            </a:extLst>
          </p:cNvPr>
          <p:cNvSpPr>
            <a:spLocks noGrp="1"/>
          </p:cNvSpPr>
          <p:nvPr>
            <p:ph type="title"/>
          </p:nvPr>
        </p:nvSpPr>
        <p:spPr/>
        <p:txBody>
          <a:bodyPr/>
          <a:lstStyle/>
          <a:p>
            <a:r>
              <a:rPr lang="en-US" dirty="0"/>
              <a:t>Angular Modules</a:t>
            </a:r>
          </a:p>
        </p:txBody>
      </p:sp>
      <p:sp>
        <p:nvSpPr>
          <p:cNvPr id="5" name="Text Placeholder 4">
            <a:extLst>
              <a:ext uri="{FF2B5EF4-FFF2-40B4-BE49-F238E27FC236}">
                <a16:creationId xmlns:a16="http://schemas.microsoft.com/office/drawing/2014/main" id="{81470885-0111-4942-B5A5-7DBC42C3A0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787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1E74-F500-40B5-AF7A-3A8126ECB233}"/>
              </a:ext>
            </a:extLst>
          </p:cNvPr>
          <p:cNvSpPr>
            <a:spLocks noGrp="1"/>
          </p:cNvSpPr>
          <p:nvPr>
            <p:ph type="title"/>
          </p:nvPr>
        </p:nvSpPr>
        <p:spPr/>
        <p:txBody>
          <a:bodyPr/>
          <a:lstStyle/>
          <a:p>
            <a:r>
              <a:rPr lang="en-US" dirty="0"/>
              <a:t>What is an Angular Module?</a:t>
            </a:r>
          </a:p>
        </p:txBody>
      </p:sp>
      <p:sp>
        <p:nvSpPr>
          <p:cNvPr id="3" name="Content Placeholder 2">
            <a:extLst>
              <a:ext uri="{FF2B5EF4-FFF2-40B4-BE49-F238E27FC236}">
                <a16:creationId xmlns:a16="http://schemas.microsoft.com/office/drawing/2014/main" id="{383A5FB0-907C-431D-B649-776C88A783DD}"/>
              </a:ext>
            </a:extLst>
          </p:cNvPr>
          <p:cNvSpPr>
            <a:spLocks noGrp="1"/>
          </p:cNvSpPr>
          <p:nvPr>
            <p:ph idx="1"/>
          </p:nvPr>
        </p:nvSpPr>
        <p:spPr/>
        <p:txBody>
          <a:bodyPr/>
          <a:lstStyle/>
          <a:p>
            <a:r>
              <a:rPr lang="en-US" dirty="0"/>
              <a:t>What is a module…?</a:t>
            </a:r>
          </a:p>
          <a:p>
            <a:pPr lvl="1"/>
            <a:r>
              <a:rPr lang="en-US" dirty="0"/>
              <a:t>A container of related elements.</a:t>
            </a:r>
          </a:p>
          <a:p>
            <a:pPr lvl="1"/>
            <a:r>
              <a:rPr lang="en-US" dirty="0"/>
              <a:t>A module may have: components, directives, pipes, or services.</a:t>
            </a:r>
          </a:p>
          <a:p>
            <a:pPr lvl="1"/>
            <a:r>
              <a:rPr lang="en-US" dirty="0"/>
              <a:t>Angular application can only one root module: </a:t>
            </a:r>
            <a:r>
              <a:rPr lang="en-US" dirty="0" err="1"/>
              <a:t>AppModule</a:t>
            </a:r>
            <a:r>
              <a:rPr lang="en-US" dirty="0"/>
              <a:t>.</a:t>
            </a:r>
          </a:p>
          <a:p>
            <a:pPr lvl="1"/>
            <a:r>
              <a:rPr lang="en-US" dirty="0"/>
              <a:t>Angular application can have zero-to-many feature modules.</a:t>
            </a:r>
          </a:p>
          <a:p>
            <a:pPr lvl="2"/>
            <a:r>
              <a:rPr lang="en-US" dirty="0"/>
              <a:t>Core</a:t>
            </a:r>
          </a:p>
          <a:p>
            <a:pPr lvl="2"/>
            <a:r>
              <a:rPr lang="en-US" dirty="0"/>
              <a:t>Shared</a:t>
            </a:r>
          </a:p>
          <a:p>
            <a:pPr lvl="2"/>
            <a:r>
              <a:rPr lang="en-US" dirty="0"/>
              <a:t>Feature</a:t>
            </a:r>
          </a:p>
          <a:p>
            <a:endParaRPr lang="en-US" dirty="0"/>
          </a:p>
        </p:txBody>
      </p:sp>
    </p:spTree>
    <p:extLst>
      <p:ext uri="{BB962C8B-B14F-4D97-AF65-F5344CB8AC3E}">
        <p14:creationId xmlns:p14="http://schemas.microsoft.com/office/powerpoint/2010/main" val="37788782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Override1.xml><?xml version="1.0" encoding="utf-8"?>
<a:themeOverride xmlns:a="http://schemas.openxmlformats.org/drawingml/2006/main">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1598</TotalTime>
  <Words>1251</Words>
  <Application>Microsoft Office PowerPoint</Application>
  <PresentationFormat>Widescreen</PresentationFormat>
  <Paragraphs>189</Paragraphs>
  <Slides>32</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32</vt:i4>
      </vt:variant>
    </vt:vector>
  </HeadingPairs>
  <TitlesOfParts>
    <vt:vector size="45" baseType="lpstr">
      <vt:lpstr>Arial</vt:lpstr>
      <vt:lpstr>Century Gothic</vt:lpstr>
      <vt:lpstr>Gill Sans MT</vt:lpstr>
      <vt:lpstr>Segoe UI Light</vt:lpstr>
      <vt:lpstr>Source Code Pro Light</vt:lpstr>
      <vt:lpstr>Trebuchet MS</vt:lpstr>
      <vt:lpstr>Wingdings 2</vt:lpstr>
      <vt:lpstr>Wingdings 3</vt:lpstr>
      <vt:lpstr>Facet</vt:lpstr>
      <vt:lpstr>Gallery</vt:lpstr>
      <vt:lpstr>Ion</vt:lpstr>
      <vt:lpstr>1_Ion</vt:lpstr>
      <vt:lpstr>Quotable</vt:lpstr>
      <vt:lpstr>PowerPoint Presentation</vt:lpstr>
      <vt:lpstr>Better Business Logic with Typescript</vt:lpstr>
      <vt:lpstr>Contact Information</vt:lpstr>
      <vt:lpstr>Objective</vt:lpstr>
      <vt:lpstr>Business Logic</vt:lpstr>
      <vt:lpstr>Business Logic – Why important?</vt:lpstr>
      <vt:lpstr>Business Logic – Why Difficult?</vt:lpstr>
      <vt:lpstr>Angular Modules</vt:lpstr>
      <vt:lpstr>What is an Angular Module?</vt:lpstr>
      <vt:lpstr>PowerPoint Presentation</vt:lpstr>
      <vt:lpstr>Are there any limits…really?</vt:lpstr>
      <vt:lpstr>Consider Module…Categories/Types</vt:lpstr>
      <vt:lpstr>PowerPoint Presentation</vt:lpstr>
      <vt:lpstr>PowerPoint Presentation</vt:lpstr>
      <vt:lpstr>Design Patterns</vt:lpstr>
      <vt:lpstr>What is a pattern?</vt:lpstr>
      <vt:lpstr>Why Use Design Patterns?</vt:lpstr>
      <vt:lpstr>Patterns are Everywhere!</vt:lpstr>
      <vt:lpstr>“I see Angular Patterns…”</vt:lpstr>
      <vt:lpstr>Guidelines…</vt:lpstr>
      <vt:lpstr>Façade Pattern</vt:lpstr>
      <vt:lpstr>Façade Pattern Details</vt:lpstr>
      <vt:lpstr>Business Logic Concerns</vt:lpstr>
      <vt:lpstr>Business logic goals?</vt:lpstr>
      <vt:lpstr>Elevate Your Business Logic</vt:lpstr>
      <vt:lpstr>Template Method Pattern</vt:lpstr>
      <vt:lpstr>Template Method Pattern :: Details</vt:lpstr>
      <vt:lpstr>PowerPoint Presentation</vt:lpstr>
      <vt:lpstr>Web References</vt:lpstr>
      <vt:lpstr>Book References</vt:lpstr>
      <vt:lpstr>Angular Resources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Business Logic with Typescript</dc:title>
  <dc:creator>matt valencia</dc:creator>
  <cp:lastModifiedBy>Matt</cp:lastModifiedBy>
  <cp:revision>60</cp:revision>
  <dcterms:created xsi:type="dcterms:W3CDTF">2017-06-17T18:39:33Z</dcterms:created>
  <dcterms:modified xsi:type="dcterms:W3CDTF">2017-06-23T06:11:17Z</dcterms:modified>
</cp:coreProperties>
</file>