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57" r:id="rId9"/>
    <p:sldId id="258" r:id="rId10"/>
    <p:sldId id="260" r:id="rId11"/>
    <p:sldId id="261" r:id="rId12"/>
    <p:sldId id="262" r:id="rId13"/>
    <p:sldId id="263" r:id="rId14"/>
    <p:sldId id="270" r:id="rId15"/>
    <p:sldId id="269" r:id="rId16"/>
    <p:sldId id="271" r:id="rId17"/>
    <p:sldId id="272" r:id="rId18"/>
    <p:sldId id="273" r:id="rId19"/>
    <p:sldId id="268" r:id="rId20"/>
    <p:sldId id="274" r:id="rId21"/>
    <p:sldId id="275" r:id="rId22"/>
    <p:sldId id="276" r:id="rId23"/>
    <p:sldId id="277" r:id="rId24"/>
    <p:sldId id="278" r:id="rId25"/>
    <p:sldId id="264" r:id="rId26"/>
    <p:sldId id="266"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57"/>
            <p14:sldId id="258"/>
            <p14:sldId id="260"/>
            <p14:sldId id="261"/>
            <p14:sldId id="262"/>
            <p14:sldId id="263"/>
            <p14:sldId id="270"/>
            <p14:sldId id="269"/>
            <p14:sldId id="271"/>
            <p14:sldId id="272"/>
            <p14:sldId id="273"/>
            <p14:sldId id="268"/>
            <p14:sldId id="274"/>
            <p14:sldId id="275"/>
            <p14:sldId id="276"/>
            <p14:sldId id="277"/>
            <p14:sldId id="278"/>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1" d="100"/>
          <a:sy n="81" d="100"/>
        </p:scale>
        <p:origin x="75" y="2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6/21/2017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64.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Principle(s):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“ng”.</a:t>
            </a:r>
          </a:p>
          <a:p>
            <a:pPr lvl="1"/>
            <a:r>
              <a:rPr lang="en-US" dirty="0"/>
              <a:t>If there is a way to do it in Angular, learn use that mechanism.</a:t>
            </a:r>
          </a:p>
        </p:txBody>
      </p:sp>
    </p:spTree>
    <p:extLst>
      <p:ext uri="{BB962C8B-B14F-4D97-AF65-F5344CB8AC3E}">
        <p14:creationId xmlns:p14="http://schemas.microsoft.com/office/powerpoint/2010/main" val="81883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AF16-888B-4F97-979D-D7623C123C6B}"/>
              </a:ext>
            </a:extLst>
          </p:cNvPr>
          <p:cNvSpPr>
            <a:spLocks noGrp="1"/>
          </p:cNvSpPr>
          <p:nvPr>
            <p:ph type="title"/>
          </p:nvPr>
        </p:nvSpPr>
        <p:spPr/>
        <p:txBody>
          <a:bodyPr/>
          <a:lstStyle/>
          <a:p>
            <a:r>
              <a:rPr lang="en-US" dirty="0"/>
              <a:t>Angular Application</a:t>
            </a:r>
          </a:p>
        </p:txBody>
      </p:sp>
      <p:sp>
        <p:nvSpPr>
          <p:cNvPr id="4" name="Content Placeholder 3">
            <a:extLst>
              <a:ext uri="{FF2B5EF4-FFF2-40B4-BE49-F238E27FC236}">
                <a16:creationId xmlns:a16="http://schemas.microsoft.com/office/drawing/2014/main" id="{74543BF9-B651-4C32-AD11-ABBE05E6E045}"/>
              </a:ext>
            </a:extLst>
          </p:cNvPr>
          <p:cNvSpPr>
            <a:spLocks noGrp="1"/>
          </p:cNvSpPr>
          <p:nvPr>
            <p:ph idx="1"/>
          </p:nvPr>
        </p:nvSpPr>
        <p:spPr/>
        <p:txBody>
          <a:bodyPr/>
          <a:lstStyle/>
          <a:p>
            <a:endParaRPr lang="en-US" dirty="0"/>
          </a:p>
          <a:p>
            <a:endParaRPr lang="en-US" dirty="0"/>
          </a:p>
        </p:txBody>
      </p:sp>
      <p:pic>
        <p:nvPicPr>
          <p:cNvPr id="9" name="Picture 8">
            <a:extLst>
              <a:ext uri="{FF2B5EF4-FFF2-40B4-BE49-F238E27FC236}">
                <a16:creationId xmlns:a16="http://schemas.microsoft.com/office/drawing/2014/main" id="{D63B784E-D20A-4009-A631-9B90661094CC}"/>
              </a:ext>
            </a:extLst>
          </p:cNvPr>
          <p:cNvPicPr>
            <a:picLocks noChangeAspect="1"/>
          </p:cNvPicPr>
          <p:nvPr/>
        </p:nvPicPr>
        <p:blipFill>
          <a:blip r:embed="rId2"/>
          <a:stretch>
            <a:fillRect/>
          </a:stretch>
        </p:blipFill>
        <p:spPr>
          <a:xfrm>
            <a:off x="1574522" y="2222287"/>
            <a:ext cx="8892668" cy="4462705"/>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Angular Application Modules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a:t>
            </a:r>
            <a:r>
              <a:rPr lang="en-US" dirty="0" err="1"/>
              <a:t>Wijmo</a:t>
            </a:r>
            <a:endParaRPr lang="en-US" dirty="0"/>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SecurityHttpService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a:latin typeface="Source Code Pro Light" panose="020B0409030403020204" pitchFamily="49" charset="0"/>
                <a:ea typeface="Source Code Pro Light" panose="020B0409030403020204" pitchFamily="49" charset="0"/>
              </a:rPr>
              <a:t>Security</a:t>
            </a: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Service Module</a:t>
            </a:r>
          </a:p>
        </p:txBody>
      </p:sp>
      <p:pic>
        <p:nvPicPr>
          <p:cNvPr id="8" name="Picture 7">
            <a:extLst>
              <a:ext uri="{FF2B5EF4-FFF2-40B4-BE49-F238E27FC236}">
                <a16:creationId xmlns:a16="http://schemas.microsoft.com/office/drawing/2014/main" id="{853EB561-2EAD-4E25-93F2-3C1C956BE5B8}"/>
              </a:ext>
            </a:extLst>
          </p:cNvPr>
          <p:cNvPicPr>
            <a:picLocks noChangeAspect="1"/>
          </p:cNvPicPr>
          <p:nvPr/>
        </p:nvPicPr>
        <p:blipFill>
          <a:blip r:embed="rId3"/>
          <a:stretch>
            <a:fillRect/>
          </a:stretch>
        </p:blipFill>
        <p:spPr>
          <a:xfrm>
            <a:off x="809999" y="2297654"/>
            <a:ext cx="7248519" cy="4217222"/>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02912-3A8C-4506-B203-4167A6756140}"/>
              </a:ext>
            </a:extLst>
          </p:cNvPr>
          <p:cNvSpPr>
            <a:spLocks noGrp="1"/>
          </p:cNvSpPr>
          <p:nvPr>
            <p:ph type="title"/>
          </p:nvPr>
        </p:nvSpPr>
        <p:spPr/>
        <p:txBody>
          <a:bodyPr/>
          <a:lstStyle/>
          <a:p>
            <a:r>
              <a:rPr lang="en-US" dirty="0"/>
              <a:t>Angular Domain UI Service Module</a:t>
            </a:r>
          </a:p>
        </p:txBody>
      </p:sp>
      <p:sp>
        <p:nvSpPr>
          <p:cNvPr id="16" name="Content Placeholder 15">
            <a:extLst>
              <a:ext uri="{FF2B5EF4-FFF2-40B4-BE49-F238E27FC236}">
                <a16:creationId xmlns:a16="http://schemas.microsoft.com/office/drawing/2014/main" id="{D62F5C55-5AB3-46E1-91D5-749CA9B25DE9}"/>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CB09DB97-EE2D-4308-A095-0C4C6072F73E}"/>
              </a:ext>
            </a:extLst>
          </p:cNvPr>
          <p:cNvPicPr>
            <a:picLocks noChangeAspect="1"/>
          </p:cNvPicPr>
          <p:nvPr/>
        </p:nvPicPr>
        <p:blipFill>
          <a:blip r:embed="rId2"/>
          <a:stretch>
            <a:fillRect/>
          </a:stretch>
        </p:blipFill>
        <p:spPr>
          <a:xfrm>
            <a:off x="818712" y="2222286"/>
            <a:ext cx="8661551" cy="4492045"/>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Service End Points :: Façade Pattern</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r>
              <a:rPr lang="en-US" dirty="0"/>
              <a:t>Useful in API design</a:t>
            </a:r>
          </a:p>
          <a:p>
            <a:r>
              <a:rPr lang="en-US" dirty="0"/>
              <a:t>Useful in Service Oriented Architectures (SOA)</a:t>
            </a:r>
          </a:p>
          <a:p>
            <a:r>
              <a:rPr lang="en-US" dirty="0"/>
              <a:t>Typically implements an </a:t>
            </a:r>
            <a:r>
              <a:rPr lang="en-US" i="1" dirty="0"/>
              <a:t>Interface</a:t>
            </a:r>
            <a:endParaRPr lang="en-US" dirty="0"/>
          </a:p>
        </p:txBody>
      </p:sp>
    </p:spTree>
    <p:extLst>
      <p:ext uri="{BB962C8B-B14F-4D97-AF65-F5344CB8AC3E}">
        <p14:creationId xmlns:p14="http://schemas.microsoft.com/office/powerpoint/2010/main" val="195738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How can we implement business logic?</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p:txBody>
      </p:sp>
    </p:spTree>
    <p:extLst>
      <p:ext uri="{BB962C8B-B14F-4D97-AF65-F5344CB8AC3E}">
        <p14:creationId xmlns:p14="http://schemas.microsoft.com/office/powerpoint/2010/main" val="337173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a:t>Is a general reusable solution to a commonly occurring problem within a given context in software design.</a:t>
            </a:r>
          </a:p>
          <a:p>
            <a:r>
              <a:rPr lang="en-US"/>
              <a:t>Design patterns can speed up the development process by providing tested, proven development paradigms.</a:t>
            </a:r>
          </a:p>
          <a:p>
            <a:r>
              <a:rPr lang="en-US"/>
              <a:t>Improves code readability for coders and architects who are familiar with the patterns.</a:t>
            </a:r>
          </a:p>
          <a:p>
            <a:r>
              <a:rPr lang="en-US"/>
              <a:t>Many patterns based on Object Programming techniques: inheritance, abstraction, encapsulation, and polymorphism.</a:t>
            </a:r>
          </a:p>
          <a:p>
            <a:r>
              <a:rPr lang="en-US"/>
              <a:t>Many patterns support and promote:</a:t>
            </a:r>
          </a:p>
          <a:p>
            <a:pPr lvl="1"/>
            <a:r>
              <a:rPr lang="en-US">
                <a:hlinkClick r:id="rId2"/>
              </a:rPr>
              <a:t>Single Responsibility</a:t>
            </a:r>
            <a:endParaRPr lang="en-US"/>
          </a:p>
          <a:p>
            <a:pPr lvl="1"/>
            <a:r>
              <a:rPr lang="en-US">
                <a:hlinkClick r:id="rId3"/>
              </a:rPr>
              <a:t>Separation of Concerns</a:t>
            </a:r>
            <a:endParaRPr lang="en-US"/>
          </a:p>
          <a:p>
            <a:pPr lvl="1"/>
            <a:r>
              <a:rPr lang="en-US">
                <a:hlinkClick r:id="rId4"/>
              </a:rPr>
              <a:t>S.O.L.I.D Principles</a:t>
            </a:r>
            <a:r>
              <a:rPr lang="en-US"/>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a:t>Many examples of </a:t>
            </a:r>
            <a:r>
              <a:rPr lang="en-US">
                <a:hlinkClick r:id="rId2"/>
              </a:rPr>
              <a:t>patterns</a:t>
            </a:r>
            <a:r>
              <a:rPr lang="en-US"/>
              <a:t> in </a:t>
            </a:r>
            <a:r>
              <a:rPr lang="en-US">
                <a:hlinkClick r:id="rId3"/>
              </a:rPr>
              <a:t>real</a:t>
            </a:r>
            <a:r>
              <a:rPr lang="en-US"/>
              <a:t> life.</a:t>
            </a:r>
          </a:p>
          <a:p>
            <a:pPr lvl="1"/>
            <a:r>
              <a:rPr lang="en-US"/>
              <a:t>Interactions between workers at a restaurant.</a:t>
            </a:r>
          </a:p>
          <a:p>
            <a:pPr lvl="1"/>
            <a:r>
              <a:rPr lang="en-US"/>
              <a:t>Soda Machine</a:t>
            </a:r>
          </a:p>
          <a:p>
            <a:r>
              <a:rPr lang="en-US"/>
              <a:t>Software and Frameworks</a:t>
            </a:r>
          </a:p>
          <a:p>
            <a:pPr lvl="1"/>
            <a:r>
              <a:rPr lang="en-US"/>
              <a:t>.NET</a:t>
            </a:r>
          </a:p>
          <a:p>
            <a:pPr lvl="1"/>
            <a:r>
              <a:rPr lang="en-US"/>
              <a:t>ASP.NET</a:t>
            </a:r>
          </a:p>
          <a:p>
            <a:pPr lvl="1"/>
            <a:r>
              <a:rPr lang="en-US"/>
              <a:t>ASP.NET MVC</a:t>
            </a:r>
          </a:p>
          <a:p>
            <a:pPr lvl="1"/>
            <a:r>
              <a:rPr lang="en-US"/>
              <a:t>Angular</a:t>
            </a:r>
            <a:endParaRPr lang="en-US" dirty="0"/>
          </a:p>
        </p:txBody>
      </p:sp>
    </p:spTree>
    <p:extLst>
      <p:ext uri="{BB962C8B-B14F-4D97-AF65-F5344CB8AC3E}">
        <p14:creationId xmlns:p14="http://schemas.microsoft.com/office/powerpoint/2010/main" val="198977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1034</TotalTime>
  <Words>1063</Words>
  <Application>Microsoft Office PowerPoint</Application>
  <PresentationFormat>Widescreen</PresentationFormat>
  <Paragraphs>160</Paragraphs>
  <Slides>23</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23</vt:i4>
      </vt:variant>
    </vt:vector>
  </HeadingPairs>
  <TitlesOfParts>
    <vt:vector size="35"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 – Why important?</vt:lpstr>
      <vt:lpstr>Business Logic – Why Difficult?</vt:lpstr>
      <vt:lpstr>What is a pattern?</vt:lpstr>
      <vt:lpstr>Why Use Design Patterns?</vt:lpstr>
      <vt:lpstr>Patterns are Everywhere!</vt:lpstr>
      <vt:lpstr>Angular Patterns :: Component</vt:lpstr>
      <vt:lpstr>Principle(s):</vt:lpstr>
      <vt:lpstr>Angular Application</vt:lpstr>
      <vt:lpstr>Angular Application Modules</vt:lpstr>
      <vt:lpstr>Angular Domain Service Module</vt:lpstr>
      <vt:lpstr>Angular Domain UI Service Module</vt:lpstr>
      <vt:lpstr>Service End Points :: Façade Pattern</vt:lpstr>
      <vt:lpstr>Business Logic Concerns</vt:lpstr>
      <vt:lpstr>How can we implement business logic?</vt:lpstr>
      <vt:lpstr>Elevate Your Business Logic</vt:lpstr>
      <vt:lpstr>Template Method Pattern</vt:lpstr>
      <vt:lpstr>Template Method Pattern :: Details</vt:lpstr>
      <vt:lpstr>Web References</vt:lpstr>
      <vt:lpstr>Book 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39</cp:revision>
  <dcterms:created xsi:type="dcterms:W3CDTF">2017-06-17T18:39:33Z</dcterms:created>
  <dcterms:modified xsi:type="dcterms:W3CDTF">2017-06-22T02:46:03Z</dcterms:modified>
</cp:coreProperties>
</file>