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 id="2147483754" r:id="rId2"/>
    <p:sldMasterId id="2147483766" r:id="rId3"/>
    <p:sldMasterId id="2147483784" r:id="rId4"/>
    <p:sldMasterId id="2147483820" r:id="rId5"/>
  </p:sldMasterIdLst>
  <p:sldIdLst>
    <p:sldId id="256" r:id="rId6"/>
    <p:sldId id="267" r:id="rId7"/>
    <p:sldId id="259" r:id="rId8"/>
    <p:sldId id="257" r:id="rId9"/>
    <p:sldId id="258" r:id="rId10"/>
    <p:sldId id="260" r:id="rId11"/>
    <p:sldId id="261" r:id="rId12"/>
    <p:sldId id="262" r:id="rId13"/>
    <p:sldId id="263" r:id="rId14"/>
    <p:sldId id="264" r:id="rId15"/>
    <p:sldId id="266"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3E46FE-DD2E-4C47-9AED-55B977041128}">
          <p14:sldIdLst>
            <p14:sldId id="256"/>
            <p14:sldId id="267"/>
            <p14:sldId id="259"/>
            <p14:sldId id="257"/>
            <p14:sldId id="258"/>
            <p14:sldId id="260"/>
            <p14:sldId id="261"/>
            <p14:sldId id="262"/>
            <p14:sldId id="263"/>
            <p14:sldId id="264"/>
            <p14:sldId id="266"/>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293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636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273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7912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4670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304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345629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1248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5773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8226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767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04991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193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3138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28873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784515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79206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6/17/2017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7957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49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52895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206130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58318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78640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67824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19744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855762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155299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179365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877091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519978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333498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12465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7670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627411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12211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797535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59805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38390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079806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1E5DDC83-91BA-45C4-B78B-108AA1B4A995}"/>
              </a:ext>
            </a:extLst>
          </p:cNvPr>
          <p:cNvSpPr>
            <a:spLocks noGrp="1"/>
          </p:cNvSpPr>
          <p:nvPr>
            <p:ph type="dt" sz="half" idx="10"/>
          </p:nvPr>
        </p:nvSpPr>
        <p:spPr/>
        <p:txBody>
          <a:bodyPr/>
          <a:lstStyle/>
          <a:p>
            <a:fld id="{90786BE5-D2A3-4BF0-8B30-D7403E61B3DC}" type="datetimeFigureOut">
              <a:rPr lang="en-US" smtClean="0"/>
              <a:t>6/17/2017</a:t>
            </a:fld>
            <a:endParaRPr lang="en-US" dirty="0"/>
          </a:p>
        </p:txBody>
      </p:sp>
      <p:sp>
        <p:nvSpPr>
          <p:cNvPr id="11" name="Footer Placeholder 10">
            <a:extLst>
              <a:ext uri="{FF2B5EF4-FFF2-40B4-BE49-F238E27FC236}">
                <a16:creationId xmlns:a16="http://schemas.microsoft.com/office/drawing/2014/main" id="{9FC3D712-D326-4523-9021-744792873ABB}"/>
              </a:ext>
            </a:extLst>
          </p:cNvPr>
          <p:cNvSpPr>
            <a:spLocks noGrp="1"/>
          </p:cNvSpPr>
          <p:nvPr>
            <p:ph type="ftr" sz="quarter" idx="11"/>
          </p:nvPr>
        </p:nvSpPr>
        <p:spPr/>
        <p:txBody>
          <a:bodyPr/>
          <a:lstStyle/>
          <a:p>
            <a:r>
              <a:rPr lang="en-US" dirty="0"/>
              <a:t>Copyright © 2017 Build Motion, LLC. All rights reserved.
              </a:t>
            </a:r>
          </a:p>
        </p:txBody>
      </p:sp>
      <p:sp>
        <p:nvSpPr>
          <p:cNvPr id="12" name="Slide Number Placeholder 11">
            <a:extLst>
              <a:ext uri="{FF2B5EF4-FFF2-40B4-BE49-F238E27FC236}">
                <a16:creationId xmlns:a16="http://schemas.microsoft.com/office/drawing/2014/main" id="{2900B2E1-9185-4C86-AE4F-66CB3797E4D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itle 12">
            <a:extLst>
              <a:ext uri="{FF2B5EF4-FFF2-40B4-BE49-F238E27FC236}">
                <a16:creationId xmlns:a16="http://schemas.microsoft.com/office/drawing/2014/main" id="{52E4B096-505B-4360-B3CB-63FCB2A939B5}"/>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064507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01536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8107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6502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70412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74313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373926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482131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216310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903044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297228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876735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096333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706982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587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58465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288867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57582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620133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7718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47874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63346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932120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76100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9526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63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395762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1238801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6/17/2017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5597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5513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8487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648744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446435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2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58232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809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image" Target="../media/image4.png"/><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image" Target="../media/image3.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image" Target="../media/image6.png"/><Relationship Id="rId10" Type="http://schemas.openxmlformats.org/officeDocument/2006/relationships/slideLayout" Target="../slideLayouts/slideLayout37.xml"/><Relationship Id="rId19" Type="http://schemas.openxmlformats.org/officeDocument/2006/relationships/theme" Target="../theme/theme3.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21" Type="http://schemas.openxmlformats.org/officeDocument/2006/relationships/image" Target="../media/image5.png"/><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image" Target="../media/image4.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3.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theme" Target="../theme/theme5.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6/17/2017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569657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6/17/2017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47135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6/17/2017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73787688"/>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650"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6/17/2017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37179817"/>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6/17/2017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009581"/>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SOLID_(object-oriented_design)" TargetMode="External"/><Relationship Id="rId3" Type="http://schemas.openxmlformats.org/officeDocument/2006/relationships/hyperlink" Target="https://en.wikipedia.org/wiki/Creational_pattern" TargetMode="External"/><Relationship Id="rId7" Type="http://schemas.openxmlformats.org/officeDocument/2006/relationships/hyperlink" Target="https://en.wikipedia.org/wiki/Separation_of_concerns" TargetMode="External"/><Relationship Id="rId2" Type="http://schemas.openxmlformats.org/officeDocument/2006/relationships/hyperlink" Target="http://dofactory.com/net/design-patterns" TargetMode="External"/><Relationship Id="rId1" Type="http://schemas.openxmlformats.org/officeDocument/2006/relationships/slideLayout" Target="../slideLayouts/slideLayout64.xml"/><Relationship Id="rId6" Type="http://schemas.openxmlformats.org/officeDocument/2006/relationships/hyperlink" Target="https://en.wikipedia.org/wiki/Single_responsibility_principle" TargetMode="External"/><Relationship Id="rId5" Type="http://schemas.openxmlformats.org/officeDocument/2006/relationships/hyperlink" Target="https://en.wikipedia.org/wiki/Behavioral_pattern" TargetMode="External"/><Relationship Id="rId4" Type="http://schemas.openxmlformats.org/officeDocument/2006/relationships/hyperlink" Target="https://en.wikipedia.org/wiki/Structural_patter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amazon.com/Head-First-Design-Patterns-Brain-Friendly/dp/0596007124/ref=sr_1_3?s=books&amp;ie=UTF8&amp;qid=1497534878&amp;sr=1-3&amp;keywords=design+patterns" TargetMode="External"/><Relationship Id="rId2" Type="http://schemas.openxmlformats.org/officeDocument/2006/relationships/hyperlink" Target="https://www.amazon.com/Design-Patterns-Elements-Reusable-Object-Oriented/dp/0201633612/ref=sr_1_1?s=books&amp;ie=UTF8&amp;qid=1497534878&amp;sr=1-1&amp;keywords=design+patterns" TargetMode="External"/><Relationship Id="rId1" Type="http://schemas.openxmlformats.org/officeDocument/2006/relationships/slideLayout" Target="../slideLayouts/slideLayout64.xml"/><Relationship Id="rId6" Type="http://schemas.openxmlformats.org/officeDocument/2006/relationships/hyperlink" Target="https://www.amazon.com/Patterns-Enterprise-Application-Architecture-Martin/dp/0321127420/ref=pd_sim_14_6?_encoding=UTF8&amp;pd_rd_i=0321127420&amp;pd_rd_r=8PADM5PBZHNJZMKYHH8E&amp;pd_rd_w=ar7ux&amp;pd_rd_wg=bDPnD&amp;psc=1&amp;refRID=8PADM5PBZHNJZMKYHH8E" TargetMode="External"/><Relationship Id="rId5" Type="http://schemas.openxmlformats.org/officeDocument/2006/relationships/hyperlink" Target="https://www.amazon.com/Pragmatic-Programmer-Journeyman-Master/dp/020161622X/ref=pd_sim_14_3?_encoding=UTF8&amp;pd_rd_i=020161622X&amp;pd_rd_r=8PADM5PBZHNJZMKYHH8E&amp;pd_rd_w=ar7ux&amp;pd_rd_wg=bDPnD&amp;psc=1&amp;refRID=8PADM5PBZHNJZMKYHH8E" TargetMode="External"/><Relationship Id="rId4" Type="http://schemas.openxmlformats.org/officeDocument/2006/relationships/hyperlink" Target="https://www.amazon.com/Clean-Code-Handbook-Software-Craftsmanship/dp/0132350882/ref=pd_bxgy_14_2?_encoding=UTF8&amp;pd_rd_i=0132350882&amp;pd_rd_r=8PADM5PBZHNJZMKYHH8E&amp;pd_rd_w=C8T12&amp;pd_rd_wg=bDPnD&amp;psc=1&amp;refRID=8PADM5PBZHNJZMKYHH8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xml.rels><?xml version="1.0" encoding="UTF-8" standalone="yes"?>
<Relationships xmlns="http://schemas.openxmlformats.org/package/2006/relationships"><Relationship Id="rId3" Type="http://schemas.openxmlformats.org/officeDocument/2006/relationships/hyperlink" Target="http://www.buildmotion.com/" TargetMode="External"/><Relationship Id="rId2" Type="http://schemas.openxmlformats.org/officeDocument/2006/relationships/hyperlink" Target="mailto:matt.vaughn@buildmotion.com" TargetMode="External"/><Relationship Id="rId1" Type="http://schemas.openxmlformats.org/officeDocument/2006/relationships/slideLayout" Target="../slideLayouts/slideLayout64.xml"/><Relationship Id="rId5" Type="http://schemas.openxmlformats.org/officeDocument/2006/relationships/hyperlink" Target="https://github.com/buildmotion/better-business-logic-with-typescript" TargetMode="External"/><Relationship Id="rId4" Type="http://schemas.openxmlformats.org/officeDocument/2006/relationships/hyperlink" Target="https://github.com/buildmo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hyperlink" Target="https://en.wikipedia.org/wiki/Single_responsibility_principle" TargetMode="External"/><Relationship Id="rId1" Type="http://schemas.openxmlformats.org/officeDocument/2006/relationships/slideLayout" Target="../slideLayouts/slideLayout64.xml"/><Relationship Id="rId4" Type="http://schemas.openxmlformats.org/officeDocument/2006/relationships/hyperlink" Target="https://en.wikipedia.org/wiki/SOLID_(object-oriented_desig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3" Type="http://schemas.openxmlformats.org/officeDocument/2006/relationships/hyperlink" Target="https://www.codeproject.com/Articles/29036/Patterns-in-Real-Life" TargetMode="External"/><Relationship Id="rId2" Type="http://schemas.openxmlformats.org/officeDocument/2006/relationships/hyperlink" Target="http://www.dofactory.com/net/design-patterns" TargetMode="External"/><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3" Type="http://schemas.openxmlformats.org/officeDocument/2006/relationships/hyperlink" Target="https://angular.io/guide/lifecycle-hooks#peek-a-boo" TargetMode="External"/><Relationship Id="rId2" Type="http://schemas.openxmlformats.org/officeDocument/2006/relationships/hyperlink" Target="https://angular.io/guide/lifecycle-hooks" TargetMode="External"/><Relationship Id="rId1" Type="http://schemas.openxmlformats.org/officeDocument/2006/relationships/slideLayout" Target="../slideLayouts/slideLayout64.xml"/><Relationship Id="rId4" Type="http://schemas.openxmlformats.org/officeDocument/2006/relationships/hyperlink" Target="https://yakovfain.com/2016/03/21/implementing-the-mediator-design-pattern-in-angular-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CEB0-F905-4A47-9A08-5D8F0C8FC58A}"/>
              </a:ext>
            </a:extLst>
          </p:cNvPr>
          <p:cNvSpPr>
            <a:spLocks noGrp="1"/>
          </p:cNvSpPr>
          <p:nvPr>
            <p:ph type="ctrTitle"/>
          </p:nvPr>
        </p:nvSpPr>
        <p:spPr/>
        <p:txBody>
          <a:bodyPr>
            <a:normAutofit/>
          </a:bodyPr>
          <a:lstStyle/>
          <a:p>
            <a:r>
              <a:rPr lang="en-US" dirty="0">
                <a:latin typeface="Source Code Pro Light" panose="020B0409030403020204" pitchFamily="49" charset="0"/>
                <a:ea typeface="Source Code Pro Light" panose="020B0409030403020204" pitchFamily="49" charset="0"/>
              </a:rPr>
              <a:t>Better Business Logic with Typescript</a:t>
            </a:r>
          </a:p>
        </p:txBody>
      </p:sp>
      <p:sp>
        <p:nvSpPr>
          <p:cNvPr id="3" name="Subtitle 2">
            <a:extLst>
              <a:ext uri="{FF2B5EF4-FFF2-40B4-BE49-F238E27FC236}">
                <a16:creationId xmlns:a16="http://schemas.microsoft.com/office/drawing/2014/main" id="{190EACDF-1C70-463C-AE21-BA6CD0E6438C}"/>
              </a:ext>
            </a:extLst>
          </p:cNvPr>
          <p:cNvSpPr>
            <a:spLocks noGrp="1"/>
          </p:cNvSpPr>
          <p:nvPr>
            <p:ph type="subTitle" idx="1"/>
          </p:nvPr>
        </p:nvSpPr>
        <p:spPr/>
        <p:txBody>
          <a:bodyPr>
            <a:normAutofit/>
          </a:bodyPr>
          <a:lstStyle/>
          <a:p>
            <a:r>
              <a:rPr lang="en-US" b="1" dirty="0">
                <a:latin typeface="Source Code Pro Light" panose="020B0409030403020204" pitchFamily="49" charset="0"/>
                <a:ea typeface="Source Code Pro Light" panose="020B0409030403020204" pitchFamily="49" charset="0"/>
              </a:rPr>
              <a:t>Implementing and Using Design Patterns with Angular</a:t>
            </a:r>
          </a:p>
        </p:txBody>
      </p:sp>
    </p:spTree>
    <p:extLst>
      <p:ext uri="{BB962C8B-B14F-4D97-AF65-F5344CB8AC3E}">
        <p14:creationId xmlns:p14="http://schemas.microsoft.com/office/powerpoint/2010/main" val="1543812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Web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a:bodyPr>
          <a:lstStyle/>
          <a:p>
            <a:r>
              <a:rPr lang="en-US">
                <a:hlinkClick r:id="rId2"/>
              </a:rPr>
              <a:t>GoF Design patterns in .NET/C#</a:t>
            </a:r>
            <a:endParaRPr lang="en-US"/>
          </a:p>
          <a:p>
            <a:r>
              <a:rPr lang="en-US">
                <a:hlinkClick r:id="rId3"/>
              </a:rPr>
              <a:t>Design Patterns General</a:t>
            </a:r>
            <a:endParaRPr lang="en-US"/>
          </a:p>
          <a:p>
            <a:pPr lvl="1"/>
            <a:r>
              <a:rPr lang="en-US">
                <a:hlinkClick r:id="rId3"/>
              </a:rPr>
              <a:t>Creational</a:t>
            </a:r>
            <a:endParaRPr lang="en-US"/>
          </a:p>
          <a:p>
            <a:pPr lvl="1"/>
            <a:r>
              <a:rPr lang="en-US">
                <a:hlinkClick r:id="rId4"/>
              </a:rPr>
              <a:t>Structural</a:t>
            </a:r>
            <a:endParaRPr lang="en-US"/>
          </a:p>
          <a:p>
            <a:pPr lvl="1"/>
            <a:r>
              <a:rPr lang="en-US">
                <a:hlinkClick r:id="rId5"/>
              </a:rPr>
              <a:t>Behavioral</a:t>
            </a:r>
            <a:endParaRPr lang="en-US"/>
          </a:p>
          <a:p>
            <a:r>
              <a:rPr lang="en-US"/>
              <a:t>Principles:</a:t>
            </a:r>
          </a:p>
          <a:p>
            <a:pPr lvl="1"/>
            <a:r>
              <a:rPr lang="en-US">
                <a:hlinkClick r:id="rId6"/>
              </a:rPr>
              <a:t>Single Responsibility</a:t>
            </a:r>
            <a:endParaRPr lang="en-US"/>
          </a:p>
          <a:p>
            <a:pPr lvl="1"/>
            <a:r>
              <a:rPr lang="en-US">
                <a:hlinkClick r:id="rId7"/>
              </a:rPr>
              <a:t>Separation of Concerns</a:t>
            </a:r>
            <a:endParaRPr lang="en-US"/>
          </a:p>
          <a:p>
            <a:pPr lvl="1"/>
            <a:r>
              <a:rPr lang="en-US">
                <a:hlinkClick r:id="rId8"/>
              </a:rPr>
              <a:t>S.O.L.I.D Principles</a:t>
            </a:r>
            <a:endParaRPr lang="en-US"/>
          </a:p>
          <a:p>
            <a:endParaRPr lang="en-US" dirty="0"/>
          </a:p>
        </p:txBody>
      </p:sp>
    </p:spTree>
    <p:extLst>
      <p:ext uri="{BB962C8B-B14F-4D97-AF65-F5344CB8AC3E}">
        <p14:creationId xmlns:p14="http://schemas.microsoft.com/office/powerpoint/2010/main" val="1961233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Book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fontScale="92500" lnSpcReduction="10000"/>
          </a:bodyPr>
          <a:lstStyle/>
          <a:p>
            <a:r>
              <a:rPr lang="en-US">
                <a:hlinkClick r:id="rId2"/>
              </a:rPr>
              <a:t>Design Patterns : Elements of Reusable Object-Oriented Software</a:t>
            </a:r>
            <a:endParaRPr lang="en-US"/>
          </a:p>
          <a:p>
            <a:pPr lvl="1"/>
            <a:r>
              <a:rPr lang="en-US"/>
              <a:t>ISBN-13: 978-0201633610, ISBN-10: 0201633612</a:t>
            </a:r>
          </a:p>
          <a:p>
            <a:r>
              <a:rPr lang="en-US">
                <a:hlinkClick r:id="rId3"/>
              </a:rPr>
              <a:t>Head First Design Patterns</a:t>
            </a:r>
            <a:endParaRPr lang="en-US"/>
          </a:p>
          <a:p>
            <a:pPr lvl="1"/>
            <a:r>
              <a:rPr lang="en-US"/>
              <a:t>ISBN-13: 978-0596007126, ISBN-10: 0596007124</a:t>
            </a:r>
          </a:p>
          <a:p>
            <a:r>
              <a:rPr lang="en-US">
                <a:hlinkClick r:id="rId4"/>
              </a:rPr>
              <a:t>Clean Code</a:t>
            </a:r>
            <a:endParaRPr lang="en-US"/>
          </a:p>
          <a:p>
            <a:pPr lvl="1"/>
            <a:r>
              <a:rPr lang="en-US"/>
              <a:t>ISBN-13: 978-0132350884, ISBN-10: 0132350882</a:t>
            </a:r>
          </a:p>
          <a:p>
            <a:r>
              <a:rPr lang="en-US">
                <a:hlinkClick r:id="rId5"/>
              </a:rPr>
              <a:t>The Pragmatic Programmer</a:t>
            </a:r>
            <a:endParaRPr lang="en-US"/>
          </a:p>
          <a:p>
            <a:pPr lvl="1"/>
            <a:r>
              <a:rPr lang="en-US"/>
              <a:t>ISBN-13: 978-0201616224, ISBN-10: 020161622X</a:t>
            </a:r>
          </a:p>
          <a:p>
            <a:r>
              <a:rPr lang="en-US">
                <a:hlinkClick r:id="rId6"/>
              </a:rPr>
              <a:t>Patterns of Enterprise Application Architecture</a:t>
            </a:r>
            <a:endParaRPr lang="en-US"/>
          </a:p>
          <a:p>
            <a:pPr lvl="1"/>
            <a:r>
              <a:rPr lang="en-US"/>
              <a:t>ISBN-13: 978-0321127426, ISBN-10: 0321127420</a:t>
            </a:r>
          </a:p>
          <a:p>
            <a:endParaRPr lang="en-US" dirty="0"/>
          </a:p>
        </p:txBody>
      </p:sp>
    </p:spTree>
    <p:extLst>
      <p:ext uri="{BB962C8B-B14F-4D97-AF65-F5344CB8AC3E}">
        <p14:creationId xmlns:p14="http://schemas.microsoft.com/office/powerpoint/2010/main" val="214986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C1FD-D049-416D-9C47-E3F3500B7FBE}"/>
              </a:ext>
            </a:extLst>
          </p:cNvPr>
          <p:cNvSpPr>
            <a:spLocks noGrp="1"/>
          </p:cNvSpPr>
          <p:nvPr>
            <p:ph type="title"/>
          </p:nvPr>
        </p:nvSpPr>
        <p:spPr/>
        <p:txBody>
          <a:bodyPr/>
          <a:lstStyle/>
          <a:p>
            <a:r>
              <a:rPr lang="en-US"/>
              <a:t>Miscellaneous</a:t>
            </a:r>
            <a:endParaRPr lang="en-US" dirty="0"/>
          </a:p>
        </p:txBody>
      </p:sp>
      <p:sp>
        <p:nvSpPr>
          <p:cNvPr id="3" name="Content Placeholder 2">
            <a:extLst>
              <a:ext uri="{FF2B5EF4-FFF2-40B4-BE49-F238E27FC236}">
                <a16:creationId xmlns:a16="http://schemas.microsoft.com/office/drawing/2014/main" id="{E6782E6C-3EEC-49F3-B248-5C89306E3EEB}"/>
              </a:ext>
            </a:extLst>
          </p:cNvPr>
          <p:cNvSpPr>
            <a:spLocks noGrp="1"/>
          </p:cNvSpPr>
          <p:nvPr>
            <p:ph idx="1"/>
          </p:nvPr>
        </p:nvSpPr>
        <p:spPr/>
        <p:txBody>
          <a:bodyPr/>
          <a:lstStyle/>
          <a:p>
            <a:r>
              <a:rPr lang="en-US"/>
              <a:t>“Good programmers write good code. Great programmers steal.” - Unknown</a:t>
            </a:r>
          </a:p>
          <a:p>
            <a:pPr lvl="1"/>
            <a:r>
              <a:rPr lang="en-US"/>
              <a:t>Learn, Use, Copy, Borrow, and/or Steal.</a:t>
            </a:r>
          </a:p>
          <a:p>
            <a:endParaRPr lang="en-US" dirty="0"/>
          </a:p>
        </p:txBody>
      </p:sp>
    </p:spTree>
    <p:extLst>
      <p:ext uri="{BB962C8B-B14F-4D97-AF65-F5344CB8AC3E}">
        <p14:creationId xmlns:p14="http://schemas.microsoft.com/office/powerpoint/2010/main" val="1613193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A588-9EDC-459E-9F15-343ACBB411B2}"/>
              </a:ext>
            </a:extLst>
          </p:cNvPr>
          <p:cNvSpPr>
            <a:spLocks noGrp="1"/>
          </p:cNvSpPr>
          <p:nvPr>
            <p:ph type="title"/>
          </p:nvPr>
        </p:nvSpPr>
        <p:spPr/>
        <p:txBody>
          <a:bodyPr/>
          <a:lstStyle/>
          <a:p>
            <a:r>
              <a:rPr lang="en-US"/>
              <a:t>Contact Information</a:t>
            </a:r>
            <a:endParaRPr lang="en-US" dirty="0"/>
          </a:p>
        </p:txBody>
      </p:sp>
      <p:sp>
        <p:nvSpPr>
          <p:cNvPr id="3" name="Content Placeholder 2">
            <a:extLst>
              <a:ext uri="{FF2B5EF4-FFF2-40B4-BE49-F238E27FC236}">
                <a16:creationId xmlns:a16="http://schemas.microsoft.com/office/drawing/2014/main" id="{069F119E-B9EC-4B81-815E-AF84F5C550A3}"/>
              </a:ext>
            </a:extLst>
          </p:cNvPr>
          <p:cNvSpPr>
            <a:spLocks noGrp="1"/>
          </p:cNvSpPr>
          <p:nvPr>
            <p:ph idx="1"/>
          </p:nvPr>
        </p:nvSpPr>
        <p:spPr/>
        <p:txBody>
          <a:bodyPr>
            <a:normAutofit/>
          </a:bodyPr>
          <a:lstStyle/>
          <a:p>
            <a:r>
              <a:rPr lang="en-US"/>
              <a:t>Matt Vaughn</a:t>
            </a:r>
          </a:p>
          <a:p>
            <a:pPr lvl="1"/>
            <a:r>
              <a:rPr lang="en-US"/>
              <a:t>E: </a:t>
            </a:r>
            <a:r>
              <a:rPr lang="en-US">
                <a:hlinkClick r:id="rId2"/>
              </a:rPr>
              <a:t>matt.vaughn@buildmotion.com</a:t>
            </a:r>
            <a:endParaRPr lang="en-US"/>
          </a:p>
          <a:p>
            <a:pPr lvl="1"/>
            <a:r>
              <a:rPr lang="en-US"/>
              <a:t>W: </a:t>
            </a:r>
            <a:r>
              <a:rPr lang="en-US">
                <a:hlinkClick r:id="rId3"/>
              </a:rPr>
              <a:t>www.buildmotion.com</a:t>
            </a:r>
            <a:endParaRPr lang="en-US"/>
          </a:p>
          <a:p>
            <a:pPr lvl="1"/>
            <a:r>
              <a:rPr lang="en-US"/>
              <a:t>GitHub: </a:t>
            </a:r>
            <a:r>
              <a:rPr lang="en-US">
                <a:hlinkClick r:id="rId4"/>
              </a:rPr>
              <a:t>https://github.com/buildmotion</a:t>
            </a:r>
            <a:r>
              <a:rPr lang="en-US"/>
              <a:t> </a:t>
            </a:r>
          </a:p>
          <a:p>
            <a:r>
              <a:rPr lang="en-US"/>
              <a:t>Code Samples and Presentation</a:t>
            </a:r>
          </a:p>
          <a:p>
            <a:pPr lvl="1"/>
            <a:r>
              <a:rPr lang="en-US"/>
              <a:t>GitHub: </a:t>
            </a:r>
            <a:r>
              <a:rPr lang="en-US">
                <a:hlinkClick r:id="rId5"/>
              </a:rPr>
              <a:t>https://github.com/buildmotion/better-business-logic-with-typescript</a:t>
            </a:r>
            <a:endParaRPr lang="en-US" dirty="0"/>
          </a:p>
        </p:txBody>
      </p:sp>
    </p:spTree>
    <p:extLst>
      <p:ext uri="{BB962C8B-B14F-4D97-AF65-F5344CB8AC3E}">
        <p14:creationId xmlns:p14="http://schemas.microsoft.com/office/powerpoint/2010/main" val="411051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CE5E-1132-4D26-8E0C-1F49E7312FA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2FA1252-C035-4F1B-B311-62B951A33873}"/>
              </a:ext>
            </a:extLst>
          </p:cNvPr>
          <p:cNvSpPr>
            <a:spLocks noGrp="1"/>
          </p:cNvSpPr>
          <p:nvPr>
            <p:ph idx="1"/>
          </p:nvPr>
        </p:nvSpPr>
        <p:spPr/>
        <p:txBody>
          <a:bodyPr>
            <a:normAutofit/>
          </a:bodyPr>
          <a:lstStyle/>
          <a:p>
            <a:r>
              <a:rPr lang="en-US" dirty="0">
                <a:latin typeface="Source Code Pro Light" panose="020B0409030403020204" pitchFamily="49" charset="0"/>
                <a:ea typeface="Source Code Pro Light" panose="020B0409030403020204" pitchFamily="49" charset="0"/>
              </a:rPr>
              <a:t>The session will show you how to use and implement design patterns (like Composite, Builder, Template Method and others) using Typescript. The session will demonstrate code reuse strategies and extensibility techniques for building robust Angular Services and Business Logic.</a:t>
            </a:r>
          </a:p>
          <a:p>
            <a:r>
              <a:rPr lang="en-US" dirty="0">
                <a:latin typeface="Source Code Pro Light" panose="020B0409030403020204" pitchFamily="49" charset="0"/>
                <a:ea typeface="Source Code Pro Light" panose="020B0409030403020204" pitchFamily="49" charset="0"/>
              </a:rPr>
              <a:t>The session will demonstrate how to implement shared Angular services and how to use them in Angular domain services. The services will include rich business logic layers that use the angular-rules-engine and angular-actions NPM packages.</a:t>
            </a:r>
          </a:p>
          <a:p>
            <a:endParaRPr lang="en-US" dirty="0">
              <a:latin typeface="Source Code Pro Light" panose="020B0409030403020204" pitchFamily="49" charset="0"/>
              <a:ea typeface="Source Code Pro Light" panose="020B0409030403020204" pitchFamily="49" charset="0"/>
            </a:endParaRPr>
          </a:p>
        </p:txBody>
      </p:sp>
      <p:sp>
        <p:nvSpPr>
          <p:cNvPr id="4" name="Rectangle 3">
            <a:extLst>
              <a:ext uri="{FF2B5EF4-FFF2-40B4-BE49-F238E27FC236}">
                <a16:creationId xmlns:a16="http://schemas.microsoft.com/office/drawing/2014/main" id="{A55D86A2-FCB5-4169-92F6-BA668245A746}"/>
              </a:ext>
            </a:extLst>
          </p:cNvPr>
          <p:cNvSpPr/>
          <p:nvPr/>
        </p:nvSpPr>
        <p:spPr>
          <a:xfrm>
            <a:off x="30480" y="6396335"/>
            <a:ext cx="6096000" cy="461665"/>
          </a:xfrm>
          <a:prstGeom prst="rect">
            <a:avLst/>
          </a:prstGeom>
        </p:spPr>
        <p:txBody>
          <a:bodyPr>
            <a:spAutoFit/>
          </a:bodyPr>
          <a:lstStyle/>
          <a:p>
            <a:r>
              <a:rPr lang="en-US" sz="1200" dirty="0">
                <a:latin typeface="Source Code Pro Light" panose="020B0409030403020204" pitchFamily="49" charset="0"/>
              </a:rPr>
              <a:t>Copyright © 2017 Build Motion, LLC. All rights reserved.
</a:t>
            </a:r>
          </a:p>
        </p:txBody>
      </p:sp>
    </p:spTree>
    <p:extLst>
      <p:ext uri="{BB962C8B-B14F-4D97-AF65-F5344CB8AC3E}">
        <p14:creationId xmlns:p14="http://schemas.microsoft.com/office/powerpoint/2010/main" val="113241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BCF7-339D-423E-A193-A74AB0C20861}"/>
              </a:ext>
            </a:extLst>
          </p:cNvPr>
          <p:cNvSpPr>
            <a:spLocks noGrp="1"/>
          </p:cNvSpPr>
          <p:nvPr>
            <p:ph type="title"/>
          </p:nvPr>
        </p:nvSpPr>
        <p:spPr/>
        <p:txBody>
          <a:bodyPr/>
          <a:lstStyle/>
          <a:p>
            <a:r>
              <a:rPr lang="en-US"/>
              <a:t>Business Logic – Why important?</a:t>
            </a:r>
            <a:endParaRPr lang="en-US" dirty="0"/>
          </a:p>
        </p:txBody>
      </p:sp>
      <p:sp>
        <p:nvSpPr>
          <p:cNvPr id="3" name="Content Placeholder 2">
            <a:extLst>
              <a:ext uri="{FF2B5EF4-FFF2-40B4-BE49-F238E27FC236}">
                <a16:creationId xmlns:a16="http://schemas.microsoft.com/office/drawing/2014/main" id="{60FC013E-75B7-439E-8DD8-ECB0220BBBDE}"/>
              </a:ext>
            </a:extLst>
          </p:cNvPr>
          <p:cNvSpPr>
            <a:spLocks noGrp="1"/>
          </p:cNvSpPr>
          <p:nvPr>
            <p:ph idx="1"/>
          </p:nvPr>
        </p:nvSpPr>
        <p:spPr/>
        <p:txBody>
          <a:bodyPr/>
          <a:lstStyle/>
          <a:p>
            <a:r>
              <a:rPr lang="en-US"/>
              <a:t>Heart of the application.</a:t>
            </a:r>
          </a:p>
          <a:p>
            <a:r>
              <a:rPr lang="en-US"/>
              <a:t>Defines the business domain.</a:t>
            </a:r>
          </a:p>
          <a:p>
            <a:r>
              <a:rPr lang="en-US"/>
              <a:t>Domain specific algorithms, intellectual property, etc.</a:t>
            </a:r>
            <a:endParaRPr lang="en-US" dirty="0"/>
          </a:p>
        </p:txBody>
      </p:sp>
    </p:spTree>
    <p:extLst>
      <p:ext uri="{BB962C8B-B14F-4D97-AF65-F5344CB8AC3E}">
        <p14:creationId xmlns:p14="http://schemas.microsoft.com/office/powerpoint/2010/main" val="1920202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4F70-B64C-49D5-B2AC-89764B6ECD21}"/>
              </a:ext>
            </a:extLst>
          </p:cNvPr>
          <p:cNvSpPr>
            <a:spLocks noGrp="1"/>
          </p:cNvSpPr>
          <p:nvPr>
            <p:ph type="title"/>
          </p:nvPr>
        </p:nvSpPr>
        <p:spPr/>
        <p:txBody>
          <a:bodyPr/>
          <a:lstStyle/>
          <a:p>
            <a:r>
              <a:rPr lang="en-US"/>
              <a:t>Business Logic – Why Difficult?</a:t>
            </a:r>
            <a:endParaRPr lang="en-US" dirty="0"/>
          </a:p>
        </p:txBody>
      </p:sp>
      <p:sp>
        <p:nvSpPr>
          <p:cNvPr id="3" name="Content Placeholder 2">
            <a:extLst>
              <a:ext uri="{FF2B5EF4-FFF2-40B4-BE49-F238E27FC236}">
                <a16:creationId xmlns:a16="http://schemas.microsoft.com/office/drawing/2014/main" id="{D29CDD62-C0AF-4A8E-97CE-1214471C8D56}"/>
              </a:ext>
            </a:extLst>
          </p:cNvPr>
          <p:cNvSpPr>
            <a:spLocks noGrp="1"/>
          </p:cNvSpPr>
          <p:nvPr>
            <p:ph idx="1"/>
          </p:nvPr>
        </p:nvSpPr>
        <p:spPr/>
        <p:txBody>
          <a:bodyPr>
            <a:normAutofit/>
          </a:bodyPr>
          <a:lstStyle/>
          <a:p>
            <a:r>
              <a:rPr lang="en-US"/>
              <a:t>Inconsistent implementation causes problems with extensibility/maintainability.</a:t>
            </a:r>
          </a:p>
          <a:p>
            <a:r>
              <a:rPr lang="en-US"/>
              <a:t>Architecture, design, or implementation makes it difficult to test.</a:t>
            </a:r>
          </a:p>
          <a:p>
            <a:r>
              <a:rPr lang="en-US"/>
              <a:t>Different implementation styles by different developers create inconsistent code base.</a:t>
            </a:r>
          </a:p>
          <a:p>
            <a:r>
              <a:rPr lang="en-US"/>
              <a:t>Single Responsibility Principle not followed - parts of code do too much.</a:t>
            </a:r>
          </a:p>
          <a:p>
            <a:r>
              <a:rPr lang="en-US"/>
              <a:t>Separation of Concerns Principle not followed - parts of the code cross boundaries. BL contained in different layers of the application (UI, services, BL layer, database).</a:t>
            </a:r>
          </a:p>
          <a:p>
            <a:r>
              <a:rPr lang="en-US"/>
              <a:t>Lack of structure or use of defined patterns.</a:t>
            </a:r>
          </a:p>
          <a:p>
            <a:endParaRPr lang="en-US" dirty="0"/>
          </a:p>
        </p:txBody>
      </p:sp>
    </p:spTree>
    <p:extLst>
      <p:ext uri="{BB962C8B-B14F-4D97-AF65-F5344CB8AC3E}">
        <p14:creationId xmlns:p14="http://schemas.microsoft.com/office/powerpoint/2010/main" val="1220008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E893-AA20-4B9C-A6D6-41DD471948E0}"/>
              </a:ext>
            </a:extLst>
          </p:cNvPr>
          <p:cNvSpPr>
            <a:spLocks noGrp="1"/>
          </p:cNvSpPr>
          <p:nvPr>
            <p:ph type="title"/>
          </p:nvPr>
        </p:nvSpPr>
        <p:spPr/>
        <p:txBody>
          <a:bodyPr/>
          <a:lstStyle/>
          <a:p>
            <a:r>
              <a:rPr lang="en-US"/>
              <a:t>What is a pattern?</a:t>
            </a:r>
            <a:endParaRPr lang="en-US" dirty="0"/>
          </a:p>
        </p:txBody>
      </p:sp>
      <p:sp>
        <p:nvSpPr>
          <p:cNvPr id="3" name="Content Placeholder 2">
            <a:extLst>
              <a:ext uri="{FF2B5EF4-FFF2-40B4-BE49-F238E27FC236}">
                <a16:creationId xmlns:a16="http://schemas.microsoft.com/office/drawing/2014/main" id="{DAC45B94-200A-4CFE-AE3A-40BBBC71E5A8}"/>
              </a:ext>
            </a:extLst>
          </p:cNvPr>
          <p:cNvSpPr>
            <a:spLocks noGrp="1"/>
          </p:cNvSpPr>
          <p:nvPr>
            <p:ph idx="1"/>
          </p:nvPr>
        </p:nvSpPr>
        <p:spPr/>
        <p:txBody>
          <a:bodyPr>
            <a:normAutofit fontScale="92500" lnSpcReduction="10000"/>
          </a:bodyPr>
          <a:lstStyle/>
          <a:p>
            <a:r>
              <a:rPr lang="en-US"/>
              <a:t>Is a general reusable solution to a commonly occurring problem within a given context in software design.</a:t>
            </a:r>
          </a:p>
          <a:p>
            <a:r>
              <a:rPr lang="en-US"/>
              <a:t>Design patterns can speed up the development process by providing tested, proven development paradigms.</a:t>
            </a:r>
          </a:p>
          <a:p>
            <a:r>
              <a:rPr lang="en-US"/>
              <a:t>Improves code readability for coders and architects who are familiar with the patterns.</a:t>
            </a:r>
          </a:p>
          <a:p>
            <a:r>
              <a:rPr lang="en-US"/>
              <a:t>Many patterns based on Object Programming techniques: inheritance, abstraction, encapsulation, and polymorphism.</a:t>
            </a:r>
          </a:p>
          <a:p>
            <a:r>
              <a:rPr lang="en-US"/>
              <a:t>Many patterns support and promote:</a:t>
            </a:r>
          </a:p>
          <a:p>
            <a:pPr lvl="1"/>
            <a:r>
              <a:rPr lang="en-US">
                <a:hlinkClick r:id="rId2"/>
              </a:rPr>
              <a:t>Single Responsibility</a:t>
            </a:r>
            <a:endParaRPr lang="en-US"/>
          </a:p>
          <a:p>
            <a:pPr lvl="1"/>
            <a:r>
              <a:rPr lang="en-US">
                <a:hlinkClick r:id="rId3"/>
              </a:rPr>
              <a:t>Separation of Concerns</a:t>
            </a:r>
            <a:endParaRPr lang="en-US"/>
          </a:p>
          <a:p>
            <a:pPr lvl="1"/>
            <a:r>
              <a:rPr lang="en-US">
                <a:hlinkClick r:id="rId4"/>
              </a:rPr>
              <a:t>S.O.L.I.D Principles</a:t>
            </a:r>
            <a:r>
              <a:rPr lang="en-US"/>
              <a:t> </a:t>
            </a:r>
          </a:p>
          <a:p>
            <a:endParaRPr lang="en-US" dirty="0"/>
          </a:p>
        </p:txBody>
      </p:sp>
    </p:spTree>
    <p:extLst>
      <p:ext uri="{BB962C8B-B14F-4D97-AF65-F5344CB8AC3E}">
        <p14:creationId xmlns:p14="http://schemas.microsoft.com/office/powerpoint/2010/main" val="211544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31D6-56D8-4F63-9F23-5FC95AAF9724}"/>
              </a:ext>
            </a:extLst>
          </p:cNvPr>
          <p:cNvSpPr>
            <a:spLocks noGrp="1"/>
          </p:cNvSpPr>
          <p:nvPr>
            <p:ph type="title"/>
          </p:nvPr>
        </p:nvSpPr>
        <p:spPr/>
        <p:txBody>
          <a:bodyPr/>
          <a:lstStyle/>
          <a:p>
            <a:r>
              <a:rPr lang="en-US"/>
              <a:t>Why Use Design Patterns?</a:t>
            </a:r>
            <a:endParaRPr lang="en-US" dirty="0"/>
          </a:p>
        </p:txBody>
      </p:sp>
      <p:sp>
        <p:nvSpPr>
          <p:cNvPr id="3" name="Content Placeholder 2">
            <a:extLst>
              <a:ext uri="{FF2B5EF4-FFF2-40B4-BE49-F238E27FC236}">
                <a16:creationId xmlns:a16="http://schemas.microsoft.com/office/drawing/2014/main" id="{4E510021-63A1-4237-B859-0A5222E8F179}"/>
              </a:ext>
            </a:extLst>
          </p:cNvPr>
          <p:cNvSpPr>
            <a:spLocks noGrp="1"/>
          </p:cNvSpPr>
          <p:nvPr>
            <p:ph idx="1"/>
          </p:nvPr>
        </p:nvSpPr>
        <p:spPr/>
        <p:txBody>
          <a:bodyPr>
            <a:normAutofit lnSpcReduction="10000"/>
          </a:bodyPr>
          <a:lstStyle/>
          <a:p>
            <a:r>
              <a:rPr lang="en-US"/>
              <a:t>What does this do for me or my team?</a:t>
            </a:r>
          </a:p>
          <a:p>
            <a:pPr lvl="1"/>
            <a:r>
              <a:rPr lang="en-US"/>
              <a:t>Creates a consistent code base for improved maintainability.</a:t>
            </a:r>
          </a:p>
          <a:p>
            <a:pPr lvl="1"/>
            <a:r>
              <a:rPr lang="en-US"/>
              <a:t>Inherently allows for more extensibility points. </a:t>
            </a:r>
          </a:p>
          <a:p>
            <a:pPr lvl="1"/>
            <a:r>
              <a:rPr lang="en-US"/>
              <a:t>Promotes a more testable solution (unit and integration tests) with mocks and fakes. Better quality.</a:t>
            </a:r>
          </a:p>
          <a:p>
            <a:pPr lvl="1"/>
            <a:r>
              <a:rPr lang="en-US"/>
              <a:t>Allows dependency injection opportunities.</a:t>
            </a:r>
          </a:p>
          <a:p>
            <a:r>
              <a:rPr lang="en-US"/>
              <a:t>What problems to they solve?</a:t>
            </a:r>
          </a:p>
          <a:p>
            <a:pPr lvl="1"/>
            <a:r>
              <a:rPr lang="en-US"/>
              <a:t>Help with refactoring code to improve testability, extensibility, and maintainability.</a:t>
            </a:r>
          </a:p>
          <a:p>
            <a:pPr lvl="1"/>
            <a:r>
              <a:rPr lang="en-US"/>
              <a:t>Many patterns allow for additional extensibility points.</a:t>
            </a:r>
          </a:p>
          <a:p>
            <a:pPr lvl="1"/>
            <a:r>
              <a:rPr lang="en-US"/>
              <a:t>Use existing patterns without creating atypical solutions for common problems.</a:t>
            </a:r>
          </a:p>
          <a:p>
            <a:pPr lvl="1"/>
            <a:r>
              <a:rPr lang="en-US"/>
              <a:t>The team has a recipe for implementing parts of the application.</a:t>
            </a:r>
          </a:p>
          <a:p>
            <a:endParaRPr lang="en-US" dirty="0"/>
          </a:p>
        </p:txBody>
      </p:sp>
    </p:spTree>
    <p:extLst>
      <p:ext uri="{BB962C8B-B14F-4D97-AF65-F5344CB8AC3E}">
        <p14:creationId xmlns:p14="http://schemas.microsoft.com/office/powerpoint/2010/main" val="1384919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0F9D-68BC-42EE-A1B4-1773DD7FD304}"/>
              </a:ext>
            </a:extLst>
          </p:cNvPr>
          <p:cNvSpPr>
            <a:spLocks noGrp="1"/>
          </p:cNvSpPr>
          <p:nvPr>
            <p:ph type="title"/>
          </p:nvPr>
        </p:nvSpPr>
        <p:spPr/>
        <p:txBody>
          <a:bodyPr/>
          <a:lstStyle/>
          <a:p>
            <a:r>
              <a:rPr lang="en-US"/>
              <a:t>Patterns are Everywhere!</a:t>
            </a:r>
            <a:endParaRPr lang="en-US" dirty="0"/>
          </a:p>
        </p:txBody>
      </p:sp>
      <p:sp>
        <p:nvSpPr>
          <p:cNvPr id="3" name="Content Placeholder 2">
            <a:extLst>
              <a:ext uri="{FF2B5EF4-FFF2-40B4-BE49-F238E27FC236}">
                <a16:creationId xmlns:a16="http://schemas.microsoft.com/office/drawing/2014/main" id="{FD8BE140-F914-4F64-AE38-A9C5A2DA08EB}"/>
              </a:ext>
            </a:extLst>
          </p:cNvPr>
          <p:cNvSpPr>
            <a:spLocks noGrp="1"/>
          </p:cNvSpPr>
          <p:nvPr>
            <p:ph idx="1"/>
          </p:nvPr>
        </p:nvSpPr>
        <p:spPr/>
        <p:txBody>
          <a:bodyPr/>
          <a:lstStyle/>
          <a:p>
            <a:r>
              <a:rPr lang="en-US"/>
              <a:t>Many examples of </a:t>
            </a:r>
            <a:r>
              <a:rPr lang="en-US">
                <a:hlinkClick r:id="rId2"/>
              </a:rPr>
              <a:t>patterns</a:t>
            </a:r>
            <a:r>
              <a:rPr lang="en-US"/>
              <a:t> in </a:t>
            </a:r>
            <a:r>
              <a:rPr lang="en-US">
                <a:hlinkClick r:id="rId3"/>
              </a:rPr>
              <a:t>real</a:t>
            </a:r>
            <a:r>
              <a:rPr lang="en-US"/>
              <a:t> life.</a:t>
            </a:r>
          </a:p>
          <a:p>
            <a:pPr lvl="1"/>
            <a:r>
              <a:rPr lang="en-US"/>
              <a:t>Interactions between workers at a restaurant.</a:t>
            </a:r>
          </a:p>
          <a:p>
            <a:pPr lvl="1"/>
            <a:r>
              <a:rPr lang="en-US"/>
              <a:t>Soda Machine</a:t>
            </a:r>
          </a:p>
          <a:p>
            <a:r>
              <a:rPr lang="en-US"/>
              <a:t>Software and Frameworks</a:t>
            </a:r>
          </a:p>
          <a:p>
            <a:pPr lvl="1"/>
            <a:r>
              <a:rPr lang="en-US"/>
              <a:t>.NET</a:t>
            </a:r>
          </a:p>
          <a:p>
            <a:pPr lvl="1"/>
            <a:r>
              <a:rPr lang="en-US"/>
              <a:t>ASP.NET</a:t>
            </a:r>
          </a:p>
          <a:p>
            <a:pPr lvl="1"/>
            <a:r>
              <a:rPr lang="en-US"/>
              <a:t>ASP.NET MVC</a:t>
            </a:r>
          </a:p>
          <a:p>
            <a:pPr lvl="1"/>
            <a:r>
              <a:rPr lang="en-US"/>
              <a:t>Angular</a:t>
            </a:r>
            <a:endParaRPr lang="en-US" dirty="0"/>
          </a:p>
        </p:txBody>
      </p:sp>
    </p:spTree>
    <p:extLst>
      <p:ext uri="{BB962C8B-B14F-4D97-AF65-F5344CB8AC3E}">
        <p14:creationId xmlns:p14="http://schemas.microsoft.com/office/powerpoint/2010/main" val="1989779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EA20-0BAA-4C55-BBEE-62405A146481}"/>
              </a:ext>
            </a:extLst>
          </p:cNvPr>
          <p:cNvSpPr>
            <a:spLocks noGrp="1"/>
          </p:cNvSpPr>
          <p:nvPr>
            <p:ph type="title"/>
          </p:nvPr>
        </p:nvSpPr>
        <p:spPr/>
        <p:txBody>
          <a:bodyPr/>
          <a:lstStyle/>
          <a:p>
            <a:r>
              <a:rPr lang="en-US"/>
              <a:t>Angular Patterns :: Component</a:t>
            </a:r>
            <a:endParaRPr lang="en-US" dirty="0"/>
          </a:p>
        </p:txBody>
      </p:sp>
      <p:sp>
        <p:nvSpPr>
          <p:cNvPr id="3" name="Content Placeholder 2">
            <a:extLst>
              <a:ext uri="{FF2B5EF4-FFF2-40B4-BE49-F238E27FC236}">
                <a16:creationId xmlns:a16="http://schemas.microsoft.com/office/drawing/2014/main" id="{F833562B-94B5-4873-9EE8-519AA961DEF9}"/>
              </a:ext>
            </a:extLst>
          </p:cNvPr>
          <p:cNvSpPr>
            <a:spLocks noGrp="1"/>
          </p:cNvSpPr>
          <p:nvPr>
            <p:ph idx="1"/>
          </p:nvPr>
        </p:nvSpPr>
        <p:spPr/>
        <p:txBody>
          <a:bodyPr>
            <a:normAutofit fontScale="77500" lnSpcReduction="20000"/>
          </a:bodyPr>
          <a:lstStyle/>
          <a:p>
            <a:r>
              <a:rPr lang="en-US"/>
              <a:t>Template Method</a:t>
            </a:r>
          </a:p>
          <a:p>
            <a:pPr lvl="1"/>
            <a:r>
              <a:rPr lang="en-US">
                <a:hlinkClick r:id="rId2"/>
              </a:rPr>
              <a:t>Lifecycle Hooks</a:t>
            </a:r>
            <a:r>
              <a:rPr lang="en-US"/>
              <a:t>: </a:t>
            </a:r>
            <a:r>
              <a:rPr lang="en-US">
                <a:hlinkClick r:id="rId3"/>
              </a:rPr>
              <a:t>ngOnChanges</a:t>
            </a:r>
            <a:r>
              <a:rPr lang="en-US"/>
              <a:t>, ngOnInit, ngDoCheck, and ngOnDestroy</a:t>
            </a:r>
          </a:p>
          <a:p>
            <a:r>
              <a:rPr lang="en-US"/>
              <a:t>Composite</a:t>
            </a:r>
          </a:p>
          <a:p>
            <a:pPr lvl="1"/>
            <a:r>
              <a:rPr lang="en-US"/>
              <a:t>A component can reference a component that has a component that has a component.</a:t>
            </a:r>
          </a:p>
          <a:p>
            <a:r>
              <a:rPr lang="en-US"/>
              <a:t>Mediator</a:t>
            </a:r>
          </a:p>
          <a:p>
            <a:pPr lvl="1"/>
            <a:r>
              <a:rPr lang="en-US"/>
              <a:t>A parent-component or injected service can mediate </a:t>
            </a:r>
            <a:r>
              <a:rPr lang="en-US">
                <a:hlinkClick r:id="rId4"/>
              </a:rPr>
              <a:t>communication</a:t>
            </a:r>
            <a:r>
              <a:rPr lang="en-US"/>
              <a:t> between loosely-coupled components/child-components.</a:t>
            </a:r>
          </a:p>
          <a:p>
            <a:r>
              <a:rPr lang="en-US"/>
              <a:t>Observer</a:t>
            </a:r>
          </a:p>
          <a:p>
            <a:pPr lvl="1"/>
            <a:r>
              <a:rPr lang="en-US"/>
              <a:t>A component can subscribe to and react to an Observable response.</a:t>
            </a:r>
          </a:p>
          <a:p>
            <a:r>
              <a:rPr lang="en-US"/>
              <a:t>Facades</a:t>
            </a:r>
          </a:p>
          <a:p>
            <a:pPr lvl="1"/>
            <a:r>
              <a:rPr lang="en-US"/>
              <a:t>Services provide end-points to perform some action. How the action is performed is not known by the calling component.</a:t>
            </a:r>
          </a:p>
          <a:p>
            <a:r>
              <a:rPr lang="en-US"/>
              <a:t>Dependency Injection (Inversion of Control – IoC)</a:t>
            </a:r>
          </a:p>
          <a:p>
            <a:pPr lvl="1"/>
            <a:r>
              <a:rPr lang="en-US"/>
              <a:t>Services are instantiated and injected into components.</a:t>
            </a:r>
            <a:endParaRPr lang="en-US" dirty="0"/>
          </a:p>
        </p:txBody>
      </p:sp>
    </p:spTree>
    <p:extLst>
      <p:ext uri="{BB962C8B-B14F-4D97-AF65-F5344CB8AC3E}">
        <p14:creationId xmlns:p14="http://schemas.microsoft.com/office/powerpoint/2010/main" val="505401962"/>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246</TotalTime>
  <Words>597</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12</vt:i4>
      </vt:variant>
    </vt:vector>
  </HeadingPairs>
  <TitlesOfParts>
    <vt:vector size="24" baseType="lpstr">
      <vt:lpstr>Arial</vt:lpstr>
      <vt:lpstr>Century Gothic</vt:lpstr>
      <vt:lpstr>Gill Sans MT</vt:lpstr>
      <vt:lpstr>Source Code Pro Light</vt:lpstr>
      <vt:lpstr>Trebuchet MS</vt:lpstr>
      <vt:lpstr>Wingdings 2</vt:lpstr>
      <vt:lpstr>Wingdings 3</vt:lpstr>
      <vt:lpstr>Facet</vt:lpstr>
      <vt:lpstr>Gallery</vt:lpstr>
      <vt:lpstr>Ion</vt:lpstr>
      <vt:lpstr>1_Ion</vt:lpstr>
      <vt:lpstr>Quotable</vt:lpstr>
      <vt:lpstr>Better Business Logic with Typescript</vt:lpstr>
      <vt:lpstr>Contact Information</vt:lpstr>
      <vt:lpstr>Objective</vt:lpstr>
      <vt:lpstr>Business Logic – Why important?</vt:lpstr>
      <vt:lpstr>Business Logic – Why Difficult?</vt:lpstr>
      <vt:lpstr>What is a pattern?</vt:lpstr>
      <vt:lpstr>Why Use Design Patterns?</vt:lpstr>
      <vt:lpstr>Patterns are Everywhere!</vt:lpstr>
      <vt:lpstr>Angular Patterns :: Component</vt:lpstr>
      <vt:lpstr>Web References</vt:lpstr>
      <vt:lpstr>Book References</vt:lpstr>
      <vt:lpstr>Miscellaneous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Business Logic with Typescript</dc:title>
  <dc:creator>matt valencia</dc:creator>
  <cp:lastModifiedBy>matt valencia</cp:lastModifiedBy>
  <cp:revision>17</cp:revision>
  <dcterms:created xsi:type="dcterms:W3CDTF">2017-06-17T18:39:33Z</dcterms:created>
  <dcterms:modified xsi:type="dcterms:W3CDTF">2017-06-17T22:45:41Z</dcterms:modified>
</cp:coreProperties>
</file>