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73" r:id="rId1"/>
  </p:sldMasterIdLst>
  <p:sldIdLst>
    <p:sldId id="320" r:id="rId2"/>
    <p:sldId id="257" r:id="rId3"/>
    <p:sldId id="322" r:id="rId4"/>
    <p:sldId id="269" r:id="rId5"/>
    <p:sldId id="308" r:id="rId6"/>
    <p:sldId id="270" r:id="rId7"/>
    <p:sldId id="267" r:id="rId8"/>
    <p:sldId id="316" r:id="rId9"/>
    <p:sldId id="258" r:id="rId10"/>
    <p:sldId id="260" r:id="rId11"/>
    <p:sldId id="261" r:id="rId12"/>
    <p:sldId id="259" r:id="rId13"/>
    <p:sldId id="265" r:id="rId14"/>
    <p:sldId id="312" r:id="rId15"/>
    <p:sldId id="313" r:id="rId16"/>
    <p:sldId id="266" r:id="rId17"/>
    <p:sldId id="268" r:id="rId18"/>
    <p:sldId id="309" r:id="rId19"/>
    <p:sldId id="310" r:id="rId20"/>
    <p:sldId id="314" r:id="rId21"/>
    <p:sldId id="311" r:id="rId22"/>
    <p:sldId id="315" r:id="rId23"/>
    <p:sldId id="317" r:id="rId24"/>
    <p:sldId id="318" r:id="rId25"/>
    <p:sldId id="272" r:id="rId26"/>
    <p:sldId id="273" r:id="rId27"/>
    <p:sldId id="274" r:id="rId28"/>
    <p:sldId id="275" r:id="rId29"/>
    <p:sldId id="276" r:id="rId30"/>
    <p:sldId id="271" r:id="rId31"/>
    <p:sldId id="277" r:id="rId32"/>
    <p:sldId id="286" r:id="rId33"/>
    <p:sldId id="287" r:id="rId34"/>
    <p:sldId id="290" r:id="rId35"/>
    <p:sldId id="292" r:id="rId36"/>
    <p:sldId id="321" r:id="rId37"/>
    <p:sldId id="295" r:id="rId38"/>
    <p:sldId id="296" r:id="rId39"/>
    <p:sldId id="299" r:id="rId40"/>
    <p:sldId id="300" r:id="rId41"/>
    <p:sldId id="262" r:id="rId42"/>
    <p:sldId id="305" r:id="rId43"/>
    <p:sldId id="306" r:id="rId44"/>
    <p:sldId id="307" r:id="rId45"/>
    <p:sldId id="263" r:id="rId46"/>
    <p:sldId id="31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Contact" id="{F401B6C2-000E-41B7-BAFD-A6A68FFF4842}">
          <p14:sldIdLst>
            <p14:sldId id="320"/>
            <p14:sldId id="257"/>
            <p14:sldId id="322"/>
          </p14:sldIdLst>
        </p14:section>
        <p14:section name="Introduction" id="{8AEF06AC-0889-4584-B7E5-116D8C3CDEDC}">
          <p14:sldIdLst>
            <p14:sldId id="269"/>
            <p14:sldId id="308"/>
            <p14:sldId id="270"/>
            <p14:sldId id="267"/>
            <p14:sldId id="316"/>
            <p14:sldId id="258"/>
            <p14:sldId id="260"/>
            <p14:sldId id="261"/>
            <p14:sldId id="259"/>
            <p14:sldId id="265"/>
            <p14:sldId id="312"/>
            <p14:sldId id="313"/>
            <p14:sldId id="266"/>
            <p14:sldId id="268"/>
            <p14:sldId id="309"/>
            <p14:sldId id="310"/>
            <p14:sldId id="314"/>
            <p14:sldId id="311"/>
            <p14:sldId id="315"/>
            <p14:sldId id="317"/>
            <p14:sldId id="318"/>
          </p14:sldIdLst>
        </p14:section>
        <p14:section name="Environment Setup" id="{BF7CBE3F-CA3D-47FF-93A6-FF223491AAF9}">
          <p14:sldIdLst>
            <p14:sldId id="272"/>
            <p14:sldId id="273"/>
            <p14:sldId id="274"/>
            <p14:sldId id="275"/>
            <p14:sldId id="276"/>
          </p14:sldIdLst>
        </p14:section>
        <p14:section name="Technical :: Setup &amp; Configuration" id="{D3F4E063-9DDC-4A34-A8B5-128C00202E58}">
          <p14:sldIdLst>
            <p14:sldId id="271"/>
            <p14:sldId id="277"/>
          </p14:sldIdLst>
        </p14:section>
        <p14:section name="Technical Implementation :: Module Contents" id="{7B1270E3-B648-461E-830D-198220E5739C}">
          <p14:sldIdLst>
            <p14:sldId id="286"/>
            <p14:sldId id="287"/>
          </p14:sldIdLst>
        </p14:section>
        <p14:section name="Build" id="{DDBBB2E8-3B97-4E66-9F5B-02CF459C8ED8}">
          <p14:sldIdLst>
            <p14:sldId id="290"/>
            <p14:sldId id="292"/>
            <p14:sldId id="321"/>
          </p14:sldIdLst>
        </p14:section>
        <p14:section name="Deployment" id="{DC851888-D9A4-4D3D-8B05-6D5B7186C3B9}">
          <p14:sldIdLst>
            <p14:sldId id="295"/>
            <p14:sldId id="296"/>
          </p14:sldIdLst>
        </p14:section>
        <p14:section name="Using Modules" id="{15A42D9D-9FB6-47BD-8CD9-403FB959B9F0}">
          <p14:sldIdLst>
            <p14:sldId id="299"/>
            <p14:sldId id="300"/>
          </p14:sldIdLst>
        </p14:section>
        <p14:section name="Resources" id="{EB564E35-E328-490B-80E3-D00FC816CBE1}">
          <p14:sldIdLst>
            <p14:sldId id="262"/>
            <p14:sldId id="305"/>
            <p14:sldId id="306"/>
            <p14:sldId id="307"/>
            <p14:sldId id="263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3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8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9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7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0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5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3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1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6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ularlicio.us/" TargetMode="External"/><Relationship Id="rId2" Type="http://schemas.openxmlformats.org/officeDocument/2006/relationships/hyperlink" Target="mailto:matt.vaughn@buildmotion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uildmotion/custom-angular-modules" TargetMode="External"/><Relationship Id="rId5" Type="http://schemas.openxmlformats.org/officeDocument/2006/relationships/hyperlink" Target="https://github.com/buildmotion" TargetMode="External"/><Relationship Id="rId4" Type="http://schemas.openxmlformats.org/officeDocument/2006/relationships/hyperlink" Target="http://www.angularlicious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npmjs.com/cli/instal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ome.html" TargetMode="External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resource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ildmotion/custom-angular-modul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/tree/master/packages/htt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uglify-js" TargetMode="External"/><Relationship Id="rId2" Type="http://schemas.openxmlformats.org/officeDocument/2006/relationships/hyperlink" Target="https://www.npmjs.com/package/rollup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_(object-oriented_design)" TargetMode="External"/><Relationship Id="rId2" Type="http://schemas.openxmlformats.org/officeDocument/2006/relationships/hyperlink" Target="https://en.wikipedia.org/wiki/Don't_repeat_yourself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vandemo.com/a-10-minute-primer-to-javascript-modules-module-formats-module-loaders-and-module-bundlers/" TargetMode="External"/><Relationship Id="rId7" Type="http://schemas.openxmlformats.org/officeDocument/2006/relationships/hyperlink" Target="https://davidea.st/articles/the-beginners-guide-to-angular-universal?utm_source=mybridge&amp;utm_medium=blog&amp;utm_campaign=read_more" TargetMode="External"/><Relationship Id="rId2" Type="http://schemas.openxmlformats.org/officeDocument/2006/relationships/hyperlink" Target="https://medium.com/@sungyeol.choi/javascript-module-module-loader-module-bundler-es6-module-confused-yet-6343510e7b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guide/ngmodule-faq#what-kinds-of-modules-should-i-have-and-how-should-i-use-them" TargetMode="External"/><Relationship Id="rId5" Type="http://schemas.openxmlformats.org/officeDocument/2006/relationships/hyperlink" Target="https://jing-chai.blogspot.com/2017/03/angular-2-core-vs-shared-modules.html" TargetMode="External"/><Relationship Id="rId4" Type="http://schemas.openxmlformats.org/officeDocument/2006/relationships/hyperlink" Target="https://medium.freecodecamp.org/javascript-modules-a-beginner-s-guide-783f7d7a5fc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FE0C29-4731-422E-98F7-309015F97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Angular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00B7DF-F927-4ADD-8E68-30B5D30D4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matt vaughn</a:t>
            </a:r>
          </a:p>
        </p:txBody>
      </p:sp>
    </p:spTree>
    <p:extLst>
      <p:ext uri="{BB962C8B-B14F-4D97-AF65-F5344CB8AC3E}">
        <p14:creationId xmlns:p14="http://schemas.microsoft.com/office/powerpoint/2010/main" val="12598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240AE52-2211-4C46-8635-FD22D5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4ABA12-C92B-441E-90CA-859C588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software solutions.</a:t>
            </a:r>
          </a:p>
          <a:p>
            <a:r>
              <a:rPr lang="en-US" dirty="0"/>
              <a:t>Efficient with our resources (time and people)</a:t>
            </a:r>
          </a:p>
          <a:p>
            <a:r>
              <a:rPr lang="en-US" dirty="0"/>
              <a:t>High </a:t>
            </a:r>
            <a:r>
              <a:rPr lang="en-US" i="1" dirty="0"/>
              <a:t>quality</a:t>
            </a:r>
            <a:r>
              <a:rPr lang="en-US" dirty="0"/>
              <a:t> software.</a:t>
            </a:r>
          </a:p>
          <a:p>
            <a:r>
              <a:rPr lang="en-US" dirty="0"/>
              <a:t>Share your amazing solutions.</a:t>
            </a:r>
          </a:p>
        </p:txBody>
      </p:sp>
    </p:spTree>
    <p:extLst>
      <p:ext uri="{BB962C8B-B14F-4D97-AF65-F5344CB8AC3E}">
        <p14:creationId xmlns:p14="http://schemas.microsoft.com/office/powerpoint/2010/main" val="23216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240AE52-2211-4C46-8635-FD22D5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4ABA12-C92B-441E-90CA-859C588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Reuse high quality components and services.</a:t>
            </a:r>
          </a:p>
          <a:p>
            <a:r>
              <a:rPr lang="en-US" dirty="0"/>
              <a:t>Leverage Angular tools and elements.</a:t>
            </a:r>
          </a:p>
          <a:p>
            <a:r>
              <a:rPr lang="en-US" dirty="0"/>
              <a:t>Better code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Extensibility</a:t>
            </a:r>
          </a:p>
          <a:p>
            <a:pPr lvl="1"/>
            <a:r>
              <a:rPr lang="en-US" dirty="0" smtClean="0"/>
              <a:t>Maintainability: Decoupling, Interface</a:t>
            </a:r>
            <a:endParaRPr lang="en-US" dirty="0"/>
          </a:p>
          <a:p>
            <a:pPr lvl="1"/>
            <a:r>
              <a:rPr lang="en-US" dirty="0" smtClean="0"/>
              <a:t>Shareable/Reusable</a:t>
            </a:r>
          </a:p>
          <a:p>
            <a:pPr lvl="1"/>
            <a:r>
              <a:rPr lang="en-US" dirty="0" smtClean="0"/>
              <a:t>Scope, Public/Private</a:t>
            </a:r>
            <a:endParaRPr lang="en-US" dirty="0"/>
          </a:p>
          <a:p>
            <a:r>
              <a:rPr lang="en-US" dirty="0"/>
              <a:t>Practice and Principles</a:t>
            </a:r>
          </a:p>
          <a:p>
            <a:pPr lvl="1"/>
            <a:r>
              <a:rPr lang="en-US" dirty="0"/>
              <a:t>DRY: Do not repeat yourself.</a:t>
            </a:r>
          </a:p>
        </p:txBody>
      </p:sp>
    </p:spTree>
    <p:extLst>
      <p:ext uri="{BB962C8B-B14F-4D97-AF65-F5344CB8AC3E}">
        <p14:creationId xmlns:p14="http://schemas.microsoft.com/office/powerpoint/2010/main" val="10884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A28458-0326-4A2E-8CB6-E137659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do this with Angular?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CC224BA-F94D-442D-AFCF-C6A7D31E2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 module?</a:t>
            </a:r>
          </a:p>
          <a:p>
            <a:pPr lvl="1"/>
            <a:r>
              <a:rPr lang="en-US" dirty="0" smtClean="0"/>
              <a:t>A module is a collection of related things that work together</a:t>
            </a:r>
            <a:r>
              <a:rPr lang="en-US" dirty="0" smtClean="0"/>
              <a:t>. Code cluster.</a:t>
            </a:r>
            <a:endParaRPr lang="en-US" dirty="0" smtClean="0"/>
          </a:p>
          <a:p>
            <a:pPr lvl="1"/>
            <a:r>
              <a:rPr lang="en-US" dirty="0" smtClean="0"/>
              <a:t>Allows </a:t>
            </a:r>
            <a:r>
              <a:rPr lang="en-US" dirty="0"/>
              <a:t>an application to be organized into cohesive blocks of functionalities.</a:t>
            </a:r>
          </a:p>
          <a:p>
            <a:pPr lvl="1"/>
            <a:r>
              <a:rPr lang="en-US" dirty="0"/>
              <a:t>Allows an application module to be extended by capabilities of external libraries (i.e., other module packages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Allows applications to be composed by modules.</a:t>
            </a:r>
          </a:p>
          <a:p>
            <a:pPr lvl="1"/>
            <a:r>
              <a:rPr lang="en-US" dirty="0" smtClean="0"/>
              <a:t>A reusable library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err="1" smtClean="0"/>
              <a:t>commonJS</a:t>
            </a:r>
            <a:r>
              <a:rPr lang="en-US" dirty="0" smtClean="0"/>
              <a:t>, AMD, or UMD</a:t>
            </a:r>
          </a:p>
          <a:p>
            <a:pPr lvl="2"/>
            <a:r>
              <a:rPr lang="en-US" dirty="0" smtClean="0"/>
              <a:t>Help manage dependencies, scope</a:t>
            </a:r>
            <a:endParaRPr lang="en-US" dirty="0" smtClean="0"/>
          </a:p>
          <a:p>
            <a:pPr lvl="1"/>
            <a:r>
              <a:rPr lang="en-US" dirty="0"/>
              <a:t>Modules need to be exposed(</a:t>
            </a:r>
            <a:r>
              <a:rPr lang="en-US" b="1" dirty="0"/>
              <a:t>export</a:t>
            </a:r>
            <a:r>
              <a:rPr lang="en-US" dirty="0"/>
              <a:t>) to others for use and be accessible(</a:t>
            </a:r>
            <a:r>
              <a:rPr lang="en-US" b="1" dirty="0"/>
              <a:t>import</a:t>
            </a:r>
            <a:r>
              <a:rPr lang="en-US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Pros: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Improve efficiency.</a:t>
            </a:r>
          </a:p>
          <a:p>
            <a:pPr lvl="1"/>
            <a:r>
              <a:rPr lang="en-US" dirty="0"/>
              <a:t>Minimize code maintenance. </a:t>
            </a:r>
          </a:p>
          <a:p>
            <a:pPr lvl="1"/>
            <a:r>
              <a:rPr lang="en-US" dirty="0"/>
              <a:t>Better code </a:t>
            </a:r>
            <a:r>
              <a:rPr lang="en-US" b="1" i="1" dirty="0"/>
              <a:t>organization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Share and distribute </a:t>
            </a:r>
            <a:r>
              <a:rPr lang="en-US" dirty="0">
                <a:sym typeface="Wingdings" panose="05000000000000000000" pitchFamily="2" charset="2"/>
              </a:rPr>
              <a:t> Reusable libraries.</a:t>
            </a:r>
          </a:p>
        </p:txBody>
      </p:sp>
    </p:spTree>
    <p:extLst>
      <p:ext uri="{BB962C8B-B14F-4D97-AF65-F5344CB8AC3E}">
        <p14:creationId xmlns:p14="http://schemas.microsoft.com/office/powerpoint/2010/main" val="35742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Cons: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Takes thought, design, analysis to determine [what] belongs in a module.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Development </a:t>
            </a:r>
            <a:r>
              <a:rPr lang="en-US" dirty="0" smtClean="0">
                <a:sym typeface="Wingdings" panose="05000000000000000000" pitchFamily="2" charset="2"/>
              </a:rPr>
              <a:t>approach </a:t>
            </a:r>
            <a:r>
              <a:rPr lang="en-US" dirty="0">
                <a:sym typeface="Wingdings" panose="05000000000000000000" pitchFamily="2" charset="2"/>
              </a:rPr>
              <a:t>is different.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May take awhile to stabilize the module.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Managing dependencies.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 suite of modules that are inter-dependent require package and version updates when a dependency is updated.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12700">
              <a:schemeClr val="accent1">
                <a:alpha val="40000"/>
              </a:schemeClr>
            </a:glow>
            <a:softEdge rad="12700"/>
          </a:effectLst>
        </p:spPr>
        <p:txBody>
          <a:bodyPr/>
          <a:lstStyle/>
          <a:p>
            <a:r>
              <a:rPr lang="en-US" dirty="0"/>
              <a:t>Custom Angular Module Types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Component/Service</a:t>
            </a:r>
          </a:p>
          <a:p>
            <a:r>
              <a:rPr lang="en-US" dirty="0"/>
              <a:t>Infrastructure</a:t>
            </a:r>
          </a:p>
          <a:p>
            <a:r>
              <a:rPr lang="en-US" dirty="0"/>
              <a:t>Framework</a:t>
            </a:r>
          </a:p>
          <a:p>
            <a:r>
              <a:rPr lang="en-US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39690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Angular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Module.</a:t>
            </a:r>
          </a:p>
        </p:txBody>
      </p:sp>
    </p:spTree>
    <p:extLst>
      <p:ext uri="{BB962C8B-B14F-4D97-AF65-F5344CB8AC3E}">
        <p14:creationId xmlns:p14="http://schemas.microsoft.com/office/powerpoint/2010/main" val="17937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Application Modules :: Quick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Root</a:t>
            </a:r>
            <a:r>
              <a:rPr lang="en-US" dirty="0" smtClean="0"/>
              <a:t> </a:t>
            </a:r>
            <a:r>
              <a:rPr lang="en-US" dirty="0"/>
              <a:t>Module: </a:t>
            </a:r>
            <a:r>
              <a:rPr lang="en-US" dirty="0" smtClean="0"/>
              <a:t>app.module.ts</a:t>
            </a:r>
          </a:p>
          <a:p>
            <a:r>
              <a:rPr lang="en-US" b="1" dirty="0" smtClean="0"/>
              <a:t>Route</a:t>
            </a:r>
            <a:r>
              <a:rPr lang="en-US" dirty="0" smtClean="0"/>
              <a:t> Module: manage application routes</a:t>
            </a:r>
            <a:endParaRPr lang="en-US" dirty="0"/>
          </a:p>
          <a:p>
            <a:r>
              <a:rPr lang="en-US" b="1" dirty="0"/>
              <a:t>Shared</a:t>
            </a:r>
            <a:r>
              <a:rPr lang="en-US" dirty="0"/>
              <a:t> Module: shared.module.ts</a:t>
            </a:r>
          </a:p>
          <a:p>
            <a:r>
              <a:rPr lang="en-US" b="1" dirty="0"/>
              <a:t>Core</a:t>
            </a:r>
            <a:r>
              <a:rPr lang="en-US" dirty="0"/>
              <a:t> Module: core.module.ts</a:t>
            </a:r>
          </a:p>
          <a:p>
            <a:r>
              <a:rPr lang="en-US" b="1" dirty="0"/>
              <a:t>Feature</a:t>
            </a:r>
            <a:r>
              <a:rPr lang="en-US" dirty="0"/>
              <a:t> Modules</a:t>
            </a:r>
          </a:p>
          <a:p>
            <a:pPr lvl="1"/>
            <a:r>
              <a:rPr lang="en-US" dirty="0"/>
              <a:t>UI</a:t>
            </a:r>
          </a:p>
          <a:p>
            <a:pPr lvl="1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2848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Module: app.module.ts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Responsible for initializing the application’s modules (loading), and bootstrapping the top-level component (i.e., app.component). </a:t>
            </a:r>
          </a:p>
          <a:p>
            <a:pPr lvl="1"/>
            <a:r>
              <a:rPr lang="en-US" dirty="0"/>
              <a:t>Try to keep the concern to initializing the application.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Common application-level components (NotAuthorizedComponent, PageNotFoundComponent, ErrorComponent, etc.).</a:t>
            </a:r>
          </a:p>
        </p:txBody>
      </p:sp>
    </p:spTree>
    <p:extLst>
      <p:ext uri="{BB962C8B-B14F-4D97-AF65-F5344CB8AC3E}">
        <p14:creationId xmlns:p14="http://schemas.microsoft.com/office/powerpoint/2010/main" val="3166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E3640D-AE30-42D6-ADDA-E7B07A4B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AA6C605-8DAC-47E1-A59C-D2C532AA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 Vaughn	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matt.vaughn@buildmotion.com</a:t>
            </a:r>
            <a:endParaRPr lang="en-US" dirty="0"/>
          </a:p>
          <a:p>
            <a:pPr lvl="1"/>
            <a:r>
              <a:rPr lang="en-US" dirty="0"/>
              <a:t>Web: </a:t>
            </a:r>
            <a:r>
              <a:rPr lang="en-US" dirty="0">
                <a:hlinkClick r:id="rId3"/>
              </a:rPr>
              <a:t>www.angularlicio.us</a:t>
            </a:r>
            <a:r>
              <a:rPr lang="en-US" dirty="0"/>
              <a:t> || </a:t>
            </a:r>
            <a:r>
              <a:rPr lang="en-US" dirty="0">
                <a:hlinkClick r:id="rId4"/>
              </a:rPr>
              <a:t>www.angularlicious.com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Github: </a:t>
            </a:r>
            <a:r>
              <a:rPr lang="en-US" dirty="0">
                <a:hlinkClick r:id="rId5"/>
              </a:rPr>
              <a:t>https://github.com/</a:t>
            </a:r>
            <a:r>
              <a:rPr lang="en-US" b="1" dirty="0">
                <a:hlinkClick r:id="rId5"/>
              </a:rPr>
              <a:t>buildmotion</a:t>
            </a:r>
            <a:r>
              <a:rPr lang="en-US" dirty="0"/>
              <a:t> </a:t>
            </a:r>
          </a:p>
          <a:p>
            <a:r>
              <a:rPr lang="en-US" dirty="0"/>
              <a:t>Presentation, Code Samples and Resources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github.com/buildmotion/</a:t>
            </a:r>
            <a:r>
              <a:rPr lang="en-US" b="1" dirty="0" smtClean="0">
                <a:hlinkClick r:id="rId6"/>
              </a:rPr>
              <a:t>custom-angular-modules</a:t>
            </a:r>
            <a:endParaRPr lang="en-US" b="1" dirty="0" smtClean="0"/>
          </a:p>
          <a:p>
            <a:pPr lvl="2"/>
            <a:r>
              <a:rPr lang="en-US" dirty="0" smtClean="0"/>
              <a:t>Custom Angular Module</a:t>
            </a:r>
          </a:p>
          <a:p>
            <a:pPr lvl="2"/>
            <a:r>
              <a:rPr lang="en-US" dirty="0" smtClean="0"/>
              <a:t>(2) client Angular applications using different versions of the module.</a:t>
            </a:r>
          </a:p>
          <a:p>
            <a:pPr lvl="2"/>
            <a:r>
              <a:rPr lang="en-US" dirty="0" err="1" smtClean="0"/>
              <a:t>Powerpoint</a:t>
            </a:r>
            <a:r>
              <a:rPr lang="en-US" dirty="0" smtClean="0"/>
              <a:t> Presentation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1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Module: core.module.ts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 smtClean="0"/>
              <a:t>Part of the application initialization process. </a:t>
            </a:r>
          </a:p>
          <a:p>
            <a:pPr lvl="1"/>
            <a:r>
              <a:rPr lang="en-US" dirty="0" smtClean="0"/>
              <a:t>To import and reference modules, components, and services that are part of the application’s domain.</a:t>
            </a:r>
          </a:p>
          <a:p>
            <a:pPr lvl="1"/>
            <a:r>
              <a:rPr lang="en-US" dirty="0" smtClean="0"/>
              <a:t>Only a single-instance of the core.module should be loaded by the application. </a:t>
            </a:r>
            <a:endParaRPr lang="en-US" dirty="0"/>
          </a:p>
          <a:p>
            <a:r>
              <a:rPr lang="en-US" dirty="0"/>
              <a:t>Contents</a:t>
            </a:r>
          </a:p>
          <a:p>
            <a:pPr lvl="1"/>
            <a:r>
              <a:rPr lang="en-US" dirty="0" smtClean="0"/>
              <a:t>Application specific modules and/or services.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35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Module: shared.module.ts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 smtClean="0"/>
              <a:t>Responsible for importing and referencing common Angular and 3</a:t>
            </a:r>
            <a:r>
              <a:rPr lang="en-US" baseline="30000" dirty="0" smtClean="0"/>
              <a:t>rd</a:t>
            </a:r>
            <a:r>
              <a:rPr lang="en-US" dirty="0" smtClean="0"/>
              <a:t>-party modules, common components and/or services.</a:t>
            </a:r>
          </a:p>
          <a:p>
            <a:pPr lvl="1"/>
            <a:r>
              <a:rPr lang="en-US" dirty="0" smtClean="0"/>
              <a:t>Import and use by other feature modules in the application.</a:t>
            </a:r>
          </a:p>
          <a:p>
            <a:pPr lvl="2"/>
            <a:r>
              <a:rPr lang="en-US" dirty="0" smtClean="0"/>
              <a:t>Not imported by AppModule or CoreModule.</a:t>
            </a:r>
          </a:p>
          <a:p>
            <a:pPr lvl="1"/>
            <a:r>
              <a:rPr lang="en-US" dirty="0" smtClean="0"/>
              <a:t>Use to </a:t>
            </a:r>
            <a:r>
              <a:rPr lang="en-US" dirty="0"/>
              <a:t>hold the common components, directives, and pipes and share them with the modules that need them.</a:t>
            </a:r>
          </a:p>
          <a:p>
            <a:r>
              <a:rPr lang="en-US" dirty="0" smtClean="0"/>
              <a:t>Content Samples:</a:t>
            </a:r>
            <a:endParaRPr lang="en-US" dirty="0"/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NgModule } from '@angular/core';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FormsModule, ReactiveFormsModule } from '@angular/forms';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HttpModule } from '@angular/http';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RouterModule } from '@angular/router';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Observable } from 'rxjs/Observable';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12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/>
              <a:t>Feature Module: &lt;my-feature&gt;.module.ts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Use to implement a domain feature of the application. The module contains services and owns components with templates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feature module delivers a cohesive set of functionality focused on an application business domain, user workflow, facility (forms, http, routing), or collection of related utilities.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UI (ng front end)</a:t>
            </a:r>
          </a:p>
          <a:p>
            <a:pPr lvl="2"/>
            <a:r>
              <a:rPr lang="en-US" dirty="0"/>
              <a:t>Components, Directives, Pipes, constants</a:t>
            </a:r>
          </a:p>
          <a:p>
            <a:pPr lvl="1"/>
            <a:r>
              <a:rPr lang="en-US" dirty="0"/>
              <a:t>Service (ng back end)</a:t>
            </a:r>
          </a:p>
          <a:p>
            <a:pPr lvl="2"/>
            <a:r>
              <a:rPr lang="en-US" dirty="0"/>
              <a:t>Service (API)</a:t>
            </a:r>
          </a:p>
          <a:p>
            <a:pPr lvl="2"/>
            <a:r>
              <a:rPr lang="en-US" dirty="0"/>
              <a:t>Business Logic Layer</a:t>
            </a:r>
          </a:p>
          <a:p>
            <a:pPr lvl="2"/>
            <a:r>
              <a:rPr lang="en-US" dirty="0"/>
              <a:t>Models</a:t>
            </a:r>
          </a:p>
          <a:p>
            <a:pPr lvl="2"/>
            <a:r>
              <a:rPr lang="en-US" dirty="0"/>
              <a:t>HttpServices</a:t>
            </a:r>
          </a:p>
        </p:txBody>
      </p:sp>
    </p:spTree>
    <p:extLst>
      <p:ext uri="{BB962C8B-B14F-4D97-AF65-F5344CB8AC3E}">
        <p14:creationId xmlns:p14="http://schemas.microsoft.com/office/powerpoint/2010/main" val="1284583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 smtClean="0"/>
              <a:t>Different Modules for Different Purposes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Domain specific</a:t>
            </a:r>
            <a:r>
              <a:rPr lang="en-US" dirty="0" smtClean="0"/>
              <a:t> providing services, workflow or utilities for the specified application.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Common services</a:t>
            </a:r>
            <a:r>
              <a:rPr lang="en-US" dirty="0" smtClean="0"/>
              <a:t> like logging or http.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Frameworks</a:t>
            </a:r>
            <a:r>
              <a:rPr lang="en-US" dirty="0" smtClean="0"/>
              <a:t> for processing business and validation rules; business actions. 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Common components</a:t>
            </a:r>
            <a:r>
              <a:rPr lang="en-US" i="1" dirty="0"/>
              <a:t> </a:t>
            </a:r>
            <a:r>
              <a:rPr lang="en-US" dirty="0" smtClean="0"/>
              <a:t>(Alerts, Modals, etc.) used by many applications.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Infrastructure concerns </a:t>
            </a:r>
            <a:r>
              <a:rPr lang="en-US" dirty="0" smtClean="0"/>
              <a:t>– base classes for components, services, business actions, and HTTP </a:t>
            </a:r>
            <a:r>
              <a:rPr lang="en-US" dirty="0" smtClean="0"/>
              <a:t>services, etc.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668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 smtClean="0"/>
              <a:t>Module Purpose Drives the Design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the module purpose will drive the design and implementation of the module.</a:t>
            </a:r>
          </a:p>
          <a:p>
            <a:pPr lvl="1"/>
            <a:r>
              <a:rPr lang="en-US" dirty="0" smtClean="0"/>
              <a:t>Requires thought and analysis.</a:t>
            </a:r>
          </a:p>
          <a:p>
            <a:r>
              <a:rPr lang="en-US" dirty="0" smtClean="0"/>
              <a:t>Helps determine how a module is organized.</a:t>
            </a:r>
          </a:p>
          <a:p>
            <a:r>
              <a:rPr lang="en-US" dirty="0" smtClean="0"/>
              <a:t>Helps determine the contents of the module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Emerging Modules</a:t>
            </a:r>
          </a:p>
          <a:p>
            <a:pPr lvl="1"/>
            <a:r>
              <a:rPr lang="en-US" dirty="0" smtClean="0"/>
              <a:t>Application features, components, services, infrastructure, frameworks change over time.</a:t>
            </a:r>
          </a:p>
          <a:p>
            <a:pPr lvl="1"/>
            <a:r>
              <a:rPr lang="en-US" dirty="0" smtClean="0"/>
              <a:t>Evaluate what things need to be re-organized or refactored to a module.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409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 and Stuff</a:t>
            </a:r>
          </a:p>
        </p:txBody>
      </p:sp>
    </p:spTree>
    <p:extLst>
      <p:ext uri="{BB962C8B-B14F-4D97-AF65-F5344CB8AC3E}">
        <p14:creationId xmlns:p14="http://schemas.microsoft.com/office/powerpoint/2010/main" val="2395048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and node.js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lvl="1"/>
            <a:r>
              <a:rPr lang="en-US" dirty="0">
                <a:hlinkClick r:id="rId2"/>
              </a:rPr>
              <a:t>https://nodejs.org/en/download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Installs both node and npm. </a:t>
            </a:r>
            <a:endParaRPr lang="en-US" dirty="0"/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LTS (long-term support) version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3"/>
              </a:rPr>
              <a:t>https://docs.npmjs.com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docs.npmjs.com/cli/install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82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-g typescript@'&gt;=2.4.2 &lt;2.5.0'</a:t>
            </a:r>
            <a:r>
              <a:rPr lang="en-US" dirty="0"/>
              <a:t>  </a:t>
            </a:r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Depends on version of other developer tools/modules.</a:t>
            </a:r>
          </a:p>
          <a:p>
            <a:pPr lvl="2"/>
            <a:r>
              <a:rPr lang="en-US" dirty="0" smtClean="0"/>
              <a:t>@angular/cli, @angular/compiler, @angular/compiler-cli, @angular/core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2"/>
              </a:rPr>
              <a:t>https://www.typescriptlang.org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www.typescriptlang.org/docs/home.html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15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610"/>
          </a:xfrm>
        </p:spPr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166328"/>
            <a:ext cx="9403742" cy="50820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@angular/common@latest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@angular/compiler@latest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@angular/compiler-cli@latest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@angular/core@latest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@angular/forms@latest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@angular/http@latest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@angular/platform-browser@latest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@angular/platform-browser-dynamic@latest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@angular/platform-server@latest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@angular/router@latest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</a:t>
            </a:r>
            <a:r>
              <a:rPr lang="en-US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angular/animations@latest</a:t>
            </a:r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Depends on version of other tools and modules. 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2"/>
              </a:rPr>
              <a:t>https://angular.io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angular.io/docs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angular.io/resources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10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npm install -g @angular-cli@latest</a:t>
            </a:r>
            <a:endParaRPr lang="en-US" dirty="0"/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Depends on version of other tools and modules.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2"/>
              </a:rPr>
              <a:t>https://cli.angular.io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1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E3640D-AE30-42D6-ADDA-E7B07A4B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Presentation, Code Samples and Resources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AA6C605-8DAC-47E1-A59C-D2C532AA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github.com/buildmotion/</a:t>
            </a:r>
            <a:r>
              <a:rPr lang="en-US" b="1" dirty="0" smtClean="0">
                <a:hlinkClick r:id="rId2"/>
              </a:rPr>
              <a:t>custom-angular-modules</a:t>
            </a:r>
            <a:endParaRPr lang="en-US" b="1" dirty="0" smtClean="0"/>
          </a:p>
          <a:p>
            <a:pPr lvl="1"/>
            <a:r>
              <a:rPr lang="en-US" dirty="0" smtClean="0"/>
              <a:t>Custom Angular Module (source, </a:t>
            </a:r>
            <a:r>
              <a:rPr lang="en-US" dirty="0" err="1" smtClean="0"/>
              <a:t>dist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(2) client Angular applications using different versions of the module.</a:t>
            </a:r>
          </a:p>
          <a:p>
            <a:pPr lvl="2"/>
            <a:r>
              <a:rPr lang="en-US" dirty="0" smtClean="0"/>
              <a:t>Basic logging</a:t>
            </a:r>
          </a:p>
          <a:p>
            <a:pPr lvl="2"/>
            <a:r>
              <a:rPr lang="en-US" dirty="0" smtClean="0"/>
              <a:t>Logging with configuration</a:t>
            </a:r>
          </a:p>
          <a:p>
            <a:pPr lvl="1"/>
            <a:r>
              <a:rPr lang="en-US" dirty="0" err="1" smtClean="0"/>
              <a:t>Powerpoint</a:t>
            </a:r>
            <a:r>
              <a:rPr lang="en-US" dirty="0" smtClean="0"/>
              <a:t> Presentation</a:t>
            </a:r>
            <a:endParaRPr lang="en-US" dirty="0"/>
          </a:p>
          <a:p>
            <a:pPr lvl="1"/>
            <a:r>
              <a:rPr lang="en-US" dirty="0" smtClean="0"/>
              <a:t>Guide (markdown/PDF)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 &amp;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55858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A78D9AA-632B-4F96-AD54-89956BA9B4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err="1" smtClean="0"/>
              <a:t>tsconfig.json</a:t>
            </a:r>
            <a:endParaRPr lang="en-US" dirty="0" smtClean="0"/>
          </a:p>
          <a:p>
            <a:r>
              <a:rPr lang="en-US" dirty="0" smtClean="0"/>
              <a:t>angular-</a:t>
            </a:r>
            <a:r>
              <a:rPr lang="en-US" dirty="0" err="1" smtClean="0"/>
              <a:t>cli.json</a:t>
            </a:r>
            <a:endParaRPr lang="en-US" dirty="0" smtClean="0"/>
          </a:p>
          <a:p>
            <a:r>
              <a:rPr lang="en-US" dirty="0" smtClean="0"/>
              <a:t>rollup.config.js (optional)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(</a:t>
            </a:r>
            <a:r>
              <a:rPr lang="en-US" dirty="0" err="1" smtClean="0"/>
              <a:t>dist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License</a:t>
            </a:r>
          </a:p>
          <a:p>
            <a:r>
              <a:rPr lang="en-US" dirty="0" smtClean="0"/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192369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821C0E8-5FB4-4A13-84E8-B97446B9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Implementation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7F5DDD0-BEF2-4344-A9CE-64210FFCF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Contents</a:t>
            </a:r>
          </a:p>
        </p:txBody>
      </p:sp>
    </p:spTree>
    <p:extLst>
      <p:ext uri="{BB962C8B-B14F-4D97-AF65-F5344CB8AC3E}">
        <p14:creationId xmlns:p14="http://schemas.microsoft.com/office/powerpoint/2010/main" val="684225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943650F-8A0B-411E-9899-253298EA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Contents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526D77F-CCDA-4DFB-A82A-B74667A1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index.ts</a:t>
            </a:r>
            <a:endParaRPr lang="en-US" dirty="0" smtClean="0"/>
          </a:p>
          <a:p>
            <a:pPr lvl="1"/>
            <a:r>
              <a:rPr lang="en-US" dirty="0" smtClean="0"/>
              <a:t>Entry point to the Angular Module</a:t>
            </a:r>
          </a:p>
          <a:p>
            <a:pPr lvl="1"/>
            <a:r>
              <a:rPr lang="en-US" dirty="0" smtClean="0"/>
              <a:t>Exports all members that are public</a:t>
            </a:r>
          </a:p>
          <a:p>
            <a:pPr lvl="1"/>
            <a:r>
              <a:rPr lang="en-US" dirty="0" smtClean="0"/>
              <a:t>Contain at the minimum an export of your module.</a:t>
            </a:r>
          </a:p>
          <a:p>
            <a:r>
              <a:rPr lang="en-US" dirty="0" smtClean="0"/>
              <a:t>&lt;YOUR_CUSTOM&gt;.</a:t>
            </a:r>
            <a:r>
              <a:rPr lang="en-US" dirty="0" err="1" smtClean="0"/>
              <a:t>module.ts</a:t>
            </a:r>
            <a:endParaRPr lang="en-US" dirty="0" smtClean="0"/>
          </a:p>
          <a:p>
            <a:pPr lvl="1"/>
            <a:r>
              <a:rPr lang="en-US" dirty="0" smtClean="0"/>
              <a:t>Angular Example: </a:t>
            </a:r>
            <a:r>
              <a:rPr lang="en-US" dirty="0" err="1" smtClean="0">
                <a:hlinkClick r:id="rId2"/>
              </a:rPr>
              <a:t>HttpModule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63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6A18ADF-27A3-4A17-9A6E-E00A078A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DA695AC-479D-4307-97CE-4F297E933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63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Transpile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err="1" smtClean="0"/>
              <a:t>tsc</a:t>
            </a:r>
            <a:r>
              <a:rPr lang="en-US" dirty="0" smtClean="0"/>
              <a:t> or not to </a:t>
            </a:r>
            <a:r>
              <a:rPr lang="en-US" dirty="0" err="1" smtClean="0"/>
              <a:t>tsc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Not!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ngc</a:t>
            </a:r>
            <a:endParaRPr lang="en-US" dirty="0" smtClean="0"/>
          </a:p>
          <a:p>
            <a:pPr lvl="1"/>
            <a:r>
              <a:rPr lang="en-US" dirty="0" smtClean="0"/>
              <a:t>.\</a:t>
            </a:r>
            <a:r>
              <a:rPr lang="en-US" dirty="0" err="1" smtClean="0"/>
              <a:t>node_modules</a:t>
            </a:r>
            <a:r>
              <a:rPr lang="en-US" dirty="0" smtClean="0"/>
              <a:t>\.bin\</a:t>
            </a:r>
            <a:r>
              <a:rPr lang="en-US" dirty="0" err="1" smtClean="0"/>
              <a:t>ngc</a:t>
            </a:r>
            <a:r>
              <a:rPr lang="en-US" dirty="0" smtClean="0"/>
              <a:t> .\</a:t>
            </a:r>
            <a:r>
              <a:rPr lang="en-US" dirty="0" err="1" smtClean="0"/>
              <a:t>tsconfig.json</a:t>
            </a:r>
            <a:endParaRPr lang="en-US" dirty="0" smtClean="0"/>
          </a:p>
          <a:p>
            <a:r>
              <a:rPr lang="en-US" dirty="0" smtClean="0"/>
              <a:t>Configure Default Build Task</a:t>
            </a:r>
          </a:p>
          <a:p>
            <a:pPr marL="457200" lvl="1" indent="0">
              <a:buNone/>
            </a:pPr>
            <a:r>
              <a:rPr lang="en-US" sz="2000" dirty="0"/>
              <a:t>"scripts": {</a:t>
            </a:r>
          </a:p>
          <a:p>
            <a:pPr marL="457200" lvl="1" indent="0">
              <a:buNone/>
            </a:pPr>
            <a:r>
              <a:rPr lang="en-US" sz="2000" dirty="0"/>
              <a:t>"</a:t>
            </a:r>
            <a:r>
              <a:rPr lang="en-US" sz="2000" dirty="0" err="1"/>
              <a:t>transpile</a:t>
            </a:r>
            <a:r>
              <a:rPr lang="en-US" sz="2000" dirty="0"/>
              <a:t>": "</a:t>
            </a:r>
            <a:r>
              <a:rPr lang="en-US" sz="2000" dirty="0" err="1"/>
              <a:t>ngc</a:t>
            </a:r>
            <a:r>
              <a:rPr lang="en-US" sz="2000" dirty="0"/>
              <a:t>",</a:t>
            </a:r>
          </a:p>
          <a:p>
            <a:pPr marL="457200" lvl="1" indent="0">
              <a:buNone/>
            </a:pPr>
            <a:r>
              <a:rPr lang="en-US" sz="2000" dirty="0"/>
              <a:t>"build": "</a:t>
            </a:r>
            <a:r>
              <a:rPr lang="en-US" sz="2000" dirty="0" err="1"/>
              <a:t>npm</a:t>
            </a:r>
            <a:r>
              <a:rPr lang="en-US" sz="2000" dirty="0"/>
              <a:t> run </a:t>
            </a:r>
            <a:r>
              <a:rPr lang="en-US" sz="2000" dirty="0" err="1"/>
              <a:t>transpile</a:t>
            </a:r>
            <a:r>
              <a:rPr lang="en-US" sz="2000" dirty="0"/>
              <a:t>"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77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UMD (Universal Module Definition)</a:t>
            </a: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provide UMD formatted module</a:t>
            </a:r>
          </a:p>
          <a:p>
            <a:pPr lvl="1"/>
            <a:r>
              <a:rPr lang="en-US" dirty="0" smtClean="0"/>
              <a:t>UMD bundler</a:t>
            </a:r>
          </a:p>
          <a:p>
            <a:pPr lvl="2"/>
            <a:r>
              <a:rPr lang="en-US" dirty="0" smtClean="0">
                <a:hlinkClick r:id="rId2"/>
              </a:rPr>
              <a:t>https://www.npmjs.com/package/rollup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Minify the Script</a:t>
            </a:r>
          </a:p>
          <a:p>
            <a:pPr lvl="2"/>
            <a:r>
              <a:rPr lang="en-US" dirty="0" smtClean="0">
                <a:hlinkClick r:id="rId3"/>
              </a:rPr>
              <a:t>https://www.npmjs.com/package/uglify-js</a:t>
            </a:r>
            <a:r>
              <a:rPr lang="en-US" dirty="0" smtClean="0"/>
              <a:t>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3268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1BE00E3-964A-4B0C-91DF-0995FE1A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1C1CA5F-04A6-484F-8BEB-CAEF0AB0E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73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627359-6C97-4296-9184-B3AD6597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Storage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6B0312C-16A0-4E30-A9D9-A3383688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Repository</a:t>
            </a:r>
          </a:p>
          <a:p>
            <a:r>
              <a:rPr lang="en-US" dirty="0" smtClean="0"/>
              <a:t>Package Manager (</a:t>
            </a:r>
            <a:r>
              <a:rPr lang="en-US" dirty="0" err="1" smtClean="0"/>
              <a:t>npm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Private</a:t>
            </a:r>
          </a:p>
          <a:p>
            <a:r>
              <a:rPr lang="en-US" dirty="0" smtClean="0"/>
              <a:t>Versioning</a:t>
            </a:r>
          </a:p>
          <a:p>
            <a:pPr lvl="1"/>
            <a:r>
              <a:rPr lang="en-US" dirty="0" err="1" smtClean="0"/>
              <a:t>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55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D952EE2-98FE-4AFF-A813-55414086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Custom 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B8B937B-061C-4594-84DE-938E81539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5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E7584-6162-4CF3-91C8-8324E2B7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1F7E8-FCE9-4FEE-9350-83E92CCE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6F3D6B-8A35-45FB-85C5-A8B78DF7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Code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DB7E354-6AA6-4DC4-8F4A-A6195076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module</a:t>
            </a:r>
          </a:p>
          <a:p>
            <a:r>
              <a:rPr lang="en-US" dirty="0" smtClean="0"/>
              <a:t>Import the module/service</a:t>
            </a:r>
          </a:p>
          <a:p>
            <a:r>
              <a:rPr lang="en-US" dirty="0" smtClean="0"/>
              <a:t>Provide the </a:t>
            </a:r>
            <a:r>
              <a:rPr lang="en-US" dirty="0" smtClean="0"/>
              <a:t>service</a:t>
            </a:r>
          </a:p>
          <a:p>
            <a:pPr lvl="1"/>
            <a:r>
              <a:rPr lang="en-US" dirty="0" err="1" smtClean="0"/>
              <a:t>ngAppOne</a:t>
            </a:r>
            <a:endParaRPr lang="en-US" dirty="0" smtClean="0"/>
          </a:p>
          <a:p>
            <a:r>
              <a:rPr lang="en-US" dirty="0" smtClean="0"/>
              <a:t>Configuration for Modules/Services</a:t>
            </a:r>
          </a:p>
          <a:p>
            <a:pPr lvl="1"/>
            <a:r>
              <a:rPr lang="en-US" dirty="0" err="1" smtClean="0"/>
              <a:t>ngAppDos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53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C8A3633-9936-4BB0-9262-4D1B692D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BFB1BC-36BD-4978-BBF6-7318531E8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38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https://github.com/buildmotion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for each module typescript</a:t>
            </a:r>
          </a:p>
          <a:p>
            <a:r>
              <a:rPr lang="en-US" dirty="0"/>
              <a:t>reference application</a:t>
            </a:r>
          </a:p>
          <a:p>
            <a:r>
              <a:rPr lang="en-US" dirty="0"/>
              <a:t>starter kit for Angular Module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95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https://angularlicio.us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blog</a:t>
            </a:r>
          </a:p>
          <a:p>
            <a:r>
              <a:rPr lang="en-US" dirty="0"/>
              <a:t>book: Custom Angular Modules</a:t>
            </a:r>
          </a:p>
          <a:p>
            <a:r>
              <a:rPr lang="en-US" dirty="0"/>
              <a:t>quick guide PDF</a:t>
            </a:r>
          </a:p>
          <a:p>
            <a:r>
              <a:rPr lang="en-US" dirty="0"/>
              <a:t>podcasts</a:t>
            </a:r>
          </a:p>
        </p:txBody>
      </p:sp>
    </p:spTree>
    <p:extLst>
      <p:ext uri="{BB962C8B-B14F-4D97-AF65-F5344CB8AC3E}">
        <p14:creationId xmlns:p14="http://schemas.microsoft.com/office/powerpoint/2010/main" val="34453084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56723" cy="1400530"/>
          </a:xfrm>
        </p:spPr>
        <p:txBody>
          <a:bodyPr/>
          <a:lstStyle/>
          <a:p>
            <a:r>
              <a:rPr lang="en-US" dirty="0"/>
              <a:t>https://angularlicious.teachable.com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Tutorials</a:t>
            </a:r>
          </a:p>
          <a:p>
            <a:r>
              <a:rPr lang="en-US" dirty="0"/>
              <a:t>PDF guides</a:t>
            </a:r>
          </a:p>
        </p:txBody>
      </p:sp>
    </p:spTree>
    <p:extLst>
      <p:ext uri="{BB962C8B-B14F-4D97-AF65-F5344CB8AC3E}">
        <p14:creationId xmlns:p14="http://schemas.microsoft.com/office/powerpoint/2010/main" val="1525189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059C8FD-C565-4E0A-97B0-23FE633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8C7AE57-2CEF-4898-8EA6-09DFDEBC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DRY</a:t>
            </a:r>
            <a:r>
              <a:rPr lang="en-US" dirty="0"/>
              <a:t> (Don’t Repeat Yourself)</a:t>
            </a:r>
          </a:p>
          <a:p>
            <a:r>
              <a:rPr lang="en-US" dirty="0">
                <a:hlinkClick r:id="rId3"/>
              </a:rPr>
              <a:t>SOLID </a:t>
            </a:r>
            <a:r>
              <a:rPr lang="en-US" dirty="0" smtClean="0">
                <a:hlinkClick r:id="rId3"/>
              </a:rPr>
              <a:t>Principles</a:t>
            </a:r>
            <a:endParaRPr lang="en-US" dirty="0" smtClean="0"/>
          </a:p>
          <a:p>
            <a:r>
              <a:rPr lang="en-US" dirty="0" smtClean="0"/>
              <a:t>Object-Oriented Principles</a:t>
            </a:r>
          </a:p>
          <a:p>
            <a:pPr lvl="1"/>
            <a:r>
              <a:rPr lang="en-US" dirty="0" smtClean="0"/>
              <a:t>Objects, classes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Polymorphism</a:t>
            </a:r>
          </a:p>
          <a:p>
            <a:pPr lvl="1"/>
            <a:r>
              <a:rPr lang="en-US" dirty="0" smtClean="0"/>
              <a:t>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059C8FD-C565-4E0A-97B0-23FE633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8C7AE57-2CEF-4898-8EA6-09DFDEBC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Brief history of JavaScript </a:t>
            </a:r>
            <a:r>
              <a:rPr lang="en-US" dirty="0" smtClean="0">
                <a:hlinkClick r:id="rId2"/>
              </a:rPr>
              <a:t>Modules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10-Minute Module Primer</a:t>
            </a:r>
            <a:endParaRPr lang="en-US" dirty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://eloquentjavascript.net/10_modules.html</a:t>
            </a:r>
          </a:p>
          <a:p>
            <a:r>
              <a:rPr lang="en-US" dirty="0" smtClean="0">
                <a:hlinkClick r:id="rId4"/>
              </a:rPr>
              <a:t>What are </a:t>
            </a:r>
            <a:r>
              <a:rPr lang="en-US" dirty="0" err="1" smtClean="0">
                <a:hlinkClick r:id="rId4"/>
              </a:rPr>
              <a:t>Javascript</a:t>
            </a:r>
            <a:r>
              <a:rPr lang="en-US" dirty="0" smtClean="0">
                <a:hlinkClick r:id="rId4"/>
              </a:rPr>
              <a:t> modules?</a:t>
            </a:r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Core </a:t>
            </a:r>
            <a:r>
              <a:rPr lang="en-US" dirty="0" smtClean="0">
                <a:hlinkClick r:id="rId5"/>
              </a:rPr>
              <a:t>and Shared modules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6"/>
              </a:rPr>
              <a:t>What kinds of modules should I have and how should I use them</a:t>
            </a:r>
            <a:r>
              <a:rPr lang="en-US" dirty="0" smtClean="0">
                <a:hlinkClick r:id="rId6"/>
              </a:rPr>
              <a:t>?</a:t>
            </a:r>
            <a:endParaRPr lang="en-US" dirty="0" smtClean="0"/>
          </a:p>
          <a:p>
            <a:r>
              <a:rPr lang="en-US" dirty="0" smtClean="0"/>
              <a:t>NEW!!: </a:t>
            </a:r>
            <a:r>
              <a:rPr lang="en-US" dirty="0" smtClean="0">
                <a:hlinkClick r:id="rId7"/>
              </a:rPr>
              <a:t>Angular Universal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9691F00-552A-492D-9CF1-604C67A6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E56CBE2-9D8B-404A-B4C8-A3C0ED67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modules are important in your application architecture and design.</a:t>
            </a:r>
          </a:p>
          <a:p>
            <a:r>
              <a:rPr lang="en-US" dirty="0"/>
              <a:t>How to create custom modules that can be developed as their own Angular libraries.</a:t>
            </a:r>
          </a:p>
          <a:p>
            <a:r>
              <a:rPr lang="en-US" dirty="0"/>
              <a:t>How to use your custom modules in other Angular applications.</a:t>
            </a:r>
          </a:p>
          <a:p>
            <a:r>
              <a:rPr lang="en-US" dirty="0"/>
              <a:t>How to create different types of modules that take care of different application concerns.</a:t>
            </a:r>
          </a:p>
        </p:txBody>
      </p:sp>
    </p:spTree>
    <p:extLst>
      <p:ext uri="{BB962C8B-B14F-4D97-AF65-F5344CB8AC3E}">
        <p14:creationId xmlns:p14="http://schemas.microsoft.com/office/powerpoint/2010/main" val="23814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E7584-6162-4CF3-91C8-8324E2B7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</a:t>
            </a:r>
            <a:r>
              <a:rPr lang="en-US" strike="sngStrike" dirty="0"/>
              <a:t>me</a:t>
            </a:r>
            <a:r>
              <a:rPr lang="en-US" dirty="0"/>
              <a:t> my modules?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1F7E8-FCE9-4FEE-9350-83E92CCE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756094-9621-4DC1-A23F-C5CC45B8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Houston, we have a problem.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CF56606-5311-4DEC-934B-0E602174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application has only one module (i.e., app.module)…</a:t>
            </a:r>
          </a:p>
          <a:p>
            <a:pPr lvl="1"/>
            <a:r>
              <a:rPr lang="en-US" dirty="0"/>
              <a:t>you </a:t>
            </a:r>
            <a:r>
              <a:rPr lang="en-US" strike="sngStrike" dirty="0"/>
              <a:t>might</a:t>
            </a:r>
            <a:r>
              <a:rPr lang="en-US" dirty="0"/>
              <a:t> already have a problem. </a:t>
            </a:r>
          </a:p>
          <a:p>
            <a:r>
              <a:rPr lang="en-US" dirty="0"/>
              <a:t>No “junk drawer” modules.</a:t>
            </a:r>
          </a:p>
          <a:p>
            <a:pPr lvl="1"/>
            <a:r>
              <a:rPr lang="en-US" dirty="0"/>
              <a:t>Modules with everything and a kitchen sink.</a:t>
            </a:r>
          </a:p>
          <a:p>
            <a:r>
              <a:rPr lang="en-US" dirty="0"/>
              <a:t>Application with modules, components, services, or other things copied from another application.</a:t>
            </a:r>
          </a:p>
          <a:p>
            <a:r>
              <a:rPr lang="en-US" dirty="0"/>
              <a:t>Code copied to more than one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0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756094-9621-4DC1-A23F-C5CC45B8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Transmitted Defects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CF56606-5311-4DEC-934B-0E602174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copied from one location to one or more different locations.</a:t>
            </a:r>
          </a:p>
          <a:p>
            <a:pPr lvl="1"/>
            <a:r>
              <a:rPr lang="en-US" dirty="0" smtClean="0"/>
              <a:t>Code has defects.</a:t>
            </a:r>
          </a:p>
          <a:p>
            <a:pPr lvl="1"/>
            <a:r>
              <a:rPr lang="en-US" dirty="0" smtClean="0"/>
              <a:t>Every place that the code is copied to now has the defect.</a:t>
            </a:r>
          </a:p>
          <a:p>
            <a:r>
              <a:rPr lang="en-US" dirty="0" smtClean="0"/>
              <a:t>Code needs to be extended.</a:t>
            </a:r>
          </a:p>
          <a:p>
            <a:pPr lvl="1"/>
            <a:r>
              <a:rPr lang="en-US" dirty="0" smtClean="0"/>
              <a:t>The code will need to be updated in all places where it was copied.</a:t>
            </a:r>
          </a:p>
          <a:p>
            <a:r>
              <a:rPr lang="en-US" dirty="0" smtClean="0"/>
              <a:t>There is a cure for Software Transmitted Defects. </a:t>
            </a:r>
          </a:p>
          <a:p>
            <a:pPr lvl="1"/>
            <a:r>
              <a:rPr lang="en-US" dirty="0" smtClean="0"/>
              <a:t>Practice safe programming – DO NOT COPY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A28458-0326-4A2E-8CB6-E137659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Strategy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CC224BA-F94D-442D-AFCF-C6A7D31E2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we trying to achieve?</a:t>
            </a:r>
          </a:p>
        </p:txBody>
      </p:sp>
    </p:spTree>
    <p:extLst>
      <p:ext uri="{BB962C8B-B14F-4D97-AF65-F5344CB8AC3E}">
        <p14:creationId xmlns:p14="http://schemas.microsoft.com/office/powerpoint/2010/main" val="34483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1411</Words>
  <Application>Microsoft Office PowerPoint</Application>
  <PresentationFormat>Widescreen</PresentationFormat>
  <Paragraphs>283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Source Code Pro Light</vt:lpstr>
      <vt:lpstr>Wingdings</vt:lpstr>
      <vt:lpstr>Office Theme</vt:lpstr>
      <vt:lpstr>Custom Angular Modules</vt:lpstr>
      <vt:lpstr>Contact</vt:lpstr>
      <vt:lpstr>Presentation, Code Samples and Resources</vt:lpstr>
      <vt:lpstr>Introduction</vt:lpstr>
      <vt:lpstr>What we will learn:</vt:lpstr>
      <vt:lpstr>What’s wrong with me my modules?</vt:lpstr>
      <vt:lpstr>Houston, we have a problem.</vt:lpstr>
      <vt:lpstr>Software Transmitted Defects</vt:lpstr>
      <vt:lpstr>Goals and Strategy</vt:lpstr>
      <vt:lpstr>Goals</vt:lpstr>
      <vt:lpstr>Strategy</vt:lpstr>
      <vt:lpstr>How can we do this with Angular? </vt:lpstr>
      <vt:lpstr>Answer: Modules</vt:lpstr>
      <vt:lpstr>Module Pros:  </vt:lpstr>
      <vt:lpstr>Module Cons:  </vt:lpstr>
      <vt:lpstr>Custom Angular Module Types </vt:lpstr>
      <vt:lpstr>Know Your Angular Module</vt:lpstr>
      <vt:lpstr>Angular Application Modules :: Quick Overview</vt:lpstr>
      <vt:lpstr>Root Module: app.module.ts</vt:lpstr>
      <vt:lpstr>Core Module: core.module.ts</vt:lpstr>
      <vt:lpstr>Shared Module: shared.module.ts</vt:lpstr>
      <vt:lpstr>Feature Module: &lt;my-feature&gt;.module.ts</vt:lpstr>
      <vt:lpstr>Different Modules for Different Purposes</vt:lpstr>
      <vt:lpstr>Module Purpose Drives the Design</vt:lpstr>
      <vt:lpstr>Environment Setup</vt:lpstr>
      <vt:lpstr>npm and node.js</vt:lpstr>
      <vt:lpstr>Typescript</vt:lpstr>
      <vt:lpstr>Angular</vt:lpstr>
      <vt:lpstr>Angular CLI</vt:lpstr>
      <vt:lpstr>Technical Implementation</vt:lpstr>
      <vt:lpstr>Configuration Files</vt:lpstr>
      <vt:lpstr>Technical Implementation </vt:lpstr>
      <vt:lpstr>Module Contents</vt:lpstr>
      <vt:lpstr>Build Process</vt:lpstr>
      <vt:lpstr>Transpile </vt:lpstr>
      <vt:lpstr>UMD (Universal Module Definition) </vt:lpstr>
      <vt:lpstr>Deployment</vt:lpstr>
      <vt:lpstr>Safe Storage</vt:lpstr>
      <vt:lpstr>Using Custom Modules</vt:lpstr>
      <vt:lpstr>See the Code</vt:lpstr>
      <vt:lpstr>Resources</vt:lpstr>
      <vt:lpstr>https://github.com/buildmotion</vt:lpstr>
      <vt:lpstr>https://angularlicio.us</vt:lpstr>
      <vt:lpstr>https://angularlicious.teachable.com</vt:lpstr>
      <vt:lpstr>Principles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Angular Modules</dc:title>
  <dc:creator>matt valencia</dc:creator>
  <cp:lastModifiedBy>matt vaughn</cp:lastModifiedBy>
  <cp:revision>65</cp:revision>
  <dcterms:created xsi:type="dcterms:W3CDTF">2017-11-06T02:16:17Z</dcterms:created>
  <dcterms:modified xsi:type="dcterms:W3CDTF">2017-11-17T21:03:22Z</dcterms:modified>
</cp:coreProperties>
</file>