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5" r:id="rId1"/>
  </p:sldMasterIdLst>
  <p:sldIdLst>
    <p:sldId id="256" r:id="rId2"/>
    <p:sldId id="257" r:id="rId3"/>
    <p:sldId id="269" r:id="rId4"/>
    <p:sldId id="308" r:id="rId5"/>
    <p:sldId id="270" r:id="rId6"/>
    <p:sldId id="267" r:id="rId7"/>
    <p:sldId id="316" r:id="rId8"/>
    <p:sldId id="258" r:id="rId9"/>
    <p:sldId id="260" r:id="rId10"/>
    <p:sldId id="261" r:id="rId11"/>
    <p:sldId id="259" r:id="rId12"/>
    <p:sldId id="265" r:id="rId13"/>
    <p:sldId id="312" r:id="rId14"/>
    <p:sldId id="313" r:id="rId15"/>
    <p:sldId id="266" r:id="rId16"/>
    <p:sldId id="268" r:id="rId17"/>
    <p:sldId id="309" r:id="rId18"/>
    <p:sldId id="310" r:id="rId19"/>
    <p:sldId id="314" r:id="rId20"/>
    <p:sldId id="311" r:id="rId21"/>
    <p:sldId id="315" r:id="rId22"/>
    <p:sldId id="317" r:id="rId23"/>
    <p:sldId id="318" r:id="rId24"/>
    <p:sldId id="272" r:id="rId25"/>
    <p:sldId id="273" r:id="rId26"/>
    <p:sldId id="274" r:id="rId27"/>
    <p:sldId id="275" r:id="rId28"/>
    <p:sldId id="276" r:id="rId29"/>
    <p:sldId id="271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9" r:id="rId42"/>
    <p:sldId id="288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262" r:id="rId59"/>
    <p:sldId id="305" r:id="rId60"/>
    <p:sldId id="306" r:id="rId61"/>
    <p:sldId id="307" r:id="rId62"/>
    <p:sldId id="263" r:id="rId63"/>
    <p:sldId id="319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Contact" id="{F401B6C2-000E-41B7-BAFD-A6A68FFF4842}">
          <p14:sldIdLst>
            <p14:sldId id="256"/>
            <p14:sldId id="257"/>
          </p14:sldIdLst>
        </p14:section>
        <p14:section name="Introduction" id="{8AEF06AC-0889-4584-B7E5-116D8C3CDEDC}">
          <p14:sldIdLst>
            <p14:sldId id="269"/>
            <p14:sldId id="308"/>
            <p14:sldId id="270"/>
            <p14:sldId id="267"/>
            <p14:sldId id="316"/>
            <p14:sldId id="258"/>
            <p14:sldId id="260"/>
            <p14:sldId id="261"/>
            <p14:sldId id="259"/>
            <p14:sldId id="265"/>
            <p14:sldId id="312"/>
            <p14:sldId id="313"/>
            <p14:sldId id="266"/>
            <p14:sldId id="268"/>
            <p14:sldId id="309"/>
            <p14:sldId id="310"/>
            <p14:sldId id="314"/>
            <p14:sldId id="311"/>
            <p14:sldId id="315"/>
            <p14:sldId id="317"/>
            <p14:sldId id="318"/>
          </p14:sldIdLst>
        </p14:section>
        <p14:section name="Environment Setup" id="{BF7CBE3F-CA3D-47FF-93A6-FF223491AAF9}">
          <p14:sldIdLst>
            <p14:sldId id="272"/>
            <p14:sldId id="273"/>
            <p14:sldId id="274"/>
            <p14:sldId id="275"/>
            <p14:sldId id="276"/>
          </p14:sldIdLst>
        </p14:section>
        <p14:section name="Technical :: Setup &amp; Configuration" id="{D3F4E063-9DDC-4A34-A8B5-128C00202E58}">
          <p14:sldIdLst>
            <p14:sldId id="271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echnical Implementation :: Module Contents" id="{7B1270E3-B648-461E-830D-198220E5739C}">
          <p14:sldIdLst>
            <p14:sldId id="286"/>
            <p14:sldId id="287"/>
            <p14:sldId id="289"/>
            <p14:sldId id="288"/>
          </p14:sldIdLst>
        </p14:section>
        <p14:section name="Build" id="{DDBBB2E8-3B97-4E66-9F5B-02CF459C8ED8}">
          <p14:sldIdLst>
            <p14:sldId id="290"/>
            <p14:sldId id="291"/>
            <p14:sldId id="292"/>
            <p14:sldId id="293"/>
            <p14:sldId id="294"/>
          </p14:sldIdLst>
        </p14:section>
        <p14:section name="Deployment" id="{DC851888-D9A4-4D3D-8B05-6D5B7186C3B9}">
          <p14:sldIdLst>
            <p14:sldId id="295"/>
            <p14:sldId id="296"/>
            <p14:sldId id="297"/>
            <p14:sldId id="298"/>
          </p14:sldIdLst>
        </p14:section>
        <p14:section name="Using Modules" id="{15A42D9D-9FB6-47BD-8CD9-403FB959B9F0}">
          <p14:sldIdLst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Resources" id="{EB564E35-E328-490B-80E3-D00FC816CBE1}">
          <p14:sldIdLst>
            <p14:sldId id="262"/>
            <p14:sldId id="305"/>
            <p14:sldId id="306"/>
            <p14:sldId id="307"/>
            <p14:sldId id="263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9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0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22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847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4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1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27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09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1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4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4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1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2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1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1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61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ularlicio.us/" TargetMode="External"/><Relationship Id="rId2" Type="http://schemas.openxmlformats.org/officeDocument/2006/relationships/hyperlink" Target="mailto:matt.vaughn@buildmotion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uildmotion" TargetMode="External"/><Relationship Id="rId4" Type="http://schemas.openxmlformats.org/officeDocument/2006/relationships/hyperlink" Target="http://www.angularlicious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_(object-oriented_design)" TargetMode="External"/><Relationship Id="rId2" Type="http://schemas.openxmlformats.org/officeDocument/2006/relationships/hyperlink" Target="https://en.wikipedia.org/wiki/Don't_repeat_yoursel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ngmodule-faq#what-kinds-of-modules-should-i-have-and-how-should-i-use-them" TargetMode="External"/><Relationship Id="rId2" Type="http://schemas.openxmlformats.org/officeDocument/2006/relationships/hyperlink" Target="https://jing-chai.blogspot.com/2017/03/angular-2-core-vs-shared-modul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FE0C29-4731-422E-98F7-309015F97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Angular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00B7DF-F927-4ADD-8E68-30B5D30D4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matt vaughn</a:t>
            </a:r>
          </a:p>
        </p:txBody>
      </p:sp>
    </p:spTree>
    <p:extLst>
      <p:ext uri="{BB962C8B-B14F-4D97-AF65-F5344CB8AC3E}">
        <p14:creationId xmlns:p14="http://schemas.microsoft.com/office/powerpoint/2010/main" val="2531835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240AE52-2211-4C46-8635-FD22D5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4ABA12-C92B-441E-90CA-859C588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Reuse high quality components and services.</a:t>
            </a:r>
          </a:p>
          <a:p>
            <a:r>
              <a:rPr lang="en-US" dirty="0"/>
              <a:t>Leverage Angular tools and elements.</a:t>
            </a:r>
          </a:p>
          <a:p>
            <a:r>
              <a:rPr lang="en-US" dirty="0"/>
              <a:t>Better code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Extensibility</a:t>
            </a:r>
          </a:p>
          <a:p>
            <a:pPr lvl="1"/>
            <a:r>
              <a:rPr lang="en-US" dirty="0"/>
              <a:t>Maintainability</a:t>
            </a:r>
          </a:p>
          <a:p>
            <a:pPr lvl="1"/>
            <a:r>
              <a:rPr lang="en-US" dirty="0"/>
              <a:t>Shareable</a:t>
            </a:r>
          </a:p>
          <a:p>
            <a:r>
              <a:rPr lang="en-US" dirty="0"/>
              <a:t>Practice and Principles</a:t>
            </a:r>
          </a:p>
          <a:p>
            <a:pPr lvl="1"/>
            <a:r>
              <a:rPr lang="en-US" dirty="0"/>
              <a:t>DRY: Do not repeat yourself.</a:t>
            </a:r>
          </a:p>
        </p:txBody>
      </p:sp>
    </p:spTree>
    <p:extLst>
      <p:ext uri="{BB962C8B-B14F-4D97-AF65-F5344CB8AC3E}">
        <p14:creationId xmlns:p14="http://schemas.microsoft.com/office/powerpoint/2010/main" val="108847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A28458-0326-4A2E-8CB6-E137659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do this with Angular?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CC224BA-F94D-442D-AFCF-C6A7D31E2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0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module?</a:t>
            </a:r>
          </a:p>
          <a:p>
            <a:pPr lvl="1"/>
            <a:r>
              <a:rPr lang="en-US" dirty="0" smtClean="0"/>
              <a:t>A module is a collection of related things that work together.</a:t>
            </a:r>
            <a:endParaRPr lang="en-US" dirty="0" smtClean="0"/>
          </a:p>
          <a:p>
            <a:pPr lvl="1"/>
            <a:r>
              <a:rPr lang="en-US" dirty="0" smtClean="0"/>
              <a:t>Allows </a:t>
            </a:r>
            <a:r>
              <a:rPr lang="en-US" dirty="0"/>
              <a:t>an application to be organized into cohesive blocks of functionalities.</a:t>
            </a:r>
          </a:p>
          <a:p>
            <a:pPr lvl="1"/>
            <a:r>
              <a:rPr lang="en-US" dirty="0"/>
              <a:t>Allows an application module to be extended by capabilities of external libraries (i.e., other module packages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Allows applications to be composed by modules.</a:t>
            </a:r>
          </a:p>
          <a:p>
            <a:pPr lvl="1"/>
            <a:r>
              <a:rPr lang="en-US" dirty="0" smtClean="0"/>
              <a:t>A reusable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8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Pros: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Improve efficiency.</a:t>
            </a:r>
          </a:p>
          <a:p>
            <a:pPr lvl="1"/>
            <a:r>
              <a:rPr lang="en-US" dirty="0"/>
              <a:t>Minimize code maintenance. </a:t>
            </a:r>
          </a:p>
          <a:p>
            <a:pPr lvl="1"/>
            <a:r>
              <a:rPr lang="en-US" dirty="0"/>
              <a:t>Better code organization.</a:t>
            </a:r>
          </a:p>
          <a:p>
            <a:pPr lvl="1"/>
            <a:r>
              <a:rPr lang="en-US" dirty="0"/>
              <a:t>Share and distribute </a:t>
            </a:r>
            <a:r>
              <a:rPr lang="en-US" dirty="0">
                <a:sym typeface="Wingdings" panose="05000000000000000000" pitchFamily="2" charset="2"/>
              </a:rPr>
              <a:t> Reusable libraries.</a:t>
            </a:r>
          </a:p>
        </p:txBody>
      </p:sp>
    </p:spTree>
    <p:extLst>
      <p:ext uri="{BB962C8B-B14F-4D97-AF65-F5344CB8AC3E}">
        <p14:creationId xmlns:p14="http://schemas.microsoft.com/office/powerpoint/2010/main" val="357425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Cons: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Takes thought, design, analysis to determine [what] belongs in a module.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Development </a:t>
            </a:r>
            <a:r>
              <a:rPr lang="en-US" dirty="0" smtClean="0">
                <a:sym typeface="Wingdings" panose="05000000000000000000" pitchFamily="2" charset="2"/>
              </a:rPr>
              <a:t>approach </a:t>
            </a:r>
            <a:r>
              <a:rPr lang="en-US" dirty="0">
                <a:sym typeface="Wingdings" panose="05000000000000000000" pitchFamily="2" charset="2"/>
              </a:rPr>
              <a:t>is different.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May take awhile to stabilize the module.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Managing dependencies.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 suite of modules that are inter-dependent require package and version updates when a dependency is updated.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6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012518-7D2C-4DC5-8D55-D2AA001E7F3A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12700">
              <a:schemeClr val="accent1">
                <a:alpha val="40000"/>
              </a:schemeClr>
            </a:glow>
            <a:softEdge rad="12700"/>
          </a:effectLst>
        </p:spPr>
        <p:txBody>
          <a:bodyPr/>
          <a:lstStyle/>
          <a:p>
            <a:r>
              <a:rPr lang="en-US" dirty="0"/>
              <a:t>Custom Angular Module Types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BE9684-0D38-47CC-A5AF-42D167AB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Component/Service</a:t>
            </a:r>
          </a:p>
          <a:p>
            <a:r>
              <a:rPr lang="en-US" dirty="0"/>
              <a:t>Infrastructure</a:t>
            </a:r>
          </a:p>
          <a:p>
            <a:r>
              <a:rPr lang="en-US" dirty="0"/>
              <a:t>Framework</a:t>
            </a:r>
          </a:p>
          <a:p>
            <a:r>
              <a:rPr lang="en-US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396905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Angular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Module.</a:t>
            </a:r>
          </a:p>
        </p:txBody>
      </p:sp>
    </p:spTree>
    <p:extLst>
      <p:ext uri="{BB962C8B-B14F-4D97-AF65-F5344CB8AC3E}">
        <p14:creationId xmlns:p14="http://schemas.microsoft.com/office/powerpoint/2010/main" val="1793706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Application Modules :: Quick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</a:t>
            </a:r>
            <a:r>
              <a:rPr lang="en-US" dirty="0"/>
              <a:t>Module: app.module.ts</a:t>
            </a:r>
          </a:p>
          <a:p>
            <a:r>
              <a:rPr lang="en-US" dirty="0"/>
              <a:t>Shared Module: shared.module.ts</a:t>
            </a:r>
          </a:p>
          <a:p>
            <a:r>
              <a:rPr lang="en-US" dirty="0"/>
              <a:t>Core Module: core.module.ts</a:t>
            </a:r>
          </a:p>
          <a:p>
            <a:r>
              <a:rPr lang="en-US" dirty="0"/>
              <a:t>Feature Modules</a:t>
            </a:r>
          </a:p>
          <a:p>
            <a:pPr lvl="1"/>
            <a:r>
              <a:rPr lang="en-US" dirty="0"/>
              <a:t>UI</a:t>
            </a:r>
          </a:p>
          <a:p>
            <a:pPr lvl="1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284813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Module: app.module.ts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Responsible for initializing the application’s modules (loading), and bootstrapping the top-level component (i.e., </a:t>
            </a:r>
            <a:r>
              <a:rPr lang="en-US" dirty="0" err="1"/>
              <a:t>app.component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Try to keep the concern to initializing the application.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Common application-level components (NotAuthorizedComponent, PageNotFoundComponent, ErrorComponent, etc.).</a:t>
            </a:r>
          </a:p>
        </p:txBody>
      </p:sp>
    </p:spTree>
    <p:extLst>
      <p:ext uri="{BB962C8B-B14F-4D97-AF65-F5344CB8AC3E}">
        <p14:creationId xmlns:p14="http://schemas.microsoft.com/office/powerpoint/2010/main" val="316663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Module: </a:t>
            </a:r>
            <a:r>
              <a:rPr lang="en-US" dirty="0" err="1"/>
              <a:t>core.module.ts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 smtClean="0"/>
              <a:t>Part of the application initialization process. </a:t>
            </a:r>
          </a:p>
          <a:p>
            <a:pPr lvl="1"/>
            <a:r>
              <a:rPr lang="en-US" dirty="0" smtClean="0"/>
              <a:t>To import and reference modules, components, and services that are part of the application’s domain.</a:t>
            </a:r>
          </a:p>
          <a:p>
            <a:pPr lvl="1"/>
            <a:r>
              <a:rPr lang="en-US" dirty="0" smtClean="0"/>
              <a:t>Only a single-instance of the </a:t>
            </a:r>
            <a:r>
              <a:rPr lang="en-US" dirty="0" err="1" smtClean="0"/>
              <a:t>core.module</a:t>
            </a:r>
            <a:r>
              <a:rPr lang="en-US" dirty="0" smtClean="0"/>
              <a:t> should be </a:t>
            </a:r>
            <a:r>
              <a:rPr lang="en-US" dirty="0" err="1" smtClean="0"/>
              <a:t>loaed</a:t>
            </a:r>
            <a:r>
              <a:rPr lang="en-US" dirty="0" smtClean="0"/>
              <a:t> by the application. </a:t>
            </a:r>
            <a:endParaRPr lang="en-US" dirty="0"/>
          </a:p>
          <a:p>
            <a:r>
              <a:rPr lang="en-US" dirty="0"/>
              <a:t>Contents</a:t>
            </a:r>
          </a:p>
          <a:p>
            <a:pPr lvl="1"/>
            <a:r>
              <a:rPr lang="en-US" dirty="0" smtClean="0"/>
              <a:t>Application specific modules and/or services.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3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E3640D-AE30-42D6-ADDA-E7B07A4B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AA6C605-8DAC-47E1-A59C-D2C532AA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 Vaughn	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matt.vaughn@buildmotion.com</a:t>
            </a:r>
            <a:endParaRPr lang="en-US" dirty="0"/>
          </a:p>
          <a:p>
            <a:pPr lvl="1"/>
            <a:r>
              <a:rPr lang="en-US" dirty="0"/>
              <a:t>Web: </a:t>
            </a:r>
            <a:r>
              <a:rPr lang="en-US" dirty="0">
                <a:hlinkClick r:id="rId3"/>
              </a:rPr>
              <a:t>www.angularlicio.us</a:t>
            </a:r>
            <a:r>
              <a:rPr lang="en-US" dirty="0"/>
              <a:t> || </a:t>
            </a:r>
            <a:r>
              <a:rPr lang="en-US" dirty="0">
                <a:hlinkClick r:id="rId4"/>
              </a:rPr>
              <a:t>www.angularlicious.com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https://github.com/buildmotion</a:t>
            </a:r>
            <a:r>
              <a:rPr lang="en-US" dirty="0"/>
              <a:t> </a:t>
            </a:r>
          </a:p>
          <a:p>
            <a:r>
              <a:rPr lang="en-US" dirty="0"/>
              <a:t>Presentation, Code Samples and Resources</a:t>
            </a:r>
          </a:p>
          <a:p>
            <a:pPr lvl="1"/>
            <a:r>
              <a:rPr lang="en-US"/>
              <a:t>https://github.com/buildmotion/custom-angular-modules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310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Module: </a:t>
            </a:r>
            <a:r>
              <a:rPr lang="en-US" dirty="0" err="1"/>
              <a:t>shared.module.ts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 smtClean="0"/>
              <a:t>Responsible for importing and referencing common Angular and 3</a:t>
            </a:r>
            <a:r>
              <a:rPr lang="en-US" baseline="30000" dirty="0" smtClean="0"/>
              <a:t>rd</a:t>
            </a:r>
            <a:r>
              <a:rPr lang="en-US" dirty="0" smtClean="0"/>
              <a:t>-party modules, common components and/or services.</a:t>
            </a:r>
          </a:p>
          <a:p>
            <a:pPr lvl="1"/>
            <a:r>
              <a:rPr lang="en-US" dirty="0" smtClean="0"/>
              <a:t>Import and use by other feature modules in the application.</a:t>
            </a:r>
          </a:p>
          <a:p>
            <a:pPr lvl="2"/>
            <a:r>
              <a:rPr lang="en-US" dirty="0" smtClean="0"/>
              <a:t>Not imported by </a:t>
            </a:r>
            <a:r>
              <a:rPr lang="en-US" dirty="0" err="1" smtClean="0"/>
              <a:t>AppModule</a:t>
            </a:r>
            <a:r>
              <a:rPr lang="en-US" dirty="0" smtClean="0"/>
              <a:t> or </a:t>
            </a:r>
            <a:r>
              <a:rPr lang="en-US" dirty="0" err="1" smtClean="0"/>
              <a:t>CoreModule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to </a:t>
            </a:r>
            <a:r>
              <a:rPr lang="en-US" dirty="0"/>
              <a:t>hold the common components, directives, and pipes and share them with the modules that need them.</a:t>
            </a:r>
            <a:endParaRPr lang="en-US" dirty="0"/>
          </a:p>
          <a:p>
            <a:r>
              <a:rPr lang="en-US" dirty="0" smtClean="0"/>
              <a:t>Content Samples:</a:t>
            </a:r>
            <a:endParaRPr lang="en-US" dirty="0"/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</a:t>
            </a:r>
            <a:r>
              <a:rPr lang="en-US" sz="1400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NgModule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} from '@angular/core';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</a:t>
            </a:r>
            <a:r>
              <a:rPr lang="en-US" sz="1400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FormsModule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, </a:t>
            </a:r>
            <a:r>
              <a:rPr lang="en-US" sz="1400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ReactiveFormsModule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} from '@angular/forms';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</a:t>
            </a:r>
            <a:r>
              <a:rPr lang="en-US" sz="1400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HttpModule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} from '@angular/http';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</a:t>
            </a:r>
            <a:r>
              <a:rPr lang="en-US" sz="1400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RouterModule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 } from '@angular/router';</a:t>
            </a:r>
          </a:p>
          <a:p>
            <a:pPr lvl="1"/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import { Observable } from '</a:t>
            </a:r>
            <a:r>
              <a:rPr lang="en-US" sz="1400" dirty="0" err="1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rxjs</a:t>
            </a:r>
            <a:r>
              <a:rPr lang="en-US" sz="1400" dirty="0">
                <a:latin typeface="Source Code Pro Light" panose="020B0409030403020204" pitchFamily="49" charset="0"/>
                <a:ea typeface="Source Code Pro Light" panose="020B0409030403020204" pitchFamily="49" charset="0"/>
              </a:rPr>
              <a:t>/Observable';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12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/>
              <a:t>Feature Module: &lt;my-feature&gt;.</a:t>
            </a:r>
            <a:r>
              <a:rPr lang="en-US" dirty="0" err="1"/>
              <a:t>module.ts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Use to implement a domain feature of the application. The module contains services and owns components with templates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feature module delivers a cohesive set of functionality focused on an application business domain, user workflow, facility (forms, http, routing), or collection of related utilities.</a:t>
            </a:r>
            <a:endParaRPr lang="en-US" dirty="0"/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UI (ng front end)</a:t>
            </a:r>
          </a:p>
          <a:p>
            <a:pPr lvl="2"/>
            <a:r>
              <a:rPr lang="en-US" dirty="0"/>
              <a:t>Components, Directives, Pipes, constants</a:t>
            </a:r>
          </a:p>
          <a:p>
            <a:pPr lvl="1"/>
            <a:r>
              <a:rPr lang="en-US" dirty="0"/>
              <a:t>Service (ng back end)</a:t>
            </a:r>
          </a:p>
          <a:p>
            <a:pPr lvl="2"/>
            <a:r>
              <a:rPr lang="en-US" dirty="0"/>
              <a:t>Service (API)</a:t>
            </a:r>
          </a:p>
          <a:p>
            <a:pPr lvl="2"/>
            <a:r>
              <a:rPr lang="en-US" dirty="0"/>
              <a:t>Business Logic Layer</a:t>
            </a:r>
          </a:p>
          <a:p>
            <a:pPr lvl="2"/>
            <a:r>
              <a:rPr lang="en-US" dirty="0"/>
              <a:t>Models</a:t>
            </a:r>
          </a:p>
          <a:p>
            <a:pPr lvl="2"/>
            <a:r>
              <a:rPr lang="en-US" dirty="0" err="1"/>
              <a:t>HttpServices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83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 smtClean="0"/>
              <a:t>Different Modules for Different Purposes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Domain specific</a:t>
            </a:r>
            <a:r>
              <a:rPr lang="en-US" dirty="0" smtClean="0"/>
              <a:t> providing services, workflow or utilities for the specified application.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Common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services</a:t>
            </a:r>
            <a:r>
              <a:rPr lang="en-US" dirty="0" smtClean="0"/>
              <a:t> like logging or http.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Frameworks</a:t>
            </a:r>
            <a:r>
              <a:rPr lang="en-US" dirty="0" smtClean="0"/>
              <a:t> for processing business and validation rules; business actions. 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Common components</a:t>
            </a:r>
            <a:r>
              <a:rPr lang="en-US" i="1" dirty="0"/>
              <a:t> </a:t>
            </a:r>
            <a:r>
              <a:rPr lang="en-US" dirty="0" smtClean="0"/>
              <a:t>(</a:t>
            </a:r>
            <a:r>
              <a:rPr lang="en-US" dirty="0" smtClean="0"/>
              <a:t>Alerts, </a:t>
            </a:r>
            <a:r>
              <a:rPr lang="en-US" dirty="0" smtClean="0"/>
              <a:t>Modals, etc.) used by many applications.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Infrastructure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concerns </a:t>
            </a:r>
            <a:r>
              <a:rPr lang="en-US" dirty="0" smtClean="0"/>
              <a:t>– base classes for components, services, business actions, and HTTP services.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668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37EE62-6602-46DA-A102-BD35E973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80129" cy="1400530"/>
          </a:xfrm>
        </p:spPr>
        <p:txBody>
          <a:bodyPr/>
          <a:lstStyle/>
          <a:p>
            <a:r>
              <a:rPr lang="en-US" dirty="0" smtClean="0"/>
              <a:t>Module Purpose Drives the Design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994F59A-6B27-4732-B4FF-C5079685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the module purpose will drive the design and implementation of the module.</a:t>
            </a:r>
          </a:p>
          <a:p>
            <a:pPr lvl="1"/>
            <a:r>
              <a:rPr lang="en-US" dirty="0" smtClean="0"/>
              <a:t>Requires thought and analysis.</a:t>
            </a:r>
          </a:p>
          <a:p>
            <a:r>
              <a:rPr lang="en-US" dirty="0" smtClean="0"/>
              <a:t>Helps determine how a module is organized.</a:t>
            </a:r>
          </a:p>
          <a:p>
            <a:r>
              <a:rPr lang="en-US" dirty="0" smtClean="0"/>
              <a:t>Helps determine the contents of the module.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409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 and Stuff</a:t>
            </a:r>
          </a:p>
        </p:txBody>
      </p:sp>
    </p:spTree>
    <p:extLst>
      <p:ext uri="{BB962C8B-B14F-4D97-AF65-F5344CB8AC3E}">
        <p14:creationId xmlns:p14="http://schemas.microsoft.com/office/powerpoint/2010/main" val="2395048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and node.js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it? </a:t>
            </a:r>
          </a:p>
          <a:p>
            <a:r>
              <a:rPr lang="en-US" dirty="0"/>
              <a:t>Version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389282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it? </a:t>
            </a:r>
          </a:p>
          <a:p>
            <a:r>
              <a:rPr lang="en-US" dirty="0"/>
              <a:t>Version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555115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it? </a:t>
            </a:r>
          </a:p>
          <a:p>
            <a:r>
              <a:rPr lang="en-US" dirty="0"/>
              <a:t>Version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679910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230F53-2D0D-4EFF-8E00-331604A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EFFD75C-7858-4AEC-803B-D29EFE7A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get it? </a:t>
            </a:r>
          </a:p>
          <a:p>
            <a:r>
              <a:rPr lang="en-US" dirty="0"/>
              <a:t>Version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571711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99890AD-33FC-4E97-9C1F-83E93FA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F430FFA-0992-4903-A2FD-8C7CC4F4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 &amp;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5585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E7584-6162-4CF3-91C8-8324E2B7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1F7E8-FCE9-4FEE-9350-83E92CCE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58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9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tsconfig.json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26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angular-</a:t>
            </a:r>
            <a:r>
              <a:rPr lang="en-US" dirty="0" err="1"/>
              <a:t>cli.json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84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rollup.config.js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43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package-</a:t>
            </a:r>
            <a:r>
              <a:rPr lang="en-US" dirty="0" err="1"/>
              <a:t>dist.json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29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37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54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index.ts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9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F5644F-14CD-4425-A5B2-6EE30E02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module.ts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A78D9AA-632B-4F96-AD54-89956BA9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18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821C0E8-5FB4-4A13-84E8-B97446B9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Implementation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7F5DDD0-BEF2-4344-A9CE-64210FFCF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Contents</a:t>
            </a:r>
          </a:p>
        </p:txBody>
      </p:sp>
    </p:spTree>
    <p:extLst>
      <p:ext uri="{BB962C8B-B14F-4D97-AF65-F5344CB8AC3E}">
        <p14:creationId xmlns:p14="http://schemas.microsoft.com/office/powerpoint/2010/main" val="68422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9691F00-552A-492D-9CF1-604C67A6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E56CBE2-9D8B-404A-B4C8-A3C0ED67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modules are important in your application architecture and design.</a:t>
            </a:r>
          </a:p>
          <a:p>
            <a:r>
              <a:rPr lang="en-US" dirty="0"/>
              <a:t>How to create custom modules that can be developed as their own Angular libraries.</a:t>
            </a:r>
          </a:p>
          <a:p>
            <a:r>
              <a:rPr lang="en-US" dirty="0"/>
              <a:t>How to use your custom modules in other Angular applications.</a:t>
            </a:r>
          </a:p>
          <a:p>
            <a:r>
              <a:rPr lang="en-US" dirty="0"/>
              <a:t>How to create different types of modules that take care of different application concerns.</a:t>
            </a:r>
          </a:p>
        </p:txBody>
      </p:sp>
    </p:spTree>
    <p:extLst>
      <p:ext uri="{BB962C8B-B14F-4D97-AF65-F5344CB8AC3E}">
        <p14:creationId xmlns:p14="http://schemas.microsoft.com/office/powerpoint/2010/main" val="2381475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943650F-8A0B-411E-9899-253298EA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526D77F-CCDA-4DFB-A82A-B74667A1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 command</a:t>
            </a:r>
          </a:p>
          <a:p>
            <a:pPr lvl="1"/>
            <a:r>
              <a:rPr lang="en-US" dirty="0"/>
              <a:t>ng generate module</a:t>
            </a:r>
          </a:p>
          <a:p>
            <a:r>
              <a:rPr lang="en-US" dirty="0"/>
              <a:t>What it creates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NgModule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63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943650F-8A0B-411E-9899-253298EA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526D77F-CCDA-4DFB-A82A-B74667A1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 command</a:t>
            </a:r>
          </a:p>
          <a:p>
            <a:pPr lvl="1"/>
            <a:r>
              <a:rPr lang="en-US" dirty="0"/>
              <a:t>ng generate service</a:t>
            </a:r>
          </a:p>
          <a:p>
            <a:r>
              <a:rPr lang="en-US" dirty="0"/>
              <a:t>What it creates</a:t>
            </a:r>
          </a:p>
          <a:p>
            <a:pPr lvl="1"/>
            <a:r>
              <a:rPr lang="en-US" dirty="0"/>
              <a:t>@Injectable</a:t>
            </a:r>
          </a:p>
        </p:txBody>
      </p:sp>
    </p:spTree>
    <p:extLst>
      <p:ext uri="{BB962C8B-B14F-4D97-AF65-F5344CB8AC3E}">
        <p14:creationId xmlns:p14="http://schemas.microsoft.com/office/powerpoint/2010/main" val="710478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943650F-8A0B-411E-9899-253298EA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526D77F-CCDA-4DFB-A82A-B74667A1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 command</a:t>
            </a:r>
          </a:p>
          <a:p>
            <a:pPr lvl="1"/>
            <a:r>
              <a:rPr lang="en-US" dirty="0"/>
              <a:t>ng generate module</a:t>
            </a:r>
          </a:p>
          <a:p>
            <a:r>
              <a:rPr lang="en-US" dirty="0"/>
              <a:t>What it creates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NgModule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46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6A18ADF-27A3-4A17-9A6E-E00A078A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DA695AC-479D-4307-97CE-4F297E933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63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5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Transpile</a:t>
            </a: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777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77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31B197-8451-40E3-ACB3-5082550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Minify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C6CB73B-5D2A-4868-8FBE-7AD5C7C9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82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1BE00E3-964A-4B0C-91DF-0995FE1A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1C1CA5F-04A6-484F-8BEB-CAEF0AB0E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73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627359-6C97-4296-9184-B3AD6597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6B0312C-16A0-4E30-A9D9-A3383688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E7584-6162-4CF3-91C8-8324E2B7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</a:t>
            </a:r>
            <a:r>
              <a:rPr lang="en-US" strike="sngStrike" dirty="0"/>
              <a:t>me</a:t>
            </a:r>
            <a:r>
              <a:rPr lang="en-US" dirty="0"/>
              <a:t> my modules?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1F7E8-FCE9-4FEE-9350-83E92CCE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961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627359-6C97-4296-9184-B3AD6597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Environment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6B0312C-16A0-4E30-A9D9-A3383688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642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627359-6C97-4296-9184-B3AD6597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Versioning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6B0312C-16A0-4E30-A9D9-A3383688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93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D952EE2-98FE-4AFF-A813-55414086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Custom 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B8B937B-061C-4594-84DE-938E81539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552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6F3D6B-8A35-45FB-85C5-A8B78DF7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via NPM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DB7E354-6AA6-4DC4-8F4A-A6195076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3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277C317-3B2A-4F94-B123-D39199EE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via Local Environment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F19D278-A4EA-4EB0-95A1-54E9CC11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680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277C317-3B2A-4F94-B123-D39199EE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F19D278-A4EA-4EB0-95A1-54E9CC11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622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277C317-3B2A-4F94-B123-D39199EE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F19D278-A4EA-4EB0-95A1-54E9CC11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785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277C317-3B2A-4F94-B123-D39199EE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Configuration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F19D278-A4EA-4EB0-95A1-54E9CC11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41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C8A3633-9936-4BB0-9262-4D1B692D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BFB1BC-36BD-4978-BBF6-7318531E8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89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https://github.com/buildmotion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for each module typescript</a:t>
            </a:r>
          </a:p>
          <a:p>
            <a:r>
              <a:rPr lang="en-US" dirty="0"/>
              <a:t>reference application</a:t>
            </a:r>
          </a:p>
          <a:p>
            <a:r>
              <a:rPr lang="en-US" dirty="0"/>
              <a:t>starter kit for Angular Module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9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756094-9621-4DC1-A23F-C5CC45B8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Houston, we have a problem.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CF56606-5311-4DEC-934B-0E602174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application has only one module (i.e., </a:t>
            </a:r>
            <a:r>
              <a:rPr lang="en-US" dirty="0" err="1"/>
              <a:t>app.module</a:t>
            </a:r>
            <a:r>
              <a:rPr lang="en-US" dirty="0"/>
              <a:t>)…</a:t>
            </a:r>
          </a:p>
          <a:p>
            <a:pPr lvl="1"/>
            <a:r>
              <a:rPr lang="en-US" dirty="0"/>
              <a:t>you </a:t>
            </a:r>
            <a:r>
              <a:rPr lang="en-US" strike="sngStrike" dirty="0"/>
              <a:t>might</a:t>
            </a:r>
            <a:r>
              <a:rPr lang="en-US" dirty="0"/>
              <a:t> already have a problem. </a:t>
            </a:r>
          </a:p>
          <a:p>
            <a:r>
              <a:rPr lang="en-US" dirty="0"/>
              <a:t>No “junk drawer” modules.</a:t>
            </a:r>
          </a:p>
          <a:p>
            <a:pPr lvl="1"/>
            <a:r>
              <a:rPr lang="en-US" dirty="0"/>
              <a:t>Modules with everything and a kitchen sink.</a:t>
            </a:r>
          </a:p>
          <a:p>
            <a:r>
              <a:rPr lang="en-US" dirty="0"/>
              <a:t>Application with modules, components, services, or other things copied from another application.</a:t>
            </a:r>
          </a:p>
          <a:p>
            <a:r>
              <a:rPr lang="en-US" dirty="0"/>
              <a:t>Code copied to more than one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010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https://angularlicio.us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blog</a:t>
            </a:r>
          </a:p>
          <a:p>
            <a:r>
              <a:rPr lang="en-US" dirty="0"/>
              <a:t>book: Custom Angular Modules</a:t>
            </a:r>
          </a:p>
          <a:p>
            <a:r>
              <a:rPr lang="en-US" dirty="0"/>
              <a:t>quick guide PDF</a:t>
            </a:r>
          </a:p>
          <a:p>
            <a:r>
              <a:rPr lang="en-US" dirty="0"/>
              <a:t>podcasts</a:t>
            </a:r>
          </a:p>
        </p:txBody>
      </p:sp>
    </p:spTree>
    <p:extLst>
      <p:ext uri="{BB962C8B-B14F-4D97-AF65-F5344CB8AC3E}">
        <p14:creationId xmlns:p14="http://schemas.microsoft.com/office/powerpoint/2010/main" val="34453084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F1107E-18AC-491F-9E66-0719E15E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56723" cy="1400530"/>
          </a:xfrm>
        </p:spPr>
        <p:txBody>
          <a:bodyPr/>
          <a:lstStyle/>
          <a:p>
            <a:r>
              <a:rPr lang="en-US" dirty="0"/>
              <a:t>https://angularlicious.teachable.com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81C24B-5FC3-4E7E-9972-76F0122D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Tutorials</a:t>
            </a:r>
          </a:p>
          <a:p>
            <a:r>
              <a:rPr lang="en-US" dirty="0"/>
              <a:t>PDF guides</a:t>
            </a:r>
          </a:p>
        </p:txBody>
      </p:sp>
    </p:spTree>
    <p:extLst>
      <p:ext uri="{BB962C8B-B14F-4D97-AF65-F5344CB8AC3E}">
        <p14:creationId xmlns:p14="http://schemas.microsoft.com/office/powerpoint/2010/main" val="15251891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059C8FD-C565-4E0A-97B0-23FE633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8C7AE57-2CEF-4898-8EA6-09DFDEBC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DRY</a:t>
            </a:r>
            <a:r>
              <a:rPr lang="en-US" dirty="0"/>
              <a:t> (Don’t Repeat Yourself)</a:t>
            </a:r>
          </a:p>
          <a:p>
            <a:r>
              <a:rPr lang="en-US" dirty="0">
                <a:hlinkClick r:id="rId3"/>
              </a:rPr>
              <a:t>SOLID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059C8FD-C565-4E0A-97B0-23FE633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8C7AE57-2CEF-4898-8EA6-09DFDEBC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Cored and Shared modules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3"/>
              </a:rPr>
              <a:t>What kinds of modules should I have and how should I use them?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756094-9621-4DC1-A23F-C5CC45B8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Transmitted Defects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CF56606-5311-4DEC-934B-0E602174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copied from one location to one or more </a:t>
            </a:r>
            <a:r>
              <a:rPr lang="en-US" dirty="0" smtClean="0"/>
              <a:t>different locations.</a:t>
            </a:r>
          </a:p>
          <a:p>
            <a:pPr lvl="1"/>
            <a:r>
              <a:rPr lang="en-US" dirty="0" smtClean="0"/>
              <a:t>Code has defects.</a:t>
            </a:r>
          </a:p>
          <a:p>
            <a:pPr lvl="1"/>
            <a:r>
              <a:rPr lang="en-US" dirty="0" smtClean="0"/>
              <a:t>Every place that the code is copied to now has the defect.</a:t>
            </a:r>
            <a:endParaRPr lang="en-US" dirty="0" smtClean="0"/>
          </a:p>
          <a:p>
            <a:r>
              <a:rPr lang="en-US" dirty="0" smtClean="0"/>
              <a:t>Code needs to be extended.</a:t>
            </a:r>
          </a:p>
          <a:p>
            <a:pPr lvl="1"/>
            <a:r>
              <a:rPr lang="en-US" dirty="0" smtClean="0"/>
              <a:t>The code will need to be updated in all places where it was copied.</a:t>
            </a:r>
          </a:p>
          <a:p>
            <a:r>
              <a:rPr lang="en-US" dirty="0" smtClean="0"/>
              <a:t>There is a cure for Software Transmitted Defects. </a:t>
            </a:r>
          </a:p>
          <a:p>
            <a:pPr lvl="1"/>
            <a:r>
              <a:rPr lang="en-US" dirty="0" smtClean="0"/>
              <a:t>Practice safe programming – DO NOT COPY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4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A28458-0326-4A2E-8CB6-E137659F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Strategy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CC224BA-F94D-442D-AFCF-C6A7D31E2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we trying to achieve?</a:t>
            </a:r>
          </a:p>
        </p:txBody>
      </p:sp>
    </p:spTree>
    <p:extLst>
      <p:ext uri="{BB962C8B-B14F-4D97-AF65-F5344CB8AC3E}">
        <p14:creationId xmlns:p14="http://schemas.microsoft.com/office/powerpoint/2010/main" val="344837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240AE52-2211-4C46-8635-FD22D5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D4ABA12-C92B-441E-90CA-859C588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software solutions.</a:t>
            </a:r>
          </a:p>
          <a:p>
            <a:r>
              <a:rPr lang="en-US" dirty="0"/>
              <a:t>Efficient with our resources (time and people)</a:t>
            </a:r>
          </a:p>
          <a:p>
            <a:r>
              <a:rPr lang="en-US" dirty="0"/>
              <a:t>High </a:t>
            </a:r>
            <a:r>
              <a:rPr lang="en-US" i="1" dirty="0"/>
              <a:t>quality</a:t>
            </a:r>
            <a:r>
              <a:rPr lang="en-US" dirty="0"/>
              <a:t> software.</a:t>
            </a:r>
          </a:p>
          <a:p>
            <a:r>
              <a:rPr lang="en-US" dirty="0"/>
              <a:t>Share your amazing solutions.</a:t>
            </a:r>
          </a:p>
        </p:txBody>
      </p:sp>
    </p:spTree>
    <p:extLst>
      <p:ext uri="{BB962C8B-B14F-4D97-AF65-F5344CB8AC3E}">
        <p14:creationId xmlns:p14="http://schemas.microsoft.com/office/powerpoint/2010/main" val="2321644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423</TotalTime>
  <Words>1044</Words>
  <Application>Microsoft Office PowerPoint</Application>
  <PresentationFormat>Widescreen</PresentationFormat>
  <Paragraphs>214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Century Gothic</vt:lpstr>
      <vt:lpstr>Source Code Pro Light</vt:lpstr>
      <vt:lpstr>Wingdings</vt:lpstr>
      <vt:lpstr>Wingdings 3</vt:lpstr>
      <vt:lpstr>Ion</vt:lpstr>
      <vt:lpstr>Custom Angular Modules</vt:lpstr>
      <vt:lpstr>Contact</vt:lpstr>
      <vt:lpstr>Introduction</vt:lpstr>
      <vt:lpstr>What we will learn:</vt:lpstr>
      <vt:lpstr>What’s wrong with me my modules?</vt:lpstr>
      <vt:lpstr>Houston, we have a problem.</vt:lpstr>
      <vt:lpstr>Software Transmitted Defects</vt:lpstr>
      <vt:lpstr>Goals and Strategy</vt:lpstr>
      <vt:lpstr>Goals</vt:lpstr>
      <vt:lpstr>Strategy</vt:lpstr>
      <vt:lpstr>How can we do this with Angular? </vt:lpstr>
      <vt:lpstr>Answer: Modules</vt:lpstr>
      <vt:lpstr>Module Pros:  </vt:lpstr>
      <vt:lpstr>Module Cons:  </vt:lpstr>
      <vt:lpstr>Custom Angular Module Types </vt:lpstr>
      <vt:lpstr>Know Your Angular Module</vt:lpstr>
      <vt:lpstr>Angular Application Modules :: Quick Overview</vt:lpstr>
      <vt:lpstr>Root Module: app.module.ts</vt:lpstr>
      <vt:lpstr>Core Module: core.module.ts</vt:lpstr>
      <vt:lpstr>Shared Module: shared.module.ts</vt:lpstr>
      <vt:lpstr>Feature Module: &lt;my-feature&gt;.module.ts</vt:lpstr>
      <vt:lpstr>Different Modules for Different Purposes</vt:lpstr>
      <vt:lpstr>Module Purpose Drives the Design</vt:lpstr>
      <vt:lpstr>Environment Setup</vt:lpstr>
      <vt:lpstr>npm and node.js</vt:lpstr>
      <vt:lpstr>Typescript</vt:lpstr>
      <vt:lpstr>Angular</vt:lpstr>
      <vt:lpstr>Angular CLI</vt:lpstr>
      <vt:lpstr>Technical Implementation</vt:lpstr>
      <vt:lpstr>package.json</vt:lpstr>
      <vt:lpstr>tsconfig.json</vt:lpstr>
      <vt:lpstr>angular-cli.json</vt:lpstr>
      <vt:lpstr>rollup.config.js</vt:lpstr>
      <vt:lpstr>package-dist.json</vt:lpstr>
      <vt:lpstr>license</vt:lpstr>
      <vt:lpstr>README</vt:lpstr>
      <vt:lpstr>index.ts</vt:lpstr>
      <vt:lpstr>module.ts</vt:lpstr>
      <vt:lpstr>Technical Implementation </vt:lpstr>
      <vt:lpstr>module</vt:lpstr>
      <vt:lpstr>service</vt:lpstr>
      <vt:lpstr>component</vt:lpstr>
      <vt:lpstr>Build Process</vt:lpstr>
      <vt:lpstr>Clean</vt:lpstr>
      <vt:lpstr>Transpile </vt:lpstr>
      <vt:lpstr>Package </vt:lpstr>
      <vt:lpstr>Minify </vt:lpstr>
      <vt:lpstr>Deployment</vt:lpstr>
      <vt:lpstr>NPM</vt:lpstr>
      <vt:lpstr>Local Environment</vt:lpstr>
      <vt:lpstr>Module Versioning</vt:lpstr>
      <vt:lpstr>Using Custom Modules</vt:lpstr>
      <vt:lpstr>Reference via NPM</vt:lpstr>
      <vt:lpstr>Reference via Local Environment</vt:lpstr>
      <vt:lpstr>Shared Module</vt:lpstr>
      <vt:lpstr>Core Module</vt:lpstr>
      <vt:lpstr>Providing Configuration</vt:lpstr>
      <vt:lpstr>Resources</vt:lpstr>
      <vt:lpstr>https://github.com/buildmotion</vt:lpstr>
      <vt:lpstr>https://angularlicio.us</vt:lpstr>
      <vt:lpstr>https://angularlicious.teachable.com</vt:lpstr>
      <vt:lpstr>Principles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Angular Modules</dc:title>
  <dc:creator>matt valencia</dc:creator>
  <cp:lastModifiedBy>matt vaughn</cp:lastModifiedBy>
  <cp:revision>36</cp:revision>
  <dcterms:created xsi:type="dcterms:W3CDTF">2017-11-06T02:16:17Z</dcterms:created>
  <dcterms:modified xsi:type="dcterms:W3CDTF">2017-11-14T06:04:02Z</dcterms:modified>
</cp:coreProperties>
</file>