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subTitle"/>
          </p:nvPr>
        </p:nvSpPr>
        <p:spPr>
          <a:xfrm>
            <a:off x="4306125" y="3684235"/>
            <a:ext cx="4242600" cy="7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</a:rPr>
              <a:t>Fabian Monsalve Barona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</a:rPr>
              <a:t>Alvaro Rodriguez Caicedo</a:t>
            </a:r>
          </a:p>
        </p:txBody>
      </p:sp>
      <p:pic>
        <p:nvPicPr>
          <p:cNvPr descr="20864266_10154520306597574_1853623980_n.jp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75" y="211400"/>
            <a:ext cx="4915349" cy="26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33500" cy="13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Fidelización de clientes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710225" y="1085250"/>
            <a:ext cx="3788100" cy="29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800">
                <a:solidFill>
                  <a:srgbClr val="FFFFFF"/>
                </a:solidFill>
              </a:rPr>
              <a:t>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s-419" sz="1800">
                <a:solidFill>
                  <a:srgbClr val="000000"/>
                </a:solidFill>
              </a:rPr>
              <a:t>Comunicación empresa - clientes,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s-419" sz="1800">
                <a:solidFill>
                  <a:srgbClr val="000000"/>
                </a:solidFill>
              </a:rPr>
              <a:t>Falta de claridad en sistemas de puntos.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s-419" sz="1800">
                <a:solidFill>
                  <a:srgbClr val="000000"/>
                </a:solidFill>
              </a:rPr>
              <a:t>Limitación de las promociones.</a:t>
            </a:r>
          </a:p>
        </p:txBody>
      </p:sp>
      <p:pic>
        <p:nvPicPr>
          <p:cNvPr descr="predictive-analytics-customer-acquisition-equals-no-fight-over-customer-resized-600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25" y="2254196"/>
            <a:ext cx="2639775" cy="18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s-419" sz="1800">
                <a:solidFill>
                  <a:srgbClr val="000000"/>
                </a:solidFill>
              </a:rPr>
              <a:t>Los clientes podrán redimir premios, acumular stickers.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s-419" sz="1800">
                <a:solidFill>
                  <a:srgbClr val="000000"/>
                </a:solidFill>
              </a:rPr>
              <a:t>Mensajería con los clientes.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s-419" sz="1800">
                <a:solidFill>
                  <a:srgbClr val="000000"/>
                </a:solidFill>
              </a:rPr>
              <a:t>Promociones segmentadas.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s-419" sz="1800">
                <a:solidFill>
                  <a:srgbClr val="000000"/>
                </a:solidFill>
              </a:rPr>
              <a:t>La tarjeta será sugerida a clientes potenciales.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Elemento diferenciador.</a:t>
            </a:r>
          </a:p>
        </p:txBody>
      </p:sp>
      <p:pic>
        <p:nvPicPr>
          <p:cNvPr descr="istock_000002771093medium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76" y="2451674"/>
            <a:ext cx="2400623" cy="183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Monetización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800">
                <a:solidFill>
                  <a:srgbClr val="000000"/>
                </a:solidFill>
              </a:rPr>
              <a:t>El cobro se cargará a los establecimientos comerciales por los servicios de </a:t>
            </a:r>
            <a:r>
              <a:rPr i="1" lang="es-419" sz="1800">
                <a:solidFill>
                  <a:srgbClr val="000000"/>
                </a:solidFill>
              </a:rPr>
              <a:t>EasyCard Empresas,</a:t>
            </a:r>
            <a:r>
              <a:rPr lang="es-419" sz="1800">
                <a:solidFill>
                  <a:srgbClr val="000000"/>
                </a:solidFill>
              </a:rPr>
              <a:t> con distintos tipos de paquetes</a:t>
            </a:r>
          </a:p>
        </p:txBody>
      </p:sp>
      <p:pic>
        <p:nvPicPr>
          <p:cNvPr descr="a09630_4329fa2043d0452c91a87082caa796f9~mv2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896" y="2687600"/>
            <a:ext cx="2429024" cy="220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E0Nfmc.jp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25" y="2319050"/>
            <a:ext cx="3211900" cy="18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