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A68A0-4941-4A64-A567-D3F01247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9FF3F-372B-4F1F-9084-901638A4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B93A4-59DD-43DA-87C5-DE1A9EE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B060-02BF-470F-BF00-869886F7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C84E6-6623-4F93-B7C6-730C61BC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0864-5580-49FC-8EBA-1EF895F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AE289-BA0B-4BE1-ADC1-CF199F15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A0E6-6B76-4C3F-A2B9-D6D9A915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A2278-F809-40CD-800A-7C2DADCA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88EE-582C-4BE2-BEF5-32496DE2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EB2EBD-C71A-43F0-8230-63FA847E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B0C41-FFE3-4F0F-A2D7-106FD29C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D8094-E466-4538-A7BD-A89AD2C8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0C4D2-8834-4B51-B92B-F74B0AE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9B655-7739-46DE-88E6-EAE87D30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3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68B34-6B8A-4DB4-8D83-9011DA03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A042C-41A7-4D8F-B1BD-9D9E5EA8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32650-94DD-4EF0-9F88-0C393608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B9932-BFBF-4D5D-9DC5-B7BDF043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2DC5B-02B7-4A34-9F3C-C611F5FB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4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E9BE3-A4D8-470A-9604-9BAEED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ECF9-F6BE-463D-B65D-EA2B6D3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3587D-4EF5-4E8C-8109-D26CB103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198C-584F-4833-8785-9F8E0648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1DDF-2AD0-486C-8A52-6EB47E9D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8750F-520E-4509-978C-B78DC74C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9D5FB-D73A-4933-A509-2E26203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6055C-6DF0-484E-9A8A-6ED610ED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4EAF0-2152-4D28-AD0F-BFA21452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0B71B-A5CE-4232-B9C6-C9DCB39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7AA36-4B02-4742-8CE9-9DFBA41F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2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7BCF-02A9-4A4D-96BB-EACDF796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E6BCB-EBC8-45C0-969F-01B1E38A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B2D05-CAFD-440B-8378-B2F573BF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319A8-8575-4277-9626-FAAB517B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D7F8D-7826-4671-AEC4-77B485CD8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05432-583E-4908-851C-B92ACE27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B5818-64FD-4268-83A6-63136D93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F90CF-2F54-450A-B038-972DB369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C9D6-E870-4F04-BB3A-D8D4B285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6A9EE-CB3F-4A31-8900-6FC9216D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9FB39-7F15-4A4D-BF99-D93E3356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4EAAB-E8D9-48BC-A6B2-DC9254EF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0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94081-71A4-4C02-B65B-8A4CA15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E5489-D54C-4536-8B99-C50D1639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7D7E8-1A22-4C45-9B71-1FF5332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C1276-F318-4313-8CA8-C2A58BA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EEAC-0A42-4D3A-8A4B-18DB2B40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16C55-FEDD-4FB5-9667-876FD1FF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DDD3A-F621-4F2E-BA99-EAFC14D6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F725-BA69-4D82-9131-4550A4B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35350-0C87-4F48-9335-F2658426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99EA-76CB-4D67-A187-0EA8248F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6CB5B-977A-4ABC-A36F-878C05A9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B24FC-8D4E-4315-8747-8FA74036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5C53B-1878-4A7B-9B35-7D670B12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5BE98-B768-420E-B3D5-1979B845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4A343-7A28-4DFF-908E-43E2BFB7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101F7-45C4-413A-8FAF-C548AD0A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DEAA5-14A2-4F14-AF9D-2EBB175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344E-F86C-47FA-824F-54B705916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E1D-8279-41F2-8985-8DA597466F2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51910-19E9-42B9-9D1B-7D4891A9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49F82-7D0E-46FE-96AB-5FF8C224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23DE-F570-4887-9DA9-0AAA261E8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AD5DC-8D74-4863-B718-1E0AAF8C7DC6}"/>
              </a:ext>
            </a:extLst>
          </p:cNvPr>
          <p:cNvSpPr txBox="1"/>
          <p:nvPr/>
        </p:nvSpPr>
        <p:spPr>
          <a:xfrm>
            <a:off x="482306" y="697475"/>
            <a:ext cx="81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HIS(Healthcare Information System)</a:t>
            </a:r>
          </a:p>
          <a:p>
            <a:r>
              <a:rPr lang="ko-KR" altLang="en-US" sz="3200" b="1" dirty="0"/>
              <a:t>팀원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정신후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팀장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조대헌 김나은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70E51-1071-45E9-9A52-CE0046F714CA}"/>
              </a:ext>
            </a:extLst>
          </p:cNvPr>
          <p:cNvSpPr txBox="1"/>
          <p:nvPr/>
        </p:nvSpPr>
        <p:spPr>
          <a:xfrm>
            <a:off x="4284344" y="1968500"/>
            <a:ext cx="76691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HIS</a:t>
            </a:r>
            <a:r>
              <a:rPr lang="ko-KR" altLang="en-US" sz="2200" dirty="0"/>
              <a:t>란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의료서비스를 제공하는 병원에서 서비스 생산을 비롯한 병원내 각종 의료 및 일반 업무에 있어 정보이용자와 컴퓨터를 결합시켜 조직구성원의 성과를 높이고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나아가 병원조직의 전체성과를 향상시키는 것을 목적으로 구축되는 통합된 시스템이다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프로젝트를 통해 그동안 습득했던 기술 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들을 활용해보고 응용해보는 것을 목표로 한다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뿐만 아니라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병원에서 쓰이는 전산시스템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(ex. EMR, OCS, PACS…)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유사하게 구현해 봄으로써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병원 전산시스템에 대한 이해도 높아질 것으로 기대한다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8B32F4-8A62-49E7-8D39-173E6BA2A0AB}"/>
              </a:ext>
            </a:extLst>
          </p:cNvPr>
          <p:cNvGrpSpPr/>
          <p:nvPr/>
        </p:nvGrpSpPr>
        <p:grpSpPr>
          <a:xfrm>
            <a:off x="387807" y="2388119"/>
            <a:ext cx="3776991" cy="2864832"/>
            <a:chOff x="3584013" y="3612236"/>
            <a:chExt cx="3776991" cy="2864832"/>
          </a:xfrm>
        </p:grpSpPr>
        <p:pic>
          <p:nvPicPr>
            <p:cNvPr id="6" name="Google Shape;74;p4" descr="Google Shape;74;p4">
              <a:extLst>
                <a:ext uri="{FF2B5EF4-FFF2-40B4-BE49-F238E27FC236}">
                  <a16:creationId xmlns:a16="http://schemas.microsoft.com/office/drawing/2014/main" id="{D8FF19B1-AC7B-4856-A989-2EC3D881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013" y="4652493"/>
              <a:ext cx="762364" cy="76236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Google Shape;75;p4" descr="Google Shape;75;p4">
              <a:extLst>
                <a:ext uri="{FF2B5EF4-FFF2-40B4-BE49-F238E27FC236}">
                  <a16:creationId xmlns:a16="http://schemas.microsoft.com/office/drawing/2014/main" id="{C04E4ACB-2A7E-4868-B1EC-A7026CC6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8638" y="4652493"/>
              <a:ext cx="762366" cy="76236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Google Shape;76;p4" descr="Google Shape;76;p4">
              <a:extLst>
                <a:ext uri="{FF2B5EF4-FFF2-40B4-BE49-F238E27FC236}">
                  <a16:creationId xmlns:a16="http://schemas.microsoft.com/office/drawing/2014/main" id="{E765164C-DE5F-49C9-B7AE-D5A5DFC5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0778" y="4567265"/>
              <a:ext cx="932822" cy="93282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Google Shape;77;p4" descr="Google Shape;77;p4">
              <a:extLst>
                <a:ext uri="{FF2B5EF4-FFF2-40B4-BE49-F238E27FC236}">
                  <a16:creationId xmlns:a16="http://schemas.microsoft.com/office/drawing/2014/main" id="{861FAE51-979D-4694-B4DF-AF4D0EAA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5050" y="3612236"/>
              <a:ext cx="623603" cy="623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Google Shape;78;p4" descr="Google Shape;78;p4">
              <a:extLst>
                <a:ext uri="{FF2B5EF4-FFF2-40B4-BE49-F238E27FC236}">
                  <a16:creationId xmlns:a16="http://schemas.microsoft.com/office/drawing/2014/main" id="{99A64EB0-1D6E-4757-BA50-AFA8533E6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050" y="5965854"/>
              <a:ext cx="511228" cy="51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Google Shape;79;p4" descr="Google Shape;79;p4">
              <a:extLst>
                <a:ext uri="{FF2B5EF4-FFF2-40B4-BE49-F238E27FC236}">
                  <a16:creationId xmlns:a16="http://schemas.microsoft.com/office/drawing/2014/main" id="{2310D389-366E-421D-BEF5-9087A89A5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9550" y="5965838"/>
              <a:ext cx="511228" cy="51122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" name="Google Shape;80;p4" descr="Google Shape;80;p4">
              <a:extLst>
                <a:ext uri="{FF2B5EF4-FFF2-40B4-BE49-F238E27FC236}">
                  <a16:creationId xmlns:a16="http://schemas.microsoft.com/office/drawing/2014/main" id="{B5E9F224-DD89-43BB-B84A-268D57D87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9550" y="3668412"/>
              <a:ext cx="511239" cy="51123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Google Shape;81;p4">
            <a:extLst>
              <a:ext uri="{FF2B5EF4-FFF2-40B4-BE49-F238E27FC236}">
                <a16:creationId xmlns:a16="http://schemas.microsoft.com/office/drawing/2014/main" id="{6D82C2C3-2310-4C82-8EBD-628E24D07F57}"/>
              </a:ext>
            </a:extLst>
          </p:cNvPr>
          <p:cNvSpPr txBox="1"/>
          <p:nvPr/>
        </p:nvSpPr>
        <p:spPr>
          <a:xfrm>
            <a:off x="5160650" y="4721373"/>
            <a:ext cx="623702" cy="4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dirty="0"/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13559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D94939-1B41-4264-9EEA-D503DCF54E49}"/>
              </a:ext>
            </a:extLst>
          </p:cNvPr>
          <p:cNvSpPr/>
          <p:nvPr/>
        </p:nvSpPr>
        <p:spPr>
          <a:xfrm>
            <a:off x="257772" y="38946"/>
            <a:ext cx="7286713" cy="6727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C1FB87A-9CF2-4C8D-8A87-309351204E8C}"/>
              </a:ext>
            </a:extLst>
          </p:cNvPr>
          <p:cNvSpPr/>
          <p:nvPr/>
        </p:nvSpPr>
        <p:spPr>
          <a:xfrm>
            <a:off x="2371874" y="3841120"/>
            <a:ext cx="4634667" cy="273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EFAAD82-A8B3-4257-A0E6-DDE1F4EF094D}"/>
              </a:ext>
            </a:extLst>
          </p:cNvPr>
          <p:cNvSpPr/>
          <p:nvPr/>
        </p:nvSpPr>
        <p:spPr>
          <a:xfrm>
            <a:off x="3416681" y="595440"/>
            <a:ext cx="3443380" cy="21135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18F984-B70E-4A94-8D6E-36FFFB4529F9}"/>
              </a:ext>
            </a:extLst>
          </p:cNvPr>
          <p:cNvSpPr/>
          <p:nvPr/>
        </p:nvSpPr>
        <p:spPr>
          <a:xfrm>
            <a:off x="573483" y="1116921"/>
            <a:ext cx="1862774" cy="1263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웹팩 핸드북">
            <a:extLst>
              <a:ext uri="{FF2B5EF4-FFF2-40B4-BE49-F238E27FC236}">
                <a16:creationId xmlns:a16="http://schemas.microsoft.com/office/drawing/2014/main" id="{83A23999-FA4E-4D64-85A7-ADD3E5B2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67" y="4693003"/>
            <a:ext cx="1873584" cy="7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bel이란 무엇인가?">
            <a:extLst>
              <a:ext uri="{FF2B5EF4-FFF2-40B4-BE49-F238E27FC236}">
                <a16:creationId xmlns:a16="http://schemas.microsoft.com/office/drawing/2014/main" id="{22964422-E766-4F81-A640-9742C2CC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179" y="5421032"/>
            <a:ext cx="1411000" cy="6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아이디/패스워드 입력 없이 사용하는 방법">
            <a:extLst>
              <a:ext uri="{FF2B5EF4-FFF2-40B4-BE49-F238E27FC236}">
                <a16:creationId xmlns:a16="http://schemas.microsoft.com/office/drawing/2014/main" id="{1C673532-0971-42C0-83D9-02B0BA54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94" y="668817"/>
            <a:ext cx="2278066" cy="12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C0BF13-2BE1-47BB-95BF-64ED439EBA57}"/>
              </a:ext>
            </a:extLst>
          </p:cNvPr>
          <p:cNvGrpSpPr/>
          <p:nvPr/>
        </p:nvGrpSpPr>
        <p:grpSpPr>
          <a:xfrm>
            <a:off x="3854253" y="370290"/>
            <a:ext cx="2581160" cy="1903633"/>
            <a:chOff x="1647549" y="623672"/>
            <a:chExt cx="2581160" cy="19036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AD56F1-544F-6343-B411-D60E71F4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2613" y="1015551"/>
              <a:ext cx="1440179" cy="44652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 descr="셔츠이(가) 표시된 사진&#10;&#10;자동 생성된 설명">
              <a:extLst>
                <a:ext uri="{FF2B5EF4-FFF2-40B4-BE49-F238E27FC236}">
                  <a16:creationId xmlns:a16="http://schemas.microsoft.com/office/drawing/2014/main" id="{193AADCB-9C72-8840-BC63-5F306206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549" y="1605173"/>
              <a:ext cx="922132" cy="9221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6D821-1A58-4B74-9AA3-99CC2F6D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701" y="1788290"/>
              <a:ext cx="1366008" cy="67741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704322-9E15-4815-B3D5-8B1EA38D043A}"/>
                </a:ext>
              </a:extLst>
            </p:cNvPr>
            <p:cNvSpPr/>
            <p:nvPr/>
          </p:nvSpPr>
          <p:spPr>
            <a:xfrm>
              <a:off x="1943317" y="623672"/>
              <a:ext cx="1804739" cy="315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Back-End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4EA6D4-DAD2-467E-A662-702AD33DA650}"/>
              </a:ext>
            </a:extLst>
          </p:cNvPr>
          <p:cNvGrpSpPr/>
          <p:nvPr/>
        </p:nvGrpSpPr>
        <p:grpSpPr>
          <a:xfrm>
            <a:off x="2786980" y="3695834"/>
            <a:ext cx="3881502" cy="2493382"/>
            <a:chOff x="1251907" y="3587518"/>
            <a:chExt cx="3881502" cy="24933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8B94990-9250-46A7-A61F-F9BB48E12935}"/>
                </a:ext>
              </a:extLst>
            </p:cNvPr>
            <p:cNvGrpSpPr/>
            <p:nvPr/>
          </p:nvGrpSpPr>
          <p:grpSpPr>
            <a:xfrm>
              <a:off x="2726067" y="4000448"/>
              <a:ext cx="812910" cy="1025615"/>
              <a:chOff x="6489322" y="5124804"/>
              <a:chExt cx="1014855" cy="133090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CF131AB-301E-CE40-8E76-A0EFBBA7C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4928" y="5124804"/>
                <a:ext cx="999249" cy="999249"/>
              </a:xfrm>
              <a:prstGeom prst="rect">
                <a:avLst/>
              </a:prstGeom>
              <a:effectLst/>
            </p:spPr>
          </p:pic>
          <p:sp>
            <p:nvSpPr>
              <p:cNvPr id="7" name="TextBox 83">
                <a:extLst>
                  <a:ext uri="{FF2B5EF4-FFF2-40B4-BE49-F238E27FC236}">
                    <a16:creationId xmlns:a16="http://schemas.microsoft.com/office/drawing/2014/main" id="{D2825220-0979-B242-BC14-E886AB6060B2}"/>
                  </a:ext>
                </a:extLst>
              </p:cNvPr>
              <p:cNvSpPr txBox="1"/>
              <p:nvPr/>
            </p:nvSpPr>
            <p:spPr>
              <a:xfrm>
                <a:off x="6489322" y="5916533"/>
                <a:ext cx="984232" cy="53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ko-KR" sz="21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React</a:t>
                </a:r>
                <a:endParaRPr kumimoji="1" lang="ko-KR" altLang="en-US" sz="21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8" name="그림 7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87A94102-7644-AF4C-88D7-BF17B91F2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1907" y="5223877"/>
              <a:ext cx="2262542" cy="857023"/>
            </a:xfrm>
            <a:prstGeom prst="rect">
              <a:avLst/>
            </a:prstGeom>
          </p:spPr>
        </p:pic>
        <p:pic>
          <p:nvPicPr>
            <p:cNvPr id="1026" name="Picture 2" descr="Sass(SCSS) 완전 정복! | HEROPY">
              <a:extLst>
                <a:ext uri="{FF2B5EF4-FFF2-40B4-BE49-F238E27FC236}">
                  <a16:creationId xmlns:a16="http://schemas.microsoft.com/office/drawing/2014/main" id="{9B40DA7D-22EA-4A77-A785-C5124AF08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913" y="4079712"/>
              <a:ext cx="1459496" cy="72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119351F-FD27-453D-A174-C4C06C64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4020" y="4079712"/>
              <a:ext cx="905750" cy="77003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745868-D762-4D96-8738-DF335A2665A8}"/>
                </a:ext>
              </a:extLst>
            </p:cNvPr>
            <p:cNvSpPr/>
            <p:nvPr/>
          </p:nvSpPr>
          <p:spPr>
            <a:xfrm>
              <a:off x="2406386" y="3587518"/>
              <a:ext cx="1535186" cy="402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</p:grp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3A868A02-3F6A-4448-B62C-844B7D470DA6}"/>
              </a:ext>
            </a:extLst>
          </p:cNvPr>
          <p:cNvSpPr/>
          <p:nvPr/>
        </p:nvSpPr>
        <p:spPr>
          <a:xfrm>
            <a:off x="4697893" y="2743455"/>
            <a:ext cx="277192" cy="8879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C1842-A117-449D-9209-E938525182FE}"/>
              </a:ext>
            </a:extLst>
          </p:cNvPr>
          <p:cNvSpPr txBox="1"/>
          <p:nvPr/>
        </p:nvSpPr>
        <p:spPr>
          <a:xfrm>
            <a:off x="5196480" y="2857377"/>
            <a:ext cx="73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Axios</a:t>
            </a:r>
            <a:r>
              <a:rPr lang="en-US" altLang="ko-KR" dirty="0"/>
              <a:t>(Json)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DD50EE6-7AAA-4628-9B40-A3B887A25EAE}"/>
              </a:ext>
            </a:extLst>
          </p:cNvPr>
          <p:cNvSpPr/>
          <p:nvPr/>
        </p:nvSpPr>
        <p:spPr>
          <a:xfrm>
            <a:off x="7645872" y="1005644"/>
            <a:ext cx="1326625" cy="570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BE5633-856D-4DC0-B868-74A4AEA0D3B7}"/>
              </a:ext>
            </a:extLst>
          </p:cNvPr>
          <p:cNvSpPr/>
          <p:nvPr/>
        </p:nvSpPr>
        <p:spPr>
          <a:xfrm>
            <a:off x="7646603" y="4914933"/>
            <a:ext cx="1326625" cy="5709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E7870-DDC3-4DCB-9D06-2F74E1F9679E}"/>
              </a:ext>
            </a:extLst>
          </p:cNvPr>
          <p:cNvSpPr txBox="1"/>
          <p:nvPr/>
        </p:nvSpPr>
        <p:spPr>
          <a:xfrm>
            <a:off x="9894010" y="5013927"/>
            <a:ext cx="36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BFDF0E2-4DEB-4FFF-9EEC-7A6CFB2981A6}"/>
              </a:ext>
            </a:extLst>
          </p:cNvPr>
          <p:cNvSpPr/>
          <p:nvPr/>
        </p:nvSpPr>
        <p:spPr>
          <a:xfrm rot="16200000">
            <a:off x="9433383" y="2865993"/>
            <a:ext cx="1326625" cy="5718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3BBB4-0B65-4767-8FF5-8036523483E0}"/>
              </a:ext>
            </a:extLst>
          </p:cNvPr>
          <p:cNvSpPr txBox="1"/>
          <p:nvPr/>
        </p:nvSpPr>
        <p:spPr>
          <a:xfrm>
            <a:off x="7860137" y="1488101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D96F4-9439-4377-ADBA-CBDCEAE4CF93}"/>
              </a:ext>
            </a:extLst>
          </p:cNvPr>
          <p:cNvSpPr txBox="1"/>
          <p:nvPr/>
        </p:nvSpPr>
        <p:spPr>
          <a:xfrm>
            <a:off x="7849792" y="5434142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367D0-187E-425C-9DF0-CC52269B3A59}"/>
              </a:ext>
            </a:extLst>
          </p:cNvPr>
          <p:cNvSpPr txBox="1"/>
          <p:nvPr/>
        </p:nvSpPr>
        <p:spPr>
          <a:xfrm>
            <a:off x="9166964" y="2967263"/>
            <a:ext cx="7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1034" name="Picture 10" descr="Debian 9 : PostgreSQL 설치하는 방법, 예제, 명령어">
            <a:extLst>
              <a:ext uri="{FF2B5EF4-FFF2-40B4-BE49-F238E27FC236}">
                <a16:creationId xmlns:a16="http://schemas.microsoft.com/office/drawing/2014/main" id="{1F794799-8C56-4FD2-8461-0474B292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" y="1346747"/>
            <a:ext cx="1453408" cy="7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613BB0-3C34-44CD-800B-2DAD785FF253}"/>
              </a:ext>
            </a:extLst>
          </p:cNvPr>
          <p:cNvSpPr/>
          <p:nvPr/>
        </p:nvSpPr>
        <p:spPr>
          <a:xfrm>
            <a:off x="1035968" y="862475"/>
            <a:ext cx="879714" cy="354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84C856C1-4333-4D95-93D1-6EEE07D5F66B}"/>
              </a:ext>
            </a:extLst>
          </p:cNvPr>
          <p:cNvSpPr/>
          <p:nvPr/>
        </p:nvSpPr>
        <p:spPr>
          <a:xfrm rot="5400000">
            <a:off x="2800080" y="1257584"/>
            <a:ext cx="277192" cy="8879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EF860C-1E12-9644-B441-F29EF7202CAA}"/>
              </a:ext>
            </a:extLst>
          </p:cNvPr>
          <p:cNvGrpSpPr/>
          <p:nvPr/>
        </p:nvGrpSpPr>
        <p:grpSpPr>
          <a:xfrm>
            <a:off x="702483" y="211946"/>
            <a:ext cx="2544032" cy="617165"/>
            <a:chOff x="1616247" y="1137698"/>
            <a:chExt cx="3207079" cy="11952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A44CC68-6835-1A4F-8B4D-12DD3944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616247" y="1137698"/>
              <a:ext cx="1195201" cy="119520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5E11F8-DF72-1246-BAB7-5A94D4A5366A}"/>
                </a:ext>
              </a:extLst>
            </p:cNvPr>
            <p:cNvSpPr/>
            <p:nvPr/>
          </p:nvSpPr>
          <p:spPr>
            <a:xfrm>
              <a:off x="2851504" y="1150524"/>
              <a:ext cx="197182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3200" b="1" cap="none" spc="0" dirty="0">
                  <a:ln/>
                  <a:solidFill>
                    <a:schemeClr val="accent2"/>
                  </a:solidFill>
                  <a:effectLst/>
                </a:rPr>
                <a:t>AWS EC2</a:t>
              </a:r>
              <a:endParaRPr lang="ko-KR" altLang="en-US" sz="3200" b="1" cap="none" spc="0" dirty="0">
                <a:ln/>
                <a:solidFill>
                  <a:schemeClr val="accent2"/>
                </a:solidFill>
                <a:effectLst/>
              </a:endParaRPr>
            </a:p>
          </p:txBody>
        </p:sp>
      </p:grpSp>
      <p:pic>
        <p:nvPicPr>
          <p:cNvPr id="1036" name="Picture 12" descr="Matrial UI">
            <a:extLst>
              <a:ext uri="{FF2B5EF4-FFF2-40B4-BE49-F238E27FC236}">
                <a16:creationId xmlns:a16="http://schemas.microsoft.com/office/drawing/2014/main" id="{A668C8A7-EAD2-4010-BC26-F4FF8C4F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2" y="5552770"/>
            <a:ext cx="586246" cy="4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mereact-logo – PrimeFaces">
            <a:extLst>
              <a:ext uri="{FF2B5EF4-FFF2-40B4-BE49-F238E27FC236}">
                <a16:creationId xmlns:a16="http://schemas.microsoft.com/office/drawing/2014/main" id="{27701D74-70F2-4597-8D8E-78774B3D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1176" y="5459970"/>
            <a:ext cx="711914" cy="7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A450C5-59C6-40E0-B7D2-E549D3A0182F}"/>
              </a:ext>
            </a:extLst>
          </p:cNvPr>
          <p:cNvSpPr txBox="1"/>
          <p:nvPr/>
        </p:nvSpPr>
        <p:spPr>
          <a:xfrm>
            <a:off x="5019484" y="5296525"/>
            <a:ext cx="902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Material UI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A25BA1-963F-4DC0-8489-D016CB216A72}"/>
              </a:ext>
            </a:extLst>
          </p:cNvPr>
          <p:cNvSpPr txBox="1"/>
          <p:nvPr/>
        </p:nvSpPr>
        <p:spPr>
          <a:xfrm>
            <a:off x="5928649" y="5246680"/>
            <a:ext cx="97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PrimeReact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79337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2BAF17-E23E-416F-B9B7-3BEB36F8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6A7D35F3-3420-4445-8497-075BF7D9876A}"/>
              </a:ext>
            </a:extLst>
          </p:cNvPr>
          <p:cNvSpPr/>
          <p:nvPr/>
        </p:nvSpPr>
        <p:spPr>
          <a:xfrm>
            <a:off x="544010" y="1669648"/>
            <a:ext cx="3518704" cy="3518704"/>
          </a:xfrm>
          <a:prstGeom prst="ellipse">
            <a:avLst/>
          </a:prstGeom>
          <a:solidFill>
            <a:srgbClr val="EBBB54"/>
          </a:solidFill>
          <a:ln>
            <a:solidFill>
              <a:srgbClr val="EBB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진료 서비스의 </a:t>
            </a:r>
            <a:endParaRPr lang="en-US" altLang="ko-KR" sz="23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질적 개선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BE1B45-C5D5-4935-8F25-B62359FCA573}"/>
              </a:ext>
            </a:extLst>
          </p:cNvPr>
          <p:cNvSpPr/>
          <p:nvPr/>
        </p:nvSpPr>
        <p:spPr>
          <a:xfrm>
            <a:off x="4336648" y="1669648"/>
            <a:ext cx="3518704" cy="3518704"/>
          </a:xfrm>
          <a:prstGeom prst="ellipse">
            <a:avLst/>
          </a:prstGeom>
          <a:solidFill>
            <a:srgbClr val="94BA65"/>
          </a:solidFill>
          <a:ln>
            <a:solidFill>
              <a:srgbClr val="94B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의료정보 효율성 극대화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24C2F79-B0D0-4BEE-B1DA-4D33AF67D864}"/>
              </a:ext>
            </a:extLst>
          </p:cNvPr>
          <p:cNvSpPr/>
          <p:nvPr/>
        </p:nvSpPr>
        <p:spPr>
          <a:xfrm>
            <a:off x="8129286" y="1669648"/>
            <a:ext cx="3518704" cy="3518704"/>
          </a:xfrm>
          <a:prstGeom prst="ellipse">
            <a:avLst/>
          </a:prstGeom>
          <a:solidFill>
            <a:srgbClr val="CF4444"/>
          </a:solidFill>
          <a:ln>
            <a:solidFill>
              <a:srgbClr val="C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의료시스템 </a:t>
            </a:r>
            <a:endParaRPr lang="en-US" altLang="ko-KR" sz="23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자동화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4AFB6-7792-46F3-8BE1-6150E5DD41D0}"/>
              </a:ext>
            </a:extLst>
          </p:cNvPr>
          <p:cNvSpPr txBox="1"/>
          <p:nvPr/>
        </p:nvSpPr>
        <p:spPr>
          <a:xfrm>
            <a:off x="3264717" y="2441196"/>
            <a:ext cx="5501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Restful </a:t>
            </a:r>
            <a:r>
              <a:rPr lang="ko-KR" altLang="en-US" dirty="0"/>
              <a:t>방식의 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React Single Page Application(SPA)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Spring MVC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Excel</a:t>
            </a:r>
            <a:r>
              <a:rPr lang="ko-KR" altLang="en-US" dirty="0"/>
              <a:t> </a:t>
            </a:r>
            <a:r>
              <a:rPr lang="en-US" altLang="ko-KR" dirty="0"/>
              <a:t>Upload, Download</a:t>
            </a:r>
            <a:r>
              <a:rPr lang="ko-KR" altLang="en-US" dirty="0"/>
              <a:t>를 활용한 업무 자동화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 경험과</a:t>
            </a:r>
            <a:r>
              <a:rPr lang="en-US" altLang="ko-KR" sz="1800" dirty="0"/>
              <a:t> </a:t>
            </a:r>
            <a:r>
              <a:rPr lang="ko-KR" altLang="en-US" sz="1800" dirty="0"/>
              <a:t>편의성을 고려한 </a:t>
            </a:r>
            <a:r>
              <a:rPr lang="en-US" altLang="ko-KR" sz="1800" dirty="0"/>
              <a:t>UI/UX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231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7C7BB6-DEAA-43DD-99C7-5FB15CA22E04}"/>
              </a:ext>
            </a:extLst>
          </p:cNvPr>
          <p:cNvSpPr/>
          <p:nvPr/>
        </p:nvSpPr>
        <p:spPr>
          <a:xfrm>
            <a:off x="3157981" y="254523"/>
            <a:ext cx="5213022" cy="6278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78692-1D9D-404F-ABEE-CDB0A0BAD154}"/>
              </a:ext>
            </a:extLst>
          </p:cNvPr>
          <p:cNvSpPr/>
          <p:nvPr/>
        </p:nvSpPr>
        <p:spPr>
          <a:xfrm>
            <a:off x="3334444" y="58739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개요 </a:t>
            </a:r>
            <a:r>
              <a:rPr lang="en-US" altLang="ko-KR" dirty="0">
                <a:solidFill>
                  <a:schemeClr val="tx1"/>
                </a:solidFill>
              </a:rPr>
              <a:t>( 1</a:t>
            </a:r>
            <a:r>
              <a:rPr lang="ko-KR" altLang="en-US" dirty="0">
                <a:solidFill>
                  <a:schemeClr val="tx1"/>
                </a:solidFill>
              </a:rPr>
              <a:t>번 슬라이드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79CB38-2976-49A6-BED3-FA640FA64288}"/>
              </a:ext>
            </a:extLst>
          </p:cNvPr>
          <p:cNvSpPr/>
          <p:nvPr/>
        </p:nvSpPr>
        <p:spPr>
          <a:xfrm>
            <a:off x="3334444" y="2075301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프로젝트 아키텍처 </a:t>
            </a:r>
            <a:r>
              <a:rPr lang="en-US" altLang="ko-KR" dirty="0">
                <a:solidFill>
                  <a:schemeClr val="tx1"/>
                </a:solidFill>
              </a:rPr>
              <a:t>( 2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920AF-4C8B-4C9D-AAEB-B65716829812}"/>
              </a:ext>
            </a:extLst>
          </p:cNvPr>
          <p:cNvSpPr/>
          <p:nvPr/>
        </p:nvSpPr>
        <p:spPr>
          <a:xfrm>
            <a:off x="3334444" y="356320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세부 구성도 </a:t>
            </a:r>
            <a:r>
              <a:rPr lang="en-US" altLang="ko-KR" dirty="0">
                <a:solidFill>
                  <a:schemeClr val="tx1"/>
                </a:solidFill>
              </a:rPr>
              <a:t>( 3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2C448-0B42-4260-BE01-856B1512F34D}"/>
              </a:ext>
            </a:extLst>
          </p:cNvPr>
          <p:cNvSpPr/>
          <p:nvPr/>
        </p:nvSpPr>
        <p:spPr>
          <a:xfrm>
            <a:off x="3334444" y="5051110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기대효과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( 4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48DE9-F443-4CB5-96BD-1626E809122C}"/>
              </a:ext>
            </a:extLst>
          </p:cNvPr>
          <p:cNvSpPr/>
          <p:nvPr/>
        </p:nvSpPr>
        <p:spPr>
          <a:xfrm>
            <a:off x="5909202" y="5051111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설계 주안점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( 5</a:t>
            </a:r>
            <a:r>
              <a:rPr lang="ko-KR" altLang="en-US" dirty="0">
                <a:solidFill>
                  <a:schemeClr val="tx1"/>
                </a:solidFill>
              </a:rPr>
              <a:t>번 슬라이드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2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1</cp:revision>
  <dcterms:created xsi:type="dcterms:W3CDTF">2021-10-05T02:11:55Z</dcterms:created>
  <dcterms:modified xsi:type="dcterms:W3CDTF">2021-10-05T06:12:05Z</dcterms:modified>
</cp:coreProperties>
</file>