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9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8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1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6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0446-F2C6-4945-AE55-4B78473A620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0AE6-AA4E-4989-8C8C-5BC01C3C8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833" y="2683464"/>
            <a:ext cx="10692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운송에 관련된 비용을 분류하면 운송비</a:t>
            </a:r>
            <a:r>
              <a:rPr lang="en-US" altLang="ko-KR" dirty="0"/>
              <a:t>, </a:t>
            </a:r>
            <a:r>
              <a:rPr lang="ko-KR" altLang="en-US" dirty="0"/>
              <a:t>창고관리 및 재고 유지비</a:t>
            </a:r>
            <a:r>
              <a:rPr lang="en-US" altLang="ko-KR" dirty="0"/>
              <a:t>, </a:t>
            </a:r>
            <a:r>
              <a:rPr lang="ko-KR" altLang="en-US" dirty="0"/>
              <a:t>관리비로 구분할 수 있다</a:t>
            </a:r>
            <a:r>
              <a:rPr lang="en-US" altLang="ko-KR" dirty="0"/>
              <a:t>. </a:t>
            </a:r>
            <a:r>
              <a:rPr lang="ko-KR" altLang="en-US" dirty="0"/>
              <a:t>대부분 기업에서 운송비가 전체 비용의 </a:t>
            </a:r>
            <a:r>
              <a:rPr lang="en-US" altLang="ko-KR" dirty="0"/>
              <a:t>50% </a:t>
            </a:r>
            <a:r>
              <a:rPr lang="ko-KR" altLang="en-US" dirty="0"/>
              <a:t>이상을 차지하고 있어 큰 손실이 발생하고 있다</a:t>
            </a:r>
            <a:r>
              <a:rPr lang="en-US" altLang="ko-KR" dirty="0"/>
              <a:t>. </a:t>
            </a:r>
            <a:r>
              <a:rPr lang="ko-KR" altLang="en-US" dirty="0"/>
              <a:t>본 프로젝트는 </a:t>
            </a:r>
            <a:r>
              <a:rPr lang="ko-KR" altLang="en-US" dirty="0" err="1"/>
              <a:t>물류비의</a:t>
            </a:r>
            <a:r>
              <a:rPr lang="ko-KR" altLang="en-US" dirty="0"/>
              <a:t> 가장 큰 비중을 차지하는 운송비를 절감시킬 수 있도록 최소 비용으로 </a:t>
            </a:r>
            <a:r>
              <a:rPr lang="ko-KR" altLang="en-US" dirty="0" err="1"/>
              <a:t>경유지를</a:t>
            </a:r>
            <a:r>
              <a:rPr lang="ko-KR" altLang="en-US" dirty="0"/>
              <a:t> 탐색할 수 있는 경로를 도출하는 것을 목표로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 비용 경로 탐색은 </a:t>
            </a:r>
            <a:r>
              <a:rPr lang="en-US" altLang="ko-KR" dirty="0"/>
              <a:t>DFS </a:t>
            </a:r>
            <a:r>
              <a:rPr lang="ko-KR" altLang="en-US" dirty="0"/>
              <a:t>알고리즘을 바탕으로 탐색한다</a:t>
            </a:r>
            <a:r>
              <a:rPr lang="en-US" altLang="ko-KR" dirty="0"/>
              <a:t>. </a:t>
            </a:r>
            <a:r>
              <a:rPr lang="en-US" altLang="ko-KR" dirty="0" err="1"/>
              <a:t>Memoization</a:t>
            </a:r>
            <a:r>
              <a:rPr lang="ko-KR" altLang="en-US" dirty="0"/>
              <a:t>과 </a:t>
            </a:r>
            <a:r>
              <a:rPr lang="en-US" altLang="ko-KR" dirty="0" err="1"/>
              <a:t>BitMasking</a:t>
            </a:r>
            <a:r>
              <a:rPr lang="en-US" altLang="ko-KR" dirty="0"/>
              <a:t> </a:t>
            </a:r>
            <a:r>
              <a:rPr lang="ko-KR" altLang="en-US" dirty="0"/>
              <a:t>기법을 적용하여 약 </a:t>
            </a: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ko-KR" altLang="en-US" dirty="0" err="1"/>
              <a:t>경유지를</a:t>
            </a:r>
            <a:r>
              <a:rPr lang="ko-KR" altLang="en-US" dirty="0"/>
              <a:t> 거쳐 갈 때 생길 수 있는 모든 경로를 약 </a:t>
            </a:r>
            <a:r>
              <a:rPr lang="en-US" altLang="ko-KR" dirty="0"/>
              <a:t>1.4</a:t>
            </a:r>
            <a:r>
              <a:rPr lang="ko-KR" altLang="en-US" dirty="0"/>
              <a:t>초 이내에 처리하여 빠르게 사용자에게 최적 경로를 알려준다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Transportation Management System </a:t>
            </a:r>
            <a:r>
              <a:rPr lang="ko-KR" altLang="en-US" dirty="0"/>
              <a:t>인터페이스를 바탕으로 배차 관리</a:t>
            </a:r>
            <a:r>
              <a:rPr lang="en-US" altLang="ko-KR" dirty="0"/>
              <a:t>, </a:t>
            </a:r>
            <a:r>
              <a:rPr lang="ko-KR" altLang="en-US" dirty="0"/>
              <a:t>차량 </a:t>
            </a:r>
            <a:r>
              <a:rPr lang="en-US" altLang="ko-KR" dirty="0"/>
              <a:t>Tracking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인원과 차량 관리를 할 수 있도록 하였다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A3F46-5F94-429A-98A5-F3D0E50BFF6F}"/>
              </a:ext>
            </a:extLst>
          </p:cNvPr>
          <p:cNvSpPr txBox="1"/>
          <p:nvPr/>
        </p:nvSpPr>
        <p:spPr>
          <a:xfrm>
            <a:off x="1308847" y="851647"/>
            <a:ext cx="595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dirty="0"/>
              <a:t>튜닝 한 </a:t>
            </a:r>
            <a:r>
              <a:rPr lang="en-US" altLang="ko-KR" b="1" dirty="0"/>
              <a:t>DFS </a:t>
            </a:r>
            <a:r>
              <a:rPr lang="ko-KR" altLang="ko-KR" b="1" dirty="0"/>
              <a:t>알고리즘 기반 최소 비용 배송 관리 시스템</a:t>
            </a:r>
            <a:endParaRPr lang="en-US" altLang="ko-KR" b="1" dirty="0"/>
          </a:p>
          <a:p>
            <a:pPr algn="ctr"/>
            <a:r>
              <a:rPr lang="ko-KR" altLang="en-US" b="1" dirty="0"/>
              <a:t>이동희 김지훈 정지원 이민현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3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11448" y="697117"/>
            <a:ext cx="10912789" cy="5831435"/>
            <a:chOff x="195810" y="271661"/>
            <a:chExt cx="11767512" cy="6657105"/>
          </a:xfrm>
        </p:grpSpPr>
        <p:sp>
          <p:nvSpPr>
            <p:cNvPr id="7" name="모서리가 둥근 직사각형 53">
              <a:extLst>
                <a:ext uri="{FF2B5EF4-FFF2-40B4-BE49-F238E27FC236}">
                  <a16:creationId xmlns:a16="http://schemas.microsoft.com/office/drawing/2014/main" id="{7D2412AC-F8D3-4D5E-9EB8-ED549DB45B2C}"/>
                </a:ext>
              </a:extLst>
            </p:cNvPr>
            <p:cNvSpPr/>
            <p:nvPr/>
          </p:nvSpPr>
          <p:spPr>
            <a:xfrm>
              <a:off x="4023318" y="630866"/>
              <a:ext cx="4145872" cy="3919133"/>
            </a:xfrm>
            <a:prstGeom prst="roundRect">
              <a:avLst>
                <a:gd name="adj" fmla="val 5439"/>
              </a:avLst>
            </a:prstGeom>
            <a:solidFill>
              <a:srgbClr val="57ABFF">
                <a:alpha val="22353"/>
              </a:srgb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spc="-151" dirty="0">
                <a:solidFill>
                  <a:srgbClr val="042A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24BA98-DE6F-4B8A-AEF6-9E35D5233F40}"/>
                </a:ext>
              </a:extLst>
            </p:cNvPr>
            <p:cNvGrpSpPr/>
            <p:nvPr/>
          </p:nvGrpSpPr>
          <p:grpSpPr>
            <a:xfrm>
              <a:off x="2544289" y="5756928"/>
              <a:ext cx="6977523" cy="1171838"/>
              <a:chOff x="2384770" y="5786437"/>
              <a:chExt cx="6977523" cy="1171838"/>
            </a:xfrm>
          </p:grpSpPr>
          <p:pic>
            <p:nvPicPr>
              <p:cNvPr id="55" name="그림 54" descr="개체, 그리기, 표지판, 테이블이(가) 표시된 사진&#10;&#10;자동 생성된 설명">
                <a:extLst>
                  <a:ext uri="{FF2B5EF4-FFF2-40B4-BE49-F238E27FC236}">
                    <a16:creationId xmlns:a16="http://schemas.microsoft.com/office/drawing/2014/main" id="{6F259585-1BAA-4255-8989-4636180BD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4770" y="5926770"/>
                <a:ext cx="1527087" cy="894778"/>
              </a:xfrm>
              <a:prstGeom prst="rect">
                <a:avLst/>
              </a:prstGeom>
            </p:spPr>
          </p:pic>
          <p:pic>
            <p:nvPicPr>
              <p:cNvPr id="56" name="그림 55" descr="어두운, 앉아있는, 빨간색, 방이(가) 표시된 사진&#10;&#10;자동 생성된 설명">
                <a:extLst>
                  <a:ext uri="{FF2B5EF4-FFF2-40B4-BE49-F238E27FC236}">
                    <a16:creationId xmlns:a16="http://schemas.microsoft.com/office/drawing/2014/main" id="{BEC9C3B6-0C80-4B20-9D4D-8E41D21A6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5336" y="5860588"/>
                <a:ext cx="2012426" cy="1097687"/>
              </a:xfrm>
              <a:prstGeom prst="rect">
                <a:avLst/>
              </a:prstGeom>
            </p:spPr>
          </p:pic>
          <p:pic>
            <p:nvPicPr>
              <p:cNvPr id="57" name="그림 56" descr="표지판, 그리기이(가) 표시된 사진&#10;&#10;자동 생성된 설명">
                <a:extLst>
                  <a:ext uri="{FF2B5EF4-FFF2-40B4-BE49-F238E27FC236}">
                    <a16:creationId xmlns:a16="http://schemas.microsoft.com/office/drawing/2014/main" id="{E72E3CA1-6E85-4405-BDE0-D4D8881BF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0000" y1="30222" x2="40000" y2="30222"/>
                            <a14:foregroundMark x1="49778" y1="61778" x2="36000" y2="50667"/>
                            <a14:foregroundMark x1="46667" y1="64889" x2="36889" y2="40000"/>
                            <a14:foregroundMark x1="43556" y1="30222" x2="58667" y2="55111"/>
                            <a14:foregroundMark x1="46667" y1="37778" x2="66222" y2="56000"/>
                            <a14:foregroundMark x1="66222" y1="39111" x2="80000" y2="63556"/>
                            <a14:foregroundMark x1="66222" y1="39111" x2="73778" y2="60444"/>
                            <a14:foregroundMark x1="67111" y1="31556" x2="81333" y2="58222"/>
                            <a14:foregroundMark x1="74667" y1="28000" x2="77778" y2="56000"/>
                            <a14:foregroundMark x1="80000" y1="29333" x2="85333" y2="56000"/>
                            <a14:foregroundMark x1="76889" y1="33333" x2="72444" y2="63556"/>
                            <a14:foregroundMark x1="61778" y1="32444" x2="67111" y2="67111"/>
                            <a14:foregroundMark x1="64889" y1="34667" x2="64000" y2="57333"/>
                            <a14:foregroundMark x1="42222" y1="24000" x2="43556" y2="67111"/>
                            <a14:foregroundMark x1="27111" y1="22667" x2="30222" y2="47556"/>
                            <a14:foregroundMark x1="22667" y1="24000" x2="39111" y2="65333"/>
                            <a14:foregroundMark x1="39111" y1="65333" x2="37778" y2="62667"/>
                            <a14:foregroundMark x1="32444" y1="50667" x2="29333" y2="57333"/>
                            <a14:foregroundMark x1="19556" y1="30222" x2="22667" y2="54222"/>
                            <a14:foregroundMark x1="16444" y1="32444" x2="28444" y2="57333"/>
                            <a14:foregroundMark x1="22667" y1="46667" x2="19556" y2="59556"/>
                            <a14:foregroundMark x1="24000" y1="60444" x2="30222" y2="72444"/>
                            <a14:foregroundMark x1="20889" y1="57333" x2="14222" y2="42222"/>
                            <a14:foregroundMark x1="66222" y1="24000" x2="77778" y2="24000"/>
                            <a14:foregroundMark x1="80000" y1="68000" x2="64000" y2="72444"/>
                            <a14:foregroundMark x1="80000" y1="65778" x2="85333" y2="8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0384" y="5786437"/>
                <a:ext cx="1071563" cy="107156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E3C6D821-1A58-4B74-9AA3-99CC2F6DF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9295" y="5935556"/>
                <a:ext cx="1472998" cy="773324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4975756-16FE-41D7-A2BB-CCCBB7B7F145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32" y="1249271"/>
              <a:ext cx="50151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연결선: 꺾임 63">
              <a:extLst>
                <a:ext uri="{FF2B5EF4-FFF2-40B4-BE49-F238E27FC236}">
                  <a16:creationId xmlns:a16="http://schemas.microsoft.com/office/drawing/2014/main" id="{0D9B4FD6-3B8E-479C-89BA-3059906A77F8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rot="5400000">
              <a:off x="2470059" y="1943188"/>
              <a:ext cx="2011319" cy="623489"/>
            </a:xfrm>
            <a:prstGeom prst="bent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F00DAD4-A0FC-4A21-A40F-4F33668F13E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8169190" y="1270008"/>
              <a:ext cx="46621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0B939BD-3C4B-4CE0-9A0C-6B1684C311AC}"/>
                </a:ext>
              </a:extLst>
            </p:cNvPr>
            <p:cNvGrpSpPr/>
            <p:nvPr/>
          </p:nvGrpSpPr>
          <p:grpSpPr>
            <a:xfrm>
              <a:off x="8590325" y="292934"/>
              <a:ext cx="3372997" cy="1610165"/>
              <a:chOff x="8590325" y="292934"/>
              <a:chExt cx="3372997" cy="161016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78BBA55-7E41-4E2E-AC09-5AB2CC405EFB}"/>
                  </a:ext>
                </a:extLst>
              </p:cNvPr>
              <p:cNvSpPr/>
              <p:nvPr/>
            </p:nvSpPr>
            <p:spPr>
              <a:xfrm>
                <a:off x="8819909" y="292934"/>
                <a:ext cx="1365236" cy="3379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Server 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40C7489-2F41-48AB-AAB6-5DDD70C39AD6}"/>
                  </a:ext>
                </a:extLst>
              </p:cNvPr>
              <p:cNvGrpSpPr/>
              <p:nvPr/>
            </p:nvGrpSpPr>
            <p:grpSpPr>
              <a:xfrm>
                <a:off x="8635400" y="636916"/>
                <a:ext cx="3327922" cy="1266183"/>
                <a:chOff x="8496505" y="3370877"/>
                <a:chExt cx="3327922" cy="1266183"/>
              </a:xfrm>
            </p:grpSpPr>
            <p:sp>
              <p:nvSpPr>
                <p:cNvPr id="52" name="모서리가 둥근 직사각형 53">
                  <a:extLst>
                    <a:ext uri="{FF2B5EF4-FFF2-40B4-BE49-F238E27FC236}">
                      <a16:creationId xmlns:a16="http://schemas.microsoft.com/office/drawing/2014/main" id="{4C115FEE-B2BC-4679-B82E-2DD1EF4A5310}"/>
                    </a:ext>
                  </a:extLst>
                </p:cNvPr>
                <p:cNvSpPr/>
                <p:nvPr/>
              </p:nvSpPr>
              <p:spPr>
                <a:xfrm>
                  <a:off x="8496505" y="3370877"/>
                  <a:ext cx="3327922" cy="1266183"/>
                </a:xfrm>
                <a:prstGeom prst="roundRect">
                  <a:avLst>
                    <a:gd name="adj" fmla="val 5439"/>
                  </a:avLst>
                </a:prstGeom>
                <a:solidFill>
                  <a:srgbClr val="57ABFF">
                    <a:alpha val="23000"/>
                  </a:srgbClr>
                </a:solidFill>
                <a:ln>
                  <a:noFill/>
                </a:ln>
                <a:scene3d>
                  <a:camera prst="obliqueTop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spc="-151" dirty="0">
                    <a:solidFill>
                      <a:srgbClr val="042A5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53" name="모서리가 둥근 직사각형 54">
                  <a:extLst>
                    <a:ext uri="{FF2B5EF4-FFF2-40B4-BE49-F238E27FC236}">
                      <a16:creationId xmlns:a16="http://schemas.microsoft.com/office/drawing/2014/main" id="{27740429-83EB-4186-89C1-E282A4C376AB}"/>
                    </a:ext>
                  </a:extLst>
                </p:cNvPr>
                <p:cNvSpPr/>
                <p:nvPr/>
              </p:nvSpPr>
              <p:spPr>
                <a:xfrm>
                  <a:off x="8675490" y="3515425"/>
                  <a:ext cx="2969951" cy="977085"/>
                </a:xfrm>
                <a:prstGeom prst="roundRect">
                  <a:avLst>
                    <a:gd name="adj" fmla="val 5439"/>
                  </a:avLst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  <a:scene3d>
                  <a:camera prst="obliqueTop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spc="-151" dirty="0">
                    <a:solidFill>
                      <a:schemeClr val="accent6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54" name="그림 53" descr="테이블이(가) 표시된 사진&#10;&#10;자동 생성된 설명">
                  <a:extLst>
                    <a:ext uri="{FF2B5EF4-FFF2-40B4-BE49-F238E27FC236}">
                      <a16:creationId xmlns:a16="http://schemas.microsoft.com/office/drawing/2014/main" id="{CC3E9DE6-FE08-4C35-9807-6CCDD5535C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6802" y="3587248"/>
                  <a:ext cx="1619251" cy="833438"/>
                </a:xfrm>
                <a:prstGeom prst="rect">
                  <a:avLst/>
                </a:prstGeom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CFEDB5F9-883F-4B3B-A7D9-B41059C68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0325" y="758190"/>
                <a:ext cx="1386345" cy="495123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0D6717-4DAC-4105-8F5C-91C40B22C386}"/>
                </a:ext>
              </a:extLst>
            </p:cNvPr>
            <p:cNvGrpSpPr/>
            <p:nvPr/>
          </p:nvGrpSpPr>
          <p:grpSpPr>
            <a:xfrm>
              <a:off x="195810" y="271661"/>
              <a:ext cx="3327922" cy="1610702"/>
              <a:chOff x="195810" y="271661"/>
              <a:chExt cx="3327922" cy="161070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0F6E123-5CFA-4A26-95E9-03147195EB7C}"/>
                  </a:ext>
                </a:extLst>
              </p:cNvPr>
              <p:cNvSpPr/>
              <p:nvPr/>
            </p:nvSpPr>
            <p:spPr>
              <a:xfrm>
                <a:off x="338829" y="271661"/>
                <a:ext cx="1365236" cy="3379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Server 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D621A5B-6D8B-47A3-8E37-32515456CB99}"/>
                  </a:ext>
                </a:extLst>
              </p:cNvPr>
              <p:cNvGrpSpPr/>
              <p:nvPr/>
            </p:nvGrpSpPr>
            <p:grpSpPr>
              <a:xfrm>
                <a:off x="195810" y="616180"/>
                <a:ext cx="3327922" cy="1266183"/>
                <a:chOff x="8521184" y="4820046"/>
                <a:chExt cx="3327922" cy="1266183"/>
              </a:xfrm>
            </p:grpSpPr>
            <p:sp>
              <p:nvSpPr>
                <p:cNvPr id="46" name="모서리가 둥근 직사각형 53">
                  <a:extLst>
                    <a:ext uri="{FF2B5EF4-FFF2-40B4-BE49-F238E27FC236}">
                      <a16:creationId xmlns:a16="http://schemas.microsoft.com/office/drawing/2014/main" id="{648753BB-CB60-460F-B1CD-35848FBEE5AF}"/>
                    </a:ext>
                  </a:extLst>
                </p:cNvPr>
                <p:cNvSpPr/>
                <p:nvPr/>
              </p:nvSpPr>
              <p:spPr>
                <a:xfrm>
                  <a:off x="8521184" y="4820046"/>
                  <a:ext cx="3327922" cy="1266183"/>
                </a:xfrm>
                <a:prstGeom prst="roundRect">
                  <a:avLst>
                    <a:gd name="adj" fmla="val 5439"/>
                  </a:avLst>
                </a:prstGeom>
                <a:solidFill>
                  <a:srgbClr val="57ABFF">
                    <a:alpha val="23000"/>
                  </a:srgbClr>
                </a:solidFill>
                <a:ln>
                  <a:noFill/>
                </a:ln>
                <a:scene3d>
                  <a:camera prst="obliqueTop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spc="-151" dirty="0">
                    <a:solidFill>
                      <a:srgbClr val="042A5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47" name="모서리가 둥근 직사각형 54">
                  <a:extLst>
                    <a:ext uri="{FF2B5EF4-FFF2-40B4-BE49-F238E27FC236}">
                      <a16:creationId xmlns:a16="http://schemas.microsoft.com/office/drawing/2014/main" id="{ACB9416B-986E-4767-8B0B-6C375F44DAD9}"/>
                    </a:ext>
                  </a:extLst>
                </p:cNvPr>
                <p:cNvSpPr/>
                <p:nvPr/>
              </p:nvSpPr>
              <p:spPr>
                <a:xfrm>
                  <a:off x="8700169" y="4929362"/>
                  <a:ext cx="2969951" cy="977085"/>
                </a:xfrm>
                <a:prstGeom prst="roundRect">
                  <a:avLst>
                    <a:gd name="adj" fmla="val 5439"/>
                  </a:avLst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  <a:scene3d>
                  <a:camera prst="obliqueTop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spc="-151" dirty="0">
                    <a:solidFill>
                      <a:schemeClr val="accent6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pic>
              <p:nvPicPr>
                <p:cNvPr id="48" name="그림 47" descr="음식이(가) 표시된 사진&#10;&#10;자동 생성된 설명">
                  <a:extLst>
                    <a:ext uri="{FF2B5EF4-FFF2-40B4-BE49-F238E27FC236}">
                      <a16:creationId xmlns:a16="http://schemas.microsoft.com/office/drawing/2014/main" id="{B4BA8F8B-888D-4AF8-B4A0-560E040D5F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6719" y="5142297"/>
                  <a:ext cx="1653642" cy="551214"/>
                </a:xfrm>
                <a:prstGeom prst="rect">
                  <a:avLst/>
                </a:prstGeom>
              </p:spPr>
            </p:pic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BCA4C98-4290-45F4-8065-AB10A5A6B43D}"/>
                  </a:ext>
                </a:extLst>
              </p:cNvPr>
              <p:cNvGrpSpPr/>
              <p:nvPr/>
            </p:nvGrpSpPr>
            <p:grpSpPr>
              <a:xfrm>
                <a:off x="394441" y="712162"/>
                <a:ext cx="780578" cy="402932"/>
                <a:chOff x="751556" y="700497"/>
                <a:chExt cx="780578" cy="402932"/>
              </a:xfrm>
            </p:grpSpPr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4C7E3971-2D19-48CB-B98B-2DEC96C735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37" t="6173" r="29441" b="39268"/>
                <a:stretch/>
              </p:blipFill>
              <p:spPr>
                <a:xfrm>
                  <a:off x="751556" y="700497"/>
                  <a:ext cx="407063" cy="382225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C2B2ED8E-EA6F-44DE-9461-D3ADFDC67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547" t="60894" r="32685"/>
                <a:stretch/>
              </p:blipFill>
              <p:spPr>
                <a:xfrm>
                  <a:off x="1035647" y="746649"/>
                  <a:ext cx="496487" cy="35678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CC636BE-8F40-4222-B010-5421E07B4771}"/>
                </a:ext>
              </a:extLst>
            </p:cNvPr>
            <p:cNvGrpSpPr/>
            <p:nvPr/>
          </p:nvGrpSpPr>
          <p:grpSpPr>
            <a:xfrm>
              <a:off x="678532" y="2287821"/>
              <a:ext cx="10381317" cy="2007692"/>
              <a:chOff x="779694" y="2673444"/>
              <a:chExt cx="10381317" cy="200769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94860B3-6DB6-4361-AB98-A2D13BA06B88}"/>
                  </a:ext>
                </a:extLst>
              </p:cNvPr>
              <p:cNvSpPr/>
              <p:nvPr/>
            </p:nvSpPr>
            <p:spPr>
              <a:xfrm>
                <a:off x="1006063" y="2673444"/>
                <a:ext cx="1043031" cy="2607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Storage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9EAC8DA2-0E3F-47DB-BFCA-4B5D9469C6F0}"/>
                  </a:ext>
                </a:extLst>
              </p:cNvPr>
              <p:cNvGrpSpPr/>
              <p:nvPr/>
            </p:nvGrpSpPr>
            <p:grpSpPr>
              <a:xfrm>
                <a:off x="779694" y="2939459"/>
                <a:ext cx="10381317" cy="1741677"/>
                <a:chOff x="295144" y="5102219"/>
                <a:chExt cx="10381317" cy="1741677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8310544F-2CB1-4DA8-9996-796A51295980}"/>
                    </a:ext>
                  </a:extLst>
                </p:cNvPr>
                <p:cNvGrpSpPr/>
                <p:nvPr/>
              </p:nvGrpSpPr>
              <p:grpSpPr>
                <a:xfrm>
                  <a:off x="295144" y="5102219"/>
                  <a:ext cx="10381317" cy="1741677"/>
                  <a:chOff x="196756" y="4129243"/>
                  <a:chExt cx="13984901" cy="1741677"/>
                </a:xfrm>
              </p:grpSpPr>
              <p:sp>
                <p:nvSpPr>
                  <p:cNvPr id="39" name="모서리가 둥근 직사각형 53">
                    <a:extLst>
                      <a:ext uri="{FF2B5EF4-FFF2-40B4-BE49-F238E27FC236}">
                        <a16:creationId xmlns:a16="http://schemas.microsoft.com/office/drawing/2014/main" id="{96104D1A-5F8E-42EA-BCDD-3658F4005330}"/>
                      </a:ext>
                    </a:extLst>
                  </p:cNvPr>
                  <p:cNvSpPr/>
                  <p:nvPr/>
                </p:nvSpPr>
                <p:spPr>
                  <a:xfrm>
                    <a:off x="196756" y="4129243"/>
                    <a:ext cx="3348193" cy="1413510"/>
                  </a:xfrm>
                  <a:prstGeom prst="roundRect">
                    <a:avLst>
                      <a:gd name="adj" fmla="val 5439"/>
                    </a:avLst>
                  </a:prstGeom>
                  <a:solidFill>
                    <a:srgbClr val="57ABFF">
                      <a:alpha val="23000"/>
                    </a:srgbClr>
                  </a:solidFill>
                  <a:ln>
                    <a:noFill/>
                  </a:ln>
                  <a:scene3d>
                    <a:camera prst="obliqueTop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0" spc="-151" dirty="0">
                      <a:solidFill>
                        <a:srgbClr val="042A54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  <p:sp>
                <p:nvSpPr>
                  <p:cNvPr id="40" name="모서리가 둥근 직사각형 54">
                    <a:extLst>
                      <a:ext uri="{FF2B5EF4-FFF2-40B4-BE49-F238E27FC236}">
                        <a16:creationId xmlns:a16="http://schemas.microsoft.com/office/drawing/2014/main" id="{DBC9DB80-BA8C-4686-87C6-B0DB3046352C}"/>
                      </a:ext>
                    </a:extLst>
                  </p:cNvPr>
                  <p:cNvSpPr/>
                  <p:nvPr/>
                </p:nvSpPr>
                <p:spPr>
                  <a:xfrm>
                    <a:off x="369213" y="4356766"/>
                    <a:ext cx="2969951" cy="977085"/>
                  </a:xfrm>
                  <a:prstGeom prst="roundRect">
                    <a:avLst>
                      <a:gd name="adj" fmla="val 5439"/>
                    </a:avLst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  <a:scene3d>
                    <a:camera prst="obliqueTop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spc="-151" dirty="0">
                      <a:solidFill>
                        <a:schemeClr val="accent6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  <p:sp>
                <p:nvSpPr>
                  <p:cNvPr id="60" name="모서리가 둥근 직사각형 53">
                    <a:extLst>
                      <a:ext uri="{FF2B5EF4-FFF2-40B4-BE49-F238E27FC236}">
                        <a16:creationId xmlns:a16="http://schemas.microsoft.com/office/drawing/2014/main" id="{96104D1A-5F8E-42EA-BCDD-3658F4005330}"/>
                      </a:ext>
                    </a:extLst>
                  </p:cNvPr>
                  <p:cNvSpPr/>
                  <p:nvPr/>
                </p:nvSpPr>
                <p:spPr>
                  <a:xfrm>
                    <a:off x="10853735" y="4457410"/>
                    <a:ext cx="3327922" cy="1413510"/>
                  </a:xfrm>
                  <a:prstGeom prst="roundRect">
                    <a:avLst>
                      <a:gd name="adj" fmla="val 5439"/>
                    </a:avLst>
                  </a:prstGeom>
                  <a:solidFill>
                    <a:srgbClr val="57ABFF">
                      <a:alpha val="23000"/>
                    </a:srgbClr>
                  </a:solidFill>
                  <a:ln>
                    <a:noFill/>
                  </a:ln>
                  <a:scene3d>
                    <a:camera prst="obliqueTop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0" spc="-151" dirty="0">
                      <a:solidFill>
                        <a:srgbClr val="042A54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  <p:sp>
                <p:nvSpPr>
                  <p:cNvPr id="64" name="모서리가 둥근 직사각형 54">
                    <a:extLst>
                      <a:ext uri="{FF2B5EF4-FFF2-40B4-BE49-F238E27FC236}">
                        <a16:creationId xmlns:a16="http://schemas.microsoft.com/office/drawing/2014/main" id="{DBC9DB80-BA8C-4686-87C6-B0DB3046352C}"/>
                      </a:ext>
                    </a:extLst>
                  </p:cNvPr>
                  <p:cNvSpPr/>
                  <p:nvPr/>
                </p:nvSpPr>
                <p:spPr>
                  <a:xfrm>
                    <a:off x="11019073" y="4684933"/>
                    <a:ext cx="2969951" cy="977085"/>
                  </a:xfrm>
                  <a:prstGeom prst="roundRect">
                    <a:avLst>
                      <a:gd name="adj" fmla="val 5439"/>
                    </a:avLst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  <a:scene3d>
                    <a:camera prst="obliqueTop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spc="-151" dirty="0">
                      <a:solidFill>
                        <a:schemeClr val="accent6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</p:grp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36FC2EBC-804F-4709-8E3B-2280E6421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93" r="14188"/>
                <a:stretch/>
              </p:blipFill>
              <p:spPr>
                <a:xfrm>
                  <a:off x="560292" y="5388255"/>
                  <a:ext cx="1888472" cy="864589"/>
                </a:xfrm>
                <a:prstGeom prst="rect">
                  <a:avLst/>
                </a:prstGeom>
              </p:spPr>
            </p:pic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94860B3-6DB6-4361-AB98-A2D13BA06B88}"/>
                  </a:ext>
                </a:extLst>
              </p:cNvPr>
              <p:cNvSpPr/>
              <p:nvPr/>
            </p:nvSpPr>
            <p:spPr>
              <a:xfrm>
                <a:off x="8901940" y="3001611"/>
                <a:ext cx="1333119" cy="2607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Repository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D19EE2-BBC6-4990-8660-68718F30670D}"/>
                </a:ext>
              </a:extLst>
            </p:cNvPr>
            <p:cNvGrpSpPr/>
            <p:nvPr/>
          </p:nvGrpSpPr>
          <p:grpSpPr>
            <a:xfrm>
              <a:off x="3988644" y="282518"/>
              <a:ext cx="4110566" cy="5397201"/>
              <a:chOff x="3988644" y="282518"/>
              <a:chExt cx="4110566" cy="539720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A06F6D7-304D-49A2-8661-4F6BAF414D99}"/>
                  </a:ext>
                </a:extLst>
              </p:cNvPr>
              <p:cNvGrpSpPr/>
              <p:nvPr/>
            </p:nvGrpSpPr>
            <p:grpSpPr>
              <a:xfrm>
                <a:off x="3988644" y="282518"/>
                <a:ext cx="4110566" cy="5397201"/>
                <a:chOff x="3952533" y="292934"/>
                <a:chExt cx="4110566" cy="5397201"/>
              </a:xfrm>
            </p:grpSpPr>
            <p:sp>
              <p:nvSpPr>
                <p:cNvPr id="21" name="모서리가 둥근 직사각형 53">
                  <a:extLst>
                    <a:ext uri="{FF2B5EF4-FFF2-40B4-BE49-F238E27FC236}">
                      <a16:creationId xmlns:a16="http://schemas.microsoft.com/office/drawing/2014/main" id="{C0971ED3-29FF-4E69-B5D2-8BDE91A979AD}"/>
                    </a:ext>
                  </a:extLst>
                </p:cNvPr>
                <p:cNvSpPr/>
                <p:nvPr/>
              </p:nvSpPr>
              <p:spPr>
                <a:xfrm>
                  <a:off x="4118374" y="957548"/>
                  <a:ext cx="3894329" cy="3393375"/>
                </a:xfrm>
                <a:prstGeom prst="roundRect">
                  <a:avLst>
                    <a:gd name="adj" fmla="val 5439"/>
                  </a:avLst>
                </a:prstGeom>
                <a:solidFill>
                  <a:srgbClr val="57ABFF">
                    <a:alpha val="23000"/>
                  </a:srgbClr>
                </a:solidFill>
                <a:ln>
                  <a:noFill/>
                </a:ln>
                <a:scene3d>
                  <a:camera prst="obliqueTop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spc="-151" dirty="0">
                    <a:solidFill>
                      <a:srgbClr val="042A5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2" name="사각형: 둥근 모서리 23">
                  <a:extLst>
                    <a:ext uri="{FF2B5EF4-FFF2-40B4-BE49-F238E27FC236}">
                      <a16:creationId xmlns:a16="http://schemas.microsoft.com/office/drawing/2014/main" id="{B9CA8D30-B629-453E-A8E5-7F28DC94E0C4}"/>
                    </a:ext>
                  </a:extLst>
                </p:cNvPr>
                <p:cNvSpPr/>
                <p:nvPr/>
              </p:nvSpPr>
              <p:spPr>
                <a:xfrm>
                  <a:off x="3952533" y="4844267"/>
                  <a:ext cx="4110566" cy="84586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3" name="그림 22" descr="어두운, 앉아있는, 켜진, 시계이(가) 표시된 사진&#10;&#10;자동 생성된 설명">
                  <a:extLst>
                    <a:ext uri="{FF2B5EF4-FFF2-40B4-BE49-F238E27FC236}">
                      <a16:creationId xmlns:a16="http://schemas.microsoft.com/office/drawing/2014/main" id="{06C878AE-D737-4EE5-9BCA-0AD9F80E4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5706" y="5103224"/>
                  <a:ext cx="2102468" cy="303059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FE60F33-6B11-4FF5-BAA7-320733C1ADEB}"/>
                    </a:ext>
                  </a:extLst>
                </p:cNvPr>
                <p:cNvSpPr/>
                <p:nvPr/>
              </p:nvSpPr>
              <p:spPr>
                <a:xfrm>
                  <a:off x="4191080" y="292934"/>
                  <a:ext cx="1365236" cy="3379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Server 1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3EE409E4-C40C-43FD-9C47-566B3DE47935}"/>
                    </a:ext>
                  </a:extLst>
                </p:cNvPr>
                <p:cNvGrpSpPr/>
                <p:nvPr/>
              </p:nvGrpSpPr>
              <p:grpSpPr>
                <a:xfrm>
                  <a:off x="4326117" y="3048629"/>
                  <a:ext cx="1448723" cy="1134865"/>
                  <a:chOff x="8794024" y="2517096"/>
                  <a:chExt cx="1601972" cy="1254913"/>
                </a:xfrm>
              </p:grpSpPr>
              <p:sp>
                <p:nvSpPr>
                  <p:cNvPr id="33" name="모서리가 둥근 직사각형 54">
                    <a:extLst>
                      <a:ext uri="{FF2B5EF4-FFF2-40B4-BE49-F238E27FC236}">
                        <a16:creationId xmlns:a16="http://schemas.microsoft.com/office/drawing/2014/main" id="{AD83FC72-275D-4606-9EB2-DBF956FAD18E}"/>
                      </a:ext>
                    </a:extLst>
                  </p:cNvPr>
                  <p:cNvSpPr/>
                  <p:nvPr/>
                </p:nvSpPr>
                <p:spPr>
                  <a:xfrm>
                    <a:off x="8794024" y="2534744"/>
                    <a:ext cx="1601972" cy="1182273"/>
                  </a:xfrm>
                  <a:prstGeom prst="roundRect">
                    <a:avLst>
                      <a:gd name="adj" fmla="val 5439"/>
                    </a:avLst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  <a:scene3d>
                    <a:camera prst="obliqueTop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spc="-151" dirty="0">
                      <a:solidFill>
                        <a:schemeClr val="accent6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  <p:pic>
                <p:nvPicPr>
                  <p:cNvPr id="34" name="그림 33" descr="방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D9F1BFCC-BF1E-4444-9A34-93E65EBC32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7555" y="2517096"/>
                    <a:ext cx="1254913" cy="125491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B1E0327-984C-4DF4-9D5E-C94C7B399A01}"/>
                    </a:ext>
                  </a:extLst>
                </p:cNvPr>
                <p:cNvGrpSpPr/>
                <p:nvPr/>
              </p:nvGrpSpPr>
              <p:grpSpPr>
                <a:xfrm>
                  <a:off x="6388883" y="3048627"/>
                  <a:ext cx="1448724" cy="1085135"/>
                  <a:chOff x="9389154" y="2459558"/>
                  <a:chExt cx="1601972" cy="1199923"/>
                </a:xfrm>
              </p:grpSpPr>
              <p:sp>
                <p:nvSpPr>
                  <p:cNvPr id="31" name="모서리가 둥근 직사각형 54">
                    <a:extLst>
                      <a:ext uri="{FF2B5EF4-FFF2-40B4-BE49-F238E27FC236}">
                        <a16:creationId xmlns:a16="http://schemas.microsoft.com/office/drawing/2014/main" id="{FCA20B8B-E69F-4823-B476-23B1D0F4F3D8}"/>
                      </a:ext>
                    </a:extLst>
                  </p:cNvPr>
                  <p:cNvSpPr/>
                  <p:nvPr/>
                </p:nvSpPr>
                <p:spPr>
                  <a:xfrm>
                    <a:off x="9389154" y="2459558"/>
                    <a:ext cx="1601972" cy="1199923"/>
                  </a:xfrm>
                  <a:prstGeom prst="roundRect">
                    <a:avLst>
                      <a:gd name="adj" fmla="val 5439"/>
                    </a:avLst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  <a:scene3d>
                    <a:camera prst="obliqueTop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spc="-151" dirty="0">
                      <a:solidFill>
                        <a:schemeClr val="accent6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  <p:pic>
                <p:nvPicPr>
                  <p:cNvPr id="32" name="그림 31" descr="음식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70B137E1-AA49-401A-B23E-114A55D474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71971" y="2548479"/>
                    <a:ext cx="1436333" cy="107725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9A02AC79-62A0-46B3-ACA7-C334F3F808B2}"/>
                    </a:ext>
                  </a:extLst>
                </p:cNvPr>
                <p:cNvGrpSpPr/>
                <p:nvPr/>
              </p:nvGrpSpPr>
              <p:grpSpPr>
                <a:xfrm>
                  <a:off x="4343906" y="1637897"/>
                  <a:ext cx="3446433" cy="977085"/>
                  <a:chOff x="4623981" y="1153022"/>
                  <a:chExt cx="2840036" cy="977085"/>
                </a:xfrm>
              </p:grpSpPr>
              <p:sp>
                <p:nvSpPr>
                  <p:cNvPr id="29" name="모서리가 둥근 직사각형 54">
                    <a:extLst>
                      <a:ext uri="{FF2B5EF4-FFF2-40B4-BE49-F238E27FC236}">
                        <a16:creationId xmlns:a16="http://schemas.microsoft.com/office/drawing/2014/main" id="{718DDEF8-DB49-4E7C-8277-46CA1B8DA7F2}"/>
                      </a:ext>
                    </a:extLst>
                  </p:cNvPr>
                  <p:cNvSpPr/>
                  <p:nvPr/>
                </p:nvSpPr>
                <p:spPr>
                  <a:xfrm>
                    <a:off x="4623981" y="1153022"/>
                    <a:ext cx="2840036" cy="977085"/>
                  </a:xfrm>
                  <a:prstGeom prst="roundRect">
                    <a:avLst>
                      <a:gd name="adj" fmla="val 5439"/>
                    </a:avLst>
                  </a:prstGeom>
                  <a:solidFill>
                    <a:schemeClr val="bg1">
                      <a:alpha val="80000"/>
                    </a:schemeClr>
                  </a:solidFill>
                  <a:ln>
                    <a:noFill/>
                  </a:ln>
                  <a:scene3d>
                    <a:camera prst="obliqueTop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spc="-151" dirty="0">
                      <a:solidFill>
                        <a:schemeClr val="accent6">
                          <a:lumMod val="75000"/>
                        </a:schemeClr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  <p:pic>
                <p:nvPicPr>
                  <p:cNvPr id="30" name="그림 29" descr="그리기, 플레이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AD27E1AD-DA28-46E5-B046-AB20E9586E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ackgroundRemoval t="6780" b="89831" l="2286" r="97143">
                                <a14:foregroundMark x1="16000" y1="29661" x2="16000" y2="29661"/>
                                <a14:foregroundMark x1="23143" y1="18644" x2="23143" y2="18644"/>
                                <a14:foregroundMark x1="23429" y1="20339" x2="25429" y2="32203"/>
                                <a14:foregroundMark x1="33143" y1="14407" x2="30571" y2="25424"/>
                                <a14:foregroundMark x1="39429" y1="32203" x2="43429" y2="50000"/>
                                <a14:foregroundMark x1="25429" y1="41525" x2="24000" y2="60169"/>
                                <a14:foregroundMark x1="24000" y1="60169" x2="19714" y2="74576"/>
                                <a14:foregroundMark x1="19714" y1="74576" x2="16000" y2="75424"/>
                                <a14:foregroundMark x1="2857" y1="31356" x2="3714" y2="47458"/>
                                <a14:foregroundMark x1="50000" y1="20339" x2="50000" y2="38983"/>
                                <a14:foregroundMark x1="57143" y1="32203" x2="57429" y2="53390"/>
                                <a14:foregroundMark x1="82000" y1="6780" x2="77429" y2="10169"/>
                                <a14:foregroundMark x1="91429" y1="12712" x2="84286" y2="50847"/>
                                <a14:foregroundMark x1="84286" y1="50847" x2="82857" y2="67797"/>
                                <a14:foregroundMark x1="96857" y1="11017" x2="97143" y2="44915"/>
                                <a14:foregroundMark x1="19143" y1="40678" x2="17714" y2="50847"/>
                                <a14:backgroundMark x1="27429" y1="9322" x2="27429" y2="9322"/>
                                <a14:backgroundMark x1="28013" y1="28649" x2="28286" y2="37288"/>
                                <a14:backgroundMark x1="27429" y1="10169" x2="27525" y2="1320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16170" y="1441937"/>
                    <a:ext cx="1429029" cy="4817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그림 27" descr="방이(가) 표시된 사진&#10;&#10;자동 생성된 설명">
                  <a:extLst>
                    <a:ext uri="{FF2B5EF4-FFF2-40B4-BE49-F238E27FC236}">
                      <a16:creationId xmlns:a16="http://schemas.microsoft.com/office/drawing/2014/main" id="{DAFE2233-7C29-4F0D-914E-236FA9E65E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8644" y="957548"/>
                  <a:ext cx="803610" cy="716958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A7CA9E-912C-482C-8585-F9A058B11776}"/>
                  </a:ext>
                </a:extLst>
              </p:cNvPr>
              <p:cNvSpPr txBox="1"/>
              <p:nvPr/>
            </p:nvSpPr>
            <p:spPr>
              <a:xfrm>
                <a:off x="5758738" y="3297868"/>
                <a:ext cx="685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Build</a:t>
                </a:r>
                <a:endParaRPr lang="ko-KR" altLang="en-US" sz="1200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DD1C31-EA23-4BE3-931E-90A1DD017E40}"/>
                  </a:ext>
                </a:extLst>
              </p:cNvPr>
              <p:cNvSpPr txBox="1"/>
              <p:nvPr/>
            </p:nvSpPr>
            <p:spPr>
              <a:xfrm>
                <a:off x="5295539" y="4217437"/>
                <a:ext cx="685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Push</a:t>
                </a:r>
                <a:endParaRPr lang="ko-KR" altLang="en-US" sz="1200" b="1" dirty="0"/>
              </a:p>
            </p:txBody>
          </p:sp>
          <p:cxnSp>
            <p:nvCxnSpPr>
              <p:cNvPr id="19" name="연결선: 꺾임 125">
                <a:extLst>
                  <a:ext uri="{FF2B5EF4-FFF2-40B4-BE49-F238E27FC236}">
                    <a16:creationId xmlns:a16="http://schemas.microsoft.com/office/drawing/2014/main" id="{60A67842-CCD6-4E21-8A0D-5A2505326B56}"/>
                  </a:ext>
                </a:extLst>
              </p:cNvPr>
              <p:cNvCxnSpPr>
                <a:stCxn id="34" idx="2"/>
                <a:endCxn id="22" idx="0"/>
              </p:cNvCxnSpPr>
              <p:nvPr/>
            </p:nvCxnSpPr>
            <p:spPr>
              <a:xfrm rot="16200000" flipH="1">
                <a:off x="5234873" y="4024796"/>
                <a:ext cx="660773" cy="95733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510B660-A3CF-4BBE-8EA5-065B01A9F765}"/>
                  </a:ext>
                </a:extLst>
              </p:cNvPr>
              <p:cNvCxnSpPr>
                <a:cxnSpLocks/>
                <a:stCxn id="33" idx="3"/>
                <a:endCxn id="31" idx="1"/>
              </p:cNvCxnSpPr>
              <p:nvPr/>
            </p:nvCxnSpPr>
            <p:spPr>
              <a:xfrm flipV="1">
                <a:off x="5810951" y="3580779"/>
                <a:ext cx="614043" cy="79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510B660-A3CF-4BBE-8EA5-065B01A9F765}"/>
              </a:ext>
            </a:extLst>
          </p:cNvPr>
          <p:cNvCxnSpPr>
            <a:cxnSpLocks/>
            <a:stCxn id="31" idx="3"/>
            <a:endCxn id="60" idx="1"/>
          </p:cNvCxnSpPr>
          <p:nvPr/>
        </p:nvCxnSpPr>
        <p:spPr>
          <a:xfrm>
            <a:off x="7931678" y="3595810"/>
            <a:ext cx="663750" cy="6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ocker hub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248" y="3275782"/>
            <a:ext cx="1949757" cy="6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CDD1C31-EA23-4BE3-931E-90A1DD017E40}"/>
              </a:ext>
            </a:extLst>
          </p:cNvPr>
          <p:cNvSpPr txBox="1"/>
          <p:nvPr/>
        </p:nvSpPr>
        <p:spPr>
          <a:xfrm>
            <a:off x="7946562" y="3334671"/>
            <a:ext cx="635937" cy="26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Push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44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72"/>
          <a:stretch/>
        </p:blipFill>
        <p:spPr>
          <a:xfrm>
            <a:off x="592151" y="724277"/>
            <a:ext cx="10741248" cy="51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3" y="586616"/>
            <a:ext cx="9919338" cy="5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0" y="235390"/>
            <a:ext cx="5446373" cy="303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73" y="3413156"/>
            <a:ext cx="5427873" cy="3038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71" y="339186"/>
            <a:ext cx="5446373" cy="30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2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A7D35F3-3420-4445-8497-075BF7D9876A}"/>
              </a:ext>
            </a:extLst>
          </p:cNvPr>
          <p:cNvSpPr/>
          <p:nvPr/>
        </p:nvSpPr>
        <p:spPr>
          <a:xfrm>
            <a:off x="536103" y="1899795"/>
            <a:ext cx="3518704" cy="3518704"/>
          </a:xfrm>
          <a:prstGeom prst="ellipse">
            <a:avLst/>
          </a:prstGeom>
          <a:solidFill>
            <a:srgbClr val="EBBB54"/>
          </a:solidFill>
          <a:ln>
            <a:solidFill>
              <a:srgbClr val="EBB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최적 배차 계획을 통해 운송 비용 절감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6BE1B45-C5D5-4935-8F25-B62359FCA573}"/>
              </a:ext>
            </a:extLst>
          </p:cNvPr>
          <p:cNvSpPr/>
          <p:nvPr/>
        </p:nvSpPr>
        <p:spPr>
          <a:xfrm>
            <a:off x="4328741" y="1899795"/>
            <a:ext cx="3518704" cy="3518704"/>
          </a:xfrm>
          <a:prstGeom prst="ellipse">
            <a:avLst/>
          </a:prstGeom>
          <a:solidFill>
            <a:srgbClr val="94BA65"/>
          </a:solidFill>
          <a:ln>
            <a:solidFill>
              <a:srgbClr val="94B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정보 시스템을 이용하여 업무 효율 증가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4C2F79-B0D0-4BEE-B1DA-4D33AF67D864}"/>
              </a:ext>
            </a:extLst>
          </p:cNvPr>
          <p:cNvSpPr/>
          <p:nvPr/>
        </p:nvSpPr>
        <p:spPr>
          <a:xfrm>
            <a:off x="8121379" y="1899795"/>
            <a:ext cx="3518704" cy="3518704"/>
          </a:xfrm>
          <a:prstGeom prst="ellipse">
            <a:avLst/>
          </a:prstGeom>
          <a:solidFill>
            <a:srgbClr val="CF4444"/>
          </a:solidFill>
          <a:ln>
            <a:solidFill>
              <a:srgbClr val="CF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prstClr val="white"/>
                </a:solidFill>
              </a:rPr>
              <a:t>최소 비용 경로를 빠른 시간 내에 탐색</a:t>
            </a:r>
            <a:endParaRPr lang="en-US" altLang="ko-KR" sz="23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2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711" y="235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331676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02184" y="876682"/>
            <a:ext cx="4854166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개요 </a:t>
            </a:r>
            <a:r>
              <a:rPr lang="en-US" altLang="ko-KR" dirty="0">
                <a:solidFill>
                  <a:sysClr val="windowText" lastClr="000000"/>
                </a:solidFill>
              </a:rPr>
              <a:t>(1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02184" y="1981205"/>
            <a:ext cx="4854166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아키텍처 </a:t>
            </a:r>
            <a:r>
              <a:rPr lang="en-US" altLang="ko-KR" dirty="0">
                <a:solidFill>
                  <a:sysClr val="windowText" lastClr="000000"/>
                </a:solidFill>
              </a:rPr>
              <a:t>(2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184" y="3085728"/>
            <a:ext cx="4854166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</a:rPr>
              <a:t>세부 구성도 </a:t>
            </a:r>
            <a:r>
              <a:rPr lang="en-US" altLang="ko-KR" dirty="0">
                <a:solidFill>
                  <a:sysClr val="windowText" lastClr="000000"/>
                </a:solidFill>
              </a:rPr>
              <a:t>(3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02184" y="4190251"/>
            <a:ext cx="2373515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특징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2183" y="5294774"/>
            <a:ext cx="2373515" cy="1015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6. </a:t>
            </a:r>
            <a:r>
              <a:rPr lang="ko-KR" altLang="en-US" dirty="0">
                <a:solidFill>
                  <a:sysClr val="windowText" lastClr="000000"/>
                </a:solidFill>
              </a:rPr>
              <a:t>기대효과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(6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82077" y="4190250"/>
            <a:ext cx="2373515" cy="212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5. </a:t>
            </a:r>
            <a:r>
              <a:rPr lang="ko-KR" altLang="en-US" dirty="0">
                <a:solidFill>
                  <a:sysClr val="windowText" lastClr="000000"/>
                </a:solidFill>
              </a:rPr>
              <a:t>알고리즘 분석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(5</a:t>
            </a:r>
            <a:r>
              <a:rPr lang="ko-KR" altLang="en-US" dirty="0">
                <a:solidFill>
                  <a:sysClr val="windowText" lastClr="000000"/>
                </a:solidFill>
              </a:rPr>
              <a:t>번 슬라이드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6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210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woo rion</cp:lastModifiedBy>
  <cp:revision>24</cp:revision>
  <dcterms:created xsi:type="dcterms:W3CDTF">2019-12-17T01:39:29Z</dcterms:created>
  <dcterms:modified xsi:type="dcterms:W3CDTF">2019-12-18T03:00:08Z</dcterms:modified>
</cp:coreProperties>
</file>