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AAA0B-3359-42C7-A6D1-440C5012BF9C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9467-CB9C-47E8-BCE6-7AEC30A9C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2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D098-01A7-490B-B7C4-7D086268DC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5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3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8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5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17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36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6753-6CCA-4C9C-B765-06743D59AA78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85B8-D802-45DB-9A44-1B1F1638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4422" y="1469920"/>
            <a:ext cx="11732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000"/>
            <a:r>
              <a:rPr lang="ko-KR" altLang="en-US" dirty="0"/>
              <a:t>사내에서 서비스 중인 </a:t>
            </a:r>
            <a:r>
              <a:rPr lang="en-US" altLang="ko-KR" dirty="0"/>
              <a:t>API</a:t>
            </a:r>
            <a:r>
              <a:rPr lang="ko-KR" altLang="en-US" dirty="0"/>
              <a:t>에 대해서 에러 및 응답 지연이 발생하게 되면 개발자는 신속히 인지하고 대처 해야 할 필요성이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오류 발생 시 플랫폼 관리 부서의 관리자가 수집한 오류 현황을 리스트로 작성하여 개발자까지 전달되는 과정에 적지않은 시간이 존재한다</a:t>
            </a:r>
            <a:r>
              <a:rPr lang="en-US" altLang="ko-KR" dirty="0"/>
              <a:t>.</a:t>
            </a:r>
          </a:p>
          <a:p>
            <a:pPr indent="180000"/>
            <a:r>
              <a:rPr lang="ko-KR" altLang="en-US" dirty="0"/>
              <a:t>본 프로젝트는 통합적인 </a:t>
            </a:r>
            <a:r>
              <a:rPr lang="en-US" altLang="ko-KR" dirty="0"/>
              <a:t>API </a:t>
            </a:r>
            <a:r>
              <a:rPr lang="ko-KR" altLang="en-US" dirty="0"/>
              <a:t>관리 서비스로 관리가 필요한 </a:t>
            </a:r>
            <a:r>
              <a:rPr lang="en-US" altLang="ko-KR" dirty="0"/>
              <a:t>API</a:t>
            </a:r>
            <a:r>
              <a:rPr lang="ko-KR" altLang="en-US" dirty="0"/>
              <a:t>를 직접 등록하거나</a:t>
            </a:r>
            <a:r>
              <a:rPr lang="en-US" altLang="ko-KR" dirty="0"/>
              <a:t>, Swagger</a:t>
            </a:r>
            <a:r>
              <a:rPr lang="ko-KR" altLang="en-US" dirty="0"/>
              <a:t>를 사용 중이라면 </a:t>
            </a:r>
            <a:r>
              <a:rPr lang="en-US" altLang="ko-KR" dirty="0"/>
              <a:t>URL</a:t>
            </a:r>
            <a:r>
              <a:rPr lang="ko-KR" altLang="en-US" dirty="0"/>
              <a:t>만으로도 등록이 가능하다</a:t>
            </a:r>
            <a:r>
              <a:rPr lang="en-US" altLang="ko-KR" dirty="0"/>
              <a:t>. </a:t>
            </a:r>
            <a:r>
              <a:rPr lang="ko-KR" altLang="en-US" dirty="0"/>
              <a:t>등록된 </a:t>
            </a:r>
            <a:r>
              <a:rPr lang="en-US" altLang="ko-KR" dirty="0"/>
              <a:t>API</a:t>
            </a:r>
            <a:r>
              <a:rPr lang="ko-KR" altLang="en-US" dirty="0"/>
              <a:t>에 대해 개발자 및 관리자가 오류 발생 여부 및 상세내역을 실시간으로 관리할 수 있어 복잡한 과정을 거치지 않고 빠른 대처가 가능하다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검색 옵션을 통해 담당자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/>
              <a:t>기간</a:t>
            </a:r>
            <a:r>
              <a:rPr lang="en-US" altLang="ko-KR" dirty="0"/>
              <a:t>, API</a:t>
            </a:r>
            <a:r>
              <a:rPr lang="ko-KR" altLang="en-US" dirty="0"/>
              <a:t>별로 관리 및 </a:t>
            </a:r>
            <a:r>
              <a:rPr lang="en-US" altLang="ko-KR" dirty="0"/>
              <a:t>Excel</a:t>
            </a:r>
            <a:r>
              <a:rPr lang="ko-KR" altLang="en-US" dirty="0"/>
              <a:t>저장이 가능하며 개발자는 담당 </a:t>
            </a:r>
            <a:r>
              <a:rPr lang="en-US" altLang="ko-KR" dirty="0"/>
              <a:t>API</a:t>
            </a:r>
            <a:r>
              <a:rPr lang="ko-KR" altLang="en-US" dirty="0"/>
              <a:t>중 오류 해결 처리</a:t>
            </a:r>
            <a:r>
              <a:rPr lang="en-US" altLang="ko-KR" dirty="0"/>
              <a:t>/</a:t>
            </a:r>
            <a:r>
              <a:rPr lang="ko-KR" altLang="en-US" dirty="0"/>
              <a:t>미처리 건을 볼 수 있도록 편리성을 제공했다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97F81F-E289-468A-982A-68B0BFE6FDE1}"/>
              </a:ext>
            </a:extLst>
          </p:cNvPr>
          <p:cNvSpPr/>
          <p:nvPr/>
        </p:nvSpPr>
        <p:spPr>
          <a:xfrm>
            <a:off x="1858485" y="347472"/>
            <a:ext cx="4507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400" b="1" kern="50" dirty="0">
                <a:cs typeface="Times New Roman" panose="02020603050405020304" pitchFamily="18" charset="0"/>
              </a:rPr>
              <a:t>사내 운영중인</a:t>
            </a:r>
            <a:r>
              <a:rPr lang="en-US" altLang="ko-KR" sz="2400" b="1" kern="50" dirty="0">
                <a:cs typeface="Times New Roman" panose="02020603050405020304" pitchFamily="18" charset="0"/>
              </a:rPr>
              <a:t> API </a:t>
            </a:r>
            <a:r>
              <a:rPr lang="ko-KR" altLang="ko-KR" sz="2400" b="1" kern="50" dirty="0">
                <a:cs typeface="Times New Roman" panose="02020603050405020304" pitchFamily="18" charset="0"/>
              </a:rPr>
              <a:t>관리 서비스</a:t>
            </a:r>
            <a:endParaRPr lang="en-US" altLang="ko-KR" sz="2400" b="1" kern="50" dirty="0">
              <a:cs typeface="Times New Roman" panose="02020603050405020304" pitchFamily="18" charset="0"/>
            </a:endParaRPr>
          </a:p>
          <a:p>
            <a:r>
              <a:rPr lang="ko-KR" altLang="en-US" sz="2400" dirty="0"/>
              <a:t>하정훈 </a:t>
            </a:r>
            <a:r>
              <a:rPr lang="ko-KR" altLang="en-US" sz="2400" dirty="0" err="1"/>
              <a:t>최영원</a:t>
            </a:r>
            <a:r>
              <a:rPr lang="ko-KR" altLang="en-US" sz="2400" dirty="0"/>
              <a:t> 공정환 김홍일</a:t>
            </a:r>
          </a:p>
        </p:txBody>
      </p:sp>
    </p:spTree>
    <p:extLst>
      <p:ext uri="{BB962C8B-B14F-4D97-AF65-F5344CB8AC3E}">
        <p14:creationId xmlns:p14="http://schemas.microsoft.com/office/powerpoint/2010/main" val="202541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방, 그리기이(가) 표시된 사진&#10;&#10;자동 생성된 설명">
            <a:extLst>
              <a:ext uri="{FF2B5EF4-FFF2-40B4-BE49-F238E27FC236}">
                <a16:creationId xmlns:a16="http://schemas.microsoft.com/office/drawing/2014/main" id="{60406A84-D768-A146-9850-A955A149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43" y="1009757"/>
            <a:ext cx="1231045" cy="12310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3" name="그림 62" descr="셔츠이(가) 표시된 사진&#10;&#10;자동 생성된 설명">
            <a:extLst>
              <a:ext uri="{FF2B5EF4-FFF2-40B4-BE49-F238E27FC236}">
                <a16:creationId xmlns:a16="http://schemas.microsoft.com/office/drawing/2014/main" id="{193AADCB-9C72-8840-BC63-5F3062066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2" y="1974818"/>
            <a:ext cx="922132" cy="9221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7" name="그림 66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69C0C7A3-4D5C-F843-A91C-5EB77C044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504" y="2011859"/>
            <a:ext cx="879883" cy="86228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09AD56F1-544F-6343-B411-D60E71F4E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03" y="1143536"/>
            <a:ext cx="1440179" cy="44652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0" name="그룹 69"/>
          <p:cNvGrpSpPr/>
          <p:nvPr/>
        </p:nvGrpSpPr>
        <p:grpSpPr>
          <a:xfrm>
            <a:off x="800670" y="4453333"/>
            <a:ext cx="1365182" cy="853796"/>
            <a:chOff x="7238842" y="5555289"/>
            <a:chExt cx="1704324" cy="1107942"/>
          </a:xfrm>
        </p:grpSpPr>
        <p:pic>
          <p:nvPicPr>
            <p:cNvPr id="55" name="그림 54" descr="표지판, 그리기이(가) 표시된 사진&#10;&#10;자동 생성된 설명">
              <a:extLst>
                <a:ext uri="{FF2B5EF4-FFF2-40B4-BE49-F238E27FC236}">
                  <a16:creationId xmlns:a16="http://schemas.microsoft.com/office/drawing/2014/main" id="{EDC40566-A32F-A94D-93D8-1F0CD2A5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444380">
              <a:off x="7745162" y="5555289"/>
              <a:ext cx="698788" cy="681167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0185BE9-2E3D-8041-98A4-F60625A0F8A1}"/>
                </a:ext>
              </a:extLst>
            </p:cNvPr>
            <p:cNvSpPr/>
            <p:nvPr/>
          </p:nvSpPr>
          <p:spPr>
            <a:xfrm>
              <a:off x="7238842" y="6124053"/>
              <a:ext cx="1704324" cy="5391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kumimoji="1" lang="en-US" altLang="ko-KR" sz="21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Ant</a:t>
              </a:r>
              <a:r>
                <a:rPr kumimoji="1" lang="en-US" altLang="ko-KR" sz="2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ko-KR" sz="2100" b="0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Design</a:t>
              </a:r>
              <a:endParaRPr lang="ko-KR" altLang="en-US" sz="21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1066332" y="3460778"/>
            <a:ext cx="812910" cy="1025615"/>
            <a:chOff x="6489322" y="5124804"/>
            <a:chExt cx="1014855" cy="1330907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BCF131AB-301E-CE40-8E76-A0EFBBA7C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04928" y="5124804"/>
              <a:ext cx="999249" cy="999249"/>
            </a:xfrm>
            <a:prstGeom prst="rect">
              <a:avLst/>
            </a:prstGeom>
            <a:effectLst/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2825220-0979-B242-BC14-E886AB6060B2}"/>
                </a:ext>
              </a:extLst>
            </p:cNvPr>
            <p:cNvSpPr txBox="1"/>
            <p:nvPr/>
          </p:nvSpPr>
          <p:spPr>
            <a:xfrm>
              <a:off x="6489322" y="5916533"/>
              <a:ext cx="984232" cy="5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1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React</a:t>
              </a:r>
              <a:endParaRPr kumimoji="1" lang="ko-KR" altLang="en-US" sz="21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86" name="그림 8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87A94102-7644-AF4C-88D7-BF17B91F2E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651" y="5388476"/>
            <a:ext cx="2630639" cy="996454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6A58389A-25C9-F14B-B601-13657EAAF7C8}"/>
              </a:ext>
            </a:extLst>
          </p:cNvPr>
          <p:cNvGrpSpPr/>
          <p:nvPr/>
        </p:nvGrpSpPr>
        <p:grpSpPr>
          <a:xfrm>
            <a:off x="4085068" y="3597623"/>
            <a:ext cx="1681872" cy="1455918"/>
            <a:chOff x="2304659" y="2205677"/>
            <a:chExt cx="1825657" cy="16232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B3FA30E-42DC-C847-95CF-9EE654F46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91088" y="2205677"/>
              <a:ext cx="1252800" cy="1252800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16A2EEF-423C-244E-8692-333242CFEEBB}"/>
                </a:ext>
              </a:extLst>
            </p:cNvPr>
            <p:cNvSpPr txBox="1"/>
            <p:nvPr/>
          </p:nvSpPr>
          <p:spPr>
            <a:xfrm>
              <a:off x="2304659" y="3314209"/>
              <a:ext cx="1825657" cy="5147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rgbClr val="002060"/>
                  </a:solidFill>
                </a:rPr>
                <a:t>Bit Bucket</a:t>
              </a:r>
              <a:endParaRPr kumimoji="1" lang="ko-KR" altLang="en-US" sz="2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FEAC47C-8628-354F-825C-12D3E58A5FF8}"/>
              </a:ext>
            </a:extLst>
          </p:cNvPr>
          <p:cNvSpPr/>
          <p:nvPr/>
        </p:nvSpPr>
        <p:spPr>
          <a:xfrm>
            <a:off x="6519290" y="1023106"/>
            <a:ext cx="5372041" cy="3091998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EF860C-1E12-9644-B441-F29EF7202CAA}"/>
              </a:ext>
            </a:extLst>
          </p:cNvPr>
          <p:cNvGrpSpPr/>
          <p:nvPr/>
        </p:nvGrpSpPr>
        <p:grpSpPr>
          <a:xfrm>
            <a:off x="6153978" y="48336"/>
            <a:ext cx="2896087" cy="1195200"/>
            <a:chOff x="697395" y="685171"/>
            <a:chExt cx="2896087" cy="11952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A44CC68-6835-1A4F-8B4D-12DD39441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97395" y="685171"/>
              <a:ext cx="1195200" cy="119520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85E11F8-DF72-1246-BAB7-5A94D4A5366A}"/>
                </a:ext>
              </a:extLst>
            </p:cNvPr>
            <p:cNvSpPr/>
            <p:nvPr/>
          </p:nvSpPr>
          <p:spPr>
            <a:xfrm>
              <a:off x="1621660" y="983194"/>
              <a:ext cx="197182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kumimoji="1" lang="en-US" altLang="ko-KR" sz="3200" b="1" cap="none" spc="0" dirty="0">
                  <a:ln/>
                  <a:solidFill>
                    <a:schemeClr val="accent2"/>
                  </a:solidFill>
                  <a:effectLst/>
                </a:rPr>
                <a:t>AWS EC2</a:t>
              </a:r>
              <a:endParaRPr lang="ko-KR" altLang="en-US" sz="3200" b="1" cap="none" spc="0" dirty="0">
                <a:ln/>
                <a:solidFill>
                  <a:schemeClr val="accent2"/>
                </a:solidFill>
                <a:effectLst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2BD8C60-BEE6-AF4E-8780-47F6378FE65C}"/>
              </a:ext>
            </a:extLst>
          </p:cNvPr>
          <p:cNvSpPr/>
          <p:nvPr/>
        </p:nvSpPr>
        <p:spPr>
          <a:xfrm>
            <a:off x="8791896" y="4636819"/>
            <a:ext cx="2383004" cy="1872262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F8A3960-53F0-B747-A565-72FA0607FDF4}"/>
              </a:ext>
            </a:extLst>
          </p:cNvPr>
          <p:cNvGrpSpPr/>
          <p:nvPr/>
        </p:nvGrpSpPr>
        <p:grpSpPr>
          <a:xfrm>
            <a:off x="8346021" y="4025840"/>
            <a:ext cx="2395733" cy="984496"/>
            <a:chOff x="457508" y="3726400"/>
            <a:chExt cx="2848492" cy="1198800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F4C3E7A2-E9B6-5247-9FED-BB7D2F96C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7508" y="3726400"/>
              <a:ext cx="1198799" cy="1198800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3C05903-51CB-D849-8D31-1BD1D4AE90F3}"/>
                </a:ext>
              </a:extLst>
            </p:cNvPr>
            <p:cNvSpPr/>
            <p:nvPr/>
          </p:nvSpPr>
          <p:spPr>
            <a:xfrm>
              <a:off x="1414614" y="3945499"/>
              <a:ext cx="1891386" cy="5621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kumimoji="1" lang="en-US" altLang="ko-KR" sz="2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AWS RDS</a:t>
              </a:r>
              <a:endParaRPr lang="ko-KR" alt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4C6F6DF-4B83-D748-B041-52494EC001A8}"/>
              </a:ext>
            </a:extLst>
          </p:cNvPr>
          <p:cNvGrpSpPr/>
          <p:nvPr/>
        </p:nvGrpSpPr>
        <p:grpSpPr>
          <a:xfrm>
            <a:off x="8132221" y="1099077"/>
            <a:ext cx="2235795" cy="778997"/>
            <a:chOff x="994075" y="1290898"/>
            <a:chExt cx="2235795" cy="778997"/>
          </a:xfrm>
        </p:grpSpPr>
        <p:pic>
          <p:nvPicPr>
            <p:cNvPr id="47" name="그림 46" descr="건물, 표지판, 그리기이(가) 표시된 사진&#10;&#10;자동 생성된 설명">
              <a:extLst>
                <a:ext uri="{FF2B5EF4-FFF2-40B4-BE49-F238E27FC236}">
                  <a16:creationId xmlns:a16="http://schemas.microsoft.com/office/drawing/2014/main" id="{FFD1A5BF-F52E-3546-8BD7-097589280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4075" y="1290898"/>
              <a:ext cx="778997" cy="778997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047CA83-4C91-FB4F-831D-D2A21361271E}"/>
                </a:ext>
              </a:extLst>
            </p:cNvPr>
            <p:cNvSpPr/>
            <p:nvPr/>
          </p:nvSpPr>
          <p:spPr>
            <a:xfrm>
              <a:off x="1671431" y="1425773"/>
              <a:ext cx="155843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kumimoji="1" lang="en-US" altLang="ko-KR" sz="2400" b="1" cap="none" spc="0" dirty="0">
                  <a:ln/>
                  <a:effectLst/>
                </a:rPr>
                <a:t>CentOS 7</a:t>
              </a:r>
              <a:endParaRPr lang="ko-KR" altLang="en-US" sz="2400" b="1" cap="none" spc="0" dirty="0">
                <a:ln/>
                <a:effectLst/>
              </a:endParaRPr>
            </a:p>
          </p:txBody>
        </p:sp>
      </p:grpSp>
      <p:cxnSp>
        <p:nvCxnSpPr>
          <p:cNvPr id="50" name="직선 연결선[R] 128">
            <a:extLst>
              <a:ext uri="{FF2B5EF4-FFF2-40B4-BE49-F238E27FC236}">
                <a16:creationId xmlns:a16="http://schemas.microsoft.com/office/drawing/2014/main" id="{16E3E7E8-F88F-3A44-9DAC-FF32DA8F3963}"/>
              </a:ext>
            </a:extLst>
          </p:cNvPr>
          <p:cNvCxnSpPr>
            <a:cxnSpLocks/>
          </p:cNvCxnSpPr>
          <p:nvPr/>
        </p:nvCxnSpPr>
        <p:spPr>
          <a:xfrm>
            <a:off x="9273171" y="2991667"/>
            <a:ext cx="0" cy="769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551E7E-5A66-DA4A-A8BF-A26C0848639A}"/>
              </a:ext>
            </a:extLst>
          </p:cNvPr>
          <p:cNvSpPr txBox="1"/>
          <p:nvPr/>
        </p:nvSpPr>
        <p:spPr>
          <a:xfrm>
            <a:off x="7232470" y="2989387"/>
            <a:ext cx="1371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{ Back-end }</a:t>
            </a:r>
            <a:endParaRPr kumimoji="1" lang="ko-KR" altLang="en-US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5AD033-5C43-9B45-AC1A-AB7007196C33}"/>
              </a:ext>
            </a:extLst>
          </p:cNvPr>
          <p:cNvSpPr txBox="1"/>
          <p:nvPr/>
        </p:nvSpPr>
        <p:spPr>
          <a:xfrm>
            <a:off x="9697652" y="2986608"/>
            <a:ext cx="1670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&lt; Front-end /&gt;</a:t>
            </a:r>
            <a:endParaRPr kumimoji="1" lang="ko-KR" altLang="en-US" sz="1600" b="1" dirty="0"/>
          </a:p>
        </p:txBody>
      </p:sp>
      <p:pic>
        <p:nvPicPr>
          <p:cNvPr id="53" name="그림 52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7D034198-4B76-D548-AF75-8C0EA0AF52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91473" y="5310374"/>
            <a:ext cx="1709805" cy="880047"/>
          </a:xfrm>
          <a:prstGeom prst="rect">
            <a:avLst/>
          </a:prstGeom>
        </p:spPr>
      </p:pic>
      <p:cxnSp>
        <p:nvCxnSpPr>
          <p:cNvPr id="65" name="직선 화살표 연결선 64"/>
          <p:cNvCxnSpPr/>
          <p:nvPr/>
        </p:nvCxnSpPr>
        <p:spPr>
          <a:xfrm>
            <a:off x="5783103" y="1618885"/>
            <a:ext cx="112674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2" idx="0"/>
          </p:cNvCxnSpPr>
          <p:nvPr/>
        </p:nvCxnSpPr>
        <p:spPr>
          <a:xfrm flipV="1">
            <a:off x="4926004" y="2443002"/>
            <a:ext cx="0" cy="11546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램프이(가) 표시된 사진&#10;&#10;자동 생성된 설명">
            <a:extLst>
              <a:ext uri="{FF2B5EF4-FFF2-40B4-BE49-F238E27FC236}">
                <a16:creationId xmlns:a16="http://schemas.microsoft.com/office/drawing/2014/main" id="{0B291ACC-241A-A94B-9E08-23EFD846EA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33171" y="1829368"/>
            <a:ext cx="1080000" cy="10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979810" y="2791612"/>
            <a:ext cx="81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Build</a:t>
            </a:r>
            <a:endParaRPr lang="ko-KR" altLang="en-US" sz="20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620056" y="3352791"/>
            <a:ext cx="81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Push</a:t>
            </a:r>
            <a:endParaRPr lang="ko-KR" altLang="en-US" sz="2000" b="1" dirty="0"/>
          </a:p>
        </p:txBody>
      </p:sp>
      <p:cxnSp>
        <p:nvCxnSpPr>
          <p:cNvPr id="154" name="직선 연결선 153"/>
          <p:cNvCxnSpPr/>
          <p:nvPr/>
        </p:nvCxnSpPr>
        <p:spPr>
          <a:xfrm>
            <a:off x="3052985" y="998618"/>
            <a:ext cx="0" cy="22146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3052985" y="3484747"/>
            <a:ext cx="0" cy="290018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3052985" y="2107715"/>
            <a:ext cx="5762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3622145" y="2083013"/>
            <a:ext cx="0" cy="22110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3622145" y="3187753"/>
            <a:ext cx="7047" cy="178318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H="1">
            <a:off x="3065016" y="4944265"/>
            <a:ext cx="56916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3622145" y="3846623"/>
            <a:ext cx="72679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2512218" y="1023105"/>
            <a:ext cx="5762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507775" y="3179091"/>
            <a:ext cx="5762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2507775" y="3491518"/>
            <a:ext cx="5762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2517202" y="6384930"/>
            <a:ext cx="5762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 flipV="1">
            <a:off x="7894333" y="4474361"/>
            <a:ext cx="0" cy="9499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V="1">
            <a:off x="7870268" y="5400508"/>
            <a:ext cx="744961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9193606" y="4799220"/>
            <a:ext cx="1556120" cy="433432"/>
            <a:chOff x="4848355" y="428016"/>
            <a:chExt cx="1556120" cy="433432"/>
          </a:xfrm>
        </p:grpSpPr>
        <p:sp>
          <p:nvSpPr>
            <p:cNvPr id="99" name="TextBox 98"/>
            <p:cNvSpPr txBox="1"/>
            <p:nvPr/>
          </p:nvSpPr>
          <p:spPr>
            <a:xfrm>
              <a:off x="5112330" y="458880"/>
              <a:ext cx="129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Server 4</a:t>
              </a:r>
              <a:endParaRPr lang="ko-KR" altLang="en-US" b="1" dirty="0"/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355" y="428016"/>
              <a:ext cx="433432" cy="43343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662474" y="1196138"/>
            <a:ext cx="9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deploy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158936" y="503718"/>
            <a:ext cx="1556120" cy="1799680"/>
            <a:chOff x="4158936" y="503718"/>
            <a:chExt cx="1556120" cy="1799680"/>
          </a:xfrm>
        </p:grpSpPr>
        <p:grpSp>
          <p:nvGrpSpPr>
            <p:cNvPr id="16" name="그룹 15"/>
            <p:cNvGrpSpPr/>
            <p:nvPr/>
          </p:nvGrpSpPr>
          <p:grpSpPr>
            <a:xfrm>
              <a:off x="4158936" y="503718"/>
              <a:ext cx="1556120" cy="433432"/>
              <a:chOff x="4848355" y="428016"/>
              <a:chExt cx="1556120" cy="433432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5112330" y="458880"/>
                <a:ext cx="129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Server 3</a:t>
                </a:r>
                <a:endParaRPr lang="ko-KR" altLang="en-US" b="1" dirty="0"/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355" y="428016"/>
                <a:ext cx="433432" cy="433432"/>
              </a:xfrm>
              <a:prstGeom prst="rect">
                <a:avLst/>
              </a:prstGeom>
            </p:spPr>
          </p:pic>
        </p:grpSp>
        <p:sp>
          <p:nvSpPr>
            <p:cNvPr id="3" name="모서리가 둥근 직사각형 2"/>
            <p:cNvSpPr/>
            <p:nvPr/>
          </p:nvSpPr>
          <p:spPr>
            <a:xfrm>
              <a:off x="4158936" y="972049"/>
              <a:ext cx="1556120" cy="1331349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7150877" y="2031074"/>
            <a:ext cx="1556120" cy="1799680"/>
            <a:chOff x="4158936" y="503718"/>
            <a:chExt cx="1556120" cy="1799680"/>
          </a:xfrm>
        </p:grpSpPr>
        <p:grpSp>
          <p:nvGrpSpPr>
            <p:cNvPr id="76" name="그룹 75"/>
            <p:cNvGrpSpPr/>
            <p:nvPr/>
          </p:nvGrpSpPr>
          <p:grpSpPr>
            <a:xfrm>
              <a:off x="4158936" y="503718"/>
              <a:ext cx="1556120" cy="433432"/>
              <a:chOff x="4848355" y="428016"/>
              <a:chExt cx="1556120" cy="433432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5112330" y="458880"/>
                <a:ext cx="129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Server 1</a:t>
                </a:r>
                <a:endParaRPr lang="ko-KR" altLang="en-US" b="1" dirty="0"/>
              </a:p>
            </p:txBody>
          </p:sp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355" y="428016"/>
                <a:ext cx="433432" cy="433432"/>
              </a:xfrm>
              <a:prstGeom prst="rect">
                <a:avLst/>
              </a:prstGeom>
            </p:spPr>
          </p:pic>
        </p:grpSp>
        <p:sp>
          <p:nvSpPr>
            <p:cNvPr id="77" name="모서리가 둥근 직사각형 76"/>
            <p:cNvSpPr/>
            <p:nvPr/>
          </p:nvSpPr>
          <p:spPr>
            <a:xfrm>
              <a:off x="4158936" y="972049"/>
              <a:ext cx="1556120" cy="1331349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9769391" y="2026146"/>
            <a:ext cx="1556120" cy="1799680"/>
            <a:chOff x="4158936" y="503718"/>
            <a:chExt cx="1556120" cy="1799680"/>
          </a:xfrm>
        </p:grpSpPr>
        <p:grpSp>
          <p:nvGrpSpPr>
            <p:cNvPr id="101" name="그룹 100"/>
            <p:cNvGrpSpPr/>
            <p:nvPr/>
          </p:nvGrpSpPr>
          <p:grpSpPr>
            <a:xfrm>
              <a:off x="4158936" y="503718"/>
              <a:ext cx="1556120" cy="433432"/>
              <a:chOff x="4848355" y="428016"/>
              <a:chExt cx="1556120" cy="433432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5112330" y="458880"/>
                <a:ext cx="129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Server 2</a:t>
                </a:r>
                <a:endParaRPr lang="ko-KR" altLang="en-US" b="1" dirty="0"/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355" y="428016"/>
                <a:ext cx="433432" cy="433432"/>
              </a:xfrm>
              <a:prstGeom prst="rect">
                <a:avLst/>
              </a:prstGeom>
            </p:spPr>
          </p:pic>
        </p:grpSp>
        <p:sp>
          <p:nvSpPr>
            <p:cNvPr id="102" name="모서리가 둥근 직사각형 101"/>
            <p:cNvSpPr/>
            <p:nvPr/>
          </p:nvSpPr>
          <p:spPr>
            <a:xfrm>
              <a:off x="4158936" y="972049"/>
              <a:ext cx="1556120" cy="1331349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4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" y="625642"/>
            <a:ext cx="12079705" cy="554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0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58779" y="1684422"/>
            <a:ext cx="3240000" cy="3240000"/>
            <a:chOff x="1058779" y="1684421"/>
            <a:chExt cx="3240000" cy="3240000"/>
          </a:xfr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타원 3"/>
            <p:cNvSpPr/>
            <p:nvPr/>
          </p:nvSpPr>
          <p:spPr>
            <a:xfrm>
              <a:off x="1058779" y="1684421"/>
              <a:ext cx="3240000" cy="3240000"/>
            </a:xfrm>
            <a:prstGeom prst="ellipse">
              <a:avLst/>
            </a:prstGeom>
            <a:solidFill>
              <a:srgbClr val="E4B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9015" y="2847127"/>
              <a:ext cx="30595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/>
                <a:t>오류 및 지연에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대한 빠른 대처 능력 향상</a:t>
              </a:r>
            </a:p>
          </p:txBody>
        </p:sp>
      </p:grpSp>
      <p:sp>
        <p:nvSpPr>
          <p:cNvPr id="10" name="타원 9"/>
          <p:cNvSpPr/>
          <p:nvPr/>
        </p:nvSpPr>
        <p:spPr>
          <a:xfrm>
            <a:off x="4479252" y="1684421"/>
            <a:ext cx="3240000" cy="324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9253" y="2838852"/>
            <a:ext cx="323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서비스 중인 </a:t>
            </a:r>
            <a:r>
              <a:rPr lang="en-US" altLang="ko-KR" sz="2400" b="1" dirty="0"/>
              <a:t>API </a:t>
            </a:r>
            <a:r>
              <a:rPr lang="ko-KR" altLang="en-US" sz="2400" b="1" dirty="0"/>
              <a:t>관리</a:t>
            </a:r>
            <a:br>
              <a:rPr lang="en-US" altLang="ko-KR" sz="2400" b="1" dirty="0"/>
            </a:br>
            <a:r>
              <a:rPr lang="ko-KR" altLang="en-US" sz="2400" b="1"/>
              <a:t>편리성 </a:t>
            </a:r>
            <a:r>
              <a:rPr lang="ko-KR" altLang="en-US" sz="2400" b="1" dirty="0"/>
              <a:t>증대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7646303" y="1684421"/>
            <a:ext cx="3746843" cy="3240000"/>
            <a:chOff x="805357" y="1684421"/>
            <a:chExt cx="3746843" cy="3240000"/>
          </a:xfr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타원 12"/>
            <p:cNvSpPr/>
            <p:nvPr/>
          </p:nvSpPr>
          <p:spPr>
            <a:xfrm>
              <a:off x="1058779" y="1684421"/>
              <a:ext cx="3240000" cy="3240000"/>
            </a:xfrm>
            <a:prstGeom prst="ellipse">
              <a:avLst/>
            </a:prstGeom>
            <a:solidFill>
              <a:srgbClr val="EBD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5357" y="2704256"/>
              <a:ext cx="37468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/>
                <a:t>담당 개발자에게</a:t>
              </a:r>
              <a:br>
                <a:rPr lang="en-US" altLang="ko-KR" sz="2400" b="1" dirty="0"/>
              </a:br>
              <a:r>
                <a:rPr lang="ko-KR" altLang="en-US" sz="2400" b="1" dirty="0"/>
                <a:t>빠르고 정확한</a:t>
              </a:r>
              <a:br>
                <a:rPr lang="en-US" altLang="ko-KR" sz="2400" b="1" dirty="0"/>
              </a:br>
              <a:r>
                <a:rPr lang="ko-KR" altLang="en-US" sz="2400" b="1" dirty="0"/>
                <a:t>업무 분배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91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2137" y="1311566"/>
            <a:ext cx="11302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사용자 경험을 고려한 </a:t>
            </a:r>
            <a:r>
              <a:rPr lang="en-US" altLang="ko-KR" sz="3600" dirty="0"/>
              <a:t>UI/UX </a:t>
            </a:r>
            <a:r>
              <a:rPr lang="ko-KR" altLang="en-US" sz="3600" dirty="0"/>
              <a:t>개발</a:t>
            </a:r>
            <a:endParaRPr lang="en-US" altLang="ko-KR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담당자</a:t>
            </a:r>
            <a:r>
              <a:rPr lang="en-US" altLang="ko-KR" sz="3600" dirty="0"/>
              <a:t>, </a:t>
            </a:r>
            <a:r>
              <a:rPr lang="ko-KR" altLang="en-US" sz="3600" dirty="0"/>
              <a:t>서비스</a:t>
            </a:r>
            <a:r>
              <a:rPr lang="en-US" altLang="ko-KR" sz="3600" dirty="0"/>
              <a:t>, API, Http Method, </a:t>
            </a:r>
            <a:r>
              <a:rPr lang="ko-KR" altLang="en-US" sz="3600" dirty="0"/>
              <a:t>기간별 검색 옵션</a:t>
            </a:r>
            <a:endParaRPr lang="en-US" altLang="ko-KR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600" dirty="0"/>
              <a:t>Swagger Document</a:t>
            </a:r>
            <a:r>
              <a:rPr lang="ko-KR" altLang="en-US" sz="3600" dirty="0"/>
              <a:t>를 이용한 편리한 등록</a:t>
            </a:r>
            <a:endParaRPr lang="en-US" altLang="ko-KR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600" dirty="0"/>
              <a:t>API </a:t>
            </a:r>
            <a:r>
              <a:rPr lang="ko-KR" altLang="en-US" sz="3600" dirty="0"/>
              <a:t>에러 및 지연 발생 시 실시간 관리 및 엑셀 저장</a:t>
            </a:r>
            <a:endParaRPr lang="en-US" altLang="ko-KR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600" dirty="0"/>
              <a:t>프로젝트</a:t>
            </a:r>
            <a:r>
              <a:rPr lang="en-US" altLang="ko-KR" sz="3600" dirty="0"/>
              <a:t>, </a:t>
            </a:r>
            <a:r>
              <a:rPr lang="ko-KR" altLang="en-US" sz="3600" dirty="0"/>
              <a:t>컨트롤러</a:t>
            </a:r>
            <a:r>
              <a:rPr lang="en-US" altLang="ko-KR" sz="3600" dirty="0"/>
              <a:t>, API </a:t>
            </a:r>
            <a:r>
              <a:rPr lang="ko-KR" altLang="en-US" sz="3600" dirty="0"/>
              <a:t>단위 관리</a:t>
            </a:r>
            <a:endParaRPr lang="en-US" altLang="ko-KR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3600" dirty="0"/>
              <a:t>REST Full </a:t>
            </a:r>
            <a:r>
              <a:rPr lang="ko-KR" altLang="en-US" sz="3600" dirty="0"/>
              <a:t>방식의 구조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46063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157981" y="254523"/>
            <a:ext cx="5213022" cy="62782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34444" y="587396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개요 </a:t>
            </a:r>
            <a:r>
              <a:rPr lang="en-US" altLang="ko-KR" dirty="0">
                <a:solidFill>
                  <a:schemeClr val="tx1"/>
                </a:solidFill>
              </a:rPr>
              <a:t>( 1</a:t>
            </a:r>
            <a:r>
              <a:rPr lang="ko-KR" altLang="en-US" dirty="0">
                <a:solidFill>
                  <a:schemeClr val="tx1"/>
                </a:solidFill>
              </a:rPr>
              <a:t>번 슬라이드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34444" y="2075301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프로젝트 아키텍처 </a:t>
            </a:r>
            <a:r>
              <a:rPr lang="en-US" altLang="ko-KR" dirty="0">
                <a:solidFill>
                  <a:schemeClr val="tx1"/>
                </a:solidFill>
              </a:rPr>
              <a:t>( 2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34444" y="3563206"/>
            <a:ext cx="4834998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세부 구성도 </a:t>
            </a:r>
            <a:r>
              <a:rPr lang="en-US" altLang="ko-KR" dirty="0">
                <a:solidFill>
                  <a:schemeClr val="tx1"/>
                </a:solidFill>
              </a:rPr>
              <a:t>( 3</a:t>
            </a:r>
            <a:r>
              <a:rPr lang="ko-KR" altLang="en-US" dirty="0">
                <a:solidFill>
                  <a:schemeClr val="tx1"/>
                </a:solidFill>
              </a:rPr>
              <a:t>번 슬라이드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34444" y="5051110"/>
            <a:ext cx="2260240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 </a:t>
            </a:r>
            <a:r>
              <a:rPr lang="ko-KR" altLang="en-US" dirty="0">
                <a:solidFill>
                  <a:schemeClr val="tx1"/>
                </a:solidFill>
              </a:rPr>
              <a:t>기대효과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( 4</a:t>
            </a:r>
            <a:r>
              <a:rPr lang="ko-KR" altLang="en-US" dirty="0">
                <a:solidFill>
                  <a:schemeClr val="tx1"/>
                </a:solidFill>
              </a:rPr>
              <a:t>번 슬라이더</a:t>
            </a:r>
            <a:r>
              <a:rPr lang="en-US" altLang="ko-KR" dirty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09202" y="5051111"/>
            <a:ext cx="2260240" cy="1193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설계 주안점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( 5</a:t>
            </a:r>
            <a:r>
              <a:rPr lang="ko-KR" altLang="en-US" dirty="0">
                <a:solidFill>
                  <a:schemeClr val="tx1"/>
                </a:solidFill>
              </a:rPr>
              <a:t>번 슬라이더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7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254</Words>
  <Application>Microsoft Office PowerPoint</Application>
  <PresentationFormat>와이드스크린</PresentationFormat>
  <Paragraphs>34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</dc:creator>
  <cp:lastModifiedBy>woo rion</cp:lastModifiedBy>
  <cp:revision>8</cp:revision>
  <dcterms:created xsi:type="dcterms:W3CDTF">2019-12-18T02:27:38Z</dcterms:created>
  <dcterms:modified xsi:type="dcterms:W3CDTF">2019-12-18T03:01:55Z</dcterms:modified>
</cp:coreProperties>
</file>