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D5A5-5DEB-4A74-B443-9D9DB1566CA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830-C21D-433C-967F-0AD884C7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1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D5A5-5DEB-4A74-B443-9D9DB1566CA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830-C21D-433C-967F-0AD884C7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4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D5A5-5DEB-4A74-B443-9D9DB1566CA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830-C21D-433C-967F-0AD884C7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7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D5A5-5DEB-4A74-B443-9D9DB1566CA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830-C21D-433C-967F-0AD884C7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D5A5-5DEB-4A74-B443-9D9DB1566CA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830-C21D-433C-967F-0AD884C7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7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D5A5-5DEB-4A74-B443-9D9DB1566CA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830-C21D-433C-967F-0AD884C7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9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D5A5-5DEB-4A74-B443-9D9DB1566CA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830-C21D-433C-967F-0AD884C7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5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D5A5-5DEB-4A74-B443-9D9DB1566CA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830-C21D-433C-967F-0AD884C7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5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D5A5-5DEB-4A74-B443-9D9DB1566CA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830-C21D-433C-967F-0AD884C7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8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D5A5-5DEB-4A74-B443-9D9DB1566CA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830-C21D-433C-967F-0AD884C7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2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D5A5-5DEB-4A74-B443-9D9DB1566CA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830-C21D-433C-967F-0AD884C7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0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0D5A5-5DEB-4A74-B443-9D9DB1566CA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69830-C21D-433C-967F-0AD884C7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9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0623" y="74957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ko-KR" sz="2400" b="1" dirty="0">
                <a:latin typeface="+mj-ea"/>
                <a:ea typeface="+mj-ea"/>
              </a:rPr>
              <a:t>더존</a:t>
            </a:r>
            <a:r>
              <a:rPr lang="en-US" altLang="ko-KR" sz="2400" b="1" dirty="0">
                <a:latin typeface="+mj-ea"/>
                <a:ea typeface="+mj-ea"/>
              </a:rPr>
              <a:t> D-ERP(</a:t>
            </a:r>
            <a:r>
              <a:rPr lang="ko-KR" altLang="ko-KR" sz="2400" b="1" dirty="0">
                <a:latin typeface="+mj-ea"/>
                <a:ea typeface="+mj-ea"/>
              </a:rPr>
              <a:t>그룹사</a:t>
            </a:r>
            <a:r>
              <a:rPr lang="en-US" altLang="ko-KR" sz="2400" b="1" dirty="0">
                <a:latin typeface="+mj-ea"/>
                <a:ea typeface="+mj-ea"/>
              </a:rPr>
              <a:t>) </a:t>
            </a:r>
            <a:r>
              <a:rPr lang="ko-KR" altLang="ko-KR" sz="2400" b="1" dirty="0">
                <a:latin typeface="+mj-ea"/>
                <a:ea typeface="+mj-ea"/>
              </a:rPr>
              <a:t>웹 어플리케이션</a:t>
            </a:r>
            <a:r>
              <a:rPr lang="en-US" altLang="ko-KR" sz="2400" b="1" dirty="0">
                <a:latin typeface="+mj-ea"/>
                <a:ea typeface="+mj-ea"/>
              </a:rPr>
              <a:t> (</a:t>
            </a:r>
            <a:r>
              <a:rPr lang="ko-KR" altLang="ko-KR" sz="2400" b="1" dirty="0">
                <a:latin typeface="+mj-ea"/>
                <a:ea typeface="+mj-ea"/>
              </a:rPr>
              <a:t>구매</a:t>
            </a:r>
            <a:r>
              <a:rPr lang="en-US" altLang="ko-KR" sz="2400" b="1" dirty="0">
                <a:latin typeface="+mj-ea"/>
                <a:ea typeface="+mj-ea"/>
              </a:rPr>
              <a:t>/</a:t>
            </a:r>
            <a:r>
              <a:rPr lang="ko-KR" altLang="ko-KR" sz="2400" b="1" dirty="0">
                <a:latin typeface="+mj-ea"/>
                <a:ea typeface="+mj-ea"/>
              </a:rPr>
              <a:t>영업 모듈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 err="1">
                <a:latin typeface="+mj-ea"/>
                <a:ea typeface="+mj-ea"/>
              </a:rPr>
              <a:t>정석우</a:t>
            </a:r>
            <a:r>
              <a:rPr lang="ko-KR" altLang="en-US" sz="2400" b="1" dirty="0">
                <a:latin typeface="+mj-ea"/>
                <a:ea typeface="+mj-ea"/>
              </a:rPr>
              <a:t> 김기범 임성환 신기한</a:t>
            </a:r>
            <a:endParaRPr lang="en-US" altLang="ko-KR" sz="2400" b="1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sz="1800" dirty="0"/>
              <a:t>자사의 자원을 계획</a:t>
            </a:r>
            <a:r>
              <a:rPr lang="en-US" altLang="ko-KR" sz="1800" dirty="0"/>
              <a:t>, </a:t>
            </a:r>
            <a:r>
              <a:rPr lang="ko-KR" altLang="ko-KR" sz="1800" dirty="0"/>
              <a:t>관리해주는 </a:t>
            </a:r>
            <a:r>
              <a:rPr lang="en-US" altLang="ko-KR" sz="1800" dirty="0"/>
              <a:t>ERP </a:t>
            </a:r>
            <a:r>
              <a:rPr lang="ko-KR" altLang="ko-KR" sz="1800" dirty="0"/>
              <a:t>프로그램의 필요성은 날로 커지고 있다</a:t>
            </a:r>
            <a:r>
              <a:rPr lang="en-US" altLang="ko-KR" sz="1800" dirty="0"/>
              <a:t>. </a:t>
            </a:r>
            <a:r>
              <a:rPr lang="ko-KR" altLang="ko-KR" sz="1800" dirty="0"/>
              <a:t>기업 경영에 요구되는 </a:t>
            </a:r>
            <a:r>
              <a:rPr lang="en-US" altLang="ko-KR" sz="1800" dirty="0"/>
              <a:t>RTE(</a:t>
            </a:r>
            <a:r>
              <a:rPr lang="ko-KR" altLang="ko-KR" sz="1800" dirty="0"/>
              <a:t>실시간 경영</a:t>
            </a:r>
            <a:r>
              <a:rPr lang="en-US" altLang="ko-KR" sz="1800" dirty="0"/>
              <a:t>), RPA(</a:t>
            </a:r>
            <a:r>
              <a:rPr lang="ko-KR" altLang="ko-KR" sz="1800" dirty="0"/>
              <a:t>업무프로세스 자동화</a:t>
            </a:r>
            <a:r>
              <a:rPr lang="en-US" altLang="ko-KR" sz="1800" dirty="0"/>
              <a:t>)</a:t>
            </a:r>
            <a:r>
              <a:rPr lang="ko-KR" altLang="ko-KR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적용하여</a:t>
            </a:r>
            <a:r>
              <a:rPr lang="ko-KR" altLang="ko-KR" sz="1800" dirty="0"/>
              <a:t> 접근성 좋고 실현 가능한 </a:t>
            </a:r>
            <a:r>
              <a:rPr lang="en-US" altLang="ko-KR" sz="1800" dirty="0"/>
              <a:t>ERP </a:t>
            </a:r>
            <a:r>
              <a:rPr lang="ko-KR" altLang="ko-KR" sz="1800" dirty="0"/>
              <a:t>웹 어플리케이션</a:t>
            </a:r>
            <a:r>
              <a:rPr lang="ko-KR" altLang="en-US" sz="1800" dirty="0"/>
              <a:t>의 </a:t>
            </a:r>
            <a:r>
              <a:rPr lang="ko-KR" altLang="ko-KR" sz="1800" dirty="0"/>
              <a:t>구매관리</a:t>
            </a:r>
            <a:r>
              <a:rPr lang="en-US" altLang="ko-KR" sz="1800" dirty="0"/>
              <a:t>, </a:t>
            </a:r>
            <a:r>
              <a:rPr lang="ko-KR" altLang="ko-KR" sz="1800" dirty="0"/>
              <a:t>영업관리 모듈을 구</a:t>
            </a:r>
            <a:r>
              <a:rPr lang="ko-KR" altLang="en-US" sz="1800" dirty="0"/>
              <a:t>현</a:t>
            </a:r>
            <a:r>
              <a:rPr lang="ko-KR" altLang="ko-KR" sz="1800" dirty="0"/>
              <a:t>하였다</a:t>
            </a:r>
            <a:r>
              <a:rPr lang="en-US" altLang="ko-KR" sz="1800" dirty="0"/>
              <a:t>. </a:t>
            </a:r>
            <a:r>
              <a:rPr lang="ko-KR" altLang="ko-KR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시</a:t>
            </a:r>
            <a:r>
              <a:rPr lang="ko-KR" altLang="ko-KR" sz="1800" dirty="0"/>
              <a:t> 속도와 생산성 향상을 위한</a:t>
            </a:r>
            <a:r>
              <a:rPr lang="en-US" altLang="ko-KR" sz="1800" dirty="0"/>
              <a:t> DEWS</a:t>
            </a:r>
            <a:r>
              <a:rPr lang="ko-KR" altLang="ko-KR" sz="1800" dirty="0"/>
              <a:t>와 스프링 프레임워크를 이용하</a:t>
            </a:r>
            <a:r>
              <a:rPr lang="ko-KR" altLang="en-US" sz="1800" dirty="0"/>
              <a:t>였다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sz="1800" dirty="0"/>
              <a:t>기업은 구매</a:t>
            </a:r>
            <a:r>
              <a:rPr lang="en-US" altLang="ko-KR" sz="1800" dirty="0"/>
              <a:t>/</a:t>
            </a:r>
            <a:r>
              <a:rPr lang="ko-KR" altLang="ko-KR" sz="1800" dirty="0"/>
              <a:t>영업 관리 모듈을 이용하여 창고의 물품 재고량을 실시간으로 파악할 수 있고</a:t>
            </a:r>
            <a:r>
              <a:rPr lang="en-US" altLang="ko-KR" sz="1800" dirty="0"/>
              <a:t>, </a:t>
            </a:r>
            <a:r>
              <a:rPr lang="ko-KR" altLang="ko-KR" sz="1800" dirty="0"/>
              <a:t>제시되는 표준 프로세스에 따라 순차적으로 업무를 진행함으로써 부서 간 업무 분리</a:t>
            </a:r>
            <a:r>
              <a:rPr lang="en-US" altLang="ko-KR" sz="1800" dirty="0"/>
              <a:t>, </a:t>
            </a:r>
            <a:r>
              <a:rPr lang="ko-KR" altLang="ko-KR" sz="1800" dirty="0"/>
              <a:t>생산성 및 안정성 향상을 기대할 수 있다</a:t>
            </a:r>
            <a:r>
              <a:rPr lang="en-US" altLang="ko-KR" sz="1800" dirty="0"/>
              <a:t>.</a:t>
            </a:r>
            <a:endParaRPr lang="ko-KR" altLang="ko-KR" sz="1800" dirty="0">
              <a:effectLst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65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ish\Desktop\d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71" y="2220689"/>
            <a:ext cx="1528231" cy="54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325119" y="2132904"/>
            <a:ext cx="1476246" cy="1554658"/>
            <a:chOff x="3547267" y="2220315"/>
            <a:chExt cx="1476246" cy="155465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7267" y="2220315"/>
              <a:ext cx="1476246" cy="70197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924" y="3052199"/>
              <a:ext cx="1284932" cy="722774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791" y="3148206"/>
            <a:ext cx="1440657" cy="7868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32244" y="1722922"/>
            <a:ext cx="1700176" cy="331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96638" y="1729453"/>
            <a:ext cx="1700176" cy="331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61032" y="1724178"/>
            <a:ext cx="1700176" cy="331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17971" y="1508641"/>
            <a:ext cx="1485967" cy="4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17704" y="1508641"/>
            <a:ext cx="1450629" cy="4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2098" y="1510378"/>
            <a:ext cx="1383383" cy="4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16" y="3639691"/>
            <a:ext cx="1386173" cy="1386173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3818147" y="3438502"/>
            <a:ext cx="1323643" cy="65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API, Data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6964736" y="3431971"/>
            <a:ext cx="1323643" cy="65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왼쪽 화살표 19"/>
          <p:cNvSpPr/>
          <p:nvPr/>
        </p:nvSpPr>
        <p:spPr>
          <a:xfrm>
            <a:off x="3777956" y="2575110"/>
            <a:ext cx="1286928" cy="7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6" name="왼쪽 화살표 25"/>
          <p:cNvSpPr/>
          <p:nvPr/>
        </p:nvSpPr>
        <p:spPr>
          <a:xfrm>
            <a:off x="6985459" y="2488607"/>
            <a:ext cx="1286928" cy="7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11" y="3717609"/>
            <a:ext cx="1151147" cy="11511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18" y="3043481"/>
            <a:ext cx="1586969" cy="3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1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04" y="1266418"/>
            <a:ext cx="8252324" cy="5386668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2602773" y="1658981"/>
            <a:ext cx="5146766" cy="10450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86354" y="1867986"/>
            <a:ext cx="180267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발주 번호 다중 검색 기능</a:t>
            </a:r>
          </a:p>
        </p:txBody>
      </p:sp>
      <p:cxnSp>
        <p:nvCxnSpPr>
          <p:cNvPr id="7" name="직선 화살표 연결선 6"/>
          <p:cNvCxnSpPr>
            <a:endCxn id="3" idx="1"/>
          </p:cNvCxnSpPr>
          <p:nvPr/>
        </p:nvCxnSpPr>
        <p:spPr>
          <a:xfrm>
            <a:off x="7749539" y="2181495"/>
            <a:ext cx="6368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63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0" y="1189115"/>
            <a:ext cx="11284884" cy="416925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9722223" y="2643688"/>
            <a:ext cx="1183341" cy="3561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9032389" y="2818499"/>
            <a:ext cx="6898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239436" y="2372828"/>
            <a:ext cx="279295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의뢰량</a:t>
            </a:r>
            <a:r>
              <a:rPr lang="ko-KR" altLang="en-US" dirty="0"/>
              <a:t> 최대치 자동 적용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76165" y="2818499"/>
            <a:ext cx="968188" cy="2425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150224" y="1410401"/>
            <a:ext cx="4877249" cy="1373140"/>
            <a:chOff x="5150224" y="1410401"/>
            <a:chExt cx="4877249" cy="1373140"/>
          </a:xfrm>
        </p:grpSpPr>
        <p:sp>
          <p:nvSpPr>
            <p:cNvPr id="24" name="자유형 23"/>
            <p:cNvSpPr/>
            <p:nvPr/>
          </p:nvSpPr>
          <p:spPr>
            <a:xfrm>
              <a:off x="5150224" y="1410401"/>
              <a:ext cx="4706470" cy="1373140"/>
            </a:xfrm>
            <a:custGeom>
              <a:avLst/>
              <a:gdLst>
                <a:gd name="connsiteX0" fmla="*/ 0 w 4706470"/>
                <a:gd name="connsiteY0" fmla="*/ 1373140 h 1373140"/>
                <a:gd name="connsiteX1" fmla="*/ 2528047 w 4706470"/>
                <a:gd name="connsiteY1" fmla="*/ 1540 h 1373140"/>
                <a:gd name="connsiteX2" fmla="*/ 4706470 w 4706470"/>
                <a:gd name="connsiteY2" fmla="*/ 1157987 h 137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6470" h="1373140">
                  <a:moveTo>
                    <a:pt x="0" y="1373140"/>
                  </a:moveTo>
                  <a:cubicBezTo>
                    <a:pt x="871817" y="705269"/>
                    <a:pt x="1743635" y="37399"/>
                    <a:pt x="2528047" y="1540"/>
                  </a:cubicBezTo>
                  <a:cubicBezTo>
                    <a:pt x="3312459" y="-34319"/>
                    <a:pt x="4009464" y="561834"/>
                    <a:pt x="4706470" y="115798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9704069" y="2431882"/>
              <a:ext cx="323404" cy="2544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532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172483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ko-KR" altLang="ko-KR" sz="1800" dirty="0"/>
              <a:t>제조</a:t>
            </a:r>
            <a:r>
              <a:rPr lang="en-US" altLang="ko-KR" sz="1800" dirty="0"/>
              <a:t>/</a:t>
            </a:r>
            <a:r>
              <a:rPr lang="ko-KR" altLang="ko-KR" sz="1800"/>
              <a:t>물류분야의 재고관리 및 수요 예측 </a:t>
            </a:r>
          </a:p>
          <a:p>
            <a:pPr marL="0" lvl="0" indent="0">
              <a:buNone/>
            </a:pPr>
            <a:r>
              <a:rPr lang="ko-KR" altLang="ko-KR" sz="1800" dirty="0"/>
              <a:t>기업의 업무 자동화 및 업무 분석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/>
              <a:t>사용자 편의성 증대</a:t>
            </a: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서류작업 감소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0387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73" y="128948"/>
            <a:ext cx="6293245" cy="64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1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140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woo rion</cp:lastModifiedBy>
  <cp:revision>16</cp:revision>
  <dcterms:created xsi:type="dcterms:W3CDTF">2019-12-17T07:58:45Z</dcterms:created>
  <dcterms:modified xsi:type="dcterms:W3CDTF">2019-12-18T03:04:37Z</dcterms:modified>
</cp:coreProperties>
</file>